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06705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87b9018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08D4A60-5BF8-43EC-B000-715E78E8749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45389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备考手册7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947672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常见物质及离子的颜色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73179671f6855087e7374fb#tid=67403b00a9cbb70009bf99e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E6F613A-9FAB-DA16-F19B-B975C354B984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F712934-40EE-468E-B6E8-A90FD002E38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45389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947672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EF75A17-14AE-4EF8-823A-6EEFB8EB9FE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"/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4D73DB2-BA98-4C37-A0AB-63C5D14C133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"/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7b901870.fixed?vcp=1&amp;pid=16f942099&amp;color=146,208,80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92D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87b901870.fixed?vcp=1&amp;pid=16f942099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</a:t>
            </a:r>
            <a:endParaRPr lang="en-US" altLang="zh-CN" sz="4800" dirty="0"/>
          </a:p>
        </p:txBody>
      </p:sp>
      <p:sp>
        <p:nvSpPr>
          <p:cNvPr id="4" name="C_2#87b901870.fixed?vcp=1&amp;pid=16f942099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备考手册7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常见物质及离子的颜色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P_3_BD#e99fe9c2b?colgroup=3,5,20&amp;vcp=1&amp;pid=87b901870&amp;color=0,0,0&amp;vtp=1&amp;vaab=1&amp;bt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34134465"/>
                  </p:ext>
                </p:extLst>
              </p:nvPr>
            </p:nvGraphicFramePr>
            <p:xfrm>
              <a:off x="539496" y="2012790"/>
              <a:ext cx="11082528" cy="2832420"/>
            </p:xfrm>
            <a:graphic>
              <a:graphicData uri="http://schemas.openxmlformats.org/drawingml/2006/table">
                <a:tbl>
                  <a:tblPr/>
                  <a:tblGrid>
                    <a:gridCol w="131673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0939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67181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66484">
                    <a:tc rowSpan="5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蓝色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37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CuSO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CuCl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等含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Cu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的溶液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浅绿色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37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FeCl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FeSO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等含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的溶液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黄色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37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FeCl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Fe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NO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等含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的溶液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紫红色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37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KMnO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紫色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紫色石蕊溶液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P_3_BD#e99fe9c2b?colgroup=3,5,20&amp;vcp=1&amp;pid=87b901870&amp;color=0,0,0&amp;vtp=1&amp;vaab=1&amp;bt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34134465"/>
                  </p:ext>
                </p:extLst>
              </p:nvPr>
            </p:nvGraphicFramePr>
            <p:xfrm>
              <a:off x="539496" y="2012790"/>
              <a:ext cx="11082528" cy="2832420"/>
            </p:xfrm>
            <a:graphic>
              <a:graphicData uri="http://schemas.openxmlformats.org/drawingml/2006/table">
                <a:tbl>
                  <a:tblPr/>
                  <a:tblGrid>
                    <a:gridCol w="131673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0939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67181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66484">
                    <a:tc rowSpan="5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蓝色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4559" t="-9677" r="-159" b="-42688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浅绿色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4559" t="-109677" r="-159" b="-32688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黄色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4559" t="-209677" r="-159" b="-22688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紫红色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4559" t="-309677" r="-159" b="-12688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紫色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紫色石蕊溶液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P_3_BD#e99fe9c2b?colgroup=3,5,20&amp;vcp=1&amp;pid=87b901870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93657353"/>
                  </p:ext>
                </p:extLst>
              </p:nvPr>
            </p:nvGraphicFramePr>
            <p:xfrm>
              <a:off x="539496" y="2382487"/>
              <a:ext cx="11082528" cy="2797621"/>
            </p:xfrm>
            <a:graphic>
              <a:graphicData uri="http://schemas.openxmlformats.org/drawingml/2006/table">
                <a:tbl>
                  <a:tblPr/>
                  <a:tblGrid>
                    <a:gridCol w="131673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0939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67181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1664653">
                    <a:tc rowSpan="3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固体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白色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P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白磷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P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5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CaO</m:t>
                              </m:r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MgO</m:t>
                              </m:r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Ca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KCl</m:t>
                              </m:r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NaCl</m:t>
                              </m:r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CaCO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KClO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37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BaSO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无水硫酸铜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NaHCO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黑色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碳粉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CuO</m:t>
                              </m:r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MnO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FeO</m:t>
                              </m:r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Fe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铁粉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银白色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Fe</m:t>
                              </m:r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Al</m:t>
                              </m:r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Mg</m:t>
                              </m:r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Zn</m:t>
                              </m:r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Ag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P_3_BD#e99fe9c2b?colgroup=3,5,20&amp;vcp=1&amp;pid=87b901870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93657353"/>
                  </p:ext>
                </p:extLst>
              </p:nvPr>
            </p:nvGraphicFramePr>
            <p:xfrm>
              <a:off x="539496" y="2382487"/>
              <a:ext cx="11082528" cy="2797621"/>
            </p:xfrm>
            <a:graphic>
              <a:graphicData uri="http://schemas.openxmlformats.org/drawingml/2006/table">
                <a:tbl>
                  <a:tblPr/>
                  <a:tblGrid>
                    <a:gridCol w="131673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0939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67181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1664653">
                    <a:tc rowSpan="3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固体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白色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4559" r="-159" b="-7737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黑色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4559" t="-294624" r="-159" b="-12795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银白色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4559" t="-394624" r="-159" b="-2795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P_3_BD#e99fe9c2b?colgroup=3,5,20&amp;vcp=1&amp;pid=87b901870&amp;color=0,0,0&amp;mp=1&amp;vtp=1&amp;vaab=1&amp;bt=1&amp;bbb=1">
            <a:extLst>
              <a:ext uri="{FF2B5EF4-FFF2-40B4-BE49-F238E27FC236}">
                <a16:creationId xmlns:a16="http://schemas.microsoft.com/office/drawing/2014/main" id="{E65EF4BD-B237-0889-3D5E-1E76D090D981}"/>
              </a:ext>
            </a:extLst>
          </p:cNvPr>
          <p:cNvSpPr txBox="1"/>
          <p:nvPr/>
        </p:nvSpPr>
        <p:spPr>
          <a:xfrm>
            <a:off x="10903879" y="167408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P_3_BD#e99fe9c2b?colgroup=3,5,20&amp;vcp=1&amp;pid=87b901870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34246096"/>
                  </p:ext>
                </p:extLst>
              </p:nvPr>
            </p:nvGraphicFramePr>
            <p:xfrm>
              <a:off x="539496" y="1813209"/>
              <a:ext cx="11082528" cy="3936177"/>
            </p:xfrm>
            <a:graphic>
              <a:graphicData uri="http://schemas.openxmlformats.org/drawingml/2006/table">
                <a:tbl>
                  <a:tblPr/>
                  <a:tblGrid>
                    <a:gridCol w="131673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729179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8036613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1103757">
                    <a:tc rowSpan="6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固体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红色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Cu</m:t>
                              </m:r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赤铁矿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铁锈的主要成分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Fe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红磷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P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暗紫色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高锰酸钾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KMnO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碘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I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蓝色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36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CuSO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⋅5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绿色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37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Cu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铜绿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深灰色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C（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石墨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黄色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硫黄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S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P_3_BD#e99fe9c2b?colgroup=3,5,20&amp;vcp=1&amp;pid=87b901870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34246096"/>
                  </p:ext>
                </p:extLst>
              </p:nvPr>
            </p:nvGraphicFramePr>
            <p:xfrm>
              <a:off x="539496" y="1813209"/>
              <a:ext cx="11082528" cy="3936177"/>
            </p:xfrm>
            <a:graphic>
              <a:graphicData uri="http://schemas.openxmlformats.org/drawingml/2006/table">
                <a:tbl>
                  <a:tblPr/>
                  <a:tblGrid>
                    <a:gridCol w="131673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729179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8036613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1103757">
                    <a:tc rowSpan="6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固体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红色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7983" t="-552" r="-152" b="-27071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暗紫色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7983" t="-193617" r="-152" b="-4212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蓝色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7983" t="-296774" r="-152" b="-32580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绿色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7983" t="-396774" r="-152" b="-22580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深灰色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C（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石墨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黄色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7983" t="-596774" r="-152" b="-2580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P_3_BD#e99fe9c2b?colgroup=3,5,20&amp;vcp=1&amp;pid=87b901870&amp;color=0,0,0&amp;mp=1&amp;vtp=1&amp;vaab=1&amp;bt=1&amp;bbb=1">
            <a:extLst>
              <a:ext uri="{FF2B5EF4-FFF2-40B4-BE49-F238E27FC236}">
                <a16:creationId xmlns:a16="http://schemas.microsoft.com/office/drawing/2014/main" id="{D175A9D9-F7A8-1A7B-C470-424AE7630EEA}"/>
              </a:ext>
            </a:extLst>
          </p:cNvPr>
          <p:cNvSpPr txBox="1"/>
          <p:nvPr/>
        </p:nvSpPr>
        <p:spPr>
          <a:xfrm>
            <a:off x="10903879" y="1104803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P_3_BD#e99fe9c2b?colgroup=3,5,20&amp;vcp=1&amp;pid=87b901870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61188507"/>
                  </p:ext>
                </p:extLst>
              </p:nvPr>
            </p:nvGraphicFramePr>
            <p:xfrm>
              <a:off x="539496" y="2385345"/>
              <a:ext cx="11082528" cy="2791906"/>
            </p:xfrm>
            <a:graphic>
              <a:graphicData uri="http://schemas.openxmlformats.org/drawingml/2006/table">
                <a:tbl>
                  <a:tblPr/>
                  <a:tblGrid>
                    <a:gridCol w="131673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0939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67181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66484">
                    <a:tc rowSpan="4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蓝色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36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Cu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红褐色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36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Fe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03757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白色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可溶于酸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nor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——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CaCO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BaCO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Mg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36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MgCO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55181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不溶于酸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nor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——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BaSO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AgCl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P_3_BD#e99fe9c2b?colgroup=3,5,20&amp;vcp=1&amp;pid=87b901870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61188507"/>
                  </p:ext>
                </p:extLst>
              </p:nvPr>
            </p:nvGraphicFramePr>
            <p:xfrm>
              <a:off x="539496" y="2385345"/>
              <a:ext cx="11082528" cy="2791906"/>
            </p:xfrm>
            <a:graphic>
              <a:graphicData uri="http://schemas.openxmlformats.org/drawingml/2006/table">
                <a:tbl>
                  <a:tblPr/>
                  <a:tblGrid>
                    <a:gridCol w="131673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0939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67181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66484">
                    <a:tc rowSpan="4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蓝色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4559" t="-5376" r="-159" b="-41720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红褐色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4559" t="-105376" r="-159" b="-31720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03757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白色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4559" t="-104945" r="-159" b="-6208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55181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4559" t="-409890" r="-159" b="-2417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P_3_BD#e99fe9c2b?colgroup=3,5,20&amp;vcp=1&amp;pid=87b901870&amp;color=0,0,0&amp;mp=1&amp;vtp=1&amp;vaab=1&amp;bt=1&amp;bbb=1">
            <a:extLst>
              <a:ext uri="{FF2B5EF4-FFF2-40B4-BE49-F238E27FC236}">
                <a16:creationId xmlns:a16="http://schemas.microsoft.com/office/drawing/2014/main" id="{CF9D8977-503A-7D05-D077-5E40ABAF95E1}"/>
              </a:ext>
            </a:extLst>
          </p:cNvPr>
          <p:cNvSpPr txBox="1"/>
          <p:nvPr/>
        </p:nvSpPr>
        <p:spPr>
          <a:xfrm>
            <a:off x="10903879" y="167693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186</Words>
  <Application>Microsoft Office PowerPoint</Application>
  <PresentationFormat>宽屏</PresentationFormat>
  <Paragraphs>54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 (正文)</vt:lpstr>
      <vt:lpstr>华文隶书</vt:lpstr>
      <vt:lpstr>SimSun</vt:lpstr>
      <vt:lpstr>微软雅黑</vt:lpstr>
      <vt:lpstr>Arial</vt:lpstr>
      <vt:lpstr>Cambria Math</vt:lpstr>
      <vt:lpstr>times new roman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6</cp:revision>
  <dcterms:created xsi:type="dcterms:W3CDTF">2024-11-25T00:37:25Z</dcterms:created>
  <dcterms:modified xsi:type="dcterms:W3CDTF">2025-07-23T07:28:07Z</dcterms:modified>
  <cp:category/>
  <cp:contentStatus/>
</cp:coreProperties>
</file>