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2" r:id="rId2"/>
  </p:sldMasterIdLst>
  <p:notesMasterIdLst>
    <p:notesMasterId r:id="rId120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0" r:id="rId16"/>
    <p:sldId id="269" r:id="rId17"/>
    <p:sldId id="390" r:id="rId18"/>
    <p:sldId id="396" r:id="rId19"/>
    <p:sldId id="271" r:id="rId20"/>
    <p:sldId id="272" r:id="rId21"/>
    <p:sldId id="273" r:id="rId22"/>
    <p:sldId id="274" r:id="rId23"/>
    <p:sldId id="397" r:id="rId24"/>
    <p:sldId id="275" r:id="rId25"/>
    <p:sldId id="276" r:id="rId26"/>
    <p:sldId id="278" r:id="rId27"/>
    <p:sldId id="277" r:id="rId28"/>
    <p:sldId id="279" r:id="rId29"/>
    <p:sldId id="280" r:id="rId30"/>
    <p:sldId id="398" r:id="rId31"/>
    <p:sldId id="281" r:id="rId32"/>
    <p:sldId id="282" r:id="rId33"/>
    <p:sldId id="284" r:id="rId34"/>
    <p:sldId id="283" r:id="rId35"/>
    <p:sldId id="285" r:id="rId36"/>
    <p:sldId id="286" r:id="rId37"/>
    <p:sldId id="287" r:id="rId38"/>
    <p:sldId id="399" r:id="rId39"/>
    <p:sldId id="288" r:id="rId40"/>
    <p:sldId id="289" r:id="rId41"/>
    <p:sldId id="290" r:id="rId42"/>
    <p:sldId id="510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04" r:id="rId55"/>
    <p:sldId id="307" r:id="rId56"/>
    <p:sldId id="309" r:id="rId57"/>
    <p:sldId id="400" r:id="rId58"/>
    <p:sldId id="401" r:id="rId59"/>
    <p:sldId id="402" r:id="rId60"/>
    <p:sldId id="403" r:id="rId61"/>
    <p:sldId id="511" r:id="rId62"/>
    <p:sldId id="315" r:id="rId63"/>
    <p:sldId id="317" r:id="rId64"/>
    <p:sldId id="318" r:id="rId65"/>
    <p:sldId id="319" r:id="rId66"/>
    <p:sldId id="321" r:id="rId67"/>
    <p:sldId id="322" r:id="rId68"/>
    <p:sldId id="324" r:id="rId69"/>
    <p:sldId id="323" r:id="rId70"/>
    <p:sldId id="325" r:id="rId71"/>
    <p:sldId id="326" r:id="rId72"/>
    <p:sldId id="327" r:id="rId73"/>
    <p:sldId id="328" r:id="rId74"/>
    <p:sldId id="329" r:id="rId75"/>
    <p:sldId id="330" r:id="rId76"/>
    <p:sldId id="332" r:id="rId77"/>
    <p:sldId id="335" r:id="rId78"/>
    <p:sldId id="334" r:id="rId79"/>
    <p:sldId id="336" r:id="rId80"/>
    <p:sldId id="337" r:id="rId81"/>
    <p:sldId id="338" r:id="rId82"/>
    <p:sldId id="339" r:id="rId83"/>
    <p:sldId id="340" r:id="rId84"/>
    <p:sldId id="341" r:id="rId85"/>
    <p:sldId id="342" r:id="rId86"/>
    <p:sldId id="343" r:id="rId87"/>
    <p:sldId id="344" r:id="rId88"/>
    <p:sldId id="345" r:id="rId89"/>
    <p:sldId id="346" r:id="rId90"/>
    <p:sldId id="508" r:id="rId91"/>
    <p:sldId id="347" r:id="rId92"/>
    <p:sldId id="348" r:id="rId93"/>
    <p:sldId id="349" r:id="rId94"/>
    <p:sldId id="350" r:id="rId95"/>
    <p:sldId id="351" r:id="rId96"/>
    <p:sldId id="352" r:id="rId97"/>
    <p:sldId id="353" r:id="rId98"/>
    <p:sldId id="356" r:id="rId99"/>
    <p:sldId id="355" r:id="rId100"/>
    <p:sldId id="357" r:id="rId101"/>
    <p:sldId id="358" r:id="rId102"/>
    <p:sldId id="359" r:id="rId103"/>
    <p:sldId id="360" r:id="rId104"/>
    <p:sldId id="361" r:id="rId105"/>
    <p:sldId id="362" r:id="rId106"/>
    <p:sldId id="363" r:id="rId107"/>
    <p:sldId id="364" r:id="rId108"/>
    <p:sldId id="367" r:id="rId109"/>
    <p:sldId id="509" r:id="rId110"/>
    <p:sldId id="368" r:id="rId111"/>
    <p:sldId id="371" r:id="rId112"/>
    <p:sldId id="376" r:id="rId113"/>
    <p:sldId id="377" r:id="rId114"/>
    <p:sldId id="378" r:id="rId115"/>
    <p:sldId id="380" r:id="rId116"/>
    <p:sldId id="394" r:id="rId117"/>
    <p:sldId id="387" r:id="rId118"/>
    <p:sldId id="395" r:id="rId11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9" d="100"/>
          <a:sy n="109" d="100"/>
        </p:scale>
        <p:origin x="55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117" Type="http://schemas.openxmlformats.org/officeDocument/2006/relationships/slide" Target="slides/slide115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12" Type="http://schemas.openxmlformats.org/officeDocument/2006/relationships/slide" Target="slides/slide110.xml"/><Relationship Id="rId16" Type="http://schemas.openxmlformats.org/officeDocument/2006/relationships/slide" Target="slides/slide14.xml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123" Type="http://schemas.openxmlformats.org/officeDocument/2006/relationships/theme" Target="theme/theme1.xml"/><Relationship Id="rId5" Type="http://schemas.openxmlformats.org/officeDocument/2006/relationships/slide" Target="slides/slide3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113" Type="http://schemas.openxmlformats.org/officeDocument/2006/relationships/slide" Target="slides/slide111.xml"/><Relationship Id="rId118" Type="http://schemas.openxmlformats.org/officeDocument/2006/relationships/slide" Target="slides/slide116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59" Type="http://schemas.openxmlformats.org/officeDocument/2006/relationships/slide" Target="slides/slide57.xml"/><Relationship Id="rId103" Type="http://schemas.openxmlformats.org/officeDocument/2006/relationships/slide" Target="slides/slide101.xml"/><Relationship Id="rId108" Type="http://schemas.openxmlformats.org/officeDocument/2006/relationships/slide" Target="slides/slide106.xml"/><Relationship Id="rId124" Type="http://schemas.openxmlformats.org/officeDocument/2006/relationships/tableStyles" Target="tableStyles.xml"/><Relationship Id="rId54" Type="http://schemas.openxmlformats.org/officeDocument/2006/relationships/slide" Target="slides/slide52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49" Type="http://schemas.openxmlformats.org/officeDocument/2006/relationships/slide" Target="slides/slide47.xml"/><Relationship Id="rId114" Type="http://schemas.openxmlformats.org/officeDocument/2006/relationships/slide" Target="slides/slide112.xml"/><Relationship Id="rId119" Type="http://schemas.openxmlformats.org/officeDocument/2006/relationships/slide" Target="slides/slide117.xml"/><Relationship Id="rId44" Type="http://schemas.openxmlformats.org/officeDocument/2006/relationships/slide" Target="slides/slide42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slide" Target="slides/slide10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120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slide" Target="slides/slide108.xml"/><Relationship Id="rId115" Type="http://schemas.openxmlformats.org/officeDocument/2006/relationships/slide" Target="slides/slide11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121" Type="http://schemas.openxmlformats.org/officeDocument/2006/relationships/presProps" Target="presProps.xml"/><Relationship Id="rId3" Type="http://schemas.openxmlformats.org/officeDocument/2006/relationships/slide" Target="slides/slide1.xml"/><Relationship Id="rId25" Type="http://schemas.openxmlformats.org/officeDocument/2006/relationships/slide" Target="slides/slide23.xml"/><Relationship Id="rId46" Type="http://schemas.openxmlformats.org/officeDocument/2006/relationships/slide" Target="slides/slide44.xml"/><Relationship Id="rId67" Type="http://schemas.openxmlformats.org/officeDocument/2006/relationships/slide" Target="slides/slide65.xml"/><Relationship Id="rId116" Type="http://schemas.openxmlformats.org/officeDocument/2006/relationships/slide" Target="slides/slide11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62" Type="http://schemas.openxmlformats.org/officeDocument/2006/relationships/slide" Target="slides/slide60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111" Type="http://schemas.openxmlformats.org/officeDocument/2006/relationships/slide" Target="slides/slide109.xml"/><Relationship Id="rId15" Type="http://schemas.openxmlformats.org/officeDocument/2006/relationships/slide" Target="slides/slide13.xml"/><Relationship Id="rId36" Type="http://schemas.openxmlformats.org/officeDocument/2006/relationships/slide" Target="slides/slide34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52" Type="http://schemas.openxmlformats.org/officeDocument/2006/relationships/slide" Target="slides/slide50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1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103</a:t>
            </a:fld>
            <a:endParaRPr lang="en-US"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104</a:t>
            </a:fld>
            <a:endParaRPr lang="en-US"/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105</a:t>
            </a:fld>
            <a:endParaRPr lang="en-US"/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106</a:t>
            </a:fld>
            <a:endParaRPr lang="en-US"/>
          </a:p>
        </p:txBody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107</a:t>
            </a:fld>
            <a:endParaRPr lang="en-US"/>
          </a:p>
        </p:txBody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108</a:t>
            </a:fld>
            <a:endParaRPr lang="en-US"/>
          </a:p>
        </p:txBody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109</a:t>
            </a:fld>
            <a:endParaRPr lang="en-US"/>
          </a:p>
        </p:txBody>
      </p:sp>
    </p:spTree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110</a:t>
            </a:fld>
            <a:endParaRPr lang="en-US"/>
          </a:p>
        </p:txBody>
      </p:sp>
    </p:spTree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111</a:t>
            </a:fld>
            <a:endParaRPr lang="en-US"/>
          </a:p>
        </p:txBody>
      </p:sp>
    </p:spTree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112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113</a:t>
            </a:fld>
            <a:endParaRPr lang="en-US"/>
          </a:p>
        </p:txBody>
      </p:sp>
    </p:spTree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114</a:t>
            </a:fld>
            <a:endParaRPr lang="en-US"/>
          </a:p>
        </p:txBody>
      </p:sp>
    </p:spTree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116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72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 dirty="0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73</a:t>
            </a:fld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74</a:t>
            </a:fld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75</a:t>
            </a:fld>
            <a:endParaRPr 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76</a:t>
            </a:fld>
            <a:endParaRPr 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77</a:t>
            </a:fld>
            <a:endParaRPr 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78</a:t>
            </a:fld>
            <a:endParaRPr 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79</a:t>
            </a:fld>
            <a:endParaRPr 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80</a:t>
            </a:fld>
            <a:endParaRPr 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81</a:t>
            </a:fld>
            <a:endParaRPr 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82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83</a:t>
            </a:fld>
            <a:endParaRPr 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84</a:t>
            </a:fld>
            <a:endParaRPr 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85</a:t>
            </a:fld>
            <a:endParaRPr lang="en-US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86</a:t>
            </a:fld>
            <a:endParaRPr lang="en-US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87</a:t>
            </a:fld>
            <a:endParaRPr lang="en-US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88</a:t>
            </a:fld>
            <a:endParaRPr lang="en-US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89</a:t>
            </a:fld>
            <a:endParaRPr lang="en-US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90</a:t>
            </a:fld>
            <a:endParaRPr lang="en-US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91</a:t>
            </a:fld>
            <a:endParaRPr lang="en-US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92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93</a:t>
            </a:fld>
            <a:endParaRPr lang="en-US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94</a:t>
            </a:fld>
            <a:endParaRPr lang="en-US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95</a:t>
            </a:fld>
            <a:endParaRPr lang="en-US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96</a:t>
            </a:fld>
            <a:endParaRPr lang="en-US"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97</a:t>
            </a:fld>
            <a:endParaRPr lang="en-US"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98</a:t>
            </a:fld>
            <a:endParaRPr lang="en-US"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99</a:t>
            </a:fld>
            <a:endParaRPr lang="en-US"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100</a:t>
            </a:fld>
            <a:endParaRPr lang="en-US"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101</a:t>
            </a:fld>
            <a:endParaRPr lang="en-US"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79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6.xml"/><Relationship Id="rId5" Type="http://schemas.openxmlformats.org/officeDocument/2006/relationships/slide" Target="../slides/slide11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79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6.xml"/><Relationship Id="rId5" Type="http://schemas.openxmlformats.org/officeDocument/2006/relationships/slide" Target="../slides/slide11.xml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79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6.xml"/><Relationship Id="rId5" Type="http://schemas.openxmlformats.org/officeDocument/2006/relationships/slide" Target="../slides/slide11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79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6.xml"/><Relationship Id="rId5" Type="http://schemas.openxmlformats.org/officeDocument/2006/relationships/slide" Target="../slides/slide11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b1e3a32a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0FA11477-E936-40EB-BCC1-028307E69CC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第22讲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电流与电压和电阻的关系 欧姆定律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b1e3a32a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A4E0057B-9BA3-49B8-AB61-A92CAB2B056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9cb7bfb0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f8d4a61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2b0e5b4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859ec5ceb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9cb7bfb09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6f8d4a617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b2b0e5b4a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859ec5ceb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第22讲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电流与电压和电阻的关系 欧姆定律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b1e3a32a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36E6A75B-CB57-4236-AEC8-0B7CAF16B68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9cb7bfb0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f8d4a61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2b0e5b4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859ec5ceb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9cb7bfb09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6f8d4a617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b2b0e5b4a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859ec5ceb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第22讲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电流与电压和电阻的关系 欧姆定律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physics#pid=6731dba4a85d1b2b6aa200dd#tid=6743e0f31c2ea30009029d5b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AD1A402D-D834-4EE8-A5D4-D3607BBD426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physics#pid=6731dba4a85d1b2b6aa200dd#tid=6743e0f31c2ea30009029d5b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D51952BB-A55C-4836-8F4F-2ADE50A6935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9cb7bfb09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f8d4a617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2b0e5b4a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859ec5ceb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9cb7bfb09&amp;color=RGB(64,64,64)">
            <a:hlinkClick r:id="" action="ppaction://noaction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6f8d4a617&amp;color=RGB(64,64,64)">
            <a:hlinkClick r:id="" action="ppaction://noaction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b2b0e5b4a&amp;color=RGB(64,64,64)">
            <a:hlinkClick r:id="" action="ppaction://noaction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859ec5ceb&amp;color=RGB(64,64,64)">
            <a:hlinkClick r:id="" action="ppaction://noaction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EBF435F5-D353-4506-91D6-CF9D636C4C8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9cb7bfb09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f8d4a617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2b0e5b4a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859ec5ceb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9cb7bfb09&amp;color=RGB(64,64,64)">
            <a:hlinkClick r:id="" action="ppaction://noaction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6f8d4a617&amp;color=RGB(64,64,64)">
            <a:hlinkClick r:id="" action="ppaction://noaction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b2b0e5b4a&amp;color=RGB(64,64,64)">
            <a:hlinkClick r:id="" action="ppaction://noaction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859ec5ceb&amp;color=RGB(64,64,64)">
            <a:hlinkClick r:id="" action="ppaction://noaction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b1e3a32a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0FA11477-E936-40EB-BCC1-028307E69CC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第22讲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电流与电压和电阻的关系 欧姆定律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b1e3a32a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A4E0057B-9BA3-49B8-AB61-A92CAB2B056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9cb7bfb09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f8d4a617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2b0e5b4a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859ec5ceb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9cb7bfb09&amp;color=RGB(64,64,64)">
            <a:hlinkClick r:id="" action="ppaction://noaction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6f8d4a617&amp;color=RGB(64,64,64)">
            <a:hlinkClick r:id="" action="ppaction://noaction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b2b0e5b4a&amp;color=RGB(64,64,64)">
            <a:hlinkClick r:id="" action="ppaction://noaction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859ec5ceb&amp;color=RGB(64,64,64)">
            <a:hlinkClick r:id="" action="ppaction://noaction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第22讲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电流与电压和电阻的关系 欧姆定律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b1e3a32a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36E6A75B-CB57-4236-AEC8-0B7CAF16B68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9cb7bfb09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f8d4a617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2b0e5b4a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859ec5ceb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9cb7bfb09&amp;color=RGB(64,64,64)">
            <a:hlinkClick r:id="" action="ppaction://noaction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6f8d4a617&amp;color=RGB(64,64,64)">
            <a:hlinkClick r:id="" action="ppaction://noaction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b2b0e5b4a&amp;color=RGB(64,64,64)">
            <a:hlinkClick r:id="" action="ppaction://noaction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859ec5ceb&amp;color=RGB(64,64,64)">
            <a:hlinkClick r:id="" action="ppaction://noaction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第22讲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电流与电压和电阻的关系 欧姆定律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3950A2B-967A-22E3-F7F2-10B81C117639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AD1A402D-D834-4EE8-A5D4-D3607BBD426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D51952BB-A55C-4836-8F4F-2ADE50A6935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9cb7bfb0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f8d4a61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2b0e5b4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859ec5ceb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9cb7bfb09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6f8d4a617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b2b0e5b4a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859ec5ceb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EBF435F5-D353-4506-91D6-CF9D636C4C8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9cb7bfb0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f8d4a617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2b0e5b4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859ec5ceb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9cb7bfb09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6f8d4a617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b2b0e5b4a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859ec5ceb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jpe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13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50.png"/><Relationship Id="rId4" Type="http://schemas.openxmlformats.org/officeDocument/2006/relationships/image" Target="../media/image149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pn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8.jpe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png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9.jpe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pn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6.png"/><Relationship Id="rId5" Type="http://schemas.openxmlformats.org/officeDocument/2006/relationships/image" Target="../media/image155.png"/><Relationship Id="rId4" Type="http://schemas.openxmlformats.org/officeDocument/2006/relationships/image" Target="../media/image68.jpe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8.jpe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png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8.jpeg"/><Relationship Id="rId4" Type="http://schemas.openxmlformats.org/officeDocument/2006/relationships/image" Target="../media/image159.pn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1.jpe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png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71.jpeg"/><Relationship Id="rId5" Type="http://schemas.openxmlformats.org/officeDocument/2006/relationships/image" Target="../media/image162.png"/><Relationship Id="rId4" Type="http://schemas.openxmlformats.org/officeDocument/2006/relationships/image" Target="../media/image69.jpe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png"/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6.png"/><Relationship Id="rId5" Type="http://schemas.openxmlformats.org/officeDocument/2006/relationships/image" Target="../media/image165.png"/><Relationship Id="rId4" Type="http://schemas.openxmlformats.org/officeDocument/2006/relationships/image" Target="../media/image7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9.png"/><Relationship Id="rId5" Type="http://schemas.openxmlformats.org/officeDocument/2006/relationships/image" Target="../media/image168.png"/><Relationship Id="rId4" Type="http://schemas.openxmlformats.org/officeDocument/2006/relationships/image" Target="../media/image167.pn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71.png"/><Relationship Id="rId4" Type="http://schemas.openxmlformats.org/officeDocument/2006/relationships/image" Target="../media/image170.pn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png"/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74.png"/><Relationship Id="rId4" Type="http://schemas.openxmlformats.org/officeDocument/2006/relationships/image" Target="../media/image73.jpe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png"/><Relationship Id="rId7" Type="http://schemas.openxmlformats.org/officeDocument/2006/relationships/image" Target="../media/image177.png"/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74.png"/><Relationship Id="rId5" Type="http://schemas.openxmlformats.org/officeDocument/2006/relationships/image" Target="../media/image73.jpeg"/><Relationship Id="rId4" Type="http://schemas.openxmlformats.org/officeDocument/2006/relationships/image" Target="../media/image176.pn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8.png"/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81.png"/><Relationship Id="rId5" Type="http://schemas.openxmlformats.org/officeDocument/2006/relationships/image" Target="../media/image180.png"/><Relationship Id="rId4" Type="http://schemas.openxmlformats.org/officeDocument/2006/relationships/image" Target="../media/image77.png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2.png"/><Relationship Id="rId1" Type="http://schemas.openxmlformats.org/officeDocument/2006/relationships/slideLayout" Target="../slideLayouts/slideLayout13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3.png"/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6.png"/><Relationship Id="rId4" Type="http://schemas.openxmlformats.org/officeDocument/2006/relationships/image" Target="../media/image83.pn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186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8.png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jpe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5.png"/><Relationship Id="rId4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://www.guishiyun.com/res_view.aspx?id=3764&amp;rid=26" TargetMode="Externa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8.png"/><Relationship Id="rId4" Type="http://schemas.openxmlformats.org/officeDocument/2006/relationships/hyperlink" Target="http://www.guishiyun.com/res_view.aspx?id=3763&amp;rid=26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9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9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9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9.png"/><Relationship Id="rId4" Type="http://schemas.openxmlformats.org/officeDocument/2006/relationships/image" Target="../media/image30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0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2.png"/><Relationship Id="rId4" Type="http://schemas.openxmlformats.org/officeDocument/2006/relationships/image" Target="../media/image31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2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2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hyperlink" Target="http://www.guishiyun.com/res_view.aspx?id=4395&amp;rid=26" TargetMode="External"/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4.png"/><Relationship Id="rId5" Type="http://schemas.openxmlformats.org/officeDocument/2006/relationships/image" Target="../media/image36.jpeg"/><Relationship Id="rId4" Type="http://schemas.openxmlformats.org/officeDocument/2006/relationships/image" Target="../media/image82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7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8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1.png"/><Relationship Id="rId4" Type="http://schemas.openxmlformats.org/officeDocument/2006/relationships/image" Target="../media/image39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1.png"/><Relationship Id="rId4" Type="http://schemas.openxmlformats.org/officeDocument/2006/relationships/image" Target="../media/image93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7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6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100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9.png"/><Relationship Id="rId5" Type="http://schemas.openxmlformats.org/officeDocument/2006/relationships/image" Target="../media/image98.png"/><Relationship Id="rId4" Type="http://schemas.openxmlformats.org/officeDocument/2006/relationships/image" Target="../media/image97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4.png"/><Relationship Id="rId4" Type="http://schemas.openxmlformats.org/officeDocument/2006/relationships/image" Target="../media/image103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2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2.jpe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2.png"/><Relationship Id="rId5" Type="http://schemas.openxmlformats.org/officeDocument/2006/relationships/image" Target="../media/image108.png"/><Relationship Id="rId4" Type="http://schemas.openxmlformats.org/officeDocument/2006/relationships/image" Target="../media/image43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3.jpeg"/><Relationship Id="rId4" Type="http://schemas.openxmlformats.org/officeDocument/2006/relationships/image" Target="../media/image110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2.png"/><Relationship Id="rId4" Type="http://schemas.openxmlformats.org/officeDocument/2006/relationships/image" Target="../media/image42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7.png"/><Relationship Id="rId4" Type="http://schemas.openxmlformats.org/officeDocument/2006/relationships/image" Target="../media/image114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7.pn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3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20.png"/><Relationship Id="rId4" Type="http://schemas.openxmlformats.org/officeDocument/2006/relationships/image" Target="../media/image119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3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24.png"/><Relationship Id="rId4" Type="http://schemas.openxmlformats.org/officeDocument/2006/relationships/image" Target="../media/image123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6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2.jpe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3.jpeg"/><Relationship Id="rId4" Type="http://schemas.openxmlformats.org/officeDocument/2006/relationships/image" Target="../media/image130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4.jpe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5.png"/><Relationship Id="rId4" Type="http://schemas.openxmlformats.org/officeDocument/2006/relationships/image" Target="../media/image134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5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jpe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3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5.jpe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5.jpeg"/><Relationship Id="rId4" Type="http://schemas.openxmlformats.org/officeDocument/2006/relationships/image" Target="../media/image139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9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3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2.png"/><Relationship Id="rId4" Type="http://schemas.openxmlformats.org/officeDocument/2006/relationships/image" Target="../media/image140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6.jpe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7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5.jpeg"/><Relationship Id="rId5" Type="http://schemas.openxmlformats.org/officeDocument/2006/relationships/image" Target="../media/image145.png"/><Relationship Id="rId4" Type="http://schemas.openxmlformats.org/officeDocument/2006/relationships/image" Target="../media/image144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pn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AS.1_1#74d1d3d16?vcp=1&amp;vis=1&amp;pid=209e3ec5d&amp;color=0,0,0&amp;vtp=1&amp;vaab=1&amp;bt=1&amp;bbb=1&amp;hb=1"/>
              <p:cNvSpPr/>
              <p:nvPr/>
            </p:nvSpPr>
            <p:spPr>
              <a:xfrm>
                <a:off x="539496" y="1148842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由串联电路的分压原理可知，将定值电阻由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更换为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电阻增大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，其分得的电压增大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。探究电流与电阻的关系时应控制电阻两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端的电压不变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，故应增大滑动变阻器分得的电压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，即应增大滑动变阻器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连入电路中的电阻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，所以滑片应向右端移动，故C正确。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AS.1_1#74d1d3d16?vcp=1&amp;vis=1&amp;pid=209e3ec5d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48842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5" r="-1643" b="-27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7_AS.1_1#74d1d3d16?vcp=1&amp;vis=1&amp;pid=209e3ec5d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72584" y="3770630"/>
            <a:ext cx="2834640" cy="193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AN.4_1#74d1d3d16.bracket?vcp=1&amp;vis=1&amp;pid=209e3ec5d&amp;color=0,0,0&amp;vpa=2&amp;vtp=1&amp;vaab=1"/>
          <p:cNvSpPr/>
          <p:nvPr/>
        </p:nvSpPr>
        <p:spPr>
          <a:xfrm>
            <a:off x="1199778" y="375215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67_1#d999550f3?vcp=1&amp;vis=1&amp;pid=880d164ee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（6）某同学用小灯泡代替电阻重复上述实验，发现无法得出（5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）中的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结论，原因是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68_1#d999550f3.blank?vcp=1&amp;vis=1&amp;pid=880d164ee&amp;color=0,0,0&amp;vpa=51&amp;vtp=1&amp;vaab=1&amp;bbb=1"/>
          <p:cNvSpPr/>
          <p:nvPr/>
        </p:nvSpPr>
        <p:spPr>
          <a:xfrm>
            <a:off x="2683414" y="1150665"/>
            <a:ext cx="5237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小灯泡的电阻随温度变化而变化</a:t>
            </a:r>
            <a:endParaRPr lang="en-US" altLang="zh-CN" sz="2800" dirty="0"/>
          </a:p>
        </p:txBody>
      </p:sp>
      <p:pic>
        <p:nvPicPr>
          <p:cNvPr id="4" name="QO_7_BD.167_2#d999550f3?iti=72&amp;vcp=1&amp;vis=1&amp;pid=880d164e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9312" y="1891329"/>
            <a:ext cx="4910328" cy="3813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167_3#d999550f3?iti=72&amp;vcp=1&amp;vis=1&amp;pid=880d164ee&amp;color=0,0,0&amp;vtp=1&amp;vaab=1&amp;bbb=1"/>
          <p:cNvSpPr/>
          <p:nvPr/>
        </p:nvSpPr>
        <p:spPr>
          <a:xfrm>
            <a:off x="5431695" y="5831377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图B22-8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69_1#6c03130ee?iti=73&amp;htil=42&amp;vcp=1&amp;vis=1&amp;pid=25c8cb9a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25235" y="1174750"/>
            <a:ext cx="5676265" cy="4595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69_2#6c03130ee?iti=73&amp;htil=42&amp;vcp=1&amp;vis=1&amp;pid=25c8cb9ab&amp;color=0,0,0&amp;vtp=1&amp;vaab=1&amp;bbb=1"/>
          <p:cNvSpPr/>
          <p:nvPr/>
        </p:nvSpPr>
        <p:spPr>
          <a:xfrm>
            <a:off x="8660130" y="5770245"/>
            <a:ext cx="1325245" cy="63373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图B22-9</a:t>
            </a:r>
            <a:endParaRPr lang="en-US" altLang="zh-CN" sz="2800" dirty="0"/>
          </a:p>
        </p:txBody>
      </p:sp>
      <p:sp>
        <p:nvSpPr>
          <p:cNvPr id="4" name="QO_7_BD.169_3#6c03130ee?htil=42&amp;sp=1&amp;vcp=1&amp;vis=1&amp;pid=25c8cb9ab&amp;color=0,0,0&amp;vtp=1&amp;vaab=1&amp;bt=1&amp;bbb=1&amp;hb=1"/>
          <p:cNvSpPr/>
          <p:nvPr/>
        </p:nvSpPr>
        <p:spPr>
          <a:xfrm>
            <a:off x="539496" y="1290542"/>
            <a:ext cx="752551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（2024·广西钦州·模拟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）小明和小华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进行测电阻的活动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BD.170_1#1aa74f576?htil=42&amp;vcp=1&amp;vis=1&amp;pid=6c03130ee&amp;color=0,0,0&amp;vtp=1&amp;vaab=1&amp;bbb=1"/>
              <p:cNvSpPr/>
              <p:nvPr/>
            </p:nvSpPr>
            <p:spPr>
              <a:xfrm>
                <a:off x="539496" y="2565749"/>
                <a:ext cx="7525512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（1）小明测量定值电阻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的实验：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BD.170_1#1aa74f576?htil=42&amp;vcp=1&amp;vis=1&amp;pid=6c03130ee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65749"/>
                <a:ext cx="7525512" cy="553657"/>
              </a:xfrm>
              <a:prstGeom prst="rect">
                <a:avLst/>
              </a:prstGeom>
              <a:blipFill rotWithShape="1">
                <a:blip r:embed="rId4"/>
                <a:stretch>
                  <a:fillRect l="-5" t="-63" r="7" b="-123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9_BD.171_1#67f32a934?htil=42&amp;vcp=1&amp;vis=1&amp;pid=1aa74f576&amp;color=0,0,0&amp;vtp=1&amp;vaab=1&amp;bbb=1&amp;hb=1"/>
              <p:cNvSpPr/>
              <p:nvPr/>
            </p:nvSpPr>
            <p:spPr>
              <a:xfrm>
                <a:off x="539496" y="3122136"/>
                <a:ext cx="7525512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①用图B22-9甲所示的电路测量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的阻值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，该实验的原理是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9_BD.171_1#67f32a934?htil=42&amp;vcp=1&amp;vis=1&amp;pid=1aa74f576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22136"/>
                <a:ext cx="7525512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5" t="-40" r="7" b="-77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O_9_BD.172_1#e118176b6?htil=42&amp;vcp=1&amp;vis=1&amp;pid=1aa74f576&amp;color=0,0,0&amp;vtp=1&amp;vaab=1&amp;bbb=1&amp;hb=1"/>
          <p:cNvSpPr/>
          <p:nvPr/>
        </p:nvSpPr>
        <p:spPr>
          <a:xfrm>
            <a:off x="539496" y="4335621"/>
            <a:ext cx="752551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②请按照电路图，用笔画线将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B22-9乙中的实物电路连接完整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9_BD.173_1#5ecf495e2?vcp=1&amp;vis=1&amp;pid=1aa74f576&amp;color=0,0,0&amp;mp=1&amp;vtp=1&amp;vaab=1&amp;bt=1&amp;bbb=1&amp;hb=1"/>
          <p:cNvSpPr/>
          <p:nvPr/>
        </p:nvSpPr>
        <p:spPr>
          <a:xfrm>
            <a:off x="653796" y="72183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ct val="10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③闭合开关之前，滑动变阻器的</a:t>
            </a:r>
          </a:p>
          <a:p>
            <a:pPr algn="l" latinLnBrk="1">
              <a:lnSpc>
                <a:spcPct val="10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滑片应置于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端；闭合开</a:t>
            </a:r>
          </a:p>
          <a:p>
            <a:pPr algn="l" latinLnBrk="1">
              <a:lnSpc>
                <a:spcPct val="10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关，发现电压表的示数接近电源</a:t>
            </a:r>
          </a:p>
          <a:p>
            <a:pPr algn="l" latinLnBrk="1">
              <a:lnSpc>
                <a:spcPct val="10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电压，则电路的故障可能是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</a:p>
          <a:p>
            <a:pPr algn="l" latinLnBrk="1">
              <a:lnSpc>
                <a:spcPct val="10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断路。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9_BD.174_1#13957bcf7?vcp=1&amp;vis=1&amp;pid=1aa74f576&amp;color=0,0,0&amp;vtp=1&amp;vaab=1&amp;bbb=1&amp;hb=1"/>
              <p:cNvSpPr/>
              <p:nvPr/>
            </p:nvSpPr>
            <p:spPr>
              <a:xfrm>
                <a:off x="653796" y="3093942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④排除故障，闭合开关，移动滑</a:t>
                </a:r>
              </a:p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动变阻器的滑片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，当电压表示</a:t>
                </a:r>
              </a:p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时，电流表的示数如</a:t>
                </a:r>
              </a:p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图B22-9丙所示，则通过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</a:t>
                </a:r>
              </a:p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电流为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的阻值</a:t>
                </a:r>
              </a:p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9_BD.174_1#13957bcf7?vcp=1&amp;vis=1&amp;pid=1aa74f576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3796" y="3093942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12" r="3" b="-384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QO_7_BD.169_1#6c03130ee?iti=73&amp;htil=42&amp;vcp=1&amp;vis=1&amp;pid=25c8cb9ab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9030" y="721995"/>
            <a:ext cx="5676265" cy="4595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7_BD.169_2#6c03130ee?iti=73&amp;htil=42&amp;vcp=1&amp;vis=1&amp;pid=25c8cb9ab&amp;color=0,0,0&amp;vtp=1&amp;vaab=1&amp;bbb=1"/>
          <p:cNvSpPr/>
          <p:nvPr/>
        </p:nvSpPr>
        <p:spPr>
          <a:xfrm>
            <a:off x="8660130" y="5523865"/>
            <a:ext cx="1325245" cy="63373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图B22-9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75_1#940b6beef?vcp=1&amp;vis=1&amp;pid=6c03130ee&amp;color=0,0,0&amp;vtp=1&amp;vaab=1&amp;bt=1&amp;bbb=1&amp;hb=1"/>
              <p:cNvSpPr/>
              <p:nvPr/>
            </p:nvSpPr>
            <p:spPr>
              <a:xfrm>
                <a:off x="539496" y="505174"/>
                <a:ext cx="11109960" cy="50875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（2）小华同学通过上面实验获得灵感，想设计一个能通过电压表测量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湿度传感器电阻的电路，并且该电路中电压表的示数随着相对湿度的变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大而变大。准备了如下器材：一个电压为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电源、一个阻值为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的湿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度传感器（电路符号为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900" b="0" i="0" kern="0" dirty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”，其阻值随相对湿度的增大而减小）、一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个阻值为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的定值电阻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一只电压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表、一个开关、导线若干。请利用以上器材并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根据要求，在虚线框内画出对应的电路图。根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据电路分析可知，当电压表指针指在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的位置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时，湿度传感器的阻值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175_1#940b6beef?vcp=1&amp;vis=1&amp;pid=6c03130ee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05174"/>
                <a:ext cx="11109960" cy="5087557"/>
              </a:xfrm>
              <a:prstGeom prst="rect">
                <a:avLst/>
              </a:prstGeom>
              <a:blipFill rotWithShape="1">
                <a:blip r:embed="rId3"/>
                <a:stretch>
                  <a:fillRect l="-3" t="-7" r="-111" b="-145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8_BD.175_1#940b6beef?vcp=1&amp;vis=1&amp;pid=6c03130ee&amp;color=0,0,0&amp;tib=255,255,255&amp;iip=1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76694" y="2544286"/>
            <a:ext cx="694944" cy="402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8152765" y="3508375"/>
            <a:ext cx="3696970" cy="2696845"/>
          </a:xfrm>
          <a:prstGeom prst="rect">
            <a:avLst/>
          </a:prstGeom>
          <a:noFill/>
          <a:ln w="28575"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BD.178_1#1aa74f576?vcp=1&amp;vis=1&amp;pid=6c03130ee&amp;color=0,0,0&amp;vtp=1&amp;vaab=1&amp;bt=1&amp;bbb=1"/>
              <p:cNvSpPr/>
              <p:nvPr/>
            </p:nvSpPr>
            <p:spPr>
              <a:xfrm>
                <a:off x="539496" y="554400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（1）小明测量定值电阻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的实验：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O_8_BD.178_1#1aa74f576?vcp=1&amp;vis=1&amp;pid=6c03130ee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553657"/>
              </a:xfrm>
              <a:prstGeom prst="rect">
                <a:avLst/>
              </a:prstGeom>
              <a:blipFill rotWithShape="1">
                <a:blip r:embed="rId3"/>
                <a:stretch>
                  <a:fillRect l="-3" t="-8" r="3" b="-123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178_2#1aa74f576?iti=75&amp;vcp=1&amp;vis=1&amp;pid=6c03130ee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86200" y="1245153"/>
            <a:ext cx="4425696" cy="3493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78_3#1aa74f576?iti=75&amp;vcp=1&amp;vis=1&amp;pid=6c03130ee&amp;color=0,0,0&amp;vtp=1&amp;vaab=1&amp;bbb=1"/>
          <p:cNvSpPr/>
          <p:nvPr/>
        </p:nvSpPr>
        <p:spPr>
          <a:xfrm>
            <a:off x="5436267" y="4865161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图B22-9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9_BD.179_1#67f32a934?vcp=1&amp;vis=1&amp;pid=1aa74f576&amp;color=0,0,0&amp;vtp=1&amp;vaab=1&amp;bbb=1"/>
              <p:cNvSpPr/>
              <p:nvPr/>
            </p:nvSpPr>
            <p:spPr>
              <a:xfrm>
                <a:off x="539496" y="5436153"/>
                <a:ext cx="11109960" cy="807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75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①用图B22-9甲所示的电路测量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的阻值，该实验的原理是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</a:t>
                </a:r>
                <a:r>
                  <a:rPr lang="en-US" altLang="zh-CN" sz="4200" b="0" i="0" u="sng" kern="0" spc="-99900" dirty="0">
                    <a:solidFill>
                      <a:srgbClr val="FF00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9_BD.179_1#67f32a934?vcp=1&amp;vis=1&amp;pid=1aa74f576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436153"/>
                <a:ext cx="11109960" cy="807657"/>
              </a:xfrm>
              <a:prstGeom prst="rect">
                <a:avLst/>
              </a:prstGeom>
              <a:blipFill rotWithShape="1">
                <a:blip r:embed="rId5"/>
                <a:stretch>
                  <a:fillRect l="-3" t="-68" r="3" b="-178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9_AN.180_1#67f32a934.blank?vcp=1&amp;vis=1&amp;pid=1aa74f576&amp;color=0,0,0&amp;vpa=52&amp;vtp=1&amp;vaab=1&amp;bbb=1&amp;rh=47.53"/>
              <p:cNvSpPr/>
              <p:nvPr/>
            </p:nvSpPr>
            <p:spPr>
              <a:xfrm>
                <a:off x="10336974" y="5574583"/>
                <a:ext cx="374904" cy="59855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7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9_AN.180_1#67f32a934.blank?vcp=1&amp;vis=1&amp;pid=1aa74f576&amp;color=0,0,0&amp;vpa=52&amp;vtp=1&amp;vaab=1&amp;bbb=1&amp;rh=47.5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36974" y="5574583"/>
                <a:ext cx="374904" cy="598551"/>
              </a:xfrm>
              <a:prstGeom prst="rect">
                <a:avLst/>
              </a:prstGeom>
              <a:blipFill rotWithShape="1">
                <a:blip r:embed="rId6"/>
                <a:stretch>
                  <a:fillRect l="-118" t="-92" r="17" b="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9_BD.181_1#e118176b6?vcp=1&amp;vis=1&amp;pid=1aa74f576&amp;color=0,0,0&amp;vtp=1&amp;vaab=1&amp;bt=1&amp;bbb=1"/>
          <p:cNvSpPr/>
          <p:nvPr/>
        </p:nvSpPr>
        <p:spPr>
          <a:xfrm>
            <a:off x="539496" y="81226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②请按照电路图，用笔画线将图B22-9乙中的实物电路连接完整。</a:t>
            </a:r>
            <a:endParaRPr lang="en-US" altLang="zh-CN" sz="2800" dirty="0"/>
          </a:p>
        </p:txBody>
      </p:sp>
      <p:grpSp>
        <p:nvGrpSpPr>
          <p:cNvPr id="8" name="组合 7"/>
          <p:cNvGrpSpPr/>
          <p:nvPr/>
        </p:nvGrpSpPr>
        <p:grpSpPr>
          <a:xfrm>
            <a:off x="5609463" y="1434877"/>
            <a:ext cx="5553837" cy="5012881"/>
            <a:chOff x="3675888" y="1434877"/>
            <a:chExt cx="5553837" cy="5012881"/>
          </a:xfrm>
        </p:grpSpPr>
        <p:sp>
          <p:nvSpPr>
            <p:cNvPr id="3" name="QO_9_AN.1_1#e118176b6?vcp=1&amp;vis=1&amp;pid=1aa74f576&amp;color=0,0,0&amp;vtp=1&amp;vaab=1&amp;bbb=1"/>
            <p:cNvSpPr/>
            <p:nvPr/>
          </p:nvSpPr>
          <p:spPr>
            <a:xfrm>
              <a:off x="4235196" y="1434877"/>
              <a:ext cx="4994529" cy="553657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lstStyle/>
            <a:p>
              <a:pPr algn="l" latinLnBrk="1">
                <a:lnSpc>
                  <a:spcPts val="4900"/>
                </a:lnSpc>
              </a:pPr>
              <a:r>
                <a:rPr lang="en-US" altLang="zh-CN" sz="2800" b="1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【答案】</a:t>
              </a:r>
              <a:r>
                <a: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如答图B22-2所示</a:t>
              </a:r>
              <a:endParaRPr lang="en-US" altLang="zh-CN" sz="2800" dirty="0"/>
            </a:p>
          </p:txBody>
        </p:sp>
        <p:pic>
          <p:nvPicPr>
            <p:cNvPr id="4" name="QO_9_AN.1_1#e118176b6?iti=76&amp;vcp=1&amp;vis=1&amp;pid=1aa74f576&amp;color=0,0,0&amp;tib=255,255,255&amp;vtp=1&amp;vaab=1" descr="preencoded.pn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3675888" y="2115534"/>
              <a:ext cx="4837176" cy="32095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0"/>
                    </a:schemeClr>
                  </a:solidFill>
                </a14:hiddenFill>
              </a:ext>
            </a:extLst>
          </p:spPr>
        </p:pic>
        <p:sp>
          <p:nvSpPr>
            <p:cNvPr id="5" name="QO_9_AN.1_1#e118176b6?iti=76&amp;vcp=1&amp;vis=1&amp;pid=1aa74f576&amp;color=0,0,0&amp;vtp=1&amp;vaab=1&amp;bbb=1"/>
            <p:cNvSpPr/>
            <p:nvPr/>
          </p:nvSpPr>
          <p:spPr>
            <a:xfrm>
              <a:off x="5253895" y="5452078"/>
              <a:ext cx="1681162" cy="995680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lstStyle/>
            <a:p>
              <a:pPr algn="ctr" latinLnBrk="1">
                <a:lnSpc>
                  <a:spcPts val="4900"/>
                </a:lnSpc>
              </a:pPr>
              <a:r>
                <a: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答图B22-2</a:t>
              </a:r>
              <a:endParaRPr lang="en-US" altLang="zh-CN" sz="2800" dirty="0"/>
            </a:p>
          </p:txBody>
        </p:sp>
      </p:grpSp>
      <p:pic>
        <p:nvPicPr>
          <p:cNvPr id="6" name="QO_7_BD.178_2#1aa74f576?iti=75&amp;vcp=1&amp;vis=1&amp;pid=6c03130ee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6750" y="1682496"/>
            <a:ext cx="4425696" cy="3493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7_BD.178_3#1aa74f576?iti=75&amp;vcp=1&amp;vis=1&amp;pid=6c03130ee&amp;color=0,0,0&amp;vtp=1&amp;vaab=1&amp;bbb=1"/>
          <p:cNvSpPr/>
          <p:nvPr/>
        </p:nvSpPr>
        <p:spPr>
          <a:xfrm>
            <a:off x="2216817" y="5302504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图B22-9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9_BD.183_1#5ecf495e2?vcp=1&amp;vis=1&amp;pid=1aa74f576&amp;color=0,0,0&amp;vtp=1&amp;vaab=1&amp;bt=1&amp;bbb=1&amp;hb=1"/>
          <p:cNvSpPr/>
          <p:nvPr/>
        </p:nvSpPr>
        <p:spPr>
          <a:xfrm>
            <a:off x="541020" y="548005"/>
            <a:ext cx="11109960" cy="104965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ct val="10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③闭合开关之前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，滑动变阻器的滑片应置于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；闭合开关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，发现电</a:t>
            </a:r>
          </a:p>
          <a:p>
            <a:pPr latinLnBrk="1">
              <a:lnSpc>
                <a:spcPct val="10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压表的示数接近电源电压，则电路的故障可能是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断路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9_AN.1_1#5ecf495e2.blank?vcp=1&amp;vis=1&amp;pid=1aa74f576&amp;color=0,0,0&amp;vpa=53&amp;vtp=1&amp;vaab=1"/>
          <p:cNvSpPr/>
          <p:nvPr/>
        </p:nvSpPr>
        <p:spPr>
          <a:xfrm>
            <a:off x="7307738" y="307816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9_AN.2_1#5ecf495e2.blank?vcp=1&amp;vis=1&amp;pid=1aa74f576&amp;color=0,0,0&amp;vpa=54&amp;vtp=1&amp;vaab=1&amp;bbb=1"/>
              <p:cNvSpPr/>
              <p:nvPr/>
            </p:nvSpPr>
            <p:spPr>
              <a:xfrm>
                <a:off x="8083232" y="906049"/>
                <a:ext cx="577596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9_AN.2_1#5ecf495e2.blank?vcp=1&amp;vis=1&amp;pid=1aa74f576&amp;color=0,0,0&amp;vpa=54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83232" y="906049"/>
                <a:ext cx="577596" cy="402844"/>
              </a:xfrm>
              <a:prstGeom prst="rect">
                <a:avLst/>
              </a:prstGeom>
              <a:blipFill rotWithShape="1">
                <a:blip r:embed="rId3"/>
                <a:stretch>
                  <a:fillRect l="-55" t="-134" r="11" b="-70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9_BD.186_1#13957bcf7?vcp=1&amp;vis=1&amp;pid=1aa74f576&amp;color=0,0,0&amp;vtp=1&amp;vaab=1&amp;bbb=1&amp;hb=1"/>
              <p:cNvSpPr/>
              <p:nvPr/>
            </p:nvSpPr>
            <p:spPr>
              <a:xfrm>
                <a:off x="541020" y="1526127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④排除故障，闭合开关，移动滑动变阻器的滑片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，当电压表示数为</a:t>
                </a:r>
              </a:p>
              <a:p>
                <a:pPr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2.6 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时，电流表的示数如图B22-9丙所示，则通过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的电流为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A，</a:t>
                </a:r>
              </a:p>
              <a:p>
                <a:pPr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的阻值是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9_BD.186_1#13957bcf7?vcp=1&amp;vis=1&amp;pid=1aa74f576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020" y="1526127"/>
                <a:ext cx="11109960" cy="1849057"/>
              </a:xfrm>
              <a:prstGeom prst="rect">
                <a:avLst/>
              </a:prstGeom>
              <a:blipFill rotWithShape="1">
                <a:blip r:embed="rId4"/>
                <a:stretch>
                  <a:fillRect t="-12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9_AN.187_1#13957bcf7.blank?vcp=1&amp;vis=1&amp;pid=1aa74f576&amp;color=0,0,0&amp;vpa=55&amp;vtp=1&amp;vaab=1&amp;bbb=1"/>
          <p:cNvSpPr/>
          <p:nvPr/>
        </p:nvSpPr>
        <p:spPr>
          <a:xfrm>
            <a:off x="10025285" y="1738217"/>
            <a:ext cx="881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0.26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B_9_AN.188_1#13957bcf7.blank?vcp=1&amp;vis=1&amp;pid=1aa74f576&amp;color=0,0,0&amp;vpa=56&amp;vtp=1&amp;vaab=1&amp;bbb=1"/>
          <p:cNvSpPr/>
          <p:nvPr/>
        </p:nvSpPr>
        <p:spPr>
          <a:xfrm>
            <a:off x="2370360" y="2141442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pic>
        <p:nvPicPr>
          <p:cNvPr id="8" name="QO_7_BD.169_1#6c03130ee?iti=73&amp;htil=42&amp;vcp=1&amp;vis=1&amp;pid=25c8cb9ab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31285" y="2407285"/>
            <a:ext cx="4718050" cy="381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9" name="QO_7_BD.169_2#6c03130ee?iti=73&amp;htil=42&amp;vcp=1&amp;vis=1&amp;pid=25c8cb9ab&amp;color=0,0,0&amp;vtp=1&amp;vaab=1&amp;bbb=1"/>
          <p:cNvSpPr/>
          <p:nvPr/>
        </p:nvSpPr>
        <p:spPr>
          <a:xfrm>
            <a:off x="7827963" y="5644611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图B22-9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AS.1_1#940b6beef?htil=44&amp;vcp=1&amp;vis=1&amp;pid=6c03130ee&amp;color=0,0,0&amp;vtp=1&amp;vaab=1&amp;bt=1&amp;bbb=1&amp;hb=1&amp;hs=1"/>
              <p:cNvSpPr/>
              <p:nvPr/>
            </p:nvSpPr>
            <p:spPr>
              <a:xfrm>
                <a:off x="539750" y="3887470"/>
                <a:ext cx="10035540" cy="2120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电路如答图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B22-3所示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。由串联电路的分压关系可得</a:t>
                </a: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，结合串联电路的电压规律可得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，湿敏电阻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的阻值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—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den>
                    </m:f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—2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8_AS.1_1#940b6beef?htil=44&amp;vcp=1&amp;vis=1&amp;pid=6c03130ee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750" y="3887470"/>
                <a:ext cx="10035540" cy="2120900"/>
              </a:xfrm>
              <a:prstGeom prst="rect">
                <a:avLst/>
              </a:prstGeom>
              <a:blipFill rotWithShape="1">
                <a:blip r:embed="rId3"/>
                <a:stretch>
                  <a:fillRect r="-33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8_AS.1_1#940b6beef?htil=44&amp;vcp=1&amp;vis=1&amp;pid=6c03130ee&amp;color=0,0,0&amp;vtp=1&amp;vaab=1&amp;bt=1&amp;bbb=1&amp;hb=1&amp;hs=1"/>
          <p:cNvSpPr/>
          <p:nvPr/>
        </p:nvSpPr>
        <p:spPr>
          <a:xfrm>
            <a:off x="539496" y="687197"/>
            <a:ext cx="8147304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电压表的示数随着相对湿度的变大而变大，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说明各电阻两端的电压会改变，则需将两个电阻串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；湿敏电阻的阻值随相对湿度的增大而减小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串联电路的分压原理可知，湿度增大时湿敏电阻两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端的电压减小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故电压表应并联在定值电阻的两端，</a:t>
            </a:r>
            <a:endParaRPr lang="en-US" altLang="zh-CN" sz="2800" dirty="0"/>
          </a:p>
        </p:txBody>
      </p:sp>
      <p:sp>
        <p:nvSpPr>
          <p:cNvPr id="6" name="QB_8_BD.191_4#940b6beef?iti=78&amp;vcp=1&amp;vis=1&amp;pid=6c03130ee&amp;color=0,0,0&amp;vtp=1&amp;vaab=1&amp;bbb=1"/>
          <p:cNvSpPr/>
          <p:nvPr/>
        </p:nvSpPr>
        <p:spPr>
          <a:xfrm>
            <a:off x="9300369" y="3555874"/>
            <a:ext cx="1681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u="sng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答图B22-3</a:t>
            </a:r>
            <a:endParaRPr lang="en-US" altLang="zh-CN" sz="2800" dirty="0"/>
          </a:p>
        </p:txBody>
      </p:sp>
      <p:pic>
        <p:nvPicPr>
          <p:cNvPr id="7" name="QB_8_AN.1_1#940b6beef?iti=78&amp;vcp=1&amp;vis=1&amp;pid=6c03130ee&amp;color=0,0,0&amp;tib=255,255,255&amp;iip=3&amp;vtp=1&amp;vaab=1" descr="preencoded.png"/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687054" y="868554"/>
            <a:ext cx="2907792" cy="256032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4" grpId="0" build="p" animBg="1"/>
      <p:bldP spid="6" grpId="0" build="p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75_1#940b6beef?vcp=1&amp;vis=1&amp;pid=6c03130ee&amp;color=0,0,0&amp;vtp=1&amp;vaab=1&amp;bt=1&amp;bbb=1&amp;hb=1"/>
              <p:cNvSpPr/>
              <p:nvPr/>
            </p:nvSpPr>
            <p:spPr>
              <a:xfrm>
                <a:off x="539496" y="505174"/>
                <a:ext cx="11109960" cy="50875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（2）小华同学通过上面实验获得灵感，想设计一个能通过电压表测量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湿度传感器电阻的电路，并且该电路中电压表的示数随着相对湿度的变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大而变大。准备了如下器材：一个电压为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电源、一个阻值为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的湿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度传感器（电路符号为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900" b="0" i="0" kern="0" dirty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”，其阻值随相对湿度的增大而减小）、一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个阻值为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的定值电阻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一只电压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表、一个开关、导线若干。请利用以上器材并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根据要求，在虚线框内画出对应的电路图。根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据电路分析可知，当电压表指针指在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的位置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时，湿度传感器的阻值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175_1#940b6beef?vcp=1&amp;vis=1&amp;pid=6c03130ee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05174"/>
                <a:ext cx="11109960" cy="5087557"/>
              </a:xfrm>
              <a:prstGeom prst="rect">
                <a:avLst/>
              </a:prstGeom>
              <a:blipFill rotWithShape="1">
                <a:blip r:embed="rId3"/>
                <a:stretch>
                  <a:fillRect l="-3" t="-7" r="-111" b="-145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8_BD.175_1#940b6beef?vcp=1&amp;vis=1&amp;pid=6c03130ee&amp;color=0,0,0&amp;tib=255,255,255&amp;iip=1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76694" y="2544286"/>
            <a:ext cx="694944" cy="402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8152765" y="3508375"/>
            <a:ext cx="3696970" cy="2696845"/>
          </a:xfrm>
          <a:prstGeom prst="rect">
            <a:avLst/>
          </a:prstGeom>
          <a:noFill/>
          <a:ln w="28575"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8_AN.190_1#940b6beef.blank?vcp=1&amp;vis=1&amp;pid=6c03130ee&amp;color=0,0,0&amp;vpa=57&amp;vtp=1&amp;vaab=1&amp;bbb=1"/>
              <p:cNvSpPr/>
              <p:nvPr/>
            </p:nvSpPr>
            <p:spPr>
              <a:xfrm>
                <a:off x="4931664" y="5827058"/>
                <a:ext cx="1349058" cy="41236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8_AN.190_1#940b6beef.blank?vcp=1&amp;vis=1&amp;pid=6c03130ee&amp;color=0,0,0&amp;vpa=57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1664" y="5827058"/>
                <a:ext cx="1349058" cy="412369"/>
              </a:xfrm>
              <a:prstGeom prst="rect">
                <a:avLst/>
              </a:prstGeom>
              <a:blipFill rotWithShape="1">
                <a:blip r:embed="rId5"/>
                <a:stretch>
                  <a:fillRect l="-19" t="-72" r="42" b="-77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B_8_AN.1_1#940b6beef?iti=78&amp;vcp=1&amp;vis=1&amp;pid=6c03130ee&amp;color=0,0,0&amp;tib=255,255,255&amp;iip=3&amp;vtp=1&amp;vaab=1" descr="preencoded.png"/>
          <p:cNvPicPr>
            <a:picLocks noChangeAspect="1"/>
          </p:cNvPicPr>
          <p:nvPr/>
        </p:nvPicPr>
        <p:blipFill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547989" y="3508249"/>
            <a:ext cx="2907792" cy="256032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56824a44?vcp=1&amp;pid=859ec5ceb&amp;color=68,178,231&amp;vtp=1&amp;vaab=1&amp;bt=1&amp;bbb=1"/>
          <p:cNvSpPr/>
          <p:nvPr/>
        </p:nvSpPr>
        <p:spPr>
          <a:xfrm>
            <a:off x="539496" y="345154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冲刺练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7_BD.196_1#1a047952c?htil=45&amp;sp=1&amp;vcp=1&amp;vis=1&amp;pid=c56824a44&amp;color=0,0,0&amp;vtp=1&amp;vaab=1&amp;bt=1&amp;bbb=1&amp;hb=1"/>
              <p:cNvSpPr/>
              <p:nvPr/>
            </p:nvSpPr>
            <p:spPr>
              <a:xfrm>
                <a:off x="597535" y="1139825"/>
                <a:ext cx="11036935" cy="228917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（2024·广西·中考）公路部门往往通过地磅检测汽车载重情况。图</a:t>
                </a:r>
              </a:p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B22-10甲是跨学科学习团队设计的可视化地磅的电路原理图，主要由踏</a:t>
                </a: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板（重力不计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）、压力传感器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显示承重的仪表（实质为电流表，量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）等组成，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的阻值与所受压力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大小关系如图B22-10乙所</a:t>
                </a: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示。电源电压为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，定值电阻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的阻值为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求：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7_BD.196_1#1a047952c?htil=45&amp;sp=1&amp;vcp=1&amp;vis=1&amp;pid=c56824a4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7535" y="1139825"/>
                <a:ext cx="11036935" cy="2289175"/>
              </a:xfrm>
              <a:prstGeom prst="rect">
                <a:avLst/>
              </a:prstGeom>
              <a:blipFill rotWithShape="1">
                <a:blip r:embed="rId3"/>
                <a:stretch>
                  <a:fillRect r="-7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7_BD.196_2#1a047952c?iti=81&amp;htil=45&amp;vcp=1&amp;vis=1&amp;pid=c56824a4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66230" y="3342005"/>
            <a:ext cx="4502150" cy="2507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196_3#1a047952c?iti=81&amp;htil=45&amp;vcp=1&amp;vis=1&amp;pid=c56824a44&amp;color=0,0,0&amp;vtp=1&amp;vaab=1&amp;bbb=1"/>
          <p:cNvSpPr/>
          <p:nvPr/>
        </p:nvSpPr>
        <p:spPr>
          <a:xfrm>
            <a:off x="8165497" y="5750020"/>
            <a:ext cx="1503362" cy="63201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图B22-10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BD.197_1#b4805725c?vcp=1&amp;vis=1&amp;pid=1a047952c&amp;color=0,0,0&amp;mp=1&amp;vtp=1&amp;vaab=1&amp;bt=1&amp;bbb=1"/>
              <p:cNvSpPr/>
              <p:nvPr/>
            </p:nvSpPr>
            <p:spPr>
              <a:xfrm>
                <a:off x="600456" y="3253835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的阻值为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时，电路的电流；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8_BD.197_1#b4805725c?vcp=1&amp;vis=1&amp;pid=1a047952c&amp;color=0,0,0&amp;mp=1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456" y="3253835"/>
                <a:ext cx="11109960" cy="553657"/>
              </a:xfrm>
              <a:prstGeom prst="rect">
                <a:avLst/>
              </a:prstGeom>
              <a:blipFill rotWithShape="1">
                <a:blip r:embed="rId5"/>
                <a:stretch>
                  <a:fillRect l="-3" t="-17" r="3" b="-1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8_BD.199_1#4e3c9888b?vcp=1&amp;vis=1&amp;pid=1a047952c&amp;color=0,0,0&amp;vtp=1&amp;vaab=1&amp;bbb=1"/>
              <p:cNvSpPr/>
              <p:nvPr/>
            </p:nvSpPr>
            <p:spPr>
              <a:xfrm>
                <a:off x="597281" y="3999071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（2）当通过电路的电流为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</a:p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地磅的测量值（单位：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8_BD.199_1#4e3c9888b?vcp=1&amp;vis=1&amp;pid=1a047952c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7281" y="3999071"/>
                <a:ext cx="11109960" cy="553657"/>
              </a:xfrm>
              <a:prstGeom prst="rect">
                <a:avLst/>
              </a:prstGeom>
              <a:blipFill rotWithShape="1">
                <a:blip r:embed="rId6"/>
                <a:stretch>
                  <a:fillRect l="-3" t="-86" r="3" b="-540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O_8_BD.200_1#2a0685e2f?vcp=1&amp;vis=1&amp;pid=1a047952c&amp;color=0,0,0&amp;vtp=1&amp;vaab=1&amp;bbb=1&amp;hb=1"/>
          <p:cNvSpPr/>
          <p:nvPr/>
        </p:nvSpPr>
        <p:spPr>
          <a:xfrm>
            <a:off x="597535" y="4946650"/>
            <a:ext cx="11109960" cy="94805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ct val="10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（3）为了增加地磅的最大测量值，</a:t>
            </a:r>
          </a:p>
          <a:p>
            <a:pPr algn="l" latinLnBrk="1">
              <a:lnSpc>
                <a:spcPct val="10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请你写出一种可行的方案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，并列出</a:t>
            </a:r>
          </a:p>
          <a:p>
            <a:pPr latinLnBrk="1">
              <a:lnSpc>
                <a:spcPct val="10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关系式进行说明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6f8d4a617.fixed?vcp=1&amp;pid=b1e3a32a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第22讲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电流与电压和电阻的关系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欧姆定律</a:t>
            </a:r>
            <a:endParaRPr lang="en-US" altLang="zh-CN" sz="4000" dirty="0"/>
          </a:p>
        </p:txBody>
      </p:sp>
      <p:sp>
        <p:nvSpPr>
          <p:cNvPr id="3" name="C_5_BD#6f8d4a617.fixed?vcp=1&amp;pid=b1e3a32a6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QO_7_BD.201_2#b4805725c?iti=83&amp;vcp=1&amp;vis=1&amp;pid=1a047952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95795" y="1218565"/>
            <a:ext cx="5012690" cy="2799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201_3#b4805725c?iti=83&amp;vcp=1&amp;vis=1&amp;pid=1a047952c&amp;color=0,0,0&amp;vtp=1&amp;vaab=1&amp;bbb=1"/>
          <p:cNvSpPr/>
          <p:nvPr/>
        </p:nvSpPr>
        <p:spPr>
          <a:xfrm>
            <a:off x="8827357" y="4190365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图B22-10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1_1#b4805725c?vcp=1&amp;vis=1&amp;pid=1a047952c&amp;color=0,0,0&amp;vtp=1&amp;vaab=1&amp;bt=1&amp;bbb=1&amp;hb=1"/>
              <p:cNvSpPr/>
              <p:nvPr/>
            </p:nvSpPr>
            <p:spPr>
              <a:xfrm>
                <a:off x="539496" y="631222"/>
                <a:ext cx="6537579" cy="13843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解：(1)由题图甲可知，压力传感器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</a:p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定值电阻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串联。当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的阻值为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</a:p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电路的电流为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Ω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Ω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N.1_1#b4805725c?vcp=1&amp;vis=1&amp;pid=1a047952c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31222"/>
                <a:ext cx="6537579" cy="1384300"/>
              </a:xfrm>
              <a:prstGeom prst="rect">
                <a:avLst/>
              </a:prstGeom>
              <a:blipFill rotWithShape="1">
                <a:blip r:embed="rId4"/>
                <a:stretch>
                  <a:fillRect l="-6" t="-2" r="-680" b="-91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AN.1_1#4e3c9888b?htil=46&amp;vcp=1&amp;vis=1&amp;pid=1a047952c&amp;color=0,0,0&amp;mp=1&amp;vtp=1&amp;vaab=1&amp;bt=1&amp;bbb=1&amp;hb=1&amp;hs=1"/>
              <p:cNvSpPr/>
              <p:nvPr/>
            </p:nvSpPr>
            <p:spPr>
              <a:xfrm>
                <a:off x="537210" y="2258060"/>
                <a:ext cx="8129270" cy="193230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由欧姆定律可得，当通过电路的电流</a:t>
                </a:r>
              </a:p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′=0.4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时，电路的总电阻不能低于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总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0.4 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的阻值为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8_AN.1_1#4e3c9888b?htil=46&amp;vcp=1&amp;vis=1&amp;pid=1a047952c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210" y="2258060"/>
                <a:ext cx="8129270" cy="193230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8_AN.1_1#4e3c9888b?htil=46&amp;vcp=1&amp;vis=1&amp;pid=1a047952c&amp;color=0,0,0&amp;mp=1&amp;vtp=1&amp;vaab=1&amp;bt=1&amp;bbb=1&amp;hb=1&amp;hs=1"/>
              <p:cNvSpPr/>
              <p:nvPr/>
            </p:nvSpPr>
            <p:spPr>
              <a:xfrm>
                <a:off x="537210" y="4206240"/>
                <a:ext cx="11111865" cy="209105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总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由题图乙可知，此时压力传感器所受的压力</a:t>
                </a:r>
              </a:p>
              <a:p>
                <a:pPr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可得，地磅的测量值为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1×10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8_AN.1_1#4e3c9888b?htil=46&amp;vcp=1&amp;vis=1&amp;pid=1a047952c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210" y="4206240"/>
                <a:ext cx="11111865" cy="209105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 animBg="1"/>
      <p:bldP spid="7" grpId="0" build="p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AN.1_1#2a0685e2f?iti=88&amp;htil=47&amp;vcp=1&amp;vis=1&amp;pid=1a047952c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48755" y="1429385"/>
            <a:ext cx="5482590" cy="3102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AN.1_1#2a0685e2f?iti=88&amp;htil=47&amp;vcp=1&amp;vis=1&amp;pid=1a047952c&amp;color=0,0,0&amp;vtp=1&amp;vaab=1&amp;bbb=1"/>
          <p:cNvSpPr/>
          <p:nvPr/>
        </p:nvSpPr>
        <p:spPr>
          <a:xfrm>
            <a:off x="9313931" y="4833779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图B22-10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8_AN.1_1#2a0685e2f?htil=47&amp;vcp=1&amp;vis=1&amp;pid=1a047952c&amp;color=0,0,0&amp;mp=1&amp;vtp=1&amp;vaab=1&amp;bt=1&amp;bbb=1&amp;hb=1&amp;hs=1"/>
              <p:cNvSpPr/>
              <p:nvPr/>
            </p:nvSpPr>
            <p:spPr>
              <a:xfrm>
                <a:off x="538861" y="589693"/>
                <a:ext cx="8129016" cy="2679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电流表的量程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则电流表的示数最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大为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电源电压不变，由欧姆定律可得，电路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的总电阻不能低于</a:t>
                </a:r>
                <a:endParaRPr lang="en-US" altLang="zh-CN" sz="28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总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𝐼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max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0.6 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8_AN.1_1#2a0685e2f?htil=47&amp;vcp=1&amp;vis=1&amp;pid=1a047952c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861" y="589693"/>
                <a:ext cx="8129016" cy="2679700"/>
              </a:xfrm>
              <a:prstGeom prst="rect">
                <a:avLst/>
              </a:prstGeom>
              <a:blipFill rotWithShape="1">
                <a:blip r:embed="rId4"/>
                <a:stretch>
                  <a:fillRect l="-5" t="-15" r="2" b="-6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1_1#2a0685e2f?htil=47&amp;vcp=1&amp;vis=1&amp;pid=1a047952c&amp;color=0,0,0&amp;mp=1&amp;vtp=1&amp;vaab=1&amp;bt=1&amp;bbb=1&amp;hb=1&amp;hs=1"/>
              <p:cNvSpPr/>
              <p:nvPr/>
            </p:nvSpPr>
            <p:spPr>
              <a:xfrm>
                <a:off x="539360" y="3332258"/>
                <a:ext cx="11112011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为了增加地磅的最大测量值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压力增大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，需要减小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的阻值，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的阻值为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″=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总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因此需要增大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的阻值。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N.1_1#2a0685e2f?htil=47&amp;vcp=1&amp;vis=1&amp;pid=1a047952c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360" y="3332258"/>
                <a:ext cx="11112011" cy="2496757"/>
              </a:xfrm>
              <a:prstGeom prst="rect">
                <a:avLst/>
              </a:prstGeom>
              <a:blipFill rotWithShape="1">
                <a:blip r:embed="rId5"/>
                <a:stretch>
                  <a:fillRect l="-2" t="-17" r="4" b="-27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BD.207_1#832a95648?sp=1&amp;vcp=1&amp;vis=1&amp;pid=c56824a44&amp;color=0,0,0&amp;vtp=1&amp;vaab=1&amp;bt=1&amp;bbb=1&amp;hb=1"/>
              <p:cNvSpPr/>
              <p:nvPr/>
            </p:nvSpPr>
            <p:spPr>
              <a:xfrm>
                <a:off x="539496" y="625824"/>
                <a:ext cx="11109960" cy="50875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（2023·内蒙古·中考）“坐位体前屈”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是学生体质健康测试项目之一。</a:t>
                </a: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B22-11甲是某女生测试示意图。图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B22-11乙是学习小组设计的测试仪</a:t>
                </a: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电路原理图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，电源电压恒为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，电压表量程为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，定值电阻</a:t>
                </a:r>
              </a:p>
              <a:p>
                <a:pPr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，滑动变阻器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由长为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粗细均匀的电阻棒改装而成，</a:t>
                </a: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规格为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,允许通过的最大电流为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。为保护电路安全，滑片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的起始位置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点设定在离电阻棒最左端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𝑂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处。测试时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，通过推动</a:t>
                </a: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塑料挡板带动滑片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从起始位置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向右移动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，并通过电压表的示数反映</a:t>
                </a: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学生的测试结果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。下表是九年级女生测试等级与滑片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移动距离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的关系。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7_BD.207_1#832a95648?sp=1&amp;vcp=1&amp;vis=1&amp;pid=c56824a4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25824"/>
                <a:ext cx="11109960" cy="5087557"/>
              </a:xfrm>
              <a:prstGeom prst="rect">
                <a:avLst/>
              </a:prstGeom>
              <a:blipFill rotWithShape="1">
                <a:blip r:embed="rId3"/>
                <a:stretch>
                  <a:fillRect l="-3" t="-7" r="-3643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207_2#832a95648?iti=89&amp;vcp=1&amp;vis=1&amp;pid=c56824a44&amp;color=0,0,0&amp;tib=255,255,255&amp;vtp=1&amp;vaab=1&amp;bt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99275" y="4067810"/>
            <a:ext cx="5089525" cy="2060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207_3#832a95648?iti=89&amp;vcp=1&amp;vis=1&amp;pid=c56824a44&amp;color=0,0,0&amp;vtp=1&amp;vaab=1&amp;bbb=1"/>
          <p:cNvSpPr/>
          <p:nvPr/>
        </p:nvSpPr>
        <p:spPr>
          <a:xfrm>
            <a:off x="8520589" y="5919451"/>
            <a:ext cx="1490154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图B22-11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4" name="QO_7_BD.207_4#832a95648?colgroup=11,3,6,7&amp;vcp=1&amp;vis=1&amp;pid=c56824a44&amp;color=0,0,0&amp;vtp=1&amp;vaab=1&amp;bbb=1"/>
              <p:cNvGraphicFramePr>
                <a:graphicFrameLocks noGrp="1"/>
              </p:cNvGraphicFramePr>
              <p:nvPr/>
            </p:nvGraphicFramePr>
            <p:xfrm>
              <a:off x="371856" y="4497496"/>
              <a:ext cx="6454140" cy="1219200"/>
            </p:xfrm>
            <a:graphic>
              <a:graphicData uri="http://schemas.openxmlformats.org/drawingml/2006/table">
                <a:tbl>
                  <a:tblPr/>
                  <a:tblGrid>
                    <a:gridCol w="1732915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134745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712595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873885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3448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九年级女生测试等级标准</a:t>
                          </a:r>
                          <a:endParaRPr lang="en-US" altLang="zh-CN" sz="2000" b="1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不合格</a:t>
                          </a: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合格</a:t>
                          </a: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良好</a:t>
                          </a: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23177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滑片移动距离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Cambria Math" panose="02040503050406030204" pitchFamily="18" charset="0"/>
                                </a:rPr>
                                <m:t>             </m:t>
                              </m:r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Cambria Math" panose="02040503050406030204" pitchFamily="18" charset="0"/>
                                </a:rPr>
                                <m:t>𝐿</m:t>
                              </m:r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MS Mincho" charset="0"/>
                                  <a:cs typeface="Cambria Math" panose="02040503050406030204" pitchFamily="18" charset="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Cambria Math" panose="02040503050406030204" pitchFamily="18" charset="0"/>
                                </a:rPr>
                                <m:t>cm</m:t>
                              </m:r>
                            </m:oMath>
                          </a14:m>
                          <a:r>
                            <a:rPr lang="en-US" altLang="zh-CN" sz="20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2000" i="0" dirty="0"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MS Mincho" charset="0"/>
                                  <a:cs typeface="Cambria Math" panose="02040503050406030204" pitchFamily="18" charset="0"/>
                                </a:rPr>
                                <m:t>&lt;3.7</m:t>
                              </m:r>
                            </m:oMath>
                          </a14:m>
                          <a:r>
                            <a:rPr lang="en-US" altLang="zh-CN" sz="20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2000" b="0" i="0" dirty="0"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MS Mincho" charset="0"/>
                                  <a:cs typeface="Cambria Math" panose="02040503050406030204" pitchFamily="18" charset="0"/>
                                </a:rPr>
                                <m:t>3.7≤</m:t>
                              </m:r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Cambria Math" panose="02040503050406030204" pitchFamily="18" charset="0"/>
                                </a:rPr>
                                <m:t>𝐿</m:t>
                              </m:r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MS Mincho" charset="0"/>
                                  <a:cs typeface="Cambria Math" panose="02040503050406030204" pitchFamily="18" charset="0"/>
                                </a:rPr>
                                <m:t>&lt;16.7</m:t>
                              </m:r>
                            </m:oMath>
                          </a14:m>
                          <a:r>
                            <a:rPr lang="en-US" altLang="zh-CN" sz="20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2000" b="0" i="0" dirty="0"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MS Mincho" charset="0"/>
                                  <a:cs typeface="Cambria Math" panose="02040503050406030204" pitchFamily="18" charset="0"/>
                                </a:rPr>
                                <m:t>16.7≤</m:t>
                              </m:r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Cambria Math" panose="02040503050406030204" pitchFamily="18" charset="0"/>
                                </a:rPr>
                                <m:t>𝐿</m:t>
                              </m:r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MS Mincho" charset="0"/>
                                  <a:cs typeface="Cambria Math" panose="02040503050406030204" pitchFamily="18" charset="0"/>
                                </a:rPr>
                                <m:t>&lt;20.1</m:t>
                              </m:r>
                            </m:oMath>
                          </a14:m>
                          <a:r>
                            <a:rPr lang="en-US" altLang="zh-CN" sz="20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2000" b="0" i="0" dirty="0"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4" name="QO_7_BD.207_4#832a95648?colgroup=11,3,6,7&amp;vcp=1&amp;vis=1&amp;pid=c56824a44&amp;color=0,0,0&amp;vtp=1&amp;vaab=1&amp;bbb=1"/>
              <p:cNvGraphicFramePr>
                <a:graphicFrameLocks noGrp="1"/>
              </p:cNvGraphicFramePr>
              <p:nvPr/>
            </p:nvGraphicFramePr>
            <p:xfrm>
              <a:off x="371856" y="4497496"/>
              <a:ext cx="6454140" cy="1219200"/>
            </p:xfrm>
            <a:graphic>
              <a:graphicData uri="http://schemas.openxmlformats.org/drawingml/2006/table">
                <a:tbl>
                  <a:tblPr/>
                  <a:tblGrid>
                    <a:gridCol w="1732915"/>
                    <a:gridCol w="1134745"/>
                    <a:gridCol w="1712595"/>
                    <a:gridCol w="1873885"/>
                  </a:tblGrid>
                  <a:tr h="534480"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九年级女生测试等级标准</a:t>
                          </a:r>
                          <a:endParaRPr lang="en-US" altLang="zh-CN" sz="2000" b="1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不合格</a:t>
                          </a:r>
                          <a:endParaRPr lang="en-US" altLang="zh-CN" sz="20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合格</a:t>
                          </a:r>
                          <a:endParaRPr lang="en-US" altLang="zh-CN" sz="20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良好</a:t>
                          </a:r>
                          <a:endParaRPr lang="en-US" altLang="zh-CN" sz="20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096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BD.208_1#59e9f486d?vcp=1&amp;vis=1&amp;pid=832a95648&amp;color=0,0,0&amp;vtp=1&amp;vaab=1&amp;bbb=1&amp;hb=1"/>
              <p:cNvSpPr/>
              <p:nvPr/>
            </p:nvSpPr>
            <p:spPr>
              <a:xfrm>
                <a:off x="539496" y="2301031"/>
                <a:ext cx="11109960" cy="9886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在起始位置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点时，闭合开关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通过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的电流为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，请计算此时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两端电压大小。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BD.208_1#59e9f486d?vcp=1&amp;vis=1&amp;pid=832a95648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301031"/>
                <a:ext cx="11109960" cy="988632"/>
              </a:xfrm>
              <a:prstGeom prst="rect">
                <a:avLst/>
              </a:prstGeom>
              <a:blipFill rotWithShape="1">
                <a:blip r:embed="rId3"/>
                <a:stretch>
                  <a:fillRect l="-3" t="-43" r="3" b="-52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BD.209_1#60861e1ef?vcp=1&amp;vis=1&amp;pid=832a95648&amp;color=0,0,0&amp;vtp=1&amp;vaab=1&amp;bbb=1&amp;hb=1"/>
              <p:cNvSpPr/>
              <p:nvPr/>
            </p:nvSpPr>
            <p:spPr>
              <a:xfrm>
                <a:off x="539496" y="3473241"/>
                <a:ext cx="11109960" cy="9886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（2）请推导出电压表示数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与滑片移动距离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之间的关系式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；为保护电</a:t>
                </a: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路安全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，说明滑片移动的范围。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8_BD.209_1#60861e1ef?vcp=1&amp;vis=1&amp;pid=832a95648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73241"/>
                <a:ext cx="11109960" cy="988632"/>
              </a:xfrm>
              <a:prstGeom prst="rect">
                <a:avLst/>
              </a:prstGeom>
              <a:blipFill rotWithShape="1">
                <a:blip r:embed="rId4"/>
                <a:stretch>
                  <a:fillRect l="-3" t="-43" r="3" b="-40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7_BD.207_2#832a95648?iti=89&amp;vcp=1&amp;vis=1&amp;pid=c56824a44&amp;color=0,0,0&amp;tib=255,255,255&amp;vtp=1&amp;vaab=1&amp;bt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99275" y="449580"/>
            <a:ext cx="5089525" cy="2060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7_BD.207_3#832a95648?iti=89&amp;vcp=1&amp;vis=1&amp;pid=c56824a44&amp;color=0,0,0&amp;vtp=1&amp;vaab=1&amp;bbb=1"/>
          <p:cNvSpPr/>
          <p:nvPr/>
        </p:nvSpPr>
        <p:spPr>
          <a:xfrm>
            <a:off x="8520589" y="2301221"/>
            <a:ext cx="1490154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图B22-11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QO_7_BD.207_4#832a95648?colgroup=11,3,6,7&amp;vcp=1&amp;vis=1&amp;pid=c56824a44&amp;color=0,0,0&amp;vtp=1&amp;vaab=1&amp;bbb=1"/>
              <p:cNvGraphicFramePr>
                <a:graphicFrameLocks noGrp="1"/>
              </p:cNvGraphicFramePr>
              <p:nvPr/>
            </p:nvGraphicFramePr>
            <p:xfrm>
              <a:off x="371856" y="879266"/>
              <a:ext cx="6454140" cy="1219200"/>
            </p:xfrm>
            <a:graphic>
              <a:graphicData uri="http://schemas.openxmlformats.org/drawingml/2006/table">
                <a:tbl>
                  <a:tblPr/>
                  <a:tblGrid>
                    <a:gridCol w="1732915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134745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712595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873885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3448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九年级女生测试等级标准</a:t>
                          </a:r>
                          <a:endParaRPr lang="en-US" altLang="zh-CN" sz="2000" b="1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不合格</a:t>
                          </a: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合格</a:t>
                          </a: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良好</a:t>
                          </a: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23177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0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滑片移动距离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Cambria Math" panose="02040503050406030204" pitchFamily="18" charset="0"/>
                                </a:rPr>
                                <m:t>             </m:t>
                              </m:r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Cambria Math" panose="02040503050406030204" pitchFamily="18" charset="0"/>
                                </a:rPr>
                                <m:t>𝐿</m:t>
                              </m:r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MS Mincho" charset="0"/>
                                  <a:cs typeface="Cambria Math" panose="02040503050406030204" pitchFamily="18" charset="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Cambria Math" panose="02040503050406030204" pitchFamily="18" charset="0"/>
                                </a:rPr>
                                <m:t>cm</m:t>
                              </m:r>
                            </m:oMath>
                          </a14:m>
                          <a:r>
                            <a:rPr lang="en-US" altLang="zh-CN" sz="20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2000" i="0" dirty="0"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MS Mincho" charset="0"/>
                                  <a:cs typeface="Cambria Math" panose="02040503050406030204" pitchFamily="18" charset="0"/>
                                </a:rPr>
                                <m:t>&lt;3.7</m:t>
                              </m:r>
                            </m:oMath>
                          </a14:m>
                          <a:r>
                            <a:rPr lang="en-US" altLang="zh-CN" sz="20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2000" b="0" i="0" dirty="0"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MS Mincho" charset="0"/>
                                  <a:cs typeface="Cambria Math" panose="02040503050406030204" pitchFamily="18" charset="0"/>
                                </a:rPr>
                                <m:t>3.7≤</m:t>
                              </m:r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Cambria Math" panose="02040503050406030204" pitchFamily="18" charset="0"/>
                                </a:rPr>
                                <m:t>𝐿</m:t>
                              </m:r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MS Mincho" charset="0"/>
                                  <a:cs typeface="Cambria Math" panose="02040503050406030204" pitchFamily="18" charset="0"/>
                                </a:rPr>
                                <m:t>&lt;16.7</m:t>
                              </m:r>
                            </m:oMath>
                          </a14:m>
                          <a:r>
                            <a:rPr lang="en-US" altLang="zh-CN" sz="20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2000" b="0" i="0" dirty="0"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MS Mincho" charset="0"/>
                                  <a:cs typeface="Cambria Math" panose="02040503050406030204" pitchFamily="18" charset="0"/>
                                </a:rPr>
                                <m:t>16.7≤</m:t>
                              </m:r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Cambria Math" panose="02040503050406030204" pitchFamily="18" charset="0"/>
                                </a:rPr>
                                <m:t>𝐿</m:t>
                              </m:r>
                              <m:r>
                                <a:rPr lang="en-US" altLang="zh-CN" sz="20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MS Mincho" charset="0"/>
                                  <a:cs typeface="Cambria Math" panose="02040503050406030204" pitchFamily="18" charset="0"/>
                                </a:rPr>
                                <m:t>&lt;20.1</m:t>
                              </m:r>
                            </m:oMath>
                          </a14:m>
                          <a:r>
                            <a:rPr lang="en-US" altLang="zh-CN" sz="20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2000" b="0" i="0" dirty="0"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QO_7_BD.207_4#832a95648?colgroup=11,3,6,7&amp;vcp=1&amp;vis=1&amp;pid=c56824a44&amp;color=0,0,0&amp;vtp=1&amp;vaab=1&amp;bbb=1"/>
              <p:cNvGraphicFramePr>
                <a:graphicFrameLocks noGrp="1"/>
              </p:cNvGraphicFramePr>
              <p:nvPr/>
            </p:nvGraphicFramePr>
            <p:xfrm>
              <a:off x="371856" y="879266"/>
              <a:ext cx="6454140" cy="1219200"/>
            </p:xfrm>
            <a:graphic>
              <a:graphicData uri="http://schemas.openxmlformats.org/drawingml/2006/table">
                <a:tbl>
                  <a:tblPr/>
                  <a:tblGrid>
                    <a:gridCol w="1732915"/>
                    <a:gridCol w="1134745"/>
                    <a:gridCol w="1712595"/>
                    <a:gridCol w="1873885"/>
                  </a:tblGrid>
                  <a:tr h="534480"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0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九年级女生测试等级标准</a:t>
                          </a:r>
                          <a:endParaRPr lang="en-US" altLang="zh-CN" sz="2000" b="1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不合格</a:t>
                          </a:r>
                          <a:endParaRPr lang="en-US" altLang="zh-CN" sz="20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合格</a:t>
                          </a:r>
                          <a:endParaRPr lang="en-US" altLang="zh-CN" sz="20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0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良好</a:t>
                          </a:r>
                          <a:endParaRPr lang="en-US" altLang="zh-CN" sz="20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096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QO_8_BD.210_1#1b77a726f?vcp=1&amp;vis=1&amp;pid=832a95648&amp;color=0,0,0&amp;vtp=1&amp;vaab=1&amp;bt=1&amp;bbb=1&amp;hb=1"/>
              <p:cNvSpPr/>
              <p:nvPr/>
            </p:nvSpPr>
            <p:spPr>
              <a:xfrm>
                <a:off x="539750" y="4674870"/>
                <a:ext cx="11109960" cy="135699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（3）该测试仪不能测出表中所有的等级标准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，在保证电路各元件安全</a:t>
                </a: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的情况下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，通过替换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来实现最大程度增加测试范围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，请计算替换电阻</a:t>
                </a:r>
              </a:p>
              <a:p>
                <a:pPr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的最小值。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9" name="QO_8_BD.210_1#1b77a726f?vcp=1&amp;vis=1&amp;pid=832a95648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750" y="4674870"/>
                <a:ext cx="11109960" cy="1356995"/>
              </a:xfrm>
              <a:prstGeom prst="rect">
                <a:avLst/>
              </a:prstGeom>
              <a:blipFill rotWithShape="1">
                <a:blip r:embed="rId7"/>
                <a:stretch>
                  <a:fillRect r="-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1_1#59e9f486d?vcp=1&amp;vis=1&amp;pid=832a95648&amp;color=0,0,0&amp;vtp=1&amp;vaab=1&amp;bt=1&amp;bbb=1&amp;hb=1"/>
              <p:cNvSpPr/>
              <p:nvPr/>
            </p:nvSpPr>
            <p:spPr>
              <a:xfrm>
                <a:off x="452501" y="630713"/>
                <a:ext cx="11109960" cy="18411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在起始位置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时，通过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由欧姆定律</a:t>
                </a:r>
              </a:p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可得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定值电阻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两端电压为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N.1_1#59e9f486d?vcp=1&amp;vis=1&amp;pid=832a95648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501" y="630713"/>
                <a:ext cx="11109960" cy="1841119"/>
              </a:xfrm>
              <a:prstGeom prst="rect">
                <a:avLst/>
              </a:prstGeom>
              <a:blipFill rotWithShape="1">
                <a:blip r:embed="rId3"/>
                <a:stretch>
                  <a:fillRect l="-3" t="-9" r="-534" b="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84310" y="1491615"/>
            <a:ext cx="2904490" cy="193675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8_AN.1_1#60861e1ef?htil=49&amp;vcp=1&amp;vis=1&amp;pid=832a95648&amp;color=0,0,0&amp;mp=1&amp;vtp=1&amp;vaab=1&amp;bt=1&amp;bbb=1&amp;hb=1&amp;hs=1"/>
              <p:cNvSpPr/>
              <p:nvPr/>
            </p:nvSpPr>
            <p:spPr>
              <a:xfrm>
                <a:off x="539750" y="2099310"/>
                <a:ext cx="6556375" cy="179260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滑片从起始位置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向右移动距离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时，滑动变阻器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接入电路的电阻为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′=(5+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=(5+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串联，电源电压恒为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若此时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8_AN.1_1#60861e1ef?htil=49&amp;vcp=1&amp;vis=1&amp;pid=832a95648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750" y="2099310"/>
                <a:ext cx="6556375" cy="1792605"/>
              </a:xfrm>
              <a:prstGeom prst="rect">
                <a:avLst/>
              </a:prstGeom>
              <a:blipFill rotWithShape="1">
                <a:blip r:embed="rId5"/>
                <a:stretch>
                  <a:fillRect r="-5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O_8_AN.1_1#60861e1ef?htil=49&amp;vcp=1&amp;vis=1&amp;pid=832a95648&amp;color=0,0,0&amp;mp=1&amp;vtp=1&amp;vaab=1&amp;bt=1&amp;bbb=1&amp;hb=1&amp;hs=1"/>
              <p:cNvSpPr/>
              <p:nvPr/>
            </p:nvSpPr>
            <p:spPr>
              <a:xfrm>
                <a:off x="539995" y="3905695"/>
                <a:ext cx="11112011" cy="2603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电压表示数为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，由串联电路的电压规律可得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两端的电压为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由串联电路的分压原理可得</a:t>
                </a:r>
              </a:p>
              <a:p>
                <a:pPr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4.5 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(5+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𝐿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Ω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Ω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2800" dirty="0"/>
              </a:p>
              <a:p>
                <a:pPr latinLnBrk="1">
                  <a:lnSpc>
                    <a:spcPct val="11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8" name="QO_8_AN.1_1#60861e1ef?htil=49&amp;vcp=1&amp;vis=1&amp;pid=832a95648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3905695"/>
                <a:ext cx="11112011" cy="2603500"/>
              </a:xfrm>
              <a:prstGeom prst="rect">
                <a:avLst/>
              </a:prstGeom>
              <a:blipFill rotWithShape="1">
                <a:blip r:embed="rId6"/>
                <a:stretch>
                  <a:fillRect l="-2" t="-17" r="4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8" grpId="0" build="p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AN.1_1#60861e1ef?htil=49&amp;vcp=1&amp;vis=1&amp;pid=832a95648&amp;color=0,0,0&amp;mp=1&amp;vtp=1&amp;vaab=1&amp;bt=1&amp;bbb=1&amp;hb=1&amp;hs=1&amp;htil=1"/>
              <p:cNvSpPr/>
              <p:nvPr/>
            </p:nvSpPr>
            <p:spPr>
              <a:xfrm>
                <a:off x="539496" y="1834007"/>
                <a:ext cx="7657731" cy="31952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5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(5+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𝐿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)×4.5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15+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𝐿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因为电压表的量程为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，为保护电路安全，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电压表的示数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最大为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，代入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式解得滑片移动距离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𝐿</m:t>
                    </m:r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的最大值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𝐿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max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故滑片移动的范围为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8_AN.1_1#60861e1ef?htil=49&amp;vcp=1&amp;vis=1&amp;pid=832a95648&amp;color=0,0,0&amp;mp=1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34007"/>
                <a:ext cx="7657731" cy="3195257"/>
              </a:xfrm>
              <a:prstGeom prst="rect">
                <a:avLst/>
              </a:prstGeom>
              <a:blipFill rotWithShape="1">
                <a:blip r:embed="rId2"/>
                <a:stretch>
                  <a:fillRect l="-5" t="-4" r="-829" b="-21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O_8_AN.1_1#1b77a726f?htil=51&amp;vcp=1&amp;vis=1&amp;pid=832a95648&amp;color=0,0,0&amp;mp=1&amp;vtp=1&amp;vaab=1&amp;bt=1&amp;bbb=1&amp;hb=1&amp;hs=1"/>
          <p:cNvSpPr/>
          <p:nvPr/>
        </p:nvSpPr>
        <p:spPr>
          <a:xfrm>
            <a:off x="539496" y="476504"/>
            <a:ext cx="5678424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zh-CN" altLang="en-US" sz="280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zh-CN" altLang="en-US" sz="280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由表格数据和电路可知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滑片越往右移动，测试等级标准越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高，但同时电压表示数也会逐渐增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大，甚至超出量程，故在最大程度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增加测试等级范围且保证电路各元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1_1#1b77a726f?htil=51&amp;vcp=1&amp;vis=1&amp;pid=832a95648&amp;color=0,0,0&amp;mp=1&amp;vtp=1&amp;vaab=1&amp;bt=1&amp;bbb=1&amp;hb=1&amp;hs=1"/>
              <p:cNvSpPr/>
              <p:nvPr/>
            </p:nvSpPr>
            <p:spPr>
              <a:xfrm>
                <a:off x="539995" y="3813048"/>
                <a:ext cx="11112011" cy="1905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件安全的情况下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移到最右端时，电压表示数不能超过</a:t>
                </a:r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，此时滑动变阻器的最大阻值为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max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N.1_1#1b77a726f?htil=51&amp;vcp=1&amp;vis=1&amp;pid=832a95648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3813048"/>
                <a:ext cx="11112011" cy="1905000"/>
              </a:xfrm>
              <a:prstGeom prst="rect">
                <a:avLst/>
              </a:prstGeom>
              <a:blipFill rotWithShape="1">
                <a:blip r:embed="rId3"/>
                <a:stretch>
                  <a:fillRect l="-2" t="-27" r="4" b="-335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7990" y="537845"/>
            <a:ext cx="2809240" cy="191960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72175" y="2536190"/>
            <a:ext cx="6219825" cy="127698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AN.1_1#1b77a726f?htil=51&amp;vcp=1&amp;vis=1&amp;pid=832a95648&amp;color=0,0,0&amp;mp=1&amp;vtp=1&amp;vaab=1&amp;bt=1&amp;bbb=1&amp;hb=1&amp;hs=1&amp;htil=1"/>
              <p:cNvSpPr/>
              <p:nvPr/>
            </p:nvSpPr>
            <p:spPr>
              <a:xfrm>
                <a:off x="539496" y="1932740"/>
                <a:ext cx="5670296" cy="27686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此时通过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的电流为</a:t>
                </a:r>
                <a:endParaRPr lang="en-US" altLang="zh-CN" sz="28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max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Ω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替换电阻的最小值为</a:t>
                </a:r>
                <a:endParaRPr lang="en-US" altLang="zh-CN" sz="28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4.5 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0.1 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8_AN.1_1#1b77a726f?htil=51&amp;vcp=1&amp;vis=1&amp;pid=832a95648&amp;color=0,0,0&amp;mp=1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932740"/>
                <a:ext cx="5670296" cy="2768600"/>
              </a:xfrm>
              <a:prstGeom prst="rect">
                <a:avLst/>
              </a:prstGeom>
              <a:blipFill rotWithShape="1">
                <a:blip r:embed="rId2"/>
                <a:stretch>
                  <a:fillRect l="-7" t="-16" r="2" b="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9235" y="2413635"/>
            <a:ext cx="3516630" cy="228790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1dd3ef2b?vcp=1&amp;pid=6f8d4a617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考点1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欧姆定律及简单电路计算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7#3c54aaafe?vcp=1&amp;pid=01dd3ef2b&amp;color=0,0,0&amp;vtp=1&amp;vaab=1&amp;bbb=1"/>
              <p:cNvSpPr/>
              <p:nvPr/>
            </p:nvSpPr>
            <p:spPr>
              <a:xfrm>
                <a:off x="539496" y="1263495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抢分攻略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应用欧姆定律时，要明确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</a:t>
                </a:r>
                <a:r>
                  <a:rPr kumimoji="0" lang="en-US" altLang="zh-CN" sz="100" b="0" i="0" u="none" strike="noStrike" kern="0" cap="none" spc="-9990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&gt;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是针对同一电路元件的同一时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刻的值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不能张冠李戴。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根据需要可以对公式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num>
                      <m:den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den>
                    </m:f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合理变形，并结合串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、并联电路特点分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析解决问题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P_7#3c54aaafe?vcp=1&amp;pid=01dd3ef2b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15" r="3" b="-21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6_1#4e59b6703?iti=1&amp;htil=2&amp;vcp=1&amp;vis=1&amp;pid=01dd3ef2b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22640" y="1066165"/>
            <a:ext cx="3625850" cy="222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6_2#4e59b6703?iti=1&amp;htil=2&amp;vcp=1&amp;vis=1&amp;pid=01dd3ef2b&amp;color=0,0,0&amp;vtp=1&amp;vaab=1&amp;bbb=1"/>
          <p:cNvSpPr/>
          <p:nvPr/>
        </p:nvSpPr>
        <p:spPr>
          <a:xfrm>
            <a:off x="9588219" y="3261074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图22-1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6_3#4e59b6703?htil=2&amp;sp=1&amp;vcp=1&amp;vis=1&amp;pid=01dd3ef2b&amp;color=0,0,0&amp;vtp=1&amp;vaab=1&amp;bt=1&amp;bbb=1&amp;hb=1&amp;hs=1"/>
              <p:cNvSpPr/>
              <p:nvPr/>
            </p:nvSpPr>
            <p:spPr>
              <a:xfrm>
                <a:off x="539496" y="1224502"/>
                <a:ext cx="7982712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例1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在物理兴趣小组的活动中，小桂按图22-1所示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的电路图连接电路，电源电压恒定为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为滑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动变阻器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为定值电阻，且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endParaRPr lang="en-US" altLang="zh-CN" sz="2800" b="0" i="0" dirty="0">
                  <a:solidFill>
                    <a:srgbClr val="00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。闭合开关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前，应将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的滑片移动至最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BD.6_3#4e59b6703?htil=2&amp;sp=1&amp;vcp=1&amp;vis=1&amp;pid=01dd3ef2b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24502"/>
                <a:ext cx="7982712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9" r="6" b="-37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BD.6_3#4e59b6703?htil=2&amp;sp=1&amp;vcp=1&amp;vis=1&amp;pid=01dd3ef2b&amp;color=0,0,0&amp;vtp=1&amp;vaab=1&amp;bt=1&amp;bbb=1&amp;hb=1&amp;hs=1"/>
              <p:cNvSpPr/>
              <p:nvPr/>
            </p:nvSpPr>
            <p:spPr>
              <a:xfrm>
                <a:off x="539496" y="3786346"/>
                <a:ext cx="11112011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（选填“左”或“右”）端;闭合开关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将滑片移至某点固定不动，当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点切换到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点时，电压表示数变化了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电流表的示数变化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7_BD.6_3#4e59b6703?htil=2&amp;sp=1&amp;vcp=1&amp;vis=1&amp;pid=01dd3ef2b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86346"/>
                <a:ext cx="11112011" cy="1849057"/>
              </a:xfrm>
              <a:prstGeom prst="rect">
                <a:avLst/>
              </a:prstGeom>
              <a:blipFill rotWithShape="1">
                <a:blip r:embed="rId5"/>
                <a:stretch>
                  <a:fillRect l="-3" t="-26" r="-670" b="-3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EX.1_1#4e59b6703?iti=3&amp;htil=4&amp;vcp=1&amp;vis=1&amp;pid=01dd3ef2b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49737" y="783241"/>
            <a:ext cx="4873752" cy="293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EX.1_1#4e59b6703?iti=3&amp;htil=4&amp;vcp=1&amp;vis=1&amp;pid=01dd3ef2b&amp;color=0,0,0&amp;vtp=1&amp;vaab=1&amp;bbb=1"/>
          <p:cNvSpPr/>
          <p:nvPr/>
        </p:nvSpPr>
        <p:spPr>
          <a:xfrm>
            <a:off x="8642100" y="3845465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图22-1</a:t>
            </a:r>
            <a:endParaRPr lang="en-US" altLang="zh-CN" sz="2800" dirty="0"/>
          </a:p>
        </p:txBody>
      </p:sp>
      <p:sp>
        <p:nvSpPr>
          <p:cNvPr id="4" name="QB_7_EX.1_1#4e59b6703?htil=4&amp;vcp=1&amp;vis=1&amp;pid=01dd3ef2b&amp;color=0,0,0&amp;vtp=1&amp;vaab=1&amp;bt=1&amp;bbb=1&amp;hb=1&amp;hs=1"/>
          <p:cNvSpPr/>
          <p:nvPr/>
        </p:nvSpPr>
        <p:spPr>
          <a:xfrm>
            <a:off x="539496" y="764953"/>
            <a:ext cx="6099048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为保护电路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，在连接电路时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开关应处于断开状态，滑动变阻器的滑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片应处于阻值最大处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（可用“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近小远大” 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来判断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关于欧姆定律的综合应用，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要根据串联电路的电流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、电压特点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，具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体分析当开关状态改变时，电路中电阻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EX.1_1#4e59b6703?htil=4&amp;vcp=1&amp;vis=1&amp;pid=01dd3ef2b&amp;color=0,0,0&amp;vtp=1&amp;vaab=1&amp;bt=1&amp;bbb=1&amp;hb=1&amp;hs=1"/>
              <p:cNvSpPr/>
              <p:nvPr/>
            </p:nvSpPr>
            <p:spPr>
              <a:xfrm>
                <a:off x="539496" y="4606385"/>
                <a:ext cx="11112011" cy="1295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的变化情况，进而判断电路中电流和局部电路两端电压的变化情况。对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于定值电阻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，可用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计算其阻值。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7_EX.1_1#4e59b6703?htil=4&amp;vcp=1&amp;vis=1&amp;pid=01dd3ef2b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606385"/>
                <a:ext cx="11112011" cy="1295400"/>
              </a:xfrm>
              <a:prstGeom prst="rect">
                <a:avLst/>
              </a:prstGeom>
              <a:blipFill rotWithShape="1">
                <a:blip r:embed="rId4"/>
                <a:stretch>
                  <a:fillRect l="-3" t="-7" r="-92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AS.1_1#4e59b6703?iti=2&amp;htil=3&amp;vcp=1&amp;vis=1&amp;pid=01dd3ef2b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57416" y="923036"/>
            <a:ext cx="4873752" cy="293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AS.1_1#4e59b6703?iti=2&amp;htil=3&amp;vcp=1&amp;vis=1&amp;pid=01dd3ef2b&amp;color=0,0,0&amp;vtp=1&amp;vaab=1&amp;bbb=1"/>
          <p:cNvSpPr/>
          <p:nvPr/>
        </p:nvSpPr>
        <p:spPr>
          <a:xfrm>
            <a:off x="8649780" y="398526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图22-1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S.1_1#4e59b6703?htil=3&amp;vcp=1&amp;vis=1&amp;pid=01dd3ef2b&amp;color=0,0,0&amp;vtp=1&amp;vaab=1&amp;bt=1&amp;bbb=1&amp;hb=1&amp;hs=1"/>
              <p:cNvSpPr/>
              <p:nvPr/>
            </p:nvSpPr>
            <p:spPr>
              <a:xfrm>
                <a:off x="539496" y="904748"/>
                <a:ext cx="6099048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根据保护电路的要求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，在开关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闭合前，滑动变阻器的滑片要移到电阻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最大处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，故应将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的滑片移动至最右端。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由题意知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，当开关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点切换到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点时，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电压表示数变化了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，电流表示数变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化了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，因为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，所以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，电压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AS.1_1#4e59b6703?htil=3&amp;vcp=1&amp;vis=1&amp;pid=01dd3ef2b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04748"/>
                <a:ext cx="6099048" cy="3792157"/>
              </a:xfrm>
              <a:prstGeom prst="rect">
                <a:avLst/>
              </a:prstGeom>
              <a:blipFill rotWithShape="1">
                <a:blip r:embed="rId4"/>
                <a:stretch>
                  <a:fillRect l="-6" t="-13" r="-7086" b="-17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S.1_1#4e59b6703?htil=3&amp;vcp=1&amp;vis=1&amp;pid=01dd3ef2b&amp;color=0,0,0&amp;vtp=1&amp;vaab=1&amp;bt=1&amp;bbb=1&amp;hb=1&amp;hs=1"/>
              <p:cNvSpPr/>
              <p:nvPr/>
            </p:nvSpPr>
            <p:spPr>
              <a:xfrm>
                <a:off x="539496" y="4673092"/>
                <a:ext cx="11112011" cy="1295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</a:t>
                </a:r>
                <a:r>
                  <a:rPr lang="en-US" altLang="zh-CN" sz="2800" b="0" i="0" spc="-10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示数增大了</a:t>
                </a:r>
                <a14:m>
                  <m:oMath xmlns:m="http://schemas.openxmlformats.org/officeDocument/2006/math">
                    <m:r>
                      <a:rPr lang="en-US" altLang="zh-CN" sz="2800" b="0" i="0" spc="-1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0.5 </m:t>
                    </m:r>
                    <m:r>
                      <m:rPr>
                        <m:sty m:val="p"/>
                      </m:rPr>
                      <a:rPr lang="en-US" altLang="zh-CN" sz="2800" b="0" i="0" spc="-1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spc="-10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，电流表示数减小了</a:t>
                </a:r>
                <a14:m>
                  <m:oMath xmlns:m="http://schemas.openxmlformats.org/officeDocument/2006/math">
                    <m:r>
                      <a:rPr lang="en-US" altLang="zh-CN" sz="2800" b="0" i="0" spc="-1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2800" b="0" i="0" spc="-1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1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；又因为电源电压不变</a:t>
                </a:r>
                <a:r>
                  <a:rPr lang="en-US" altLang="zh-CN" sz="2800" b="0" i="0" spc="-10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，所以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pc="-10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滑动变阻器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spc="-1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1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spc="-1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spc="-1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两端的电压减小了</a:t>
                </a:r>
                <a14:m>
                  <m:oMath xmlns:m="http://schemas.openxmlformats.org/officeDocument/2006/math">
                    <m:r>
                      <a:rPr lang="en-US" altLang="zh-CN" sz="2800" b="0" i="0" spc="-1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0.5 </m:t>
                    </m:r>
                    <m:r>
                      <m:rPr>
                        <m:sty m:val="p"/>
                      </m:rPr>
                      <a:rPr lang="en-US" altLang="zh-CN" sz="2800" b="0" i="0" spc="-1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10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；因为滑片移至某点固定不动，所以</a:t>
                </a:r>
              </a:p>
              <a:p>
                <a:pPr latinLnBrk="1">
                  <a:lnSpc>
                    <a:spcPct val="11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5" name="QB_7_AS.1_1#4e59b6703?htil=3&amp;vcp=1&amp;vis=1&amp;pid=01dd3ef2b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673092"/>
                <a:ext cx="11112011" cy="1295400"/>
              </a:xfrm>
              <a:prstGeom prst="rect">
                <a:avLst/>
              </a:prstGeom>
              <a:blipFill rotWithShape="1">
                <a:blip r:embed="rId5"/>
                <a:stretch>
                  <a:fillRect l="-3" t="-10" r="5" b="-362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AS.1_1#4e59b6703?htil=3&amp;vcp=1&amp;vis=1&amp;pid=01dd3ef2b&amp;color=0,0,0&amp;vtp=1&amp;vaab=1&amp;bt=1&amp;bbb=1&amp;hb=1&amp;hs=1&amp;htil=1"/>
              <p:cNvSpPr/>
              <p:nvPr/>
            </p:nvSpPr>
            <p:spPr>
              <a:xfrm>
                <a:off x="539496" y="1431131"/>
                <a:ext cx="6090920" cy="4008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0.1 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。当开关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接触</a:t>
                </a: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𝑎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Ω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Ω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接触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点时，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𝑏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𝑎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，由欧姆定律知</a:t>
                </a: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𝑏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𝑥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𝑥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+ 5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Ω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，解得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AS.1_1#4e59b6703?htil=3&amp;vcp=1&amp;vis=1&amp;pid=01dd3ef2b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431131"/>
                <a:ext cx="6090920" cy="4008057"/>
              </a:xfrm>
              <a:prstGeom prst="rect">
                <a:avLst/>
              </a:prstGeom>
              <a:blipFill rotWithShape="1">
                <a:blip r:embed="rId2"/>
                <a:stretch>
                  <a:fillRect l="-6" t="-12" r="6" b="-17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7_AS.1_1#4e59b6703?iti=97&amp;htil=3&amp;vcp=1&amp;vis=1&amp;pid=01dd3ef2b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11161" y="1571675"/>
            <a:ext cx="4873752" cy="293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AS.1_1#4e59b6703?iti=97&amp;htil=3&amp;vcp=1&amp;vis=1&amp;pid=01dd3ef2b&amp;color=0,0,0&amp;vtp=1&amp;vaab=1&amp;bbb=1"/>
          <p:cNvSpPr/>
          <p:nvPr/>
        </p:nvSpPr>
        <p:spPr>
          <a:xfrm>
            <a:off x="8603524" y="4633899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图22-1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6_1#4e59b6703?iti=1&amp;htil=2&amp;vcp=1&amp;vis=1&amp;pid=01dd3ef2b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64535" y="1242790"/>
            <a:ext cx="2999232" cy="183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6_2#4e59b6703?iti=1&amp;htil=2&amp;vcp=1&amp;vis=1&amp;pid=01dd3ef2b&amp;color=0,0,0&amp;vtp=1&amp;vaab=1&amp;bbb=1"/>
          <p:cNvSpPr/>
          <p:nvPr/>
        </p:nvSpPr>
        <p:spPr>
          <a:xfrm>
            <a:off x="9519639" y="3207734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图22-1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6_3#4e59b6703?htil=2&amp;sp=1&amp;vcp=1&amp;vis=1&amp;pid=01dd3ef2b&amp;color=0,0,0&amp;vtp=1&amp;vaab=1&amp;bt=1&amp;bbb=1&amp;hb=1&amp;hs=1"/>
              <p:cNvSpPr/>
              <p:nvPr/>
            </p:nvSpPr>
            <p:spPr>
              <a:xfrm>
                <a:off x="539496" y="1224502"/>
                <a:ext cx="7982712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例1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在物理兴趣小组的活动中，小桂按图22-1所示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的电路图连接电路，电源电压恒定为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为滑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动变阻器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为定值电阻，且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endParaRPr lang="en-US" altLang="zh-CN" sz="2800" b="0" i="0" dirty="0">
                  <a:solidFill>
                    <a:srgbClr val="00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。闭合开关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前，应将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的滑片移动至最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BD.6_3#4e59b6703?htil=2&amp;sp=1&amp;vcp=1&amp;vis=1&amp;pid=01dd3ef2b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24502"/>
                <a:ext cx="7982712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9" r="6" b="-37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7_AN.7_1#4e59b6703.blank?vcp=1&amp;vis=1&amp;pid=01dd3ef2b&amp;color=0,0,0&amp;vpa=3&amp;vtp=1&amp;vaab=1"/>
          <p:cNvSpPr/>
          <p:nvPr/>
        </p:nvSpPr>
        <p:spPr>
          <a:xfrm>
            <a:off x="549815" y="3755866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endParaRPr lang="en-US" altLang="zh-CN" sz="2800" dirty="0"/>
          </a:p>
        </p:txBody>
      </p:sp>
      <p:sp>
        <p:nvSpPr>
          <p:cNvPr id="6" name="QB_7_AN.8_1#4e59b6703.blank?vcp=1&amp;vis=1&amp;pid=01dd3ef2b&amp;color=0,0,0&amp;vpa=4&amp;vtp=1&amp;vaab=1&amp;bbb=1"/>
          <p:cNvSpPr/>
          <p:nvPr/>
        </p:nvSpPr>
        <p:spPr>
          <a:xfrm>
            <a:off x="3143916" y="5030311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BD.6_3#4e59b6703?htil=2&amp;sp=1&amp;vcp=1&amp;vis=1&amp;pid=01dd3ef2b&amp;color=0,0,0&amp;vtp=1&amp;vaab=1&amp;bt=1&amp;bbb=1&amp;hb=1&amp;hs=1"/>
              <p:cNvSpPr/>
              <p:nvPr/>
            </p:nvSpPr>
            <p:spPr>
              <a:xfrm>
                <a:off x="539496" y="3786346"/>
                <a:ext cx="11112011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选填“左”或“右”）端;闭合开关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，将滑片移至某点固定不动，当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点切换到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，电压表示数变化了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，电流表的示数变化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7_BD.6_3#4e59b6703?htil=2&amp;sp=1&amp;vcp=1&amp;vis=1&amp;pid=01dd3ef2b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86346"/>
                <a:ext cx="11112011" cy="1849057"/>
              </a:xfrm>
              <a:prstGeom prst="rect">
                <a:avLst/>
              </a:prstGeom>
              <a:blipFill rotWithShape="1">
                <a:blip r:embed="rId5"/>
                <a:stretch>
                  <a:fillRect l="-3" t="-26" r="-670" b="-3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6d6068dd6?vcp=1&amp;pid=01dd3ef2b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pic>
        <p:nvPicPr>
          <p:cNvPr id="3" name="QC_8_BD.11_1#1e2c44171?iti=4&amp;htil=5&amp;vcp=1&amp;vis=1&amp;pid=6d6068dd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71151" y="1285528"/>
            <a:ext cx="2423160" cy="2212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11_2#1e2c44171?iti=4&amp;htil=5&amp;vcp=1&amp;vis=1&amp;pid=6d6068dd6&amp;color=0,0,0&amp;vtp=1&amp;vaab=1&amp;bbb=1"/>
          <p:cNvSpPr/>
          <p:nvPr/>
        </p:nvSpPr>
        <p:spPr>
          <a:xfrm>
            <a:off x="9838219" y="3625376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图22-2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8_BD.11_3#1e2c44171?htil=5&amp;sp=1&amp;vcp=1&amp;vis=1&amp;pid=6d6068dd6&amp;color=0,0,0&amp;vtp=1&amp;vaab=1&amp;bbb=1&amp;hb=1"/>
              <p:cNvSpPr/>
              <p:nvPr/>
            </p:nvSpPr>
            <p:spPr>
              <a:xfrm>
                <a:off x="539496" y="1267240"/>
                <a:ext cx="8558784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（2023·四川甘孜·中考）在如图22-2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所示的电路中，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电阻的阻值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闭合后，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压分别为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，通过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的电流分别为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。则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8_BD.11_3#1e2c44171?htil=5&amp;sp=1&amp;vcp=1&amp;vis=1&amp;pid=6d6068dd6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8558784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4" t="-17" r="-1373" b="-27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C_8_AN.12_1#1e2c44171.bracket?vcp=1&amp;vis=1&amp;pid=6d6068dd6&amp;color=0,0,0&amp;vpa=5&amp;vtp=1&amp;vaab=1"/>
          <p:cNvSpPr/>
          <p:nvPr/>
        </p:nvSpPr>
        <p:spPr>
          <a:xfrm>
            <a:off x="816515" y="319700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8_BD.11_4#1e2c44171.choices?htil=5&amp;vcp=1&amp;vis=1&amp;pid=6d6068dd6&amp;color=0,0,0&amp;vtp=1&amp;vaab=1&amp;bbb=1"/>
              <p:cNvSpPr/>
              <p:nvPr/>
            </p:nvSpPr>
            <p:spPr>
              <a:xfrm>
                <a:off x="539496" y="3831254"/>
                <a:ext cx="8558784" cy="5552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  <a:tabLst>
                    <a:tab pos="2320290" algn="l"/>
                    <a:tab pos="4603115" algn="l"/>
                    <a:tab pos="6669405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8_BD.11_4#1e2c44171.choices?htil=5&amp;vcp=1&amp;vis=1&amp;pid=6d6068dd6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831254"/>
                <a:ext cx="8558784" cy="555244"/>
              </a:xfrm>
              <a:prstGeom prst="rect">
                <a:avLst/>
              </a:prstGeom>
              <a:blipFill rotWithShape="1">
                <a:blip r:embed="rId5"/>
                <a:stretch>
                  <a:fillRect l="-4" t="-54" b="-143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3_1#2ca2aa059?sp=1&amp;vcp=1&amp;vis=1&amp;pid=6d6068dd6&amp;color=0,0,0&amp;vtp=1&amp;vaab=1&amp;bt=1&amp;bbb=1&amp;hb=1"/>
              <p:cNvSpPr/>
              <p:nvPr/>
            </p:nvSpPr>
            <p:spPr>
              <a:xfrm>
                <a:off x="539496" y="685768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en-US" altLang="zh-CN" sz="2800" b="1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（2024·四川南充·中考）在如图22-3所示的电路中，若甲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、乙两表为图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22-4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中所示的电流表，闭合开关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spc="-5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，断开开关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spc="-5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两表的指针位置相同，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spc="-5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spc="-5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spc="-5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spc="-5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 spc="-5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若甲、乙两表为图22-4中所示的电压表，闭合开关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spc="-5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spc="-5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，则两表的示数之比是</a:t>
                </a:r>
                <a:r>
                  <a:rPr lang="en-US" altLang="zh-CN" sz="2800" i="0" spc="-5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。（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每次测量电表均未超过其量程）</a:t>
                </a:r>
                <a:endParaRPr lang="en-US" altLang="zh-CN" sz="2800" spc="-5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8_BD.13_1#2ca2aa059?sp=1&amp;vcp=1&amp;vis=1&amp;pid=6d6068dd6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85768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24" r="-768" b="-2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B_8_BD.15_2#2ca2aa059?iti=5&amp;htil=1&amp;vcp=1&amp;vis=1&amp;pid=6d6068dd6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1096" y="3311112"/>
            <a:ext cx="2816352" cy="2167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B_8_BD.15_3#2ca2aa059?iti=6&amp;htil=1&amp;vcp=1&amp;vis=1&amp;pid=6d6068dd6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4656" y="4417536"/>
            <a:ext cx="2688336" cy="1060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B_8_BD.15_4#2ca2aa059?iti=5&amp;htil=1&amp;vcp=1&amp;vis=1&amp;pid=6d6068dd6&amp;color=0,0,0&amp;vtp=1&amp;vaab=1&amp;bbb=1"/>
          <p:cNvSpPr/>
          <p:nvPr/>
        </p:nvSpPr>
        <p:spPr>
          <a:xfrm>
            <a:off x="2774759" y="560524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图22-3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8" name="QB_8_BD.15_5#2ca2aa059?iti=6&amp;htil=1&amp;vcp=1&amp;vis=1&amp;pid=6d6068dd6&amp;color=0,0,0&amp;vtp=1&amp;vaab=1&amp;bbb=1"/>
          <p:cNvSpPr/>
          <p:nvPr/>
        </p:nvSpPr>
        <p:spPr>
          <a:xfrm>
            <a:off x="8334311" y="560524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图22-4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52761856a.fixed?vcp=1&amp;pid=c94663b25&amp;color=68,178,23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3#52761856a.fixed?vcp=1&amp;pid=c94663b25&amp;color=68,178,231&amp;vtp=1&amp;vaab=1&amp;bbb=1"/>
          <p:cNvSpPr/>
          <p:nvPr/>
        </p:nvSpPr>
        <p:spPr>
          <a:xfrm>
            <a:off x="265176" y="235915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3#52761856a.fixed?vcp=1&amp;pid=c94663b25&amp;color=86,186,157&amp;vtp=1&amp;vaab=1&amp;bbb=1"/>
          <p:cNvSpPr/>
          <p:nvPr/>
        </p:nvSpPr>
        <p:spPr>
          <a:xfrm>
            <a:off x="265176" y="3566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第五部分</a:t>
            </a:r>
            <a:r>
              <a:rPr lang="en-US" altLang="zh-CN" sz="44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电学与电磁现象</a:t>
            </a:r>
            <a:endParaRPr lang="en-US" altLang="zh-CN" sz="4400" dirty="0"/>
          </a:p>
        </p:txBody>
      </p:sp>
      <p:sp>
        <p:nvSpPr>
          <p:cNvPr id="5" name="C_3_BD#52761856a.fixed?vcp=1&amp;pid=c94663b25&amp;color=0,0,0&amp;vtp=1&amp;vaab=1&amp;bbb=1"/>
          <p:cNvSpPr/>
          <p:nvPr/>
        </p:nvSpPr>
        <p:spPr>
          <a:xfrm>
            <a:off x="265176" y="468172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第十三章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欧姆定律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AS.1_1#2ca2aa059?vcp=1&amp;vis=1&amp;pid=6d6068dd6&amp;color=0,0,0&amp;vtp=1&amp;vaab=1&amp;bt=1&amp;bbb=1&amp;hb=1"/>
              <p:cNvSpPr/>
              <p:nvPr/>
            </p:nvSpPr>
            <p:spPr>
              <a:xfrm>
                <a:off x="655701" y="2454751"/>
                <a:ext cx="11109960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闭合、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断开，甲、乙为电流表时，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并联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，甲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电流表测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支路的电流，乙电流表测干路电流；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两表的指针位置相同，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由并联电路中的电流规律可知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，乙电流表选用大量程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，甲电流表选用小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量程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，则乙电流表的示数是甲电流表示数的5倍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=1:5)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，则通过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两电阻的电流之比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)=1:(5−1)=1:4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，由并联电路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中的电压规律和欧姆定律可得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=4:1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AS.1_1#2ca2aa059?vcp=1&amp;vis=1&amp;pid=6d6068dd6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5701" y="2454751"/>
                <a:ext cx="11109960" cy="3792157"/>
              </a:xfrm>
              <a:prstGeom prst="rect">
                <a:avLst/>
              </a:prstGeom>
              <a:blipFill rotWithShape="1">
                <a:blip r:embed="rId3"/>
                <a:stretch>
                  <a:fillRect l="-3" t="-13" r="-420" b="-17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B_8_BD.15_2#2ca2aa059?iti=5&amp;htil=1&amp;vcp=1&amp;vis=1&amp;pid=6d6068dd6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77006" y="469487"/>
            <a:ext cx="2816352" cy="2167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AS.1_1#2ca2aa059?vcp=1&amp;vis=1&amp;pid=6d6068dd6&amp;color=0,0,0&amp;mp=1&amp;vtp=1&amp;vaab=1&amp;bt=1&amp;bbb=1&amp;hb=1"/>
              <p:cNvSpPr/>
              <p:nvPr/>
            </p:nvSpPr>
            <p:spPr>
              <a:xfrm>
                <a:off x="539496" y="780002"/>
                <a:ext cx="11109960" cy="252368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闭合，甲、乙两表为电压表时，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串联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，甲电压表测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电源电压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，乙电压表测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；由串联电路的电流规律和欧姆定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律可知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，两电阻两端的电压之比等于电阻之比（即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4:1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），则两电压表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的示数之比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):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=(4+1):4=5:4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AS.1_1#2ca2aa059?vcp=1&amp;vis=1&amp;pid=6d6068dd6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80002"/>
                <a:ext cx="11109960" cy="2523681"/>
              </a:xfrm>
              <a:prstGeom prst="rect">
                <a:avLst/>
              </a:prstGeom>
              <a:blipFill rotWithShape="1">
                <a:blip r:embed="rId3"/>
                <a:stretch>
                  <a:fillRect l="-3" t="-9" r="-397" b="-3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8_AS.1_1#2ca2aa059?iti=7&amp;htil=1&amp;vcp=1&amp;vis=1&amp;pid=6d6068dd6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12264" y="3518630"/>
            <a:ext cx="2423160" cy="18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B_8_AS.1_1#2ca2aa059?iti=8&amp;htil=1&amp;vcp=1&amp;vis=1&amp;pid=6d6068dd6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00800" y="3427190"/>
            <a:ext cx="4946904" cy="1947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8_AS.1_1#2ca2aa059?iti=7&amp;htil=1&amp;vcp=1&amp;vis=1&amp;pid=6d6068dd6&amp;color=0,0,0&amp;vtp=1&amp;vaab=1&amp;bbb=1"/>
          <p:cNvSpPr/>
          <p:nvPr/>
        </p:nvSpPr>
        <p:spPr>
          <a:xfrm>
            <a:off x="2779332" y="5511006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图22-3</a:t>
            </a:r>
            <a:endParaRPr lang="en-US" altLang="zh-CN" sz="2800" dirty="0"/>
          </a:p>
        </p:txBody>
      </p:sp>
      <p:sp>
        <p:nvSpPr>
          <p:cNvPr id="6" name="QB_8_AS.1_1#2ca2aa059?iti=8&amp;htil=1&amp;vcp=1&amp;vis=1&amp;pid=6d6068dd6&amp;color=0,0,0&amp;vtp=1&amp;vaab=1&amp;bbb=1"/>
          <p:cNvSpPr/>
          <p:nvPr/>
        </p:nvSpPr>
        <p:spPr>
          <a:xfrm>
            <a:off x="8329740" y="5501862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图22-4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5" grpId="0" build="p" animBg="1"/>
      <p:bldP spid="6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3_1#2ca2aa059?sp=1&amp;vcp=1&amp;vis=1&amp;pid=6d6068dd6&amp;color=0,0,0&amp;vtp=1&amp;vaab=1&amp;bt=1&amp;bbb=1&amp;hb=1"/>
              <p:cNvSpPr/>
              <p:nvPr/>
            </p:nvSpPr>
            <p:spPr>
              <a:xfrm>
                <a:off x="539496" y="685768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en-US" altLang="zh-CN" sz="2800" b="1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（2024·四川南充·中考）在如图22-3所示的电路中，若甲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、乙两表为图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22-4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中所示的电流表，闭合开关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spc="-5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，断开开关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spc="-5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两表的指针位置相同，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spc="-5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spc="-5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spc="-5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spc="-5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 spc="-5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若甲、乙两表为图22-4中所示的电压表，闭合开关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spc="-5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spc="-5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，则两表的示数之比是</a:t>
                </a:r>
                <a:r>
                  <a:rPr lang="en-US" altLang="zh-CN" sz="2800" i="0" spc="-5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。（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每次测量电表均未超过其量程）</a:t>
                </a:r>
                <a:endParaRPr lang="en-US" altLang="zh-CN" sz="2800" spc="-5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8_BD.13_1#2ca2aa059?sp=1&amp;vcp=1&amp;vis=1&amp;pid=6d6068dd6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85768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24" r="-768" b="-2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8_AN.14_1#2ca2aa059.blank?vcp=1&amp;vis=1&amp;pid=6d6068dd6&amp;color=0,0,0&amp;vpa=6&amp;vtp=1&amp;vaab=1&amp;bbb=1"/>
              <p:cNvSpPr/>
              <p:nvPr/>
            </p:nvSpPr>
            <p:spPr>
              <a:xfrm>
                <a:off x="2210245" y="2078132"/>
                <a:ext cx="70853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spc="-5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4:1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8_AN.14_1#2ca2aa059.blank?vcp=1&amp;vis=1&amp;pid=6d6068dd6&amp;color=0,0,0&amp;vpa=6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0245" y="2078132"/>
                <a:ext cx="708533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63" t="-102" r="45" b="-70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AN.16_1#2ca2aa059.blank?vcp=1&amp;vis=1&amp;pid=6d6068dd6&amp;color=0,0,0&amp;vpa=7&amp;vtp=1&amp;vaab=1&amp;bbb=1"/>
              <p:cNvSpPr/>
              <p:nvPr/>
            </p:nvSpPr>
            <p:spPr>
              <a:xfrm>
                <a:off x="4437380" y="2702591"/>
                <a:ext cx="70853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spc="-5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5:4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8_AN.16_1#2ca2aa059.blank?vcp=1&amp;vis=1&amp;pid=6d6068dd6&amp;color=0,0,0&amp;vpa=7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7380" y="2702591"/>
                <a:ext cx="708533" cy="402844"/>
              </a:xfrm>
              <a:prstGeom prst="rect">
                <a:avLst/>
              </a:prstGeom>
              <a:blipFill rotWithShape="1">
                <a:blip r:embed="rId5"/>
                <a:stretch>
                  <a:fillRect t="-8" r="72" b="-71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QB_8_AS.1_1#2ca2aa059?iti=7&amp;htil=1&amp;vcp=1&amp;vis=1&amp;pid=6d6068dd6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12264" y="3518630"/>
            <a:ext cx="2423160" cy="18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4" name="QB_8_AS.1_1#2ca2aa059?iti=8&amp;htil=1&amp;vcp=1&amp;vis=1&amp;pid=6d6068dd6&amp;color=0,0,0&amp;tib=255,255,255&amp;vtp=1&amp;vaab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00800" y="3427190"/>
            <a:ext cx="4946904" cy="1947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5" name="QB_8_AS.1_1#2ca2aa059?iti=7&amp;htil=1&amp;vcp=1&amp;vis=1&amp;pid=6d6068dd6&amp;color=0,0,0&amp;vtp=1&amp;vaab=1&amp;bbb=1"/>
          <p:cNvSpPr/>
          <p:nvPr/>
        </p:nvSpPr>
        <p:spPr>
          <a:xfrm>
            <a:off x="2779332" y="5511006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图22-3</a:t>
            </a:r>
            <a:endParaRPr lang="en-US" altLang="zh-CN" sz="2800" dirty="0"/>
          </a:p>
        </p:txBody>
      </p:sp>
      <p:sp>
        <p:nvSpPr>
          <p:cNvPr id="16" name="QB_8_AS.1_1#2ca2aa059?iti=8&amp;htil=1&amp;vcp=1&amp;vis=1&amp;pid=6d6068dd6&amp;color=0,0,0&amp;vtp=1&amp;vaab=1&amp;bbb=1"/>
          <p:cNvSpPr/>
          <p:nvPr/>
        </p:nvSpPr>
        <p:spPr>
          <a:xfrm>
            <a:off x="8329740" y="5501862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图22-4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 animBg="1"/>
      <p:bldP spid="16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82f17f4c?vcp=1&amp;pid=6f8d4a617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考点2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1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U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-</a:t>
            </a:r>
            <a:r>
              <a:rPr lang="en-US" altLang="zh-CN" sz="3200" b="1" i="1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I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图像与</a:t>
            </a:r>
            <a:r>
              <a:rPr lang="en-US" altLang="zh-CN" sz="3200" b="1" i="1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I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-</a:t>
            </a:r>
            <a:r>
              <a:rPr lang="en-US" altLang="zh-CN" sz="3200" b="1" i="1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U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图像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7#61780d2d7?vcp=1&amp;pid=482f17f4c&amp;color=0,0,0&amp;vtp=1&amp;vaab=1&amp;bbb=1"/>
              <p:cNvSpPr/>
              <p:nvPr/>
            </p:nvSpPr>
            <p:spPr>
              <a:xfrm>
                <a:off x="539496" y="1263495"/>
                <a:ext cx="11109960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抢分攻略</a:t>
                </a:r>
                <a:endParaRPr lang="en-US" altLang="zh-CN" sz="2800" b="1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定值电阻的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图像是一条过原点的倾斜直线；反之，若某元件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图像是一条过原点的倾斜直线，则该元件的电阻为定值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图像是一条曲线时，说明电阻是变化的，但图线上各点对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应的电压值和电流值仍然满足欧姆定律，即可以用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num>
                      <m:den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den>
                    </m:f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计算图线上各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点对应的电阻值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P_7#61780d2d7?vcp=1&amp;pid=482f17f4c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11109960" cy="3792157"/>
              </a:xfrm>
              <a:prstGeom prst="rect">
                <a:avLst/>
              </a:prstGeom>
              <a:blipFill rotWithShape="1">
                <a:blip r:embed="rId3"/>
                <a:stretch>
                  <a:fillRect l="-3" t="-13" r="-157" b="-17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18_1#e3c6d331a?iti=9&amp;htil=8&amp;vcp=1&amp;vis=1&amp;pid=482f17f4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25180" y="1344295"/>
            <a:ext cx="3621405" cy="322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8_2#e3c6d331a?iti=9&amp;htil=8&amp;vcp=1&amp;vis=1&amp;pid=482f17f4c&amp;color=0,0,0&amp;vtp=1&amp;vaab=1&amp;bbb=1"/>
          <p:cNvSpPr/>
          <p:nvPr/>
        </p:nvSpPr>
        <p:spPr>
          <a:xfrm>
            <a:off x="9482205" y="4761007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图22-5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18_3#e3c6d331a?htil=8&amp;sp=1&amp;vcp=1&amp;vis=1&amp;pid=482f17f4c&amp;color=0,0,0&amp;vtp=1&amp;vaab=1&amp;bt=1&amp;bbb=1&amp;hb=1"/>
              <p:cNvSpPr/>
              <p:nvPr/>
            </p:nvSpPr>
            <p:spPr>
              <a:xfrm>
                <a:off x="539496" y="925862"/>
                <a:ext cx="809244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例2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电阻甲和乙的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图像如图22-5所示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，下列对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该图像信息判断错误的是(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BD.18_3#e3c6d331a?htil=8&amp;sp=1&amp;vcp=1&amp;vis=1&amp;pid=482f17f4c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25862"/>
                <a:ext cx="8092440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5" t="-3" r="5" b="-57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BD.18_4#e3c6d331a.choices?htil=8&amp;vcp=1&amp;vis=1&amp;pid=482f17f4c&amp;color=0,0,0&amp;vtp=1&amp;vaab=1&amp;bbb=1&amp;hb=1"/>
              <p:cNvSpPr/>
              <p:nvPr/>
            </p:nvSpPr>
            <p:spPr>
              <a:xfrm>
                <a:off x="539496" y="2132235"/>
                <a:ext cx="8092440" cy="37808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A.甲是一个定值电阻，阻值为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.当乙两端的电压为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时，其阻值为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.将甲和乙串联，若电路中的电流为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，则电路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的总电压为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.将甲和乙并联，若电源电压为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，则干路中的电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流为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0.3 </m:t>
                    </m:r>
                    <m:r>
                      <m:rPr>
                        <m:sty m:val="p"/>
                      </m:rPr>
                      <a:rPr lang="en-US" altLang="zh-CN" sz="2800" b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BD.18_4#e3c6d331a.choices?htil=8&amp;vcp=1&amp;vis=1&amp;pid=482f17f4c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32235"/>
                <a:ext cx="8092440" cy="3780854"/>
              </a:xfrm>
              <a:prstGeom prst="rect">
                <a:avLst/>
              </a:prstGeom>
              <a:blipFill rotWithShape="1">
                <a:blip r:embed="rId5"/>
                <a:stretch>
                  <a:fillRect l="-5" t="-14" r="5" b="-21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EX.1_1#e3c6d331a?iti=11&amp;htil=10&amp;vcp=1&amp;vis=1&amp;pid=482f17f4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60765" y="914400"/>
            <a:ext cx="3450590" cy="3084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EX.1_1#e3c6d331a?iti=11&amp;htil=10&amp;vcp=1&amp;vis=1&amp;pid=482f17f4c&amp;color=0,0,0&amp;vtp=1&amp;vaab=1&amp;bbb=1"/>
          <p:cNvSpPr/>
          <p:nvPr/>
        </p:nvSpPr>
        <p:spPr>
          <a:xfrm>
            <a:off x="9800145" y="4849971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图22-5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EX.1_1#e3c6d331a?htil=10&amp;vcp=1&amp;vis=1&amp;pid=482f17f4c&amp;color=0,0,0&amp;vtp=1&amp;vaab=1&amp;bt=1&amp;bbb=1&amp;hb=1"/>
              <p:cNvSpPr/>
              <p:nvPr/>
            </p:nvSpPr>
            <p:spPr>
              <a:xfrm>
                <a:off x="539496" y="886936"/>
                <a:ext cx="8138160" cy="50875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方法点拨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对于图像信息题，首先要明确是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图像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还是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图像，再分析计算相关元件的电阻大小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然后根据电路连接情况进行计算。本题为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由图像可知甲为定值电阻，乙的电阻随电压的增大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而增大；串联时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并联时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分别将相应的电流值与电压值对应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图像找到相应的电压值与电流值，进而分析求解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EX.1_1#e3c6d331a?htil=10&amp;vcp=1&amp;vis=1&amp;pid=482f17f4c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86936"/>
                <a:ext cx="8138160" cy="5087557"/>
              </a:xfrm>
              <a:prstGeom prst="rect">
                <a:avLst/>
              </a:prstGeom>
              <a:blipFill rotWithShape="1">
                <a:blip r:embed="rId4"/>
                <a:stretch>
                  <a:fillRect l="-5" t="-9" r="-7026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AS.1_1#e3c6d331a?iti=10&amp;htil=9&amp;vcp=1&amp;vis=1&amp;pid=482f17f4c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53220" y="944880"/>
            <a:ext cx="2815590" cy="2533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AS.1_1#e3c6d331a?iti=10&amp;htil=9&amp;vcp=1&amp;vis=1&amp;pid=482f17f4c&amp;color=0,0,0&amp;vtp=1&amp;vaab=1&amp;bbb=1"/>
          <p:cNvSpPr/>
          <p:nvPr/>
        </p:nvSpPr>
        <p:spPr>
          <a:xfrm>
            <a:off x="10044240" y="3627291"/>
            <a:ext cx="1089025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图22-5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AS.1_1#e3c6d331a?htil=9&amp;vcp=1&amp;vis=1&amp;pid=482f17f4c&amp;color=0,0,0&amp;vtp=1&amp;vaab=1&amp;bt=1&amp;bbb=1&amp;hb=1&amp;hs=1"/>
              <p:cNvSpPr/>
              <p:nvPr/>
            </p:nvSpPr>
            <p:spPr>
              <a:xfrm>
                <a:off x="539496" y="554400"/>
                <a:ext cx="8897112" cy="2540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由图像知，甲的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−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图像是过原点的倾斜直线，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说明甲的电流与电压成正比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，即甲是定值电阻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；当</a:t>
                </a:r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可得</a:t>
                </a:r>
              </a:p>
              <a:p>
                <a:pPr latinLnBrk="1">
                  <a:lnSpc>
                    <a:spcPts val="6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甲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甲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0.6 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，选项A正确。当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AS.1_1#e3c6d331a?htil=9&amp;vcp=1&amp;vis=1&amp;pid=482f17f4c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8897112" cy="2540000"/>
              </a:xfrm>
              <a:prstGeom prst="rect">
                <a:avLst/>
              </a:prstGeom>
              <a:blipFill rotWithShape="1">
                <a:blip r:embed="rId4"/>
                <a:stretch>
                  <a:fillRect l="-4" t="-2" r="-3049" b="-6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AS.1_1#e3c6d331a?htil=9&amp;vcp=1&amp;vis=1&amp;pid=482f17f4c&amp;color=0,0,0&amp;vtp=1&amp;vaab=1&amp;bt=1&amp;bbb=1&amp;hb=1&amp;hs=1"/>
              <p:cNvSpPr/>
              <p:nvPr/>
            </p:nvSpPr>
            <p:spPr>
              <a:xfrm>
                <a:off x="539496" y="3052363"/>
                <a:ext cx="11112011" cy="333330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乙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乙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2.5 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，选项B正确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。将</a:t>
                </a: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甲和乙串联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，由图像知，当电路电流为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′=1.5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′=0.5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根据串联电路电压的规律知，电源电压为</a:t>
                </a:r>
              </a:p>
              <a:p>
                <a:pPr latinLnBrk="1">
                  <a:lnSpc>
                    <a:spcPts val="42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′=1.5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+0.5 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选项C正确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。将甲和乙并联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</a:t>
                </a: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源电压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，由图像知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′=0.4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，干路电流为</a:t>
                </a:r>
              </a:p>
              <a:p>
                <a:pPr latinLnBrk="1">
                  <a:lnSpc>
                    <a:spcPts val="4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+0.4 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，选项D错误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。故选D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7_AS.1_1#e3c6d331a?htil=9&amp;vcp=1&amp;vis=1&amp;pid=482f17f4c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052363"/>
                <a:ext cx="11112011" cy="3333306"/>
              </a:xfrm>
              <a:prstGeom prst="rect">
                <a:avLst/>
              </a:prstGeom>
              <a:blipFill rotWithShape="1">
                <a:blip r:embed="rId5"/>
                <a:stretch>
                  <a:fillRect l="-3" t="-17" r="5" b="-14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C_7_AN.19_1#e3c6d331a.bracket?vcp=1&amp;vis=1&amp;pid=482f17f4c&amp;color=0,0,0&amp;vpa=8&amp;vtp=1&amp;vaab=1"/>
          <p:cNvSpPr/>
          <p:nvPr/>
        </p:nvSpPr>
        <p:spPr>
          <a:xfrm>
            <a:off x="10617327" y="5829936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033ce6809?vcp=1&amp;pid=482f17f4c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pic>
        <p:nvPicPr>
          <p:cNvPr id="3" name="QB_8_BD.22_1#f79c6fe53?iti=12&amp;htil=11&amp;vcp=1&amp;vis=1&amp;pid=033ce680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35911" y="1294672"/>
            <a:ext cx="3401568" cy="291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BD.22_2#f79c6fe53?iti=12&amp;htil=11&amp;vcp=1&amp;vis=1&amp;pid=033ce6809&amp;color=0,0,0&amp;vtp=1&amp;vaab=1&amp;bbb=1"/>
          <p:cNvSpPr/>
          <p:nvPr/>
        </p:nvSpPr>
        <p:spPr>
          <a:xfrm>
            <a:off x="9292182" y="4338608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图22-6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BD.22_3#f79c6fe53?htil=11&amp;sp=1&amp;vcp=1&amp;vis=1&amp;pid=033ce6809&amp;color=0,0,0&amp;vtp=1&amp;vaab=1&amp;bbb=1&amp;hb=1"/>
              <p:cNvSpPr/>
              <p:nvPr/>
            </p:nvSpPr>
            <p:spPr>
              <a:xfrm>
                <a:off x="539496" y="1267240"/>
                <a:ext cx="7571232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（2024·黑龙江·中考）图22-6为灯泡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和定值电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阻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图像，若将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并联在电源电压为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的电路中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，则干路电流为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；若将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串联在电源电压为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的电路中，则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的阻值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之比为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8_BD.22_3#f79c6fe53?htil=11&amp;sp=1&amp;vcp=1&amp;vis=1&amp;pid=033ce6809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7571232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5" t="-13" r="7" b="-21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8_AS.1_1#f79c6fe53?iti=13&amp;htil=12&amp;vcp=1&amp;vis=1&amp;pid=033ce680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17921" y="639540"/>
            <a:ext cx="3401568" cy="291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AS.1_1#f79c6fe53?iti=13&amp;htil=12&amp;vcp=1&amp;vis=1&amp;pid=033ce6809&amp;color=0,0,0&amp;vtp=1&amp;vaab=1&amp;bbb=1"/>
          <p:cNvSpPr/>
          <p:nvPr/>
        </p:nvSpPr>
        <p:spPr>
          <a:xfrm>
            <a:off x="9374192" y="3683476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图22-6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AS.1_1#f79c6fe53?htil=12&amp;vcp=1&amp;vis=1&amp;pid=033ce6809&amp;color=0,0,0&amp;vtp=1&amp;vaab=1&amp;bt=1&amp;bbb=1&amp;hb=1&amp;hs=1"/>
              <p:cNvSpPr/>
              <p:nvPr/>
            </p:nvSpPr>
            <p:spPr>
              <a:xfrm>
                <a:off x="539496" y="621252"/>
                <a:ext cx="7571232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并联电路中各个支路两端的电压相等，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由题图可知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，当电源电压为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时，通过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，通过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的电流为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，则干路的电流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+0.4 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。若将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串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联在电源电压为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的电路中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，小灯泡和定值电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阻两端电压之和等于电源电压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，由题图可知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，当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8_AS.1_1#f79c6fe53?htil=12&amp;vcp=1&amp;vis=1&amp;pid=033ce6809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21252"/>
                <a:ext cx="7571232" cy="3792157"/>
              </a:xfrm>
              <a:prstGeom prst="rect">
                <a:avLst/>
              </a:prstGeom>
              <a:blipFill rotWithShape="1">
                <a:blip r:embed="rId4"/>
                <a:stretch>
                  <a:fillRect l="-5" t="-6" r="-1402" b="-18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AS.1_1#f79c6fe53?htil=12&amp;vcp=1&amp;vis=1&amp;pid=033ce6809&amp;color=0,0,0&amp;vtp=1&amp;vaab=1&amp;bt=1&amp;bbb=1&amp;hb=1&amp;hs=1"/>
              <p:cNvSpPr/>
              <p:nvPr/>
            </p:nvSpPr>
            <p:spPr>
              <a:xfrm>
                <a:off x="539496" y="4389596"/>
                <a:ext cx="11112011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，此时电源电压等于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，符合要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求，因为通过小灯泡和定值电阻的电流相同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，所以由欧姆定律可得，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的阻值之比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=1:3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8_AS.1_1#f79c6fe53?htil=12&amp;vcp=1&amp;vis=1&amp;pid=033ce6809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89596"/>
                <a:ext cx="11112011" cy="1849057"/>
              </a:xfrm>
              <a:prstGeom prst="rect">
                <a:avLst/>
              </a:prstGeom>
              <a:blipFill rotWithShape="1">
                <a:blip r:embed="rId5"/>
                <a:stretch>
                  <a:fillRect l="-3" t="-26" r="-407" b="-3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033ce6809?vcp=1&amp;pid=482f17f4c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pic>
        <p:nvPicPr>
          <p:cNvPr id="3" name="QB_8_BD.22_1#f79c6fe53?iti=12&amp;htil=11&amp;vcp=1&amp;vis=1&amp;pid=033ce680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35911" y="1294672"/>
            <a:ext cx="3401568" cy="291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BD.22_2#f79c6fe53?iti=12&amp;htil=11&amp;vcp=1&amp;vis=1&amp;pid=033ce6809&amp;color=0,0,0&amp;vtp=1&amp;vaab=1&amp;bbb=1"/>
          <p:cNvSpPr/>
          <p:nvPr/>
        </p:nvSpPr>
        <p:spPr>
          <a:xfrm>
            <a:off x="9292182" y="4338608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图22-6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BD.22_3#f79c6fe53?htil=11&amp;sp=1&amp;vcp=1&amp;vis=1&amp;pid=033ce6809&amp;color=0,0,0&amp;vtp=1&amp;vaab=1&amp;bbb=1&amp;hb=1"/>
              <p:cNvSpPr/>
              <p:nvPr/>
            </p:nvSpPr>
            <p:spPr>
              <a:xfrm>
                <a:off x="539496" y="1267240"/>
                <a:ext cx="7571232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（2024·黑龙江·中考）图22-6为灯泡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和定值电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阻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图像，若将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并联在电源电压为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的电路中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，则干路电流为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；若将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串联在电源电压为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的电路中，则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的阻值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之比为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8_BD.22_3#f79c6fe53?htil=11&amp;sp=1&amp;vcp=1&amp;vis=1&amp;pid=033ce6809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7571232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5" t="-13" r="7" b="-21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8_AN.23_1#f79c6fe53.blank?vcp=1&amp;vis=1&amp;pid=033ce6809&amp;color=0,0,0&amp;vpa=9&amp;vtp=1&amp;vaab=1&amp;bbb=1"/>
          <p:cNvSpPr/>
          <p:nvPr/>
        </p:nvSpPr>
        <p:spPr>
          <a:xfrm>
            <a:off x="4912265" y="2532160"/>
            <a:ext cx="703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0.6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8_AN.24_1#f79c6fe53.blank?vcp=1&amp;vis=1&amp;pid=033ce6809&amp;color=0,0,0&amp;vpa=10&amp;vtp=1&amp;vaab=1&amp;bbb=1"/>
              <p:cNvSpPr/>
              <p:nvPr/>
            </p:nvSpPr>
            <p:spPr>
              <a:xfrm>
                <a:off x="1693608" y="3923773"/>
                <a:ext cx="72758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1:3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8_AN.24_1#f79c6fe53.blank?vcp=1&amp;vis=1&amp;pid=033ce6809&amp;color=0,0,0&amp;vpa=1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3608" y="3923773"/>
                <a:ext cx="727583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9" t="-27" r="78" b="-71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9cb7bfb09.fixed?vcp=1&amp;pid=b1e3a32a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第22讲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电流与电压和电阻的关系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欧姆定律</a:t>
            </a:r>
            <a:endParaRPr lang="en-US" altLang="zh-CN" sz="4000" dirty="0"/>
          </a:p>
        </p:txBody>
      </p:sp>
      <p:sp>
        <p:nvSpPr>
          <p:cNvPr id="3" name="C_5_BD#9cb7bfb09.fixed?vcp=1&amp;pid=b1e3a32a6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0e34374c?vcp=1&amp;pid=6f8d4a617&amp;color=68,178,231&amp;vtp=1&amp;vaab=1&amp;bt=1&amp;bbb=1"/>
          <p:cNvSpPr/>
          <p:nvPr/>
        </p:nvSpPr>
        <p:spPr>
          <a:xfrm>
            <a:off x="539496" y="554400"/>
            <a:ext cx="11109960" cy="57492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考点3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动态电路分析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7#6a9cf850f?vcp=1&amp;pid=00e34374c&amp;color=0,0,0&amp;vtp=1&amp;vaab=1&amp;bbb=1"/>
              <p:cNvSpPr/>
              <p:nvPr/>
            </p:nvSpPr>
            <p:spPr>
              <a:xfrm>
                <a:off x="539496" y="1198507"/>
                <a:ext cx="11109960" cy="50345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抢分攻略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4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动态电路问题的解题思路：①根据开关的通断、滑动变阻器滑片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4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的移动情况以及敏感电阻的影响因素的变化，分析电阻的变化情况；②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4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判断各用电器的串、并联情况，画出不同状况下的等效电路；③根据欧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4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姆定律，结合串、并联电路特点进一步分析电压和电流的变化。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4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无论是串联电路还是并联电路，只要其中一个电阻变大，总电阻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4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就必然变大，反之则变小。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4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在串联电路中，电流处处相等，电压与电阻成正比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，即有分压公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2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式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P_7#6a9cf850f?vcp=1&amp;pid=00e34374c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98507"/>
                <a:ext cx="11109960" cy="5034534"/>
              </a:xfrm>
              <a:prstGeom prst="rect">
                <a:avLst/>
              </a:prstGeom>
              <a:blipFill rotWithShape="1">
                <a:blip r:embed="rId3"/>
                <a:stretch>
                  <a:fillRect l="-3" t="-5" r="-111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26_1#439128833?iti=14&amp;htil=13&amp;vcp=1&amp;vis=1&amp;pid=00e34374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45784" y="916686"/>
            <a:ext cx="3456432" cy="2313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26_2#439128833?iti=14&amp;htil=13&amp;vcp=1&amp;vis=1&amp;pid=00e34374c&amp;color=0,0,0&amp;vtp=1&amp;vaab=1&amp;bbb=1"/>
          <p:cNvSpPr/>
          <p:nvPr/>
        </p:nvSpPr>
        <p:spPr>
          <a:xfrm>
            <a:off x="9329488" y="3357118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图22-7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26_3#439128833?htil=13&amp;sp=1&amp;vcp=1&amp;vis=1&amp;pid=00e34374c&amp;color=0,0,0&amp;vtp=1&amp;vaab=1&amp;bt=1&amp;bbb=1&amp;hb=1&amp;hs=1"/>
              <p:cNvSpPr/>
              <p:nvPr/>
            </p:nvSpPr>
            <p:spPr>
              <a:xfrm>
                <a:off x="539496" y="898398"/>
                <a:ext cx="7525512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例3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（2024·黑龙江·中考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）天然气是一种清洁能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，方便居民使用的同时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，存在着泄漏的安全隐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患。物理兴趣小组在老师的指导下设计了天然气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泄漏检测电路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（如图22-7所示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），电源电压恒定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为定值电阻，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为气敏电阻。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阻值随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天然气浓度的增大而减小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则天然气(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BD.26_3#439128833?htil=13&amp;sp=1&amp;vcp=1&amp;vis=1&amp;pid=00e34374c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98398"/>
                <a:ext cx="7525512" cy="3792157"/>
              </a:xfrm>
              <a:prstGeom prst="rect">
                <a:avLst/>
              </a:prstGeom>
              <a:blipFill rotWithShape="1">
                <a:blip r:embed="rId4"/>
                <a:stretch>
                  <a:fillRect l="-5" t="-13" r="-542" b="-17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C_7_BD.26_4#439128833.choices?vcp=1&amp;vis=1&amp;pid=00e34374c&amp;color=0,0,0&amp;vtp=1&amp;vaab=1&amp;bbb=1&amp;hs=1"/>
          <p:cNvSpPr/>
          <p:nvPr/>
        </p:nvSpPr>
        <p:spPr>
          <a:xfrm>
            <a:off x="539496" y="473983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A.浓度增大时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，电流表示数变小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.浓度增大时，电压表示数变小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.浓度减小时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，电流表示数变大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.浓度减小时，电压表示数变小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EX.1_1#439128833?iti=16&amp;htil=15&amp;vcp=1&amp;vis=1&amp;pid=00e34374c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52360" y="572688"/>
            <a:ext cx="4178808" cy="2761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EX.1_1#439128833?iti=16&amp;htil=15&amp;vcp=1&amp;vis=1&amp;pid=00e34374c&amp;color=0,0,0&amp;vtp=1&amp;vaab=1&amp;bbb=1"/>
          <p:cNvSpPr/>
          <p:nvPr/>
        </p:nvSpPr>
        <p:spPr>
          <a:xfrm>
            <a:off x="8997252" y="3461176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图22-7</a:t>
            </a:r>
            <a:endParaRPr lang="en-US" altLang="zh-CN" sz="2800" dirty="0"/>
          </a:p>
        </p:txBody>
      </p:sp>
      <p:sp>
        <p:nvSpPr>
          <p:cNvPr id="4" name="QC_7_EX.1_1#439128833?htil=15&amp;vcp=1&amp;vis=1&amp;pid=00e34374c&amp;color=0,0,0&amp;vtp=1&amp;vaab=1&amp;bt=1&amp;bbb=1&amp;hb=1&amp;hs=1"/>
          <p:cNvSpPr/>
          <p:nvPr/>
        </p:nvSpPr>
        <p:spPr>
          <a:xfrm>
            <a:off x="539496" y="554400"/>
            <a:ext cx="6803136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对于动态电路的分析，首先要根据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去表法”分析电阻之间的连接关系，再分清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楚电流表或电压表测量的是哪些元件的电流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或电压。对于串联电路，首先要确定电阻的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变化，再根据欧姆定律确定电流的变化，然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后确定定值电阻两端电压的变化，最后确定</a:t>
            </a:r>
            <a:endParaRPr lang="en-US" altLang="zh-CN" sz="2800" dirty="0"/>
          </a:p>
        </p:txBody>
      </p:sp>
      <p:sp>
        <p:nvSpPr>
          <p:cNvPr id="5" name="QC_7_EX.1_1#439128833?htil=15&amp;vcp=1&amp;vis=1&amp;pid=00e34374c&amp;color=0,0,0&amp;vtp=1&amp;vaab=1&amp;bt=1&amp;bbb=1&amp;hb=1&amp;hs=1"/>
          <p:cNvSpPr/>
          <p:nvPr/>
        </p:nvSpPr>
        <p:spPr>
          <a:xfrm>
            <a:off x="539496" y="4395832"/>
            <a:ext cx="11112011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滑动变阻器两端电压的变化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对于并联电路，若某一支路的电阻变大，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则该支路的电流、功率会变小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；另一条支路的电流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、功率不受影响；电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路的总电阻会变大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，总电流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、总功率变小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，各支路两端的电压不变。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AS.1_1#439128833?iti=15&amp;htil=14&amp;vcp=1&amp;vis=1&amp;pid=00e34374c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09560" y="1154652"/>
            <a:ext cx="3721608" cy="2487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AS.1_1#439128833?iti=15&amp;htil=14&amp;vcp=1&amp;vis=1&amp;pid=00e34374c&amp;color=0,0,0&amp;vtp=1&amp;vaab=1&amp;bbb=1"/>
          <p:cNvSpPr/>
          <p:nvPr/>
        </p:nvSpPr>
        <p:spPr>
          <a:xfrm>
            <a:off x="9225852" y="376882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图22-7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AS.1_1#439128833?htil=14&amp;vcp=1&amp;vis=1&amp;pid=00e34374c&amp;color=0,0,0&amp;vtp=1&amp;vaab=1&amp;bt=1&amp;bbb=1&amp;hb=1&amp;hs=1"/>
              <p:cNvSpPr/>
              <p:nvPr/>
            </p:nvSpPr>
            <p:spPr>
              <a:xfrm>
                <a:off x="539496" y="1127220"/>
                <a:ext cx="7251192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当天然气的浓度增大时，气敏电阻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的阻值减小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，则电路的总电阻变小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，电源电压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不变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可知，电路中电流变大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，即电流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表的示数变大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，故A错误；由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知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，定值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两端的电压变大，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即电压表的示数变大，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AS.1_1#439128833?htil=14&amp;vcp=1&amp;vis=1&amp;pid=00e34374c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27220"/>
                <a:ext cx="7251192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5" t="-3" r="-4547" b="-21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7_AS.1_1#439128833?htil=14&amp;vcp=1&amp;vis=1&amp;pid=00e34374c&amp;color=0,0,0&amp;vtp=1&amp;vaab=1&amp;bt=1&amp;bbb=1&amp;hb=1&amp;hs=1"/>
          <p:cNvSpPr/>
          <p:nvPr/>
        </p:nvSpPr>
        <p:spPr>
          <a:xfrm>
            <a:off x="539995" y="4275487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B错误。同理可知，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当天然气浓度减小时，电流表的示数变小，电压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表的示数变小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故C错误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，D正确。</a:t>
            </a:r>
            <a:endParaRPr lang="en-US" altLang="zh-CN" sz="2800" dirty="0"/>
          </a:p>
        </p:txBody>
      </p:sp>
      <p:sp>
        <p:nvSpPr>
          <p:cNvPr id="6" name="QC_7_AN.27_1#439128833.bracket?vcp=1&amp;vis=1&amp;pid=00e34374c&amp;color=0,0,0&amp;vpa=11&amp;vtp=1&amp;vaab=1"/>
          <p:cNvSpPr/>
          <p:nvPr/>
        </p:nvSpPr>
        <p:spPr>
          <a:xfrm>
            <a:off x="1128355" y="547684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90191d634?vcp=1&amp;pid=00e34374c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pic>
        <p:nvPicPr>
          <p:cNvPr id="3" name="QC_8_BD.30_1#eb781fc40?iti=17&amp;htil=16&amp;vcp=1&amp;vis=1&amp;pid=90191d63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11896" y="1285528"/>
            <a:ext cx="3328416" cy="256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30_2#eb781fc40?iti=17&amp;htil=16&amp;vcp=1&amp;vis=1&amp;pid=90191d634&amp;color=0,0,0&amp;vtp=1&amp;vaab=1&amp;bbb=1"/>
          <p:cNvSpPr/>
          <p:nvPr/>
        </p:nvSpPr>
        <p:spPr>
          <a:xfrm>
            <a:off x="9431591" y="3972848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图22-8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8_BD.30_3#eb781fc40?htil=16&amp;sp=1&amp;vcp=1&amp;vis=1&amp;pid=90191d634&amp;color=0,0,0&amp;vtp=1&amp;vaab=1&amp;bbb=1&amp;hb=1"/>
              <p:cNvSpPr/>
              <p:nvPr/>
            </p:nvSpPr>
            <p:spPr>
              <a:xfrm>
                <a:off x="539496" y="1267240"/>
                <a:ext cx="7653528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（2024·广东广州·中考）图22-8是地磅工作原理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示意图，秤台连在竖直弹簧上，电路与恒压电源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连接。未称量时，滑动变阻器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在最上端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称量时，滑片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向下滑动。闭合开关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车辆的总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质量越大时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8_BD.30_3#eb781fc40?htil=16&amp;sp=1&amp;vcp=1&amp;vis=1&amp;pid=90191d634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7653528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5" t="-13" r="-4701" b="-21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C_8_BD.30_4#eb781fc40.choices?htil=16&amp;vcp=1&amp;vis=1&amp;pid=90191d634&amp;color=0,0,0&amp;vtp=1&amp;vaab=1&amp;bbb=1"/>
          <p:cNvSpPr/>
          <p:nvPr/>
        </p:nvSpPr>
        <p:spPr>
          <a:xfrm>
            <a:off x="539496" y="4474064"/>
            <a:ext cx="765352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93446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.电压表的示数越大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.电压表的示数越小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93446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C.电流表的示数越大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.电流表的示数越小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8_AS.1_1#eb781fc40?iti=18&amp;htil=17&amp;vcp=1&amp;vis=1&amp;pid=90191d634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4072" y="581832"/>
            <a:ext cx="4197096" cy="3191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AS.1_1#eb781fc40?iti=18&amp;htil=17&amp;vcp=1&amp;vis=1&amp;pid=90191d634&amp;color=0,0,0&amp;vtp=1&amp;vaab=1&amp;bbb=1"/>
          <p:cNvSpPr/>
          <p:nvPr/>
        </p:nvSpPr>
        <p:spPr>
          <a:xfrm>
            <a:off x="8988107" y="3900088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图22-8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8_AS.1_1#eb781fc40?htil=17&amp;vcp=1&amp;vis=1&amp;pid=90191d634&amp;color=0,0,0&amp;vtp=1&amp;vaab=1&amp;bt=1&amp;bbb=1&amp;hb=1&amp;hs=1"/>
              <p:cNvSpPr/>
              <p:nvPr/>
            </p:nvSpPr>
            <p:spPr>
              <a:xfrm>
                <a:off x="539496" y="554400"/>
                <a:ext cx="6784848" cy="44398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由题图可知，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和滑动变阻器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最大阻值串联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，电流表测电路中的电流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压表测滑动变阻器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上半部分的电压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；闭合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，车辆的总质量变大时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，滑动变阻器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滑片向下移动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电压表所测部分的电阻变大，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由串联电路分压原理可知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电压表示数变大；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因滑片向下移动过程中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电路的总电阻不变，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8_AS.1_1#eb781fc40?htil=17&amp;vcp=1&amp;vis=1&amp;pid=90191d634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6784848" cy="4439857"/>
              </a:xfrm>
              <a:prstGeom prst="rect">
                <a:avLst/>
              </a:prstGeom>
              <a:blipFill rotWithShape="1">
                <a:blip r:embed="rId4"/>
                <a:stretch>
                  <a:fillRect l="-6" t="-1" r="-6276" b="-15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8_AS.1_1#eb781fc40?htil=17&amp;vcp=1&amp;vis=1&amp;pid=90191d634&amp;color=0,0,0&amp;vtp=1&amp;vaab=1&amp;bt=1&amp;bbb=1&amp;hb=1&amp;hs=1"/>
          <p:cNvSpPr/>
          <p:nvPr/>
        </p:nvSpPr>
        <p:spPr>
          <a:xfrm>
            <a:off x="539496" y="5039976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由欧姆定律可知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，电路的电流不变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，即电流表的示数不变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，故A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、C、D错误。</a:t>
            </a:r>
            <a:endParaRPr lang="en-US" altLang="zh-CN" sz="2800" dirty="0"/>
          </a:p>
        </p:txBody>
      </p:sp>
      <p:sp>
        <p:nvSpPr>
          <p:cNvPr id="6" name="QC_8_AN.31_1#eb781fc40.bracket?vcp=1&amp;vis=1&amp;pid=90191d634&amp;color=0,0,0&amp;vpa=12&amp;vtp=1&amp;vaab=1"/>
          <p:cNvSpPr/>
          <p:nvPr/>
        </p:nvSpPr>
        <p:spPr>
          <a:xfrm>
            <a:off x="3481754" y="564065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b2b0e5b4a.fixed?vcp=1&amp;pid=b1e3a32a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第22讲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电流与电压和电阻的关系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欧姆定律</a:t>
            </a:r>
            <a:endParaRPr lang="en-US" altLang="zh-CN" sz="4000" dirty="0"/>
          </a:p>
        </p:txBody>
      </p:sp>
      <p:sp>
        <p:nvSpPr>
          <p:cNvPr id="3" name="C_5_BD#b2b0e5b4a.fixed?vcp=1&amp;pid=b1e3a32a6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实验与探究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09f289a9?sp=1&amp;vcp=1&amp;pid=b2b0e5b4a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实验1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探究电流与电压和电阻的关系</a:t>
            </a:r>
            <a:endParaRPr lang="en-US" altLang="zh-CN" sz="3200" dirty="0"/>
          </a:p>
        </p:txBody>
      </p:sp>
      <p:graphicFrame>
        <p:nvGraphicFramePr>
          <p:cNvPr id="33" name="P_7_BD#05fc90d1d?colgroup=2,13,13&amp;vcp=1&amp;pid=a09f289a9&amp;color=0,0,0&amp;vtp=1&amp;vaab=1&amp;bbb=1&amp;hb=1"/>
          <p:cNvGraphicFramePr>
            <a:graphicFrameLocks noGrp="1"/>
          </p:cNvGraphicFramePr>
          <p:nvPr/>
        </p:nvGraphicFramePr>
        <p:xfrm>
          <a:off x="539496" y="1324401"/>
          <a:ext cx="11073384" cy="3962823"/>
        </p:xfrm>
        <a:graphic>
          <a:graphicData uri="http://schemas.openxmlformats.org/drawingml/2006/table">
            <a:tbl>
              <a:tblPr/>
              <a:tblGrid>
                <a:gridCol w="10149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200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383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0715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控制变量法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①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探究电流与电压的关系时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控制电阻不变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改变电阻两端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的电压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②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探究电流与电阻的关系时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控制电阻两端的电压不变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改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变电阻的大小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实验电路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0210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P_7_BD#05fc90d1d?colgroup=2,13,13&amp;vcp=1&amp;pid=a09f289a9&amp;color=0,0,0&amp;vtp=1&amp;vaab=1&amp;bbb=1&amp;hb=1&amp;uw=1"/>
          <p:cNvSpPr/>
          <p:nvPr/>
        </p:nvSpPr>
        <p:spPr>
          <a:xfrm>
            <a:off x="2515480" y="1348944"/>
            <a:ext cx="17780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P_7_BD#05fc90d1d?colgroup=2,13,13&amp;vcp=1&amp;pid=a09f289a9&amp;color=0,0,0&amp;vtp=1&amp;vaab=1&amp;bbb=1&amp;hb=1&amp;uw=1"/>
          <p:cNvSpPr/>
          <p:nvPr/>
        </p:nvSpPr>
        <p:spPr>
          <a:xfrm>
            <a:off x="2693280" y="1920443"/>
            <a:ext cx="17780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P_7_BD#05fc90d1d?colgroup=2,13,13&amp;vcp=1&amp;pid=a09f289a9&amp;color=0,0,0&amp;vtp=1&amp;vaab=1&amp;bbb=1&amp;hb=1&amp;uw=1"/>
          <p:cNvSpPr/>
          <p:nvPr/>
        </p:nvSpPr>
        <p:spPr>
          <a:xfrm>
            <a:off x="2337680" y="2479243"/>
            <a:ext cx="14224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P_7_BD#05fc90d1d?colgroup=2,13,13&amp;vcp=1&amp;pid=a09f289a9&amp;color=0,0,0&amp;vtp=1&amp;vaab=1&amp;bbb=1&amp;hb=1&amp;uw=1"/>
          <p:cNvSpPr/>
          <p:nvPr/>
        </p:nvSpPr>
        <p:spPr>
          <a:xfrm>
            <a:off x="1982080" y="3038043"/>
            <a:ext cx="7112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P_7_BD#05fc90d1d?colgroup=2,13,13&amp;vcp=1&amp;pid=a09f289a9&amp;color=0,0,0&amp;vtp=1&amp;vaab=1&amp;bbb=1&amp;hb=1&amp;uw=1"/>
          <p:cNvSpPr/>
          <p:nvPr/>
        </p:nvSpPr>
        <p:spPr>
          <a:xfrm>
            <a:off x="2693280" y="3609544"/>
            <a:ext cx="17780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P_7_BD#05fc90d1d?colgroup=2,13,13&amp;vcp=1&amp;pid=a09f289a9&amp;color=0,0,0&amp;vtp=1&amp;vaab=1&amp;bbb=1&amp;hb=1&amp;uw=1"/>
          <p:cNvSpPr/>
          <p:nvPr/>
        </p:nvSpPr>
        <p:spPr>
          <a:xfrm>
            <a:off x="4115680" y="4168344"/>
            <a:ext cx="14224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P_7_BD#05fc90d1d?colgroup=2,13,13&amp;vcp=1&amp;pid=a09f289a9&amp;color=0,0,0&amp;vtp=1&amp;vaab=1&amp;bbb=1&amp;hb=1&amp;uw=1"/>
          <p:cNvSpPr/>
          <p:nvPr/>
        </p:nvSpPr>
        <p:spPr>
          <a:xfrm>
            <a:off x="1982080" y="4729335"/>
            <a:ext cx="711264" cy="4886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4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11" name="P_7_BD#05fc90d1d.table_image?tii=1&amp;vcp=1&amp;pid=a09f289a9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12280" y="2171922"/>
            <a:ext cx="4562856" cy="2084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4" name="P_7_BD#05fc90d1d?colgroup=2,13,13&amp;vcp=1&amp;pid=a09f289a9&amp;color=0,0,0&amp;mp=1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714976"/>
              <a:ext cx="11073384" cy="4132644"/>
            </p:xfrm>
            <a:graphic>
              <a:graphicData uri="http://schemas.openxmlformats.org/drawingml/2006/table">
                <a:tbl>
                  <a:tblPr/>
                  <a:tblGrid>
                    <a:gridCol w="101498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02005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03834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2998724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图像法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作出图甲实验所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得数据的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𝑈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−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𝐼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图像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或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𝐼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−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𝑈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图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像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；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作出图乙实验所得数据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𝐼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−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𝑅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图像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或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𝐼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𝑅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图像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400"/>
                            </a:lnSpc>
                          </a:pPr>
                          <a:r>
                            <a:rPr lang="en-US" altLang="zh-CN" sz="10350" b="0" i="0" kern="0" spc="-9990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_________________________________________________________________________________</a:t>
                          </a: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3392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注意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事项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（1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连接电路时要断开开关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目的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保护电路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换接不同电阻时要先断开开关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4" name="P_7_BD#05fc90d1d?colgroup=2,13,13&amp;vcp=1&amp;pid=a09f289a9&amp;color=0,0,0&amp;mp=1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714976"/>
              <a:ext cx="11073384" cy="4132644"/>
            </p:xfrm>
            <a:graphic>
              <a:graphicData uri="http://schemas.openxmlformats.org/drawingml/2006/table">
                <a:tbl>
                  <a:tblPr/>
                  <a:tblGrid>
                    <a:gridCol w="1014984"/>
                    <a:gridCol w="5020056"/>
                    <a:gridCol w="5038344"/>
                  </a:tblGrid>
                  <a:tr h="299847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400"/>
                            </a:lnSpc>
                          </a:pPr>
                          <a:r>
                            <a:rPr lang="en-US" altLang="zh-CN" sz="10350" b="0" i="0" kern="0" spc="-9990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_________________________________________________________________________________</a:t>
                          </a: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3392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注意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事项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（1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连接电路时要断开开关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目的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保护电路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换接不同电阻时要先断开开关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cPr/>
                    </a:tc>
                  </a:tr>
                </a:tbl>
              </a:graphicData>
            </a:graphic>
          </p:graphicFrame>
        </mc:Fallback>
      </mc:AlternateContent>
      <p:pic>
        <p:nvPicPr>
          <p:cNvPr id="3" name="P_7_BD#05fc90d1d.table_image?tii=1&amp;vcp=1&amp;pid=a09f289a9&amp;color=0,0,0&amp;mp=1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12280" y="2171922"/>
            <a:ext cx="4562856" cy="2084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05fc90d1d?colgroup=2,13,13&amp;vcp=1&amp;pid=a09f289a9&amp;color=0,0,0&amp;mp=1&amp;vtp=1&amp;vaab=1&amp;bt=1&amp;bbb=1"/>
          <p:cNvSpPr txBox="1"/>
          <p:nvPr/>
        </p:nvSpPr>
        <p:spPr>
          <a:xfrm>
            <a:off x="10894735" y="100657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4" name="P_7_BD#05fc90d1d?colgroup=2,13,13&amp;vcp=1&amp;pid=a09f289a9&amp;color=0,0,0&amp;mp=1&amp;vtp=1&amp;vaab=1&amp;bt=1&amp;bbb=1&amp;hb=1&amp;uw=1"/>
          <p:cNvSpPr/>
          <p:nvPr/>
        </p:nvSpPr>
        <p:spPr>
          <a:xfrm>
            <a:off x="2515480" y="2093023"/>
            <a:ext cx="10668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P_7_BD#05fc90d1d?colgroup=2,13,13&amp;vcp=1&amp;pid=a09f289a9&amp;color=0,0,0&amp;mp=1&amp;vtp=1&amp;vaab=1&amp;bt=1&amp;bbb=1&amp;hb=1&amp;uw=1"/>
          <p:cNvSpPr/>
          <p:nvPr/>
        </p:nvSpPr>
        <p:spPr>
          <a:xfrm>
            <a:off x="3048880" y="2651823"/>
            <a:ext cx="3432175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P_7_BD#05fc90d1d?colgroup=2,13,13&amp;vcp=1&amp;pid=a09f289a9&amp;color=0,0,0&amp;mp=1&amp;vtp=1&amp;vaab=1&amp;bt=1&amp;bbb=1&amp;hb=1&amp;uw=1"/>
          <p:cNvSpPr/>
          <p:nvPr/>
        </p:nvSpPr>
        <p:spPr>
          <a:xfrm>
            <a:off x="1554480" y="3210623"/>
            <a:ext cx="7832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P_7_BD#05fc90d1d?colgroup=2,13,13&amp;vcp=1&amp;pid=a09f289a9&amp;color=0,0,0&amp;mp=1&amp;vtp=1&amp;vaab=1&amp;bt=1&amp;bbb=1&amp;hb=1&amp;uw=1"/>
          <p:cNvSpPr/>
          <p:nvPr/>
        </p:nvSpPr>
        <p:spPr>
          <a:xfrm>
            <a:off x="1982080" y="3770121"/>
            <a:ext cx="3970338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P_7_BD#05fc90d1d?colgroup=2,13,13&amp;vcp=1&amp;pid=a09f289a9&amp;color=0,0,0&amp;mp=1&amp;vtp=1&amp;vaab=1&amp;bt=1&amp;bbb=1&amp;hb=1&amp;uw=1"/>
          <p:cNvSpPr/>
          <p:nvPr/>
        </p:nvSpPr>
        <p:spPr>
          <a:xfrm>
            <a:off x="4649080" y="4748402"/>
            <a:ext cx="7112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P_7_BD#05fc90d1d?colgroup=2,13,13&amp;vcp=1&amp;pid=a09f289a9&amp;color=0,0,0&amp;mp=1&amp;vtp=1&amp;vaab=1&amp;bt=1&amp;bbb=1&amp;hb=1&amp;uw=1"/>
          <p:cNvSpPr/>
          <p:nvPr/>
        </p:nvSpPr>
        <p:spPr>
          <a:xfrm>
            <a:off x="7493880" y="4748402"/>
            <a:ext cx="14224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P_7_BD#05fc90d1d?colgroup=2,13,13&amp;vcp=1&amp;pid=a09f289a9&amp;color=0,0,0&amp;mp=1&amp;vtp=1&amp;vaab=1&amp;bt=1&amp;bbb=1&amp;hb=1&amp;uw=1"/>
          <p:cNvSpPr/>
          <p:nvPr/>
        </p:nvSpPr>
        <p:spPr>
          <a:xfrm>
            <a:off x="5715880" y="5322093"/>
            <a:ext cx="711264" cy="4886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4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P_7_BD#05fc90d1d?colgroup=2,13,13&amp;vcp=1&amp;pid=a09f289a9&amp;color=0,0,0&amp;mp=1&amp;vtp=1&amp;vaab=1&amp;bt=1&amp;bbb=1&amp;hb=1&amp;uw=1"/>
          <p:cNvSpPr/>
          <p:nvPr/>
        </p:nvSpPr>
        <p:spPr>
          <a:xfrm>
            <a:off x="4649080" y="4748402"/>
            <a:ext cx="7112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P_7_BD#05fc90d1d?colgroup=2,13,13&amp;vcp=1&amp;pid=a09f289a9&amp;color=0,0,0&amp;mp=1&amp;vtp=1&amp;vaab=1&amp;bt=1&amp;bbb=1&amp;hb=1&amp;uw=1"/>
          <p:cNvSpPr/>
          <p:nvPr/>
        </p:nvSpPr>
        <p:spPr>
          <a:xfrm>
            <a:off x="7493880" y="4748402"/>
            <a:ext cx="14224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P_7_BD#05fc90d1d?colgroup=2,13,13&amp;vcp=1&amp;pid=a09f289a9&amp;color=0,0,0&amp;mp=1&amp;vtp=1&amp;vaab=1&amp;bt=1&amp;bbb=1&amp;hb=1&amp;uw=1"/>
          <p:cNvSpPr/>
          <p:nvPr/>
        </p:nvSpPr>
        <p:spPr>
          <a:xfrm>
            <a:off x="5715880" y="5322093"/>
            <a:ext cx="711264" cy="4886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4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5" name="P_7_BD#05fc90d1d?colgroup=2,27&amp;vcp=1&amp;pid=a09f289a9&amp;color=0,0,0&amp;mp=1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262806"/>
              <a:ext cx="11112682" cy="5216145"/>
            </p:xfrm>
            <a:graphic>
              <a:graphicData uri="http://schemas.openxmlformats.org/drawingml/2006/table">
                <a:tbl>
                  <a:tblPr/>
                  <a:tblGrid>
                    <a:gridCol w="102615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08652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2216468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当导体的电阻一定时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通过导体的电流跟导体两端的电压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成正比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（2）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当导体两端的电压一定时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通过导体的电流跟导体的电阻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成反比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999677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评估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交流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（1）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图甲实验中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𝑈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−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𝐼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图像或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𝐼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−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𝑈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图像是一条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过原点的倾斜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直线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说明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通过导体的电流跟导体两端的电压成正比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图乙实验中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𝐼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−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𝑅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图像是双曲线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反比例函数图像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的一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支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𝐼𝑅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常量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𝐼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𝑅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图像是一条过原点的倾斜直线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说明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endParaRPr lang="en-US" altLang="zh-CN" sz="100" b="0" i="0" kern="0" spc="-99900">
                            <a:solidFill>
                              <a:srgbClr val="FFFFFF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通过导体的电流跟导体的电阻成反比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5" name="P_7_BD#05fc90d1d?colgroup=2,27&amp;vcp=1&amp;pid=a09f289a9&amp;color=0,0,0&amp;mp=1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262806"/>
              <a:ext cx="11112682" cy="5216145"/>
            </p:xfrm>
            <a:graphic>
              <a:graphicData uri="http://schemas.openxmlformats.org/drawingml/2006/table">
                <a:tbl>
                  <a:tblPr/>
                  <a:tblGrid>
                    <a:gridCol w="1026156"/>
                    <a:gridCol w="10086526"/>
                  </a:tblGrid>
                  <a:tr h="2216468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当导体的电阻一定时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通过导体的电流跟导体两端的电压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成正比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（2）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当导体两端的电压一定时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通过导体的电流跟导体的电阻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成反比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999105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评估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交流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P_7_BD#05fc90d1d?colgroup=2,27&amp;vcp=1&amp;pid=a09f289a9&amp;color=0,0,0&amp;mp=1&amp;vtp=1&amp;vaab=1&amp;bt=1&amp;bbb=1"/>
          <p:cNvSpPr txBox="1"/>
          <p:nvPr/>
        </p:nvSpPr>
        <p:spPr>
          <a:xfrm>
            <a:off x="10934033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3" name="P_7_BD#05fc90d1d?colgroup=2,27&amp;vcp=1&amp;pid=a09f289a9&amp;color=0,0,0&amp;mp=1&amp;vtp=1&amp;vaab=1&amp;bt=1&amp;bbb=1&amp;hb=1&amp;uw=1"/>
          <p:cNvSpPr/>
          <p:nvPr/>
        </p:nvSpPr>
        <p:spPr>
          <a:xfrm>
            <a:off x="2526652" y="1288682"/>
            <a:ext cx="89662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                 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P_7_BD#05fc90d1d?colgroup=2,27&amp;vcp=1&amp;pid=a09f289a9&amp;color=0,0,0&amp;mp=1&amp;vtp=1&amp;vaab=1&amp;bt=1&amp;bbb=1&amp;hb=1&amp;uw=1"/>
          <p:cNvSpPr/>
          <p:nvPr/>
        </p:nvSpPr>
        <p:spPr>
          <a:xfrm>
            <a:off x="1565652" y="1847481"/>
            <a:ext cx="11388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P_7_BD#05fc90d1d?colgroup=2,27&amp;vcp=1&amp;pid=a09f289a9&amp;color=0,0,0&amp;mp=1&amp;vtp=1&amp;vaab=1&amp;bt=1&amp;bbb=1&amp;hb=1&amp;uw=1"/>
          <p:cNvSpPr/>
          <p:nvPr/>
        </p:nvSpPr>
        <p:spPr>
          <a:xfrm>
            <a:off x="2526652" y="2418981"/>
            <a:ext cx="89662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                 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P_7_BD#05fc90d1d?colgroup=2,27&amp;vcp=1&amp;pid=a09f289a9&amp;color=0,0,0&amp;mp=1&amp;vtp=1&amp;vaab=1&amp;bt=1&amp;bbb=1&amp;hb=1&amp;uw=1"/>
          <p:cNvSpPr/>
          <p:nvPr/>
        </p:nvSpPr>
        <p:spPr>
          <a:xfrm>
            <a:off x="1565652" y="2980798"/>
            <a:ext cx="1138800" cy="46958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P_7_BD#05fc90d1d?colgroup=2,27&amp;vcp=1&amp;pid=a09f289a9&amp;color=0,0,0&amp;mp=1&amp;vtp=1&amp;vaab=1&amp;bt=1&amp;bbb=1&amp;hb=1&amp;uw=1"/>
          <p:cNvSpPr/>
          <p:nvPr/>
        </p:nvSpPr>
        <p:spPr>
          <a:xfrm>
            <a:off x="2526652" y="1288682"/>
            <a:ext cx="89662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                 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P_7_BD#05fc90d1d?colgroup=2,27&amp;vcp=1&amp;pid=a09f289a9&amp;color=0,0,0&amp;mp=1&amp;vtp=1&amp;vaab=1&amp;bt=1&amp;bbb=1&amp;hb=1&amp;uw=1"/>
          <p:cNvSpPr/>
          <p:nvPr/>
        </p:nvSpPr>
        <p:spPr>
          <a:xfrm>
            <a:off x="1565652" y="1847481"/>
            <a:ext cx="11388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P_7_BD#05fc90d1d?colgroup=2,27&amp;vcp=1&amp;pid=a09f289a9&amp;color=0,0,0&amp;mp=1&amp;vtp=1&amp;vaab=1&amp;bt=1&amp;bbb=1&amp;hb=1&amp;uw=1"/>
          <p:cNvSpPr/>
          <p:nvPr/>
        </p:nvSpPr>
        <p:spPr>
          <a:xfrm>
            <a:off x="2526652" y="2418981"/>
            <a:ext cx="89662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                 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P_7_BD#05fc90d1d?colgroup=2,27&amp;vcp=1&amp;pid=a09f289a9&amp;color=0,0,0&amp;mp=1&amp;vtp=1&amp;vaab=1&amp;bt=1&amp;bbb=1&amp;hb=1&amp;uw=1"/>
          <p:cNvSpPr/>
          <p:nvPr/>
        </p:nvSpPr>
        <p:spPr>
          <a:xfrm>
            <a:off x="1565652" y="2980798"/>
            <a:ext cx="1138800" cy="46958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P_7_BD#05fc90d1d?colgroup=2,27&amp;vcp=1&amp;pid=a09f289a9&amp;color=0,0,0&amp;mp=1&amp;vtp=1&amp;vaab=1&amp;bt=1&amp;bbb=1&amp;hb=1&amp;uw=1"/>
          <p:cNvSpPr/>
          <p:nvPr/>
        </p:nvSpPr>
        <p:spPr>
          <a:xfrm>
            <a:off x="9057627" y="3617354"/>
            <a:ext cx="22225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P_7_BD#05fc90d1d?colgroup=2,27&amp;vcp=1&amp;pid=a09f289a9&amp;color=0,0,0&amp;mp=1&amp;vtp=1&amp;vaab=1&amp;bt=1&amp;bbb=1&amp;hb=1&amp;uw=1"/>
          <p:cNvSpPr/>
          <p:nvPr/>
        </p:nvSpPr>
        <p:spPr>
          <a:xfrm>
            <a:off x="1565652" y="4176154"/>
            <a:ext cx="7832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P_7_BD#05fc90d1d?colgroup=2,27&amp;vcp=1&amp;pid=a09f289a9&amp;color=0,0,0&amp;mp=1&amp;vtp=1&amp;vaab=1&amp;bt=1&amp;bbb=1&amp;hb=1&amp;uw=1"/>
          <p:cNvSpPr/>
          <p:nvPr/>
        </p:nvSpPr>
        <p:spPr>
          <a:xfrm>
            <a:off x="3758552" y="4176154"/>
            <a:ext cx="64008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  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P_7_BD#05fc90d1d?colgroup=2,27&amp;vcp=1&amp;pid=a09f289a9&amp;color=0,0,0&amp;mp=1&amp;vtp=1&amp;vaab=1&amp;bt=1&amp;bbb=1&amp;hb=1&amp;uw=1"/>
          <p:cNvSpPr/>
          <p:nvPr/>
        </p:nvSpPr>
        <p:spPr>
          <a:xfrm>
            <a:off x="6483020" y="4747654"/>
            <a:ext cx="1066863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5" name="P_7_BD#05fc90d1d?colgroup=2,27&amp;vcp=1&amp;pid=a09f289a9&amp;color=0,0,0&amp;mp=1&amp;vtp=1&amp;vaab=1&amp;bt=1&amp;bbb=1&amp;hb=1&amp;uw=1"/>
          <p:cNvSpPr/>
          <p:nvPr/>
        </p:nvSpPr>
        <p:spPr>
          <a:xfrm>
            <a:off x="7302741" y="5306454"/>
            <a:ext cx="24892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6" name="P_7_BD#05fc90d1d?colgroup=2,27&amp;vcp=1&amp;pid=a09f289a9&amp;color=0,0,0&amp;mp=1&amp;vtp=1&amp;vaab=1&amp;bt=1&amp;bbb=1&amp;hb=1&amp;uw=1"/>
          <p:cNvSpPr/>
          <p:nvPr/>
        </p:nvSpPr>
        <p:spPr>
          <a:xfrm>
            <a:off x="1637652" y="5868271"/>
            <a:ext cx="5689664" cy="46958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P_7_BD#05fc90d1d?colgroup=2,27&amp;vcp=1&amp;pid=a09f289a9&amp;color=0,0,0&amp;mp=1&amp;vtp=1&amp;vaab=1&amp;bt=1&amp;bbb=1&amp;hb=1&amp;uw=1"/>
          <p:cNvSpPr/>
          <p:nvPr/>
        </p:nvSpPr>
        <p:spPr>
          <a:xfrm>
            <a:off x="9057627" y="3617354"/>
            <a:ext cx="22225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P_7_BD#05fc90d1d?colgroup=2,27&amp;vcp=1&amp;pid=a09f289a9&amp;color=0,0,0&amp;mp=1&amp;vtp=1&amp;vaab=1&amp;bt=1&amp;bbb=1&amp;hb=1&amp;uw=1"/>
          <p:cNvSpPr/>
          <p:nvPr/>
        </p:nvSpPr>
        <p:spPr>
          <a:xfrm>
            <a:off x="1565652" y="4176154"/>
            <a:ext cx="7832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P_7_BD#05fc90d1d?colgroup=2,27&amp;vcp=1&amp;pid=a09f289a9&amp;color=0,0,0&amp;mp=1&amp;vtp=1&amp;vaab=1&amp;bt=1&amp;bbb=1&amp;hb=1&amp;uw=1"/>
          <p:cNvSpPr/>
          <p:nvPr/>
        </p:nvSpPr>
        <p:spPr>
          <a:xfrm>
            <a:off x="3758552" y="4176154"/>
            <a:ext cx="64008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  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P_7_BD#05fc90d1d?colgroup=2,27&amp;vcp=1&amp;pid=a09f289a9&amp;color=0,0,0&amp;mp=1&amp;vtp=1&amp;vaab=1&amp;bt=1&amp;bbb=1&amp;hb=1&amp;uw=1"/>
          <p:cNvSpPr/>
          <p:nvPr/>
        </p:nvSpPr>
        <p:spPr>
          <a:xfrm>
            <a:off x="6483020" y="4747654"/>
            <a:ext cx="1066863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P_7_BD#05fc90d1d?colgroup=2,27&amp;vcp=1&amp;pid=a09f289a9&amp;color=0,0,0&amp;mp=1&amp;vtp=1&amp;vaab=1&amp;bt=1&amp;bbb=1&amp;hb=1&amp;uw=1"/>
          <p:cNvSpPr/>
          <p:nvPr/>
        </p:nvSpPr>
        <p:spPr>
          <a:xfrm>
            <a:off x="7302741" y="5306454"/>
            <a:ext cx="24892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2" name="P_7_BD#05fc90d1d?colgroup=2,27&amp;vcp=1&amp;pid=a09f289a9&amp;color=0,0,0&amp;mp=1&amp;vtp=1&amp;vaab=1&amp;bt=1&amp;bbb=1&amp;hb=1&amp;uw=1"/>
          <p:cNvSpPr/>
          <p:nvPr/>
        </p:nvSpPr>
        <p:spPr>
          <a:xfrm>
            <a:off x="1637652" y="5868271"/>
            <a:ext cx="5689664" cy="46958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a5dc1ca4d?vcp=1&amp;pid=9cb7bfb09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1357884"/>
            <a:ext cx="11073384" cy="414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6" name="P_7_BD#05fc90d1d?colgroup=2,27&amp;vcp=1&amp;pid=a09f289a9&amp;color=0,0,0&amp;mp=1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2389346"/>
              <a:ext cx="11112682" cy="2783904"/>
            </p:xfrm>
            <a:graphic>
              <a:graphicData uri="http://schemas.openxmlformats.org/drawingml/2006/table">
                <a:tbl>
                  <a:tblPr/>
                  <a:tblGrid>
                    <a:gridCol w="102615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08652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2783904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深入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拓展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（1）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滑动变阻器的作用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：①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保护电路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；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改变电阻两端的电压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探究电流与电阻的关系时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换用不同电阻进行实验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需调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节滑动变阻器的滑片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使电阻两端的电压保持不变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当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𝐼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−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𝑅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图像是双曲线的一支时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通常由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“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𝐼𝑅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常量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”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确定电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阻两端所保持不变的电压值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6" name="P_7_BD#05fc90d1d?colgroup=2,27&amp;vcp=1&amp;pid=a09f289a9&amp;color=0,0,0&amp;mp=1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2389346"/>
              <a:ext cx="11112682" cy="2783904"/>
            </p:xfrm>
            <a:graphic>
              <a:graphicData uri="http://schemas.openxmlformats.org/drawingml/2006/table">
                <a:tbl>
                  <a:tblPr/>
                  <a:tblGrid>
                    <a:gridCol w="1026156"/>
                    <a:gridCol w="10086526"/>
                  </a:tblGrid>
                  <a:tr h="278384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深入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拓展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P_7_BD#05fc90d1d?colgroup=2,27&amp;vcp=1&amp;pid=a09f289a9&amp;color=0,0,0&amp;mp=1&amp;vtp=1&amp;vaab=1&amp;bt=1&amp;bbb=1"/>
          <p:cNvSpPr txBox="1"/>
          <p:nvPr/>
        </p:nvSpPr>
        <p:spPr>
          <a:xfrm>
            <a:off x="10934033" y="168094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3" name="P_7_BD#05fc90d1d?colgroup=2,27&amp;vcp=1&amp;pid=a09f289a9&amp;color=0,0,0&amp;mp=1&amp;vtp=1&amp;vaab=1&amp;bt=1&amp;bbb=1&amp;hb=1&amp;uw=1"/>
          <p:cNvSpPr/>
          <p:nvPr/>
        </p:nvSpPr>
        <p:spPr>
          <a:xfrm>
            <a:off x="5727052" y="2413190"/>
            <a:ext cx="56769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P_7_BD#05fc90d1d?colgroup=2,27&amp;vcp=1&amp;pid=a09f289a9&amp;color=0,0,0&amp;mp=1&amp;vtp=1&amp;vaab=1&amp;bt=1&amp;bbb=1&amp;hb=1&amp;uw=1"/>
          <p:cNvSpPr/>
          <p:nvPr/>
        </p:nvSpPr>
        <p:spPr>
          <a:xfrm>
            <a:off x="3237852" y="2984690"/>
            <a:ext cx="17780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P_7_BD#05fc90d1d?colgroup=2,27&amp;vcp=1&amp;pid=a09f289a9&amp;color=0,0,0&amp;mp=1&amp;vtp=1&amp;vaab=1&amp;bt=1&amp;bbb=1&amp;hb=1&amp;uw=1"/>
          <p:cNvSpPr/>
          <p:nvPr/>
        </p:nvSpPr>
        <p:spPr>
          <a:xfrm>
            <a:off x="7492352" y="2984690"/>
            <a:ext cx="14224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P_7_BD#05fc90d1d?colgroup=2,27&amp;vcp=1&amp;pid=a09f289a9&amp;color=0,0,0&amp;mp=1&amp;vtp=1&amp;vaab=1&amp;bt=1&amp;bbb=1&amp;hb=1&amp;uw=1"/>
          <p:cNvSpPr/>
          <p:nvPr/>
        </p:nvSpPr>
        <p:spPr>
          <a:xfrm>
            <a:off x="7314552" y="3543490"/>
            <a:ext cx="21336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P_7_BD#05fc90d1d?colgroup=2,27&amp;vcp=1&amp;pid=a09f289a9&amp;color=0,0,0&amp;mp=1&amp;vtp=1&amp;vaab=1&amp;bt=1&amp;bbb=1&amp;hb=1&amp;uw=1"/>
          <p:cNvSpPr/>
          <p:nvPr/>
        </p:nvSpPr>
        <p:spPr>
          <a:xfrm>
            <a:off x="4717720" y="4114991"/>
            <a:ext cx="1066863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P_7_BD#05fc90d1d?colgroup=2,27&amp;vcp=1&amp;pid=a09f289a9&amp;color=0,0,0&amp;mp=1&amp;vtp=1&amp;vaab=1&amp;bt=1&amp;bbb=1&amp;hb=1&amp;uw=1"/>
          <p:cNvSpPr/>
          <p:nvPr/>
        </p:nvSpPr>
        <p:spPr>
          <a:xfrm>
            <a:off x="8616620" y="4114991"/>
            <a:ext cx="1723771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P_7_BD#05fc90d1d?colgroup=2,27&amp;vcp=1&amp;pid=a09f289a9&amp;color=0,0,0&amp;mp=1&amp;vtp=1&amp;vaab=1&amp;bt=1&amp;bbb=1&amp;hb=1&amp;uw=1"/>
          <p:cNvSpPr/>
          <p:nvPr/>
        </p:nvSpPr>
        <p:spPr>
          <a:xfrm>
            <a:off x="4838052" y="4676807"/>
            <a:ext cx="1066864" cy="46958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P_7_BD#05fc90d1d?colgroup=2,27&amp;vcp=1&amp;pid=a09f289a9&amp;color=0,0,0&amp;mp=1&amp;vtp=1&amp;vaab=1&amp;bt=1&amp;bbb=1&amp;hb=1&amp;uw=1"/>
          <p:cNvSpPr/>
          <p:nvPr/>
        </p:nvSpPr>
        <p:spPr>
          <a:xfrm>
            <a:off x="5727052" y="2413190"/>
            <a:ext cx="56769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P_7_BD#05fc90d1d?colgroup=2,27&amp;vcp=1&amp;pid=a09f289a9&amp;color=0,0,0&amp;mp=1&amp;vtp=1&amp;vaab=1&amp;bt=1&amp;bbb=1&amp;hb=1&amp;uw=1"/>
          <p:cNvSpPr/>
          <p:nvPr/>
        </p:nvSpPr>
        <p:spPr>
          <a:xfrm>
            <a:off x="3237852" y="2984690"/>
            <a:ext cx="17780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P_7_BD#05fc90d1d?colgroup=2,27&amp;vcp=1&amp;pid=a09f289a9&amp;color=0,0,0&amp;mp=1&amp;vtp=1&amp;vaab=1&amp;bt=1&amp;bbb=1&amp;hb=1&amp;uw=1"/>
          <p:cNvSpPr/>
          <p:nvPr/>
        </p:nvSpPr>
        <p:spPr>
          <a:xfrm>
            <a:off x="7492352" y="2984690"/>
            <a:ext cx="14224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P_7_BD#05fc90d1d?colgroup=2,27&amp;vcp=1&amp;pid=a09f289a9&amp;color=0,0,0&amp;mp=1&amp;vtp=1&amp;vaab=1&amp;bt=1&amp;bbb=1&amp;hb=1&amp;uw=1"/>
          <p:cNvSpPr/>
          <p:nvPr/>
        </p:nvSpPr>
        <p:spPr>
          <a:xfrm>
            <a:off x="7314552" y="3543490"/>
            <a:ext cx="21336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P_7_BD#05fc90d1d?colgroup=2,27&amp;vcp=1&amp;pid=a09f289a9&amp;color=0,0,0&amp;mp=1&amp;vtp=1&amp;vaab=1&amp;bt=1&amp;bbb=1&amp;hb=1&amp;uw=1"/>
          <p:cNvSpPr/>
          <p:nvPr/>
        </p:nvSpPr>
        <p:spPr>
          <a:xfrm>
            <a:off x="4717720" y="4114991"/>
            <a:ext cx="1066863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5" name="P_7_BD#05fc90d1d?colgroup=2,27&amp;vcp=1&amp;pid=a09f289a9&amp;color=0,0,0&amp;mp=1&amp;vtp=1&amp;vaab=1&amp;bt=1&amp;bbb=1&amp;hb=1&amp;uw=1"/>
          <p:cNvSpPr/>
          <p:nvPr/>
        </p:nvSpPr>
        <p:spPr>
          <a:xfrm>
            <a:off x="8616620" y="4114991"/>
            <a:ext cx="1723771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6" name="P_7_BD#05fc90d1d?colgroup=2,27&amp;vcp=1&amp;pid=a09f289a9&amp;color=0,0,0&amp;mp=1&amp;vtp=1&amp;vaab=1&amp;bt=1&amp;bbb=1&amp;hb=1&amp;uw=1"/>
          <p:cNvSpPr/>
          <p:nvPr/>
        </p:nvSpPr>
        <p:spPr>
          <a:xfrm>
            <a:off x="4838052" y="4676807"/>
            <a:ext cx="1066864" cy="46958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AN.40_1#89bcaf548.blank?vaa=1&amp;vcp=1&amp;vis=1&amp;pid=e21a53df0&amp;color=0,0,0&amp;vpa=26&amp;vtp=1&amp;vaab=1&amp;bbb=1">
            <a:extLst>
              <a:ext uri="{FF2B5EF4-FFF2-40B4-BE49-F238E27FC236}">
                <a16:creationId xmlns:a16="http://schemas.microsoft.com/office/drawing/2014/main" id="{FF5D81B2-FD13-4241-8A79-A70CEE5615EE}"/>
              </a:ext>
            </a:extLst>
          </p:cNvPr>
          <p:cNvSpPr/>
          <p:nvPr/>
        </p:nvSpPr>
        <p:spPr>
          <a:xfrm>
            <a:off x="484908" y="1833132"/>
            <a:ext cx="3808935" cy="211238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just" latinLnBrk="1">
              <a:lnSpc>
                <a:spcPts val="49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扫描二维码或者在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PPT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播放下点击二维码即可观看实验微课</a:t>
            </a:r>
            <a:endParaRPr lang="en-US" altLang="zh-CN" sz="2800" b="1" dirty="0"/>
          </a:p>
        </p:txBody>
      </p:sp>
      <p:sp>
        <p:nvSpPr>
          <p:cNvPr id="3" name="箭头: 右 42">
            <a:extLst>
              <a:ext uri="{FF2B5EF4-FFF2-40B4-BE49-F238E27FC236}">
                <a16:creationId xmlns:a16="http://schemas.microsoft.com/office/drawing/2014/main" id="{D92732D1-44D6-41C3-BAF4-535836E0B42D}"/>
              </a:ext>
            </a:extLst>
          </p:cNvPr>
          <p:cNvSpPr>
            <a:spLocks noChangeAspect="1"/>
          </p:cNvSpPr>
          <p:nvPr/>
        </p:nvSpPr>
        <p:spPr>
          <a:xfrm>
            <a:off x="4962755" y="2386789"/>
            <a:ext cx="900691" cy="720552"/>
          </a:xfrm>
          <a:prstGeom prst="rightArrow">
            <a:avLst/>
          </a:prstGeom>
          <a:solidFill>
            <a:schemeClr val="accent5">
              <a:lumMod val="75000"/>
            </a:schemeClr>
          </a:solidFill>
          <a:ln w="6055" cap="flat">
            <a:solidFill>
              <a:schemeClr val="accent1">
                <a:lumMod val="60000"/>
                <a:lumOff val="4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7F18060-E92E-4A13-A08D-D1BEECE2D1D0}"/>
              </a:ext>
            </a:extLst>
          </p:cNvPr>
          <p:cNvSpPr txBox="1"/>
          <p:nvPr/>
        </p:nvSpPr>
        <p:spPr>
          <a:xfrm>
            <a:off x="6310678" y="3672927"/>
            <a:ext cx="234095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0" i="0" dirty="0">
                <a:solidFill>
                  <a:srgbClr val="222222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探究电流与电阻的关系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3568B22-B819-41F8-B5CB-172C31EA24A0}"/>
              </a:ext>
            </a:extLst>
          </p:cNvPr>
          <p:cNvSpPr txBox="1"/>
          <p:nvPr/>
        </p:nvSpPr>
        <p:spPr>
          <a:xfrm>
            <a:off x="8975770" y="3672927"/>
            <a:ext cx="234095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0" i="0" dirty="0">
                <a:solidFill>
                  <a:srgbClr val="222222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探究电流与电压的关系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" name="图片 8">
            <a:hlinkClick r:id="rId2"/>
            <a:extLst>
              <a:ext uri="{FF2B5EF4-FFF2-40B4-BE49-F238E27FC236}">
                <a16:creationId xmlns:a16="http://schemas.microsoft.com/office/drawing/2014/main" id="{8BC8D425-DF24-4F56-80B2-971F0F8CAE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8556" y="1343785"/>
            <a:ext cx="2181225" cy="2190750"/>
          </a:xfrm>
          <a:prstGeom prst="rect">
            <a:avLst/>
          </a:prstGeom>
        </p:spPr>
      </p:pic>
      <p:pic>
        <p:nvPicPr>
          <p:cNvPr id="11" name="图片 10">
            <a:hlinkClick r:id="rId4"/>
            <a:extLst>
              <a:ext uri="{FF2B5EF4-FFF2-40B4-BE49-F238E27FC236}">
                <a16:creationId xmlns:a16="http://schemas.microsoft.com/office/drawing/2014/main" id="{1D09CC77-D9C0-4DAB-BEAB-00403F8B19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99948" y="1343785"/>
            <a:ext cx="220027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43094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8_BD.33_1#4034bba95?iti=19&amp;htil=18&amp;vcp=1&amp;vis=1&amp;pid=a09f289a9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83296" y="1559306"/>
            <a:ext cx="3557016" cy="3044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33_2#4034bba95?iti=19&amp;htil=18&amp;vcp=1&amp;vis=1&amp;pid=a09f289a9&amp;color=0,0,0&amp;vtp=1&amp;vaab=1&amp;bbb=1"/>
          <p:cNvSpPr/>
          <p:nvPr/>
        </p:nvSpPr>
        <p:spPr>
          <a:xfrm>
            <a:off x="9317291" y="4725543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图22-9</a:t>
            </a:r>
            <a:endParaRPr lang="en-US" altLang="zh-CN" sz="2800" dirty="0"/>
          </a:p>
        </p:txBody>
      </p:sp>
      <p:sp>
        <p:nvSpPr>
          <p:cNvPr id="4" name="QO_7_BD.33_3#4034bba95?htil=18&amp;vcp=1&amp;vis=1&amp;pid=a09f289a9&amp;color=0,0,0&amp;vtp=1&amp;vaab=1&amp;bt=1&amp;bbb=1&amp;hb=1"/>
          <p:cNvSpPr/>
          <p:nvPr/>
        </p:nvSpPr>
        <p:spPr>
          <a:xfrm>
            <a:off x="539496" y="1541018"/>
            <a:ext cx="742492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（2023·山东烟台·中考）在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“探究电流与电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、电阻的关系”实验中：</a:t>
            </a:r>
            <a:endParaRPr lang="en-US" altLang="zh-CN" sz="2800" dirty="0"/>
          </a:p>
        </p:txBody>
      </p:sp>
      <p:sp>
        <p:nvSpPr>
          <p:cNvPr id="5" name="QB_8_BD.34_1#e4a5853f0?htil=18&amp;vcp=1&amp;vis=1&amp;pid=4034bba95&amp;color=0,0,0&amp;vtp=1&amp;vaab=1&amp;bbb=1&amp;hb=1"/>
          <p:cNvSpPr/>
          <p:nvPr/>
        </p:nvSpPr>
        <p:spPr>
          <a:xfrm>
            <a:off x="539496" y="2824035"/>
            <a:ext cx="742492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（1）设计实验时，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小明制定了探究的总体思路：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保持电阻不变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，探究电流与电压的关系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；保持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电压不变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，探究电流与电阻的关系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。物理学上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把这种科学探究的方法叫作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35_1#bbb8e4d81?sp=1&amp;vcp=1&amp;vis=1&amp;pid=4034bba95&amp;color=0,0,0&amp;vtp=1&amp;vaab=1&amp;bt=1&amp;bbb=1&amp;hb=1"/>
              <p:cNvSpPr/>
              <p:nvPr/>
            </p:nvSpPr>
            <p:spPr>
              <a:xfrm>
                <a:off x="539496" y="554400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（2）在“探究电流与电压的关系”的过程中，小明连接了如图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22-9甲所示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的实物电路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。闭合开关前，滑动变阻器的滑片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应滑到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”）端。闭合开关后，调节滑动变阻器的滑片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至适当位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置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，此时电流表的示数如图22-9乙所示，则电流表的示数为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35_1#bbb8e4d81?sp=1&amp;vcp=1&amp;vis=1&amp;pid=4034bba9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-1728" b="-27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8_BD.36_1#4034bba95?iti=20&amp;vcp=1&amp;vis=1&amp;pid=4034bba95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53490" y="3005892"/>
            <a:ext cx="4083112" cy="3425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BD.36_2#4034bba95?iti=20&amp;vcp=1&amp;vis=1&amp;pid=4034bba95&amp;color=0,0,0&amp;vtp=1&amp;vaab=1&amp;bbb=1"/>
          <p:cNvSpPr/>
          <p:nvPr/>
        </p:nvSpPr>
        <p:spPr>
          <a:xfrm>
            <a:off x="6790289" y="580576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图22-9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37_1#f8884c6c2?vcp=1&amp;vis=1&amp;pid=4034bba95&amp;color=0,0,0&amp;mp=1&amp;vtp=1&amp;vaab=1&amp;bt=1&amp;bbb=1&amp;hb=1"/>
              <p:cNvSpPr/>
              <p:nvPr/>
            </p:nvSpPr>
            <p:spPr>
              <a:xfrm>
                <a:off x="539496" y="55440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（3）在“探究电流与电阻的关系”的过程中，小明将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的电阻换成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的电阻后，闭合开关，直接读出电流值，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这种做法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选填“正确”或“不正确”），理由是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37_1#f8884c6c2?vcp=1&amp;vis=1&amp;pid=4034bba95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3" b="-3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8_BD.38_1#4034bba95?iti=21&amp;vcp=1&amp;vis=1&amp;pid=4034bba95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4710" y="2470279"/>
            <a:ext cx="4477964" cy="3833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BD.38_2#4034bba95?iti=21&amp;vcp=1&amp;vis=1&amp;pid=4034bba95&amp;color=0,0,0&amp;vtp=1&amp;vaab=1&amp;bbb=1"/>
          <p:cNvSpPr/>
          <p:nvPr/>
        </p:nvSpPr>
        <p:spPr>
          <a:xfrm>
            <a:off x="6282674" y="5854073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图22-9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39_1#1c66c650d?vcp=1&amp;vis=1&amp;pid=4034bba95&amp;color=0,0,0&amp;vtp=1&amp;vaab=1&amp;bt=1&amp;bbb=1&amp;hb=1"/>
              <p:cNvSpPr/>
              <p:nvPr/>
            </p:nvSpPr>
            <p:spPr>
              <a:xfrm>
                <a:off x="539496" y="554400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（4）小明根据实验数据绘制了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的图像，如图22-9丙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、丁所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。由图像可以得到的实验结论：在电阻一定的情况下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，通过导体的电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流跟这段导体两端的电压成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；在电压一定的情况下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，通过导体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的电流跟导体的电阻成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39_1#1c66c650d?vcp=1&amp;vis=1&amp;pid=4034bba9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-111" b="-27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8_BD.40_1#4034bba95?iti=22&amp;vcp=1&amp;vis=1&amp;pid=4034bba95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23278" y="3223790"/>
            <a:ext cx="3675164" cy="3079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BD.40_2#4034bba95?iti=22&amp;vcp=1&amp;vis=1&amp;pid=4034bba95&amp;color=0,0,0&amp;vtp=1&amp;vaab=1&amp;bbb=1"/>
          <p:cNvSpPr/>
          <p:nvPr/>
        </p:nvSpPr>
        <p:spPr>
          <a:xfrm>
            <a:off x="5549964" y="5762924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图22-9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41_1#e4a5853f0?vcp=1&amp;vis=1&amp;pid=4034bba95&amp;color=0,0,0&amp;vtp=1&amp;vaab=1&amp;bt=1&amp;bbb=1&amp;hb=1"/>
          <p:cNvSpPr/>
          <p:nvPr/>
        </p:nvSpPr>
        <p:spPr>
          <a:xfrm>
            <a:off x="539496" y="55440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（1）设计实验时，小明制定了探究的总体思路：保持电阻不变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，探究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电流与电压的关系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；保持电压不变，探究电流与电阻的关系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。物理学上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把这种科学探究的方法叫作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42_1#e4a5853f0.blank?vcp=1&amp;vis=1&amp;pid=4034bba95&amp;color=0,0,0&amp;vpa=13&amp;vtp=1&amp;vaab=1&amp;bbb=1"/>
          <p:cNvSpPr/>
          <p:nvPr/>
        </p:nvSpPr>
        <p:spPr>
          <a:xfrm>
            <a:off x="4817015" y="1798365"/>
            <a:ext cx="2036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控制变量法</a:t>
            </a:r>
            <a:endParaRPr lang="en-US" altLang="zh-CN" sz="2800" dirty="0"/>
          </a:p>
        </p:txBody>
      </p:sp>
      <p:pic>
        <p:nvPicPr>
          <p:cNvPr id="4" name="QB_8_BD.41_2#e4a5853f0?iti=23&amp;vcp=1&amp;vis=1&amp;pid=4034bba9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64316" y="2532044"/>
            <a:ext cx="3660321" cy="3071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8_BD.41_3#e4a5853f0?iti=23&amp;vcp=1&amp;vis=1&amp;pid=4034bba95&amp;color=0,0,0&amp;vtp=1&amp;vaab=1&amp;bbb=1"/>
          <p:cNvSpPr/>
          <p:nvPr/>
        </p:nvSpPr>
        <p:spPr>
          <a:xfrm>
            <a:off x="5549964" y="5730348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图22-9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8_BD.43_1#bbb8e4d81?iti=24&amp;htil=19&amp;vcp=1&amp;vis=1&amp;pid=4034bba95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93608" y="1563592"/>
            <a:ext cx="3346704" cy="2871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43_2#bbb8e4d81?iti=24&amp;htil=19&amp;vcp=1&amp;vis=1&amp;pid=4034bba95&amp;color=0,0,0&amp;vtp=1&amp;vaab=1&amp;bbb=1"/>
          <p:cNvSpPr/>
          <p:nvPr/>
        </p:nvSpPr>
        <p:spPr>
          <a:xfrm>
            <a:off x="9422447" y="4561808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图22-9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43_3#bbb8e4d81?htil=19&amp;sp=1&amp;vcp=1&amp;vis=1&amp;pid=4034bba95&amp;color=0,0,0&amp;vtp=1&amp;vaab=1&amp;bt=1&amp;bbb=1&amp;hb=1"/>
              <p:cNvSpPr/>
              <p:nvPr/>
            </p:nvSpPr>
            <p:spPr>
              <a:xfrm>
                <a:off x="539496" y="1545304"/>
                <a:ext cx="7635240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（2）在“探究电流与电压的关系”的过程中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，小明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连接了如图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22-9甲所示的实物电路。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闭合开关前，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滑动变阻器的滑片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应滑到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。闭合开关后，调节滑动变阻器的滑片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至适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当位置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，此时电流表的示数如图22-9乙所示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电流表的示数为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8_BD.43_3#bbb8e4d81?htil=19&amp;sp=1&amp;vcp=1&amp;vis=1&amp;pid=4034bba9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45304"/>
                <a:ext cx="7635240" cy="3792157"/>
              </a:xfrm>
              <a:prstGeom prst="rect">
                <a:avLst/>
              </a:prstGeom>
              <a:blipFill rotWithShape="1">
                <a:blip r:embed="rId4"/>
                <a:stretch>
                  <a:fillRect l="-5" t="-9" r="-2972" b="-18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AN.44_1#bbb8e4d81.blank?vcp=1&amp;vis=1&amp;pid=4034bba95&amp;color=0,0,0&amp;vpa=14&amp;vtp=1&amp;vaab=1&amp;bbb=1"/>
              <p:cNvSpPr/>
              <p:nvPr/>
            </p:nvSpPr>
            <p:spPr>
              <a:xfrm>
                <a:off x="4742371" y="2937668"/>
                <a:ext cx="40989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8_AN.44_1#bbb8e4d81.blank?vcp=1&amp;vis=1&amp;pid=4034bba95&amp;color=0,0,0&amp;vpa=14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2371" y="2937668"/>
                <a:ext cx="409893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47" t="-39" r="124" b="-7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8_AN.45_1#bbb8e4d81.blank?vcp=1&amp;vis=1&amp;pid=4034bba95&amp;color=0,0,0&amp;vpa=15&amp;vtp=1&amp;vaab=1&amp;bbb=1"/>
          <p:cNvSpPr/>
          <p:nvPr/>
        </p:nvSpPr>
        <p:spPr>
          <a:xfrm>
            <a:off x="3000914" y="4732369"/>
            <a:ext cx="703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0.4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8_BD.46_1#f8884c6c2?iti=25&amp;htil=20&amp;vcp=1&amp;vis=1&amp;pid=4034bba95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90104" y="572688"/>
            <a:ext cx="3941064" cy="3337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46_2#f8884c6c2?iti=25&amp;htil=20&amp;vcp=1&amp;vis=1&amp;pid=4034bba95&amp;color=0,0,0&amp;vtp=1&amp;vaab=1&amp;bbb=1"/>
          <p:cNvSpPr/>
          <p:nvPr/>
        </p:nvSpPr>
        <p:spPr>
          <a:xfrm>
            <a:off x="9116124" y="4037248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图22-9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46_3#f8884c6c2?htil=20&amp;vcp=1&amp;vis=1&amp;pid=4034bba95&amp;color=0,0,0&amp;vtp=1&amp;vaab=1&amp;bt=1&amp;bbb=1&amp;hb=1&amp;hs=1"/>
              <p:cNvSpPr/>
              <p:nvPr/>
            </p:nvSpPr>
            <p:spPr>
              <a:xfrm>
                <a:off x="539496" y="554400"/>
                <a:ext cx="7031736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（3）在“探究电流与电阻的关系”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的过程中，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小明将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的电阻换成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的电阻后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，闭合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开关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，直接读出电流值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，这种做法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选填“正确”或“不正确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”），理由是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8_BD.46_3#f8884c6c2?htil=20&amp;vcp=1&amp;vis=1&amp;pid=4034bba95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7031736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5" t="-1" r="-2545" b="-21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8_AN.48_1#f8884c6c2.blank?vcp=1&amp;vis=1&amp;pid=4034bba95&amp;color=0,0,0&amp;vpa=16&amp;vtp=1&amp;vaab=1&amp;bbb=1"/>
          <p:cNvSpPr/>
          <p:nvPr/>
        </p:nvSpPr>
        <p:spPr>
          <a:xfrm>
            <a:off x="5883815" y="1819320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不正确</a:t>
            </a:r>
            <a:endParaRPr lang="en-US" altLang="zh-CN" sz="2800" dirty="0"/>
          </a:p>
        </p:txBody>
      </p:sp>
      <p:sp>
        <p:nvSpPr>
          <p:cNvPr id="6" name="QB_8_AN.49_1#f8884c6c2.blank?vcp=1&amp;vis=1&amp;pid=4034bba95&amp;color=0,0,0&amp;vpa=17&amp;vtp=1&amp;vaab=1&amp;bbb=1&amp;hb=1"/>
          <p:cNvSpPr/>
          <p:nvPr/>
        </p:nvSpPr>
        <p:spPr>
          <a:xfrm>
            <a:off x="539496" y="2467020"/>
            <a:ext cx="7031736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没有控制定值电阻两端的电压不变</a:t>
            </a:r>
            <a:endParaRPr lang="en-US" altLang="zh-CN" sz="2800" dirty="0"/>
          </a:p>
        </p:txBody>
      </p:sp>
      <p:grpSp>
        <p:nvGrpSpPr>
          <p:cNvPr id="9" name="组合 8"/>
          <p:cNvGrpSpPr/>
          <p:nvPr/>
        </p:nvGrpSpPr>
        <p:grpSpPr>
          <a:xfrm>
            <a:off x="539496" y="3687744"/>
            <a:ext cx="11112011" cy="2487930"/>
            <a:chOff x="539496" y="3687744"/>
            <a:chExt cx="11112011" cy="2487930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QB_8_AS.1_1#f8884c6c2?htil=20&amp;vcp=1&amp;vis=1&amp;pid=4034bba95&amp;color=0,0,0&amp;vtp=1&amp;vaab=1&amp;bbb=1&amp;hb=1&amp;hs=1"/>
                <p:cNvSpPr/>
                <p:nvPr/>
              </p:nvSpPr>
              <p:spPr>
                <a:xfrm>
                  <a:off x="539496" y="3687744"/>
                  <a:ext cx="7031736" cy="120135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t"/>
                <a:lstStyle/>
                <a:p>
                  <a:pPr algn="l" latinLnBrk="1">
                    <a:lnSpc>
                      <a:spcPts val="5100"/>
                    </a:lnSpc>
                  </a:pPr>
                  <a:r>
                    <a:rPr lang="en-US" altLang="zh-CN" sz="2800" b="1" i="0" dirty="0">
                      <a:solidFill>
                        <a:srgbClr val="FF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【解析】</a:t>
                  </a:r>
                  <a:r>
                    <a:rPr lang="en-US" altLang="zh-CN" sz="2800" b="0" i="0" dirty="0">
                      <a:solidFill>
                        <a:srgbClr val="FF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将</a:t>
                  </a:r>
                  <a14:m>
                    <m:oMath xmlns:m="http://schemas.openxmlformats.org/officeDocument/2006/math"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5 </m:t>
                      </m:r>
                      <m:r>
                        <m:rPr>
                          <m:sty m:val="p"/>
                        </m:rP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Ω</m:t>
                      </m:r>
                    </m:oMath>
                  </a14:m>
                  <a:r>
                    <a:rPr lang="en-US" altLang="zh-CN" sz="2800" b="0" i="0" dirty="0">
                      <a:solidFill>
                        <a:srgbClr val="FF0000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cs typeface="宋体" panose="02010600030101010101" pitchFamily="34" charset="-120"/>
                    </a:rPr>
                    <a:t> </a:t>
                  </a:r>
                  <a:r>
                    <a:rPr lang="en-US" altLang="zh-CN" sz="2800" b="0" i="0" dirty="0">
                      <a:solidFill>
                        <a:srgbClr val="FF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的电阻换成</a:t>
                  </a:r>
                  <a14:m>
                    <m:oMath xmlns:m="http://schemas.openxmlformats.org/officeDocument/2006/math"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10 </m:t>
                      </m:r>
                      <m:r>
                        <m:rPr>
                          <m:sty m:val="p"/>
                        </m:rP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Ω</m:t>
                      </m:r>
                    </m:oMath>
                  </a14:m>
                  <a:r>
                    <a:rPr lang="en-US" altLang="zh-CN" sz="100" b="0" i="0" kern="0" spc="-99900" dirty="0">
                      <a:solidFill>
                        <a:srgbClr val="FFFFFF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 </a:t>
                  </a:r>
                  <a:r>
                    <a:rPr lang="en-US" altLang="zh-CN" sz="2800" b="0" i="0" dirty="0">
                      <a:solidFill>
                        <a:srgbClr val="FF0000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cs typeface="宋体" panose="02010600030101010101" pitchFamily="34" charset="-120"/>
                    </a:rPr>
                    <a:t> </a:t>
                  </a:r>
                  <a:r>
                    <a:rPr lang="en-US" altLang="zh-CN" sz="2800" b="0" i="0" dirty="0" err="1">
                      <a:solidFill>
                        <a:srgbClr val="FF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的电阻后</a:t>
                  </a:r>
                  <a:r>
                    <a:rPr lang="en-US" altLang="zh-CN" sz="2800" b="0" i="0" dirty="0">
                      <a:solidFill>
                        <a:srgbClr val="FF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，</a:t>
                  </a:r>
                </a:p>
                <a:p>
                  <a:pPr latinLnBrk="1">
                    <a:lnSpc>
                      <a:spcPts val="4900"/>
                    </a:lnSpc>
                  </a:pPr>
                  <a:r>
                    <a:rPr lang="en-US" altLang="zh-CN" sz="2800" b="0" i="0" dirty="0" err="1">
                      <a:solidFill>
                        <a:srgbClr val="FF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根据分压原理可知电阻两端的电压变大，而</a:t>
                  </a:r>
                  <a:endParaRPr lang="en-US" altLang="zh-CN" sz="2800" dirty="0"/>
                </a:p>
              </p:txBody>
            </p:sp>
          </mc:Choice>
          <mc:Fallback xmlns="">
            <p:sp>
              <p:nvSpPr>
                <p:cNvPr id="7" name="QB_8_AS.1_1#f8884c6c2?htil=20&amp;vcp=1&amp;vis=1&amp;pid=4034bba95&amp;color=0,0,0&amp;vtp=1&amp;vaab=1&amp;bbb=1&amp;hb=1&amp;hs=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39496" y="3687744"/>
                  <a:ext cx="7031736" cy="1201357"/>
                </a:xfrm>
                <a:prstGeom prst="rect">
                  <a:avLst/>
                </a:prstGeom>
                <a:blipFill rotWithShape="1">
                  <a:blip r:embed="rId5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" name="QB_8_AS.1_1#f8884c6c2?htil=20&amp;vcp=1&amp;vis=1&amp;pid=4034bba95&amp;color=0,0,0&amp;vtp=1&amp;vaab=1&amp;bbb=1&amp;hb=1&amp;hs=1"/>
            <p:cNvSpPr/>
            <p:nvPr/>
          </p:nvSpPr>
          <p:spPr>
            <a:xfrm>
              <a:off x="539496" y="4974317"/>
              <a:ext cx="11112011" cy="1201357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lstStyle/>
            <a:p>
              <a:pPr latinLnBrk="1">
                <a:lnSpc>
                  <a:spcPts val="5100"/>
                </a:lnSpc>
              </a:pPr>
              <a:r>
                <a:rPr lang="en-US" altLang="zh-CN" sz="2800" b="0" i="0" dirty="0" err="1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探究电流与电阻的关系时要控制电压不变，故更换电阻后应先调节滑动</a:t>
              </a:r>
              <a:endPara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endParaRPr>
            </a:p>
            <a:p>
              <a:pPr latinLnBrk="1">
                <a:lnSpc>
                  <a:spcPts val="4900"/>
                </a:lnSpc>
              </a:pPr>
              <a:r>
                <a:rPr lang="en-US" altLang="zh-CN" sz="2800" b="0" i="0" dirty="0" err="1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变阻器的滑片，使定值电阻两端的电压不变，再读出电流值</a:t>
              </a:r>
              <a:r>
                <a: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。</a:t>
              </a:r>
              <a:endParaRPr lang="en-US" altLang="zh-CN" sz="2800" dirty="0"/>
            </a:p>
          </p:txBody>
        </p:sp>
      </p:grp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8_BD.50_1#1c66c650d?iti=26&amp;htil=21&amp;vcp=1&amp;vis=1&amp;pid=4034bba95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92185" y="581660"/>
            <a:ext cx="3547110" cy="3048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50_2#1c66c650d?iti=26&amp;htil=21&amp;vcp=1&amp;vis=1&amp;pid=4034bba95&amp;color=0,0,0&amp;vtp=1&amp;vaab=1&amp;bbb=1"/>
          <p:cNvSpPr/>
          <p:nvPr/>
        </p:nvSpPr>
        <p:spPr>
          <a:xfrm>
            <a:off x="7531331" y="3082113"/>
            <a:ext cx="1089025" cy="53498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图22-9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50_3#1c66c650d?htil=21&amp;vcp=1&amp;vis=1&amp;pid=4034bba95&amp;color=0,0,0&amp;vtp=1&amp;vaab=1&amp;bt=1&amp;bbb=1&amp;hb=1&amp;hs=1"/>
              <p:cNvSpPr/>
              <p:nvPr/>
            </p:nvSpPr>
            <p:spPr>
              <a:xfrm>
                <a:off x="539496" y="554400"/>
                <a:ext cx="7863840" cy="29634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（4）小明根据实验数据绘制了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的图像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如图22-9丙、丁所示。由图像可以得到的实验结论：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在电阻一定的情况下，通过导体的电流跟这段导体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两端的电压成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在电压一定的情况下，通过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导体的电流跟导体的电阻成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8_BD.50_3#1c66c650d?htil=21&amp;vcp=1&amp;vis=1&amp;pid=4034bba95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7863840" cy="2963482"/>
              </a:xfrm>
              <a:prstGeom prst="rect">
                <a:avLst/>
              </a:prstGeom>
              <a:blipFill rotWithShape="1">
                <a:blip r:embed="rId4"/>
                <a:stretch>
                  <a:fillRect l="-5" t="-2" r="-5155" b="-19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8_AN.52_1#1c66c650d.blank?vcp=1&amp;vis=1&amp;pid=4034bba95&amp;color=0,0,0&amp;vpa=18&amp;vtp=1&amp;vaab=1&amp;bbb=1"/>
          <p:cNvSpPr/>
          <p:nvPr/>
        </p:nvSpPr>
        <p:spPr>
          <a:xfrm>
            <a:off x="2683414" y="2357292"/>
            <a:ext cx="969963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正比</a:t>
            </a:r>
            <a:endParaRPr lang="en-US" altLang="zh-CN" sz="2800" dirty="0"/>
          </a:p>
        </p:txBody>
      </p:sp>
      <p:sp>
        <p:nvSpPr>
          <p:cNvPr id="6" name="QB_8_AN.53_1#1c66c650d.blank?vcp=1&amp;vis=1&amp;pid=4034bba95&amp;color=0,0,0&amp;vpa=19&amp;vtp=1&amp;vaab=1&amp;bbb=1"/>
          <p:cNvSpPr/>
          <p:nvPr/>
        </p:nvSpPr>
        <p:spPr>
          <a:xfrm>
            <a:off x="4817015" y="2944794"/>
            <a:ext cx="969963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反比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8_AS.1_1#1c66c650d?vcp=1&amp;vis=1&amp;pid=4034bba95&amp;color=0,0,0&amp;vtp=1&amp;vaab=1&amp;bbb=1&amp;hb=1&amp;hs=1"/>
              <p:cNvSpPr/>
              <p:nvPr/>
            </p:nvSpPr>
            <p:spPr>
              <a:xfrm>
                <a:off x="539496" y="3543408"/>
                <a:ext cx="11109960" cy="29634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解析】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由电压表数图可知，图线为一条过原点的倾斜直线，即在电阻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一定的情况下，通过导体的电流跟这段导体两端的电压成正比；由题图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丁可知，电流与电阻的乘积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=⋯=0.1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（定值），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即在电压一定的情况下，通过导体的电流跟导体的电阻成反比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8_AS.1_1#1c66c650d?vcp=1&amp;vis=1&amp;pid=4034bba95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543408"/>
                <a:ext cx="11109960" cy="2963482"/>
              </a:xfrm>
              <a:prstGeom prst="rect">
                <a:avLst/>
              </a:prstGeom>
              <a:blipFill rotWithShape="1">
                <a:blip r:embed="rId5"/>
                <a:stretch>
                  <a:fillRect l="-3" t="-4" r="-6358" b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a5dc1ca4d?vcp=1&amp;pid=9cb7bfb09&amp;color=0,0,0&amp;mp=1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909828"/>
            <a:ext cx="11073384" cy="5038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f93f79209?vcp=1&amp;pid=a09f289a9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拓展考问</a:t>
            </a:r>
            <a:endParaRPr lang="en-US" altLang="zh-CN" sz="3200" dirty="0"/>
          </a:p>
        </p:txBody>
      </p:sp>
      <p:pic>
        <p:nvPicPr>
          <p:cNvPr id="3" name="QO_9_BD.54_1#c17f3be39?iti=27&amp;htil=22&amp;vcp=1&amp;vis=1&amp;pid=f93f7920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49337" y="1285528"/>
            <a:ext cx="4279392" cy="3419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9_BD.54_2#c17f3be39?iti=27&amp;htil=22&amp;vcp=1&amp;vis=1&amp;pid=f93f79209&amp;color=0,0,0&amp;vtp=1&amp;vaab=1&amp;bbb=1"/>
          <p:cNvSpPr/>
          <p:nvPr/>
        </p:nvSpPr>
        <p:spPr>
          <a:xfrm>
            <a:off x="8855620" y="4826669"/>
            <a:ext cx="1266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图22-10</a:t>
            </a:r>
            <a:endParaRPr lang="en-US" altLang="zh-CN" sz="2800" dirty="0"/>
          </a:p>
        </p:txBody>
      </p:sp>
      <p:sp>
        <p:nvSpPr>
          <p:cNvPr id="5" name="QO_8_BD.54_3#c17f3be39?htil=22&amp;vcp=1&amp;vis=1&amp;pid=f93f79209&amp;color=0,0,0&amp;vtp=1&amp;vaab=1&amp;bbb=1&amp;hb=1"/>
          <p:cNvSpPr/>
          <p:nvPr/>
        </p:nvSpPr>
        <p:spPr>
          <a:xfrm>
            <a:off x="539496" y="1267240"/>
            <a:ext cx="6702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（2024·广东深圳·中考）小乐在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“探究电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流与电阻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”的实验中：</a:t>
            </a:r>
            <a:endParaRPr lang="en-US" altLang="zh-CN" sz="2800" dirty="0"/>
          </a:p>
        </p:txBody>
      </p:sp>
      <p:sp>
        <p:nvSpPr>
          <p:cNvPr id="6" name="QO_9_BD.55_1#ad8cfcc74?htil=22&amp;sp=1&amp;vcp=1&amp;vis=1&amp;pid=c17f3be39&amp;color=0,0,0&amp;vtp=1&amp;vaab=1&amp;bbb=1&amp;hb=1"/>
          <p:cNvSpPr/>
          <p:nvPr/>
        </p:nvSpPr>
        <p:spPr>
          <a:xfrm>
            <a:off x="539496" y="2550649"/>
            <a:ext cx="6702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（1）小乐连接的电路如图22-10所示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，他检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查电路时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，发现存在错误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。请把接错的那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一根导线找出来并画“×”，再画线把它改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到正确的位置上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9_BD.56_1#9b767d2b0?sp=1&amp;vcp=1&amp;vis=1&amp;pid=c17f3be39&amp;color=0,0,0&amp;vtp=1&amp;vaab=1&amp;bt=1&amp;bbb=1&amp;hb=1"/>
              <p:cNvSpPr/>
              <p:nvPr/>
            </p:nvSpPr>
            <p:spPr>
              <a:xfrm>
                <a:off x="539496" y="554400"/>
                <a:ext cx="11109960" cy="16045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（2）纠正错误后，保持定值电阻两端电压为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不变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，得到实验数据如</a:t>
                </a: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下表所示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，其中有一组数据是错误的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，小乐同学发现错误数据的序号是</a:t>
                </a: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9_BD.56_1#9b767d2b0?sp=1&amp;vcp=1&amp;vis=1&amp;pid=c17f3be39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604582"/>
              </a:xfrm>
              <a:prstGeom prst="rect">
                <a:avLst/>
              </a:prstGeom>
              <a:blipFill rotWithShape="1">
                <a:blip r:embed="rId3"/>
                <a:stretch>
                  <a:fillRect l="-3" t="-3" r="-111" b="-28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9_BD.57_1#c17f3be39?iti=28&amp;vcp=1&amp;vis=1&amp;pid=c17f3be39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57447" y="2043686"/>
            <a:ext cx="4205063" cy="3301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9_BD.57_2#c17f3be39?iti=28&amp;vcp=1&amp;vis=1&amp;pid=c17f3be39&amp;color=0,0,0&amp;vtp=1&amp;vaab=1&amp;bbb=1"/>
          <p:cNvSpPr/>
          <p:nvPr/>
        </p:nvSpPr>
        <p:spPr>
          <a:xfrm>
            <a:off x="8561920" y="5503165"/>
            <a:ext cx="1266825" cy="49980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图22-10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8" name="QB_9_BD.58_1#9b767d2b0?colgroup=5,3,3,3,3,3,2&amp;vcp=1&amp;vis=1&amp;pid=c17f3be39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287187"/>
              <a:ext cx="6415220" cy="3045270"/>
            </p:xfrm>
            <a:graphic>
              <a:graphicData uri="http://schemas.openxmlformats.org/drawingml/2006/table">
                <a:tbl>
                  <a:tblPr/>
                  <a:tblGrid>
                    <a:gridCol w="128941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896751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896751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896751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78260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817684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835270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74349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数据序号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74349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电阻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𝑅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Ω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74349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电流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𝐼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0.07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0.08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0.70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8" name="QB_9_BD.58_1#9b767d2b0?colgroup=5,3,3,3,3,3,2&amp;vcp=1&amp;vis=1&amp;pid=c17f3be39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287187"/>
              <a:ext cx="6415220" cy="3045270"/>
            </p:xfrm>
            <a:graphic>
              <a:graphicData uri="http://schemas.openxmlformats.org/drawingml/2006/table">
                <a:tbl>
                  <a:tblPr/>
                  <a:tblGrid>
                    <a:gridCol w="1289413"/>
                    <a:gridCol w="896751"/>
                    <a:gridCol w="896751"/>
                    <a:gridCol w="896751"/>
                    <a:gridCol w="782600"/>
                    <a:gridCol w="817684"/>
                    <a:gridCol w="835270"/>
                  </a:tblGrid>
                  <a:tr h="74349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数据序号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0668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0668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0.07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0.08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0.70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9_BD.59_1#e48f942ad?vcp=1&amp;vis=1&amp;pid=c17f3be39&amp;color=0,0,0&amp;vtp=1&amp;vaab=1&amp;bt=1&amp;bbb=1&amp;hb=1"/>
          <p:cNvSpPr/>
          <p:nvPr/>
        </p:nvSpPr>
        <p:spPr>
          <a:xfrm>
            <a:off x="539496" y="76476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（3）整理表中数据可得结论：导体两端电压一定时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，导体中的电流与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导体电阻成反比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。成反比的依据是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9_BD.60_1#c17f3be39?iti=29&amp;vcp=1&amp;vis=1&amp;pid=c17f3be3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61504" y="2228691"/>
            <a:ext cx="4187952" cy="3291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9_BD.60_2#c17f3be39?iti=29&amp;vcp=1&amp;vis=1&amp;pid=c17f3be39&amp;color=0,0,0&amp;vtp=1&amp;vaab=1&amp;bbb=1"/>
          <p:cNvSpPr/>
          <p:nvPr/>
        </p:nvSpPr>
        <p:spPr>
          <a:xfrm>
            <a:off x="8922067" y="5647531"/>
            <a:ext cx="1266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图22-10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QB_9_BD.58_1#9b767d2b0?colgroup=5,3,3,3,3,3,2&amp;vcp=1&amp;vis=1&amp;pid=c17f3be39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287187"/>
              <a:ext cx="6415220" cy="3045270"/>
            </p:xfrm>
            <a:graphic>
              <a:graphicData uri="http://schemas.openxmlformats.org/drawingml/2006/table">
                <a:tbl>
                  <a:tblPr/>
                  <a:tblGrid>
                    <a:gridCol w="128941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896751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896751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896751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78260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817684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835270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74349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数据</a:t>
                          </a:r>
                        </a:p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74349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电阻</a:t>
                          </a:r>
                        </a:p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𝑅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Ω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74349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电流</a:t>
                          </a:r>
                        </a:p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𝐼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0.07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0.08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0.70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QB_9_BD.58_1#9b767d2b0?colgroup=5,3,3,3,3,3,2&amp;vcp=1&amp;vis=1&amp;pid=c17f3be39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287187"/>
              <a:ext cx="6415220" cy="3045270"/>
            </p:xfrm>
            <a:graphic>
              <a:graphicData uri="http://schemas.openxmlformats.org/drawingml/2006/table">
                <a:tbl>
                  <a:tblPr/>
                  <a:tblGrid>
                    <a:gridCol w="1289413"/>
                    <a:gridCol w="896751"/>
                    <a:gridCol w="896751"/>
                    <a:gridCol w="896751"/>
                    <a:gridCol w="782600"/>
                    <a:gridCol w="817684"/>
                    <a:gridCol w="835270"/>
                  </a:tblGrid>
                  <a:tr h="74349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数据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0668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0668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0.07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0.08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0.70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9_BD.61_1#ad8cfcc74?iti=30&amp;htil=23&amp;vcp=1&amp;vis=1&amp;pid=c17f3be3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20050" y="478790"/>
            <a:ext cx="3228340" cy="2583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9_BD.61_2#ad8cfcc74?iti=30&amp;htil=23&amp;vcp=1&amp;vis=1&amp;pid=c17f3be39&amp;color=0,0,0&amp;vtp=1&amp;vaab=1&amp;bbb=1"/>
          <p:cNvSpPr/>
          <p:nvPr/>
        </p:nvSpPr>
        <p:spPr>
          <a:xfrm>
            <a:off x="10564116" y="2792608"/>
            <a:ext cx="1124004" cy="8131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图22-10</a:t>
            </a:r>
            <a:endParaRPr lang="en-US" altLang="zh-CN" sz="2800" dirty="0"/>
          </a:p>
        </p:txBody>
      </p:sp>
      <p:sp>
        <p:nvSpPr>
          <p:cNvPr id="4" name="QO_9_BD.61_3#ad8cfcc74?htil=23&amp;sp=1&amp;vcp=1&amp;vis=1&amp;pid=c17f3be39&amp;color=0,0,0&amp;vtp=1&amp;vaab=1&amp;bt=1&amp;bbb=1&amp;hb=1"/>
          <p:cNvSpPr/>
          <p:nvPr/>
        </p:nvSpPr>
        <p:spPr>
          <a:xfrm>
            <a:off x="565908" y="670568"/>
            <a:ext cx="675741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（1）小乐连接的电路如图22-10所示，他检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查电路时，发现存在错误。请把接错的那一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根导线找出来并画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“×”，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再画线把它改到正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确的位置上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O_9_AN.1_1#ad8cfcc74?vcp=1&amp;vis=1&amp;pid=c17f3be39&amp;color=0,0,0&amp;vtp=1&amp;vaab=1&amp;bt=1&amp;bbb=1"/>
          <p:cNvSpPr/>
          <p:nvPr/>
        </p:nvSpPr>
        <p:spPr>
          <a:xfrm>
            <a:off x="2646424" y="5750428"/>
            <a:ext cx="407777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如答图22-2所示</a:t>
            </a:r>
            <a:endParaRPr lang="en-US" altLang="zh-CN" sz="2800" dirty="0"/>
          </a:p>
        </p:txBody>
      </p:sp>
      <p:pic>
        <p:nvPicPr>
          <p:cNvPr id="6" name="QO_9_AN.1_1#ad8cfcc74?iti=31&amp;vcp=1&amp;vis=1&amp;pid=c17f3be39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870449" y="3267324"/>
            <a:ext cx="3377765" cy="2640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9_AN.1_1#ad8cfcc74?iti=31&amp;vcp=1&amp;vis=1&amp;pid=c17f3be39&amp;color=0,0,0&amp;vtp=1&amp;vaab=1&amp;bbb=1"/>
          <p:cNvSpPr/>
          <p:nvPr/>
        </p:nvSpPr>
        <p:spPr>
          <a:xfrm>
            <a:off x="8999220" y="5829300"/>
            <a:ext cx="1444625" cy="72072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答图22-2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O_9_AS.1_1#ad8cfcc74?htil=24&amp;vcp=1&amp;vis=1&amp;pid=c17f3be39&amp;color=0,0,0&amp;vtp=1&amp;vaab=1&amp;bt=1&amp;bbb=1&amp;hb=1"/>
              <p:cNvSpPr/>
              <p:nvPr/>
            </p:nvSpPr>
            <p:spPr>
              <a:xfrm>
                <a:off x="472953" y="3353805"/>
                <a:ext cx="7397496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题图中的错误是电流表与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并联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电压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表串联在电路了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应将电流表串联在电路中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电压表与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并联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据此修改电路的连接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O_9_AS.1_1#ad8cfcc74?htil=24&amp;vcp=1&amp;vis=1&amp;pid=c17f3be39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953" y="3353805"/>
                <a:ext cx="7397496" cy="1849057"/>
              </a:xfrm>
              <a:prstGeom prst="rect">
                <a:avLst/>
              </a:prstGeom>
              <a:blipFill rotWithShape="1">
                <a:blip r:embed="rId5"/>
                <a:stretch>
                  <a:fillRect l="-7" t="-20" r="-640" b="-36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8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9_BD.64_1#9b767d2b0?sp=1&amp;vcp=1&amp;vis=1&amp;pid=c17f3be39&amp;color=0,0,0&amp;vtp=1&amp;vaab=1&amp;bt=1&amp;bbb=1&amp;hb=1"/>
              <p:cNvSpPr/>
              <p:nvPr/>
            </p:nvSpPr>
            <p:spPr>
              <a:xfrm>
                <a:off x="484632" y="583046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（2）纠正错误后，保持定值电阻两端电压为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不变，得到实验数据如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下表所示，其中有一组数据是错误的，小乐同学发现错误数据的序号是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9_BD.64_1#9b767d2b0?sp=1&amp;vcp=1&amp;vis=1&amp;pid=c17f3be39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4632" y="583046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1" t="-6" r="-113" b="-37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3" name="QB_9_BD.64_2#9b767d2b0?colgroup=5,3,3,3,3,3,2&amp;vcp=1&amp;vis=1&amp;pid=c17f3be39&amp;color=0,0,0&amp;vtp=1&amp;vaab=1&amp;bbb=1"/>
              <p:cNvGraphicFramePr>
                <a:graphicFrameLocks noGrp="1"/>
              </p:cNvGraphicFramePr>
              <p:nvPr/>
            </p:nvGraphicFramePr>
            <p:xfrm>
              <a:off x="484632" y="2569834"/>
              <a:ext cx="11055096" cy="1713357"/>
            </p:xfrm>
            <a:graphic>
              <a:graphicData uri="http://schemas.openxmlformats.org/drawingml/2006/table">
                <a:tbl>
                  <a:tblPr/>
                  <a:tblGrid>
                    <a:gridCol w="222199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54533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54533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54533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545336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545336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106424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数据序号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电阻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𝑅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Ω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电流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𝐼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0.07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0.08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0.70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3" name="QB_9_BD.64_2#9b767d2b0?colgroup=5,3,3,3,3,3,2&amp;vcp=1&amp;vis=1&amp;pid=c17f3be39&amp;color=0,0,0&amp;vtp=1&amp;vaab=1&amp;bbb=1"/>
              <p:cNvGraphicFramePr>
                <a:graphicFrameLocks noGrp="1"/>
              </p:cNvGraphicFramePr>
              <p:nvPr/>
            </p:nvGraphicFramePr>
            <p:xfrm>
              <a:off x="484632" y="2569834"/>
              <a:ext cx="11055096" cy="1713357"/>
            </p:xfrm>
            <a:graphic>
              <a:graphicData uri="http://schemas.openxmlformats.org/drawingml/2006/table">
                <a:tbl>
                  <a:tblPr/>
                  <a:tblGrid>
                    <a:gridCol w="2221992"/>
                    <a:gridCol w="1545336"/>
                    <a:gridCol w="1545336"/>
                    <a:gridCol w="1545336"/>
                    <a:gridCol w="1545336"/>
                    <a:gridCol w="1545336"/>
                    <a:gridCol w="1106424"/>
                  </a:tblGrid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数据序号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5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086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0.07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0.08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0.70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QB_9_AN.65_1#9b767d2b0.blank?vcp=1&amp;vis=1&amp;pid=c17f3be39&amp;color=0,0,0&amp;vpa=20&amp;vtp=1&amp;vaab=1"/>
          <p:cNvSpPr/>
          <p:nvPr/>
        </p:nvSpPr>
        <p:spPr>
          <a:xfrm>
            <a:off x="494951" y="1827012"/>
            <a:ext cx="436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9_AS.1_1#9b767d2b0?htil=25&amp;vcp=1&amp;vis=1&amp;pid=c17f3be39&amp;color=0,0,0&amp;vtp=1&amp;vaab=1&amp;bt=1&amp;bbb=1&amp;hb=1"/>
              <p:cNvSpPr/>
              <p:nvPr/>
            </p:nvSpPr>
            <p:spPr>
              <a:xfrm>
                <a:off x="484632" y="4420922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spc="-1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解析】</a:t>
                </a:r>
                <a:r>
                  <a:rPr lang="en-US" altLang="zh-CN" sz="2800" b="0" i="0" spc="-1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由表中数据可知</a:t>
                </a:r>
                <a:r>
                  <a:rPr lang="en-US" altLang="zh-CN" sz="2800" b="0" i="0" spc="-1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pc="-1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第</a:t>
                </a:r>
                <a:r>
                  <a:rPr lang="en-US" altLang="zh-CN" sz="2800" b="0" i="0" spc="-1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</a:t>
                </a:r>
                <a:r>
                  <a:rPr lang="en-US" altLang="zh-CN" sz="2800" b="0" i="0" spc="-1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次实验中</a:t>
                </a:r>
                <a:r>
                  <a:rPr lang="en-US" altLang="zh-CN" sz="2800" b="0" i="0" spc="-1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pc="-1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定值电阻两端的电压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spc="-1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1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spc="-1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b="0" i="0" spc="-1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endParaRPr lang="en-US" altLang="zh-CN" sz="2800" b="0" i="0" spc="-100" dirty="0">
                  <a:solidFill>
                    <a:srgbClr val="FF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spc="-1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1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spc="-1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spc="-1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1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spc="-1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b>
                    </m:sSub>
                    <m:r>
                      <a:rPr lang="en-US" altLang="zh-CN" sz="2800" b="0" i="0" spc="-1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=0.7 </m:t>
                    </m:r>
                    <m:r>
                      <m:rPr>
                        <m:sty m:val="p"/>
                      </m:rPr>
                      <a:rPr lang="en-US" altLang="zh-CN" sz="2800" b="0" i="0" spc="-1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  <m:r>
                      <a:rPr lang="en-US" altLang="zh-CN" sz="2800" b="0" i="0" spc="-1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×15 </m:t>
                    </m:r>
                    <m:r>
                      <m:rPr>
                        <m:sty m:val="p"/>
                      </m:rPr>
                      <a:rPr lang="en-US" altLang="zh-CN" sz="2800" b="0" i="0" spc="-1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spc="-1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=10.5 </m:t>
                    </m:r>
                    <m:r>
                      <m:rPr>
                        <m:sty m:val="p"/>
                      </m:rPr>
                      <a:rPr lang="en-US" altLang="zh-CN" sz="2800" b="0" i="0" spc="-1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1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pc="-1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与题意</a:t>
                </a:r>
                <a:r>
                  <a:rPr lang="en-US" altLang="zh-CN" sz="2800" b="0" i="0" spc="-1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spc="-1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保持定值电阻两端电压为</a:t>
                </a:r>
                <a14:m>
                  <m:oMath xmlns:m="http://schemas.openxmlformats.org/officeDocument/2006/math">
                    <m:r>
                      <a:rPr lang="en-US" altLang="zh-CN" sz="2800" b="0" i="0" spc="-1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spc="-1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1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不变</a:t>
                </a:r>
                <a:r>
                  <a:rPr lang="en-US" altLang="zh-CN" sz="2800" b="0" i="0" spc="-1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spc="-1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不符</a:t>
                </a:r>
                <a:r>
                  <a:rPr lang="en-US" altLang="zh-CN" sz="2800" b="0" i="0" spc="-1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spc="-100" dirty="0"/>
              </a:p>
            </p:txBody>
          </p:sp>
        </mc:Choice>
        <mc:Fallback xmlns="">
          <p:sp>
            <p:nvSpPr>
              <p:cNvPr id="5" name="QB_9_AS.1_1#9b767d2b0?htil=25&amp;vcp=1&amp;vis=1&amp;pid=c17f3be39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4632" y="4420922"/>
                <a:ext cx="11109960" cy="1849057"/>
              </a:xfrm>
              <a:prstGeom prst="rect">
                <a:avLst/>
              </a:prstGeom>
              <a:blipFill rotWithShape="1">
                <a:blip r:embed="rId5"/>
                <a:stretch>
                  <a:fillRect l="-1" t="-3" r="1" b="-50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9_BD.68_1#e48f942ad?iti=34&amp;htil=26&amp;vcp=1&amp;vis=1&amp;pid=c17f3be3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36408" y="1240631"/>
            <a:ext cx="3803904" cy="3044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9_BD.68_2#e48f942ad?iti=34&amp;htil=26&amp;vcp=1&amp;vis=1&amp;pid=c17f3be39&amp;color=0,0,0&amp;vtp=1&amp;vaab=1&amp;bbb=1"/>
          <p:cNvSpPr/>
          <p:nvPr/>
        </p:nvSpPr>
        <p:spPr>
          <a:xfrm>
            <a:off x="9104947" y="4412583"/>
            <a:ext cx="1266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图22-10</a:t>
            </a:r>
            <a:endParaRPr lang="en-US" altLang="zh-CN" sz="2800" dirty="0"/>
          </a:p>
        </p:txBody>
      </p:sp>
      <p:sp>
        <p:nvSpPr>
          <p:cNvPr id="4" name="QB_9_BD.68_3#e48f942ad?htil=26&amp;vcp=1&amp;vis=1&amp;pid=c17f3be39&amp;color=0,0,0&amp;vtp=1&amp;vaab=1&amp;bt=1&amp;bbb=1&amp;hb=1&amp;hs=1"/>
          <p:cNvSpPr/>
          <p:nvPr/>
        </p:nvSpPr>
        <p:spPr>
          <a:xfrm>
            <a:off x="539496" y="1222343"/>
            <a:ext cx="717804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（3）整理表中数据可得结论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：导体两端电压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一定时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，导体中的电流与导体电阻成反比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反比的依据是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9_AN.70_1#e48f942ad.blank?vcp=1&amp;vis=1&amp;pid=c17f3be39&amp;color=0,0,0&amp;vpa=21&amp;vtp=1&amp;vaab=1&amp;bbb=1&amp;hb=1"/>
          <p:cNvSpPr/>
          <p:nvPr/>
        </p:nvSpPr>
        <p:spPr>
          <a:xfrm>
            <a:off x="539496" y="2487263"/>
            <a:ext cx="717804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通过定值电阻的电流与定值电阻的乘积近似相等</a:t>
            </a:r>
            <a:endParaRPr lang="en-US" altLang="zh-CN" sz="2800" dirty="0"/>
          </a:p>
        </p:txBody>
      </p:sp>
      <p:sp>
        <p:nvSpPr>
          <p:cNvPr id="6" name="QB_9_AS.1_1#e48f942ad?htil=26&amp;vcp=1&amp;vis=1&amp;pid=c17f3be39&amp;color=0,0,0&amp;vtp=1&amp;vaab=1&amp;bbb=1&amp;hb=1&amp;hs=1"/>
          <p:cNvSpPr/>
          <p:nvPr/>
        </p:nvSpPr>
        <p:spPr>
          <a:xfrm>
            <a:off x="539496" y="3793775"/>
            <a:ext cx="717804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其他几次实验中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通过定值电阻的电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流与定值电阻的乘积近似相等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据此可得出</a:t>
            </a:r>
            <a:endParaRPr lang="en-US" altLang="zh-CN" sz="2800" dirty="0"/>
          </a:p>
        </p:txBody>
      </p:sp>
      <p:sp>
        <p:nvSpPr>
          <p:cNvPr id="7" name="QB_9_AS.1_1#e48f942ad?htil=26&amp;vcp=1&amp;vis=1&amp;pid=c17f3be39&amp;color=0,0,0&amp;vtp=1&amp;vaab=1&amp;bbb=1&amp;hb=1&amp;hs=1"/>
          <p:cNvSpPr/>
          <p:nvPr/>
        </p:nvSpPr>
        <p:spPr>
          <a:xfrm>
            <a:off x="539995" y="5062950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导体两端电压一定时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导体中的电流与导体电阻成反比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的结论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3334dd16?sp=1&amp;vcp=1&amp;pid=b2b0e5b4a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实验2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伏安法测电阻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7" name="P_7_BD#a64d1b825?colgroup=2,18,8&amp;vcp=1&amp;pid=73334dd16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1324401"/>
              <a:ext cx="11073384" cy="4189160"/>
            </p:xfrm>
            <a:graphic>
              <a:graphicData uri="http://schemas.openxmlformats.org/drawingml/2006/table">
                <a:tbl>
                  <a:tblPr/>
                  <a:tblGrid>
                    <a:gridCol w="96926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690372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2004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816980">
                    <a:tc rowSpan="2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（1）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测量原理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𝑅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𝑈</m:t>
                                  </m:r>
                                </m:num>
                                <m:den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𝐼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（2）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多次测量取平均值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断开开关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按电路图连接电路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将滑动变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阻器滑片调到电阻最大端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选择电流表和电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压表量程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试触开关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调节滑动变阻器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使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𝑥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两端的电压为一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合适值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实验电路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372180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7" name="P_7_BD#a64d1b825?colgroup=2,18,8&amp;vcp=1&amp;pid=73334dd16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1324401"/>
              <a:ext cx="11073384" cy="4189160"/>
            </p:xfrm>
            <a:graphic>
              <a:graphicData uri="http://schemas.openxmlformats.org/drawingml/2006/table">
                <a:tbl>
                  <a:tblPr/>
                  <a:tblGrid>
                    <a:gridCol w="969264"/>
                    <a:gridCol w="6903720"/>
                    <a:gridCol w="3200400"/>
                  </a:tblGrid>
                  <a:tr h="817245">
                    <a:tc rowSpan="2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实验电路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372180">
                    <a:tc vMerge="1">
                      <a:tcPr/>
                    </a:tc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3" name="P_7_BD#a64d1b825?colgroup=2,18,8&amp;vcp=1&amp;pid=73334dd16&amp;color=0,0,0&amp;vtp=1&amp;vaab=1&amp;bbb=1&amp;hb=1&amp;uw=1"/>
          <p:cNvSpPr/>
          <p:nvPr/>
        </p:nvSpPr>
        <p:spPr>
          <a:xfrm>
            <a:off x="4247760" y="1463943"/>
            <a:ext cx="859473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P_7_BD#a64d1b825?colgroup=2,18,8&amp;vcp=1&amp;pid=73334dd16&amp;color=0,0,0&amp;vtp=1&amp;vaab=1&amp;bbb=1&amp;hb=1&amp;uw=1"/>
          <p:cNvSpPr/>
          <p:nvPr/>
        </p:nvSpPr>
        <p:spPr>
          <a:xfrm>
            <a:off x="2469760" y="2035442"/>
            <a:ext cx="28448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P_7_BD#a64d1b825?colgroup=2,18,8&amp;vcp=1&amp;pid=73334dd16&amp;color=0,0,0&amp;vtp=1&amp;vaab=1&amp;bbb=1&amp;hb=1&amp;uw=1"/>
          <p:cNvSpPr/>
          <p:nvPr/>
        </p:nvSpPr>
        <p:spPr>
          <a:xfrm>
            <a:off x="1936360" y="2606942"/>
            <a:ext cx="7112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P_7_BD#a64d1b825?colgroup=2,18,8&amp;vcp=1&amp;pid=73334dd16&amp;color=0,0,0&amp;vtp=1&amp;vaab=1&amp;bbb=1&amp;hb=1&amp;uw=1"/>
          <p:cNvSpPr/>
          <p:nvPr/>
        </p:nvSpPr>
        <p:spPr>
          <a:xfrm>
            <a:off x="3714360" y="3165742"/>
            <a:ext cx="17780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P_7_BD#a64d1b825?colgroup=2,18,8&amp;vcp=1&amp;pid=73334dd16&amp;color=0,0,0&amp;vtp=1&amp;vaab=1&amp;bbb=1&amp;hb=1&amp;uw=1"/>
          <p:cNvSpPr/>
          <p:nvPr/>
        </p:nvSpPr>
        <p:spPr>
          <a:xfrm>
            <a:off x="3346060" y="3724542"/>
            <a:ext cx="7112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9" name="P_7_BD#a64d1b825.table_image?tii=2&amp;vcp=1&amp;pid=73334dd16&amp;color=0,0,0&amp;mp=1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77073" y="2838337"/>
            <a:ext cx="2871216" cy="212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8" name="P_7_BD#a64d1b825?colgroup=2,18,8&amp;vcp=1&amp;pid=73334dd16&amp;color=0,0,0&amp;mp=1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262807"/>
              <a:ext cx="11073384" cy="5123364"/>
            </p:xfrm>
            <a:graphic>
              <a:graphicData uri="http://schemas.openxmlformats.org/drawingml/2006/table">
                <a:tbl>
                  <a:tblPr/>
                  <a:tblGrid>
                    <a:gridCol w="96926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690372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2004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123364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③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用电压表测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𝑥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两端的电压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记录为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1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；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用电流表测通过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𝑥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的电流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记录为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1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④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调节滑动变阻器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重复步骤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③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进行多次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测量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得出多组数据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和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⑤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根据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𝑅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𝑈</m:t>
                                  </m:r>
                                </m:num>
                                <m:den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𝐼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算出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1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取平均值作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为实验结果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（3）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图像法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作出实验所得数据的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𝑈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−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𝐼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图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像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或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𝐼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−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𝑈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图像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根据图像得出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𝑥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的平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均值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900"/>
                            </a:lnSpc>
                          </a:pPr>
                          <a:r>
                            <a:rPr lang="en-US" altLang="zh-CN" sz="10550" b="0" i="0" kern="0" spc="-9990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____________________________________________________</a:t>
                          </a: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8" name="P_7_BD#a64d1b825?colgroup=2,18,8&amp;vcp=1&amp;pid=73334dd16&amp;color=0,0,0&amp;mp=1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262807"/>
              <a:ext cx="11073384" cy="5123364"/>
            </p:xfrm>
            <a:graphic>
              <a:graphicData uri="http://schemas.openxmlformats.org/drawingml/2006/table">
                <a:tbl>
                  <a:tblPr/>
                  <a:tblGrid>
                    <a:gridCol w="969264"/>
                    <a:gridCol w="6903720"/>
                    <a:gridCol w="3200400"/>
                  </a:tblGrid>
                  <a:tr h="512318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900"/>
                            </a:lnSpc>
                          </a:pPr>
                          <a:r>
                            <a:rPr lang="en-US" altLang="zh-CN" sz="10550" b="0" i="0" kern="0" spc="-9990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____________________________________________________</a:t>
                          </a: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3" name="P_7_BD#a64d1b825.table_image?tii=2&amp;vcp=1&amp;pid=73334dd16&amp;color=0,0,0&amp;mp=1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77073" y="2838337"/>
            <a:ext cx="2871216" cy="212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a64d1b825?colgroup=2,18,8&amp;vcp=1&amp;pid=73334dd16&amp;color=0,0,0&amp;mp=1&amp;vtp=1&amp;vaab=1&amp;bt=1&amp;bbb=1"/>
          <p:cNvSpPr txBox="1"/>
          <p:nvPr/>
        </p:nvSpPr>
        <p:spPr>
          <a:xfrm>
            <a:off x="10894735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4" name="P_7_BD#a64d1b825?colgroup=2,18,8&amp;vcp=1&amp;pid=73334dd16&amp;color=0,0,0&amp;mp=1&amp;vtp=1&amp;vaab=1&amp;bt=1&amp;bbb=1&amp;hb=1&amp;uw=1"/>
          <p:cNvSpPr/>
          <p:nvPr/>
        </p:nvSpPr>
        <p:spPr>
          <a:xfrm>
            <a:off x="6687748" y="3519894"/>
            <a:ext cx="1066862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P_7_BD#a64d1b825?colgroup=2,18,8&amp;vcp=1&amp;pid=73334dd16&amp;color=0,0,0&amp;mp=1&amp;vtp=1&amp;vaab=1&amp;bt=1&amp;bbb=1&amp;hb=1&amp;uw=1"/>
          <p:cNvSpPr/>
          <p:nvPr/>
        </p:nvSpPr>
        <p:spPr>
          <a:xfrm>
            <a:off x="2469760" y="4650194"/>
            <a:ext cx="10668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P_7_BD#a64d1b825?colgroup=2,18,8&amp;vcp=1&amp;pid=73334dd16&amp;color=0,0,0&amp;mp=1&amp;vtp=1&amp;vaab=1&amp;bt=1&amp;bbb=1&amp;hb=1&amp;uw=1"/>
          <p:cNvSpPr/>
          <p:nvPr/>
        </p:nvSpPr>
        <p:spPr>
          <a:xfrm>
            <a:off x="7092560" y="4650194"/>
            <a:ext cx="1227138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P_7_BD#a64d1b825?colgroup=2,18,8&amp;vcp=1&amp;pid=73334dd16&amp;color=0,0,0&amp;mp=1&amp;vtp=1&amp;vaab=1&amp;bt=1&amp;bbb=1&amp;hb=1&amp;uw=1"/>
          <p:cNvSpPr/>
          <p:nvPr/>
        </p:nvSpPr>
        <p:spPr>
          <a:xfrm>
            <a:off x="1508760" y="5208994"/>
            <a:ext cx="2988238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9" name="P_7_BD#a64d1b825?colgroup=2,27&amp;vcp=1&amp;pid=73334dd16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449133"/>
              <a:ext cx="11112602" cy="4664330"/>
            </p:xfrm>
            <a:graphic>
              <a:graphicData uri="http://schemas.openxmlformats.org/drawingml/2006/table">
                <a:tbl>
                  <a:tblPr/>
                  <a:tblGrid>
                    <a:gridCol w="97246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14013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113392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注意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事项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（1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连接电路时要断开开关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目的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保护电路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电流表和电压表须正确连接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并且用试触法选择量程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17271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(1)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𝑥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𝑅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𝑅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𝑅</m:t>
                                      </m:r>
                                    </m:e>
                                    <m:sub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3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定值电阻的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𝑈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−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𝐼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图像是一条过原点的倾斜直线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则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3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𝑥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Δ</m:t>
                                  </m:r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𝑈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Δ</m:t>
                                  </m:r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𝐼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357694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评估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交流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误差分析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有部分电流通过电压表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电流表的示数大于实际通过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3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𝑥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的电流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根据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𝑅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𝑈</m:t>
                                  </m:r>
                                </m:num>
                                <m:den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𝐼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可知测得电阻偏小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9" name="P_7_BD#a64d1b825?colgroup=2,27&amp;vcp=1&amp;pid=73334dd16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449133"/>
              <a:ext cx="11112602" cy="4664330"/>
            </p:xfrm>
            <a:graphic>
              <a:graphicData uri="http://schemas.openxmlformats.org/drawingml/2006/table">
                <a:tbl>
                  <a:tblPr/>
                  <a:tblGrid>
                    <a:gridCol w="972464"/>
                    <a:gridCol w="10140138"/>
                  </a:tblGrid>
                  <a:tr h="113392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注意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事项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（1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连接电路时要断开开关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目的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保护电路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电流表和电压表须正确连接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并且用试触法选择量程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172335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135763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评估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交流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P_7_BD#a64d1b825?colgroup=2,27&amp;vcp=1&amp;pid=73334dd16&amp;color=0,0,0&amp;vtp=1&amp;vaab=1&amp;bt=1&amp;bbb=1"/>
          <p:cNvSpPr txBox="1"/>
          <p:nvPr/>
        </p:nvSpPr>
        <p:spPr>
          <a:xfrm>
            <a:off x="10933953" y="740727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3" name="P_7_BD#a64d1b825?colgroup=2,27&amp;vcp=1&amp;pid=73334dd16&amp;color=0,0,0&amp;vtp=1&amp;vaab=1&amp;bt=1&amp;bbb=1&amp;hb=1&amp;uw=1"/>
          <p:cNvSpPr/>
          <p:nvPr/>
        </p:nvSpPr>
        <p:spPr>
          <a:xfrm>
            <a:off x="4606560" y="1483835"/>
            <a:ext cx="7112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P_7_BD#a64d1b825?colgroup=2,27&amp;vcp=1&amp;pid=73334dd16&amp;color=0,0,0&amp;vtp=1&amp;vaab=1&amp;bt=1&amp;bbb=1&amp;hb=1&amp;uw=1"/>
          <p:cNvSpPr/>
          <p:nvPr/>
        </p:nvSpPr>
        <p:spPr>
          <a:xfrm>
            <a:off x="7451360" y="1483835"/>
            <a:ext cx="14224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P_7_BD#a64d1b825?colgroup=2,27&amp;vcp=1&amp;pid=73334dd16&amp;color=0,0,0&amp;vtp=1&amp;vaab=1&amp;bt=1&amp;bbb=1&amp;hb=1&amp;uw=1"/>
          <p:cNvSpPr/>
          <p:nvPr/>
        </p:nvSpPr>
        <p:spPr>
          <a:xfrm>
            <a:off x="8149860" y="2057527"/>
            <a:ext cx="1066864" cy="4886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4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P_7_BD#a64d1b825?colgroup=2,27&amp;vcp=1&amp;pid=73334dd16&amp;color=0,0,0&amp;vtp=1&amp;vaab=1&amp;bt=1&amp;bbb=1&amp;hb=1&amp;uw=1"/>
          <p:cNvSpPr/>
          <p:nvPr/>
        </p:nvSpPr>
        <p:spPr>
          <a:xfrm>
            <a:off x="4606560" y="1483835"/>
            <a:ext cx="7112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P_7_BD#a64d1b825?colgroup=2,27&amp;vcp=1&amp;pid=73334dd16&amp;color=0,0,0&amp;vtp=1&amp;vaab=1&amp;bt=1&amp;bbb=1&amp;hb=1&amp;uw=1"/>
          <p:cNvSpPr/>
          <p:nvPr/>
        </p:nvSpPr>
        <p:spPr>
          <a:xfrm>
            <a:off x="7451360" y="1483835"/>
            <a:ext cx="14224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P_7_BD#a64d1b825?colgroup=2,27&amp;vcp=1&amp;pid=73334dd16&amp;color=0,0,0&amp;vtp=1&amp;vaab=1&amp;bt=1&amp;bbb=1&amp;hb=1&amp;uw=1"/>
          <p:cNvSpPr/>
          <p:nvPr/>
        </p:nvSpPr>
        <p:spPr>
          <a:xfrm>
            <a:off x="8149860" y="2057527"/>
            <a:ext cx="1066864" cy="4886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4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P_7_BD#a64d1b825?colgroup=2,27&amp;vcp=1&amp;pid=73334dd16&amp;color=0,0,0&amp;vtp=1&amp;vaab=1&amp;bt=1&amp;bbb=1&amp;hb=1&amp;uw=1"/>
          <p:cNvSpPr/>
          <p:nvPr/>
        </p:nvSpPr>
        <p:spPr>
          <a:xfrm>
            <a:off x="2472960" y="3390995"/>
            <a:ext cx="7970838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           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P_7_BD#a64d1b825?colgroup=2,27&amp;vcp=1&amp;pid=73334dd16&amp;color=0,0,0&amp;vtp=1&amp;vaab=1&amp;bt=1&amp;bbb=1&amp;hb=1&amp;uw=1"/>
          <p:cNvSpPr/>
          <p:nvPr/>
        </p:nvSpPr>
        <p:spPr>
          <a:xfrm>
            <a:off x="1511960" y="3952144"/>
            <a:ext cx="1246687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P_7_BD#a64d1b825?colgroup=2,27&amp;vcp=1&amp;pid=73334dd16&amp;color=0,0,0&amp;vtp=1&amp;vaab=1&amp;bt=1&amp;bbb=1&amp;hb=1&amp;uw=1"/>
          <p:cNvSpPr/>
          <p:nvPr/>
        </p:nvSpPr>
        <p:spPr>
          <a:xfrm>
            <a:off x="2472960" y="3390995"/>
            <a:ext cx="7970838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           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P_7_BD#a64d1b825?colgroup=2,27&amp;vcp=1&amp;pid=73334dd16&amp;color=0,0,0&amp;vtp=1&amp;vaab=1&amp;bt=1&amp;bbb=1&amp;hb=1&amp;uw=1"/>
          <p:cNvSpPr/>
          <p:nvPr/>
        </p:nvSpPr>
        <p:spPr>
          <a:xfrm>
            <a:off x="1511960" y="3952144"/>
            <a:ext cx="1246687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P_7_BD#a64d1b825?colgroup=2,27&amp;vcp=1&amp;pid=73334dd16&amp;color=0,0,0&amp;vtp=1&amp;vaab=1&amp;bt=1&amp;bbb=1&amp;hb=1&amp;uw=1"/>
          <p:cNvSpPr/>
          <p:nvPr/>
        </p:nvSpPr>
        <p:spPr>
          <a:xfrm>
            <a:off x="9394460" y="4871974"/>
            <a:ext cx="7112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P_7_BD#a64d1b825?colgroup=2,27&amp;vcp=1&amp;pid=73334dd16&amp;color=0,0,0&amp;vtp=1&amp;vaab=1&amp;bt=1&amp;bbb=1&amp;hb=1&amp;uw=1"/>
          <p:cNvSpPr/>
          <p:nvPr/>
        </p:nvSpPr>
        <p:spPr>
          <a:xfrm>
            <a:off x="7415419" y="5431599"/>
            <a:ext cx="7112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5" name="P_7_BD#a64d1b825?colgroup=2,27&amp;vcp=1&amp;pid=73334dd16&amp;color=0,0,0&amp;vtp=1&amp;vaab=1&amp;bt=1&amp;bbb=1&amp;hb=1&amp;uw=1"/>
          <p:cNvSpPr/>
          <p:nvPr/>
        </p:nvSpPr>
        <p:spPr>
          <a:xfrm>
            <a:off x="9394460" y="4871974"/>
            <a:ext cx="7112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6" name="P_7_BD#a64d1b825?colgroup=2,27&amp;vcp=1&amp;pid=73334dd16&amp;color=0,0,0&amp;vtp=1&amp;vaab=1&amp;bt=1&amp;bbb=1&amp;hb=1&amp;uw=1"/>
          <p:cNvSpPr/>
          <p:nvPr/>
        </p:nvSpPr>
        <p:spPr>
          <a:xfrm>
            <a:off x="7415419" y="5431599"/>
            <a:ext cx="7112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0" name="P_7_BD#a64d1b825?colgroup=2,27&amp;vcp=1&amp;pid=73334dd16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569117"/>
              <a:ext cx="11112602" cy="4424363"/>
            </p:xfrm>
            <a:graphic>
              <a:graphicData uri="http://schemas.openxmlformats.org/drawingml/2006/table">
                <a:tbl>
                  <a:tblPr/>
                  <a:tblGrid>
                    <a:gridCol w="97246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14013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424363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深入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拓展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（1）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滑动变阻器的作用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：①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保护电路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；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改变电阻两端的电压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测小灯泡电阻时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不能取平均值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因为灯丝电阻随温度变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化而变化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求平均值没有意义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定值电阻的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𝑈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−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𝐼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图像是一条过原点的倾斜直线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可用</a:t>
                          </a:r>
                          <a:endParaRPr lang="en-US" altLang="zh-CN" sz="100" b="0" i="0" kern="0" spc="-99900">
                            <a:solidFill>
                              <a:srgbClr val="FFFFFF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𝑅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Δ</m:t>
                                  </m:r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𝑈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Δ</m:t>
                                  </m:r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𝐼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求出定值电阻的阻值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小灯泡的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𝑈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−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𝐼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图像是一条曲线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𝑅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≠</m:t>
                              </m:r>
                              <m:f>
                                <m:f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Δ</m:t>
                                  </m:r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𝑈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Δ</m:t>
                                  </m:r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𝐼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但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𝑅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𝑈</m:t>
                                  </m:r>
                                </m:num>
                                <m:den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𝐼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仍然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适用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0" name="P_7_BD#a64d1b825?colgroup=2,27&amp;vcp=1&amp;pid=73334dd16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569117"/>
              <a:ext cx="11112602" cy="4424363"/>
            </p:xfrm>
            <a:graphic>
              <a:graphicData uri="http://schemas.openxmlformats.org/drawingml/2006/table">
                <a:tbl>
                  <a:tblPr/>
                  <a:tblGrid>
                    <a:gridCol w="972464"/>
                    <a:gridCol w="10140138"/>
                  </a:tblGrid>
                  <a:tr h="442468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深入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拓展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P_7_BD#a64d1b825?colgroup=2,27&amp;vcp=1&amp;pid=73334dd16&amp;color=0,0,0&amp;vtp=1&amp;vaab=1&amp;bt=1&amp;bbb=1"/>
          <p:cNvSpPr txBox="1"/>
          <p:nvPr/>
        </p:nvSpPr>
        <p:spPr>
          <a:xfrm>
            <a:off x="10933953" y="860711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3" name="P_7_BD#a64d1b825?colgroup=2,27&amp;vcp=1&amp;pid=73334dd16&amp;color=0,0,0&amp;vtp=1&amp;vaab=1&amp;bt=1&amp;bbb=1&amp;hb=1&amp;uw=1"/>
          <p:cNvSpPr/>
          <p:nvPr/>
        </p:nvSpPr>
        <p:spPr>
          <a:xfrm>
            <a:off x="5673360" y="1839341"/>
            <a:ext cx="56769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P_7_BD#a64d1b825?colgroup=2,27&amp;vcp=1&amp;pid=73334dd16&amp;color=0,0,0&amp;vtp=1&amp;vaab=1&amp;bt=1&amp;bbb=1&amp;hb=1&amp;uw=1"/>
          <p:cNvSpPr/>
          <p:nvPr/>
        </p:nvSpPr>
        <p:spPr>
          <a:xfrm>
            <a:off x="5305060" y="2410841"/>
            <a:ext cx="7112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P_7_BD#a64d1b825?colgroup=2,27&amp;vcp=1&amp;pid=73334dd16&amp;color=0,0,0&amp;vtp=1&amp;vaab=1&amp;bt=1&amp;bbb=1&amp;hb=1&amp;uw=1"/>
          <p:cNvSpPr/>
          <p:nvPr/>
        </p:nvSpPr>
        <p:spPr>
          <a:xfrm>
            <a:off x="8492760" y="2410841"/>
            <a:ext cx="29337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P_7_BD#a64d1b825?colgroup=2,27&amp;vcp=1&amp;pid=73334dd16&amp;color=0,0,0&amp;vtp=1&amp;vaab=1&amp;bt=1&amp;bbb=1&amp;hb=1&amp;uw=1"/>
          <p:cNvSpPr/>
          <p:nvPr/>
        </p:nvSpPr>
        <p:spPr>
          <a:xfrm>
            <a:off x="1511960" y="2969641"/>
            <a:ext cx="14944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P_7_BD#a64d1b825?colgroup=2,27&amp;vcp=1&amp;pid=73334dd16&amp;color=0,0,0&amp;vtp=1&amp;vaab=1&amp;bt=1&amp;bbb=1&amp;hb=1&amp;uw=1"/>
          <p:cNvSpPr/>
          <p:nvPr/>
        </p:nvSpPr>
        <p:spPr>
          <a:xfrm>
            <a:off x="1583960" y="4099940"/>
            <a:ext cx="1024827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P_7_BD#a64d1b825?colgroup=2,27&amp;vcp=1&amp;pid=73334dd16&amp;color=0,0,0&amp;vtp=1&amp;vaab=1&amp;bt=1&amp;bbb=1&amp;hb=1&amp;uw=1"/>
          <p:cNvSpPr/>
          <p:nvPr/>
        </p:nvSpPr>
        <p:spPr>
          <a:xfrm>
            <a:off x="5673360" y="1839341"/>
            <a:ext cx="56769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P_7_BD#a64d1b825?colgroup=2,27&amp;vcp=1&amp;pid=73334dd16&amp;color=0,0,0&amp;vtp=1&amp;vaab=1&amp;bt=1&amp;bbb=1&amp;hb=1&amp;uw=1"/>
          <p:cNvSpPr/>
          <p:nvPr/>
        </p:nvSpPr>
        <p:spPr>
          <a:xfrm>
            <a:off x="5305060" y="2410841"/>
            <a:ext cx="7112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P_7_BD#a64d1b825?colgroup=2,27&amp;vcp=1&amp;pid=73334dd16&amp;color=0,0,0&amp;vtp=1&amp;vaab=1&amp;bt=1&amp;bbb=1&amp;hb=1&amp;uw=1"/>
          <p:cNvSpPr/>
          <p:nvPr/>
        </p:nvSpPr>
        <p:spPr>
          <a:xfrm>
            <a:off x="8492760" y="2410841"/>
            <a:ext cx="29337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P_7_BD#a64d1b825?colgroup=2,27&amp;vcp=1&amp;pid=73334dd16&amp;color=0,0,0&amp;vtp=1&amp;vaab=1&amp;bt=1&amp;bbb=1&amp;hb=1&amp;uw=1"/>
          <p:cNvSpPr/>
          <p:nvPr/>
        </p:nvSpPr>
        <p:spPr>
          <a:xfrm>
            <a:off x="1511960" y="2969641"/>
            <a:ext cx="14944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P_7_BD#a64d1b825?colgroup=2,27&amp;vcp=1&amp;pid=73334dd16&amp;color=0,0,0&amp;vtp=1&amp;vaab=1&amp;bt=1&amp;bbb=1&amp;hb=1&amp;uw=1"/>
          <p:cNvSpPr/>
          <p:nvPr/>
        </p:nvSpPr>
        <p:spPr>
          <a:xfrm>
            <a:off x="1583960" y="4099940"/>
            <a:ext cx="1024827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a5dc1ca4d?vcp=1&amp;pid=9cb7bfb09&amp;color=0,0,0&amp;mp=1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1220724"/>
            <a:ext cx="11073384" cy="4416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AN.40_1#89bcaf548.blank?vaa=1&amp;vcp=1&amp;vis=1&amp;pid=e21a53df0&amp;color=0,0,0&amp;vpa=26&amp;vtp=1&amp;vaab=1&amp;bbb=1">
            <a:extLst>
              <a:ext uri="{FF2B5EF4-FFF2-40B4-BE49-F238E27FC236}">
                <a16:creationId xmlns:a16="http://schemas.microsoft.com/office/drawing/2014/main" id="{3D48FB55-E91E-4A59-BC05-5AA32848F400}"/>
              </a:ext>
            </a:extLst>
          </p:cNvPr>
          <p:cNvSpPr/>
          <p:nvPr/>
        </p:nvSpPr>
        <p:spPr>
          <a:xfrm>
            <a:off x="484908" y="1833132"/>
            <a:ext cx="3808935" cy="211238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just" latinLnBrk="1">
              <a:lnSpc>
                <a:spcPts val="49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扫描二维码或者在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PPT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播放下点击二维码即可观看实验微课</a:t>
            </a:r>
            <a:endParaRPr lang="en-US" altLang="zh-CN" sz="2800" b="1" dirty="0"/>
          </a:p>
        </p:txBody>
      </p:sp>
      <p:sp>
        <p:nvSpPr>
          <p:cNvPr id="3" name="箭头: 右 42">
            <a:extLst>
              <a:ext uri="{FF2B5EF4-FFF2-40B4-BE49-F238E27FC236}">
                <a16:creationId xmlns:a16="http://schemas.microsoft.com/office/drawing/2014/main" id="{9DD1F780-9DB0-41E6-ADE4-246D62CBB431}"/>
              </a:ext>
            </a:extLst>
          </p:cNvPr>
          <p:cNvSpPr>
            <a:spLocks noChangeAspect="1"/>
          </p:cNvSpPr>
          <p:nvPr/>
        </p:nvSpPr>
        <p:spPr>
          <a:xfrm>
            <a:off x="4962755" y="2386789"/>
            <a:ext cx="900691" cy="720552"/>
          </a:xfrm>
          <a:prstGeom prst="rightArrow">
            <a:avLst/>
          </a:prstGeom>
          <a:solidFill>
            <a:schemeClr val="accent5">
              <a:lumMod val="75000"/>
            </a:schemeClr>
          </a:solidFill>
          <a:ln w="6055" cap="flat">
            <a:solidFill>
              <a:schemeClr val="accent1">
                <a:lumMod val="60000"/>
                <a:lumOff val="4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280F618-357C-4C50-BDF9-B70E99E76D21}"/>
              </a:ext>
            </a:extLst>
          </p:cNvPr>
          <p:cNvSpPr txBox="1"/>
          <p:nvPr/>
        </p:nvSpPr>
        <p:spPr>
          <a:xfrm>
            <a:off x="6310678" y="3672927"/>
            <a:ext cx="23409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0" i="0" dirty="0">
                <a:solidFill>
                  <a:srgbClr val="222222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伏安法测电阻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图片 6">
            <a:hlinkClick r:id="rId2"/>
            <a:extLst>
              <a:ext uri="{FF2B5EF4-FFF2-40B4-BE49-F238E27FC236}">
                <a16:creationId xmlns:a16="http://schemas.microsoft.com/office/drawing/2014/main" id="{C6899177-BC00-4EB5-AB06-2BD309C675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3609" y="1377402"/>
            <a:ext cx="2171700" cy="229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12867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8_BD.72_1#ffb70062a?vcp=1&amp;vis=1&amp;pid=ea36624c3&amp;color=0,0,0&amp;mp=1&amp;vtp=1&amp;vaab=1&amp;bt=1&amp;bbb=1&amp;hb=1"/>
              <p:cNvSpPr/>
              <p:nvPr/>
            </p:nvSpPr>
            <p:spPr>
              <a:xfrm>
                <a:off x="544097" y="2087725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（1）根据图22-11甲，用笔画线代替导线，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在图22-11乙中完成实物电路的连接（要求：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向右移动时，滑动变阻器接入电路的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阻值变小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8_BD.72_1#ffb70062a?vcp=1&amp;vis=1&amp;pid=ea36624c3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097" y="2087725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5" t="-40" r="5" b="-1156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7_BD.71_3#ea36624c3?htil=27&amp;sp=1&amp;vcp=1&amp;vis=1&amp;pid=73334dd16&amp;color=0,0,0&amp;vtp=1&amp;vaab=1&amp;bt=1&amp;bbb=1&amp;hb=1"/>
              <p:cNvSpPr/>
              <p:nvPr/>
            </p:nvSpPr>
            <p:spPr>
              <a:xfrm>
                <a:off x="542046" y="466662"/>
                <a:ext cx="11112011" cy="15093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例2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（2024·四川遂宁·中考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）老师带领小芳所在的班到实验室进行分组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实验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，利用两节干电池、电流表、电压表、滑动变阻器（最大阻值为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等器材测量未知电阻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的阻值，实验所用的电路如图22-11甲所示。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7_BD.71_3#ea36624c3?htil=27&amp;sp=1&amp;vcp=1&amp;vis=1&amp;pid=73334dd16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2046" y="466662"/>
                <a:ext cx="11112011" cy="1509332"/>
              </a:xfrm>
              <a:prstGeom prst="rect">
                <a:avLst/>
              </a:prstGeom>
              <a:blipFill rotWithShape="1">
                <a:blip r:embed="rId4"/>
                <a:stretch>
                  <a:fillRect l="-4" t="-38" r="-2132" b="-26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O_7_BD.71_4#ea36624c3?iti=36&amp;htil=27&amp;vcp=1&amp;vis=1&amp;pid=73334dd16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47585" y="2283460"/>
            <a:ext cx="4625975" cy="2005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7_BD.71_5#ea36624c3?iti=36&amp;htil=27&amp;vcp=1&amp;vis=1&amp;pid=73334dd16&amp;color=0,0,0&amp;vtp=1&amp;vaab=1&amp;bbb=1"/>
          <p:cNvSpPr/>
          <p:nvPr/>
        </p:nvSpPr>
        <p:spPr>
          <a:xfrm>
            <a:off x="8867985" y="4233639"/>
            <a:ext cx="1253617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图22-11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8_BD.73_1#3ab9a3a1b?vcp=1&amp;vis=1&amp;pid=ea36624c3&amp;color=0,0,0&amp;vtp=1&amp;vaab=1&amp;bbb=1&amp;hb=1"/>
              <p:cNvSpPr/>
              <p:nvPr/>
            </p:nvSpPr>
            <p:spPr>
              <a:xfrm>
                <a:off x="460566" y="4574541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（2）小芳移动滑片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到最大阻值处，闭合开关后发现电压表无示数，电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流表有示数，电路故障可能是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出现了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选填“开路”或“短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路”）。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B_8_BD.73_1#3ab9a3a1b?vcp=1&amp;vis=1&amp;pid=ea36624c3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566" y="4574541"/>
                <a:ext cx="11109960" cy="1849057"/>
              </a:xfrm>
              <a:prstGeom prst="rect">
                <a:avLst/>
              </a:prstGeom>
              <a:blipFill rotWithShape="1">
                <a:blip r:embed="rId6"/>
                <a:stretch>
                  <a:fillRect l="-2" r="-496" b="-37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74_1#a2ce65396?sp=1&amp;vcp=1&amp;vis=1&amp;pid=ea36624c3&amp;color=0,0,0&amp;vtp=1&amp;vaab=1&amp;bt=1&amp;bbb=1&amp;hb=1"/>
              <p:cNvSpPr/>
              <p:nvPr/>
            </p:nvSpPr>
            <p:spPr>
              <a:xfrm>
                <a:off x="539496" y="620871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（3）排除故障后，闭合开关，调节滑片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，直到电压表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、电流表的示数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22-12所示，则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的阻值为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74_1#a2ce65396?sp=1&amp;vcp=1&amp;vis=1&amp;pid=ea36624c3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20871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40" r="-494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8_BD.74_2#a2ce65396?iti=37&amp;vcp=1&amp;vis=1&amp;pid=ea36624c3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74136" y="1954244"/>
            <a:ext cx="5440680" cy="1664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BD.74_3#a2ce65396?iti=37&amp;vcp=1&amp;vis=1&amp;pid=ea36624c3&amp;color=0,0,0&amp;vtp=1&amp;vaab=1&amp;bbb=1"/>
          <p:cNvSpPr/>
          <p:nvPr/>
        </p:nvSpPr>
        <p:spPr>
          <a:xfrm>
            <a:off x="5461064" y="3745452"/>
            <a:ext cx="1266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图22-12</a:t>
            </a:r>
            <a:endParaRPr lang="en-US" altLang="zh-CN" sz="2800" dirty="0"/>
          </a:p>
        </p:txBody>
      </p:sp>
      <p:sp>
        <p:nvSpPr>
          <p:cNvPr id="5" name="QC_8_BD.75_1#f6c207959?vcp=1&amp;vis=1&amp;pid=ea36624c3&amp;color=0,0,0&amp;vtp=1&amp;vaab=1&amp;bbb=1&amp;hb=1"/>
          <p:cNvSpPr/>
          <p:nvPr/>
        </p:nvSpPr>
        <p:spPr>
          <a:xfrm>
            <a:off x="539496" y="438953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（4）改变待测电阻两端电压进行多次测量，目的是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（选填字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母代号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）。</a:t>
            </a:r>
            <a:endParaRPr lang="en-US" altLang="zh-CN" sz="2800" dirty="0"/>
          </a:p>
        </p:txBody>
      </p:sp>
      <p:sp>
        <p:nvSpPr>
          <p:cNvPr id="6" name="QC_8_BD.75_2#f6c207959.choices?vcp=1&amp;vis=1&amp;pid=ea36624c3&amp;color=0,0,0&amp;vtp=1&amp;vaab=1&amp;bbb=1"/>
          <p:cNvSpPr/>
          <p:nvPr/>
        </p:nvSpPr>
        <p:spPr>
          <a:xfrm>
            <a:off x="539496" y="565870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A.避免偶然性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，寻找普遍规律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.求平均值减少误差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76_1#386758859?sp=1&amp;vcp=1&amp;vis=1&amp;pid=ea36624c3&amp;color=0,0,0&amp;mp=1&amp;vtp=1&amp;vaab=1&amp;bt=1&amp;bbb=1&amp;hb=1"/>
          <p:cNvSpPr/>
          <p:nvPr/>
        </p:nvSpPr>
        <p:spPr>
          <a:xfrm>
            <a:off x="539496" y="158010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（5）另一实验小组的电流表损坏不能使用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，小组成员找老师更换电流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。老师向他们指出：不用电流表，利用现有器材也能进行测量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。测量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电路如图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22-13所示，操作步骤如下：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8_BD.76_2#386758859?sp=1&amp;vcp=1&amp;vis=1&amp;pid=ea36624c3&amp;color=0,0,0&amp;vtp=1&amp;vaab=1&amp;bbb=1"/>
              <p:cNvSpPr/>
              <p:nvPr/>
            </p:nvSpPr>
            <p:spPr>
              <a:xfrm>
                <a:off x="539496" y="3430746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①闭合开关，滑片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移至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端，电压表示数为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②再将滑片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移至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端，电压表示数为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𝑃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表示）。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8_BD.76_2#386758859?sp=1&amp;vcp=1&amp;vis=1&amp;pid=ea36624c3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30746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6" r="3" b="-3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B_8_BD.71_1#ea36624c3?iti=35&amp;htil=27&amp;vcp=1&amp;vis=1&amp;pid=73334dd16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76920" y="2846070"/>
            <a:ext cx="2568575" cy="236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8_BD.71_2#ea36624c3?iti=35&amp;htil=27&amp;vcp=1&amp;vis=1&amp;pid=73334dd16&amp;color=0,0,0&amp;vtp=1&amp;vaab=1&amp;bbb=1"/>
          <p:cNvSpPr/>
          <p:nvPr/>
        </p:nvSpPr>
        <p:spPr>
          <a:xfrm>
            <a:off x="9317193" y="5352510"/>
            <a:ext cx="1266825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图22-13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BD.77_1#ffb70062a?vcp=1&amp;vis=1&amp;pid=ea36624c3&amp;color=0,0,0&amp;vtp=1&amp;vaab=1&amp;bt=1&amp;bbb=1&amp;hb=1"/>
              <p:cNvSpPr/>
              <p:nvPr/>
            </p:nvSpPr>
            <p:spPr>
              <a:xfrm>
                <a:off x="539496" y="821912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（1）根据图22-11甲，用笔画线代替导线，在图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22-11乙中完成实物电路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的连接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（要求：滑片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向右移动时，滑动变阻器接入电路的阻值变小）。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8_BD.77_1#ffb70062a?vcp=1&amp;vis=1&amp;pid=ea36624c3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21912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18" r="-1940" b="-56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组合 5"/>
          <p:cNvGrpSpPr/>
          <p:nvPr/>
        </p:nvGrpSpPr>
        <p:grpSpPr>
          <a:xfrm>
            <a:off x="7375881" y="2027615"/>
            <a:ext cx="4297680" cy="4553683"/>
            <a:chOff x="7375881" y="2027615"/>
            <a:chExt cx="4297680" cy="4553683"/>
          </a:xfrm>
        </p:grpSpPr>
        <p:sp>
          <p:nvSpPr>
            <p:cNvPr id="3" name="QO_8_AN.1_1#ffb70062a?vcp=1&amp;vis=1&amp;pid=ea36624c3&amp;color=0,0,0&amp;vtp=1&amp;vaab=1&amp;bbb=1"/>
            <p:cNvSpPr/>
            <p:nvPr/>
          </p:nvSpPr>
          <p:spPr>
            <a:xfrm>
              <a:off x="7487148" y="2027615"/>
              <a:ext cx="4186413" cy="553657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lstStyle/>
            <a:p>
              <a:pPr algn="l" latinLnBrk="1">
                <a:lnSpc>
                  <a:spcPts val="4900"/>
                </a:lnSpc>
              </a:pPr>
              <a:r>
                <a:rPr lang="en-US" altLang="zh-CN" sz="2800" b="1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【答案】</a:t>
              </a:r>
              <a:r>
                <a: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如答图22-1所示</a:t>
              </a:r>
              <a:endParaRPr lang="en-US" altLang="zh-CN" sz="2800" dirty="0"/>
            </a:p>
          </p:txBody>
        </p:sp>
        <p:pic>
          <p:nvPicPr>
            <p:cNvPr id="4" name="QO_8_AN.1_1#ffb70062a?iti=38&amp;vcp=1&amp;vis=1&amp;pid=ea36624c3&amp;color=0,0,0&amp;tib=255,255,255&amp;vtp=1&amp;vaab=1" descr="preencoded.png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7375881" y="2844006"/>
              <a:ext cx="4297680" cy="26060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0"/>
                    </a:schemeClr>
                  </a:solidFill>
                </a14:hiddenFill>
              </a:ext>
            </a:extLst>
          </p:spPr>
        </p:pic>
        <p:sp>
          <p:nvSpPr>
            <p:cNvPr id="5" name="QO_8_AN.1_1#ffb70062a?iti=38&amp;vcp=1&amp;vis=1&amp;pid=ea36624c3&amp;color=0,0,0&amp;vtp=1&amp;vaab=1&amp;bbb=1"/>
            <p:cNvSpPr/>
            <p:nvPr/>
          </p:nvSpPr>
          <p:spPr>
            <a:xfrm>
              <a:off x="8802408" y="5585618"/>
              <a:ext cx="1444625" cy="995680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lstStyle/>
            <a:p>
              <a:pPr algn="ctr" latinLnBrk="1">
                <a:lnSpc>
                  <a:spcPts val="4900"/>
                </a:lnSpc>
              </a:pPr>
              <a:r>
                <a: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答图22-1</a:t>
              </a:r>
              <a:endParaRPr lang="en-US" altLang="zh-CN" sz="2800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8_AS.1_1#ffb70062a?vcp=1&amp;vis=1&amp;pid=ea36624c3&amp;color=0,0,0&amp;vtp=1&amp;vaab=1&amp;bt=1&amp;bbb=1&amp;hb=1"/>
              <p:cNvSpPr/>
              <p:nvPr/>
            </p:nvSpPr>
            <p:spPr>
              <a:xfrm>
                <a:off x="518439" y="2116125"/>
                <a:ext cx="6350191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解析】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由电压表示数图可知，电压表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选用小量程并联在灯泡的两端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因为要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求滑片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向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端移动时滑动变阻器接入电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路的阻值变小，故滑动变阻器选用右下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接线柱与开关串联在电路中，据此连接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电路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8_AS.1_1#ffb70062a?vcp=1&amp;vis=1&amp;pid=ea36624c3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439" y="2116125"/>
                <a:ext cx="6350191" cy="1849057"/>
              </a:xfrm>
              <a:prstGeom prst="rect">
                <a:avLst/>
              </a:prstGeom>
              <a:blipFill rotWithShape="1">
                <a:blip r:embed="rId5"/>
                <a:stretch>
                  <a:fillRect l="-4" t="-16" r="7" b="-1101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80_1#3ab9a3a1b?vcp=1&amp;vis=1&amp;pid=ea36624c3&amp;color=0,0,0&amp;vtp=1&amp;vaab=1&amp;bt=1&amp;bbb=1&amp;hb=1"/>
              <p:cNvSpPr/>
              <p:nvPr/>
            </p:nvSpPr>
            <p:spPr>
              <a:xfrm>
                <a:off x="539496" y="3197320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（2）小芳移动滑片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到最大阻值处，闭合开关后发现电压表无示数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流表有示数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，电路故障可能是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出现了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选填“开路”或“短路”）。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80_1#3ab9a3a1b?vcp=1&amp;vis=1&amp;pid=ea36624c3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97320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8" r="-2763" b="-57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8_AN.82_1#3ab9a3a1b.blank?vcp=1&amp;vis=1&amp;pid=ea36624c3&amp;color=0,0,0&amp;vpa=22&amp;vtp=1&amp;vaab=1&amp;bbb=1"/>
          <p:cNvSpPr/>
          <p:nvPr/>
        </p:nvSpPr>
        <p:spPr>
          <a:xfrm>
            <a:off x="6636036" y="379358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短路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AS.1_1#3ab9a3a1b?vcp=1&amp;vis=1&amp;pid=ea36624c3&amp;color=0,0,0&amp;vtp=1&amp;vaab=1&amp;bbb=1&amp;hb=1"/>
              <p:cNvSpPr/>
              <p:nvPr/>
            </p:nvSpPr>
            <p:spPr>
              <a:xfrm>
                <a:off x="539496" y="4403693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移动滑片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到最大阻值处，闭合开关后电流表有示数，则电路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为通路，电压表无示数，则电路故障可能是定值电阻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发生了短路。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8_AS.1_1#3ab9a3a1b?vcp=1&amp;vis=1&amp;pid=ea36624c3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403693"/>
                <a:ext cx="11109960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3" t="-50" r="3" b="-56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62960" y="632460"/>
            <a:ext cx="4055745" cy="250444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83_1#a2ce65396?sp=1&amp;vcp=1&amp;vis=1&amp;pid=ea36624c3&amp;color=0,0,0&amp;vtp=1&amp;vaab=1&amp;bt=1&amp;bbb=1&amp;hb=1"/>
              <p:cNvSpPr/>
              <p:nvPr/>
            </p:nvSpPr>
            <p:spPr>
              <a:xfrm>
                <a:off x="539496" y="697071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（3）排除故障后，闭合开关，调节滑片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，直到电压表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、电流表的示数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22-12所示，则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的阻值为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83_1#a2ce65396?sp=1&amp;vcp=1&amp;vis=1&amp;pid=ea36624c3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97071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40" r="-494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8_BD.83_2#a2ce65396?iti=39&amp;vcp=1&amp;vis=1&amp;pid=ea36624c3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60320" y="2030444"/>
            <a:ext cx="7068312" cy="2157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BD.83_3#a2ce65396?iti=39&amp;vcp=1&amp;vis=1&amp;pid=ea36624c3&amp;color=0,0,0&amp;vtp=1&amp;vaab=1&amp;bbb=1"/>
          <p:cNvSpPr/>
          <p:nvPr/>
        </p:nvSpPr>
        <p:spPr>
          <a:xfrm>
            <a:off x="5461064" y="4315428"/>
            <a:ext cx="1266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图22-12</a:t>
            </a:r>
            <a:endParaRPr lang="en-US" altLang="zh-CN" sz="2800" dirty="0"/>
          </a:p>
        </p:txBody>
      </p:sp>
      <p:sp>
        <p:nvSpPr>
          <p:cNvPr id="5" name="QB_8_AN.1_1#a2ce65396.blank?vcp=1&amp;vis=1&amp;pid=ea36624c3&amp;color=0,0,0&amp;vpa=23&amp;vtp=1&amp;vaab=1&amp;bbb=1"/>
          <p:cNvSpPr/>
          <p:nvPr/>
        </p:nvSpPr>
        <p:spPr>
          <a:xfrm>
            <a:off x="5332699" y="1293336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endParaRPr lang="en-US" altLang="zh-CN" sz="2800" dirty="0"/>
          </a:p>
        </p:txBody>
      </p:sp>
      <p:sp>
        <p:nvSpPr>
          <p:cNvPr id="6" name="QC_8_BD.85_1#f6c207959?vcp=1&amp;vis=1&amp;pid=ea36624c3&amp;color=0,0,0&amp;vtp=1&amp;vaab=1&amp;bbb=1"/>
          <p:cNvSpPr/>
          <p:nvPr/>
        </p:nvSpPr>
        <p:spPr>
          <a:xfrm>
            <a:off x="539496" y="495322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4）改变待测电阻两端电压进行多次测量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，目的是</a:t>
            </a:r>
            <a:r>
              <a:rPr lang="en-US" altLang="zh-CN" sz="2800" i="0" spc="-1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选填字母代号）。</a:t>
            </a:r>
            <a:endParaRPr lang="en-US" altLang="zh-CN" sz="2800" spc="-100" dirty="0"/>
          </a:p>
        </p:txBody>
      </p:sp>
      <p:sp>
        <p:nvSpPr>
          <p:cNvPr id="7" name="QC_8_AN.86_1#f6c207959.blank?vcp=1&amp;vis=1&amp;pid=ea36624c3&amp;color=0,0,0&amp;vpa=24&amp;vtp=1&amp;vaab=1"/>
          <p:cNvSpPr/>
          <p:nvPr/>
        </p:nvSpPr>
        <p:spPr>
          <a:xfrm>
            <a:off x="8252364" y="4901787"/>
            <a:ext cx="4699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spc="-100" dirty="0"/>
          </a:p>
        </p:txBody>
      </p:sp>
      <p:sp>
        <p:nvSpPr>
          <p:cNvPr id="8" name="QC_8_BD.85_2#f6c207959.choices?vcp=1&amp;vis=1&amp;pid=ea36624c3&amp;color=0,0,0&amp;vtp=1&amp;vaab=1&amp;bbb=1"/>
          <p:cNvSpPr/>
          <p:nvPr/>
        </p:nvSpPr>
        <p:spPr>
          <a:xfrm>
            <a:off x="539496" y="557488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A.避免偶然性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，寻找普遍规律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.求平均值减少误差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8_AS.1_1#386758859?iti=41&amp;htil=29&amp;vcp=1&amp;vis=1&amp;pid=ea36624c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95944" y="1682654"/>
            <a:ext cx="2935224" cy="2688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AS.1_1#386758859?iti=41&amp;htil=29&amp;vcp=1&amp;vis=1&amp;pid=ea36624c3&amp;color=0,0,0&amp;vtp=1&amp;vaab=1&amp;bbb=1"/>
          <p:cNvSpPr/>
          <p:nvPr/>
        </p:nvSpPr>
        <p:spPr>
          <a:xfrm>
            <a:off x="9530143" y="4497990"/>
            <a:ext cx="1266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图22-13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AS.1_1#386758859?htil=29&amp;vcp=1&amp;vis=1&amp;pid=ea36624c3&amp;color=0,0,0&amp;vtp=1&amp;vaab=1&amp;bt=1&amp;bbb=1&amp;hb=1"/>
              <p:cNvSpPr/>
              <p:nvPr/>
            </p:nvSpPr>
            <p:spPr>
              <a:xfrm>
                <a:off x="539496" y="1655222"/>
                <a:ext cx="8046720" cy="33200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【解析】(5)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闭合开关，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与滑动变阻器串联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，将滑动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变阻器滑片移到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端时，电压表测量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再将滑片移到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端时，电压表测量电源电压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，根据</a:t>
                </a: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串联电路电压规律和欧姆定律可得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𝑥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𝑃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，解得</a:t>
                </a:r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𝑃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8_AS.1_1#386758859?htil=29&amp;vcp=1&amp;vis=1&amp;pid=ea36624c3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655222"/>
                <a:ext cx="8046720" cy="3320034"/>
              </a:xfrm>
              <a:prstGeom prst="rect">
                <a:avLst/>
              </a:prstGeom>
              <a:blipFill rotWithShape="1">
                <a:blip r:embed="rId4"/>
                <a:stretch>
                  <a:fillRect l="-5" t="-12" r="-4122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8_BD.87_1#386758859?iti=40&amp;htil=28&amp;vcp=1&amp;vis=1&amp;pid=ea36624c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73088" y="1129125"/>
            <a:ext cx="2935224" cy="2688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87_2#386758859?iti=40&amp;htil=28&amp;vcp=1&amp;vis=1&amp;pid=ea36624c3&amp;color=0,0,0&amp;vtp=1&amp;vaab=1&amp;bbb=1"/>
          <p:cNvSpPr/>
          <p:nvPr/>
        </p:nvSpPr>
        <p:spPr>
          <a:xfrm>
            <a:off x="9507287" y="3944461"/>
            <a:ext cx="1266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图22-13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8_BD.87_3#386758859?htil=28&amp;sp=1&amp;vcp=1&amp;vis=1&amp;pid=ea36624c3&amp;color=0,0,0&amp;vtp=1&amp;vaab=1&amp;bt=1&amp;bbb=1&amp;hb=1&amp;hs=1"/>
          <p:cNvSpPr/>
          <p:nvPr/>
        </p:nvSpPr>
        <p:spPr>
          <a:xfrm>
            <a:off x="539496" y="1110837"/>
            <a:ext cx="804672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（5）另一实验小组的电流表损坏不能使用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，小组成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员找老师更换电流表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。老师向他们指出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：不用电流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，利用现有器材也能进行测量。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测量电路如图22-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所示，操作步骤如下：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BD.87_4#386758859?htil=28&amp;sp=1&amp;vcp=1&amp;vis=1&amp;pid=ea36624c3&amp;color=0,0,0&amp;vtp=1&amp;vaab=1&amp;bbb=1&amp;hs=1"/>
              <p:cNvSpPr/>
              <p:nvPr/>
            </p:nvSpPr>
            <p:spPr>
              <a:xfrm>
                <a:off x="539496" y="3674459"/>
                <a:ext cx="804672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①闭合开关，滑片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移至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端，电压表示数为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8_BD.87_4#386758859?htil=28&amp;sp=1&amp;vcp=1&amp;vis=1&amp;pid=ea36624c3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674459"/>
                <a:ext cx="8046720" cy="553657"/>
              </a:xfrm>
              <a:prstGeom prst="rect">
                <a:avLst/>
              </a:prstGeom>
              <a:blipFill rotWithShape="1">
                <a:blip r:embed="rId4"/>
                <a:stretch>
                  <a:fillRect l="-5" t="-63" r="5" b="-123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8_BD.87_5#386758859?htil=28&amp;sp=1&amp;vcp=1&amp;vis=1&amp;pid=ea36624c3&amp;color=0,0,0&amp;vtp=1&amp;vaab=1&amp;bbb=1"/>
              <p:cNvSpPr/>
              <p:nvPr/>
            </p:nvSpPr>
            <p:spPr>
              <a:xfrm>
                <a:off x="539496" y="4296124"/>
                <a:ext cx="804672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②再将滑片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移至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端，电压表示数为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6" name="QB_8_BD.87_5#386758859?htil=28&amp;sp=1&amp;vcp=1&amp;vis=1&amp;pid=ea36624c3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296124"/>
                <a:ext cx="8046720" cy="553657"/>
              </a:xfrm>
              <a:prstGeom prst="rect">
                <a:avLst/>
              </a:prstGeom>
              <a:blipFill rotWithShape="1">
                <a:blip r:embed="rId5"/>
                <a:stretch>
                  <a:fillRect l="-5" t="-63" r="5" b="-123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8_BD.87_6#386758859?htil=28&amp;sp=1&amp;vcp=1&amp;vis=1&amp;pid=ea36624c3&amp;color=0,0,0&amp;vtp=1&amp;vaab=1&amp;bbb=1&amp;hs=1"/>
              <p:cNvSpPr/>
              <p:nvPr/>
            </p:nvSpPr>
            <p:spPr>
              <a:xfrm>
                <a:off x="539995" y="4852511"/>
                <a:ext cx="11112011" cy="858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8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</a:t>
                </a:r>
                <a:r>
                  <a:rPr lang="en-US" altLang="zh-CN" sz="4500" b="0" i="0" u="sng" kern="0" spc="-99900" dirty="0">
                    <a:solidFill>
                      <a:srgbClr val="FF00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𝑃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表示）。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7" name="QB_8_BD.87_6#386758859?htil=28&amp;sp=1&amp;vcp=1&amp;vis=1&amp;pid=ea36624c3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852511"/>
                <a:ext cx="11112011" cy="858457"/>
              </a:xfrm>
              <a:prstGeom prst="rect">
                <a:avLst/>
              </a:prstGeom>
              <a:blipFill rotWithShape="1">
                <a:blip r:embed="rId6"/>
                <a:stretch>
                  <a:fillRect l="-2" t="-55" r="4" b="-182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8_AN.88_1#386758859.blank?vcp=1&amp;vis=1&amp;pid=ea36624c3&amp;color=0,0,0&amp;vpa=25&amp;vtp=1&amp;vaab=1&amp;bbb=1&amp;rh=51.69504"/>
              <p:cNvSpPr/>
              <p:nvPr/>
            </p:nvSpPr>
            <p:spPr>
              <a:xfrm>
                <a:off x="2086347" y="4988845"/>
                <a:ext cx="1462723" cy="64985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𝑃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QB_8_AN.88_1#386758859.blank?vcp=1&amp;vis=1&amp;pid=ea36624c3&amp;color=0,0,0&amp;vpa=25&amp;vtp=1&amp;vaab=1&amp;bbb=1&amp;rh=51.6950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86347" y="4988845"/>
                <a:ext cx="1462723" cy="649859"/>
              </a:xfrm>
              <a:prstGeom prst="rect">
                <a:avLst/>
              </a:prstGeom>
              <a:blipFill rotWithShape="1">
                <a:blip r:embed="rId7"/>
                <a:stretch>
                  <a:fillRect l="-25" t="-44" r="4" b="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427cd4e84?vcp=1&amp;pid=73334dd16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拓展考问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8_BD.90_1#12f00b05b?vcp=1&amp;vis=1&amp;pid=427cd4e84&amp;color=0,0,0&amp;vtp=1&amp;vaab=1&amp;bbb=1&amp;hb=1"/>
              <p:cNvSpPr/>
              <p:nvPr/>
            </p:nvSpPr>
            <p:spPr>
              <a:xfrm>
                <a:off x="539496" y="1267240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（2024·广西柳州·模拟）小明要测量一个标有“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字样，额定功率大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的小灯泡甲正常发光时的电阻，所用的器材有：电源（电压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9 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电流表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、电压表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、滑动变阻器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  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、开关、导线若干。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8_BD.90_1#12f00b05b?vcp=1&amp;vis=1&amp;pid=427cd4e84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7" r="-6741" b="-3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a5dc1ca4d?vcp=1&amp;pid=9cb7bfb09&amp;color=0,0,0&amp;mp=1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2496" y="754380"/>
            <a:ext cx="8833104" cy="5349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9_BD.91_1#e8114e602?sp=1&amp;vcp=1&amp;vis=1&amp;pid=12f00b05b&amp;color=0,0,0&amp;vtp=1&amp;vaab=1&amp;bt=1&amp;bbb=1"/>
          <p:cNvSpPr/>
          <p:nvPr/>
        </p:nvSpPr>
        <p:spPr>
          <a:xfrm>
            <a:off x="539496" y="554400"/>
            <a:ext cx="11109960" cy="4679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（1）请把图22-14甲中未完成的电路连接完整。</a:t>
            </a:r>
            <a:endParaRPr lang="en-US" altLang="zh-CN" sz="2800" dirty="0"/>
          </a:p>
        </p:txBody>
      </p:sp>
      <p:pic>
        <p:nvPicPr>
          <p:cNvPr id="3" name="QO_9_BD.91_2#e8114e602?iti=42&amp;vcp=1&amp;vis=1&amp;pid=12f00b05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91130" y="1157605"/>
            <a:ext cx="6212840" cy="3102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9_BD.91_3#e8114e602?iti=42&amp;vcp=1&amp;vis=1&amp;pid=12f00b05b&amp;color=0,0,0&amp;vtp=1&amp;vaab=1&amp;bbb=1"/>
          <p:cNvSpPr/>
          <p:nvPr/>
        </p:nvSpPr>
        <p:spPr>
          <a:xfrm>
            <a:off x="937324" y="2350370"/>
            <a:ext cx="1266825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图22-14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9_BD.92_1#06144d9a8?vcp=1&amp;vis=1&amp;pid=12f00b05b&amp;color=0,0,0&amp;vtp=1&amp;vaab=1&amp;bbb=1"/>
              <p:cNvSpPr/>
              <p:nvPr/>
            </p:nvSpPr>
            <p:spPr>
              <a:xfrm>
                <a:off x="539496" y="4410374"/>
                <a:ext cx="11109960" cy="4679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（2）开关闭合前变阻器的滑片应移到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”）端。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9_BD.92_1#06144d9a8?vcp=1&amp;vis=1&amp;pid=12f00b05b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410374"/>
                <a:ext cx="11109960" cy="467932"/>
              </a:xfrm>
              <a:prstGeom prst="rect">
                <a:avLst/>
              </a:prstGeom>
              <a:blipFill rotWithShape="1">
                <a:blip r:embed="rId4"/>
                <a:stretch>
                  <a:fillRect l="-3" t="-64" r="3" b="-84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9_BD.93_1#f2f6cf055?vcp=1&amp;vis=1&amp;pid=12f00b05b&amp;color=0,0,0&amp;vtp=1&amp;vaab=1&amp;bbb=1&amp;hb=1"/>
              <p:cNvSpPr/>
              <p:nvPr/>
            </p:nvSpPr>
            <p:spPr>
              <a:xfrm>
                <a:off x="539496" y="4888148"/>
                <a:ext cx="11109960" cy="15093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（3）正确连接电路后，闭合开关，发现灯不亮，电流表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、电压表无示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数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；把电压表的正接线柱改接到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𝐷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点时，电流表仍无示数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，但电压表有</a:t>
                </a: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示数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，则故障可能是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i="0" u="sng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  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9_BD.93_1#f2f6cf055?vcp=1&amp;vis=1&amp;pid=12f00b05b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888148"/>
                <a:ext cx="11109960" cy="1509332"/>
              </a:xfrm>
              <a:prstGeom prst="rect">
                <a:avLst/>
              </a:prstGeom>
              <a:blipFill rotWithShape="1">
                <a:blip r:embed="rId5"/>
                <a:stretch>
                  <a:fillRect l="-3" t="-37" r="3" b="-26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9_BD.94_1#c5c9a74ca?vcp=1&amp;vis=1&amp;pid=12f00b05b&amp;color=0,0,0&amp;vtp=1&amp;vaab=1&amp;bt=1&amp;bbb=1&amp;hb=1"/>
              <p:cNvSpPr/>
              <p:nvPr/>
            </p:nvSpPr>
            <p:spPr>
              <a:xfrm>
                <a:off x="539496" y="55440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（4）接好电路后，闭合开关，调节滑动变阻器，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当电压表的读数为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，灯正常发光，此时电流表的读数如图22-14乙所示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，则灯正常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发光时的电阻为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9_BD.94_1#c5c9a74ca?vcp=1&amp;vis=1&amp;pid=12f00b05b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-820" b="-3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9_BD.95_1#12f00b05b?iti=43&amp;vcp=1&amp;vis=1&amp;pid=12f00b05b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53512" y="2536616"/>
            <a:ext cx="6272784" cy="3127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9_BD.95_2#12f00b05b?iti=43&amp;vcp=1&amp;vis=1&amp;pid=12f00b05b&amp;color=0,0,0&amp;vtp=1&amp;vaab=1&amp;bbb=1"/>
          <p:cNvSpPr/>
          <p:nvPr/>
        </p:nvSpPr>
        <p:spPr>
          <a:xfrm>
            <a:off x="5456492" y="5790864"/>
            <a:ext cx="1266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图22-14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9_BD.96_1#4977d9a57?vcp=1&amp;vis=1&amp;pid=12f00b05b&amp;color=0,0,0&amp;vtp=1&amp;vaab=1&amp;bt=1&amp;bbb=1&amp;hb=1"/>
              <p:cNvSpPr/>
              <p:nvPr/>
            </p:nvSpPr>
            <p:spPr>
              <a:xfrm>
                <a:off x="539496" y="554400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（5）测完电阻后，小明想用标有“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1.5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字样的乙灯替代电路中的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甲灯，测量乙灯正常发光时的实际功率。但小明发现不能完成实验。要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能完成实验，小明至少要给滑动变阻器串联一个阻值范围为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至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的定值电阻。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9_BD.96_1#4977d9a57?vcp=1&amp;vis=1&amp;pid=12f00b05b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-2992" b="-27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9_BD.97_1#12f00b05b?iti=44&amp;vcp=1&amp;vis=1&amp;pid=12f00b05b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02736" y="3176188"/>
            <a:ext cx="4992624" cy="2487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9_BD.97_2#12f00b05b?iti=44&amp;vcp=1&amp;vis=1&amp;pid=12f00b05b&amp;color=0,0,0&amp;vtp=1&amp;vaab=1&amp;bbb=1"/>
          <p:cNvSpPr/>
          <p:nvPr/>
        </p:nvSpPr>
        <p:spPr>
          <a:xfrm>
            <a:off x="5465635" y="5790356"/>
            <a:ext cx="1266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图22-14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9_BD.98_1#e8114e602?sp=1&amp;vcp=1&amp;vis=1&amp;pid=12f00b05b&amp;color=0,0,0&amp;vtp=1&amp;vaab=1&amp;bt=1&amp;bbb=1"/>
          <p:cNvSpPr/>
          <p:nvPr/>
        </p:nvSpPr>
        <p:spPr>
          <a:xfrm>
            <a:off x="539496" y="91754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（1）请把图22-14甲中未完成的电路连接完整。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3" name="QO_9_BD.98_2#e8114e602?iti=45&amp;htil=30&amp;vcp=1&amp;vis=1&amp;pid=12f00b05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6968" y="2245519"/>
            <a:ext cx="4764024" cy="2331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9_BD.98_3#e8114e602?iti=45&amp;htil=30&amp;vcp=1&amp;vis=1&amp;pid=12f00b05b&amp;color=0,0,0&amp;vtp=1&amp;vaab=1&amp;bbb=1"/>
          <p:cNvSpPr/>
          <p:nvPr/>
        </p:nvSpPr>
        <p:spPr>
          <a:xfrm>
            <a:off x="2635567" y="4704239"/>
            <a:ext cx="1266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图22-14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080760" y="1537430"/>
            <a:ext cx="5550408" cy="3884930"/>
            <a:chOff x="6080760" y="1537430"/>
            <a:chExt cx="5550408" cy="3884930"/>
          </a:xfrm>
        </p:grpSpPr>
        <p:sp>
          <p:nvSpPr>
            <p:cNvPr id="5" name="QO_9_AN.1_1#e8114e602?htil=30&amp;vcp=1&amp;vis=1&amp;pid=12f00b05b&amp;color=0,0,0&amp;vtp=1&amp;vaab=1&amp;bbb=1"/>
            <p:cNvSpPr/>
            <p:nvPr/>
          </p:nvSpPr>
          <p:spPr>
            <a:xfrm>
              <a:off x="6080760" y="1537430"/>
              <a:ext cx="5550408" cy="553657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lstStyle/>
            <a:p>
              <a:pPr algn="l" latinLnBrk="1">
                <a:lnSpc>
                  <a:spcPts val="4900"/>
                </a:lnSpc>
              </a:pPr>
              <a:r>
                <a:rPr lang="en-US" altLang="zh-CN" sz="2800" b="1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【答案】</a:t>
              </a:r>
              <a:r>
                <a: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如答图22-3所示</a:t>
              </a:r>
              <a:endParaRPr lang="en-US" altLang="zh-CN" sz="2800" dirty="0">
                <a:solidFill>
                  <a:srgbClr val="FF0000"/>
                </a:solidFill>
              </a:endParaRPr>
            </a:p>
          </p:txBody>
        </p:sp>
        <p:pic>
          <p:nvPicPr>
            <p:cNvPr id="6" name="QO_9_AN.1_1#e8114e602?iti=46&amp;htil=30&amp;vcp=1&amp;vis=1&amp;pid=12f00b05b&amp;color=0,0,0&amp;tib=255,255,255&amp;vtp=1&amp;vaab=1" descr="preencoded.png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6171565" y="2218150"/>
              <a:ext cx="3963670" cy="3025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0"/>
                    </a:schemeClr>
                  </a:solidFill>
                </a14:hiddenFill>
              </a:ext>
            </a:extLst>
          </p:spPr>
        </p:pic>
        <p:sp>
          <p:nvSpPr>
            <p:cNvPr id="7" name="QO_9_AN.1_1#e8114e602?iti=46&amp;htil=30&amp;vcp=1&amp;vis=1&amp;pid=12f00b05b&amp;color=0,0,0&amp;vtp=1&amp;vaab=1&amp;bbb=1"/>
            <p:cNvSpPr/>
            <p:nvPr/>
          </p:nvSpPr>
          <p:spPr>
            <a:xfrm>
              <a:off x="8691245" y="4803235"/>
              <a:ext cx="1444625" cy="619125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lstStyle/>
            <a:p>
              <a:pPr algn="ctr" latinLnBrk="1">
                <a:lnSpc>
                  <a:spcPts val="4900"/>
                </a:lnSpc>
              </a:pPr>
              <a:r>
                <a: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答图22-3</a:t>
              </a:r>
              <a:endParaRPr lang="en-US" altLang="zh-CN" sz="2800" dirty="0">
                <a:solidFill>
                  <a:srgbClr val="FF0000"/>
                </a:solidFill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9_BD.100_1#06144d9a8?vcp=1&amp;vis=1&amp;pid=12f00b05b&amp;color=0,0,0&amp;vtp=1&amp;vaab=1&amp;bbb=1"/>
              <p:cNvSpPr/>
              <p:nvPr/>
            </p:nvSpPr>
            <p:spPr>
              <a:xfrm>
                <a:off x="539496" y="5346795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（2）开关闭合前变阻器的滑片应移到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”）端。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8" name="QB_9_BD.100_1#06144d9a8?vcp=1&amp;vis=1&amp;pid=12f00b05b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346795"/>
                <a:ext cx="11109960" cy="553657"/>
              </a:xfrm>
              <a:prstGeom prst="rect">
                <a:avLst/>
              </a:prstGeom>
              <a:blipFill rotWithShape="1">
                <a:blip r:embed="rId5"/>
                <a:stretch>
                  <a:fillRect l="-3" t="-17" r="3" b="-1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9_AN.101_1#06144d9a8.blank?vcp=1&amp;vis=1&amp;pid=12f00b05b&amp;color=0,0,0&amp;vpa=26&amp;vtp=1&amp;vaab=1&amp;bbb=1"/>
              <p:cNvSpPr/>
              <p:nvPr/>
            </p:nvSpPr>
            <p:spPr>
              <a:xfrm>
                <a:off x="6468808" y="5422296"/>
                <a:ext cx="40989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9" name="QB_9_AN.101_1#06144d9a8.blank?vcp=1&amp;vis=1&amp;pid=12f00b05b&amp;color=0,0,0&amp;vpa=26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68808" y="5422296"/>
                <a:ext cx="409893" cy="402844"/>
              </a:xfrm>
              <a:prstGeom prst="rect">
                <a:avLst/>
              </a:prstGeom>
              <a:blipFill rotWithShape="1">
                <a:blip r:embed="rId6"/>
                <a:stretch>
                  <a:fillRect l="-15" t="-8" r="93" b="-71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9_BD.102_1#f2f6cf055?vcp=1&amp;vis=1&amp;pid=12f00b05b&amp;color=0,0,0&amp;vtp=1&amp;vaab=1&amp;bt=1&amp;bbb=1&amp;hb=1"/>
              <p:cNvSpPr/>
              <p:nvPr/>
            </p:nvSpPr>
            <p:spPr>
              <a:xfrm>
                <a:off x="539496" y="509365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（3）正确连接电路后，闭合开关，发现灯不亮，电流表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、电压表无示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数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；把电压表的正接线柱改接到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𝐷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点时，电流表仍无示数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，但电压表有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示数，则故障可能是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9_BD.102_1#f2f6cf055?vcp=1&amp;vis=1&amp;pid=12f00b05b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09365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5" r="3" b="-37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9_AN.103_1#f2f6cf055.blank?vcp=1&amp;vis=1&amp;pid=12f00b05b&amp;color=0,0,0&amp;vpa=27&amp;vtp=1&amp;vaab=1&amp;bbb=1"/>
          <p:cNvSpPr/>
          <p:nvPr/>
        </p:nvSpPr>
        <p:spPr>
          <a:xfrm>
            <a:off x="3750215" y="1720945"/>
            <a:ext cx="2747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滑动变阻器断路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9_AS.1_1#f2f6cf055?vcp=1&amp;vis=1&amp;pid=12f00b05b&amp;color=0,0,0&amp;vtp=1&amp;vaab=1&amp;bt=1&amp;bbb=1&amp;hb=1"/>
              <p:cNvSpPr/>
              <p:nvPr/>
            </p:nvSpPr>
            <p:spPr>
              <a:xfrm>
                <a:off x="380111" y="2428920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【解析】(3)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闭合开关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发现灯不亮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电流表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电压表无示数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说明电路断路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把电压表的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正接线柱改接到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𝐷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点时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电流表仍无示数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但电压表有示数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说明此时电路仍没有电流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通过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但电压表与电源相连接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则故障可能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是滑动变阻器断路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9_AS.1_1#f2f6cf055?vcp=1&amp;vis=1&amp;pid=12f00b05b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111" y="2428920"/>
                <a:ext cx="11109960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3" t="-2" r="3" b="-556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QO_9_AN.1_1#e8114e602?iti=46&amp;htil=30&amp;vcp=1&amp;vis=1&amp;pid=12f00b05b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606665" y="2428875"/>
            <a:ext cx="4340860" cy="3313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9_BD.105_1#c5c9a74ca?vcp=1&amp;vis=1&amp;pid=12f00b05b&amp;color=0,0,0&amp;vtp=1&amp;vaab=1&amp;bt=1&amp;bbb=1&amp;hb=1"/>
              <p:cNvSpPr/>
              <p:nvPr/>
            </p:nvSpPr>
            <p:spPr>
              <a:xfrm>
                <a:off x="539496" y="512794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（4）接好电路后，闭合开关，调节滑动变阻器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，当电压表的读数为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，灯正常发光，此时电流表的读数如图22-14乙所示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，则灯正常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发光时的电阻为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9_BD.105_1#c5c9a74ca?vcp=1&amp;vis=1&amp;pid=12f00b05b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12794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19" r="3" b="-50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9_AN.106_1#c5c9a74ca.blank?vcp=1&amp;vis=1&amp;pid=12f00b05b&amp;color=0,0,0&amp;vpa=28&amp;vtp=1&amp;vaab=1"/>
          <p:cNvSpPr/>
          <p:nvPr/>
        </p:nvSpPr>
        <p:spPr>
          <a:xfrm>
            <a:off x="631094" y="1139539"/>
            <a:ext cx="436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endParaRPr lang="en-US" altLang="zh-CN" sz="2800" dirty="0"/>
          </a:p>
        </p:txBody>
      </p:sp>
      <p:sp>
        <p:nvSpPr>
          <p:cNvPr id="4" name="QB_9_AN.108_1#c5c9a74ca.blank?vcp=1&amp;vis=1&amp;pid=12f00b05b&amp;color=0,0,0&amp;vpa=29&amp;vtp=1&amp;vaab=1&amp;bbb=1"/>
          <p:cNvSpPr/>
          <p:nvPr/>
        </p:nvSpPr>
        <p:spPr>
          <a:xfrm>
            <a:off x="3047904" y="1707229"/>
            <a:ext cx="881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12.5</a:t>
            </a:r>
            <a:endParaRPr lang="en-US" altLang="zh-CN" sz="2800" dirty="0"/>
          </a:p>
        </p:txBody>
      </p:sp>
      <p:pic>
        <p:nvPicPr>
          <p:cNvPr id="5" name="QO_9_BD.107_1#c5c9a74ca?iti=49&amp;vcp=1&amp;vis=1&amp;pid=12f00b05b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66790" y="2000885"/>
            <a:ext cx="5898515" cy="2944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9_BD.107_2#c5c9a74ca?iti=49&amp;vcp=1&amp;vis=1&amp;pid=12f00b05b&amp;color=0,0,0&amp;vtp=1&amp;vaab=1&amp;bbb=1"/>
          <p:cNvSpPr/>
          <p:nvPr/>
        </p:nvSpPr>
        <p:spPr>
          <a:xfrm>
            <a:off x="8298879" y="5181314"/>
            <a:ext cx="1266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图22-14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9_AS.1_1#c5c9a74ca?vcp=1&amp;vis=1&amp;pid=12f00b05b&amp;color=0,0,0&amp;vtp=1&amp;vaab=1&amp;bt=1&amp;bbb=1&amp;hb=1"/>
              <p:cNvSpPr/>
              <p:nvPr/>
            </p:nvSpPr>
            <p:spPr>
              <a:xfrm>
                <a:off x="206121" y="2401615"/>
                <a:ext cx="11109960" cy="2032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zh-CN" altLang="en-US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</a:t>
                </a:r>
                <a:r>
                  <a:rPr lang="zh-CN" altLang="en-US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接好电路后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闭合开关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调节滑动变阻器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当电压表的读数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为灯泡的额定电压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灯正常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发光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由题图可知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电流表的示数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0.48 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由欧姆定律得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灯正常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发光时的电阻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L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𝐼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L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0.48 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=12.5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9_AS.1_1#c5c9a74ca?vcp=1&amp;vis=1&amp;pid=12f00b05b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121" y="2401615"/>
                <a:ext cx="11109960" cy="2032000"/>
              </a:xfrm>
              <a:prstGeom prst="rect">
                <a:avLst/>
              </a:prstGeom>
              <a:blipFill rotWithShape="1">
                <a:blip r:embed="rId5"/>
                <a:stretch>
                  <a:fillRect l="-3" t="-2" r="3" b="-912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任意多边形 9"/>
          <p:cNvSpPr/>
          <p:nvPr/>
        </p:nvSpPr>
        <p:spPr>
          <a:xfrm>
            <a:off x="7186930" y="3435985"/>
            <a:ext cx="494665" cy="1029335"/>
          </a:xfrm>
          <a:custGeom>
            <a:avLst/>
            <a:gdLst>
              <a:gd name="connisteX0" fmla="*/ 420370 w 494826"/>
              <a:gd name="connsiteY0" fmla="*/ 0 h 1029335"/>
              <a:gd name="connisteX1" fmla="*/ 463550 w 494826"/>
              <a:gd name="connsiteY1" fmla="*/ 869950 h 1029335"/>
              <a:gd name="connisteX2" fmla="*/ 0 w 494826"/>
              <a:gd name="connsiteY2" fmla="*/ 1029335 h 102933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494826" h="1029335">
                <a:moveTo>
                  <a:pt x="420370" y="0"/>
                </a:moveTo>
                <a:cubicBezTo>
                  <a:pt x="438150" y="170815"/>
                  <a:pt x="547370" y="664210"/>
                  <a:pt x="463550" y="869950"/>
                </a:cubicBezTo>
                <a:cubicBezTo>
                  <a:pt x="379730" y="1075690"/>
                  <a:pt x="93345" y="1014730"/>
                  <a:pt x="0" y="1029335"/>
                </a:cubicBezTo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9_AS.1_1#4977d9a57?htil=31&amp;vcp=1&amp;vis=1&amp;pid=12f00b05b&amp;color=0,0,0&amp;mp=1&amp;vtp=1&amp;vaab=1&amp;bt=1&amp;bbb=1&amp;hb=1&amp;hs=1"/>
              <p:cNvSpPr/>
              <p:nvPr/>
            </p:nvSpPr>
            <p:spPr>
              <a:xfrm>
                <a:off x="539496" y="554400"/>
                <a:ext cx="7726680" cy="23983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zh-CN" altLang="en-US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</a:t>
                </a:r>
                <a:r>
                  <a:rPr lang="zh-CN" altLang="en-US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𝑈𝐼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得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乙灯正常发光时的</a:t>
                </a:r>
              </a:p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电流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𝑃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乙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乙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1.5 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W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=0.25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此时滑动变阻器</a:t>
                </a:r>
              </a:p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两端的电压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𝑃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=9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由欧姆定律得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滑动变阻器应接入电路中的电阻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9_AS.1_1#4977d9a57?htil=31&amp;vcp=1&amp;vis=1&amp;pid=12f00b05b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7726680" cy="2398332"/>
              </a:xfrm>
              <a:prstGeom prst="rect">
                <a:avLst/>
              </a:prstGeom>
              <a:blipFill rotWithShape="1">
                <a:blip r:embed="rId3"/>
                <a:stretch>
                  <a:fillRect l="-5" t="-2" r="5" b="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9_AS.1_1#4977d9a57?htil=31&amp;vcp=1&amp;vis=1&amp;pid=12f00b05b&amp;color=0,0,0&amp;mp=1&amp;vtp=1&amp;vaab=1&amp;bt=1&amp;bbb=1&amp;hb=1&amp;hs=1"/>
              <p:cNvSpPr/>
              <p:nvPr/>
            </p:nvSpPr>
            <p:spPr>
              <a:xfrm>
                <a:off x="539496" y="2946636"/>
                <a:ext cx="11112011" cy="35159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P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P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𝐼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P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0.25 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P</m:t>
                        </m:r>
                      </m:sub>
                    </m:sSub>
                  </m:oMath>
                </a14:m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大于滑动变阻器的最大电阻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故不能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3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完成实验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要能完成实验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需要给滑动变阻器串联一个定值电阻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当滑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3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动变阻器接入电路的电阻为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0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需串联的定值电阻的阻值最大为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algn="l" latinLnBrk="1">
                  <a:lnSpc>
                    <a:spcPts val="53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当变阻器接入电路的电阻最大为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需串联的定值电阻的阻值为</a:t>
                </a:r>
                <a:endParaRPr lang="en-US" altLang="zh-CN" sz="2800" b="0" i="0" dirty="0">
                  <a:solidFill>
                    <a:srgbClr val="FF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则串联的定值电阻的阻值范围为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至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9_AS.1_1#4977d9a57?htil=31&amp;vcp=1&amp;vis=1&amp;pid=12f00b05b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946636"/>
                <a:ext cx="11112011" cy="3515932"/>
              </a:xfrm>
              <a:prstGeom prst="rect">
                <a:avLst/>
              </a:prstGeom>
              <a:blipFill rotWithShape="1">
                <a:blip r:embed="rId4"/>
                <a:stretch>
                  <a:fillRect l="-3" t="-7" r="-3310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92085" y="554355"/>
            <a:ext cx="4283710" cy="219964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9_BD.110_1#4977d9a57?vcp=1&amp;vis=1&amp;pid=12f00b05b&amp;color=0,0,0&amp;vtp=1&amp;vaab=1&amp;bt=1&amp;bbb=1&amp;hb=1"/>
              <p:cNvSpPr/>
              <p:nvPr/>
            </p:nvSpPr>
            <p:spPr>
              <a:xfrm>
                <a:off x="539496" y="554400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（5）测完电阻后，小明想用标有“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1.5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字样的乙灯替代电路中的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甲灯，测量乙灯正常发光时的实际功率。但小明发现不能完成实验。要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能完成实验，小明至少要给滑动变阻器串联一个阻值范围为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至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的定值电阻。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9_BD.110_1#4977d9a57?vcp=1&amp;vis=1&amp;pid=12f00b05b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-111" b="-27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9_AN.111_1#4977d9a57.blank?vcp=1&amp;vis=1&amp;pid=12f00b05b&amp;color=0,0,0&amp;vpa=30&amp;vtp=1&amp;vaab=1"/>
          <p:cNvSpPr/>
          <p:nvPr/>
        </p:nvSpPr>
        <p:spPr>
          <a:xfrm>
            <a:off x="9795414" y="1823574"/>
            <a:ext cx="436563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endParaRPr lang="en-US" altLang="zh-CN" sz="2800" dirty="0"/>
          </a:p>
        </p:txBody>
      </p:sp>
      <p:sp>
        <p:nvSpPr>
          <p:cNvPr id="4" name="QB_9_AN.113_1#4977d9a57.blank?vcp=1&amp;vis=1&amp;pid=12f00b05b&amp;color=0,0,0&amp;vpa=31&amp;vtp=1&amp;vaab=1&amp;bbb=1"/>
          <p:cNvSpPr/>
          <p:nvPr/>
        </p:nvSpPr>
        <p:spPr>
          <a:xfrm>
            <a:off x="549815" y="2449241"/>
            <a:ext cx="614363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</a:t>
            </a:r>
            <a:endParaRPr lang="en-US" altLang="zh-CN" sz="28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6470" y="2753995"/>
            <a:ext cx="5695315" cy="292481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8#a95896aed?vcp=1&amp;pid=427cd4e84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请完成第216~219页【备考练习】习题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859ec5ceb.fixed?vcp=1&amp;pid=b1e3a32a6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4700"/>
              </a:lnSpc>
            </a:pPr>
            <a:r>
              <a:rPr lang="en-US" altLang="zh-CN" sz="38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第22讲</a:t>
            </a:r>
            <a:r>
              <a:rPr lang="en-US" altLang="zh-CN" sz="3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8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电流与电压和电阻的关系</a:t>
            </a:r>
            <a:r>
              <a:rPr lang="en-US" altLang="zh-CN" sz="3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8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欧姆定律</a:t>
            </a:r>
            <a:endParaRPr lang="en-US" altLang="zh-CN" sz="3800" dirty="0"/>
          </a:p>
        </p:txBody>
      </p:sp>
      <p:sp>
        <p:nvSpPr>
          <p:cNvPr id="3" name="C_5_BD#859ec5ceb.fixed?vcp=1&amp;pid=b1e3a32a6&amp;color=86,186,157&amp;vtp=1&amp;vaab=1&amp;bbb=1"/>
          <p:cNvSpPr/>
          <p:nvPr/>
        </p:nvSpPr>
        <p:spPr>
          <a:xfrm>
            <a:off x="259715" y="3419856"/>
            <a:ext cx="1164209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4700"/>
              </a:lnSpc>
            </a:pPr>
            <a:r>
              <a:rPr lang="en-US" altLang="zh-CN" sz="3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备考练习</a:t>
            </a:r>
            <a:r>
              <a:rPr lang="en-US" altLang="zh-CN" sz="3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第22讲</a:t>
            </a:r>
            <a:r>
              <a:rPr lang="en-US" altLang="zh-CN" sz="3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电流与电压和电阻的关系</a:t>
            </a:r>
            <a:r>
              <a:rPr lang="en-US" altLang="zh-CN" sz="38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8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欧姆定律</a:t>
            </a:r>
            <a:endParaRPr lang="en-US" altLang="zh-CN" sz="3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09e3ec5d?vcp=1&amp;pid=9cb7bfb09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易错集锦</a:t>
            </a:r>
            <a:endParaRPr lang="en-US" altLang="zh-CN" sz="3200" dirty="0"/>
          </a:p>
        </p:txBody>
      </p:sp>
      <p:sp>
        <p:nvSpPr>
          <p:cNvPr id="3" name="QC_7_BD.1_1#60236f389?vcp=1&amp;vis=1&amp;pid=209e3ec5d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关于欧姆定律的变形式，下列说法正确的是(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2_1#60236f389.bracket?vcp=1&amp;vis=1&amp;pid=209e3ec5d&amp;color=0,0,0&amp;vpa=1&amp;vtp=1&amp;vaab=1"/>
          <p:cNvSpPr/>
          <p:nvPr/>
        </p:nvSpPr>
        <p:spPr>
          <a:xfrm>
            <a:off x="7839614" y="126249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7_BD.1_2#60236f389.choices?vcp=1&amp;vis=1&amp;pid=209e3ec5d&amp;color=0,0,0&amp;vtp=1&amp;vaab=1&amp;bbb=1"/>
          <p:cNvSpPr/>
          <p:nvPr/>
        </p:nvSpPr>
        <p:spPr>
          <a:xfrm>
            <a:off x="539496" y="1908029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A.导体电阻的大小跟导体两端的电压成正比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B.导体电阻的大小跟导体中的电流成反比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.当导体两端的电压为零时，导体的电阻也为零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.导体电阻的大小跟导体两端的电压和通过导体的电流无关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1984b3e0?vcp=1&amp;pid=859ec5ceb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7_BD.115_1#4436d34bf?sp=1&amp;vcp=1&amp;vis=1&amp;pid=31984b3e0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（2023·黑龙江哈尔滨·中考）图B22-1是“探究电流跟电压的关系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”实验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的电路图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下列说法不正确的是(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16_1#4436d34bf.bracket?vcp=1&amp;vis=1&amp;pid=31984b3e0&amp;color=0,0,0&amp;vpa=32&amp;vtp=1&amp;vaab=1"/>
          <p:cNvSpPr/>
          <p:nvPr/>
        </p:nvSpPr>
        <p:spPr>
          <a:xfrm>
            <a:off x="5794915" y="190160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5" name="QC_7_BD.115_2#4436d34bf?iti=53&amp;htil=32&amp;vcp=1&amp;vis=1&amp;pid=31984b3e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51682" y="2604561"/>
            <a:ext cx="2093976" cy="1737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7_BD.115_3#4436d34bf?iti=53&amp;htil=32&amp;vcp=1&amp;vis=1&amp;pid=31984b3e0&amp;color=0,0,0&amp;vtp=1&amp;vaab=1&amp;bbb=1"/>
          <p:cNvSpPr/>
          <p:nvPr/>
        </p:nvSpPr>
        <p:spPr>
          <a:xfrm>
            <a:off x="9735889" y="4468921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图B22-1</a:t>
            </a:r>
            <a:endParaRPr lang="en-US" altLang="zh-CN" sz="2800" dirty="0"/>
          </a:p>
        </p:txBody>
      </p:sp>
      <p:sp>
        <p:nvSpPr>
          <p:cNvPr id="7" name="QC_7_BD.115_4#4436d34bf.choices?htil=32&amp;vcp=1&amp;vis=1&amp;pid=31984b3e0&amp;color=0,0,0&amp;vtp=1&amp;vaab=1&amp;bbb=1"/>
          <p:cNvSpPr/>
          <p:nvPr/>
        </p:nvSpPr>
        <p:spPr>
          <a:xfrm>
            <a:off x="539496" y="2550649"/>
            <a:ext cx="887882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A.探究电流跟电压的关系时，需要控制导体的电阻一定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.滑动变阻器可以起到改变定值电阻两端电压的作用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.实验的结论：电流跟电压成反比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.多次实验是为了得到电流跟电压之间的定量关系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117_1#405e11771?iti=54&amp;htil=33&amp;vcp=1&amp;vis=1&amp;pid=31984b3e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13862" y="935450"/>
            <a:ext cx="3026664" cy="2633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17_2#405e11771?iti=54&amp;htil=33&amp;vcp=1&amp;vis=1&amp;pid=31984b3e0&amp;color=0,0,0&amp;vtp=1&amp;vaab=1&amp;bbb=1"/>
          <p:cNvSpPr/>
          <p:nvPr/>
        </p:nvSpPr>
        <p:spPr>
          <a:xfrm>
            <a:off x="9364413" y="3695922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图B22-2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117_3#405e11771?htil=33&amp;sp=1&amp;vcp=1&amp;vis=1&amp;pid=31984b3e0&amp;color=0,0,0&amp;vtp=1&amp;vaab=1&amp;bt=1&amp;bbb=1&amp;hb=1"/>
              <p:cNvSpPr/>
              <p:nvPr/>
            </p:nvSpPr>
            <p:spPr>
              <a:xfrm>
                <a:off x="539496" y="917162"/>
                <a:ext cx="7946136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（2024·甘肃武威·模拟）在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“探究电流与电压的关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系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”实验中，分别用电阻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进行实验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，并根据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各自的实验数据绘制出如图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B22-2所示的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关系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由图可知(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BD.117_3#405e11771?htil=33&amp;sp=1&amp;vcp=1&amp;vis=1&amp;pid=31984b3e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17162"/>
                <a:ext cx="7946136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9" r="2" b="-27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7_AN.118_1#405e11771.bracket?vcp=1&amp;vis=1&amp;pid=31984b3e0&amp;color=0,0,0&amp;vpa=33&amp;vtp=1&amp;vaab=1"/>
          <p:cNvSpPr/>
          <p:nvPr/>
        </p:nvSpPr>
        <p:spPr>
          <a:xfrm>
            <a:off x="3305715" y="284692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BD.117_4#405e11771.choices?htil=33&amp;vcp=1&amp;vis=1&amp;pid=31984b3e0&amp;color=0,0,0&amp;vtp=1&amp;vaab=1&amp;bbb=1"/>
              <p:cNvSpPr/>
              <p:nvPr/>
            </p:nvSpPr>
            <p:spPr>
              <a:xfrm>
                <a:off x="539496" y="3415506"/>
                <a:ext cx="7946136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.通过导体的电流与导体两端的电压成反比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.将它们串联接到同一电路中，通过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的电流较大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BD.117_4#405e11771.choices?htil=33&amp;vcp=1&amp;vis=1&amp;pid=31984b3e0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15506"/>
                <a:ext cx="7946136" cy="2496757"/>
              </a:xfrm>
              <a:prstGeom prst="rect">
                <a:avLst/>
              </a:prstGeom>
              <a:blipFill rotWithShape="1">
                <a:blip r:embed="rId5"/>
                <a:stretch>
                  <a:fillRect l="-5" t="-19" r="2" b="-2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119_1#2c154d552?vcp=1&amp;vis=1&amp;pid=31984b3e0&amp;color=0,0,0&amp;vtp=1&amp;vaab=1&amp;bt=1&amp;bbb=1&amp;hb=1"/>
              <p:cNvSpPr/>
              <p:nvPr/>
            </p:nvSpPr>
            <p:spPr>
              <a:xfrm>
                <a:off x="539496" y="1072642"/>
                <a:ext cx="11109960" cy="1468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72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（2023·黑龙江绥化·中考）由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变形可得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，下列理解正确的是 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BD.119_1#2c154d552?vcp=1&amp;vis=1&amp;pid=31984b3e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072642"/>
                <a:ext cx="11109960" cy="1468057"/>
              </a:xfrm>
              <a:prstGeom prst="rect">
                <a:avLst/>
              </a:prstGeom>
              <a:blipFill rotWithShape="1">
                <a:blip r:embed="rId3"/>
                <a:stretch>
                  <a:fillRect l="-3" t="-9" r="-1786" b="-4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7_AN.120_1#2c154d552.bracket?vcp=1&amp;vis=1&amp;pid=31984b3e0&amp;color=0,0,0&amp;vpa=34&amp;vtp=1&amp;vaab=1"/>
          <p:cNvSpPr/>
          <p:nvPr/>
        </p:nvSpPr>
        <p:spPr>
          <a:xfrm>
            <a:off x="816515" y="197370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7_BD.119_2#2c154d552.choices?vcp=1&amp;vis=1&amp;pid=31984b3e0&amp;color=0,0,0&amp;vtp=1&amp;vaab=1&amp;bbb=1&amp;hb=1"/>
          <p:cNvSpPr/>
          <p:nvPr/>
        </p:nvSpPr>
        <p:spPr>
          <a:xfrm>
            <a:off x="539496" y="2615566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A.导体的电阻跟它两端的电压成正比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.导体的电阻跟通过它的电流成反比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.当导体两端的电压为0时，导体的电阻为0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.导体的电阻是导体本身的一种性质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，跟导体两端的电压和通过导体的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电流无关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121_1#4722f714b?iti=55&amp;htil=34&amp;vcp=1&amp;vis=1&amp;pid=31984b3e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97956" y="1733264"/>
            <a:ext cx="3063240" cy="272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21_2#4722f714b?iti=55&amp;htil=34&amp;vcp=1&amp;vis=1&amp;pid=31984b3e0&amp;color=0,0,0&amp;vtp=1&amp;vaab=1&amp;bbb=1"/>
          <p:cNvSpPr/>
          <p:nvPr/>
        </p:nvSpPr>
        <p:spPr>
          <a:xfrm>
            <a:off x="9366795" y="4581366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图B22-3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121_3#4722f714b?htil=34&amp;sp=1&amp;vcp=1&amp;vis=1&amp;pid=31984b3e0&amp;color=0,0,0&amp;vtp=1&amp;vaab=1&amp;bt=1&amp;bbb=1&amp;hb=1"/>
              <p:cNvSpPr/>
              <p:nvPr/>
            </p:nvSpPr>
            <p:spPr>
              <a:xfrm>
                <a:off x="539496" y="1705832"/>
                <a:ext cx="79095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（2023·天津·中考）定值电阻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关系图像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B22-3所示，当该电阻两端的电压为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，通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过它的电流为(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BD.121_3#4722f714b?htil=34&amp;sp=1&amp;vcp=1&amp;vis=1&amp;pid=31984b3e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705832"/>
                <a:ext cx="7909560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5" t="-12" r="5" b="-37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7_AN.122_1#4722f714b.bracket?vcp=1&amp;vis=1&amp;pid=31984b3e0&amp;color=0,0,0&amp;vpa=35&amp;vtp=1&amp;vaab=1"/>
          <p:cNvSpPr/>
          <p:nvPr/>
        </p:nvSpPr>
        <p:spPr>
          <a:xfrm>
            <a:off x="2950114" y="298789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BD.121_4#4722f714b.choices?htil=34&amp;vcp=1&amp;vis=1&amp;pid=31984b3e0&amp;color=0,0,0&amp;vtp=1&amp;vaab=1&amp;bbb=1"/>
              <p:cNvSpPr/>
              <p:nvPr/>
            </p:nvSpPr>
            <p:spPr>
              <a:xfrm>
                <a:off x="539496" y="3630898"/>
                <a:ext cx="7909560" cy="5552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  <a:tabLst>
                    <a:tab pos="2050415" algn="l"/>
                    <a:tab pos="4062730" algn="l"/>
                    <a:tab pos="6075045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BD.121_4#4722f714b.choices?htil=34&amp;vcp=1&amp;vis=1&amp;pid=31984b3e0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630898"/>
                <a:ext cx="7909560" cy="555244"/>
              </a:xfrm>
              <a:prstGeom prst="rect">
                <a:avLst/>
              </a:prstGeom>
              <a:blipFill rotWithShape="1">
                <a:blip r:embed="rId5"/>
                <a:stretch>
                  <a:fillRect l="-5" t="-109" r="5" b="-142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123_1#e1e95f0c2?iti=56&amp;htil=35&amp;vcp=1&amp;vis=1&amp;pid=31984b3e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57101" y="898906"/>
            <a:ext cx="3849624" cy="2697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23_2#e1e95f0c2?iti=56&amp;htil=35&amp;vcp=1&amp;vis=1&amp;pid=31984b3e0&amp;color=0,0,0&amp;vtp=1&amp;vaab=1&amp;bbb=1"/>
          <p:cNvSpPr/>
          <p:nvPr/>
        </p:nvSpPr>
        <p:spPr>
          <a:xfrm>
            <a:off x="9019132" y="3723386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图B22-4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123_3#e1e95f0c2?htil=35&amp;sp=1&amp;vcp=1&amp;vis=1&amp;pid=31984b3e0&amp;color=0,0,0&amp;vtp=1&amp;vaab=1&amp;bt=1&amp;bbb=1&amp;hb=1"/>
              <p:cNvSpPr/>
              <p:nvPr/>
            </p:nvSpPr>
            <p:spPr>
              <a:xfrm>
                <a:off x="539496" y="880618"/>
                <a:ext cx="713232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（2024·黑龙江绥化·中考）在如图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B22-4所示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的电路中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是定值电阻，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是阻值随光照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强度增大而减小的光敏电阻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。闭合开关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，逐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渐增大光照强度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下列说法正确的是(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BD.123_3#e1e95f0c2?htil=35&amp;sp=1&amp;vcp=1&amp;vis=1&amp;pid=31984b3e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80618"/>
                <a:ext cx="7132320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20" r="-671" b="-27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7_AN.124_1#e1e95f0c2.bracket?vcp=1&amp;vis=1&amp;pid=31984b3e0&amp;color=0,0,0&amp;vpa=36&amp;vtp=1&amp;vaab=1"/>
          <p:cNvSpPr/>
          <p:nvPr/>
        </p:nvSpPr>
        <p:spPr>
          <a:xfrm>
            <a:off x="6506114" y="281038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6" name="QC_7_BD.123_4#e1e95f0c2.choices?htil=35&amp;vcp=1&amp;vis=1&amp;pid=31984b3e0&amp;color=0,0,0&amp;vtp=1&amp;vaab=1&amp;bbb=1"/>
          <p:cNvSpPr/>
          <p:nvPr/>
        </p:nvSpPr>
        <p:spPr>
          <a:xfrm>
            <a:off x="539496" y="3452050"/>
            <a:ext cx="713232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A.电压表和电流表的示数都增大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.电压表和电流表示数的比值增大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.电流表的示数减小，电压表的示数增大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.电流表的示数增大，电压表的示数减小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125_1#2206b9475?sp=1&amp;vcp=1&amp;vis=1&amp;pid=31984b3e0&amp;color=0,0,0&amp;vtp=1&amp;vaab=1&amp;bt=1&amp;bbb=1&amp;hb=1"/>
              <p:cNvSpPr/>
              <p:nvPr/>
            </p:nvSpPr>
            <p:spPr>
              <a:xfrm>
                <a:off x="539496" y="55440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（2024·山东滨州·中考）在如图B22-5所示的电路中，电源电压为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闭合开关后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，电流表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，电流表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，则通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过灯泡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的电流为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，灯泡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的阻值为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125_1#2206b9475?sp=1&amp;vcp=1&amp;vis=1&amp;pid=31984b3e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-1043" b="-3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AN.126_1#2206b9475.blank?vcp=1&amp;vis=1&amp;pid=31984b3e0&amp;color=0,0,0&amp;vpa=37&amp;vtp=1&amp;vaab=1&amp;bbb=1"/>
          <p:cNvSpPr/>
          <p:nvPr/>
        </p:nvSpPr>
        <p:spPr>
          <a:xfrm>
            <a:off x="3356960" y="1798365"/>
            <a:ext cx="703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0.4</a:t>
            </a:r>
            <a:endParaRPr lang="en-US" altLang="zh-CN" sz="2800" dirty="0"/>
          </a:p>
        </p:txBody>
      </p:sp>
      <p:sp>
        <p:nvSpPr>
          <p:cNvPr id="4" name="QB_7_AN.128_1#2206b9475.blank?vcp=1&amp;vis=1&amp;pid=31984b3e0&amp;color=0,0,0&amp;vpa=38&amp;vtp=1&amp;vaab=1&amp;bbb=1"/>
          <p:cNvSpPr/>
          <p:nvPr/>
        </p:nvSpPr>
        <p:spPr>
          <a:xfrm>
            <a:off x="7200488" y="1798365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</a:t>
            </a:r>
            <a:endParaRPr lang="en-US" altLang="zh-CN" sz="2800" dirty="0"/>
          </a:p>
        </p:txBody>
      </p:sp>
      <p:pic>
        <p:nvPicPr>
          <p:cNvPr id="5" name="QB_7_BD.127_1#2206b9475?iti=57&amp;vcp=1&amp;vis=1&amp;pid=31984b3e0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61104" y="2541188"/>
            <a:ext cx="3675888" cy="2980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7_BD.127_2#2206b9475?iti=57&amp;vcp=1&amp;vis=1&amp;pid=31984b3e0&amp;color=0,0,0&amp;vtp=1&amp;vaab=1&amp;bbb=1"/>
          <p:cNvSpPr/>
          <p:nvPr/>
        </p:nvSpPr>
        <p:spPr>
          <a:xfrm>
            <a:off x="5436267" y="5649132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图B22-5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129_1#7b5fc0130?sp=1&amp;vcp=1&amp;vis=1&amp;pid=31984b3e0&amp;color=0,0,0&amp;vtp=1&amp;vaab=1&amp;bt=1&amp;bbb=1&amp;hb=1"/>
              <p:cNvSpPr/>
              <p:nvPr/>
            </p:nvSpPr>
            <p:spPr>
              <a:xfrm>
                <a:off x="539496" y="55440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7.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（2024·湖北宜昌·模拟）在如图B22-6所示的电路中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，闭合开关后电压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的示数为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2.5 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，电压表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的示数为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3.8 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，则电压表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的示数应为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，小灯泡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的电阻之比为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129_1#7b5fc0130?sp=1&amp;vcp=1&amp;vis=1&amp;pid=31984b3e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3" b="-3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AN.130_1#7b5fc0130.blank?vcp=1&amp;vis=1&amp;pid=31984b3e0&amp;color=0,0,0&amp;vpa=39&amp;vtp=1&amp;vaab=1&amp;bbb=1"/>
          <p:cNvSpPr/>
          <p:nvPr/>
        </p:nvSpPr>
        <p:spPr>
          <a:xfrm>
            <a:off x="511715" y="1798365"/>
            <a:ext cx="703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6.3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N.132_1#7b5fc0130.blank?vcp=1&amp;vis=1&amp;pid=31984b3e0&amp;color=0,0,0&amp;vpa=40&amp;vtp=1&amp;vaab=1&amp;bbb=1"/>
              <p:cNvSpPr/>
              <p:nvPr/>
            </p:nvSpPr>
            <p:spPr>
              <a:xfrm>
                <a:off x="6142418" y="1925809"/>
                <a:ext cx="112128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25:38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7_AN.132_1#7b5fc0130.blank?vcp=1&amp;vis=1&amp;pid=31984b3e0&amp;color=0,0,0&amp;vpa=4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42418" y="1925809"/>
                <a:ext cx="1121283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6" t="-121" r="51" b="-70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B_7_BD.131_1#7b5fc0130?iti=58&amp;vcp=1&amp;vis=1&amp;pid=31984b3e0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97680" y="2532044"/>
            <a:ext cx="3602736" cy="310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7_BD.131_2#7b5fc0130?iti=58&amp;vcp=1&amp;vis=1&amp;pid=31984b3e0&amp;color=0,0,0&amp;vtp=1&amp;vaab=1&amp;bbb=1"/>
          <p:cNvSpPr/>
          <p:nvPr/>
        </p:nvSpPr>
        <p:spPr>
          <a:xfrm>
            <a:off x="5436267" y="5768004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图B22-6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BD.133_3#6c3d2a2ab?htil=36&amp;sp=1&amp;vcp=1&amp;vis=1&amp;pid=25c8cb9ab&amp;color=0,0,0&amp;vtp=1&amp;vaab=1&amp;bbb=1&amp;hb=1&amp;hs=1"/>
              <p:cNvSpPr/>
              <p:nvPr/>
            </p:nvSpPr>
            <p:spPr>
              <a:xfrm>
                <a:off x="539750" y="1267460"/>
                <a:ext cx="7052310" cy="249682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8.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（2024·江苏镇江·中考）图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B22-7甲是小华</a:t>
                </a:r>
              </a:p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设计的天然气浓度测试仪内部电路图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，电源</a:t>
                </a:r>
              </a:p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电压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恒为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zh-CN" altLang="en-US" sz="2800" b="0" i="0" kern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为定值电阻，电压表量程</a:t>
                </a:r>
              </a:p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，将电压表作为气体浓度的显示装</a:t>
                </a:r>
              </a:p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置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，气敏电阻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的阻值与</a:t>
                </a:r>
                <a:r>
                  <a:rPr lang="en-US" altLang="zh-CN" sz="28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气体浓度的关系如</a:t>
                </a:r>
              </a:p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图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B22-7乙所示</a:t>
                </a:r>
                <a:r>
                  <a:rPr lang="en-US" altLang="zh-CN" sz="28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，当气体浓度增加时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altLang="zh-CN" sz="28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 </a:t>
                </a:r>
                <a:r>
                  <a:rPr lang="en-US" altLang="zh-CN" sz="28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的</a:t>
                </a:r>
              </a:p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阻值将</a:t>
                </a:r>
                <a:r>
                  <a:rPr lang="en-US" altLang="zh-CN" sz="28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  <a:sym typeface="+mn-ea"/>
                  </a:rPr>
                  <a:t>______</a:t>
                </a:r>
                <a:r>
                  <a:rPr lang="en-US" altLang="zh-CN" sz="28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，电压表的示数会</a:t>
                </a:r>
                <a:r>
                  <a:rPr lang="en-US" altLang="zh-CN" sz="28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  <a:sym typeface="+mn-ea"/>
                  </a:rPr>
                  <a:t>______</a:t>
                </a:r>
                <a:r>
                  <a:rPr lang="en-US" altLang="zh-CN" sz="28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。</a:t>
                </a:r>
              </a:p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要求将电压表示数为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 </a:t>
                </a:r>
                <a:r>
                  <a:rPr lang="en-US" altLang="zh-CN" sz="28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处标为气体浓度</a:t>
                </a:r>
              </a:p>
              <a:p>
                <a:pPr algn="l"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0.5%</m:t>
                    </m:r>
                  </m:oMath>
                </a14:m>
                <a:r>
                  <a:rPr lang="en-US" altLang="zh-CN" sz="28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，电阻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的阻值应为</a:t>
                </a:r>
                <a:r>
                  <a:rPr lang="en-US" altLang="zh-CN" sz="28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  <a:sym typeface="+mn-ea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  <a:sym typeface="+mn-ea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；若长时间使用后</a:t>
                </a:r>
                <a:r>
                  <a:rPr lang="en-US" altLang="zh-CN" sz="28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，电源电压降低，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则测量结果</a:t>
                </a:r>
                <a:r>
                  <a:rPr lang="en-US" altLang="zh-CN" sz="28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  <a:sym typeface="+mn-ea"/>
                  </a:rPr>
                  <a:t>______</a:t>
                </a:r>
                <a:r>
                  <a:rPr lang="en-US" altLang="zh-CN" sz="28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（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选填“大于”“小于</a:t>
                </a:r>
                <a:r>
                  <a:rPr lang="en-US" altLang="zh-CN" sz="28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”或 “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等于”）实际的气体浓度。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7_BD.133_3#6c3d2a2ab?htil=36&amp;sp=1&amp;vcp=1&amp;vis=1&amp;pid=25c8cb9ab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750" y="1267460"/>
                <a:ext cx="7052310" cy="2496820"/>
              </a:xfrm>
              <a:prstGeom prst="rect">
                <a:avLst/>
              </a:prstGeom>
              <a:blipFill rotWithShape="1">
                <a:blip r:embed="rId3"/>
                <a:stretch>
                  <a:fillRect r="-52764" b="-709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C_6_BD#25c8cb9ab?vcp=1&amp;pid=859ec5ceb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提分练</a:t>
            </a:r>
            <a:endParaRPr lang="en-US" altLang="zh-CN" sz="3200" dirty="0"/>
          </a:p>
        </p:txBody>
      </p:sp>
      <p:pic>
        <p:nvPicPr>
          <p:cNvPr id="3" name="QB_7_BD.133_1#6c3d2a2ab?iti=59&amp;htil=36&amp;vcp=1&amp;vis=1&amp;pid=25c8cb9ab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53300" y="1455420"/>
            <a:ext cx="4768850" cy="2308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BD.133_2#6c3d2a2ab?iti=59&amp;htil=36&amp;vcp=1&amp;vis=1&amp;pid=25c8cb9ab&amp;color=0,0,0&amp;vtp=1&amp;vaab=1&amp;bbb=1"/>
          <p:cNvSpPr/>
          <p:nvPr/>
        </p:nvSpPr>
        <p:spPr>
          <a:xfrm>
            <a:off x="9166860" y="3728720"/>
            <a:ext cx="1325245" cy="66230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图B22-7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AS.1_1#6c3d2a2ab?iti=60&amp;htil=37&amp;vcp=1&amp;vis=1&amp;pid=25c8cb9ab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99248" y="572688"/>
            <a:ext cx="3931920" cy="1856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AS.1_1#6c3d2a2ab?iti=60&amp;htil=37&amp;vcp=1&amp;vis=1&amp;pid=25c8cb9ab&amp;color=0,0,0&amp;vtp=1&amp;vaab=1&amp;bbb=1"/>
          <p:cNvSpPr/>
          <p:nvPr/>
        </p:nvSpPr>
        <p:spPr>
          <a:xfrm>
            <a:off x="9002427" y="2555920"/>
            <a:ext cx="1325562" cy="50622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图B22-7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S.1_1#6c3d2a2ab?htil=37&amp;vcp=1&amp;vis=1&amp;pid=25c8cb9ab&amp;color=0,0,0&amp;vtp=1&amp;vaab=1&amp;bt=1&amp;bbb=1&amp;hb=1&amp;hs=1"/>
              <p:cNvSpPr/>
              <p:nvPr/>
            </p:nvSpPr>
            <p:spPr>
              <a:xfrm>
                <a:off x="539496" y="554400"/>
                <a:ext cx="7040880" cy="27729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5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由题图乙可知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，当气体浓度增加</a:t>
                </a: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的阻值将减小，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电路中的总电阻减小，</a:t>
                </a: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由欧姆定律可知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，电路中的电流增大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，定值</a:t>
                </a: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两端的电压增大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，即电压表的示数会增</a:t>
                </a: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大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。要求将电压表示数为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处标为气体浓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AS.1_1#6c3d2a2ab?htil=37&amp;vcp=1&amp;vis=1&amp;pid=25c8cb9ab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7040880" cy="2772982"/>
              </a:xfrm>
              <a:prstGeom prst="rect">
                <a:avLst/>
              </a:prstGeom>
              <a:blipFill rotWithShape="1">
                <a:blip r:embed="rId4"/>
                <a:stretch>
                  <a:fillRect l="-5" t="-2" r="-2908" b="-16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S.1_1#6c3d2a2ab?htil=37&amp;vcp=1&amp;vis=1&amp;pid=25c8cb9ab&amp;color=0,0,0&amp;vtp=1&amp;vaab=1&amp;bt=1&amp;bbb=1&amp;hb=1&amp;hs=1"/>
              <p:cNvSpPr/>
              <p:nvPr/>
            </p:nvSpPr>
            <p:spPr>
              <a:xfrm>
                <a:off x="539995" y="3306744"/>
                <a:ext cx="11112011" cy="28745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0.5%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，此时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−1.5 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，电路</a:t>
                </a: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中的电流为</a:t>
                </a:r>
              </a:p>
              <a:p>
                <a:pPr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𝑥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𝑥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2.5 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Ω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=0.125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，定值电阻的阻值</a:t>
                </a:r>
              </a:p>
              <a:p>
                <a:pPr latinLnBrk="1">
                  <a:lnSpc>
                    <a:spcPts val="45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1.5 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0.125 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若长时间使用后，电源电压降低，此时电路</a:t>
                </a: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中的电流会偏小，则测量结果会小于实际的气体浓度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7_AS.1_1#6c3d2a2ab?htil=37&amp;vcp=1&amp;vis=1&amp;pid=25c8cb9ab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3306744"/>
                <a:ext cx="11112011" cy="2874582"/>
              </a:xfrm>
              <a:prstGeom prst="rect">
                <a:avLst/>
              </a:prstGeom>
              <a:blipFill rotWithShape="1">
                <a:blip r:embed="rId5"/>
                <a:stretch>
                  <a:fillRect l="-2" t="-10" r="4" b="-16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BD.133_3#6c3d2a2ab?htil=36&amp;sp=1&amp;vcp=1&amp;vis=1&amp;pid=25c8cb9ab&amp;color=0,0,0&amp;vtp=1&amp;vaab=1&amp;bbb=1&amp;hb=1&amp;hs=1"/>
              <p:cNvSpPr/>
              <p:nvPr/>
            </p:nvSpPr>
            <p:spPr>
              <a:xfrm>
                <a:off x="539750" y="1267460"/>
                <a:ext cx="7052310" cy="249682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8.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（2024·江苏镇江·中考）图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B22-7甲是小华</a:t>
                </a:r>
              </a:p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设计的天然气浓度测试仪内部电路图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，电源</a:t>
                </a:r>
              </a:p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电压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恒为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zh-CN" altLang="en-US" sz="2800" b="0" i="0" kern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为定值电阻，电压表量程</a:t>
                </a:r>
              </a:p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，将电压表作为气体浓度的显示装</a:t>
                </a:r>
              </a:p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置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，气敏电阻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的阻值与</a:t>
                </a:r>
                <a:r>
                  <a:rPr lang="en-US" altLang="zh-CN" sz="28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气体浓度的关系如</a:t>
                </a:r>
              </a:p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图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B22-7乙所示</a:t>
                </a:r>
                <a:r>
                  <a:rPr lang="en-US" altLang="zh-CN" sz="28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，当气体浓度增加时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altLang="zh-CN" sz="28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 </a:t>
                </a:r>
                <a:r>
                  <a:rPr lang="en-US" altLang="zh-CN" sz="28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的</a:t>
                </a:r>
              </a:p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阻值将</a:t>
                </a:r>
                <a:r>
                  <a:rPr lang="en-US" altLang="zh-CN" sz="28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  <a:sym typeface="+mn-ea"/>
                  </a:rPr>
                  <a:t>______</a:t>
                </a:r>
                <a:r>
                  <a:rPr lang="en-US" altLang="zh-CN" sz="28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，电压表的示数会</a:t>
                </a:r>
                <a:r>
                  <a:rPr lang="en-US" altLang="zh-CN" sz="28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  <a:sym typeface="+mn-ea"/>
                  </a:rPr>
                  <a:t>______</a:t>
                </a:r>
                <a:r>
                  <a:rPr lang="en-US" altLang="zh-CN" sz="28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。</a:t>
                </a:r>
              </a:p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要求将电压表示数为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 </a:t>
                </a:r>
                <a:r>
                  <a:rPr lang="en-US" altLang="zh-CN" sz="28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处标为气体浓度</a:t>
                </a:r>
              </a:p>
              <a:p>
                <a:pPr algn="l"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0.5%</m:t>
                    </m:r>
                  </m:oMath>
                </a14:m>
                <a:r>
                  <a:rPr lang="en-US" altLang="zh-CN" sz="28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，电阻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的阻值应为</a:t>
                </a:r>
                <a:r>
                  <a:rPr lang="en-US" altLang="zh-CN" sz="28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  <a:sym typeface="+mn-ea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  <a:sym typeface="+mn-ea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；若长时间使用后</a:t>
                </a:r>
                <a:r>
                  <a:rPr lang="en-US" altLang="zh-CN" sz="28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，电源电压降低，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则测量结果</a:t>
                </a:r>
                <a:r>
                  <a:rPr lang="en-US" altLang="zh-CN" sz="28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  <a:sym typeface="+mn-ea"/>
                  </a:rPr>
                  <a:t>______</a:t>
                </a:r>
                <a:r>
                  <a:rPr lang="en-US" altLang="zh-CN" sz="28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（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选填“大于”“小于</a:t>
                </a:r>
                <a:r>
                  <a:rPr lang="en-US" altLang="zh-CN" sz="28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”或 “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等于”）实际的气体浓度。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7_BD.133_3#6c3d2a2ab?htil=36&amp;sp=1&amp;vcp=1&amp;vis=1&amp;pid=25c8cb9ab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750" y="1267460"/>
                <a:ext cx="7052310" cy="2496820"/>
              </a:xfrm>
              <a:prstGeom prst="rect">
                <a:avLst/>
              </a:prstGeom>
              <a:blipFill rotWithShape="1">
                <a:blip r:embed="rId3"/>
                <a:stretch>
                  <a:fillRect r="-52764" b="-709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C_6_BD#25c8cb9ab?vcp=1&amp;pid=859ec5ceb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提分练</a:t>
            </a:r>
            <a:endParaRPr lang="en-US" altLang="zh-CN" sz="3200" dirty="0"/>
          </a:p>
        </p:txBody>
      </p:sp>
      <p:pic>
        <p:nvPicPr>
          <p:cNvPr id="3" name="QB_7_BD.133_1#6c3d2a2ab?iti=59&amp;htil=36&amp;vcp=1&amp;vis=1&amp;pid=25c8cb9ab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53300" y="1455420"/>
            <a:ext cx="4768850" cy="2308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BD.133_2#6c3d2a2ab?iti=59&amp;htil=36&amp;vcp=1&amp;vis=1&amp;pid=25c8cb9ab&amp;color=0,0,0&amp;vtp=1&amp;vaab=1&amp;bbb=1"/>
          <p:cNvSpPr/>
          <p:nvPr/>
        </p:nvSpPr>
        <p:spPr>
          <a:xfrm>
            <a:off x="9166860" y="3728720"/>
            <a:ext cx="1325245" cy="66230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图B22-7</a:t>
            </a:r>
            <a:endParaRPr lang="en-US" altLang="zh-CN" sz="2800" dirty="0"/>
          </a:p>
        </p:txBody>
      </p:sp>
      <p:sp>
        <p:nvSpPr>
          <p:cNvPr id="6" name="QB_7_AN.134_1#6c3d2a2ab.blank?vcp=1&amp;vis=1&amp;pid=25c8cb9ab&amp;color=0,0,0&amp;vpa=41&amp;vtp=1&amp;vaab=1&amp;bbb=1"/>
          <p:cNvSpPr/>
          <p:nvPr/>
        </p:nvSpPr>
        <p:spPr>
          <a:xfrm>
            <a:off x="1709325" y="3614846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减小</a:t>
            </a:r>
            <a:endParaRPr lang="en-US" altLang="zh-CN" sz="2800" dirty="0"/>
          </a:p>
        </p:txBody>
      </p:sp>
      <p:sp>
        <p:nvSpPr>
          <p:cNvPr id="7" name="QB_7_AN.135_1#6c3d2a2ab.blank?vcp=1&amp;vis=1&amp;pid=25c8cb9ab&amp;color=0,0,0&amp;vpa=42&amp;vtp=1&amp;vaab=1&amp;bbb=1"/>
          <p:cNvSpPr/>
          <p:nvPr/>
        </p:nvSpPr>
        <p:spPr>
          <a:xfrm>
            <a:off x="5620925" y="3614846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增大</a:t>
            </a:r>
            <a:endParaRPr lang="en-US" altLang="zh-CN" sz="2800" dirty="0"/>
          </a:p>
        </p:txBody>
      </p:sp>
      <p:sp>
        <p:nvSpPr>
          <p:cNvPr id="8" name="QB_7_AN.136_1#6c3d2a2ab.blank?vcp=1&amp;vis=1&amp;pid=25c8cb9ab&amp;color=0,0,0&amp;vpa=43&amp;vtp=1&amp;vaab=1&amp;bbb=1"/>
          <p:cNvSpPr/>
          <p:nvPr/>
        </p:nvSpPr>
        <p:spPr>
          <a:xfrm>
            <a:off x="4401343" y="4484161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</a:t>
            </a:r>
            <a:endParaRPr lang="en-US" altLang="zh-CN" sz="2800" dirty="0"/>
          </a:p>
        </p:txBody>
      </p:sp>
      <p:sp>
        <p:nvSpPr>
          <p:cNvPr id="9" name="QB_7_AN.137_1#6c3d2a2ab.blank?vcp=1&amp;vis=1&amp;pid=25c8cb9ab&amp;color=0,0,0&amp;vpa=44&amp;vtp=1&amp;vaab=1&amp;bbb=1"/>
          <p:cNvSpPr/>
          <p:nvPr/>
        </p:nvSpPr>
        <p:spPr>
          <a:xfrm>
            <a:off x="2425604" y="4889291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3_1#74d1d3d16?vcp=1&amp;vis=1&amp;pid=209e3ec5d&amp;color=0,0,0&amp;vtp=1&amp;vaab=1&amp;bt=1&amp;bbb=1&amp;hb=1"/>
              <p:cNvSpPr/>
              <p:nvPr/>
            </p:nvSpPr>
            <p:spPr>
              <a:xfrm>
                <a:off x="539496" y="1204468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小刚用如图所示的电路探究一段电路中电流跟电阻的关系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，在实验过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程中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两点间的电阻由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更换为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后，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为了探究上述问题，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他下一步应该采取的操作是(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BD.3_1#74d1d3d16?vcp=1&amp;vis=1&amp;pid=209e3ec5d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04468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7" r="-2506" b="-36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C_7_BD.3_2#74d1d3d16?htil=1&amp;vcp=1&amp;vis=1&amp;pid=209e3ec5d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66918" y="3182112"/>
            <a:ext cx="2798064" cy="193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3_3#74d1d3d16.choices?htil=1&amp;vcp=1&amp;vis=1&amp;pid=209e3ec5d&amp;color=0,0,0&amp;vtp=1&amp;vaab=1&amp;bbb=1"/>
          <p:cNvSpPr/>
          <p:nvPr/>
        </p:nvSpPr>
        <p:spPr>
          <a:xfrm>
            <a:off x="539496" y="3128200"/>
            <a:ext cx="817473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A.记录电流表和电压表的示数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.将滑动变阻器的滑片适当向左移动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.将滑动变阻器的滑片适当向右移动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.适当增加电池的节数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39_1#880d164ee?sp=1&amp;vcp=1&amp;vis=1&amp;pid=25c8cb9ab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（2024·云南·中考）实验小组的同学探究“电流与电压的关系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”，实验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电路如图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B22-8甲所示。</a:t>
            </a:r>
            <a:endParaRPr lang="en-US" altLang="zh-CN" sz="2800" dirty="0"/>
          </a:p>
        </p:txBody>
      </p:sp>
      <p:pic>
        <p:nvPicPr>
          <p:cNvPr id="3" name="QO_7_BD.139_2#880d164ee?iti=61&amp;vcp=1&amp;vis=1&amp;pid=25c8cb9a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37075" y="1374140"/>
            <a:ext cx="5023485" cy="3894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39_3#880d164ee?iti=61&amp;vcp=1&amp;vis=1&amp;pid=25c8cb9ab&amp;color=0,0,0&amp;vtp=1&amp;vaab=1&amp;bbb=1"/>
          <p:cNvSpPr/>
          <p:nvPr/>
        </p:nvSpPr>
        <p:spPr>
          <a:xfrm>
            <a:off x="3493167" y="3750863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图B22-8</a:t>
            </a:r>
            <a:endParaRPr lang="en-US" altLang="zh-CN" sz="2800" dirty="0"/>
          </a:p>
        </p:txBody>
      </p:sp>
      <p:sp>
        <p:nvSpPr>
          <p:cNvPr id="5" name="QB_8_BD.140_1#001e26e6e?vcp=1&amp;vis=1&amp;pid=880d164ee&amp;color=0,0,0&amp;vtp=1&amp;vaab=1&amp;bbb=1&amp;hb=1"/>
          <p:cNvSpPr/>
          <p:nvPr/>
        </p:nvSpPr>
        <p:spPr>
          <a:xfrm>
            <a:off x="539496" y="508861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（1）实验前，他们设计了实验探究的思路：保持电阻不变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，探究电流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与电压的关系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，物理上把这种研究方法叫做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法。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41_1#8158349b4?vcp=1&amp;vis=1&amp;pid=880d164ee&amp;color=0,0,0&amp;mp=1&amp;vtp=1&amp;vaab=1&amp;bt=1&amp;bbb=1&amp;hb=1"/>
              <p:cNvSpPr/>
              <p:nvPr/>
            </p:nvSpPr>
            <p:spPr>
              <a:xfrm>
                <a:off x="539496" y="554400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（2）连接电路时，开关应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。闭合开关前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，应将滑动变阻器的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滑片移到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”）端。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141_1#8158349b4?vcp=1&amp;vis=1&amp;pid=880d164ee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4" r="3" b="-5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142_1#880d164ee?iti=62&amp;vcp=1&amp;vis=1&amp;pid=880d164ee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80180" y="1755775"/>
            <a:ext cx="4625975" cy="3585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42_2#880d164ee?iti=62&amp;vcp=1&amp;vis=1&amp;pid=880d164ee&amp;color=0,0,0&amp;vtp=1&amp;vaab=1&amp;bbb=1"/>
          <p:cNvSpPr/>
          <p:nvPr/>
        </p:nvSpPr>
        <p:spPr>
          <a:xfrm>
            <a:off x="2290477" y="3935775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图B22-8</a:t>
            </a:r>
            <a:endParaRPr lang="en-US" altLang="zh-CN" sz="2800" dirty="0"/>
          </a:p>
        </p:txBody>
      </p:sp>
      <p:sp>
        <p:nvSpPr>
          <p:cNvPr id="5" name="QO_8_BD.143_1#3d3e33857?vcp=1&amp;vis=1&amp;pid=880d164ee&amp;color=0,0,0&amp;vtp=1&amp;vaab=1&amp;bbb=1&amp;hb=1"/>
          <p:cNvSpPr/>
          <p:nvPr/>
        </p:nvSpPr>
        <p:spPr>
          <a:xfrm>
            <a:off x="539496" y="520748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（3）检查图B22-8乙所示的实物电路，发现有一根导线接错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。请在这根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导线上画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“×”，并画出正确接法（导线不能交叉）。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44_1#ed1f246d7?sp=1&amp;vcp=1&amp;vis=1&amp;pid=880d164ee&amp;color=0,0,0&amp;vtp=1&amp;vaab=1&amp;bt=1&amp;bbb=1&amp;hb=1"/>
              <p:cNvSpPr/>
              <p:nvPr/>
            </p:nvSpPr>
            <p:spPr>
              <a:xfrm>
                <a:off x="322213" y="499158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（4）正确连接电路后，闭合开关，移动滑片，记录第1组电压表和电流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表的示数后，为完成后续实验，应逐渐将滑片向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”）端移动，数据记录如下表。其中第3次实验时电流表的指针位置如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图B22-8丙所示，示数为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144_1#ed1f246d7?sp=1&amp;vcp=1&amp;vis=1&amp;pid=880d164ee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2213" y="499158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2" t="-2" r="-261" b="-27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5" name="QB_8_BD.146_1#ed1f246d7?colgroup=6,4,4,2,4,4&amp;vcp=1&amp;vis=1&amp;pid=880d164ee&amp;color=0,0,0&amp;vtp=1&amp;vaab=1&amp;bbb=1"/>
              <p:cNvGraphicFramePr>
                <a:graphicFrameLocks noGrp="1"/>
              </p:cNvGraphicFramePr>
              <p:nvPr/>
            </p:nvGraphicFramePr>
            <p:xfrm>
              <a:off x="322212" y="3124501"/>
              <a:ext cx="6513155" cy="3144569"/>
            </p:xfrm>
            <a:graphic>
              <a:graphicData uri="http://schemas.openxmlformats.org/drawingml/2006/table">
                <a:tbl>
                  <a:tblPr/>
                  <a:tblGrid>
                    <a:gridCol w="143418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9451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09451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700919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094512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094512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87885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次数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3984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电压</a:t>
                          </a:r>
                        </a:p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𝑈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V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2586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电流</a:t>
                          </a:r>
                        </a:p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𝐼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0.08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300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5" name="QB_8_BD.146_1#ed1f246d7?colgroup=6,4,4,2,4,4&amp;vcp=1&amp;vis=1&amp;pid=880d164ee&amp;color=0,0,0&amp;vtp=1&amp;vaab=1&amp;bbb=1"/>
              <p:cNvGraphicFramePr>
                <a:graphicFrameLocks noGrp="1"/>
              </p:cNvGraphicFramePr>
              <p:nvPr/>
            </p:nvGraphicFramePr>
            <p:xfrm>
              <a:off x="322212" y="3124501"/>
              <a:ext cx="6513155" cy="3144569"/>
            </p:xfrm>
            <a:graphic>
              <a:graphicData uri="http://schemas.openxmlformats.org/drawingml/2006/table">
                <a:tbl>
                  <a:tblPr/>
                  <a:tblGrid>
                    <a:gridCol w="1434188"/>
                    <a:gridCol w="1094512"/>
                    <a:gridCol w="1094512"/>
                    <a:gridCol w="700919"/>
                    <a:gridCol w="1094512"/>
                    <a:gridCol w="1094512"/>
                  </a:tblGrid>
                  <a:tr h="87885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次数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3982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2585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0.08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300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4" name="QO_7_BD.139_2#880d164ee?iti=61&amp;vcp=1&amp;vis=1&amp;pid=25c8cb9ab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4710" y="2434590"/>
            <a:ext cx="4843145" cy="3754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139_3#880d164ee?iti=61&amp;vcp=1&amp;vis=1&amp;pid=25c8cb9ab&amp;color=0,0,0&amp;vtp=1&amp;vaab=1&amp;bbb=1"/>
          <p:cNvSpPr/>
          <p:nvPr/>
        </p:nvSpPr>
        <p:spPr>
          <a:xfrm>
            <a:off x="10236835" y="5747385"/>
            <a:ext cx="1325245" cy="63373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图B22-8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47_1#09bf18f61?vcp=1&amp;vis=1&amp;pid=880d164ee&amp;color=0,0,0&amp;mp=1&amp;vtp=1&amp;vaab=1&amp;bt=1&amp;bbb=1&amp;hb=1"/>
          <p:cNvSpPr/>
          <p:nvPr/>
        </p:nvSpPr>
        <p:spPr>
          <a:xfrm>
            <a:off x="539496" y="100707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（5）分析实验数据可得结论：当导体的电阻一定时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，通过导体的电流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与导体两端的电压成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7_BD.148_1#880d164ee?iti=64&amp;vcp=1&amp;vis=1&amp;pid=880d164e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22160" y="1788160"/>
            <a:ext cx="4990465" cy="3869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48_2#880d164ee?iti=64&amp;vcp=1&amp;vis=1&amp;pid=880d164ee&amp;color=0,0,0&amp;vtp=1&amp;vaab=1&amp;bbb=1"/>
          <p:cNvSpPr/>
          <p:nvPr/>
        </p:nvSpPr>
        <p:spPr>
          <a:xfrm>
            <a:off x="10324465" y="5615305"/>
            <a:ext cx="1325245" cy="67754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图B22-8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QB_8_BD.146_1#ed1f246d7?colgroup=6,4,4,2,4,4&amp;vcp=1&amp;vis=1&amp;pid=880d164ee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471007"/>
              <a:ext cx="6513155" cy="3144569"/>
            </p:xfrm>
            <a:graphic>
              <a:graphicData uri="http://schemas.openxmlformats.org/drawingml/2006/table">
                <a:tbl>
                  <a:tblPr/>
                  <a:tblGrid>
                    <a:gridCol w="143418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9451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09451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700919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094512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094512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87885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次数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3984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电压</a:t>
                          </a:r>
                        </a:p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𝑈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V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2586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电流</a:t>
                          </a:r>
                        </a:p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𝐼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0.08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300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QB_8_BD.146_1#ed1f246d7?colgroup=6,4,4,2,4,4&amp;vcp=1&amp;vis=1&amp;pid=880d164ee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471007"/>
              <a:ext cx="6513155" cy="3144569"/>
            </p:xfrm>
            <a:graphic>
              <a:graphicData uri="http://schemas.openxmlformats.org/drawingml/2006/table">
                <a:tbl>
                  <a:tblPr/>
                  <a:tblGrid>
                    <a:gridCol w="1434188"/>
                    <a:gridCol w="1094512"/>
                    <a:gridCol w="1094512"/>
                    <a:gridCol w="700919"/>
                    <a:gridCol w="1094512"/>
                    <a:gridCol w="1094512"/>
                  </a:tblGrid>
                  <a:tr h="87885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次数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3982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2585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0.08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300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49_1#d999550f3?vcp=1&amp;vis=1&amp;pid=880d164ee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（6）某同学用小灯泡代替电阻重复上述实验，发现无法得出（5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）中的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，原因是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i="0" u="sng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7_BD.150_1#880d164ee?iti=65&amp;vcp=1&amp;vis=1&amp;pid=880d164e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98570" y="1659255"/>
            <a:ext cx="5923915" cy="4599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50_2#880d164ee?iti=65&amp;vcp=1&amp;vis=1&amp;pid=880d164ee&amp;color=0,0,0&amp;vtp=1&amp;vaab=1&amp;bbb=1"/>
          <p:cNvSpPr/>
          <p:nvPr/>
        </p:nvSpPr>
        <p:spPr>
          <a:xfrm>
            <a:off x="2560860" y="4961427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图B22-8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51_1#001e26e6e?iti=66&amp;htil=38&amp;vcp=1&amp;vis=1&amp;pid=880d164e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51192" y="1376648"/>
            <a:ext cx="438912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51_2#001e26e6e?iti=66&amp;htil=38&amp;vcp=1&amp;vis=1&amp;pid=880d164ee&amp;color=0,0,0&amp;vtp=1&amp;vaab=1&amp;bbb=1"/>
          <p:cNvSpPr/>
          <p:nvPr/>
        </p:nvSpPr>
        <p:spPr>
          <a:xfrm>
            <a:off x="8782971" y="4932648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图B22-8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8_BD.151_3#001e26e6e?htil=38&amp;vcp=1&amp;vis=1&amp;pid=880d164ee&amp;color=0,0,0&amp;vtp=1&amp;vaab=1&amp;bt=1&amp;bbb=1&amp;hb=1"/>
          <p:cNvSpPr/>
          <p:nvPr/>
        </p:nvSpPr>
        <p:spPr>
          <a:xfrm>
            <a:off x="539496" y="1358360"/>
            <a:ext cx="6592824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（1）实验前，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他们设计了实验探究的思路：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保持电阻不变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探究电流与电压的关系，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物理上把这种研究方法叫做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B_8_AN.1_1#001e26e6e.blank?vcp=1&amp;vis=1&amp;pid=880d164ee&amp;color=0,0,0&amp;vpa=45&amp;vtp=1&amp;vaab=1&amp;bbb=1"/>
          <p:cNvSpPr/>
          <p:nvPr/>
        </p:nvSpPr>
        <p:spPr>
          <a:xfrm>
            <a:off x="4817015" y="2602325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控制变量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8_BD.153_1#8158349b4?htil=38&amp;vcp=1&amp;vis=1&amp;pid=880d164ee&amp;color=0,0,0&amp;vtp=1&amp;vaab=1&amp;bbb=1&amp;hb=1"/>
              <p:cNvSpPr/>
              <p:nvPr/>
            </p:nvSpPr>
            <p:spPr>
              <a:xfrm>
                <a:off x="539496" y="3282092"/>
                <a:ext cx="6592824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（2）连接电路时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，开关应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。闭合开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关前，应将滑动变阻器的滑片移到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”）端。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6" name="QB_8_BD.153_1#8158349b4?htil=38&amp;vcp=1&amp;vis=1&amp;pid=880d164ee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282092"/>
                <a:ext cx="6592824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6" t="-22" r="-1281" b="-36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8_AN.2_1#8158349b4.blank?vcp=1&amp;vis=1&amp;pid=880d164ee&amp;color=0,0,0&amp;vpa=46&amp;vtp=1&amp;vaab=1&amp;bbb=1"/>
          <p:cNvSpPr/>
          <p:nvPr/>
        </p:nvSpPr>
        <p:spPr>
          <a:xfrm>
            <a:off x="4639215" y="325161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断开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8_AN.3_1#8158349b4.blank?vcp=1&amp;vis=1&amp;pid=880d164ee&amp;color=0,0,0&amp;vpa=47&amp;vtp=1&amp;vaab=1&amp;bbb=1"/>
              <p:cNvSpPr/>
              <p:nvPr/>
            </p:nvSpPr>
            <p:spPr>
              <a:xfrm>
                <a:off x="5935409" y="4025550"/>
                <a:ext cx="40989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QB_8_AN.3_1#8158349b4.blank?vcp=1&amp;vis=1&amp;pid=880d164ee&amp;color=0,0,0&amp;vpa=47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5409" y="4025550"/>
                <a:ext cx="409893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16" t="-71" r="93" b="-71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8" grpId="0" build="p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156_1#3d3e33857?vcp=1&amp;vis=1&amp;pid=880d164ee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（3）检查图B22-8乙所示的实物电路，发现有一根导线接错。请在这根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导线上画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“×”，并画出正确接法（导线不能交叉）。</a:t>
            </a:r>
            <a:endParaRPr lang="en-US" altLang="zh-CN" sz="2800" dirty="0"/>
          </a:p>
        </p:txBody>
      </p:sp>
      <p:pic>
        <p:nvPicPr>
          <p:cNvPr id="3" name="QO_7_BD.156_2#3d3e33857?iti=67&amp;htil=39&amp;vcp=1&amp;vis=1&amp;pid=880d164e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2104" y="1891329"/>
            <a:ext cx="4873752" cy="3813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56_3#3d3e33857?iti=67&amp;htil=39&amp;vcp=1&amp;vis=1&amp;pid=880d164ee&amp;color=0,0,0&amp;vtp=1&amp;vaab=1&amp;bbb=1"/>
          <p:cNvSpPr/>
          <p:nvPr/>
        </p:nvSpPr>
        <p:spPr>
          <a:xfrm>
            <a:off x="832009" y="4535342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图B22-8</a:t>
            </a:r>
            <a:endParaRPr lang="en-US" altLang="zh-CN" sz="2800" dirty="0"/>
          </a:p>
        </p:txBody>
      </p:sp>
      <p:sp>
        <p:nvSpPr>
          <p:cNvPr id="9" name="QO_8_AS.1_1#3d3e33857?vcp=1&amp;vis=1&amp;pid=880d164ee&amp;color=0,0,0&amp;vtp=1&amp;vaab=1&amp;bt=1&amp;bbb=1&amp;hb=1"/>
          <p:cNvSpPr/>
          <p:nvPr/>
        </p:nvSpPr>
        <p:spPr>
          <a:xfrm>
            <a:off x="6094476" y="1800949"/>
            <a:ext cx="565302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题图乙中，电压表串联在电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路中，电流表与电阻并联，电压表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电流表的连接方式都是错误的，据此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改正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7" name="QO_8_AN.1_1#3d3e33857?iti=68&amp;htil=39&amp;vcp=1&amp;vis=1&amp;pid=880d164ee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104421" y="3670052"/>
            <a:ext cx="4937760" cy="272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QO_8_AN.1_1#3d3e33857?iti=68&amp;htil=39&amp;vcp=1&amp;vis=1&amp;pid=880d164ee&amp;color=0,0,0&amp;vtp=1&amp;vaab=1&amp;bbb=1"/>
          <p:cNvSpPr/>
          <p:nvPr/>
        </p:nvSpPr>
        <p:spPr>
          <a:xfrm>
            <a:off x="6122670" y="5829935"/>
            <a:ext cx="1680845" cy="6908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答图B22-1</a:t>
            </a:r>
            <a:endParaRPr lang="en-US" altLang="zh-CN" sz="2800" dirty="0"/>
          </a:p>
        </p:txBody>
      </p:sp>
      <p:sp>
        <p:nvSpPr>
          <p:cNvPr id="6" name="QO_8_AN.1_1#3d3e33857?htil=39&amp;vcp=1&amp;vis=1&amp;pid=880d164ee&amp;color=0,0,0&amp;vtp=1&amp;vaab=1&amp;bbb=1"/>
          <p:cNvSpPr/>
          <p:nvPr/>
        </p:nvSpPr>
        <p:spPr>
          <a:xfrm>
            <a:off x="168" y="5713545"/>
            <a:ext cx="55504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如答图B22-1所示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B_8_AS.1_1#ed1f246d7?htil=40&amp;vcp=1&amp;vis=1&amp;pid=880d164ee&amp;color=0,0,0&amp;vtp=1&amp;vaab=1&amp;bt=1&amp;bbb=1&amp;hb=1"/>
          <p:cNvSpPr/>
          <p:nvPr/>
        </p:nvSpPr>
        <p:spPr>
          <a:xfrm>
            <a:off x="455676" y="621506"/>
            <a:ext cx="6099048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由表格数据可知，记录第1组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电压表和电流表的示数后，电流表的示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数在增大，由欧姆定律可知电路的总电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阻在减小，则滑动变阻器接入电路的电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阻应减小，故滑动变阻器的滑片应往</a:t>
            </a:r>
            <a:r>
              <a:rPr lang="en-US" altLang="zh-CN" sz="2800" b="0" i="1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b="0" i="1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端移动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7" name="QO_8_AN.1_1#3d3e33857?iti=68&amp;htil=39&amp;vcp=1&amp;vis=1&amp;pid=880d164e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437120" y="659765"/>
            <a:ext cx="4460875" cy="2461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4470" y="3429000"/>
            <a:ext cx="5551170" cy="270319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87096" y="476250"/>
            <a:ext cx="11109960" cy="2496757"/>
            <a:chOff x="539496" y="1259649"/>
            <a:chExt cx="11109960" cy="2496757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" name="QB_8_BD.159_1#ed1f246d7?sp=1&amp;vcp=1&amp;vis=1&amp;pid=880d164ee&amp;color=0,0,0&amp;vtp=1&amp;vaab=1&amp;bt=1&amp;bbb=1&amp;hb=1"/>
                <p:cNvSpPr/>
                <p:nvPr/>
              </p:nvSpPr>
              <p:spPr>
                <a:xfrm>
                  <a:off x="539496" y="1259649"/>
                  <a:ext cx="11109960" cy="2496757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t"/>
                <a:lstStyle/>
                <a:p>
                  <a:pPr algn="l" latinLnBrk="1">
                    <a:lnSpc>
                      <a:spcPts val="5100"/>
                    </a:lnSpc>
                  </a:pPr>
                  <a:r>
                    <a:rPr lang="en-US" altLang="zh-CN" sz="2800" b="0" i="0" dirty="0">
                      <a:solidFill>
                        <a:srgbClr val="00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（4）正确连接电路后，闭合开关，移动滑片，记录第1组电压表和电流</a:t>
                  </a:r>
                </a:p>
                <a:p>
                  <a:pPr latinLnBrk="1">
                    <a:lnSpc>
                      <a:spcPts val="5100"/>
                    </a:lnSpc>
                  </a:pPr>
                  <a:r>
                    <a:rPr lang="en-US" altLang="zh-CN" sz="2800" b="0" i="0" dirty="0" err="1">
                      <a:solidFill>
                        <a:srgbClr val="00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表的示数后，为完成后续实验，应逐渐将滑片向</a:t>
                  </a:r>
                  <a:r>
                    <a:rPr lang="en-US" altLang="zh-CN" sz="2800" i="0" dirty="0">
                      <a:solidFill>
                        <a:srgbClr val="000000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cs typeface="宋体" panose="02010600030101010101" pitchFamily="34" charset="-120"/>
                    </a:rPr>
                    <a:t>___</a:t>
                  </a:r>
                  <a:r>
                    <a:rPr lang="en-US" altLang="zh-CN" sz="2800" b="0" i="0" dirty="0">
                      <a:solidFill>
                        <a:srgbClr val="00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（选填“</a:t>
                  </a:r>
                  <a14:m>
                    <m:oMath xmlns:m="http://schemas.openxmlformats.org/officeDocument/2006/math">
                      <m:r>
                        <a:rPr lang="en-US" altLang="zh-CN" sz="2800" b="0" i="0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𝐴</m:t>
                      </m:r>
                    </m:oMath>
                  </a14:m>
                  <a:r>
                    <a:rPr lang="en-US" altLang="zh-CN" sz="2800" b="0" i="0" dirty="0">
                      <a:solidFill>
                        <a:srgbClr val="00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”或“</a:t>
                  </a:r>
                  <a14:m>
                    <m:oMath xmlns:m="http://schemas.openxmlformats.org/officeDocument/2006/math">
                      <m:r>
                        <a:rPr lang="en-US" altLang="zh-CN" sz="2800" b="0" i="0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𝐵</m:t>
                      </m:r>
                    </m:oMath>
                  </a14:m>
                  <a:r>
                    <a:rPr lang="en-US" altLang="zh-CN" sz="100" b="0" i="0" kern="0" spc="-99900" dirty="0">
                      <a:solidFill>
                        <a:srgbClr val="FFFFFF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 </a:t>
                  </a:r>
                  <a:r>
                    <a:rPr lang="en-US" altLang="zh-CN" sz="2800" b="0" i="0" dirty="0">
                      <a:solidFill>
                        <a:srgbClr val="00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”）</a:t>
                  </a:r>
                </a:p>
                <a:p>
                  <a:pPr latinLnBrk="1">
                    <a:lnSpc>
                      <a:spcPts val="5100"/>
                    </a:lnSpc>
                  </a:pPr>
                  <a:r>
                    <a:rPr lang="en-US" altLang="zh-CN" sz="2800" b="0" i="0" dirty="0">
                      <a:solidFill>
                        <a:srgbClr val="00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端移动，数据记录如下表。其中第3次实验时电流表的指针位置如图</a:t>
                  </a:r>
                </a:p>
                <a:p>
                  <a:pPr latinLnBrk="1">
                    <a:lnSpc>
                      <a:spcPts val="5100"/>
                    </a:lnSpc>
                  </a:pPr>
                  <a:r>
                    <a:rPr lang="en-US" altLang="zh-CN" sz="2800" b="0" i="0" dirty="0">
                      <a:solidFill>
                        <a:srgbClr val="00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B22-8丙所示，示数为</a:t>
                  </a:r>
                  <a:r>
                    <a:rPr lang="en-US" altLang="zh-CN" sz="2800" i="0" dirty="0">
                      <a:solidFill>
                        <a:srgbClr val="000000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cs typeface="宋体" panose="02010600030101010101" pitchFamily="34" charset="-120"/>
                    </a:rPr>
                    <a:t>_____</a:t>
                  </a:r>
                  <a:r>
                    <a:rPr lang="en-US" altLang="zh-CN" sz="2800" b="0" i="0" dirty="0">
                      <a:solidFill>
                        <a:srgbClr val="00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A。</a:t>
                  </a:r>
                  <a:endParaRPr lang="en-US" altLang="zh-CN" sz="2800" dirty="0">
                    <a:solidFill>
                      <a:srgbClr val="000000"/>
                    </a:solidFill>
                  </a:endParaRPr>
                </a:p>
              </p:txBody>
            </p:sp>
          </mc:Choice>
          <mc:Fallback xmlns="">
            <p:sp>
              <p:nvSpPr>
                <p:cNvPr id="2" name="QB_8_BD.159_1#ed1f246d7?sp=1&amp;vcp=1&amp;vis=1&amp;pid=880d164ee&amp;color=0,0,0&amp;vtp=1&amp;vaab=1&amp;bt=1&amp;bbb=1&amp;hb=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39496" y="1259649"/>
                  <a:ext cx="11109960" cy="2496757"/>
                </a:xfrm>
                <a:prstGeom prst="rect">
                  <a:avLst/>
                </a:prstGeom>
                <a:blipFill rotWithShape="1">
                  <a:blip r:embed="rId3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" name="QB_8_AN.160_1#ed1f246d7.blank?vcp=1&amp;vis=1&amp;pid=880d164ee&amp;color=0,0,0&amp;vpa=48&amp;vtp=1&amp;vaab=1&amp;bbb=1"/>
                <p:cNvSpPr/>
                <p:nvPr/>
              </p:nvSpPr>
              <p:spPr>
                <a:xfrm>
                  <a:off x="8069007" y="2041651"/>
                  <a:ext cx="423863" cy="4028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t"/>
                <a:lstStyle/>
                <a:p>
                  <a:pPr algn="ctr" latinLnBrk="1">
                    <a:lnSpc>
                      <a:spcPts val="3400"/>
                    </a:lnSpc>
                  </a:pPr>
                  <a14:m>
                    <m:oMath xmlns:m="http://schemas.openxmlformats.org/officeDocument/2006/math">
                      <m:r>
                        <a:rPr lang="en-US" altLang="zh-CN" sz="2800" b="0" i="0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𝐵</m:t>
                      </m:r>
                    </m:oMath>
                  </a14:m>
                  <a:r>
                    <a:rPr lang="en-US" altLang="zh-CN" sz="100" b="0" i="0" kern="0" spc="-99900" dirty="0">
                      <a:solidFill>
                        <a:srgbClr val="FFFFFF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 </a:t>
                  </a:r>
                  <a:endParaRPr lang="en-US" altLang="zh-CN" sz="100" dirty="0"/>
                </a:p>
              </p:txBody>
            </p:sp>
          </mc:Choice>
          <mc:Fallback xmlns="">
            <p:sp>
              <p:nvSpPr>
                <p:cNvPr id="4" name="QB_8_AN.160_1#ed1f246d7.blank?vcp=1&amp;vis=1&amp;pid=880d164ee&amp;color=0,0,0&amp;vpa=48&amp;vtp=1&amp;vaab=1&amp;bbb=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069007" y="2041651"/>
                  <a:ext cx="423863" cy="402844"/>
                </a:xfrm>
                <a:prstGeom prst="rect">
                  <a:avLst/>
                </a:prstGeom>
                <a:blipFill rotWithShape="1">
                  <a:blip r:embed="rId4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" name="QB_8_AN.161_1#ed1f246d7.blank?vcp=1&amp;vis=1&amp;pid=880d164ee&amp;color=0,0,0&amp;vpa=49&amp;vtp=1&amp;vaab=1&amp;bbb=1"/>
            <p:cNvSpPr/>
            <p:nvPr/>
          </p:nvSpPr>
          <p:spPr>
            <a:xfrm>
              <a:off x="3897852" y="3130803"/>
              <a:ext cx="881063" cy="567817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lstStyle/>
            <a:p>
              <a:pPr algn="ctr" latinLnBrk="1">
                <a:lnSpc>
                  <a:spcPts val="5000"/>
                </a:lnSpc>
              </a:pPr>
              <a:r>
                <a: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0.12</a:t>
              </a:r>
              <a:endParaRPr lang="en-US" altLang="zh-CN" sz="2800" dirty="0">
                <a:solidFill>
                  <a:srgbClr val="FF0000"/>
                </a:solidFill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QB_8_BD.146_1#ed1f246d7?colgroup=6,4,4,2,4,4&amp;vcp=1&amp;vis=1&amp;pid=880d164ee&amp;color=0,0,0&amp;vtp=1&amp;vaab=1&amp;bbb=1"/>
              <p:cNvGraphicFramePr>
                <a:graphicFrameLocks noGrp="1"/>
              </p:cNvGraphicFramePr>
              <p:nvPr/>
            </p:nvGraphicFramePr>
            <p:xfrm>
              <a:off x="322212" y="3124501"/>
              <a:ext cx="6513155" cy="3144569"/>
            </p:xfrm>
            <a:graphic>
              <a:graphicData uri="http://schemas.openxmlformats.org/drawingml/2006/table">
                <a:tbl>
                  <a:tblPr/>
                  <a:tblGrid>
                    <a:gridCol w="143418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9451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09451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700919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094512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094512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87885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次数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3984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电压</a:t>
                          </a:r>
                        </a:p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𝑈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V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2586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电流</a:t>
                          </a:r>
                        </a:p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𝐼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0.08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dirty="0">
                              <a:solidFill>
                                <a:srgbClr val="FF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  <a:sym typeface="+mn-ea"/>
                            </a:rPr>
                            <a:t>0.12</a:t>
                          </a:r>
                          <a:endParaRPr lang="en-US" altLang="zh-CN" sz="24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QB_8_BD.146_1#ed1f246d7?colgroup=6,4,4,2,4,4&amp;vcp=1&amp;vis=1&amp;pid=880d164ee&amp;color=0,0,0&amp;vtp=1&amp;vaab=1&amp;bbb=1"/>
              <p:cNvGraphicFramePr>
                <a:graphicFrameLocks noGrp="1"/>
              </p:cNvGraphicFramePr>
              <p:nvPr/>
            </p:nvGraphicFramePr>
            <p:xfrm>
              <a:off x="322212" y="3124501"/>
              <a:ext cx="6513155" cy="3144569"/>
            </p:xfrm>
            <a:graphic>
              <a:graphicData uri="http://schemas.openxmlformats.org/drawingml/2006/table">
                <a:tbl>
                  <a:tblPr/>
                  <a:tblGrid>
                    <a:gridCol w="1434188"/>
                    <a:gridCol w="1094512"/>
                    <a:gridCol w="1094512"/>
                    <a:gridCol w="700919"/>
                    <a:gridCol w="1094512"/>
                    <a:gridCol w="1094512"/>
                  </a:tblGrid>
                  <a:tr h="87885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次数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3982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2585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0.08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dirty="0">
                              <a:solidFill>
                                <a:srgbClr val="FF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  <a:sym typeface="+mn-ea"/>
                            </a:rPr>
                            <a:t>0.12</a:t>
                          </a:r>
                          <a:endParaRPr lang="en-US" altLang="zh-CN" sz="24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8" name="QO_7_BD.139_2#880d164ee?iti=61&amp;vcp=1&amp;vis=1&amp;pid=25c8cb9ab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18960" y="2403475"/>
            <a:ext cx="5010785" cy="3884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9" name="QO_7_BD.139_3#880d164ee?iti=61&amp;vcp=1&amp;vis=1&amp;pid=25c8cb9ab&amp;color=0,0,0&amp;vtp=1&amp;vaab=1&amp;bbb=1"/>
          <p:cNvSpPr/>
          <p:nvPr/>
        </p:nvSpPr>
        <p:spPr>
          <a:xfrm>
            <a:off x="10532745" y="5678170"/>
            <a:ext cx="1325245" cy="59055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图B22-8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B_8_BD.164_3#09bf18f61?htil=41&amp;vcp=1&amp;vis=1&amp;pid=880d164ee&amp;color=0,0,0&amp;vtp=1&amp;vaab=1&amp;bt=1&amp;bbb=1&amp;hb=1"/>
          <p:cNvSpPr/>
          <p:nvPr/>
        </p:nvSpPr>
        <p:spPr>
          <a:xfrm>
            <a:off x="539496" y="1166336"/>
            <a:ext cx="609904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（5）分析实验数据可得结论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：当导体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的电阻一定时，通过导体的电流与导体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两端的电压成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166_1#09bf18f61.blank?vcp=1&amp;vis=1&amp;pid=880d164ee&amp;color=0,0,0&amp;vpa=50&amp;vtp=1&amp;vaab=1&amp;bbb=1"/>
          <p:cNvSpPr/>
          <p:nvPr/>
        </p:nvSpPr>
        <p:spPr>
          <a:xfrm>
            <a:off x="2683414" y="2410301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正比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8_AS.1_1#09bf18f61?htil=41&amp;vcp=1&amp;vis=1&amp;pid=880d164ee&amp;color=0,0,0&amp;vtp=1&amp;vaab=1&amp;bbb=1&amp;hb=1"/>
              <p:cNvSpPr/>
              <p:nvPr/>
            </p:nvSpPr>
            <p:spPr>
              <a:xfrm>
                <a:off x="539496" y="3016980"/>
                <a:ext cx="6099048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由表格数据可知，电压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与电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的比值是定值，可得出结论：当导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体的电阻一定时，通过导体的电流与导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体两端的电压成正比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8_AS.1_1#09bf18f61?htil=41&amp;vcp=1&amp;vis=1&amp;pid=880d164ee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016980"/>
                <a:ext cx="6099048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6" t="-4" r="-735" b="-2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38290" y="1739265"/>
            <a:ext cx="5438775" cy="26543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theme/theme1.xml><?xml version="1.0" encoding="utf-8"?>
<a:theme xmlns:a="http://schemas.openxmlformats.org/drawingml/2006/main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FF0000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FF0000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5803</Words>
  <Application>Microsoft Office PowerPoint</Application>
  <PresentationFormat>宽屏</PresentationFormat>
  <Paragraphs>1197</Paragraphs>
  <Slides>117</Slides>
  <Notes>112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117</vt:i4>
      </vt:variant>
    </vt:vector>
  </HeadingPairs>
  <TitlesOfParts>
    <vt:vector size="128" baseType="lpstr">
      <vt:lpstr>Arial (正文)</vt:lpstr>
      <vt:lpstr>等线</vt:lpstr>
      <vt:lpstr>华文隶书</vt:lpstr>
      <vt:lpstr>宋体</vt:lpstr>
      <vt:lpstr>微软雅黑</vt:lpstr>
      <vt:lpstr>Arial</vt:lpstr>
      <vt:lpstr>Calibri</vt:lpstr>
      <vt:lpstr>Cambria Math</vt:lpstr>
      <vt:lpstr>Times New Roman</vt:lpstr>
      <vt:lpstr/>
      <vt:lpstr>1_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ssm</cp:lastModifiedBy>
  <cp:revision>18</cp:revision>
  <dcterms:created xsi:type="dcterms:W3CDTF">2024-12-11T12:39:00Z</dcterms:created>
  <dcterms:modified xsi:type="dcterms:W3CDTF">2025-07-24T09:10:04Z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6083ED24B22A4BF8BFEE63121F685E2C_12</vt:lpwstr>
  </property>
  <property fmtid="{D5CDD505-2E9C-101B-9397-08002B2CF9AE}" pid="3" name="KSOProductBuildVer">
    <vt:lpwstr>2052-12.1.0.18912</vt:lpwstr>
  </property>
</Properties>
</file>