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14" r:id="rId51"/>
    <p:sldId id="305" r:id="rId52"/>
    <p:sldId id="306" r:id="rId53"/>
    <p:sldId id="315" r:id="rId54"/>
    <p:sldId id="307" r:id="rId55"/>
    <p:sldId id="316" r:id="rId56"/>
    <p:sldId id="308" r:id="rId57"/>
    <p:sldId id="309" r:id="rId58"/>
    <p:sldId id="310" r:id="rId59"/>
    <p:sldId id="311" r:id="rId6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912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DC8D4A-B730-41CB-97BA-4B99D3F8664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94D3D6D-2E8F-450D-A04D-E214BE4694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18A644-46D8-483D-8684-F6DB0D9303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5D7DFF8-BDE9-FECB-2C89-F74370297E5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8035B3-19D7-4DDF-BE4B-5AA374F7E7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F8FC9AC-8FBE-4084-9265-F9B32AE717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25FDCE-7B3E-4952-8951-3CAABBA91A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bb6a54d8f?colgroup=1,3,24&amp;vcp=1&amp;pid=e97337e8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192816"/>
              </p:ext>
            </p:extLst>
          </p:nvPr>
        </p:nvGraphicFramePr>
        <p:xfrm>
          <a:off x="539496" y="2111216"/>
          <a:ext cx="11112603" cy="3340164"/>
        </p:xfrm>
        <a:graphic>
          <a:graphicData uri="http://schemas.openxmlformats.org/drawingml/2006/table">
            <a:tbl>
              <a:tblPr/>
              <a:tblGrid>
                <a:gridCol w="717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4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3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法等12个国家的代表在华盛顿签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署《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北大西洋公约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北大西洋公约组织”成立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简称“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北约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1955年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苏联同7个东欧社会主义国家缔结《华沙条约》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华沙条约组织”成立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简称“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华约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（3）美苏双方互相敌对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进而发展为两大集团的全面冷战对峙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两极格局形成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bb6a54d8f?colgroup=1,3,24&amp;vcp=1&amp;pid=e97337e88&amp;color=0,0,0&amp;mp=1&amp;vtp=1&amp;vaab=1&amp;bt=1&amp;bbb=1">
            <a:extLst>
              <a:ext uri="{FF2B5EF4-FFF2-40B4-BE49-F238E27FC236}">
                <a16:creationId xmlns:a16="http://schemas.microsoft.com/office/drawing/2014/main" id="{6B5EC155-51DB-F829-B506-A12E4022B90F}"/>
              </a:ext>
            </a:extLst>
          </p:cNvPr>
          <p:cNvSpPr txBox="1"/>
          <p:nvPr/>
        </p:nvSpPr>
        <p:spPr>
          <a:xfrm>
            <a:off x="10933954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bb6a54d8f?colgroup=1,28&amp;vcp=1&amp;pid=e97337e8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266518"/>
              </p:ext>
            </p:extLst>
          </p:nvPr>
        </p:nvGraphicFramePr>
        <p:xfrm>
          <a:off x="539496" y="2687002"/>
          <a:ext cx="11113133" cy="2199196"/>
        </p:xfrm>
        <a:graphic>
          <a:graphicData uri="http://schemas.openxmlformats.org/drawingml/2006/table">
            <a:tbl>
              <a:tblPr/>
              <a:tblGrid>
                <a:gridCol w="715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745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1991年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苏联解体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在客观上避免了新的世界大战的爆发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b6a54d8f?colgroup=1,28&amp;vcp=1&amp;pid=e97337e88&amp;color=0,0,0&amp;vtp=1&amp;vaab=1&amp;bt=1&amp;bbb=1">
            <a:extLst>
              <a:ext uri="{FF2B5EF4-FFF2-40B4-BE49-F238E27FC236}">
                <a16:creationId xmlns:a16="http://schemas.microsoft.com/office/drawing/2014/main" id="{3030948E-FE2D-2EB2-D3BD-CA7890F7D5E2}"/>
              </a:ext>
            </a:extLst>
          </p:cNvPr>
          <p:cNvSpPr txBox="1"/>
          <p:nvPr/>
        </p:nvSpPr>
        <p:spPr>
          <a:xfrm>
            <a:off x="10934484" y="19785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2eb4227e?vcp=1&amp;pid=ad84838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faf40e78?sp=1&amp;vcp=1&amp;pid=a2eb4227e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美苏冷战的影响</a:t>
            </a:r>
            <a:endParaRPr lang="en-US" altLang="zh-CN" sz="2800" dirty="0"/>
          </a:p>
        </p:txBody>
      </p:sp>
      <p:graphicFrame>
        <p:nvGraphicFramePr>
          <p:cNvPr id="13" name="P_7_BD#bfaf40e78?colgroup=2,27&amp;vcp=1&amp;pid=a2eb4227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732070"/>
              </p:ext>
            </p:extLst>
          </p:nvPr>
        </p:nvGraphicFramePr>
        <p:xfrm>
          <a:off x="539496" y="1929556"/>
          <a:ext cx="11091672" cy="2797176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美苏双方势均力敌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在客观上避免了新的世界大战的爆发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进了科技的发展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为对抗两极格局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广大发展中国家发起不结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盟运动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成为国际政治舞台上一支重要的力量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给世界和平与安全带来了极大的威胁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阻碍了全球一体化发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造成德国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朝鲜半岛的分裂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引发了局部战争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94fbb9f?vcp=1&amp;pid=ad84838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504eb9488?sp=1&amp;vcp=1&amp;pid=e994fbb9f&amp;color=0,0,0&amp;vtp=1&amp;vaab=1&amp;bb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冷战发生于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1947—1991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两极格局存在于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1955—1991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历史上对峙的军事集团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一战前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三国同盟和三国协约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二战中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轴心国集团和世界反法西斯同盟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二战后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北大西洋公约组织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和华沙条约组织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41cc689?vcp=1&amp;pid=539126ce2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二战后资本主义的新变化（2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fa6879aca?vcp=1&amp;pid=c141cc68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238bd057b?vcp=1&amp;pid=fa6879aca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通过了解美国和日本经济的发展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欧洲联合趋势的发展以及社会保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障制度的建立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初步理解战后资本主义发展的新特点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ec595053?vcp=1&amp;pid=c141cc68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6" name="P_7_BD#903dff766?colgroup=1,1,7,18&amp;vcp=1&amp;pid=fec59505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04135"/>
              </p:ext>
            </p:extLst>
          </p:nvPr>
        </p:nvGraphicFramePr>
        <p:xfrm>
          <a:off x="539496" y="1295191"/>
          <a:ext cx="11112601" cy="2785428"/>
        </p:xfrm>
        <a:graphic>
          <a:graphicData uri="http://schemas.openxmlformats.org/drawingml/2006/table">
            <a:tbl>
              <a:tblPr/>
              <a:tblGrid>
                <a:gridCol w="654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9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0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617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20世纪50—70年代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西欧经济持续繁荣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8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凭借原有的工业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和马歇尔计划的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援助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采用最先进的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科学技术成果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恰当的经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济发展政策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903dff766?colgroup=2,1,2,22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908609"/>
              </p:ext>
            </p:extLst>
          </p:nvPr>
        </p:nvGraphicFramePr>
        <p:xfrm>
          <a:off x="539496" y="831018"/>
          <a:ext cx="11073384" cy="5547932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32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9163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联合自强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以提高国际地位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503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（1）20世纪50年代初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组建欧洲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煤钢共同体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（2）1958年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欧洲经济共同体和欧洲原子能共同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三个组织合并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为欧洲共同体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欧共体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大部分西欧国家在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欧共体的基础上组成了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欧洲联盟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（政治经济联盟）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8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8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7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大大加快了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欧洲一体化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的进程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促进了经济的快速发展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提高了国际地位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推动了国际政治格局的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多极化趋势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903dff766.table_image?iti=1&amp;tii=3&amp;vcp=1&amp;pid=fec595053&amp;color=0,0,0&amp;mp=1&amp;vtp=1&amp;vaab=1&amp;bbb=1"/>
          <p:cNvSpPr/>
          <p:nvPr/>
        </p:nvSpPr>
        <p:spPr>
          <a:xfrm>
            <a:off x="9446419" y="2909824"/>
            <a:ext cx="1681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1欧元硬币</a:t>
            </a:r>
            <a:endParaRPr lang="en-US" altLang="zh-CN" sz="2800" dirty="0"/>
          </a:p>
        </p:txBody>
      </p:sp>
      <p:sp>
        <p:nvSpPr>
          <p:cNvPr id="6" name="P_7_BD#903dff766.table_image?iti=2&amp;tii=5&amp;vcp=1&amp;pid=fec595053&amp;color=0,0,0&amp;mp=1&amp;vtp=1&amp;vaab=1&amp;bbb=1"/>
          <p:cNvSpPr/>
          <p:nvPr/>
        </p:nvSpPr>
        <p:spPr>
          <a:xfrm>
            <a:off x="9268618" y="4561840"/>
            <a:ext cx="20367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100欧元纸币</a:t>
            </a:r>
            <a:endParaRPr lang="en-US" altLang="zh-CN" sz="2800" dirty="0"/>
          </a:p>
        </p:txBody>
      </p:sp>
      <p:sp>
        <p:nvSpPr>
          <p:cNvPr id="2" name="P_7_BD#903dff766?colgroup=2,1,2,22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73E2F9E5-6043-3B0C-72C7-93F5A0AB297E}"/>
              </a:ext>
            </a:extLst>
          </p:cNvPr>
          <p:cNvSpPr txBox="1"/>
          <p:nvPr/>
        </p:nvSpPr>
        <p:spPr>
          <a:xfrm>
            <a:off x="10894735" y="2551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1欧元硬币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23801" y="1493520"/>
            <a:ext cx="1370934" cy="1416304"/>
          </a:xfrm>
          <a:prstGeom prst="rect">
            <a:avLst/>
          </a:prstGeom>
        </p:spPr>
      </p:pic>
      <p:pic>
        <p:nvPicPr>
          <p:cNvPr id="9" name="图片 8" descr="100欧元.jpg"/>
          <p:cNvPicPr/>
          <p:nvPr/>
        </p:nvPicPr>
        <p:blipFill>
          <a:blip r:embed="rId4" cstate="print"/>
          <a:srcRect l="6897" t="11250" r="8276" b="11250"/>
          <a:stretch>
            <a:fillRect/>
          </a:stretch>
        </p:blipFill>
        <p:spPr>
          <a:xfrm>
            <a:off x="9268618" y="3412808"/>
            <a:ext cx="2148173" cy="117049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903dff766?colgroup=1,1,26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528979"/>
              </p:ext>
            </p:extLst>
          </p:nvPr>
        </p:nvGraphicFramePr>
        <p:xfrm>
          <a:off x="539496" y="2126392"/>
          <a:ext cx="11113133" cy="3331020"/>
        </p:xfrm>
        <a:graphic>
          <a:graphicData uri="http://schemas.openxmlformats.org/drawingml/2006/table">
            <a:tbl>
              <a:tblPr/>
              <a:tblGrid>
                <a:gridCol w="652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0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美国成为资本主义世界的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积极拓展世界市场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应用最新科技成果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革新生产技术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20世纪七八十年代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经济发展速度放缓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20世纪90年代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和信息化为特征的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新经济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经济进一步发展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03dff766?colgroup=1,1,26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7EC5B480-AE40-B5A5-17BD-79E6E3C7F8EE}"/>
              </a:ext>
            </a:extLst>
          </p:cNvPr>
          <p:cNvSpPr txBox="1"/>
          <p:nvPr/>
        </p:nvSpPr>
        <p:spPr>
          <a:xfrm>
            <a:off x="10934484" y="14179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903dff766?colgroup=1,1,26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295739"/>
              </p:ext>
            </p:extLst>
          </p:nvPr>
        </p:nvGraphicFramePr>
        <p:xfrm>
          <a:off x="539496" y="1280826"/>
          <a:ext cx="11113133" cy="5011548"/>
        </p:xfrm>
        <a:graphic>
          <a:graphicData uri="http://schemas.openxmlformats.org/drawingml/2006/table">
            <a:tbl>
              <a:tblPr/>
              <a:tblGrid>
                <a:gridCol w="652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0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日本成为资本主义世界仅次于美国的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（1）外因：第二次世界大战后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美国在日本推行非军事化和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民主化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冷战开始后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美国积极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扶持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朝鲜战争爆发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日本获得大量军需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（2）内因：制定适当的经济政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大力引进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日本的国际地位提升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20世纪七八十年代以来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日本谋求成为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政治大国的欲望日益强烈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军费开支不断增加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引起亚洲邻国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的关注和不安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03dff766?colgroup=1,1,26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7AAB352D-63CA-EF08-05F9-4F825139DF80}"/>
              </a:ext>
            </a:extLst>
          </p:cNvPr>
          <p:cNvSpPr txBox="1"/>
          <p:nvPr/>
        </p:nvSpPr>
        <p:spPr>
          <a:xfrm>
            <a:off x="10934484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903dff766?colgroup=1,1,26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727512"/>
              </p:ext>
            </p:extLst>
          </p:nvPr>
        </p:nvGraphicFramePr>
        <p:xfrm>
          <a:off x="539496" y="1279112"/>
          <a:ext cx="11113133" cy="5004372"/>
        </p:xfrm>
        <a:graphic>
          <a:graphicData uri="http://schemas.openxmlformats.org/drawingml/2006/table">
            <a:tbl>
              <a:tblPr/>
              <a:tblGrid>
                <a:gridCol w="652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0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（1）罗斯福新政期间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美国颁布《社会保障法》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（2）第二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次世界大战后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法国和联邦德国等先后宣布成为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（3）20世纪50年代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美国修订《社会保障法》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（4）20世纪六七十年代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社会保障制度进一步发展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36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（1）积极影响：是工人阶级斗争的结果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资产阶级也认为实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行这种制度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缓和阶级矛盾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创造一个有利于经济发展的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稳定的社会环境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（2）局限性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不能解决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资本主义制度的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03dff766?colgroup=1,1,26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B27CB298-8DCA-C0F1-6B1E-C0023E2795EC}"/>
              </a:ext>
            </a:extLst>
          </p:cNvPr>
          <p:cNvSpPr txBox="1"/>
          <p:nvPr/>
        </p:nvSpPr>
        <p:spPr>
          <a:xfrm>
            <a:off x="10934484" y="5707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82b013c2?vcp=1&amp;pid=c141cc68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4ac6f1aa?sp=1&amp;vcp=1&amp;pid=882b013c2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欧共体是一个经济联合体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欧盟是一个政治经济联盟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欧盟的一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体化程度更高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2.2020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英国正式脱离欧盟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这反映出欧盟治理机制存在不足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英国脱欧是欧洲一体化进程中内外矛盾激化的产物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但无法阻挡欧洲一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体化的趋势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cf241a4?vcp=1&amp;pid=539126ce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社会主义的发展与挫折</a:t>
            </a:r>
            <a:endParaRPr lang="en-US" altLang="zh-CN" sz="3200" dirty="0"/>
          </a:p>
        </p:txBody>
      </p:sp>
      <p:sp>
        <p:nvSpPr>
          <p:cNvPr id="3" name="C_6_BD#a87357d57?vcp=1&amp;pid=5fcf241a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1bed3efd?vcp=1&amp;pid=a87357d57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了解社会主义从一国到多国的实践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知道社会主义阵营的形成和苏联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的改革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了解东欧剧变和苏联解体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认识中国特色社会主义建设的意义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3f51b84b?vcp=1&amp;pid=5fcf241a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3" name="P_7_BD#b8179bd2e?colgroup=2,1,25&amp;vcp=1&amp;pid=63f51b84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167377"/>
              </p:ext>
            </p:extLst>
          </p:nvPr>
        </p:nvGraphicFramePr>
        <p:xfrm>
          <a:off x="539496" y="1295191"/>
          <a:ext cx="11114373" cy="3906648"/>
        </p:xfrm>
        <a:graphic>
          <a:graphicData uri="http://schemas.openxmlformats.org/drawingml/2006/table">
            <a:tbl>
              <a:tblPr/>
              <a:tblGrid>
                <a:gridCol w="1055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803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的壮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亚洲和拉丁美洲等地出现一些社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会主义国家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随着冷战局面的形成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苏联要求东欧国家与自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己保持高度一致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（1）经互会成立：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苏联同保加利亚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匈牙利等国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家建立经济互助委员会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苏共加强了对东欧各国共产党的控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中苏建交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中苏建交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中苏缔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《中苏友好同盟互助条约》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加强了社会主义阵营的力量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b8179bd2e?colgroup=2,1,2,4,4,12&amp;vcp=1&amp;pid=63f51b84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500046"/>
              </p:ext>
            </p:extLst>
          </p:nvPr>
        </p:nvGraphicFramePr>
        <p:xfrm>
          <a:off x="539496" y="932211"/>
          <a:ext cx="11036808" cy="5330318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5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52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9880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赫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鲁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晓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经济领域（农业）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18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批判斯大林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个人崇拜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（2）经济：发动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垦荒运动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发展饲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料生产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广种玉米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取消农产品的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义务交售制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改行收购制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业管理体制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7100"/>
                        </a:lnSpc>
                      </a:pPr>
                      <a:r>
                        <a:rPr lang="en-US" altLang="zh-CN" sz="95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赫鲁晓夫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（1894—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1971）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997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没有从根本上解决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苏联模式高度集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中的经济体制弊端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并且存在严重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偏差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179bd2e?colgroup=2,1,2,4,4,12&amp;vcp=1&amp;pid=63f51b84b&amp;color=0,0,0&amp;vtp=1&amp;vaab=1&amp;bt=1&amp;bbb=1">
            <a:extLst>
              <a:ext uri="{FF2B5EF4-FFF2-40B4-BE49-F238E27FC236}">
                <a16:creationId xmlns:a16="http://schemas.microsoft.com/office/drawing/2014/main" id="{645FB922-5A1A-43EE-CC66-75CFDB71B342}"/>
              </a:ext>
            </a:extLst>
          </p:cNvPr>
          <p:cNvSpPr txBox="1"/>
          <p:nvPr/>
        </p:nvSpPr>
        <p:spPr>
          <a:xfrm>
            <a:off x="10858158" y="35562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赫鲁晓夫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59449" y="2083351"/>
            <a:ext cx="1755170" cy="226369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b8179bd2e?colgroup=2,1,4,4,4,11&amp;vcp=1&amp;pid=63f51b84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190287"/>
              </p:ext>
            </p:extLst>
          </p:nvPr>
        </p:nvGraphicFramePr>
        <p:xfrm>
          <a:off x="539496" y="1538858"/>
          <a:ext cx="11112443" cy="4484880"/>
        </p:xfrm>
        <a:graphic>
          <a:graphicData uri="http://schemas.openxmlformats.org/drawingml/2006/table">
            <a:tbl>
              <a:tblPr/>
              <a:tblGrid>
                <a:gridCol w="1065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3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1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603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经济领域（重工业）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在经济上推行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新政策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要求加速科技进步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完善经济管理体制和加强经济刺激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没有从根本上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突破高度集中的计划经济体制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弊端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国民经济呈现出畸形发展状态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轻工业产品和新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兴产业明显落后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高投入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高消耗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低效率成为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苏联经济的痼疾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8179bd2e?colgroup=2,1,4,4,4,11&amp;vcp=1&amp;pid=63f51b84b&amp;color=0,0,0&amp;vtp=1&amp;vaab=1&amp;bt=1&amp;bbb=1">
            <a:extLst>
              <a:ext uri="{FF2B5EF4-FFF2-40B4-BE49-F238E27FC236}">
                <a16:creationId xmlns:a16="http://schemas.microsoft.com/office/drawing/2014/main" id="{AFDFE32F-9CC4-8B03-31E8-189B6C6F03F1}"/>
              </a:ext>
            </a:extLst>
          </p:cNvPr>
          <p:cNvSpPr txBox="1"/>
          <p:nvPr/>
        </p:nvSpPr>
        <p:spPr>
          <a:xfrm>
            <a:off x="10933793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b8179bd2e?colgroup=2,1,2,4,4,11&amp;vcp=1&amp;pid=63f51b84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33528"/>
              </p:ext>
            </p:extLst>
          </p:nvPr>
        </p:nvGraphicFramePr>
        <p:xfrm>
          <a:off x="539496" y="1544732"/>
          <a:ext cx="11112284" cy="4473132"/>
        </p:xfrm>
        <a:graphic>
          <a:graphicData uri="http://schemas.openxmlformats.org/drawingml/2006/table">
            <a:tbl>
              <a:tblPr/>
              <a:tblGrid>
                <a:gridCol w="1112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7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7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95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679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1985年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经济领域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政治体制改革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（1）经济：实施加速经济改革的方案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但总体效果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（2）政治：放弃马克思主义指导思想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苏共领导地位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多党制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倡导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“公开性”和“政治多元化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党对新闻舆论的领导权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使人们的思想发生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混乱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无政府状态蔓延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局势迅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速失控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各加盟共和国的分离趋势也随之加剧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179bd2e?colgroup=2,1,2,4,4,11&amp;vcp=1&amp;pid=63f51b84b&amp;color=0,0,0&amp;mp=1&amp;vtp=1&amp;vaab=1&amp;bt=1&amp;bbb=1">
            <a:extLst>
              <a:ext uri="{FF2B5EF4-FFF2-40B4-BE49-F238E27FC236}">
                <a16:creationId xmlns:a16="http://schemas.microsoft.com/office/drawing/2014/main" id="{BD6EFDBC-7FE4-B0E6-4ECF-755885513E23}"/>
              </a:ext>
            </a:extLst>
          </p:cNvPr>
          <p:cNvSpPr txBox="1"/>
          <p:nvPr/>
        </p:nvSpPr>
        <p:spPr>
          <a:xfrm>
            <a:off x="10933634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b8179bd2e?colgroup=2,1,25&amp;vcp=1&amp;pid=63f51b84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890876"/>
              </p:ext>
            </p:extLst>
          </p:nvPr>
        </p:nvGraphicFramePr>
        <p:xfrm>
          <a:off x="539496" y="1822100"/>
          <a:ext cx="11114373" cy="3918396"/>
        </p:xfrm>
        <a:graphic>
          <a:graphicData uri="http://schemas.openxmlformats.org/drawingml/2006/table">
            <a:tbl>
              <a:tblPr/>
              <a:tblGrid>
                <a:gridCol w="1055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803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剧变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（1）外因：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戈尔巴乔夫改革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西方国家推行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和平演变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（2）内因：东欧社会主义国家在政治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经济上出现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社会矛盾日益尖锐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20世纪80年代末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东欧各国在政治上实行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议会民主制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在经济上实行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私有化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基础上的市场经济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根本性变化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（从社会主义国家变成资本主义国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179bd2e?colgroup=2,1,25&amp;vcp=1&amp;pid=63f51b84b&amp;color=0,0,0&amp;mp=1&amp;vtp=1&amp;vaab=1&amp;bt=1&amp;bbb=1">
            <a:extLst>
              <a:ext uri="{FF2B5EF4-FFF2-40B4-BE49-F238E27FC236}">
                <a16:creationId xmlns:a16="http://schemas.microsoft.com/office/drawing/2014/main" id="{4E480F6D-683D-D61E-5CED-214C100A1D92}"/>
              </a:ext>
            </a:extLst>
          </p:cNvPr>
          <p:cNvSpPr txBox="1"/>
          <p:nvPr/>
        </p:nvSpPr>
        <p:spPr>
          <a:xfrm>
            <a:off x="10935724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b8179bd2e?colgroup=2,2,24&amp;vcp=1&amp;pid=63f51b84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88508"/>
              </p:ext>
            </p:extLst>
          </p:nvPr>
        </p:nvGraphicFramePr>
        <p:xfrm>
          <a:off x="539496" y="1262806"/>
          <a:ext cx="11114094" cy="5039616"/>
        </p:xfrm>
        <a:graphic>
          <a:graphicData uri="http://schemas.openxmlformats.org/drawingml/2006/table">
            <a:tbl>
              <a:tblPr/>
              <a:tblGrid>
                <a:gridCol w="993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90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苏联模式的弊端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长期得不到纠正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（2）直接原因：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戈尔巴乔夫改革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（3）外部原因：西方国家长期推行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和平演变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1991年8月19日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八一九事件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戈尔巴乔夫辞去苏共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中央总书记职务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俄罗斯领导人叶利钦控制了全局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1991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年底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苏联解体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根本性变化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（从社会主义国家变成资本主义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冷战结束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两极格局终结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8179bd2e?colgroup=2,2,24&amp;vcp=1&amp;pid=63f51b84b&amp;color=0,0,0&amp;mp=1&amp;vtp=1&amp;vaab=1&amp;bt=1&amp;bbb=1">
            <a:extLst>
              <a:ext uri="{FF2B5EF4-FFF2-40B4-BE49-F238E27FC236}">
                <a16:creationId xmlns:a16="http://schemas.microsoft.com/office/drawing/2014/main" id="{B9579788-B83E-A41D-4DF2-3B427C17139D}"/>
              </a:ext>
            </a:extLst>
          </p:cNvPr>
          <p:cNvSpPr txBox="1"/>
          <p:nvPr/>
        </p:nvSpPr>
        <p:spPr>
          <a:xfrm>
            <a:off x="10935444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22b72889?vcp=1&amp;pid=5fcf241a4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d36a6bb1b?sp=1&amp;vcp=1&amp;pid=922b7288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中国改革开放与苏联戈尔巴乔夫改革的比较</a:t>
            </a:r>
            <a:endParaRPr lang="en-US" altLang="zh-CN" sz="2800" dirty="0"/>
          </a:p>
        </p:txBody>
      </p:sp>
      <p:graphicFrame>
        <p:nvGraphicFramePr>
          <p:cNvPr id="29" name="P_7_BD#d36a6bb1b?colgroup=3,13,12&amp;vcp=1&amp;pid=922b7288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89114"/>
              </p:ext>
            </p:extLst>
          </p:nvPr>
        </p:nvGraphicFramePr>
        <p:xfrm>
          <a:off x="539496" y="1929556"/>
          <a:ext cx="11073384" cy="2788540"/>
        </p:xfrm>
        <a:graphic>
          <a:graphicData uri="http://schemas.openxmlformats.org/drawingml/2006/table">
            <a:tbl>
              <a:tblPr/>
              <a:tblGrid>
                <a:gridCol w="1307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0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56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中国改革开放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苏联戈尔巴乔夫改革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文化大革命”给国家造成了许多严重的政治问题和社会问题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苏联模式日益僵化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以经济建设为中心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对内改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实施加速经济改革的方案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后转向政治体制改革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d36a6bb1b?colgroup=3,13,12&amp;vcp=1&amp;pid=922b7288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774744"/>
              </p:ext>
            </p:extLst>
          </p:nvPr>
        </p:nvGraphicFramePr>
        <p:xfrm>
          <a:off x="539496" y="2112930"/>
          <a:ext cx="11073384" cy="3343276"/>
        </p:xfrm>
        <a:graphic>
          <a:graphicData uri="http://schemas.openxmlformats.org/drawingml/2006/table">
            <a:tbl>
              <a:tblPr/>
              <a:tblGrid>
                <a:gridCol w="1307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中国改革开放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苏联戈尔巴乔夫改革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开辟了中国特色社会主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成为苏联解体的直接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要以经济建设为中心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大力发展生产力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不断提高人民的生活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要坚持中国共产党的领导和改革的社会主义方向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求是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与时俱进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要坚持走中国特色社会主义道路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36a6bb1b?colgroup=3,13,12&amp;vcp=1&amp;pid=922b72889&amp;color=0,0,0&amp;mp=1&amp;vtp=1&amp;vaab=1&amp;bt=1&amp;bbb=1">
            <a:extLst>
              <a:ext uri="{FF2B5EF4-FFF2-40B4-BE49-F238E27FC236}">
                <a16:creationId xmlns:a16="http://schemas.microsoft.com/office/drawing/2014/main" id="{9FB0C316-BBB6-E79A-A593-BFD3153EDCF3}"/>
              </a:ext>
            </a:extLst>
          </p:cNvPr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98fbffa2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e98fbffa2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6009c08a?vcp=1&amp;pid=5fcf241a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e983b5390?vcp=1&amp;pid=06009c08a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苏联解体是国际共产主义运动和社会主义事业的重大挫折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是苏联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模式的失败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但不是社会主义道路的失败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5db5d73?vcp=1&amp;pid=539126ce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亚非拉国家的新发展</a:t>
            </a:r>
            <a:endParaRPr lang="en-US" altLang="zh-CN" sz="3200" dirty="0"/>
          </a:p>
        </p:txBody>
      </p:sp>
      <p:sp>
        <p:nvSpPr>
          <p:cNvPr id="3" name="C_6_BD#d7ea0ccad?vcp=1&amp;pid=805db5d73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6d094d46?vcp=1&amp;pid=d7ea0ccad&amp;color=0,0,0&amp;vtp=1&amp;vaab=1&amp;bbb=1&amp;hb=1"/>
          <p:cNvSpPr/>
          <p:nvPr/>
        </p:nvSpPr>
        <p:spPr>
          <a:xfrm>
            <a:off x="735705" y="1938954"/>
            <a:ext cx="1091375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通过万隆会议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、“非洲年”、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巴拿马收回运河主权等史事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战后殖民体系的崩溃和亚非拉国家为捍卫国家主权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发展经济所进行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8865f8a0?vcp=1&amp;pid=805db5d7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3" name="P_7_BD#9aac1f1e1?colgroup=2,27&amp;vcp=1&amp;pid=38865f8a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663605"/>
              </p:ext>
            </p:extLst>
          </p:nvPr>
        </p:nvGraphicFramePr>
        <p:xfrm>
          <a:off x="539496" y="1295191"/>
          <a:ext cx="11112443" cy="3895282"/>
        </p:xfrm>
        <a:graphic>
          <a:graphicData uri="http://schemas.openxmlformats.org/drawingml/2006/table">
            <a:tbl>
              <a:tblPr/>
              <a:tblGrid>
                <a:gridCol w="1001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7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7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613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54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印度尼西亚的万隆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和平相处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友好合作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的十项原则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万隆精神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即亚非国家和地区团结合作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友好相处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共同反对帝国主义和殖民主义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争取和巩固民族独立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保卫世界和平的精神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9aac1f1e1?colgroup=2,3,23&amp;vcp=1&amp;pid=38865f8a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955061"/>
              </p:ext>
            </p:extLst>
          </p:nvPr>
        </p:nvGraphicFramePr>
        <p:xfrm>
          <a:off x="539496" y="2388584"/>
          <a:ext cx="11113578" cy="2785428"/>
        </p:xfrm>
        <a:graphic>
          <a:graphicData uri="http://schemas.openxmlformats.org/drawingml/2006/table">
            <a:tbl>
              <a:tblPr/>
              <a:tblGrid>
                <a:gridCol w="995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8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2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（1）对世界：提高了亚非国家和地区的民族自信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舞了亚非拉人民争取民族独立的斗争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发展中国家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一支新兴独立的政治力量登上了国际舞台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国：中国提出的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和平共处五项原则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受到国际社会的认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逐渐推行开来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9aac1f1e1?colgroup=2,3,23&amp;vcp=1&amp;pid=38865f8a0&amp;color=0,0,0&amp;vtp=1&amp;vaab=1&amp;bt=1&amp;bbb=1">
            <a:extLst>
              <a:ext uri="{FF2B5EF4-FFF2-40B4-BE49-F238E27FC236}">
                <a16:creationId xmlns:a16="http://schemas.microsoft.com/office/drawing/2014/main" id="{820FC409-34A8-B754-05CF-1A763837A2FF}"/>
              </a:ext>
            </a:extLst>
          </p:cNvPr>
          <p:cNvSpPr txBox="1"/>
          <p:nvPr/>
        </p:nvSpPr>
        <p:spPr>
          <a:xfrm>
            <a:off x="10934929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9aac1f1e1?colgroup=2,3,23&amp;vcp=1&amp;pid=38865f8a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39247"/>
              </p:ext>
            </p:extLst>
          </p:nvPr>
        </p:nvGraphicFramePr>
        <p:xfrm>
          <a:off x="539496" y="1544732"/>
          <a:ext cx="11113578" cy="4473132"/>
        </p:xfrm>
        <a:graphic>
          <a:graphicData uri="http://schemas.openxmlformats.org/drawingml/2006/table">
            <a:tbl>
              <a:tblPr/>
              <a:tblGrid>
                <a:gridCol w="995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8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2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（1）1951年底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利比亚宣布独立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（2）1952年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纳赛尔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领导下发动起义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埃及共和国成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（3）1962年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阿尔及利亚独立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（1）20世纪六七十年代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绝大多数殖民地国家先后获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个国家获得独立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一年被称为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非洲年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1990年纳米比亚独立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所有非洲国家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都摆脱了殖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民主义的枷锁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aac1f1e1?colgroup=2,3,23&amp;vcp=1&amp;pid=38865f8a0&amp;color=0,0,0&amp;mp=1&amp;vtp=1&amp;vaab=1&amp;bt=1&amp;bbb=1">
            <a:extLst>
              <a:ext uri="{FF2B5EF4-FFF2-40B4-BE49-F238E27FC236}">
                <a16:creationId xmlns:a16="http://schemas.microsoft.com/office/drawing/2014/main" id="{6B5E9EA7-B07C-0697-AC97-200B03593A84}"/>
              </a:ext>
            </a:extLst>
          </p:cNvPr>
          <p:cNvSpPr txBox="1"/>
          <p:nvPr/>
        </p:nvSpPr>
        <p:spPr>
          <a:xfrm>
            <a:off x="10934929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9aac1f1e1?colgroup=2,18,8&amp;vcp=1&amp;pid=38865f8a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723848"/>
              </p:ext>
            </p:extLst>
          </p:nvPr>
        </p:nvGraphicFramePr>
        <p:xfrm>
          <a:off x="539496" y="1811020"/>
          <a:ext cx="11113578" cy="3940556"/>
        </p:xfrm>
        <a:graphic>
          <a:graphicData uri="http://schemas.openxmlformats.org/drawingml/2006/table">
            <a:tbl>
              <a:tblPr/>
              <a:tblGrid>
                <a:gridCol w="995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3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6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（1）古巴：古巴人民在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卡斯特罗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等人的领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在1959年推翻了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支持的独裁政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后来走上了社会主义发展道路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（2）巴拿马：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巴拿马从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手中收回了运河区的全部主权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9aac1f1e1.table_image?iti=3&amp;tii=8&amp;vcp=1&amp;pid=38865f8a0&amp;color=0,0,0&amp;mp=1&amp;vtp=1&amp;vaab=1&amp;bbb=1"/>
          <p:cNvSpPr/>
          <p:nvPr/>
        </p:nvSpPr>
        <p:spPr>
          <a:xfrm>
            <a:off x="9190068" y="4699730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巴拿马运河</a:t>
            </a:r>
            <a:endParaRPr lang="en-US" altLang="zh-CN" sz="2800" dirty="0"/>
          </a:p>
        </p:txBody>
      </p:sp>
      <p:sp>
        <p:nvSpPr>
          <p:cNvPr id="2" name="P_7_BD#9aac1f1e1?colgroup=2,18,8&amp;vcp=1&amp;pid=38865f8a0&amp;color=0,0,0&amp;mp=1&amp;vtp=1&amp;vaab=1&amp;bt=1&amp;bbb=1">
            <a:extLst>
              <a:ext uri="{FF2B5EF4-FFF2-40B4-BE49-F238E27FC236}">
                <a16:creationId xmlns:a16="http://schemas.microsoft.com/office/drawing/2014/main" id="{97F72934-8C1E-DA98-9650-7F4E9816F024}"/>
              </a:ext>
            </a:extLst>
          </p:cNvPr>
          <p:cNvSpPr txBox="1"/>
          <p:nvPr/>
        </p:nvSpPr>
        <p:spPr>
          <a:xfrm>
            <a:off x="10934929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360截图20231018151314771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723894" y="2359882"/>
            <a:ext cx="2743200" cy="22128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6d5b771a?vcp=1&amp;pid=805db5d7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39ba6038?vcp=1&amp;pid=a6d5b771a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历史上著名的反殖民斗争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：18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美国独立战争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拉丁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美洲独立运动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印度民族大起义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中国人民抗日战争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暴力不合作运动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埃及华夫脱运动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古巴独立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巴拿马收回运河区主权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7048b2af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f7048b2af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1c03235d4?vaa=1&amp;vcp=1&amp;vis=1&amp;pid=f7048b2af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）人类历史发展的经验告诉我们，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无论何种关系，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只有合作才能共赢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，敌视对立只会带来危害。阅读下列材料，回答问题。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2#1c03235d4?vaa=1&amp;vcp=1&amp;vis=1&amp;pid=f7048b2af&amp;color=0,0,0&amp;mp=1&amp;vtp=1&amp;vaab=1&amp;bt=1&amp;bbb=1"/>
          <p:cNvSpPr/>
          <p:nvPr/>
        </p:nvSpPr>
        <p:spPr>
          <a:xfrm>
            <a:off x="539496" y="8642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0" name="QO_5_BD.1_3#1c03235d4?colgroup=2,8,17&amp;vaa=1&amp;vcp=1&amp;vis=1&amp;pid=f7048b2af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57050"/>
              </p:ext>
            </p:extLst>
          </p:nvPr>
        </p:nvGraphicFramePr>
        <p:xfrm>
          <a:off x="539496" y="1545907"/>
          <a:ext cx="11073384" cy="4441000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古代中日关系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概况：隋唐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两国互遣使节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本仿效中国隋唐的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封建制度实行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日本由奴隶社会过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渡到封建社会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近代中日关系概况：1931年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成为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中国人民抗日战争的起点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日本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扶植溥仪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在长春建立伪满洲国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企图把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东北从中国分裂出去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日本策动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所谓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华北自治运动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妄图使华北五省脱离中国版图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日本全面侵华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b7a0a40?vcp=1&amp;pid=e98fbff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fd422df19?vcp=1&amp;pid=deb7a0a4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QO_5_BD.1_4#1c03235d4?colgroup=2,11,15&amp;vaa=1&amp;vcp=1&amp;vis=1&amp;pid=f7048b2a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613056"/>
              </p:ext>
            </p:extLst>
          </p:nvPr>
        </p:nvGraphicFramePr>
        <p:xfrm>
          <a:off x="539496" y="1557718"/>
          <a:ext cx="11073384" cy="4453700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5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76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1942年1月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的签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标志着世界反法西斯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同盟的正式形成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各国为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了一个共同的目标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相互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支援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协同作战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逐渐扭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转了战争的形势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冷战期间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美苏两国展开了激烈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的军备竞赛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两国都维持着一支在和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平状态下不必拥有的庞大的常规部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军费开支在国民收入中常年占据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很大比例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摘编自白建才《试论冷战的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后果与教训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O_5_BD.1_4#1c03235d4?colgroup=2,11,15&amp;vaa=1&amp;vcp=1&amp;vis=1&amp;pid=f7048b2af&amp;color=0,0,0&amp;vtp=1&amp;vaab=1&amp;bt=1&amp;bbb=1">
            <a:extLst>
              <a:ext uri="{FF2B5EF4-FFF2-40B4-BE49-F238E27FC236}">
                <a16:creationId xmlns:a16="http://schemas.microsoft.com/office/drawing/2014/main" id="{964512AD-8846-0281-F751-991718E3DD5E}"/>
              </a:ext>
            </a:extLst>
          </p:cNvPr>
          <p:cNvSpPr txBox="1"/>
          <p:nvPr/>
        </p:nvSpPr>
        <p:spPr>
          <a:xfrm>
            <a:off x="10894735" y="8493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O_5_BD.1_5#1c03235d4?colgroup=2,13,13&amp;vaa=1&amp;vcp=1&amp;vis=1&amp;pid=f7048b2a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629316"/>
              </p:ext>
            </p:extLst>
          </p:nvPr>
        </p:nvGraphicFramePr>
        <p:xfrm>
          <a:off x="539496" y="988946"/>
          <a:ext cx="11082528" cy="5294631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7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6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67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730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法德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20世纪50年代初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法国和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联邦德国等六国组建欧洲煤钢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六国又建立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了欧洲经济共同体和欧洲原子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能共同体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1967年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三个共同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体合并为欧洲共同体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1991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欧洲联盟条约》签订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欧洲联盟正式成立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1806年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拿破仑重创第四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次反法联盟的急先锋普鲁士军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第一次世界大战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之间进行一系列会战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最终德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国战败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凡尔赛条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约》签订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德国被宰割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1940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德国进攻法国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法国贝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当政府投降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">
                <a:tc gridSpan="3">
                  <a:txBody>
                    <a:bodyPr/>
                    <a:lstStyle/>
                    <a:p>
                      <a:pPr algn="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——其他材料均摘编自人教版历史教科书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O_5_BD.1_5#1c03235d4?colgroup=2,13,13&amp;vaa=1&amp;vcp=1&amp;vis=1&amp;pid=f7048b2af&amp;color=0,0,0&amp;vtp=1&amp;vaab=1&amp;bt=1&amp;bbb=1">
            <a:extLst>
              <a:ext uri="{FF2B5EF4-FFF2-40B4-BE49-F238E27FC236}">
                <a16:creationId xmlns:a16="http://schemas.microsoft.com/office/drawing/2014/main" id="{1F05CA9D-B1E9-0D1E-BE03-3B3710B5C258}"/>
              </a:ext>
            </a:extLst>
          </p:cNvPr>
          <p:cNvSpPr txBox="1"/>
          <p:nvPr/>
        </p:nvSpPr>
        <p:spPr>
          <a:xfrm>
            <a:off x="10903879" y="474888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d796e8217?vaa=1&amp;vcp=1&amp;vis=1&amp;pid=1c03235d4&amp;color=0,0,0&amp;vtp=1&amp;vaab=1&amp;bt=1&amp;bbb=1"/>
          <p:cNvSpPr/>
          <p:nvPr/>
        </p:nvSpPr>
        <p:spPr>
          <a:xfrm>
            <a:off x="541020" y="4979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（1）根据材料并结合所学知识，完成表格填空。（3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d796e8217?vaa=1&amp;vcp=1&amp;vis=1&amp;pid=1c03235d4&amp;color=0,0,0&amp;vtp=1&amp;vaab=1&amp;bbb=1&amp;hb=1"/>
          <p:cNvSpPr/>
          <p:nvPr/>
        </p:nvSpPr>
        <p:spPr>
          <a:xfrm>
            <a:off x="541020" y="11256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大化改新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九一八事变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联合国家宣言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BD.4_1#76f0ac8c0?vaa=1&amp;vcp=1&amp;vis=1&amp;pid=1c03235d4&amp;color=0,0,0&amp;vtp=1&amp;vaab=1&amp;bbb=1&amp;hb=1"/>
          <p:cNvSpPr/>
          <p:nvPr/>
        </p:nvSpPr>
        <p:spPr>
          <a:xfrm>
            <a:off x="539496" y="31269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（2）根据材料，概括二战后美苏关系发生了怎样的变化。（2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）二战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后，法、德为推动经济恢复和发展采取了什么方式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6_AN.2_1#76f0ac8c0?vaa=1&amp;vcp=1&amp;vis=1&amp;pid=1c03235d4&amp;color=0,0,0&amp;vtp=1&amp;vaab=1&amp;bbb=1&amp;hb=1"/>
          <p:cNvSpPr/>
          <p:nvPr/>
        </p:nvSpPr>
        <p:spPr>
          <a:xfrm>
            <a:off x="539496" y="44039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从合作变为争锋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关系恶化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建立欧洲共同体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_1#7fda38efe?vaa=1&amp;vcp=1&amp;vis=1&amp;pid=1c03235d4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（3）阅读材料，从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“和则两利”“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斗则俱伤”中任意选取一个角度，围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绕“国家关系”提出观点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，并在材料中选取两个相关史实加以论述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7fda38efe?vaa=1&amp;vcp=1&amp;vis=1&amp;pid=1c03235d4&amp;color=0,0,0&amp;vtp=1&amp;vaab=1&amp;bt=1&amp;bbb=1&amp;hb=1"/>
          <p:cNvSpPr/>
          <p:nvPr/>
        </p:nvSpPr>
        <p:spPr>
          <a:xfrm>
            <a:off x="430855" y="52497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【示例】观点：国家关系“和则两利”。（1分）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论述：二战前，美苏两国合作、相互支持，为世界反法西斯战争的胜利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作出了贡献，推动了世界和平；二战结束后，两国关系急速恶化，既对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双方发展带来不利影响，也为世界和平与发展带来阴霾。一战和二战期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间，法德两国进行了一系列战争，沉重打击了两国实力；二战结束后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法、德等国建立欧洲共同体，促进了西欧各国经济的恢复，提高了西欧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的政治影响力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结论：美苏关系和法德关系的变化都体现了国家关系“和则两利”；各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国应加强合作，努力实现互利共赢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1c03235d4?vaa=1&amp;vcp=1&amp;vis=1&amp;pid=f7048b2af&amp;color=0,0,0&amp;vtp=1&amp;vaab=1&amp;bt=1&amp;bbb=1&amp;hb=1"/>
          <p:cNvSpPr/>
          <p:nvPr/>
        </p:nvSpPr>
        <p:spPr>
          <a:xfrm>
            <a:off x="539496" y="196828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第一问和第二问根据材料概括即可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第三问是观点论述题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照题目要求任选角度提出观点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列举两个相关史实进行论述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总结时要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呼应观点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并有总结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1e8a0ebe?vcp=1&amp;pid=f7048b2af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请完成第276—278页［备考练习］习题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44f28fb1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344f28fb1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ddf6475e?vcp=1&amp;pid=344f28fb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9_1#79f3964b8?vaa=1&amp;vcp=1&amp;vis=1&amp;pid=0ddf6475e&amp;color=0,0,0&amp;vtp=1&amp;vaab=1&amp;bbb=1&amp;hb=1"/>
          <p:cNvSpPr/>
          <p:nvPr/>
        </p:nvSpPr>
        <p:spPr>
          <a:xfrm>
            <a:off x="539496" y="1267240"/>
            <a:ext cx="1134770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1.（2024·广西柳州·模拟）1933年与1929年相比，美国、德国、英国、法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国和日本的工业生产分别下降了46.2%、40.6%、28.4%、16.5%和8.4%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整个资本主义世界工业生产下降了1/3以上,资本主义世界贸易总额缩减了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2/3。面对以上情况，美国(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0_1#79f3964b8.bracket?vaa=1&amp;vcp=1&amp;vis=1&amp;pid=0ddf6475e&amp;color=0,0,0&amp;vpa=1&amp;vtp=1&amp;vaab=1"/>
          <p:cNvSpPr/>
          <p:nvPr/>
        </p:nvSpPr>
        <p:spPr>
          <a:xfrm>
            <a:off x="4799981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9_2#79f3964b8.choices?vaa=1&amp;vcp=1&amp;vis=1&amp;pid=0ddf6475e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A.爆发了独立战争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B.爆发了南北战争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C.颁布了《宅地法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D.实施了罗斯福新政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f2fe35e63?vaa=1&amp;vcp=1&amp;vis=1&amp;pid=0ddf6475e&amp;color=0,0,0&amp;vtp=1&amp;vaab=1&amp;bt=1&amp;bbb=1&amp;hb=1"/>
          <p:cNvSpPr/>
          <p:nvPr/>
        </p:nvSpPr>
        <p:spPr>
          <a:xfrm>
            <a:off x="539496" y="20175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2.（2024·广西桂林·模拟）某同学撰写的历史小论文分成三个板块，其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标题分别为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“撕毁《凡尔赛条约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》”“签署《联合国家宣言》”“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召开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雅尔塔会议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据此判断小论文的主题是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f2fe35e63.bracket?vaa=1&amp;vcp=1&amp;vis=1&amp;pid=0ddf6475e&amp;color=0,0,0&amp;vpa=2&amp;vtp=1&amp;vaab=1"/>
          <p:cNvSpPr/>
          <p:nvPr/>
        </p:nvSpPr>
        <p:spPr>
          <a:xfrm>
            <a:off x="7248713" y="3298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_2#f2fe35e63.choices?vaa=1&amp;vcp=1&amp;vis=1&amp;pid=0ddf6475e&amp;color=0,0,0&amp;vtp=1&amp;vaab=1&amp;bbb=1"/>
          <p:cNvSpPr/>
          <p:nvPr/>
        </p:nvSpPr>
        <p:spPr>
          <a:xfrm>
            <a:off x="539496" y="38665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A.巴黎和会召开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B.冷战格局的形成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C.欧洲走向联合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D.第二次世界大战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f55192d?vcp=1&amp;pid=e98fbff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d987ff858?colgroup=1,28&amp;vcp=1&amp;pid=9df55192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861009"/>
              </p:ext>
            </p:extLst>
          </p:nvPr>
        </p:nvGraphicFramePr>
        <p:xfrm>
          <a:off x="539496" y="1295191"/>
          <a:ext cx="11082528" cy="2797176"/>
        </p:xfrm>
        <a:graphic>
          <a:graphicData uri="http://schemas.openxmlformats.org/drawingml/2006/table">
            <a:tbl>
              <a:tblPr/>
              <a:tblGrid>
                <a:gridCol w="758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3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美苏冷战从开始到结束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世界格局从两极走向多极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苏联进行一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系列改革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但最终走向解体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东欧剧变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中国的国际地位日益提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世界资本主义殖民体系最终崩溃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欧洲走向联合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美国经济曲折发展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日本崛起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中国改革开放取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得巨大成就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3_1#824ccf0a8?vaa=1&amp;vcp=1&amp;vis=1&amp;pid=0ddf6475e&amp;color=0,0,0&amp;vtp=1&amp;vaab=1&amp;bbb=1&amp;hb=1"/>
          <p:cNvSpPr/>
          <p:nvPr/>
        </p:nvSpPr>
        <p:spPr>
          <a:xfrm>
            <a:off x="539496" y="19060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3.（2024·广西南宁·模拟）毛泽东曾说：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第一次世界大战以后，出了一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个苏联，两亿人口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第二次世界大战以后，出了一个社会主义阵营，一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共九亿人口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材料反映了两次世界大战的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4_1#824ccf0a8.bracket?vaa=1&amp;vcp=1&amp;vis=1&amp;pid=0ddf6475e&amp;color=0,0,0&amp;vpa=3&amp;vtp=1&amp;vaab=1"/>
          <p:cNvSpPr/>
          <p:nvPr/>
        </p:nvSpPr>
        <p:spPr>
          <a:xfrm>
            <a:off x="7622128" y="31873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3_2#824ccf0a8.choices?vaa=1&amp;vcp=1&amp;vis=1&amp;pid=0ddf6475e&amp;color=0,0,0&amp;vtp=1&amp;vaab=1&amp;bbb=1"/>
          <p:cNvSpPr/>
          <p:nvPr/>
        </p:nvSpPr>
        <p:spPr>
          <a:xfrm>
            <a:off x="539496" y="37551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A.原因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B.经过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C.影响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D.性质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3bc50d8?vcp=1&amp;pid=344f28fb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6_BD.15_1#4cd723c7b?htil=1&amp;vaa=1&amp;vcp=1&amp;vis=1&amp;pid=203bc50d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74840" y="1095388"/>
            <a:ext cx="2721002" cy="274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5_2#4cd723c7b?htil=1&amp;sp=1&amp;vaa=1&amp;vcp=1&amp;vis=1&amp;pid=203bc50d8&amp;color=0,0,0&amp;vtp=1&amp;vaab=1&amp;bbb=1&amp;hb=1&amp;hs=1"/>
          <p:cNvSpPr/>
          <p:nvPr/>
        </p:nvSpPr>
        <p:spPr>
          <a:xfrm>
            <a:off x="539496" y="1267240"/>
            <a:ext cx="87873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4.（2024·江苏镇江·中考，有改动）右图描绘了1929年，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美国街头出现了一批穿西装、戴礼帽的人售卖苹果的场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景（注：招牌上的文字是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帮助失业者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苹果5美分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图中现象产生的主要原因是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16_1#4cd723c7b.bracket?vaa=1&amp;vcp=1&amp;vis=1&amp;pid=203bc50d8&amp;color=0,0,0&amp;vpa=4&amp;vtp=1&amp;vaab=1"/>
          <p:cNvSpPr/>
          <p:nvPr/>
        </p:nvSpPr>
        <p:spPr>
          <a:xfrm>
            <a:off x="5083715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6_BD.15_3#4cd723c7b.choices?vaa=1&amp;vcp=1&amp;vis=1&amp;pid=203bc50d8&amp;color=0,0,0&amp;vtp=1&amp;vaab=1&amp;bbb=1&amp;hs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.美国南北矛盾的加剧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.第一次世界大战爆发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C.法西斯势力的不断扩张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.经济危机导致就业困难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069d08d47?vaa=1&amp;vcp=1&amp;vis=1&amp;pid=203bc50d8&amp;color=0,0,0&amp;vtp=1&amp;vaab=1&amp;bt=1&amp;bbb=1&amp;hb=1"/>
          <p:cNvSpPr/>
          <p:nvPr/>
        </p:nvSpPr>
        <p:spPr>
          <a:xfrm>
            <a:off x="508499" y="17565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5.（2024·广西玉林·模拟，有改动）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美国罗斯福新政是给资本主义戴上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一个政府干预的氧气面罩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这表明罗斯福新政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69d08d47.bracket?vaa=1&amp;vcp=1&amp;vis=1&amp;pid=203bc50d8&amp;color=0,0,0&amp;vpa=5&amp;vtp=1&amp;vaab=1"/>
          <p:cNvSpPr/>
          <p:nvPr/>
        </p:nvSpPr>
        <p:spPr>
          <a:xfrm>
            <a:off x="8085678" y="23901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A</a:t>
            </a:r>
            <a:endParaRPr lang="en-US" altLang="zh-CN" sz="2800" dirty="0"/>
          </a:p>
        </p:txBody>
      </p:sp>
      <p:sp>
        <p:nvSpPr>
          <p:cNvPr id="4" name="QC_6_BD.17_2#069d08d47.choices?vaa=1&amp;vcp=1&amp;vis=1&amp;pid=203bc50d8&amp;color=0,0,0&amp;vtp=1&amp;vaab=1&amp;bbb=1"/>
          <p:cNvSpPr/>
          <p:nvPr/>
        </p:nvSpPr>
        <p:spPr>
          <a:xfrm>
            <a:off x="508499" y="29579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A.没有改变资本主义的本质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B.开创了社会保障制度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C.成为支撑、协调世界经济的支柱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D.从根本上消除了经济危机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9_1#da6713dc4?vaa=1&amp;vcp=1&amp;vis=1&amp;pid=203bc50d8&amp;color=0,0,0&amp;vtp=1&amp;vaab=1&amp;bbb=1&amp;hb=1"/>
          <p:cNvSpPr/>
          <p:nvPr/>
        </p:nvSpPr>
        <p:spPr>
          <a:xfrm>
            <a:off x="539496" y="15963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6.（2024·山东聊城·中考）《一个中国记者看二战》中写道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一些大国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为了自保‘平安’，竟出卖了小国主权，以为这样就会填饱纳粹那帮家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伙贪婪无止境的肚皮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。但是，转年大战还是爆发了。”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这段材料主要表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明，二战前“一些大国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0_1#da6713dc4.bracket?vaa=1&amp;vcp=1&amp;vis=1&amp;pid=203bc50d8&amp;color=0,0,0&amp;vpa=6&amp;vtp=1&amp;vaab=1"/>
          <p:cNvSpPr/>
          <p:nvPr/>
        </p:nvSpPr>
        <p:spPr>
          <a:xfrm>
            <a:off x="4743127" y="35252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9_2#da6713dc4.choices?vaa=1&amp;vcp=1&amp;vis=1&amp;pid=203bc50d8&amp;color=0,0,0&amp;vtp=1&amp;vaab=1&amp;bbb=1"/>
          <p:cNvSpPr/>
          <p:nvPr/>
        </p:nvSpPr>
        <p:spPr>
          <a:xfrm>
            <a:off x="539496" y="40930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A.遏制经济危机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B.推行绥靖政策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C.抵制纳粹势力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D.倡导欧洲和平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44ca80169?vaa=1&amp;vcp=1&amp;vis=1&amp;pid=203bc50d8&amp;color=0,0,0&amp;vtp=1&amp;vaab=1&amp;bt=1&amp;bbb=1&amp;hb=1"/>
          <p:cNvSpPr/>
          <p:nvPr/>
        </p:nvSpPr>
        <p:spPr>
          <a:xfrm>
            <a:off x="539496" y="1738358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7.（2024·广西钦州·模拟，有改动）1941年8月，罗斯福和丘吉尔发表声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明：不承认法西斯国家侵占的领土，联合打败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纳粹暴政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苏联等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15个国家表示赞同。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该声明促成了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44ca80169.bracket?vaa=1&amp;vcp=1&amp;vis=1&amp;pid=203bc50d8&amp;color=0,0,0&amp;vpa=7&amp;vtp=1&amp;vaab=1"/>
          <p:cNvSpPr/>
          <p:nvPr/>
        </p:nvSpPr>
        <p:spPr>
          <a:xfrm>
            <a:off x="6042565" y="292752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4" name="QC_6_BD.21_2#44ca80169.choices?vaa=1&amp;vcp=1&amp;vis=1&amp;pid=203bc50d8&amp;color=0,0,0&amp;vtp=1&amp;vaab=1&amp;bbb=1"/>
          <p:cNvSpPr/>
          <p:nvPr/>
        </p:nvSpPr>
        <p:spPr>
          <a:xfrm>
            <a:off x="539496" y="344771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A.三国同盟正式形成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B.世界反法西斯同盟建立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C.欧洲第二战场开辟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D.两极格局形成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3_1#611229744?vaa=1&amp;vcp=1&amp;vis=1&amp;pid=203bc50d8&amp;color=0,0,0&amp;vtp=1&amp;vaab=1&amp;bbb=1&amp;hb=1"/>
          <p:cNvSpPr/>
          <p:nvPr/>
        </p:nvSpPr>
        <p:spPr>
          <a:xfrm>
            <a:off x="539496" y="178356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8.（2024·广东深圳·中考）美国本计划沿苏联边境两侧平行出兵，但由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于交通、航线以及苏联自身的困境，最终决定从英国本土出发，横渡大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西洋出兵进攻欧洲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这一战略的调整促使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4_1#611229744.bracket?vaa=1&amp;vcp=1&amp;vis=1&amp;pid=203bc50d8&amp;color=0,0,0&amp;vpa=8&amp;vtp=1&amp;vaab=1"/>
          <p:cNvSpPr/>
          <p:nvPr/>
        </p:nvSpPr>
        <p:spPr>
          <a:xfrm>
            <a:off x="7217314" y="297273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23_2#611229744.choices?vaa=1&amp;vcp=1&amp;vis=1&amp;pid=203bc50d8&amp;color=0,0,0&amp;vtp=1&amp;vaab=1&amp;bbb=1"/>
          <p:cNvSpPr/>
          <p:nvPr/>
        </p:nvSpPr>
        <p:spPr>
          <a:xfrm>
            <a:off x="539496" y="349292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A.世界大战全面爆发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B.世界反法西斯同盟形成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C.世界大战转折点的出现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D.欧洲第二战场的开辟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8ed01d98f?vaa=1&amp;vcp=1&amp;vis=1&amp;pid=203bc50d8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9.（2024·山东枣庄·中考，有改动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）历史事实指客观存在的历史人物或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历史事件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，历史结论则是关于史实的基本判断和基本观点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。下列表述属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于历史结论的是(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6_1#8ed01d98f.bracket?vaa=1&amp;vcp=1&amp;vis=1&amp;pid=203bc50d8&amp;color=0,0,0&amp;vpa=9&amp;vtp=1&amp;vaab=1"/>
          <p:cNvSpPr/>
          <p:nvPr/>
        </p:nvSpPr>
        <p:spPr>
          <a:xfrm>
            <a:off x="3305715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5_2#8ed01d98f.choices?vaa=1&amp;vcp=1&amp;vis=1&amp;pid=203bc50d8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A.1939年9月1日，德军突袭波兰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.1942年7月，德国进攻斯大林格勒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.第二次世界大战是一场世界反法西斯战争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.1944年6月，美、英等盟国军队登陆诺曼底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db4092f?vcp=1&amp;pid=344f28fb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7_1#f13b108f3?sp=1&amp;vaa=1&amp;vcp=1&amp;vis=1&amp;pid=07db4092f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2024·江苏南通·中考，有改动）下列材料摘自中国社会科学出版社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出版的《世界简史》第十章的目录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两次世界大战时期的世界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55" name="QO_6_BD.27_2#f13b108f3?colgroup=30&amp;vaa=1&amp;vcp=1&amp;vis=1&amp;pid=07db4092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269588"/>
              </p:ext>
            </p:extLst>
          </p:nvPr>
        </p:nvGraphicFramePr>
        <p:xfrm>
          <a:off x="1209453" y="3308650"/>
          <a:ext cx="7083522" cy="2836228"/>
        </p:xfrm>
        <a:graphic>
          <a:graphicData uri="http://schemas.openxmlformats.org/drawingml/2006/table">
            <a:tbl>
              <a:tblPr/>
              <a:tblGrid>
                <a:gridCol w="7083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3622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第一次世界大战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苏维埃创造奇迹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社会主义的兴起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开天辟地慨而慷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分赃的巴黎和会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法西斯主义兴起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民族解放运动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前所未有的经济危机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b247cc110?vaa=1&amp;vcp=1&amp;vis=1&amp;pid=f13b108f3&amp;color=0,0,0&amp;vtp=1&amp;vaab=1&amp;bt=1&amp;bbb=1&amp;hb=1"/>
          <p:cNvSpPr/>
          <p:nvPr/>
        </p:nvSpPr>
        <p:spPr>
          <a:xfrm>
            <a:off x="539496" y="18442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（1）根据材料并结合所学知识，列举两次世界大战之间世界经济发展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变化的史实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b247cc110?vaa=1&amp;vcp=1&amp;vis=1&amp;pid=f13b108f3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史实：1929—1933年经济大危机；苏联完成工业化建设，经济实力跃居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欧洲第一、世界第二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e31f5b4b6?vaa=1&amp;vcp=1&amp;vis=1&amp;pid=f13b108f3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（2）请选择材料中两个相关联的子目，结合所学知识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，简要说明二者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之间的内在联系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列出子目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表述准确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7_AN.1_1#e31f5b4b6?vaa=1&amp;vcp=1&amp;vis=1&amp;pid=f13b108f3&amp;color=0,0,0&amp;vtp=1&amp;vaab=1&amp;bbb=1&amp;hb=1"/>
          <p:cNvSpPr/>
          <p:nvPr/>
        </p:nvSpPr>
        <p:spPr>
          <a:xfrm>
            <a:off x="539496" y="183741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示例】子目：前所未有的经济危机、第二次世界大战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说明：经济危机是第二次世界大战爆发的重要原因。1929年，经济危机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爆发，德国社会矛盾激化，纳粹党在德国建立法西斯专政，推动了第二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次世界大战的欧洲战争策源地的形成；德国法西斯扩军备战，野心膨胀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在1939年突袭波兰，导致第二次世界大战全面爆发；经济危机使英、法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等国家自顾不暇，对德国法西斯的扩张采取绥靖政策，客观上推动了第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二次世界大战的全面爆发。所以，经济危机是第二次世界大战爆发的重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39126ce2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539126ce2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d84838b4?vcp=1&amp;pid=539126ce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冷战</a:t>
            </a:r>
            <a:endParaRPr lang="en-US" altLang="zh-CN" sz="3200" dirty="0"/>
          </a:p>
        </p:txBody>
      </p:sp>
      <p:sp>
        <p:nvSpPr>
          <p:cNvPr id="3" name="C_6_BD#b2b4e2ff4?vcp=1&amp;pid=ad84838b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3f2078992?vcp=1&amp;pid=b2b4e2ff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通过了解杜鲁门主义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马歇尔计划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德国分裂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北约”与“华约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的建立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认识美苏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“冷战”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对峙局面的形成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7337e88?vcp=1&amp;pid=ad84838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bb6a54d8f?colgroup=1,28&amp;vcp=1&amp;pid=e97337e8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537761"/>
              </p:ext>
            </p:extLst>
          </p:nvPr>
        </p:nvGraphicFramePr>
        <p:xfrm>
          <a:off x="539496" y="1295191"/>
          <a:ext cx="11073384" cy="4522788"/>
        </p:xfrm>
        <a:graphic>
          <a:graphicData uri="http://schemas.openxmlformats.org/drawingml/2006/table">
            <a:tbl>
              <a:tblPr/>
              <a:tblGrid>
                <a:gridCol w="713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3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指第二次世界大战后的40多年间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为首的两大集团之间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既非战争又非和平的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对峙与竞争状态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90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苏两国的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国家战略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的对立和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社会制度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的巨大差异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4900"/>
                        </a:lnSpc>
                      </a:pPr>
                      <a:r>
                        <a:rPr lang="en-US" altLang="zh-CN" sz="8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杜鲁门（1884—1972）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1947年3月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杜鲁门主义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苏战时同盟关系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正式破裂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图片 4" descr="360截图202310181045503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910247" y="2514361"/>
            <a:ext cx="1712162" cy="233969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bb6a54d8f?colgroup=1,3,24&amp;vcp=1&amp;pid=e97337e8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337782"/>
              </p:ext>
            </p:extLst>
          </p:nvPr>
        </p:nvGraphicFramePr>
        <p:xfrm>
          <a:off x="539496" y="1145779"/>
          <a:ext cx="11332206" cy="4865307"/>
        </p:xfrm>
        <a:graphic>
          <a:graphicData uri="http://schemas.openxmlformats.org/drawingml/2006/table">
            <a:tbl>
              <a:tblPr/>
              <a:tblGrid>
                <a:gridCol w="73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7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725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马歇尔提出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“欧洲复兴计划”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马歇尔计划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企图通过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援助西欧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恢复经济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稳定资本主义制度（1949年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苏联等国建立经济互助委员会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简称“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经互会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9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德国分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（1）德国法西斯政权垮台后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法分区占领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了德国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（2）1948年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“柏林危机”爆发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（3）1949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法占领区成立了德意志联邦共和国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（“联邦德国”或“西德”）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在苏占区成立了德意志民主共和国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（“民主德国”或“东德”）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冷战对峙的局面基本形成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b6a54d8f?colgroup=1,3,24&amp;vcp=1&amp;pid=e97337e88&amp;color=0,0,0&amp;mp=1&amp;vtp=1&amp;vaab=1&amp;bt=1&amp;bbb=1">
            <a:extLst>
              <a:ext uri="{FF2B5EF4-FFF2-40B4-BE49-F238E27FC236}">
                <a16:creationId xmlns:a16="http://schemas.microsoft.com/office/drawing/2014/main" id="{4BF61F90-011A-A2EB-D046-EA2965D582CB}"/>
              </a:ext>
            </a:extLst>
          </p:cNvPr>
          <p:cNvSpPr txBox="1"/>
          <p:nvPr/>
        </p:nvSpPr>
        <p:spPr>
          <a:xfrm>
            <a:off x="10933954" y="382123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2260</Words>
  <Application>Microsoft Office PowerPoint</Application>
  <PresentationFormat>宽屏</PresentationFormat>
  <Paragraphs>649</Paragraphs>
  <Slides>59</Slides>
  <Notes>59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8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15</cp:revision>
  <dcterms:created xsi:type="dcterms:W3CDTF">2024-11-29T16:50:19Z</dcterms:created>
  <dcterms:modified xsi:type="dcterms:W3CDTF">2025-08-27T11:26:29Z</dcterms:modified>
  <cp:category/>
  <cp:contentStatus/>
</cp:coreProperties>
</file>