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3" r:id="rId35"/>
    <p:sldId id="290" r:id="rId36"/>
    <p:sldId id="291" r:id="rId37"/>
    <p:sldId id="292" r:id="rId38"/>
    <p:sldId id="304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223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88e3e1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FBF5E3-6857-4AEE-BA8A-80FFBC09727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从国共合作到国共对立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88e3e1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E61E5E4-018F-4134-8450-6BB59CBFE8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a3618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5ca82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7bb27e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0cc8b8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a3618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5ca822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7bb27e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0cc8b8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从国共合作到国共对立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88e3e1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16B74B-CAE0-4F16-9E2B-6FA143FAD81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a3618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5ca82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7bb27e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0cc8b8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a3618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5ca822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7bb27e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0cc8b8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从国共合作到国共对立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53DE0F4-81A1-E66A-A910-232DFC2F886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6B45A31-B78B-45DF-81C0-94FAB9D3CA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0EF9BAE-C7C9-43A6-AE3F-C969520E55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a3618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5ca82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7bb27e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0cc8b8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a3618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5ca822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7bb27e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0cc8b8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01B361E-FD3B-4ACB-A869-B49E765FD1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a3618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5ca82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7bb27e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0cc8b8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a3618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5ca822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7bb27e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0cc8b8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55a6ab2ac?colgroup=3,2,3,10,9&amp;vcp=1&amp;pid=e7f89581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953426"/>
              </p:ext>
            </p:extLst>
          </p:nvPr>
        </p:nvGraphicFramePr>
        <p:xfrm>
          <a:off x="539496" y="1811020"/>
          <a:ext cx="11064240" cy="3940556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（1）1924年5月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创办中国国民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党陆军军官学校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亦称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“黄埔军校”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培养出大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批军事和政治人才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（2）1926年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民政府决定北伐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100"/>
                        </a:lnSpc>
                      </a:pPr>
                      <a:r>
                        <a:rPr lang="en-US" altLang="zh-CN" sz="13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55a6ab2ac.table_image?iti=1&amp;tii=2&amp;vcp=1&amp;pid=e7f89581b&amp;color=0,0,0&amp;mp=1&amp;vtp=1&amp;vaab=1&amp;bbb=1"/>
          <p:cNvSpPr/>
          <p:nvPr/>
        </p:nvSpPr>
        <p:spPr>
          <a:xfrm>
            <a:off x="8289195" y="4635722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黄埔军校旧址大门</a:t>
            </a:r>
            <a:endParaRPr lang="en-US" altLang="zh-CN" sz="2800" dirty="0"/>
          </a:p>
        </p:txBody>
      </p:sp>
      <p:sp>
        <p:nvSpPr>
          <p:cNvPr id="2" name="P_7_BD#55a6ab2ac?colgroup=3,2,3,10,9&amp;vcp=1&amp;pid=e7f89581b&amp;color=0,0,0&amp;mp=1&amp;vtp=1&amp;vaab=1&amp;bt=1&amp;bbb=1">
            <a:extLst>
              <a:ext uri="{FF2B5EF4-FFF2-40B4-BE49-F238E27FC236}">
                <a16:creationId xmlns:a16="http://schemas.microsoft.com/office/drawing/2014/main" id="{254ACBD5-C486-B8BE-DB0D-5C2DF3B9D687}"/>
              </a:ext>
            </a:extLst>
          </p:cNvPr>
          <p:cNvSpPr txBox="1"/>
          <p:nvPr/>
        </p:nvSpPr>
        <p:spPr>
          <a:xfrm>
            <a:off x="10885591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360截图20241020112046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77981" y="2423890"/>
            <a:ext cx="3236976" cy="208483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55a6ab2ac?colgroup=2,2,7,17&amp;vcp=1&amp;pid=e7f89581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926417"/>
              </p:ext>
            </p:extLst>
          </p:nvPr>
        </p:nvGraphicFramePr>
        <p:xfrm>
          <a:off x="539496" y="870774"/>
          <a:ext cx="11073384" cy="4963732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69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3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850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1926—1927年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65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推翻北洋军阀的统治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吴佩孚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孙传芳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张作霖等北洋军阀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9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国民革命军北伐誓师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65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主要战场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汀泗桥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贺胜桥战役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叶挺独立团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55a6ab2ac.table_image?tii=3&amp;vcp=1&amp;pid=e7f89581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48" y="2082582"/>
            <a:ext cx="328269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55a6ab2ac?colgroup=2,2,7,17&amp;vcp=1&amp;pid=e7f89581b&amp;color=0,0,0&amp;mp=1&amp;vtp=1&amp;vaab=1&amp;bt=1&amp;bbb=1">
            <a:extLst>
              <a:ext uri="{FF2B5EF4-FFF2-40B4-BE49-F238E27FC236}">
                <a16:creationId xmlns:a16="http://schemas.microsoft.com/office/drawing/2014/main" id="{6C7FB139-4AC9-1572-26AF-E3662794E57C}"/>
              </a:ext>
            </a:extLst>
          </p:cNvPr>
          <p:cNvSpPr txBox="1"/>
          <p:nvPr/>
        </p:nvSpPr>
        <p:spPr>
          <a:xfrm>
            <a:off x="10894735" y="24554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55a6ab2ac?colgroup=2,2,7,7,9&amp;vcp=1&amp;pid=e7f89581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46952"/>
              </p:ext>
            </p:extLst>
          </p:nvPr>
        </p:nvGraphicFramePr>
        <p:xfrm>
          <a:off x="539496" y="1811020"/>
          <a:ext cx="11073384" cy="3940556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北伐军从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域打到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基本上推翻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了北洋军阀的统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各地的工农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革命运动蓬勃发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9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国民革命军北伐誓师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55a6ab2ac.table_image?tii=4&amp;vcp=1&amp;pid=e7f89581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48" y="2301462"/>
            <a:ext cx="328269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55a6ab2ac?colgroup=2,2,7,7,9&amp;vcp=1&amp;pid=e7f89581b&amp;color=0,0,0&amp;vtp=1&amp;vaab=1&amp;bt=1&amp;bbb=1">
            <a:extLst>
              <a:ext uri="{FF2B5EF4-FFF2-40B4-BE49-F238E27FC236}">
                <a16:creationId xmlns:a16="http://schemas.microsoft.com/office/drawing/2014/main" id="{F839F556-F62A-850A-2252-D8717A884B18}"/>
              </a:ext>
            </a:extLst>
          </p:cNvPr>
          <p:cNvSpPr txBox="1"/>
          <p:nvPr/>
        </p:nvSpPr>
        <p:spPr>
          <a:xfrm>
            <a:off x="10894735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55a6ab2ac?colgroup=3,2,23&amp;vcp=1&amp;pid=e7f89581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308265"/>
              </p:ext>
            </p:extLst>
          </p:nvPr>
        </p:nvGraphicFramePr>
        <p:xfrm>
          <a:off x="539495" y="1544732"/>
          <a:ext cx="11293383" cy="4473132"/>
        </p:xfrm>
        <a:graphic>
          <a:graphicData uri="http://schemas.openxmlformats.org/drawingml/2006/table">
            <a:tbl>
              <a:tblPr/>
              <a:tblGrid>
                <a:gridCol w="1271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47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8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9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国民党内反动集团背叛革命（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在上海发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动四一二反革命政变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汪精卫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在武汉召开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分共会议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国民革命失败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无产阶级必须掌握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革命的领导权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必须独立掌握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装力量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民政府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蒋介石在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国民政府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代表大地主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大资产阶级的利益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1928年底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张学良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服从国民政府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改易旗帜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南京政府在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名义上统一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了全国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55a6ab2ac?colgroup=3,2,23&amp;vcp=1&amp;pid=e7f89581b&amp;color=0,0,0&amp;mp=1&amp;vtp=1&amp;vaab=1&amp;bt=1&amp;bbb=1">
            <a:extLst>
              <a:ext uri="{FF2B5EF4-FFF2-40B4-BE49-F238E27FC236}">
                <a16:creationId xmlns:a16="http://schemas.microsoft.com/office/drawing/2014/main" id="{A03FE82D-4706-B03B-8F5B-FAFA165C5F6A}"/>
              </a:ext>
            </a:extLst>
          </p:cNvPr>
          <p:cNvSpPr txBox="1"/>
          <p:nvPr/>
        </p:nvSpPr>
        <p:spPr>
          <a:xfrm>
            <a:off x="1093438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8011324c?vcp=1&amp;pid=4240ef842&amp;color=0,0,0&amp;mp=1&amp;vtp=1&amp;vaab=1&amp;bt=1&amp;bbb=1"/>
          <p:cNvSpPr/>
          <p:nvPr/>
        </p:nvSpPr>
        <p:spPr>
          <a:xfrm>
            <a:off x="539496" y="366901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436986b90?sp=1&amp;vcp=1&amp;pid=08011324c&amp;color=0,0,0&amp;vtp=1&amp;vaab=1&amp;bbb=1"/>
          <p:cNvSpPr/>
          <p:nvPr/>
        </p:nvSpPr>
        <p:spPr>
          <a:xfrm>
            <a:off x="539496" y="8039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国民革命成功了还是失败了？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15" name="P_7_BD#436986b90?colgroup=1,28&amp;vcp=1&amp;pid=08011324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61446"/>
              </p:ext>
            </p:extLst>
          </p:nvPr>
        </p:nvGraphicFramePr>
        <p:xfrm>
          <a:off x="539496" y="1402024"/>
          <a:ext cx="11091672" cy="5080000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67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北伐战争基本上推翻了北洋军阀的统治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沉重打击了帝国主义侵略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势力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没有完成反帝反封建的革命任务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没有改变中国半殖民地半封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建的社会性质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（1）年幼的中国共产党缺乏斗争经验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放弃了革命领导权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尤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其是对革命武装的领导权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（2）中外反动势力强大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它们联合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起来绞杀中国革命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（3）蒋介石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汪精卫等国民党内反动集团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背叛革命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国共合作遭到破坏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必须坚持无产阶级对革命的领导权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独立掌握革命武装力量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坚持武装斗争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f4dd2ee5?vcp=1&amp;pid=4240ef84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23e8aafe?sp=1&amp;vcp=1&amp;pid=2f4dd2ee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黄埔军校不同于以往军校的特点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政治教育与军事训练同等重要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是国共合作的产物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国民政府因所在地不同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其称呼也不同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依次是广州国民政府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武汉国民政府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南京国民政府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重庆国民政府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南京国民党政府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0b0cc768?vcp=1&amp;pid=0b5ca822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毛泽东开辟井冈山道路</a:t>
            </a:r>
            <a:endParaRPr lang="en-US" altLang="zh-CN" sz="3200" dirty="0"/>
          </a:p>
        </p:txBody>
      </p:sp>
      <p:sp>
        <p:nvSpPr>
          <p:cNvPr id="3" name="C_6_BD#0eb484d21?vcp=1&amp;pid=c0b0cc768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5804deb9?vcp=1&amp;pid=0eb484d21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通过了解南昌起义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八七会议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秋收起义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毛泽东与朱德井冈山会师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古田会议等基本史事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认识中国共产党创建人民军队和农村革命根据地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027a8803?vcp=1&amp;pid=c0b0cc76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41c217ad9?colgroup=2,2,24&amp;vcp=1&amp;pid=5027a88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96690"/>
              </p:ext>
            </p:extLst>
          </p:nvPr>
        </p:nvGraphicFramePr>
        <p:xfrm>
          <a:off x="539496" y="1295191"/>
          <a:ext cx="11112523" cy="4296220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4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从大革命失败的教训中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中国共产党开始认识到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独立掌握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革命武装力量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国民党反动派实行血腥屠杀政策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00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1927年8月1日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000"/>
                        </a:lnSpc>
                      </a:pPr>
                      <a:r>
                        <a:rPr lang="en-US" altLang="zh-CN" sz="14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贺龙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叶挺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刘伯承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P_7_BD#41c217ad9.table_image?iti=2&amp;tii=6&amp;vcp=1&amp;pid=5027a8803&amp;color=0,0,0&amp;vtp=1&amp;vaab=1&amp;bbb=1&amp;hb=1"/>
          <p:cNvSpPr/>
          <p:nvPr/>
        </p:nvSpPr>
        <p:spPr>
          <a:xfrm>
            <a:off x="8747521" y="4235051"/>
            <a:ext cx="283464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南昌起义》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绘画）</a:t>
            </a:r>
            <a:endParaRPr lang="en-US" altLang="zh-CN" sz="2800" dirty="0"/>
          </a:p>
        </p:txBody>
      </p:sp>
      <p:pic>
        <p:nvPicPr>
          <p:cNvPr id="6" name="图片 5" descr="南昌起义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67984" y="2598275"/>
            <a:ext cx="2331720" cy="16367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41c217ad9?colgroup=2,2,16,7&amp;vcp=1&amp;pid=5027a880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247557"/>
              </p:ext>
            </p:extLst>
          </p:nvPr>
        </p:nvGraphicFramePr>
        <p:xfrm>
          <a:off x="539496" y="2291080"/>
          <a:ext cx="11112682" cy="3175000"/>
        </p:xfrm>
        <a:graphic>
          <a:graphicData uri="http://schemas.openxmlformats.org/drawingml/2006/table">
            <a:tbl>
              <a:tblPr/>
              <a:tblGrid>
                <a:gridCol w="1062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1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0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804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武装反抗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国民党反动派的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标志着中国共产党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独立领导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创建人民军队和武装夺取政权的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000"/>
                        </a:lnSpc>
                      </a:pPr>
                      <a:r>
                        <a:rPr lang="en-US" altLang="zh-CN" sz="14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41c217ad9.table_image?iti=3&amp;tii=8&amp;vcp=1&amp;pid=5027a8803&amp;color=0,0,0&amp;vtp=1&amp;vaab=1&amp;bbb=1&amp;hb=1"/>
          <p:cNvSpPr/>
          <p:nvPr/>
        </p:nvSpPr>
        <p:spPr>
          <a:xfrm>
            <a:off x="8859462" y="4134326"/>
            <a:ext cx="272491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南昌起义》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绘画）</a:t>
            </a:r>
            <a:endParaRPr lang="en-US" altLang="zh-CN" sz="2800" dirty="0"/>
          </a:p>
        </p:txBody>
      </p:sp>
      <p:sp>
        <p:nvSpPr>
          <p:cNvPr id="2" name="P_7_BD#41c217ad9?colgroup=2,2,16,7&amp;vcp=1&amp;pid=5027a8803&amp;color=0,0,0&amp;vtp=1&amp;vaab=1&amp;bt=1&amp;bbb=1">
            <a:extLst>
              <a:ext uri="{FF2B5EF4-FFF2-40B4-BE49-F238E27FC236}">
                <a16:creationId xmlns:a16="http://schemas.microsoft.com/office/drawing/2014/main" id="{B60C9E30-21D4-643E-B3D2-7413A1CA206F}"/>
              </a:ext>
            </a:extLst>
          </p:cNvPr>
          <p:cNvSpPr txBox="1"/>
          <p:nvPr/>
        </p:nvSpPr>
        <p:spPr>
          <a:xfrm>
            <a:off x="10934033" y="15826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南昌起义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60940" y="2370550"/>
            <a:ext cx="2331720" cy="16367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41c217ad9?colgroup=2,2,24&amp;vcp=1&amp;pid=5027a88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355775"/>
              </p:ext>
            </p:extLst>
          </p:nvPr>
        </p:nvGraphicFramePr>
        <p:xfrm>
          <a:off x="539496" y="1827974"/>
          <a:ext cx="11113034" cy="3906648"/>
        </p:xfrm>
        <a:graphic>
          <a:graphicData uri="http://schemas.openxmlformats.org/drawingml/2006/table">
            <a:tbl>
              <a:tblPr/>
              <a:tblGrid>
                <a:gridCol w="1051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9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八七会议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召开：1927年8月7日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中共中央在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召开紧急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确定实行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土地革命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武装起义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决定在秋收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时节发动武装起义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政权是由枪杆子中取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得的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著名论断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湘赣边界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举行秋收起义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起义军受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毛泽东决定改向敌人统治力量薄弱的山区进军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军途中进行了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三湾改编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从组织上确立了党对军队的领导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1c217ad9?colgroup=2,2,24&amp;vcp=1&amp;pid=5027a8803&amp;color=0,0,0&amp;mp=1&amp;vtp=1&amp;vaab=1&amp;bt=1&amp;bbb=1">
            <a:extLst>
              <a:ext uri="{FF2B5EF4-FFF2-40B4-BE49-F238E27FC236}">
                <a16:creationId xmlns:a16="http://schemas.microsoft.com/office/drawing/2014/main" id="{DA81A8E2-458D-E11D-F97C-A93F30F68B03}"/>
              </a:ext>
            </a:extLst>
          </p:cNvPr>
          <p:cNvSpPr txBox="1"/>
          <p:nvPr/>
        </p:nvSpPr>
        <p:spPr>
          <a:xfrm>
            <a:off x="1093438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158468d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7158468d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7158468d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中国近代史（八年级上册）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41c217ad9?colgroup=2,2,24&amp;vcp=1&amp;pid=5027a880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039272"/>
              </p:ext>
            </p:extLst>
          </p:nvPr>
        </p:nvGraphicFramePr>
        <p:xfrm>
          <a:off x="539496" y="2105342"/>
          <a:ext cx="11113034" cy="3351912"/>
        </p:xfrm>
        <a:graphic>
          <a:graphicData uri="http://schemas.openxmlformats.org/drawingml/2006/table">
            <a:tbl>
              <a:tblPr/>
              <a:tblGrid>
                <a:gridCol w="1051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9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井冈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1927年10月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毛泽东在井冈山地区开始创建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命根据地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（1）拉开了中国革命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从城市转入农村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建立根据地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（2）点燃了中国革命的星星之火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开辟了一条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包围城市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武装夺取政权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井冈山道路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铸就了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井冈山精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1c217ad9?colgroup=2,2,24&amp;vcp=1&amp;pid=5027a8803&amp;color=0,0,0&amp;vtp=1&amp;vaab=1&amp;bt=1&amp;bbb=1">
            <a:extLst>
              <a:ext uri="{FF2B5EF4-FFF2-40B4-BE49-F238E27FC236}">
                <a16:creationId xmlns:a16="http://schemas.microsoft.com/office/drawing/2014/main" id="{B4DB61E2-2F78-A908-5708-87A54733ABCB}"/>
              </a:ext>
            </a:extLst>
          </p:cNvPr>
          <p:cNvSpPr txBox="1"/>
          <p:nvPr/>
        </p:nvSpPr>
        <p:spPr>
          <a:xfrm>
            <a:off x="109343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41c217ad9?colgroup=2,2,24&amp;vcp=1&amp;pid=5027a88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958582"/>
              </p:ext>
            </p:extLst>
          </p:nvPr>
        </p:nvGraphicFramePr>
        <p:xfrm>
          <a:off x="539496" y="2660078"/>
          <a:ext cx="11113034" cy="2242440"/>
        </p:xfrm>
        <a:graphic>
          <a:graphicData uri="http://schemas.openxmlformats.org/drawingml/2006/table">
            <a:tbl>
              <a:tblPr/>
              <a:tblGrid>
                <a:gridCol w="1051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9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井冈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1928年4月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陈毅率领南昌起义的部分军队和湘南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的工农武装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与毛泽东率领的工农革命军在井冈山会师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两军会师后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合编为中国工农革命军第四军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不久改称为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中国工农红军第四军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1c217ad9?colgroup=2,2,24&amp;vcp=1&amp;pid=5027a8803&amp;color=0,0,0&amp;mp=1&amp;vtp=1&amp;vaab=1&amp;bt=1&amp;bbb=1">
            <a:extLst>
              <a:ext uri="{FF2B5EF4-FFF2-40B4-BE49-F238E27FC236}">
                <a16:creationId xmlns:a16="http://schemas.microsoft.com/office/drawing/2014/main" id="{6851F9C6-EDDD-245A-F282-C5E1B66B5C7D}"/>
              </a:ext>
            </a:extLst>
          </p:cNvPr>
          <p:cNvSpPr txBox="1"/>
          <p:nvPr/>
        </p:nvSpPr>
        <p:spPr>
          <a:xfrm>
            <a:off x="1093438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41c217ad9?colgroup=2,2,16,7&amp;vcp=1&amp;pid=5027a88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434042"/>
              </p:ext>
            </p:extLst>
          </p:nvPr>
        </p:nvGraphicFramePr>
        <p:xfrm>
          <a:off x="539496" y="1800574"/>
          <a:ext cx="11112522" cy="3961448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41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6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854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毛泽东率领工农革命军在井冈山打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分田地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建立革命政权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开展土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地革命和游击战争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“工农武装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割据”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9500"/>
                        </a:lnSpc>
                      </a:pPr>
                      <a:r>
                        <a:rPr lang="en-US" altLang="zh-CN" sz="10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1929年12月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在福建上杭县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思想建党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政治建军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41c217ad9.table_image?iti=4&amp;tii=10&amp;vcp=1&amp;pid=5027a8803&amp;color=0,0,0&amp;mp=1&amp;vtp=1&amp;vaab=1&amp;bbb=1"/>
          <p:cNvSpPr/>
          <p:nvPr/>
        </p:nvSpPr>
        <p:spPr>
          <a:xfrm>
            <a:off x="9058887" y="4375118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古田会议会址</a:t>
            </a:r>
            <a:endParaRPr lang="en-US" altLang="zh-CN" sz="2800" dirty="0"/>
          </a:p>
        </p:txBody>
      </p:sp>
      <p:sp>
        <p:nvSpPr>
          <p:cNvPr id="2" name="P_7_BD#41c217ad9?colgroup=2,2,16,7&amp;vcp=1&amp;pid=5027a8803&amp;color=0,0,0&amp;mp=1&amp;vtp=1&amp;vaab=1&amp;bt=1&amp;bbb=1">
            <a:extLst>
              <a:ext uri="{FF2B5EF4-FFF2-40B4-BE49-F238E27FC236}">
                <a16:creationId xmlns:a16="http://schemas.microsoft.com/office/drawing/2014/main" id="{CAB156D6-C357-7205-5613-099F4CAD0D9A}"/>
              </a:ext>
            </a:extLst>
          </p:cNvPr>
          <p:cNvSpPr txBox="1"/>
          <p:nvPr/>
        </p:nvSpPr>
        <p:spPr>
          <a:xfrm>
            <a:off x="10933872" y="1092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古田会议会址1.jpg"/>
          <p:cNvPicPr>
            <a:picLocks noChangeAspect="1"/>
          </p:cNvPicPr>
          <p:nvPr/>
        </p:nvPicPr>
        <p:blipFill>
          <a:blip r:embed="rId3"/>
          <a:srcRect l="10136" t="31162" r="23966" b="15908"/>
          <a:stretch>
            <a:fillRect/>
          </a:stretch>
        </p:blipFill>
        <p:spPr>
          <a:xfrm>
            <a:off x="9058887" y="2811494"/>
            <a:ext cx="2560320" cy="15636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41c217ad9?colgroup=2,2,16,7&amp;vcp=1&amp;pid=5027a88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62777"/>
              </p:ext>
            </p:extLst>
          </p:nvPr>
        </p:nvGraphicFramePr>
        <p:xfrm>
          <a:off x="539496" y="2085340"/>
          <a:ext cx="11112522" cy="3391916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03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43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919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1931年冬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中华苏维埃第一次全国代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表大会在江西瑞金召开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会议宣布成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立中华苏维埃共和国临时中央政府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瑞金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当选为中央执行委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员会主席和中央执行委员会人民委员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3200"/>
                        </a:lnSpc>
                      </a:pPr>
                      <a:r>
                        <a:rPr lang="en-US" altLang="zh-CN" sz="7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1c217ad9?colgroup=2,2,16,7&amp;vcp=1&amp;pid=5027a8803&amp;color=0,0,0&amp;mp=1&amp;vtp=1&amp;vaab=1&amp;bt=1&amp;bbb=1">
            <a:extLst>
              <a:ext uri="{FF2B5EF4-FFF2-40B4-BE49-F238E27FC236}">
                <a16:creationId xmlns:a16="http://schemas.microsoft.com/office/drawing/2014/main" id="{782CB99A-A087-401F-EFBB-B47A7EDEB2AA}"/>
              </a:ext>
            </a:extLst>
          </p:cNvPr>
          <p:cNvSpPr txBox="1"/>
          <p:nvPr/>
        </p:nvSpPr>
        <p:spPr>
          <a:xfrm>
            <a:off x="10933872" y="13769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瑞金临时中央政府大礼堂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4859" y="2726096"/>
            <a:ext cx="2642616" cy="1483178"/>
          </a:xfrm>
          <a:prstGeom prst="rect">
            <a:avLst/>
          </a:prstGeom>
        </p:spPr>
      </p:pic>
      <p:sp>
        <p:nvSpPr>
          <p:cNvPr id="6" name="P_7_BD#8ba71dd25.table_image?imagetipindex=8&amp;tableimageindex=16&amp;vbadefaultcenterpage=1&amp;parentnodeid=ec9362781&amp;vbahtmlprocessed=1&amp;vbaanalysisanswerbackfill=1&amp;hasbroken=1"/>
          <p:cNvSpPr/>
          <p:nvPr/>
        </p:nvSpPr>
        <p:spPr>
          <a:xfrm>
            <a:off x="9100581" y="4209274"/>
            <a:ext cx="218541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瑞金临时中央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政府大礼堂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7cfedcce?vcp=1&amp;pid=c0b0cc768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cafa49e03?sp=1&amp;vcp=1&amp;pid=17cfedcce&amp;color=0,0,0&amp;vtp=1&amp;vaab=1&amp;bb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中国共产党创建农村革命根据地的启示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这是毛泽东把马克思列宁主义普遍真理与中国革命具体实际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结合起来的光辉典范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体现了一切从实际出发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实事求是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理论联系实际的正确思想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说明革命和经济建设都应根据国情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从实际出发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勇于探索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开拓进取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社会主义现代化建设没有现成的道路可走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必须走中国特色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社会主义道路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f5a8ccec?vcp=1&amp;pid=c0b0cc76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#81aca077f?sp=1&amp;vcp=1&amp;pid=bf5a8ccec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中国人探索救国强国道路的历程</a:t>
            </a:r>
            <a:endParaRPr lang="en-US" altLang="zh-CN" sz="2800" dirty="0"/>
          </a:p>
        </p:txBody>
      </p:sp>
      <p:pic>
        <p:nvPicPr>
          <p:cNvPr id="4" name="P_7_BD#81aca077f?vcp=1&amp;pid=bf5a8cce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366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e600c09?vcp=1&amp;pid=0b5ca8226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中国工农红军长征（2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ba4bca4f0?vcp=1&amp;pid=58e600c0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18fb15bb?vcp=1&amp;pid=ba4bca4f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认识遵义会议在中国革命史上的地位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通过了解长征途中红军爬雪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山过草地等艰难历程的史事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感悟长征精神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3282f5b7?vcp=1&amp;pid=58e600c0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8" name="P_7_BD#37da7f64f?colgroup=2,27&amp;vcp=1&amp;pid=c3282f5b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80290"/>
              </p:ext>
            </p:extLst>
          </p:nvPr>
        </p:nvGraphicFramePr>
        <p:xfrm>
          <a:off x="539496" y="1295191"/>
          <a:ext cx="11112682" cy="5079620"/>
        </p:xfrm>
        <a:graphic>
          <a:graphicData uri="http://schemas.openxmlformats.org/drawingml/2006/table">
            <a:tbl>
              <a:tblPr/>
              <a:tblGrid>
                <a:gridCol w="1053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02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16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1934年10月至1936年10月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由于博古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李德等人在军事指挥上“左”的错误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红军第五次反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围剿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被迫进行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战略转移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离开中央革命根据地（从江西瑞金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于都出发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冲破四道封锁线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渡过湘江—强渡乌江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攻克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义—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四渡赤水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佯攻贵阳（打乱敌人的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追剿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划）—渡过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金沙江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（跳出敌人的包围）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强渡大渡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泸定桥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—翻雪山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过草地—突破腊子口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进入甘肃—陕北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吴起镇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会师—甘肃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000"/>
                        </a:lnSpc>
                      </a:pPr>
                      <a:r>
                        <a:rPr lang="en-US" altLang="zh-CN" sz="10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37da7f64f.table_image?iti=6&amp;tii=13&amp;vcp=1&amp;pid=c3282f5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89301" y="3473845"/>
            <a:ext cx="166420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37da7f64f.table_image?iti=7&amp;tii=14&amp;vcp=1&amp;pid=c3282f5b7&amp;color=0,0,0&amp;vtp=1&amp;vaab=1&amp;bbb=1">
            <a:extLst>
              <a:ext uri="{FF2B5EF4-FFF2-40B4-BE49-F238E27FC236}">
                <a16:creationId xmlns:a16="http://schemas.microsoft.com/office/drawing/2014/main" id="{37CCED62-2C71-7429-52B7-0E311B1F07E9}"/>
              </a:ext>
            </a:extLst>
          </p:cNvPr>
          <p:cNvSpPr/>
          <p:nvPr/>
        </p:nvSpPr>
        <p:spPr>
          <a:xfrm>
            <a:off x="10012680" y="4950682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泸定桥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37da7f64f?colgroup=2,2,14,8&amp;vcp=1&amp;pid=c3282f5b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120894"/>
              </p:ext>
            </p:extLst>
          </p:nvPr>
        </p:nvGraphicFramePr>
        <p:xfrm>
          <a:off x="539496" y="1524730"/>
          <a:ext cx="11073384" cy="4513136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9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1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年1月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贵州遵义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1800"/>
                        </a:lnSpc>
                      </a:pPr>
                      <a:r>
                        <a:rPr lang="en-US" altLang="zh-CN" sz="12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（1）集中全力纠正博古等人在军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事上和组织上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的错误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肯定了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的正确军事主张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（2）增选毛泽东为中央政治局常委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取消了博古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李德的军事最高指挥权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7da7f64f?colgroup=2,2,14,8&amp;vcp=1&amp;pid=c3282f5b7&amp;color=0,0,0&amp;mp=1&amp;vtp=1&amp;vaab=1&amp;bt=1&amp;bbb=1">
            <a:extLst>
              <a:ext uri="{FF2B5EF4-FFF2-40B4-BE49-F238E27FC236}">
                <a16:creationId xmlns:a16="http://schemas.microsoft.com/office/drawing/2014/main" id="{C467267B-3D3D-6B39-0C31-8C15FDE7B081}"/>
              </a:ext>
            </a:extLst>
          </p:cNvPr>
          <p:cNvSpPr txBox="1"/>
          <p:nvPr/>
        </p:nvSpPr>
        <p:spPr>
          <a:xfrm>
            <a:off x="10894735" y="8163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6" name="P_7_BD#3e7ec0dda.table_image?imagetipindex=10&amp;tableimageindex=20&amp;vbadefaultcenterpage=1&amp;parentnodeid=06bf1f7b6&amp;vbahtmlprocessed=1&amp;vbaanalysisanswerbackfill=1&amp;hasbroken=1"/>
          <p:cNvSpPr/>
          <p:nvPr/>
        </p:nvSpPr>
        <p:spPr>
          <a:xfrm>
            <a:off x="9037988" y="4566662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遵义会议会址</a:t>
            </a:r>
            <a:endParaRPr lang="en-US" altLang="zh-CN" sz="2800" dirty="0"/>
          </a:p>
        </p:txBody>
      </p:sp>
      <p:pic>
        <p:nvPicPr>
          <p:cNvPr id="7" name="图片 6" descr="遵义会议会址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72774" y="2561050"/>
            <a:ext cx="2779776" cy="18105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37da7f64f?colgroup=2,3,23&amp;vcp=1&amp;pid=c3282f5b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563211"/>
              </p:ext>
            </p:extLst>
          </p:nvPr>
        </p:nvGraphicFramePr>
        <p:xfrm>
          <a:off x="539496" y="1544732"/>
          <a:ext cx="11112523" cy="4473132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13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开始确立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为主要代表的马克思主义正确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路线在中共中央的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）在极其危急的情况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挽救了党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挽救了红军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挽救了中国革命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国共产党历史上一个生死攸关的转折点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红军三大主力在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甘肃会宁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长征胜利结束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（1）粉碎了国民党反动派消灭红军的企图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保存了党和红军的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基干力量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使中国革命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转危为安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（2）播下了革命种子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长征精神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打开了中国革命的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7da7f64f?colgroup=2,3,23&amp;vcp=1&amp;pid=c3282f5b7&amp;color=0,0,0&amp;vtp=1&amp;vaab=1&amp;bt=1&amp;bbb=1">
            <a:extLst>
              <a:ext uri="{FF2B5EF4-FFF2-40B4-BE49-F238E27FC236}">
                <a16:creationId xmlns:a16="http://schemas.microsoft.com/office/drawing/2014/main" id="{EAD9206B-87B8-9271-D185-2D6D3E5DF237}"/>
              </a:ext>
            </a:extLst>
          </p:cNvPr>
          <p:cNvSpPr txBox="1"/>
          <p:nvPr/>
        </p:nvSpPr>
        <p:spPr>
          <a:xfrm>
            <a:off x="10933874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a3618d8.fixed?vcp=1&amp;pid=688e3e1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  <p:sp>
        <p:nvSpPr>
          <p:cNvPr id="3" name="C_4_BD#56a3618d8.fixed?vcp=1&amp;pid=688e3e19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5d50d643?vcp=1&amp;pid=58e600c0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3012ab4c6?sp=1&amp;vcp=1&amp;pid=55d50d643&amp;color=0,0,0&amp;vtp=1&amp;vaab=1&amp;bb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长征精神的内涵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把全国人民和中华民族的根本利益看得高于一切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坚定革命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的理想和信念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坚信正义事业必然胜利的精神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为了救国救民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不怕任何艰难险阻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不惜付出一切牺牲的精神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坚持独立自主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实事求是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一切从实际出发的精神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顾全大局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严守纪律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紧密团结的精神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紧紧依靠人民群众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同人民群众生死相依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患难与共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奋斗的精神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f7bb27e7.fixed?vcp=1&amp;pid=688e3e1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  <p:sp>
        <p:nvSpPr>
          <p:cNvPr id="3" name="C_4_BD#2f7bb27e7.fixed?vcp=1&amp;pid=688e3e19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6d5e81330?vaa=1&amp;vcp=1&amp;vis=1&amp;pid=2f7bb27e7&amp;color=0,0,0&amp;vtp=1&amp;vaab=1&amp;bt=1&amp;bbb=1&amp;hb=1"/>
          <p:cNvSpPr/>
          <p:nvPr/>
        </p:nvSpPr>
        <p:spPr>
          <a:xfrm>
            <a:off x="539496" y="79883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【跨学科·音乐】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（2024·福建·中考）1924年的《真正革命歌》写道：</a:t>
            </a:r>
          </a:p>
          <a:p>
            <a:pPr latinLnBrk="1">
              <a:lnSpc>
                <a:spcPts val="47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真正革命党人应该加入国民军，要铲除军阀，与帝国主义死拼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国民军，我是国民军，打仗为救老百姓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6d5e81330.bracket?vaa=1&amp;vcp=1&amp;vis=1&amp;pid=2f7bb27e7&amp;color=0,0,0&amp;vpa=1&amp;vtp=1&amp;vaab=1"/>
          <p:cNvSpPr/>
          <p:nvPr/>
        </p:nvSpPr>
        <p:spPr>
          <a:xfrm>
            <a:off x="8796878" y="197954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A</a:t>
            </a:r>
            <a:endParaRPr lang="en-US" altLang="zh-CN" sz="2800" dirty="0"/>
          </a:p>
        </p:txBody>
      </p:sp>
      <p:sp>
        <p:nvSpPr>
          <p:cNvPr id="4" name="QC_5_BD.1_2#6d5e81330.choices?vaa=1&amp;vcp=1&amp;vis=1&amp;pid=2f7bb27e7&amp;color=0,0,0&amp;vtp=1&amp;vaab=1&amp;bbb=1"/>
          <p:cNvSpPr/>
          <p:nvPr/>
        </p:nvSpPr>
        <p:spPr>
          <a:xfrm>
            <a:off x="539496" y="257003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.作者的反帝反封建理念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.军事歌曲的大范围流传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C.北伐取得辉煌战果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.群众积极参加革命</a:t>
            </a:r>
            <a:endParaRPr lang="en-US" altLang="zh-CN" sz="2800" dirty="0"/>
          </a:p>
        </p:txBody>
      </p:sp>
      <p:sp>
        <p:nvSpPr>
          <p:cNvPr id="5" name="QC_5_AS.1_1#6d5e81330?vaa=1&amp;vcp=1&amp;vis=1&amp;pid=2f7bb27e7&amp;color=0,0,0&amp;vtp=1&amp;vaab=1&amp;bbb=1&amp;hb=1"/>
          <p:cNvSpPr/>
          <p:nvPr/>
        </p:nvSpPr>
        <p:spPr>
          <a:xfrm>
            <a:off x="539496" y="374605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根据歌词中的关键信息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“加入国民军，要铲除军阀，与帝国主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义死拼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我是国民军，打仗为救老百姓”并结合所学知识可知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革命以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“打倒列强、除军阀”为目标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歌曲反映了作者反帝反封建的理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94ba7083?vcp=1&amp;pid=2f7bb27e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dd7943328?vcp=1&amp;pid=894ba7083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近年来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中考试题的材料越来越多样化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跨学科命题也成为中考命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题的一大趋势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解答这些材料型选择题或非选择题时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要仔细分析材料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从中提取关键信息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再将其与所学知识联系起来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围绕题目考查的知识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点进行迁移运用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8CAFBF-7A21-0693-6D44-3139B3C1F176}"/>
              </a:ext>
            </a:extLst>
          </p:cNvPr>
          <p:cNvSpPr txBox="1"/>
          <p:nvPr/>
        </p:nvSpPr>
        <p:spPr>
          <a:xfrm>
            <a:off x="2789582" y="2991209"/>
            <a:ext cx="6612835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请完成第245—247页［备考练习］习题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2489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0cc8b8c.fixed?vcp=1&amp;pid=688e3e1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  <p:sp>
        <p:nvSpPr>
          <p:cNvPr id="3" name="C_4_BD#c50cc8b8c.fixed?vcp=1&amp;pid=688e3e19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add8860?vcp=1&amp;pid=c50cc8b8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9e01229aa?vaa=1&amp;vcp=1&amp;vis=1&amp;pid=e1add886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1.（2024·广西崇左·模拟，有改动）20世纪二三十年代，国共关系的演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变可以概括为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合作—对立—合作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其中，第一次国共合作的成果是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9e01229aa.bracket?vaa=1&amp;vcp=1&amp;vis=1&amp;pid=e1add8860&amp;color=0,0,0&amp;vpa=2&amp;vtp=1&amp;vaab=1"/>
          <p:cNvSpPr/>
          <p:nvPr/>
        </p:nvSpPr>
        <p:spPr>
          <a:xfrm>
            <a:off x="8165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_2#9e01229aa.choices?vaa=1&amp;vcp=1&amp;vis=1&amp;pid=e1add8860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.创办了黄埔军校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.开辟了农村革命根据地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C.开辟了井冈山道路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.取得抗日战争的伟大胜利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5e544d529?vaa=1&amp;vcp=1&amp;vis=1&amp;pid=e1add8860&amp;color=0,0,0&amp;vtp=1&amp;vaab=1&amp;bt=1&amp;bbb=1&amp;hb=1"/>
          <p:cNvSpPr/>
          <p:nvPr/>
        </p:nvSpPr>
        <p:spPr>
          <a:xfrm>
            <a:off x="539496" y="18230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2.（2024·广西南宁·模拟）南昌起义、秋收起义后，中国共产党人在远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离国民党反动派政治中心的偏僻地区，找到了自己赖以生存、发展、壮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大的土壤，立住了脚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立住了脚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是因为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e544d529.bracket?vaa=1&amp;vcp=1&amp;vis=1&amp;pid=e1add8860&amp;color=0,0,0&amp;vpa=3&amp;vtp=1&amp;vaab=1"/>
          <p:cNvSpPr/>
          <p:nvPr/>
        </p:nvSpPr>
        <p:spPr>
          <a:xfrm>
            <a:off x="8353586" y="31042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_2#5e544d529.choices?vaa=1&amp;vcp=1&amp;vis=1&amp;pid=e1add8860&amp;color=0,0,0&amp;vtp=1&amp;vaab=1&amp;bbb=1"/>
          <p:cNvSpPr/>
          <p:nvPr/>
        </p:nvSpPr>
        <p:spPr>
          <a:xfrm>
            <a:off x="539496" y="3789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A.开展了北伐战争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B.创建了人民军队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C.建立了农村革命根据地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D.进行了战略转移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9_1#bad456148?vaa=1&amp;vcp=1&amp;vis=1&amp;pid=e1add8860&amp;color=0,0,0&amp;vtp=1&amp;vaab=1&amp;bbb=1&amp;hb=1"/>
          <p:cNvSpPr/>
          <p:nvPr/>
        </p:nvSpPr>
        <p:spPr>
          <a:xfrm>
            <a:off x="539496" y="21542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3.（2024·广西·中考）刘伯承在《回顾长征》中提到：会议以后，我军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好像获得了新的生命，处处主动，左右敌人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_1#bad456148.bracket?vaa=1&amp;vcp=1&amp;vis=1&amp;pid=e1add8860&amp;color=0,0,0&amp;vpa=4&amp;vtp=1&amp;vaab=1"/>
          <p:cNvSpPr/>
          <p:nvPr/>
        </p:nvSpPr>
        <p:spPr>
          <a:xfrm>
            <a:off x="10516139" y="27878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9_2#bad456148.choices?vaa=1&amp;vcp=1&amp;vis=1&amp;pid=e1add8860&amp;color=0,0,0&amp;vtp=1&amp;vaab=1&amp;bbb=1"/>
          <p:cNvSpPr/>
          <p:nvPr/>
        </p:nvSpPr>
        <p:spPr>
          <a:xfrm>
            <a:off x="539496" y="3355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A.八七会议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B.古田会议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C.遵义会议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D.中共七大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50288f4?vcp=1&amp;pid=c50cc8b8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1_1#dd91fcc2f?vaa=1&amp;vcp=1&amp;vis=1&amp;pid=a450288f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4.（2024·新疆·中考，有改动）学者陈旭麓这样描述某一事件：它开始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打倒列强，除军阀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的悲壮歌声中，在另一种历史条件下继续了辛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亥革命没有做完的事业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dd91fcc2f.bracket?vaa=1&amp;vcp=1&amp;vis=1&amp;pid=a450288f4&amp;color=0,0,0&amp;vpa=5&amp;vtp=1&amp;vaab=1"/>
          <p:cNvSpPr/>
          <p:nvPr/>
        </p:nvSpPr>
        <p:spPr>
          <a:xfrm>
            <a:off x="6408484" y="25484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D</a:t>
            </a:r>
            <a:endParaRPr lang="en-US" altLang="zh-CN" sz="2800" dirty="0"/>
          </a:p>
        </p:txBody>
      </p:sp>
      <p:sp>
        <p:nvSpPr>
          <p:cNvPr id="5" name="QC_6_BD.11_2#dd91fcc2f.choices?vaa=1&amp;vcp=1&amp;vis=1&amp;pid=a450288f4&amp;color=0,0,0&amp;vtp=1&amp;vaab=1&amp;bbb=1"/>
          <p:cNvSpPr/>
          <p:nvPr/>
        </p:nvSpPr>
        <p:spPr>
          <a:xfrm>
            <a:off x="595535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A.二次革命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B.护国战争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C.护法运动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D.北伐战争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52c9026?vcp=1&amp;pid=56a3618d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c1b7efd40?vcp=1&amp;pid=d652c90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78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fe79581f2?vaa=1&amp;vcp=1&amp;vis=1&amp;pid=a450288f4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5.（2024·广西南宁·模拟）大革命失败后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，中国共产党先后领导了南昌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、秋收起义等一系列武装暴动。毛泽东在领导秋收起义过程中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渐将革命的重心放在偏僻的农村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，开辟了井冈山道路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。这主要体现了中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国共产党(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fe79581f2.bracket?vaa=1&amp;vcp=1&amp;vis=1&amp;pid=a450288f4&amp;color=0,0,0&amp;vpa=6&amp;vtp=1&amp;vaab=1"/>
          <p:cNvSpPr/>
          <p:nvPr/>
        </p:nvSpPr>
        <p:spPr>
          <a:xfrm>
            <a:off x="2238914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_2#fe79581f2.choices?vaa=1&amp;vcp=1&amp;vis=1&amp;pid=a450288f4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.实事求是的态度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.人民至上的理念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C.艰苦朴素的精神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.团结合作的战略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cc4e8718f?vaa=1&amp;vcp=1&amp;vis=1&amp;pid=a450288f4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6.（2024·安徽六安·模拟，有改动）1927年，中国共产党提出革命已进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土地革命的阶段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随后湘赣边区政府提出《井冈山土地法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1929年4月，毛泽东主持制定的《兴国土地法》将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“没收一切土地”改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为“没收公共土地及地主阶级土地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土地法的调整反映了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cc4e8718f.bracket?vaa=1&amp;vcp=1&amp;vis=1&amp;pid=a450288f4&amp;color=0,0,0&amp;vpa=7&amp;vtp=1&amp;vaab=1"/>
          <p:cNvSpPr/>
          <p:nvPr/>
        </p:nvSpPr>
        <p:spPr>
          <a:xfrm>
            <a:off x="10084903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5_2#cc4e8718f.choices?vaa=1&amp;vcp=1&amp;vis=1&amp;pid=a450288f4&amp;color=0,0,0&amp;vtp=1&amp;vaab=1&amp;bbb=1"/>
          <p:cNvSpPr/>
          <p:nvPr/>
        </p:nvSpPr>
        <p:spPr>
          <a:xfrm>
            <a:off x="539496" y="4104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A.农村问题引发多方关注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B.土地革命成为社会共识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C.国民党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计划失败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D.红色政权政策的灵活性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25a183a4f?vaa=1&amp;vcp=1&amp;vis=1&amp;pid=a450288f4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7.（2024·山东济南·模拟）第一手史料是原始史料，可信度较高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；第二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手史料是经过后人运用第一手史料所作的研究及诠释。下列关于长征的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最可信的第一手史料是(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25a183a4f.bracket?vaa=1&amp;vcp=1&amp;vis=1&amp;pid=a450288f4&amp;color=0,0,0&amp;vpa=8&amp;vtp=1&amp;vaab=1"/>
          <p:cNvSpPr/>
          <p:nvPr/>
        </p:nvSpPr>
        <p:spPr>
          <a:xfrm>
            <a:off x="43725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7_2#25a183a4f.choices?vaa=1&amp;vcp=1&amp;vis=1&amp;pid=a450288f4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A.小说《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地球的红飘带》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.电影《血战湘江》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.纪实文学《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红星照耀中国》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.长征途中毛泽东的日记手稿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fb1510255?vaa=1&amp;vcp=1&amp;vis=1&amp;pid=a450288f4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8.（2023·湖北武汉·中考）据统计，红军长征时三大主力部队行军里程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加起来超过8万里。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他们在极度疲惫和极寒的情况下，在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前有围堵后有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的困境中，进入雪山草地，翻越73座海拔4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000米以上的雪山，3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次穿越被称为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死亡陷阱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的茫茫草地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这主要体现红军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fb1510255.bracket?vaa=1&amp;vcp=1&amp;vis=1&amp;pid=a450288f4&amp;color=0,0,0&amp;vpa=9&amp;vtp=1&amp;vaab=1"/>
          <p:cNvSpPr/>
          <p:nvPr/>
        </p:nvSpPr>
        <p:spPr>
          <a:xfrm>
            <a:off x="9309639" y="281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A</a:t>
            </a:r>
            <a:endParaRPr lang="en-US" altLang="zh-CN" sz="2800" dirty="0"/>
          </a:p>
        </p:txBody>
      </p:sp>
      <p:sp>
        <p:nvSpPr>
          <p:cNvPr id="4" name="QC_6_BD.19_2#fb1510255.choices?vaa=1&amp;vcp=1&amp;vis=1&amp;pid=a450288f4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A.为了救国救民，不怕任何艰难险阻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B.坚持一切从实际出发，实事求是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C.恪守群众路线，紧紧依靠人民大众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D.强调一切缴获要归公，顾全大局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1_2#4e90d5526?htil=1&amp;sp=1&amp;vaa=1&amp;vcp=1&amp;vis=1&amp;pid=a450288f4&amp;color=0,0,0&amp;vtp=1&amp;vaab=1&amp;bt=1&amp;bbb=1&amp;hb=1"/>
          <p:cNvSpPr/>
          <p:nvPr/>
        </p:nvSpPr>
        <p:spPr>
          <a:xfrm>
            <a:off x="572430" y="929898"/>
            <a:ext cx="110532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【时空观念】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（2024·云南·中考）地图是学习历史的重要资料。从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可以获取的历史信息是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2_1#4e90d5526.bracket?vaa=1&amp;vcp=1&amp;vis=1&amp;pid=a450288f4&amp;color=0,0,0&amp;vpa=10&amp;vtp=1&amp;vaab=1"/>
          <p:cNvSpPr/>
          <p:nvPr/>
        </p:nvSpPr>
        <p:spPr>
          <a:xfrm>
            <a:off x="4232815" y="16583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5" name="QC_6_BD.21_3#4e90d5526.choices?htil=1&amp;vaa=1&amp;vcp=1&amp;vis=1&amp;pid=a450288f4&amp;color=0,0,0&amp;vtp=1&amp;vaab=1&amp;bbb=1"/>
          <p:cNvSpPr/>
          <p:nvPr/>
        </p:nvSpPr>
        <p:spPr>
          <a:xfrm>
            <a:off x="572430" y="3271363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A.北伐的胜利进军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B.解放军发起渡江战役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C.红军长征的历程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D.敌后抗日根据地的发展</a:t>
            </a:r>
            <a:endParaRPr lang="en-US" altLang="zh-C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839729" y="2748143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地图见第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246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f1a5bdb?vcp=1&amp;pid=c50cc8b8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4a62a4113?sp=1&amp;vaa=1&amp;vcp=1&amp;vis=1&amp;pid=44f1a5bd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10.【历史小短文】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（2024·河南商丘·模拟，有改动）仔细观察下一页的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图片，写一篇80—120字的短文。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要求：题目自拟，史实正确，表述完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整，能够体现出图片中历史事件所反映的革命方式的变化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5" name="QO_6_BD.23_2#4a62a4113?colgroup=7,6,6,7&amp;vaa=1&amp;vcp=1&amp;vis=1&amp;pid=44f1a5bd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286216"/>
              </p:ext>
            </p:extLst>
          </p:nvPr>
        </p:nvGraphicFramePr>
        <p:xfrm>
          <a:off x="539496" y="3245276"/>
          <a:ext cx="11073384" cy="245008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500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300"/>
                        </a:lnSpc>
                      </a:pPr>
                      <a:r>
                        <a:rPr lang="en-US" altLang="zh-CN" sz="9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300"/>
                        </a:lnSpc>
                      </a:pPr>
                      <a:r>
                        <a:rPr lang="en-US" altLang="zh-CN" sz="9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300"/>
                        </a:lnSpc>
                      </a:pPr>
                      <a:r>
                        <a:rPr lang="en-US" altLang="zh-CN" sz="9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500"/>
                        </a:lnSpc>
                      </a:pPr>
                      <a:r>
                        <a:rPr lang="en-US" altLang="zh-CN" sz="8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QO_6_BD.23_4#4a62a4113.table_image?iti=9&amp;tii=18&amp;vaa=1&amp;vcp=1&amp;vis=1&amp;pid=44f1a5bdb&amp;color=0,0,0&amp;vtp=1&amp;vaab=1&amp;bbb=1"/>
          <p:cNvSpPr/>
          <p:nvPr/>
        </p:nvSpPr>
        <p:spPr>
          <a:xfrm>
            <a:off x="950356" y="4835538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二七纪念塔</a:t>
            </a:r>
            <a:endParaRPr lang="en-US" altLang="zh-CN" sz="2800" dirty="0"/>
          </a:p>
        </p:txBody>
      </p:sp>
      <p:sp>
        <p:nvSpPr>
          <p:cNvPr id="10" name="QO_6_BD.23_8#4a62a4113.table_image?iti=11&amp;tii=22&amp;vaa=1&amp;vcp=1&amp;vis=1&amp;pid=44f1a5bdb&amp;color=0,0,0&amp;vtp=1&amp;vaab=1&amp;bbb=1"/>
          <p:cNvSpPr/>
          <p:nvPr/>
        </p:nvSpPr>
        <p:spPr>
          <a:xfrm>
            <a:off x="6065105" y="4791120"/>
            <a:ext cx="2505456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南昌起义纪念馆</a:t>
            </a:r>
            <a:endParaRPr lang="en-US" altLang="zh-CN" sz="2800" dirty="0"/>
          </a:p>
        </p:txBody>
      </p:sp>
      <p:sp>
        <p:nvSpPr>
          <p:cNvPr id="12" name="QO_6_BD.23_10#4a62a4113.table_image?iti=10&amp;tii=24&amp;vaa=1&amp;vcp=1&amp;vis=1&amp;pid=44f1a5bdb&amp;color=0,0,0&amp;vtp=1&amp;vaab=1&amp;bbb=1&amp;hb=1"/>
          <p:cNvSpPr/>
          <p:nvPr/>
        </p:nvSpPr>
        <p:spPr>
          <a:xfrm>
            <a:off x="8814816" y="4687710"/>
            <a:ext cx="283464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井冈山朱毛会师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广场</a:t>
            </a:r>
            <a:endParaRPr lang="en-US" altLang="zh-CN" sz="2800" dirty="0"/>
          </a:p>
        </p:txBody>
      </p:sp>
      <p:pic>
        <p:nvPicPr>
          <p:cNvPr id="13" name="图片 12" descr="二七纪念塔.jpg"/>
          <p:cNvPicPr/>
          <p:nvPr/>
        </p:nvPicPr>
        <p:blipFill>
          <a:blip r:embed="rId3" cstate="print"/>
          <a:srcRect b="17943"/>
          <a:stretch>
            <a:fillRect/>
          </a:stretch>
        </p:blipFill>
        <p:spPr>
          <a:xfrm>
            <a:off x="1191230" y="3543186"/>
            <a:ext cx="1358891" cy="1338072"/>
          </a:xfrm>
          <a:prstGeom prst="rect">
            <a:avLst/>
          </a:prstGeom>
        </p:spPr>
      </p:pic>
      <p:pic>
        <p:nvPicPr>
          <p:cNvPr id="14" name="图片 13" descr="北伐将士纪念碑.jpeg"/>
          <p:cNvPicPr/>
          <p:nvPr/>
        </p:nvPicPr>
        <p:blipFill>
          <a:blip r:embed="rId4" cstate="print"/>
          <a:srcRect t="9237" b="8434"/>
          <a:stretch>
            <a:fillRect/>
          </a:stretch>
        </p:blipFill>
        <p:spPr>
          <a:xfrm>
            <a:off x="4123942" y="3497466"/>
            <a:ext cx="1207473" cy="1338072"/>
          </a:xfrm>
          <a:prstGeom prst="rect">
            <a:avLst/>
          </a:prstGeom>
        </p:spPr>
      </p:pic>
      <p:sp>
        <p:nvSpPr>
          <p:cNvPr id="15" name="QO_6_BD.23_4#4a62a4113.table_image?iti=9&amp;tii=18&amp;vaa=1&amp;vcp=1&amp;vis=1&amp;pid=44f1a5bdb&amp;color=0,0,0&amp;vtp=1&amp;vaab=1&amp;bbb=1"/>
          <p:cNvSpPr/>
          <p:nvPr/>
        </p:nvSpPr>
        <p:spPr>
          <a:xfrm>
            <a:off x="3752619" y="4881258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北伐将士纪念碑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  <p:pic>
        <p:nvPicPr>
          <p:cNvPr id="16" name="图片 15" descr="南充起义纪念馆.jf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23308" y="3476638"/>
            <a:ext cx="1937287" cy="1231900"/>
          </a:xfrm>
          <a:prstGeom prst="rect">
            <a:avLst/>
          </a:prstGeom>
        </p:spPr>
      </p:pic>
      <p:pic>
        <p:nvPicPr>
          <p:cNvPr id="17" name="图片 16" descr="井冈山朱毛会师广场.jpg"/>
          <p:cNvPicPr/>
          <p:nvPr/>
        </p:nvPicPr>
        <p:blipFill>
          <a:blip r:embed="rId6" cstate="print"/>
          <a:srcRect l="8887" t="14368" r="7575" b="6896"/>
          <a:stretch>
            <a:fillRect/>
          </a:stretch>
        </p:blipFill>
        <p:spPr>
          <a:xfrm>
            <a:off x="9312928" y="3476638"/>
            <a:ext cx="1782307" cy="121107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4a62a4113?vaa=1&amp;vcp=1&amp;vis=1&amp;pid=44f1a5bdb&amp;color=0,0,0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题目：中国共产党对革命道路的探索。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1921年，中国共产党成立，提出党的中心工作是领导工人运动。1924年，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中国共产党与国民党合作，推动北伐胜利进军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国民革命失败后，中国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共产党认识到独立掌握革命武装力量的重要性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。1927年8月1日，中国共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产党发动南昌起义，打响了武装反抗国民党反动派的第一枪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秋收起义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失败后，毛泽东创建了井冈山革命根据地，开创了一条农村包围城市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武装夺取政权的革命道路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。1928年4月井冈山会师后，井冈山革命根据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地不断发展壮大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经过不断探索，中国共产党将马克思主义基本原理同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中国革命实际结合起来，开辟了有中国特色的革命道路，即井冈山道路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f6317de?vcp=1&amp;pid=56a3618d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82b19b38?colgroup=5,24&amp;vcp=1&amp;pid=6bf6317d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133518"/>
              </p:ext>
            </p:extLst>
          </p:nvPr>
        </p:nvGraphicFramePr>
        <p:xfrm>
          <a:off x="539496" y="1295191"/>
          <a:ext cx="11091672" cy="168770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从合作走向对立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国民革命失败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党的探索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发动南昌起义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秋收起义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开辟了一条农村包围城市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武装夺取政权的正确革命道路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5ca8226.fixed?vcp=1&amp;pid=688e3e1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从国共合作到国共对立</a:t>
            </a:r>
            <a:endParaRPr lang="en-US" altLang="zh-CN" sz="4000" dirty="0"/>
          </a:p>
        </p:txBody>
      </p:sp>
      <p:sp>
        <p:nvSpPr>
          <p:cNvPr id="3" name="C_4_BD#0b5ca8226.fixed?vcp=1&amp;pid=688e3e19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40ef842?vcp=1&amp;pid=0b5ca822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国共合作与北伐战争</a:t>
            </a:r>
            <a:endParaRPr lang="en-US" altLang="zh-CN" sz="3200" dirty="0"/>
          </a:p>
        </p:txBody>
      </p:sp>
      <p:sp>
        <p:nvSpPr>
          <p:cNvPr id="3" name="C_6_BD#f96b0a4cc?vcp=1&amp;pid=4240ef84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b65a4f6de?vcp=1&amp;pid=f96b0a4cc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了解第一次国共合作和北伐战争等国民革命的主要内容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知道南京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国民政府的成立及性质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7f89581b?vcp=1&amp;pid=4240ef84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55a6ab2ac?colgroup=3,2,3,20&amp;vcp=1&amp;pid=e7f89581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19763"/>
              </p:ext>
            </p:extLst>
          </p:nvPr>
        </p:nvGraphicFramePr>
        <p:xfrm>
          <a:off x="539496" y="1295191"/>
          <a:ext cx="11112602" cy="3340164"/>
        </p:xfrm>
        <a:graphic>
          <a:graphicData uri="http://schemas.openxmlformats.org/drawingml/2006/table">
            <a:tbl>
              <a:tblPr/>
              <a:tblGrid>
                <a:gridCol w="1254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5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1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（1）中国共产党认识到必须团结一切可能的同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才能战胜敌人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开第三次全国代表大会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正式决定同孙中山领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导的国民党合作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革命统一战线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中山感到必须改组国民党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共产国际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55a6ab2ac?colgroup=3,2,3,20&amp;vcp=1&amp;pid=e7f89581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94339"/>
              </p:ext>
            </p:extLst>
          </p:nvPr>
        </p:nvGraphicFramePr>
        <p:xfrm>
          <a:off x="539496" y="2099468"/>
          <a:ext cx="11112602" cy="3363660"/>
        </p:xfrm>
        <a:graphic>
          <a:graphicData uri="http://schemas.openxmlformats.org/drawingml/2006/table">
            <a:tbl>
              <a:tblPr/>
              <a:tblGrid>
                <a:gridCol w="1254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5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1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1924年1月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中国国民党第一次全国代表大会在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共产党员以个人身份加入国民党（党内合作）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新三民主义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（政治基础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与中国共产党的民主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革命纲领的基本原则一致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在实际上确立了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联俄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联共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扶助农工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55a6ab2ac?colgroup=3,2,3,20&amp;vcp=1&amp;pid=e7f89581b&amp;color=0,0,0&amp;mp=1&amp;vtp=1&amp;vaab=1&amp;bt=1&amp;bbb=1">
            <a:extLst>
              <a:ext uri="{FF2B5EF4-FFF2-40B4-BE49-F238E27FC236}">
                <a16:creationId xmlns:a16="http://schemas.microsoft.com/office/drawing/2014/main" id="{DD4C7689-D09F-A44F-7A4F-561A4E549A39}"/>
              </a:ext>
            </a:extLst>
          </p:cNvPr>
          <p:cNvSpPr txBox="1"/>
          <p:nvPr/>
        </p:nvSpPr>
        <p:spPr>
          <a:xfrm>
            <a:off x="10933953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1599</Words>
  <Application>Microsoft Office PowerPoint</Application>
  <PresentationFormat>宽屏</PresentationFormat>
  <Paragraphs>465</Paragraphs>
  <Slides>46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 (正文)</vt:lpstr>
      <vt:lpstr>华文隶书</vt:lpstr>
      <vt:lpstr>楷体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16</cp:revision>
  <dcterms:created xsi:type="dcterms:W3CDTF">2024-11-29T15:49:07Z</dcterms:created>
  <dcterms:modified xsi:type="dcterms:W3CDTF">2025-08-27T11:26:20Z</dcterms:modified>
  <cp:category/>
  <cp:contentStatus/>
</cp:coreProperties>
</file>