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0" r:id="rId36"/>
    <p:sldId id="291" r:id="rId37"/>
    <p:sldId id="292" r:id="rId38"/>
    <p:sldId id="477" r:id="rId39"/>
    <p:sldId id="478" r:id="rId40"/>
    <p:sldId id="479" r:id="rId41"/>
    <p:sldId id="294" r:id="rId42"/>
    <p:sldId id="371" r:id="rId43"/>
    <p:sldId id="372" r:id="rId44"/>
    <p:sldId id="295" r:id="rId45"/>
    <p:sldId id="296" r:id="rId46"/>
    <p:sldId id="297" r:id="rId47"/>
    <p:sldId id="293" r:id="rId48"/>
    <p:sldId id="299" r:id="rId49"/>
    <p:sldId id="300" r:id="rId50"/>
    <p:sldId id="301" r:id="rId51"/>
    <p:sldId id="302" r:id="rId52"/>
    <p:sldId id="373" r:id="rId53"/>
    <p:sldId id="304" r:id="rId54"/>
    <p:sldId id="303" r:id="rId55"/>
    <p:sldId id="305" r:id="rId56"/>
    <p:sldId id="306" r:id="rId57"/>
    <p:sldId id="307" r:id="rId58"/>
    <p:sldId id="309" r:id="rId59"/>
    <p:sldId id="310" r:id="rId60"/>
    <p:sldId id="313" r:id="rId61"/>
    <p:sldId id="314" r:id="rId62"/>
    <p:sldId id="315" r:id="rId63"/>
    <p:sldId id="316" r:id="rId64"/>
    <p:sldId id="317" r:id="rId65"/>
    <p:sldId id="318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2" r:id="rId78"/>
    <p:sldId id="375" r:id="rId79"/>
    <p:sldId id="331" r:id="rId80"/>
    <p:sldId id="333" r:id="rId81"/>
    <p:sldId id="334" r:id="rId82"/>
    <p:sldId id="335" r:id="rId83"/>
    <p:sldId id="337" r:id="rId84"/>
    <p:sldId id="336" r:id="rId85"/>
    <p:sldId id="338" r:id="rId86"/>
    <p:sldId id="339" r:id="rId87"/>
    <p:sldId id="340" r:id="rId88"/>
    <p:sldId id="341" r:id="rId89"/>
    <p:sldId id="481" r:id="rId90"/>
    <p:sldId id="480" r:id="rId91"/>
    <p:sldId id="476" r:id="rId92"/>
    <p:sldId id="342" r:id="rId93"/>
    <p:sldId id="343" r:id="rId94"/>
    <p:sldId id="376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  <p:sldId id="360" r:id="rId112"/>
    <p:sldId id="361" r:id="rId113"/>
    <p:sldId id="362" r:id="rId114"/>
    <p:sldId id="363" r:id="rId115"/>
    <p:sldId id="364" r:id="rId116"/>
    <p:sldId id="365" r:id="rId117"/>
    <p:sldId id="366" r:id="rId118"/>
    <p:sldId id="367" r:id="rId1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39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1057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4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4879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44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9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9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9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9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ae9de7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1B1D120-FFE3-4720-8FB4-8B48D4467F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常见的酸、碱、盐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ae9de7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FF0A079-8964-4DAA-B9C1-E7F17EBF1A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b3dd8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1e21f1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d7168ae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ab553a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b3dd8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1e21f1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5d7168ae8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ab553a9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常见的酸、碱、盐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ae9de7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85B0147-EC35-4739-9A93-D5D0BD9C9D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b3dd8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1e21f1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d7168ae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ab553a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b3dd8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1e21f1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5d7168ae8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ab553a9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常见的酸、碱、盐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AB1B51A-B920-C505-14A8-7E66EE4C0D9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64EEA64-4896-4ECA-8681-0E0F2ED44AC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5E15806-E61A-47EC-A997-207E584751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b3dd8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1e21f1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d7168ae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ab553a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b3dd8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1e21f1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5d7168ae8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ab553a9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58457E8-B724-4425-A6C2-3D451B849D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b3dd8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21e21f1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d7168ae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ab553a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b3dd8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21e21f19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5d7168ae8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ab553a98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1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4.png"/><Relationship Id="rId4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png"/><Relationship Id="rId5" Type="http://schemas.openxmlformats.org/officeDocument/2006/relationships/image" Target="../media/image27.jpeg"/><Relationship Id="rId4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4.png"/><Relationship Id="rId4" Type="http://schemas.openxmlformats.org/officeDocument/2006/relationships/image" Target="../media/image3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B_6_BD.13_1#8469d0a01?colgroup=4,9,14&amp;vaa=1&amp;vcp=1&amp;vis=1&amp;pid=971b3b2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417698"/>
              <a:ext cx="11082528" cy="2727199"/>
            </p:xfrm>
            <a:graphic>
              <a:graphicData uri="http://schemas.openxmlformats.org/drawingml/2006/table">
                <a:tbl>
                  <a:tblPr/>
                  <a:tblGrid>
                    <a:gridCol w="1911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495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8763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与某些非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金属氧化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B_6_BD.13_1#8469d0a01?colgroup=4,9,14&amp;vaa=1&amp;vcp=1&amp;vis=1&amp;pid=971b3b2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417698"/>
              <a:ext cx="11082528" cy="2727199"/>
            </p:xfrm>
            <a:graphic>
              <a:graphicData uri="http://schemas.openxmlformats.org/drawingml/2006/table">
                <a:tbl>
                  <a:tblPr/>
                  <a:tblGrid>
                    <a:gridCol w="1911096"/>
                    <a:gridCol w="3675888"/>
                    <a:gridCol w="549554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875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与某些非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金属氧化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QB_6_BD.13_1#8469d0a01?colgroup=4,9,14&amp;vaa=1&amp;vcp=1&amp;vis=1&amp;pid=971b3b245&amp;color=0,0,0&amp;mp=1&amp;vtp=1&amp;vaab=1&amp;bt=1&amp;bbb=1"/>
          <p:cNvSpPr txBox="1"/>
          <p:nvPr/>
        </p:nvSpPr>
        <p:spPr>
          <a:xfrm>
            <a:off x="10903879" y="17092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4_1#eaf94a6ef?sp=1&amp;vaa=1&amp;vcp=1&amp;vis=1&amp;pid=93b930e0a&amp;color=0,0,0&amp;mp=1&amp;vtp=1&amp;vaab=1&amp;bt=1&amp;bbb=1&amp;hb=1"/>
          <p:cNvSpPr/>
          <p:nvPr/>
        </p:nvSpPr>
        <p:spPr>
          <a:xfrm>
            <a:off x="539496" y="18391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（2024·山东青岛·中考）为缓解蚂蚁叮咬（释放出酸性液体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）产生的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痒痛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可在叮咬处涂抹(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5" name="QC_6_BD.174_2#eaf94a6ef?colgroup=5,5,5,5,5&amp;vaa=1&amp;vcp=1&amp;vis=1&amp;pid=93b930e0a&amp;color=0,0,0&amp;mp=1&amp;vtp=1&amp;vaab=1&amp;bbb=1"/>
              <p:cNvGraphicFramePr>
                <a:graphicFrameLocks noGrp="1"/>
              </p:cNvGraphicFramePr>
              <p:nvPr/>
            </p:nvGraphicFramePr>
            <p:xfrm>
              <a:off x="539496" y="3176111"/>
              <a:ext cx="11073384" cy="1132968"/>
            </p:xfrm>
            <a:graphic>
              <a:graphicData uri="http://schemas.openxmlformats.org/drawingml/2006/table">
                <a:tbl>
                  <a:tblPr/>
                  <a:tblGrid>
                    <a:gridCol w="2221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柠檬汁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肥皂水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5" name="QC_6_BD.174_2#eaf94a6ef?colgroup=5,5,5,5,5&amp;vaa=1&amp;vcp=1&amp;vis=1&amp;pid=93b930e0a&amp;color=0,0,0&amp;mp=1&amp;vtp=1&amp;vaab=1&amp;bbb=1"/>
              <p:cNvGraphicFramePr>
                <a:graphicFrameLocks noGrp="1"/>
              </p:cNvGraphicFramePr>
              <p:nvPr/>
            </p:nvGraphicFramePr>
            <p:xfrm>
              <a:off x="539496" y="3176111"/>
              <a:ext cx="11073384" cy="1132968"/>
            </p:xfrm>
            <a:graphic>
              <a:graphicData uri="http://schemas.openxmlformats.org/drawingml/2006/table">
                <a:tbl>
                  <a:tblPr/>
                  <a:tblGrid>
                    <a:gridCol w="2221992"/>
                    <a:gridCol w="2212848"/>
                    <a:gridCol w="2212848"/>
                    <a:gridCol w="2212848"/>
                    <a:gridCol w="2212848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柠檬汁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肥皂水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6_AN.175_1#eaf94a6ef.bracket?vaa=1&amp;vcp=1&amp;vis=1&amp;pid=93b930e0a&amp;color=0,0,0&amp;mp=1&amp;vpa=70&amp;vtp=1&amp;vaab=1"/>
          <p:cNvSpPr/>
          <p:nvPr/>
        </p:nvSpPr>
        <p:spPr>
          <a:xfrm>
            <a:off x="4372515" y="24735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4_3#eaf94a6ef.choices?vaa=1&amp;vcp=1&amp;vis=1&amp;pid=93b930e0a&amp;color=0,0,0&amp;vtp=1&amp;vaab=1&amp;bbb=1"/>
          <p:cNvSpPr/>
          <p:nvPr/>
        </p:nvSpPr>
        <p:spPr>
          <a:xfrm>
            <a:off x="539496" y="44461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.柠檬汁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B.白醋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C.牛奶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.肥皂水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6_1#92cc024ca?vaa=1&amp;vcp=1&amp;vis=1&amp;pid=93b930e0a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（2024·重庆·中考）盐酸、硫酸是常见的酸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。下列关于它们的说法不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77_1#92cc024ca.bracket?vaa=1&amp;vcp=1&amp;vis=1&amp;pid=93b930e0a&amp;color=0,0,0&amp;vpa=71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6_2#92cc024ca.choices?vaa=1&amp;vcp=1&amp;vis=1&amp;pid=93b930e0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A.两者的水溶液都能导电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.两者的水溶液都能使紫色石蕊溶液变红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.将水沿烧杯内壁缓慢注入浓硫酸中进行稀释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.打开浓盐酸瓶盖观察到的白雾是盐酸小液滴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78_1#51724bd14?iti=39&amp;htil=23&amp;vaa=1&amp;vcp=1&amp;vis=1&amp;pid=93b930e0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580" y="904462"/>
            <a:ext cx="5084064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78_2#51724bd14?iti=39&amp;htil=23&amp;vaa=1&amp;vcp=1&amp;vis=1&amp;pid=93b930e0a&amp;color=0,0,0&amp;vtp=1&amp;vaab=1&amp;bbb=1"/>
          <p:cNvSpPr/>
          <p:nvPr/>
        </p:nvSpPr>
        <p:spPr>
          <a:xfrm>
            <a:off x="8752431" y="280539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8_3#51724bd14?htil=23&amp;sp=1&amp;vaa=1&amp;vcp=1&amp;vis=1&amp;pid=93b930e0a&amp;color=0,0,0&amp;vtp=1&amp;vaab=1&amp;bt=1&amp;bbb=1&amp;hb=1&amp;hs=1"/>
              <p:cNvSpPr/>
              <p:nvPr/>
            </p:nvSpPr>
            <p:spPr>
              <a:xfrm>
                <a:off x="539496" y="886174"/>
                <a:ext cx="5888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（2024·新疆·中考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）用数字传感器探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究稀盐酸与稀氢氧化钠溶液反应过程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中温度和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测定结果如图1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78_3#51724bd14?htil=23&amp;sp=1&amp;vaa=1&amp;vcp=1&amp;vis=1&amp;pid=93b930e0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6174"/>
                <a:ext cx="5888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796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179_1#51724bd14.bracket?vaa=1&amp;vcp=1&amp;vis=1&amp;pid=93b930e0a&amp;color=0,0,0&amp;vpa=72&amp;vtp=1&amp;vaab=1"/>
          <p:cNvSpPr/>
          <p:nvPr/>
        </p:nvSpPr>
        <p:spPr>
          <a:xfrm>
            <a:off x="4728115" y="281593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78_4#51724bd14.choices?htil=23&amp;vaa=1&amp;vcp=1&amp;vis=1&amp;pid=93b930e0a&amp;color=0,0,0&amp;vtp=1&amp;vaab=1&amp;bbb=1&amp;hb=1&amp;hs=1"/>
              <p:cNvSpPr/>
              <p:nvPr/>
            </p:nvSpPr>
            <p:spPr>
              <a:xfrm>
                <a:off x="539995" y="3446494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A.该反应为吸热反应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.反应过程中，溶液的酸性逐渐增强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C.该实验是向稀氢氧化钠溶液中加入稀盐酸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，稀盐酸与稀氢氧化钠溶液恰好完全反应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78_4#51724bd14.choices?htil=23&amp;vaa=1&amp;vcp=1&amp;vis=1&amp;pid=93b930e0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446494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2" t="-14" r="4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0_1#fc4af46cc?iti=40&amp;htil=24&amp;vaa=1&amp;vcp=1&amp;vis=1&amp;pid=93b930e0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768" y="641350"/>
            <a:ext cx="394106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80_2#fc4af46cc?iti=40&amp;htil=24&amp;vaa=1&amp;vcp=1&amp;vis=1&amp;pid=93b930e0a&amp;color=0,0,0&amp;vtp=1&amp;vaab=1&amp;bbb=1"/>
          <p:cNvSpPr/>
          <p:nvPr/>
        </p:nvSpPr>
        <p:spPr>
          <a:xfrm>
            <a:off x="9300119" y="304520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180_3#fc4af46cc?htil=24&amp;sp=1&amp;vaa=1&amp;vcp=1&amp;vis=1&amp;pid=93b930e0a&amp;color=0,0,0&amp;vtp=1&amp;vaab=1&amp;bt=1&amp;bbb=1&amp;hb=1&amp;hs=1"/>
          <p:cNvSpPr/>
          <p:nvPr/>
        </p:nvSpPr>
        <p:spPr>
          <a:xfrm>
            <a:off x="539496" y="623062"/>
            <a:ext cx="70317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（2024·山东滨州·中考）小海用图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思维导图总结了稀盐酸的五条化学性质，分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2并回答问题：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181_1#5cca1447f?htil=24&amp;vaa=1&amp;vcp=1&amp;vis=1&amp;pid=fc4af46cc&amp;color=0,0,0&amp;vtp=1&amp;vaab=1&amp;bbb=1&amp;hb=1&amp;hs=1"/>
          <p:cNvSpPr/>
          <p:nvPr/>
        </p:nvSpPr>
        <p:spPr>
          <a:xfrm>
            <a:off x="539496" y="2546794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（1）小海向稀盐酸中滴入紫色石蕊溶液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现紫色石蕊溶液由紫色变成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1_1#5cca1447f.blank?vaa=1&amp;vcp=1&amp;vis=1&amp;pid=fc4af46cc&amp;color=0,0,0&amp;vpa=73&amp;vtp=1&amp;vaab=1"/>
          <p:cNvSpPr/>
          <p:nvPr/>
        </p:nvSpPr>
        <p:spPr>
          <a:xfrm>
            <a:off x="4817015" y="314305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83_1#b2d70a52b?vaa=1&amp;vcp=1&amp;vis=1&amp;pid=fc4af46cc&amp;color=0,0,0&amp;vtp=1&amp;vaab=1&amp;bbb=1&amp;hb=1&amp;hs=1"/>
              <p:cNvSpPr/>
              <p:nvPr/>
            </p:nvSpPr>
            <p:spPr>
              <a:xfrm>
                <a:off x="539496" y="375069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（2）铁锈的主要成分是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试写出盐酸除铁锈的化学方程式：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183_1#b2d70a52b?vaa=1&amp;vcp=1&amp;vis=1&amp;pid=fc4af46c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069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2" r="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_1#b2d70a52b.blank?vaa=1&amp;vcp=1&amp;vis=1&amp;pid=fc4af46cc&amp;color=0,0,0&amp;vpa=74&amp;vtp=1&amp;vaab=1&amp;bbb=1"/>
              <p:cNvSpPr/>
              <p:nvPr/>
            </p:nvSpPr>
            <p:spPr>
              <a:xfrm>
                <a:off x="614108" y="4470590"/>
                <a:ext cx="501592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_1#b2d70a52b.blank?vaa=1&amp;vcp=1&amp;vis=1&amp;pid=fc4af46cc&amp;color=0,0,0&amp;vpa=7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4470590"/>
                <a:ext cx="5015929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" t="-47" r="3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7_BD.185_1#3247eb347?vaa=1&amp;vcp=1&amp;vis=1&amp;pid=fc4af46cc&amp;color=0,0,0&amp;vtp=1&amp;vaab=1&amp;bbb=1&amp;hs=1"/>
          <p:cNvSpPr/>
          <p:nvPr/>
        </p:nvSpPr>
        <p:spPr>
          <a:xfrm>
            <a:off x="539496" y="5029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（3）为验证性质③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，小海可选择的物质是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C_7_AN.186_1#3247eb347.blank?vaa=1&amp;vcp=1&amp;vis=1&amp;pid=fc4af46cc&amp;color=0,0,0&amp;vpa=75&amp;vtp=1&amp;vaab=1"/>
          <p:cNvSpPr/>
          <p:nvPr/>
        </p:nvSpPr>
        <p:spPr>
          <a:xfrm>
            <a:off x="7103014" y="49780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C_7_BD.185_2#3247eb347.choices?vaa=1&amp;vcp=1&amp;vis=1&amp;pid=fc4af46cc&amp;color=0,0,0&amp;vtp=1&amp;vaab=1&amp;bbb=1&amp;hs=1"/>
              <p:cNvSpPr/>
              <p:nvPr/>
            </p:nvSpPr>
            <p:spPr>
              <a:xfrm>
                <a:off x="539496" y="565111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409190" algn="l"/>
                    <a:tab pos="4907280" algn="l"/>
                    <a:tab pos="79895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1" name="QC_7_BD.185_2#3247eb347.choices?vaa=1&amp;vcp=1&amp;vis=1&amp;pid=fc4af46c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51119"/>
                <a:ext cx="11109960" cy="555244"/>
              </a:xfrm>
              <a:prstGeom prst="rect">
                <a:avLst/>
              </a:prstGeom>
              <a:blipFill rotWithShape="1">
                <a:blip r:embed="rId6"/>
                <a:stretch>
                  <a:fillRect l="-3" t="-46" r="3" b="-1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7_1#df8e4dc8b?vaa=1&amp;vcp=1&amp;vis=1&amp;pid=fc4af46cc&amp;color=0,0,0&amp;vtp=1&amp;vaab=1&amp;bt=1&amp;bbb=1&amp;hb=1"/>
          <p:cNvSpPr/>
          <p:nvPr/>
        </p:nvSpPr>
        <p:spPr>
          <a:xfrm>
            <a:off x="539496" y="105076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（4）小海把稀盐酸和稀氢氧化钠溶液混合后，发现无明显现象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溶液中滴入无色酚酞溶液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，观察到无色溶液变成红色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，则此时混合溶液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的溶质是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填化学式，不考虑酚酞）。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88_1#df8e4dc8b.blank?vaa=1&amp;vcp=1&amp;vis=1&amp;pid=fc4af46cc&amp;color=0,0,0&amp;vpa=76&amp;vtp=1&amp;vaab=1&amp;bbb=1"/>
              <p:cNvSpPr/>
              <p:nvPr/>
            </p:nvSpPr>
            <p:spPr>
              <a:xfrm>
                <a:off x="2049208" y="2412333"/>
                <a:ext cx="2138363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88_1#df8e4dc8b.blank?vaa=1&amp;vcp=1&amp;vis=1&amp;pid=fc4af46cc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08" y="2412333"/>
                <a:ext cx="2138363" cy="418529"/>
              </a:xfrm>
              <a:prstGeom prst="rect">
                <a:avLst/>
              </a:prstGeom>
              <a:blipFill rotWithShape="1">
                <a:blip r:embed="rId3"/>
                <a:stretch>
                  <a:fillRect l="-3" t="-144" r="18" b="-9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87_2#df8e4dc8b?iti=41&amp;vaa=1&amp;vcp=1&amp;vis=1&amp;pid=fc4af46c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3028410"/>
            <a:ext cx="3685032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87_3#df8e4dc8b?iti=41&amp;vaa=1&amp;vcp=1&amp;vis=1&amp;pid=fc4af46cc&amp;color=0,0,0&amp;vtp=1&amp;vaab=1&amp;bbb=1"/>
          <p:cNvSpPr/>
          <p:nvPr/>
        </p:nvSpPr>
        <p:spPr>
          <a:xfrm>
            <a:off x="5787295" y="524024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f2262e5b?vcp=1&amp;pid=3ab553a98&amp;color=146,208,80&amp;vtp=1&amp;vaab=1&amp;bt=1&amp;bbb=1"/>
          <p:cNvSpPr/>
          <p:nvPr/>
        </p:nvSpPr>
        <p:spPr>
          <a:xfrm>
            <a:off x="539496" y="554400"/>
            <a:ext cx="11109960" cy="63906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89_1#2182b77dd?sp=1&amp;vaa=1&amp;vcp=1&amp;vis=1&amp;pid=bf2262e5b&amp;color=0,0,0&amp;vtp=1&amp;vaab=1&amp;bbb=1&amp;hb=1"/>
              <p:cNvSpPr/>
              <p:nvPr/>
            </p:nvSpPr>
            <p:spPr>
              <a:xfrm>
                <a:off x="539496" y="1259917"/>
                <a:ext cx="11109960" cy="244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（2024·甘肃兰州·中考）为测定某氢氧化钠固体是否变质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，小希取一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定量的样品配制成溶液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，加入锥形瓶中，再逐滴加入稀盐酸至过量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利用传感器测定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的含量（图3），结果如图4所示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，下列结论不正确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89_1#2182b77dd?sp=1&amp;vaa=1&amp;vcp=1&amp;vis=1&amp;pid=bf2262e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9917"/>
                <a:ext cx="11109960" cy="24491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2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6_BD.189_3#2182b77dd?iti=42&amp;htil=1&amp;vaa=1&amp;vcp=1&amp;vis=1&amp;pid=bf2262e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04" y="3831000"/>
            <a:ext cx="2688336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189_4#2182b77dd?iti=43&amp;htil=1&amp;vaa=1&amp;vcp=1&amp;vis=1&amp;pid=bf2262e5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608" y="3821856"/>
            <a:ext cx="3438144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89_5#2182b77dd?iti=42&amp;htil=1&amp;vaa=1&amp;vcp=1&amp;vis=1&amp;pid=bf2262e5b&amp;color=0,0,0&amp;vtp=1&amp;vaab=1&amp;bbb=1"/>
          <p:cNvSpPr/>
          <p:nvPr/>
        </p:nvSpPr>
        <p:spPr>
          <a:xfrm>
            <a:off x="3012091" y="5842680"/>
            <a:ext cx="614362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8" name="QC_6_BD.189_6#2182b77dd?iti=43&amp;htil=1&amp;vaa=1&amp;vcp=1&amp;vis=1&amp;pid=bf2262e5b&amp;color=0,0,0&amp;vtp=1&amp;vaab=1&amp;bbb=1"/>
          <p:cNvSpPr/>
          <p:nvPr/>
        </p:nvSpPr>
        <p:spPr>
          <a:xfrm>
            <a:off x="8562499" y="5842680"/>
            <a:ext cx="614362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1_1#2182b77dd.choices?vaa=1&amp;vcp=1&amp;vis=1&amp;pid=bf2262e5b&amp;color=0,0,0&amp;vtp=1&amp;vaab=1&amp;bt=1&amp;bbb=1"/>
              <p:cNvSpPr/>
              <p:nvPr/>
            </p:nvSpPr>
            <p:spPr>
              <a:xfrm>
                <a:off x="539496" y="128139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.该氢氧化钠固体已变质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时段有中和反应发生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时溶液中的溶质只有一种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91_1#2182b77dd.choices?vaa=1&amp;vcp=1&amp;vis=1&amp;pid=bf2262e5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139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91_3#2182b77dd?iti=44&amp;htil=1&amp;vaa=1&amp;vcp=1&amp;vis=1&amp;pid=bf2262e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04" y="2852515"/>
            <a:ext cx="2688336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6_BD.191_4#2182b77dd?iti=45&amp;htil=1&amp;vaa=1&amp;vcp=1&amp;vis=1&amp;pid=bf2262e5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9440" y="2614771"/>
            <a:ext cx="3849624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91_5#2182b77dd?iti=44&amp;htil=1&amp;vaa=1&amp;vcp=1&amp;vis=1&amp;pid=bf2262e5b&amp;color=0,0,0&amp;vtp=1&amp;vaab=1&amp;bbb=1"/>
          <p:cNvSpPr/>
          <p:nvPr/>
        </p:nvSpPr>
        <p:spPr>
          <a:xfrm>
            <a:off x="3012091" y="49911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6" name="QC_6_BD.191_6#2182b77dd?iti=45&amp;htil=1&amp;vaa=1&amp;vcp=1&amp;vis=1&amp;pid=bf2262e5b&amp;color=0,0,0&amp;vtp=1&amp;vaab=1&amp;bbb=1"/>
          <p:cNvSpPr/>
          <p:nvPr/>
        </p:nvSpPr>
        <p:spPr>
          <a:xfrm>
            <a:off x="8567071" y="49911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7" name="QC_6_AN.190_1#2182b77dd.bracket?vaa=1&amp;vcp=1&amp;vis=1&amp;pid=bf2262e5b&amp;color=0,0,0&amp;vpa=77&amp;vtp=1&amp;vaab=1&amp;answeroption=D"/>
          <p:cNvSpPr txBox="1"/>
          <p:nvPr/>
        </p:nvSpPr>
        <p:spPr>
          <a:xfrm>
            <a:off x="6075426" y="1888395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2_1#7e01e19cb?sp=1&amp;vaa=1&amp;vcp=1&amp;vis=1&amp;pid=bf2262e5b&amp;color=0,0,0&amp;vtp=1&amp;vaab=1&amp;bt=1&amp;bbb=1&amp;hb=1"/>
          <p:cNvSpPr/>
          <p:nvPr/>
        </p:nvSpPr>
        <p:spPr>
          <a:xfrm>
            <a:off x="539496" y="12537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）某兴趣小组的同学测定了某地茶园土壤的酸碱性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并提出改良方案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任务一】测定土壤酸碱性。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93_1#2c2c28a71?vaa=1&amp;vcp=1&amp;vis=1&amp;pid=7e01e19cb&amp;color=0,0,0&amp;vtp=1&amp;vaab=1&amp;bbb=1&amp;hb=1"/>
              <p:cNvSpPr/>
              <p:nvPr/>
            </p:nvSpPr>
            <p:spPr>
              <a:xfrm>
                <a:off x="539496" y="310435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（1）将土壤样品与蒸馏水按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的质量比在烧杯中混合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，充分搅拌后静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，测得上层清液的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为4。用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试纸测定该溶液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的操作是在玻璃片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上放一小片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93_1#2c2c28a71?vaa=1&amp;vcp=1&amp;vis=1&amp;pid=7e01e19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435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825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94_1#2c2c28a71.blank?vaa=1&amp;vcp=1&amp;vis=1&amp;pid=7e01e19cb&amp;color=0,0,0&amp;vpa=78&amp;vtp=1&amp;vaab=1&amp;bbb=1&amp;hb=1"/>
              <p:cNvSpPr/>
              <p:nvPr/>
            </p:nvSpPr>
            <p:spPr>
              <a:xfrm>
                <a:off x="539496" y="4369276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用玻璃棒蘸取少量待测液滴在干燥的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试纸上，与标准比色卡对比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94_1#2c2c28a71.blank?vaa=1&amp;vcp=1&amp;vis=1&amp;pid=7e01e19cb&amp;color=0,0,0&amp;vpa=7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9276"/>
                <a:ext cx="11109960" cy="1207072"/>
              </a:xfrm>
              <a:prstGeom prst="rect">
                <a:avLst/>
              </a:prstGeom>
              <a:blipFill rotWithShape="1">
                <a:blip r:embed="rId4"/>
                <a:stretch>
                  <a:fillRect l="-3" t="-39" r="3" b="-6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e9e8a4a3?vcp=1&amp;vis=1&amp;pid=7e01e19cb&amp;color=0,0,0&amp;vtp=1&amp;vaab=1&amp;bt=1&amp;bbb=1"/>
          <p:cNvSpPr/>
          <p:nvPr/>
        </p:nvSpPr>
        <p:spPr>
          <a:xfrm>
            <a:off x="539496" y="12237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【任务二】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调查土壤呈酸性的原因。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（2）经调查发现，长期过量施用一些氮肥是土壤呈酸性的原因之一。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请写出一种氮肥的化学式：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0e9e8a4a3.blank?vaa=1&amp;vcp=1&amp;vis=1&amp;pid=7e01e19cb&amp;color=0,0,0&amp;vpa=79&amp;vtp=1&amp;vaab=1&amp;bbb=1"/>
              <p:cNvSpPr/>
              <p:nvPr/>
            </p:nvSpPr>
            <p:spPr>
              <a:xfrm>
                <a:off x="4791615" y="2587625"/>
                <a:ext cx="334054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N.1_1#0e9e8a4a3.blank?vaa=1&amp;vcp=1&amp;vis=1&amp;pid=7e01e19cb&amp;color=0,0,0&amp;vpa=7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615" y="2587625"/>
                <a:ext cx="3340545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16" r="10" b="-5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7_BD#0172f516c?vcp=1&amp;vis=1&amp;pid=7e01e19cb&amp;color=0,0,0&amp;vtp=1&amp;vaab=1&amp;bbb=1"/>
          <p:cNvSpPr/>
          <p:nvPr/>
        </p:nvSpPr>
        <p:spPr>
          <a:xfrm>
            <a:off x="539496" y="3144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【任务三】改良土壤酸碱性。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97_1#32c5f9b5a?vaa=1&amp;vcp=1&amp;vis=1&amp;pid=7e01e19cb&amp;color=0,0,0&amp;vtp=1&amp;vaab=1&amp;bbb=1&amp;hb=1"/>
          <p:cNvSpPr/>
          <p:nvPr/>
        </p:nvSpPr>
        <p:spPr>
          <a:xfrm>
            <a:off x="539496" y="37737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（3）小赫认为将适量熟石灰加入土壤，可中和其酸性。写出熟石灰与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酸（以硫酸为例）反应的化学方程式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98_1#32c5f9b5a.blank?vaa=1&amp;vcp=1&amp;vis=1&amp;pid=7e01e19cb&amp;color=0,0,0&amp;vpa=80&amp;vtp=1&amp;vaab=1&amp;bbb=1&amp;hb=1"/>
              <p:cNvSpPr/>
              <p:nvPr/>
            </p:nvSpPr>
            <p:spPr>
              <a:xfrm>
                <a:off x="539496" y="4383341"/>
                <a:ext cx="11439144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98_1#32c5f9b5a.blank?vaa=1&amp;vcp=1&amp;vis=1&amp;pid=7e01e19cb&amp;color=0,0,0&amp;vpa=8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3341"/>
                <a:ext cx="11439144" cy="1145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5d092af?vcp=1&amp;pid=3ab553a9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9_1#1dc352653?vaa=1&amp;vcp=1&amp;vis=1&amp;pid=4f5d092a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（2024·广东·中考）【科学探究】盐湖蕴藏着丰富的资源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。兴趣小组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的同学围绕盐湖展开了相关的探究活动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200_1#bf118b950?sp=1&amp;vaa=1&amp;vcp=1&amp;vis=1&amp;pid=1dc352653&amp;color=0,0,0&amp;vtp=1&amp;vaab=1&amp;bbb=1&amp;h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（1）探源盐文化。《说文解字》云：“盐，卤也。”甲骨文中的“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卤”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）蕴含的获取盐的方法是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01_1#bf118b950.blank?vaa=1&amp;vcp=1&amp;vis=1&amp;pid=1dc352653&amp;color=0,0,0&amp;vpa=81&amp;vtp=1&amp;vaab=1&amp;bbb=1"/>
          <p:cNvSpPr/>
          <p:nvPr/>
        </p:nvSpPr>
        <p:spPr>
          <a:xfrm>
            <a:off x="5706015" y="314691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蒸发结晶</a:t>
            </a:r>
            <a:endParaRPr lang="en-US" altLang="zh-CN" sz="2800" dirty="0"/>
          </a:p>
        </p:txBody>
      </p:sp>
      <p:pic>
        <p:nvPicPr>
          <p:cNvPr id="6" name="QB_7_BD.200_2#bf118b950?iti=46&amp;vaa=1&amp;vcp=1&amp;vis=1&amp;pid=1dc3526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881546"/>
            <a:ext cx="3044952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200_3#bf118b950?iti=46&amp;vaa=1&amp;vcp=1&amp;vis=1&amp;pid=1dc352653&amp;color=0,0,0&amp;vtp=1&amp;vaab=1&amp;bbb=1"/>
          <p:cNvSpPr/>
          <p:nvPr/>
        </p:nvSpPr>
        <p:spPr>
          <a:xfrm>
            <a:off x="5787295" y="505096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6_BD.13_2#8469d0a01?colgroup=4,9,14&amp;vaa=1&amp;vcp=1&amp;vis=1&amp;pid=971b3b24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968940"/>
                  </p:ext>
                </p:extLst>
              </p:nvPr>
            </p:nvGraphicFramePr>
            <p:xfrm>
              <a:off x="539496" y="2140330"/>
              <a:ext cx="11082528" cy="3281935"/>
            </p:xfrm>
            <a:graphic>
              <a:graphicData uri="http://schemas.openxmlformats.org/drawingml/2006/table">
                <a:tbl>
                  <a:tblPr/>
                  <a:tblGrid>
                    <a:gridCol w="1911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495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423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6_BD.13_2#8469d0a01?colgroup=4,9,14&amp;vaa=1&amp;vcp=1&amp;vis=1&amp;pid=971b3b24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968940"/>
                  </p:ext>
                </p:extLst>
              </p:nvPr>
            </p:nvGraphicFramePr>
            <p:xfrm>
              <a:off x="539496" y="2140330"/>
              <a:ext cx="11082528" cy="3281935"/>
            </p:xfrm>
            <a:graphic>
              <a:graphicData uri="http://schemas.openxmlformats.org/drawingml/2006/table">
                <a:tbl>
                  <a:tblPr/>
                  <a:tblGrid>
                    <a:gridCol w="1911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495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423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239" t="-21333" r="-149917" b="-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774" t="-21333" r="-222" b="-4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6_BD.13_2#8469d0a01?colgroup=4,9,14&amp;vaa=1&amp;vcp=1&amp;vis=1&amp;pid=971b3b245&amp;color=0,0,0&amp;vtp=1&amp;vaab=1&amp;bt=1&amp;bbb=1"/>
          <p:cNvSpPr txBox="1"/>
          <p:nvPr/>
        </p:nvSpPr>
        <p:spPr>
          <a:xfrm>
            <a:off x="10903879" y="14319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02_1#d514a2afd?iti=47&amp;htil=27&amp;vaa=1&amp;vcp=1&amp;vis=1&amp;pid=1dc3526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709" y="1308544"/>
            <a:ext cx="3035808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02_2#d514a2afd?iti=47&amp;htil=27&amp;vaa=1&amp;vcp=1&amp;vis=1&amp;pid=1dc352653&amp;color=0,0,0&amp;vtp=1&amp;vaab=1&amp;bbb=1"/>
          <p:cNvSpPr/>
          <p:nvPr/>
        </p:nvSpPr>
        <p:spPr>
          <a:xfrm>
            <a:off x="9768432" y="352037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4" name="QB_7_BD.202_3#d514a2afd?htil=27&amp;sp=1&amp;vaa=1&amp;vcp=1&amp;vis=1&amp;pid=1dc352653&amp;color=0,0,0&amp;vtp=1&amp;vaab=1&amp;bt=1&amp;bbb=1&amp;hb=1&amp;hs=1"/>
          <p:cNvSpPr/>
          <p:nvPr/>
        </p:nvSpPr>
        <p:spPr>
          <a:xfrm>
            <a:off x="539496" y="1290256"/>
            <a:ext cx="79369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（2）探秘冬天捞“碱”。据图6分析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，冬天适合捞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03_1#d514a2afd.blank?vaa=1&amp;vcp=1&amp;vis=1&amp;pid=1dc352653&amp;color=0,0,0&amp;vpa=82&amp;vtp=1&amp;vaab=1&amp;bbb=1&amp;hb=1"/>
          <p:cNvSpPr/>
          <p:nvPr/>
        </p:nvSpPr>
        <p:spPr>
          <a:xfrm>
            <a:off x="539496" y="1907476"/>
            <a:ext cx="793699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冬季温度低，湖水中的碳酸钠因溶解度减小而析出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02_4#d514a2afd?htil=27&amp;vaa=1&amp;vcp=1&amp;vis=1&amp;pid=1dc352653&amp;color=0,0,0&amp;vtp=1&amp;vaab=1&amp;bbb=1&amp;hb=1&amp;hs=1"/>
              <p:cNvSpPr/>
              <p:nvPr/>
            </p:nvSpPr>
            <p:spPr>
              <a:xfrm>
                <a:off x="539496" y="3140900"/>
                <a:ext cx="793699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的模拟盐湖水降温结晶，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检验得到的晶体中是否含有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202_4#d514a2afd?htil=27&amp;vaa=1&amp;vcp=1&amp;vis=1&amp;pid=1dc35265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0900"/>
                <a:ext cx="793699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6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02_4#d514a2afd?htil=27&amp;vaa=1&amp;vcp=1&amp;vis=1&amp;pid=1dc352653&amp;color=0,0,0&amp;vtp=1&amp;vaab=1&amp;bbb=1&amp;hb=1&amp;hs=1"/>
              <p:cNvSpPr/>
              <p:nvPr/>
            </p:nvSpPr>
            <p:spPr>
              <a:xfrm>
                <a:off x="539995" y="4342257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为白色固体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，不溶于水和稀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为白色固体，微溶于水。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202_4#d514a2afd?htil=27&amp;vaa=1&amp;vcp=1&amp;vis=1&amp;pid=1dc35265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42257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11" r="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4_1#3c55561dd?sp=1&amp;vaa=1&amp;vcp=1&amp;vis=1&amp;pid=1dc352653&amp;color=0,0,0&amp;vtp=1&amp;vaab=1&amp;bt=1&amp;bbb=1"/>
          <p:cNvSpPr/>
          <p:nvPr/>
        </p:nvSpPr>
        <p:spPr>
          <a:xfrm>
            <a:off x="539496" y="1979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（3）【方案研讨】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" name="QB_7_BD.204_2#3c55561dd?colgroup=2,11,15&amp;vaa=1&amp;vcp=1&amp;vis=1&amp;pid=1dc35265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61031"/>
              <a:ext cx="11091672" cy="2204213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07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6235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方案设计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评价交流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646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滴加少量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若产生白色沉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则说明含有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教师指出该方案不严谨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原因是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Ag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也为白色沉淀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6" name="QB_7_BD.204_2#3c55561dd?colgroup=2,11,15&amp;vaa=1&amp;vcp=1&amp;vis=1&amp;pid=1dc35265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61031"/>
              <a:ext cx="11091672" cy="2204213"/>
            </p:xfrm>
            <a:graphic>
              <a:graphicData uri="http://schemas.openxmlformats.org/drawingml/2006/table">
                <a:tbl>
                  <a:tblPr/>
                  <a:tblGrid>
                    <a:gridCol w="1060704"/>
                    <a:gridCol w="4407408"/>
                    <a:gridCol w="56235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方案设计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评价交流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643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" name="QB_7_BD.204_3#3c55561dd?colgroup=2,11,15&amp;vaa=1&amp;vcp=1&amp;vis=1&amp;pid=1dc35265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57718"/>
              <a:ext cx="11091672" cy="4447160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07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6235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方案设计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评价交流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076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先滴加过量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再滴加少量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若产生白色沉淀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则说明含有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滴加稀盐酸发生反应的化学方程式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有同学提出该方案也不严谨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" name="QB_7_BD.204_3#3c55561dd?colgroup=2,11,15&amp;vaa=1&amp;vcp=1&amp;vis=1&amp;pid=1dc35265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57718"/>
              <a:ext cx="11091672" cy="4447160"/>
            </p:xfrm>
            <a:graphic>
              <a:graphicData uri="http://schemas.openxmlformats.org/drawingml/2006/table">
                <a:tbl>
                  <a:tblPr/>
                  <a:tblGrid>
                    <a:gridCol w="1060704"/>
                    <a:gridCol w="4407408"/>
                    <a:gridCol w="56235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方案设计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评价交流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9071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滴加稀盐酸发生反应的化学方程式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有同学提出该方案也不严谨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05_1#3c55561dd.blank?vaa=1&amp;vcp=1&amp;vis=1&amp;pid=1dc352653&amp;color=0,0,0&amp;vpa=83&amp;vtp=1&amp;vaab=1&amp;bbb=1&amp;hb=1"/>
              <p:cNvSpPr/>
              <p:nvPr/>
            </p:nvSpPr>
            <p:spPr>
              <a:xfrm>
                <a:off x="6079608" y="2651887"/>
                <a:ext cx="5496560" cy="10568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44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05_1#3c55561dd.blank?vaa=1&amp;vcp=1&amp;vis=1&amp;pid=1dc352653&amp;color=0,0,0&amp;vpa=8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608" y="2651887"/>
                <a:ext cx="5496560" cy="1056894"/>
              </a:xfrm>
              <a:prstGeom prst="rect">
                <a:avLst/>
              </a:prstGeom>
              <a:blipFill rotWithShape="1">
                <a:blip r:embed="rId4"/>
                <a:stretch>
                  <a:fillRect l="-2" t="-12" r="2" b="-6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06_1#3c55561dd.blank?vaa=1&amp;vcp=1&amp;vis=1&amp;pid=1dc352653&amp;color=0,0,0&amp;vpa=84&amp;vtp=1&amp;vaab=1&amp;bbb=1&amp;hb=1"/>
              <p:cNvSpPr/>
              <p:nvPr/>
            </p:nvSpPr>
            <p:spPr>
              <a:xfrm>
                <a:off x="6079608" y="4332351"/>
                <a:ext cx="5496560" cy="16011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加入过量稀盐酸，引入了氯离子，无法验证得到的晶体中是否含有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206_1#3c55561dd.blank?vaa=1&amp;vcp=1&amp;vis=1&amp;pid=1dc352653&amp;color=0,0,0&amp;vpa=8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608" y="4332351"/>
                <a:ext cx="5496560" cy="1601153"/>
              </a:xfrm>
              <a:prstGeom prst="rect">
                <a:avLst/>
              </a:prstGeom>
              <a:blipFill rotWithShape="1">
                <a:blip r:embed="rId5"/>
                <a:stretch>
                  <a:fillRect l="-2" t="-24" r="2" b="-3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7_BD.204_3#3c55561dd?colgroup=2,11,15&amp;vaa=1&amp;vcp=1&amp;vis=1&amp;pid=1dc352653&amp;color=0,0,0&amp;vtp=1&amp;vaab=1&amp;bt=1&amp;bbb=1"/>
          <p:cNvSpPr txBox="1"/>
          <p:nvPr/>
        </p:nvSpPr>
        <p:spPr>
          <a:xfrm>
            <a:off x="10913023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07_1#8349a2379?sp=1&amp;vaa=1&amp;vcp=1&amp;vis=1&amp;pid=1dc352653&amp;color=0,0,0&amp;mp=1&amp;vtp=1&amp;vaab=1&amp;bt=1&amp;bbb=1&amp;hb=1"/>
              <p:cNvSpPr/>
              <p:nvPr/>
            </p:nvSpPr>
            <p:spPr>
              <a:xfrm>
                <a:off x="539496" y="15199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（4）【方案优化】将方案2中的稀盐酸换成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.稀硝酸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.稀硫酸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【实验及结果】实施优化后的方案，结果表明晶体中含有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【废液处理】提出处理实验废液的措施：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__________________________________________________________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（写一条）。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07_1#8349a2379?sp=1&amp;vaa=1&amp;vcp=1&amp;vis=1&amp;pid=1dc35265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9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5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08_1#8349a2379.blank?vaa=1&amp;vcp=1&amp;vis=1&amp;pid=1dc352653&amp;color=0,0,0&amp;mp=1&amp;vpa=85&amp;vtp=1&amp;vaab=1&amp;bbb=1"/>
              <p:cNvSpPr/>
              <p:nvPr/>
            </p:nvSpPr>
            <p:spPr>
              <a:xfrm>
                <a:off x="7383207" y="1616868"/>
                <a:ext cx="3762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08_1#8349a2379.blank?vaa=1&amp;vcp=1&amp;vis=1&amp;pid=1dc352653&amp;color=0,0,0&amp;mp=1&amp;vpa=8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3207" y="1616868"/>
                <a:ext cx="3762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6" t="-39" r="101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09_1#8349a2379.blank?vaa=1&amp;vcp=1&amp;vis=1&amp;pid=1dc352653&amp;color=0,0,0&amp;mp=1&amp;vpa=86&amp;vtp=1&amp;vaab=1&amp;bbb=1&amp;hb=1"/>
          <p:cNvSpPr/>
          <p:nvPr/>
        </p:nvSpPr>
        <p:spPr>
          <a:xfrm>
            <a:off x="539496" y="408022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废液处理】加入适量的氢氧化钠溶液来中和废液中的硝酸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，再将处理后的废液倒入指定的废液缸中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0_1#3d00867cc?vaa=1&amp;vcp=1&amp;vis=1&amp;pid=4f5d092af&amp;color=0,0,0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）某校化学兴趣小组对氢氧化钠溶液与稀盐酸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的反应进行实验探究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211_1#9b7947812?vaa=1&amp;vcp=1&amp;vis=1&amp;pid=3d00867cc&amp;color=0,0,0&amp;vtp=1&amp;vaab=1&amp;bbb=1&amp;hb=1"/>
              <p:cNvSpPr/>
              <p:nvPr/>
            </p:nvSpPr>
            <p:spPr>
              <a:xfrm>
                <a:off x="539496" y="250399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（1）甲同学向装有氢氧化钠溶液的烧杯中加入一定质量的稀盐酸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荡后未观察到明显现象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，继续滴入几滴无色酚酞溶液并振荡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，也未观察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到明显现象。据此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”）说明氢氧化钠溶液与稀盐酸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。同学们将上述操作后烧杯内的溶液命名为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，并对其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成分进行探究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211_1#9b7947812?vaa=1&amp;vcp=1&amp;vis=1&amp;pid=3d00867c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399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-111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12_1#9b7947812.blank?vaa=1&amp;vcp=1&amp;vis=1&amp;pid=3d00867cc&amp;color=0,0,0&amp;vpa=87&amp;vtp=1&amp;vaab=1"/>
          <p:cNvSpPr/>
          <p:nvPr/>
        </p:nvSpPr>
        <p:spPr>
          <a:xfrm>
            <a:off x="3394615" y="376891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1529910b?vcp=1&amp;vis=1&amp;pid=3d00867cc&amp;color=0,0,0&amp;mp=1&amp;vtp=1&amp;vaab=1&amp;bt=1&amp;bbb=1"/>
              <p:cNvSpPr/>
              <p:nvPr/>
            </p:nvSpPr>
            <p:spPr>
              <a:xfrm>
                <a:off x="539496" y="15666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【提出问题】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溶液中的溶质有哪些？（酚酞除外）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1529910b?vcp=1&amp;vis=1&amp;pid=3d00867cc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66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213_1#1f5eabde2?sp=1&amp;vaa=1&amp;vcp=1&amp;vis=1&amp;pid=3d00867cc&amp;color=0,0,0&amp;vtp=1&amp;vaab=1&amp;bbb=1&amp;hb=1"/>
              <p:cNvSpPr/>
              <p:nvPr/>
            </p:nvSpPr>
            <p:spPr>
              <a:xfrm>
                <a:off x="539496" y="277301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（2）【猜想与假设】猜想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，猜想3明显不合理，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请说明理由：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213_1#1f5eabde2?sp=1&amp;vaa=1&amp;vcp=1&amp;vis=1&amp;pid=3d00867c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3013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-820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14_1#1f5eabde2.blank?vaa=1&amp;vcp=1&amp;vis=1&amp;pid=3d00867cc&amp;color=0,0,0&amp;vpa=88&amp;vtp=1&amp;vaab=1&amp;bbb=1&amp;hb=1"/>
          <p:cNvSpPr/>
          <p:nvPr/>
        </p:nvSpPr>
        <p:spPr>
          <a:xfrm>
            <a:off x="539496" y="4037933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氢氧化钠呈碱性，能使酚酞溶液变红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5_1#59f9cde1a?sp=1&amp;vaa=1&amp;vcp=1&amp;vis=1&amp;pid=3d00867cc&amp;color=0,0,0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（3）【实验一】乙同学设计并进行了下列实验。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" name="QB_7_BD.215_2#59f9cde1a?colgroup=14,8,6&amp;vaa=1&amp;vcp=1&amp;vis=1&amp;pid=3d00867cc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080499"/>
                  </p:ext>
                </p:extLst>
              </p:nvPr>
            </p:nvGraphicFramePr>
            <p:xfrm>
              <a:off x="539496" y="2372137"/>
              <a:ext cx="11082528" cy="2782000"/>
            </p:xfrm>
            <a:graphic>
              <a:graphicData uri="http://schemas.openxmlformats.org/drawingml/2006/table">
                <a:tbl>
                  <a:tblPr/>
                  <a:tblGrid>
                    <a:gridCol w="5541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99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向装有生锈铁钉的试管内倒入适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铁锈逐渐消失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液变为黄色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向装有少量碳酸钠粉末的试管内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倒入适量的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" name="QB_7_BD.215_2#59f9cde1a?colgroup=14,8,6&amp;vaa=1&amp;vcp=1&amp;vis=1&amp;pid=3d00867cc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080499"/>
                  </p:ext>
                </p:extLst>
              </p:nvPr>
            </p:nvGraphicFramePr>
            <p:xfrm>
              <a:off x="539496" y="2372137"/>
              <a:ext cx="11082528" cy="2782000"/>
            </p:xfrm>
            <a:graphic>
              <a:graphicData uri="http://schemas.openxmlformats.org/drawingml/2006/table">
                <a:tbl>
                  <a:tblPr/>
                  <a:tblGrid>
                    <a:gridCol w="5541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99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" t="-52174" r="-100110" b="-1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铁锈逐渐消失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液变为黄色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" t="-152174" r="-100110" b="-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216_1#59f9cde1a.blank?vaa=1&amp;vcp=1&amp;vis=1&amp;pid=3d00867cc&amp;color=0,0,0&amp;vpa=89&amp;vtp=1&amp;vaab=1&amp;bbb=1&amp;hb=1"/>
          <p:cNvSpPr/>
          <p:nvPr/>
        </p:nvSpPr>
        <p:spPr>
          <a:xfrm>
            <a:off x="6267060" y="4329430"/>
            <a:ext cx="2314448" cy="5078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有气泡产生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5" name="QB_7_AN.217_1#59f9cde1a.blank?vaa=1&amp;vcp=1&amp;vis=1&amp;pid=3d00867cc&amp;color=0,0,0&amp;vpa=90&amp;vtp=1&amp;vaab=1"/>
          <p:cNvSpPr/>
          <p:nvPr/>
        </p:nvSpPr>
        <p:spPr>
          <a:xfrm>
            <a:off x="10117859" y="3763962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18_1#76791c882?sp=1&amp;vaa=1&amp;vcp=1&amp;vis=1&amp;pid=3d00867cc&amp;color=0,0,0&amp;vtp=1&amp;vaab=1&amp;bt=1&amp;bbb=1&amp;hb=1"/>
              <p:cNvSpPr/>
              <p:nvPr/>
            </p:nvSpPr>
            <p:spPr>
              <a:xfrm>
                <a:off x="539496" y="71777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（4）【实验二】丙同学采用数字传感器、氢氧化钠溶液对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溶液进行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他按照图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7所示进行操作，并分别测定实验过程中烧杯内溶液的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及温度的变化情况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（如图8、图9所示），据图分析可知：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218_1#76791c882?sp=1&amp;vaa=1&amp;vcp=1&amp;vis=1&amp;pid=3d00867c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777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18_3#76791c882?iti=48&amp;htil=1&amp;vaa=1&amp;vcp=1&amp;vis=1&amp;pid=3d00867c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464" y="3348704"/>
            <a:ext cx="192024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218_4#76791c882?iti=49&amp;htil=1&amp;vaa=1&amp;vcp=1&amp;vis=1&amp;pid=3d00867c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4296" y="3421856"/>
            <a:ext cx="288036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218_5#76791c882?iti=50&amp;htil=1&amp;vaa=1&amp;vcp=1&amp;vis=1&amp;pid=3d00867cc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352" y="3339560"/>
            <a:ext cx="254203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218_6#76791c882?iti=48&amp;htil=1&amp;vaa=1&amp;vcp=1&amp;vis=1&amp;pid=3d00867cc&amp;color=0,0,0&amp;vtp=1&amp;vaab=1&amp;bbb=1"/>
          <p:cNvSpPr/>
          <p:nvPr/>
        </p:nvSpPr>
        <p:spPr>
          <a:xfrm>
            <a:off x="2079403" y="556053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7" name="QO_7_BD.218_7#76791c882?iti=49&amp;htil=1&amp;vaa=1&amp;vcp=1&amp;vis=1&amp;pid=3d00867cc&amp;color=0,0,0&amp;vtp=1&amp;vaab=1&amp;bbb=1"/>
          <p:cNvSpPr/>
          <p:nvPr/>
        </p:nvSpPr>
        <p:spPr>
          <a:xfrm>
            <a:off x="5787295" y="556053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8" name="QO_7_BD.218_8#76791c882?iti=50&amp;htil=1&amp;vaa=1&amp;vcp=1&amp;vis=1&amp;pid=3d00867cc&amp;color=0,0,0&amp;vtp=1&amp;vaab=1&amp;bbb=1"/>
          <p:cNvSpPr/>
          <p:nvPr/>
        </p:nvSpPr>
        <p:spPr>
          <a:xfrm>
            <a:off x="9495187" y="556053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9_1#6a9efa172?vaa=1&amp;vcp=1&amp;vis=1&amp;pid=76791c882&amp;color=0,0,0&amp;vtp=1&amp;vaab=1&amp;bt=1&amp;bbb=1"/>
          <p:cNvSpPr/>
          <p:nvPr/>
        </p:nvSpPr>
        <p:spPr>
          <a:xfrm>
            <a:off x="539496" y="19184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7中胶头滴管内的试剂为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3" name="QC_8_AN.1_1#6a9efa172.blank?vaa=1&amp;vcp=1&amp;vis=1&amp;pid=76791c882&amp;color=0,0,0&amp;vpa=91&amp;vtp=1&amp;vaab=1"/>
          <p:cNvSpPr/>
          <p:nvPr/>
        </p:nvSpPr>
        <p:spPr>
          <a:xfrm>
            <a:off x="4956715" y="18670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219_2#6a9efa172.choices?vaa=1&amp;vcp=1&amp;vis=1&amp;pid=76791c882&amp;color=0,0,0&amp;vtp=1&amp;vaab=1&amp;bbb=1"/>
              <p:cNvSpPr/>
              <p:nvPr/>
            </p:nvSpPr>
            <p:spPr>
              <a:xfrm>
                <a:off x="539496" y="254292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624078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.氢氧化钠溶液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219_2#6a9efa172.choices?vaa=1&amp;vcp=1&amp;vis=1&amp;pid=76791c88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921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9" r="3" b="-12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221_1#1ba188674?vaa=1&amp;vcp=1&amp;vis=1&amp;pid=76791c882&amp;color=0,0,0&amp;vtp=1&amp;vaab=1&amp;bbb=1"/>
          <p:cNvSpPr/>
          <p:nvPr/>
        </p:nvSpPr>
        <p:spPr>
          <a:xfrm>
            <a:off x="539496" y="30993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②氢氧化钠与稀盐酸的反应为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填“放热”或“吸热”）反应。</a:t>
            </a:r>
            <a:endParaRPr lang="en-US" altLang="zh-CN" sz="2800" dirty="0"/>
          </a:p>
        </p:txBody>
      </p:sp>
      <p:sp>
        <p:nvSpPr>
          <p:cNvPr id="6" name="QB_8_AN.2_1#1ba188674.blank?vaa=1&amp;vcp=1&amp;vis=1&amp;pid=76791c882&amp;color=0,0,0&amp;vpa=92&amp;vtp=1&amp;vaab=1&amp;bbb=1"/>
          <p:cNvSpPr/>
          <p:nvPr/>
        </p:nvSpPr>
        <p:spPr>
          <a:xfrm>
            <a:off x="5172615" y="30478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放热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7_BD#872971805?vcp=1&amp;vis=1&amp;pid=3d00867cc&amp;color=0,0,0&amp;vtp=1&amp;vaab=1&amp;bbb=1&amp;hb=1"/>
              <p:cNvSpPr/>
              <p:nvPr/>
            </p:nvSpPr>
            <p:spPr>
              <a:xfrm>
                <a:off x="539496" y="373056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【反思与评价】对于无明显现象的中和反应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，可以通过证明反应物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的消失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、测定溶液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的变化等判断反应是否发生。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P_7_BD#872971805?vcp=1&amp;vis=1&amp;pid=3d00867c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056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8" r="-111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9c460870?sp=1&amp;vcp=1&amp;vis=1&amp;pid=971b3b245&amp;color=0,0,0&amp;vtp=1&amp;vaab=1&amp;bt=1&amp;bbb=1"/>
          <p:cNvSpPr/>
          <p:nvPr/>
        </p:nvSpPr>
        <p:spPr>
          <a:xfrm>
            <a:off x="539496" y="12053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（3）生活中常见盐的化学性质。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6_BD#d9c460870?colgroup=2,9,10,6&amp;vcp=1&amp;vis=1&amp;pid=971b3b24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6548860"/>
                  </p:ext>
                </p:extLst>
              </p:nvPr>
            </p:nvGraphicFramePr>
            <p:xfrm>
              <a:off x="539496" y="1891570"/>
              <a:ext cx="11064240" cy="3269235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021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50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296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与酸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CaCl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6_BD#d9c460870?colgroup=2,9,10,6&amp;vcp=1&amp;vis=1&amp;pid=971b3b24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6548860"/>
                  </p:ext>
                </p:extLst>
              </p:nvPr>
            </p:nvGraphicFramePr>
            <p:xfrm>
              <a:off x="539496" y="1891570"/>
              <a:ext cx="11064240" cy="3269235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021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50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296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与酸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972" t="-21429" r="-182927" b="-4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8490" t="-21429" r="-61787" b="-4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5388" t="-21429" r="-501" b="-4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P_6_BD#d9c460870?colgroup=2,7,6,12&amp;vcp=1&amp;vis=1&amp;pid=971b3b24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1677485"/>
                  </p:ext>
                </p:extLst>
              </p:nvPr>
            </p:nvGraphicFramePr>
            <p:xfrm>
              <a:off x="539496" y="2424048"/>
              <a:ext cx="11073384" cy="2714499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366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005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5660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7493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与碱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eqAr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Na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(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OH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CaCO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↓+2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NaOH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eqAr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NaHCO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(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OH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CaCO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↓+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NaOH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P_6_BD#d9c460870?colgroup=2,7,6,12&amp;vcp=1&amp;vis=1&amp;pid=971b3b24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1677485"/>
                  </p:ext>
                </p:extLst>
              </p:nvPr>
            </p:nvGraphicFramePr>
            <p:xfrm>
              <a:off x="539496" y="2424048"/>
              <a:ext cx="11073384" cy="2714499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366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005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5660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7493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与碱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718" t="-26891" r="-172651" b="-5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396" t="-26891" r="-56621" b="-5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6_BD#d9c460870?colgroup=2,7,6,12&amp;vcp=1&amp;vis=1&amp;pid=971b3b245&amp;color=0,0,0&amp;vtp=1&amp;vaab=1&amp;bt=1&amp;bbb=1"/>
          <p:cNvSpPr txBox="1"/>
          <p:nvPr/>
        </p:nvSpPr>
        <p:spPr>
          <a:xfrm>
            <a:off x="10894735" y="17156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P_6_BD#d9c460870?colgroup=2,7,6,12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3882354"/>
                  </p:ext>
                </p:extLst>
              </p:nvPr>
            </p:nvGraphicFramePr>
            <p:xfrm>
              <a:off x="539496" y="1739963"/>
              <a:ext cx="11073384" cy="4082670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855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392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689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3296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与盐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CaCl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↓+2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NaCl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91014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8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28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28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  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66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8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28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28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高温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P_6_BD#d9c460870?colgroup=2,7,6,12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3882354"/>
                  </p:ext>
                </p:extLst>
              </p:nvPr>
            </p:nvGraphicFramePr>
            <p:xfrm>
              <a:off x="539496" y="1739963"/>
              <a:ext cx="11073384" cy="4082670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855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392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689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3296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与盐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1226" t="-35821" r="-243552" b="-1175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91014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8795" t="-115924" r="-87622" b="-3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9179" t="-115924" r="-373" b="-3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6_BD#d9c460870?colgroup=2,7,6,12&amp;vcp=1&amp;vis=1&amp;pid=971b3b245&amp;color=0,0,0&amp;mp=1&amp;vtp=1&amp;vaab=1&amp;bt=1&amp;bbb=1"/>
          <p:cNvSpPr txBox="1"/>
          <p:nvPr/>
        </p:nvSpPr>
        <p:spPr>
          <a:xfrm>
            <a:off x="10894735" y="103155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_1#093762030?sp=1&amp;vaa=1&amp;vcp=1&amp;vis=1&amp;pid=021e21f19&amp;color=0,0,0&amp;mp=1&amp;vtp=1&amp;vaab=1&amp;bt=1&amp;bbb=1"/>
          <p:cNvSpPr/>
          <p:nvPr/>
        </p:nvSpPr>
        <p:spPr>
          <a:xfrm>
            <a:off x="539496" y="7855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中和反应。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作用生成盐和水的反应，叫作中和反应。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（2）微观过程：氢氧化钠与盐酸反应的微观过程如图1-9-1所示。</a:t>
            </a:r>
            <a:endParaRPr lang="en-US" altLang="zh-CN" sz="2800" dirty="0"/>
          </a:p>
        </p:txBody>
      </p:sp>
      <p:sp>
        <p:nvSpPr>
          <p:cNvPr id="4" name="QB_5_AN.15_1#093762030.blank?vaa=1&amp;vcp=1&amp;vis=1&amp;pid=021e21f19&amp;color=0,0,0&amp;mp=1&amp;vpa=9&amp;vtp=1&amp;vaab=1"/>
          <p:cNvSpPr/>
          <p:nvPr/>
        </p:nvSpPr>
        <p:spPr>
          <a:xfrm>
            <a:off x="2505614" y="14028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</a:t>
            </a:r>
            <a:endParaRPr lang="en-US" altLang="zh-CN" sz="2800" dirty="0"/>
          </a:p>
        </p:txBody>
      </p:sp>
      <p:sp>
        <p:nvSpPr>
          <p:cNvPr id="5" name="QB_5_AN.17_1#093762030.blank?vaa=1&amp;vcp=1&amp;vis=1&amp;pid=021e21f19&amp;color=0,0,0&amp;mp=1&amp;vpa=10&amp;vtp=1&amp;vaab=1"/>
          <p:cNvSpPr/>
          <p:nvPr/>
        </p:nvSpPr>
        <p:spPr>
          <a:xfrm>
            <a:off x="3572415" y="14028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</a:t>
            </a:r>
            <a:endParaRPr lang="en-US" altLang="zh-CN" sz="2800" dirty="0"/>
          </a:p>
        </p:txBody>
      </p:sp>
      <p:pic>
        <p:nvPicPr>
          <p:cNvPr id="7" name="QB_5_BD.16_2#093762030?iti=1&amp;vaa=1&amp;vcp=1&amp;vis=1&amp;pid=021e21f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2272" y="2763234"/>
            <a:ext cx="3273552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5_BD.16_3#093762030?iti=1&amp;vaa=1&amp;vcp=1&amp;vis=1&amp;pid=021e21f19&amp;color=0,0,0&amp;vtp=1&amp;vaab=1&amp;bbb=1"/>
          <p:cNvSpPr/>
          <p:nvPr/>
        </p:nvSpPr>
        <p:spPr>
          <a:xfrm>
            <a:off x="5495004" y="550541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6_4#093762030?sp=1&amp;vaa=1&amp;vcp=1&amp;vis=1&amp;pid=021e21f19&amp;color=0,0,0&amp;mp=1&amp;vtp=1&amp;vaab=1&amp;bbb=1&amp;hb=1"/>
          <p:cNvSpPr/>
          <p:nvPr/>
        </p:nvSpPr>
        <p:spPr>
          <a:xfrm>
            <a:off x="539496" y="185962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（3）应用：改变土壤的酸碱性；处理工厂废水；用于医疗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，如用含氢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氧化铝的药物治疗胃酸过多，用含碱性物质的溶液涂抹蚊虫叮咬处来减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轻痛痒等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5_BD#c7e48e0e9?vcp=1&amp;pid=021e21f19&amp;color=0,0,0&amp;vtp=1&amp;vaab=1&amp;bbb=1&amp;hb=1"/>
          <p:cNvSpPr/>
          <p:nvPr/>
        </p:nvSpPr>
        <p:spPr>
          <a:xfrm>
            <a:off x="539496" y="37913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中和反应生成盐和水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，但生成盐和水的反应不一定是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中和反应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，只有酸跟碱的反应才叫作中和反应。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8_1#41ddcbe53?vaa=1&amp;vcp=1&amp;vis=1&amp;pid=021e21f19&amp;color=0,0,0&amp;vtp=1&amp;vaab=1&amp;bt=1&amp;bbb=1"/>
              <p:cNvSpPr/>
              <p:nvPr/>
            </p:nvSpPr>
            <p:spPr>
              <a:xfrm>
                <a:off x="539496" y="54467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溶液的酸碱性与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8_1#41ddcbe53?vaa=1&amp;vcp=1&amp;vis=1&amp;pid=021e21f1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671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19_1#b87874dcc?sp=1&amp;vaa=1&amp;vcp=1&amp;vis=1&amp;pid=41ddcbe53&amp;color=0,0,0&amp;vtp=1&amp;vaab=1&amp;bbb=1&amp;hb=1"/>
          <p:cNvSpPr/>
          <p:nvPr/>
        </p:nvSpPr>
        <p:spPr>
          <a:xfrm>
            <a:off x="539496" y="1108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（1）溶液的酸碱性与酸碱指示剂的变色。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常用的酸碱指示剂如紫色石蕊溶液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、无色酚酞溶液，在酸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、碱溶液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中显示的颜色如下表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526236B-7CBF-4709-9A82-039477A9B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48" y="3090048"/>
            <a:ext cx="11652504" cy="186164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37C3E98-A5FA-4CDE-85DE-B1F4986B538A}"/>
              </a:ext>
            </a:extLst>
          </p:cNvPr>
          <p:cNvSpPr txBox="1"/>
          <p:nvPr/>
        </p:nvSpPr>
        <p:spPr>
          <a:xfrm>
            <a:off x="6900926" y="3631876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红色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F463C7-CCD7-42B1-A33F-44088DDAD706}"/>
              </a:ext>
            </a:extLst>
          </p:cNvPr>
          <p:cNvSpPr txBox="1"/>
          <p:nvPr/>
        </p:nvSpPr>
        <p:spPr>
          <a:xfrm>
            <a:off x="9900920" y="3598184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蓝色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60A97FA-7C5C-4540-BC00-19F2569DC7C0}"/>
              </a:ext>
            </a:extLst>
          </p:cNvPr>
          <p:cNvSpPr txBox="1"/>
          <p:nvPr/>
        </p:nvSpPr>
        <p:spPr>
          <a:xfrm>
            <a:off x="6900926" y="4173704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无色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820AF46-60B7-4F64-B2A8-D5F36112D1C4}"/>
              </a:ext>
            </a:extLst>
          </p:cNvPr>
          <p:cNvSpPr txBox="1"/>
          <p:nvPr/>
        </p:nvSpPr>
        <p:spPr>
          <a:xfrm>
            <a:off x="9900920" y="4185596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红色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  <p:bldP spid="12" grpId="0" build="p"/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1_1#8d43f9d03?sp=1&amp;vaa=1&amp;vcp=1&amp;vis=1&amp;pid=41ddcbe53&amp;color=0,0,0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（2）溶液的酸碱性与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溶液的酸碱性强弱程度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，即酸碱度常用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来表示，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的范围在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之间。当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越小，酸性越强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碱性越强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1_1#8d43f9d03?sp=1&amp;vaa=1&amp;vcp=1&amp;vis=1&amp;pid=41ddcbe5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22_1#8d43f9d03.blank?vaa=1&amp;vcp=1&amp;vis=1&amp;pid=41ddcbe53&amp;color=0,0,0&amp;vpa=11&amp;vtp=1&amp;vaab=1&amp;bbb=1"/>
          <p:cNvSpPr/>
          <p:nvPr/>
        </p:nvSpPr>
        <p:spPr>
          <a:xfrm>
            <a:off x="5800439" y="31239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酸性</a:t>
            </a:r>
            <a:endParaRPr lang="en-US" altLang="zh-CN" sz="2800" dirty="0"/>
          </a:p>
        </p:txBody>
      </p:sp>
      <p:sp>
        <p:nvSpPr>
          <p:cNvPr id="4" name="QB_6_AN.23_1#8d43f9d03.blank?vaa=1&amp;vcp=1&amp;vis=1&amp;pid=41ddcbe53&amp;color=0,0,0&amp;vpa=12&amp;vtp=1&amp;vaab=1&amp;bbb=1"/>
          <p:cNvSpPr/>
          <p:nvPr/>
        </p:nvSpPr>
        <p:spPr>
          <a:xfrm>
            <a:off x="3430302" y="37716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中性</a:t>
            </a:r>
            <a:endParaRPr lang="en-US" altLang="zh-CN" sz="2800" dirty="0"/>
          </a:p>
        </p:txBody>
      </p:sp>
      <p:sp>
        <p:nvSpPr>
          <p:cNvPr id="5" name="QB_6_AN.24_1#8d43f9d03.blank?vaa=1&amp;vcp=1&amp;vis=1&amp;pid=41ddcbe53&amp;color=0,0,0&amp;vpa=13&amp;vtp=1&amp;vaab=1&amp;bbb=1"/>
          <p:cNvSpPr/>
          <p:nvPr/>
        </p:nvSpPr>
        <p:spPr>
          <a:xfrm>
            <a:off x="8090377" y="37716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ddf5bbd8?sp=1&amp;vcp=1&amp;pid=021e21f19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【特别提示】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，能使紫色石蕊溶液变红色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无色酚酞溶液变色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；碱溶液的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，能使紫色石蕊溶液变蓝色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色酚酞溶液变红色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。要注意的是，能使紫色石蕊溶液变红色、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溶液不一定是酸溶液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，但一定是酸性溶液；同理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，能使紫色石蕊溶液变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蓝色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、无色酚酞溶液变红色、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的溶液不一定是碱溶液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，但一定是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碱性溶液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。例如，碳酸钠溶液的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，能使紫色石蕊溶液变蓝色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无色酚酞溶液变红色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但它不是碱溶液而是盐溶液。</a:t>
                </a:r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addf5bbd8?sp=1&amp;vcp=1&amp;pid=021e21f1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534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7c1b6cb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77c1b6cb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77c1b6cb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addf5bbd8?colgroup=5,23&amp;vcp=1&amp;pid=021e21f19&amp;color=0,0,0&amp;vtp=1&amp;vaab=1&amp;bt=1&amp;bbb=1&amp;hb=1"/>
          <p:cNvGraphicFramePr>
            <a:graphicFrameLocks noGrp="1"/>
          </p:cNvGraphicFramePr>
          <p:nvPr/>
        </p:nvGraphicFramePr>
        <p:xfrm>
          <a:off x="539496" y="1754758"/>
          <a:ext cx="11082528" cy="3348484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稀盐酸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用于除去金属表面的锈迹等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稀硫酸常用于除去金属表面的锈迹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浓硫酸常用作气体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干燥剂等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氢氧化钠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稀溶液在生活中可用来除油污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工业上用于制肥皂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纸和精炼石油等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addf5bbd8?sp=1&amp;vcp=1&amp;pid=021e21f19&amp;color=0,0,0&amp;vtp=1&amp;vaab=1&amp;bt=1&amp;bbb=1&amp;hb=1"/>
          <p:cNvSpPr/>
          <p:nvPr/>
        </p:nvSpPr>
        <p:spPr>
          <a:xfrm>
            <a:off x="539750" y="905510"/>
            <a:ext cx="11109960" cy="12179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常见酸、碱、盐的主要用途。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addf5bbd8?colgroup=5,23&amp;vcp=1&amp;pid=021e21f1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7940"/>
          <a:ext cx="11082528" cy="3926716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氢氧化钙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重要的建筑材料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农业上可用来改良酸性土壤等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生活中用作调味品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医疗上用于配制生理盐水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农业上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用氯化钠溶液来选种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交通上用于消除公路积雪等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用于制玻璃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造纸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纺织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洗涤剂生产等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碳酸氢钠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用作发酵粉和治疗胃酸过多的一种药剂等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常用作补钙剂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大理石用作建筑材料等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5_BD#addf5bbd8?colgroup=5,23&amp;vcp=1&amp;pid=021e21f19&amp;color=0,0,0&amp;mp=1&amp;vtp=1&amp;vaab=1&amp;bt=1&amp;bbb=1"/>
          <p:cNvSpPr txBox="1"/>
          <p:nvPr/>
        </p:nvSpPr>
        <p:spPr>
          <a:xfrm>
            <a:off x="10903879" y="11095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5_1#9942ba65c?sp=1&amp;vaa=1&amp;vcp=1&amp;vis=1&amp;pid=021e21f19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浓硫酸的稀释。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浓硫酸溶于水会放出大量的热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，稀释浓硫酸时一定要把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沿着容器壁慢慢注入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，并用玻璃棒不断搅拌。</a:t>
            </a:r>
            <a:endParaRPr lang="en-US" altLang="zh-CN" sz="2800" dirty="0"/>
          </a:p>
        </p:txBody>
      </p:sp>
      <p:sp>
        <p:nvSpPr>
          <p:cNvPr id="3" name="QB_5_AN.26_1#9942ba65c.blank?vaa=1&amp;vcp=1&amp;vis=1&amp;pid=021e21f19&amp;color=0,0,0&amp;vpa=14&amp;vtp=1&amp;vaab=1&amp;bbb=1"/>
          <p:cNvSpPr/>
          <p:nvPr/>
        </p:nvSpPr>
        <p:spPr>
          <a:xfrm>
            <a:off x="638715" y="374303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</a:t>
            </a:r>
            <a:endParaRPr lang="en-US" altLang="zh-CN" sz="2800" dirty="0"/>
          </a:p>
        </p:txBody>
      </p:sp>
      <p:sp>
        <p:nvSpPr>
          <p:cNvPr id="4" name="QB_5_AN.27_1#9942ba65c.blank?vaa=1&amp;vcp=1&amp;vis=1&amp;pid=021e21f19&amp;color=0,0,0&amp;vpa=15&amp;vtp=1&amp;vaab=1"/>
          <p:cNvSpPr/>
          <p:nvPr/>
        </p:nvSpPr>
        <p:spPr>
          <a:xfrm>
            <a:off x="5350415" y="374303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e996899e?sp=1&amp;vcp=1&amp;pid=021e21f19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溶液的酸碱性与人体健康和农作物生长的关系。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（1）人的体液必须维持在一定的酸碱度范围内，否则就可能导致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疾病。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（2）不同农作物适宜生长的土壤酸碱度各不相同，有的适宜偏酸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性，有的适宜偏碱性，大多数适宜生长在接近中性的土壤里。可通过施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用不同酸碱性的物质或肥料来调节土壤的酸碱度，使之适合农作物生长。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e996899e?sp=1&amp;vcp=1&amp;pid=021e21f19&amp;color=0,0,0&amp;vtp=1&amp;vaab=1&amp;bt=1&amp;bbb=1"/>
              <p:cNvSpPr/>
              <p:nvPr/>
            </p:nvSpPr>
            <p:spPr>
              <a:xfrm>
                <a:off x="539496" y="662654"/>
                <a:ext cx="11109960" cy="5648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的检验。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e996899e?sp=1&amp;vcp=1&amp;pid=021e21f1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2654"/>
                <a:ext cx="11109960" cy="564833"/>
              </a:xfrm>
              <a:prstGeom prst="rect">
                <a:avLst/>
              </a:prstGeom>
              <a:blipFill rotWithShape="1">
                <a:blip r:embed="rId3"/>
                <a:stretch>
                  <a:fillRect l="-3" t="-62" r="3" b="-12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P_5_BD#3e996899e?colgroup=5,24&amp;vcp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66742"/>
              <a:ext cx="11082528" cy="2808670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0068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稀盐酸和澄清石灰水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加入少量稀盐酸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有无色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无气味的气体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将生成的气体通入澄清石灰水中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2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样品含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P_5_BD#3e996899e?colgroup=5,24&amp;vcp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66742"/>
              <a:ext cx="11082528" cy="2808670"/>
            </p:xfrm>
            <a:graphic>
              <a:graphicData uri="http://schemas.openxmlformats.org/drawingml/2006/table">
                <a:tbl>
                  <a:tblPr/>
                  <a:tblGrid>
                    <a:gridCol w="2075688"/>
                    <a:gridCol w="9006840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稀盐酸和澄清石灰水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加入少量稀盐酸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有无色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无气味的气体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将生成的气体通入澄清石灰水中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3e996899e?vcp=1&amp;pid=021e21f19&amp;color=0,0,0&amp;vtp=1&amp;vaab=1&amp;bbb=1&amp;hb=1"/>
              <p:cNvSpPr/>
              <p:nvPr/>
            </p:nvSpPr>
            <p:spPr>
              <a:xfrm>
                <a:off x="539496" y="4313142"/>
                <a:ext cx="11109960" cy="18602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易错警示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加入盐酸后能产生气体的物质不一定是含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化合物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，只有产生的无色、无气味的气体能使澄清石灰水变浑浊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，才能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说明原样品中含有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3e996899e?vcp=1&amp;pid=021e21f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3142"/>
                <a:ext cx="11109960" cy="1860233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-608" b="-3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28_1#c44df45ee?sp=1&amp;vaa=1&amp;vcp=1&amp;vis=1&amp;pid=021e21f19&amp;color=0,0,0&amp;vtp=1&amp;vaab=1&amp;bt=1&amp;bbb=1"/>
              <p:cNvSpPr/>
              <p:nvPr/>
            </p:nvSpPr>
            <p:spPr>
              <a:xfrm>
                <a:off x="539496" y="168595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的俗名和主要物理性质。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28_1#c44df45ee?sp=1&amp;vaa=1&amp;vcp=1&amp;vis=1&amp;pid=021e21f1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595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3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B_5_BD.28_2#c44df45ee?colgroup=7,9,12&amp;vaa=1&amp;vcp=1&amp;vis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6709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56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371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白色片状或颗粒状固体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溶于水时放出大量的热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白色粉末状固体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微溶于水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水溶液叫作石灰水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B_5_BD.28_2#c44df45ee?colgroup=7,9,12&amp;vaa=1&amp;vcp=1&amp;vis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6709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3456432"/>
                    <a:gridCol w="483717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白色片状或颗粒状固体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易溶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溶于水时放出大量的热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白色粉末状固体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微溶于水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水溶液叫作石灰水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5_AN.29_1#c44df45ee.blank?vaa=1&amp;vcp=1&amp;vis=1&amp;pid=021e21f19&amp;color=0,0,0&amp;vpa=16&amp;vtp=1&amp;vaab=1&amp;bbb=1"/>
          <p:cNvSpPr/>
          <p:nvPr/>
        </p:nvSpPr>
        <p:spPr>
          <a:xfrm>
            <a:off x="3401591" y="291995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苛性钠</a:t>
            </a:r>
            <a:endParaRPr lang="en-US" altLang="zh-CN" sz="2800" dirty="0"/>
          </a:p>
        </p:txBody>
      </p:sp>
      <p:sp>
        <p:nvSpPr>
          <p:cNvPr id="5" name="QB_5_AN.30_1#c44df45ee.blank?vaa=1&amp;vcp=1&amp;vis=1&amp;pid=021e21f19&amp;color=0,0,0&amp;vpa=17&amp;vtp=1&amp;vaab=1&amp;bbb=1"/>
          <p:cNvSpPr/>
          <p:nvPr/>
        </p:nvSpPr>
        <p:spPr>
          <a:xfrm>
            <a:off x="5166891" y="291995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烧碱</a:t>
            </a:r>
            <a:endParaRPr lang="en-US" altLang="zh-CN" sz="2800" dirty="0"/>
          </a:p>
        </p:txBody>
      </p:sp>
      <p:sp>
        <p:nvSpPr>
          <p:cNvPr id="6" name="QB_5_AN.31_1#c44df45ee.blank?vaa=1&amp;vcp=1&amp;vis=1&amp;pid=021e21f19&amp;color=0,0,0&amp;vpa=18&amp;vtp=1&amp;vaab=1&amp;bbb=1"/>
          <p:cNvSpPr/>
          <p:nvPr/>
        </p:nvSpPr>
        <p:spPr>
          <a:xfrm>
            <a:off x="3401591" y="34586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火碱</a:t>
            </a:r>
            <a:endParaRPr lang="en-US" altLang="zh-CN" sz="2800" dirty="0"/>
          </a:p>
        </p:txBody>
      </p:sp>
      <p:sp>
        <p:nvSpPr>
          <p:cNvPr id="7" name="QB_5_AN.32_1#c44df45ee.blank?vaa=1&amp;vcp=1&amp;vis=1&amp;pid=021e21f19&amp;color=0,0,0&amp;vpa=19&amp;vtp=1&amp;vaab=1&amp;bbb=1"/>
          <p:cNvSpPr/>
          <p:nvPr/>
        </p:nvSpPr>
        <p:spPr>
          <a:xfrm>
            <a:off x="3401591" y="430050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熟石灰</a:t>
            </a:r>
            <a:endParaRPr lang="en-US" altLang="zh-CN" sz="2800" dirty="0"/>
          </a:p>
        </p:txBody>
      </p:sp>
      <p:sp>
        <p:nvSpPr>
          <p:cNvPr id="8" name="QB_5_AN.33_1#c44df45ee.blank?vaa=1&amp;vcp=1&amp;vis=1&amp;pid=021e21f19&amp;color=0,0,0&amp;vpa=20&amp;vtp=1&amp;vaab=1&amp;bbb=1"/>
          <p:cNvSpPr/>
          <p:nvPr/>
        </p:nvSpPr>
        <p:spPr>
          <a:xfrm>
            <a:off x="5166891" y="430050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消石灰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b66b81fc?sp=1&amp;vcp=1&amp;pid=021e21f19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盐酸、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硫酸的物理特性。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（1）浓盐酸：易挥发，打开试剂瓶塞，瓶口出现大量白雾。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（2）浓硫酸的特性。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①强腐蚀性：能夺取纸张、木材、布料、皮肤里的水分，生成黑色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的炭，因此使用时要十分小心。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②强吸水性：能吸收空气、气体中的水分但不发生反应。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b66b81fc?sp=1&amp;vcp=1&amp;pid=021e21f19&amp;color=0,0,0&amp;vtp=1&amp;vaab=1&amp;bt=1&amp;bbb=1"/>
          <p:cNvSpPr/>
          <p:nvPr/>
        </p:nvSpPr>
        <p:spPr>
          <a:xfrm>
            <a:off x="539496" y="16992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几种常见盐的比较。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P_5_BD#4b66b81fc?colgroup=4,7,5,5,5&amp;vcp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80868"/>
              <a:ext cx="11073384" cy="2764537"/>
            </p:xfrm>
            <a:graphic>
              <a:graphicData uri="http://schemas.openxmlformats.org/drawingml/2006/table">
                <a:tbl>
                  <a:tblPr/>
                  <a:tblGrid>
                    <a:gridCol w="1810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249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677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677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学名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俗称或主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食盐的主要成分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纯碱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大理石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石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灰石的主要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P_5_BD#4b66b81fc?colgroup=4,7,5,5,5&amp;vcp=1&amp;pid=021e21f1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80868"/>
              <a:ext cx="11073384" cy="2764537"/>
            </p:xfrm>
            <a:graphic>
              <a:graphicData uri="http://schemas.openxmlformats.org/drawingml/2006/table">
                <a:tbl>
                  <a:tblPr/>
                  <a:tblGrid>
                    <a:gridCol w="1810512"/>
                    <a:gridCol w="2724912"/>
                    <a:gridCol w="2002536"/>
                    <a:gridCol w="2267712"/>
                    <a:gridCol w="226771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学名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俗称或主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食盐的主要成分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纯碱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大理石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石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灰石的主要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4b66b81fc?colgroup=5,7,4,6,4&amp;vcp=1&amp;pid=021e21f19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930"/>
          <a:ext cx="11064240" cy="3336736"/>
        </p:xfrm>
        <a:graphic>
          <a:graphicData uri="http://schemas.openxmlformats.org/drawingml/2006/table">
            <a:tbl>
              <a:tblPr/>
              <a:tblGrid>
                <a:gridCol w="1993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96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碳酸氢钠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物理性质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白色固体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易溶于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溶解度受温度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白色固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易溶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白色固体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白色固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酸碱性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水溶液呈中性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水溶液呈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碱性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水溶液呈碱性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4b66b81fc?colgroup=5,7,4,6,4&amp;vcp=1&amp;pid=021e21f19&amp;color=0,0,0&amp;vtp=1&amp;vaab=1&amp;bt=1&amp;bbb=1"/>
          <p:cNvSpPr txBox="1"/>
          <p:nvPr/>
        </p:nvSpPr>
        <p:spPr>
          <a:xfrm>
            <a:off x="10885591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4b66b81fc?sp=1&amp;vcp=1&amp;pid=021e21f19&amp;color=0,0,0&amp;vtp=1&amp;vaab=1&amp;bt=1&amp;bb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酸或碱具有相似化学性质的原因。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（1）酸：不同的酸溶液中都含有相同的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（2）碱：不同的碱溶液中都含有相同的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易错警示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酸溶液中都含有相同的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的溶液不一定是酸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，只有阳离子全部是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的溶液才是酸溶液；同理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，碱溶液中都含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有相同的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的溶液不一定是碱溶液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，只有阴离子全部是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的溶液才是碱溶液。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溶液的导电性。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溶液能导电的原因是溶质溶于水时解离出能自由移动的离子。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4b66b81fc?sp=1&amp;vcp=1&amp;pid=021e21f1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14" b="-1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b3dd896.fixed?vcp=1&amp;pid=dae9de7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常见的酸、碱、盐</a:t>
            </a:r>
            <a:endParaRPr lang="en-US" altLang="zh-CN" sz="4000" dirty="0"/>
          </a:p>
        </p:txBody>
      </p:sp>
      <p:sp>
        <p:nvSpPr>
          <p:cNvPr id="3" name="C_4_BD#f5b3dd896.fixed?vcp=1&amp;pid=dae9de7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d7168ae8.fixed?vcp=1&amp;pid=dae9de7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常见的酸、碱、盐</a:t>
            </a:r>
            <a:endParaRPr lang="en-US" altLang="zh-CN" sz="4000" dirty="0"/>
          </a:p>
        </p:txBody>
      </p:sp>
      <p:sp>
        <p:nvSpPr>
          <p:cNvPr id="3" name="C_4_BD#5d7168ae8.fixed?vcp=1&amp;pid=dae9de7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2768975c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溶液的酸碱性与pH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34_1#8668fa54a?vaa=1&amp;vcp=1&amp;vis=1&amp;pid=12768975c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（2023·广西·中考）一些物质的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范围如下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，其中呈酸性的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34_1#8668fa54a?vaa=1&amp;vcp=1&amp;vis=1&amp;pid=12768975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34_2#8668fa54a.choices?vaa=1&amp;vcp=1&amp;vis=1&amp;pid=12768975c&amp;color=0,0,0&amp;vtp=1&amp;vaab=1&amp;bbb=1"/>
              <p:cNvSpPr/>
              <p:nvPr/>
            </p:nvSpPr>
            <p:spPr>
              <a:xfrm>
                <a:off x="539496" y="2474386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A.厨房油污清洗剂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13)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.84消毒液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.鸡蛋清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(7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8)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.柠檬汁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34_2#8668fa54a.choices?vaa=1&amp;vcp=1&amp;vis=1&amp;pid=12768975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8668fa54a?vaa=1&amp;vcp=1&amp;vis=1&amp;pid=12768975c&amp;color=0,0,0&amp;vtp=1&amp;vaab=1&amp;bt=1&amp;bbb=1&amp;hb=1">
                <a:extLst>
                  <a:ext uri="{FF2B5EF4-FFF2-40B4-BE49-F238E27FC236}">
                    <a16:creationId xmlns:a16="http://schemas.microsoft.com/office/drawing/2014/main" id="{A378CE76-4AFF-4CF0-A6CF-7666013E67D3}"/>
                  </a:ext>
                </a:extLst>
              </p:cNvPr>
              <p:cNvSpPr/>
              <p:nvPr/>
            </p:nvSpPr>
            <p:spPr>
              <a:xfrm>
                <a:off x="541020" y="374764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厨房油污清洗剂、84消毒液和鸡蛋清的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范围都大于7，显碱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性；柠檬汁的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，小于7，显酸性。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8668fa54a?vaa=1&amp;vcp=1&amp;vis=1&amp;pid=12768975c&amp;color=0,0,0&amp;vtp=1&amp;vaab=1&amp;bt=1&amp;bbb=1&amp;hb=1">
                <a:extLst>
                  <a:ext uri="{FF2B5EF4-FFF2-40B4-BE49-F238E27FC236}">
                    <a16:creationId xmlns:a16="http://schemas.microsoft.com/office/drawing/2014/main" id="{A378CE76-4AFF-4CF0-A6CF-7666013E67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747643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r="-274" b="-17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F1AD474-94C3-4F2E-AAF4-E494D31A77FC}"/>
              </a:ext>
            </a:extLst>
          </p:cNvPr>
          <p:cNvSpPr txBox="1"/>
          <p:nvPr/>
        </p:nvSpPr>
        <p:spPr>
          <a:xfrm>
            <a:off x="1285653" y="1860395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1_1#8668fa54a?vaa=1&amp;vcp=1&amp;vis=1&amp;pid=12768975c&amp;color=0,0,0&amp;vtp=1&amp;vaab=1&amp;bt=1&amp;bbb=1"/>
              <p:cNvSpPr/>
              <p:nvPr/>
            </p:nvSpPr>
            <p:spPr>
              <a:xfrm>
                <a:off x="539496" y="162709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溶液酸碱性与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及指示剂的显色情况的关系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EX.1_1#8668fa54a?vaa=1&amp;vcp=1&amp;vis=1&amp;pid=12768975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2709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C_6_EX.1_1#8668fa54a?colgroup=6,9,6,6&amp;vaa=1&amp;vcp=1&amp;vis=1&amp;pid=12768975c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64021"/>
              <a:ext cx="11073384" cy="2248473"/>
            </p:xfrm>
            <a:graphic>
              <a:graphicData uri="http://schemas.openxmlformats.org/drawingml/2006/table">
                <a:tbl>
                  <a:tblPr/>
                  <a:tblGrid>
                    <a:gridCol w="2551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无色酚酞溶液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C_6_EX.1_1#8668fa54a?colgroup=6,9,6,6&amp;vaa=1&amp;vcp=1&amp;vis=1&amp;pid=12768975c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64021"/>
              <a:ext cx="11073384" cy="2248473"/>
            </p:xfrm>
            <a:graphic>
              <a:graphicData uri="http://schemas.openxmlformats.org/drawingml/2006/table">
                <a:tbl>
                  <a:tblPr/>
                  <a:tblGrid>
                    <a:gridCol w="2551176"/>
                    <a:gridCol w="3438144"/>
                    <a:gridCol w="2542032"/>
                    <a:gridCol w="2542032"/>
                  </a:tblGrid>
                  <a:tr h="5492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无色酚酞溶液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1_1#8668fa54a?vaa=1&amp;vcp=1&amp;vis=1&amp;pid=12768975c&amp;color=0,0,0&amp;mp=1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易错警示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①使紫色石蕊溶液变红色的溶液显酸性，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但不一定是酸溶液，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溶液。②使紫色石蕊溶液变蓝色的溶液显碱性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，但不一定是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溶液。③酸碱指示剂遇到酸或碱后，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是指示剂变色，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而不是酸或碱的溶液变色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EX.1_1#8668fa54a?vaa=1&amp;vcp=1&amp;vis=1&amp;pid=12768975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780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01ca66b?vcp=1&amp;pid=12768975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39_1#8736ea105?vaa=1&amp;vcp=1&amp;vis=1&amp;pid=6d01ca66b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1-9-2是几种常见物质溶于水后发生解离的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微观示意图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其中能使紫色石蕊溶液变红的是(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40_1#8736ea105.bracket?vaa=1&amp;vcp=1&amp;vis=1&amp;pid=6d01ca66b&amp;color=0,0,0&amp;vpa=22&amp;vtp=1&amp;vaab=1"/>
          <p:cNvSpPr/>
          <p:nvPr/>
        </p:nvSpPr>
        <p:spPr>
          <a:xfrm>
            <a:off x="7928514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39_2#8736ea105.choices?vaa=1&amp;vcp=1&amp;vis=1&amp;pid=6d01ca66b&amp;color=0,0,0&amp;vtp=1&amp;vaab=1&amp;bbb=1"/>
          <p:cNvSpPr/>
          <p:nvPr/>
        </p:nvSpPr>
        <p:spPr>
          <a:xfrm>
            <a:off x="539496" y="2445176"/>
            <a:ext cx="11109960" cy="14210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2700"/>
              </a:lnSpc>
              <a:tabLst>
                <a:tab pos="2748915" algn="l"/>
                <a:tab pos="5637530" algn="l"/>
                <a:tab pos="8640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6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7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39_2#8736ea105.choice_image?vaa=1&amp;vcp=1&amp;vis=1&amp;pid=6d01ca66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2566271"/>
            <a:ext cx="144475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39_2#8736ea105.choice_image?vaa=1&amp;vcp=1&amp;vis=1&amp;pid=6d01ca66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5024" y="2547983"/>
            <a:ext cx="1655064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9_2#8736ea105.choice_image?vaa=1&amp;vcp=1&amp;vis=1&amp;pid=6d01ca66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069" y="2447399"/>
            <a:ext cx="174650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9_2#8736ea105.choice_image?vaa=1&amp;vcp=1&amp;vis=1&amp;pid=6d01ca66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1763" y="2474831"/>
            <a:ext cx="141732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41_1#208b6e840?sp=1&amp;vaa=1&amp;vcp=1&amp;vis=1&amp;pid=6d01ca66b&amp;color=0,0,0&amp;vtp=1&amp;vaab=1&amp;bt=1&amp;bbb=1&amp;hb=1"/>
              <p:cNvSpPr/>
              <p:nvPr/>
            </p:nvSpPr>
            <p:spPr>
              <a:xfrm>
                <a:off x="539496" y="126212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（2024·广西柳州·模拟）图1-9-3是生活中一些物质的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，下列说法正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41_1#208b6e840?sp=1&amp;vaa=1&amp;vcp=1&amp;vis=1&amp;pid=6d01ca6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212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41_2#208b6e840?iti=2&amp;vaa=1&amp;vcp=1&amp;vis=1&amp;pid=6d01ca66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2595499"/>
            <a:ext cx="8778240" cy="99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41_3#208b6e840?iti=2&amp;vaa=1&amp;vcp=1&amp;vis=1&amp;pid=6d01ca66b&amp;color=0,0,0&amp;vtp=1&amp;vaab=1&amp;bbb=1"/>
          <p:cNvSpPr/>
          <p:nvPr/>
        </p:nvSpPr>
        <p:spPr>
          <a:xfrm>
            <a:off x="5485860" y="371919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图1-9-3</a:t>
            </a:r>
            <a:endParaRPr lang="en-US" altLang="zh-CN" sz="2800" dirty="0"/>
          </a:p>
        </p:txBody>
      </p:sp>
      <p:sp>
        <p:nvSpPr>
          <p:cNvPr id="5" name="QC_7_AN.42_1#208b6e840.bracket?vaa=1&amp;vcp=1&amp;vis=1&amp;pid=6d01ca66b&amp;color=0,0,0&amp;vpa=23&amp;vtp=1&amp;vaab=1"/>
          <p:cNvSpPr/>
          <p:nvPr/>
        </p:nvSpPr>
        <p:spPr>
          <a:xfrm>
            <a:off x="1883314" y="18964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41_4#208b6e840.choices?vaa=1&amp;vcp=1&amp;vis=1&amp;pid=6d01ca66b&amp;color=0,0,0&amp;vtp=1&amp;vaab=1&amp;bbb=1"/>
          <p:cNvSpPr/>
          <p:nvPr/>
        </p:nvSpPr>
        <p:spPr>
          <a:xfrm>
            <a:off x="539496" y="43703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.酱油呈碱性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.牙膏的碱性比肥皂水的碱性强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C.胃酸过多的人适宜多喝玉米粥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.西瓜汁的酸性比苹果汁的酸性强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43_1#6fb074bce?sp=1&amp;vaa=1&amp;vcp=1&amp;vis=1&amp;pid=6d01ca66b&amp;color=0,0,0&amp;vtp=1&amp;vaab=1&amp;bt=1&amp;bbb=1"/>
              <p:cNvSpPr/>
              <p:nvPr/>
            </p:nvSpPr>
            <p:spPr>
              <a:xfrm>
                <a:off x="539496" y="86969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一些食物的近似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43_1#6fb074bce?sp=1&amp;vaa=1&amp;vcp=1&amp;vis=1&amp;pid=6d01ca66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969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9" r="3" b="-12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QC_7_BD.43_2#6fb074bce?colgroup=2,6,6,5,6&amp;vaa=1&amp;vcp=1&amp;vis=1&amp;pid=6d01ca6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560449"/>
              <a:ext cx="11091672" cy="1115505"/>
            </p:xfrm>
            <a:graphic>
              <a:graphicData uri="http://schemas.openxmlformats.org/drawingml/2006/table">
                <a:tbl>
                  <a:tblPr/>
                  <a:tblGrid>
                    <a:gridCol w="10881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苹果汁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葡萄汁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松花蛋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2.9∼3.3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3.5∼4.5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6.3∼6.6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8.5∼9.5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QC_7_BD.43_2#6fb074bce?colgroup=2,6,6,5,6&amp;vaa=1&amp;vcp=1&amp;vis=1&amp;pid=6d01ca6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560449"/>
              <a:ext cx="11091672" cy="1115505"/>
            </p:xfrm>
            <a:graphic>
              <a:graphicData uri="http://schemas.openxmlformats.org/drawingml/2006/table">
                <a:tbl>
                  <a:tblPr/>
                  <a:tblGrid>
                    <a:gridCol w="1088136"/>
                    <a:gridCol w="2642616"/>
                    <a:gridCol w="2642616"/>
                    <a:gridCol w="2075688"/>
                    <a:gridCol w="2642616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苹果汁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葡萄汁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牛奶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松花蛋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2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7_BD.43_3#6fb074bce?vaa=1&amp;vcp=1&amp;vis=1&amp;pid=6d01ca66b&amp;color=0,0,0&amp;vtp=1&amp;vaab=1&amp;bbb=1"/>
          <p:cNvSpPr/>
          <p:nvPr/>
        </p:nvSpPr>
        <p:spPr>
          <a:xfrm>
            <a:off x="539496" y="28050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7_AN.44_1#6fb074bce.bracket?vaa=1&amp;vcp=1&amp;vis=1&amp;pid=6d01ca66b&amp;color=0,0,0&amp;vpa=24&amp;vtp=1&amp;vaab=1"/>
          <p:cNvSpPr/>
          <p:nvPr/>
        </p:nvSpPr>
        <p:spPr>
          <a:xfrm>
            <a:off x="3661315" y="279171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43_4#6fb074bce.choices?vaa=1&amp;vcp=1&amp;vis=1&amp;pid=6d01ca66b&amp;color=0,0,0&amp;vtp=1&amp;vaab=1&amp;bbb=1"/>
          <p:cNvSpPr/>
          <p:nvPr/>
        </p:nvSpPr>
        <p:spPr>
          <a:xfrm>
            <a:off x="539496" y="343630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A.苹果汁能使紫色石蕊溶液变红色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.苹果汁比葡萄汁的酸性强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.牛奶能使无色酚酞溶液变红色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.食用松花蛋可缓解胃酸过多引起的不适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4f52f5a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常见酸的性质及用途</a:t>
            </a:r>
            <a:endParaRPr lang="en-US" altLang="zh-CN" sz="3200" dirty="0"/>
          </a:p>
        </p:txBody>
      </p:sp>
      <p:sp>
        <p:nvSpPr>
          <p:cNvPr id="3" name="QO_6_BD.45_1#443d01822?vaa=1&amp;vcp=1&amp;vis=1&amp;pid=c64f52f5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（2023·广西·中考）如图1-9-4所示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，化学兴趣小组的同学进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行稀硫酸化学性质的探究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5_2#443d01822?iti=3&amp;vaa=1&amp;vcp=1&amp;vis=1&amp;pid=c64f52f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2601386"/>
            <a:ext cx="4544568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5_3#443d01822?iti=3&amp;vaa=1&amp;vcp=1&amp;vis=1&amp;pid=c64f52f5a&amp;color=0,0,0&amp;vtp=1&amp;vaab=1&amp;bbb=1"/>
          <p:cNvSpPr/>
          <p:nvPr/>
        </p:nvSpPr>
        <p:spPr>
          <a:xfrm>
            <a:off x="5490432" y="4986954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_1#cbf8520cf?iti=6&amp;htil=1&amp;vaa=1&amp;vcp=1&amp;vis=1&amp;pid=443d018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5" y="929481"/>
            <a:ext cx="45079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8_2#cbf8520cf?iti=6&amp;htil=1&amp;vaa=1&amp;vcp=1&amp;vis=1&amp;pid=443d01822&amp;color=0,0,0&amp;vtp=1&amp;vaab=1&amp;bbb=1"/>
          <p:cNvSpPr/>
          <p:nvPr/>
        </p:nvSpPr>
        <p:spPr>
          <a:xfrm>
            <a:off x="8736557" y="331504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  <p:sp>
        <p:nvSpPr>
          <p:cNvPr id="4" name="QB_7_BD.48_3#cbf8520cf?htil=1&amp;sp=1&amp;vaa=1&amp;vcp=1&amp;vis=1&amp;pid=443d01822&amp;color=0,0,0&amp;mp=1&amp;vtp=1&amp;vaab=1&amp;bt=1&amp;bbb=1&amp;hb=1&amp;hs=1"/>
          <p:cNvSpPr/>
          <p:nvPr/>
        </p:nvSpPr>
        <p:spPr>
          <a:xfrm>
            <a:off x="539496" y="911193"/>
            <a:ext cx="64739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（1）将稀硫酸分别加入试管中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，无明显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）。要证明该试管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中已发生了化学反应，以下方案可行的是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5" name="QB_7_BD.48_4#cbf8520cf?htil=1&amp;sp=1&amp;vaa=1&amp;vcp=1&amp;vis=1&amp;pid=443d01822&amp;color=0,0,0&amp;mp=1&amp;vtp=1&amp;vaab=1&amp;bbb=1"/>
          <p:cNvSpPr/>
          <p:nvPr/>
        </p:nvSpPr>
        <p:spPr>
          <a:xfrm>
            <a:off x="539496" y="3474815"/>
            <a:ext cx="64739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①滴入酚酞溶液，无明显现象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8_5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409648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②测得试管中溶液的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小于7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8_5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96480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48_6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471814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溶液，有白色沉淀出现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48_6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1814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48_7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533981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溶液，无蓝色沉淀出现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48_7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39810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4252331"/>
      </p:ext>
    </p:extLst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1_1#a4b4e1d6d?sp=1&amp;vaa=1&amp;vcp=1&amp;vis=1&amp;pid=443d01822&amp;color=0,0,0&amp;vtp=1&amp;vaab=1&amp;bt=1&amp;bbb=1"/>
          <p:cNvSpPr/>
          <p:nvPr/>
        </p:nvSpPr>
        <p:spPr>
          <a:xfrm>
            <a:off x="539496" y="14049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（2）上述实验结束后，同学们继续探究。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7_BD.51_2#a4b4e1d6d?colgroup=15,13&amp;vaa=1&amp;vcp=1&amp;vis=1&amp;pid=443d0182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6578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12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将试管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中的物质全部倒入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试管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7_BD.51_2#a4b4e1d6d?colgroup=15,13&amp;vaa=1&amp;vcp=1&amp;vis=1&amp;pid=443d0182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6578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/>
                    <a:gridCol w="521208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07129910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a80c2376?vcp=1&amp;pid=f5b3dd89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681228"/>
            <a:ext cx="8650224" cy="549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1_3#a4b4e1d6d?iti=7&amp;vaa=1&amp;vcp=1&amp;vis=1&amp;pid=443d0182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7" y="537927"/>
            <a:ext cx="5660136" cy="281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1_4#a4b4e1d6d?iti=7&amp;vaa=1&amp;vcp=1&amp;vis=1&amp;pid=443d01822&amp;color=0,0,0&amp;vtp=1&amp;vaab=1&amp;bbb=1"/>
          <p:cNvSpPr/>
          <p:nvPr/>
        </p:nvSpPr>
        <p:spPr>
          <a:xfrm>
            <a:off x="5490432" y="3302172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  <p:sp>
        <p:nvSpPr>
          <p:cNvPr id="4" name="QB_8_BD.52_1#188a7b90d?vaa=1&amp;vcp=1&amp;vis=1&amp;pid=a4b4e1d6d&amp;color=0,0,0&amp;vtp=1&amp;vaab=1&amp;bbb=1&amp;hb=1"/>
          <p:cNvSpPr/>
          <p:nvPr/>
        </p:nvSpPr>
        <p:spPr>
          <a:xfrm>
            <a:off x="539496" y="39457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①步骤2得到的滤液中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，溶质的所有可能的组合是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/>
          </a:p>
        </p:txBody>
      </p:sp>
      <p:sp>
        <p:nvSpPr>
          <p:cNvPr id="6" name="QB_8_BD.54_1#b046557af?vaa=1&amp;vcp=1&amp;vis=1&amp;pid=a4b4e1d6d&amp;color=0,0,0&amp;vtp=1&amp;vaab=1&amp;bt=1&amp;bbb=1&amp;hb=1">
            <a:extLst>
              <a:ext uri="{FF2B5EF4-FFF2-40B4-BE49-F238E27FC236}">
                <a16:creationId xmlns:a16="http://schemas.microsoft.com/office/drawing/2014/main" id="{D9D8AE52-5024-4B27-A909-458E700F317F}"/>
              </a:ext>
            </a:extLst>
          </p:cNvPr>
          <p:cNvSpPr/>
          <p:nvPr/>
        </p:nvSpPr>
        <p:spPr>
          <a:xfrm>
            <a:off x="539496" y="516857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②步骤3中，产生白色沉淀之前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，一定会发生的反应的化学方程式是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502147"/>
      </p:ext>
    </p:extLst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S.1_1#443d01822?vaa=1&amp;vcp=1&amp;vis=1&amp;pid=c64f52f5a&amp;color=0,0,0&amp;vtp=1&amp;vaab=1&amp;bt=1&amp;bbb=1&amp;hb=1"/>
              <p:cNvSpPr/>
              <p:nvPr/>
            </p:nvSpPr>
            <p:spPr>
              <a:xfrm>
                <a:off x="539496" y="554400"/>
                <a:ext cx="11109960" cy="25323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试管A中的镁粉与稀硫酸反应，产生气泡；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试管B中的氧化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铜与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稀硫酸反应，溶液变为蓝色；试管C中的氢氧化钠与稀硫酸反应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无明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显现象；试管D中的碳酸钠与稀硫酸反应，产生气泡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化钡与稀硫酸反应，产生白色沉淀。要证明试管C中发生了化学反应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2" name="QO_6_AS.1_1#443d01822?vaa=1&amp;vcp=1&amp;vis=1&amp;pid=c64f52f5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32360"/>
              </a:xfrm>
              <a:prstGeom prst="rect">
                <a:avLst/>
              </a:prstGeom>
              <a:blipFill>
                <a:blip r:embed="rId3"/>
                <a:stretch>
                  <a:fillRect l="-1976" r="-3293" b="-7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5_2#443d01822?iti=3&amp;vaa=1&amp;vcp=1&amp;vis=1&amp;pid=c64f52f5a&amp;color=0,0,0&amp;tib=255,255,255&amp;vtp=1&amp;vaab=1" descr="preencoded.png">
            <a:extLst>
              <a:ext uri="{FF2B5EF4-FFF2-40B4-BE49-F238E27FC236}">
                <a16:creationId xmlns:a16="http://schemas.microsoft.com/office/drawing/2014/main" id="{DD3C4B3E-CFBC-4194-A009-E65BC8EE174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3112" y="3337560"/>
            <a:ext cx="4544568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3#443d01822?iti=3&amp;vaa=1&amp;vcp=1&amp;vis=1&amp;pid=c64f52f5a&amp;color=0,0,0&amp;vtp=1&amp;vaab=1&amp;bbb=1">
            <a:extLst>
              <a:ext uri="{FF2B5EF4-FFF2-40B4-BE49-F238E27FC236}">
                <a16:creationId xmlns:a16="http://schemas.microsoft.com/office/drawing/2014/main" id="{3E54BCB7-B756-4D4E-8818-5E1FA555D8B3}"/>
              </a:ext>
            </a:extLst>
          </p:cNvPr>
          <p:cNvSpPr/>
          <p:nvPr/>
        </p:nvSpPr>
        <p:spPr>
          <a:xfrm>
            <a:off x="9041352" y="5723128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S.1_1#443d01822?vaa=1&amp;vcp=1&amp;vis=1&amp;pid=c64f52f5a&amp;color=0,0,0&amp;vtp=1&amp;vaab=1&amp;bt=1&amp;bbb=1&amp;hb=1">
                <a:extLst>
                  <a:ext uri="{FF2B5EF4-FFF2-40B4-BE49-F238E27FC236}">
                    <a16:creationId xmlns:a16="http://schemas.microsoft.com/office/drawing/2014/main" id="{50BC9CC4-026F-4118-87BD-11ED7623F28A}"/>
                  </a:ext>
                </a:extLst>
              </p:cNvPr>
              <p:cNvSpPr/>
              <p:nvPr/>
            </p:nvSpPr>
            <p:spPr>
              <a:xfrm>
                <a:off x="539496" y="3086760"/>
                <a:ext cx="6699504" cy="3186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可向其中滴入酚酞溶液，若酚酞溶液不变色，则说明试管C中无氢氧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化钠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氢氧化钠已与稀硫酸发生了化学反应；或测反应后溶液的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试管中溶液的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小于7，则说明氢氧化钠与稀硫酸发生了化学反应，</a:t>
                </a:r>
              </a:p>
            </p:txBody>
          </p:sp>
        </mc:Choice>
        <mc:Fallback xmlns="">
          <p:sp>
            <p:nvSpPr>
              <p:cNvPr id="5" name="QO_6_AS.1_1#443d01822?vaa=1&amp;vcp=1&amp;vis=1&amp;pid=c64f52f5a&amp;color=0,0,0&amp;vtp=1&amp;vaab=1&amp;bt=1&amp;bbb=1&amp;hb=1">
                <a:extLst>
                  <a:ext uri="{FF2B5EF4-FFF2-40B4-BE49-F238E27FC236}">
                    <a16:creationId xmlns:a16="http://schemas.microsoft.com/office/drawing/2014/main" id="{50BC9CC4-026F-4118-87BD-11ED7623F2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6760"/>
                <a:ext cx="6699504" cy="3186385"/>
              </a:xfrm>
              <a:prstGeom prst="rect">
                <a:avLst/>
              </a:prstGeom>
              <a:blipFill>
                <a:blip r:embed="rId5"/>
                <a:stretch>
                  <a:fillRect l="-3276" r="-8553" b="-5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S.1_1#443d01822?vaa=1&amp;vcp=1&amp;vis=1&amp;pid=c64f52f5a&amp;color=0,0,0&amp;vtp=1&amp;vaab=1&amp;bt=1&amp;bbb=1&amp;hb=1"/>
              <p:cNvSpPr/>
              <p:nvPr/>
            </p:nvSpPr>
            <p:spPr>
              <a:xfrm>
                <a:off x="539496" y="554400"/>
                <a:ext cx="11109960" cy="27204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稀硫酸有剩余；或滴入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溶液，若无蓝色沉淀产生，则说明氢氧化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钠与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稀硫酸发生了化学反应。向反应后的溶液中滴入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溶液，有白色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沉淀出现，不能说明氢氧化钠与稀硫酸发生了化学反应，因为稀硫酸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溶液反应产生白色沉淀。试管A中的镁粉与稀硫酸反应生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O_6_AS.1_1#443d01822?vaa=1&amp;vcp=1&amp;vis=1&amp;pid=c64f52f5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720488"/>
              </a:xfrm>
              <a:prstGeom prst="rect">
                <a:avLst/>
              </a:prstGeom>
              <a:blipFill>
                <a:blip r:embed="rId2"/>
                <a:stretch>
                  <a:fillRect l="-1976" r="-878" b="-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5_2#443d01822?iti=3&amp;vaa=1&amp;vcp=1&amp;vis=1&amp;pid=c64f52f5a&amp;color=0,0,0&amp;tib=255,255,255&amp;vtp=1&amp;vaab=1" descr="preencoded.png">
            <a:extLst>
              <a:ext uri="{FF2B5EF4-FFF2-40B4-BE49-F238E27FC236}">
                <a16:creationId xmlns:a16="http://schemas.microsoft.com/office/drawing/2014/main" id="{A8626DA1-516E-4FB3-98C3-AB33547C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3112" y="3337560"/>
            <a:ext cx="4544568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3#443d01822?iti=3&amp;vaa=1&amp;vcp=1&amp;vis=1&amp;pid=c64f52f5a&amp;color=0,0,0&amp;vtp=1&amp;vaab=1&amp;bbb=1">
            <a:extLst>
              <a:ext uri="{FF2B5EF4-FFF2-40B4-BE49-F238E27FC236}">
                <a16:creationId xmlns:a16="http://schemas.microsoft.com/office/drawing/2014/main" id="{55B3D52D-CB21-419A-A7E5-B342FFD70C2E}"/>
              </a:ext>
            </a:extLst>
          </p:cNvPr>
          <p:cNvSpPr/>
          <p:nvPr/>
        </p:nvSpPr>
        <p:spPr>
          <a:xfrm>
            <a:off x="9041352" y="5723128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S.1_1#443d01822?vaa=1&amp;vcp=1&amp;vis=1&amp;pid=c64f52f5a&amp;color=0,0,0&amp;vtp=1&amp;vaab=1&amp;bt=1&amp;bbb=1&amp;hb=1">
                <a:extLst>
                  <a:ext uri="{FF2B5EF4-FFF2-40B4-BE49-F238E27FC236}">
                    <a16:creationId xmlns:a16="http://schemas.microsoft.com/office/drawing/2014/main" id="{16CE69AD-86C1-4638-A144-36325D2EFDD9}"/>
                  </a:ext>
                </a:extLst>
              </p:cNvPr>
              <p:cNvSpPr/>
              <p:nvPr/>
            </p:nvSpPr>
            <p:spPr>
              <a:xfrm>
                <a:off x="539496" y="3244408"/>
                <a:ext cx="6833616" cy="3186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，试管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与稀硫酸反应生成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A中的物质全部倒入试管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中，产生气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泡且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白色沉淀增加，说明试管A中镁粉过量，试管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中氯化钡过量，则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5" name="QO_6_AS.1_1#443d01822?vaa=1&amp;vcp=1&amp;vis=1&amp;pid=c64f52f5a&amp;color=0,0,0&amp;vtp=1&amp;vaab=1&amp;bt=1&amp;bbb=1&amp;hb=1">
                <a:extLst>
                  <a:ext uri="{FF2B5EF4-FFF2-40B4-BE49-F238E27FC236}">
                    <a16:creationId xmlns:a16="http://schemas.microsoft.com/office/drawing/2014/main" id="{16CE69AD-86C1-4638-A144-36325D2EFD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44408"/>
                <a:ext cx="6833616" cy="3186385"/>
              </a:xfrm>
              <a:prstGeom prst="rect">
                <a:avLst/>
              </a:prstGeom>
              <a:blipFill>
                <a:blip r:embed="rId4"/>
                <a:stretch>
                  <a:fillRect l="-3211" r="-2587" b="-5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S.1_1#443d01822?vaa=1&amp;vcp=1&amp;vis=1&amp;pid=c64f52f5a&amp;color=0,0,0&amp;vtp=1&amp;vaab=1&amp;bt=1&amp;bbb=1&amp;hb=1"/>
              <p:cNvSpPr/>
              <p:nvPr/>
            </p:nvSpPr>
            <p:spPr>
              <a:xfrm>
                <a:off x="541020" y="510079"/>
                <a:ext cx="11109960" cy="536166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100" b="0" i="0" spc="-99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中的物质是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，试管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中的物质是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过滤后向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滤液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中滴加氢氧化钠溶液，开始无明显现象，一段时间后出现白色沉淀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明滤液中一定含有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，可能含有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因此，步骤2滤液中溶质的所有可能的组合是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产生白色沉淀之前，一定发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生了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与氢氧化钠溶液的反应，化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学方程式是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O_6_AS.1_1#443d01822?vaa=1&amp;vcp=1&amp;vis=1&amp;pid=c64f52f5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510079"/>
                <a:ext cx="11109960" cy="5361661"/>
              </a:xfrm>
              <a:prstGeom prst="rect">
                <a:avLst/>
              </a:prstGeom>
              <a:blipFill>
                <a:blip r:embed="rId2"/>
                <a:stretch>
                  <a:fillRect l="-1976" t="-569" r="-1317" b="-2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S.1_1#443d01822?iti=5&amp;vaa=1&amp;vcp=1&amp;vis=1&amp;pid=c64f52f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4491" y="3032442"/>
            <a:ext cx="5093208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443d01822?iti=5&amp;vaa=1&amp;vcp=1&amp;vis=1&amp;pid=c64f52f5a&amp;color=0,0,0&amp;vtp=1&amp;vaab=1&amp;bbb=1"/>
          <p:cNvSpPr/>
          <p:nvPr/>
        </p:nvSpPr>
        <p:spPr>
          <a:xfrm>
            <a:off x="8417051" y="5692330"/>
            <a:ext cx="120808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_1#cbf8520cf?iti=6&amp;htil=1&amp;vaa=1&amp;vcp=1&amp;vis=1&amp;pid=443d018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5" y="929481"/>
            <a:ext cx="45079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8_2#cbf8520cf?iti=6&amp;htil=1&amp;vaa=1&amp;vcp=1&amp;vis=1&amp;pid=443d01822&amp;color=0,0,0&amp;vtp=1&amp;vaab=1&amp;bbb=1"/>
          <p:cNvSpPr/>
          <p:nvPr/>
        </p:nvSpPr>
        <p:spPr>
          <a:xfrm>
            <a:off x="8736557" y="331504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  <p:sp>
        <p:nvSpPr>
          <p:cNvPr id="4" name="QB_7_BD.48_3#cbf8520cf?htil=1&amp;sp=1&amp;vaa=1&amp;vcp=1&amp;vis=1&amp;pid=443d01822&amp;color=0,0,0&amp;mp=1&amp;vtp=1&amp;vaab=1&amp;bt=1&amp;bbb=1&amp;hb=1&amp;hs=1"/>
          <p:cNvSpPr/>
          <p:nvPr/>
        </p:nvSpPr>
        <p:spPr>
          <a:xfrm>
            <a:off x="539496" y="911193"/>
            <a:ext cx="64739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（1）将稀硫酸分别加入试管中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，无明显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）。要证明该试管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中已发生了化学反应，以下方案可行的是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5" name="QB_7_BD.48_4#cbf8520cf?htil=1&amp;sp=1&amp;vaa=1&amp;vcp=1&amp;vis=1&amp;pid=443d01822&amp;color=0,0,0&amp;mp=1&amp;vtp=1&amp;vaab=1&amp;bbb=1"/>
          <p:cNvSpPr/>
          <p:nvPr/>
        </p:nvSpPr>
        <p:spPr>
          <a:xfrm>
            <a:off x="539496" y="3474815"/>
            <a:ext cx="64739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①滴入酚酞溶液，无明显现象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8_5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409648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②测得试管中溶液的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小于7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8_5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96480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48_6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471814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溶液，有白色沉淀出现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48_6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1814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48_7#cbf8520cf?htil=1&amp;sp=1&amp;vaa=1&amp;vcp=1&amp;vis=1&amp;pid=443d01822&amp;color=0,0,0&amp;mp=1&amp;vtp=1&amp;vaab=1&amp;bbb=1&amp;hs=1"/>
              <p:cNvSpPr/>
              <p:nvPr/>
            </p:nvSpPr>
            <p:spPr>
              <a:xfrm>
                <a:off x="539995" y="533981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溶液，无蓝色沉淀出现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48_7#cbf8520cf?htil=1&amp;sp=1&amp;vaa=1&amp;vcp=1&amp;vis=1&amp;pid=443d01822&amp;color=0,0,0&amp;mp=1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39810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49_1#cbf8520cf.blank?vaa=1&amp;vcp=1&amp;vis=1&amp;pid=443d01822&amp;color=0,0,0&amp;mp=1&amp;vpa=25&amp;vtp=1&amp;vaab=1"/>
          <p:cNvSpPr/>
          <p:nvPr/>
        </p:nvSpPr>
        <p:spPr>
          <a:xfrm>
            <a:off x="1946814" y="15284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7_AN.50_1#cbf8520cf.blank?vaa=1&amp;vcp=1&amp;vis=1&amp;pid=443d01822&amp;color=0,0,0&amp;mp=1&amp;vpa=26&amp;vtp=1&amp;vaab=1&amp;bbb=1"/>
          <p:cNvSpPr/>
          <p:nvPr/>
        </p:nvSpPr>
        <p:spPr>
          <a:xfrm>
            <a:off x="549815" y="280285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1_1#a4b4e1d6d?sp=1&amp;vaa=1&amp;vcp=1&amp;vis=1&amp;pid=443d01822&amp;color=0,0,0&amp;vtp=1&amp;vaab=1&amp;bt=1&amp;bbb=1"/>
          <p:cNvSpPr/>
          <p:nvPr/>
        </p:nvSpPr>
        <p:spPr>
          <a:xfrm>
            <a:off x="539496" y="14049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（2）上述实验结束后，同学们继续探究。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7_BD.51_2#a4b4e1d6d?colgroup=15,13&amp;vaa=1&amp;vcp=1&amp;vis=1&amp;pid=443d0182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6578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12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将试管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中的物质全部倒入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试管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7_BD.51_2#a4b4e1d6d?colgroup=15,13&amp;vaa=1&amp;vcp=1&amp;vis=1&amp;pid=443d0182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86578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/>
                    <a:gridCol w="521208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1_3#a4b4e1d6d?iti=7&amp;vaa=1&amp;vcp=1&amp;vis=1&amp;pid=443d0182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7" y="537927"/>
            <a:ext cx="5660136" cy="281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1_4#a4b4e1d6d?iti=7&amp;vaa=1&amp;vcp=1&amp;vis=1&amp;pid=443d01822&amp;color=0,0,0&amp;vtp=1&amp;vaab=1&amp;bbb=1"/>
          <p:cNvSpPr/>
          <p:nvPr/>
        </p:nvSpPr>
        <p:spPr>
          <a:xfrm>
            <a:off x="5490432" y="3302172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  <p:sp>
        <p:nvSpPr>
          <p:cNvPr id="4" name="QB_8_BD.52_1#188a7b90d?vaa=1&amp;vcp=1&amp;vis=1&amp;pid=a4b4e1d6d&amp;color=0,0,0&amp;vtp=1&amp;vaab=1&amp;bbb=1&amp;hb=1"/>
          <p:cNvSpPr/>
          <p:nvPr/>
        </p:nvSpPr>
        <p:spPr>
          <a:xfrm>
            <a:off x="539496" y="39457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①步骤2得到的滤液中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，溶质的所有可能的组合是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53_1#188a7b90d.blank?vaa=1&amp;vcp=1&amp;vis=1&amp;pid=a4b4e1d6d&amp;color=0,0,0&amp;vpa=27&amp;vtp=1&amp;vaab=1&amp;bbb=1&amp;hb=1"/>
              <p:cNvSpPr/>
              <p:nvPr/>
            </p:nvSpPr>
            <p:spPr>
              <a:xfrm>
                <a:off x="539496" y="3907644"/>
                <a:ext cx="11109960" cy="1142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75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53_1#188a7b90d.blank?vaa=1&amp;vcp=1&amp;vis=1&amp;pid=a4b4e1d6d&amp;color=0,0,0&amp;vpa=27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07644"/>
                <a:ext cx="11109960" cy="1142429"/>
              </a:xfrm>
              <a:prstGeom prst="rect">
                <a:avLst/>
              </a:prstGeom>
              <a:blipFill>
                <a:blip r:embed="rId4"/>
                <a:stretch>
                  <a:fillRect t="-1604" r="-5104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54_1#b046557af?vaa=1&amp;vcp=1&amp;vis=1&amp;pid=a4b4e1d6d&amp;color=0,0,0&amp;vtp=1&amp;vaab=1&amp;bt=1&amp;bbb=1&amp;hb=1">
            <a:extLst>
              <a:ext uri="{FF2B5EF4-FFF2-40B4-BE49-F238E27FC236}">
                <a16:creationId xmlns:a16="http://schemas.microsoft.com/office/drawing/2014/main" id="{D9D8AE52-5024-4B27-A909-458E700F317F}"/>
              </a:ext>
            </a:extLst>
          </p:cNvPr>
          <p:cNvSpPr/>
          <p:nvPr/>
        </p:nvSpPr>
        <p:spPr>
          <a:xfrm>
            <a:off x="539496" y="516857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②步骤3中，产生白色沉淀之前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，一定会发生的反应的化学方程式是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55_1#b046557af.blank?vaa=1&amp;vcp=1&amp;vis=1&amp;pid=a4b4e1d6d&amp;color=0,0,0&amp;vpa=28&amp;vtp=1&amp;vaab=1&amp;bbb=1">
                <a:extLst>
                  <a:ext uri="{FF2B5EF4-FFF2-40B4-BE49-F238E27FC236}">
                    <a16:creationId xmlns:a16="http://schemas.microsoft.com/office/drawing/2014/main" id="{D98E3BB5-D6C4-41AB-BA96-52BEF845BAFD}"/>
                  </a:ext>
                </a:extLst>
              </p:cNvPr>
              <p:cNvSpPr/>
              <p:nvPr/>
            </p:nvSpPr>
            <p:spPr>
              <a:xfrm>
                <a:off x="626808" y="5890000"/>
                <a:ext cx="42748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55_1#b046557af.blank?vaa=1&amp;vcp=1&amp;vis=1&amp;pid=a4b4e1d6d&amp;color=0,0,0&amp;vpa=28&amp;vtp=1&amp;vaab=1&amp;bbb=1">
                <a:extLst>
                  <a:ext uri="{FF2B5EF4-FFF2-40B4-BE49-F238E27FC236}">
                    <a16:creationId xmlns:a16="http://schemas.microsoft.com/office/drawing/2014/main" id="{D98E3BB5-D6C4-41AB-BA96-52BEF845BA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5890000"/>
                <a:ext cx="4274820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443d01822?vaa=1&amp;vcp=1&amp;vis=1&amp;pid=c64f52f5a&amp;color=0,0,0&amp;vtp=1&amp;vaab=1&amp;bt=1&amp;bbb=1&amp;hb=1"/>
          <p:cNvSpPr/>
          <p:nvPr/>
        </p:nvSpPr>
        <p:spPr>
          <a:xfrm>
            <a:off x="539496" y="6794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浓硫酸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浓盐酸的物理特性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稀硫酸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稀盐酸的化学性质与用途是中考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的重要考点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如利用浓硫酸的吸水性干燥气体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利用稀硫酸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稀盐酸能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与金属氧化物反应的性质除去金属表面的锈迹等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EX.1_1#443d01822?iti=4&amp;vaa=1&amp;vcp=1&amp;vis=1&amp;pid=c64f52f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3304762"/>
            <a:ext cx="435254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443d01822?iti=4&amp;vaa=1&amp;vcp=1&amp;vis=1&amp;pid=c64f52f5a&amp;color=0,0,0&amp;vtp=1&amp;vaab=1&amp;bbb=1"/>
          <p:cNvSpPr/>
          <p:nvPr/>
        </p:nvSpPr>
        <p:spPr>
          <a:xfrm>
            <a:off x="5495005" y="559889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67313974?vcp=1&amp;pid=c64f52f5a&amp;color=0,0,0&amp;vtp=1&amp;vaab=1&amp;bt=1&amp;bbb=1"/>
          <p:cNvSpPr/>
          <p:nvPr/>
        </p:nvSpPr>
        <p:spPr>
          <a:xfrm>
            <a:off x="539496" y="5417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sp>
        <p:nvSpPr>
          <p:cNvPr id="3" name="QO_7_BD.56_1#dfdaffc04?vaa=1&amp;vcp=1&amp;vis=1&amp;pid=b67313974&amp;color=0,0,0&amp;vtp=1&amp;vaab=1&amp;bbb=1"/>
          <p:cNvSpPr/>
          <p:nvPr/>
        </p:nvSpPr>
        <p:spPr>
          <a:xfrm>
            <a:off x="539496" y="12260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小军在学习酸的化学性质后，进行图1-9-5所示的实验。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7_BD.56_2#dfdaffc04?iti=8&amp;htil=2&amp;vaa=1&amp;vcp=1&amp;vis=1&amp;pid=b673139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5735" y="1916856"/>
            <a:ext cx="438912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56_3#dfdaffc04?iti=8&amp;htil=2&amp;vaa=1&amp;vcp=1&amp;vis=1&amp;pid=b67313974&amp;color=0,0,0&amp;vtp=1&amp;vaab=1&amp;bbb=1"/>
          <p:cNvSpPr/>
          <p:nvPr/>
        </p:nvSpPr>
        <p:spPr>
          <a:xfrm>
            <a:off x="8826252" y="5555152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图1-9-5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57_1#7281d00cb?htil=2&amp;vaa=1&amp;vcp=1&amp;vis=1&amp;pid=dfdaffc04&amp;color=0,0,0&amp;vtp=1&amp;vaab=1&amp;bbb=1&amp;hb=1"/>
              <p:cNvSpPr/>
              <p:nvPr/>
            </p:nvSpPr>
            <p:spPr>
              <a:xfrm>
                <a:off x="539496" y="1862944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（1）实验甲中未观察到明显现象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军设计两个实验来探究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溶液与稀盐酸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是否发生了反应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O_8_BD.57_1#7281d00cb?htil=2&amp;vaa=1&amp;vcp=1&amp;vis=1&amp;pid=dfdaffc0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2944"/>
                <a:ext cx="6592824" cy="1849057"/>
              </a:xfrm>
              <a:prstGeom prst="rect">
                <a:avLst/>
              </a:prstGeom>
              <a:blipFill>
                <a:blip r:embed="rId4"/>
                <a:stretch>
                  <a:fillRect l="-3330" r="-2868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58_1#8b60abc74?htil=2&amp;vaa=1&amp;vcp=1&amp;vis=1&amp;pid=7281d00cb&amp;color=0,0,0&amp;vtp=1&amp;vaab=1&amp;bbb=1&amp;hb=1"/>
              <p:cNvSpPr/>
              <p:nvPr/>
            </p:nvSpPr>
            <p:spPr>
              <a:xfrm>
                <a:off x="539496" y="3793344"/>
                <a:ext cx="6592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1-9-5丁是用数字传感器测得稀盐酸与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溶液反应过程中，溶液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线，其中能证明二者发生了反应的点是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9_BD.58_1#8b60abc74?htil=2&amp;vaa=1&amp;vcp=1&amp;vis=1&amp;pid=7281d00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3344"/>
                <a:ext cx="6592824" cy="2496757"/>
              </a:xfrm>
              <a:prstGeom prst="rect">
                <a:avLst/>
              </a:prstGeom>
              <a:blipFill>
                <a:blip r:embed="rId5"/>
                <a:stretch>
                  <a:fillRect l="-3330" r="-833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AN.59_1#8b60abc74.blank?vaa=1&amp;vcp=1&amp;vis=1&amp;pid=7281d00cb&amp;color=0,0,0&amp;vpa=29&amp;vtp=1&amp;vaab=1&amp;bbb=1"/>
              <p:cNvSpPr/>
              <p:nvPr/>
            </p:nvSpPr>
            <p:spPr>
              <a:xfrm>
                <a:off x="715708" y="5806231"/>
                <a:ext cx="911289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9_AN.59_1#8b60abc74.blank?vaa=1&amp;vcp=1&amp;vis=1&amp;pid=7281d00cb&amp;color=0,0,0&amp;vpa=2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08" y="5806231"/>
                <a:ext cx="911289" cy="418529"/>
              </a:xfrm>
              <a:prstGeom prst="rect">
                <a:avLst/>
              </a:prstGeom>
              <a:blipFill>
                <a:blip r:embed="rId6"/>
                <a:stretch>
                  <a:fillRect t="-31884" b="-4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0_1#b22e7b24e?vaa=1&amp;vcp=1&amp;vis=1&amp;pid=7281d00cb&amp;color=0,0,0&amp;vtp=1&amp;vaab=1&amp;bt=1&amp;bbb=1&amp;hb=1"/>
              <p:cNvSpPr/>
              <p:nvPr/>
            </p:nvSpPr>
            <p:spPr>
              <a:xfrm>
                <a:off x="539496" y="53946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②图1-9-5戊所示实验中，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将稀盐酸滴入烧瓶一段时间后发现红墨水右移，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此现象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填“能”或“不能”）证明稀盐酸与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溶液发生了反应。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0_1#b22e7b24e?vaa=1&amp;vcp=1&amp;vis=1&amp;pid=7281d00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946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4665" b="-17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61_1#b22e7b24e.blank?vaa=1&amp;vcp=1&amp;vis=1&amp;pid=7281d00cb&amp;color=0,0,0&amp;vpa=30&amp;vtp=1&amp;vaab=1&amp;bbb=1"/>
          <p:cNvSpPr/>
          <p:nvPr/>
        </p:nvSpPr>
        <p:spPr>
          <a:xfrm>
            <a:off x="1616614" y="11357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pic>
        <p:nvPicPr>
          <p:cNvPr id="4" name="QO_7_BD.56_2#dfdaffc04?iti=8&amp;htil=2&amp;vaa=1&amp;vcp=1&amp;vis=1&amp;pid=b6731397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E0C1C9E1-BE2C-43F1-8A42-F70AC5651ED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495" y="2043856"/>
            <a:ext cx="438912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56_3#dfdaffc04?iti=8&amp;htil=2&amp;vaa=1&amp;vcp=1&amp;vis=1&amp;pid=b67313974&amp;color=0,0,0&amp;vtp=1&amp;vaab=1&amp;bbb=1">
            <a:extLst>
              <a:ext uri="{FF2B5EF4-FFF2-40B4-BE49-F238E27FC236}">
                <a16:creationId xmlns:a16="http://schemas.microsoft.com/office/drawing/2014/main" id="{5B118F16-4456-4530-B764-CE1B5C7DB50F}"/>
              </a:ext>
            </a:extLst>
          </p:cNvPr>
          <p:cNvSpPr/>
          <p:nvPr/>
        </p:nvSpPr>
        <p:spPr>
          <a:xfrm>
            <a:off x="5382012" y="5682152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图1-9-5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21e21f19.fixed?vcp=1&amp;pid=dae9de7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常见的酸、碱、盐</a:t>
            </a:r>
            <a:endParaRPr lang="en-US" altLang="zh-CN" sz="4000" dirty="0"/>
          </a:p>
        </p:txBody>
      </p:sp>
      <p:sp>
        <p:nvSpPr>
          <p:cNvPr id="3" name="C_4_BD#021e21f19.fixed?vcp=1&amp;pid=dae9de7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2_1#d29335981?iti=9&amp;htil=3&amp;vaa=1&amp;vcp=1&amp;vis=1&amp;pid=dfdaffc0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4320" y="2441659"/>
            <a:ext cx="4088414" cy="32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62_2#d29335981?iti=9&amp;htil=3&amp;vaa=1&amp;vcp=1&amp;vis=1&amp;pid=dfdaffc04&amp;color=0,0,0&amp;vtp=1&amp;vaab=1&amp;bbb=1"/>
          <p:cNvSpPr/>
          <p:nvPr/>
        </p:nvSpPr>
        <p:spPr>
          <a:xfrm>
            <a:off x="9321769" y="5644249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图1-9-5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62_3#d29335981?htil=3&amp;sp=1&amp;vaa=1&amp;vcp=1&amp;vis=1&amp;pid=dfdaffc04&amp;color=0,0,0&amp;vtp=1&amp;vaab=1&amp;bt=1&amp;bbb=1&amp;hb=1&amp;hs=1"/>
              <p:cNvSpPr/>
              <p:nvPr/>
            </p:nvSpPr>
            <p:spPr>
              <a:xfrm>
                <a:off x="539496" y="557784"/>
                <a:ext cx="11112510" cy="25211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（2）实验乙中发生反应的化学方程式为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。反应结束后，将实验乙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两支试管中的溶液全部倒入同一洁净的废液缸中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分反应后，得到白色沉淀和无色溶液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的分析正确的是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8_BD.62_3#d29335981?htil=3&amp;sp=1&amp;vaa=1&amp;vcp=1&amp;vis=1&amp;pid=dfdaffc0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12510" cy="2521139"/>
              </a:xfrm>
              <a:prstGeom prst="rect">
                <a:avLst/>
              </a:prstGeom>
              <a:blipFill>
                <a:blip r:embed="rId4"/>
                <a:stretch>
                  <a:fillRect l="-1976" r="-878" b="-7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63_1#d29335981.blank?vaa=1&amp;vcp=1&amp;vis=1&amp;pid=dfdaffc04&amp;color=0,0,0&amp;vpa=31&amp;vtp=1&amp;vaab=1&amp;bbb=1&amp;hb=1"/>
              <p:cNvSpPr/>
              <p:nvPr/>
            </p:nvSpPr>
            <p:spPr>
              <a:xfrm>
                <a:off x="539496" y="519684"/>
                <a:ext cx="11652504" cy="60502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63_1#d29335981.blank?vaa=1&amp;vcp=1&amp;vis=1&amp;pid=dfdaffc04&amp;color=0,0,0&amp;vpa=3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9684"/>
                <a:ext cx="11652504" cy="6050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64_1#d29335981.blank?vaa=1&amp;vcp=1&amp;vis=1&amp;pid=dfdaffc04&amp;color=0,0,0&amp;vpa=32&amp;vtp=1&amp;vaab=1"/>
          <p:cNvSpPr/>
          <p:nvPr/>
        </p:nvSpPr>
        <p:spPr>
          <a:xfrm>
            <a:off x="3802381" y="25111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BD.62_3#d29335981?htil=3&amp;sp=1&amp;vaa=1&amp;vcp=1&amp;vis=1&amp;pid=dfdaffc04&amp;color=0,0,0&amp;vtp=1&amp;vaab=1&amp;bt=1&amp;bbb=1&amp;hb=1&amp;hs=1"/>
          <p:cNvSpPr/>
          <p:nvPr/>
        </p:nvSpPr>
        <p:spPr>
          <a:xfrm>
            <a:off x="539496" y="314749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A.一定含有氯化钠和氯化钙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B.若呈碱性，则一定含有氢氧化钙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C.一定含有氯化钠，可能含有氯化钙、氢氧化钙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D.一定含有氯化钠，可能含有盐酸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9bc0f46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常见碱的性质及用途</a:t>
            </a:r>
            <a:endParaRPr lang="en-US" altLang="zh-CN" sz="3200" dirty="0"/>
          </a:p>
        </p:txBody>
      </p:sp>
      <p:pic>
        <p:nvPicPr>
          <p:cNvPr id="3" name="QC_6_BD.65_1#c08ef15ac?iti=10&amp;htil=4&amp;vaa=1&amp;vcp=1&amp;vis=1&amp;pid=c89bc0f4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4" y="1290927"/>
            <a:ext cx="384962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5_2#c08ef15ac?iti=10&amp;htil=4&amp;vaa=1&amp;vcp=1&amp;vis=1&amp;pid=c89bc0f46&amp;color=0,0,0&amp;vtp=1&amp;vaab=1&amp;bbb=1"/>
          <p:cNvSpPr/>
          <p:nvPr/>
        </p:nvSpPr>
        <p:spPr>
          <a:xfrm>
            <a:off x="9102312" y="314614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65_3#c08ef15ac?htil=4&amp;vaa=1&amp;vcp=1&amp;vis=1&amp;pid=c89bc0f46&amp;color=0,0,0&amp;vtp=1&amp;vaab=1&amp;bbb=1&amp;hb=1&amp;hs=1"/>
              <p:cNvSpPr/>
              <p:nvPr/>
            </p:nvSpPr>
            <p:spPr>
              <a:xfrm>
                <a:off x="539496" y="1263495"/>
                <a:ext cx="71323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重要的化工原料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，同学们对其性质作如下探究。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①：将适量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固体溶于水，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搅拌、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测量溶液温度。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65_3#c08ef15ac?htil=4&amp;vaa=1&amp;vcp=1&amp;vis=1&amp;pid=c89bc0f4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1323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5844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65_4#c08ef15ac?vaa=1&amp;vcp=1&amp;vis=1&amp;pid=c89bc0f46&amp;color=0,0,0&amp;vtp=1&amp;vaab=1&amp;bbb=1&amp;hb=1&amp;hs=1"/>
              <p:cNvSpPr/>
              <p:nvPr/>
            </p:nvSpPr>
            <p:spPr>
              <a:xfrm>
                <a:off x="539496" y="492548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实验③：向试管中加入适量实验①所得溶液，先滴加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滴酚酞溶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，再加入稀盐酸，振荡。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65_4#c08ef15ac?vaa=1&amp;vcp=1&amp;vis=1&amp;pid=c89bc0f4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25486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454" b="-49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6_BD.65_3#c08ef15ac?htil=4&amp;vaa=1&amp;vcp=1&amp;vis=1&amp;pid=c89bc0f46&amp;color=0,0,0&amp;vtp=1&amp;vaab=1&amp;bbb=1&amp;hb=1&amp;hs=1"/>
          <p:cNvSpPr/>
          <p:nvPr/>
        </p:nvSpPr>
        <p:spPr>
          <a:xfrm>
            <a:off x="539995" y="372470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取适量实验①所得溶液加入图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1-9-6所示实验装置的烧杯中，闭合开关。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4#c08ef15ac?vaa=1&amp;vcp=1&amp;vis=1&amp;pid=c89bc0f46&amp;color=0,0,0&amp;vtp=1&amp;vaab=1&amp;bbb=1&amp;hb=1&amp;htil=1"/>
          <p:cNvSpPr/>
          <p:nvPr/>
        </p:nvSpPr>
        <p:spPr>
          <a:xfrm>
            <a:off x="539995" y="54454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取少量硫酸铵放在试管中，加入适量实验①所得溶液，微热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5_5#c08ef15ac.choices?vaa=1&amp;vcp=1&amp;vis=1&amp;pid=c89bc0f46&amp;color=0,0,0&amp;vtp=1&amp;vaab=1&amp;bbb=1&amp;hb=1&amp;htil=1">
                <a:extLst>
                  <a:ext uri="{FF2B5EF4-FFF2-40B4-BE49-F238E27FC236}">
                    <a16:creationId xmlns:a16="http://schemas.microsoft.com/office/drawing/2014/main" id="{5ABD9CE1-6D8D-4CC3-8BBD-4E320975DB7D}"/>
                  </a:ext>
                </a:extLst>
              </p:cNvPr>
              <p:cNvSpPr/>
              <p:nvPr/>
            </p:nvSpPr>
            <p:spPr>
              <a:xfrm>
                <a:off x="651578" y="1745901"/>
                <a:ext cx="11000428" cy="40037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A.实验①中溶液温度升高，说明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固体溶解放热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B.实验②中小灯泡发光，说明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溶解于水生成了能自由移动的离子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C.实验③中溶液由红色变成无色，说明溶液恰好呈中性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D.实验④产生氨臭气味，该反应的化学方程式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65_5#c08ef15ac.choices?vaa=1&amp;vcp=1&amp;vis=1&amp;pid=c89bc0f46&amp;color=0,0,0&amp;vtp=1&amp;vaab=1&amp;bbb=1&amp;hb=1&amp;htil=1">
                <a:extLst>
                  <a:ext uri="{FF2B5EF4-FFF2-40B4-BE49-F238E27FC236}">
                    <a16:creationId xmlns:a16="http://schemas.microsoft.com/office/drawing/2014/main" id="{5ABD9CE1-6D8D-4CC3-8BBD-4E320975DB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78" y="1745901"/>
                <a:ext cx="11000428" cy="4003738"/>
              </a:xfrm>
              <a:prstGeom prst="rect">
                <a:avLst/>
              </a:prstGeom>
              <a:blipFill>
                <a:blip r:embed="rId2"/>
                <a:stretch>
                  <a:fillRect l="-1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6_BD.65_1#c08ef15ac?iti=51&amp;htil=4&amp;vaa=1&amp;vcp=1&amp;vis=1&amp;pid=c89bc0f46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D5F5EDE0-7DF9-4BE8-A291-A038CF2046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028" y="3439224"/>
            <a:ext cx="384962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65_2#c08ef15ac?iti=51&amp;htil=4&amp;vaa=1&amp;vcp=1&amp;vis=1&amp;pid=c89bc0f46&amp;color=0,0,0&amp;vtp=1&amp;vaab=1&amp;bbb=1">
            <a:extLst>
              <a:ext uri="{FF2B5EF4-FFF2-40B4-BE49-F238E27FC236}">
                <a16:creationId xmlns:a16="http://schemas.microsoft.com/office/drawing/2014/main" id="{4DF6631F-F73D-42AE-9AEC-A9E0C94E2E50}"/>
              </a:ext>
            </a:extLst>
          </p:cNvPr>
          <p:cNvSpPr/>
          <p:nvPr/>
        </p:nvSpPr>
        <p:spPr>
          <a:xfrm>
            <a:off x="9473796" y="5002879"/>
            <a:ext cx="1208087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08ef15ac?iti=12&amp;htil=6&amp;vaa=1&amp;vcp=1&amp;vis=1&amp;pid=c89bc0f4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4860" y="581833"/>
            <a:ext cx="3482995" cy="156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08ef15ac?iti=12&amp;htil=6&amp;vaa=1&amp;vcp=1&amp;vis=1&amp;pid=c89bc0f46&amp;color=0,0,0&amp;vtp=1&amp;vaab=1&amp;bbb=1"/>
          <p:cNvSpPr/>
          <p:nvPr/>
        </p:nvSpPr>
        <p:spPr>
          <a:xfrm>
            <a:off x="9102314" y="2272458"/>
            <a:ext cx="1208087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AS.1_1#c08ef15ac?htil=6&amp;vaa=1&amp;vcp=1&amp;vis=1&amp;pid=c89bc0f46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1323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实验①中溶液温度升高，说明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固体溶解放热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；取适量实验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①所得溶液加入图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1-9-6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所示烧杯中，闭合开关，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小灯泡发光，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溶解于水生成了能自由移动的离子；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AS.1_1#c08ef15ac?htil=6&amp;vaa=1&amp;vcp=1&amp;vis=1&amp;pid=c89bc0f46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1323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38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2_1#c08ef15ac?vaa=1&amp;vcp=1&amp;vis=1&amp;pid=c89bc0f46&amp;color=0,0,0&amp;vtp=1&amp;vaab=1&amp;bbb=1&amp;hs=1"/>
          <p:cNvSpPr/>
          <p:nvPr/>
        </p:nvSpPr>
        <p:spPr>
          <a:xfrm>
            <a:off x="539496" y="56394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c08ef15ac?htil=6&amp;vaa=1&amp;vcp=1&amp;vis=1&amp;pid=c89bc0f46&amp;color=0,0,0&amp;mp=1&amp;vtp=1&amp;vaab=1&amp;bt=1&amp;bbb=1&amp;hb=1&amp;hs=1"/>
              <p:cNvSpPr/>
              <p:nvPr/>
            </p:nvSpPr>
            <p:spPr>
              <a:xfrm>
                <a:off x="539496" y="3036488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③中溶液由红色变成无色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，不能说明溶液恰好呈中性，也可能显酸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；实验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④产生氨臭气味，是因为硫酸铵和氢氧化钠反应生成了硫酸钠、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水和氨气，该反应的化学方程式为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c08ef15ac?htil=6&amp;vaa=1&amp;vcp=1&amp;vis=1&amp;pid=c89bc0f46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36488"/>
                <a:ext cx="11112011" cy="2590800"/>
              </a:xfrm>
              <a:prstGeom prst="rect">
                <a:avLst/>
              </a:prstGeom>
              <a:blipFill rotWithShape="1">
                <a:blip r:embed="rId5"/>
                <a:stretch>
                  <a:fillRect l="-3" t="-21" r="-3293" b="-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c08ef15ac?iti=11&amp;htil=5&amp;vaa=1&amp;vcp=1&amp;vis=1&amp;pid=c89bc0f4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1388" y="2197322"/>
            <a:ext cx="384962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c08ef15ac?iti=11&amp;htil=5&amp;vaa=1&amp;vcp=1&amp;vis=1&amp;pid=c89bc0f46&amp;color=0,0,0&amp;vtp=1&amp;vaab=1&amp;bbb=1"/>
          <p:cNvSpPr/>
          <p:nvPr/>
        </p:nvSpPr>
        <p:spPr>
          <a:xfrm>
            <a:off x="9092156" y="405253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图1-9-6</a:t>
            </a:r>
            <a:endParaRPr lang="en-US" altLang="zh-CN" sz="2800" dirty="0"/>
          </a:p>
        </p:txBody>
      </p:sp>
      <p:sp>
        <p:nvSpPr>
          <p:cNvPr id="4" name="QC_6_EX.1_1#c08ef15ac?htil=5&amp;vaa=1&amp;vcp=1&amp;vis=1&amp;pid=c89bc0f46&amp;color=0,0,0&amp;vtp=1&amp;vaab=1&amp;bt=1&amp;bbb=1&amp;hb=1"/>
          <p:cNvSpPr/>
          <p:nvPr/>
        </p:nvSpPr>
        <p:spPr>
          <a:xfrm>
            <a:off x="539496" y="2179034"/>
            <a:ext cx="71323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在探究二氧化碳是否与氢氧化钠溶液发生了反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注意水也能与二氧化碳反应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要设计对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比实验排除水的干扰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ead7506?vcp=1&amp;pid=c89bc0f4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70_1#3037985ed?sp=1&amp;vaa=1&amp;vcp=1&amp;vis=1&amp;pid=acead750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（2024·广西梧州·模拟）学习了常见的酸、碱后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，同学们对碱的化学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性质进行整理归纳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，并进行以下实验活动。</a:t>
            </a:r>
            <a:endParaRPr lang="en-US" altLang="zh-CN" sz="2800" dirty="0"/>
          </a:p>
        </p:txBody>
      </p:sp>
      <p:pic>
        <p:nvPicPr>
          <p:cNvPr id="4" name="QO_7_BD.70_2#3037985ed?iti=13&amp;vaa=1&amp;vcp=1&amp;vis=1&amp;pid=acead75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920" y="2572176"/>
            <a:ext cx="6620256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0_3#3037985ed?iti=13&amp;vaa=1&amp;vcp=1&amp;vis=1&amp;pid=acead7506&amp;color=0,0,0&amp;vtp=1&amp;vaab=1&amp;bbb=1"/>
          <p:cNvSpPr/>
          <p:nvPr/>
        </p:nvSpPr>
        <p:spPr>
          <a:xfrm>
            <a:off x="5495005" y="499432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71_1#fe0028426?vaa=1&amp;vcp=1&amp;vis=1&amp;pid=3037985ed&amp;color=0,0,0&amp;vtp=1&amp;vaab=1&amp;bbb=1"/>
              <p:cNvSpPr/>
              <p:nvPr/>
            </p:nvSpPr>
            <p:spPr>
              <a:xfrm>
                <a:off x="539496" y="563465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（1）实验一中紫色石蕊溶液变蓝色，说明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71_1#fe0028426?vaa=1&amp;vcp=1&amp;vis=1&amp;pid=3037985e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34654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72_1#fe0028426.blank?vaa=1&amp;vcp=1&amp;vis=1&amp;pid=3037985ed&amp;color=0,0,0&amp;vpa=34&amp;vtp=1&amp;vaab=1"/>
          <p:cNvSpPr/>
          <p:nvPr/>
        </p:nvSpPr>
        <p:spPr>
          <a:xfrm>
            <a:off x="9505347" y="558321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3_1#1acbf0085?vaa=1&amp;vcp=1&amp;vis=1&amp;pid=3037985ed&amp;color=0,0,0&amp;vtp=1&amp;vaab=1&amp;bt=1&amp;bbb=1"/>
          <p:cNvSpPr/>
          <p:nvPr/>
        </p:nvSpPr>
        <p:spPr>
          <a:xfrm>
            <a:off x="539496" y="14528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）实验二的现象为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4_1#1acbf0085.blank?vaa=1&amp;vcp=1&amp;vis=1&amp;pid=3037985ed&amp;color=0,0,0&amp;vpa=35&amp;vtp=1&amp;vaab=1&amp;bbb=1"/>
          <p:cNvSpPr/>
          <p:nvPr/>
        </p:nvSpPr>
        <p:spPr>
          <a:xfrm>
            <a:off x="3928015" y="1401413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有蓝色沉淀生成</a:t>
            </a:r>
            <a:endParaRPr lang="en-US" altLang="zh-CN" sz="2800" dirty="0"/>
          </a:p>
        </p:txBody>
      </p:sp>
      <p:pic>
        <p:nvPicPr>
          <p:cNvPr id="4" name="QO_7_BD.73_2#1acbf0085?iti=14&amp;vaa=1&amp;vcp=1&amp;vis=1&amp;pid=3037985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9152" y="2139029"/>
            <a:ext cx="747979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3_3#1acbf0085?iti=14&amp;vaa=1&amp;vcp=1&amp;vis=1&amp;pid=3037985ed&amp;color=0,0,0&amp;vtp=1&amp;vaab=1&amp;bbb=1"/>
          <p:cNvSpPr/>
          <p:nvPr/>
        </p:nvSpPr>
        <p:spPr>
          <a:xfrm>
            <a:off x="5495005" y="486292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75_1#4fc539b4e?vaa=1&amp;vcp=1&amp;vis=1&amp;pid=3037985ed&amp;color=0,0,0&amp;vtp=1&amp;vaab=1&amp;bt=1&amp;bbb=1&amp;hb=1"/>
          <p:cNvSpPr/>
          <p:nvPr/>
        </p:nvSpPr>
        <p:spPr>
          <a:xfrm>
            <a:off x="539496" y="5437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（3）同学们发现实验三、实验四无明显现象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，无法确定是否发生了化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，于是继续进行探究。</a:t>
            </a:r>
            <a:endParaRPr lang="en-US" altLang="zh-CN" sz="2800" dirty="0"/>
          </a:p>
        </p:txBody>
      </p:sp>
      <p:pic>
        <p:nvPicPr>
          <p:cNvPr id="3" name="QO_7_BD.75_2#4fc539b4e?iti=15&amp;vaa=1&amp;vcp=1&amp;vis=1&amp;pid=3037985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560" y="1470022"/>
            <a:ext cx="6406896" cy="221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75_3#4fc539b4e?iti=15&amp;vaa=1&amp;vcp=1&amp;vis=1&amp;pid=3037985ed&amp;color=0,0,0&amp;vtp=1&amp;vaab=1&amp;bbb=1"/>
          <p:cNvSpPr/>
          <p:nvPr/>
        </p:nvSpPr>
        <p:spPr>
          <a:xfrm>
            <a:off x="8400287" y="3719407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76_1#d159a0087?vaa=1&amp;vcp=1&amp;vis=1&amp;pid=4fc539b4e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94EFF66A-7989-4035-9A3C-F973BC5CD69A}"/>
                  </a:ext>
                </a:extLst>
              </p:cNvPr>
              <p:cNvSpPr/>
              <p:nvPr/>
            </p:nvSpPr>
            <p:spPr>
              <a:xfrm>
                <a:off x="539496" y="1745139"/>
                <a:ext cx="5084064" cy="25323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取少量实验三所得溶液于试管中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滴加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，溶液仍为无色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明稀盐酸和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溶液发生了化学反应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5" name="QB_9_BD.76_1#d159a0087?vaa=1&amp;vcp=1&amp;vis=1&amp;pid=4fc539b4e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94EFF66A-7989-4035-9A3C-F973BC5CD6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45139"/>
                <a:ext cx="5084064" cy="2532360"/>
              </a:xfrm>
              <a:prstGeom prst="rect">
                <a:avLst/>
              </a:prstGeom>
              <a:blipFill>
                <a:blip r:embed="rId4"/>
                <a:stretch>
                  <a:fillRect l="-4317" r="-1559" b="-6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1_1#d159a0087.blank?vaa=1&amp;vcp=1&amp;vis=1&amp;pid=4fc539b4e&amp;color=0,0,0&amp;mp=1&amp;vpa=36&amp;vtp=1&amp;vaab=1&amp;bbb=1">
            <a:extLst>
              <a:ext uri="{FF2B5EF4-FFF2-40B4-BE49-F238E27FC236}">
                <a16:creationId xmlns:a16="http://schemas.microsoft.com/office/drawing/2014/main" id="{5E0CB279-DD65-4AC5-A8BF-9A116984B44A}"/>
              </a:ext>
            </a:extLst>
          </p:cNvPr>
          <p:cNvSpPr/>
          <p:nvPr/>
        </p:nvSpPr>
        <p:spPr>
          <a:xfrm>
            <a:off x="2066701" y="23928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酚酞</a:t>
            </a:r>
            <a:endParaRPr lang="en-US" altLang="zh-CN" sz="2800" dirty="0"/>
          </a:p>
        </p:txBody>
      </p:sp>
      <p:sp>
        <p:nvSpPr>
          <p:cNvPr id="7" name="QB_9_AN.79_1#d159a0087.blank?vaa=1&amp;vcp=1&amp;vis=1&amp;pid=4fc539b4e&amp;color=0,0,0&amp;vpa=37&amp;vtp=1&amp;vaab=1&amp;bbb=1">
            <a:extLst>
              <a:ext uri="{FF2B5EF4-FFF2-40B4-BE49-F238E27FC236}">
                <a16:creationId xmlns:a16="http://schemas.microsoft.com/office/drawing/2014/main" id="{7659A4CB-DA8E-42AD-A1C7-B07B96794DC0}"/>
              </a:ext>
            </a:extLst>
          </p:cNvPr>
          <p:cNvSpPr/>
          <p:nvPr/>
        </p:nvSpPr>
        <p:spPr>
          <a:xfrm>
            <a:off x="6950614" y="437664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BD.76_1#d159a0087?vaa=1&amp;vcp=1&amp;vis=1&amp;pid=4fc539b4e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6940DC46-9828-472B-A92D-C005DF2C69F2}"/>
                  </a:ext>
                </a:extLst>
              </p:cNvPr>
              <p:cNvSpPr/>
              <p:nvPr/>
            </p:nvSpPr>
            <p:spPr>
              <a:xfrm>
                <a:off x="539496" y="4407087"/>
                <a:ext cx="11109960" cy="1224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latinLnBrk="1">
                  <a:lnSpc>
                    <a:spcPts val="5100"/>
                  </a:lnSpc>
                  <a:defRPr/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取少量实验四所得溶液于试管中，滴加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溶液，观察到产生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白色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沉淀，证明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溶液发生了化学反应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QB_9_BD.76_1#d159a0087?vaa=1&amp;vcp=1&amp;vis=1&amp;pid=4fc539b4e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6940DC46-9828-472B-A92D-C005DF2C69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7087"/>
                <a:ext cx="11109960" cy="1224310"/>
              </a:xfrm>
              <a:prstGeom prst="rect">
                <a:avLst/>
              </a:prstGeom>
              <a:blipFill>
                <a:blip r:embed="rId5"/>
                <a:stretch>
                  <a:fillRect l="-1976" r="-878" b="-14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0_1#9bb9853b6?vaa=1&amp;vcp=1&amp;vis=1&amp;pid=3037985ed&amp;color=0,0,0&amp;vtp=1&amp;vaab=1&amp;bt=1&amp;bbb=1&amp;hb=1"/>
          <p:cNvSpPr/>
          <p:nvPr/>
        </p:nvSpPr>
        <p:spPr>
          <a:xfrm>
            <a:off x="539496" y="12405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（4）对于没有明显现象的化学反应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的方法证明反应发生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81_1#9bb9853b6.blank?vaa=1&amp;vcp=1&amp;vis=1&amp;pid=3037985ed&amp;color=0,0,0&amp;vpa=38&amp;vtp=1&amp;vaab=1&amp;bbb=1&amp;hb=1"/>
          <p:cNvSpPr/>
          <p:nvPr/>
        </p:nvSpPr>
        <p:spPr>
          <a:xfrm>
            <a:off x="539496" y="121002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证明反应物消失或者有新物质生成</a:t>
            </a:r>
            <a:endParaRPr lang="en-US" altLang="zh-CN" sz="2800" dirty="0"/>
          </a:p>
        </p:txBody>
      </p:sp>
      <p:pic>
        <p:nvPicPr>
          <p:cNvPr id="4" name="QO_7_BD.80_2#9bb9853b6?iti=16&amp;vaa=1&amp;vcp=1&amp;vis=1&amp;pid=3037985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904" y="2569305"/>
            <a:ext cx="687628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80_3#9bb9853b6?iti=16&amp;vaa=1&amp;vcp=1&amp;vis=1&amp;pid=3037985ed&amp;color=0,0,0&amp;vtp=1&amp;vaab=1&amp;bbb=1"/>
          <p:cNvSpPr/>
          <p:nvPr/>
        </p:nvSpPr>
        <p:spPr>
          <a:xfrm>
            <a:off x="5495005" y="508288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2_1#c764ee6e2?iti=17&amp;htil=7&amp;vaa=1&amp;vcp=1&amp;vis=1&amp;pid=acead75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760" y="1264920"/>
            <a:ext cx="4543698" cy="462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2_2#c764ee6e2?iti=17&amp;htil=7&amp;vaa=1&amp;vcp=1&amp;vis=1&amp;pid=acead7506&amp;color=0,0,0&amp;vtp=1&amp;vaab=1&amp;bbb=1"/>
          <p:cNvSpPr/>
          <p:nvPr/>
        </p:nvSpPr>
        <p:spPr>
          <a:xfrm>
            <a:off x="9210516" y="5831840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4" name="QO_7_BD.82_3#c764ee6e2?htil=7&amp;sp=1&amp;vaa=1&amp;vcp=1&amp;vis=1&amp;pid=acead7506&amp;color=0,0,0&amp;vtp=1&amp;vaab=1&amp;bt=1&amp;bbb=1&amp;hb=1"/>
          <p:cNvSpPr/>
          <p:nvPr/>
        </p:nvSpPr>
        <p:spPr>
          <a:xfrm>
            <a:off x="539496" y="526256"/>
            <a:ext cx="11210544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某化学兴趣小组的同学在学习碱的化学性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进行了如图1-9-8所示的实验。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B_8_BD.83_1#f1efc57f7?htil=7&amp;vaa=1&amp;vcp=1&amp;vis=1&amp;pid=c764ee6e2&amp;color=0,0,0&amp;vtp=1&amp;vaab=1&amp;bbb=1"/>
          <p:cNvSpPr/>
          <p:nvPr/>
        </p:nvSpPr>
        <p:spPr>
          <a:xfrm>
            <a:off x="539496" y="1801463"/>
            <a:ext cx="73243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）实验甲的现象是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f1efc57f7.blank?vaa=1&amp;vcp=1&amp;vis=1&amp;pid=c764ee6e2&amp;color=0,0,0&amp;vpa=39&amp;vtp=1&amp;vaab=1&amp;bbb=1"/>
          <p:cNvSpPr/>
          <p:nvPr/>
        </p:nvSpPr>
        <p:spPr>
          <a:xfrm>
            <a:off x="3928015" y="1750028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溶液由红色变成无色</a:t>
            </a:r>
            <a:endParaRPr lang="en-US" altLang="zh-CN" sz="2800" dirty="0"/>
          </a:p>
        </p:txBody>
      </p:sp>
      <p:sp>
        <p:nvSpPr>
          <p:cNvPr id="7" name="QB_8_BD.85_3#4fb20c125?htil=8&amp;vaa=1&amp;vcp=1&amp;vis=1&amp;pid=c764ee6e2&amp;color=0,0,0&amp;vtp=1&amp;vaab=1&amp;bt=1&amp;bbb=1&amp;hb=1">
            <a:extLst>
              <a:ext uri="{FF2B5EF4-FFF2-40B4-BE49-F238E27FC236}">
                <a16:creationId xmlns:a16="http://schemas.microsoft.com/office/drawing/2014/main" id="{8C45FBE3-CD48-49E4-98D3-422B57922E76}"/>
              </a:ext>
            </a:extLst>
          </p:cNvPr>
          <p:cNvSpPr/>
          <p:nvPr/>
        </p:nvSpPr>
        <p:spPr>
          <a:xfrm>
            <a:off x="557784" y="2493105"/>
            <a:ext cx="659839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（2）实验丙中滴加氢氧化钠溶液后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，锥形瓶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球的变化是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QB_8_AN.86_1#4fb20c125.blank?vaa=1&amp;vcp=1&amp;vis=1&amp;pid=c764ee6e2&amp;color=0,0,0&amp;vpa=40&amp;vtp=1&amp;vaab=1&amp;bbb=1">
            <a:extLst>
              <a:ext uri="{FF2B5EF4-FFF2-40B4-BE49-F238E27FC236}">
                <a16:creationId xmlns:a16="http://schemas.microsoft.com/office/drawing/2014/main" id="{5D87BF8E-9DE0-42AD-8EB2-62FBFC25735D}"/>
              </a:ext>
            </a:extLst>
          </p:cNvPr>
          <p:cNvSpPr/>
          <p:nvPr/>
        </p:nvSpPr>
        <p:spPr>
          <a:xfrm>
            <a:off x="3361086" y="313732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逐渐膨胀</a:t>
            </a:r>
            <a:endParaRPr lang="en-US" altLang="zh-CN" sz="2800" dirty="0"/>
          </a:p>
        </p:txBody>
      </p:sp>
      <p:sp>
        <p:nvSpPr>
          <p:cNvPr id="9" name="QB_8_BD.87_3#eb2152484?htil=9&amp;vaa=1&amp;vcp=1&amp;vis=1&amp;pid=c764ee6e2&amp;color=0,0,0&amp;vtp=1&amp;vaab=1&amp;bt=1&amp;bbb=1&amp;hb=1">
            <a:extLst>
              <a:ext uri="{FF2B5EF4-FFF2-40B4-BE49-F238E27FC236}">
                <a16:creationId xmlns:a16="http://schemas.microsoft.com/office/drawing/2014/main" id="{59A23FA5-D90B-4603-8C06-9BD0FCB2893F}"/>
              </a:ext>
            </a:extLst>
          </p:cNvPr>
          <p:cNvSpPr/>
          <p:nvPr/>
        </p:nvSpPr>
        <p:spPr>
          <a:xfrm>
            <a:off x="582301" y="3690979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（3）实验丁中发生反应的化学方程式为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88_1#eb2152484.blank?vaa=1&amp;vcp=1&amp;vis=1&amp;pid=c764ee6e2&amp;color=0,0,0&amp;vpa=41&amp;vtp=1&amp;vaab=1&amp;bbb=1">
                <a:extLst>
                  <a:ext uri="{FF2B5EF4-FFF2-40B4-BE49-F238E27FC236}">
                    <a16:creationId xmlns:a16="http://schemas.microsoft.com/office/drawing/2014/main" id="{1ED27333-E40E-495A-BEC8-E29851AC2925}"/>
                  </a:ext>
                </a:extLst>
              </p:cNvPr>
              <p:cNvSpPr/>
              <p:nvPr/>
            </p:nvSpPr>
            <p:spPr>
              <a:xfrm>
                <a:off x="669613" y="4412402"/>
                <a:ext cx="624833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88_1#eb2152484.blank?vaa=1&amp;vcp=1&amp;vis=1&amp;pid=c764ee6e2&amp;color=0,0,0&amp;vpa=41&amp;vtp=1&amp;vaab=1&amp;bbb=1">
                <a:extLst>
                  <a:ext uri="{FF2B5EF4-FFF2-40B4-BE49-F238E27FC236}">
                    <a16:creationId xmlns:a16="http://schemas.microsoft.com/office/drawing/2014/main" id="{1ED27333-E40E-495A-BEC8-E29851AC29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13" y="4412402"/>
                <a:ext cx="6248337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971b3b245?vaa=1&amp;vcp=1&amp;vis=1&amp;pid=021e21f19&amp;color=0,0,0&amp;vtp=1&amp;vaab=1&amp;bt=1&amp;bbb=1"/>
          <p:cNvSpPr/>
          <p:nvPr/>
        </p:nvSpPr>
        <p:spPr>
          <a:xfrm>
            <a:off x="539496" y="16562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常见酸、碱、盐的化学性质。</a:t>
            </a:r>
            <a:endParaRPr lang="en-US" altLang="zh-CN" sz="2800" dirty="0"/>
          </a:p>
        </p:txBody>
      </p:sp>
      <p:sp>
        <p:nvSpPr>
          <p:cNvPr id="3" name="QB_6_BD.2_1#9216288dd?sp=1&amp;vaa=1&amp;vcp=1&amp;vis=1&amp;pid=971b3b245&amp;color=0,0,0&amp;vtp=1&amp;vaab=1&amp;bbb=1"/>
          <p:cNvSpPr/>
          <p:nvPr/>
        </p:nvSpPr>
        <p:spPr>
          <a:xfrm>
            <a:off x="539496" y="22761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（1）常见酸的化学性质。</a:t>
            </a:r>
            <a:endParaRPr lang="en-US" altLang="zh-CN" sz="2800" dirty="0"/>
          </a:p>
        </p:txBody>
      </p:sp>
      <p:graphicFrame>
        <p:nvGraphicFramePr>
          <p:cNvPr id="7" name="QB_6_BD.2_2#9216288dd?colgroup=5,12,11&amp;vaa=1&amp;vcp=1&amp;vis=1&amp;pid=971b3b245&amp;color=0,0,0&amp;vtp=1&amp;vaab=1&amp;bbb=1&amp;hb=1"/>
          <p:cNvGraphicFramePr>
            <a:graphicFrameLocks noGrp="1"/>
          </p:cNvGraphicFramePr>
          <p:nvPr/>
        </p:nvGraphicFramePr>
        <p:xfrm>
          <a:off x="539496" y="2959544"/>
          <a:ext cx="11082528" cy="2215516"/>
        </p:xfrm>
        <a:graphic>
          <a:graphicData uri="http://schemas.openxmlformats.org/drawingml/2006/table">
            <a:tbl>
              <a:tblPr/>
              <a:tblGrid>
                <a:gridCol w="2258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0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稀盐酸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与酸碱指示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剂反应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能使紫色石蕊溶液变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能使无色酚酞溶液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能使紫色石蕊溶液变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能使无色酚酞溶液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3_1#9216288dd.blank?vaa=1&amp;vcp=1&amp;vis=1&amp;pid=971b3b245&amp;color=0,0,0&amp;vpa=1&amp;vtp=1&amp;vaab=1"/>
          <p:cNvSpPr/>
          <p:nvPr/>
        </p:nvSpPr>
        <p:spPr>
          <a:xfrm>
            <a:off x="6080782" y="350075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6" name="QB_6_AN.4_1#9216288dd.blank?vaa=1&amp;vcp=1&amp;vis=1&amp;pid=971b3b245&amp;color=0,0,0&amp;vpa=2&amp;vtp=1&amp;vaab=1&amp;bbb=1"/>
          <p:cNvSpPr/>
          <p:nvPr/>
        </p:nvSpPr>
        <p:spPr>
          <a:xfrm>
            <a:off x="2969283" y="459828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不变色</a:t>
            </a:r>
            <a:endParaRPr lang="en-US" altLang="zh-CN" sz="2800" dirty="0"/>
          </a:p>
        </p:txBody>
      </p:sp>
      <p:sp>
        <p:nvSpPr>
          <p:cNvPr id="4" name="QB_6_AN.5_1#9216288dd.blank?vaa=1&amp;vcp=1&amp;vis=1&amp;pid=971b3b245&amp;color=0,0,0&amp;vpa=3&amp;vtp=1&amp;vaab=1"/>
          <p:cNvSpPr/>
          <p:nvPr/>
        </p:nvSpPr>
        <p:spPr>
          <a:xfrm>
            <a:off x="10634495" y="350075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8" name="QB_6_AN.6_1#9216288dd.blank?vaa=1&amp;vcp=1&amp;vis=1&amp;pid=971b3b245&amp;color=0,0,0&amp;vpa=4&amp;vtp=1&amp;vaab=1&amp;bbb=1"/>
          <p:cNvSpPr/>
          <p:nvPr/>
        </p:nvSpPr>
        <p:spPr>
          <a:xfrm>
            <a:off x="7434095" y="459828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4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9_1#629d24fc7?iti=20&amp;htil=10&amp;vaa=1&amp;vcp=1&amp;vis=1&amp;pid=c764ee6e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8325" y="572688"/>
            <a:ext cx="3694176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9_2#629d24fc7?iti=20&amp;htil=10&amp;vaa=1&amp;vcp=1&amp;vis=1&amp;pid=c764ee6e2&amp;color=0,0,0&amp;vtp=1&amp;vaab=1&amp;bbb=1"/>
          <p:cNvSpPr/>
          <p:nvPr/>
        </p:nvSpPr>
        <p:spPr>
          <a:xfrm>
            <a:off x="9141369" y="4421296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89_3#629d24fc7?htil=10&amp;vaa=1&amp;vcp=1&amp;vis=1&amp;pid=c764ee6e2&amp;color=0,0,0&amp;mp=1&amp;vtp=1&amp;vaab=1&amp;bt=1&amp;bbb=1&amp;hb=1&amp;hs=1&amp;hltap=1"/>
              <p:cNvSpPr/>
              <p:nvPr/>
            </p:nvSpPr>
            <p:spPr>
              <a:xfrm>
                <a:off x="539496" y="554400"/>
                <a:ext cx="7278624" cy="44129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）分别同时向实验乙和丙的锥形瓶中注入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氢氧化钙饱和溶液、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的氢氧化钠浓溶液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，实验乙和丙的不同现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，产生这些不同现象的主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要原因是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</a:t>
                </a:r>
                <a:endParaRPr lang="en-US" altLang="zh-CN" sz="28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8_BD.89_3#629d24fc7?htil=10&amp;vaa=1&amp;vcp=1&amp;vis=1&amp;pid=c764ee6e2&amp;color=0,0,0&amp;mp=1&amp;vtp=1&amp;vaab=1&amp;bt=1&amp;bbb=1&amp;hb=1&amp;hs=1&amp;hltap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278624" cy="4412933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462" b="-2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90_1#629d24fc7.blank?vaa=1&amp;vcp=1&amp;vis=1&amp;pid=c764ee6e2&amp;color=0,0,0&amp;mp=1&amp;vpa=42&amp;vtp=1&amp;vaab=1&amp;bbb=1&amp;hb=1"/>
          <p:cNvSpPr/>
          <p:nvPr/>
        </p:nvSpPr>
        <p:spPr>
          <a:xfrm>
            <a:off x="539496" y="2467020"/>
            <a:ext cx="727862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实验乙中的气球膨胀幅度小于丙并且溶液中产生白色沉淀</a:t>
            </a:r>
            <a:endParaRPr lang="en-US" altLang="zh-CN" sz="2800" dirty="0"/>
          </a:p>
        </p:txBody>
      </p:sp>
      <p:sp>
        <p:nvSpPr>
          <p:cNvPr id="6" name="QB_8_BD.89_3#629d24fc7?htil=10&amp;vaa=1&amp;vcp=1&amp;vis=1&amp;pid=c764ee6e2&amp;color=0,0,0&amp;mp=1&amp;vtp=1&amp;vaab=1&amp;bt=1&amp;bbb=1&amp;hb=1&amp;hs=1&amp;hltap=1"/>
          <p:cNvSpPr/>
          <p:nvPr/>
        </p:nvSpPr>
        <p:spPr>
          <a:xfrm>
            <a:off x="539995" y="506321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89_3#629d24fc7?htil=10&amp;vaa=1&amp;vcp=1&amp;vis=1&amp;pid=c764ee6e2&amp;color=0,0,0&amp;mp=1&amp;vtp=1&amp;vaab=1&amp;bt=1&amp;bbb=1&amp;hb=1&amp;hs=1&amp;hla=1"/>
          <p:cNvSpPr/>
          <p:nvPr/>
        </p:nvSpPr>
        <p:spPr>
          <a:xfrm>
            <a:off x="539496" y="3729400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氢氧化钙微溶于水并且能和二氧化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碳反应生成碳酸钙沉淀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氢氧化钠易溶于水，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89_3#629d24fc7?htil=10&amp;vaa=1&amp;vcp=1&amp;vis=1&amp;pid=c764ee6e2&amp;color=0,0,0&amp;mp=1&amp;vtp=1&amp;vaab=1&amp;bt=1&amp;bbb=1&amp;hb=1&amp;hs=1&amp;hla=1"/>
              <p:cNvSpPr/>
              <p:nvPr/>
            </p:nvSpPr>
            <p:spPr>
              <a:xfrm>
                <a:off x="539995" y="4964729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氢氧化钙饱和溶液吸收二氧化碳的效果不如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的氢氧化钠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浓溶液好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AN.89_3#629d24fc7?htil=10&amp;vaa=1&amp;vcp=1&amp;vis=1&amp;pid=c764ee6e2&amp;color=0,0,0&amp;mp=1&amp;vtp=1&amp;vaab=1&amp;bt=1&amp;bbb=1&amp;hb=1&amp;hs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964729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25" r="4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4469eea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中和反应及其应用</a:t>
            </a:r>
            <a:endParaRPr lang="en-US" altLang="zh-CN" sz="3200" dirty="0"/>
          </a:p>
        </p:txBody>
      </p:sp>
      <p:pic>
        <p:nvPicPr>
          <p:cNvPr id="3" name="QO_6_BD.91_1#1eb95e24d?iti=21&amp;htil=11&amp;vaa=1&amp;vcp=1&amp;vis=1&amp;pid=f44469e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9680" y="1281783"/>
            <a:ext cx="6089904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1_2#1eb95e24d?iti=21&amp;htil=11&amp;vaa=1&amp;vcp=1&amp;vis=1&amp;pid=f44469eea&amp;color=0,0,0&amp;vtp=1&amp;vaab=1&amp;bbb=1"/>
          <p:cNvSpPr/>
          <p:nvPr/>
        </p:nvSpPr>
        <p:spPr>
          <a:xfrm>
            <a:off x="7970588" y="3941671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/>
          </a:p>
        </p:txBody>
      </p:sp>
      <p:sp>
        <p:nvSpPr>
          <p:cNvPr id="5" name="QO_6_BD.91_3#1eb95e24d?htil=11&amp;vaa=1&amp;vcp=1&amp;vis=1&amp;pid=f44469eea&amp;color=0,0,0&amp;vtp=1&amp;vaab=1&amp;bbb=1&amp;hb=1&amp;hs=1"/>
          <p:cNvSpPr/>
          <p:nvPr/>
        </p:nvSpPr>
        <p:spPr>
          <a:xfrm>
            <a:off x="539496" y="1263495"/>
            <a:ext cx="489204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考）某兴趣小组的同学借助数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字技术探究稀盐酸与稀氢氧化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钠溶液反应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1-9-9甲所示是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室温下稀盐酸与稀氢氧化钠溶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液反应的实验装置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1-9-9乙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91_3#1eb95e24d?htil=11&amp;vaa=1&amp;vcp=1&amp;vis=1&amp;pid=f44469eea&amp;color=0,0,0&amp;vtp=1&amp;vaab=1&amp;bbb=1&amp;hb=1&amp;hs=1"/>
              <p:cNvSpPr/>
              <p:nvPr/>
            </p:nvSpPr>
            <p:spPr>
              <a:xfrm>
                <a:off x="539995" y="5098079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是反应过程中溶液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变化的曲线图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91_3#1eb95e24d?htil=11&amp;vaa=1&amp;vcp=1&amp;vis=1&amp;pid=f44469ee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98079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2_1#930c32d33?iti=22&amp;htil=12&amp;vaa=1&amp;vcp=1&amp;vis=1&amp;pid=1eb95e2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2421" y="1559306"/>
            <a:ext cx="4727448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2_2#930c32d33?iti=22&amp;htil=12&amp;vaa=1&amp;vcp=1&amp;vis=1&amp;pid=1eb95e24d&amp;color=0,0,0&amp;vtp=1&amp;vaab=1&amp;bbb=1"/>
          <p:cNvSpPr/>
          <p:nvPr/>
        </p:nvSpPr>
        <p:spPr>
          <a:xfrm>
            <a:off x="8642101" y="365569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/>
          </a:p>
        </p:txBody>
      </p:sp>
      <p:sp>
        <p:nvSpPr>
          <p:cNvPr id="4" name="QB_7_BD.92_3#930c32d33?htil=12&amp;vaa=1&amp;vcp=1&amp;vis=1&amp;pid=1eb95e24d&amp;color=0,0,0&amp;mp=1&amp;vtp=1&amp;vaab=1&amp;bt=1&amp;bbb=1&amp;hb=1"/>
          <p:cNvSpPr/>
          <p:nvPr/>
        </p:nvSpPr>
        <p:spPr>
          <a:xfrm>
            <a:off x="539496" y="1541018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（1）根据图1-9-9乙判断，图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1-9-9甲中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的溶液B是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94_1#930c32d33.blank?vaa=1&amp;vcp=1&amp;vis=1&amp;pid=1eb95e24d&amp;color=0,0,0&amp;mp=1&amp;vpa=43&amp;vtp=1&amp;vaab=1&amp;bbb=1"/>
          <p:cNvSpPr/>
          <p:nvPr/>
        </p:nvSpPr>
        <p:spPr>
          <a:xfrm>
            <a:off x="2208753" y="213728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930c32d33?htil=12&amp;vaa=1&amp;vcp=1&amp;vis=1&amp;pid=1eb95e24d&amp;color=0,0,0&amp;vtp=1&amp;vaab=1&amp;bbb=1&amp;hb=1"/>
              <p:cNvSpPr/>
              <p:nvPr/>
            </p:nvSpPr>
            <p:spPr>
              <a:xfrm>
                <a:off x="539496" y="2824035"/>
                <a:ext cx="62544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由图1-9-9乙可知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，烧杯中溶液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大于7，呈碱性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，故该实验为将稀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盐酸加入稀氢氧化钠溶液中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则图1-9-9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甲中的溶液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B为稀盐酸。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930c32d33?htil=12&amp;vaa=1&amp;vcp=1&amp;vis=1&amp;pid=1eb95e2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4035"/>
                <a:ext cx="625449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8" r="-861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6_1#6a15842c5?vaa=1&amp;vcp=1&amp;vis=1&amp;pid=1eb95e24d&amp;color=0,0,0&amp;vtp=1&amp;vaab=1&amp;bt=1&amp;bbb=1&amp;hb=1"/>
              <p:cNvSpPr/>
              <p:nvPr/>
            </p:nvSpPr>
            <p:spPr>
              <a:xfrm>
                <a:off x="539496" y="95970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（2）图1-9-9乙中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填“酸性”“碱性”或“中性”）。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96_1#6a15842c5?vaa=1&amp;vcp=1&amp;vis=1&amp;pid=1eb95e24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970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97_1#6a15842c5.blank?vaa=1&amp;vcp=1&amp;vis=1&amp;pid=1eb95e24d&amp;color=0,0,0&amp;vpa=44&amp;vtp=1&amp;vaab=1&amp;bbb=1"/>
              <p:cNvSpPr/>
              <p:nvPr/>
            </p:nvSpPr>
            <p:spPr>
              <a:xfrm>
                <a:off x="6099683" y="1056671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97_1#6a15842c5.blank?vaa=1&amp;vcp=1&amp;vis=1&amp;pid=1eb95e24d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9683" y="1056671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13" t="-8" r="113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00_1#6a15842c5.blank?vaa=1&amp;vcp=1&amp;vis=1&amp;pid=1eb95e24d&amp;color=0,0,0&amp;vpa=45&amp;vtp=1&amp;vaab=1&amp;bbb=1"/>
          <p:cNvSpPr/>
          <p:nvPr/>
        </p:nvSpPr>
        <p:spPr>
          <a:xfrm>
            <a:off x="905415" y="15559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98_1#6a15842c5?iti=23&amp;vaa=1&amp;vcp=1&amp;vis=1&amp;pid=1eb95e24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288508"/>
            <a:ext cx="5522976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98_2#6a15842c5?iti=23&amp;vaa=1&amp;vcp=1&amp;vis=1&amp;pid=1eb95e24d&amp;color=0,0,0&amp;vtp=1&amp;vaab=1&amp;bbb=1"/>
          <p:cNvSpPr/>
          <p:nvPr/>
        </p:nvSpPr>
        <p:spPr>
          <a:xfrm>
            <a:off x="5495004" y="468322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6a15842c5?vaa=1&amp;vcp=1&amp;vis=1&amp;pid=1eb95e24d&amp;color=0,0,0&amp;vtp=1&amp;vaab=1&amp;bbb=1"/>
              <p:cNvSpPr/>
              <p:nvPr/>
            </p:nvSpPr>
            <p:spPr>
              <a:xfrm>
                <a:off x="539496" y="532558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由图1-9-9乙可知，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，溶液呈碱性。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S.1_1#6a15842c5?vaa=1&amp;vcp=1&amp;vis=1&amp;pid=1eb95e24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25586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2_1#18e6ef8e8?vaa=1&amp;vcp=1&amp;vis=1&amp;pid=1eb95e24d&amp;color=0,0,0&amp;vtp=1&amp;vaab=1&amp;bt=1&amp;bbb=1&amp;hb=1"/>
              <p:cNvSpPr/>
              <p:nvPr/>
            </p:nvSpPr>
            <p:spPr>
              <a:xfrm>
                <a:off x="539496" y="728980"/>
                <a:ext cx="11109960" cy="1099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的个数与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的个数关系是：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2_1#18e6ef8e8?vaa=1&amp;vcp=1&amp;vis=1&amp;pid=1eb95e24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8980"/>
                <a:ext cx="11109960" cy="1099757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5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04_1#18e6ef8e8.blank?vaa=1&amp;vcp=1&amp;vis=1&amp;pid=1eb95e24d&amp;color=0,0,0&amp;vpa=46&amp;vtp=1&amp;vaab=1&amp;bbb=1"/>
              <p:cNvSpPr/>
              <p:nvPr/>
            </p:nvSpPr>
            <p:spPr>
              <a:xfrm>
                <a:off x="9940354" y="774191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04_1#18e6ef8e8.blank?vaa=1&amp;vcp=1&amp;vis=1&amp;pid=1eb95e24d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0354" y="774191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31" r="14" b="-7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18e6ef8e8?vaa=1&amp;vcp=1&amp;vis=1&amp;pid=1eb95e24d&amp;color=0,0,0&amp;vtp=1&amp;vaab=1&amp;bbb=1&amp;hb=1"/>
              <p:cNvSpPr/>
              <p:nvPr/>
            </p:nvSpPr>
            <p:spPr>
              <a:xfrm>
                <a:off x="539496" y="1832102"/>
                <a:ext cx="11109960" cy="1683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明此时溶液呈酸性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的个数小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的个数。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S.1_1#18e6ef8e8?vaa=1&amp;vcp=1&amp;vis=1&amp;pid=1eb95e2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2102"/>
                <a:ext cx="11109960" cy="1683957"/>
              </a:xfrm>
              <a:prstGeom prst="rect">
                <a:avLst/>
              </a:prstGeom>
              <a:blipFill rotWithShape="1">
                <a:blip r:embed="rId5"/>
                <a:stretch>
                  <a:fillRect l="-3" t="-8" r="3" b="-3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AS.1_1#18e6ef8e8?iti=24&amp;vaa=1&amp;vcp=1&amp;vis=1&amp;pid=1eb95e24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336" y="3648202"/>
            <a:ext cx="453542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S.1_1#18e6ef8e8?iti=24&amp;vaa=1&amp;vcp=1&amp;vis=1&amp;pid=1eb95e24d&amp;color=0,0,0&amp;vtp=1&amp;vaab=1&amp;bbb=1"/>
          <p:cNvSpPr/>
          <p:nvPr/>
        </p:nvSpPr>
        <p:spPr>
          <a:xfrm>
            <a:off x="5495004" y="5604002"/>
            <a:ext cx="1208087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6_1#17280525e?vaa=1&amp;vcp=1&amp;vis=1&amp;pid=1eb95e24d&amp;color=0,0,0&amp;vtp=1&amp;vaab=1&amp;bt=1&amp;bbb=1&amp;hb=1"/>
              <p:cNvSpPr/>
              <p:nvPr/>
            </p:nvSpPr>
            <p:spPr>
              <a:xfrm>
                <a:off x="482600" y="669925"/>
                <a:ext cx="11109960" cy="828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变化的微观本质是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06_1#17280525e?vaa=1&amp;vcp=1&amp;vis=1&amp;pid=1eb95e24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00" y="669925"/>
                <a:ext cx="11109960" cy="828040"/>
              </a:xfrm>
              <a:prstGeom prst="rect">
                <a:avLst/>
              </a:prstGeom>
              <a:blipFill rotWithShape="1">
                <a:blip r:embed="rId3"/>
                <a:stretch>
                  <a:fillRect r="-4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17280525e?vaa=1&amp;vcp=1&amp;vis=1&amp;pid=1eb95e24d&amp;color=0,0,0&amp;vtp=1&amp;vaab=1&amp;bbb=1&amp;hb=1"/>
              <p:cNvSpPr/>
              <p:nvPr/>
            </p:nvSpPr>
            <p:spPr>
              <a:xfrm>
                <a:off x="606806" y="137372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发生变化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，是因为氢氧化钠与盐酸反应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生成了氯化钠和水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，该反应的微观实质是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结合生成了水分子。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17280525e?vaa=1&amp;vcp=1&amp;vis=1&amp;pid=1eb95e2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806" y="137372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414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17280525e?vaa=1&amp;vcp=1&amp;vis=1&amp;pid=1eb95e24d&amp;color=0,0,0&amp;vtp=1&amp;vaab=1&amp;bbb=1"/>
              <p:cNvSpPr/>
              <p:nvPr/>
            </p:nvSpPr>
            <p:spPr>
              <a:xfrm>
                <a:off x="7560945" y="669925"/>
                <a:ext cx="4318635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结合生成水分子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1_1#17280525e?vaa=1&amp;vcp=1&amp;vis=1&amp;pid=1eb95e24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5" y="669925"/>
                <a:ext cx="4318635" cy="553720"/>
              </a:xfrm>
              <a:prstGeom prst="rect">
                <a:avLst/>
              </a:prstGeom>
              <a:blipFill rotWithShape="1">
                <a:blip r:embed="rId5"/>
                <a:stretch>
                  <a:fillRect b="-12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AS.1_1#17280525e?iti=25&amp;vaa=1&amp;vcp=1&amp;vis=1&amp;pid=1eb95e24d&amp;color=0,0,0&amp;mp=1&amp;vtp=1&amp;vaab=1&amp;bbb=1"/>
          <p:cNvSpPr/>
          <p:nvPr/>
        </p:nvSpPr>
        <p:spPr>
          <a:xfrm>
            <a:off x="5490432" y="4961604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pic>
        <p:nvPicPr>
          <p:cNvPr id="7" name="QO_6_AS.1_1#17280525e?iti=25&amp;vaa=1&amp;vcp=1&amp;vis=1&amp;pid=1eb95e24d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0752" y="2932652"/>
            <a:ext cx="4727448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EX.1_1#1eb95e24d?iti=26&amp;htil=13&amp;vaa=1&amp;vcp=1&amp;vis=1&amp;pid=f44469e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5135" y="1264380"/>
            <a:ext cx="5303520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EX.1_1#1eb95e24d?iti=26&amp;htil=13&amp;vaa=1&amp;vcp=1&amp;vis=1&amp;pid=f44469eea&amp;color=0,0,0&amp;vtp=1&amp;vaab=1&amp;bbb=1"/>
          <p:cNvSpPr/>
          <p:nvPr/>
        </p:nvSpPr>
        <p:spPr>
          <a:xfrm>
            <a:off x="8292852" y="360422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EX.1_1#1eb95e24d?htil=13&amp;vaa=1&amp;vcp=1&amp;vis=1&amp;pid=f44469eea&amp;color=0,0,0&amp;vtp=1&amp;vaab=1&amp;bt=1&amp;bbb=1&amp;hb=1&amp;hs=1"/>
              <p:cNvSpPr/>
              <p:nvPr/>
            </p:nvSpPr>
            <p:spPr>
              <a:xfrm>
                <a:off x="539496" y="1246092"/>
                <a:ext cx="56692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探究酸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碱发生中和反应的方法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反应为例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指示剂法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先在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溶液中滴加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几滴酚酞溶液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溶液显红色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然后再滴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EX.1_1#1eb95e24d?htil=13&amp;vaa=1&amp;vcp=1&amp;vis=1&amp;pid=f44469e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6092"/>
                <a:ext cx="56692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7" r="7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EX.1_1#1eb95e24d?htil=13&amp;vaa=1&amp;vcp=1&amp;vis=1&amp;pid=f44469eea&amp;color=0,0,0&amp;vtp=1&amp;vaab=1&amp;bt=1&amp;bbb=1&amp;hb=1&amp;hs=1"/>
              <p:cNvSpPr/>
              <p:nvPr/>
            </p:nvSpPr>
            <p:spPr>
              <a:xfrm>
                <a:off x="539496" y="437943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加稀盐酸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观察到红色逐渐消失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溶液与稀盐酸发生了化学反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EX.1_1#1eb95e24d?htil=13&amp;vaa=1&amp;vcp=1&amp;vis=1&amp;pid=f44469e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943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11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EX.1_1#1eb95e24d?iti=27&amp;htil=14&amp;vaa=1&amp;vcp=1&amp;vis=1&amp;pid=f44469ee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8054" y="1252696"/>
            <a:ext cx="6126480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EX.1_1#1eb95e24d?iti=27&amp;htil=14&amp;vaa=1&amp;vcp=1&amp;vis=1&amp;pid=f44469eea&amp;color=0,0,0&amp;vtp=1&amp;vaab=1&amp;bbb=1"/>
          <p:cNvSpPr/>
          <p:nvPr/>
        </p:nvSpPr>
        <p:spPr>
          <a:xfrm>
            <a:off x="7937250" y="3912584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EX.1_1#1eb95e24d?htil=14&amp;vaa=1&amp;vcp=1&amp;vis=1&amp;pid=f44469eea&amp;color=0,0,0&amp;mp=1&amp;vtp=1&amp;vaab=1&amp;bt=1&amp;bbb=1&amp;hb=1"/>
              <p:cNvSpPr/>
              <p:nvPr/>
            </p:nvSpPr>
            <p:spPr>
              <a:xfrm>
                <a:off x="539496" y="1225264"/>
                <a:ext cx="485546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试纸法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先用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试纸测定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再滴加稀盐酸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并不断振荡溶液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同时多次测定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混合溶液的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若测得溶液的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逐渐变小直至小于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则证明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溶液与稀盐酸发生了化学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EX.1_1#1eb95e24d?htil=14&amp;vaa=1&amp;vcp=1&amp;vis=1&amp;pid=f44469ee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4855464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8" t="-8" r="-955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1eb95e24d?htil=15&amp;vaa=1&amp;vcp=1&amp;vis=1&amp;pid=f44469eea&amp;color=0,0,0&amp;vtp=1&amp;vaab=1&amp;bt=1&amp;bbb=1&amp;hb=1"/>
              <p:cNvSpPr/>
              <p:nvPr/>
            </p:nvSpPr>
            <p:spPr>
              <a:xfrm>
                <a:off x="539995" y="1225264"/>
                <a:ext cx="4837693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热量变化法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碱的中和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反应为放热反应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可借助反应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前后溶液温度的变化来判断反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应是否发生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稀盐酸混合前后溶液温度有变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溶液与稀盐酸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发生了化学反应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1eb95e24d?htil=15&amp;vaa=1&amp;vcp=1&amp;vis=1&amp;pid=f44469ee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225264"/>
                <a:ext cx="4837693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5" t="-8" r="-1328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EX.1_1#1eb95e24d?iti=52&amp;htil=14&amp;vaa=1&amp;vcp=1&amp;vis=1&amp;pid=f44469eea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8304" y="1243552"/>
            <a:ext cx="6126480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1eb95e24d?iti=52&amp;htil=14&amp;vaa=1&amp;vcp=1&amp;vis=1&amp;pid=f44469eea&amp;color=0,0,0&amp;vtp=1&amp;vaab=1&amp;bbb=1"/>
          <p:cNvSpPr/>
          <p:nvPr/>
        </p:nvSpPr>
        <p:spPr>
          <a:xfrm>
            <a:off x="7937500" y="390344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47a7b8e?vcp=1&amp;pid=f44469e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12_1#b4b2b65e7?sp=1&amp;vaa=1&amp;vcp=1&amp;vis=1&amp;pid=2c47a7b8e&amp;color=0,0,0&amp;vtp=1&amp;vaab=1&amp;bbb=1&amp;hb=1"/>
              <p:cNvSpPr/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（2024·广西桂林·模拟）实验小组的同学利用图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1-9-10甲所示实验探究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稀盐酸与氢氧化钠溶液反应的过程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传感器测定反应过程中溶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的变化（如图1-9-10乙）。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12_1#b4b2b65e7?sp=1&amp;vaa=1&amp;vcp=1&amp;vis=1&amp;pid=2c47a7b8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362" b="-3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12_2#b4b2b65e7?iti=28&amp;vaa=1&amp;vcp=1&amp;vis=1&amp;pid=2c47a7b8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2736" y="3212891"/>
            <a:ext cx="498348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2_3#b4b2b65e7?iti=28&amp;vaa=1&amp;vcp=1&amp;vis=1&amp;pid=2c47a7b8e&amp;color=0,0,0&amp;vtp=1&amp;vaab=1&amp;bbb=1"/>
          <p:cNvSpPr/>
          <p:nvPr/>
        </p:nvSpPr>
        <p:spPr>
          <a:xfrm>
            <a:off x="5401532" y="5314995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B_6_BD.7_1#9216288dd?colgroup=5,12,11&amp;vaa=1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4952287"/>
                  </p:ext>
                </p:extLst>
              </p:nvPr>
            </p:nvGraphicFramePr>
            <p:xfrm>
              <a:off x="539496" y="1870550"/>
              <a:ext cx="11082528" cy="3821495"/>
            </p:xfrm>
            <a:graphic>
              <a:graphicData uri="http://schemas.openxmlformats.org/drawingml/2006/table">
                <a:tbl>
                  <a:tblPr/>
                  <a:tblGrid>
                    <a:gridCol w="20645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77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8763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与活泼金属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MgCl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FeCl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MgSO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FeSO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与金属氧化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+6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B_6_BD.7_1#9216288dd?colgroup=5,12,11&amp;vaa=1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4952287"/>
                  </p:ext>
                </p:extLst>
              </p:nvPr>
            </p:nvGraphicFramePr>
            <p:xfrm>
              <a:off x="539496" y="1870550"/>
              <a:ext cx="11082528" cy="3821495"/>
            </p:xfrm>
            <a:graphic>
              <a:graphicData uri="http://schemas.openxmlformats.org/drawingml/2006/table">
                <a:tbl>
                  <a:tblPr/>
                  <a:tblGrid>
                    <a:gridCol w="20645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77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8763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与活泼金属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646" t="-26741" r="-90244" b="-579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629" t="-26741" r="-285" b="-579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与金属氧化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646" t="-252778" r="-90244" b="-1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629" t="-252778" r="-285" b="-155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6_BD.7_1#9216288dd?colgroup=5,12,11&amp;vaa=1&amp;vcp=1&amp;vis=1&amp;pid=971b3b245&amp;color=0,0,0&amp;mp=1&amp;vtp=1&amp;vaab=1&amp;bt=1&amp;bbb=1"/>
          <p:cNvSpPr txBox="1"/>
          <p:nvPr/>
        </p:nvSpPr>
        <p:spPr>
          <a:xfrm>
            <a:off x="10903879" y="11621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14_1#b4b2b65e7.choices?vaa=1&amp;vcp=1&amp;vis=1&amp;pid=2c47a7b8e&amp;color=0,0,0&amp;vtp=1&amp;vaab=1&amp;bt=1&amp;bb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A.A为氢氧化钠溶液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点对应溶液中的离子个数与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点对应溶液相等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段对应溶液中的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的质量不断增加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段溶液的变化能证明稀盐酸和氢氧化钠溶液发生了化学反应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14_1#b4b2b65e7.choices?vaa=1&amp;vcp=1&amp;vis=1&amp;pid=2c47a7b8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114_2#b4b2b65e7?iti=29&amp;vaa=1&amp;vcp=1&amp;vis=1&amp;pid=2c47a7b8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3179744"/>
            <a:ext cx="6126480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14_3#b4b2b65e7?iti=29&amp;vaa=1&amp;vcp=1&amp;vis=1&amp;pid=2c47a7b8e&amp;color=0,0,0&amp;vtp=1&amp;vaab=1&amp;bbb=1"/>
          <p:cNvSpPr/>
          <p:nvPr/>
        </p:nvSpPr>
        <p:spPr>
          <a:xfrm>
            <a:off x="5406104" y="573904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图1-9-10</a:t>
            </a:r>
            <a:endParaRPr lang="en-US" altLang="zh-CN" sz="2800" dirty="0"/>
          </a:p>
        </p:txBody>
      </p:sp>
      <p:sp>
        <p:nvSpPr>
          <p:cNvPr id="5" name="QC_7_AN.113_1#b4b2b65e7.bracket?vaa=1&amp;vcp=1&amp;vis=1&amp;pid=2c47a7b8e&amp;color=0,0,0&amp;vpa=48&amp;vtp=1&amp;vaab=1&amp;answeroption=B"/>
          <p:cNvSpPr txBox="1"/>
          <p:nvPr/>
        </p:nvSpPr>
        <p:spPr>
          <a:xfrm>
            <a:off x="412496" y="125544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5_1#0d8ca0bc5?sp=1&amp;vaa=1&amp;vcp=1&amp;vis=1&amp;pid=2c47a7b8e&amp;color=0,0,0&amp;vtp=1&amp;vaab=1&amp;bt=1&amp;bbb=1&amp;hb=1"/>
          <p:cNvSpPr/>
          <p:nvPr/>
        </p:nvSpPr>
        <p:spPr>
          <a:xfrm>
            <a:off x="539496" y="3175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）某化学实验小组的同学对中和反应进行下列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：氢氧化钠与盐酸反应的现象。</a:t>
            </a:r>
            <a:endParaRPr lang="en-US" altLang="zh-CN" sz="2800" dirty="0"/>
          </a:p>
        </p:txBody>
      </p:sp>
      <p:sp>
        <p:nvSpPr>
          <p:cNvPr id="3" name="QO_7_BD.115_2#0d8ca0bc5?vaa=1&amp;vcp=1&amp;vis=1&amp;pid=2c47a7b8e&amp;color=0,0,0&amp;vtp=1&amp;vaab=1&amp;bbb=1&amp;hb=1"/>
          <p:cNvSpPr/>
          <p:nvPr/>
        </p:nvSpPr>
        <p:spPr>
          <a:xfrm>
            <a:off x="539496" y="22412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小华向滴有酚酞溶液的溶液B中逐滴滴加溶液A，并不断搅拌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1-9-11甲。</a:t>
            </a:r>
            <a:endParaRPr lang="en-US" altLang="zh-CN" sz="2800" dirty="0"/>
          </a:p>
        </p:txBody>
      </p:sp>
      <p:pic>
        <p:nvPicPr>
          <p:cNvPr id="4" name="QO_7_BD.115_3#0d8ca0bc5?iti=30&amp;htil=16&amp;vaa=1&amp;vcp=1&amp;vis=1&amp;pid=2c47a7b8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A33B252E-7A88-4584-86D7-34AEDF4032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920" r="18988" b="59204"/>
          <a:stretch/>
        </p:blipFill>
        <p:spPr>
          <a:xfrm>
            <a:off x="5810740" y="3442589"/>
            <a:ext cx="2374933" cy="176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5_4#0d8ca0bc5?iti=30&amp;htil=16&amp;vaa=1&amp;vcp=1&amp;vis=1&amp;pid=2c47a7b8e&amp;color=0,0,0&amp;vtp=1&amp;vaab=1&amp;bbb=1">
            <a:extLst>
              <a:ext uri="{FF2B5EF4-FFF2-40B4-BE49-F238E27FC236}">
                <a16:creationId xmlns:a16="http://schemas.microsoft.com/office/drawing/2014/main" id="{24590792-602C-4F97-9EEE-982581D1168A}"/>
              </a:ext>
            </a:extLst>
          </p:cNvPr>
          <p:cNvSpPr/>
          <p:nvPr/>
        </p:nvSpPr>
        <p:spPr>
          <a:xfrm>
            <a:off x="6311868" y="5093761"/>
            <a:ext cx="1372679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5_3#0d8ca0bc5?iti=30&amp;htil=16&amp;vaa=1&amp;vcp=1&amp;vis=1&amp;pid=2c47a7b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9328" y="572688"/>
            <a:ext cx="3291840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5_4#0d8ca0bc5?iti=30&amp;htil=16&amp;vaa=1&amp;vcp=1&amp;vis=1&amp;pid=2c47a7b8e&amp;color=0,0,0&amp;vtp=1&amp;vaab=1&amp;bbb=1"/>
          <p:cNvSpPr/>
          <p:nvPr/>
        </p:nvSpPr>
        <p:spPr>
          <a:xfrm>
            <a:off x="9298908" y="3455461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图1-9-11</a:t>
            </a:r>
            <a:endParaRPr lang="en-US" altLang="zh-CN" sz="2800" dirty="0"/>
          </a:p>
        </p:txBody>
      </p:sp>
      <p:sp>
        <p:nvSpPr>
          <p:cNvPr id="4" name="QB_8_BD.116_1#31b3ccd7c?htil=16&amp;vaa=1&amp;vcp=1&amp;vis=1&amp;pid=0d8ca0bc5&amp;color=0,0,0&amp;vtp=1&amp;vaab=1&amp;bt=1&amp;bbb=1&amp;hb=1&amp;hs=1"/>
          <p:cNvSpPr/>
          <p:nvPr/>
        </p:nvSpPr>
        <p:spPr>
          <a:xfrm>
            <a:off x="539496" y="554400"/>
            <a:ext cx="7680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）实验过程中观察到烧杯中的溶液由红色变为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31b3ccd7c.blank?vaa=1&amp;vcp=1&amp;vis=1&amp;pid=0d8ca0bc5&amp;color=0,0,0&amp;vpa=49&amp;vtp=1&amp;vaab=1&amp;bbb=1"/>
          <p:cNvSpPr/>
          <p:nvPr/>
        </p:nvSpPr>
        <p:spPr>
          <a:xfrm>
            <a:off x="3296190" y="115066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8_BD#8ccd297fe?htil=16&amp;vcp=1&amp;vis=1&amp;pid=0d8ca0bc5&amp;color=0,0,0&amp;vtp=1&amp;vaab=1&amp;bbb=1&amp;hb=1&amp;hs=1"/>
              <p:cNvSpPr/>
              <p:nvPr/>
            </p:nvSpPr>
            <p:spPr>
              <a:xfrm>
                <a:off x="539496" y="1837417"/>
                <a:ext cx="7680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探究二：氢氧化钠与盐酸反应的能量变化。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小华向一定量氢氧化钠固体中加入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（室温下），用传感器实时获得溶液的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温度曲线如图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1-9-11乙。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P_8_BD#8ccd297fe?htil=16&amp;vcp=1&amp;vis=1&amp;pid=0d8ca0bc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7417"/>
                <a:ext cx="7680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-425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18_1#b67bfbe08?vaa=1&amp;vcp=1&amp;vis=1&amp;pid=0d8ca0bc5&amp;color=0,0,0&amp;vtp=1&amp;vaab=1&amp;bbb=1&amp;hb=1&amp;hs=1"/>
              <p:cNvSpPr/>
              <p:nvPr/>
            </p:nvSpPr>
            <p:spPr>
              <a:xfrm>
                <a:off x="539496" y="440281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（2）观察图1-9-11乙，小华发现在某时间段溶液温度升高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，你认为可能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曲线可判断在反应进行至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时盐酸恰好消耗完。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18_1#b67bfbe08?vaa=1&amp;vcp=1&amp;vis=1&amp;pid=0d8ca0bc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2817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0" r="-517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119_1#b67bfbe08.blank?vaa=1&amp;vcp=1&amp;vis=1&amp;pid=0d8ca0bc5&amp;color=0,0,0&amp;vpa=50&amp;vtp=1&amp;vaab=1&amp;bbb=1"/>
          <p:cNvSpPr/>
          <p:nvPr/>
        </p:nvSpPr>
        <p:spPr>
          <a:xfrm>
            <a:off x="1972214" y="5020037"/>
            <a:ext cx="9148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氢氧化钠固体溶于水放热（或氢氧化钠和盐酸反应放热）</a:t>
            </a:r>
            <a:endParaRPr lang="en-US" altLang="zh-CN" sz="2800" dirty="0"/>
          </a:p>
        </p:txBody>
      </p:sp>
      <p:sp>
        <p:nvSpPr>
          <p:cNvPr id="9" name="QB_8_AN.120_1#b67bfbe08.blank?vaa=1&amp;vcp=1&amp;vis=1&amp;pid=0d8ca0bc5&amp;color=0,0,0&amp;vpa=51&amp;vtp=1&amp;vaab=1&amp;bbb=1"/>
          <p:cNvSpPr/>
          <p:nvPr/>
        </p:nvSpPr>
        <p:spPr>
          <a:xfrm>
            <a:off x="5615527" y="564678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9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1_1#99e836c90?iti=31&amp;htil=17&amp;vaa=1&amp;vcp=1&amp;vis=1&amp;pid=0d8ca0bc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833" y="805656"/>
            <a:ext cx="3754567" cy="31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1_2#99e836c90?iti=31&amp;htil=17&amp;vaa=1&amp;vcp=1&amp;vis=1&amp;pid=0d8ca0bc5&amp;color=0,0,0&amp;vtp=1&amp;vaab=1&amp;bbb=1"/>
          <p:cNvSpPr/>
          <p:nvPr/>
        </p:nvSpPr>
        <p:spPr>
          <a:xfrm>
            <a:off x="8990777" y="4034568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图1-9-11</a:t>
            </a:r>
            <a:endParaRPr lang="en-US" altLang="zh-CN" sz="2800" dirty="0"/>
          </a:p>
        </p:txBody>
      </p:sp>
      <p:sp>
        <p:nvSpPr>
          <p:cNvPr id="4" name="P_8_BD#99e836c90?htil=17&amp;vcp=1&amp;vis=1&amp;pid=0d8ca0bc5&amp;color=0,0,0&amp;vtp=1&amp;vaab=1&amp;bt=1&amp;bbb=1&amp;hb=1&amp;hs=1"/>
          <p:cNvSpPr/>
          <p:nvPr/>
        </p:nvSpPr>
        <p:spPr>
          <a:xfrm>
            <a:off x="539496" y="818356"/>
            <a:ext cx="71506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探究三：氢氧化钠与盐酸反应的微观实质。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：相同条件下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，溶液中离子浓度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，溶液的导电性越强，电导率越大。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向氢氧化钠溶液中滴加浓盐酸，测得溶液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的电导率变化情况如图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1-9-11丙所示。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22_1#46bf6fc82?vaa=1&amp;vcp=1&amp;vis=1&amp;pid=0d8ca0bc5&amp;color=0,0,0&amp;vtp=1&amp;vaab=1&amp;bbb=1&amp;hb=1&amp;hs=1"/>
              <p:cNvSpPr/>
              <p:nvPr/>
            </p:nvSpPr>
            <p:spPr>
              <a:xfrm>
                <a:off x="539496" y="48198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段曲线下降的原因是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22_1#46bf6fc82?vaa=1&amp;vcp=1&amp;vis=1&amp;pid=0d8ca0bc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9872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534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23_1#46bf6fc82.blank?vaa=1&amp;vcp=1&amp;vis=1&amp;pid=0d8ca0bc5&amp;color=0,0,0&amp;vpa=52&amp;vtp=1&amp;vaab=1&amp;bbb=1&amp;hb=1"/>
          <p:cNvSpPr/>
          <p:nvPr/>
        </p:nvSpPr>
        <p:spPr>
          <a:xfrm>
            <a:off x="539496" y="478939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氢氧化钠与盐酸反应生成了氯化钠和水，反应过程中溶液中的离子浓度不断减小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，电导率减小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4_1#ea82f2434?sp=1&amp;vaa=1&amp;vcp=1&amp;vis=1&amp;pid=0d8ca0bc5&amp;color=0,0,0&amp;vtp=1&amp;vaab=1&amp;bt=1&amp;bbb=1&amp;hb=1"/>
          <p:cNvSpPr/>
          <p:nvPr/>
        </p:nvSpPr>
        <p:spPr>
          <a:xfrm>
            <a:off x="539496" y="7904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（4）氢氧化钠溶液与盐酸反应过程中微观粒子的变化如图1-9-12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请按反应先后顺序排列：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B_8_BD.124_2#ea82f2434?iti=32&amp;vaa=1&amp;vcp=1&amp;vis=1&amp;pid=0d8ca0b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2127377"/>
            <a:ext cx="598017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24_3#ea82f2434?iti=32&amp;vaa=1&amp;vcp=1&amp;vis=1&amp;pid=0d8ca0bc5&amp;color=0,0,0&amp;vtp=1&amp;vaab=1&amp;bbb=1"/>
          <p:cNvSpPr/>
          <p:nvPr/>
        </p:nvSpPr>
        <p:spPr>
          <a:xfrm>
            <a:off x="5406105" y="4211193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ea82f2434.blank?vaa=1&amp;vcp=1&amp;vis=1&amp;pid=0d8ca0bc5&amp;color=0,0,0&amp;vpa=53&amp;vtp=1&amp;vaab=1&amp;bbb=1"/>
              <p:cNvSpPr/>
              <p:nvPr/>
            </p:nvSpPr>
            <p:spPr>
              <a:xfrm>
                <a:off x="4538408" y="1509585"/>
                <a:ext cx="9032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acbd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ea82f2434.blank?vaa=1&amp;vcp=1&amp;vis=1&amp;pid=0d8ca0bc5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408" y="1509585"/>
                <a:ext cx="9032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47" r="42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26_1#85615e724?vaa=1&amp;vcp=1&amp;vis=1&amp;pid=0d8ca0bc5&amp;color=0,0,0&amp;vtp=1&amp;vaab=1&amp;bbb=1&amp;hb=1"/>
          <p:cNvSpPr/>
          <p:nvPr/>
        </p:nvSpPr>
        <p:spPr>
          <a:xfrm>
            <a:off x="539496" y="4854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（5）结合上述信息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，氢氧化钠溶液与盐酸反应的微观实质是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27_1#85615e724.blank?vaa=1&amp;vcp=1&amp;vis=1&amp;pid=0d8ca0bc5&amp;color=0,0,0&amp;vpa=54&amp;vtp=1&amp;vaab=1&amp;bbb=1&amp;hb=1"/>
          <p:cNvSpPr/>
          <p:nvPr/>
        </p:nvSpPr>
        <p:spPr>
          <a:xfrm>
            <a:off x="539496" y="482428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氢离子和氢氧根离子结合生成水分子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fead2bb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常见盐的性质及用途</a:t>
            </a:r>
            <a:endParaRPr lang="en-US" altLang="zh-CN" sz="3200" dirty="0"/>
          </a:p>
        </p:txBody>
      </p:sp>
      <p:pic>
        <p:nvPicPr>
          <p:cNvPr id="3" name="QC_6_BD.128_1#02aa9e37d?iti=33&amp;htil=18&amp;vaa=1&amp;vcp=1&amp;vis=1&amp;pid=0cfead2b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0080" y="1281783"/>
            <a:ext cx="288950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28_2#02aa9e37d?iti=33&amp;htil=18&amp;vaa=1&amp;vcp=1&amp;vis=1&amp;pid=0cfead2bb&amp;color=0,0,0&amp;vtp=1&amp;vaab=1&amp;bbb=1"/>
          <p:cNvSpPr/>
          <p:nvPr/>
        </p:nvSpPr>
        <p:spPr>
          <a:xfrm>
            <a:off x="9481889" y="361248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28_3#02aa9e37d?htil=18&amp;vaa=1&amp;vcp=1&amp;vis=1&amp;pid=0cfead2bb&amp;color=0,0,0&amp;vtp=1&amp;vaab=1&amp;bbb=1&amp;hb=1"/>
              <p:cNvSpPr/>
              <p:nvPr/>
            </p:nvSpPr>
            <p:spPr>
              <a:xfrm>
                <a:off x="539496" y="1263495"/>
                <a:ext cx="80924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（2024·江苏苏州·中考）常温下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，取少量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的剩余液体（稀盐酸和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的混合溶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），边搅拌边滴加一定溶质质量分数的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（如图1-9-13），产生无色气体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，白色沉淀不断增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下列有关说法正确的是(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28_3#02aa9e37d?htil=18&amp;vaa=1&amp;vcp=1&amp;vis=1&amp;pid=0cfead2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809244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-929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0_1#02aa9e37d.choices?vaa=1&amp;vcp=1&amp;vis=1&amp;pid=0cfead2bb&amp;color=0,0,0&amp;vtp=1&amp;vaab=1&amp;bt=1&amp;bb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溶液前，锥形瓶内溶液中的阳离子仅有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溶液至沉淀完全时，锥形瓶内溶液的溶质是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溶液的过程中，锥形瓶内溶液的酸性逐渐增强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溶液的过程中，锥形瓶内溶液中含有的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数目保持不变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0_1#02aa9e37d.choices?vaa=1&amp;vcp=1&amp;vis=1&amp;pid=0cfead2b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30_2#02aa9e37d?iti=34&amp;vaa=1&amp;vcp=1&amp;vis=1&amp;pid=0cfead2b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696" y="3176188"/>
            <a:ext cx="3337560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30_3#02aa9e37d?iti=34&amp;vaa=1&amp;vcp=1&amp;vis=1&amp;pid=0cfead2bb&amp;color=0,0,0&amp;vtp=1&amp;vaab=1&amp;bbb=1"/>
          <p:cNvSpPr/>
          <p:nvPr/>
        </p:nvSpPr>
        <p:spPr>
          <a:xfrm>
            <a:off x="5401532" y="5781212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02aa9e37d?iti=36&amp;htil=20&amp;vaa=1&amp;vcp=1&amp;vis=1&amp;pid=0cfead2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2067" y="931418"/>
            <a:ext cx="299008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02aa9e37d?iti=36&amp;htil=20&amp;vaa=1&amp;vcp=1&amp;vis=1&amp;pid=0cfead2bb&amp;color=0,0,0&amp;vtp=1&amp;vaab=1&amp;bbb=1"/>
          <p:cNvSpPr/>
          <p:nvPr/>
        </p:nvSpPr>
        <p:spPr>
          <a:xfrm>
            <a:off x="9424167" y="3335274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AS.1_1#02aa9e37d?htil=20&amp;vaa=1&amp;vcp=1&amp;vis=1&amp;pid=0cfead2bb&amp;color=0,0,0&amp;vtp=1&amp;vaab=1&amp;bt=1&amp;bbb=1&amp;hb=1&amp;hs=1"/>
              <p:cNvSpPr/>
              <p:nvPr/>
            </p:nvSpPr>
            <p:spPr>
              <a:xfrm>
                <a:off x="539496" y="903986"/>
                <a:ext cx="79918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常温下，向少量稀盐酸和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的混合溶液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中边搅拌边滴加一定溶质质量分数的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产生无色气体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，说明混合溶液中含有稀盐酸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；白色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沉淀不断增加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，说明混合溶液中含有氯化钙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溶液前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，锥形瓶内溶液中的阳离子有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AS.1_1#02aa9e37d?htil=20&amp;vaa=1&amp;vcp=1&amp;vis=1&amp;pid=0cfead2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3986"/>
                <a:ext cx="79918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714" b="-2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02aa9e37d?htil=20&amp;vaa=1&amp;vcp=1&amp;vis=1&amp;pid=0cfead2bb&amp;color=0,0,0&amp;vtp=1&amp;vaab=1&amp;bt=1&amp;bbb=1&amp;hb=1&amp;hs=1"/>
              <p:cNvSpPr/>
              <p:nvPr/>
            </p:nvSpPr>
            <p:spPr>
              <a:xfrm>
                <a:off x="539995" y="4033774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。碳酸钠先与稀盐酸反应生成氯化钠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、水和二氧化碳，稀盐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酸反应完，碳酸钠再与氯化钙反应生成碳酸钙沉淀和氯化钠，则滴加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溶液至沉淀完全时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，锥形瓶内溶液的溶质是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02aa9e37d?htil=20&amp;vaa=1&amp;vcp=1&amp;vis=1&amp;pid=0cfead2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33774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2" t="-13" r="4" b="-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2aa9e37d?htil=20&amp;vaa=1&amp;vcp=1&amp;vis=1&amp;pid=0cfead2bb&amp;color=0,0,0&amp;vtp=1&amp;vaab=1&amp;bt=1&amp;bbb=1&amp;hb=1&amp;hs=1&amp;htil=1"/>
              <p:cNvSpPr/>
              <p:nvPr/>
            </p:nvSpPr>
            <p:spPr>
              <a:xfrm>
                <a:off x="539496" y="1574228"/>
                <a:ext cx="7974585" cy="316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溶液过程中，碳酸钠先与稀盐酸反应生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成氯化钠、水和二氧化碳，锥形瓶内溶液的酸性逐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渐减弱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。稀盐酸反应完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，碳酸钠再与氯化钙反应生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成碳酸钙沉淀和氯化钠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溶液过程中，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锥形瓶内溶液中含有的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数目保持不变。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2aa9e37d?htil=20&amp;vaa=1&amp;vcp=1&amp;vis=1&amp;pid=0cfead2bb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4228"/>
                <a:ext cx="7974585" cy="3169857"/>
              </a:xfrm>
              <a:prstGeom prst="rect">
                <a:avLst/>
              </a:prstGeom>
              <a:blipFill rotWithShape="1">
                <a:blip r:embed="rId2"/>
                <a:stretch>
                  <a:fillRect l="-5" t="-2" r="-589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_1#02aa9e37d?vaa=1&amp;vcp=1&amp;vis=1&amp;pid=0cfead2bb&amp;color=0,0,0&amp;vtp=1&amp;vaab=1&amp;bbb=1&amp;htil=1&amp;hs=1"/>
          <p:cNvSpPr/>
          <p:nvPr/>
        </p:nvSpPr>
        <p:spPr>
          <a:xfrm>
            <a:off x="539995" y="471678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AS.1_1#02aa9e37d?iti=53&amp;htil=20&amp;vaa=1&amp;vcp=1&amp;vis=1&amp;pid=0cfead2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5431" y="1714772"/>
            <a:ext cx="299008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S.1_1#02aa9e37d?iti=53&amp;htil=20&amp;vaa=1&amp;vcp=1&amp;vis=1&amp;pid=0cfead2bb&amp;color=0,0,0&amp;vtp=1&amp;vaab=1&amp;bbb=1"/>
          <p:cNvSpPr/>
          <p:nvPr/>
        </p:nvSpPr>
        <p:spPr>
          <a:xfrm>
            <a:off x="9417531" y="411862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  <p:bldP spid="5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02aa9e37d?iti=35&amp;htil=19&amp;vaa=1&amp;vcp=1&amp;vis=1&amp;pid=0cfead2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8176" y="969740"/>
            <a:ext cx="3127248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02aa9e37d?iti=35&amp;htil=19&amp;vaa=1&amp;vcp=1&amp;vis=1&amp;pid=0cfead2bb&amp;color=0,0,0&amp;vtp=1&amp;vaab=1&amp;bbb=1"/>
          <p:cNvSpPr/>
          <p:nvPr/>
        </p:nvSpPr>
        <p:spPr>
          <a:xfrm>
            <a:off x="9358857" y="3474180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图1-9-13</a:t>
            </a:r>
            <a:endParaRPr lang="en-US" altLang="zh-CN" sz="2800" dirty="0"/>
          </a:p>
        </p:txBody>
      </p:sp>
      <p:sp>
        <p:nvSpPr>
          <p:cNvPr id="4" name="QC_6_EX.1_1#02aa9e37d?htil=19&amp;vaa=1&amp;vcp=1&amp;vis=1&amp;pid=0cfead2bb&amp;color=0,0,0&amp;vtp=1&amp;vaab=1&amp;bt=1&amp;bbb=1&amp;hb=1&amp;hs=1"/>
          <p:cNvSpPr/>
          <p:nvPr/>
        </p:nvSpPr>
        <p:spPr>
          <a:xfrm>
            <a:off x="539496" y="951452"/>
            <a:ext cx="78546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判断复分解反应是否发生的方法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看反应物的溶解性是否符合要求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一般酸与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酸与盐反应要求酸可溶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碱与盐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盐与盐反应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要求物质都可溶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EX.1_1#02aa9e37d?htil=19&amp;vaa=1&amp;vcp=1&amp;vis=1&amp;pid=0cfead2bb&amp;color=0,0,0&amp;vtp=1&amp;vaab=1&amp;bt=1&amp;bbb=1&amp;hb=1&amp;hs=1"/>
          <p:cNvSpPr/>
          <p:nvPr/>
        </p:nvSpPr>
        <p:spPr>
          <a:xfrm>
            <a:off x="539496" y="4046696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看是否有沉淀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气体或水生成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可将口诀巧记为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中和反应定发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盐碱不一定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有酸之时可不溶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条件只是看生成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无酸之时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皆可溶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看完反应看生成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6_BD.7_2#9216288dd?colgroup=5,12,11&amp;vaa=1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1644933"/>
                  </p:ext>
                </p:extLst>
              </p:nvPr>
            </p:nvGraphicFramePr>
            <p:xfrm>
              <a:off x="539496" y="2424048"/>
              <a:ext cx="11082528" cy="2714499"/>
            </p:xfrm>
            <a:graphic>
              <a:graphicData uri="http://schemas.openxmlformats.org/drawingml/2006/table">
                <a:tbl>
                  <a:tblPr/>
                  <a:tblGrid>
                    <a:gridCol w="16172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1949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749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BaSO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↓+2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6_BD.7_2#9216288dd?colgroup=5,12,11&amp;vaa=1&amp;vcp=1&amp;vis=1&amp;pid=971b3b2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1644933"/>
                  </p:ext>
                </p:extLst>
              </p:nvPr>
            </p:nvGraphicFramePr>
            <p:xfrm>
              <a:off x="539496" y="2424048"/>
              <a:ext cx="11082528" cy="2714499"/>
            </p:xfrm>
            <a:graphic>
              <a:graphicData uri="http://schemas.openxmlformats.org/drawingml/2006/table">
                <a:tbl>
                  <a:tblPr/>
                  <a:tblGrid>
                    <a:gridCol w="16172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19498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749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184" t="-26891" r="-82415" b="-5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629" t="-26891" r="-285" b="-5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6_BD.7_2#9216288dd?colgroup=5,12,11&amp;vaa=1&amp;vcp=1&amp;vis=1&amp;pid=971b3b245&amp;color=0,0,0&amp;mp=1&amp;vtp=1&amp;vaab=1&amp;bt=1&amp;bbb=1"/>
          <p:cNvSpPr txBox="1"/>
          <p:nvPr/>
        </p:nvSpPr>
        <p:spPr>
          <a:xfrm>
            <a:off x="10903879" y="17156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2f90105e?vcp=1&amp;pid=0cfead2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34_1#817a51ced?sp=1&amp;vaa=1&amp;vcp=1&amp;vis=1&amp;pid=32f90105e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向一定量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溶液中逐滴加入稀盐酸，测得溶液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的变化情况如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1-9-14所示。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34_1#817a51ced?sp=1&amp;vaa=1&amp;vcp=1&amp;vis=1&amp;pid=32f90105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35_1#817a51ced.bracket?vaa=1&amp;vcp=1&amp;vis=1&amp;pid=32f90105e&amp;color=0,0,0&amp;vpa=56&amp;vtp=1&amp;vaab=1"/>
          <p:cNvSpPr/>
          <p:nvPr/>
        </p:nvSpPr>
        <p:spPr>
          <a:xfrm>
            <a:off x="6388639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7_BD.134_2#817a51ced?iti=37&amp;htil=21&amp;vaa=1&amp;vcp=1&amp;vis=1&amp;pid=32f90105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5187" y="2572176"/>
            <a:ext cx="3026664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34_3#817a51ced?iti=37&amp;htil=21&amp;vaa=1&amp;vcp=1&amp;vis=1&amp;pid=32f90105e&amp;color=0,0,0&amp;vtp=1&amp;vaab=1&amp;bbb=1"/>
          <p:cNvSpPr/>
          <p:nvPr/>
        </p:nvSpPr>
        <p:spPr>
          <a:xfrm>
            <a:off x="9265576" y="4390816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34_4#817a51ced.choices?htil=21&amp;vaa=1&amp;vcp=1&amp;vis=1&amp;pid=32f90105e&amp;color=0,0,0&amp;vtp=1&amp;vaab=1&amp;bbb=1&amp;hb=1"/>
              <p:cNvSpPr/>
              <p:nvPr/>
            </p:nvSpPr>
            <p:spPr>
              <a:xfrm>
                <a:off x="539496" y="2518264"/>
                <a:ext cx="7946136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.反应的化学方程式为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溶液呈碱性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点对应的溶液中加入酚酞溶液，溶液变红色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.实验中观察到有无色气泡产生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34_4#817a51ced.choices?htil=21&amp;vaa=1&amp;vcp=1&amp;vis=1&amp;pid=32f90105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264"/>
                <a:ext cx="7946136" cy="3093657"/>
              </a:xfrm>
              <a:prstGeom prst="rect">
                <a:avLst/>
              </a:prstGeom>
              <a:blipFill rotWithShape="1">
                <a:blip r:embed="rId5"/>
                <a:stretch>
                  <a:fillRect l="-5" t="-16" r="2" b="-2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6_1#6e60e7c9a?iti=38&amp;htil=22&amp;vaa=1&amp;vcp=1&amp;vis=1&amp;pid=32f9010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8596" y="916686"/>
            <a:ext cx="349300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6_2#6e60e7c9a?iti=38&amp;htil=22&amp;vaa=1&amp;vcp=1&amp;vis=1&amp;pid=32f90105e&amp;color=0,0,0&amp;vtp=1&amp;vaab=1&amp;bbb=1"/>
          <p:cNvSpPr/>
          <p:nvPr/>
        </p:nvSpPr>
        <p:spPr>
          <a:xfrm>
            <a:off x="9092157" y="268389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图1-9-15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7_BD.136_3#6e60e7c9a?htil=22&amp;sp=1&amp;vaa=1&amp;vcp=1&amp;vis=1&amp;pid=32f90105e&amp;color=0,0,0&amp;vtp=1&amp;vaab=1&amp;bt=1&amp;bbb=1&amp;hb=1&amp;hs=1"/>
          <p:cNvSpPr/>
          <p:nvPr/>
        </p:nvSpPr>
        <p:spPr>
          <a:xfrm>
            <a:off x="539496" y="898398"/>
            <a:ext cx="74797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为验证盐的化学性质，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某同学设计了图1-9-15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3个实验。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BD.137_1#6274d86c0?htil=22&amp;vaa=1&amp;vcp=1&amp;vis=1&amp;pid=6e60e7c9a&amp;color=0,0,0&amp;vtp=1&amp;vaab=1&amp;bbb=1&amp;hb=1&amp;hs=1"/>
          <p:cNvSpPr/>
          <p:nvPr/>
        </p:nvSpPr>
        <p:spPr>
          <a:xfrm>
            <a:off x="539496" y="2181415"/>
            <a:ext cx="74797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（1）实验甲中滴入过量的碳酸钠溶液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1_1#6274d86c0.blank?vaa=1&amp;vcp=1&amp;vis=1&amp;pid=6e60e7c9a&amp;color=0,0,0&amp;vpa=57&amp;vtp=1&amp;vaab=1&amp;bbb=1"/>
          <p:cNvSpPr/>
          <p:nvPr/>
        </p:nvSpPr>
        <p:spPr>
          <a:xfrm>
            <a:off x="1972214" y="2777680"/>
            <a:ext cx="5237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产生气泡，溶液由无色变为红色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BD.139_1#43fe631c8?htil=22&amp;vaa=1&amp;vcp=1&amp;vis=1&amp;pid=6e60e7c9a&amp;color=0,0,0&amp;vtp=1&amp;vaab=1&amp;bbb=1&amp;hb=1&amp;hs=1"/>
          <p:cNvSpPr/>
          <p:nvPr/>
        </p:nvSpPr>
        <p:spPr>
          <a:xfrm>
            <a:off x="539496" y="3458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）实验乙中发生反应的化学方程式是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2_1#43fe631c8.blank?vaa=1&amp;vcp=1&amp;vis=1&amp;pid=6e60e7c9a&amp;color=0,0,0&amp;vpa=58&amp;vtp=1&amp;vaab=1&amp;bbb=1&amp;hb=1"/>
              <p:cNvSpPr/>
              <p:nvPr/>
            </p:nvSpPr>
            <p:spPr>
              <a:xfrm>
                <a:off x="539496" y="3420300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2_1#43fe631c8.blank?vaa=1&amp;vcp=1&amp;vis=1&amp;pid=6e60e7c9a&amp;color=0,0,0&amp;vpa=5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0300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7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BD.141_1#2fb390258?vaa=1&amp;vcp=1&amp;vis=1&amp;pid=6e60e7c9a&amp;color=0,0,0&amp;vtp=1&amp;vaab=1&amp;bbb=1&amp;hb=1&amp;hs=1"/>
          <p:cNvSpPr/>
          <p:nvPr/>
        </p:nvSpPr>
        <p:spPr>
          <a:xfrm>
            <a:off x="539496" y="473538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）实验丙要验证的盐的性质是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。若二者恰好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完全反应，则溶液中溶质的化学式是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8_AN.142_1#2fb390258.blank?vaa=1&amp;vcp=1&amp;vis=1&amp;pid=6e60e7c9a&amp;color=0,0,0&amp;vpa=59&amp;vtp=1&amp;vaab=1&amp;bbb=1"/>
          <p:cNvSpPr/>
          <p:nvPr/>
        </p:nvSpPr>
        <p:spPr>
          <a:xfrm>
            <a:off x="5706015" y="470490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某些盐可以与碱反应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AN.143_1#2fb390258.blank?vaa=1&amp;vcp=1&amp;vis=1&amp;pid=6e60e7c9a&amp;color=0,0,0&amp;vpa=60&amp;vtp=1&amp;vaab=1&amp;bbb=1"/>
              <p:cNvSpPr/>
              <p:nvPr/>
            </p:nvSpPr>
            <p:spPr>
              <a:xfrm>
                <a:off x="6278308" y="5461444"/>
                <a:ext cx="134131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8_AN.143_1#2fb390258.blank?vaa=1&amp;vcp=1&amp;vis=1&amp;pid=6e60e7c9a&amp;color=0,0,0&amp;vpa=6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308" y="5461444"/>
                <a:ext cx="1341311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" t="-110" r="19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5510f27?vcp=1&amp;pid=5d7168ae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物质（或离子）的共存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44_1#f8e99207a?vaa=1&amp;vcp=1&amp;vis=1&amp;pid=f45510f27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典型例题6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（2024·山东滨州·中考）下列各组离子在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能大量共存的是(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44_1#f8e99207a?vaa=1&amp;vcp=1&amp;vis=1&amp;pid=f45510f2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44_2#f8e99207a.choices?vaa=1&amp;vcp=1&amp;vis=1&amp;pid=f45510f27&amp;color=0,0,0&amp;vtp=1&amp;vaab=1&amp;bbb=1"/>
              <p:cNvSpPr/>
              <p:nvPr/>
            </p:nvSpPr>
            <p:spPr>
              <a:xfrm>
                <a:off x="539496" y="2474386"/>
                <a:ext cx="11109960" cy="12044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44_2#f8e99207a.choices?vaa=1&amp;vcp=1&amp;vis=1&amp;pid=f45510f2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1204405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f8e99207a?vaa=1&amp;vcp=1&amp;vis=1&amp;pid=f45510f27&amp;color=0,0,0&amp;vtp=1&amp;vaab=1&amp;bt=1&amp;bbb=1&amp;hb=1"/>
              <p:cNvSpPr/>
              <p:nvPr/>
            </p:nvSpPr>
            <p:spPr>
              <a:xfrm>
                <a:off x="539496" y="1250409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为12的溶液显碱性，含有大量的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。A组离子中，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结合生成水，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会结合生成硫酸钡沉淀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，不能在碱性溶液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中大量共存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；B组离子中，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结合生成氢氧化镁沉淀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在碱性溶液中大量共存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；C组离子中，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会结合生成氨气和水，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会结合生成碳酸钙沉淀，不能在碱性溶液中大量共存；D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组4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种离子相互都不能结合生成沉淀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、气体或水，能在碱性溶液中大量共存。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C_6_AS.1_1#f8e99207a?vaa=1&amp;vcp=1&amp;vis=1&amp;pid=f45510f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0409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328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f8e99207a?vaa=1&amp;vcp=1&amp;vis=1&amp;pid=f45510f27&amp;color=0,0,0&amp;vtp=1&amp;vaab=1&amp;bbb=1"/>
          <p:cNvSpPr/>
          <p:nvPr/>
        </p:nvSpPr>
        <p:spPr>
          <a:xfrm>
            <a:off x="539496" y="50405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1_1#f8e99207a?vaa=1&amp;vcp=1&amp;vis=1&amp;pid=f45510f27&amp;color=0,0,0&amp;vtp=1&amp;vaab=1&amp;bt=1&amp;bbb=1&amp;hb=1"/>
              <p:cNvSpPr/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离子能否共存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其实质就是离子间能否结合生成沉淀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气体或水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间能结合生成沉淀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气体或水则不能共存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否则能共存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中考中除考查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离子共存问题外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也考查物质共存问题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物质在溶液中能否共存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取决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于物质之间能否发生反应生成气体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沉淀或水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若不能则可共存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无色是指溶液中不含显示特殊颜色的离子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中考中常见的具有特殊颜色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蓝色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浅绿色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黄色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EX.1_1#f8e99207a?vaa=1&amp;vcp=1&amp;vis=1&amp;pid=f45510f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0f28e00?vcp=1&amp;pid=f45510f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49_1#7fcf9354d?vaa=1&amp;vcp=1&amp;vis=1&amp;pid=9f0f28e00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（2024·广西河池·模拟）下列各组物质，能在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的溶液中大量共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且形成无色溶液的是(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49_1#7fcf9354d?vaa=1&amp;vcp=1&amp;vis=1&amp;pid=9f0f28e0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_1#7fcf9354d.bracket?vaa=1&amp;vcp=1&amp;vis=1&amp;pid=9f0f28e00&amp;color=0,0,0&amp;vpa=62&amp;vtp=1&amp;vaab=1"/>
          <p:cNvSpPr/>
          <p:nvPr/>
        </p:nvSpPr>
        <p:spPr>
          <a:xfrm>
            <a:off x="4728115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49_2#7fcf9354d.choices?vaa=1&amp;vcp=1&amp;vis=1&amp;pid=9f0f28e00&amp;color=0,0,0&amp;vtp=1&amp;vaab=1&amp;bbb=1"/>
              <p:cNvSpPr/>
              <p:nvPr/>
            </p:nvSpPr>
            <p:spPr>
              <a:xfrm>
                <a:off x="539496" y="2445176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49_2#7fcf9354d.choices?vaa=1&amp;vcp=1&amp;vis=1&amp;pid=9f0f28e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51_1#6708ebc09?vaa=1&amp;vcp=1&amp;vis=1&amp;pid=9f0f28e00&amp;color=0,0,0&amp;vtp=1&amp;vaab=1&amp;bbb=1&amp;hb=1"/>
              <p:cNvSpPr/>
              <p:nvPr/>
            </p:nvSpPr>
            <p:spPr>
              <a:xfrm>
                <a:off x="539496" y="36516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（2024·广西钦州·模拟）下列各组离子能在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的溶液中大量共存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51_1#6708ebc09?vaa=1&amp;vcp=1&amp;vis=1&amp;pid=9f0f28e0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5167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-322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152_1#6708ebc09.bracket?vaa=1&amp;vcp=1&amp;vis=1&amp;pid=9f0f28e00&amp;color=0,0,0&amp;vpa=63&amp;vtp=1&amp;vaab=1"/>
          <p:cNvSpPr/>
          <p:nvPr/>
        </p:nvSpPr>
        <p:spPr>
          <a:xfrm>
            <a:off x="1527714" y="42860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51_2#6708ebc09.choices?vaa=1&amp;vcp=1&amp;vis=1&amp;pid=9f0f28e00&amp;color=0,0,0&amp;vtp=1&amp;vaab=1&amp;bbb=1"/>
              <p:cNvSpPr/>
              <p:nvPr/>
            </p:nvSpPr>
            <p:spPr>
              <a:xfrm>
                <a:off x="539496" y="4865161"/>
                <a:ext cx="11109960" cy="120377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51_2#6708ebc09.choices?vaa=1&amp;vcp=1&amp;vis=1&amp;pid=9f0f28e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65161"/>
                <a:ext cx="11109960" cy="1203770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3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4672953?vcp=1&amp;pid=5d7168ae8&amp;color=146,208,80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海洋资源的综合利用与制盐（跨学科实践活动）</a:t>
            </a:r>
            <a:endParaRPr lang="en-US" altLang="zh-CN" sz="3200" dirty="0"/>
          </a:p>
        </p:txBody>
      </p:sp>
      <p:sp>
        <p:nvSpPr>
          <p:cNvPr id="3" name="QO_6_BD.153_1#98387a7d7?vaa=1&amp;vcp=1&amp;vis=1&amp;pid=814672953&amp;color=0,0,0&amp;vtp=1&amp;vaab=1&amp;bbb=1&amp;hb=1"/>
          <p:cNvSpPr/>
          <p:nvPr/>
        </p:nvSpPr>
        <p:spPr>
          <a:xfrm>
            <a:off x="539496" y="121877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（2023·广西·中考）海洋蕴含着丰富的资源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，综合开发利用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海洋资源已成为世界各国研究的热点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155_1#141a8ed18?vaa=1&amp;vcp=1&amp;vis=1&amp;pid=98387a7d7&amp;color=0,0,0&amp;vtp=1&amp;vaab=1&amp;bt=1&amp;bbb=1&amp;hb=1"/>
          <p:cNvSpPr/>
          <p:nvPr/>
        </p:nvSpPr>
        <p:spPr>
          <a:xfrm>
            <a:off x="472186" y="23877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（1）海底蕴藏着大量的可燃冰，它属于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（填“可再生”或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”）能源。</a:t>
            </a:r>
            <a:endParaRPr lang="en-US" altLang="zh-CN" sz="2800" dirty="0"/>
          </a:p>
        </p:txBody>
      </p:sp>
      <p:sp>
        <p:nvSpPr>
          <p:cNvPr id="6" name="QB_7_BD.156_1#25e136fe8?vaa=1&amp;vcp=1&amp;vis=1&amp;pid=98387a7d7&amp;color=0,0,0&amp;vtp=1&amp;vaab=1&amp;bbb=1&amp;hb=1"/>
          <p:cNvSpPr/>
          <p:nvPr/>
        </p:nvSpPr>
        <p:spPr>
          <a:xfrm>
            <a:off x="472186" y="366261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（2）盐田中的海水经过光照和风力的作用，水不断减少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，食盐的质量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分数不断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（填“增大”或“减小”），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直到成为食盐的饱和溶液。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，水分子本身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（填“有”或“没有”）发生变化。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157_1#d223de9b4?vaa=1&amp;vcp=1&amp;vis=1&amp;pid=98387a7d7&amp;color=0,0,0&amp;vtp=1&amp;vaab=1&amp;bbb=1&amp;hb=1"/>
          <p:cNvSpPr/>
          <p:nvPr/>
        </p:nvSpPr>
        <p:spPr>
          <a:xfrm>
            <a:off x="463296" y="77781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（3）海鱼味道鲜美，鱼肉中富含的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）在消化液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的作用下生成氨基酸。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（4）海水淡化可缓解全球淡水资源短缺的危机。请提出一条节约用水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的具体措施：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98387a7d7?vaa=1&amp;vcp=1&amp;vis=1&amp;pid=814672953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可燃冰是一种化石能源，在短期内无法得到补充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，属于不可再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。盐田中的海水经过光照和风力的作用，水不断减少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，食盐的质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量分数不断增大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，直到成为食盐的饱和溶液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。蒸发过程中没有新物质生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，发生的是物理变化，水分子本身没有发生改变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。鱼肉中富含的蛋白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质在消化液的作用下生成氨基酸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节约用水的具体措施有用洗菜水浇花、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随手关闭水龙头等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4672953?vcp=1&amp;pid=5d7168ae8&amp;color=146,208,80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海洋资源的综合利用与制盐（跨学科实践活动）</a:t>
            </a:r>
            <a:endParaRPr lang="en-US" altLang="zh-CN" sz="3200" dirty="0"/>
          </a:p>
        </p:txBody>
      </p:sp>
      <p:sp>
        <p:nvSpPr>
          <p:cNvPr id="3" name="QO_6_BD.153_1#98387a7d7?vaa=1&amp;vcp=1&amp;vis=1&amp;pid=814672953&amp;color=0,0,0&amp;vtp=1&amp;vaab=1&amp;bbb=1&amp;hb=1"/>
          <p:cNvSpPr/>
          <p:nvPr/>
        </p:nvSpPr>
        <p:spPr>
          <a:xfrm>
            <a:off x="539496" y="121877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（2023·广西·中考）海洋蕴含着丰富的资源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，综合开发利用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海洋资源已成为世界各国研究的热点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155_1#141a8ed18?vaa=1&amp;vcp=1&amp;vis=1&amp;pid=98387a7d7&amp;color=0,0,0&amp;vtp=1&amp;vaab=1&amp;bt=1&amp;bbb=1&amp;hb=1"/>
          <p:cNvSpPr/>
          <p:nvPr/>
        </p:nvSpPr>
        <p:spPr>
          <a:xfrm>
            <a:off x="472186" y="23877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（1）海底蕴藏着大量的可燃冰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填“可再生”或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”）能源。</a:t>
            </a:r>
            <a:endParaRPr lang="en-US" altLang="zh-CN" sz="2800" dirty="0"/>
          </a:p>
        </p:txBody>
      </p:sp>
      <p:sp>
        <p:nvSpPr>
          <p:cNvPr id="6" name="QB_7_BD.156_1#25e136fe8?vaa=1&amp;vcp=1&amp;vis=1&amp;pid=98387a7d7&amp;color=0,0,0&amp;vtp=1&amp;vaab=1&amp;bbb=1&amp;hb=1"/>
          <p:cNvSpPr/>
          <p:nvPr/>
        </p:nvSpPr>
        <p:spPr>
          <a:xfrm>
            <a:off x="472186" y="366261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（2）盐田中的海水经过光照和风力的作用，水不断减少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，食盐的质量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分数不断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填“增大”或“减小”），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直到成为食盐的饱和溶液。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蒸发过程中，水分子本身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填“有”或“没有”）发生变化。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9A1AFA-0358-49E3-B394-3BC551F8D005}"/>
              </a:ext>
            </a:extLst>
          </p:cNvPr>
          <p:cNvSpPr txBox="1"/>
          <p:nvPr/>
        </p:nvSpPr>
        <p:spPr>
          <a:xfrm>
            <a:off x="6828568" y="2336927"/>
            <a:ext cx="17653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不可再生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9A8D2D-698A-45AE-8E47-7A4EE4C7E03E}"/>
              </a:ext>
            </a:extLst>
          </p:cNvPr>
          <p:cNvSpPr txBox="1"/>
          <p:nvPr/>
        </p:nvSpPr>
        <p:spPr>
          <a:xfrm>
            <a:off x="1761268" y="4259516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094040-1DF9-4D75-844D-05AAC5962743}"/>
              </a:ext>
            </a:extLst>
          </p:cNvPr>
          <p:cNvSpPr txBox="1"/>
          <p:nvPr/>
        </p:nvSpPr>
        <p:spPr>
          <a:xfrm>
            <a:off x="4250468" y="4907216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没有</a:t>
            </a:r>
          </a:p>
        </p:txBody>
      </p:sp>
    </p:spTree>
    <p:extLst>
      <p:ext uri="{BB962C8B-B14F-4D97-AF65-F5344CB8AC3E}">
        <p14:creationId xmlns:p14="http://schemas.microsoft.com/office/powerpoint/2010/main" val="9241038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8469d0a01?sp=1&amp;vaa=1&amp;vcp=1&amp;vis=1&amp;pid=971b3b245&amp;color=0,0,0&amp;vtp=1&amp;vaab=1&amp;bt=1&amp;bbb=1"/>
          <p:cNvSpPr/>
          <p:nvPr/>
        </p:nvSpPr>
        <p:spPr>
          <a:xfrm>
            <a:off x="539496" y="197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（2）常见碱的化学性质。</a:t>
            </a:r>
            <a:endParaRPr lang="en-US" altLang="zh-CN" sz="2800" dirty="0"/>
          </a:p>
        </p:txBody>
      </p:sp>
      <p:graphicFrame>
        <p:nvGraphicFramePr>
          <p:cNvPr id="10" name="QB_6_BD.8_2#8469d0a01?colgroup=4,9,14&amp;vaa=1&amp;vcp=1&amp;vis=1&amp;pid=971b3b245&amp;color=0,0,0&amp;vtp=1&amp;vaab=1&amp;bbb=1&amp;hb=1"/>
          <p:cNvGraphicFramePr>
            <a:graphicFrameLocks noGrp="1"/>
          </p:cNvGraphicFramePr>
          <p:nvPr/>
        </p:nvGraphicFramePr>
        <p:xfrm>
          <a:off x="539496" y="2655379"/>
          <a:ext cx="11082528" cy="2215516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5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氢氧化钠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氢氧化钙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与酸碱指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示剂反应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能使紫色石蕊溶液变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能使无色酚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酞溶液变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能使紫色石蕊溶液变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无色酚酞溶液变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9_1#8469d0a01.blank?vaa=1&amp;vcp=1&amp;vis=1&amp;pid=971b3b245&amp;color=0,0,0&amp;vpa=5&amp;vtp=1&amp;vaab=1"/>
          <p:cNvSpPr/>
          <p:nvPr/>
        </p:nvSpPr>
        <p:spPr>
          <a:xfrm>
            <a:off x="2532910" y="37553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蓝</a:t>
            </a:r>
            <a:endParaRPr lang="en-US" altLang="zh-CN" sz="2800" dirty="0"/>
          </a:p>
        </p:txBody>
      </p:sp>
      <p:sp>
        <p:nvSpPr>
          <p:cNvPr id="5" name="QB_6_AN.10_1#8469d0a01.blank?vaa=1&amp;vcp=1&amp;vis=1&amp;pid=971b3b245&amp;color=0,0,0&amp;vpa=6&amp;vtp=1&amp;vaab=1"/>
          <p:cNvSpPr/>
          <p:nvPr/>
        </p:nvSpPr>
        <p:spPr>
          <a:xfrm>
            <a:off x="3955311" y="429412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6" name="QB_6_AN.11_1#8469d0a01.blank?vaa=1&amp;vcp=1&amp;vis=1&amp;pid=971b3b245&amp;color=0,0,0&amp;vpa=7&amp;vtp=1&amp;vaab=1"/>
          <p:cNvSpPr/>
          <p:nvPr/>
        </p:nvSpPr>
        <p:spPr>
          <a:xfrm>
            <a:off x="9409198" y="34759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蓝</a:t>
            </a:r>
            <a:endParaRPr lang="en-US" altLang="zh-CN" sz="2800" dirty="0"/>
          </a:p>
        </p:txBody>
      </p:sp>
      <p:sp>
        <p:nvSpPr>
          <p:cNvPr id="7" name="QB_6_AN.12_1#8469d0a01.blank?vaa=1&amp;vcp=1&amp;vis=1&amp;pid=971b3b245&amp;color=0,0,0&amp;vpa=8&amp;vtp=1&amp;vaab=1"/>
          <p:cNvSpPr/>
          <p:nvPr/>
        </p:nvSpPr>
        <p:spPr>
          <a:xfrm>
            <a:off x="8697998" y="401472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157_1#d223de9b4?vaa=1&amp;vcp=1&amp;vis=1&amp;pid=98387a7d7&amp;color=0,0,0&amp;vtp=1&amp;vaab=1&amp;bbb=1&amp;hb=1"/>
          <p:cNvSpPr/>
          <p:nvPr/>
        </p:nvSpPr>
        <p:spPr>
          <a:xfrm>
            <a:off x="463296" y="77781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（3）海鱼味道鲜美，鱼肉中富含的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（填营养物质）在消化液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的作用下生成氨基酸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（4）海水淡化可缓解全球淡水资源短缺的危机。请提出一条节约用水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的具体措施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E60B6E-EC33-4499-A9E8-E5A1FACEF080}"/>
              </a:ext>
            </a:extLst>
          </p:cNvPr>
          <p:cNvSpPr txBox="1"/>
          <p:nvPr/>
        </p:nvSpPr>
        <p:spPr>
          <a:xfrm>
            <a:off x="6147816" y="748668"/>
            <a:ext cx="14097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蛋白质</a:t>
            </a:r>
          </a:p>
        </p:txBody>
      </p:sp>
      <p:sp>
        <p:nvSpPr>
          <p:cNvPr id="8" name="QO_6_AN.2_1#98387a7d7?vaa=1&amp;vcp=1&amp;vis=1&amp;pid=814672953&amp;color=0,0,0&amp;vtp=1&amp;vaab=1&amp;bbb=1">
            <a:extLst>
              <a:ext uri="{FF2B5EF4-FFF2-40B4-BE49-F238E27FC236}">
                <a16:creationId xmlns:a16="http://schemas.microsoft.com/office/drawing/2014/main" id="{A8E869F3-88F0-450C-B1FB-9AA281D84B9A}"/>
              </a:ext>
            </a:extLst>
          </p:cNvPr>
          <p:cNvSpPr/>
          <p:nvPr/>
        </p:nvSpPr>
        <p:spPr>
          <a:xfrm>
            <a:off x="2454402" y="2654681"/>
            <a:ext cx="4367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用洗菜水浇花（合理即可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99449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EX.1_1#98387a7d7?vaa=1&amp;vcp=1&amp;vis=1&amp;pid=814672953&amp;color=0,0,0&amp;vtp=1&amp;vaab=1&amp;bbb=1&amp;hb=1"/>
          <p:cNvSpPr/>
          <p:nvPr/>
        </p:nvSpPr>
        <p:spPr>
          <a:xfrm>
            <a:off x="472186" y="967659"/>
            <a:ext cx="11109960" cy="4096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海洋资源的综合利用与制盐是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年新课标中的跨学科实践活动之一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相关试题以海洋资源综合利用为载体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以制取食盐为核心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结合了海洋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中富含淡水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食盐等物质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以及生物能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潮汐能等能量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融合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生物学等相关课程内容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此类题考查的角度主要有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海水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晒盐的原理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海水资源的分布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海洋资源的合理利用与开发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结晶的原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方法及其应用等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143c00d?vcp=1&amp;pid=8146729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161_1#d9ef8a402?vaa=1&amp;vcp=1&amp;vis=1&amp;pid=9f143c00d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（2024·山东滨州·中考）海洋是人类千万年来取之不尽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，用之不竭的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资源宝库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下列关于海洋中物质的说法正确的是(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62_1#d9ef8a402.bracket?vaa=1&amp;vcp=1&amp;vis=1&amp;pid=9f143c00d&amp;color=0,0,0&amp;vpa=64&amp;vtp=1&amp;vaab=1"/>
          <p:cNvSpPr/>
          <p:nvPr/>
        </p:nvSpPr>
        <p:spPr>
          <a:xfrm>
            <a:off x="8284114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61_2#d9ef8a402.choices?vaa=1&amp;vcp=1&amp;vis=1&amp;pid=9f143c00d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A.“可燃冰”燃烧后几乎不产生任何残渣和废气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.海水“晒盐”后剩余的母液一定是氯化钠的不饱和溶液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.海水淡化只能得到淡水，剩余物质不再有任何利用价值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.海水中溶有大量的盐类，其中含量最多的盐是氯化镁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3_1#0c1dce9d0?vaa=1&amp;vcp=1&amp;vis=1&amp;pid=9f143c00d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（2024·山东东营·中考）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东营临海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海洋为我们生产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提取和改造物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质提供了丰富的资源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目前海水淡化技术主要有热分离法和膜分离法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东营港已开建我国最大的膜法海水淡化及综合利用项目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年底已建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成一期工程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每天生产淡水可达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东营盐场主要使用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盐田法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太阳能蒸发法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从海水中提取食盐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但该法制盐受天气影响较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单位土地产出较低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人员占用量大等因素制约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国际上有的国家已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经使用电渗析法浓缩海水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蒸发结晶制盐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粗盐精制后可配得饱和食盐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氯碱工业就是通过电解饱和食盐水的方法得到氢氧化钠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氯气和氢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3_1#0c1dce9d0?vaa=1&amp;vcp=1&amp;vis=1&amp;pid=9f143c00d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进而生产盐酸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漂白粉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塑料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肥皂和农药等化工产品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海水晒盐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后的苦卤是重要的化学资源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先将苦卤中的氯化镁转化为氢氧化镁沉淀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再将氢氧化镁固体转化为氯化镁溶液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最后电解熔融氯化镁可制取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4_1#212fe939f?vaa=1&amp;vcp=1&amp;vis=1&amp;pid=0c1dce9d0&amp;color=0,0,0&amp;vtp=1&amp;vaab=1&amp;bt=1&amp;bbb=1&amp;hb=1"/>
          <p:cNvSpPr/>
          <p:nvPr/>
        </p:nvSpPr>
        <p:spPr>
          <a:xfrm>
            <a:off x="539496" y="12186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（1）与热分离法相比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，膜分离法淡化海水的突出优点有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写出一点即可）。</a:t>
            </a:r>
            <a:endParaRPr lang="en-US" altLang="zh-CN" sz="2800" dirty="0"/>
          </a:p>
        </p:txBody>
      </p:sp>
      <p:sp>
        <p:nvSpPr>
          <p:cNvPr id="3" name="QB_8_AN.1_1#212fe939f.blank?vaa=1&amp;vcp=1&amp;vis=1&amp;pid=0c1dce9d0&amp;color=0,0,0&amp;vpa=65&amp;vtp=1&amp;vaab=1&amp;bbb=1&amp;hb=1"/>
          <p:cNvSpPr/>
          <p:nvPr/>
        </p:nvSpPr>
        <p:spPr>
          <a:xfrm>
            <a:off x="539496" y="118821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不受天气影响（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或单位土地产出量较大，或人员占用量小等）</a:t>
            </a:r>
            <a:endParaRPr lang="en-US" altLang="zh-CN" sz="2800" dirty="0"/>
          </a:p>
        </p:txBody>
      </p:sp>
      <p:sp>
        <p:nvSpPr>
          <p:cNvPr id="4" name="QB_8_BD.166_1#032a3bea4?sp=1&amp;vaa=1&amp;vcp=1&amp;vis=1&amp;pid=0c1dce9d0&amp;color=0,0,0&amp;vtp=1&amp;vaab=1&amp;bbb=1"/>
          <p:cNvSpPr/>
          <p:nvPr/>
        </p:nvSpPr>
        <p:spPr>
          <a:xfrm>
            <a:off x="539496" y="249358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（2）东营适合“盐田法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”制盐的有利因素有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.东营临海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.土地面积大，滩涂平坦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.地下卤水含量丰富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.多为盐碱地，可随意使用</a:t>
            </a:r>
            <a:endParaRPr lang="en-US" altLang="zh-CN" sz="2800" dirty="0"/>
          </a:p>
        </p:txBody>
      </p:sp>
      <p:sp>
        <p:nvSpPr>
          <p:cNvPr id="5" name="QB_8_AN.167_1#032a3bea4.blank?vaa=1&amp;vcp=1&amp;vis=1&amp;pid=0c1dce9d0&amp;color=0,0,0&amp;vpa=66&amp;vtp=1&amp;vaab=1&amp;bbb=1"/>
          <p:cNvSpPr/>
          <p:nvPr/>
        </p:nvSpPr>
        <p:spPr>
          <a:xfrm>
            <a:off x="7112539" y="2463101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8_1#938f8e9b4?vaa=1&amp;vcp=1&amp;vis=1&amp;pid=0c1dce9d0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请用化学方程式表示氯碱工业的反应原理：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（4）海水制镁过程中，将氢氧化镁转化为氯化镁需加入的物质是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（填物质名称）。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938f8e9b4.blank?vaa=1&amp;vcp=1&amp;vis=1&amp;pid=0c1dce9d0&amp;color=0,0,0&amp;mp=1&amp;vpa=67&amp;vtp=1&amp;vaab=1&amp;bbb=1&amp;rh=43.6"/>
              <p:cNvSpPr/>
              <p:nvPr/>
            </p:nvSpPr>
            <p:spPr>
              <a:xfrm>
                <a:off x="614108" y="2829020"/>
                <a:ext cx="625729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_1#938f8e9b4.blank?vaa=1&amp;vcp=1&amp;vis=1&amp;pid=0c1dce9d0&amp;color=0,0,0&amp;mp=1&amp;vpa=6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2829020"/>
                <a:ext cx="6257290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1" t="-24100" r="1" b="-8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71_1#938f8e9b4.blank?vaa=1&amp;vcp=1&amp;vis=1&amp;pid=0c1dce9d0&amp;color=0,0,0&amp;vpa=68&amp;vtp=1&amp;vaab=1&amp;bbb=1&amp;hb=1"/>
          <p:cNvSpPr/>
          <p:nvPr/>
        </p:nvSpPr>
        <p:spPr>
          <a:xfrm>
            <a:off x="539496" y="34503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47d44f3b?vcp=1&amp;pid=9f143c00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提醒：请完成第9讲备考练习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ab553a98.fixed?vcp=1&amp;pid=dae9de7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常见的酸、碱、盐</a:t>
            </a:r>
            <a:endParaRPr lang="en-US" altLang="zh-CN" sz="4000" dirty="0"/>
          </a:p>
        </p:txBody>
      </p:sp>
      <p:sp>
        <p:nvSpPr>
          <p:cNvPr id="3" name="C_4_BD#3ab553a98.fixed?vcp=1&amp;pid=dae9de7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b930e0a?vcp=1&amp;pid=3ab553a9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72_1#055070d59?vaa=1&amp;vcp=1&amp;vis=1&amp;pid=93b930e0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（2024·江苏常州·中考）将紫色石蕊溶液滴入下列溶液中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，能变蓝色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73_1#055070d59.bracket?vaa=1&amp;vcp=1&amp;vis=1&amp;pid=93b930e0a&amp;color=0,0,0&amp;vpa=69&amp;vtp=1&amp;vaab=1"/>
          <p:cNvSpPr/>
          <p:nvPr/>
        </p:nvSpPr>
        <p:spPr>
          <a:xfrm>
            <a:off x="15277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72_2#055070d59.choices?vaa=1&amp;vcp=1&amp;vis=1&amp;pid=93b930e0a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.纯碱溶液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B.蔗糖水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C.柠檬汁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.食盐水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4581</Words>
  <Application>Microsoft Office PowerPoint</Application>
  <PresentationFormat>宽屏</PresentationFormat>
  <Paragraphs>1070</Paragraphs>
  <Slides>118</Slides>
  <Notes>111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118</vt:i4>
      </vt:variant>
    </vt:vector>
  </HeadingPairs>
  <TitlesOfParts>
    <vt:vector size="129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2024-11-25T03:32:00Z</dcterms:created>
  <dcterms:modified xsi:type="dcterms:W3CDTF">2025-07-23T07:21:38Z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D78AEC6B3D1443E9AF9985BF52AC9B15_12</vt:lpwstr>
  </property>
  <property fmtid="{D5CDD505-2E9C-101B-9397-08002B2CF9AE}" pid="3" name="KSOProductBuildVer">
    <vt:lpwstr>2052-12.1.0.18912</vt:lpwstr>
  </property>
</Properties>
</file>