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10.xml" ContentType="application/vnd.openxmlformats-officedocument.presentationml.tags+xml"/>
  <Override PartName="/ppt/tags/tag111.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38"/>
  </p:notesMasterIdLst>
  <p:sldIdLst>
    <p:sldId id="297" r:id="rId3"/>
    <p:sldId id="315" r:id="rId4"/>
    <p:sldId id="325" r:id="rId5"/>
    <p:sldId id="299" r:id="rId6"/>
    <p:sldId id="316" r:id="rId7"/>
    <p:sldId id="326" r:id="rId8"/>
    <p:sldId id="327" r:id="rId9"/>
    <p:sldId id="328" r:id="rId10"/>
    <p:sldId id="329" r:id="rId11"/>
    <p:sldId id="312" r:id="rId12"/>
    <p:sldId id="302" r:id="rId13"/>
    <p:sldId id="330" r:id="rId14"/>
    <p:sldId id="331" r:id="rId15"/>
    <p:sldId id="305" r:id="rId16"/>
    <p:sldId id="332" r:id="rId17"/>
    <p:sldId id="318" r:id="rId18"/>
    <p:sldId id="333" r:id="rId19"/>
    <p:sldId id="334" r:id="rId20"/>
    <p:sldId id="320" r:id="rId21"/>
    <p:sldId id="311" r:id="rId22"/>
    <p:sldId id="321" r:id="rId23"/>
    <p:sldId id="335" r:id="rId24"/>
    <p:sldId id="301" r:id="rId25"/>
    <p:sldId id="317" r:id="rId26"/>
    <p:sldId id="336" r:id="rId27"/>
    <p:sldId id="337" r:id="rId28"/>
    <p:sldId id="338" r:id="rId29"/>
    <p:sldId id="339" r:id="rId30"/>
    <p:sldId id="340" r:id="rId31"/>
    <p:sldId id="341" r:id="rId32"/>
    <p:sldId id="342" r:id="rId33"/>
    <p:sldId id="343" r:id="rId34"/>
    <p:sldId id="324" r:id="rId35"/>
    <p:sldId id="344" r:id="rId36"/>
    <p:sldId id="314"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userDrawn="1">
          <p15:clr>
            <a:srgbClr val="A4A3A4"/>
          </p15:clr>
        </p15:guide>
        <p15:guide id="2" pos="39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0" autoAdjust="0"/>
    <p:restoredTop sz="94660"/>
  </p:normalViewPr>
  <p:slideViewPr>
    <p:cSldViewPr snapToGrid="0" showGuides="1">
      <p:cViewPr varScale="1">
        <p:scale>
          <a:sx n="84" d="100"/>
          <a:sy n="84" d="100"/>
        </p:scale>
        <p:origin x="120" y="566"/>
      </p:cViewPr>
      <p:guideLst>
        <p:guide orient="horz" pos="2117"/>
        <p:guide pos="39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EA9694-FE54-4DAF-99BA-300572DC7451}"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90E1DF9B-F179-4F4D-B2C4-4D64F0C7B2E6}">
      <dgm:prSet phldrT="[文本]"/>
      <dgm:spPr/>
      <dgm:t>
        <a:bodyPr/>
        <a:lstStyle/>
        <a:p>
          <a:r>
            <a:rPr lang="en-US" altLang="en-US" dirty="0"/>
            <a:t>1.</a:t>
          </a:r>
          <a:r>
            <a:rPr lang="zh-CN" altLang="en-US" dirty="0"/>
            <a:t>供给的含义</a:t>
          </a:r>
        </a:p>
      </dgm:t>
    </dgm:pt>
    <dgm:pt modelId="{9AFE12B0-7DBF-4676-A616-7033DFEF1909}" type="parTrans" cxnId="{9D6685B4-EB75-46D7-A4C1-39E3059D1E80}">
      <dgm:prSet/>
      <dgm:spPr/>
      <dgm:t>
        <a:bodyPr/>
        <a:lstStyle/>
        <a:p>
          <a:endParaRPr lang="zh-CN" altLang="en-US"/>
        </a:p>
      </dgm:t>
    </dgm:pt>
    <dgm:pt modelId="{2E7D9B1C-49AC-4E25-BF27-B51EEA743FE2}" type="sibTrans" cxnId="{9D6685B4-EB75-46D7-A4C1-39E3059D1E80}">
      <dgm:prSet/>
      <dgm:spPr/>
      <dgm:t>
        <a:bodyPr/>
        <a:lstStyle/>
        <a:p>
          <a:endParaRPr lang="zh-CN" altLang="en-US"/>
        </a:p>
      </dgm:t>
    </dgm:pt>
    <dgm:pt modelId="{C8DCACED-43DA-4B7C-812E-EE8F373ACB8D}">
      <dgm:prSet phldrT="[文本]"/>
      <dgm:spPr/>
      <dgm:t>
        <a:bodyPr/>
        <a:lstStyle/>
        <a:p>
          <a:r>
            <a:rPr lang="en-US" altLang="en-US" dirty="0"/>
            <a:t>(1) </a:t>
          </a:r>
          <a:r>
            <a:rPr lang="zh-CN" altLang="en-US" dirty="0"/>
            <a:t>有供给的愿望。</a:t>
          </a:r>
        </a:p>
      </dgm:t>
    </dgm:pt>
    <dgm:pt modelId="{212CA029-A011-410B-84D2-D33B9A67530B}" type="parTrans" cxnId="{212765F1-2B15-4491-A05D-6C98BC76C719}">
      <dgm:prSet/>
      <dgm:spPr/>
      <dgm:t>
        <a:bodyPr/>
        <a:lstStyle/>
        <a:p>
          <a:endParaRPr lang="zh-CN" altLang="en-US"/>
        </a:p>
      </dgm:t>
    </dgm:pt>
    <dgm:pt modelId="{80FC06FC-204A-4A6C-80C9-88A8DEBABB60}" type="sibTrans" cxnId="{212765F1-2B15-4491-A05D-6C98BC76C719}">
      <dgm:prSet/>
      <dgm:spPr/>
      <dgm:t>
        <a:bodyPr/>
        <a:lstStyle/>
        <a:p>
          <a:endParaRPr lang="zh-CN" altLang="en-US"/>
        </a:p>
      </dgm:t>
    </dgm:pt>
    <dgm:pt modelId="{C30DE040-E018-4A1C-A47C-8EA55601B3B9}">
      <dgm:prSet phldrT="[文本]"/>
      <dgm:spPr/>
      <dgm:t>
        <a:bodyPr/>
        <a:lstStyle/>
        <a:p>
          <a:r>
            <a:rPr lang="en-US" altLang="en-US" dirty="0"/>
            <a:t>2.</a:t>
          </a:r>
          <a:r>
            <a:rPr lang="zh-CN" altLang="en-US" dirty="0"/>
            <a:t>供给的分类</a:t>
          </a:r>
        </a:p>
      </dgm:t>
    </dgm:pt>
    <dgm:pt modelId="{B20C4AF8-736B-41AA-91EF-D93D4BCA9FBD}" type="parTrans" cxnId="{9863D9CB-1F16-4BA6-B664-206D86BA63FB}">
      <dgm:prSet/>
      <dgm:spPr/>
      <dgm:t>
        <a:bodyPr/>
        <a:lstStyle/>
        <a:p>
          <a:endParaRPr lang="zh-CN" altLang="en-US"/>
        </a:p>
      </dgm:t>
    </dgm:pt>
    <dgm:pt modelId="{40336B4B-8EB8-425C-89B3-B110232DD08F}" type="sibTrans" cxnId="{9863D9CB-1F16-4BA6-B664-206D86BA63FB}">
      <dgm:prSet/>
      <dgm:spPr/>
      <dgm:t>
        <a:bodyPr/>
        <a:lstStyle/>
        <a:p>
          <a:endParaRPr lang="zh-CN" altLang="en-US"/>
        </a:p>
      </dgm:t>
    </dgm:pt>
    <dgm:pt modelId="{6276133C-41AD-487C-8DB8-115AA59ABF90}">
      <dgm:prSet phldrT="[文本]"/>
      <dgm:spPr/>
      <dgm:t>
        <a:bodyPr/>
        <a:lstStyle/>
        <a:p>
          <a:r>
            <a:rPr lang="zh-CN" altLang="en-US" dirty="0"/>
            <a:t>供给分为个人供给和市场供给。</a:t>
          </a:r>
        </a:p>
      </dgm:t>
    </dgm:pt>
    <dgm:pt modelId="{C40C970D-2D72-46E2-8244-2194FAE70B85}" type="parTrans" cxnId="{E1DB70B1-70D8-4161-B9B2-B7B4A82D8837}">
      <dgm:prSet/>
      <dgm:spPr/>
      <dgm:t>
        <a:bodyPr/>
        <a:lstStyle/>
        <a:p>
          <a:endParaRPr lang="zh-CN" altLang="en-US"/>
        </a:p>
      </dgm:t>
    </dgm:pt>
    <dgm:pt modelId="{1993E5DE-56BC-428A-8002-59D4551FA47A}" type="sibTrans" cxnId="{E1DB70B1-70D8-4161-B9B2-B7B4A82D8837}">
      <dgm:prSet/>
      <dgm:spPr/>
      <dgm:t>
        <a:bodyPr/>
        <a:lstStyle/>
        <a:p>
          <a:endParaRPr lang="zh-CN" altLang="en-US"/>
        </a:p>
      </dgm:t>
    </dgm:pt>
    <dgm:pt modelId="{836BC5D2-642F-4AF5-8BE0-580E2DD1AF51}">
      <dgm:prSet phldrT="[文本]"/>
      <dgm:spPr/>
      <dgm:t>
        <a:bodyPr/>
        <a:lstStyle/>
        <a:p>
          <a:r>
            <a:rPr lang="en-US" altLang="en-US" dirty="0"/>
            <a:t>(2) </a:t>
          </a:r>
          <a:r>
            <a:rPr lang="zh-CN" altLang="en-US" dirty="0"/>
            <a:t>有供给的能力。</a:t>
          </a:r>
        </a:p>
      </dgm:t>
    </dgm:pt>
    <dgm:pt modelId="{206261DF-E73C-487D-AF58-27F597450A0D}" type="parTrans" cxnId="{891D349C-AD55-49FD-82CB-2CE2DE087355}">
      <dgm:prSet/>
      <dgm:spPr/>
      <dgm:t>
        <a:bodyPr/>
        <a:lstStyle/>
        <a:p>
          <a:endParaRPr lang="zh-CN" altLang="en-US"/>
        </a:p>
      </dgm:t>
    </dgm:pt>
    <dgm:pt modelId="{00A32812-FDA1-4C24-858E-8E396492ADF1}" type="sibTrans" cxnId="{891D349C-AD55-49FD-82CB-2CE2DE087355}">
      <dgm:prSet/>
      <dgm:spPr/>
      <dgm:t>
        <a:bodyPr/>
        <a:lstStyle/>
        <a:p>
          <a:endParaRPr lang="zh-CN" altLang="en-US"/>
        </a:p>
      </dgm:t>
    </dgm:pt>
    <dgm:pt modelId="{FC440839-59C4-4FB2-8E48-7C552EA267FF}">
      <dgm:prSet phldrT="[文本]"/>
      <dgm:spPr/>
      <dgm:t>
        <a:bodyPr/>
        <a:lstStyle/>
        <a:p>
          <a:r>
            <a:rPr lang="en-US" altLang="en-US" dirty="0"/>
            <a:t>3.</a:t>
          </a:r>
          <a:r>
            <a:rPr lang="zh-CN" altLang="en-US" dirty="0"/>
            <a:t>供给量与供给的关系</a:t>
          </a:r>
        </a:p>
      </dgm:t>
    </dgm:pt>
    <dgm:pt modelId="{AE4953DA-9A46-4011-9BF8-94D2CD733BFF}" type="parTrans" cxnId="{C79CF7BC-AEFE-4900-B2D1-57692F17E739}">
      <dgm:prSet/>
      <dgm:spPr/>
      <dgm:t>
        <a:bodyPr/>
        <a:lstStyle/>
        <a:p>
          <a:endParaRPr lang="zh-CN" altLang="en-US"/>
        </a:p>
      </dgm:t>
    </dgm:pt>
    <dgm:pt modelId="{D38A9620-7897-415E-B57C-4535A8D0AEB5}" type="sibTrans" cxnId="{C79CF7BC-AEFE-4900-B2D1-57692F17E739}">
      <dgm:prSet/>
      <dgm:spPr/>
      <dgm:t>
        <a:bodyPr/>
        <a:lstStyle/>
        <a:p>
          <a:endParaRPr lang="zh-CN" altLang="en-US"/>
        </a:p>
      </dgm:t>
    </dgm:pt>
    <dgm:pt modelId="{125DF117-B22E-440D-84A6-D5FF718ABDB6}">
      <dgm:prSet phldrT="[文本]"/>
      <dgm:spPr/>
      <dgm:t>
        <a:bodyPr/>
        <a:lstStyle/>
        <a:p>
          <a:r>
            <a:rPr lang="zh-CN" altLang="en-US" dirty="0"/>
            <a:t>供给量和供给是两个既相互联系又相互区别的概念。 </a:t>
          </a:r>
        </a:p>
      </dgm:t>
    </dgm:pt>
    <dgm:pt modelId="{72C64849-C216-44C2-95AC-6D6138FCD9DF}" type="parTrans" cxnId="{B3F30D6B-3F30-4D81-BFFB-5EF22AA49E4B}">
      <dgm:prSet/>
      <dgm:spPr/>
      <dgm:t>
        <a:bodyPr/>
        <a:lstStyle/>
        <a:p>
          <a:endParaRPr lang="zh-CN" altLang="en-US"/>
        </a:p>
      </dgm:t>
    </dgm:pt>
    <dgm:pt modelId="{6CA65FA9-F6A6-4C92-92B3-8E254CA2F4E7}" type="sibTrans" cxnId="{B3F30D6B-3F30-4D81-BFFB-5EF22AA49E4B}">
      <dgm:prSet/>
      <dgm:spPr/>
      <dgm:t>
        <a:bodyPr/>
        <a:lstStyle/>
        <a:p>
          <a:endParaRPr lang="zh-CN" altLang="en-US"/>
        </a:p>
      </dgm:t>
    </dgm:pt>
    <dgm:pt modelId="{8A951AED-37C1-417E-AAD4-348E5455829B}" type="pres">
      <dgm:prSet presAssocID="{8DEA9694-FE54-4DAF-99BA-300572DC7451}" presName="linear" presStyleCnt="0">
        <dgm:presLayoutVars>
          <dgm:dir/>
          <dgm:animLvl val="lvl"/>
          <dgm:resizeHandles val="exact"/>
        </dgm:presLayoutVars>
      </dgm:prSet>
      <dgm:spPr/>
    </dgm:pt>
    <dgm:pt modelId="{FE90811F-E195-43A1-818E-8A09E563B59B}" type="pres">
      <dgm:prSet presAssocID="{90E1DF9B-F179-4F4D-B2C4-4D64F0C7B2E6}" presName="parentLin" presStyleCnt="0"/>
      <dgm:spPr/>
    </dgm:pt>
    <dgm:pt modelId="{032EB4EA-AC31-41F4-BC64-96F3705E25E3}" type="pres">
      <dgm:prSet presAssocID="{90E1DF9B-F179-4F4D-B2C4-4D64F0C7B2E6}" presName="parentLeftMargin" presStyleLbl="node1" presStyleIdx="0" presStyleCnt="3"/>
      <dgm:spPr/>
    </dgm:pt>
    <dgm:pt modelId="{D2400E00-2240-458C-A4E4-7BCCACA7DC22}" type="pres">
      <dgm:prSet presAssocID="{90E1DF9B-F179-4F4D-B2C4-4D64F0C7B2E6}" presName="parentText" presStyleLbl="node1" presStyleIdx="0" presStyleCnt="3">
        <dgm:presLayoutVars>
          <dgm:chMax val="0"/>
          <dgm:bulletEnabled val="1"/>
        </dgm:presLayoutVars>
      </dgm:prSet>
      <dgm:spPr/>
    </dgm:pt>
    <dgm:pt modelId="{296454AD-9CF9-422D-89A5-BF834D0FC166}" type="pres">
      <dgm:prSet presAssocID="{90E1DF9B-F179-4F4D-B2C4-4D64F0C7B2E6}" presName="negativeSpace" presStyleCnt="0"/>
      <dgm:spPr/>
    </dgm:pt>
    <dgm:pt modelId="{0D88AC59-EB8A-49C1-B62B-6559A961539A}" type="pres">
      <dgm:prSet presAssocID="{90E1DF9B-F179-4F4D-B2C4-4D64F0C7B2E6}" presName="childText" presStyleLbl="conFgAcc1" presStyleIdx="0" presStyleCnt="3">
        <dgm:presLayoutVars>
          <dgm:bulletEnabled val="1"/>
        </dgm:presLayoutVars>
      </dgm:prSet>
      <dgm:spPr/>
    </dgm:pt>
    <dgm:pt modelId="{71B03A57-B0ED-4E15-AC23-3959995F2DF2}" type="pres">
      <dgm:prSet presAssocID="{2E7D9B1C-49AC-4E25-BF27-B51EEA743FE2}" presName="spaceBetweenRectangles" presStyleCnt="0"/>
      <dgm:spPr/>
    </dgm:pt>
    <dgm:pt modelId="{CCB9899A-6A27-4275-A4D9-E348EB8F21EF}" type="pres">
      <dgm:prSet presAssocID="{C30DE040-E018-4A1C-A47C-8EA55601B3B9}" presName="parentLin" presStyleCnt="0"/>
      <dgm:spPr/>
    </dgm:pt>
    <dgm:pt modelId="{6635BDC1-328B-4A09-AE5E-79EE2AB5EA53}" type="pres">
      <dgm:prSet presAssocID="{C30DE040-E018-4A1C-A47C-8EA55601B3B9}" presName="parentLeftMargin" presStyleLbl="node1" presStyleIdx="0" presStyleCnt="3"/>
      <dgm:spPr/>
    </dgm:pt>
    <dgm:pt modelId="{BF8CD44E-60FB-42DC-BFD2-2E2786657564}" type="pres">
      <dgm:prSet presAssocID="{C30DE040-E018-4A1C-A47C-8EA55601B3B9}" presName="parentText" presStyleLbl="node1" presStyleIdx="1" presStyleCnt="3">
        <dgm:presLayoutVars>
          <dgm:chMax val="0"/>
          <dgm:bulletEnabled val="1"/>
        </dgm:presLayoutVars>
      </dgm:prSet>
      <dgm:spPr/>
    </dgm:pt>
    <dgm:pt modelId="{2C5317F8-B098-4A15-BAE4-59136A5AF054}" type="pres">
      <dgm:prSet presAssocID="{C30DE040-E018-4A1C-A47C-8EA55601B3B9}" presName="negativeSpace" presStyleCnt="0"/>
      <dgm:spPr/>
    </dgm:pt>
    <dgm:pt modelId="{796B798B-B36E-4EE1-89FF-789B30D1BAB4}" type="pres">
      <dgm:prSet presAssocID="{C30DE040-E018-4A1C-A47C-8EA55601B3B9}" presName="childText" presStyleLbl="conFgAcc1" presStyleIdx="1" presStyleCnt="3">
        <dgm:presLayoutVars>
          <dgm:bulletEnabled val="1"/>
        </dgm:presLayoutVars>
      </dgm:prSet>
      <dgm:spPr/>
    </dgm:pt>
    <dgm:pt modelId="{FCACB971-8F05-4422-9D0A-0C212FF83ED5}" type="pres">
      <dgm:prSet presAssocID="{40336B4B-8EB8-425C-89B3-B110232DD08F}" presName="spaceBetweenRectangles" presStyleCnt="0"/>
      <dgm:spPr/>
    </dgm:pt>
    <dgm:pt modelId="{A353E797-7BF1-46F3-AE26-55A1051666B6}" type="pres">
      <dgm:prSet presAssocID="{FC440839-59C4-4FB2-8E48-7C552EA267FF}" presName="parentLin" presStyleCnt="0"/>
      <dgm:spPr/>
    </dgm:pt>
    <dgm:pt modelId="{BE651178-FEC3-4178-809B-4D596635F100}" type="pres">
      <dgm:prSet presAssocID="{FC440839-59C4-4FB2-8E48-7C552EA267FF}" presName="parentLeftMargin" presStyleLbl="node1" presStyleIdx="1" presStyleCnt="3"/>
      <dgm:spPr/>
    </dgm:pt>
    <dgm:pt modelId="{612CE3DD-9F78-4FCD-849C-C10A677357CE}" type="pres">
      <dgm:prSet presAssocID="{FC440839-59C4-4FB2-8E48-7C552EA267FF}" presName="parentText" presStyleLbl="node1" presStyleIdx="2" presStyleCnt="3">
        <dgm:presLayoutVars>
          <dgm:chMax val="0"/>
          <dgm:bulletEnabled val="1"/>
        </dgm:presLayoutVars>
      </dgm:prSet>
      <dgm:spPr/>
    </dgm:pt>
    <dgm:pt modelId="{21AD317E-234E-4701-B735-8B0A9DB3544B}" type="pres">
      <dgm:prSet presAssocID="{FC440839-59C4-4FB2-8E48-7C552EA267FF}" presName="negativeSpace" presStyleCnt="0"/>
      <dgm:spPr/>
    </dgm:pt>
    <dgm:pt modelId="{C4AD4909-49B2-4788-8F93-1D7A13A0090C}" type="pres">
      <dgm:prSet presAssocID="{FC440839-59C4-4FB2-8E48-7C552EA267FF}" presName="childText" presStyleLbl="conFgAcc1" presStyleIdx="2" presStyleCnt="3">
        <dgm:presLayoutVars>
          <dgm:bulletEnabled val="1"/>
        </dgm:presLayoutVars>
      </dgm:prSet>
      <dgm:spPr/>
    </dgm:pt>
  </dgm:ptLst>
  <dgm:cxnLst>
    <dgm:cxn modelId="{52AC4011-A9EC-4BB8-BFBD-5120652A018E}" type="presOf" srcId="{C30DE040-E018-4A1C-A47C-8EA55601B3B9}" destId="{BF8CD44E-60FB-42DC-BFD2-2E2786657564}" srcOrd="1" destOrd="0" presId="urn:microsoft.com/office/officeart/2005/8/layout/list1"/>
    <dgm:cxn modelId="{3E994437-C191-4F4B-A2A3-906A774E11B3}" type="presOf" srcId="{FC440839-59C4-4FB2-8E48-7C552EA267FF}" destId="{612CE3DD-9F78-4FCD-849C-C10A677357CE}" srcOrd="1" destOrd="0" presId="urn:microsoft.com/office/officeart/2005/8/layout/list1"/>
    <dgm:cxn modelId="{87325368-B182-4305-A55F-1B7A999AE164}" type="presOf" srcId="{125DF117-B22E-440D-84A6-D5FF718ABDB6}" destId="{C4AD4909-49B2-4788-8F93-1D7A13A0090C}" srcOrd="0" destOrd="0" presId="urn:microsoft.com/office/officeart/2005/8/layout/list1"/>
    <dgm:cxn modelId="{B3F30D6B-3F30-4D81-BFFB-5EF22AA49E4B}" srcId="{FC440839-59C4-4FB2-8E48-7C552EA267FF}" destId="{125DF117-B22E-440D-84A6-D5FF718ABDB6}" srcOrd="0" destOrd="0" parTransId="{72C64849-C216-44C2-95AC-6D6138FCD9DF}" sibTransId="{6CA65FA9-F6A6-4C92-92B3-8E254CA2F4E7}"/>
    <dgm:cxn modelId="{1B1F944B-F397-4BA8-A93F-9EF59C4B1247}" type="presOf" srcId="{90E1DF9B-F179-4F4D-B2C4-4D64F0C7B2E6}" destId="{032EB4EA-AC31-41F4-BC64-96F3705E25E3}" srcOrd="0" destOrd="0" presId="urn:microsoft.com/office/officeart/2005/8/layout/list1"/>
    <dgm:cxn modelId="{299DC957-ACD6-44E6-9E04-7DFEBAD01C42}" type="presOf" srcId="{836BC5D2-642F-4AF5-8BE0-580E2DD1AF51}" destId="{0D88AC59-EB8A-49C1-B62B-6559A961539A}" srcOrd="0" destOrd="1" presId="urn:microsoft.com/office/officeart/2005/8/layout/list1"/>
    <dgm:cxn modelId="{BEDB6A83-6140-405C-A092-D51B4245EF7F}" type="presOf" srcId="{8DEA9694-FE54-4DAF-99BA-300572DC7451}" destId="{8A951AED-37C1-417E-AAD4-348E5455829B}" srcOrd="0" destOrd="0" presId="urn:microsoft.com/office/officeart/2005/8/layout/list1"/>
    <dgm:cxn modelId="{C12D7E84-E5FE-474A-9651-731C5BA7C0E0}" type="presOf" srcId="{FC440839-59C4-4FB2-8E48-7C552EA267FF}" destId="{BE651178-FEC3-4178-809B-4D596635F100}" srcOrd="0" destOrd="0" presId="urn:microsoft.com/office/officeart/2005/8/layout/list1"/>
    <dgm:cxn modelId="{C6DF2F98-FD62-4CF2-BEE8-FF55DE842D4E}" type="presOf" srcId="{90E1DF9B-F179-4F4D-B2C4-4D64F0C7B2E6}" destId="{D2400E00-2240-458C-A4E4-7BCCACA7DC22}" srcOrd="1" destOrd="0" presId="urn:microsoft.com/office/officeart/2005/8/layout/list1"/>
    <dgm:cxn modelId="{891D349C-AD55-49FD-82CB-2CE2DE087355}" srcId="{90E1DF9B-F179-4F4D-B2C4-4D64F0C7B2E6}" destId="{836BC5D2-642F-4AF5-8BE0-580E2DD1AF51}" srcOrd="1" destOrd="0" parTransId="{206261DF-E73C-487D-AF58-27F597450A0D}" sibTransId="{00A32812-FDA1-4C24-858E-8E396492ADF1}"/>
    <dgm:cxn modelId="{E1DB70B1-70D8-4161-B9B2-B7B4A82D8837}" srcId="{C30DE040-E018-4A1C-A47C-8EA55601B3B9}" destId="{6276133C-41AD-487C-8DB8-115AA59ABF90}" srcOrd="0" destOrd="0" parTransId="{C40C970D-2D72-46E2-8244-2194FAE70B85}" sibTransId="{1993E5DE-56BC-428A-8002-59D4551FA47A}"/>
    <dgm:cxn modelId="{E3C39BB1-747B-44E0-8029-2BD6E09C9FB6}" type="presOf" srcId="{C30DE040-E018-4A1C-A47C-8EA55601B3B9}" destId="{6635BDC1-328B-4A09-AE5E-79EE2AB5EA53}" srcOrd="0" destOrd="0" presId="urn:microsoft.com/office/officeart/2005/8/layout/list1"/>
    <dgm:cxn modelId="{9D6685B4-EB75-46D7-A4C1-39E3059D1E80}" srcId="{8DEA9694-FE54-4DAF-99BA-300572DC7451}" destId="{90E1DF9B-F179-4F4D-B2C4-4D64F0C7B2E6}" srcOrd="0" destOrd="0" parTransId="{9AFE12B0-7DBF-4676-A616-7033DFEF1909}" sibTransId="{2E7D9B1C-49AC-4E25-BF27-B51EEA743FE2}"/>
    <dgm:cxn modelId="{C79CF7BC-AEFE-4900-B2D1-57692F17E739}" srcId="{8DEA9694-FE54-4DAF-99BA-300572DC7451}" destId="{FC440839-59C4-4FB2-8E48-7C552EA267FF}" srcOrd="2" destOrd="0" parTransId="{AE4953DA-9A46-4011-9BF8-94D2CD733BFF}" sibTransId="{D38A9620-7897-415E-B57C-4535A8D0AEB5}"/>
    <dgm:cxn modelId="{07C461BE-E2CF-47DC-AD71-BA2139754EBB}" type="presOf" srcId="{C8DCACED-43DA-4B7C-812E-EE8F373ACB8D}" destId="{0D88AC59-EB8A-49C1-B62B-6559A961539A}" srcOrd="0" destOrd="0" presId="urn:microsoft.com/office/officeart/2005/8/layout/list1"/>
    <dgm:cxn modelId="{869FB1C1-E202-4789-A632-C3BF8A6B765B}" type="presOf" srcId="{6276133C-41AD-487C-8DB8-115AA59ABF90}" destId="{796B798B-B36E-4EE1-89FF-789B30D1BAB4}" srcOrd="0" destOrd="0" presId="urn:microsoft.com/office/officeart/2005/8/layout/list1"/>
    <dgm:cxn modelId="{9863D9CB-1F16-4BA6-B664-206D86BA63FB}" srcId="{8DEA9694-FE54-4DAF-99BA-300572DC7451}" destId="{C30DE040-E018-4A1C-A47C-8EA55601B3B9}" srcOrd="1" destOrd="0" parTransId="{B20C4AF8-736B-41AA-91EF-D93D4BCA9FBD}" sibTransId="{40336B4B-8EB8-425C-89B3-B110232DD08F}"/>
    <dgm:cxn modelId="{212765F1-2B15-4491-A05D-6C98BC76C719}" srcId="{90E1DF9B-F179-4F4D-B2C4-4D64F0C7B2E6}" destId="{C8DCACED-43DA-4B7C-812E-EE8F373ACB8D}" srcOrd="0" destOrd="0" parTransId="{212CA029-A011-410B-84D2-D33B9A67530B}" sibTransId="{80FC06FC-204A-4A6C-80C9-88A8DEBABB60}"/>
    <dgm:cxn modelId="{D730DFB4-D2B0-4FD0-8914-0CB9B3F40816}" type="presParOf" srcId="{8A951AED-37C1-417E-AAD4-348E5455829B}" destId="{FE90811F-E195-43A1-818E-8A09E563B59B}" srcOrd="0" destOrd="0" presId="urn:microsoft.com/office/officeart/2005/8/layout/list1"/>
    <dgm:cxn modelId="{3E54E4D8-243B-46C0-90F2-B67E8D3C458B}" type="presParOf" srcId="{FE90811F-E195-43A1-818E-8A09E563B59B}" destId="{032EB4EA-AC31-41F4-BC64-96F3705E25E3}" srcOrd="0" destOrd="0" presId="urn:microsoft.com/office/officeart/2005/8/layout/list1"/>
    <dgm:cxn modelId="{E91BF7D5-CC58-4364-BA66-57F69C0E89E9}" type="presParOf" srcId="{FE90811F-E195-43A1-818E-8A09E563B59B}" destId="{D2400E00-2240-458C-A4E4-7BCCACA7DC22}" srcOrd="1" destOrd="0" presId="urn:microsoft.com/office/officeart/2005/8/layout/list1"/>
    <dgm:cxn modelId="{2242DFA1-5A08-4241-90A7-3B979F4AF047}" type="presParOf" srcId="{8A951AED-37C1-417E-AAD4-348E5455829B}" destId="{296454AD-9CF9-422D-89A5-BF834D0FC166}" srcOrd="1" destOrd="0" presId="urn:microsoft.com/office/officeart/2005/8/layout/list1"/>
    <dgm:cxn modelId="{50B30462-D0BC-4C40-91BF-03D3FC769F63}" type="presParOf" srcId="{8A951AED-37C1-417E-AAD4-348E5455829B}" destId="{0D88AC59-EB8A-49C1-B62B-6559A961539A}" srcOrd="2" destOrd="0" presId="urn:microsoft.com/office/officeart/2005/8/layout/list1"/>
    <dgm:cxn modelId="{2DCDBEB1-A377-4301-9E8C-10558B217FC2}" type="presParOf" srcId="{8A951AED-37C1-417E-AAD4-348E5455829B}" destId="{71B03A57-B0ED-4E15-AC23-3959995F2DF2}" srcOrd="3" destOrd="0" presId="urn:microsoft.com/office/officeart/2005/8/layout/list1"/>
    <dgm:cxn modelId="{F29A31CD-18D9-4C28-B55E-A78CB4DB7E8D}" type="presParOf" srcId="{8A951AED-37C1-417E-AAD4-348E5455829B}" destId="{CCB9899A-6A27-4275-A4D9-E348EB8F21EF}" srcOrd="4" destOrd="0" presId="urn:microsoft.com/office/officeart/2005/8/layout/list1"/>
    <dgm:cxn modelId="{597ECED2-CE1A-420A-91E7-BDE0A9EF6B12}" type="presParOf" srcId="{CCB9899A-6A27-4275-A4D9-E348EB8F21EF}" destId="{6635BDC1-328B-4A09-AE5E-79EE2AB5EA53}" srcOrd="0" destOrd="0" presId="urn:microsoft.com/office/officeart/2005/8/layout/list1"/>
    <dgm:cxn modelId="{E7B7877C-C354-4921-B16F-9F4F2CFCB47F}" type="presParOf" srcId="{CCB9899A-6A27-4275-A4D9-E348EB8F21EF}" destId="{BF8CD44E-60FB-42DC-BFD2-2E2786657564}" srcOrd="1" destOrd="0" presId="urn:microsoft.com/office/officeart/2005/8/layout/list1"/>
    <dgm:cxn modelId="{7DD9A5D1-59A3-4748-9662-487F66DECB6C}" type="presParOf" srcId="{8A951AED-37C1-417E-AAD4-348E5455829B}" destId="{2C5317F8-B098-4A15-BAE4-59136A5AF054}" srcOrd="5" destOrd="0" presId="urn:microsoft.com/office/officeart/2005/8/layout/list1"/>
    <dgm:cxn modelId="{3FDC4A9A-97F3-4E52-84A3-CA9A06CF71BB}" type="presParOf" srcId="{8A951AED-37C1-417E-AAD4-348E5455829B}" destId="{796B798B-B36E-4EE1-89FF-789B30D1BAB4}" srcOrd="6" destOrd="0" presId="urn:microsoft.com/office/officeart/2005/8/layout/list1"/>
    <dgm:cxn modelId="{4DF3CC50-56FE-4A01-9615-F0D1BADE0B42}" type="presParOf" srcId="{8A951AED-37C1-417E-AAD4-348E5455829B}" destId="{FCACB971-8F05-4422-9D0A-0C212FF83ED5}" srcOrd="7" destOrd="0" presId="urn:microsoft.com/office/officeart/2005/8/layout/list1"/>
    <dgm:cxn modelId="{BCD5284B-2474-447D-86AD-5622857ADEB8}" type="presParOf" srcId="{8A951AED-37C1-417E-AAD4-348E5455829B}" destId="{A353E797-7BF1-46F3-AE26-55A1051666B6}" srcOrd="8" destOrd="0" presId="urn:microsoft.com/office/officeart/2005/8/layout/list1"/>
    <dgm:cxn modelId="{4EA6DFA9-5D15-494B-AC32-B4260164CC42}" type="presParOf" srcId="{A353E797-7BF1-46F3-AE26-55A1051666B6}" destId="{BE651178-FEC3-4178-809B-4D596635F100}" srcOrd="0" destOrd="0" presId="urn:microsoft.com/office/officeart/2005/8/layout/list1"/>
    <dgm:cxn modelId="{19811926-71AF-4EE4-B5A5-362DE7895B7C}" type="presParOf" srcId="{A353E797-7BF1-46F3-AE26-55A1051666B6}" destId="{612CE3DD-9F78-4FCD-849C-C10A677357CE}" srcOrd="1" destOrd="0" presId="urn:microsoft.com/office/officeart/2005/8/layout/list1"/>
    <dgm:cxn modelId="{D39D51AE-3081-4286-AF90-5030EE9AEE5C}" type="presParOf" srcId="{8A951AED-37C1-417E-AAD4-348E5455829B}" destId="{21AD317E-234E-4701-B735-8B0A9DB3544B}" srcOrd="9" destOrd="0" presId="urn:microsoft.com/office/officeart/2005/8/layout/list1"/>
    <dgm:cxn modelId="{79708D75-A338-49EB-87E3-996D237D4A6F}" type="presParOf" srcId="{8A951AED-37C1-417E-AAD4-348E5455829B}" destId="{C4AD4909-49B2-4788-8F93-1D7A13A0090C}" srcOrd="10"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9147432-E35B-431F-ADD8-84CB66466B83}" type="doc">
      <dgm:prSet loTypeId="urn:microsoft.com/office/officeart/2005/8/layout/default" loCatId="list" qsTypeId="urn:microsoft.com/office/officeart/2005/8/quickstyle/simple1" qsCatId="simple" csTypeId="urn:microsoft.com/office/officeart/2005/8/colors/accent1_3" csCatId="accent1" phldr="1"/>
      <dgm:spPr/>
      <dgm:t>
        <a:bodyPr/>
        <a:lstStyle/>
        <a:p>
          <a:endParaRPr lang="zh-CN" altLang="en-US"/>
        </a:p>
      </dgm:t>
    </dgm:pt>
    <dgm:pt modelId="{C0267D52-3AFE-4F63-9BA0-FE37BB6692BD}">
      <dgm:prSet phldrT="[文本]"/>
      <dgm:spPr/>
      <dgm:t>
        <a:bodyPr/>
        <a:lstStyle/>
        <a:p>
          <a:r>
            <a:rPr lang="en-US" altLang="en-US" dirty="0"/>
            <a:t>1.</a:t>
          </a:r>
          <a:r>
            <a:rPr lang="zh-CN" altLang="en-US" dirty="0"/>
            <a:t>商品自身的价格</a:t>
          </a:r>
        </a:p>
      </dgm:t>
    </dgm:pt>
    <dgm:pt modelId="{52F662A6-00AB-408B-BCCB-98672A63D6D3}" type="parTrans" cxnId="{2045022C-BD45-45E8-A8C0-F374365C37F5}">
      <dgm:prSet/>
      <dgm:spPr/>
      <dgm:t>
        <a:bodyPr/>
        <a:lstStyle/>
        <a:p>
          <a:endParaRPr lang="zh-CN" altLang="en-US"/>
        </a:p>
      </dgm:t>
    </dgm:pt>
    <dgm:pt modelId="{8657582A-A693-4398-82FA-68A94A805618}" type="sibTrans" cxnId="{2045022C-BD45-45E8-A8C0-F374365C37F5}">
      <dgm:prSet/>
      <dgm:spPr/>
      <dgm:t>
        <a:bodyPr/>
        <a:lstStyle/>
        <a:p>
          <a:endParaRPr lang="zh-CN" altLang="en-US"/>
        </a:p>
      </dgm:t>
    </dgm:pt>
    <dgm:pt modelId="{51376341-6EE0-4A56-9FBC-4AD1869768E5}">
      <dgm:prSet phldrT="[文本]"/>
      <dgm:spPr/>
      <dgm:t>
        <a:bodyPr/>
        <a:lstStyle/>
        <a:p>
          <a:r>
            <a:rPr lang="en-US" altLang="en-US" dirty="0"/>
            <a:t>2.</a:t>
          </a:r>
          <a:r>
            <a:rPr lang="zh-CN" altLang="en-US" dirty="0"/>
            <a:t>生产者的目标</a:t>
          </a:r>
        </a:p>
      </dgm:t>
    </dgm:pt>
    <dgm:pt modelId="{8B84BF12-FB54-4CAC-9979-18D25979EB05}" type="parTrans" cxnId="{DC56FA10-1101-4166-B214-EAFCBA80F168}">
      <dgm:prSet/>
      <dgm:spPr/>
      <dgm:t>
        <a:bodyPr/>
        <a:lstStyle/>
        <a:p>
          <a:endParaRPr lang="zh-CN" altLang="en-US"/>
        </a:p>
      </dgm:t>
    </dgm:pt>
    <dgm:pt modelId="{A3FDDC62-4840-4825-A613-BF07268A04EC}" type="sibTrans" cxnId="{DC56FA10-1101-4166-B214-EAFCBA80F168}">
      <dgm:prSet/>
      <dgm:spPr/>
      <dgm:t>
        <a:bodyPr/>
        <a:lstStyle/>
        <a:p>
          <a:endParaRPr lang="zh-CN" altLang="en-US"/>
        </a:p>
      </dgm:t>
    </dgm:pt>
    <dgm:pt modelId="{3F9286FD-C2D8-40BC-B23A-9F2157F3F3D4}">
      <dgm:prSet phldrT="[文本]"/>
      <dgm:spPr/>
      <dgm:t>
        <a:bodyPr/>
        <a:lstStyle/>
        <a:p>
          <a:r>
            <a:rPr lang="en-US" altLang="en-US" dirty="0"/>
            <a:t>3.</a:t>
          </a:r>
          <a:r>
            <a:rPr lang="zh-CN" altLang="en-US" dirty="0"/>
            <a:t>生产技术水平</a:t>
          </a:r>
        </a:p>
      </dgm:t>
    </dgm:pt>
    <dgm:pt modelId="{D756834F-6207-4AF7-8ED6-4CBE1BAFFED7}" type="parTrans" cxnId="{CB0FC067-6A7C-4E47-A7A2-DEB7AEB4AC4B}">
      <dgm:prSet/>
      <dgm:spPr/>
      <dgm:t>
        <a:bodyPr/>
        <a:lstStyle/>
        <a:p>
          <a:endParaRPr lang="zh-CN" altLang="en-US"/>
        </a:p>
      </dgm:t>
    </dgm:pt>
    <dgm:pt modelId="{7827CE7F-426D-49F8-A962-185BB722A105}" type="sibTrans" cxnId="{CB0FC067-6A7C-4E47-A7A2-DEB7AEB4AC4B}">
      <dgm:prSet/>
      <dgm:spPr/>
      <dgm:t>
        <a:bodyPr/>
        <a:lstStyle/>
        <a:p>
          <a:endParaRPr lang="zh-CN" altLang="en-US"/>
        </a:p>
      </dgm:t>
    </dgm:pt>
    <dgm:pt modelId="{159559F2-DAF6-4946-9AB9-011A7E7789A4}">
      <dgm:prSet phldrT="[文本]"/>
      <dgm:spPr/>
      <dgm:t>
        <a:bodyPr/>
        <a:lstStyle/>
        <a:p>
          <a:r>
            <a:rPr lang="en-US" altLang="en-US" dirty="0"/>
            <a:t>4.</a:t>
          </a:r>
          <a:r>
            <a:rPr lang="zh-CN" altLang="en-US" dirty="0"/>
            <a:t>生产成本</a:t>
          </a:r>
        </a:p>
      </dgm:t>
    </dgm:pt>
    <dgm:pt modelId="{D06C1867-83C3-4D9F-B8DE-B68AB455F056}" type="parTrans" cxnId="{92AA759A-F097-4975-9069-93D98A862D71}">
      <dgm:prSet/>
      <dgm:spPr/>
      <dgm:t>
        <a:bodyPr/>
        <a:lstStyle/>
        <a:p>
          <a:endParaRPr lang="zh-CN" altLang="en-US"/>
        </a:p>
      </dgm:t>
    </dgm:pt>
    <dgm:pt modelId="{E87E76F9-FCE3-4375-8B56-0DA521C189E3}" type="sibTrans" cxnId="{92AA759A-F097-4975-9069-93D98A862D71}">
      <dgm:prSet/>
      <dgm:spPr/>
      <dgm:t>
        <a:bodyPr/>
        <a:lstStyle/>
        <a:p>
          <a:endParaRPr lang="zh-CN" altLang="en-US"/>
        </a:p>
      </dgm:t>
    </dgm:pt>
    <dgm:pt modelId="{A5742806-1F88-4064-BAB6-302FA32F1665}">
      <dgm:prSet phldrT="[文本]"/>
      <dgm:spPr/>
      <dgm:t>
        <a:bodyPr/>
        <a:lstStyle/>
        <a:p>
          <a:r>
            <a:rPr lang="en-US" altLang="en-US" dirty="0"/>
            <a:t>5.</a:t>
          </a:r>
          <a:r>
            <a:rPr lang="zh-CN" altLang="en-US" dirty="0"/>
            <a:t>生产者可生产的其他相关商品的价格</a:t>
          </a:r>
        </a:p>
      </dgm:t>
    </dgm:pt>
    <dgm:pt modelId="{7FF4BA69-7313-48E1-9C1D-DA4ECD898504}" type="parTrans" cxnId="{F0D11F7F-50B1-48FB-841B-429855F26922}">
      <dgm:prSet/>
      <dgm:spPr/>
      <dgm:t>
        <a:bodyPr/>
        <a:lstStyle/>
        <a:p>
          <a:endParaRPr lang="zh-CN" altLang="en-US"/>
        </a:p>
      </dgm:t>
    </dgm:pt>
    <dgm:pt modelId="{0F7202A8-0A1D-4AA1-B4EB-2C50ABC8A1FF}" type="sibTrans" cxnId="{F0D11F7F-50B1-48FB-841B-429855F26922}">
      <dgm:prSet/>
      <dgm:spPr/>
      <dgm:t>
        <a:bodyPr/>
        <a:lstStyle/>
        <a:p>
          <a:endParaRPr lang="zh-CN" altLang="en-US"/>
        </a:p>
      </dgm:t>
    </dgm:pt>
    <dgm:pt modelId="{9610B2DE-E9BF-4975-B798-E45DFE335847}">
      <dgm:prSet phldrT="[文本]"/>
      <dgm:spPr/>
      <dgm:t>
        <a:bodyPr/>
        <a:lstStyle/>
        <a:p>
          <a:r>
            <a:rPr lang="en-US" altLang="en-US" dirty="0"/>
            <a:t>6.</a:t>
          </a:r>
          <a:r>
            <a:rPr lang="zh-CN" altLang="en-US" dirty="0"/>
            <a:t>生产者对未来的预期</a:t>
          </a:r>
        </a:p>
      </dgm:t>
    </dgm:pt>
    <dgm:pt modelId="{E96EF3B0-74FD-41E8-B90E-D82B3442A7CF}" type="parTrans" cxnId="{B29011E1-890A-40F3-B3ED-47A67379360F}">
      <dgm:prSet/>
      <dgm:spPr/>
      <dgm:t>
        <a:bodyPr/>
        <a:lstStyle/>
        <a:p>
          <a:endParaRPr lang="zh-CN" altLang="en-US"/>
        </a:p>
      </dgm:t>
    </dgm:pt>
    <dgm:pt modelId="{5DA68918-90F1-4E68-A65F-8210A42AAC03}" type="sibTrans" cxnId="{B29011E1-890A-40F3-B3ED-47A67379360F}">
      <dgm:prSet/>
      <dgm:spPr/>
      <dgm:t>
        <a:bodyPr/>
        <a:lstStyle/>
        <a:p>
          <a:endParaRPr lang="zh-CN" altLang="en-US"/>
        </a:p>
      </dgm:t>
    </dgm:pt>
    <dgm:pt modelId="{597F8A81-8898-4EBE-824D-35AF7A730B5E}">
      <dgm:prSet phldrT="[文本]"/>
      <dgm:spPr/>
      <dgm:t>
        <a:bodyPr/>
        <a:lstStyle/>
        <a:p>
          <a:r>
            <a:rPr lang="en-US" altLang="en-US" dirty="0"/>
            <a:t>7.</a:t>
          </a:r>
          <a:r>
            <a:rPr lang="zh-CN" altLang="en-US" dirty="0"/>
            <a:t>政府的经济政策</a:t>
          </a:r>
        </a:p>
      </dgm:t>
    </dgm:pt>
    <dgm:pt modelId="{1520EBEA-56A3-430C-A04B-CA60A00CD12A}" type="parTrans" cxnId="{EF4B2403-4648-4BEC-BF8A-1C31BE05FD20}">
      <dgm:prSet/>
      <dgm:spPr/>
      <dgm:t>
        <a:bodyPr/>
        <a:lstStyle/>
        <a:p>
          <a:endParaRPr lang="zh-CN" altLang="en-US"/>
        </a:p>
      </dgm:t>
    </dgm:pt>
    <dgm:pt modelId="{693C793C-537E-49BF-9AAA-1D3C4FBFA5BE}" type="sibTrans" cxnId="{EF4B2403-4648-4BEC-BF8A-1C31BE05FD20}">
      <dgm:prSet/>
      <dgm:spPr/>
      <dgm:t>
        <a:bodyPr/>
        <a:lstStyle/>
        <a:p>
          <a:endParaRPr lang="zh-CN" altLang="en-US"/>
        </a:p>
      </dgm:t>
    </dgm:pt>
    <dgm:pt modelId="{21CD7644-F0E3-480C-85E1-ACA4E8CF8C7C}" type="pres">
      <dgm:prSet presAssocID="{A9147432-E35B-431F-ADD8-84CB66466B83}" presName="diagram" presStyleCnt="0">
        <dgm:presLayoutVars>
          <dgm:dir/>
          <dgm:resizeHandles val="exact"/>
        </dgm:presLayoutVars>
      </dgm:prSet>
      <dgm:spPr/>
    </dgm:pt>
    <dgm:pt modelId="{4FE30B8F-3C72-40C2-BA2D-47DE09D82E2D}" type="pres">
      <dgm:prSet presAssocID="{C0267D52-3AFE-4F63-9BA0-FE37BB6692BD}" presName="node" presStyleLbl="node1" presStyleIdx="0" presStyleCnt="7">
        <dgm:presLayoutVars>
          <dgm:bulletEnabled val="1"/>
        </dgm:presLayoutVars>
      </dgm:prSet>
      <dgm:spPr/>
    </dgm:pt>
    <dgm:pt modelId="{88EF5FE3-FA90-453A-B8A2-A2868717CC88}" type="pres">
      <dgm:prSet presAssocID="{8657582A-A693-4398-82FA-68A94A805618}" presName="sibTrans" presStyleCnt="0"/>
      <dgm:spPr/>
    </dgm:pt>
    <dgm:pt modelId="{4FE62274-0228-4F9A-A81B-EC3E36F024A3}" type="pres">
      <dgm:prSet presAssocID="{51376341-6EE0-4A56-9FBC-4AD1869768E5}" presName="node" presStyleLbl="node1" presStyleIdx="1" presStyleCnt="7">
        <dgm:presLayoutVars>
          <dgm:bulletEnabled val="1"/>
        </dgm:presLayoutVars>
      </dgm:prSet>
      <dgm:spPr/>
    </dgm:pt>
    <dgm:pt modelId="{C475A5FA-96A0-4205-8384-2D4CDC7EEF68}" type="pres">
      <dgm:prSet presAssocID="{A3FDDC62-4840-4825-A613-BF07268A04EC}" presName="sibTrans" presStyleCnt="0"/>
      <dgm:spPr/>
    </dgm:pt>
    <dgm:pt modelId="{09C7DA4D-4344-44C5-BAC7-B4AC579CEC82}" type="pres">
      <dgm:prSet presAssocID="{3F9286FD-C2D8-40BC-B23A-9F2157F3F3D4}" presName="node" presStyleLbl="node1" presStyleIdx="2" presStyleCnt="7">
        <dgm:presLayoutVars>
          <dgm:bulletEnabled val="1"/>
        </dgm:presLayoutVars>
      </dgm:prSet>
      <dgm:spPr/>
    </dgm:pt>
    <dgm:pt modelId="{8BA01E87-DAC3-4D33-92CA-84BE8EADB129}" type="pres">
      <dgm:prSet presAssocID="{7827CE7F-426D-49F8-A962-185BB722A105}" presName="sibTrans" presStyleCnt="0"/>
      <dgm:spPr/>
    </dgm:pt>
    <dgm:pt modelId="{BC0ABC63-6D1F-49AE-83B7-4F28E44AF2FB}" type="pres">
      <dgm:prSet presAssocID="{159559F2-DAF6-4946-9AB9-011A7E7789A4}" presName="node" presStyleLbl="node1" presStyleIdx="3" presStyleCnt="7">
        <dgm:presLayoutVars>
          <dgm:bulletEnabled val="1"/>
        </dgm:presLayoutVars>
      </dgm:prSet>
      <dgm:spPr/>
    </dgm:pt>
    <dgm:pt modelId="{A4CCD9CD-113C-4317-9394-CA1197ADC475}" type="pres">
      <dgm:prSet presAssocID="{E87E76F9-FCE3-4375-8B56-0DA521C189E3}" presName="sibTrans" presStyleCnt="0"/>
      <dgm:spPr/>
    </dgm:pt>
    <dgm:pt modelId="{CB42DDFA-4E1D-4F1D-9DDA-84E7666E357C}" type="pres">
      <dgm:prSet presAssocID="{A5742806-1F88-4064-BAB6-302FA32F1665}" presName="node" presStyleLbl="node1" presStyleIdx="4" presStyleCnt="7">
        <dgm:presLayoutVars>
          <dgm:bulletEnabled val="1"/>
        </dgm:presLayoutVars>
      </dgm:prSet>
      <dgm:spPr/>
    </dgm:pt>
    <dgm:pt modelId="{BF0C7B05-DD76-406A-8AB5-519E0535944B}" type="pres">
      <dgm:prSet presAssocID="{0F7202A8-0A1D-4AA1-B4EB-2C50ABC8A1FF}" presName="sibTrans" presStyleCnt="0"/>
      <dgm:spPr/>
    </dgm:pt>
    <dgm:pt modelId="{8390D950-B78B-4A1E-9688-812524760904}" type="pres">
      <dgm:prSet presAssocID="{9610B2DE-E9BF-4975-B798-E45DFE335847}" presName="node" presStyleLbl="node1" presStyleIdx="5" presStyleCnt="7">
        <dgm:presLayoutVars>
          <dgm:bulletEnabled val="1"/>
        </dgm:presLayoutVars>
      </dgm:prSet>
      <dgm:spPr/>
    </dgm:pt>
    <dgm:pt modelId="{D2684E01-6717-4166-AFE0-BF0993C72625}" type="pres">
      <dgm:prSet presAssocID="{5DA68918-90F1-4E68-A65F-8210A42AAC03}" presName="sibTrans" presStyleCnt="0"/>
      <dgm:spPr/>
    </dgm:pt>
    <dgm:pt modelId="{A147C6C9-349E-4D47-B372-D9663F4109FC}" type="pres">
      <dgm:prSet presAssocID="{597F8A81-8898-4EBE-824D-35AF7A730B5E}" presName="node" presStyleLbl="node1" presStyleIdx="6" presStyleCnt="7">
        <dgm:presLayoutVars>
          <dgm:bulletEnabled val="1"/>
        </dgm:presLayoutVars>
      </dgm:prSet>
      <dgm:spPr/>
    </dgm:pt>
  </dgm:ptLst>
  <dgm:cxnLst>
    <dgm:cxn modelId="{0615A400-B744-4520-B78A-2392D04F1BA6}" type="presOf" srcId="{A9147432-E35B-431F-ADD8-84CB66466B83}" destId="{21CD7644-F0E3-480C-85E1-ACA4E8CF8C7C}" srcOrd="0" destOrd="0" presId="urn:microsoft.com/office/officeart/2005/8/layout/default"/>
    <dgm:cxn modelId="{EF4B2403-4648-4BEC-BF8A-1C31BE05FD20}" srcId="{A9147432-E35B-431F-ADD8-84CB66466B83}" destId="{597F8A81-8898-4EBE-824D-35AF7A730B5E}" srcOrd="6" destOrd="0" parTransId="{1520EBEA-56A3-430C-A04B-CA60A00CD12A}" sibTransId="{693C793C-537E-49BF-9AAA-1D3C4FBFA5BE}"/>
    <dgm:cxn modelId="{DC56FA10-1101-4166-B214-EAFCBA80F168}" srcId="{A9147432-E35B-431F-ADD8-84CB66466B83}" destId="{51376341-6EE0-4A56-9FBC-4AD1869768E5}" srcOrd="1" destOrd="0" parTransId="{8B84BF12-FB54-4CAC-9979-18D25979EB05}" sibTransId="{A3FDDC62-4840-4825-A613-BF07268A04EC}"/>
    <dgm:cxn modelId="{2045022C-BD45-45E8-A8C0-F374365C37F5}" srcId="{A9147432-E35B-431F-ADD8-84CB66466B83}" destId="{C0267D52-3AFE-4F63-9BA0-FE37BB6692BD}" srcOrd="0" destOrd="0" parTransId="{52F662A6-00AB-408B-BCCB-98672A63D6D3}" sibTransId="{8657582A-A693-4398-82FA-68A94A805618}"/>
    <dgm:cxn modelId="{BA792F35-36B5-414E-8472-B7EC0ECCAEB5}" type="presOf" srcId="{9610B2DE-E9BF-4975-B798-E45DFE335847}" destId="{8390D950-B78B-4A1E-9688-812524760904}" srcOrd="0" destOrd="0" presId="urn:microsoft.com/office/officeart/2005/8/layout/default"/>
    <dgm:cxn modelId="{0A28F363-39F3-4C90-8D0D-A77EA72D7985}" type="presOf" srcId="{A5742806-1F88-4064-BAB6-302FA32F1665}" destId="{CB42DDFA-4E1D-4F1D-9DDA-84E7666E357C}" srcOrd="0" destOrd="0" presId="urn:microsoft.com/office/officeart/2005/8/layout/default"/>
    <dgm:cxn modelId="{CB0FC067-6A7C-4E47-A7A2-DEB7AEB4AC4B}" srcId="{A9147432-E35B-431F-ADD8-84CB66466B83}" destId="{3F9286FD-C2D8-40BC-B23A-9F2157F3F3D4}" srcOrd="2" destOrd="0" parTransId="{D756834F-6207-4AF7-8ED6-4CBE1BAFFED7}" sibTransId="{7827CE7F-426D-49F8-A962-185BB722A105}"/>
    <dgm:cxn modelId="{F0D11F7F-50B1-48FB-841B-429855F26922}" srcId="{A9147432-E35B-431F-ADD8-84CB66466B83}" destId="{A5742806-1F88-4064-BAB6-302FA32F1665}" srcOrd="4" destOrd="0" parTransId="{7FF4BA69-7313-48E1-9C1D-DA4ECD898504}" sibTransId="{0F7202A8-0A1D-4AA1-B4EB-2C50ABC8A1FF}"/>
    <dgm:cxn modelId="{49B1E793-2F73-4F34-A288-3A912051588F}" type="presOf" srcId="{C0267D52-3AFE-4F63-9BA0-FE37BB6692BD}" destId="{4FE30B8F-3C72-40C2-BA2D-47DE09D82E2D}" srcOrd="0" destOrd="0" presId="urn:microsoft.com/office/officeart/2005/8/layout/default"/>
    <dgm:cxn modelId="{92AA759A-F097-4975-9069-93D98A862D71}" srcId="{A9147432-E35B-431F-ADD8-84CB66466B83}" destId="{159559F2-DAF6-4946-9AB9-011A7E7789A4}" srcOrd="3" destOrd="0" parTransId="{D06C1867-83C3-4D9F-B8DE-B68AB455F056}" sibTransId="{E87E76F9-FCE3-4375-8B56-0DA521C189E3}"/>
    <dgm:cxn modelId="{0C922EB6-4475-4B4B-9D7B-6C9A480D2458}" type="presOf" srcId="{51376341-6EE0-4A56-9FBC-4AD1869768E5}" destId="{4FE62274-0228-4F9A-A81B-EC3E36F024A3}" srcOrd="0" destOrd="0" presId="urn:microsoft.com/office/officeart/2005/8/layout/default"/>
    <dgm:cxn modelId="{76CCB7BD-9975-4910-B547-69274085FC4F}" type="presOf" srcId="{3F9286FD-C2D8-40BC-B23A-9F2157F3F3D4}" destId="{09C7DA4D-4344-44C5-BAC7-B4AC579CEC82}" srcOrd="0" destOrd="0" presId="urn:microsoft.com/office/officeart/2005/8/layout/default"/>
    <dgm:cxn modelId="{C5E926C3-48CB-408E-808A-30FC6D0AA8C5}" type="presOf" srcId="{159559F2-DAF6-4946-9AB9-011A7E7789A4}" destId="{BC0ABC63-6D1F-49AE-83B7-4F28E44AF2FB}" srcOrd="0" destOrd="0" presId="urn:microsoft.com/office/officeart/2005/8/layout/default"/>
    <dgm:cxn modelId="{B29011E1-890A-40F3-B3ED-47A67379360F}" srcId="{A9147432-E35B-431F-ADD8-84CB66466B83}" destId="{9610B2DE-E9BF-4975-B798-E45DFE335847}" srcOrd="5" destOrd="0" parTransId="{E96EF3B0-74FD-41E8-B90E-D82B3442A7CF}" sibTransId="{5DA68918-90F1-4E68-A65F-8210A42AAC03}"/>
    <dgm:cxn modelId="{1C6861FD-908D-4529-85DB-8EC4A8B75C08}" type="presOf" srcId="{597F8A81-8898-4EBE-824D-35AF7A730B5E}" destId="{A147C6C9-349E-4D47-B372-D9663F4109FC}" srcOrd="0" destOrd="0" presId="urn:microsoft.com/office/officeart/2005/8/layout/default"/>
    <dgm:cxn modelId="{70F8F0DE-9412-4DAB-94CF-E5265EDDE71A}" type="presParOf" srcId="{21CD7644-F0E3-480C-85E1-ACA4E8CF8C7C}" destId="{4FE30B8F-3C72-40C2-BA2D-47DE09D82E2D}" srcOrd="0" destOrd="0" presId="urn:microsoft.com/office/officeart/2005/8/layout/default"/>
    <dgm:cxn modelId="{5122D037-D342-4AAA-A33E-D90180395EF3}" type="presParOf" srcId="{21CD7644-F0E3-480C-85E1-ACA4E8CF8C7C}" destId="{88EF5FE3-FA90-453A-B8A2-A2868717CC88}" srcOrd="1" destOrd="0" presId="urn:microsoft.com/office/officeart/2005/8/layout/default"/>
    <dgm:cxn modelId="{5099A7F5-3391-45B4-B93E-E37BFCD47FAC}" type="presParOf" srcId="{21CD7644-F0E3-480C-85E1-ACA4E8CF8C7C}" destId="{4FE62274-0228-4F9A-A81B-EC3E36F024A3}" srcOrd="2" destOrd="0" presId="urn:microsoft.com/office/officeart/2005/8/layout/default"/>
    <dgm:cxn modelId="{F93F1B6E-94A7-4022-B09C-4C6B98F7D992}" type="presParOf" srcId="{21CD7644-F0E3-480C-85E1-ACA4E8CF8C7C}" destId="{C475A5FA-96A0-4205-8384-2D4CDC7EEF68}" srcOrd="3" destOrd="0" presId="urn:microsoft.com/office/officeart/2005/8/layout/default"/>
    <dgm:cxn modelId="{98CBBD8E-ED9A-4E07-9B89-369CD0C7D09D}" type="presParOf" srcId="{21CD7644-F0E3-480C-85E1-ACA4E8CF8C7C}" destId="{09C7DA4D-4344-44C5-BAC7-B4AC579CEC82}" srcOrd="4" destOrd="0" presId="urn:microsoft.com/office/officeart/2005/8/layout/default"/>
    <dgm:cxn modelId="{105CF604-FFA1-414F-9F74-F8B881753F8F}" type="presParOf" srcId="{21CD7644-F0E3-480C-85E1-ACA4E8CF8C7C}" destId="{8BA01E87-DAC3-4D33-92CA-84BE8EADB129}" srcOrd="5" destOrd="0" presId="urn:microsoft.com/office/officeart/2005/8/layout/default"/>
    <dgm:cxn modelId="{8786D47F-2B90-4220-A167-D7272D9CC688}" type="presParOf" srcId="{21CD7644-F0E3-480C-85E1-ACA4E8CF8C7C}" destId="{BC0ABC63-6D1F-49AE-83B7-4F28E44AF2FB}" srcOrd="6" destOrd="0" presId="urn:microsoft.com/office/officeart/2005/8/layout/default"/>
    <dgm:cxn modelId="{BD3F1536-80DD-4981-B4EE-4119C93A5E43}" type="presParOf" srcId="{21CD7644-F0E3-480C-85E1-ACA4E8CF8C7C}" destId="{A4CCD9CD-113C-4317-9394-CA1197ADC475}" srcOrd="7" destOrd="0" presId="urn:microsoft.com/office/officeart/2005/8/layout/default"/>
    <dgm:cxn modelId="{E00F4F53-3C2C-409D-975F-F90289FA5376}" type="presParOf" srcId="{21CD7644-F0E3-480C-85E1-ACA4E8CF8C7C}" destId="{CB42DDFA-4E1D-4F1D-9DDA-84E7666E357C}" srcOrd="8" destOrd="0" presId="urn:microsoft.com/office/officeart/2005/8/layout/default"/>
    <dgm:cxn modelId="{73DCBBF1-DCC1-48F6-A62E-43329955E361}" type="presParOf" srcId="{21CD7644-F0E3-480C-85E1-ACA4E8CF8C7C}" destId="{BF0C7B05-DD76-406A-8AB5-519E0535944B}" srcOrd="9" destOrd="0" presId="urn:microsoft.com/office/officeart/2005/8/layout/default"/>
    <dgm:cxn modelId="{1B5A75A5-60C4-4F82-BB45-88C9B4E7BEA2}" type="presParOf" srcId="{21CD7644-F0E3-480C-85E1-ACA4E8CF8C7C}" destId="{8390D950-B78B-4A1E-9688-812524760904}" srcOrd="10" destOrd="0" presId="urn:microsoft.com/office/officeart/2005/8/layout/default"/>
    <dgm:cxn modelId="{CAE6ECC8-A82D-4BBF-8AEB-F0A5DF512EBC}" type="presParOf" srcId="{21CD7644-F0E3-480C-85E1-ACA4E8CF8C7C}" destId="{D2684E01-6717-4166-AFE0-BF0993C72625}" srcOrd="11" destOrd="0" presId="urn:microsoft.com/office/officeart/2005/8/layout/default"/>
    <dgm:cxn modelId="{8658CD6C-2D58-4EB0-9909-C92628517160}" type="presParOf" srcId="{21CD7644-F0E3-480C-85E1-ACA4E8CF8C7C}" destId="{A147C6C9-349E-4D47-B372-D9663F4109FC}"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36062F0-AE7E-4979-93AC-20AAD711DA47}" type="doc">
      <dgm:prSet loTypeId="urn:microsoft.com/office/officeart/2005/8/layout/hProcess11" loCatId="process" qsTypeId="urn:microsoft.com/office/officeart/2005/8/quickstyle/simple1" qsCatId="simple" csTypeId="urn:microsoft.com/office/officeart/2005/8/colors/accent1_2" csCatId="accent1" phldr="1"/>
      <dgm:spPr/>
    </dgm:pt>
    <dgm:pt modelId="{547FDBF1-DE8E-4021-860C-1D59E0CA0601}">
      <dgm:prSet phldrT="[文本]"/>
      <dgm:spPr/>
      <dgm:t>
        <a:bodyPr/>
        <a:lstStyle/>
        <a:p>
          <a:r>
            <a:rPr lang="en-US" altLang="en-US" dirty="0"/>
            <a:t>1.</a:t>
          </a:r>
          <a:r>
            <a:rPr lang="zh-CN" altLang="en-US" dirty="0"/>
            <a:t>需求变动的影响</a:t>
          </a:r>
        </a:p>
      </dgm:t>
    </dgm:pt>
    <dgm:pt modelId="{C1A987C6-7461-46E7-B114-40366E2DD323}" type="parTrans" cxnId="{B188D120-0FBB-4E24-B902-88029FA3F130}">
      <dgm:prSet/>
      <dgm:spPr/>
      <dgm:t>
        <a:bodyPr/>
        <a:lstStyle/>
        <a:p>
          <a:endParaRPr lang="zh-CN" altLang="en-US"/>
        </a:p>
      </dgm:t>
    </dgm:pt>
    <dgm:pt modelId="{D93B2969-14A2-4671-8374-EDFDD44AD735}" type="sibTrans" cxnId="{B188D120-0FBB-4E24-B902-88029FA3F130}">
      <dgm:prSet/>
      <dgm:spPr/>
      <dgm:t>
        <a:bodyPr/>
        <a:lstStyle/>
        <a:p>
          <a:endParaRPr lang="zh-CN" altLang="en-US"/>
        </a:p>
      </dgm:t>
    </dgm:pt>
    <dgm:pt modelId="{F9FDFF83-DAC1-44BD-BE7A-7E17A28C4F7F}">
      <dgm:prSet phldrT="[文本]"/>
      <dgm:spPr/>
      <dgm:t>
        <a:bodyPr/>
        <a:lstStyle/>
        <a:p>
          <a:r>
            <a:rPr lang="en-US" altLang="en-US" dirty="0"/>
            <a:t>2.</a:t>
          </a:r>
          <a:r>
            <a:rPr lang="zh-CN" altLang="en-US" dirty="0"/>
            <a:t>供给变动的影响</a:t>
          </a:r>
        </a:p>
      </dgm:t>
    </dgm:pt>
    <dgm:pt modelId="{7AE42624-2104-4117-BC6A-90D451505BDA}" type="parTrans" cxnId="{A4AD6806-CE26-4E1C-9F74-B9FFAAAFD424}">
      <dgm:prSet/>
      <dgm:spPr/>
      <dgm:t>
        <a:bodyPr/>
        <a:lstStyle/>
        <a:p>
          <a:endParaRPr lang="zh-CN" altLang="en-US"/>
        </a:p>
      </dgm:t>
    </dgm:pt>
    <dgm:pt modelId="{3C55D299-EF3D-47FF-B4FF-3D7E0CDA2F6D}" type="sibTrans" cxnId="{A4AD6806-CE26-4E1C-9F74-B9FFAAAFD424}">
      <dgm:prSet/>
      <dgm:spPr/>
      <dgm:t>
        <a:bodyPr/>
        <a:lstStyle/>
        <a:p>
          <a:endParaRPr lang="zh-CN" altLang="en-US"/>
        </a:p>
      </dgm:t>
    </dgm:pt>
    <dgm:pt modelId="{BED45120-41BC-4F43-A310-059EFA6D2048}">
      <dgm:prSet phldrT="[文本]"/>
      <dgm:spPr/>
      <dgm:t>
        <a:bodyPr/>
        <a:lstStyle/>
        <a:p>
          <a:r>
            <a:rPr lang="en-US" altLang="en-US" dirty="0"/>
            <a:t>3.</a:t>
          </a:r>
          <a:r>
            <a:rPr lang="zh-CN" altLang="en-US" dirty="0"/>
            <a:t>需求和供给同时变动的影响</a:t>
          </a:r>
        </a:p>
      </dgm:t>
    </dgm:pt>
    <dgm:pt modelId="{68A1F429-DDD0-4C6A-A616-4D659137EB23}" type="parTrans" cxnId="{B15A92E9-B152-4B7B-90ED-524E02D35D90}">
      <dgm:prSet/>
      <dgm:spPr/>
      <dgm:t>
        <a:bodyPr/>
        <a:lstStyle/>
        <a:p>
          <a:endParaRPr lang="zh-CN" altLang="en-US"/>
        </a:p>
      </dgm:t>
    </dgm:pt>
    <dgm:pt modelId="{FD6D552B-3434-406C-8905-65716E93618D}" type="sibTrans" cxnId="{B15A92E9-B152-4B7B-90ED-524E02D35D90}">
      <dgm:prSet/>
      <dgm:spPr/>
      <dgm:t>
        <a:bodyPr/>
        <a:lstStyle/>
        <a:p>
          <a:endParaRPr lang="zh-CN" altLang="en-US"/>
        </a:p>
      </dgm:t>
    </dgm:pt>
    <dgm:pt modelId="{64D907C7-EC17-48AF-9747-B9B2AD0CE794}" type="pres">
      <dgm:prSet presAssocID="{C36062F0-AE7E-4979-93AC-20AAD711DA47}" presName="Name0" presStyleCnt="0">
        <dgm:presLayoutVars>
          <dgm:dir/>
          <dgm:resizeHandles val="exact"/>
        </dgm:presLayoutVars>
      </dgm:prSet>
      <dgm:spPr/>
    </dgm:pt>
    <dgm:pt modelId="{A79939F6-6C51-437F-A8D0-536A398EEFFD}" type="pres">
      <dgm:prSet presAssocID="{C36062F0-AE7E-4979-93AC-20AAD711DA47}" presName="arrow" presStyleLbl="bgShp" presStyleIdx="0" presStyleCnt="1"/>
      <dgm:spPr/>
    </dgm:pt>
    <dgm:pt modelId="{468ED0CB-08A0-45CD-B0F2-9DF9F5447A3A}" type="pres">
      <dgm:prSet presAssocID="{C36062F0-AE7E-4979-93AC-20AAD711DA47}" presName="points" presStyleCnt="0"/>
      <dgm:spPr/>
    </dgm:pt>
    <dgm:pt modelId="{46CD3D32-7970-43C9-90D1-EA80E50B6F2F}" type="pres">
      <dgm:prSet presAssocID="{547FDBF1-DE8E-4021-860C-1D59E0CA0601}" presName="compositeA" presStyleCnt="0"/>
      <dgm:spPr/>
    </dgm:pt>
    <dgm:pt modelId="{B629179C-99F3-4871-BFC5-B0D482B3EB41}" type="pres">
      <dgm:prSet presAssocID="{547FDBF1-DE8E-4021-860C-1D59E0CA0601}" presName="textA" presStyleLbl="revTx" presStyleIdx="0" presStyleCnt="3" custScaleX="138069">
        <dgm:presLayoutVars>
          <dgm:bulletEnabled val="1"/>
        </dgm:presLayoutVars>
      </dgm:prSet>
      <dgm:spPr/>
    </dgm:pt>
    <dgm:pt modelId="{05BFC427-B1F7-436C-A080-3BFA3DBA326D}" type="pres">
      <dgm:prSet presAssocID="{547FDBF1-DE8E-4021-860C-1D59E0CA0601}" presName="circleA" presStyleLbl="node1" presStyleIdx="0" presStyleCnt="3"/>
      <dgm:spPr/>
    </dgm:pt>
    <dgm:pt modelId="{DA119B8E-615D-441C-9ACF-499E0EB7B114}" type="pres">
      <dgm:prSet presAssocID="{547FDBF1-DE8E-4021-860C-1D59E0CA0601}" presName="spaceA" presStyleCnt="0"/>
      <dgm:spPr/>
    </dgm:pt>
    <dgm:pt modelId="{3C73E79C-BE4E-4190-9333-8E9D3A53913C}" type="pres">
      <dgm:prSet presAssocID="{D93B2969-14A2-4671-8374-EDFDD44AD735}" presName="space" presStyleCnt="0"/>
      <dgm:spPr/>
    </dgm:pt>
    <dgm:pt modelId="{3254A706-C00B-4528-B40A-7777ACAAD7C2}" type="pres">
      <dgm:prSet presAssocID="{F9FDFF83-DAC1-44BD-BE7A-7E17A28C4F7F}" presName="compositeB" presStyleCnt="0"/>
      <dgm:spPr/>
    </dgm:pt>
    <dgm:pt modelId="{7BA1C5A5-30E6-4DB6-B9B7-5C7979D8CFB5}" type="pres">
      <dgm:prSet presAssocID="{F9FDFF83-DAC1-44BD-BE7A-7E17A28C4F7F}" presName="textB" presStyleLbl="revTx" presStyleIdx="1" presStyleCnt="3" custScaleX="218919">
        <dgm:presLayoutVars>
          <dgm:bulletEnabled val="1"/>
        </dgm:presLayoutVars>
      </dgm:prSet>
      <dgm:spPr/>
    </dgm:pt>
    <dgm:pt modelId="{ADE6C10C-D89E-4CDA-B736-7ECBCEF29BA4}" type="pres">
      <dgm:prSet presAssocID="{F9FDFF83-DAC1-44BD-BE7A-7E17A28C4F7F}" presName="circleB" presStyleLbl="node1" presStyleIdx="1" presStyleCnt="3"/>
      <dgm:spPr/>
    </dgm:pt>
    <dgm:pt modelId="{4057EDF4-2A44-4549-AB64-BC91E8A7A6EB}" type="pres">
      <dgm:prSet presAssocID="{F9FDFF83-DAC1-44BD-BE7A-7E17A28C4F7F}" presName="spaceB" presStyleCnt="0"/>
      <dgm:spPr/>
    </dgm:pt>
    <dgm:pt modelId="{9514AC29-9C97-4880-82A4-837198687056}" type="pres">
      <dgm:prSet presAssocID="{3C55D299-EF3D-47FF-B4FF-3D7E0CDA2F6D}" presName="space" presStyleCnt="0"/>
      <dgm:spPr/>
    </dgm:pt>
    <dgm:pt modelId="{28CD3A9D-569A-4D8E-B88B-93DD3E1904F7}" type="pres">
      <dgm:prSet presAssocID="{BED45120-41BC-4F43-A310-059EFA6D2048}" presName="compositeA" presStyleCnt="0"/>
      <dgm:spPr/>
    </dgm:pt>
    <dgm:pt modelId="{5E5A4C5B-4D3B-422C-8243-4E04DCE5D99E}" type="pres">
      <dgm:prSet presAssocID="{BED45120-41BC-4F43-A310-059EFA6D2048}" presName="textA" presStyleLbl="revTx" presStyleIdx="2" presStyleCnt="3">
        <dgm:presLayoutVars>
          <dgm:bulletEnabled val="1"/>
        </dgm:presLayoutVars>
      </dgm:prSet>
      <dgm:spPr/>
    </dgm:pt>
    <dgm:pt modelId="{7DAC9ADB-6DBE-4462-91E0-E113D6A2101B}" type="pres">
      <dgm:prSet presAssocID="{BED45120-41BC-4F43-A310-059EFA6D2048}" presName="circleA" presStyleLbl="node1" presStyleIdx="2" presStyleCnt="3"/>
      <dgm:spPr/>
    </dgm:pt>
    <dgm:pt modelId="{287A71FC-7C80-4C04-8478-D07B35717942}" type="pres">
      <dgm:prSet presAssocID="{BED45120-41BC-4F43-A310-059EFA6D2048}" presName="spaceA" presStyleCnt="0"/>
      <dgm:spPr/>
    </dgm:pt>
  </dgm:ptLst>
  <dgm:cxnLst>
    <dgm:cxn modelId="{A4AD6806-CE26-4E1C-9F74-B9FFAAAFD424}" srcId="{C36062F0-AE7E-4979-93AC-20AAD711DA47}" destId="{F9FDFF83-DAC1-44BD-BE7A-7E17A28C4F7F}" srcOrd="1" destOrd="0" parTransId="{7AE42624-2104-4117-BC6A-90D451505BDA}" sibTransId="{3C55D299-EF3D-47FF-B4FF-3D7E0CDA2F6D}"/>
    <dgm:cxn modelId="{B188D120-0FBB-4E24-B902-88029FA3F130}" srcId="{C36062F0-AE7E-4979-93AC-20AAD711DA47}" destId="{547FDBF1-DE8E-4021-860C-1D59E0CA0601}" srcOrd="0" destOrd="0" parTransId="{C1A987C6-7461-46E7-B114-40366E2DD323}" sibTransId="{D93B2969-14A2-4671-8374-EDFDD44AD735}"/>
    <dgm:cxn modelId="{6D110952-40F3-42AF-98EC-1F6BC4ADAA8A}" type="presOf" srcId="{F9FDFF83-DAC1-44BD-BE7A-7E17A28C4F7F}" destId="{7BA1C5A5-30E6-4DB6-B9B7-5C7979D8CFB5}" srcOrd="0" destOrd="0" presId="urn:microsoft.com/office/officeart/2005/8/layout/hProcess11"/>
    <dgm:cxn modelId="{D345BD85-CD2F-43E2-B761-648B0C9B376F}" type="presOf" srcId="{C36062F0-AE7E-4979-93AC-20AAD711DA47}" destId="{64D907C7-EC17-48AF-9747-B9B2AD0CE794}" srcOrd="0" destOrd="0" presId="urn:microsoft.com/office/officeart/2005/8/layout/hProcess11"/>
    <dgm:cxn modelId="{A9089496-2086-41B8-9B40-10794FFB2D09}" type="presOf" srcId="{BED45120-41BC-4F43-A310-059EFA6D2048}" destId="{5E5A4C5B-4D3B-422C-8243-4E04DCE5D99E}" srcOrd="0" destOrd="0" presId="urn:microsoft.com/office/officeart/2005/8/layout/hProcess11"/>
    <dgm:cxn modelId="{8FA2CFCE-B130-4204-9C2E-8113CF1E36E5}" type="presOf" srcId="{547FDBF1-DE8E-4021-860C-1D59E0CA0601}" destId="{B629179C-99F3-4871-BFC5-B0D482B3EB41}" srcOrd="0" destOrd="0" presId="urn:microsoft.com/office/officeart/2005/8/layout/hProcess11"/>
    <dgm:cxn modelId="{B15A92E9-B152-4B7B-90ED-524E02D35D90}" srcId="{C36062F0-AE7E-4979-93AC-20AAD711DA47}" destId="{BED45120-41BC-4F43-A310-059EFA6D2048}" srcOrd="2" destOrd="0" parTransId="{68A1F429-DDD0-4C6A-A616-4D659137EB23}" sibTransId="{FD6D552B-3434-406C-8905-65716E93618D}"/>
    <dgm:cxn modelId="{CF20C9F5-3DEB-4355-824D-011CFFC6AAEE}" type="presParOf" srcId="{64D907C7-EC17-48AF-9747-B9B2AD0CE794}" destId="{A79939F6-6C51-437F-A8D0-536A398EEFFD}" srcOrd="0" destOrd="0" presId="urn:microsoft.com/office/officeart/2005/8/layout/hProcess11"/>
    <dgm:cxn modelId="{FD024AC8-C8FF-4D63-996D-E16BD5FF3E39}" type="presParOf" srcId="{64D907C7-EC17-48AF-9747-B9B2AD0CE794}" destId="{468ED0CB-08A0-45CD-B0F2-9DF9F5447A3A}" srcOrd="1" destOrd="0" presId="urn:microsoft.com/office/officeart/2005/8/layout/hProcess11"/>
    <dgm:cxn modelId="{37F57B95-8F59-4D89-AD64-EB47BBE5977E}" type="presParOf" srcId="{468ED0CB-08A0-45CD-B0F2-9DF9F5447A3A}" destId="{46CD3D32-7970-43C9-90D1-EA80E50B6F2F}" srcOrd="0" destOrd="0" presId="urn:microsoft.com/office/officeart/2005/8/layout/hProcess11"/>
    <dgm:cxn modelId="{E669F06E-B581-46D1-9B47-077924362946}" type="presParOf" srcId="{46CD3D32-7970-43C9-90D1-EA80E50B6F2F}" destId="{B629179C-99F3-4871-BFC5-B0D482B3EB41}" srcOrd="0" destOrd="0" presId="urn:microsoft.com/office/officeart/2005/8/layout/hProcess11"/>
    <dgm:cxn modelId="{70218B46-833D-40DA-883E-88CA60077A73}" type="presParOf" srcId="{46CD3D32-7970-43C9-90D1-EA80E50B6F2F}" destId="{05BFC427-B1F7-436C-A080-3BFA3DBA326D}" srcOrd="1" destOrd="0" presId="urn:microsoft.com/office/officeart/2005/8/layout/hProcess11"/>
    <dgm:cxn modelId="{D8FB0FB5-C3D5-4C2A-A7C6-4DA962FA8958}" type="presParOf" srcId="{46CD3D32-7970-43C9-90D1-EA80E50B6F2F}" destId="{DA119B8E-615D-441C-9ACF-499E0EB7B114}" srcOrd="2" destOrd="0" presId="urn:microsoft.com/office/officeart/2005/8/layout/hProcess11"/>
    <dgm:cxn modelId="{39D1C440-ED08-47BF-AC19-E5F9D38F6942}" type="presParOf" srcId="{468ED0CB-08A0-45CD-B0F2-9DF9F5447A3A}" destId="{3C73E79C-BE4E-4190-9333-8E9D3A53913C}" srcOrd="1" destOrd="0" presId="urn:microsoft.com/office/officeart/2005/8/layout/hProcess11"/>
    <dgm:cxn modelId="{4AE2A324-F103-4474-BDD6-4D6E22A81F62}" type="presParOf" srcId="{468ED0CB-08A0-45CD-B0F2-9DF9F5447A3A}" destId="{3254A706-C00B-4528-B40A-7777ACAAD7C2}" srcOrd="2" destOrd="0" presId="urn:microsoft.com/office/officeart/2005/8/layout/hProcess11"/>
    <dgm:cxn modelId="{C86E8D8A-5CE3-4E33-B804-2A3050BE9A17}" type="presParOf" srcId="{3254A706-C00B-4528-B40A-7777ACAAD7C2}" destId="{7BA1C5A5-30E6-4DB6-B9B7-5C7979D8CFB5}" srcOrd="0" destOrd="0" presId="urn:microsoft.com/office/officeart/2005/8/layout/hProcess11"/>
    <dgm:cxn modelId="{EB652CCC-A18C-42F0-A017-D9744D11FA3F}" type="presParOf" srcId="{3254A706-C00B-4528-B40A-7777ACAAD7C2}" destId="{ADE6C10C-D89E-4CDA-B736-7ECBCEF29BA4}" srcOrd="1" destOrd="0" presId="urn:microsoft.com/office/officeart/2005/8/layout/hProcess11"/>
    <dgm:cxn modelId="{B558AA49-0F8B-407A-8E03-85C2F7FE462D}" type="presParOf" srcId="{3254A706-C00B-4528-B40A-7777ACAAD7C2}" destId="{4057EDF4-2A44-4549-AB64-BC91E8A7A6EB}" srcOrd="2" destOrd="0" presId="urn:microsoft.com/office/officeart/2005/8/layout/hProcess11"/>
    <dgm:cxn modelId="{77EF5626-2D59-4327-A91B-0917BFAAE895}" type="presParOf" srcId="{468ED0CB-08A0-45CD-B0F2-9DF9F5447A3A}" destId="{9514AC29-9C97-4880-82A4-837198687056}" srcOrd="3" destOrd="0" presId="urn:microsoft.com/office/officeart/2005/8/layout/hProcess11"/>
    <dgm:cxn modelId="{796E3714-A339-4E75-9BEC-2DD986B353EE}" type="presParOf" srcId="{468ED0CB-08A0-45CD-B0F2-9DF9F5447A3A}" destId="{28CD3A9D-569A-4D8E-B88B-93DD3E1904F7}" srcOrd="4" destOrd="0" presId="urn:microsoft.com/office/officeart/2005/8/layout/hProcess11"/>
    <dgm:cxn modelId="{AE52B6F5-333E-4B36-BFFE-0BB63B31D622}" type="presParOf" srcId="{28CD3A9D-569A-4D8E-B88B-93DD3E1904F7}" destId="{5E5A4C5B-4D3B-422C-8243-4E04DCE5D99E}" srcOrd="0" destOrd="0" presId="urn:microsoft.com/office/officeart/2005/8/layout/hProcess11"/>
    <dgm:cxn modelId="{4FE75896-42CF-4216-80D5-C82196C910BB}" type="presParOf" srcId="{28CD3A9D-569A-4D8E-B88B-93DD3E1904F7}" destId="{7DAC9ADB-6DBE-4462-91E0-E113D6A2101B}" srcOrd="1" destOrd="0" presId="urn:microsoft.com/office/officeart/2005/8/layout/hProcess11"/>
    <dgm:cxn modelId="{8AC73828-FF56-4526-9B51-D1D3532DF9CC}" type="presParOf" srcId="{28CD3A9D-569A-4D8E-B88B-93DD3E1904F7}" destId="{287A71FC-7C80-4C04-8478-D07B35717942}"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D0E86A9-E42D-493F-B9F6-DEFA95F57264}" type="doc">
      <dgm:prSet loTypeId="urn:microsoft.com/office/officeart/2008/layout/NameandTitleOrganizationalChart" loCatId="hierarchy" qsTypeId="urn:microsoft.com/office/officeart/2005/8/quickstyle/simple1" qsCatId="simple" csTypeId="urn:microsoft.com/office/officeart/2005/8/colors/colorful2" csCatId="colorful" phldr="1"/>
      <dgm:spPr/>
      <dgm:t>
        <a:bodyPr/>
        <a:lstStyle/>
        <a:p>
          <a:endParaRPr lang="zh-CN" altLang="en-US"/>
        </a:p>
      </dgm:t>
    </dgm:pt>
    <dgm:pt modelId="{5780E9BC-DA1D-40AA-935A-EFA997113CB6}">
      <dgm:prSet phldrT="[文本]"/>
      <dgm:spPr/>
      <dgm:t>
        <a:bodyPr/>
        <a:lstStyle/>
        <a:p>
          <a:r>
            <a:rPr lang="zh-CN" altLang="en-US" dirty="0"/>
            <a:t>弹性</a:t>
          </a:r>
        </a:p>
      </dgm:t>
    </dgm:pt>
    <dgm:pt modelId="{C2EB77A3-9593-4335-B078-4AA35E15C888}" type="parTrans" cxnId="{8E68F076-CCDE-4EE7-B96A-44DE61C8F991}">
      <dgm:prSet/>
      <dgm:spPr/>
      <dgm:t>
        <a:bodyPr/>
        <a:lstStyle/>
        <a:p>
          <a:endParaRPr lang="zh-CN" altLang="en-US"/>
        </a:p>
      </dgm:t>
    </dgm:pt>
    <dgm:pt modelId="{6E646D03-D5F5-4547-BE08-8E58739905BE}" type="sibTrans" cxnId="{8E68F076-CCDE-4EE7-B96A-44DE61C8F991}">
      <dgm:prSet/>
      <dgm:spPr/>
      <dgm:t>
        <a:bodyPr/>
        <a:lstStyle/>
        <a:p>
          <a:endParaRPr lang="zh-CN" altLang="en-US"/>
        </a:p>
      </dgm:t>
    </dgm:pt>
    <dgm:pt modelId="{8AAE6F85-6C49-484C-A9E3-6B2B41CF2322}">
      <dgm:prSet phldrT="[文本]"/>
      <dgm:spPr/>
      <dgm:t>
        <a:bodyPr/>
        <a:lstStyle/>
        <a:p>
          <a:r>
            <a:rPr lang="zh-CN" altLang="en-US" dirty="0"/>
            <a:t>需求弹性</a:t>
          </a:r>
        </a:p>
      </dgm:t>
    </dgm:pt>
    <dgm:pt modelId="{B2615250-8744-4038-A3E7-7432DCC2F0AB}" type="parTrans" cxnId="{24507631-E8E9-43E7-A0A3-4F2E1EF5C8C4}">
      <dgm:prSet/>
      <dgm:spPr/>
      <dgm:t>
        <a:bodyPr/>
        <a:lstStyle/>
        <a:p>
          <a:endParaRPr lang="zh-CN" altLang="en-US"/>
        </a:p>
      </dgm:t>
    </dgm:pt>
    <dgm:pt modelId="{21D910B6-2C0D-42B4-89CF-E78E8BCB4B76}" type="sibTrans" cxnId="{24507631-E8E9-43E7-A0A3-4F2E1EF5C8C4}">
      <dgm:prSet/>
      <dgm:spPr/>
      <dgm:t>
        <a:bodyPr/>
        <a:lstStyle/>
        <a:p>
          <a:endParaRPr lang="zh-CN" altLang="en-US"/>
        </a:p>
      </dgm:t>
    </dgm:pt>
    <dgm:pt modelId="{BD4DFEA9-B86F-4EC5-B3FE-E3A0BE46280D}">
      <dgm:prSet phldrT="[文本]"/>
      <dgm:spPr/>
      <dgm:t>
        <a:bodyPr/>
        <a:lstStyle/>
        <a:p>
          <a:r>
            <a:rPr lang="zh-CN" altLang="en-US" dirty="0"/>
            <a:t>供给弹性</a:t>
          </a:r>
        </a:p>
      </dgm:t>
    </dgm:pt>
    <dgm:pt modelId="{1CB2A0F8-6406-4443-A30F-A99C5351E62C}" type="parTrans" cxnId="{7D36C643-CE53-40F1-88F9-A4467E8155A1}">
      <dgm:prSet/>
      <dgm:spPr/>
      <dgm:t>
        <a:bodyPr/>
        <a:lstStyle/>
        <a:p>
          <a:endParaRPr lang="zh-CN" altLang="en-US"/>
        </a:p>
      </dgm:t>
    </dgm:pt>
    <dgm:pt modelId="{AFB14090-1BE0-45DC-BAF9-32E992C18892}" type="sibTrans" cxnId="{7D36C643-CE53-40F1-88F9-A4467E8155A1}">
      <dgm:prSet/>
      <dgm:spPr/>
      <dgm:t>
        <a:bodyPr/>
        <a:lstStyle/>
        <a:p>
          <a:endParaRPr lang="zh-CN" altLang="en-US"/>
        </a:p>
      </dgm:t>
    </dgm:pt>
    <dgm:pt modelId="{0351517F-2D38-400F-B6E7-1CF370337520}">
      <dgm:prSet phldrT="[文本]"/>
      <dgm:spPr/>
      <dgm:t>
        <a:bodyPr/>
        <a:lstStyle/>
        <a:p>
          <a:r>
            <a:rPr lang="zh-CN" altLang="en-US" dirty="0"/>
            <a:t>需求价格弹性</a:t>
          </a:r>
        </a:p>
      </dgm:t>
    </dgm:pt>
    <dgm:pt modelId="{D9EB6362-F031-4B08-80B7-F21625D58DE9}" type="parTrans" cxnId="{27891A3E-C11E-4EE4-A849-B64A60A5ED35}">
      <dgm:prSet/>
      <dgm:spPr/>
      <dgm:t>
        <a:bodyPr/>
        <a:lstStyle/>
        <a:p>
          <a:endParaRPr lang="zh-CN" altLang="en-US"/>
        </a:p>
      </dgm:t>
    </dgm:pt>
    <dgm:pt modelId="{10158118-CF57-4C3A-952F-D4353B57AA77}" type="sibTrans" cxnId="{27891A3E-C11E-4EE4-A849-B64A60A5ED35}">
      <dgm:prSet/>
      <dgm:spPr/>
      <dgm:t>
        <a:bodyPr/>
        <a:lstStyle/>
        <a:p>
          <a:endParaRPr lang="zh-CN" altLang="en-US"/>
        </a:p>
      </dgm:t>
    </dgm:pt>
    <dgm:pt modelId="{71126915-EE3E-4229-94BA-F39ED623F833}">
      <dgm:prSet phldrT="[文本]"/>
      <dgm:spPr/>
      <dgm:t>
        <a:bodyPr/>
        <a:lstStyle/>
        <a:p>
          <a:r>
            <a:rPr lang="zh-CN" altLang="en-US" dirty="0"/>
            <a:t>需求收入弹性</a:t>
          </a:r>
        </a:p>
      </dgm:t>
    </dgm:pt>
    <dgm:pt modelId="{CDC6BBCC-C3F1-4A82-BD98-741345F0A1F4}" type="parTrans" cxnId="{58EFE6DF-60CD-41FF-A0F3-8BB5E1D721E2}">
      <dgm:prSet/>
      <dgm:spPr/>
      <dgm:t>
        <a:bodyPr/>
        <a:lstStyle/>
        <a:p>
          <a:endParaRPr lang="zh-CN" altLang="en-US"/>
        </a:p>
      </dgm:t>
    </dgm:pt>
    <dgm:pt modelId="{09E1FDBF-C36E-43B6-991C-DAADC895048A}" type="sibTrans" cxnId="{58EFE6DF-60CD-41FF-A0F3-8BB5E1D721E2}">
      <dgm:prSet/>
      <dgm:spPr/>
      <dgm:t>
        <a:bodyPr/>
        <a:lstStyle/>
        <a:p>
          <a:endParaRPr lang="zh-CN" altLang="en-US"/>
        </a:p>
      </dgm:t>
    </dgm:pt>
    <dgm:pt modelId="{DE99B5BB-7837-4C99-A161-80A9299285EB}">
      <dgm:prSet phldrT="[文本]"/>
      <dgm:spPr/>
      <dgm:t>
        <a:bodyPr/>
        <a:lstStyle/>
        <a:p>
          <a:r>
            <a:rPr lang="zh-CN" altLang="en-US" dirty="0"/>
            <a:t>需求</a:t>
          </a:r>
        </a:p>
      </dgm:t>
    </dgm:pt>
    <dgm:pt modelId="{7F27A80D-730C-4CFF-9334-E3C92CE6EF50}" type="parTrans" cxnId="{B3A252E9-2294-4CEF-8978-00FDAB45792B}">
      <dgm:prSet/>
      <dgm:spPr/>
      <dgm:t>
        <a:bodyPr/>
        <a:lstStyle/>
        <a:p>
          <a:endParaRPr lang="zh-CN" altLang="en-US"/>
        </a:p>
      </dgm:t>
    </dgm:pt>
    <dgm:pt modelId="{2C8AECF8-1E17-4064-851F-25DA5877E7FE}" type="sibTrans" cxnId="{B3A252E9-2294-4CEF-8978-00FDAB45792B}">
      <dgm:prSet/>
      <dgm:spPr/>
      <dgm:t>
        <a:bodyPr/>
        <a:lstStyle/>
        <a:p>
          <a:endParaRPr lang="zh-CN" altLang="en-US"/>
        </a:p>
      </dgm:t>
    </dgm:pt>
    <dgm:pt modelId="{A9145165-7564-458C-9677-F697CA11520B}">
      <dgm:prSet/>
      <dgm:spPr/>
      <dgm:t>
        <a:bodyPr/>
        <a:lstStyle/>
        <a:p>
          <a:r>
            <a:rPr lang="zh-CN" altLang="en-US" dirty="0"/>
            <a:t>交叉弹性</a:t>
          </a:r>
        </a:p>
      </dgm:t>
    </dgm:pt>
    <dgm:pt modelId="{6ACB6A51-7777-4AF0-A3EB-F3B8542FDF0E}" type="parTrans" cxnId="{3CCA35AD-A93D-4DEE-9DA1-E867A981A7C5}">
      <dgm:prSet/>
      <dgm:spPr/>
      <dgm:t>
        <a:bodyPr/>
        <a:lstStyle/>
        <a:p>
          <a:endParaRPr lang="zh-CN" altLang="en-US"/>
        </a:p>
      </dgm:t>
    </dgm:pt>
    <dgm:pt modelId="{2D06793C-3B92-4E54-937E-ED02FC062B00}" type="sibTrans" cxnId="{3CCA35AD-A93D-4DEE-9DA1-E867A981A7C5}">
      <dgm:prSet/>
      <dgm:spPr/>
      <dgm:t>
        <a:bodyPr/>
        <a:lstStyle/>
        <a:p>
          <a:endParaRPr lang="zh-CN" altLang="en-US"/>
        </a:p>
      </dgm:t>
    </dgm:pt>
    <dgm:pt modelId="{FF571AC5-504E-45A1-A86A-7382F11738ED}">
      <dgm:prSet phldrT="[文本]"/>
      <dgm:spPr/>
      <dgm:t>
        <a:bodyPr/>
        <a:lstStyle/>
        <a:p>
          <a:r>
            <a:rPr lang="zh-CN" altLang="en-US" dirty="0"/>
            <a:t>供给价格弹性</a:t>
          </a:r>
        </a:p>
      </dgm:t>
    </dgm:pt>
    <dgm:pt modelId="{4F652A46-BD75-46EB-ABDE-E086BF651339}" type="parTrans" cxnId="{37FA8C58-078B-4C27-A1A5-7D604825E8B1}">
      <dgm:prSet/>
      <dgm:spPr/>
      <dgm:t>
        <a:bodyPr/>
        <a:lstStyle/>
        <a:p>
          <a:endParaRPr lang="zh-CN" altLang="en-US"/>
        </a:p>
      </dgm:t>
    </dgm:pt>
    <dgm:pt modelId="{9A914E61-3C6A-4146-8979-5CCF22B742C7}" type="sibTrans" cxnId="{37FA8C58-078B-4C27-A1A5-7D604825E8B1}">
      <dgm:prSet/>
      <dgm:spPr/>
      <dgm:t>
        <a:bodyPr/>
        <a:lstStyle/>
        <a:p>
          <a:endParaRPr lang="zh-CN" altLang="en-US"/>
        </a:p>
      </dgm:t>
    </dgm:pt>
    <dgm:pt modelId="{3BBAA295-AA16-40B6-B5C8-9549DA176BCE}" type="pres">
      <dgm:prSet presAssocID="{2D0E86A9-E42D-493F-B9F6-DEFA95F57264}" presName="hierChild1" presStyleCnt="0">
        <dgm:presLayoutVars>
          <dgm:orgChart val="1"/>
          <dgm:chPref val="1"/>
          <dgm:dir/>
          <dgm:animOne val="branch"/>
          <dgm:animLvl val="lvl"/>
          <dgm:resizeHandles/>
        </dgm:presLayoutVars>
      </dgm:prSet>
      <dgm:spPr/>
    </dgm:pt>
    <dgm:pt modelId="{6E482674-AC5B-4BCB-9DC0-F2A1F1156D67}" type="pres">
      <dgm:prSet presAssocID="{5780E9BC-DA1D-40AA-935A-EFA997113CB6}" presName="hierRoot1" presStyleCnt="0">
        <dgm:presLayoutVars>
          <dgm:hierBranch val="init"/>
        </dgm:presLayoutVars>
      </dgm:prSet>
      <dgm:spPr/>
    </dgm:pt>
    <dgm:pt modelId="{DFD552C5-2982-4F1C-B30B-D0230288D22D}" type="pres">
      <dgm:prSet presAssocID="{5780E9BC-DA1D-40AA-935A-EFA997113CB6}" presName="rootComposite1" presStyleCnt="0"/>
      <dgm:spPr/>
    </dgm:pt>
    <dgm:pt modelId="{4C9CFDC0-75FF-4BA0-A86C-B1BA97199D2E}" type="pres">
      <dgm:prSet presAssocID="{5780E9BC-DA1D-40AA-935A-EFA997113CB6}" presName="rootText1" presStyleLbl="node0" presStyleIdx="0" presStyleCnt="1">
        <dgm:presLayoutVars>
          <dgm:chMax/>
          <dgm:chPref val="3"/>
        </dgm:presLayoutVars>
      </dgm:prSet>
      <dgm:spPr/>
    </dgm:pt>
    <dgm:pt modelId="{85D4141D-AE71-4D8D-99B8-D3C55245066F}" type="pres">
      <dgm:prSet presAssocID="{5780E9BC-DA1D-40AA-935A-EFA997113CB6}" presName="titleText1" presStyleLbl="fgAcc0" presStyleIdx="0" presStyleCnt="1">
        <dgm:presLayoutVars>
          <dgm:chMax val="0"/>
          <dgm:chPref val="0"/>
        </dgm:presLayoutVars>
      </dgm:prSet>
      <dgm:spPr/>
    </dgm:pt>
    <dgm:pt modelId="{2D19DD45-6FF8-48CE-8D70-77B0B61FFEF7}" type="pres">
      <dgm:prSet presAssocID="{5780E9BC-DA1D-40AA-935A-EFA997113CB6}" presName="rootConnector1" presStyleLbl="node1" presStyleIdx="0" presStyleCnt="7"/>
      <dgm:spPr/>
    </dgm:pt>
    <dgm:pt modelId="{1C68444C-E811-4EA2-A112-8FF59080C1CC}" type="pres">
      <dgm:prSet presAssocID="{5780E9BC-DA1D-40AA-935A-EFA997113CB6}" presName="hierChild2" presStyleCnt="0"/>
      <dgm:spPr/>
    </dgm:pt>
    <dgm:pt modelId="{030BFBF7-2886-4B34-AE5C-C604F5C451CD}" type="pres">
      <dgm:prSet presAssocID="{B2615250-8744-4038-A3E7-7432DCC2F0AB}" presName="Name37" presStyleLbl="parChTrans1D2" presStyleIdx="0" presStyleCnt="2"/>
      <dgm:spPr/>
    </dgm:pt>
    <dgm:pt modelId="{CFBF980A-AC8C-4B08-B812-0D1B2B8942EB}" type="pres">
      <dgm:prSet presAssocID="{8AAE6F85-6C49-484C-A9E3-6B2B41CF2322}" presName="hierRoot2" presStyleCnt="0">
        <dgm:presLayoutVars>
          <dgm:hierBranch val="init"/>
        </dgm:presLayoutVars>
      </dgm:prSet>
      <dgm:spPr/>
    </dgm:pt>
    <dgm:pt modelId="{BCB07D94-1B0C-48A7-BE8D-6D276F2B6812}" type="pres">
      <dgm:prSet presAssocID="{8AAE6F85-6C49-484C-A9E3-6B2B41CF2322}" presName="rootComposite" presStyleCnt="0"/>
      <dgm:spPr/>
    </dgm:pt>
    <dgm:pt modelId="{1FBCC5BD-7129-4F07-AF38-D340DB78AC22}" type="pres">
      <dgm:prSet presAssocID="{8AAE6F85-6C49-484C-A9E3-6B2B41CF2322}" presName="rootText" presStyleLbl="node1" presStyleIdx="0" presStyleCnt="7">
        <dgm:presLayoutVars>
          <dgm:chMax/>
          <dgm:chPref val="3"/>
        </dgm:presLayoutVars>
      </dgm:prSet>
      <dgm:spPr/>
    </dgm:pt>
    <dgm:pt modelId="{5F53E3E6-D6E9-44DD-B559-3144B4364E4C}" type="pres">
      <dgm:prSet presAssocID="{8AAE6F85-6C49-484C-A9E3-6B2B41CF2322}" presName="titleText2" presStyleLbl="fgAcc1" presStyleIdx="0" presStyleCnt="7">
        <dgm:presLayoutVars>
          <dgm:chMax val="0"/>
          <dgm:chPref val="0"/>
        </dgm:presLayoutVars>
      </dgm:prSet>
      <dgm:spPr/>
    </dgm:pt>
    <dgm:pt modelId="{232EC8EC-4518-4AC5-8489-191CDFE86860}" type="pres">
      <dgm:prSet presAssocID="{8AAE6F85-6C49-484C-A9E3-6B2B41CF2322}" presName="rootConnector" presStyleLbl="node2" presStyleIdx="0" presStyleCnt="0"/>
      <dgm:spPr/>
    </dgm:pt>
    <dgm:pt modelId="{3BCBD8A9-BECF-4BC5-BAB0-9B855A2C338C}" type="pres">
      <dgm:prSet presAssocID="{8AAE6F85-6C49-484C-A9E3-6B2B41CF2322}" presName="hierChild4" presStyleCnt="0"/>
      <dgm:spPr/>
    </dgm:pt>
    <dgm:pt modelId="{CF078B87-F71A-4B4E-8522-4E658575717B}" type="pres">
      <dgm:prSet presAssocID="{D9EB6362-F031-4B08-80B7-F21625D58DE9}" presName="Name37" presStyleLbl="parChTrans1D3" presStyleIdx="0" presStyleCnt="5"/>
      <dgm:spPr/>
    </dgm:pt>
    <dgm:pt modelId="{550D3DEE-EA9E-4A1E-9422-19044290A3D1}" type="pres">
      <dgm:prSet presAssocID="{0351517F-2D38-400F-B6E7-1CF370337520}" presName="hierRoot2" presStyleCnt="0">
        <dgm:presLayoutVars>
          <dgm:hierBranch val="init"/>
        </dgm:presLayoutVars>
      </dgm:prSet>
      <dgm:spPr/>
    </dgm:pt>
    <dgm:pt modelId="{CB984AC5-E76B-4058-A33C-CF5D9F2CE739}" type="pres">
      <dgm:prSet presAssocID="{0351517F-2D38-400F-B6E7-1CF370337520}" presName="rootComposite" presStyleCnt="0"/>
      <dgm:spPr/>
    </dgm:pt>
    <dgm:pt modelId="{03ADAD27-D51E-449D-A455-D2BC70625FFB}" type="pres">
      <dgm:prSet presAssocID="{0351517F-2D38-400F-B6E7-1CF370337520}" presName="rootText" presStyleLbl="node1" presStyleIdx="1" presStyleCnt="7">
        <dgm:presLayoutVars>
          <dgm:chMax/>
          <dgm:chPref val="3"/>
        </dgm:presLayoutVars>
      </dgm:prSet>
      <dgm:spPr/>
    </dgm:pt>
    <dgm:pt modelId="{F5577D8E-0E05-41C5-ABBF-1336EF08FB7D}" type="pres">
      <dgm:prSet presAssocID="{0351517F-2D38-400F-B6E7-1CF370337520}" presName="titleText2" presStyleLbl="fgAcc1" presStyleIdx="1" presStyleCnt="7">
        <dgm:presLayoutVars>
          <dgm:chMax val="0"/>
          <dgm:chPref val="0"/>
        </dgm:presLayoutVars>
      </dgm:prSet>
      <dgm:spPr/>
    </dgm:pt>
    <dgm:pt modelId="{F3A73FEA-39D7-4C5B-9FD1-5CB84912DCFD}" type="pres">
      <dgm:prSet presAssocID="{0351517F-2D38-400F-B6E7-1CF370337520}" presName="rootConnector" presStyleLbl="node3" presStyleIdx="0" presStyleCnt="0"/>
      <dgm:spPr/>
    </dgm:pt>
    <dgm:pt modelId="{3798BD8C-E03A-4A9B-A0E3-AF1883D7616D}" type="pres">
      <dgm:prSet presAssocID="{0351517F-2D38-400F-B6E7-1CF370337520}" presName="hierChild4" presStyleCnt="0"/>
      <dgm:spPr/>
    </dgm:pt>
    <dgm:pt modelId="{4DD19982-7B05-4CA6-83C8-CE24F4D2C81E}" type="pres">
      <dgm:prSet presAssocID="{0351517F-2D38-400F-B6E7-1CF370337520}" presName="hierChild5" presStyleCnt="0"/>
      <dgm:spPr/>
    </dgm:pt>
    <dgm:pt modelId="{72539A2B-A978-4D35-A8B7-FAEF25E7B6E5}" type="pres">
      <dgm:prSet presAssocID="{CDC6BBCC-C3F1-4A82-BD98-741345F0A1F4}" presName="Name37" presStyleLbl="parChTrans1D3" presStyleIdx="1" presStyleCnt="5"/>
      <dgm:spPr/>
    </dgm:pt>
    <dgm:pt modelId="{1A2AF96D-14C1-425C-8664-2A44F5992742}" type="pres">
      <dgm:prSet presAssocID="{71126915-EE3E-4229-94BA-F39ED623F833}" presName="hierRoot2" presStyleCnt="0">
        <dgm:presLayoutVars>
          <dgm:hierBranch val="init"/>
        </dgm:presLayoutVars>
      </dgm:prSet>
      <dgm:spPr/>
    </dgm:pt>
    <dgm:pt modelId="{1BB01A44-C421-46FA-9085-D7122EA1FE25}" type="pres">
      <dgm:prSet presAssocID="{71126915-EE3E-4229-94BA-F39ED623F833}" presName="rootComposite" presStyleCnt="0"/>
      <dgm:spPr/>
    </dgm:pt>
    <dgm:pt modelId="{8CF0C1FA-22B7-495B-9ECA-3C067EE9BEB3}" type="pres">
      <dgm:prSet presAssocID="{71126915-EE3E-4229-94BA-F39ED623F833}" presName="rootText" presStyleLbl="node1" presStyleIdx="2" presStyleCnt="7">
        <dgm:presLayoutVars>
          <dgm:chMax/>
          <dgm:chPref val="3"/>
        </dgm:presLayoutVars>
      </dgm:prSet>
      <dgm:spPr/>
    </dgm:pt>
    <dgm:pt modelId="{15F4DA5E-61DD-40E5-BF2F-713FCE8D5CF3}" type="pres">
      <dgm:prSet presAssocID="{71126915-EE3E-4229-94BA-F39ED623F833}" presName="titleText2" presStyleLbl="fgAcc1" presStyleIdx="2" presStyleCnt="7">
        <dgm:presLayoutVars>
          <dgm:chMax val="0"/>
          <dgm:chPref val="0"/>
        </dgm:presLayoutVars>
      </dgm:prSet>
      <dgm:spPr/>
    </dgm:pt>
    <dgm:pt modelId="{7AC38C2C-0E24-4554-A40C-A0FEAE0B8D9B}" type="pres">
      <dgm:prSet presAssocID="{71126915-EE3E-4229-94BA-F39ED623F833}" presName="rootConnector" presStyleLbl="node3" presStyleIdx="0" presStyleCnt="0"/>
      <dgm:spPr/>
    </dgm:pt>
    <dgm:pt modelId="{0B326198-6D14-454E-B2D5-3F9429E96197}" type="pres">
      <dgm:prSet presAssocID="{71126915-EE3E-4229-94BA-F39ED623F833}" presName="hierChild4" presStyleCnt="0"/>
      <dgm:spPr/>
    </dgm:pt>
    <dgm:pt modelId="{91E24797-9D66-4180-8830-2BEC0CF251CD}" type="pres">
      <dgm:prSet presAssocID="{71126915-EE3E-4229-94BA-F39ED623F833}" presName="hierChild5" presStyleCnt="0"/>
      <dgm:spPr/>
    </dgm:pt>
    <dgm:pt modelId="{08627E17-28C2-45F9-8AF1-B9B5BA07B7CF}" type="pres">
      <dgm:prSet presAssocID="{7F27A80D-730C-4CFF-9334-E3C92CE6EF50}" presName="Name37" presStyleLbl="parChTrans1D3" presStyleIdx="2" presStyleCnt="5"/>
      <dgm:spPr/>
    </dgm:pt>
    <dgm:pt modelId="{D940800A-B474-4302-8F8B-60DE8F48DE82}" type="pres">
      <dgm:prSet presAssocID="{DE99B5BB-7837-4C99-A161-80A9299285EB}" presName="hierRoot2" presStyleCnt="0">
        <dgm:presLayoutVars>
          <dgm:hierBranch val="init"/>
        </dgm:presLayoutVars>
      </dgm:prSet>
      <dgm:spPr/>
    </dgm:pt>
    <dgm:pt modelId="{27292093-A60B-45CE-AD1B-F64226242290}" type="pres">
      <dgm:prSet presAssocID="{DE99B5BB-7837-4C99-A161-80A9299285EB}" presName="rootComposite" presStyleCnt="0"/>
      <dgm:spPr/>
    </dgm:pt>
    <dgm:pt modelId="{42B1750D-85A8-4715-B5CA-805A5E8FC9F8}" type="pres">
      <dgm:prSet presAssocID="{DE99B5BB-7837-4C99-A161-80A9299285EB}" presName="rootText" presStyleLbl="node1" presStyleIdx="3" presStyleCnt="7">
        <dgm:presLayoutVars>
          <dgm:chMax/>
          <dgm:chPref val="3"/>
        </dgm:presLayoutVars>
      </dgm:prSet>
      <dgm:spPr/>
    </dgm:pt>
    <dgm:pt modelId="{30580A37-3385-442C-A657-A2C8DB526422}" type="pres">
      <dgm:prSet presAssocID="{DE99B5BB-7837-4C99-A161-80A9299285EB}" presName="titleText2" presStyleLbl="fgAcc1" presStyleIdx="3" presStyleCnt="7">
        <dgm:presLayoutVars>
          <dgm:chMax val="0"/>
          <dgm:chPref val="0"/>
        </dgm:presLayoutVars>
      </dgm:prSet>
      <dgm:spPr/>
    </dgm:pt>
    <dgm:pt modelId="{F95C3E4F-9806-48B0-9768-82947BD6AA97}" type="pres">
      <dgm:prSet presAssocID="{DE99B5BB-7837-4C99-A161-80A9299285EB}" presName="rootConnector" presStyleLbl="node3" presStyleIdx="0" presStyleCnt="0"/>
      <dgm:spPr/>
    </dgm:pt>
    <dgm:pt modelId="{3AD0F39D-8744-4B09-A261-546D27B491FB}" type="pres">
      <dgm:prSet presAssocID="{DE99B5BB-7837-4C99-A161-80A9299285EB}" presName="hierChild4" presStyleCnt="0"/>
      <dgm:spPr/>
    </dgm:pt>
    <dgm:pt modelId="{7C4CEE50-A0A4-496A-833F-AF02960669ED}" type="pres">
      <dgm:prSet presAssocID="{DE99B5BB-7837-4C99-A161-80A9299285EB}" presName="hierChild5" presStyleCnt="0"/>
      <dgm:spPr/>
    </dgm:pt>
    <dgm:pt modelId="{1D17A7F6-2CDD-4696-BDB2-2406BAF21A5C}" type="pres">
      <dgm:prSet presAssocID="{6ACB6A51-7777-4AF0-A3EB-F3B8542FDF0E}" presName="Name37" presStyleLbl="parChTrans1D3" presStyleIdx="3" presStyleCnt="5"/>
      <dgm:spPr/>
    </dgm:pt>
    <dgm:pt modelId="{161B1325-ABEE-49E3-BBE3-8DD5A8902BC1}" type="pres">
      <dgm:prSet presAssocID="{A9145165-7564-458C-9677-F697CA11520B}" presName="hierRoot2" presStyleCnt="0">
        <dgm:presLayoutVars>
          <dgm:hierBranch val="init"/>
        </dgm:presLayoutVars>
      </dgm:prSet>
      <dgm:spPr/>
    </dgm:pt>
    <dgm:pt modelId="{CAA0A440-6105-4D38-BA11-2A5179B27809}" type="pres">
      <dgm:prSet presAssocID="{A9145165-7564-458C-9677-F697CA11520B}" presName="rootComposite" presStyleCnt="0"/>
      <dgm:spPr/>
    </dgm:pt>
    <dgm:pt modelId="{C0F83235-A539-41A9-833A-90856AA1C5B3}" type="pres">
      <dgm:prSet presAssocID="{A9145165-7564-458C-9677-F697CA11520B}" presName="rootText" presStyleLbl="node1" presStyleIdx="4" presStyleCnt="7">
        <dgm:presLayoutVars>
          <dgm:chMax/>
          <dgm:chPref val="3"/>
        </dgm:presLayoutVars>
      </dgm:prSet>
      <dgm:spPr/>
    </dgm:pt>
    <dgm:pt modelId="{E05C1A5B-982A-4019-AEFA-F985BBDB3933}" type="pres">
      <dgm:prSet presAssocID="{A9145165-7564-458C-9677-F697CA11520B}" presName="titleText2" presStyleLbl="fgAcc1" presStyleIdx="4" presStyleCnt="7">
        <dgm:presLayoutVars>
          <dgm:chMax val="0"/>
          <dgm:chPref val="0"/>
        </dgm:presLayoutVars>
      </dgm:prSet>
      <dgm:spPr/>
    </dgm:pt>
    <dgm:pt modelId="{CBD2406F-B7D8-4BE9-88B3-A25886BECD89}" type="pres">
      <dgm:prSet presAssocID="{A9145165-7564-458C-9677-F697CA11520B}" presName="rootConnector" presStyleLbl="node3" presStyleIdx="0" presStyleCnt="0"/>
      <dgm:spPr/>
    </dgm:pt>
    <dgm:pt modelId="{B5D2B5E9-143C-413B-943C-075077F6745E}" type="pres">
      <dgm:prSet presAssocID="{A9145165-7564-458C-9677-F697CA11520B}" presName="hierChild4" presStyleCnt="0"/>
      <dgm:spPr/>
    </dgm:pt>
    <dgm:pt modelId="{856C103D-17BE-45A5-AB3B-E854BB7CF1A9}" type="pres">
      <dgm:prSet presAssocID="{A9145165-7564-458C-9677-F697CA11520B}" presName="hierChild5" presStyleCnt="0"/>
      <dgm:spPr/>
    </dgm:pt>
    <dgm:pt modelId="{40B6A01F-B410-4985-BC57-FE11CACF0A40}" type="pres">
      <dgm:prSet presAssocID="{8AAE6F85-6C49-484C-A9E3-6B2B41CF2322}" presName="hierChild5" presStyleCnt="0"/>
      <dgm:spPr/>
    </dgm:pt>
    <dgm:pt modelId="{E6B6E7D1-4AD3-4D05-BF83-AEA43A1790CB}" type="pres">
      <dgm:prSet presAssocID="{1CB2A0F8-6406-4443-A30F-A99C5351E62C}" presName="Name37" presStyleLbl="parChTrans1D2" presStyleIdx="1" presStyleCnt="2"/>
      <dgm:spPr/>
    </dgm:pt>
    <dgm:pt modelId="{17FB80F8-96F5-46C7-A610-8CEF344FBECA}" type="pres">
      <dgm:prSet presAssocID="{BD4DFEA9-B86F-4EC5-B3FE-E3A0BE46280D}" presName="hierRoot2" presStyleCnt="0">
        <dgm:presLayoutVars>
          <dgm:hierBranch val="init"/>
        </dgm:presLayoutVars>
      </dgm:prSet>
      <dgm:spPr/>
    </dgm:pt>
    <dgm:pt modelId="{8BF77D10-5A50-4689-8DAB-4913FD0241DC}" type="pres">
      <dgm:prSet presAssocID="{BD4DFEA9-B86F-4EC5-B3FE-E3A0BE46280D}" presName="rootComposite" presStyleCnt="0"/>
      <dgm:spPr/>
    </dgm:pt>
    <dgm:pt modelId="{866F7EA6-2DB6-4457-8E0A-FAE2ADA5E234}" type="pres">
      <dgm:prSet presAssocID="{BD4DFEA9-B86F-4EC5-B3FE-E3A0BE46280D}" presName="rootText" presStyleLbl="node1" presStyleIdx="5" presStyleCnt="7">
        <dgm:presLayoutVars>
          <dgm:chMax/>
          <dgm:chPref val="3"/>
        </dgm:presLayoutVars>
      </dgm:prSet>
      <dgm:spPr/>
    </dgm:pt>
    <dgm:pt modelId="{D810A221-6433-4185-BF57-3B69DE8C2004}" type="pres">
      <dgm:prSet presAssocID="{BD4DFEA9-B86F-4EC5-B3FE-E3A0BE46280D}" presName="titleText2" presStyleLbl="fgAcc1" presStyleIdx="5" presStyleCnt="7">
        <dgm:presLayoutVars>
          <dgm:chMax val="0"/>
          <dgm:chPref val="0"/>
        </dgm:presLayoutVars>
      </dgm:prSet>
      <dgm:spPr/>
    </dgm:pt>
    <dgm:pt modelId="{61D0F011-D9FB-4CB6-B80D-CD7F6350433C}" type="pres">
      <dgm:prSet presAssocID="{BD4DFEA9-B86F-4EC5-B3FE-E3A0BE46280D}" presName="rootConnector" presStyleLbl="node2" presStyleIdx="0" presStyleCnt="0"/>
      <dgm:spPr/>
    </dgm:pt>
    <dgm:pt modelId="{1F962E59-CC62-48A8-8D06-840FEFE29160}" type="pres">
      <dgm:prSet presAssocID="{BD4DFEA9-B86F-4EC5-B3FE-E3A0BE46280D}" presName="hierChild4" presStyleCnt="0"/>
      <dgm:spPr/>
    </dgm:pt>
    <dgm:pt modelId="{A5FA6C2C-7A92-46BA-969C-EC6050A16B40}" type="pres">
      <dgm:prSet presAssocID="{4F652A46-BD75-46EB-ABDE-E086BF651339}" presName="Name37" presStyleLbl="parChTrans1D3" presStyleIdx="4" presStyleCnt="5"/>
      <dgm:spPr/>
    </dgm:pt>
    <dgm:pt modelId="{4294F577-44C5-4585-8084-BF8D9B99FF27}" type="pres">
      <dgm:prSet presAssocID="{FF571AC5-504E-45A1-A86A-7382F11738ED}" presName="hierRoot2" presStyleCnt="0">
        <dgm:presLayoutVars>
          <dgm:hierBranch val="init"/>
        </dgm:presLayoutVars>
      </dgm:prSet>
      <dgm:spPr/>
    </dgm:pt>
    <dgm:pt modelId="{83AA7F43-262B-4961-8599-0D2E508AD541}" type="pres">
      <dgm:prSet presAssocID="{FF571AC5-504E-45A1-A86A-7382F11738ED}" presName="rootComposite" presStyleCnt="0"/>
      <dgm:spPr/>
    </dgm:pt>
    <dgm:pt modelId="{4FB90952-EDDC-4BE3-B608-87C0FF0555D9}" type="pres">
      <dgm:prSet presAssocID="{FF571AC5-504E-45A1-A86A-7382F11738ED}" presName="rootText" presStyleLbl="node1" presStyleIdx="6" presStyleCnt="7">
        <dgm:presLayoutVars>
          <dgm:chMax/>
          <dgm:chPref val="3"/>
        </dgm:presLayoutVars>
      </dgm:prSet>
      <dgm:spPr/>
    </dgm:pt>
    <dgm:pt modelId="{07F30A66-37F6-417E-B122-4099BCCE8C24}" type="pres">
      <dgm:prSet presAssocID="{FF571AC5-504E-45A1-A86A-7382F11738ED}" presName="titleText2" presStyleLbl="fgAcc1" presStyleIdx="6" presStyleCnt="7">
        <dgm:presLayoutVars>
          <dgm:chMax val="0"/>
          <dgm:chPref val="0"/>
        </dgm:presLayoutVars>
      </dgm:prSet>
      <dgm:spPr/>
    </dgm:pt>
    <dgm:pt modelId="{2630B038-64BD-4706-8CCC-220BD14F198F}" type="pres">
      <dgm:prSet presAssocID="{FF571AC5-504E-45A1-A86A-7382F11738ED}" presName="rootConnector" presStyleLbl="node3" presStyleIdx="0" presStyleCnt="0"/>
      <dgm:spPr/>
    </dgm:pt>
    <dgm:pt modelId="{3B2837B9-36EF-4513-B7F4-E093F49A8E8C}" type="pres">
      <dgm:prSet presAssocID="{FF571AC5-504E-45A1-A86A-7382F11738ED}" presName="hierChild4" presStyleCnt="0"/>
      <dgm:spPr/>
    </dgm:pt>
    <dgm:pt modelId="{DBFAE310-D549-410B-9ADD-8B83E98CD2D0}" type="pres">
      <dgm:prSet presAssocID="{FF571AC5-504E-45A1-A86A-7382F11738ED}" presName="hierChild5" presStyleCnt="0"/>
      <dgm:spPr/>
    </dgm:pt>
    <dgm:pt modelId="{FC052AB7-2360-431F-A814-212B1BBE2C4F}" type="pres">
      <dgm:prSet presAssocID="{BD4DFEA9-B86F-4EC5-B3FE-E3A0BE46280D}" presName="hierChild5" presStyleCnt="0"/>
      <dgm:spPr/>
    </dgm:pt>
    <dgm:pt modelId="{E48B4A89-8763-4782-BB77-23C8561051C7}" type="pres">
      <dgm:prSet presAssocID="{5780E9BC-DA1D-40AA-935A-EFA997113CB6}" presName="hierChild3" presStyleCnt="0"/>
      <dgm:spPr/>
    </dgm:pt>
  </dgm:ptLst>
  <dgm:cxnLst>
    <dgm:cxn modelId="{9FF56A09-2D58-49BC-B7CF-18FE478D61C3}" type="presOf" srcId="{7F27A80D-730C-4CFF-9334-E3C92CE6EF50}" destId="{08627E17-28C2-45F9-8AF1-B9B5BA07B7CF}" srcOrd="0" destOrd="0" presId="urn:microsoft.com/office/officeart/2008/layout/NameandTitleOrganizationalChart"/>
    <dgm:cxn modelId="{D10AE909-BCE8-457E-840C-494DF1FF25DC}" type="presOf" srcId="{BD4DFEA9-B86F-4EC5-B3FE-E3A0BE46280D}" destId="{61D0F011-D9FB-4CB6-B80D-CD7F6350433C}" srcOrd="1" destOrd="0" presId="urn:microsoft.com/office/officeart/2008/layout/NameandTitleOrganizationalChart"/>
    <dgm:cxn modelId="{7BE8980C-2D01-4112-9B2A-D20CD4AB2B5E}" type="presOf" srcId="{21D910B6-2C0D-42B4-89CF-E78E8BCB4B76}" destId="{5F53E3E6-D6E9-44DD-B559-3144B4364E4C}" srcOrd="0" destOrd="0" presId="urn:microsoft.com/office/officeart/2008/layout/NameandTitleOrganizationalChart"/>
    <dgm:cxn modelId="{E297DF13-8E84-4EE6-B0BA-800A46418D33}" type="presOf" srcId="{8AAE6F85-6C49-484C-A9E3-6B2B41CF2322}" destId="{232EC8EC-4518-4AC5-8489-191CDFE86860}" srcOrd="1" destOrd="0" presId="urn:microsoft.com/office/officeart/2008/layout/NameandTitleOrganizationalChart"/>
    <dgm:cxn modelId="{34DF6C20-B9F9-4C94-920B-D03DFA19D458}" type="presOf" srcId="{4F652A46-BD75-46EB-ABDE-E086BF651339}" destId="{A5FA6C2C-7A92-46BA-969C-EC6050A16B40}" srcOrd="0" destOrd="0" presId="urn:microsoft.com/office/officeart/2008/layout/NameandTitleOrganizationalChart"/>
    <dgm:cxn modelId="{C537F928-E750-4CA7-94D7-8CC5FBE67ADD}" type="presOf" srcId="{D9EB6362-F031-4B08-80B7-F21625D58DE9}" destId="{CF078B87-F71A-4B4E-8522-4E658575717B}" srcOrd="0" destOrd="0" presId="urn:microsoft.com/office/officeart/2008/layout/NameandTitleOrganizationalChart"/>
    <dgm:cxn modelId="{CF730029-ED14-41A4-ACDA-C476EDA9C299}" type="presOf" srcId="{5780E9BC-DA1D-40AA-935A-EFA997113CB6}" destId="{4C9CFDC0-75FF-4BA0-A86C-B1BA97199D2E}" srcOrd="0" destOrd="0" presId="urn:microsoft.com/office/officeart/2008/layout/NameandTitleOrganizationalChart"/>
    <dgm:cxn modelId="{C3F75E29-79A2-4975-A3A5-FDDB0811A1BB}" type="presOf" srcId="{0351517F-2D38-400F-B6E7-1CF370337520}" destId="{03ADAD27-D51E-449D-A455-D2BC70625FFB}" srcOrd="0" destOrd="0" presId="urn:microsoft.com/office/officeart/2008/layout/NameandTitleOrganizationalChart"/>
    <dgm:cxn modelId="{2A645E30-4D5C-42D6-9C29-B506C9B6DEA7}" type="presOf" srcId="{DE99B5BB-7837-4C99-A161-80A9299285EB}" destId="{F95C3E4F-9806-48B0-9768-82947BD6AA97}" srcOrd="1" destOrd="0" presId="urn:microsoft.com/office/officeart/2008/layout/NameandTitleOrganizationalChart"/>
    <dgm:cxn modelId="{24507631-E8E9-43E7-A0A3-4F2E1EF5C8C4}" srcId="{5780E9BC-DA1D-40AA-935A-EFA997113CB6}" destId="{8AAE6F85-6C49-484C-A9E3-6B2B41CF2322}" srcOrd="0" destOrd="0" parTransId="{B2615250-8744-4038-A3E7-7432DCC2F0AB}" sibTransId="{21D910B6-2C0D-42B4-89CF-E78E8BCB4B76}"/>
    <dgm:cxn modelId="{0290D93A-31C4-4481-81A6-9DA63A6A8902}" type="presOf" srcId="{0351517F-2D38-400F-B6E7-1CF370337520}" destId="{F3A73FEA-39D7-4C5B-9FD1-5CB84912DCFD}" srcOrd="1" destOrd="0" presId="urn:microsoft.com/office/officeart/2008/layout/NameandTitleOrganizationalChart"/>
    <dgm:cxn modelId="{2987D93D-7213-423B-8DA7-F9099F650742}" type="presOf" srcId="{A9145165-7564-458C-9677-F697CA11520B}" destId="{C0F83235-A539-41A9-833A-90856AA1C5B3}" srcOrd="0" destOrd="0" presId="urn:microsoft.com/office/officeart/2008/layout/NameandTitleOrganizationalChart"/>
    <dgm:cxn modelId="{27891A3E-C11E-4EE4-A849-B64A60A5ED35}" srcId="{8AAE6F85-6C49-484C-A9E3-6B2B41CF2322}" destId="{0351517F-2D38-400F-B6E7-1CF370337520}" srcOrd="0" destOrd="0" parTransId="{D9EB6362-F031-4B08-80B7-F21625D58DE9}" sibTransId="{10158118-CF57-4C3A-952F-D4353B57AA77}"/>
    <dgm:cxn modelId="{7D36C643-CE53-40F1-88F9-A4467E8155A1}" srcId="{5780E9BC-DA1D-40AA-935A-EFA997113CB6}" destId="{BD4DFEA9-B86F-4EC5-B3FE-E3A0BE46280D}" srcOrd="1" destOrd="0" parTransId="{1CB2A0F8-6406-4443-A30F-A99C5351E62C}" sibTransId="{AFB14090-1BE0-45DC-BAF9-32E992C18892}"/>
    <dgm:cxn modelId="{60772766-2713-47D0-8729-86B801CA77B3}" type="presOf" srcId="{5780E9BC-DA1D-40AA-935A-EFA997113CB6}" destId="{2D19DD45-6FF8-48CE-8D70-77B0B61FFEF7}" srcOrd="1" destOrd="0" presId="urn:microsoft.com/office/officeart/2008/layout/NameandTitleOrganizationalChart"/>
    <dgm:cxn modelId="{62BD9B6A-6F7A-44D0-902F-B7D1460D949E}" type="presOf" srcId="{6ACB6A51-7777-4AF0-A3EB-F3B8542FDF0E}" destId="{1D17A7F6-2CDD-4696-BDB2-2406BAF21A5C}" srcOrd="0" destOrd="0" presId="urn:microsoft.com/office/officeart/2008/layout/NameandTitleOrganizationalChart"/>
    <dgm:cxn modelId="{163E096B-9C5B-44B0-80A3-452BB0CBD021}" type="presOf" srcId="{9A914E61-3C6A-4146-8979-5CCF22B742C7}" destId="{07F30A66-37F6-417E-B122-4099BCCE8C24}" srcOrd="0" destOrd="0" presId="urn:microsoft.com/office/officeart/2008/layout/NameandTitleOrganizationalChart"/>
    <dgm:cxn modelId="{79EE224E-ADC4-4C85-9F23-E0D506315A0F}" type="presOf" srcId="{FF571AC5-504E-45A1-A86A-7382F11738ED}" destId="{2630B038-64BD-4706-8CCC-220BD14F198F}" srcOrd="1" destOrd="0" presId="urn:microsoft.com/office/officeart/2008/layout/NameandTitleOrganizationalChart"/>
    <dgm:cxn modelId="{779B0A70-847A-41B4-8BEB-C6C108983272}" type="presOf" srcId="{8AAE6F85-6C49-484C-A9E3-6B2B41CF2322}" destId="{1FBCC5BD-7129-4F07-AF38-D340DB78AC22}" srcOrd="0" destOrd="0" presId="urn:microsoft.com/office/officeart/2008/layout/NameandTitleOrganizationalChart"/>
    <dgm:cxn modelId="{7F4DA770-EE8B-40FB-A290-A5B9D9D056B5}" type="presOf" srcId="{2D0E86A9-E42D-493F-B9F6-DEFA95F57264}" destId="{3BBAA295-AA16-40B6-B5C8-9549DA176BCE}" srcOrd="0" destOrd="0" presId="urn:microsoft.com/office/officeart/2008/layout/NameandTitleOrganizationalChart"/>
    <dgm:cxn modelId="{DE458053-D167-4630-9864-2CE461622781}" type="presOf" srcId="{BD4DFEA9-B86F-4EC5-B3FE-E3A0BE46280D}" destId="{866F7EA6-2DB6-4457-8E0A-FAE2ADA5E234}" srcOrd="0" destOrd="0" presId="urn:microsoft.com/office/officeart/2008/layout/NameandTitleOrganizationalChart"/>
    <dgm:cxn modelId="{9CF4AF74-785F-41BC-B47F-4B0B9AFA268B}" type="presOf" srcId="{71126915-EE3E-4229-94BA-F39ED623F833}" destId="{7AC38C2C-0E24-4554-A40C-A0FEAE0B8D9B}" srcOrd="1" destOrd="0" presId="urn:microsoft.com/office/officeart/2008/layout/NameandTitleOrganizationalChart"/>
    <dgm:cxn modelId="{8E68F076-CCDE-4EE7-B96A-44DE61C8F991}" srcId="{2D0E86A9-E42D-493F-B9F6-DEFA95F57264}" destId="{5780E9BC-DA1D-40AA-935A-EFA997113CB6}" srcOrd="0" destOrd="0" parTransId="{C2EB77A3-9593-4335-B078-4AA35E15C888}" sibTransId="{6E646D03-D5F5-4547-BE08-8E58739905BE}"/>
    <dgm:cxn modelId="{37FA8C58-078B-4C27-A1A5-7D604825E8B1}" srcId="{BD4DFEA9-B86F-4EC5-B3FE-E3A0BE46280D}" destId="{FF571AC5-504E-45A1-A86A-7382F11738ED}" srcOrd="0" destOrd="0" parTransId="{4F652A46-BD75-46EB-ABDE-E086BF651339}" sibTransId="{9A914E61-3C6A-4146-8979-5CCF22B742C7}"/>
    <dgm:cxn modelId="{35F93886-E7EB-484E-8E1A-B6CEAED40183}" type="presOf" srcId="{FF571AC5-504E-45A1-A86A-7382F11738ED}" destId="{4FB90952-EDDC-4BE3-B608-87C0FF0555D9}" srcOrd="0" destOrd="0" presId="urn:microsoft.com/office/officeart/2008/layout/NameandTitleOrganizationalChart"/>
    <dgm:cxn modelId="{7582A297-F398-4C64-9FCD-B696E240BAC6}" type="presOf" srcId="{1CB2A0F8-6406-4443-A30F-A99C5351E62C}" destId="{E6B6E7D1-4AD3-4D05-BF83-AEA43A1790CB}" srcOrd="0" destOrd="0" presId="urn:microsoft.com/office/officeart/2008/layout/NameandTitleOrganizationalChart"/>
    <dgm:cxn modelId="{C3E21AAC-00CE-43DA-A1C5-5DD4F1360549}" type="presOf" srcId="{6E646D03-D5F5-4547-BE08-8E58739905BE}" destId="{85D4141D-AE71-4D8D-99B8-D3C55245066F}" srcOrd="0" destOrd="0" presId="urn:microsoft.com/office/officeart/2008/layout/NameandTitleOrganizationalChart"/>
    <dgm:cxn modelId="{3CCA35AD-A93D-4DEE-9DA1-E867A981A7C5}" srcId="{8AAE6F85-6C49-484C-A9E3-6B2B41CF2322}" destId="{A9145165-7564-458C-9677-F697CA11520B}" srcOrd="3" destOrd="0" parTransId="{6ACB6A51-7777-4AF0-A3EB-F3B8542FDF0E}" sibTransId="{2D06793C-3B92-4E54-937E-ED02FC062B00}"/>
    <dgm:cxn modelId="{0008C4B7-E92C-4666-B9E3-5DFB31F0A26F}" type="presOf" srcId="{71126915-EE3E-4229-94BA-F39ED623F833}" destId="{8CF0C1FA-22B7-495B-9ECA-3C067EE9BEB3}" srcOrd="0" destOrd="0" presId="urn:microsoft.com/office/officeart/2008/layout/NameandTitleOrganizationalChart"/>
    <dgm:cxn modelId="{86994EBA-A04E-4440-9720-5245466BC975}" type="presOf" srcId="{09E1FDBF-C36E-43B6-991C-DAADC895048A}" destId="{15F4DA5E-61DD-40E5-BF2F-713FCE8D5CF3}" srcOrd="0" destOrd="0" presId="urn:microsoft.com/office/officeart/2008/layout/NameandTitleOrganizationalChart"/>
    <dgm:cxn modelId="{75DD61C3-96C0-4016-8805-5190975F842B}" type="presOf" srcId="{2D06793C-3B92-4E54-937E-ED02FC062B00}" destId="{E05C1A5B-982A-4019-AEFA-F985BBDB3933}" srcOrd="0" destOrd="0" presId="urn:microsoft.com/office/officeart/2008/layout/NameandTitleOrganizationalChart"/>
    <dgm:cxn modelId="{73A607CB-B9C3-4B20-93AC-C659C8EACDFC}" type="presOf" srcId="{CDC6BBCC-C3F1-4A82-BD98-741345F0A1F4}" destId="{72539A2B-A978-4D35-A8B7-FAEF25E7B6E5}" srcOrd="0" destOrd="0" presId="urn:microsoft.com/office/officeart/2008/layout/NameandTitleOrganizationalChart"/>
    <dgm:cxn modelId="{002534D1-7757-4F36-B510-BB26C3E8846D}" type="presOf" srcId="{A9145165-7564-458C-9677-F697CA11520B}" destId="{CBD2406F-B7D8-4BE9-88B3-A25886BECD89}" srcOrd="1" destOrd="0" presId="urn:microsoft.com/office/officeart/2008/layout/NameandTitleOrganizationalChart"/>
    <dgm:cxn modelId="{CA2EABD9-590A-42C6-856F-4B131EB334BC}" type="presOf" srcId="{2C8AECF8-1E17-4064-851F-25DA5877E7FE}" destId="{30580A37-3385-442C-A657-A2C8DB526422}" srcOrd="0" destOrd="0" presId="urn:microsoft.com/office/officeart/2008/layout/NameandTitleOrganizationalChart"/>
    <dgm:cxn modelId="{8C6EBFDA-6724-48D0-8F98-45661D46741D}" type="presOf" srcId="{B2615250-8744-4038-A3E7-7432DCC2F0AB}" destId="{030BFBF7-2886-4B34-AE5C-C604F5C451CD}" srcOrd="0" destOrd="0" presId="urn:microsoft.com/office/officeart/2008/layout/NameandTitleOrganizationalChart"/>
    <dgm:cxn modelId="{58EFE6DF-60CD-41FF-A0F3-8BB5E1D721E2}" srcId="{8AAE6F85-6C49-484C-A9E3-6B2B41CF2322}" destId="{71126915-EE3E-4229-94BA-F39ED623F833}" srcOrd="1" destOrd="0" parTransId="{CDC6BBCC-C3F1-4A82-BD98-741345F0A1F4}" sibTransId="{09E1FDBF-C36E-43B6-991C-DAADC895048A}"/>
    <dgm:cxn modelId="{570745E1-7DC5-419C-A64E-615F84402642}" type="presOf" srcId="{10158118-CF57-4C3A-952F-D4353B57AA77}" destId="{F5577D8E-0E05-41C5-ABBF-1336EF08FB7D}" srcOrd="0" destOrd="0" presId="urn:microsoft.com/office/officeart/2008/layout/NameandTitleOrganizationalChart"/>
    <dgm:cxn modelId="{BBA61DE3-62EF-4BD9-B741-CBA0EE64254E}" type="presOf" srcId="{DE99B5BB-7837-4C99-A161-80A9299285EB}" destId="{42B1750D-85A8-4715-B5CA-805A5E8FC9F8}" srcOrd="0" destOrd="0" presId="urn:microsoft.com/office/officeart/2008/layout/NameandTitleOrganizationalChart"/>
    <dgm:cxn modelId="{B3A252E9-2294-4CEF-8978-00FDAB45792B}" srcId="{8AAE6F85-6C49-484C-A9E3-6B2B41CF2322}" destId="{DE99B5BB-7837-4C99-A161-80A9299285EB}" srcOrd="2" destOrd="0" parTransId="{7F27A80D-730C-4CFF-9334-E3C92CE6EF50}" sibTransId="{2C8AECF8-1E17-4064-851F-25DA5877E7FE}"/>
    <dgm:cxn modelId="{B23B45F8-0665-4CE0-A13D-E275BB9500F1}" type="presOf" srcId="{AFB14090-1BE0-45DC-BAF9-32E992C18892}" destId="{D810A221-6433-4185-BF57-3B69DE8C2004}" srcOrd="0" destOrd="0" presId="urn:microsoft.com/office/officeart/2008/layout/NameandTitleOrganizationalChart"/>
    <dgm:cxn modelId="{7CF449A1-CD29-4AF4-AE11-FD9D2374A532}" type="presParOf" srcId="{3BBAA295-AA16-40B6-B5C8-9549DA176BCE}" destId="{6E482674-AC5B-4BCB-9DC0-F2A1F1156D67}" srcOrd="0" destOrd="0" presId="urn:microsoft.com/office/officeart/2008/layout/NameandTitleOrganizationalChart"/>
    <dgm:cxn modelId="{7702A5D4-6C31-4044-A9FC-DD2EB11FDCE0}" type="presParOf" srcId="{6E482674-AC5B-4BCB-9DC0-F2A1F1156D67}" destId="{DFD552C5-2982-4F1C-B30B-D0230288D22D}" srcOrd="0" destOrd="0" presId="urn:microsoft.com/office/officeart/2008/layout/NameandTitleOrganizationalChart"/>
    <dgm:cxn modelId="{6A0B9CFB-E651-454D-9883-81D2FE767637}" type="presParOf" srcId="{DFD552C5-2982-4F1C-B30B-D0230288D22D}" destId="{4C9CFDC0-75FF-4BA0-A86C-B1BA97199D2E}" srcOrd="0" destOrd="0" presId="urn:microsoft.com/office/officeart/2008/layout/NameandTitleOrganizationalChart"/>
    <dgm:cxn modelId="{74423512-C3CC-4032-BB75-FAF0BEE61F31}" type="presParOf" srcId="{DFD552C5-2982-4F1C-B30B-D0230288D22D}" destId="{85D4141D-AE71-4D8D-99B8-D3C55245066F}" srcOrd="1" destOrd="0" presId="urn:microsoft.com/office/officeart/2008/layout/NameandTitleOrganizationalChart"/>
    <dgm:cxn modelId="{B362D3B9-3B0D-432F-9214-650A8882CF7E}" type="presParOf" srcId="{DFD552C5-2982-4F1C-B30B-D0230288D22D}" destId="{2D19DD45-6FF8-48CE-8D70-77B0B61FFEF7}" srcOrd="2" destOrd="0" presId="urn:microsoft.com/office/officeart/2008/layout/NameandTitleOrganizationalChart"/>
    <dgm:cxn modelId="{BF2F13CF-46FD-42A2-A7E4-5FD4B9E15E1B}" type="presParOf" srcId="{6E482674-AC5B-4BCB-9DC0-F2A1F1156D67}" destId="{1C68444C-E811-4EA2-A112-8FF59080C1CC}" srcOrd="1" destOrd="0" presId="urn:microsoft.com/office/officeart/2008/layout/NameandTitleOrganizationalChart"/>
    <dgm:cxn modelId="{944FED92-F245-4D07-9BD8-A2EC76DE130B}" type="presParOf" srcId="{1C68444C-E811-4EA2-A112-8FF59080C1CC}" destId="{030BFBF7-2886-4B34-AE5C-C604F5C451CD}" srcOrd="0" destOrd="0" presId="urn:microsoft.com/office/officeart/2008/layout/NameandTitleOrganizationalChart"/>
    <dgm:cxn modelId="{4910FD41-6EBE-4F1A-86AE-3BADCABCB32D}" type="presParOf" srcId="{1C68444C-E811-4EA2-A112-8FF59080C1CC}" destId="{CFBF980A-AC8C-4B08-B812-0D1B2B8942EB}" srcOrd="1" destOrd="0" presId="urn:microsoft.com/office/officeart/2008/layout/NameandTitleOrganizationalChart"/>
    <dgm:cxn modelId="{F71ADF05-7181-4691-9A44-D7A913220C27}" type="presParOf" srcId="{CFBF980A-AC8C-4B08-B812-0D1B2B8942EB}" destId="{BCB07D94-1B0C-48A7-BE8D-6D276F2B6812}" srcOrd="0" destOrd="0" presId="urn:microsoft.com/office/officeart/2008/layout/NameandTitleOrganizationalChart"/>
    <dgm:cxn modelId="{996774DD-BAF7-45A4-B527-B781FC11ED68}" type="presParOf" srcId="{BCB07D94-1B0C-48A7-BE8D-6D276F2B6812}" destId="{1FBCC5BD-7129-4F07-AF38-D340DB78AC22}" srcOrd="0" destOrd="0" presId="urn:microsoft.com/office/officeart/2008/layout/NameandTitleOrganizationalChart"/>
    <dgm:cxn modelId="{D5DC445C-2FA4-4DBF-96AC-AC33FBD5DE54}" type="presParOf" srcId="{BCB07D94-1B0C-48A7-BE8D-6D276F2B6812}" destId="{5F53E3E6-D6E9-44DD-B559-3144B4364E4C}" srcOrd="1" destOrd="0" presId="urn:microsoft.com/office/officeart/2008/layout/NameandTitleOrganizationalChart"/>
    <dgm:cxn modelId="{F3D7E2C6-C4A8-42FB-865B-C8525C09BC5D}" type="presParOf" srcId="{BCB07D94-1B0C-48A7-BE8D-6D276F2B6812}" destId="{232EC8EC-4518-4AC5-8489-191CDFE86860}" srcOrd="2" destOrd="0" presId="urn:microsoft.com/office/officeart/2008/layout/NameandTitleOrganizationalChart"/>
    <dgm:cxn modelId="{33C402FF-6153-4163-9EF0-7755FEE31C61}" type="presParOf" srcId="{CFBF980A-AC8C-4B08-B812-0D1B2B8942EB}" destId="{3BCBD8A9-BECF-4BC5-BAB0-9B855A2C338C}" srcOrd="1" destOrd="0" presId="urn:microsoft.com/office/officeart/2008/layout/NameandTitleOrganizationalChart"/>
    <dgm:cxn modelId="{2779C533-C0D4-4A34-B383-863F46513DE2}" type="presParOf" srcId="{3BCBD8A9-BECF-4BC5-BAB0-9B855A2C338C}" destId="{CF078B87-F71A-4B4E-8522-4E658575717B}" srcOrd="0" destOrd="0" presId="urn:microsoft.com/office/officeart/2008/layout/NameandTitleOrganizationalChart"/>
    <dgm:cxn modelId="{93EA7A60-AAF6-43A1-A344-BEED3FF73163}" type="presParOf" srcId="{3BCBD8A9-BECF-4BC5-BAB0-9B855A2C338C}" destId="{550D3DEE-EA9E-4A1E-9422-19044290A3D1}" srcOrd="1" destOrd="0" presId="urn:microsoft.com/office/officeart/2008/layout/NameandTitleOrganizationalChart"/>
    <dgm:cxn modelId="{0AD6D73D-8903-4196-8955-02823B8A3B98}" type="presParOf" srcId="{550D3DEE-EA9E-4A1E-9422-19044290A3D1}" destId="{CB984AC5-E76B-4058-A33C-CF5D9F2CE739}" srcOrd="0" destOrd="0" presId="urn:microsoft.com/office/officeart/2008/layout/NameandTitleOrganizationalChart"/>
    <dgm:cxn modelId="{F9DC8C73-CB53-433F-AF51-C61EF8F88076}" type="presParOf" srcId="{CB984AC5-E76B-4058-A33C-CF5D9F2CE739}" destId="{03ADAD27-D51E-449D-A455-D2BC70625FFB}" srcOrd="0" destOrd="0" presId="urn:microsoft.com/office/officeart/2008/layout/NameandTitleOrganizationalChart"/>
    <dgm:cxn modelId="{F6B2F19A-7FB4-47D9-BFB4-17F9B2CD6177}" type="presParOf" srcId="{CB984AC5-E76B-4058-A33C-CF5D9F2CE739}" destId="{F5577D8E-0E05-41C5-ABBF-1336EF08FB7D}" srcOrd="1" destOrd="0" presId="urn:microsoft.com/office/officeart/2008/layout/NameandTitleOrganizationalChart"/>
    <dgm:cxn modelId="{18272144-D7BB-418A-B6F3-4EB2B21C31A1}" type="presParOf" srcId="{CB984AC5-E76B-4058-A33C-CF5D9F2CE739}" destId="{F3A73FEA-39D7-4C5B-9FD1-5CB84912DCFD}" srcOrd="2" destOrd="0" presId="urn:microsoft.com/office/officeart/2008/layout/NameandTitleOrganizationalChart"/>
    <dgm:cxn modelId="{C71F3AC1-70C1-46C9-913E-13EDC5CB8A38}" type="presParOf" srcId="{550D3DEE-EA9E-4A1E-9422-19044290A3D1}" destId="{3798BD8C-E03A-4A9B-A0E3-AF1883D7616D}" srcOrd="1" destOrd="0" presId="urn:microsoft.com/office/officeart/2008/layout/NameandTitleOrganizationalChart"/>
    <dgm:cxn modelId="{02254D13-C447-476B-A2F6-14769AA61AAF}" type="presParOf" srcId="{550D3DEE-EA9E-4A1E-9422-19044290A3D1}" destId="{4DD19982-7B05-4CA6-83C8-CE24F4D2C81E}" srcOrd="2" destOrd="0" presId="urn:microsoft.com/office/officeart/2008/layout/NameandTitleOrganizationalChart"/>
    <dgm:cxn modelId="{BFC5FB9F-0710-423B-97C5-35F494643EEC}" type="presParOf" srcId="{3BCBD8A9-BECF-4BC5-BAB0-9B855A2C338C}" destId="{72539A2B-A978-4D35-A8B7-FAEF25E7B6E5}" srcOrd="2" destOrd="0" presId="urn:microsoft.com/office/officeart/2008/layout/NameandTitleOrganizationalChart"/>
    <dgm:cxn modelId="{F5B6A70E-B930-452E-89E9-C454558E7BB5}" type="presParOf" srcId="{3BCBD8A9-BECF-4BC5-BAB0-9B855A2C338C}" destId="{1A2AF96D-14C1-425C-8664-2A44F5992742}" srcOrd="3" destOrd="0" presId="urn:microsoft.com/office/officeart/2008/layout/NameandTitleOrganizationalChart"/>
    <dgm:cxn modelId="{7DE351D4-01FB-4580-8C8C-0959105BD0AE}" type="presParOf" srcId="{1A2AF96D-14C1-425C-8664-2A44F5992742}" destId="{1BB01A44-C421-46FA-9085-D7122EA1FE25}" srcOrd="0" destOrd="0" presId="urn:microsoft.com/office/officeart/2008/layout/NameandTitleOrganizationalChart"/>
    <dgm:cxn modelId="{67ED1D4F-B0ED-4AA2-B3D8-FC7C47EB218A}" type="presParOf" srcId="{1BB01A44-C421-46FA-9085-D7122EA1FE25}" destId="{8CF0C1FA-22B7-495B-9ECA-3C067EE9BEB3}" srcOrd="0" destOrd="0" presId="urn:microsoft.com/office/officeart/2008/layout/NameandTitleOrganizationalChart"/>
    <dgm:cxn modelId="{90959927-7E19-4050-A366-A7434EEE2B27}" type="presParOf" srcId="{1BB01A44-C421-46FA-9085-D7122EA1FE25}" destId="{15F4DA5E-61DD-40E5-BF2F-713FCE8D5CF3}" srcOrd="1" destOrd="0" presId="urn:microsoft.com/office/officeart/2008/layout/NameandTitleOrganizationalChart"/>
    <dgm:cxn modelId="{5D02B99B-5387-4113-A9B9-7F02A5C46476}" type="presParOf" srcId="{1BB01A44-C421-46FA-9085-D7122EA1FE25}" destId="{7AC38C2C-0E24-4554-A40C-A0FEAE0B8D9B}" srcOrd="2" destOrd="0" presId="urn:microsoft.com/office/officeart/2008/layout/NameandTitleOrganizationalChart"/>
    <dgm:cxn modelId="{7074244B-643F-496F-998C-DEF6964800E1}" type="presParOf" srcId="{1A2AF96D-14C1-425C-8664-2A44F5992742}" destId="{0B326198-6D14-454E-B2D5-3F9429E96197}" srcOrd="1" destOrd="0" presId="urn:microsoft.com/office/officeart/2008/layout/NameandTitleOrganizationalChart"/>
    <dgm:cxn modelId="{EC7E6F46-8BE9-40DB-84AA-8D8B5AFC1A6D}" type="presParOf" srcId="{1A2AF96D-14C1-425C-8664-2A44F5992742}" destId="{91E24797-9D66-4180-8830-2BEC0CF251CD}" srcOrd="2" destOrd="0" presId="urn:microsoft.com/office/officeart/2008/layout/NameandTitleOrganizationalChart"/>
    <dgm:cxn modelId="{10FE3A47-3111-42FD-B8B2-F86E618FBB48}" type="presParOf" srcId="{3BCBD8A9-BECF-4BC5-BAB0-9B855A2C338C}" destId="{08627E17-28C2-45F9-8AF1-B9B5BA07B7CF}" srcOrd="4" destOrd="0" presId="urn:microsoft.com/office/officeart/2008/layout/NameandTitleOrganizationalChart"/>
    <dgm:cxn modelId="{505140A8-970B-49D5-A10B-2577BCDA664E}" type="presParOf" srcId="{3BCBD8A9-BECF-4BC5-BAB0-9B855A2C338C}" destId="{D940800A-B474-4302-8F8B-60DE8F48DE82}" srcOrd="5" destOrd="0" presId="urn:microsoft.com/office/officeart/2008/layout/NameandTitleOrganizationalChart"/>
    <dgm:cxn modelId="{F078D90C-379E-4A18-A753-999BBE85E16F}" type="presParOf" srcId="{D940800A-B474-4302-8F8B-60DE8F48DE82}" destId="{27292093-A60B-45CE-AD1B-F64226242290}" srcOrd="0" destOrd="0" presId="urn:microsoft.com/office/officeart/2008/layout/NameandTitleOrganizationalChart"/>
    <dgm:cxn modelId="{C118628A-4F0E-4122-B6F2-1D3F236DFFEF}" type="presParOf" srcId="{27292093-A60B-45CE-AD1B-F64226242290}" destId="{42B1750D-85A8-4715-B5CA-805A5E8FC9F8}" srcOrd="0" destOrd="0" presId="urn:microsoft.com/office/officeart/2008/layout/NameandTitleOrganizationalChart"/>
    <dgm:cxn modelId="{5FE9D9CD-8AF8-4B3F-827D-93E57ECF2BE9}" type="presParOf" srcId="{27292093-A60B-45CE-AD1B-F64226242290}" destId="{30580A37-3385-442C-A657-A2C8DB526422}" srcOrd="1" destOrd="0" presId="urn:microsoft.com/office/officeart/2008/layout/NameandTitleOrganizationalChart"/>
    <dgm:cxn modelId="{75EA1761-2601-4C8E-B001-45B9C0B592E7}" type="presParOf" srcId="{27292093-A60B-45CE-AD1B-F64226242290}" destId="{F95C3E4F-9806-48B0-9768-82947BD6AA97}" srcOrd="2" destOrd="0" presId="urn:microsoft.com/office/officeart/2008/layout/NameandTitleOrganizationalChart"/>
    <dgm:cxn modelId="{D159A9C3-3707-498E-90B3-1E7EC4EA499D}" type="presParOf" srcId="{D940800A-B474-4302-8F8B-60DE8F48DE82}" destId="{3AD0F39D-8744-4B09-A261-546D27B491FB}" srcOrd="1" destOrd="0" presId="urn:microsoft.com/office/officeart/2008/layout/NameandTitleOrganizationalChart"/>
    <dgm:cxn modelId="{C16E9AA8-7F01-4C7F-BF82-DF85E0223526}" type="presParOf" srcId="{D940800A-B474-4302-8F8B-60DE8F48DE82}" destId="{7C4CEE50-A0A4-496A-833F-AF02960669ED}" srcOrd="2" destOrd="0" presId="urn:microsoft.com/office/officeart/2008/layout/NameandTitleOrganizationalChart"/>
    <dgm:cxn modelId="{322122E7-A359-413D-8EDC-BF2154961288}" type="presParOf" srcId="{3BCBD8A9-BECF-4BC5-BAB0-9B855A2C338C}" destId="{1D17A7F6-2CDD-4696-BDB2-2406BAF21A5C}" srcOrd="6" destOrd="0" presId="urn:microsoft.com/office/officeart/2008/layout/NameandTitleOrganizationalChart"/>
    <dgm:cxn modelId="{0DD99444-7C3C-4C8E-BBDF-87B692A304E6}" type="presParOf" srcId="{3BCBD8A9-BECF-4BC5-BAB0-9B855A2C338C}" destId="{161B1325-ABEE-49E3-BBE3-8DD5A8902BC1}" srcOrd="7" destOrd="0" presId="urn:microsoft.com/office/officeart/2008/layout/NameandTitleOrganizationalChart"/>
    <dgm:cxn modelId="{3F157A49-DFEA-43D1-8B00-C13151713E6B}" type="presParOf" srcId="{161B1325-ABEE-49E3-BBE3-8DD5A8902BC1}" destId="{CAA0A440-6105-4D38-BA11-2A5179B27809}" srcOrd="0" destOrd="0" presId="urn:microsoft.com/office/officeart/2008/layout/NameandTitleOrganizationalChart"/>
    <dgm:cxn modelId="{268C8861-17B9-4717-82EB-B355D840E681}" type="presParOf" srcId="{CAA0A440-6105-4D38-BA11-2A5179B27809}" destId="{C0F83235-A539-41A9-833A-90856AA1C5B3}" srcOrd="0" destOrd="0" presId="urn:microsoft.com/office/officeart/2008/layout/NameandTitleOrganizationalChart"/>
    <dgm:cxn modelId="{8DE3CD93-1D0E-4FE3-8D5D-95A31F631A38}" type="presParOf" srcId="{CAA0A440-6105-4D38-BA11-2A5179B27809}" destId="{E05C1A5B-982A-4019-AEFA-F985BBDB3933}" srcOrd="1" destOrd="0" presId="urn:microsoft.com/office/officeart/2008/layout/NameandTitleOrganizationalChart"/>
    <dgm:cxn modelId="{25D09D23-B20E-4BC5-BDEB-202AF3D239A8}" type="presParOf" srcId="{CAA0A440-6105-4D38-BA11-2A5179B27809}" destId="{CBD2406F-B7D8-4BE9-88B3-A25886BECD89}" srcOrd="2" destOrd="0" presId="urn:microsoft.com/office/officeart/2008/layout/NameandTitleOrganizationalChart"/>
    <dgm:cxn modelId="{CBF893C7-5618-4F29-B995-6DF7C6DAB005}" type="presParOf" srcId="{161B1325-ABEE-49E3-BBE3-8DD5A8902BC1}" destId="{B5D2B5E9-143C-413B-943C-075077F6745E}" srcOrd="1" destOrd="0" presId="urn:microsoft.com/office/officeart/2008/layout/NameandTitleOrganizationalChart"/>
    <dgm:cxn modelId="{C9DBCA1F-59DA-4D64-B381-AD066D7B043B}" type="presParOf" srcId="{161B1325-ABEE-49E3-BBE3-8DD5A8902BC1}" destId="{856C103D-17BE-45A5-AB3B-E854BB7CF1A9}" srcOrd="2" destOrd="0" presId="urn:microsoft.com/office/officeart/2008/layout/NameandTitleOrganizationalChart"/>
    <dgm:cxn modelId="{6A2B936F-ABB7-44A3-BB90-74672EC10BC6}" type="presParOf" srcId="{CFBF980A-AC8C-4B08-B812-0D1B2B8942EB}" destId="{40B6A01F-B410-4985-BC57-FE11CACF0A40}" srcOrd="2" destOrd="0" presId="urn:microsoft.com/office/officeart/2008/layout/NameandTitleOrganizationalChart"/>
    <dgm:cxn modelId="{7D243091-97D4-47F6-8273-BE1E7A6E90EA}" type="presParOf" srcId="{1C68444C-E811-4EA2-A112-8FF59080C1CC}" destId="{E6B6E7D1-4AD3-4D05-BF83-AEA43A1790CB}" srcOrd="2" destOrd="0" presId="urn:microsoft.com/office/officeart/2008/layout/NameandTitleOrganizationalChart"/>
    <dgm:cxn modelId="{A4788D0B-4A11-4287-9FFF-F07B65865BB0}" type="presParOf" srcId="{1C68444C-E811-4EA2-A112-8FF59080C1CC}" destId="{17FB80F8-96F5-46C7-A610-8CEF344FBECA}" srcOrd="3" destOrd="0" presId="urn:microsoft.com/office/officeart/2008/layout/NameandTitleOrganizationalChart"/>
    <dgm:cxn modelId="{CA26AF58-27BE-47F8-BEA1-3A46453512E5}" type="presParOf" srcId="{17FB80F8-96F5-46C7-A610-8CEF344FBECA}" destId="{8BF77D10-5A50-4689-8DAB-4913FD0241DC}" srcOrd="0" destOrd="0" presId="urn:microsoft.com/office/officeart/2008/layout/NameandTitleOrganizationalChart"/>
    <dgm:cxn modelId="{25B191FC-783C-4747-A750-AC51F9FA4C0E}" type="presParOf" srcId="{8BF77D10-5A50-4689-8DAB-4913FD0241DC}" destId="{866F7EA6-2DB6-4457-8E0A-FAE2ADA5E234}" srcOrd="0" destOrd="0" presId="urn:microsoft.com/office/officeart/2008/layout/NameandTitleOrganizationalChart"/>
    <dgm:cxn modelId="{8564417C-9AB2-49CD-A3AC-2EA2E445163C}" type="presParOf" srcId="{8BF77D10-5A50-4689-8DAB-4913FD0241DC}" destId="{D810A221-6433-4185-BF57-3B69DE8C2004}" srcOrd="1" destOrd="0" presId="urn:microsoft.com/office/officeart/2008/layout/NameandTitleOrganizationalChart"/>
    <dgm:cxn modelId="{74E0B150-BB95-44C4-8101-E7E79F6BB088}" type="presParOf" srcId="{8BF77D10-5A50-4689-8DAB-4913FD0241DC}" destId="{61D0F011-D9FB-4CB6-B80D-CD7F6350433C}" srcOrd="2" destOrd="0" presId="urn:microsoft.com/office/officeart/2008/layout/NameandTitleOrganizationalChart"/>
    <dgm:cxn modelId="{6BC22F98-1C89-4015-86CD-0FD9A7263894}" type="presParOf" srcId="{17FB80F8-96F5-46C7-A610-8CEF344FBECA}" destId="{1F962E59-CC62-48A8-8D06-840FEFE29160}" srcOrd="1" destOrd="0" presId="urn:microsoft.com/office/officeart/2008/layout/NameandTitleOrganizationalChart"/>
    <dgm:cxn modelId="{E6762301-483F-492F-A74C-44D8B811C7AD}" type="presParOf" srcId="{1F962E59-CC62-48A8-8D06-840FEFE29160}" destId="{A5FA6C2C-7A92-46BA-969C-EC6050A16B40}" srcOrd="0" destOrd="0" presId="urn:microsoft.com/office/officeart/2008/layout/NameandTitleOrganizationalChart"/>
    <dgm:cxn modelId="{5CE61252-37C9-42A0-A794-6652ADD46123}" type="presParOf" srcId="{1F962E59-CC62-48A8-8D06-840FEFE29160}" destId="{4294F577-44C5-4585-8084-BF8D9B99FF27}" srcOrd="1" destOrd="0" presId="urn:microsoft.com/office/officeart/2008/layout/NameandTitleOrganizationalChart"/>
    <dgm:cxn modelId="{4680A396-C6A3-4898-A5C9-4F396A4F9CBE}" type="presParOf" srcId="{4294F577-44C5-4585-8084-BF8D9B99FF27}" destId="{83AA7F43-262B-4961-8599-0D2E508AD541}" srcOrd="0" destOrd="0" presId="urn:microsoft.com/office/officeart/2008/layout/NameandTitleOrganizationalChart"/>
    <dgm:cxn modelId="{894A3600-FBE4-4809-82A4-D014DA787AA8}" type="presParOf" srcId="{83AA7F43-262B-4961-8599-0D2E508AD541}" destId="{4FB90952-EDDC-4BE3-B608-87C0FF0555D9}" srcOrd="0" destOrd="0" presId="urn:microsoft.com/office/officeart/2008/layout/NameandTitleOrganizationalChart"/>
    <dgm:cxn modelId="{ED2F0C06-E0E7-4069-878B-97A155A2CAD8}" type="presParOf" srcId="{83AA7F43-262B-4961-8599-0D2E508AD541}" destId="{07F30A66-37F6-417E-B122-4099BCCE8C24}" srcOrd="1" destOrd="0" presId="urn:microsoft.com/office/officeart/2008/layout/NameandTitleOrganizationalChart"/>
    <dgm:cxn modelId="{E6146E49-A6F5-4882-A81D-1902A1DC654C}" type="presParOf" srcId="{83AA7F43-262B-4961-8599-0D2E508AD541}" destId="{2630B038-64BD-4706-8CCC-220BD14F198F}" srcOrd="2" destOrd="0" presId="urn:microsoft.com/office/officeart/2008/layout/NameandTitleOrganizationalChart"/>
    <dgm:cxn modelId="{4062BB96-1997-4DDC-A29A-F52BC1996ADF}" type="presParOf" srcId="{4294F577-44C5-4585-8084-BF8D9B99FF27}" destId="{3B2837B9-36EF-4513-B7F4-E093F49A8E8C}" srcOrd="1" destOrd="0" presId="urn:microsoft.com/office/officeart/2008/layout/NameandTitleOrganizationalChart"/>
    <dgm:cxn modelId="{34C038B1-C39A-48A8-A8E1-E290E3ECCAD1}" type="presParOf" srcId="{4294F577-44C5-4585-8084-BF8D9B99FF27}" destId="{DBFAE310-D549-410B-9ADD-8B83E98CD2D0}" srcOrd="2" destOrd="0" presId="urn:microsoft.com/office/officeart/2008/layout/NameandTitleOrganizationalChart"/>
    <dgm:cxn modelId="{33F6D209-F845-4186-8CF3-5E2112FB9490}" type="presParOf" srcId="{17FB80F8-96F5-46C7-A610-8CEF344FBECA}" destId="{FC052AB7-2360-431F-A814-212B1BBE2C4F}" srcOrd="2" destOrd="0" presId="urn:microsoft.com/office/officeart/2008/layout/NameandTitleOrganizationalChart"/>
    <dgm:cxn modelId="{C7EB393B-85EB-4BFF-A4C7-83FADDACFB14}" type="presParOf" srcId="{6E482674-AC5B-4BCB-9DC0-F2A1F1156D67}" destId="{E48B4A89-8763-4782-BB77-23C8561051C7}" srcOrd="2" destOrd="0" presId="urn:microsoft.com/office/officeart/2008/layout/NameandTitleOrganizationalChar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296B591-6A84-48F1-A64E-9A5C37B90E8A}"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zh-CN" altLang="en-US"/>
        </a:p>
      </dgm:t>
    </dgm:pt>
    <dgm:pt modelId="{7D7C510D-97CE-4FB7-A4C3-3BA9C2F896EF}">
      <dgm:prSet phldrT="[文本]"/>
      <dgm:spPr/>
      <dgm:t>
        <a:bodyPr/>
        <a:lstStyle/>
        <a:p>
          <a:r>
            <a:rPr lang="en-US" altLang="en-US" dirty="0"/>
            <a:t>1.</a:t>
          </a:r>
          <a:r>
            <a:rPr lang="zh-CN" altLang="en-US" dirty="0"/>
            <a:t>完全无弹性</a:t>
          </a:r>
        </a:p>
      </dgm:t>
    </dgm:pt>
    <dgm:pt modelId="{DDFABC57-7271-414D-BE62-6D13DB1C9C4B}" type="parTrans" cxnId="{981C58EB-1C1B-4817-8143-037513746BCB}">
      <dgm:prSet/>
      <dgm:spPr/>
      <dgm:t>
        <a:bodyPr/>
        <a:lstStyle/>
        <a:p>
          <a:endParaRPr lang="zh-CN" altLang="en-US"/>
        </a:p>
      </dgm:t>
    </dgm:pt>
    <dgm:pt modelId="{E3BC1B9C-3225-4A9F-8232-1C90C1546519}" type="sibTrans" cxnId="{981C58EB-1C1B-4817-8143-037513746BCB}">
      <dgm:prSet/>
      <dgm:spPr/>
      <dgm:t>
        <a:bodyPr/>
        <a:lstStyle/>
        <a:p>
          <a:endParaRPr lang="zh-CN" altLang="en-US"/>
        </a:p>
      </dgm:t>
    </dgm:pt>
    <dgm:pt modelId="{5575BEB5-6345-41BB-AED2-3EBF473737EA}">
      <dgm:prSet phldrT="[文本]"/>
      <dgm:spPr/>
      <dgm:t>
        <a:bodyPr/>
        <a:lstStyle/>
        <a:p>
          <a:r>
            <a:rPr lang="en-US" altLang="en-US" dirty="0"/>
            <a:t>2.</a:t>
          </a:r>
          <a:r>
            <a:rPr lang="zh-CN" altLang="en-US" dirty="0"/>
            <a:t>完全有弹性</a:t>
          </a:r>
        </a:p>
      </dgm:t>
    </dgm:pt>
    <dgm:pt modelId="{3FF053E6-7739-4204-877C-D5D81BA054F0}" type="parTrans" cxnId="{F3BE30C2-3DAD-471C-8B73-5582FEC68CC6}">
      <dgm:prSet/>
      <dgm:spPr/>
      <dgm:t>
        <a:bodyPr/>
        <a:lstStyle/>
        <a:p>
          <a:endParaRPr lang="zh-CN" altLang="en-US"/>
        </a:p>
      </dgm:t>
    </dgm:pt>
    <dgm:pt modelId="{AD8B09B5-1CEE-415B-B3E1-0171A437E3E4}" type="sibTrans" cxnId="{F3BE30C2-3DAD-471C-8B73-5582FEC68CC6}">
      <dgm:prSet/>
      <dgm:spPr/>
      <dgm:t>
        <a:bodyPr/>
        <a:lstStyle/>
        <a:p>
          <a:endParaRPr lang="zh-CN" altLang="en-US"/>
        </a:p>
      </dgm:t>
    </dgm:pt>
    <dgm:pt modelId="{A3979101-35A0-4A13-AD5F-6C910127260B}">
      <dgm:prSet phldrT="[文本]"/>
      <dgm:spPr/>
      <dgm:t>
        <a:bodyPr/>
        <a:lstStyle/>
        <a:p>
          <a:r>
            <a:rPr lang="en-US" altLang="en-US" dirty="0"/>
            <a:t>3.</a:t>
          </a:r>
          <a:r>
            <a:rPr lang="zh-CN" altLang="en-US" dirty="0"/>
            <a:t>单位弹性</a:t>
          </a:r>
        </a:p>
      </dgm:t>
    </dgm:pt>
    <dgm:pt modelId="{6195A4F5-B7AA-4B67-BBD7-0FFBE3486925}" type="parTrans" cxnId="{E1373FC0-8AA3-4A3D-880A-9CC3B0A9994C}">
      <dgm:prSet/>
      <dgm:spPr/>
      <dgm:t>
        <a:bodyPr/>
        <a:lstStyle/>
        <a:p>
          <a:endParaRPr lang="zh-CN" altLang="en-US"/>
        </a:p>
      </dgm:t>
    </dgm:pt>
    <dgm:pt modelId="{AB27443C-C690-41B2-B74D-8695F276625B}" type="sibTrans" cxnId="{E1373FC0-8AA3-4A3D-880A-9CC3B0A9994C}">
      <dgm:prSet/>
      <dgm:spPr/>
      <dgm:t>
        <a:bodyPr/>
        <a:lstStyle/>
        <a:p>
          <a:endParaRPr lang="zh-CN" altLang="en-US"/>
        </a:p>
      </dgm:t>
    </dgm:pt>
    <dgm:pt modelId="{410B1F65-5797-453F-AEA8-080ADCF06711}">
      <dgm:prSet phldrT="[文本]"/>
      <dgm:spPr/>
      <dgm:t>
        <a:bodyPr/>
        <a:lstStyle/>
        <a:p>
          <a:r>
            <a:rPr lang="en-US" altLang="en-US" dirty="0"/>
            <a:t>4.</a:t>
          </a:r>
          <a:r>
            <a:rPr lang="zh-CN" altLang="en-US" dirty="0"/>
            <a:t>缺乏弹性</a:t>
          </a:r>
        </a:p>
      </dgm:t>
    </dgm:pt>
    <dgm:pt modelId="{4EB00498-30FC-4E05-9AD5-25A545AD7AEA}" type="parTrans" cxnId="{7EF4C355-4337-4B9D-A454-6F43961DA417}">
      <dgm:prSet/>
      <dgm:spPr/>
      <dgm:t>
        <a:bodyPr/>
        <a:lstStyle/>
        <a:p>
          <a:endParaRPr lang="zh-CN" altLang="en-US"/>
        </a:p>
      </dgm:t>
    </dgm:pt>
    <dgm:pt modelId="{E12DEE25-0E56-45DA-8571-FC8C5B8A3087}" type="sibTrans" cxnId="{7EF4C355-4337-4B9D-A454-6F43961DA417}">
      <dgm:prSet/>
      <dgm:spPr/>
      <dgm:t>
        <a:bodyPr/>
        <a:lstStyle/>
        <a:p>
          <a:endParaRPr lang="zh-CN" altLang="en-US"/>
        </a:p>
      </dgm:t>
    </dgm:pt>
    <dgm:pt modelId="{19CD4EC1-D4B0-4EAE-8AE2-BCABEF0A8B01}">
      <dgm:prSet phldrT="[文本]"/>
      <dgm:spPr/>
      <dgm:t>
        <a:bodyPr/>
        <a:lstStyle/>
        <a:p>
          <a:r>
            <a:rPr lang="en-US" altLang="en-US" dirty="0"/>
            <a:t>5.</a:t>
          </a:r>
          <a:r>
            <a:rPr lang="zh-CN" altLang="en-US" dirty="0"/>
            <a:t>富有弹性</a:t>
          </a:r>
        </a:p>
      </dgm:t>
    </dgm:pt>
    <dgm:pt modelId="{82273C9A-01AD-449B-B25C-B1808F65BFB4}" type="parTrans" cxnId="{909CD6B0-7CA8-4D9E-A52D-BD1E0A2D2C7E}">
      <dgm:prSet/>
      <dgm:spPr/>
      <dgm:t>
        <a:bodyPr/>
        <a:lstStyle/>
        <a:p>
          <a:endParaRPr lang="zh-CN" altLang="en-US"/>
        </a:p>
      </dgm:t>
    </dgm:pt>
    <dgm:pt modelId="{FC4A8C7B-D128-441C-A382-A93FAFC36EF1}" type="sibTrans" cxnId="{909CD6B0-7CA8-4D9E-A52D-BD1E0A2D2C7E}">
      <dgm:prSet/>
      <dgm:spPr/>
      <dgm:t>
        <a:bodyPr/>
        <a:lstStyle/>
        <a:p>
          <a:endParaRPr lang="zh-CN" altLang="en-US"/>
        </a:p>
      </dgm:t>
    </dgm:pt>
    <dgm:pt modelId="{A9FF5996-AF0C-48AC-9ADA-0C240D697DA2}" type="pres">
      <dgm:prSet presAssocID="{1296B591-6A84-48F1-A64E-9A5C37B90E8A}" presName="diagram" presStyleCnt="0">
        <dgm:presLayoutVars>
          <dgm:dir/>
          <dgm:resizeHandles val="exact"/>
        </dgm:presLayoutVars>
      </dgm:prSet>
      <dgm:spPr/>
    </dgm:pt>
    <dgm:pt modelId="{CDB00A1A-2906-4D29-BAFC-67F544E75B9D}" type="pres">
      <dgm:prSet presAssocID="{7D7C510D-97CE-4FB7-A4C3-3BA9C2F896EF}" presName="node" presStyleLbl="node1" presStyleIdx="0" presStyleCnt="5">
        <dgm:presLayoutVars>
          <dgm:bulletEnabled val="1"/>
        </dgm:presLayoutVars>
      </dgm:prSet>
      <dgm:spPr/>
    </dgm:pt>
    <dgm:pt modelId="{854CE0F7-BB4A-4279-A10F-E320A8C7603A}" type="pres">
      <dgm:prSet presAssocID="{E3BC1B9C-3225-4A9F-8232-1C90C1546519}" presName="sibTrans" presStyleCnt="0"/>
      <dgm:spPr/>
    </dgm:pt>
    <dgm:pt modelId="{CA8AA3BA-6332-4629-9642-55799A9439D4}" type="pres">
      <dgm:prSet presAssocID="{5575BEB5-6345-41BB-AED2-3EBF473737EA}" presName="node" presStyleLbl="node1" presStyleIdx="1" presStyleCnt="5">
        <dgm:presLayoutVars>
          <dgm:bulletEnabled val="1"/>
        </dgm:presLayoutVars>
      </dgm:prSet>
      <dgm:spPr/>
    </dgm:pt>
    <dgm:pt modelId="{5547CA0E-9A59-4D82-93FC-67160A069437}" type="pres">
      <dgm:prSet presAssocID="{AD8B09B5-1CEE-415B-B3E1-0171A437E3E4}" presName="sibTrans" presStyleCnt="0"/>
      <dgm:spPr/>
    </dgm:pt>
    <dgm:pt modelId="{DB5EC792-25F6-4352-90E1-C8D705585935}" type="pres">
      <dgm:prSet presAssocID="{A3979101-35A0-4A13-AD5F-6C910127260B}" presName="node" presStyleLbl="node1" presStyleIdx="2" presStyleCnt="5">
        <dgm:presLayoutVars>
          <dgm:bulletEnabled val="1"/>
        </dgm:presLayoutVars>
      </dgm:prSet>
      <dgm:spPr/>
    </dgm:pt>
    <dgm:pt modelId="{32A3C467-9C7C-4E0D-97DE-926995A9F164}" type="pres">
      <dgm:prSet presAssocID="{AB27443C-C690-41B2-B74D-8695F276625B}" presName="sibTrans" presStyleCnt="0"/>
      <dgm:spPr/>
    </dgm:pt>
    <dgm:pt modelId="{683A45B1-7B8F-4F57-8142-FCC3B106A17F}" type="pres">
      <dgm:prSet presAssocID="{410B1F65-5797-453F-AEA8-080ADCF06711}" presName="node" presStyleLbl="node1" presStyleIdx="3" presStyleCnt="5">
        <dgm:presLayoutVars>
          <dgm:bulletEnabled val="1"/>
        </dgm:presLayoutVars>
      </dgm:prSet>
      <dgm:spPr/>
    </dgm:pt>
    <dgm:pt modelId="{4372C54F-CFB4-4396-8C28-E47ED2D4CCC0}" type="pres">
      <dgm:prSet presAssocID="{E12DEE25-0E56-45DA-8571-FC8C5B8A3087}" presName="sibTrans" presStyleCnt="0"/>
      <dgm:spPr/>
    </dgm:pt>
    <dgm:pt modelId="{C5C7C2DD-640D-428A-92CE-EF4F90FB2727}" type="pres">
      <dgm:prSet presAssocID="{19CD4EC1-D4B0-4EAE-8AE2-BCABEF0A8B01}" presName="node" presStyleLbl="node1" presStyleIdx="4" presStyleCnt="5">
        <dgm:presLayoutVars>
          <dgm:bulletEnabled val="1"/>
        </dgm:presLayoutVars>
      </dgm:prSet>
      <dgm:spPr/>
    </dgm:pt>
  </dgm:ptLst>
  <dgm:cxnLst>
    <dgm:cxn modelId="{A030650C-23C0-4149-8F29-5A29E318159F}" type="presOf" srcId="{5575BEB5-6345-41BB-AED2-3EBF473737EA}" destId="{CA8AA3BA-6332-4629-9642-55799A9439D4}" srcOrd="0" destOrd="0" presId="urn:microsoft.com/office/officeart/2005/8/layout/default"/>
    <dgm:cxn modelId="{C0B7581A-DE90-47B9-8792-AFDB0BD840BF}" type="presOf" srcId="{1296B591-6A84-48F1-A64E-9A5C37B90E8A}" destId="{A9FF5996-AF0C-48AC-9ADA-0C240D697DA2}" srcOrd="0" destOrd="0" presId="urn:microsoft.com/office/officeart/2005/8/layout/default"/>
    <dgm:cxn modelId="{9CE3D236-5EAC-4F17-98EE-EFB096B024BB}" type="presOf" srcId="{410B1F65-5797-453F-AEA8-080ADCF06711}" destId="{683A45B1-7B8F-4F57-8142-FCC3B106A17F}" srcOrd="0" destOrd="0" presId="urn:microsoft.com/office/officeart/2005/8/layout/default"/>
    <dgm:cxn modelId="{7EF4C355-4337-4B9D-A454-6F43961DA417}" srcId="{1296B591-6A84-48F1-A64E-9A5C37B90E8A}" destId="{410B1F65-5797-453F-AEA8-080ADCF06711}" srcOrd="3" destOrd="0" parTransId="{4EB00498-30FC-4E05-9AD5-25A545AD7AEA}" sibTransId="{E12DEE25-0E56-45DA-8571-FC8C5B8A3087}"/>
    <dgm:cxn modelId="{2487B278-E594-45E0-87F6-08B4853C2656}" type="presOf" srcId="{19CD4EC1-D4B0-4EAE-8AE2-BCABEF0A8B01}" destId="{C5C7C2DD-640D-428A-92CE-EF4F90FB2727}" srcOrd="0" destOrd="0" presId="urn:microsoft.com/office/officeart/2005/8/layout/default"/>
    <dgm:cxn modelId="{22B0A7A8-CFB6-4E11-B21B-260037632957}" type="presOf" srcId="{A3979101-35A0-4A13-AD5F-6C910127260B}" destId="{DB5EC792-25F6-4352-90E1-C8D705585935}" srcOrd="0" destOrd="0" presId="urn:microsoft.com/office/officeart/2005/8/layout/default"/>
    <dgm:cxn modelId="{909CD6B0-7CA8-4D9E-A52D-BD1E0A2D2C7E}" srcId="{1296B591-6A84-48F1-A64E-9A5C37B90E8A}" destId="{19CD4EC1-D4B0-4EAE-8AE2-BCABEF0A8B01}" srcOrd="4" destOrd="0" parTransId="{82273C9A-01AD-449B-B25C-B1808F65BFB4}" sibTransId="{FC4A8C7B-D128-441C-A382-A93FAFC36EF1}"/>
    <dgm:cxn modelId="{40A1F8B9-5A83-4EAA-9FED-27E8263E8537}" type="presOf" srcId="{7D7C510D-97CE-4FB7-A4C3-3BA9C2F896EF}" destId="{CDB00A1A-2906-4D29-BAFC-67F544E75B9D}" srcOrd="0" destOrd="0" presId="urn:microsoft.com/office/officeart/2005/8/layout/default"/>
    <dgm:cxn modelId="{E1373FC0-8AA3-4A3D-880A-9CC3B0A9994C}" srcId="{1296B591-6A84-48F1-A64E-9A5C37B90E8A}" destId="{A3979101-35A0-4A13-AD5F-6C910127260B}" srcOrd="2" destOrd="0" parTransId="{6195A4F5-B7AA-4B67-BBD7-0FFBE3486925}" sibTransId="{AB27443C-C690-41B2-B74D-8695F276625B}"/>
    <dgm:cxn modelId="{F3BE30C2-3DAD-471C-8B73-5582FEC68CC6}" srcId="{1296B591-6A84-48F1-A64E-9A5C37B90E8A}" destId="{5575BEB5-6345-41BB-AED2-3EBF473737EA}" srcOrd="1" destOrd="0" parTransId="{3FF053E6-7739-4204-877C-D5D81BA054F0}" sibTransId="{AD8B09B5-1CEE-415B-B3E1-0171A437E3E4}"/>
    <dgm:cxn modelId="{981C58EB-1C1B-4817-8143-037513746BCB}" srcId="{1296B591-6A84-48F1-A64E-9A5C37B90E8A}" destId="{7D7C510D-97CE-4FB7-A4C3-3BA9C2F896EF}" srcOrd="0" destOrd="0" parTransId="{DDFABC57-7271-414D-BE62-6D13DB1C9C4B}" sibTransId="{E3BC1B9C-3225-4A9F-8232-1C90C1546519}"/>
    <dgm:cxn modelId="{E7D03033-1C95-486F-83DE-86B8FE7BC8BF}" type="presParOf" srcId="{A9FF5996-AF0C-48AC-9ADA-0C240D697DA2}" destId="{CDB00A1A-2906-4D29-BAFC-67F544E75B9D}" srcOrd="0" destOrd="0" presId="urn:microsoft.com/office/officeart/2005/8/layout/default"/>
    <dgm:cxn modelId="{11D8B062-BC49-4616-BFC1-193B5A79A3A4}" type="presParOf" srcId="{A9FF5996-AF0C-48AC-9ADA-0C240D697DA2}" destId="{854CE0F7-BB4A-4279-A10F-E320A8C7603A}" srcOrd="1" destOrd="0" presId="urn:microsoft.com/office/officeart/2005/8/layout/default"/>
    <dgm:cxn modelId="{C8AFFD2D-CCC7-46D0-B9B9-69D628F8CAD1}" type="presParOf" srcId="{A9FF5996-AF0C-48AC-9ADA-0C240D697DA2}" destId="{CA8AA3BA-6332-4629-9642-55799A9439D4}" srcOrd="2" destOrd="0" presId="urn:microsoft.com/office/officeart/2005/8/layout/default"/>
    <dgm:cxn modelId="{4AEC5B99-D3BF-4409-9F5C-B8D81CE39EF5}" type="presParOf" srcId="{A9FF5996-AF0C-48AC-9ADA-0C240D697DA2}" destId="{5547CA0E-9A59-4D82-93FC-67160A069437}" srcOrd="3" destOrd="0" presId="urn:microsoft.com/office/officeart/2005/8/layout/default"/>
    <dgm:cxn modelId="{A330FB62-444C-419F-BB70-B1B63A0D087F}" type="presParOf" srcId="{A9FF5996-AF0C-48AC-9ADA-0C240D697DA2}" destId="{DB5EC792-25F6-4352-90E1-C8D705585935}" srcOrd="4" destOrd="0" presId="urn:microsoft.com/office/officeart/2005/8/layout/default"/>
    <dgm:cxn modelId="{9DF4C40E-A94C-42B1-A748-9E7990BF82B0}" type="presParOf" srcId="{A9FF5996-AF0C-48AC-9ADA-0C240D697DA2}" destId="{32A3C467-9C7C-4E0D-97DE-926995A9F164}" srcOrd="5" destOrd="0" presId="urn:microsoft.com/office/officeart/2005/8/layout/default"/>
    <dgm:cxn modelId="{631DC3D4-E9B7-4D3E-9E16-4C32DA81AB0F}" type="presParOf" srcId="{A9FF5996-AF0C-48AC-9ADA-0C240D697DA2}" destId="{683A45B1-7B8F-4F57-8142-FCC3B106A17F}" srcOrd="6" destOrd="0" presId="urn:microsoft.com/office/officeart/2005/8/layout/default"/>
    <dgm:cxn modelId="{181C8292-3283-4E48-888D-DE146FA2C56F}" type="presParOf" srcId="{A9FF5996-AF0C-48AC-9ADA-0C240D697DA2}" destId="{4372C54F-CFB4-4396-8C28-E47ED2D4CCC0}" srcOrd="7" destOrd="0" presId="urn:microsoft.com/office/officeart/2005/8/layout/default"/>
    <dgm:cxn modelId="{B45F6EEB-8160-439E-A76A-167979852271}" type="presParOf" srcId="{A9FF5996-AF0C-48AC-9ADA-0C240D697DA2}" destId="{C5C7C2DD-640D-428A-92CE-EF4F90FB2727}" srcOrd="8"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296B591-6A84-48F1-A64E-9A5C37B90E8A}"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zh-CN" altLang="en-US"/>
        </a:p>
      </dgm:t>
    </dgm:pt>
    <dgm:pt modelId="{7D7C510D-97CE-4FB7-A4C3-3BA9C2F896EF}">
      <dgm:prSet phldrT="[文本]"/>
      <dgm:spPr/>
      <dgm:t>
        <a:bodyPr/>
        <a:lstStyle/>
        <a:p>
          <a:r>
            <a:rPr lang="en-US" altLang="en-US" dirty="0"/>
            <a:t>1.</a:t>
          </a:r>
          <a:r>
            <a:rPr lang="zh-CN" altLang="en-US" dirty="0"/>
            <a:t>商品可替代的程度</a:t>
          </a:r>
        </a:p>
      </dgm:t>
    </dgm:pt>
    <dgm:pt modelId="{DDFABC57-7271-414D-BE62-6D13DB1C9C4B}" type="parTrans" cxnId="{981C58EB-1C1B-4817-8143-037513746BCB}">
      <dgm:prSet/>
      <dgm:spPr/>
      <dgm:t>
        <a:bodyPr/>
        <a:lstStyle/>
        <a:p>
          <a:endParaRPr lang="zh-CN" altLang="en-US"/>
        </a:p>
      </dgm:t>
    </dgm:pt>
    <dgm:pt modelId="{E3BC1B9C-3225-4A9F-8232-1C90C1546519}" type="sibTrans" cxnId="{981C58EB-1C1B-4817-8143-037513746BCB}">
      <dgm:prSet/>
      <dgm:spPr/>
      <dgm:t>
        <a:bodyPr/>
        <a:lstStyle/>
        <a:p>
          <a:endParaRPr lang="zh-CN" altLang="en-US"/>
        </a:p>
      </dgm:t>
    </dgm:pt>
    <dgm:pt modelId="{5575BEB5-6345-41BB-AED2-3EBF473737EA}">
      <dgm:prSet phldrT="[文本]"/>
      <dgm:spPr/>
      <dgm:t>
        <a:bodyPr/>
        <a:lstStyle/>
        <a:p>
          <a:r>
            <a:rPr lang="en-US" altLang="en-US" dirty="0"/>
            <a:t>2.</a:t>
          </a:r>
          <a:r>
            <a:rPr lang="zh-CN" altLang="en-US" dirty="0"/>
            <a:t>商品的重要程度</a:t>
          </a:r>
        </a:p>
      </dgm:t>
    </dgm:pt>
    <dgm:pt modelId="{3FF053E6-7739-4204-877C-D5D81BA054F0}" type="parTrans" cxnId="{F3BE30C2-3DAD-471C-8B73-5582FEC68CC6}">
      <dgm:prSet/>
      <dgm:spPr/>
      <dgm:t>
        <a:bodyPr/>
        <a:lstStyle/>
        <a:p>
          <a:endParaRPr lang="zh-CN" altLang="en-US"/>
        </a:p>
      </dgm:t>
    </dgm:pt>
    <dgm:pt modelId="{AD8B09B5-1CEE-415B-B3E1-0171A437E3E4}" type="sibTrans" cxnId="{F3BE30C2-3DAD-471C-8B73-5582FEC68CC6}">
      <dgm:prSet/>
      <dgm:spPr/>
      <dgm:t>
        <a:bodyPr/>
        <a:lstStyle/>
        <a:p>
          <a:endParaRPr lang="zh-CN" altLang="en-US"/>
        </a:p>
      </dgm:t>
    </dgm:pt>
    <dgm:pt modelId="{A3979101-35A0-4A13-AD5F-6C910127260B}">
      <dgm:prSet phldrT="[文本]"/>
      <dgm:spPr/>
      <dgm:t>
        <a:bodyPr/>
        <a:lstStyle/>
        <a:p>
          <a:r>
            <a:rPr lang="en-US" altLang="en-US"/>
            <a:t>3.</a:t>
          </a:r>
          <a:r>
            <a:rPr lang="zh-CN" altLang="en-US"/>
            <a:t>商品的消费支出在总支出中所占的比重</a:t>
          </a:r>
          <a:endParaRPr lang="zh-CN" altLang="en-US" dirty="0"/>
        </a:p>
      </dgm:t>
    </dgm:pt>
    <dgm:pt modelId="{6195A4F5-B7AA-4B67-BBD7-0FFBE3486925}" type="parTrans" cxnId="{E1373FC0-8AA3-4A3D-880A-9CC3B0A9994C}">
      <dgm:prSet/>
      <dgm:spPr/>
      <dgm:t>
        <a:bodyPr/>
        <a:lstStyle/>
        <a:p>
          <a:endParaRPr lang="zh-CN" altLang="en-US"/>
        </a:p>
      </dgm:t>
    </dgm:pt>
    <dgm:pt modelId="{AB27443C-C690-41B2-B74D-8695F276625B}" type="sibTrans" cxnId="{E1373FC0-8AA3-4A3D-880A-9CC3B0A9994C}">
      <dgm:prSet/>
      <dgm:spPr/>
      <dgm:t>
        <a:bodyPr/>
        <a:lstStyle/>
        <a:p>
          <a:endParaRPr lang="zh-CN" altLang="en-US"/>
        </a:p>
      </dgm:t>
    </dgm:pt>
    <dgm:pt modelId="{410B1F65-5797-453F-AEA8-080ADCF06711}">
      <dgm:prSet phldrT="[文本]"/>
      <dgm:spPr/>
      <dgm:t>
        <a:bodyPr/>
        <a:lstStyle/>
        <a:p>
          <a:r>
            <a:rPr lang="en-US" altLang="en-US"/>
            <a:t>4.</a:t>
          </a:r>
          <a:r>
            <a:rPr lang="zh-CN" altLang="en-US"/>
            <a:t>消费者调整需求量的时间长短</a:t>
          </a:r>
          <a:endParaRPr lang="zh-CN" altLang="en-US" dirty="0"/>
        </a:p>
      </dgm:t>
    </dgm:pt>
    <dgm:pt modelId="{4EB00498-30FC-4E05-9AD5-25A545AD7AEA}" type="parTrans" cxnId="{7EF4C355-4337-4B9D-A454-6F43961DA417}">
      <dgm:prSet/>
      <dgm:spPr/>
      <dgm:t>
        <a:bodyPr/>
        <a:lstStyle/>
        <a:p>
          <a:endParaRPr lang="zh-CN" altLang="en-US"/>
        </a:p>
      </dgm:t>
    </dgm:pt>
    <dgm:pt modelId="{E12DEE25-0E56-45DA-8571-FC8C5B8A3087}" type="sibTrans" cxnId="{7EF4C355-4337-4B9D-A454-6F43961DA417}">
      <dgm:prSet/>
      <dgm:spPr/>
      <dgm:t>
        <a:bodyPr/>
        <a:lstStyle/>
        <a:p>
          <a:endParaRPr lang="zh-CN" altLang="en-US"/>
        </a:p>
      </dgm:t>
    </dgm:pt>
    <dgm:pt modelId="{19CD4EC1-D4B0-4EAE-8AE2-BCABEF0A8B01}">
      <dgm:prSet phldrT="[文本]"/>
      <dgm:spPr/>
      <dgm:t>
        <a:bodyPr/>
        <a:lstStyle/>
        <a:p>
          <a:r>
            <a:rPr lang="en-US" altLang="en-US" dirty="0"/>
            <a:t>5.</a:t>
          </a:r>
          <a:r>
            <a:rPr lang="zh-CN" altLang="en-US" dirty="0"/>
            <a:t>商品自身的耐用性及其用途的广泛性</a:t>
          </a:r>
        </a:p>
      </dgm:t>
    </dgm:pt>
    <dgm:pt modelId="{82273C9A-01AD-449B-B25C-B1808F65BFB4}" type="parTrans" cxnId="{909CD6B0-7CA8-4D9E-A52D-BD1E0A2D2C7E}">
      <dgm:prSet/>
      <dgm:spPr/>
      <dgm:t>
        <a:bodyPr/>
        <a:lstStyle/>
        <a:p>
          <a:endParaRPr lang="zh-CN" altLang="en-US"/>
        </a:p>
      </dgm:t>
    </dgm:pt>
    <dgm:pt modelId="{FC4A8C7B-D128-441C-A382-A93FAFC36EF1}" type="sibTrans" cxnId="{909CD6B0-7CA8-4D9E-A52D-BD1E0A2D2C7E}">
      <dgm:prSet/>
      <dgm:spPr/>
      <dgm:t>
        <a:bodyPr/>
        <a:lstStyle/>
        <a:p>
          <a:endParaRPr lang="zh-CN" altLang="en-US"/>
        </a:p>
      </dgm:t>
    </dgm:pt>
    <dgm:pt modelId="{A9FF5996-AF0C-48AC-9ADA-0C240D697DA2}" type="pres">
      <dgm:prSet presAssocID="{1296B591-6A84-48F1-A64E-9A5C37B90E8A}" presName="diagram" presStyleCnt="0">
        <dgm:presLayoutVars>
          <dgm:dir/>
          <dgm:resizeHandles val="exact"/>
        </dgm:presLayoutVars>
      </dgm:prSet>
      <dgm:spPr/>
    </dgm:pt>
    <dgm:pt modelId="{CDB00A1A-2906-4D29-BAFC-67F544E75B9D}" type="pres">
      <dgm:prSet presAssocID="{7D7C510D-97CE-4FB7-A4C3-3BA9C2F896EF}" presName="node" presStyleLbl="node1" presStyleIdx="0" presStyleCnt="5">
        <dgm:presLayoutVars>
          <dgm:bulletEnabled val="1"/>
        </dgm:presLayoutVars>
      </dgm:prSet>
      <dgm:spPr/>
    </dgm:pt>
    <dgm:pt modelId="{854CE0F7-BB4A-4279-A10F-E320A8C7603A}" type="pres">
      <dgm:prSet presAssocID="{E3BC1B9C-3225-4A9F-8232-1C90C1546519}" presName="sibTrans" presStyleCnt="0"/>
      <dgm:spPr/>
    </dgm:pt>
    <dgm:pt modelId="{CA8AA3BA-6332-4629-9642-55799A9439D4}" type="pres">
      <dgm:prSet presAssocID="{5575BEB5-6345-41BB-AED2-3EBF473737EA}" presName="node" presStyleLbl="node1" presStyleIdx="1" presStyleCnt="5">
        <dgm:presLayoutVars>
          <dgm:bulletEnabled val="1"/>
        </dgm:presLayoutVars>
      </dgm:prSet>
      <dgm:spPr/>
    </dgm:pt>
    <dgm:pt modelId="{5547CA0E-9A59-4D82-93FC-67160A069437}" type="pres">
      <dgm:prSet presAssocID="{AD8B09B5-1CEE-415B-B3E1-0171A437E3E4}" presName="sibTrans" presStyleCnt="0"/>
      <dgm:spPr/>
    </dgm:pt>
    <dgm:pt modelId="{DB5EC792-25F6-4352-90E1-C8D705585935}" type="pres">
      <dgm:prSet presAssocID="{A3979101-35A0-4A13-AD5F-6C910127260B}" presName="node" presStyleLbl="node1" presStyleIdx="2" presStyleCnt="5">
        <dgm:presLayoutVars>
          <dgm:bulletEnabled val="1"/>
        </dgm:presLayoutVars>
      </dgm:prSet>
      <dgm:spPr/>
    </dgm:pt>
    <dgm:pt modelId="{32A3C467-9C7C-4E0D-97DE-926995A9F164}" type="pres">
      <dgm:prSet presAssocID="{AB27443C-C690-41B2-B74D-8695F276625B}" presName="sibTrans" presStyleCnt="0"/>
      <dgm:spPr/>
    </dgm:pt>
    <dgm:pt modelId="{683A45B1-7B8F-4F57-8142-FCC3B106A17F}" type="pres">
      <dgm:prSet presAssocID="{410B1F65-5797-453F-AEA8-080ADCF06711}" presName="node" presStyleLbl="node1" presStyleIdx="3" presStyleCnt="5">
        <dgm:presLayoutVars>
          <dgm:bulletEnabled val="1"/>
        </dgm:presLayoutVars>
      </dgm:prSet>
      <dgm:spPr/>
    </dgm:pt>
    <dgm:pt modelId="{4372C54F-CFB4-4396-8C28-E47ED2D4CCC0}" type="pres">
      <dgm:prSet presAssocID="{E12DEE25-0E56-45DA-8571-FC8C5B8A3087}" presName="sibTrans" presStyleCnt="0"/>
      <dgm:spPr/>
    </dgm:pt>
    <dgm:pt modelId="{C5C7C2DD-640D-428A-92CE-EF4F90FB2727}" type="pres">
      <dgm:prSet presAssocID="{19CD4EC1-D4B0-4EAE-8AE2-BCABEF0A8B01}" presName="node" presStyleLbl="node1" presStyleIdx="4" presStyleCnt="5">
        <dgm:presLayoutVars>
          <dgm:bulletEnabled val="1"/>
        </dgm:presLayoutVars>
      </dgm:prSet>
      <dgm:spPr/>
    </dgm:pt>
  </dgm:ptLst>
  <dgm:cxnLst>
    <dgm:cxn modelId="{A030650C-23C0-4149-8F29-5A29E318159F}" type="presOf" srcId="{5575BEB5-6345-41BB-AED2-3EBF473737EA}" destId="{CA8AA3BA-6332-4629-9642-55799A9439D4}" srcOrd="0" destOrd="0" presId="urn:microsoft.com/office/officeart/2005/8/layout/default"/>
    <dgm:cxn modelId="{C0B7581A-DE90-47B9-8792-AFDB0BD840BF}" type="presOf" srcId="{1296B591-6A84-48F1-A64E-9A5C37B90E8A}" destId="{A9FF5996-AF0C-48AC-9ADA-0C240D697DA2}" srcOrd="0" destOrd="0" presId="urn:microsoft.com/office/officeart/2005/8/layout/default"/>
    <dgm:cxn modelId="{9CE3D236-5EAC-4F17-98EE-EFB096B024BB}" type="presOf" srcId="{410B1F65-5797-453F-AEA8-080ADCF06711}" destId="{683A45B1-7B8F-4F57-8142-FCC3B106A17F}" srcOrd="0" destOrd="0" presId="urn:microsoft.com/office/officeart/2005/8/layout/default"/>
    <dgm:cxn modelId="{7EF4C355-4337-4B9D-A454-6F43961DA417}" srcId="{1296B591-6A84-48F1-A64E-9A5C37B90E8A}" destId="{410B1F65-5797-453F-AEA8-080ADCF06711}" srcOrd="3" destOrd="0" parTransId="{4EB00498-30FC-4E05-9AD5-25A545AD7AEA}" sibTransId="{E12DEE25-0E56-45DA-8571-FC8C5B8A3087}"/>
    <dgm:cxn modelId="{2487B278-E594-45E0-87F6-08B4853C2656}" type="presOf" srcId="{19CD4EC1-D4B0-4EAE-8AE2-BCABEF0A8B01}" destId="{C5C7C2DD-640D-428A-92CE-EF4F90FB2727}" srcOrd="0" destOrd="0" presId="urn:microsoft.com/office/officeart/2005/8/layout/default"/>
    <dgm:cxn modelId="{22B0A7A8-CFB6-4E11-B21B-260037632957}" type="presOf" srcId="{A3979101-35A0-4A13-AD5F-6C910127260B}" destId="{DB5EC792-25F6-4352-90E1-C8D705585935}" srcOrd="0" destOrd="0" presId="urn:microsoft.com/office/officeart/2005/8/layout/default"/>
    <dgm:cxn modelId="{909CD6B0-7CA8-4D9E-A52D-BD1E0A2D2C7E}" srcId="{1296B591-6A84-48F1-A64E-9A5C37B90E8A}" destId="{19CD4EC1-D4B0-4EAE-8AE2-BCABEF0A8B01}" srcOrd="4" destOrd="0" parTransId="{82273C9A-01AD-449B-B25C-B1808F65BFB4}" sibTransId="{FC4A8C7B-D128-441C-A382-A93FAFC36EF1}"/>
    <dgm:cxn modelId="{40A1F8B9-5A83-4EAA-9FED-27E8263E8537}" type="presOf" srcId="{7D7C510D-97CE-4FB7-A4C3-3BA9C2F896EF}" destId="{CDB00A1A-2906-4D29-BAFC-67F544E75B9D}" srcOrd="0" destOrd="0" presId="urn:microsoft.com/office/officeart/2005/8/layout/default"/>
    <dgm:cxn modelId="{E1373FC0-8AA3-4A3D-880A-9CC3B0A9994C}" srcId="{1296B591-6A84-48F1-A64E-9A5C37B90E8A}" destId="{A3979101-35A0-4A13-AD5F-6C910127260B}" srcOrd="2" destOrd="0" parTransId="{6195A4F5-B7AA-4B67-BBD7-0FFBE3486925}" sibTransId="{AB27443C-C690-41B2-B74D-8695F276625B}"/>
    <dgm:cxn modelId="{F3BE30C2-3DAD-471C-8B73-5582FEC68CC6}" srcId="{1296B591-6A84-48F1-A64E-9A5C37B90E8A}" destId="{5575BEB5-6345-41BB-AED2-3EBF473737EA}" srcOrd="1" destOrd="0" parTransId="{3FF053E6-7739-4204-877C-D5D81BA054F0}" sibTransId="{AD8B09B5-1CEE-415B-B3E1-0171A437E3E4}"/>
    <dgm:cxn modelId="{981C58EB-1C1B-4817-8143-037513746BCB}" srcId="{1296B591-6A84-48F1-A64E-9A5C37B90E8A}" destId="{7D7C510D-97CE-4FB7-A4C3-3BA9C2F896EF}" srcOrd="0" destOrd="0" parTransId="{DDFABC57-7271-414D-BE62-6D13DB1C9C4B}" sibTransId="{E3BC1B9C-3225-4A9F-8232-1C90C1546519}"/>
    <dgm:cxn modelId="{E7D03033-1C95-486F-83DE-86B8FE7BC8BF}" type="presParOf" srcId="{A9FF5996-AF0C-48AC-9ADA-0C240D697DA2}" destId="{CDB00A1A-2906-4D29-BAFC-67F544E75B9D}" srcOrd="0" destOrd="0" presId="urn:microsoft.com/office/officeart/2005/8/layout/default"/>
    <dgm:cxn modelId="{11D8B062-BC49-4616-BFC1-193B5A79A3A4}" type="presParOf" srcId="{A9FF5996-AF0C-48AC-9ADA-0C240D697DA2}" destId="{854CE0F7-BB4A-4279-A10F-E320A8C7603A}" srcOrd="1" destOrd="0" presId="urn:microsoft.com/office/officeart/2005/8/layout/default"/>
    <dgm:cxn modelId="{C8AFFD2D-CCC7-46D0-B9B9-69D628F8CAD1}" type="presParOf" srcId="{A9FF5996-AF0C-48AC-9ADA-0C240D697DA2}" destId="{CA8AA3BA-6332-4629-9642-55799A9439D4}" srcOrd="2" destOrd="0" presId="urn:microsoft.com/office/officeart/2005/8/layout/default"/>
    <dgm:cxn modelId="{4AEC5B99-D3BF-4409-9F5C-B8D81CE39EF5}" type="presParOf" srcId="{A9FF5996-AF0C-48AC-9ADA-0C240D697DA2}" destId="{5547CA0E-9A59-4D82-93FC-67160A069437}" srcOrd="3" destOrd="0" presId="urn:microsoft.com/office/officeart/2005/8/layout/default"/>
    <dgm:cxn modelId="{A330FB62-444C-419F-BB70-B1B63A0D087F}" type="presParOf" srcId="{A9FF5996-AF0C-48AC-9ADA-0C240D697DA2}" destId="{DB5EC792-25F6-4352-90E1-C8D705585935}" srcOrd="4" destOrd="0" presId="urn:microsoft.com/office/officeart/2005/8/layout/default"/>
    <dgm:cxn modelId="{9DF4C40E-A94C-42B1-A748-9E7990BF82B0}" type="presParOf" srcId="{A9FF5996-AF0C-48AC-9ADA-0C240D697DA2}" destId="{32A3C467-9C7C-4E0D-97DE-926995A9F164}" srcOrd="5" destOrd="0" presId="urn:microsoft.com/office/officeart/2005/8/layout/default"/>
    <dgm:cxn modelId="{631DC3D4-E9B7-4D3E-9E16-4C32DA81AB0F}" type="presParOf" srcId="{A9FF5996-AF0C-48AC-9ADA-0C240D697DA2}" destId="{683A45B1-7B8F-4F57-8142-FCC3B106A17F}" srcOrd="6" destOrd="0" presId="urn:microsoft.com/office/officeart/2005/8/layout/default"/>
    <dgm:cxn modelId="{181C8292-3283-4E48-888D-DE146FA2C56F}" type="presParOf" srcId="{A9FF5996-AF0C-48AC-9ADA-0C240D697DA2}" destId="{4372C54F-CFB4-4396-8C28-E47ED2D4CCC0}" srcOrd="7" destOrd="0" presId="urn:microsoft.com/office/officeart/2005/8/layout/default"/>
    <dgm:cxn modelId="{B45F6EEB-8160-439E-A76A-167979852271}" type="presParOf" srcId="{A9FF5996-AF0C-48AC-9ADA-0C240D697DA2}" destId="{C5C7C2DD-640D-428A-92CE-EF4F90FB2727}" srcOrd="8"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9147432-E35B-431F-ADD8-84CB66466B83}"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C0267D52-3AFE-4F63-9BA0-FE37BB6692BD}">
      <dgm:prSet phldrT="[文本]"/>
      <dgm:spPr/>
      <dgm:t>
        <a:bodyPr/>
        <a:lstStyle/>
        <a:p>
          <a:r>
            <a:rPr lang="en-US" altLang="en-US" dirty="0"/>
            <a:t>1.</a:t>
          </a:r>
          <a:r>
            <a:rPr lang="zh-CN" altLang="en-US" dirty="0"/>
            <a:t>需求富有弹性</a:t>
          </a:r>
          <a:r>
            <a:rPr lang="en-US" altLang="en-US" dirty="0"/>
            <a:t>(Ed&gt;1)</a:t>
          </a:r>
          <a:r>
            <a:rPr lang="zh-CN" altLang="en-US" dirty="0"/>
            <a:t>的商品需求弹性与总收益之间的关系</a:t>
          </a:r>
        </a:p>
      </dgm:t>
    </dgm:pt>
    <dgm:pt modelId="{52F662A6-00AB-408B-BCCB-98672A63D6D3}" type="parTrans" cxnId="{2045022C-BD45-45E8-A8C0-F374365C37F5}">
      <dgm:prSet/>
      <dgm:spPr/>
      <dgm:t>
        <a:bodyPr/>
        <a:lstStyle/>
        <a:p>
          <a:endParaRPr lang="zh-CN" altLang="en-US"/>
        </a:p>
      </dgm:t>
    </dgm:pt>
    <dgm:pt modelId="{8657582A-A693-4398-82FA-68A94A805618}" type="sibTrans" cxnId="{2045022C-BD45-45E8-A8C0-F374365C37F5}">
      <dgm:prSet/>
      <dgm:spPr/>
      <dgm:t>
        <a:bodyPr/>
        <a:lstStyle/>
        <a:p>
          <a:endParaRPr lang="zh-CN" altLang="en-US"/>
        </a:p>
      </dgm:t>
    </dgm:pt>
    <dgm:pt modelId="{51376341-6EE0-4A56-9FBC-4AD1869768E5}">
      <dgm:prSet phldrT="[文本]"/>
      <dgm:spPr/>
      <dgm:t>
        <a:bodyPr/>
        <a:lstStyle/>
        <a:p>
          <a:r>
            <a:rPr lang="en-US" altLang="en-US"/>
            <a:t>2.</a:t>
          </a:r>
          <a:r>
            <a:rPr lang="zh-CN" altLang="en-US"/>
            <a:t>需求缺乏弹性</a:t>
          </a:r>
          <a:r>
            <a:rPr lang="en-US" altLang="en-US"/>
            <a:t>(Ed&lt;1)</a:t>
          </a:r>
          <a:r>
            <a:rPr lang="zh-CN" altLang="en-US"/>
            <a:t>的商品需求弹性与总收益之间的关系</a:t>
          </a:r>
          <a:endParaRPr lang="zh-CN" altLang="en-US" dirty="0"/>
        </a:p>
      </dgm:t>
    </dgm:pt>
    <dgm:pt modelId="{8B84BF12-FB54-4CAC-9979-18D25979EB05}" type="parTrans" cxnId="{DC56FA10-1101-4166-B214-EAFCBA80F168}">
      <dgm:prSet/>
      <dgm:spPr/>
      <dgm:t>
        <a:bodyPr/>
        <a:lstStyle/>
        <a:p>
          <a:endParaRPr lang="zh-CN" altLang="en-US"/>
        </a:p>
      </dgm:t>
    </dgm:pt>
    <dgm:pt modelId="{A3FDDC62-4840-4825-A613-BF07268A04EC}" type="sibTrans" cxnId="{DC56FA10-1101-4166-B214-EAFCBA80F168}">
      <dgm:prSet/>
      <dgm:spPr/>
      <dgm:t>
        <a:bodyPr/>
        <a:lstStyle/>
        <a:p>
          <a:endParaRPr lang="zh-CN" altLang="en-US"/>
        </a:p>
      </dgm:t>
    </dgm:pt>
    <dgm:pt modelId="{3F9286FD-C2D8-40BC-B23A-9F2157F3F3D4}">
      <dgm:prSet phldrT="[文本]"/>
      <dgm:spPr/>
      <dgm:t>
        <a:bodyPr/>
        <a:lstStyle/>
        <a:p>
          <a:r>
            <a:rPr lang="en-US" altLang="en-US" dirty="0"/>
            <a:t>3.</a:t>
          </a:r>
          <a:r>
            <a:rPr lang="zh-CN" altLang="en-US" dirty="0"/>
            <a:t>需求单位弹性</a:t>
          </a:r>
          <a:r>
            <a:rPr lang="en-US" altLang="en-US" dirty="0"/>
            <a:t>(Ed= 1)</a:t>
          </a:r>
          <a:r>
            <a:rPr lang="zh-CN" altLang="en-US" dirty="0"/>
            <a:t>的商品需求弹性与总收益之间的关系</a:t>
          </a:r>
        </a:p>
      </dgm:t>
    </dgm:pt>
    <dgm:pt modelId="{D756834F-6207-4AF7-8ED6-4CBE1BAFFED7}" type="parTrans" cxnId="{CB0FC067-6A7C-4E47-A7A2-DEB7AEB4AC4B}">
      <dgm:prSet/>
      <dgm:spPr/>
      <dgm:t>
        <a:bodyPr/>
        <a:lstStyle/>
        <a:p>
          <a:endParaRPr lang="zh-CN" altLang="en-US"/>
        </a:p>
      </dgm:t>
    </dgm:pt>
    <dgm:pt modelId="{7827CE7F-426D-49F8-A962-185BB722A105}" type="sibTrans" cxnId="{CB0FC067-6A7C-4E47-A7A2-DEB7AEB4AC4B}">
      <dgm:prSet/>
      <dgm:spPr/>
      <dgm:t>
        <a:bodyPr/>
        <a:lstStyle/>
        <a:p>
          <a:endParaRPr lang="zh-CN" altLang="en-US"/>
        </a:p>
      </dgm:t>
    </dgm:pt>
    <dgm:pt modelId="{62C46D9C-DD12-4CB7-A675-FAC69CECE3AE}">
      <dgm:prSet phldrT="[文本]"/>
      <dgm:spPr/>
      <dgm:t>
        <a:bodyPr/>
        <a:lstStyle/>
        <a:p>
          <a:r>
            <a:rPr lang="zh-CN" altLang="en-US"/>
            <a:t>价格与总收益呈反方向变动。 这个结论可用于解释“薄利多销”这类现象</a:t>
          </a:r>
          <a:endParaRPr lang="zh-CN" altLang="en-US" dirty="0"/>
        </a:p>
      </dgm:t>
    </dgm:pt>
    <dgm:pt modelId="{51198DBF-31B8-49A2-ACD0-43AA4B3504A3}" type="parTrans" cxnId="{C02F94DF-801E-456A-9FCB-91641709D5A5}">
      <dgm:prSet/>
      <dgm:spPr/>
      <dgm:t>
        <a:bodyPr/>
        <a:lstStyle/>
        <a:p>
          <a:endParaRPr lang="zh-CN" altLang="en-US"/>
        </a:p>
      </dgm:t>
    </dgm:pt>
    <dgm:pt modelId="{F1D03B9E-7CC0-4634-B2AF-CE8806FAAA55}" type="sibTrans" cxnId="{C02F94DF-801E-456A-9FCB-91641709D5A5}">
      <dgm:prSet/>
      <dgm:spPr/>
      <dgm:t>
        <a:bodyPr/>
        <a:lstStyle/>
        <a:p>
          <a:endParaRPr lang="zh-CN" altLang="en-US"/>
        </a:p>
      </dgm:t>
    </dgm:pt>
    <dgm:pt modelId="{23E92A67-0E2B-4905-A622-843D8BC29106}">
      <dgm:prSet phldrT="[文本]"/>
      <dgm:spPr/>
      <dgm:t>
        <a:bodyPr/>
        <a:lstStyle/>
        <a:p>
          <a:r>
            <a:rPr lang="zh-CN" altLang="en-US"/>
            <a:t>价格与总收益呈同方向变动。 这个结论可以解释“谷贱伤农”这类现象</a:t>
          </a:r>
          <a:endParaRPr lang="zh-CN" altLang="en-US" dirty="0"/>
        </a:p>
      </dgm:t>
    </dgm:pt>
    <dgm:pt modelId="{2C2B11F2-161B-45FE-815D-DC141AEE2460}" type="parTrans" cxnId="{0DC64D3A-FDE1-4E69-A7F4-BC827C4AFAFB}">
      <dgm:prSet/>
      <dgm:spPr/>
      <dgm:t>
        <a:bodyPr/>
        <a:lstStyle/>
        <a:p>
          <a:endParaRPr lang="zh-CN" altLang="en-US"/>
        </a:p>
      </dgm:t>
    </dgm:pt>
    <dgm:pt modelId="{8C52FC30-B8DA-4773-804E-AC2259215D8C}" type="sibTrans" cxnId="{0DC64D3A-FDE1-4E69-A7F4-BC827C4AFAFB}">
      <dgm:prSet/>
      <dgm:spPr/>
      <dgm:t>
        <a:bodyPr/>
        <a:lstStyle/>
        <a:p>
          <a:endParaRPr lang="zh-CN" altLang="en-US"/>
        </a:p>
      </dgm:t>
    </dgm:pt>
    <dgm:pt modelId="{F6751ABD-D0A4-4AD4-A380-F92516CAAF55}" type="pres">
      <dgm:prSet presAssocID="{A9147432-E35B-431F-ADD8-84CB66466B83}" presName="linear" presStyleCnt="0">
        <dgm:presLayoutVars>
          <dgm:dir/>
          <dgm:animLvl val="lvl"/>
          <dgm:resizeHandles val="exact"/>
        </dgm:presLayoutVars>
      </dgm:prSet>
      <dgm:spPr/>
    </dgm:pt>
    <dgm:pt modelId="{B1B839AC-CDD4-4234-82A8-C2B3BB3624B7}" type="pres">
      <dgm:prSet presAssocID="{C0267D52-3AFE-4F63-9BA0-FE37BB6692BD}" presName="parentLin" presStyleCnt="0"/>
      <dgm:spPr/>
    </dgm:pt>
    <dgm:pt modelId="{B02DC7C0-46D0-44D3-8860-99F433669156}" type="pres">
      <dgm:prSet presAssocID="{C0267D52-3AFE-4F63-9BA0-FE37BB6692BD}" presName="parentLeftMargin" presStyleLbl="node1" presStyleIdx="0" presStyleCnt="3"/>
      <dgm:spPr/>
    </dgm:pt>
    <dgm:pt modelId="{CCE802CF-ABD5-4920-B99C-2C7A10DB0CA8}" type="pres">
      <dgm:prSet presAssocID="{C0267D52-3AFE-4F63-9BA0-FE37BB6692BD}" presName="parentText" presStyleLbl="node1" presStyleIdx="0" presStyleCnt="3">
        <dgm:presLayoutVars>
          <dgm:chMax val="0"/>
          <dgm:bulletEnabled val="1"/>
        </dgm:presLayoutVars>
      </dgm:prSet>
      <dgm:spPr/>
    </dgm:pt>
    <dgm:pt modelId="{D9A4A4A4-2442-4253-AC87-422837744722}" type="pres">
      <dgm:prSet presAssocID="{C0267D52-3AFE-4F63-9BA0-FE37BB6692BD}" presName="negativeSpace" presStyleCnt="0"/>
      <dgm:spPr/>
    </dgm:pt>
    <dgm:pt modelId="{4F520A8E-5250-4C5D-B930-62AA63D1BA51}" type="pres">
      <dgm:prSet presAssocID="{C0267D52-3AFE-4F63-9BA0-FE37BB6692BD}" presName="childText" presStyleLbl="conFgAcc1" presStyleIdx="0" presStyleCnt="3">
        <dgm:presLayoutVars>
          <dgm:bulletEnabled val="1"/>
        </dgm:presLayoutVars>
      </dgm:prSet>
      <dgm:spPr/>
    </dgm:pt>
    <dgm:pt modelId="{B623E904-16B3-4DDF-8E54-9749A2A494BC}" type="pres">
      <dgm:prSet presAssocID="{8657582A-A693-4398-82FA-68A94A805618}" presName="spaceBetweenRectangles" presStyleCnt="0"/>
      <dgm:spPr/>
    </dgm:pt>
    <dgm:pt modelId="{47650BAE-0B8F-4AAA-97BB-34ECD0509FD6}" type="pres">
      <dgm:prSet presAssocID="{51376341-6EE0-4A56-9FBC-4AD1869768E5}" presName="parentLin" presStyleCnt="0"/>
      <dgm:spPr/>
    </dgm:pt>
    <dgm:pt modelId="{3999D6D1-82D3-44A9-8409-F6B0E5BC99C1}" type="pres">
      <dgm:prSet presAssocID="{51376341-6EE0-4A56-9FBC-4AD1869768E5}" presName="parentLeftMargin" presStyleLbl="node1" presStyleIdx="0" presStyleCnt="3"/>
      <dgm:spPr/>
    </dgm:pt>
    <dgm:pt modelId="{F53009B1-1867-4464-ACE6-75BE1474D0A8}" type="pres">
      <dgm:prSet presAssocID="{51376341-6EE0-4A56-9FBC-4AD1869768E5}" presName="parentText" presStyleLbl="node1" presStyleIdx="1" presStyleCnt="3">
        <dgm:presLayoutVars>
          <dgm:chMax val="0"/>
          <dgm:bulletEnabled val="1"/>
        </dgm:presLayoutVars>
      </dgm:prSet>
      <dgm:spPr/>
    </dgm:pt>
    <dgm:pt modelId="{26DCB48B-ABE0-4E49-B488-5065548EB121}" type="pres">
      <dgm:prSet presAssocID="{51376341-6EE0-4A56-9FBC-4AD1869768E5}" presName="negativeSpace" presStyleCnt="0"/>
      <dgm:spPr/>
    </dgm:pt>
    <dgm:pt modelId="{CC097F8D-46BB-4333-B9EB-7193084CBD2C}" type="pres">
      <dgm:prSet presAssocID="{51376341-6EE0-4A56-9FBC-4AD1869768E5}" presName="childText" presStyleLbl="conFgAcc1" presStyleIdx="1" presStyleCnt="3">
        <dgm:presLayoutVars>
          <dgm:bulletEnabled val="1"/>
        </dgm:presLayoutVars>
      </dgm:prSet>
      <dgm:spPr/>
    </dgm:pt>
    <dgm:pt modelId="{FB55B9DC-D510-48C5-B583-C8423F2345D4}" type="pres">
      <dgm:prSet presAssocID="{A3FDDC62-4840-4825-A613-BF07268A04EC}" presName="spaceBetweenRectangles" presStyleCnt="0"/>
      <dgm:spPr/>
    </dgm:pt>
    <dgm:pt modelId="{99461AD8-AD49-4D16-A78C-39D18A98D3EA}" type="pres">
      <dgm:prSet presAssocID="{3F9286FD-C2D8-40BC-B23A-9F2157F3F3D4}" presName="parentLin" presStyleCnt="0"/>
      <dgm:spPr/>
    </dgm:pt>
    <dgm:pt modelId="{260612E7-3048-49D1-A145-7CA58906441A}" type="pres">
      <dgm:prSet presAssocID="{3F9286FD-C2D8-40BC-B23A-9F2157F3F3D4}" presName="parentLeftMargin" presStyleLbl="node1" presStyleIdx="1" presStyleCnt="3"/>
      <dgm:spPr/>
    </dgm:pt>
    <dgm:pt modelId="{FB3E0544-0DD4-47CF-8996-1BA72076536F}" type="pres">
      <dgm:prSet presAssocID="{3F9286FD-C2D8-40BC-B23A-9F2157F3F3D4}" presName="parentText" presStyleLbl="node1" presStyleIdx="2" presStyleCnt="3">
        <dgm:presLayoutVars>
          <dgm:chMax val="0"/>
          <dgm:bulletEnabled val="1"/>
        </dgm:presLayoutVars>
      </dgm:prSet>
      <dgm:spPr/>
    </dgm:pt>
    <dgm:pt modelId="{415E065F-4D18-4ACB-B120-5283D55F0429}" type="pres">
      <dgm:prSet presAssocID="{3F9286FD-C2D8-40BC-B23A-9F2157F3F3D4}" presName="negativeSpace" presStyleCnt="0"/>
      <dgm:spPr/>
    </dgm:pt>
    <dgm:pt modelId="{BA68C257-BCB7-46F5-AD54-88024C45FA11}" type="pres">
      <dgm:prSet presAssocID="{3F9286FD-C2D8-40BC-B23A-9F2157F3F3D4}" presName="childText" presStyleLbl="conFgAcc1" presStyleIdx="2" presStyleCnt="3">
        <dgm:presLayoutVars>
          <dgm:bulletEnabled val="1"/>
        </dgm:presLayoutVars>
      </dgm:prSet>
      <dgm:spPr/>
    </dgm:pt>
  </dgm:ptLst>
  <dgm:cxnLst>
    <dgm:cxn modelId="{74AE6105-882B-49F2-A2CF-71731FF67303}" type="presOf" srcId="{C0267D52-3AFE-4F63-9BA0-FE37BB6692BD}" destId="{B02DC7C0-46D0-44D3-8860-99F433669156}" srcOrd="0" destOrd="0" presId="urn:microsoft.com/office/officeart/2005/8/layout/list1"/>
    <dgm:cxn modelId="{DC56FA10-1101-4166-B214-EAFCBA80F168}" srcId="{A9147432-E35B-431F-ADD8-84CB66466B83}" destId="{51376341-6EE0-4A56-9FBC-4AD1869768E5}" srcOrd="1" destOrd="0" parTransId="{8B84BF12-FB54-4CAC-9979-18D25979EB05}" sibTransId="{A3FDDC62-4840-4825-A613-BF07268A04EC}"/>
    <dgm:cxn modelId="{2045022C-BD45-45E8-A8C0-F374365C37F5}" srcId="{A9147432-E35B-431F-ADD8-84CB66466B83}" destId="{C0267D52-3AFE-4F63-9BA0-FE37BB6692BD}" srcOrd="0" destOrd="0" parTransId="{52F662A6-00AB-408B-BCCB-98672A63D6D3}" sibTransId="{8657582A-A693-4398-82FA-68A94A805618}"/>
    <dgm:cxn modelId="{36C78937-CDC4-48BD-908D-47790593CCAF}" type="presOf" srcId="{A9147432-E35B-431F-ADD8-84CB66466B83}" destId="{F6751ABD-D0A4-4AD4-A380-F92516CAAF55}" srcOrd="0" destOrd="0" presId="urn:microsoft.com/office/officeart/2005/8/layout/list1"/>
    <dgm:cxn modelId="{0DC64D3A-FDE1-4E69-A7F4-BC827C4AFAFB}" srcId="{51376341-6EE0-4A56-9FBC-4AD1869768E5}" destId="{23E92A67-0E2B-4905-A622-843D8BC29106}" srcOrd="0" destOrd="0" parTransId="{2C2B11F2-161B-45FE-815D-DC141AEE2460}" sibTransId="{8C52FC30-B8DA-4773-804E-AC2259215D8C}"/>
    <dgm:cxn modelId="{02B11B5F-43B5-44C6-9508-DAEB202479CE}" type="presOf" srcId="{C0267D52-3AFE-4F63-9BA0-FE37BB6692BD}" destId="{CCE802CF-ABD5-4920-B99C-2C7A10DB0CA8}" srcOrd="1" destOrd="0" presId="urn:microsoft.com/office/officeart/2005/8/layout/list1"/>
    <dgm:cxn modelId="{E221E760-76B4-44AF-B20C-6E50A3436970}" type="presOf" srcId="{23E92A67-0E2B-4905-A622-843D8BC29106}" destId="{CC097F8D-46BB-4333-B9EB-7193084CBD2C}" srcOrd="0" destOrd="0" presId="urn:microsoft.com/office/officeart/2005/8/layout/list1"/>
    <dgm:cxn modelId="{CB0FC067-6A7C-4E47-A7A2-DEB7AEB4AC4B}" srcId="{A9147432-E35B-431F-ADD8-84CB66466B83}" destId="{3F9286FD-C2D8-40BC-B23A-9F2157F3F3D4}" srcOrd="2" destOrd="0" parTransId="{D756834F-6207-4AF7-8ED6-4CBE1BAFFED7}" sibTransId="{7827CE7F-426D-49F8-A962-185BB722A105}"/>
    <dgm:cxn modelId="{24D8AA48-FBFF-4BD1-9813-7929F4927952}" type="presOf" srcId="{3F9286FD-C2D8-40BC-B23A-9F2157F3F3D4}" destId="{260612E7-3048-49D1-A145-7CA58906441A}" srcOrd="0" destOrd="0" presId="urn:microsoft.com/office/officeart/2005/8/layout/list1"/>
    <dgm:cxn modelId="{662B7458-F3FA-4A97-B202-8CD66F593614}" type="presOf" srcId="{62C46D9C-DD12-4CB7-A675-FAC69CECE3AE}" destId="{4F520A8E-5250-4C5D-B930-62AA63D1BA51}" srcOrd="0" destOrd="0" presId="urn:microsoft.com/office/officeart/2005/8/layout/list1"/>
    <dgm:cxn modelId="{EA8B88C0-082B-45BD-A4E2-989D72F4A497}" type="presOf" srcId="{51376341-6EE0-4A56-9FBC-4AD1869768E5}" destId="{F53009B1-1867-4464-ACE6-75BE1474D0A8}" srcOrd="1" destOrd="0" presId="urn:microsoft.com/office/officeart/2005/8/layout/list1"/>
    <dgm:cxn modelId="{09909ADD-4530-4C2A-874B-562E98E90B2F}" type="presOf" srcId="{3F9286FD-C2D8-40BC-B23A-9F2157F3F3D4}" destId="{FB3E0544-0DD4-47CF-8996-1BA72076536F}" srcOrd="1" destOrd="0" presId="urn:microsoft.com/office/officeart/2005/8/layout/list1"/>
    <dgm:cxn modelId="{C02F94DF-801E-456A-9FCB-91641709D5A5}" srcId="{C0267D52-3AFE-4F63-9BA0-FE37BB6692BD}" destId="{62C46D9C-DD12-4CB7-A675-FAC69CECE3AE}" srcOrd="0" destOrd="0" parTransId="{51198DBF-31B8-49A2-ACD0-43AA4B3504A3}" sibTransId="{F1D03B9E-7CC0-4634-B2AF-CE8806FAAA55}"/>
    <dgm:cxn modelId="{6ACDF3E1-F798-4679-B2EE-3610F2D497C0}" type="presOf" srcId="{51376341-6EE0-4A56-9FBC-4AD1869768E5}" destId="{3999D6D1-82D3-44A9-8409-F6B0E5BC99C1}" srcOrd="0" destOrd="0" presId="urn:microsoft.com/office/officeart/2005/8/layout/list1"/>
    <dgm:cxn modelId="{6EDC8A6A-9458-4364-8688-45BCCB7E29D3}" type="presParOf" srcId="{F6751ABD-D0A4-4AD4-A380-F92516CAAF55}" destId="{B1B839AC-CDD4-4234-82A8-C2B3BB3624B7}" srcOrd="0" destOrd="0" presId="urn:microsoft.com/office/officeart/2005/8/layout/list1"/>
    <dgm:cxn modelId="{31E85A3B-1F6A-40E7-A2BC-A63DB970BA63}" type="presParOf" srcId="{B1B839AC-CDD4-4234-82A8-C2B3BB3624B7}" destId="{B02DC7C0-46D0-44D3-8860-99F433669156}" srcOrd="0" destOrd="0" presId="urn:microsoft.com/office/officeart/2005/8/layout/list1"/>
    <dgm:cxn modelId="{1E6F0525-3F0A-4063-AC1A-152C7ACD205F}" type="presParOf" srcId="{B1B839AC-CDD4-4234-82A8-C2B3BB3624B7}" destId="{CCE802CF-ABD5-4920-B99C-2C7A10DB0CA8}" srcOrd="1" destOrd="0" presId="urn:microsoft.com/office/officeart/2005/8/layout/list1"/>
    <dgm:cxn modelId="{31B2F70E-D330-4897-83C0-1C0E4FB1E656}" type="presParOf" srcId="{F6751ABD-D0A4-4AD4-A380-F92516CAAF55}" destId="{D9A4A4A4-2442-4253-AC87-422837744722}" srcOrd="1" destOrd="0" presId="urn:microsoft.com/office/officeart/2005/8/layout/list1"/>
    <dgm:cxn modelId="{FA901156-D23E-4C5E-B129-054EDAEFD420}" type="presParOf" srcId="{F6751ABD-D0A4-4AD4-A380-F92516CAAF55}" destId="{4F520A8E-5250-4C5D-B930-62AA63D1BA51}" srcOrd="2" destOrd="0" presId="urn:microsoft.com/office/officeart/2005/8/layout/list1"/>
    <dgm:cxn modelId="{F4DC519C-03B3-4AF3-9463-62DEEA179A9A}" type="presParOf" srcId="{F6751ABD-D0A4-4AD4-A380-F92516CAAF55}" destId="{B623E904-16B3-4DDF-8E54-9749A2A494BC}" srcOrd="3" destOrd="0" presId="urn:microsoft.com/office/officeart/2005/8/layout/list1"/>
    <dgm:cxn modelId="{14BCCED7-4E1E-4408-B787-F6D3194FD43F}" type="presParOf" srcId="{F6751ABD-D0A4-4AD4-A380-F92516CAAF55}" destId="{47650BAE-0B8F-4AAA-97BB-34ECD0509FD6}" srcOrd="4" destOrd="0" presId="urn:microsoft.com/office/officeart/2005/8/layout/list1"/>
    <dgm:cxn modelId="{F77C0ED4-472F-4359-A666-B2DD80CF00AD}" type="presParOf" srcId="{47650BAE-0B8F-4AAA-97BB-34ECD0509FD6}" destId="{3999D6D1-82D3-44A9-8409-F6B0E5BC99C1}" srcOrd="0" destOrd="0" presId="urn:microsoft.com/office/officeart/2005/8/layout/list1"/>
    <dgm:cxn modelId="{34EA5979-504D-4020-A01C-0884FC5C56BC}" type="presParOf" srcId="{47650BAE-0B8F-4AAA-97BB-34ECD0509FD6}" destId="{F53009B1-1867-4464-ACE6-75BE1474D0A8}" srcOrd="1" destOrd="0" presId="urn:microsoft.com/office/officeart/2005/8/layout/list1"/>
    <dgm:cxn modelId="{855735DE-3650-43B8-915E-935278F74EDF}" type="presParOf" srcId="{F6751ABD-D0A4-4AD4-A380-F92516CAAF55}" destId="{26DCB48B-ABE0-4E49-B488-5065548EB121}" srcOrd="5" destOrd="0" presId="urn:microsoft.com/office/officeart/2005/8/layout/list1"/>
    <dgm:cxn modelId="{264093CC-9613-4612-9C2D-07149BA64107}" type="presParOf" srcId="{F6751ABD-D0A4-4AD4-A380-F92516CAAF55}" destId="{CC097F8D-46BB-4333-B9EB-7193084CBD2C}" srcOrd="6" destOrd="0" presId="urn:microsoft.com/office/officeart/2005/8/layout/list1"/>
    <dgm:cxn modelId="{C0B28959-4B75-4B77-B8E0-DE7716E58E00}" type="presParOf" srcId="{F6751ABD-D0A4-4AD4-A380-F92516CAAF55}" destId="{FB55B9DC-D510-48C5-B583-C8423F2345D4}" srcOrd="7" destOrd="0" presId="urn:microsoft.com/office/officeart/2005/8/layout/list1"/>
    <dgm:cxn modelId="{2E45C4E5-FCA7-4D54-A592-9C8B908D468E}" type="presParOf" srcId="{F6751ABD-D0A4-4AD4-A380-F92516CAAF55}" destId="{99461AD8-AD49-4D16-A78C-39D18A98D3EA}" srcOrd="8" destOrd="0" presId="urn:microsoft.com/office/officeart/2005/8/layout/list1"/>
    <dgm:cxn modelId="{D4D47C61-7D6A-4D82-A7FF-576577780899}" type="presParOf" srcId="{99461AD8-AD49-4D16-A78C-39D18A98D3EA}" destId="{260612E7-3048-49D1-A145-7CA58906441A}" srcOrd="0" destOrd="0" presId="urn:microsoft.com/office/officeart/2005/8/layout/list1"/>
    <dgm:cxn modelId="{706E03CA-4367-447B-A68D-61E7DE68E761}" type="presParOf" srcId="{99461AD8-AD49-4D16-A78C-39D18A98D3EA}" destId="{FB3E0544-0DD4-47CF-8996-1BA72076536F}" srcOrd="1" destOrd="0" presId="urn:microsoft.com/office/officeart/2005/8/layout/list1"/>
    <dgm:cxn modelId="{983E6188-BF1D-4D85-A033-0D5911BEB91A}" type="presParOf" srcId="{F6751ABD-D0A4-4AD4-A380-F92516CAAF55}" destId="{415E065F-4D18-4ACB-B120-5283D55F0429}" srcOrd="9" destOrd="0" presId="urn:microsoft.com/office/officeart/2005/8/layout/list1"/>
    <dgm:cxn modelId="{16541869-0740-4481-8B68-B43D03F9980B}" type="presParOf" srcId="{F6751ABD-D0A4-4AD4-A380-F92516CAAF55}" destId="{BA68C257-BCB7-46F5-AD54-88024C45FA11}"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88AC59-EB8A-49C1-B62B-6559A961539A}">
      <dsp:nvSpPr>
        <dsp:cNvPr id="0" name=""/>
        <dsp:cNvSpPr/>
      </dsp:nvSpPr>
      <dsp:spPr>
        <a:xfrm>
          <a:off x="0" y="256193"/>
          <a:ext cx="6647687" cy="10867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5934" tIns="312420" rIns="515934" bIns="106680" numCol="1" spcCol="1270" anchor="t" anchorCtr="0">
          <a:noAutofit/>
        </a:bodyPr>
        <a:lstStyle/>
        <a:p>
          <a:pPr marL="114300" lvl="1" indent="-114300" algn="l" defTabSz="666750">
            <a:lnSpc>
              <a:spcPct val="90000"/>
            </a:lnSpc>
            <a:spcBef>
              <a:spcPct val="0"/>
            </a:spcBef>
            <a:spcAft>
              <a:spcPct val="15000"/>
            </a:spcAft>
            <a:buChar char="•"/>
          </a:pPr>
          <a:r>
            <a:rPr lang="en-US" altLang="en-US" sz="1500" kern="1200" dirty="0"/>
            <a:t>(1) </a:t>
          </a:r>
          <a:r>
            <a:rPr lang="zh-CN" altLang="en-US" sz="1500" kern="1200" dirty="0"/>
            <a:t>有供给的愿望。</a:t>
          </a:r>
        </a:p>
        <a:p>
          <a:pPr marL="114300" lvl="1" indent="-114300" algn="l" defTabSz="666750">
            <a:lnSpc>
              <a:spcPct val="90000"/>
            </a:lnSpc>
            <a:spcBef>
              <a:spcPct val="0"/>
            </a:spcBef>
            <a:spcAft>
              <a:spcPct val="15000"/>
            </a:spcAft>
            <a:buChar char="•"/>
          </a:pPr>
          <a:r>
            <a:rPr lang="en-US" altLang="en-US" sz="1500" kern="1200" dirty="0"/>
            <a:t>(2) </a:t>
          </a:r>
          <a:r>
            <a:rPr lang="zh-CN" altLang="en-US" sz="1500" kern="1200" dirty="0"/>
            <a:t>有供给的能力。</a:t>
          </a:r>
        </a:p>
      </dsp:txBody>
      <dsp:txXfrm>
        <a:off x="0" y="256193"/>
        <a:ext cx="6647687" cy="1086750"/>
      </dsp:txXfrm>
    </dsp:sp>
    <dsp:sp modelId="{D2400E00-2240-458C-A4E4-7BCCACA7DC22}">
      <dsp:nvSpPr>
        <dsp:cNvPr id="0" name=""/>
        <dsp:cNvSpPr/>
      </dsp:nvSpPr>
      <dsp:spPr>
        <a:xfrm>
          <a:off x="332384" y="34793"/>
          <a:ext cx="4653381" cy="4428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887" tIns="0" rIns="175887" bIns="0" numCol="1" spcCol="1270" anchor="ctr" anchorCtr="0">
          <a:noAutofit/>
        </a:bodyPr>
        <a:lstStyle/>
        <a:p>
          <a:pPr marL="0" lvl="0" indent="0" algn="l" defTabSz="666750">
            <a:lnSpc>
              <a:spcPct val="90000"/>
            </a:lnSpc>
            <a:spcBef>
              <a:spcPct val="0"/>
            </a:spcBef>
            <a:spcAft>
              <a:spcPct val="35000"/>
            </a:spcAft>
            <a:buNone/>
          </a:pPr>
          <a:r>
            <a:rPr lang="en-US" altLang="en-US" sz="1500" kern="1200" dirty="0"/>
            <a:t>1.</a:t>
          </a:r>
          <a:r>
            <a:rPr lang="zh-CN" altLang="en-US" sz="1500" kern="1200" dirty="0"/>
            <a:t>供给的含义</a:t>
          </a:r>
        </a:p>
      </dsp:txBody>
      <dsp:txXfrm>
        <a:off x="354000" y="56409"/>
        <a:ext cx="4610149" cy="399568"/>
      </dsp:txXfrm>
    </dsp:sp>
    <dsp:sp modelId="{796B798B-B36E-4EE1-89FF-789B30D1BAB4}">
      <dsp:nvSpPr>
        <dsp:cNvPr id="0" name=""/>
        <dsp:cNvSpPr/>
      </dsp:nvSpPr>
      <dsp:spPr>
        <a:xfrm>
          <a:off x="0" y="1645344"/>
          <a:ext cx="6647687" cy="732375"/>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5934" tIns="312420" rIns="515934" bIns="106680" numCol="1" spcCol="1270" anchor="t" anchorCtr="0">
          <a:noAutofit/>
        </a:bodyPr>
        <a:lstStyle/>
        <a:p>
          <a:pPr marL="114300" lvl="1" indent="-114300" algn="l" defTabSz="666750">
            <a:lnSpc>
              <a:spcPct val="90000"/>
            </a:lnSpc>
            <a:spcBef>
              <a:spcPct val="0"/>
            </a:spcBef>
            <a:spcAft>
              <a:spcPct val="15000"/>
            </a:spcAft>
            <a:buChar char="•"/>
          </a:pPr>
          <a:r>
            <a:rPr lang="zh-CN" altLang="en-US" sz="1500" kern="1200" dirty="0"/>
            <a:t>供给分为个人供给和市场供给。</a:t>
          </a:r>
        </a:p>
      </dsp:txBody>
      <dsp:txXfrm>
        <a:off x="0" y="1645344"/>
        <a:ext cx="6647687" cy="732375"/>
      </dsp:txXfrm>
    </dsp:sp>
    <dsp:sp modelId="{BF8CD44E-60FB-42DC-BFD2-2E2786657564}">
      <dsp:nvSpPr>
        <dsp:cNvPr id="0" name=""/>
        <dsp:cNvSpPr/>
      </dsp:nvSpPr>
      <dsp:spPr>
        <a:xfrm>
          <a:off x="332384" y="1423944"/>
          <a:ext cx="4653381" cy="4428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887" tIns="0" rIns="175887" bIns="0" numCol="1" spcCol="1270" anchor="ctr" anchorCtr="0">
          <a:noAutofit/>
        </a:bodyPr>
        <a:lstStyle/>
        <a:p>
          <a:pPr marL="0" lvl="0" indent="0" algn="l" defTabSz="666750">
            <a:lnSpc>
              <a:spcPct val="90000"/>
            </a:lnSpc>
            <a:spcBef>
              <a:spcPct val="0"/>
            </a:spcBef>
            <a:spcAft>
              <a:spcPct val="35000"/>
            </a:spcAft>
            <a:buNone/>
          </a:pPr>
          <a:r>
            <a:rPr lang="en-US" altLang="en-US" sz="1500" kern="1200" dirty="0"/>
            <a:t>2.</a:t>
          </a:r>
          <a:r>
            <a:rPr lang="zh-CN" altLang="en-US" sz="1500" kern="1200" dirty="0"/>
            <a:t>供给的分类</a:t>
          </a:r>
        </a:p>
      </dsp:txBody>
      <dsp:txXfrm>
        <a:off x="354000" y="1445560"/>
        <a:ext cx="4610149" cy="399568"/>
      </dsp:txXfrm>
    </dsp:sp>
    <dsp:sp modelId="{C4AD4909-49B2-4788-8F93-1D7A13A0090C}">
      <dsp:nvSpPr>
        <dsp:cNvPr id="0" name=""/>
        <dsp:cNvSpPr/>
      </dsp:nvSpPr>
      <dsp:spPr>
        <a:xfrm>
          <a:off x="0" y="2680119"/>
          <a:ext cx="6647687" cy="732375"/>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5934" tIns="312420" rIns="515934" bIns="106680" numCol="1" spcCol="1270" anchor="t" anchorCtr="0">
          <a:noAutofit/>
        </a:bodyPr>
        <a:lstStyle/>
        <a:p>
          <a:pPr marL="114300" lvl="1" indent="-114300" algn="l" defTabSz="666750">
            <a:lnSpc>
              <a:spcPct val="90000"/>
            </a:lnSpc>
            <a:spcBef>
              <a:spcPct val="0"/>
            </a:spcBef>
            <a:spcAft>
              <a:spcPct val="15000"/>
            </a:spcAft>
            <a:buChar char="•"/>
          </a:pPr>
          <a:r>
            <a:rPr lang="zh-CN" altLang="en-US" sz="1500" kern="1200" dirty="0"/>
            <a:t>供给量和供给是两个既相互联系又相互区别的概念。 </a:t>
          </a:r>
        </a:p>
      </dsp:txBody>
      <dsp:txXfrm>
        <a:off x="0" y="2680119"/>
        <a:ext cx="6647687" cy="732375"/>
      </dsp:txXfrm>
    </dsp:sp>
    <dsp:sp modelId="{612CE3DD-9F78-4FCD-849C-C10A677357CE}">
      <dsp:nvSpPr>
        <dsp:cNvPr id="0" name=""/>
        <dsp:cNvSpPr/>
      </dsp:nvSpPr>
      <dsp:spPr>
        <a:xfrm>
          <a:off x="332384" y="2458719"/>
          <a:ext cx="4653381" cy="4428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887" tIns="0" rIns="175887" bIns="0" numCol="1" spcCol="1270" anchor="ctr" anchorCtr="0">
          <a:noAutofit/>
        </a:bodyPr>
        <a:lstStyle/>
        <a:p>
          <a:pPr marL="0" lvl="0" indent="0" algn="l" defTabSz="666750">
            <a:lnSpc>
              <a:spcPct val="90000"/>
            </a:lnSpc>
            <a:spcBef>
              <a:spcPct val="0"/>
            </a:spcBef>
            <a:spcAft>
              <a:spcPct val="35000"/>
            </a:spcAft>
            <a:buNone/>
          </a:pPr>
          <a:r>
            <a:rPr lang="en-US" altLang="en-US" sz="1500" kern="1200" dirty="0"/>
            <a:t>3.</a:t>
          </a:r>
          <a:r>
            <a:rPr lang="zh-CN" altLang="en-US" sz="1500" kern="1200" dirty="0"/>
            <a:t>供给量与供给的关系</a:t>
          </a:r>
        </a:p>
      </dsp:txBody>
      <dsp:txXfrm>
        <a:off x="354000" y="2480335"/>
        <a:ext cx="4610149" cy="3995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E30B8F-3C72-40C2-BA2D-47DE09D82E2D}">
      <dsp:nvSpPr>
        <dsp:cNvPr id="0" name=""/>
        <dsp:cNvSpPr/>
      </dsp:nvSpPr>
      <dsp:spPr>
        <a:xfrm>
          <a:off x="2908" y="498090"/>
          <a:ext cx="2307497" cy="1384498"/>
        </a:xfrm>
        <a:prstGeom prst="rect">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1.</a:t>
          </a:r>
          <a:r>
            <a:rPr lang="zh-CN" altLang="en-US" sz="2000" kern="1200" dirty="0"/>
            <a:t>商品自身的价格</a:t>
          </a:r>
        </a:p>
      </dsp:txBody>
      <dsp:txXfrm>
        <a:off x="2908" y="498090"/>
        <a:ext cx="2307497" cy="1384498"/>
      </dsp:txXfrm>
    </dsp:sp>
    <dsp:sp modelId="{4FE62274-0228-4F9A-A81B-EC3E36F024A3}">
      <dsp:nvSpPr>
        <dsp:cNvPr id="0" name=""/>
        <dsp:cNvSpPr/>
      </dsp:nvSpPr>
      <dsp:spPr>
        <a:xfrm>
          <a:off x="2541156" y="498090"/>
          <a:ext cx="2307497" cy="1384498"/>
        </a:xfrm>
        <a:prstGeom prst="rect">
          <a:avLst/>
        </a:prstGeom>
        <a:solidFill>
          <a:schemeClr val="accent1">
            <a:shade val="80000"/>
            <a:hueOff val="139291"/>
            <a:satOff val="-13756"/>
            <a:lumOff val="690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2.</a:t>
          </a:r>
          <a:r>
            <a:rPr lang="zh-CN" altLang="en-US" sz="2000" kern="1200" dirty="0"/>
            <a:t>生产者的目标</a:t>
          </a:r>
        </a:p>
      </dsp:txBody>
      <dsp:txXfrm>
        <a:off x="2541156" y="498090"/>
        <a:ext cx="2307497" cy="1384498"/>
      </dsp:txXfrm>
    </dsp:sp>
    <dsp:sp modelId="{09C7DA4D-4344-44C5-BAC7-B4AC579CEC82}">
      <dsp:nvSpPr>
        <dsp:cNvPr id="0" name=""/>
        <dsp:cNvSpPr/>
      </dsp:nvSpPr>
      <dsp:spPr>
        <a:xfrm>
          <a:off x="5079403" y="498090"/>
          <a:ext cx="2307497" cy="1384498"/>
        </a:xfrm>
        <a:prstGeom prst="rect">
          <a:avLst/>
        </a:prstGeom>
        <a:solidFill>
          <a:schemeClr val="accent1">
            <a:shade val="80000"/>
            <a:hueOff val="278583"/>
            <a:satOff val="-27511"/>
            <a:lumOff val="138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3.</a:t>
          </a:r>
          <a:r>
            <a:rPr lang="zh-CN" altLang="en-US" sz="2000" kern="1200" dirty="0"/>
            <a:t>生产技术水平</a:t>
          </a:r>
        </a:p>
      </dsp:txBody>
      <dsp:txXfrm>
        <a:off x="5079403" y="498090"/>
        <a:ext cx="2307497" cy="1384498"/>
      </dsp:txXfrm>
    </dsp:sp>
    <dsp:sp modelId="{BC0ABC63-6D1F-49AE-83B7-4F28E44AF2FB}">
      <dsp:nvSpPr>
        <dsp:cNvPr id="0" name=""/>
        <dsp:cNvSpPr/>
      </dsp:nvSpPr>
      <dsp:spPr>
        <a:xfrm>
          <a:off x="7617651" y="498090"/>
          <a:ext cx="2307497" cy="1384498"/>
        </a:xfrm>
        <a:prstGeom prst="rect">
          <a:avLst/>
        </a:prstGeom>
        <a:solidFill>
          <a:schemeClr val="accent1">
            <a:shade val="80000"/>
            <a:hueOff val="417874"/>
            <a:satOff val="-41267"/>
            <a:lumOff val="207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4.</a:t>
          </a:r>
          <a:r>
            <a:rPr lang="zh-CN" altLang="en-US" sz="2000" kern="1200" dirty="0"/>
            <a:t>生产成本</a:t>
          </a:r>
        </a:p>
      </dsp:txBody>
      <dsp:txXfrm>
        <a:off x="7617651" y="498090"/>
        <a:ext cx="2307497" cy="1384498"/>
      </dsp:txXfrm>
    </dsp:sp>
    <dsp:sp modelId="{CB42DDFA-4E1D-4F1D-9DDA-84E7666E357C}">
      <dsp:nvSpPr>
        <dsp:cNvPr id="0" name=""/>
        <dsp:cNvSpPr/>
      </dsp:nvSpPr>
      <dsp:spPr>
        <a:xfrm>
          <a:off x="1272032" y="2113338"/>
          <a:ext cx="2307497" cy="1384498"/>
        </a:xfrm>
        <a:prstGeom prst="rect">
          <a:avLst/>
        </a:prstGeom>
        <a:solidFill>
          <a:schemeClr val="accent1">
            <a:shade val="80000"/>
            <a:hueOff val="557166"/>
            <a:satOff val="-55022"/>
            <a:lumOff val="276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5.</a:t>
          </a:r>
          <a:r>
            <a:rPr lang="zh-CN" altLang="en-US" sz="2000" kern="1200" dirty="0"/>
            <a:t>生产者可生产的其他相关商品的价格</a:t>
          </a:r>
        </a:p>
      </dsp:txBody>
      <dsp:txXfrm>
        <a:off x="1272032" y="2113338"/>
        <a:ext cx="2307497" cy="1384498"/>
      </dsp:txXfrm>
    </dsp:sp>
    <dsp:sp modelId="{8390D950-B78B-4A1E-9688-812524760904}">
      <dsp:nvSpPr>
        <dsp:cNvPr id="0" name=""/>
        <dsp:cNvSpPr/>
      </dsp:nvSpPr>
      <dsp:spPr>
        <a:xfrm>
          <a:off x="3810280" y="2113338"/>
          <a:ext cx="2307497" cy="1384498"/>
        </a:xfrm>
        <a:prstGeom prst="rect">
          <a:avLst/>
        </a:prstGeom>
        <a:solidFill>
          <a:schemeClr val="accent1">
            <a:shade val="80000"/>
            <a:hueOff val="696457"/>
            <a:satOff val="-68778"/>
            <a:lumOff val="345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6.</a:t>
          </a:r>
          <a:r>
            <a:rPr lang="zh-CN" altLang="en-US" sz="2000" kern="1200" dirty="0"/>
            <a:t>生产者对未来的预期</a:t>
          </a:r>
        </a:p>
      </dsp:txBody>
      <dsp:txXfrm>
        <a:off x="3810280" y="2113338"/>
        <a:ext cx="2307497" cy="1384498"/>
      </dsp:txXfrm>
    </dsp:sp>
    <dsp:sp modelId="{A147C6C9-349E-4D47-B372-D9663F4109FC}">
      <dsp:nvSpPr>
        <dsp:cNvPr id="0" name=""/>
        <dsp:cNvSpPr/>
      </dsp:nvSpPr>
      <dsp:spPr>
        <a:xfrm>
          <a:off x="6348527" y="2113338"/>
          <a:ext cx="2307497" cy="1384498"/>
        </a:xfrm>
        <a:prstGeom prst="rect">
          <a:avLst/>
        </a:prstGeom>
        <a:solidFill>
          <a:schemeClr val="accent1">
            <a:shade val="80000"/>
            <a:hueOff val="835748"/>
            <a:satOff val="-82533"/>
            <a:lumOff val="414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7.</a:t>
          </a:r>
          <a:r>
            <a:rPr lang="zh-CN" altLang="en-US" sz="2000" kern="1200" dirty="0"/>
            <a:t>政府的经济政策</a:t>
          </a:r>
        </a:p>
      </dsp:txBody>
      <dsp:txXfrm>
        <a:off x="6348527" y="2113338"/>
        <a:ext cx="2307497" cy="13844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9939F6-6C51-437F-A8D0-536A398EEFFD}">
      <dsp:nvSpPr>
        <dsp:cNvPr id="0" name=""/>
        <dsp:cNvSpPr/>
      </dsp:nvSpPr>
      <dsp:spPr>
        <a:xfrm>
          <a:off x="0" y="886053"/>
          <a:ext cx="11106109" cy="118140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29179C-99F3-4871-BFC5-B0D482B3EB41}">
      <dsp:nvSpPr>
        <dsp:cNvPr id="0" name=""/>
        <dsp:cNvSpPr/>
      </dsp:nvSpPr>
      <dsp:spPr>
        <a:xfrm>
          <a:off x="628" y="0"/>
          <a:ext cx="2954883" cy="11814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b" anchorCtr="0">
          <a:noAutofit/>
        </a:bodyPr>
        <a:lstStyle/>
        <a:p>
          <a:pPr marL="0" lvl="0" indent="0" algn="ctr" defTabSz="933450">
            <a:lnSpc>
              <a:spcPct val="90000"/>
            </a:lnSpc>
            <a:spcBef>
              <a:spcPct val="0"/>
            </a:spcBef>
            <a:spcAft>
              <a:spcPct val="35000"/>
            </a:spcAft>
            <a:buNone/>
          </a:pPr>
          <a:r>
            <a:rPr lang="en-US" altLang="en-US" sz="2100" kern="1200" dirty="0"/>
            <a:t>1.</a:t>
          </a:r>
          <a:r>
            <a:rPr lang="zh-CN" altLang="en-US" sz="2100" kern="1200" dirty="0"/>
            <a:t>需求变动的影响</a:t>
          </a:r>
        </a:p>
      </dsp:txBody>
      <dsp:txXfrm>
        <a:off x="628" y="0"/>
        <a:ext cx="2954883" cy="1181404"/>
      </dsp:txXfrm>
    </dsp:sp>
    <dsp:sp modelId="{05BFC427-B1F7-436C-A080-3BFA3DBA326D}">
      <dsp:nvSpPr>
        <dsp:cNvPr id="0" name=""/>
        <dsp:cNvSpPr/>
      </dsp:nvSpPr>
      <dsp:spPr>
        <a:xfrm>
          <a:off x="1330394" y="1329080"/>
          <a:ext cx="295351" cy="29535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A1C5A5-30E6-4DB6-B9B7-5C7979D8CFB5}">
      <dsp:nvSpPr>
        <dsp:cNvPr id="0" name=""/>
        <dsp:cNvSpPr/>
      </dsp:nvSpPr>
      <dsp:spPr>
        <a:xfrm>
          <a:off x="3062519" y="1772107"/>
          <a:ext cx="4685194" cy="11814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t" anchorCtr="0">
          <a:noAutofit/>
        </a:bodyPr>
        <a:lstStyle/>
        <a:p>
          <a:pPr marL="0" lvl="0" indent="0" algn="ctr" defTabSz="933450">
            <a:lnSpc>
              <a:spcPct val="90000"/>
            </a:lnSpc>
            <a:spcBef>
              <a:spcPct val="0"/>
            </a:spcBef>
            <a:spcAft>
              <a:spcPct val="35000"/>
            </a:spcAft>
            <a:buNone/>
          </a:pPr>
          <a:r>
            <a:rPr lang="en-US" altLang="en-US" sz="2100" kern="1200" dirty="0"/>
            <a:t>2.</a:t>
          </a:r>
          <a:r>
            <a:rPr lang="zh-CN" altLang="en-US" sz="2100" kern="1200" dirty="0"/>
            <a:t>供给变动的影响</a:t>
          </a:r>
        </a:p>
      </dsp:txBody>
      <dsp:txXfrm>
        <a:off x="3062519" y="1772107"/>
        <a:ext cx="4685194" cy="1181404"/>
      </dsp:txXfrm>
    </dsp:sp>
    <dsp:sp modelId="{ADE6C10C-D89E-4CDA-B736-7ECBCEF29BA4}">
      <dsp:nvSpPr>
        <dsp:cNvPr id="0" name=""/>
        <dsp:cNvSpPr/>
      </dsp:nvSpPr>
      <dsp:spPr>
        <a:xfrm>
          <a:off x="5257440" y="1329080"/>
          <a:ext cx="295351" cy="29535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5A4C5B-4D3B-422C-8243-4E04DCE5D99E}">
      <dsp:nvSpPr>
        <dsp:cNvPr id="0" name=""/>
        <dsp:cNvSpPr/>
      </dsp:nvSpPr>
      <dsp:spPr>
        <a:xfrm>
          <a:off x="7854720" y="0"/>
          <a:ext cx="2140149" cy="11814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149352" numCol="1" spcCol="1270" anchor="b" anchorCtr="0">
          <a:noAutofit/>
        </a:bodyPr>
        <a:lstStyle/>
        <a:p>
          <a:pPr marL="0" lvl="0" indent="0" algn="ctr" defTabSz="933450">
            <a:lnSpc>
              <a:spcPct val="90000"/>
            </a:lnSpc>
            <a:spcBef>
              <a:spcPct val="0"/>
            </a:spcBef>
            <a:spcAft>
              <a:spcPct val="35000"/>
            </a:spcAft>
            <a:buNone/>
          </a:pPr>
          <a:r>
            <a:rPr lang="en-US" altLang="en-US" sz="2100" kern="1200" dirty="0"/>
            <a:t>3.</a:t>
          </a:r>
          <a:r>
            <a:rPr lang="zh-CN" altLang="en-US" sz="2100" kern="1200" dirty="0"/>
            <a:t>需求和供给同时变动的影响</a:t>
          </a:r>
        </a:p>
      </dsp:txBody>
      <dsp:txXfrm>
        <a:off x="7854720" y="0"/>
        <a:ext cx="2140149" cy="1181404"/>
      </dsp:txXfrm>
    </dsp:sp>
    <dsp:sp modelId="{7DAC9ADB-6DBE-4462-91E0-E113D6A2101B}">
      <dsp:nvSpPr>
        <dsp:cNvPr id="0" name=""/>
        <dsp:cNvSpPr/>
      </dsp:nvSpPr>
      <dsp:spPr>
        <a:xfrm>
          <a:off x="8777119" y="1329080"/>
          <a:ext cx="295351" cy="29535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FA6C2C-7A92-46BA-969C-EC6050A16B40}">
      <dsp:nvSpPr>
        <dsp:cNvPr id="0" name=""/>
        <dsp:cNvSpPr/>
      </dsp:nvSpPr>
      <dsp:spPr>
        <a:xfrm>
          <a:off x="6899189" y="1536189"/>
          <a:ext cx="91440" cy="343847"/>
        </a:xfrm>
        <a:custGeom>
          <a:avLst/>
          <a:gdLst/>
          <a:ahLst/>
          <a:cxnLst/>
          <a:rect l="0" t="0" r="0" b="0"/>
          <a:pathLst>
            <a:path>
              <a:moveTo>
                <a:pt x="45720" y="0"/>
              </a:moveTo>
              <a:lnTo>
                <a:pt x="45720" y="3438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B6E7D1-4AD3-4D05-BF83-AEA43A1790CB}">
      <dsp:nvSpPr>
        <dsp:cNvPr id="0" name=""/>
        <dsp:cNvSpPr/>
      </dsp:nvSpPr>
      <dsp:spPr>
        <a:xfrm>
          <a:off x="5017298" y="597222"/>
          <a:ext cx="1927610" cy="343847"/>
        </a:xfrm>
        <a:custGeom>
          <a:avLst/>
          <a:gdLst/>
          <a:ahLst/>
          <a:cxnLst/>
          <a:rect l="0" t="0" r="0" b="0"/>
          <a:pathLst>
            <a:path>
              <a:moveTo>
                <a:pt x="0" y="0"/>
              </a:moveTo>
              <a:lnTo>
                <a:pt x="0" y="204985"/>
              </a:lnTo>
              <a:lnTo>
                <a:pt x="1927610" y="204985"/>
              </a:lnTo>
              <a:lnTo>
                <a:pt x="1927610" y="343847"/>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17A7F6-2CDD-4696-BDB2-2406BAF21A5C}">
      <dsp:nvSpPr>
        <dsp:cNvPr id="0" name=""/>
        <dsp:cNvSpPr/>
      </dsp:nvSpPr>
      <dsp:spPr>
        <a:xfrm>
          <a:off x="3089688" y="1536189"/>
          <a:ext cx="2313132" cy="343847"/>
        </a:xfrm>
        <a:custGeom>
          <a:avLst/>
          <a:gdLst/>
          <a:ahLst/>
          <a:cxnLst/>
          <a:rect l="0" t="0" r="0" b="0"/>
          <a:pathLst>
            <a:path>
              <a:moveTo>
                <a:pt x="0" y="0"/>
              </a:moveTo>
              <a:lnTo>
                <a:pt x="0" y="204985"/>
              </a:lnTo>
              <a:lnTo>
                <a:pt x="2313132" y="204985"/>
              </a:lnTo>
              <a:lnTo>
                <a:pt x="2313132" y="3438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627E17-28C2-45F9-8AF1-B9B5BA07B7CF}">
      <dsp:nvSpPr>
        <dsp:cNvPr id="0" name=""/>
        <dsp:cNvSpPr/>
      </dsp:nvSpPr>
      <dsp:spPr>
        <a:xfrm>
          <a:off x="3089688" y="1536189"/>
          <a:ext cx="771044" cy="343847"/>
        </a:xfrm>
        <a:custGeom>
          <a:avLst/>
          <a:gdLst/>
          <a:ahLst/>
          <a:cxnLst/>
          <a:rect l="0" t="0" r="0" b="0"/>
          <a:pathLst>
            <a:path>
              <a:moveTo>
                <a:pt x="0" y="0"/>
              </a:moveTo>
              <a:lnTo>
                <a:pt x="0" y="204985"/>
              </a:lnTo>
              <a:lnTo>
                <a:pt x="771044" y="204985"/>
              </a:lnTo>
              <a:lnTo>
                <a:pt x="771044" y="3438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539A2B-A978-4D35-A8B7-FAEF25E7B6E5}">
      <dsp:nvSpPr>
        <dsp:cNvPr id="0" name=""/>
        <dsp:cNvSpPr/>
      </dsp:nvSpPr>
      <dsp:spPr>
        <a:xfrm>
          <a:off x="2318644" y="1536189"/>
          <a:ext cx="771044" cy="343847"/>
        </a:xfrm>
        <a:custGeom>
          <a:avLst/>
          <a:gdLst/>
          <a:ahLst/>
          <a:cxnLst/>
          <a:rect l="0" t="0" r="0" b="0"/>
          <a:pathLst>
            <a:path>
              <a:moveTo>
                <a:pt x="771044" y="0"/>
              </a:moveTo>
              <a:lnTo>
                <a:pt x="771044" y="204985"/>
              </a:lnTo>
              <a:lnTo>
                <a:pt x="0" y="204985"/>
              </a:lnTo>
              <a:lnTo>
                <a:pt x="0" y="3438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F078B87-F71A-4B4E-8522-4E658575717B}">
      <dsp:nvSpPr>
        <dsp:cNvPr id="0" name=""/>
        <dsp:cNvSpPr/>
      </dsp:nvSpPr>
      <dsp:spPr>
        <a:xfrm>
          <a:off x="776556" y="1536189"/>
          <a:ext cx="2313132" cy="343847"/>
        </a:xfrm>
        <a:custGeom>
          <a:avLst/>
          <a:gdLst/>
          <a:ahLst/>
          <a:cxnLst/>
          <a:rect l="0" t="0" r="0" b="0"/>
          <a:pathLst>
            <a:path>
              <a:moveTo>
                <a:pt x="2313132" y="0"/>
              </a:moveTo>
              <a:lnTo>
                <a:pt x="2313132" y="204985"/>
              </a:lnTo>
              <a:lnTo>
                <a:pt x="0" y="204985"/>
              </a:lnTo>
              <a:lnTo>
                <a:pt x="0" y="3438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0BFBF7-2886-4B34-AE5C-C604F5C451CD}">
      <dsp:nvSpPr>
        <dsp:cNvPr id="0" name=""/>
        <dsp:cNvSpPr/>
      </dsp:nvSpPr>
      <dsp:spPr>
        <a:xfrm>
          <a:off x="3089688" y="597222"/>
          <a:ext cx="1927610" cy="343847"/>
        </a:xfrm>
        <a:custGeom>
          <a:avLst/>
          <a:gdLst/>
          <a:ahLst/>
          <a:cxnLst/>
          <a:rect l="0" t="0" r="0" b="0"/>
          <a:pathLst>
            <a:path>
              <a:moveTo>
                <a:pt x="1927610" y="0"/>
              </a:moveTo>
              <a:lnTo>
                <a:pt x="1927610" y="204985"/>
              </a:lnTo>
              <a:lnTo>
                <a:pt x="0" y="204985"/>
              </a:lnTo>
              <a:lnTo>
                <a:pt x="0" y="343847"/>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9CFDC0-75FF-4BA0-A86C-B1BA97199D2E}">
      <dsp:nvSpPr>
        <dsp:cNvPr id="0" name=""/>
        <dsp:cNvSpPr/>
      </dsp:nvSpPr>
      <dsp:spPr>
        <a:xfrm>
          <a:off x="4442587" y="2102"/>
          <a:ext cx="1149422" cy="5951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3978"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弹性</a:t>
          </a:r>
        </a:p>
      </dsp:txBody>
      <dsp:txXfrm>
        <a:off x="4442587" y="2102"/>
        <a:ext cx="1149422" cy="595120"/>
      </dsp:txXfrm>
    </dsp:sp>
    <dsp:sp modelId="{85D4141D-AE71-4D8D-99B8-D3C55245066F}">
      <dsp:nvSpPr>
        <dsp:cNvPr id="0" name=""/>
        <dsp:cNvSpPr/>
      </dsp:nvSpPr>
      <dsp:spPr>
        <a:xfrm>
          <a:off x="4672472" y="464973"/>
          <a:ext cx="1034480" cy="198373"/>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endParaRPr lang="zh-CN" altLang="en-US" sz="1300" kern="1200"/>
        </a:p>
      </dsp:txBody>
      <dsp:txXfrm>
        <a:off x="4672472" y="464973"/>
        <a:ext cx="1034480" cy="198373"/>
      </dsp:txXfrm>
    </dsp:sp>
    <dsp:sp modelId="{1FBCC5BD-7129-4F07-AF38-D340DB78AC22}">
      <dsp:nvSpPr>
        <dsp:cNvPr id="0" name=""/>
        <dsp:cNvSpPr/>
      </dsp:nvSpPr>
      <dsp:spPr>
        <a:xfrm>
          <a:off x="2514977" y="941069"/>
          <a:ext cx="1149422" cy="595120"/>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3978"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需求弹性</a:t>
          </a:r>
        </a:p>
      </dsp:txBody>
      <dsp:txXfrm>
        <a:off x="2514977" y="941069"/>
        <a:ext cx="1149422" cy="595120"/>
      </dsp:txXfrm>
    </dsp:sp>
    <dsp:sp modelId="{5F53E3E6-D6E9-44DD-B559-3144B4364E4C}">
      <dsp:nvSpPr>
        <dsp:cNvPr id="0" name=""/>
        <dsp:cNvSpPr/>
      </dsp:nvSpPr>
      <dsp:spPr>
        <a:xfrm>
          <a:off x="2744861" y="1403940"/>
          <a:ext cx="1034480" cy="198373"/>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endParaRPr lang="zh-CN" altLang="en-US" sz="1300" kern="1200"/>
        </a:p>
      </dsp:txBody>
      <dsp:txXfrm>
        <a:off x="2744861" y="1403940"/>
        <a:ext cx="1034480" cy="198373"/>
      </dsp:txXfrm>
    </dsp:sp>
    <dsp:sp modelId="{03ADAD27-D51E-449D-A455-D2BC70625FFB}">
      <dsp:nvSpPr>
        <dsp:cNvPr id="0" name=""/>
        <dsp:cNvSpPr/>
      </dsp:nvSpPr>
      <dsp:spPr>
        <a:xfrm>
          <a:off x="201845" y="1880037"/>
          <a:ext cx="1149422" cy="595120"/>
        </a:xfrm>
        <a:prstGeom prst="rect">
          <a:avLst/>
        </a:prstGeom>
        <a:solidFill>
          <a:schemeClr val="accent2">
            <a:hueOff val="7516"/>
            <a:satOff val="-5092"/>
            <a:lumOff val="163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3978"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需求价格弹性</a:t>
          </a:r>
        </a:p>
      </dsp:txBody>
      <dsp:txXfrm>
        <a:off x="201845" y="1880037"/>
        <a:ext cx="1149422" cy="595120"/>
      </dsp:txXfrm>
    </dsp:sp>
    <dsp:sp modelId="{F5577D8E-0E05-41C5-ABBF-1336EF08FB7D}">
      <dsp:nvSpPr>
        <dsp:cNvPr id="0" name=""/>
        <dsp:cNvSpPr/>
      </dsp:nvSpPr>
      <dsp:spPr>
        <a:xfrm>
          <a:off x="431729" y="2342908"/>
          <a:ext cx="1034480" cy="198373"/>
        </a:xfrm>
        <a:prstGeom prst="rect">
          <a:avLst/>
        </a:prstGeom>
        <a:solidFill>
          <a:schemeClr val="lt1">
            <a:alpha val="90000"/>
            <a:hueOff val="0"/>
            <a:satOff val="0"/>
            <a:lumOff val="0"/>
            <a:alphaOff val="0"/>
          </a:schemeClr>
        </a:solidFill>
        <a:ln w="12700" cap="flat" cmpd="sng" algn="ctr">
          <a:solidFill>
            <a:schemeClr val="accent2">
              <a:hueOff val="7516"/>
              <a:satOff val="-5092"/>
              <a:lumOff val="163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endParaRPr lang="zh-CN" altLang="en-US" sz="1300" kern="1200"/>
        </a:p>
      </dsp:txBody>
      <dsp:txXfrm>
        <a:off x="431729" y="2342908"/>
        <a:ext cx="1034480" cy="198373"/>
      </dsp:txXfrm>
    </dsp:sp>
    <dsp:sp modelId="{8CF0C1FA-22B7-495B-9ECA-3C067EE9BEB3}">
      <dsp:nvSpPr>
        <dsp:cNvPr id="0" name=""/>
        <dsp:cNvSpPr/>
      </dsp:nvSpPr>
      <dsp:spPr>
        <a:xfrm>
          <a:off x="1743933" y="1880037"/>
          <a:ext cx="1149422" cy="595120"/>
        </a:xfrm>
        <a:prstGeom prst="rect">
          <a:avLst/>
        </a:prstGeom>
        <a:solidFill>
          <a:schemeClr val="accent2">
            <a:hueOff val="15032"/>
            <a:satOff val="-10183"/>
            <a:lumOff val="32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3978"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需求收入弹性</a:t>
          </a:r>
        </a:p>
      </dsp:txBody>
      <dsp:txXfrm>
        <a:off x="1743933" y="1880037"/>
        <a:ext cx="1149422" cy="595120"/>
      </dsp:txXfrm>
    </dsp:sp>
    <dsp:sp modelId="{15F4DA5E-61DD-40E5-BF2F-713FCE8D5CF3}">
      <dsp:nvSpPr>
        <dsp:cNvPr id="0" name=""/>
        <dsp:cNvSpPr/>
      </dsp:nvSpPr>
      <dsp:spPr>
        <a:xfrm>
          <a:off x="1973817" y="2342908"/>
          <a:ext cx="1034480" cy="198373"/>
        </a:xfrm>
        <a:prstGeom prst="rect">
          <a:avLst/>
        </a:prstGeom>
        <a:solidFill>
          <a:schemeClr val="lt1">
            <a:alpha val="90000"/>
            <a:hueOff val="0"/>
            <a:satOff val="0"/>
            <a:lumOff val="0"/>
            <a:alphaOff val="0"/>
          </a:schemeClr>
        </a:solidFill>
        <a:ln w="12700" cap="flat" cmpd="sng" algn="ctr">
          <a:solidFill>
            <a:schemeClr val="accent2">
              <a:hueOff val="15032"/>
              <a:satOff val="-10183"/>
              <a:lumOff val="32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endParaRPr lang="zh-CN" altLang="en-US" sz="1300" kern="1200"/>
        </a:p>
      </dsp:txBody>
      <dsp:txXfrm>
        <a:off x="1973817" y="2342908"/>
        <a:ext cx="1034480" cy="198373"/>
      </dsp:txXfrm>
    </dsp:sp>
    <dsp:sp modelId="{42B1750D-85A8-4715-B5CA-805A5E8FC9F8}">
      <dsp:nvSpPr>
        <dsp:cNvPr id="0" name=""/>
        <dsp:cNvSpPr/>
      </dsp:nvSpPr>
      <dsp:spPr>
        <a:xfrm>
          <a:off x="3286021" y="1880037"/>
          <a:ext cx="1149422" cy="595120"/>
        </a:xfrm>
        <a:prstGeom prst="rect">
          <a:avLst/>
        </a:prstGeom>
        <a:solidFill>
          <a:schemeClr val="accent2">
            <a:hueOff val="22548"/>
            <a:satOff val="-15275"/>
            <a:lumOff val="49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3978"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需求</a:t>
          </a:r>
        </a:p>
      </dsp:txBody>
      <dsp:txXfrm>
        <a:off x="3286021" y="1880037"/>
        <a:ext cx="1149422" cy="595120"/>
      </dsp:txXfrm>
    </dsp:sp>
    <dsp:sp modelId="{30580A37-3385-442C-A657-A2C8DB526422}">
      <dsp:nvSpPr>
        <dsp:cNvPr id="0" name=""/>
        <dsp:cNvSpPr/>
      </dsp:nvSpPr>
      <dsp:spPr>
        <a:xfrm>
          <a:off x="3515905" y="2342908"/>
          <a:ext cx="1034480" cy="198373"/>
        </a:xfrm>
        <a:prstGeom prst="rect">
          <a:avLst/>
        </a:prstGeom>
        <a:solidFill>
          <a:schemeClr val="lt1">
            <a:alpha val="90000"/>
            <a:hueOff val="0"/>
            <a:satOff val="0"/>
            <a:lumOff val="0"/>
            <a:alphaOff val="0"/>
          </a:schemeClr>
        </a:solidFill>
        <a:ln w="12700" cap="flat" cmpd="sng" algn="ctr">
          <a:solidFill>
            <a:schemeClr val="accent2">
              <a:hueOff val="22548"/>
              <a:satOff val="-15275"/>
              <a:lumOff val="490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endParaRPr lang="zh-CN" altLang="en-US" sz="1300" kern="1200"/>
        </a:p>
      </dsp:txBody>
      <dsp:txXfrm>
        <a:off x="3515905" y="2342908"/>
        <a:ext cx="1034480" cy="198373"/>
      </dsp:txXfrm>
    </dsp:sp>
    <dsp:sp modelId="{C0F83235-A539-41A9-833A-90856AA1C5B3}">
      <dsp:nvSpPr>
        <dsp:cNvPr id="0" name=""/>
        <dsp:cNvSpPr/>
      </dsp:nvSpPr>
      <dsp:spPr>
        <a:xfrm>
          <a:off x="4828109" y="1880037"/>
          <a:ext cx="1149422" cy="595120"/>
        </a:xfrm>
        <a:prstGeom prst="rect">
          <a:avLst/>
        </a:prstGeom>
        <a:solidFill>
          <a:schemeClr val="accent2">
            <a:hueOff val="30063"/>
            <a:satOff val="-20367"/>
            <a:lumOff val="65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3978"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交叉弹性</a:t>
          </a:r>
        </a:p>
      </dsp:txBody>
      <dsp:txXfrm>
        <a:off x="4828109" y="1880037"/>
        <a:ext cx="1149422" cy="595120"/>
      </dsp:txXfrm>
    </dsp:sp>
    <dsp:sp modelId="{E05C1A5B-982A-4019-AEFA-F985BBDB3933}">
      <dsp:nvSpPr>
        <dsp:cNvPr id="0" name=""/>
        <dsp:cNvSpPr/>
      </dsp:nvSpPr>
      <dsp:spPr>
        <a:xfrm>
          <a:off x="5057994" y="2342908"/>
          <a:ext cx="1034480" cy="198373"/>
        </a:xfrm>
        <a:prstGeom prst="rect">
          <a:avLst/>
        </a:prstGeom>
        <a:solidFill>
          <a:schemeClr val="lt1">
            <a:alpha val="90000"/>
            <a:hueOff val="0"/>
            <a:satOff val="0"/>
            <a:lumOff val="0"/>
            <a:alphaOff val="0"/>
          </a:schemeClr>
        </a:solidFill>
        <a:ln w="12700" cap="flat" cmpd="sng" algn="ctr">
          <a:solidFill>
            <a:schemeClr val="accent2">
              <a:hueOff val="30063"/>
              <a:satOff val="-20367"/>
              <a:lumOff val="653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endParaRPr lang="zh-CN" altLang="en-US" sz="1300" kern="1200"/>
        </a:p>
      </dsp:txBody>
      <dsp:txXfrm>
        <a:off x="5057994" y="2342908"/>
        <a:ext cx="1034480" cy="198373"/>
      </dsp:txXfrm>
    </dsp:sp>
    <dsp:sp modelId="{866F7EA6-2DB6-4457-8E0A-FAE2ADA5E234}">
      <dsp:nvSpPr>
        <dsp:cNvPr id="0" name=""/>
        <dsp:cNvSpPr/>
      </dsp:nvSpPr>
      <dsp:spPr>
        <a:xfrm>
          <a:off x="6370197" y="941069"/>
          <a:ext cx="1149422" cy="595120"/>
        </a:xfrm>
        <a:prstGeom prst="rect">
          <a:avLst/>
        </a:prstGeom>
        <a:solidFill>
          <a:schemeClr val="accent2">
            <a:hueOff val="37579"/>
            <a:satOff val="-25458"/>
            <a:lumOff val="81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3978"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供给弹性</a:t>
          </a:r>
        </a:p>
      </dsp:txBody>
      <dsp:txXfrm>
        <a:off x="6370197" y="941069"/>
        <a:ext cx="1149422" cy="595120"/>
      </dsp:txXfrm>
    </dsp:sp>
    <dsp:sp modelId="{D810A221-6433-4185-BF57-3B69DE8C2004}">
      <dsp:nvSpPr>
        <dsp:cNvPr id="0" name=""/>
        <dsp:cNvSpPr/>
      </dsp:nvSpPr>
      <dsp:spPr>
        <a:xfrm>
          <a:off x="6600082" y="1403940"/>
          <a:ext cx="1034480" cy="198373"/>
        </a:xfrm>
        <a:prstGeom prst="rect">
          <a:avLst/>
        </a:prstGeom>
        <a:solidFill>
          <a:schemeClr val="lt1">
            <a:alpha val="90000"/>
            <a:hueOff val="0"/>
            <a:satOff val="0"/>
            <a:lumOff val="0"/>
            <a:alphaOff val="0"/>
          </a:schemeClr>
        </a:solidFill>
        <a:ln w="12700" cap="flat" cmpd="sng" algn="ctr">
          <a:solidFill>
            <a:schemeClr val="accent2">
              <a:hueOff val="37579"/>
              <a:satOff val="-25458"/>
              <a:lumOff val="817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endParaRPr lang="zh-CN" altLang="en-US" sz="1300" kern="1200"/>
        </a:p>
      </dsp:txBody>
      <dsp:txXfrm>
        <a:off x="6600082" y="1403940"/>
        <a:ext cx="1034480" cy="198373"/>
      </dsp:txXfrm>
    </dsp:sp>
    <dsp:sp modelId="{4FB90952-EDDC-4BE3-B608-87C0FF0555D9}">
      <dsp:nvSpPr>
        <dsp:cNvPr id="0" name=""/>
        <dsp:cNvSpPr/>
      </dsp:nvSpPr>
      <dsp:spPr>
        <a:xfrm>
          <a:off x="6370197" y="1880037"/>
          <a:ext cx="1149422" cy="595120"/>
        </a:xfrm>
        <a:prstGeom prst="rect">
          <a:avLst/>
        </a:prstGeom>
        <a:solidFill>
          <a:schemeClr val="accent2">
            <a:hueOff val="45095"/>
            <a:satOff val="-30550"/>
            <a:lumOff val="98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3978"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供给价格弹性</a:t>
          </a:r>
        </a:p>
      </dsp:txBody>
      <dsp:txXfrm>
        <a:off x="6370197" y="1880037"/>
        <a:ext cx="1149422" cy="595120"/>
      </dsp:txXfrm>
    </dsp:sp>
    <dsp:sp modelId="{07F30A66-37F6-417E-B122-4099BCCE8C24}">
      <dsp:nvSpPr>
        <dsp:cNvPr id="0" name=""/>
        <dsp:cNvSpPr/>
      </dsp:nvSpPr>
      <dsp:spPr>
        <a:xfrm>
          <a:off x="6600082" y="2342908"/>
          <a:ext cx="1034480" cy="198373"/>
        </a:xfrm>
        <a:prstGeom prst="rect">
          <a:avLst/>
        </a:prstGeom>
        <a:solidFill>
          <a:schemeClr val="lt1">
            <a:alpha val="90000"/>
            <a:hueOff val="0"/>
            <a:satOff val="0"/>
            <a:lumOff val="0"/>
            <a:alphaOff val="0"/>
          </a:schemeClr>
        </a:solidFill>
        <a:ln w="12700" cap="flat" cmpd="sng" algn="ctr">
          <a:solidFill>
            <a:schemeClr val="accent2">
              <a:hueOff val="45095"/>
              <a:satOff val="-30550"/>
              <a:lumOff val="98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8255" rIns="33020" bIns="8255" numCol="1" spcCol="1270" anchor="ctr" anchorCtr="0">
          <a:noAutofit/>
        </a:bodyPr>
        <a:lstStyle/>
        <a:p>
          <a:pPr marL="0" lvl="0" indent="0" algn="r" defTabSz="577850">
            <a:lnSpc>
              <a:spcPct val="90000"/>
            </a:lnSpc>
            <a:spcBef>
              <a:spcPct val="0"/>
            </a:spcBef>
            <a:spcAft>
              <a:spcPct val="35000"/>
            </a:spcAft>
            <a:buNone/>
          </a:pPr>
          <a:endParaRPr lang="zh-CN" altLang="en-US" sz="1300" kern="1200"/>
        </a:p>
      </dsp:txBody>
      <dsp:txXfrm>
        <a:off x="6600082" y="2342908"/>
        <a:ext cx="1034480" cy="19837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B00A1A-2906-4D29-BAFC-67F544E75B9D}">
      <dsp:nvSpPr>
        <dsp:cNvPr id="0" name=""/>
        <dsp:cNvSpPr/>
      </dsp:nvSpPr>
      <dsp:spPr>
        <a:xfrm>
          <a:off x="797835" y="85"/>
          <a:ext cx="2138825" cy="128329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altLang="en-US" sz="3000" kern="1200" dirty="0"/>
            <a:t>1.</a:t>
          </a:r>
          <a:r>
            <a:rPr lang="zh-CN" altLang="en-US" sz="3000" kern="1200" dirty="0"/>
            <a:t>完全无弹性</a:t>
          </a:r>
        </a:p>
      </dsp:txBody>
      <dsp:txXfrm>
        <a:off x="797835" y="85"/>
        <a:ext cx="2138825" cy="1283295"/>
      </dsp:txXfrm>
    </dsp:sp>
    <dsp:sp modelId="{CA8AA3BA-6332-4629-9642-55799A9439D4}">
      <dsp:nvSpPr>
        <dsp:cNvPr id="0" name=""/>
        <dsp:cNvSpPr/>
      </dsp:nvSpPr>
      <dsp:spPr>
        <a:xfrm>
          <a:off x="3150543" y="85"/>
          <a:ext cx="2138825" cy="128329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altLang="en-US" sz="3000" kern="1200" dirty="0"/>
            <a:t>2.</a:t>
          </a:r>
          <a:r>
            <a:rPr lang="zh-CN" altLang="en-US" sz="3000" kern="1200" dirty="0"/>
            <a:t>完全有弹性</a:t>
          </a:r>
        </a:p>
      </dsp:txBody>
      <dsp:txXfrm>
        <a:off x="3150543" y="85"/>
        <a:ext cx="2138825" cy="1283295"/>
      </dsp:txXfrm>
    </dsp:sp>
    <dsp:sp modelId="{DB5EC792-25F6-4352-90E1-C8D705585935}">
      <dsp:nvSpPr>
        <dsp:cNvPr id="0" name=""/>
        <dsp:cNvSpPr/>
      </dsp:nvSpPr>
      <dsp:spPr>
        <a:xfrm>
          <a:off x="5503251" y="85"/>
          <a:ext cx="2138825" cy="128329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altLang="en-US" sz="3000" kern="1200" dirty="0"/>
            <a:t>3.</a:t>
          </a:r>
          <a:r>
            <a:rPr lang="zh-CN" altLang="en-US" sz="3000" kern="1200" dirty="0"/>
            <a:t>单位弹性</a:t>
          </a:r>
        </a:p>
      </dsp:txBody>
      <dsp:txXfrm>
        <a:off x="5503251" y="85"/>
        <a:ext cx="2138825" cy="1283295"/>
      </dsp:txXfrm>
    </dsp:sp>
    <dsp:sp modelId="{683A45B1-7B8F-4F57-8142-FCC3B106A17F}">
      <dsp:nvSpPr>
        <dsp:cNvPr id="0" name=""/>
        <dsp:cNvSpPr/>
      </dsp:nvSpPr>
      <dsp:spPr>
        <a:xfrm>
          <a:off x="1974189" y="1497262"/>
          <a:ext cx="2138825" cy="128329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altLang="en-US" sz="3000" kern="1200" dirty="0"/>
            <a:t>4.</a:t>
          </a:r>
          <a:r>
            <a:rPr lang="zh-CN" altLang="en-US" sz="3000" kern="1200" dirty="0"/>
            <a:t>缺乏弹性</a:t>
          </a:r>
        </a:p>
      </dsp:txBody>
      <dsp:txXfrm>
        <a:off x="1974189" y="1497262"/>
        <a:ext cx="2138825" cy="1283295"/>
      </dsp:txXfrm>
    </dsp:sp>
    <dsp:sp modelId="{C5C7C2DD-640D-428A-92CE-EF4F90FB2727}">
      <dsp:nvSpPr>
        <dsp:cNvPr id="0" name=""/>
        <dsp:cNvSpPr/>
      </dsp:nvSpPr>
      <dsp:spPr>
        <a:xfrm>
          <a:off x="4326897" y="1497262"/>
          <a:ext cx="2138825" cy="128329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altLang="en-US" sz="3000" kern="1200" dirty="0"/>
            <a:t>5.</a:t>
          </a:r>
          <a:r>
            <a:rPr lang="zh-CN" altLang="en-US" sz="3000" kern="1200" dirty="0"/>
            <a:t>富有弹性</a:t>
          </a:r>
        </a:p>
      </dsp:txBody>
      <dsp:txXfrm>
        <a:off x="4326897" y="1497262"/>
        <a:ext cx="2138825" cy="128329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B00A1A-2906-4D29-BAFC-67F544E75B9D}">
      <dsp:nvSpPr>
        <dsp:cNvPr id="0" name=""/>
        <dsp:cNvSpPr/>
      </dsp:nvSpPr>
      <dsp:spPr>
        <a:xfrm>
          <a:off x="797835" y="85"/>
          <a:ext cx="2138825" cy="128329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1.</a:t>
          </a:r>
          <a:r>
            <a:rPr lang="zh-CN" altLang="en-US" sz="2000" kern="1200" dirty="0"/>
            <a:t>商品可替代的程度</a:t>
          </a:r>
        </a:p>
      </dsp:txBody>
      <dsp:txXfrm>
        <a:off x="797835" y="85"/>
        <a:ext cx="2138825" cy="1283295"/>
      </dsp:txXfrm>
    </dsp:sp>
    <dsp:sp modelId="{CA8AA3BA-6332-4629-9642-55799A9439D4}">
      <dsp:nvSpPr>
        <dsp:cNvPr id="0" name=""/>
        <dsp:cNvSpPr/>
      </dsp:nvSpPr>
      <dsp:spPr>
        <a:xfrm>
          <a:off x="3150543" y="85"/>
          <a:ext cx="2138825" cy="128329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2.</a:t>
          </a:r>
          <a:r>
            <a:rPr lang="zh-CN" altLang="en-US" sz="2000" kern="1200" dirty="0"/>
            <a:t>商品的重要程度</a:t>
          </a:r>
        </a:p>
      </dsp:txBody>
      <dsp:txXfrm>
        <a:off x="3150543" y="85"/>
        <a:ext cx="2138825" cy="1283295"/>
      </dsp:txXfrm>
    </dsp:sp>
    <dsp:sp modelId="{DB5EC792-25F6-4352-90E1-C8D705585935}">
      <dsp:nvSpPr>
        <dsp:cNvPr id="0" name=""/>
        <dsp:cNvSpPr/>
      </dsp:nvSpPr>
      <dsp:spPr>
        <a:xfrm>
          <a:off x="5503251" y="85"/>
          <a:ext cx="2138825" cy="128329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a:t>3.</a:t>
          </a:r>
          <a:r>
            <a:rPr lang="zh-CN" altLang="en-US" sz="2000" kern="1200"/>
            <a:t>商品的消费支出在总支出中所占的比重</a:t>
          </a:r>
          <a:endParaRPr lang="zh-CN" altLang="en-US" sz="2000" kern="1200" dirty="0"/>
        </a:p>
      </dsp:txBody>
      <dsp:txXfrm>
        <a:off x="5503251" y="85"/>
        <a:ext cx="2138825" cy="1283295"/>
      </dsp:txXfrm>
    </dsp:sp>
    <dsp:sp modelId="{683A45B1-7B8F-4F57-8142-FCC3B106A17F}">
      <dsp:nvSpPr>
        <dsp:cNvPr id="0" name=""/>
        <dsp:cNvSpPr/>
      </dsp:nvSpPr>
      <dsp:spPr>
        <a:xfrm>
          <a:off x="1974189" y="1497262"/>
          <a:ext cx="2138825" cy="128329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a:t>4.</a:t>
          </a:r>
          <a:r>
            <a:rPr lang="zh-CN" altLang="en-US" sz="2000" kern="1200"/>
            <a:t>消费者调整需求量的时间长短</a:t>
          </a:r>
          <a:endParaRPr lang="zh-CN" altLang="en-US" sz="2000" kern="1200" dirty="0"/>
        </a:p>
      </dsp:txBody>
      <dsp:txXfrm>
        <a:off x="1974189" y="1497262"/>
        <a:ext cx="2138825" cy="1283295"/>
      </dsp:txXfrm>
    </dsp:sp>
    <dsp:sp modelId="{C5C7C2DD-640D-428A-92CE-EF4F90FB2727}">
      <dsp:nvSpPr>
        <dsp:cNvPr id="0" name=""/>
        <dsp:cNvSpPr/>
      </dsp:nvSpPr>
      <dsp:spPr>
        <a:xfrm>
          <a:off x="4326897" y="1497262"/>
          <a:ext cx="2138825" cy="128329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altLang="en-US" sz="2000" kern="1200" dirty="0"/>
            <a:t>5.</a:t>
          </a:r>
          <a:r>
            <a:rPr lang="zh-CN" altLang="en-US" sz="2000" kern="1200" dirty="0"/>
            <a:t>商品自身的耐用性及其用途的广泛性</a:t>
          </a:r>
        </a:p>
      </dsp:txBody>
      <dsp:txXfrm>
        <a:off x="4326897" y="1497262"/>
        <a:ext cx="2138825" cy="128329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20A8E-5250-4C5D-B930-62AA63D1BA51}">
      <dsp:nvSpPr>
        <dsp:cNvPr id="0" name=""/>
        <dsp:cNvSpPr/>
      </dsp:nvSpPr>
      <dsp:spPr>
        <a:xfrm>
          <a:off x="0" y="588069"/>
          <a:ext cx="9928058" cy="927675"/>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0528" tIns="395732" rIns="770528" bIns="135128" numCol="1" spcCol="1270" anchor="t" anchorCtr="0">
          <a:noAutofit/>
        </a:bodyPr>
        <a:lstStyle/>
        <a:p>
          <a:pPr marL="171450" lvl="1" indent="-171450" algn="l" defTabSz="844550">
            <a:lnSpc>
              <a:spcPct val="90000"/>
            </a:lnSpc>
            <a:spcBef>
              <a:spcPct val="0"/>
            </a:spcBef>
            <a:spcAft>
              <a:spcPct val="15000"/>
            </a:spcAft>
            <a:buChar char="•"/>
          </a:pPr>
          <a:r>
            <a:rPr lang="zh-CN" altLang="en-US" sz="1900" kern="1200"/>
            <a:t>价格与总收益呈反方向变动。 这个结论可用于解释“薄利多销”这类现象</a:t>
          </a:r>
          <a:endParaRPr lang="zh-CN" altLang="en-US" sz="1900" kern="1200" dirty="0"/>
        </a:p>
      </dsp:txBody>
      <dsp:txXfrm>
        <a:off x="0" y="588069"/>
        <a:ext cx="9928058" cy="927675"/>
      </dsp:txXfrm>
    </dsp:sp>
    <dsp:sp modelId="{CCE802CF-ABD5-4920-B99C-2C7A10DB0CA8}">
      <dsp:nvSpPr>
        <dsp:cNvPr id="0" name=""/>
        <dsp:cNvSpPr/>
      </dsp:nvSpPr>
      <dsp:spPr>
        <a:xfrm>
          <a:off x="496402" y="307629"/>
          <a:ext cx="6949640" cy="5608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2680" tIns="0" rIns="262680" bIns="0" numCol="1" spcCol="1270" anchor="ctr" anchorCtr="0">
          <a:noAutofit/>
        </a:bodyPr>
        <a:lstStyle/>
        <a:p>
          <a:pPr marL="0" lvl="0" indent="0" algn="l" defTabSz="844550">
            <a:lnSpc>
              <a:spcPct val="90000"/>
            </a:lnSpc>
            <a:spcBef>
              <a:spcPct val="0"/>
            </a:spcBef>
            <a:spcAft>
              <a:spcPct val="35000"/>
            </a:spcAft>
            <a:buNone/>
          </a:pPr>
          <a:r>
            <a:rPr lang="en-US" altLang="en-US" sz="1900" kern="1200" dirty="0"/>
            <a:t>1.</a:t>
          </a:r>
          <a:r>
            <a:rPr lang="zh-CN" altLang="en-US" sz="1900" kern="1200" dirty="0"/>
            <a:t>需求富有弹性</a:t>
          </a:r>
          <a:r>
            <a:rPr lang="en-US" altLang="en-US" sz="1900" kern="1200" dirty="0"/>
            <a:t>(Ed&gt;1)</a:t>
          </a:r>
          <a:r>
            <a:rPr lang="zh-CN" altLang="en-US" sz="1900" kern="1200" dirty="0"/>
            <a:t>的商品需求弹性与总收益之间的关系</a:t>
          </a:r>
        </a:p>
      </dsp:txBody>
      <dsp:txXfrm>
        <a:off x="523782" y="335009"/>
        <a:ext cx="6894880" cy="506120"/>
      </dsp:txXfrm>
    </dsp:sp>
    <dsp:sp modelId="{CC097F8D-46BB-4333-B9EB-7193084CBD2C}">
      <dsp:nvSpPr>
        <dsp:cNvPr id="0" name=""/>
        <dsp:cNvSpPr/>
      </dsp:nvSpPr>
      <dsp:spPr>
        <a:xfrm>
          <a:off x="0" y="1898784"/>
          <a:ext cx="9928058" cy="927675"/>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0528" tIns="395732" rIns="770528" bIns="135128" numCol="1" spcCol="1270" anchor="t" anchorCtr="0">
          <a:noAutofit/>
        </a:bodyPr>
        <a:lstStyle/>
        <a:p>
          <a:pPr marL="171450" lvl="1" indent="-171450" algn="l" defTabSz="844550">
            <a:lnSpc>
              <a:spcPct val="90000"/>
            </a:lnSpc>
            <a:spcBef>
              <a:spcPct val="0"/>
            </a:spcBef>
            <a:spcAft>
              <a:spcPct val="15000"/>
            </a:spcAft>
            <a:buChar char="•"/>
          </a:pPr>
          <a:r>
            <a:rPr lang="zh-CN" altLang="en-US" sz="1900" kern="1200"/>
            <a:t>价格与总收益呈同方向变动。 这个结论可以解释“谷贱伤农”这类现象</a:t>
          </a:r>
          <a:endParaRPr lang="zh-CN" altLang="en-US" sz="1900" kern="1200" dirty="0"/>
        </a:p>
      </dsp:txBody>
      <dsp:txXfrm>
        <a:off x="0" y="1898784"/>
        <a:ext cx="9928058" cy="927675"/>
      </dsp:txXfrm>
    </dsp:sp>
    <dsp:sp modelId="{F53009B1-1867-4464-ACE6-75BE1474D0A8}">
      <dsp:nvSpPr>
        <dsp:cNvPr id="0" name=""/>
        <dsp:cNvSpPr/>
      </dsp:nvSpPr>
      <dsp:spPr>
        <a:xfrm>
          <a:off x="496402" y="1618344"/>
          <a:ext cx="6949640" cy="5608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2680" tIns="0" rIns="262680" bIns="0" numCol="1" spcCol="1270" anchor="ctr" anchorCtr="0">
          <a:noAutofit/>
        </a:bodyPr>
        <a:lstStyle/>
        <a:p>
          <a:pPr marL="0" lvl="0" indent="0" algn="l" defTabSz="844550">
            <a:lnSpc>
              <a:spcPct val="90000"/>
            </a:lnSpc>
            <a:spcBef>
              <a:spcPct val="0"/>
            </a:spcBef>
            <a:spcAft>
              <a:spcPct val="35000"/>
            </a:spcAft>
            <a:buNone/>
          </a:pPr>
          <a:r>
            <a:rPr lang="en-US" altLang="en-US" sz="1900" kern="1200"/>
            <a:t>2.</a:t>
          </a:r>
          <a:r>
            <a:rPr lang="zh-CN" altLang="en-US" sz="1900" kern="1200"/>
            <a:t>需求缺乏弹性</a:t>
          </a:r>
          <a:r>
            <a:rPr lang="en-US" altLang="en-US" sz="1900" kern="1200"/>
            <a:t>(Ed&lt;1)</a:t>
          </a:r>
          <a:r>
            <a:rPr lang="zh-CN" altLang="en-US" sz="1900" kern="1200"/>
            <a:t>的商品需求弹性与总收益之间的关系</a:t>
          </a:r>
          <a:endParaRPr lang="zh-CN" altLang="en-US" sz="1900" kern="1200" dirty="0"/>
        </a:p>
      </dsp:txBody>
      <dsp:txXfrm>
        <a:off x="523782" y="1645724"/>
        <a:ext cx="6894880" cy="506120"/>
      </dsp:txXfrm>
    </dsp:sp>
    <dsp:sp modelId="{BA68C257-BCB7-46F5-AD54-88024C45FA11}">
      <dsp:nvSpPr>
        <dsp:cNvPr id="0" name=""/>
        <dsp:cNvSpPr/>
      </dsp:nvSpPr>
      <dsp:spPr>
        <a:xfrm>
          <a:off x="0" y="3209499"/>
          <a:ext cx="9928058" cy="4788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B3E0544-0DD4-47CF-8996-1BA72076536F}">
      <dsp:nvSpPr>
        <dsp:cNvPr id="0" name=""/>
        <dsp:cNvSpPr/>
      </dsp:nvSpPr>
      <dsp:spPr>
        <a:xfrm>
          <a:off x="496402" y="2929059"/>
          <a:ext cx="6949640" cy="5608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2680" tIns="0" rIns="262680" bIns="0" numCol="1" spcCol="1270" anchor="ctr" anchorCtr="0">
          <a:noAutofit/>
        </a:bodyPr>
        <a:lstStyle/>
        <a:p>
          <a:pPr marL="0" lvl="0" indent="0" algn="l" defTabSz="844550">
            <a:lnSpc>
              <a:spcPct val="90000"/>
            </a:lnSpc>
            <a:spcBef>
              <a:spcPct val="0"/>
            </a:spcBef>
            <a:spcAft>
              <a:spcPct val="35000"/>
            </a:spcAft>
            <a:buNone/>
          </a:pPr>
          <a:r>
            <a:rPr lang="en-US" altLang="en-US" sz="1900" kern="1200" dirty="0"/>
            <a:t>3.</a:t>
          </a:r>
          <a:r>
            <a:rPr lang="zh-CN" altLang="en-US" sz="1900" kern="1200" dirty="0"/>
            <a:t>需求单位弹性</a:t>
          </a:r>
          <a:r>
            <a:rPr lang="en-US" altLang="en-US" sz="1900" kern="1200" dirty="0"/>
            <a:t>(Ed= 1)</a:t>
          </a:r>
          <a:r>
            <a:rPr lang="zh-CN" altLang="en-US" sz="1900" kern="1200" dirty="0"/>
            <a:t>的商品需求弹性与总收益之间的关系</a:t>
          </a:r>
        </a:p>
      </dsp:txBody>
      <dsp:txXfrm>
        <a:off x="523782" y="2956439"/>
        <a:ext cx="6894880"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10" Type="http://schemas.openxmlformats.org/officeDocument/2006/relationships/slideLayout" Target="../slideLayouts/slideLayout4.xml"/><Relationship Id="rId4" Type="http://schemas.openxmlformats.org/officeDocument/2006/relationships/tags" Target="../tags/tag33.xml"/><Relationship Id="rId9" Type="http://schemas.openxmlformats.org/officeDocument/2006/relationships/tags" Target="../tags/tag38.xml"/></Relationships>
</file>

<file path=ppt/slides/_rels/slide11.xml.rels><?xml version="1.0" encoding="UTF-8" standalone="yes"?>
<Relationships xmlns="http://schemas.openxmlformats.org/package/2006/relationships"><Relationship Id="rId3" Type="http://schemas.openxmlformats.org/officeDocument/2006/relationships/tags" Target="../tags/tag41.xml"/><Relationship Id="rId7" Type="http://schemas.openxmlformats.org/officeDocument/2006/relationships/slideLayout" Target="../slideLayouts/slideLayout4.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s>
</file>

<file path=ppt/slides/_rels/slide12.xml.rels><?xml version="1.0" encoding="UTF-8" standalone="yes"?>
<Relationships xmlns="http://schemas.openxmlformats.org/package/2006/relationships"><Relationship Id="rId3" Type="http://schemas.openxmlformats.org/officeDocument/2006/relationships/tags" Target="../tags/tag47.xml"/><Relationship Id="rId7" Type="http://schemas.openxmlformats.org/officeDocument/2006/relationships/image" Target="../media/image8.pn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slideLayout" Target="../slideLayouts/slideLayout4.xml"/><Relationship Id="rId5" Type="http://schemas.openxmlformats.org/officeDocument/2006/relationships/tags" Target="../tags/tag49.xml"/><Relationship Id="rId4" Type="http://schemas.openxmlformats.org/officeDocument/2006/relationships/tags" Target="../tags/tag48.xml"/></Relationships>
</file>

<file path=ppt/slides/_rels/slide13.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Layout" Target="../slideLayouts/slideLayout4.xml"/><Relationship Id="rId5" Type="http://schemas.openxmlformats.org/officeDocument/2006/relationships/tags" Target="../tags/tag54.xml"/><Relationship Id="rId4" Type="http://schemas.openxmlformats.org/officeDocument/2006/relationships/tags" Target="../tags/tag5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1.xml"/><Relationship Id="rId3" Type="http://schemas.openxmlformats.org/officeDocument/2006/relationships/tags" Target="../tags/tag57.xml"/><Relationship Id="rId7" Type="http://schemas.openxmlformats.org/officeDocument/2006/relationships/slideLayout" Target="../slideLayouts/slideLayout4.xml"/><Relationship Id="rId12" Type="http://schemas.microsoft.com/office/2007/relationships/diagramDrawing" Target="../diagrams/drawing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diagramColors" Target="../diagrams/colors1.xml"/><Relationship Id="rId5" Type="http://schemas.openxmlformats.org/officeDocument/2006/relationships/tags" Target="../tags/tag59.xml"/><Relationship Id="rId10" Type="http://schemas.openxmlformats.org/officeDocument/2006/relationships/diagramQuickStyle" Target="../diagrams/quickStyle1.xml"/><Relationship Id="rId4" Type="http://schemas.openxmlformats.org/officeDocument/2006/relationships/tags" Target="../tags/tag58.xml"/><Relationship Id="rId9"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4.xml"/><Relationship Id="rId1" Type="http://schemas.openxmlformats.org/officeDocument/2006/relationships/tags" Target="../tags/tag6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6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4.xml"/><Relationship Id="rId1" Type="http://schemas.openxmlformats.org/officeDocument/2006/relationships/tags" Target="../tags/tag63.xml"/><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Layout" Target="../slideLayouts/slideLayout4.xml"/><Relationship Id="rId5" Type="http://schemas.openxmlformats.org/officeDocument/2006/relationships/tags" Target="../tags/tag68.xml"/><Relationship Id="rId4" Type="http://schemas.openxmlformats.org/officeDocument/2006/relationships/tags" Target="../tags/tag6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71.xml"/><Relationship Id="rId7" Type="http://schemas.openxmlformats.org/officeDocument/2006/relationships/tags" Target="../tags/tag75.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9"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78.xml"/><Relationship Id="rId7" Type="http://schemas.openxmlformats.org/officeDocument/2006/relationships/tags" Target="../tags/tag82.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9"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slideLayout" Target="../slideLayouts/slideLayout4.xml"/><Relationship Id="rId4" Type="http://schemas.openxmlformats.org/officeDocument/2006/relationships/tags" Target="../tags/tag86.xml"/></Relationships>
</file>

<file path=ppt/slides/_rels/slide2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4.xml"/><Relationship Id="rId1" Type="http://schemas.openxmlformats.org/officeDocument/2006/relationships/tags" Target="../tags/tag87.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17.png"/><Relationship Id="rId4" Type="http://schemas.openxmlformats.org/officeDocument/2006/relationships/diagramLayout" Target="../diagrams/layout3.xml"/><Relationship Id="rId9" Type="http://schemas.openxmlformats.org/officeDocument/2006/relationships/image" Target="../media/image16.png"/></Relationships>
</file>

<file path=ppt/slides/_rels/slide2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90.xml"/><Relationship Id="rId7" Type="http://schemas.openxmlformats.org/officeDocument/2006/relationships/slideLayout" Target="../slideLayouts/slideLayout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s>
</file>

<file path=ppt/slides/_rels/slide26.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image" Target="../media/image19.png"/><Relationship Id="rId5" Type="http://schemas.openxmlformats.org/officeDocument/2006/relationships/slideLayout" Target="../slideLayouts/slideLayout4.xml"/><Relationship Id="rId4" Type="http://schemas.openxmlformats.org/officeDocument/2006/relationships/tags" Target="../tags/tag9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tags" Target="../tags/tag100.xml"/><Relationship Id="rId7" Type="http://schemas.openxmlformats.org/officeDocument/2006/relationships/diagramQuickStyle" Target="../diagrams/quickStyle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slideLayout" Target="../slideLayouts/slideLayout4.xml"/><Relationship Id="rId9" Type="http://schemas.microsoft.com/office/2007/relationships/diagramDrawing" Target="../diagrams/drawing4.xml"/></Relationships>
</file>

<file path=ppt/slides/_rels/slide29.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slideLayout" Target="../slideLayouts/slideLayout4.xml"/><Relationship Id="rId2" Type="http://schemas.openxmlformats.org/officeDocument/2006/relationships/tags" Target="../tags/tag6.xml"/><Relationship Id="rId16" Type="http://schemas.openxmlformats.org/officeDocument/2006/relationships/tags" Target="../tags/tag20.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s>
</file>

<file path=ppt/slides/_rels/slide30.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tags" Target="../tags/tag106.xml"/><Relationship Id="rId7" Type="http://schemas.openxmlformats.org/officeDocument/2006/relationships/diagramQuickStyle" Target="../diagrams/quickStyle5.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slideLayout" Target="../slideLayouts/slideLayout4.xml"/><Relationship Id="rId9" Type="http://schemas.microsoft.com/office/2007/relationships/diagramDrawing" Target="../diagrams/drawing5.xml"/></Relationships>
</file>

<file path=ppt/slides/_rels/slide31.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tags" Target="../tags/tag109.xml"/><Relationship Id="rId7" Type="http://schemas.openxmlformats.org/officeDocument/2006/relationships/diagramQuickStyle" Target="../diagrams/quickStyle6.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slideLayout" Target="../slideLayouts/slideLayout4.xml"/><Relationship Id="rId9" Type="http://schemas.microsoft.com/office/2007/relationships/diagramDrawing" Target="../diagrams/drawing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0.xml"/></Relationships>
</file>

<file path=ppt/slides/_rels/slide3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slideLayout" Target="../slideLayouts/slideLayout4.xml"/><Relationship Id="rId1" Type="http://schemas.openxmlformats.org/officeDocument/2006/relationships/tags" Target="../tags/tag11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4.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Layout" Target="../slideLayouts/slideLayout4.xml"/><Relationship Id="rId5" Type="http://schemas.openxmlformats.org/officeDocument/2006/relationships/tags" Target="../tags/tag116.xml"/><Relationship Id="rId4" Type="http://schemas.openxmlformats.org/officeDocument/2006/relationships/tags" Target="../tags/tag1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4.xml"/><Relationship Id="rId1" Type="http://schemas.openxmlformats.org/officeDocument/2006/relationships/tags" Target="../tags/tag28.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6" name="文本框 15"/>
          <p:cNvSpPr txBox="1"/>
          <p:nvPr/>
        </p:nvSpPr>
        <p:spPr>
          <a:xfrm>
            <a:off x="1717675" y="1952625"/>
            <a:ext cx="8836660"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dirty="0">
                <a:solidFill>
                  <a:srgbClr val="000000"/>
                </a:solidFill>
                <a:cs typeface="+mn-ea"/>
                <a:sym typeface="+mn-lt"/>
              </a:rPr>
              <a:t>第二章</a:t>
            </a:r>
            <a:endParaRPr lang="en-US" altLang="zh-CN" sz="2800" dirty="0">
              <a:solidFill>
                <a:srgbClr val="000000"/>
              </a:solidFill>
              <a:cs typeface="+mn-ea"/>
              <a:sym typeface="+mn-lt"/>
            </a:endParaRPr>
          </a:p>
        </p:txBody>
      </p:sp>
      <p:sp>
        <p:nvSpPr>
          <p:cNvPr id="26" name="文本框 25"/>
          <p:cNvSpPr txBox="1"/>
          <p:nvPr/>
        </p:nvSpPr>
        <p:spPr>
          <a:xfrm>
            <a:off x="1717830" y="2511584"/>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需求与供给</a:t>
            </a: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18636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36373" y="2559200"/>
            <a:ext cx="10635097" cy="3709876"/>
            <a:chOff x="490069" y="1772816"/>
            <a:chExt cx="9575109" cy="3709876"/>
          </a:xfrm>
        </p:grpSpPr>
        <p:grpSp>
          <p:nvGrpSpPr>
            <p:cNvPr id="7" name="îŝļíďé"/>
            <p:cNvGrpSpPr/>
            <p:nvPr/>
          </p:nvGrpSpPr>
          <p:grpSpPr>
            <a:xfrm>
              <a:off x="490069" y="1772816"/>
              <a:ext cx="8612739" cy="3709876"/>
              <a:chOff x="2783935" y="2343150"/>
              <a:chExt cx="8612739" cy="3709876"/>
            </a:xfrm>
          </p:grpSpPr>
          <p:cxnSp>
            <p:nvCxnSpPr>
              <p:cNvPr id="11" name="直接连接符 10"/>
              <p:cNvCxnSpPr/>
              <p:nvPr>
                <p:custDataLst>
                  <p:tags r:id="rId2"/>
                </p:custDataLst>
              </p:nvPr>
            </p:nvCxnSpPr>
            <p:spPr>
              <a:xfrm>
                <a:off x="8319393" y="3428999"/>
                <a:ext cx="360041" cy="792088"/>
              </a:xfrm>
              <a:prstGeom prst="line">
                <a:avLst/>
              </a:prstGeom>
              <a:ln w="152400" cap="rnd">
                <a:solidFill>
                  <a:schemeClr val="accent6">
                    <a:alpha val="20000"/>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3"/>
                </p:custDataLst>
              </p:nvPr>
            </p:nvCxnSpPr>
            <p:spPr>
              <a:xfrm>
                <a:off x="5511082" y="2636912"/>
                <a:ext cx="360040" cy="792087"/>
              </a:xfrm>
              <a:prstGeom prst="line">
                <a:avLst/>
              </a:prstGeom>
              <a:ln w="152400" cap="rnd">
                <a:solidFill>
                  <a:schemeClr val="accent6">
                    <a:alpha val="20000"/>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4"/>
                </p:custDataLst>
              </p:nvPr>
            </p:nvCxnSpPr>
            <p:spPr>
              <a:xfrm>
                <a:off x="3062810" y="2636912"/>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a:off x="5871122" y="3429000"/>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6"/>
                </p:custDataLst>
              </p:nvPr>
            </p:nvCxnSpPr>
            <p:spPr>
              <a:xfrm>
                <a:off x="8679434" y="4221088"/>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695140" y="3590451"/>
                <a:ext cx="0" cy="1750329"/>
              </a:xfrm>
              <a:prstGeom prst="line">
                <a:avLst/>
              </a:prstGeom>
              <a:ln>
                <a:solidFill>
                  <a:srgbClr val="002FA7">
                    <a:alpha val="10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503452" y="4302697"/>
                <a:ext cx="0" cy="1750329"/>
              </a:xfrm>
              <a:prstGeom prst="line">
                <a:avLst/>
              </a:prstGeom>
              <a:ln>
                <a:solidFill>
                  <a:srgbClr val="002FA7">
                    <a:alpha val="10000"/>
                  </a:srgbClr>
                </a:solidFill>
              </a:ln>
            </p:spPr>
            <p:style>
              <a:lnRef idx="1">
                <a:schemeClr val="accent1"/>
              </a:lnRef>
              <a:fillRef idx="0">
                <a:schemeClr val="accent1"/>
              </a:fillRef>
              <a:effectRef idx="0">
                <a:schemeClr val="accent1"/>
              </a:effectRef>
              <a:fontRef idx="minor">
                <a:schemeClr val="tx1"/>
              </a:fontRef>
            </p:style>
          </p:cxnSp>
          <p:sp>
            <p:nvSpPr>
              <p:cNvPr id="35" name="ïṣlïḓê"/>
              <p:cNvSpPr txBox="1"/>
              <p:nvPr/>
            </p:nvSpPr>
            <p:spPr bwMode="auto">
              <a:xfrm>
                <a:off x="2783935" y="2783700"/>
                <a:ext cx="2727146" cy="90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1.</a:t>
                </a:r>
                <a:r>
                  <a:rPr lang="zh-CN" altLang="en-US" sz="2400" b="1" cap="all" dirty="0">
                    <a:solidFill>
                      <a:srgbClr val="000000"/>
                    </a:solidFill>
                    <a:cs typeface="+mn-ea"/>
                    <a:sym typeface="+mn-lt"/>
                  </a:rPr>
                  <a:t>炫耀性商品</a:t>
                </a:r>
              </a:p>
            </p:txBody>
          </p:sp>
          <p:sp>
            <p:nvSpPr>
              <p:cNvPr id="33" name="îṥ1íḋé"/>
              <p:cNvSpPr txBox="1"/>
              <p:nvPr/>
            </p:nvSpPr>
            <p:spPr bwMode="auto">
              <a:xfrm>
                <a:off x="5392108" y="3851622"/>
                <a:ext cx="2646155" cy="1062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2.</a:t>
                </a:r>
                <a:r>
                  <a:rPr lang="zh-CN" altLang="en-US" sz="2400" b="1" cap="all" dirty="0">
                    <a:solidFill>
                      <a:srgbClr val="000000"/>
                    </a:solidFill>
                    <a:cs typeface="+mn-ea"/>
                    <a:sym typeface="+mn-lt"/>
                  </a:rPr>
                  <a:t>投机性商品</a:t>
                </a:r>
              </a:p>
            </p:txBody>
          </p:sp>
          <p:sp>
            <p:nvSpPr>
              <p:cNvPr id="31" name="íŝľidé"/>
              <p:cNvSpPr txBox="1"/>
              <p:nvPr/>
            </p:nvSpPr>
            <p:spPr bwMode="auto">
              <a:xfrm>
                <a:off x="8822095" y="5052364"/>
                <a:ext cx="2574579"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3.</a:t>
                </a:r>
                <a:r>
                  <a:rPr lang="zh-CN" altLang="en-US" sz="2400" b="1" cap="all" dirty="0">
                    <a:solidFill>
                      <a:srgbClr val="000000"/>
                    </a:solidFill>
                    <a:cs typeface="+mn-ea"/>
                    <a:sym typeface="+mn-lt"/>
                  </a:rPr>
                  <a:t>吉芬商品</a:t>
                </a:r>
              </a:p>
            </p:txBody>
          </p:sp>
          <p:sp>
            <p:nvSpPr>
              <p:cNvPr id="28" name="îṡḻíḍe"/>
              <p:cNvSpPr/>
              <p:nvPr>
                <p:custDataLst>
                  <p:tags r:id="rId7"/>
                </p:custDataLst>
              </p:nvPr>
            </p:nvSpPr>
            <p:spPr>
              <a:xfrm>
                <a:off x="3958907" y="2343150"/>
                <a:ext cx="587520" cy="587524"/>
              </a:xfrm>
              <a:prstGeom prst="ellipse">
                <a:avLst/>
              </a:prstGeom>
              <a:solidFill>
                <a:schemeClr val="accent6">
                  <a:lumMod val="60000"/>
                  <a:lumOff val="40000"/>
                </a:schemeClr>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sp>
            <p:nvSpPr>
              <p:cNvPr id="26" name="ïṡļîḋê"/>
              <p:cNvSpPr/>
              <p:nvPr>
                <p:custDataLst>
                  <p:tags r:id="rId8"/>
                </p:custDataLst>
              </p:nvPr>
            </p:nvSpPr>
            <p:spPr>
              <a:xfrm>
                <a:off x="6801497" y="3135237"/>
                <a:ext cx="587520" cy="587524"/>
              </a:xfrm>
              <a:prstGeom prst="ellipse">
                <a:avLst/>
              </a:prstGeom>
              <a:solidFill>
                <a:srgbClr val="ED7D31"/>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sp>
            <p:nvSpPr>
              <p:cNvPr id="24" name="íṧlïḍe"/>
              <p:cNvSpPr/>
              <p:nvPr>
                <p:custDataLst>
                  <p:tags r:id="rId9"/>
                </p:custDataLst>
              </p:nvPr>
            </p:nvSpPr>
            <p:spPr>
              <a:xfrm>
                <a:off x="9609810" y="3927325"/>
                <a:ext cx="587520" cy="587524"/>
              </a:xfrm>
              <a:prstGeom prst="ellipse">
                <a:avLst/>
              </a:prstGeom>
              <a:solidFill>
                <a:schemeClr val="accent6">
                  <a:lumMod val="60000"/>
                  <a:lumOff val="40000"/>
                </a:schemeClr>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grpSp>
        <p:sp>
          <p:nvSpPr>
            <p:cNvPr id="10" name="ïSļïḋe"/>
            <p:cNvSpPr txBox="1"/>
            <p:nvPr/>
          </p:nvSpPr>
          <p:spPr bwMode="auto">
            <a:xfrm>
              <a:off x="7957115" y="2724347"/>
              <a:ext cx="2108063" cy="7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4.</a:t>
              </a:r>
              <a:r>
                <a:rPr lang="zh-CN" altLang="en-US" sz="2400" b="1" cap="all" dirty="0">
                  <a:solidFill>
                    <a:srgbClr val="000000"/>
                  </a:solidFill>
                  <a:cs typeface="+mn-ea"/>
                  <a:sym typeface="+mn-lt"/>
                </a:rPr>
                <a:t>珍贵而稀缺的商品</a:t>
              </a:r>
            </a:p>
          </p:txBody>
        </p:sp>
      </p:gr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419476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需求定理</a:t>
            </a:r>
          </a:p>
        </p:txBody>
      </p:sp>
      <p:sp>
        <p:nvSpPr>
          <p:cNvPr id="2" name="矩形 1">
            <a:extLst>
              <a:ext uri="{FF2B5EF4-FFF2-40B4-BE49-F238E27FC236}">
                <a16:creationId xmlns:a16="http://schemas.microsoft.com/office/drawing/2014/main" id="{1B948C6F-3A9D-D40D-0039-113F7D4DA1C8}"/>
              </a:ext>
            </a:extLst>
          </p:cNvPr>
          <p:cNvSpPr/>
          <p:nvPr/>
        </p:nvSpPr>
        <p:spPr>
          <a:xfrm>
            <a:off x="1456180" y="1507831"/>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需求定理的特例</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500"/>
                            </p:stCondLst>
                            <p:childTnLst>
                              <p:par>
                                <p:cTn id="17" presetID="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4"/>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5"/>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6"/>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3547872" y="20594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需求量的变动和需求的变动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3"/>
            </p:custDataLst>
          </p:nvPr>
        </p:nvSpPr>
        <p:spPr>
          <a:xfrm>
            <a:off x="2238304" y="48466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 name="矩形 1">
            <a:extLst>
              <a:ext uri="{FF2B5EF4-FFF2-40B4-BE49-F238E27FC236}">
                <a16:creationId xmlns:a16="http://schemas.microsoft.com/office/drawing/2014/main" id="{25DBC140-7E79-6BA9-962F-5A53BA1D5A31}"/>
              </a:ext>
            </a:extLst>
          </p:cNvPr>
          <p:cNvSpPr/>
          <p:nvPr/>
        </p:nvSpPr>
        <p:spPr>
          <a:xfrm>
            <a:off x="1757932" y="1204067"/>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需求量的变动</a:t>
            </a:r>
          </a:p>
        </p:txBody>
      </p:sp>
      <p:sp>
        <p:nvSpPr>
          <p:cNvPr id="4" name="文本框 3">
            <a:extLst>
              <a:ext uri="{FF2B5EF4-FFF2-40B4-BE49-F238E27FC236}">
                <a16:creationId xmlns:a16="http://schemas.microsoft.com/office/drawing/2014/main" id="{552991AF-0F58-3E20-9FE3-08D00EA7647E}"/>
              </a:ext>
            </a:extLst>
          </p:cNvPr>
          <p:cNvSpPr txBox="1"/>
          <p:nvPr/>
        </p:nvSpPr>
        <p:spPr>
          <a:xfrm>
            <a:off x="3547872" y="2876444"/>
            <a:ext cx="7327392" cy="2308324"/>
          </a:xfrm>
          <a:prstGeom prst="rect">
            <a:avLst/>
          </a:prstGeom>
          <a:noFill/>
        </p:spPr>
        <p:txBody>
          <a:bodyPr wrap="square">
            <a:spAutoFit/>
          </a:bodyPr>
          <a:lstStyle/>
          <a:p>
            <a:r>
              <a:rPr lang="zh-CN" altLang="en-US" sz="2400" b="0" i="0" dirty="0">
                <a:solidFill>
                  <a:srgbClr val="002FA7"/>
                </a:solidFill>
                <a:effectLst/>
                <a:latin typeface="FZSSK--GBK1-0"/>
              </a:rPr>
              <a:t>         需求量的变动是指在其他因素保持不变的条件下</a:t>
            </a:r>
            <a:r>
              <a:rPr lang="en-US" altLang="zh-CN" sz="2400" b="0" i="0" dirty="0">
                <a:solidFill>
                  <a:srgbClr val="002FA7"/>
                </a:solidFill>
                <a:effectLst/>
                <a:latin typeface="E-BZ"/>
              </a:rPr>
              <a:t>, </a:t>
            </a:r>
            <a:r>
              <a:rPr lang="zh-CN" altLang="en-US" sz="2400" b="0" i="0" dirty="0">
                <a:solidFill>
                  <a:srgbClr val="002FA7"/>
                </a:solidFill>
                <a:effectLst/>
                <a:latin typeface="FZSSK--GBK1-0"/>
              </a:rPr>
              <a:t>仅由商品自身价格变动引起的该商品需求数量的变动</a:t>
            </a:r>
            <a:r>
              <a:rPr lang="zh-CN" altLang="en-US" sz="2400" b="0" i="0" dirty="0">
                <a:solidFill>
                  <a:srgbClr val="002FA7"/>
                </a:solidFill>
                <a:effectLst/>
                <a:latin typeface="E-BZ"/>
              </a:rPr>
              <a:t>。 </a:t>
            </a:r>
            <a:r>
              <a:rPr lang="zh-CN" altLang="en-US" sz="2400" b="0" i="0" dirty="0">
                <a:solidFill>
                  <a:srgbClr val="002FA7"/>
                </a:solidFill>
                <a:effectLst/>
                <a:latin typeface="FZSSK--GBK1-0"/>
              </a:rPr>
              <a:t>而需求对应的是一条线</a:t>
            </a:r>
            <a:r>
              <a:rPr lang="en-US" altLang="zh-CN" sz="2400" b="0" i="0" dirty="0">
                <a:solidFill>
                  <a:srgbClr val="002FA7"/>
                </a:solidFill>
                <a:effectLst/>
                <a:latin typeface="E-BZ"/>
              </a:rPr>
              <a:t>, </a:t>
            </a:r>
            <a:r>
              <a:rPr lang="zh-CN" altLang="en-US" sz="2400" b="0" i="0" dirty="0">
                <a:solidFill>
                  <a:srgbClr val="002FA7"/>
                </a:solidFill>
                <a:effectLst/>
                <a:latin typeface="FZSSK--GBK1-0"/>
              </a:rPr>
              <a:t>是在各种可能价格水平下所引起的商品需求数量的变动</a:t>
            </a:r>
            <a:r>
              <a:rPr lang="zh-CN" altLang="en-US" sz="2400" b="0" i="0" dirty="0">
                <a:solidFill>
                  <a:srgbClr val="002FA7"/>
                </a:solidFill>
                <a:effectLst/>
                <a:latin typeface="E-BZ"/>
              </a:rPr>
              <a:t>。 </a:t>
            </a:r>
            <a:r>
              <a:rPr lang="zh-CN" altLang="en-US" sz="2400" b="0" i="0" dirty="0">
                <a:solidFill>
                  <a:srgbClr val="002FA7"/>
                </a:solidFill>
                <a:effectLst/>
                <a:latin typeface="FZSSK--GBK1-0"/>
              </a:rPr>
              <a:t>在几何图形中</a:t>
            </a:r>
            <a:r>
              <a:rPr lang="en-US" altLang="zh-CN" sz="2400" b="0" i="0" dirty="0">
                <a:solidFill>
                  <a:srgbClr val="002FA7"/>
                </a:solidFill>
                <a:effectLst/>
                <a:latin typeface="E-BZ"/>
              </a:rPr>
              <a:t>, </a:t>
            </a:r>
            <a:r>
              <a:rPr lang="zh-CN" altLang="en-US" sz="2400" b="0" i="0" dirty="0">
                <a:solidFill>
                  <a:srgbClr val="002FA7"/>
                </a:solidFill>
                <a:effectLst/>
                <a:latin typeface="FZSSK--GBK1-0"/>
              </a:rPr>
              <a:t>需求量的变动表现为商品的价格和需求数量组合点沿着同一条既定的需求曲线的运动</a:t>
            </a:r>
            <a:r>
              <a:rPr lang="zh-CN" altLang="en-US" sz="2400" b="0" i="0" dirty="0">
                <a:solidFill>
                  <a:srgbClr val="002FA7"/>
                </a:solidFill>
                <a:effectLst/>
                <a:latin typeface="E-BZ"/>
              </a:rPr>
              <a:t>。</a:t>
            </a:r>
            <a:r>
              <a:rPr lang="zh-CN" altLang="en-US" sz="2400" dirty="0">
                <a:solidFill>
                  <a:srgbClr val="002FA7"/>
                </a:solidFill>
              </a:rPr>
              <a:t> </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500"/>
                                        <p:tgtEl>
                                          <p:spTgt spid="3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down)">
                                      <p:cBhvr>
                                        <p:cTn id="24" dur="500"/>
                                        <p:tgtEl>
                                          <p:spTgt spid="34"/>
                                        </p:tgtEl>
                                      </p:cBhvr>
                                    </p:animEffect>
                                  </p:childTnLst>
                                </p:cTn>
                              </p:par>
                            </p:childTnLst>
                          </p:cTn>
                        </p:par>
                        <p:par>
                          <p:cTn id="25" fill="hold">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dissolv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P spid="24" grpId="0" bldLvl="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3"/>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4"/>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5"/>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需求量的变动和需求的变动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 name="矩形 1">
            <a:extLst>
              <a:ext uri="{FF2B5EF4-FFF2-40B4-BE49-F238E27FC236}">
                <a16:creationId xmlns:a16="http://schemas.microsoft.com/office/drawing/2014/main" id="{25DBC140-7E79-6BA9-962F-5A53BA1D5A31}"/>
              </a:ext>
            </a:extLst>
          </p:cNvPr>
          <p:cNvSpPr/>
          <p:nvPr/>
        </p:nvSpPr>
        <p:spPr>
          <a:xfrm>
            <a:off x="1757932" y="1204067"/>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需求的变动</a:t>
            </a:r>
          </a:p>
        </p:txBody>
      </p:sp>
      <p:pic>
        <p:nvPicPr>
          <p:cNvPr id="5" name="图片 4">
            <a:extLst>
              <a:ext uri="{FF2B5EF4-FFF2-40B4-BE49-F238E27FC236}">
                <a16:creationId xmlns:a16="http://schemas.microsoft.com/office/drawing/2014/main" id="{A2090C7C-7A27-08B8-C916-874C5BD5AC48}"/>
              </a:ext>
            </a:extLst>
          </p:cNvPr>
          <p:cNvPicPr>
            <a:picLocks noChangeAspect="1"/>
          </p:cNvPicPr>
          <p:nvPr/>
        </p:nvPicPr>
        <p:blipFill>
          <a:blip r:embed="rId7"/>
          <a:stretch>
            <a:fillRect/>
          </a:stretch>
        </p:blipFill>
        <p:spPr>
          <a:xfrm>
            <a:off x="8699877" y="2586780"/>
            <a:ext cx="3250027" cy="3139321"/>
          </a:xfrm>
          <a:prstGeom prst="rect">
            <a:avLst/>
          </a:prstGeom>
        </p:spPr>
      </p:pic>
      <p:sp>
        <p:nvSpPr>
          <p:cNvPr id="4" name="文本框 3">
            <a:extLst>
              <a:ext uri="{FF2B5EF4-FFF2-40B4-BE49-F238E27FC236}">
                <a16:creationId xmlns:a16="http://schemas.microsoft.com/office/drawing/2014/main" id="{C0105181-09EE-43E2-D1FB-00B6411C3887}"/>
              </a:ext>
            </a:extLst>
          </p:cNvPr>
          <p:cNvSpPr txBox="1"/>
          <p:nvPr/>
        </p:nvSpPr>
        <p:spPr>
          <a:xfrm>
            <a:off x="1937118" y="2727603"/>
            <a:ext cx="6533388" cy="2862322"/>
          </a:xfrm>
          <a:prstGeom prst="rect">
            <a:avLst/>
          </a:prstGeom>
          <a:noFill/>
        </p:spPr>
        <p:txBody>
          <a:bodyPr wrap="square">
            <a:spAutoFit/>
          </a:bodyPr>
          <a:lstStyle/>
          <a:p>
            <a:r>
              <a:rPr lang="zh-CN" altLang="en-US" sz="1800" b="0" i="0" dirty="0">
                <a:solidFill>
                  <a:srgbClr val="000000"/>
                </a:solidFill>
                <a:effectLst/>
                <a:latin typeface="FZSSK--GBK1-0"/>
              </a:rPr>
              <a:t>         需求的变动是指在商品自身价格不变的条件下</a:t>
            </a:r>
            <a:r>
              <a:rPr lang="en-US" altLang="zh-CN" sz="1800" b="0" i="0" dirty="0">
                <a:solidFill>
                  <a:srgbClr val="000000"/>
                </a:solidFill>
                <a:effectLst/>
                <a:latin typeface="E-BZ"/>
              </a:rPr>
              <a:t>, </a:t>
            </a:r>
            <a:r>
              <a:rPr lang="zh-CN" altLang="en-US" sz="1800" b="0" i="0" dirty="0">
                <a:solidFill>
                  <a:srgbClr val="000000"/>
                </a:solidFill>
                <a:effectLst/>
                <a:latin typeface="FZSSK--GBK1-0"/>
              </a:rPr>
              <a:t>由其他因素的变动所引起的该商品需求数量的变动</a:t>
            </a:r>
            <a:r>
              <a:rPr lang="zh-CN" altLang="en-US" sz="1800" b="0" i="0" dirty="0">
                <a:solidFill>
                  <a:srgbClr val="000000"/>
                </a:solidFill>
                <a:effectLst/>
                <a:latin typeface="E-BZ"/>
              </a:rPr>
              <a:t>。 </a:t>
            </a:r>
            <a:r>
              <a:rPr lang="zh-CN" altLang="en-US" sz="1800" b="0" i="0" dirty="0">
                <a:solidFill>
                  <a:srgbClr val="000000"/>
                </a:solidFill>
                <a:effectLst/>
                <a:latin typeface="FZSSK--GBK1-0"/>
              </a:rPr>
              <a:t>这里的其他因素的变动是指消费者偏好的变动</a:t>
            </a:r>
            <a:r>
              <a:rPr lang="zh-CN" altLang="en-US" sz="1800" b="0" i="0" dirty="0">
                <a:solidFill>
                  <a:srgbClr val="000000"/>
                </a:solidFill>
                <a:effectLst/>
                <a:latin typeface="E-BZ"/>
              </a:rPr>
              <a:t>、 </a:t>
            </a:r>
            <a:r>
              <a:rPr lang="zh-CN" altLang="en-US" sz="1800" b="0" i="0" dirty="0">
                <a:solidFill>
                  <a:srgbClr val="000000"/>
                </a:solidFill>
                <a:effectLst/>
                <a:latin typeface="FZSSK--GBK1-0"/>
              </a:rPr>
              <a:t>消费者收入水平的变动</a:t>
            </a:r>
            <a:r>
              <a:rPr lang="zh-CN" altLang="en-US" sz="1800" b="0" i="0" dirty="0">
                <a:solidFill>
                  <a:srgbClr val="000000"/>
                </a:solidFill>
                <a:effectLst/>
                <a:latin typeface="E-BZ"/>
              </a:rPr>
              <a:t>、</a:t>
            </a:r>
            <a:r>
              <a:rPr lang="zh-CN" altLang="en-US" sz="1800" b="0" i="0" dirty="0">
                <a:solidFill>
                  <a:srgbClr val="000000"/>
                </a:solidFill>
                <a:effectLst/>
                <a:latin typeface="FZSSK--GBK1-0"/>
              </a:rPr>
              <a:t>其他相关商品价格的变动</a:t>
            </a:r>
            <a:r>
              <a:rPr lang="zh-CN" altLang="en-US" sz="1800" b="0" i="0" dirty="0">
                <a:solidFill>
                  <a:srgbClr val="000000"/>
                </a:solidFill>
                <a:effectLst/>
                <a:latin typeface="E-BZ"/>
              </a:rPr>
              <a:t>、 </a:t>
            </a:r>
            <a:r>
              <a:rPr lang="zh-CN" altLang="en-US" sz="1800" b="0" i="0" dirty="0">
                <a:solidFill>
                  <a:srgbClr val="000000"/>
                </a:solidFill>
                <a:effectLst/>
                <a:latin typeface="FZSSK--GBK1-0"/>
              </a:rPr>
              <a:t>消费者预期的变动和政府政策的变动等</a:t>
            </a:r>
            <a:r>
              <a:rPr lang="zh-CN" altLang="en-US" sz="1800" b="0" i="0" dirty="0">
                <a:solidFill>
                  <a:srgbClr val="000000"/>
                </a:solidFill>
                <a:effectLst/>
                <a:latin typeface="E-BZ"/>
              </a:rPr>
              <a:t>。 </a:t>
            </a:r>
            <a:r>
              <a:rPr lang="zh-CN" altLang="en-US" sz="1800" b="0" i="0" dirty="0">
                <a:solidFill>
                  <a:srgbClr val="000000"/>
                </a:solidFill>
                <a:effectLst/>
                <a:latin typeface="FZSSK--GBK1-0"/>
              </a:rPr>
              <a:t>在几何图形中</a:t>
            </a:r>
            <a:r>
              <a:rPr lang="en-US" altLang="zh-CN" sz="1800" b="0" i="0" dirty="0">
                <a:solidFill>
                  <a:srgbClr val="000000"/>
                </a:solidFill>
                <a:effectLst/>
                <a:latin typeface="E-BZ"/>
              </a:rPr>
              <a:t>, </a:t>
            </a:r>
            <a:r>
              <a:rPr lang="zh-CN" altLang="en-US" sz="1800" b="0" i="0" dirty="0">
                <a:solidFill>
                  <a:srgbClr val="000000"/>
                </a:solidFill>
                <a:effectLst/>
                <a:latin typeface="FZSSK--GBK1-0"/>
              </a:rPr>
              <a:t>需求的变动表现为需求曲线的位置发生移动</a:t>
            </a:r>
            <a:r>
              <a:rPr lang="zh-CN" altLang="en-US" sz="1800" b="0" i="0" dirty="0">
                <a:solidFill>
                  <a:srgbClr val="000000"/>
                </a:solidFill>
                <a:effectLst/>
                <a:latin typeface="E-BZ"/>
              </a:rPr>
              <a:t>。 </a:t>
            </a:r>
            <a:r>
              <a:rPr lang="zh-CN" altLang="en-US" sz="1800" b="0" i="0" dirty="0">
                <a:solidFill>
                  <a:srgbClr val="000000"/>
                </a:solidFill>
                <a:effectLst/>
                <a:latin typeface="FZSSK--GBK1-0"/>
              </a:rPr>
              <a:t>如图</a:t>
            </a:r>
            <a:r>
              <a:rPr lang="en-US" altLang="zh-CN" sz="1800" b="0" i="0" dirty="0">
                <a:solidFill>
                  <a:srgbClr val="000000"/>
                </a:solidFill>
                <a:effectLst/>
                <a:latin typeface="E-BZ"/>
              </a:rPr>
              <a:t>2-2 </a:t>
            </a:r>
            <a:r>
              <a:rPr lang="zh-CN" altLang="en-US" sz="1800" b="0" i="0" dirty="0">
                <a:solidFill>
                  <a:srgbClr val="000000"/>
                </a:solidFill>
                <a:effectLst/>
                <a:latin typeface="FZSSK--GBK1-0"/>
              </a:rPr>
              <a:t>所示</a:t>
            </a:r>
            <a:r>
              <a:rPr lang="en-US" altLang="zh-CN" sz="1800" b="0" i="0" dirty="0">
                <a:solidFill>
                  <a:srgbClr val="000000"/>
                </a:solidFill>
                <a:effectLst/>
                <a:latin typeface="E-BZ"/>
              </a:rPr>
              <a:t>, </a:t>
            </a:r>
            <a:r>
              <a:rPr lang="zh-CN" altLang="en-US" sz="1800" b="0" i="0" dirty="0">
                <a:solidFill>
                  <a:srgbClr val="000000"/>
                </a:solidFill>
                <a:effectLst/>
                <a:latin typeface="FZSSK--GBK1-0"/>
              </a:rPr>
              <a:t>使每一种价格水平下的需求量增加的任何变动都会使需求曲线向右移动</a:t>
            </a:r>
            <a:r>
              <a:rPr lang="en-US" altLang="zh-CN" sz="1800" b="0" i="0" dirty="0">
                <a:solidFill>
                  <a:srgbClr val="000000"/>
                </a:solidFill>
                <a:effectLst/>
                <a:latin typeface="E-BZ"/>
              </a:rPr>
              <a:t>, </a:t>
            </a:r>
            <a:r>
              <a:rPr lang="zh-CN" altLang="en-US" sz="1800" b="0" i="0" dirty="0">
                <a:solidFill>
                  <a:srgbClr val="000000"/>
                </a:solidFill>
                <a:effectLst/>
                <a:latin typeface="FZSSK--GBK1-0"/>
              </a:rPr>
              <a:t>我们称之为需求增加</a:t>
            </a:r>
            <a:r>
              <a:rPr lang="en-US" altLang="zh-CN" sz="1800" b="0" i="0" dirty="0">
                <a:solidFill>
                  <a:srgbClr val="000000"/>
                </a:solidFill>
                <a:effectLst/>
                <a:latin typeface="E-BZ"/>
              </a:rPr>
              <a:t>; </a:t>
            </a:r>
            <a:r>
              <a:rPr lang="zh-CN" altLang="en-US" sz="1800" b="0" i="0" dirty="0">
                <a:solidFill>
                  <a:srgbClr val="000000"/>
                </a:solidFill>
                <a:effectLst/>
                <a:latin typeface="FZSSK--GBK1-0"/>
              </a:rPr>
              <a:t>使每一种价格水平下的需求量减少的任何变动都会使需求曲线向左移动</a:t>
            </a:r>
            <a:r>
              <a:rPr lang="en-US" altLang="zh-CN" sz="1800" b="0" i="0" dirty="0">
                <a:solidFill>
                  <a:srgbClr val="000000"/>
                </a:solidFill>
                <a:effectLst/>
                <a:latin typeface="E-BZ"/>
              </a:rPr>
              <a:t>, </a:t>
            </a:r>
            <a:r>
              <a:rPr lang="zh-CN" altLang="en-US" sz="1800" b="0" i="0" dirty="0">
                <a:solidFill>
                  <a:srgbClr val="000000"/>
                </a:solidFill>
                <a:effectLst/>
                <a:latin typeface="FZSSK--GBK1-0"/>
              </a:rPr>
              <a:t>我们称之为需求减少</a:t>
            </a:r>
            <a:r>
              <a:rPr lang="zh-CN" altLang="en-US" sz="1800" b="0" i="0" dirty="0">
                <a:solidFill>
                  <a:srgbClr val="000000"/>
                </a:solidFill>
                <a:effectLst/>
                <a:latin typeface="E-BZ"/>
              </a:rPr>
              <a:t>。</a:t>
            </a:r>
            <a:r>
              <a:rPr lang="zh-CN" altLang="en-US" dirty="0"/>
              <a:t> </a:t>
            </a:r>
            <a:br>
              <a:rPr lang="zh-CN" altLang="en-US" dirty="0"/>
            </a:br>
            <a:endParaRPr lang="zh-CN" altLang="en-US" dirty="0"/>
          </a:p>
        </p:txBody>
      </p:sp>
    </p:spTree>
    <p:extLst>
      <p:ext uri="{BB962C8B-B14F-4D97-AF65-F5344CB8AC3E}">
        <p14:creationId xmlns:p14="http://schemas.microsoft.com/office/powerpoint/2010/main" val="301742133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down)">
                                      <p:cBhvr>
                                        <p:cTn id="18" dur="500"/>
                                        <p:tgtEl>
                                          <p:spTgt spid="34"/>
                                        </p:tgtEl>
                                      </p:cBhvr>
                                    </p:animEffect>
                                  </p:childTnLst>
                                </p:cTn>
                              </p:par>
                            </p:childTnLst>
                          </p:cTn>
                        </p:par>
                        <p:par>
                          <p:cTn id="19" fill="hold">
                            <p:stCondLst>
                              <p:cond delay="500"/>
                            </p:stCondLst>
                            <p:childTnLst>
                              <p:par>
                                <p:cTn id="20" presetID="9"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3"/>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4"/>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5"/>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需求量的变动和需求的变动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 name="矩形 1">
            <a:extLst>
              <a:ext uri="{FF2B5EF4-FFF2-40B4-BE49-F238E27FC236}">
                <a16:creationId xmlns:a16="http://schemas.microsoft.com/office/drawing/2014/main" id="{25DBC140-7E79-6BA9-962F-5A53BA1D5A31}"/>
              </a:ext>
            </a:extLst>
          </p:cNvPr>
          <p:cNvSpPr/>
          <p:nvPr/>
        </p:nvSpPr>
        <p:spPr>
          <a:xfrm>
            <a:off x="1757932" y="1204067"/>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需求的变动</a:t>
            </a:r>
          </a:p>
        </p:txBody>
      </p:sp>
      <p:graphicFrame>
        <p:nvGraphicFramePr>
          <p:cNvPr id="3" name="表格 3">
            <a:extLst>
              <a:ext uri="{FF2B5EF4-FFF2-40B4-BE49-F238E27FC236}">
                <a16:creationId xmlns:a16="http://schemas.microsoft.com/office/drawing/2014/main" id="{29BF08C0-2E73-96C1-6733-9D3F8B01439D}"/>
              </a:ext>
            </a:extLst>
          </p:cNvPr>
          <p:cNvGraphicFramePr>
            <a:graphicFrameLocks noGrp="1"/>
          </p:cNvGraphicFramePr>
          <p:nvPr>
            <p:extLst>
              <p:ext uri="{D42A27DB-BD31-4B8C-83A1-F6EECF244321}">
                <p14:modId xmlns:p14="http://schemas.microsoft.com/office/powerpoint/2010/main" val="2721703319"/>
              </p:ext>
            </p:extLst>
          </p:nvPr>
        </p:nvGraphicFramePr>
        <p:xfrm>
          <a:off x="2240280" y="2148840"/>
          <a:ext cx="8029448" cy="3272666"/>
        </p:xfrm>
        <a:graphic>
          <a:graphicData uri="http://schemas.openxmlformats.org/drawingml/2006/table">
            <a:tbl>
              <a:tblPr firstRow="1" bandRow="1">
                <a:tableStyleId>{21E4AEA4-8DFA-4A89-87EB-49C32662AFE0}</a:tableStyleId>
              </a:tblPr>
              <a:tblGrid>
                <a:gridCol w="4014724">
                  <a:extLst>
                    <a:ext uri="{9D8B030D-6E8A-4147-A177-3AD203B41FA5}">
                      <a16:colId xmlns:a16="http://schemas.microsoft.com/office/drawing/2014/main" val="2196093462"/>
                    </a:ext>
                  </a:extLst>
                </a:gridCol>
                <a:gridCol w="4014724">
                  <a:extLst>
                    <a:ext uri="{9D8B030D-6E8A-4147-A177-3AD203B41FA5}">
                      <a16:colId xmlns:a16="http://schemas.microsoft.com/office/drawing/2014/main" val="2174178064"/>
                    </a:ext>
                  </a:extLst>
                </a:gridCol>
              </a:tblGrid>
              <a:tr h="433147">
                <a:tc>
                  <a:txBody>
                    <a:bodyPr/>
                    <a:lstStyle/>
                    <a:p>
                      <a:pPr algn="ctr"/>
                      <a:r>
                        <a:rPr lang="zh-CN" altLang="en-US" dirty="0"/>
                        <a:t>影响需求曲线的变动因素</a:t>
                      </a:r>
                    </a:p>
                  </a:txBody>
                  <a:tcPr/>
                </a:tc>
                <a:tc>
                  <a:txBody>
                    <a:bodyPr/>
                    <a:lstStyle/>
                    <a:p>
                      <a:pPr algn="ctr"/>
                      <a:r>
                        <a:rPr lang="zh-CN" altLang="en-US" dirty="0"/>
                        <a:t>影响结果</a:t>
                      </a:r>
                    </a:p>
                  </a:txBody>
                  <a:tcPr/>
                </a:tc>
                <a:extLst>
                  <a:ext uri="{0D108BD9-81ED-4DB2-BD59-A6C34878D82A}">
                    <a16:rowId xmlns:a16="http://schemas.microsoft.com/office/drawing/2014/main" val="47925784"/>
                  </a:ext>
                </a:extLst>
              </a:tr>
              <a:tr h="439163">
                <a:tc>
                  <a:txBody>
                    <a:bodyPr/>
                    <a:lstStyle/>
                    <a:p>
                      <a:pPr algn="ctr"/>
                      <a:r>
                        <a:rPr lang="zh-CN" altLang="en-US" dirty="0"/>
                        <a:t>商品自身的价格上升</a:t>
                      </a:r>
                    </a:p>
                  </a:txBody>
                  <a:tcPr/>
                </a:tc>
                <a:tc>
                  <a:txBody>
                    <a:bodyPr/>
                    <a:lstStyle/>
                    <a:p>
                      <a:pPr algn="ctr"/>
                      <a:r>
                        <a:rPr lang="zh-CN" altLang="en-US" dirty="0"/>
                        <a:t>沿着需求曲线向左上方移动</a:t>
                      </a:r>
                    </a:p>
                  </a:txBody>
                  <a:tcPr/>
                </a:tc>
                <a:extLst>
                  <a:ext uri="{0D108BD9-81ED-4DB2-BD59-A6C34878D82A}">
                    <a16:rowId xmlns:a16="http://schemas.microsoft.com/office/drawing/2014/main" val="4134727774"/>
                  </a:ext>
                </a:extLst>
              </a:tr>
              <a:tr h="439163">
                <a:tc>
                  <a:txBody>
                    <a:bodyPr/>
                    <a:lstStyle/>
                    <a:p>
                      <a:pPr algn="ctr"/>
                      <a:r>
                        <a:rPr lang="zh-CN" altLang="en-US" dirty="0"/>
                        <a:t>消费者收入的增加</a:t>
                      </a:r>
                    </a:p>
                  </a:txBody>
                  <a:tcPr/>
                </a:tc>
                <a:tc>
                  <a:txBody>
                    <a:bodyPr/>
                    <a:lstStyle/>
                    <a:p>
                      <a:pPr algn="ctr"/>
                      <a:r>
                        <a:rPr lang="zh-CN" altLang="en-US" dirty="0"/>
                        <a:t>需求曲线右移</a:t>
                      </a:r>
                    </a:p>
                  </a:txBody>
                  <a:tcPr/>
                </a:tc>
                <a:extLst>
                  <a:ext uri="{0D108BD9-81ED-4DB2-BD59-A6C34878D82A}">
                    <a16:rowId xmlns:a16="http://schemas.microsoft.com/office/drawing/2014/main" val="2359078931"/>
                  </a:ext>
                </a:extLst>
              </a:tr>
              <a:tr h="1082867">
                <a:tc>
                  <a:txBody>
                    <a:bodyPr/>
                    <a:lstStyle/>
                    <a:p>
                      <a:pPr algn="ctr"/>
                      <a:r>
                        <a:rPr lang="zh-CN" altLang="en-US" dirty="0"/>
                        <a:t>相关商品的价格</a:t>
                      </a:r>
                    </a:p>
                    <a:p>
                      <a:pPr algn="ctr"/>
                      <a:r>
                        <a:rPr lang="zh-CN" altLang="en-US" dirty="0"/>
                        <a:t>替代品的价格上升 </a:t>
                      </a:r>
                      <a:endParaRPr lang="en-US" altLang="zh-CN" dirty="0"/>
                    </a:p>
                    <a:p>
                      <a:pPr algn="ctr"/>
                      <a:r>
                        <a:rPr lang="zh-CN" altLang="en-US" dirty="0"/>
                        <a:t>互补品的价格上升</a:t>
                      </a:r>
                    </a:p>
                  </a:txBody>
                  <a:tcPr/>
                </a:tc>
                <a:tc>
                  <a:txBody>
                    <a:bodyPr/>
                    <a:lstStyle/>
                    <a:p>
                      <a:pPr algn="ctr"/>
                      <a:endParaRPr lang="en-US" altLang="zh-CN" dirty="0"/>
                    </a:p>
                    <a:p>
                      <a:pPr algn="ctr"/>
                      <a:r>
                        <a:rPr lang="zh-CN" altLang="en-US" dirty="0"/>
                        <a:t>需求曲线右移</a:t>
                      </a:r>
                      <a:endParaRPr lang="en-US" altLang="zh-CN" dirty="0"/>
                    </a:p>
                    <a:p>
                      <a:pPr algn="ctr"/>
                      <a:r>
                        <a:rPr lang="zh-CN" altLang="en-US" dirty="0"/>
                        <a:t>需求曲线左移</a:t>
                      </a:r>
                    </a:p>
                  </a:txBody>
                  <a:tcPr/>
                </a:tc>
                <a:extLst>
                  <a:ext uri="{0D108BD9-81ED-4DB2-BD59-A6C34878D82A}">
                    <a16:rowId xmlns:a16="http://schemas.microsoft.com/office/drawing/2014/main" val="1200857785"/>
                  </a:ext>
                </a:extLst>
              </a:tr>
              <a:tr h="439163">
                <a:tc>
                  <a:txBody>
                    <a:bodyPr/>
                    <a:lstStyle/>
                    <a:p>
                      <a:pPr algn="ctr"/>
                      <a:r>
                        <a:rPr lang="zh-CN" altLang="en-US" dirty="0"/>
                        <a:t>消费者的偏好增强</a:t>
                      </a:r>
                    </a:p>
                  </a:txBody>
                  <a:tcPr/>
                </a:tc>
                <a:tc>
                  <a:txBody>
                    <a:bodyPr/>
                    <a:lstStyle/>
                    <a:p>
                      <a:pPr algn="ctr"/>
                      <a:r>
                        <a:rPr lang="zh-CN" altLang="en-US" dirty="0"/>
                        <a:t>需求曲线右移</a:t>
                      </a:r>
                    </a:p>
                  </a:txBody>
                  <a:tcPr/>
                </a:tc>
                <a:extLst>
                  <a:ext uri="{0D108BD9-81ED-4DB2-BD59-A6C34878D82A}">
                    <a16:rowId xmlns:a16="http://schemas.microsoft.com/office/drawing/2014/main" val="2342715509"/>
                  </a:ext>
                </a:extLst>
              </a:tr>
              <a:tr h="439163">
                <a:tc>
                  <a:txBody>
                    <a:bodyPr/>
                    <a:lstStyle/>
                    <a:p>
                      <a:pPr algn="ctr"/>
                      <a:r>
                        <a:rPr lang="zh-CN" altLang="en-US" dirty="0"/>
                        <a:t>消费者预期商品价格上升</a:t>
                      </a:r>
                    </a:p>
                  </a:txBody>
                  <a:tcPr/>
                </a:tc>
                <a:tc>
                  <a:txBody>
                    <a:bodyPr/>
                    <a:lstStyle/>
                    <a:p>
                      <a:pPr algn="ctr"/>
                      <a:r>
                        <a:rPr lang="zh-CN" altLang="en-US" dirty="0"/>
                        <a:t>需求曲线右移</a:t>
                      </a:r>
                    </a:p>
                  </a:txBody>
                  <a:tcPr/>
                </a:tc>
                <a:extLst>
                  <a:ext uri="{0D108BD9-81ED-4DB2-BD59-A6C34878D82A}">
                    <a16:rowId xmlns:a16="http://schemas.microsoft.com/office/drawing/2014/main" val="633488608"/>
                  </a:ext>
                </a:extLst>
              </a:tr>
            </a:tbl>
          </a:graphicData>
        </a:graphic>
      </p:graphicFrame>
    </p:spTree>
    <p:extLst>
      <p:ext uri="{BB962C8B-B14F-4D97-AF65-F5344CB8AC3E}">
        <p14:creationId xmlns:p14="http://schemas.microsoft.com/office/powerpoint/2010/main" val="426414695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down)">
                                      <p:cBhvr>
                                        <p:cTn id="18" dur="500"/>
                                        <p:tgtEl>
                                          <p:spTgt spid="34"/>
                                        </p:tgtEl>
                                      </p:cBhvr>
                                    </p:animEffect>
                                  </p:childTnLst>
                                </p:cTn>
                              </p:par>
                            </p:childTnLst>
                          </p:cTn>
                        </p:par>
                        <p:par>
                          <p:cTn id="19" fill="hold">
                            <p:stCondLst>
                              <p:cond delay="500"/>
                            </p:stCondLst>
                            <p:childTnLst>
                              <p:par>
                                <p:cTn id="20" presetID="9"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688205" cy="1198880"/>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供  给</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第二节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4"/>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5"/>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6"/>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3547872" y="20594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供给的相关概念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3"/>
            </p:custDataLst>
          </p:nvPr>
        </p:nvSpPr>
        <p:spPr>
          <a:xfrm>
            <a:off x="2238304" y="48466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 name="矩形 1">
            <a:extLst>
              <a:ext uri="{FF2B5EF4-FFF2-40B4-BE49-F238E27FC236}">
                <a16:creationId xmlns:a16="http://schemas.microsoft.com/office/drawing/2014/main" id="{25DBC140-7E79-6BA9-962F-5A53BA1D5A31}"/>
              </a:ext>
            </a:extLst>
          </p:cNvPr>
          <p:cNvSpPr/>
          <p:nvPr/>
        </p:nvSpPr>
        <p:spPr>
          <a:xfrm>
            <a:off x="1757932" y="1204067"/>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供给与供给量</a:t>
            </a:r>
          </a:p>
        </p:txBody>
      </p:sp>
      <p:graphicFrame>
        <p:nvGraphicFramePr>
          <p:cNvPr id="4" name="图示 3">
            <a:extLst>
              <a:ext uri="{FF2B5EF4-FFF2-40B4-BE49-F238E27FC236}">
                <a16:creationId xmlns:a16="http://schemas.microsoft.com/office/drawing/2014/main" id="{40C58A30-8C1F-6811-74D8-9DB66403181E}"/>
              </a:ext>
            </a:extLst>
          </p:cNvPr>
          <p:cNvGraphicFramePr/>
          <p:nvPr>
            <p:extLst>
              <p:ext uri="{D42A27DB-BD31-4B8C-83A1-F6EECF244321}">
                <p14:modId xmlns:p14="http://schemas.microsoft.com/office/powerpoint/2010/main" val="2688607350"/>
              </p:ext>
            </p:extLst>
          </p:nvPr>
        </p:nvGraphicFramePr>
        <p:xfrm>
          <a:off x="3785616" y="2359152"/>
          <a:ext cx="6647688" cy="34472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20678196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500"/>
                                        <p:tgtEl>
                                          <p:spTgt spid="3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down)">
                                      <p:cBhvr>
                                        <p:cTn id="24" dur="500"/>
                                        <p:tgtEl>
                                          <p:spTgt spid="34"/>
                                        </p:tgtEl>
                                      </p:cBhvr>
                                    </p:animEffect>
                                  </p:childTnLst>
                                </p:cTn>
                              </p:par>
                            </p:childTnLst>
                          </p:cTn>
                        </p:par>
                        <p:par>
                          <p:cTn id="25" fill="hold">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dissolv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P spid="24" grpId="0" bldLvl="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419476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供给的相关概念</a:t>
            </a:r>
          </a:p>
        </p:txBody>
      </p:sp>
      <p:graphicFrame>
        <p:nvGraphicFramePr>
          <p:cNvPr id="5" name="图示 4">
            <a:extLst>
              <a:ext uri="{FF2B5EF4-FFF2-40B4-BE49-F238E27FC236}">
                <a16:creationId xmlns:a16="http://schemas.microsoft.com/office/drawing/2014/main" id="{E2EE790B-7AE2-4175-A3F2-8AE86637DDE6}"/>
              </a:ext>
            </a:extLst>
          </p:cNvPr>
          <p:cNvGraphicFramePr/>
          <p:nvPr>
            <p:extLst>
              <p:ext uri="{D42A27DB-BD31-4B8C-83A1-F6EECF244321}">
                <p14:modId xmlns:p14="http://schemas.microsoft.com/office/powerpoint/2010/main" val="1246464484"/>
              </p:ext>
            </p:extLst>
          </p:nvPr>
        </p:nvGraphicFramePr>
        <p:xfrm>
          <a:off x="1346452" y="1826725"/>
          <a:ext cx="9928058" cy="39959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a:extLst>
              <a:ext uri="{FF2B5EF4-FFF2-40B4-BE49-F238E27FC236}">
                <a16:creationId xmlns:a16="http://schemas.microsoft.com/office/drawing/2014/main" id="{300EEEDE-3EA8-0842-948E-8DF12CC45AAA}"/>
              </a:ext>
            </a:extLst>
          </p:cNvPr>
          <p:cNvSpPr/>
          <p:nvPr/>
        </p:nvSpPr>
        <p:spPr>
          <a:xfrm>
            <a:off x="1757932" y="1204067"/>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影响供给的因素</a:t>
            </a:r>
          </a:p>
        </p:txBody>
      </p:sp>
    </p:spTree>
    <p:extLst>
      <p:ext uri="{BB962C8B-B14F-4D97-AF65-F5344CB8AC3E}">
        <p14:creationId xmlns:p14="http://schemas.microsoft.com/office/powerpoint/2010/main" val="109219323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供给的表示方法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供给函数</a:t>
            </a:r>
          </a:p>
        </p:txBody>
      </p:sp>
      <p:sp>
        <p:nvSpPr>
          <p:cNvPr id="3" name="文本框 2">
            <a:extLst>
              <a:ext uri="{FF2B5EF4-FFF2-40B4-BE49-F238E27FC236}">
                <a16:creationId xmlns:a16="http://schemas.microsoft.com/office/drawing/2014/main" id="{A285646B-8F15-3B43-75A7-5FEFC205B063}"/>
              </a:ext>
            </a:extLst>
          </p:cNvPr>
          <p:cNvSpPr txBox="1"/>
          <p:nvPr/>
        </p:nvSpPr>
        <p:spPr>
          <a:xfrm>
            <a:off x="2077974" y="2462290"/>
            <a:ext cx="9004554" cy="2677656"/>
          </a:xfrm>
          <a:prstGeom prst="rect">
            <a:avLst/>
          </a:prstGeom>
          <a:noFill/>
        </p:spPr>
        <p:txBody>
          <a:bodyPr wrap="square">
            <a:spAutoFit/>
          </a:bodyPr>
          <a:lstStyle/>
          <a:p>
            <a:r>
              <a:rPr lang="zh-CN" altLang="en-US" sz="2400" dirty="0">
                <a:solidFill>
                  <a:srgbClr val="002FA7"/>
                </a:solidFill>
              </a:rPr>
              <a:t>         一种商品的供给量是所有影响供给的因素的函数。 假定其他因素保持不变</a:t>
            </a:r>
            <a:r>
              <a:rPr lang="en-US" altLang="zh-CN" sz="2400" dirty="0">
                <a:solidFill>
                  <a:srgbClr val="002FA7"/>
                </a:solidFill>
              </a:rPr>
              <a:t>, </a:t>
            </a:r>
            <a:r>
              <a:rPr lang="zh-CN" altLang="en-US" sz="2400" dirty="0">
                <a:solidFill>
                  <a:srgbClr val="002FA7"/>
                </a:solidFill>
              </a:rPr>
              <a:t>把一种商品的供给量仅看作这种商品价格的函数</a:t>
            </a:r>
            <a:r>
              <a:rPr lang="en-US" altLang="zh-CN" sz="2400" dirty="0">
                <a:solidFill>
                  <a:srgbClr val="002FA7"/>
                </a:solidFill>
              </a:rPr>
              <a:t>, </a:t>
            </a:r>
            <a:r>
              <a:rPr lang="zh-CN" altLang="en-US" sz="2400" dirty="0">
                <a:solidFill>
                  <a:srgbClr val="002FA7"/>
                </a:solidFill>
              </a:rPr>
              <a:t>就可以得到一个简单的供给函数</a:t>
            </a:r>
            <a:r>
              <a:rPr lang="en-US" altLang="zh-CN" sz="2400" dirty="0">
                <a:solidFill>
                  <a:srgbClr val="002FA7"/>
                </a:solidFill>
              </a:rPr>
              <a:t>:</a:t>
            </a:r>
          </a:p>
          <a:p>
            <a:endParaRPr lang="en-US" altLang="zh-CN" sz="2400" dirty="0">
              <a:solidFill>
                <a:srgbClr val="002FA7"/>
              </a:solidFill>
            </a:endParaRPr>
          </a:p>
          <a:p>
            <a:endParaRPr lang="en-US" altLang="zh-CN" sz="2400" dirty="0">
              <a:solidFill>
                <a:srgbClr val="002FA7"/>
              </a:solidFill>
            </a:endParaRPr>
          </a:p>
          <a:p>
            <a:r>
              <a:rPr lang="zh-CN" altLang="en-US" sz="2400" dirty="0">
                <a:solidFill>
                  <a:srgbClr val="002FA7"/>
                </a:solidFill>
              </a:rPr>
              <a:t>式中</a:t>
            </a:r>
            <a:r>
              <a:rPr lang="en-US" altLang="zh-CN" sz="2400" dirty="0">
                <a:solidFill>
                  <a:srgbClr val="002FA7"/>
                </a:solidFill>
              </a:rPr>
              <a:t>,P </a:t>
            </a:r>
            <a:r>
              <a:rPr lang="zh-CN" altLang="en-US" sz="2400" dirty="0">
                <a:solidFill>
                  <a:srgbClr val="002FA7"/>
                </a:solidFill>
              </a:rPr>
              <a:t>为商品的价格</a:t>
            </a:r>
            <a:r>
              <a:rPr lang="en-US" altLang="zh-CN" sz="2400" dirty="0">
                <a:solidFill>
                  <a:srgbClr val="002FA7"/>
                </a:solidFill>
              </a:rPr>
              <a:t>,Qs</a:t>
            </a:r>
            <a:r>
              <a:rPr lang="zh-CN" altLang="en-US" sz="2400" dirty="0">
                <a:solidFill>
                  <a:srgbClr val="002FA7"/>
                </a:solidFill>
              </a:rPr>
              <a:t>为商品的供给量。 这一公式表示一种商品的供给量与价格之间存在着一一对应的关系。</a:t>
            </a:r>
          </a:p>
        </p:txBody>
      </p:sp>
      <p:pic>
        <p:nvPicPr>
          <p:cNvPr id="7" name="图片 6">
            <a:extLst>
              <a:ext uri="{FF2B5EF4-FFF2-40B4-BE49-F238E27FC236}">
                <a16:creationId xmlns:a16="http://schemas.microsoft.com/office/drawing/2014/main" id="{B3736F80-4085-2AE7-3114-F6073C35FD6A}"/>
              </a:ext>
            </a:extLst>
          </p:cNvPr>
          <p:cNvPicPr>
            <a:picLocks noChangeAspect="1"/>
          </p:cNvPicPr>
          <p:nvPr/>
        </p:nvPicPr>
        <p:blipFill>
          <a:blip r:embed="rId3"/>
          <a:stretch>
            <a:fillRect/>
          </a:stretch>
        </p:blipFill>
        <p:spPr>
          <a:xfrm>
            <a:off x="5495925" y="3707701"/>
            <a:ext cx="1200150" cy="466725"/>
          </a:xfrm>
          <a:prstGeom prst="rect">
            <a:avLst/>
          </a:prstGeom>
        </p:spPr>
      </p:pic>
    </p:spTree>
    <p:extLst>
      <p:ext uri="{BB962C8B-B14F-4D97-AF65-F5344CB8AC3E}">
        <p14:creationId xmlns:p14="http://schemas.microsoft.com/office/powerpoint/2010/main" val="171824663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供给的表示方法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供给曲线</a:t>
            </a:r>
          </a:p>
        </p:txBody>
      </p:sp>
      <p:pic>
        <p:nvPicPr>
          <p:cNvPr id="7" name="图片 6">
            <a:extLst>
              <a:ext uri="{FF2B5EF4-FFF2-40B4-BE49-F238E27FC236}">
                <a16:creationId xmlns:a16="http://schemas.microsoft.com/office/drawing/2014/main" id="{59B3BBEE-A5F5-3CE4-05EF-19DBB96B63E4}"/>
              </a:ext>
            </a:extLst>
          </p:cNvPr>
          <p:cNvPicPr>
            <a:picLocks noChangeAspect="1"/>
          </p:cNvPicPr>
          <p:nvPr/>
        </p:nvPicPr>
        <p:blipFill>
          <a:blip r:embed="rId3"/>
          <a:stretch>
            <a:fillRect/>
          </a:stretch>
        </p:blipFill>
        <p:spPr>
          <a:xfrm>
            <a:off x="2369630" y="1748790"/>
            <a:ext cx="3126678" cy="2605866"/>
          </a:xfrm>
          <a:prstGeom prst="rect">
            <a:avLst/>
          </a:prstGeom>
        </p:spPr>
      </p:pic>
      <p:pic>
        <p:nvPicPr>
          <p:cNvPr id="9" name="图片 8">
            <a:extLst>
              <a:ext uri="{FF2B5EF4-FFF2-40B4-BE49-F238E27FC236}">
                <a16:creationId xmlns:a16="http://schemas.microsoft.com/office/drawing/2014/main" id="{C4202A47-9298-35B2-32DA-6E22F1EA821B}"/>
              </a:ext>
            </a:extLst>
          </p:cNvPr>
          <p:cNvPicPr>
            <a:picLocks noChangeAspect="1"/>
          </p:cNvPicPr>
          <p:nvPr/>
        </p:nvPicPr>
        <p:blipFill>
          <a:blip r:embed="rId4"/>
          <a:stretch>
            <a:fillRect/>
          </a:stretch>
        </p:blipFill>
        <p:spPr>
          <a:xfrm>
            <a:off x="6357366" y="1748790"/>
            <a:ext cx="3216402" cy="2611548"/>
          </a:xfrm>
          <a:prstGeom prst="rect">
            <a:avLst/>
          </a:prstGeom>
        </p:spPr>
      </p:pic>
      <p:sp>
        <p:nvSpPr>
          <p:cNvPr id="3" name="文本框 2">
            <a:extLst>
              <a:ext uri="{FF2B5EF4-FFF2-40B4-BE49-F238E27FC236}">
                <a16:creationId xmlns:a16="http://schemas.microsoft.com/office/drawing/2014/main" id="{A92BAA06-C5FF-9DEB-3621-1A5567D1FDBF}"/>
              </a:ext>
            </a:extLst>
          </p:cNvPr>
          <p:cNvSpPr txBox="1"/>
          <p:nvPr/>
        </p:nvSpPr>
        <p:spPr>
          <a:xfrm>
            <a:off x="1318497" y="4497416"/>
            <a:ext cx="10077738" cy="2308324"/>
          </a:xfrm>
          <a:prstGeom prst="rect">
            <a:avLst/>
          </a:prstGeom>
          <a:noFill/>
        </p:spPr>
        <p:txBody>
          <a:bodyPr wrap="square">
            <a:spAutoFit/>
          </a:bodyPr>
          <a:lstStyle/>
          <a:p>
            <a:r>
              <a:rPr lang="zh-CN" altLang="en-US" dirty="0"/>
              <a:t>        一般来说</a:t>
            </a:r>
            <a:r>
              <a:rPr lang="en-US" altLang="zh-CN" dirty="0"/>
              <a:t>, </a:t>
            </a:r>
            <a:r>
              <a:rPr lang="zh-CN" altLang="en-US" dirty="0"/>
              <a:t>供给曲线是曲线型</a:t>
            </a:r>
            <a:r>
              <a:rPr lang="en-US" altLang="zh-CN" dirty="0"/>
              <a:t>, </a:t>
            </a:r>
            <a:r>
              <a:rPr lang="zh-CN" altLang="en-US" dirty="0"/>
              <a:t>但是在微观经济学分析中</a:t>
            </a:r>
            <a:r>
              <a:rPr lang="en-US" altLang="zh-CN" dirty="0"/>
              <a:t>, </a:t>
            </a:r>
            <a:r>
              <a:rPr lang="zh-CN" altLang="en-US" dirty="0"/>
              <a:t>为了简化分析过程</a:t>
            </a:r>
            <a:r>
              <a:rPr lang="en-US" altLang="zh-CN" dirty="0"/>
              <a:t>, </a:t>
            </a:r>
            <a:r>
              <a:rPr lang="zh-CN" altLang="en-US" dirty="0"/>
              <a:t>在不影响结论的前提下</a:t>
            </a:r>
            <a:r>
              <a:rPr lang="en-US" altLang="zh-CN" dirty="0"/>
              <a:t>, </a:t>
            </a:r>
            <a:r>
              <a:rPr lang="zh-CN" altLang="en-US" dirty="0"/>
              <a:t>大多使用线性供给曲线</a:t>
            </a:r>
            <a:r>
              <a:rPr lang="en-US" altLang="zh-CN" dirty="0"/>
              <a:t>, </a:t>
            </a:r>
            <a:r>
              <a:rPr lang="zh-CN" altLang="en-US" dirty="0"/>
              <a:t>也就是供给曲线的直线形式。 线性供给曲线的一般表达式为</a:t>
            </a:r>
          </a:p>
          <a:p>
            <a:endParaRPr lang="en-US" altLang="zh-CN" dirty="0"/>
          </a:p>
          <a:p>
            <a:endParaRPr lang="en-US" altLang="zh-CN" dirty="0"/>
          </a:p>
          <a:p>
            <a:r>
              <a:rPr lang="zh-CN" altLang="en-US" dirty="0"/>
              <a:t>式中</a:t>
            </a:r>
            <a:r>
              <a:rPr lang="en-US" altLang="zh-CN" dirty="0"/>
              <a:t>,c </a:t>
            </a:r>
            <a:r>
              <a:rPr lang="zh-CN" altLang="en-US" dirty="0"/>
              <a:t>、</a:t>
            </a:r>
            <a:r>
              <a:rPr lang="en-US" altLang="zh-CN" dirty="0"/>
              <a:t>d </a:t>
            </a:r>
            <a:r>
              <a:rPr lang="zh-CN" altLang="en-US" dirty="0"/>
              <a:t>为常数</a:t>
            </a:r>
            <a:r>
              <a:rPr lang="en-US" altLang="zh-CN" dirty="0"/>
              <a:t>, </a:t>
            </a:r>
            <a:r>
              <a:rPr lang="zh-CN" altLang="en-US" dirty="0"/>
              <a:t>且</a:t>
            </a:r>
            <a:r>
              <a:rPr lang="en-US" altLang="zh-CN" dirty="0"/>
              <a:t>c </a:t>
            </a:r>
            <a:r>
              <a:rPr lang="zh-CN" altLang="en-US" dirty="0"/>
              <a:t>、</a:t>
            </a:r>
            <a:r>
              <a:rPr lang="en-US" altLang="zh-CN" dirty="0"/>
              <a:t>d </a:t>
            </a:r>
            <a:r>
              <a:rPr lang="zh-CN" altLang="en-US" dirty="0"/>
              <a:t>大于</a:t>
            </a:r>
            <a:r>
              <a:rPr lang="en-US" altLang="zh-CN" dirty="0"/>
              <a:t>0</a:t>
            </a:r>
            <a:r>
              <a:rPr lang="zh-CN" altLang="en-US" dirty="0"/>
              <a:t>。</a:t>
            </a:r>
          </a:p>
          <a:p>
            <a:r>
              <a:rPr lang="zh-CN" altLang="en-US" dirty="0"/>
              <a:t>          从图</a:t>
            </a:r>
            <a:r>
              <a:rPr lang="en-US" altLang="zh-CN" dirty="0"/>
              <a:t>2-3 </a:t>
            </a:r>
            <a:r>
              <a:rPr lang="zh-CN" altLang="en-US" dirty="0"/>
              <a:t>可以看出</a:t>
            </a:r>
            <a:r>
              <a:rPr lang="en-US" altLang="zh-CN" dirty="0"/>
              <a:t>, </a:t>
            </a:r>
            <a:r>
              <a:rPr lang="zh-CN" altLang="en-US" dirty="0"/>
              <a:t>供给曲线是一条向右上方倾斜的曲线。 商品的供给量与价格一般是正相关的</a:t>
            </a:r>
            <a:r>
              <a:rPr lang="en-US" altLang="zh-CN" dirty="0"/>
              <a:t>, </a:t>
            </a:r>
            <a:r>
              <a:rPr lang="zh-CN" altLang="en-US" dirty="0"/>
              <a:t>供给曲线的斜率为正值。 供给曲线显示了在影响供给的其他因素保持不变的情况下</a:t>
            </a:r>
            <a:r>
              <a:rPr lang="en-US" altLang="zh-CN" dirty="0"/>
              <a:t>, </a:t>
            </a:r>
            <a:r>
              <a:rPr lang="zh-CN" altLang="en-US" dirty="0"/>
              <a:t>商品供给量随着商品价格的上升而增加</a:t>
            </a:r>
            <a:r>
              <a:rPr lang="en-US" altLang="zh-CN" dirty="0"/>
              <a:t>, </a:t>
            </a:r>
            <a:r>
              <a:rPr lang="zh-CN" altLang="en-US" dirty="0"/>
              <a:t>随着商品价格的下降而减少。</a:t>
            </a:r>
          </a:p>
        </p:txBody>
      </p:sp>
      <p:pic>
        <p:nvPicPr>
          <p:cNvPr id="10" name="图片 9">
            <a:extLst>
              <a:ext uri="{FF2B5EF4-FFF2-40B4-BE49-F238E27FC236}">
                <a16:creationId xmlns:a16="http://schemas.microsoft.com/office/drawing/2014/main" id="{77E3CC21-A846-E841-4475-E7ADB5424EB0}"/>
              </a:ext>
            </a:extLst>
          </p:cNvPr>
          <p:cNvPicPr>
            <a:picLocks noChangeAspect="1"/>
          </p:cNvPicPr>
          <p:nvPr/>
        </p:nvPicPr>
        <p:blipFill>
          <a:blip r:embed="rId5"/>
          <a:stretch>
            <a:fillRect/>
          </a:stretch>
        </p:blipFill>
        <p:spPr>
          <a:xfrm>
            <a:off x="5219890" y="5168455"/>
            <a:ext cx="1971675" cy="581025"/>
          </a:xfrm>
          <a:prstGeom prst="rect">
            <a:avLst/>
          </a:prstGeom>
        </p:spPr>
      </p:pic>
    </p:spTree>
    <p:extLst>
      <p:ext uri="{BB962C8B-B14F-4D97-AF65-F5344CB8AC3E}">
        <p14:creationId xmlns:p14="http://schemas.microsoft.com/office/powerpoint/2010/main" val="12460485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3"/>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4"/>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5"/>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3547872" y="20594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供给定理</a:t>
            </a: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4" name="文本框 3">
            <a:extLst>
              <a:ext uri="{FF2B5EF4-FFF2-40B4-BE49-F238E27FC236}">
                <a16:creationId xmlns:a16="http://schemas.microsoft.com/office/drawing/2014/main" id="{9A7C5A30-92CD-569D-EF2B-80A81880874C}"/>
              </a:ext>
            </a:extLst>
          </p:cNvPr>
          <p:cNvSpPr txBox="1"/>
          <p:nvPr/>
        </p:nvSpPr>
        <p:spPr>
          <a:xfrm>
            <a:off x="1937118" y="2214857"/>
            <a:ext cx="9868953" cy="3970318"/>
          </a:xfrm>
          <a:prstGeom prst="rect">
            <a:avLst/>
          </a:prstGeom>
          <a:noFill/>
        </p:spPr>
        <p:txBody>
          <a:bodyPr wrap="square">
            <a:spAutoFit/>
          </a:bodyPr>
          <a:lstStyle/>
          <a:p>
            <a:r>
              <a:rPr lang="zh-CN" altLang="en-US" sz="1800" b="0" i="0" dirty="0">
                <a:solidFill>
                  <a:srgbClr val="002FA7"/>
                </a:solidFill>
                <a:effectLst/>
                <a:latin typeface="FZSSK--GBK1-0"/>
              </a:rPr>
              <a:t>         同价格和需求量之间存在着紧密的关系一样</a:t>
            </a:r>
            <a:r>
              <a:rPr lang="en-US" altLang="zh-CN" sz="1800" b="0" i="0" dirty="0">
                <a:solidFill>
                  <a:srgbClr val="002FA7"/>
                </a:solidFill>
                <a:effectLst/>
                <a:latin typeface="E-BZ"/>
              </a:rPr>
              <a:t>, </a:t>
            </a:r>
            <a:r>
              <a:rPr lang="zh-CN" altLang="en-US" sz="1800" b="0" i="0" dirty="0">
                <a:solidFill>
                  <a:srgbClr val="002FA7"/>
                </a:solidFill>
                <a:effectLst/>
                <a:latin typeface="FZSSK--GBK1-0"/>
              </a:rPr>
              <a:t>价格和供给量之间也存在着密切的关系</a:t>
            </a:r>
            <a:r>
              <a:rPr lang="zh-CN" altLang="en-US" sz="1800" b="0" i="0" dirty="0">
                <a:solidFill>
                  <a:srgbClr val="002FA7"/>
                </a:solidFill>
                <a:effectLst/>
                <a:latin typeface="E-BZ"/>
              </a:rPr>
              <a:t>。 </a:t>
            </a:r>
            <a:r>
              <a:rPr lang="zh-CN" altLang="en-US" sz="1800" b="0" i="0" dirty="0">
                <a:solidFill>
                  <a:srgbClr val="002FA7"/>
                </a:solidFill>
                <a:effectLst/>
                <a:latin typeface="FZSSK--GBK1-0"/>
              </a:rPr>
              <a:t>因此</a:t>
            </a:r>
            <a:r>
              <a:rPr lang="en-US" altLang="zh-CN" sz="1800" b="0" i="0" dirty="0">
                <a:solidFill>
                  <a:srgbClr val="002FA7"/>
                </a:solidFill>
                <a:effectLst/>
                <a:latin typeface="E-BZ"/>
              </a:rPr>
              <a:t>, </a:t>
            </a:r>
            <a:r>
              <a:rPr lang="zh-CN" altLang="en-US" sz="1800" b="0" i="0" dirty="0">
                <a:solidFill>
                  <a:srgbClr val="002FA7"/>
                </a:solidFill>
                <a:effectLst/>
                <a:latin typeface="FZSSK--GBK1-0"/>
              </a:rPr>
              <a:t>在假设其余影响因素不变的情况下</a:t>
            </a:r>
            <a:r>
              <a:rPr lang="en-US" altLang="zh-CN" sz="1800" b="0" i="0" dirty="0">
                <a:solidFill>
                  <a:srgbClr val="002FA7"/>
                </a:solidFill>
                <a:effectLst/>
                <a:latin typeface="E-BZ"/>
              </a:rPr>
              <a:t>, </a:t>
            </a:r>
            <a:r>
              <a:rPr lang="zh-CN" altLang="en-US" sz="1800" b="0" i="0" dirty="0">
                <a:solidFill>
                  <a:srgbClr val="002FA7"/>
                </a:solidFill>
                <a:effectLst/>
                <a:latin typeface="FZSSK--GBK1-0"/>
              </a:rPr>
              <a:t>单独探讨供给量和价格的关系也具有重要意义</a:t>
            </a:r>
            <a:r>
              <a:rPr lang="zh-CN" altLang="en-US" sz="1800" b="0" i="0" dirty="0">
                <a:solidFill>
                  <a:srgbClr val="002FA7"/>
                </a:solidFill>
                <a:effectLst/>
                <a:latin typeface="E-BZ"/>
              </a:rPr>
              <a:t>。</a:t>
            </a:r>
            <a:endParaRPr lang="en-US" altLang="zh-CN" sz="1800" b="0" i="0" dirty="0">
              <a:solidFill>
                <a:srgbClr val="002FA7"/>
              </a:solidFill>
              <a:effectLst/>
              <a:latin typeface="E-BZ"/>
            </a:endParaRPr>
          </a:p>
          <a:p>
            <a:br>
              <a:rPr lang="zh-CN" altLang="en-US" sz="1800" b="0" i="0" dirty="0">
                <a:solidFill>
                  <a:srgbClr val="002FA7"/>
                </a:solidFill>
                <a:effectLst/>
                <a:latin typeface="E-BZ"/>
              </a:rPr>
            </a:br>
            <a:r>
              <a:rPr lang="zh-CN" altLang="en-US" sz="1800" b="0" i="0" dirty="0">
                <a:solidFill>
                  <a:srgbClr val="002FA7"/>
                </a:solidFill>
                <a:effectLst/>
                <a:latin typeface="E-BZ"/>
              </a:rPr>
              <a:t>         </a:t>
            </a:r>
            <a:r>
              <a:rPr lang="zh-CN" altLang="en-US" sz="1800" b="0" i="0" dirty="0">
                <a:solidFill>
                  <a:srgbClr val="002FA7"/>
                </a:solidFill>
                <a:effectLst/>
                <a:latin typeface="FZSSK--GBK1-0"/>
              </a:rPr>
              <a:t>人们通过对大量事实的观察</a:t>
            </a:r>
            <a:r>
              <a:rPr lang="zh-CN" altLang="en-US" sz="1800" b="0" i="0" dirty="0">
                <a:solidFill>
                  <a:srgbClr val="002FA7"/>
                </a:solidFill>
                <a:effectLst/>
                <a:latin typeface="E-BZ"/>
              </a:rPr>
              <a:t>、 </a:t>
            </a:r>
            <a:r>
              <a:rPr lang="zh-CN" altLang="en-US" sz="1800" b="0" i="0" dirty="0">
                <a:solidFill>
                  <a:srgbClr val="002FA7"/>
                </a:solidFill>
                <a:effectLst/>
                <a:latin typeface="FZSSK--GBK1-0"/>
              </a:rPr>
              <a:t>统计和分析</a:t>
            </a:r>
            <a:r>
              <a:rPr lang="en-US" altLang="zh-CN" sz="1800" b="0" i="0" dirty="0">
                <a:solidFill>
                  <a:srgbClr val="002FA7"/>
                </a:solidFill>
                <a:effectLst/>
                <a:latin typeface="E-BZ"/>
              </a:rPr>
              <a:t>, </a:t>
            </a:r>
            <a:r>
              <a:rPr lang="zh-CN" altLang="en-US" sz="1800" b="0" i="0" dirty="0">
                <a:solidFill>
                  <a:srgbClr val="002FA7"/>
                </a:solidFill>
                <a:effectLst/>
                <a:latin typeface="FZSSK--GBK1-0"/>
              </a:rPr>
              <a:t>可以得到这样一条规律</a:t>
            </a:r>
            <a:r>
              <a:rPr lang="en-US" altLang="zh-CN" sz="1800" b="0" i="0" dirty="0">
                <a:solidFill>
                  <a:srgbClr val="002FA7"/>
                </a:solidFill>
                <a:effectLst/>
                <a:latin typeface="E-BZ"/>
              </a:rPr>
              <a:t>: </a:t>
            </a:r>
            <a:r>
              <a:rPr lang="zh-CN" altLang="en-US" sz="1800" b="0" i="0" dirty="0">
                <a:solidFill>
                  <a:srgbClr val="002FA7"/>
                </a:solidFill>
                <a:effectLst/>
                <a:latin typeface="FZSSK--GBK1-0"/>
              </a:rPr>
              <a:t>在影响供给量的其他因素不变的条件下</a:t>
            </a:r>
            <a:r>
              <a:rPr lang="en-US" altLang="zh-CN" sz="1800" b="0" i="0" dirty="0">
                <a:solidFill>
                  <a:srgbClr val="002FA7"/>
                </a:solidFill>
                <a:effectLst/>
                <a:latin typeface="E-BZ"/>
              </a:rPr>
              <a:t>, </a:t>
            </a:r>
            <a:r>
              <a:rPr lang="zh-CN" altLang="en-US" sz="1800" b="0" i="0" dirty="0">
                <a:solidFill>
                  <a:srgbClr val="002FA7"/>
                </a:solidFill>
                <a:effectLst/>
                <a:latin typeface="FZSSK--GBK1-0"/>
              </a:rPr>
              <a:t>某商品的供给量与其价格呈同方向变动</a:t>
            </a:r>
            <a:r>
              <a:rPr lang="zh-CN" altLang="en-US" sz="1800" b="0" i="0" dirty="0">
                <a:solidFill>
                  <a:srgbClr val="002FA7"/>
                </a:solidFill>
                <a:effectLst/>
                <a:latin typeface="E-BZ"/>
              </a:rPr>
              <a:t>。 </a:t>
            </a:r>
            <a:r>
              <a:rPr lang="zh-CN" altLang="en-US" sz="1800" b="0" i="0" dirty="0">
                <a:solidFill>
                  <a:srgbClr val="002FA7"/>
                </a:solidFill>
                <a:effectLst/>
                <a:latin typeface="FZSSK--GBK1-0"/>
              </a:rPr>
              <a:t>即供给量随着商品自身价格的上升而增加</a:t>
            </a:r>
            <a:r>
              <a:rPr lang="en-US" altLang="zh-CN" sz="1800" b="0" i="0" dirty="0">
                <a:solidFill>
                  <a:srgbClr val="002FA7"/>
                </a:solidFill>
                <a:effectLst/>
                <a:latin typeface="E-BZ"/>
              </a:rPr>
              <a:t>, </a:t>
            </a:r>
            <a:r>
              <a:rPr lang="zh-CN" altLang="en-US" sz="1800" b="0" i="0" dirty="0">
                <a:solidFill>
                  <a:srgbClr val="002FA7"/>
                </a:solidFill>
                <a:effectLst/>
                <a:latin typeface="FZSSK--GBK1-0"/>
              </a:rPr>
              <a:t>随着商品自身价格的下降而减少</a:t>
            </a:r>
            <a:r>
              <a:rPr lang="en-US" altLang="zh-CN" sz="1800" b="0" i="0" dirty="0">
                <a:solidFill>
                  <a:srgbClr val="002FA7"/>
                </a:solidFill>
                <a:effectLst/>
                <a:latin typeface="E-BZ"/>
              </a:rPr>
              <a:t>, </a:t>
            </a:r>
            <a:r>
              <a:rPr lang="zh-CN" altLang="en-US" sz="1800" b="0" i="0" dirty="0">
                <a:solidFill>
                  <a:srgbClr val="002FA7"/>
                </a:solidFill>
                <a:effectLst/>
                <a:latin typeface="FZSSK--GBK1-0"/>
              </a:rPr>
              <a:t>这种现象普遍存在</a:t>
            </a:r>
            <a:r>
              <a:rPr lang="en-US" altLang="zh-CN" sz="1800" b="0" i="0" dirty="0">
                <a:solidFill>
                  <a:srgbClr val="002FA7"/>
                </a:solidFill>
                <a:effectLst/>
                <a:latin typeface="E-BZ"/>
              </a:rPr>
              <a:t>, </a:t>
            </a:r>
            <a:r>
              <a:rPr lang="zh-CN" altLang="en-US" sz="1800" b="0" i="0" dirty="0">
                <a:solidFill>
                  <a:srgbClr val="002FA7"/>
                </a:solidFill>
                <a:effectLst/>
                <a:latin typeface="FZSSK--GBK1-0"/>
              </a:rPr>
              <a:t>被称为供给定理</a:t>
            </a:r>
            <a:r>
              <a:rPr lang="en-US" altLang="zh-CN" sz="1800" b="0" i="0" dirty="0">
                <a:solidFill>
                  <a:srgbClr val="002FA7"/>
                </a:solidFill>
                <a:effectLst/>
                <a:latin typeface="E-BZ"/>
              </a:rPr>
              <a:t>,</a:t>
            </a:r>
            <a:r>
              <a:rPr lang="zh-CN" altLang="en-US" sz="1800" b="0" i="0" dirty="0">
                <a:solidFill>
                  <a:srgbClr val="002FA7"/>
                </a:solidFill>
                <a:effectLst/>
                <a:latin typeface="FZSSK--GBK1-0"/>
              </a:rPr>
              <a:t>也被称为供给规律</a:t>
            </a:r>
            <a:r>
              <a:rPr lang="zh-CN" altLang="en-US" sz="1800" b="0" i="0" dirty="0">
                <a:solidFill>
                  <a:srgbClr val="002FA7"/>
                </a:solidFill>
                <a:effectLst/>
                <a:latin typeface="E-BZ"/>
              </a:rPr>
              <a:t>。</a:t>
            </a:r>
            <a:endParaRPr lang="en-US" altLang="zh-CN" sz="1800" b="0" i="0" dirty="0">
              <a:solidFill>
                <a:srgbClr val="002FA7"/>
              </a:solidFill>
              <a:effectLst/>
              <a:latin typeface="E-BZ"/>
            </a:endParaRPr>
          </a:p>
          <a:p>
            <a:br>
              <a:rPr lang="zh-CN" altLang="en-US" sz="1800" b="0" i="0" dirty="0">
                <a:solidFill>
                  <a:srgbClr val="002FA7"/>
                </a:solidFill>
                <a:effectLst/>
                <a:latin typeface="E-BZ"/>
              </a:rPr>
            </a:br>
            <a:r>
              <a:rPr lang="zh-CN" altLang="en-US" sz="1800" b="0" i="0" dirty="0">
                <a:solidFill>
                  <a:srgbClr val="002FA7"/>
                </a:solidFill>
                <a:effectLst/>
                <a:latin typeface="E-BZ"/>
              </a:rPr>
              <a:t>         </a:t>
            </a:r>
            <a:r>
              <a:rPr lang="zh-CN" altLang="en-US" sz="1800" b="0" i="0" dirty="0">
                <a:solidFill>
                  <a:srgbClr val="002FA7"/>
                </a:solidFill>
                <a:effectLst/>
                <a:latin typeface="FZSSK--GBK1-0"/>
              </a:rPr>
              <a:t>供给定理同样是通过科学的假设而得出的</a:t>
            </a:r>
            <a:r>
              <a:rPr lang="en-US" altLang="zh-CN" sz="1800" b="0" i="0" dirty="0">
                <a:solidFill>
                  <a:srgbClr val="002FA7"/>
                </a:solidFill>
                <a:effectLst/>
                <a:latin typeface="E-BZ"/>
              </a:rPr>
              <a:t>, </a:t>
            </a:r>
            <a:r>
              <a:rPr lang="zh-CN" altLang="en-US" sz="1800" b="0" i="0" dirty="0">
                <a:solidFill>
                  <a:srgbClr val="002FA7"/>
                </a:solidFill>
                <a:effectLst/>
                <a:latin typeface="FZSSK--GBK1-0"/>
              </a:rPr>
              <a:t>它以影响供给量的其他因素不变为前提</a:t>
            </a:r>
            <a:r>
              <a:rPr lang="zh-CN" altLang="en-US" sz="1800" b="0" i="0" dirty="0">
                <a:solidFill>
                  <a:srgbClr val="002FA7"/>
                </a:solidFill>
                <a:effectLst/>
                <a:latin typeface="E-BZ"/>
              </a:rPr>
              <a:t>。</a:t>
            </a:r>
            <a:r>
              <a:rPr lang="zh-CN" altLang="en-US" sz="1800" b="0" i="0" dirty="0">
                <a:solidFill>
                  <a:srgbClr val="002FA7"/>
                </a:solidFill>
                <a:effectLst/>
                <a:latin typeface="FZSSK--GBK1-0"/>
              </a:rPr>
              <a:t>这就是说</a:t>
            </a:r>
            <a:r>
              <a:rPr lang="en-US" altLang="zh-CN" sz="1800" b="0" i="0" dirty="0">
                <a:solidFill>
                  <a:srgbClr val="002FA7"/>
                </a:solidFill>
                <a:effectLst/>
                <a:latin typeface="E-BZ"/>
              </a:rPr>
              <a:t>, </a:t>
            </a:r>
            <a:r>
              <a:rPr lang="zh-CN" altLang="en-US" sz="1800" b="0" i="0" dirty="0">
                <a:solidFill>
                  <a:srgbClr val="002FA7"/>
                </a:solidFill>
                <a:effectLst/>
                <a:latin typeface="FZSSK--GBK1-0"/>
              </a:rPr>
              <a:t>只有在这一条件下</a:t>
            </a:r>
            <a:r>
              <a:rPr lang="en-US" altLang="zh-CN" sz="1800" b="0" i="0" dirty="0">
                <a:solidFill>
                  <a:srgbClr val="002FA7"/>
                </a:solidFill>
                <a:effectLst/>
                <a:latin typeface="E-BZ"/>
              </a:rPr>
              <a:t>, </a:t>
            </a:r>
            <a:r>
              <a:rPr lang="zh-CN" altLang="en-US" sz="1800" b="0" i="0" dirty="0">
                <a:solidFill>
                  <a:srgbClr val="002FA7"/>
                </a:solidFill>
                <a:effectLst/>
                <a:latin typeface="FZSSK--GBK1-0"/>
              </a:rPr>
              <a:t>才能揭示商品本身价格与其供给量之间的本质联系</a:t>
            </a:r>
            <a:r>
              <a:rPr lang="en-US" altLang="zh-CN" sz="1800" b="0" i="0" dirty="0">
                <a:solidFill>
                  <a:srgbClr val="002FA7"/>
                </a:solidFill>
                <a:effectLst/>
                <a:latin typeface="E-BZ"/>
              </a:rPr>
              <a:t>, </a:t>
            </a:r>
            <a:r>
              <a:rPr lang="zh-CN" altLang="en-US" sz="1800" b="0" i="0" dirty="0">
                <a:solidFill>
                  <a:srgbClr val="002FA7"/>
                </a:solidFill>
                <a:effectLst/>
                <a:latin typeface="FZSSK--GBK1-0"/>
              </a:rPr>
              <a:t>得出科学的供给定理</a:t>
            </a:r>
            <a:r>
              <a:rPr lang="zh-CN" altLang="en-US" sz="1800" b="0" i="0" dirty="0">
                <a:solidFill>
                  <a:srgbClr val="002FA7"/>
                </a:solidFill>
                <a:effectLst/>
                <a:latin typeface="E-BZ"/>
              </a:rPr>
              <a:t>。</a:t>
            </a:r>
            <a:endParaRPr lang="en-US" altLang="zh-CN" sz="1800" b="0" i="0" dirty="0">
              <a:solidFill>
                <a:srgbClr val="002FA7"/>
              </a:solidFill>
              <a:effectLst/>
              <a:latin typeface="E-BZ"/>
            </a:endParaRPr>
          </a:p>
          <a:p>
            <a:br>
              <a:rPr lang="zh-CN" altLang="en-US" sz="1800" b="0" i="0" dirty="0">
                <a:solidFill>
                  <a:srgbClr val="002FA7"/>
                </a:solidFill>
                <a:effectLst/>
                <a:latin typeface="E-BZ"/>
              </a:rPr>
            </a:br>
            <a:r>
              <a:rPr lang="zh-CN" altLang="en-US" sz="1800" b="0" i="0" dirty="0">
                <a:solidFill>
                  <a:srgbClr val="002FA7"/>
                </a:solidFill>
                <a:effectLst/>
                <a:latin typeface="E-BZ"/>
              </a:rPr>
              <a:t>         </a:t>
            </a:r>
            <a:r>
              <a:rPr lang="zh-CN" altLang="en-US" sz="1800" b="0" i="0" dirty="0">
                <a:solidFill>
                  <a:srgbClr val="002FA7"/>
                </a:solidFill>
                <a:effectLst/>
                <a:latin typeface="FZSSK--GBK1-0"/>
              </a:rPr>
              <a:t>供给定理所说明的供给量与价格的同方向变动关系可以用生产成本来解释</a:t>
            </a:r>
            <a:r>
              <a:rPr lang="zh-CN" altLang="en-US" sz="1800" b="0" i="0" dirty="0">
                <a:solidFill>
                  <a:srgbClr val="002FA7"/>
                </a:solidFill>
                <a:effectLst/>
                <a:latin typeface="E-BZ"/>
              </a:rPr>
              <a:t>。 </a:t>
            </a:r>
            <a:r>
              <a:rPr lang="zh-CN" altLang="en-US" sz="1800" b="0" i="0" dirty="0">
                <a:solidFill>
                  <a:srgbClr val="002FA7"/>
                </a:solidFill>
                <a:effectLst/>
                <a:latin typeface="FZSSK--GBK1-0"/>
              </a:rPr>
              <a:t>在经济活动中</a:t>
            </a:r>
            <a:r>
              <a:rPr lang="en-US" altLang="zh-CN" sz="1800" b="0" i="0" dirty="0">
                <a:solidFill>
                  <a:srgbClr val="002FA7"/>
                </a:solidFill>
                <a:effectLst/>
                <a:latin typeface="E-BZ"/>
              </a:rPr>
              <a:t>, </a:t>
            </a:r>
            <a:r>
              <a:rPr lang="zh-CN" altLang="en-US" sz="1800" b="0" i="0" dirty="0">
                <a:solidFill>
                  <a:srgbClr val="002FA7"/>
                </a:solidFill>
                <a:effectLst/>
                <a:latin typeface="FZSSK--GBK1-0"/>
              </a:rPr>
              <a:t>作为生产要素的资源是有限的</a:t>
            </a:r>
            <a:r>
              <a:rPr lang="en-US" altLang="zh-CN" sz="1800" b="0" i="0" dirty="0">
                <a:solidFill>
                  <a:srgbClr val="002FA7"/>
                </a:solidFill>
                <a:effectLst/>
                <a:latin typeface="E-BZ"/>
              </a:rPr>
              <a:t>, </a:t>
            </a:r>
            <a:r>
              <a:rPr lang="zh-CN" altLang="en-US" sz="1800" b="0" i="0" dirty="0">
                <a:solidFill>
                  <a:srgbClr val="002FA7"/>
                </a:solidFill>
                <a:effectLst/>
                <a:latin typeface="FZSSK--GBK1-0"/>
              </a:rPr>
              <a:t>若供给增加</a:t>
            </a:r>
            <a:r>
              <a:rPr lang="en-US" altLang="zh-CN" sz="1800" b="0" i="0" dirty="0">
                <a:solidFill>
                  <a:srgbClr val="002FA7"/>
                </a:solidFill>
                <a:effectLst/>
                <a:latin typeface="E-BZ"/>
              </a:rPr>
              <a:t>, </a:t>
            </a:r>
            <a:r>
              <a:rPr lang="zh-CN" altLang="en-US" sz="1800" b="0" i="0" dirty="0">
                <a:solidFill>
                  <a:srgbClr val="002FA7"/>
                </a:solidFill>
                <a:effectLst/>
                <a:latin typeface="FZSSK--GBK1-0"/>
              </a:rPr>
              <a:t>则生产要素的价格会上升</a:t>
            </a:r>
            <a:r>
              <a:rPr lang="en-US" altLang="zh-CN" sz="1800" b="0" i="0" dirty="0">
                <a:solidFill>
                  <a:srgbClr val="002FA7"/>
                </a:solidFill>
                <a:effectLst/>
                <a:latin typeface="E-BZ"/>
              </a:rPr>
              <a:t>, </a:t>
            </a:r>
            <a:r>
              <a:rPr lang="zh-CN" altLang="en-US" sz="1800" b="0" i="0" dirty="0">
                <a:solidFill>
                  <a:srgbClr val="002FA7"/>
                </a:solidFill>
                <a:effectLst/>
                <a:latin typeface="FZSSK--GBK1-0"/>
              </a:rPr>
              <a:t>因此只有在商品价格上升时</a:t>
            </a:r>
            <a:r>
              <a:rPr lang="en-US" altLang="zh-CN" sz="1800" b="0" i="0" dirty="0">
                <a:solidFill>
                  <a:srgbClr val="002FA7"/>
                </a:solidFill>
                <a:effectLst/>
                <a:latin typeface="E-BZ"/>
              </a:rPr>
              <a:t>, </a:t>
            </a:r>
            <a:r>
              <a:rPr lang="zh-CN" altLang="en-US" sz="1800" b="0" i="0" dirty="0">
                <a:solidFill>
                  <a:srgbClr val="002FA7"/>
                </a:solidFill>
                <a:effectLst/>
                <a:latin typeface="FZSSK--GBK1-0"/>
              </a:rPr>
              <a:t>供给才会增加</a:t>
            </a:r>
            <a:r>
              <a:rPr lang="zh-CN" altLang="en-US" sz="1800" b="0" i="0" dirty="0">
                <a:solidFill>
                  <a:srgbClr val="002FA7"/>
                </a:solidFill>
                <a:effectLst/>
                <a:latin typeface="E-BZ"/>
              </a:rPr>
              <a:t>。 </a:t>
            </a:r>
            <a:r>
              <a:rPr lang="zh-CN" altLang="en-US" sz="1800" b="0" i="0" dirty="0">
                <a:solidFill>
                  <a:srgbClr val="002FA7"/>
                </a:solidFill>
                <a:effectLst/>
                <a:latin typeface="FZSSK--GBK1-0"/>
              </a:rPr>
              <a:t>后续将在生产理论中进一步说明</a:t>
            </a:r>
            <a:r>
              <a:rPr lang="zh-CN" altLang="en-US" sz="1800" b="0" i="0" dirty="0">
                <a:solidFill>
                  <a:srgbClr val="002FA7"/>
                </a:solidFill>
                <a:effectLst/>
                <a:latin typeface="E-BZ"/>
              </a:rPr>
              <a:t>。</a:t>
            </a:r>
            <a:r>
              <a:rPr lang="zh-CN" altLang="en-US" dirty="0">
                <a:solidFill>
                  <a:srgbClr val="002FA7"/>
                </a:solidFill>
              </a:rPr>
              <a:t> </a:t>
            </a:r>
            <a:br>
              <a:rPr lang="zh-CN" altLang="en-US" dirty="0"/>
            </a:br>
            <a:endParaRPr lang="zh-CN" altLang="en-US" dirty="0"/>
          </a:p>
        </p:txBody>
      </p:sp>
    </p:spTree>
    <p:extLst>
      <p:ext uri="{BB962C8B-B14F-4D97-AF65-F5344CB8AC3E}">
        <p14:creationId xmlns:p14="http://schemas.microsoft.com/office/powerpoint/2010/main" val="297033063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DA92AAD-99E9-88BF-7F6B-A8E203646040}"/>
              </a:ext>
            </a:extLst>
          </p:cNvPr>
          <p:cNvPicPr>
            <a:picLocks noChangeAspect="1"/>
          </p:cNvPicPr>
          <p:nvPr/>
        </p:nvPicPr>
        <p:blipFill rotWithShape="1">
          <a:blip r:embed="rId2"/>
          <a:srcRect l="1206" t="800" r="7601" b="7333"/>
          <a:stretch/>
        </p:blipFill>
        <p:spPr>
          <a:xfrm>
            <a:off x="2340865" y="475488"/>
            <a:ext cx="6693408" cy="6300216"/>
          </a:xfrm>
          <a:prstGeom prst="rect">
            <a:avLst/>
          </a:prstGeom>
        </p:spPr>
      </p:pic>
    </p:spTree>
  </p:cSld>
  <p:clrMapOvr>
    <a:masterClrMapping/>
  </p:clrMapOvr>
  <p:transition spd="slow" advClick="0" advTm="3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3100" y="1295430"/>
            <a:ext cx="10845800" cy="2470377"/>
            <a:chOff x="673100" y="1759889"/>
            <a:chExt cx="10845800" cy="2470377"/>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6"/>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7"/>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nvGrpSpPr>
            <p:cNvPr id="23" name="íşľïḓè"/>
            <p:cNvGrpSpPr/>
            <p:nvPr/>
          </p:nvGrpSpPr>
          <p:grpSpPr>
            <a:xfrm>
              <a:off x="7675700" y="2976912"/>
              <a:ext cx="1253355" cy="1253354"/>
              <a:chOff x="7675700" y="3096672"/>
              <a:chExt cx="1253355" cy="1253354"/>
            </a:xfrm>
          </p:grpSpPr>
          <p:sp>
            <p:nvSpPr>
              <p:cNvPr id="27" name="îšlídé"/>
              <p:cNvSpPr/>
              <p:nvPr>
                <p:custDataLst>
                  <p:tags r:id="rId4"/>
                </p:custDataLst>
              </p:nvPr>
            </p:nvSpPr>
            <p:spPr>
              <a:xfrm>
                <a:off x="7792970" y="3208813"/>
                <a:ext cx="1018814" cy="1018814"/>
              </a:xfrm>
              <a:prstGeom prst="ellipse">
                <a:avLst/>
              </a:prstGeom>
              <a:solidFill>
                <a:srgbClr val="ED7D31"/>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28" name="îṥ1ídè"/>
              <p:cNvSpPr/>
              <p:nvPr>
                <p:custDataLst>
                  <p:tags r:id="rId5"/>
                </p:custDataLst>
              </p:nvPr>
            </p:nvSpPr>
            <p:spPr>
              <a:xfrm>
                <a:off x="7675700" y="3096672"/>
                <a:ext cx="1253355" cy="125335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nvGrpSpPr>
            <p:cNvPr id="15" name="îslïḍè"/>
            <p:cNvGrpSpPr/>
            <p:nvPr/>
          </p:nvGrpSpPr>
          <p:grpSpPr>
            <a:xfrm>
              <a:off x="5521952" y="2976912"/>
              <a:ext cx="1253355" cy="1253354"/>
              <a:chOff x="5521952" y="3096672"/>
              <a:chExt cx="1253355" cy="1253354"/>
            </a:xfrm>
          </p:grpSpPr>
          <p:sp>
            <p:nvSpPr>
              <p:cNvPr id="19" name="iṡlíde"/>
              <p:cNvSpPr/>
              <p:nvPr>
                <p:custDataLst>
                  <p:tags r:id="rId2"/>
                </p:custDataLst>
              </p:nvPr>
            </p:nvSpPr>
            <p:spPr>
              <a:xfrm>
                <a:off x="5639222" y="3218214"/>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20" name="íŝlïḑe"/>
              <p:cNvSpPr/>
              <p:nvPr>
                <p:custDataLst>
                  <p:tags r:id="rId3"/>
                </p:custDataLst>
              </p:nvPr>
            </p:nvSpPr>
            <p:spPr>
              <a:xfrm>
                <a:off x="5521952"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nvGrpSpPr>
            <p:cNvPr id="11" name="i$ľíďê"/>
            <p:cNvGrpSpPr/>
            <p:nvPr/>
          </p:nvGrpSpPr>
          <p:grpSpPr>
            <a:xfrm>
              <a:off x="673101" y="1759889"/>
              <a:ext cx="4479924" cy="1663208"/>
              <a:chOff x="3661182" y="4645247"/>
              <a:chExt cx="4869637" cy="1663208"/>
            </a:xfrm>
          </p:grpSpPr>
          <p:sp>
            <p:nvSpPr>
              <p:cNvPr id="12" name="íśḷiḋé"/>
              <p:cNvSpPr txBox="1"/>
              <p:nvPr/>
            </p:nvSpPr>
            <p:spPr>
              <a:xfrm>
                <a:off x="3661182" y="4645247"/>
                <a:ext cx="4869637"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供给量的变动</a:t>
                </a:r>
              </a:p>
            </p:txBody>
          </p:sp>
          <p:sp>
            <p:nvSpPr>
              <p:cNvPr id="13" name="iSḷíďe"/>
              <p:cNvSpPr txBox="1"/>
              <p:nvPr/>
            </p:nvSpPr>
            <p:spPr>
              <a:xfrm>
                <a:off x="3763690" y="5266283"/>
                <a:ext cx="4291939" cy="10421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solidFill>
                      <a:srgbClr val="002FA7"/>
                    </a:solidFill>
                    <a:cs typeface="+mn-ea"/>
                    <a:sym typeface="+mn-lt"/>
                  </a:rPr>
                  <a:t>       供给量的变动是指在其他因素保持不变的条件下</a:t>
                </a:r>
                <a:r>
                  <a:rPr lang="en-US" altLang="zh-CN" sz="1400" dirty="0">
                    <a:solidFill>
                      <a:srgbClr val="002FA7"/>
                    </a:solidFill>
                    <a:cs typeface="+mn-ea"/>
                    <a:sym typeface="+mn-lt"/>
                  </a:rPr>
                  <a:t>, </a:t>
                </a:r>
                <a:r>
                  <a:rPr lang="zh-CN" altLang="en-US" sz="1400" dirty="0">
                    <a:solidFill>
                      <a:srgbClr val="002FA7"/>
                    </a:solidFill>
                    <a:cs typeface="+mn-ea"/>
                    <a:sym typeface="+mn-lt"/>
                  </a:rPr>
                  <a:t>仅由商品自身价格变动所引起的商品供给数量的变动。 </a:t>
                </a:r>
              </a:p>
            </p:txBody>
          </p:sp>
        </p:grpSp>
      </p:grpSp>
      <p:sp>
        <p:nvSpPr>
          <p:cNvPr id="3" name="矩形 2"/>
          <p:cNvSpPr/>
          <p:nvPr/>
        </p:nvSpPr>
        <p:spPr>
          <a:xfrm>
            <a:off x="673101" y="3976784"/>
            <a:ext cx="4279298" cy="2320059"/>
          </a:xfrm>
          <a:prstGeom prst="rect">
            <a:avLst/>
          </a:prstGeom>
        </p:spPr>
        <p:txBody>
          <a:bodyPr wrap="square">
            <a:spAutoFit/>
          </a:bodyPr>
          <a:lstStyle/>
          <a:p>
            <a:pPr lvl="0">
              <a:lnSpc>
                <a:spcPct val="150000"/>
              </a:lnSpc>
            </a:pPr>
            <a:r>
              <a:rPr lang="zh-CN" altLang="en-US" sz="1400" dirty="0">
                <a:solidFill>
                  <a:srgbClr val="002FA7"/>
                </a:solidFill>
                <a:cs typeface="+mn-ea"/>
                <a:sym typeface="+mn-lt"/>
              </a:rPr>
              <a:t>         供给的变动是指在商品自身价格不变的条件下</a:t>
            </a:r>
            <a:r>
              <a:rPr lang="en-US" altLang="zh-CN" sz="1400" dirty="0">
                <a:solidFill>
                  <a:srgbClr val="002FA7"/>
                </a:solidFill>
                <a:cs typeface="+mn-ea"/>
                <a:sym typeface="+mn-lt"/>
              </a:rPr>
              <a:t>, </a:t>
            </a:r>
            <a:r>
              <a:rPr lang="zh-CN" altLang="en-US" sz="1400" dirty="0">
                <a:solidFill>
                  <a:srgbClr val="002FA7"/>
                </a:solidFill>
                <a:cs typeface="+mn-ea"/>
                <a:sym typeface="+mn-lt"/>
              </a:rPr>
              <a:t>由其他因素的变动所引起的该商品的供给数量的变动。 这里的其他因素的变动是指生产者的目标变动、 生产技术水平的变动、生产成本的变动、 生产者可生产的其他相关商品的价格的变动、 生产者预期的变动和政府政策的变动等。 在几何图形中</a:t>
            </a:r>
            <a:r>
              <a:rPr lang="en-US" altLang="zh-CN" sz="1400" dirty="0">
                <a:solidFill>
                  <a:srgbClr val="002FA7"/>
                </a:solidFill>
                <a:cs typeface="+mn-ea"/>
                <a:sym typeface="+mn-lt"/>
              </a:rPr>
              <a:t>, </a:t>
            </a:r>
            <a:r>
              <a:rPr lang="zh-CN" altLang="en-US" sz="1400" dirty="0">
                <a:solidFill>
                  <a:srgbClr val="002FA7"/>
                </a:solidFill>
                <a:cs typeface="+mn-ea"/>
                <a:sym typeface="+mn-lt"/>
              </a:rPr>
              <a:t>供给的变动表现为供给曲线的位置发生移动。</a:t>
            </a:r>
          </a:p>
        </p:txBody>
      </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供给量的变动和供给的变动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02B66FFC-F090-8721-97CB-96F4C9858A5F}"/>
              </a:ext>
            </a:extLst>
          </p:cNvPr>
          <p:cNvSpPr txBox="1"/>
          <p:nvPr/>
        </p:nvSpPr>
        <p:spPr>
          <a:xfrm>
            <a:off x="709102" y="3418335"/>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供给的变动</a:t>
            </a:r>
          </a:p>
        </p:txBody>
      </p:sp>
      <p:pic>
        <p:nvPicPr>
          <p:cNvPr id="5" name="图片 4">
            <a:extLst>
              <a:ext uri="{FF2B5EF4-FFF2-40B4-BE49-F238E27FC236}">
                <a16:creationId xmlns:a16="http://schemas.microsoft.com/office/drawing/2014/main" id="{210124A3-DA1C-84CF-1662-5601E5361069}"/>
              </a:ext>
            </a:extLst>
          </p:cNvPr>
          <p:cNvPicPr>
            <a:picLocks noChangeAspect="1"/>
          </p:cNvPicPr>
          <p:nvPr/>
        </p:nvPicPr>
        <p:blipFill>
          <a:blip r:embed="rId9"/>
          <a:stretch>
            <a:fillRect/>
          </a:stretch>
        </p:blipFill>
        <p:spPr>
          <a:xfrm>
            <a:off x="7001183" y="4108227"/>
            <a:ext cx="2717246" cy="250011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bldLvl="0" animBg="1"/>
      <p:bldP spid="2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936882"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均衡价格理论</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第三节</a:t>
            </a:r>
          </a:p>
        </p:txBody>
      </p:sp>
    </p:spTree>
    <p:extLst>
      <p:ext uri="{BB962C8B-B14F-4D97-AF65-F5344CB8AC3E}">
        <p14:creationId xmlns:p14="http://schemas.microsoft.com/office/powerpoint/2010/main" val="2939242077"/>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37098" y="1304574"/>
            <a:ext cx="10845800" cy="2470377"/>
            <a:chOff x="673100" y="1759889"/>
            <a:chExt cx="10845800" cy="2470377"/>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6"/>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7"/>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nvGrpSpPr>
            <p:cNvPr id="23" name="íşľïḓè"/>
            <p:cNvGrpSpPr/>
            <p:nvPr/>
          </p:nvGrpSpPr>
          <p:grpSpPr>
            <a:xfrm>
              <a:off x="7675700" y="2976912"/>
              <a:ext cx="1253355" cy="1253354"/>
              <a:chOff x="7675700" y="3096672"/>
              <a:chExt cx="1253355" cy="1253354"/>
            </a:xfrm>
          </p:grpSpPr>
          <p:sp>
            <p:nvSpPr>
              <p:cNvPr id="27" name="îšlídé"/>
              <p:cNvSpPr/>
              <p:nvPr>
                <p:custDataLst>
                  <p:tags r:id="rId4"/>
                </p:custDataLst>
              </p:nvPr>
            </p:nvSpPr>
            <p:spPr>
              <a:xfrm>
                <a:off x="7792970" y="3208813"/>
                <a:ext cx="1018814" cy="1018814"/>
              </a:xfrm>
              <a:prstGeom prst="ellipse">
                <a:avLst/>
              </a:prstGeom>
              <a:solidFill>
                <a:srgbClr val="ED7D31"/>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28" name="îṥ1ídè"/>
              <p:cNvSpPr/>
              <p:nvPr>
                <p:custDataLst>
                  <p:tags r:id="rId5"/>
                </p:custDataLst>
              </p:nvPr>
            </p:nvSpPr>
            <p:spPr>
              <a:xfrm>
                <a:off x="7675700" y="3096672"/>
                <a:ext cx="1253355" cy="125335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nvGrpSpPr>
            <p:cNvPr id="15" name="îslïḍè"/>
            <p:cNvGrpSpPr/>
            <p:nvPr/>
          </p:nvGrpSpPr>
          <p:grpSpPr>
            <a:xfrm>
              <a:off x="5521952" y="2976912"/>
              <a:ext cx="1253355" cy="1253354"/>
              <a:chOff x="5521952" y="3096672"/>
              <a:chExt cx="1253355" cy="1253354"/>
            </a:xfrm>
          </p:grpSpPr>
          <p:sp>
            <p:nvSpPr>
              <p:cNvPr id="19" name="iṡlíde"/>
              <p:cNvSpPr/>
              <p:nvPr>
                <p:custDataLst>
                  <p:tags r:id="rId2"/>
                </p:custDataLst>
              </p:nvPr>
            </p:nvSpPr>
            <p:spPr>
              <a:xfrm>
                <a:off x="5639222" y="3218214"/>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20" name="íŝlïḑe"/>
              <p:cNvSpPr/>
              <p:nvPr>
                <p:custDataLst>
                  <p:tags r:id="rId3"/>
                </p:custDataLst>
              </p:nvPr>
            </p:nvSpPr>
            <p:spPr>
              <a:xfrm>
                <a:off x="5521952"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nvGrpSpPr>
            <p:cNvPr id="11" name="i$ľíďê"/>
            <p:cNvGrpSpPr/>
            <p:nvPr/>
          </p:nvGrpSpPr>
          <p:grpSpPr>
            <a:xfrm>
              <a:off x="673101" y="1759889"/>
              <a:ext cx="4697973" cy="1884750"/>
              <a:chOff x="3661182" y="4645247"/>
              <a:chExt cx="5106654" cy="1884750"/>
            </a:xfrm>
          </p:grpSpPr>
          <p:sp>
            <p:nvSpPr>
              <p:cNvPr id="12" name="íśḷiḋé"/>
              <p:cNvSpPr txBox="1"/>
              <p:nvPr/>
            </p:nvSpPr>
            <p:spPr>
              <a:xfrm>
                <a:off x="3661182" y="4645247"/>
                <a:ext cx="4869637"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一</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均衡的含义</a:t>
                </a:r>
              </a:p>
            </p:txBody>
          </p:sp>
          <p:sp>
            <p:nvSpPr>
              <p:cNvPr id="13" name="iSḷíďe"/>
              <p:cNvSpPr txBox="1"/>
              <p:nvPr/>
            </p:nvSpPr>
            <p:spPr>
              <a:xfrm>
                <a:off x="3727159" y="5130213"/>
                <a:ext cx="5040677" cy="1399784"/>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solidFill>
                      <a:srgbClr val="002FA7"/>
                    </a:solidFill>
                    <a:cs typeface="+mn-ea"/>
                    <a:sym typeface="+mn-lt"/>
                  </a:rPr>
                  <a:t>         西方经济学家认为</a:t>
                </a:r>
                <a:r>
                  <a:rPr lang="en-US" altLang="zh-CN" sz="1600" dirty="0">
                    <a:solidFill>
                      <a:srgbClr val="002FA7"/>
                    </a:solidFill>
                    <a:cs typeface="+mn-ea"/>
                    <a:sym typeface="+mn-lt"/>
                  </a:rPr>
                  <a:t>, </a:t>
                </a:r>
                <a:r>
                  <a:rPr lang="zh-CN" altLang="en-US" sz="1600" dirty="0">
                    <a:solidFill>
                      <a:srgbClr val="002FA7"/>
                    </a:solidFill>
                    <a:cs typeface="+mn-ea"/>
                    <a:sym typeface="+mn-lt"/>
                  </a:rPr>
                  <a:t>经济学的研究往往在于寻找在一定条件下经济事物的变化最终趋于相对静止时的均衡状态。</a:t>
                </a:r>
              </a:p>
            </p:txBody>
          </p:sp>
        </p:grpSp>
      </p:grpSp>
      <p:sp>
        <p:nvSpPr>
          <p:cNvPr id="3" name="矩形 2"/>
          <p:cNvSpPr/>
          <p:nvPr/>
        </p:nvSpPr>
        <p:spPr>
          <a:xfrm>
            <a:off x="673100" y="3976784"/>
            <a:ext cx="4930119" cy="1530291"/>
          </a:xfrm>
          <a:prstGeom prst="rect">
            <a:avLst/>
          </a:prstGeom>
        </p:spPr>
        <p:txBody>
          <a:bodyPr wrap="square">
            <a:spAutoFit/>
          </a:bodyPr>
          <a:lstStyle/>
          <a:p>
            <a:pPr lvl="0">
              <a:lnSpc>
                <a:spcPct val="150000"/>
              </a:lnSpc>
            </a:pPr>
            <a:r>
              <a:rPr lang="zh-CN" altLang="en-US" sz="1600" dirty="0">
                <a:solidFill>
                  <a:srgbClr val="000000"/>
                </a:solidFill>
                <a:cs typeface="+mn-ea"/>
                <a:sym typeface="+mn-lt"/>
              </a:rPr>
              <a:t>          </a:t>
            </a:r>
            <a:r>
              <a:rPr lang="zh-CN" altLang="en-US" sz="1600" dirty="0">
                <a:solidFill>
                  <a:srgbClr val="002FA7"/>
                </a:solidFill>
                <a:cs typeface="+mn-ea"/>
                <a:sym typeface="+mn-lt"/>
              </a:rPr>
              <a:t>一种商品的均衡价格是指该种商品的市场需求量与市场供给量相等时的价格。 在均衡价格水平下</a:t>
            </a:r>
            <a:r>
              <a:rPr lang="en-US" altLang="zh-CN" sz="1600" dirty="0">
                <a:solidFill>
                  <a:srgbClr val="002FA7"/>
                </a:solidFill>
                <a:cs typeface="+mn-ea"/>
                <a:sym typeface="+mn-lt"/>
              </a:rPr>
              <a:t>, </a:t>
            </a:r>
            <a:r>
              <a:rPr lang="zh-CN" altLang="en-US" sz="1600" dirty="0">
                <a:solidFill>
                  <a:srgbClr val="002FA7"/>
                </a:solidFill>
                <a:cs typeface="+mn-ea"/>
                <a:sym typeface="+mn-lt"/>
              </a:rPr>
              <a:t>供求相等的数量被称为均衡数量。 市场上需求量和供给量相等的状态</a:t>
            </a:r>
            <a:r>
              <a:rPr lang="en-US" altLang="zh-CN" sz="1600" dirty="0">
                <a:solidFill>
                  <a:srgbClr val="002FA7"/>
                </a:solidFill>
                <a:cs typeface="+mn-ea"/>
                <a:sym typeface="+mn-lt"/>
              </a:rPr>
              <a:t>, </a:t>
            </a:r>
            <a:r>
              <a:rPr lang="zh-CN" altLang="en-US" sz="1600" dirty="0">
                <a:solidFill>
                  <a:srgbClr val="002FA7"/>
                </a:solidFill>
                <a:cs typeface="+mn-ea"/>
                <a:sym typeface="+mn-lt"/>
              </a:rPr>
              <a:t>被称为市场出清的状态。 </a:t>
            </a:r>
          </a:p>
        </p:txBody>
      </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a:extLst>
              <a:ext uri="{FF2B5EF4-FFF2-40B4-BE49-F238E27FC236}">
                <a16:creationId xmlns:a16="http://schemas.microsoft.com/office/drawing/2014/main" id="{02B66FFC-F090-8721-97CB-96F4C9858A5F}"/>
              </a:ext>
            </a:extLst>
          </p:cNvPr>
          <p:cNvSpPr txBox="1"/>
          <p:nvPr/>
        </p:nvSpPr>
        <p:spPr>
          <a:xfrm>
            <a:off x="709102" y="3418335"/>
            <a:ext cx="4479924" cy="45038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二</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均衡价格的决定</a:t>
            </a:r>
          </a:p>
        </p:txBody>
      </p:sp>
      <p:pic>
        <p:nvPicPr>
          <p:cNvPr id="8" name="图片 7">
            <a:extLst>
              <a:ext uri="{FF2B5EF4-FFF2-40B4-BE49-F238E27FC236}">
                <a16:creationId xmlns:a16="http://schemas.microsoft.com/office/drawing/2014/main" id="{D5B1EDEC-8E51-543D-EF5E-C76ADF4782DD}"/>
              </a:ext>
            </a:extLst>
          </p:cNvPr>
          <p:cNvPicPr>
            <a:picLocks noChangeAspect="1"/>
          </p:cNvPicPr>
          <p:nvPr/>
        </p:nvPicPr>
        <p:blipFill>
          <a:blip r:embed="rId9"/>
          <a:stretch>
            <a:fillRect/>
          </a:stretch>
        </p:blipFill>
        <p:spPr>
          <a:xfrm>
            <a:off x="7214177" y="3976784"/>
            <a:ext cx="3123210" cy="2640395"/>
          </a:xfrm>
          <a:prstGeom prst="rect">
            <a:avLst/>
          </a:prstGeom>
        </p:spPr>
      </p:pic>
    </p:spTree>
    <p:extLst>
      <p:ext uri="{BB962C8B-B14F-4D97-AF65-F5344CB8AC3E}">
        <p14:creationId xmlns:p14="http://schemas.microsoft.com/office/powerpoint/2010/main" val="104944349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bldLvl="0" animBg="1"/>
      <p:bldP spid="2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83674" y="2266163"/>
            <a:ext cx="4407437" cy="3567259"/>
          </a:xfrm>
          <a:prstGeom prst="rect">
            <a:avLst/>
          </a:prstGeom>
          <a:noFill/>
        </p:spPr>
        <p:txBody>
          <a:bodyPr wrap="square" lIns="0" tIns="0" rIns="0" bIns="0" rtlCol="0">
            <a:spAutoFit/>
          </a:bodyPr>
          <a:lstStyle/>
          <a:p>
            <a:pPr>
              <a:lnSpc>
                <a:spcPct val="130000"/>
              </a:lnSpc>
              <a:defRPr/>
            </a:pPr>
            <a:r>
              <a:rPr lang="zh-CN" altLang="en-US" sz="2000" dirty="0">
                <a:solidFill>
                  <a:srgbClr val="002FA7"/>
                </a:solidFill>
                <a:cs typeface="+mn-ea"/>
                <a:sym typeface="+mn-lt"/>
              </a:rPr>
              <a:t>         从几何意义上说</a:t>
            </a:r>
            <a:r>
              <a:rPr lang="en-US" altLang="zh-CN" sz="2000" dirty="0">
                <a:solidFill>
                  <a:srgbClr val="002FA7"/>
                </a:solidFill>
                <a:cs typeface="+mn-ea"/>
                <a:sym typeface="+mn-lt"/>
              </a:rPr>
              <a:t>, </a:t>
            </a:r>
            <a:r>
              <a:rPr lang="zh-CN" altLang="en-US" sz="2000" dirty="0">
                <a:solidFill>
                  <a:srgbClr val="002FA7"/>
                </a:solidFill>
                <a:cs typeface="+mn-ea"/>
                <a:sym typeface="+mn-lt"/>
              </a:rPr>
              <a:t>一种商品市场的均衡出现在该商品的市场需求曲线与其市场供给曲线相交的点上</a:t>
            </a:r>
            <a:r>
              <a:rPr lang="en-US" altLang="zh-CN" sz="2000" dirty="0">
                <a:solidFill>
                  <a:srgbClr val="002FA7"/>
                </a:solidFill>
                <a:cs typeface="+mn-ea"/>
                <a:sym typeface="+mn-lt"/>
              </a:rPr>
              <a:t>, </a:t>
            </a:r>
            <a:r>
              <a:rPr lang="zh-CN" altLang="en-US" sz="2000" dirty="0">
                <a:solidFill>
                  <a:srgbClr val="002FA7"/>
                </a:solidFill>
                <a:cs typeface="+mn-ea"/>
                <a:sym typeface="+mn-lt"/>
              </a:rPr>
              <a:t>该交点被称为均衡点。 均衡点对应的价格和相等的供求数量分别被称为均衡价格和均衡数量。 因此</a:t>
            </a:r>
            <a:r>
              <a:rPr lang="en-US" altLang="zh-CN" sz="2000" dirty="0">
                <a:solidFill>
                  <a:srgbClr val="002FA7"/>
                </a:solidFill>
                <a:cs typeface="+mn-ea"/>
                <a:sym typeface="+mn-lt"/>
              </a:rPr>
              <a:t>, </a:t>
            </a:r>
            <a:r>
              <a:rPr lang="zh-CN" altLang="en-US" sz="2000" dirty="0">
                <a:solidFill>
                  <a:srgbClr val="002FA7"/>
                </a:solidFill>
                <a:cs typeface="+mn-ea"/>
                <a:sym typeface="+mn-lt"/>
              </a:rPr>
              <a:t>在求解均衡价格和均衡数量时</a:t>
            </a:r>
            <a:r>
              <a:rPr lang="en-US" altLang="zh-CN" sz="2000" dirty="0">
                <a:solidFill>
                  <a:srgbClr val="002FA7"/>
                </a:solidFill>
                <a:cs typeface="+mn-ea"/>
                <a:sym typeface="+mn-lt"/>
              </a:rPr>
              <a:t>, </a:t>
            </a:r>
            <a:r>
              <a:rPr lang="zh-CN" altLang="en-US" sz="2000" dirty="0">
                <a:solidFill>
                  <a:srgbClr val="002FA7"/>
                </a:solidFill>
                <a:cs typeface="+mn-ea"/>
                <a:sym typeface="+mn-lt"/>
              </a:rPr>
              <a:t>找到需求曲线和供给曲线的交点即可</a:t>
            </a:r>
            <a:r>
              <a:rPr lang="en-US" altLang="zh-CN" sz="2000" dirty="0">
                <a:solidFill>
                  <a:srgbClr val="002FA7"/>
                </a:solidFill>
                <a:cs typeface="+mn-ea"/>
                <a:sym typeface="+mn-lt"/>
              </a:rPr>
              <a:t>, </a:t>
            </a:r>
            <a:r>
              <a:rPr lang="zh-CN" altLang="en-US" sz="2000" dirty="0">
                <a:solidFill>
                  <a:srgbClr val="002FA7"/>
                </a:solidFill>
                <a:cs typeface="+mn-ea"/>
                <a:sym typeface="+mn-lt"/>
              </a:rPr>
              <a:t>即可以通过联立需求函数和供给函数求均衡解。</a:t>
            </a:r>
          </a:p>
        </p:txBody>
      </p:sp>
      <p:sp>
        <p:nvSpPr>
          <p:cNvPr id="19" name="文本框 18"/>
          <p:cNvSpPr txBox="1"/>
          <p:nvPr/>
        </p:nvSpPr>
        <p:spPr>
          <a:xfrm>
            <a:off x="1104270" y="1367910"/>
            <a:ext cx="3789951" cy="435632"/>
          </a:xfrm>
          <a:prstGeom prst="rect">
            <a:avLst/>
          </a:prstGeom>
          <a:noFill/>
        </p:spPr>
        <p:txBody>
          <a:bodyPr wrap="square" rtlCol="0">
            <a:spAutoFit/>
          </a:bodyPr>
          <a:lstStyle/>
          <a:p>
            <a:pPr>
              <a:lnSpc>
                <a:spcPct val="120000"/>
              </a:lnSpc>
              <a:spcBef>
                <a:spcPct val="0"/>
              </a:spcBef>
              <a:buSzPct val="25000"/>
              <a:defRPr/>
            </a:pPr>
            <a:r>
              <a:rPr lang="en-US" altLang="zh-CN" sz="2000" b="1" cap="all" dirty="0">
                <a:solidFill>
                  <a:srgbClr val="000000"/>
                </a:solidFill>
                <a:cs typeface="+mn-ea"/>
                <a:sym typeface="+mn-lt"/>
              </a:rPr>
              <a:t>(</a:t>
            </a:r>
            <a:r>
              <a:rPr lang="zh-CN" altLang="en-US" sz="2000" b="1" cap="all" dirty="0">
                <a:solidFill>
                  <a:srgbClr val="000000"/>
                </a:solidFill>
                <a:cs typeface="+mn-ea"/>
                <a:sym typeface="+mn-lt"/>
              </a:rPr>
              <a:t>三</a:t>
            </a:r>
            <a:r>
              <a:rPr lang="en-US" altLang="zh-CN" sz="2000" b="1" cap="all" dirty="0">
                <a:solidFill>
                  <a:srgbClr val="000000"/>
                </a:solidFill>
                <a:cs typeface="+mn-ea"/>
                <a:sym typeface="+mn-lt"/>
              </a:rPr>
              <a:t>) </a:t>
            </a:r>
            <a:r>
              <a:rPr lang="zh-CN" altLang="en-US" sz="2000" b="1" cap="all" dirty="0">
                <a:solidFill>
                  <a:srgbClr val="000000"/>
                </a:solidFill>
                <a:cs typeface="+mn-ea"/>
                <a:sym typeface="+mn-lt"/>
              </a:rPr>
              <a:t>均衡价格的计算</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均衡</a:t>
            </a:r>
          </a:p>
        </p:txBody>
      </p:sp>
      <p:sp>
        <p:nvSpPr>
          <p:cNvPr id="2" name="文本框 1">
            <a:extLst>
              <a:ext uri="{FF2B5EF4-FFF2-40B4-BE49-F238E27FC236}">
                <a16:creationId xmlns:a16="http://schemas.microsoft.com/office/drawing/2014/main" id="{852973B2-9E1F-784C-B775-F0F601D5C3D1}"/>
              </a:ext>
            </a:extLst>
          </p:cNvPr>
          <p:cNvSpPr txBox="1"/>
          <p:nvPr/>
        </p:nvSpPr>
        <p:spPr>
          <a:xfrm>
            <a:off x="6557690" y="1367910"/>
            <a:ext cx="3789951" cy="435632"/>
          </a:xfrm>
          <a:prstGeom prst="rect">
            <a:avLst/>
          </a:prstGeom>
          <a:noFill/>
        </p:spPr>
        <p:txBody>
          <a:bodyPr wrap="square" rtlCol="0">
            <a:spAutoFit/>
          </a:bodyPr>
          <a:lstStyle/>
          <a:p>
            <a:pPr>
              <a:lnSpc>
                <a:spcPct val="120000"/>
              </a:lnSpc>
              <a:spcBef>
                <a:spcPct val="0"/>
              </a:spcBef>
              <a:buSzPct val="25000"/>
              <a:defRPr/>
            </a:pPr>
            <a:r>
              <a:rPr lang="zh-CN" altLang="en-US" sz="2000" b="1" cap="all" dirty="0">
                <a:solidFill>
                  <a:srgbClr val="002FA7"/>
                </a:solidFill>
                <a:cs typeface="+mn-ea"/>
                <a:sym typeface="+mn-lt"/>
              </a:rPr>
              <a:t>例 </a:t>
            </a:r>
            <a:r>
              <a:rPr lang="en-US" altLang="zh-CN" sz="2000" b="1" cap="all" dirty="0">
                <a:solidFill>
                  <a:srgbClr val="002FA7"/>
                </a:solidFill>
                <a:cs typeface="+mn-ea"/>
                <a:sym typeface="+mn-lt"/>
              </a:rPr>
              <a:t>2-1</a:t>
            </a:r>
            <a:endParaRPr lang="zh-CN" altLang="en-US" sz="2000" b="1" cap="all" dirty="0">
              <a:solidFill>
                <a:srgbClr val="002FA7"/>
              </a:solidFill>
              <a:cs typeface="+mn-ea"/>
              <a:sym typeface="+mn-lt"/>
            </a:endParaRPr>
          </a:p>
        </p:txBody>
      </p:sp>
      <p:sp>
        <p:nvSpPr>
          <p:cNvPr id="4" name="文本框 3">
            <a:extLst>
              <a:ext uri="{FF2B5EF4-FFF2-40B4-BE49-F238E27FC236}">
                <a16:creationId xmlns:a16="http://schemas.microsoft.com/office/drawing/2014/main" id="{20E2FF57-1626-4841-79D6-2A06F2E851E8}"/>
              </a:ext>
            </a:extLst>
          </p:cNvPr>
          <p:cNvSpPr txBox="1"/>
          <p:nvPr/>
        </p:nvSpPr>
        <p:spPr>
          <a:xfrm>
            <a:off x="6925064" y="2266163"/>
            <a:ext cx="4696960" cy="2862322"/>
          </a:xfrm>
          <a:prstGeom prst="rect">
            <a:avLst/>
          </a:prstGeom>
          <a:noFill/>
        </p:spPr>
        <p:txBody>
          <a:bodyPr wrap="square">
            <a:spAutoFit/>
          </a:bodyPr>
          <a:lstStyle/>
          <a:p>
            <a:r>
              <a:rPr lang="zh-CN" altLang="en-US" sz="2000" dirty="0">
                <a:solidFill>
                  <a:srgbClr val="002FA7"/>
                </a:solidFill>
              </a:rPr>
              <a:t>若某商品的需求函数为</a:t>
            </a:r>
            <a:r>
              <a:rPr lang="en-US" altLang="zh-CN" sz="2000" dirty="0" err="1">
                <a:solidFill>
                  <a:srgbClr val="002FA7"/>
                </a:solidFill>
              </a:rPr>
              <a:t>Qd</a:t>
            </a:r>
            <a:r>
              <a:rPr lang="en-US" altLang="zh-CN" sz="2000" dirty="0">
                <a:solidFill>
                  <a:srgbClr val="002FA7"/>
                </a:solidFill>
              </a:rPr>
              <a:t>=80-4P , </a:t>
            </a:r>
            <a:r>
              <a:rPr lang="zh-CN" altLang="en-US" sz="2000" dirty="0">
                <a:solidFill>
                  <a:srgbClr val="002FA7"/>
                </a:solidFill>
              </a:rPr>
              <a:t>供给函数为</a:t>
            </a:r>
            <a:r>
              <a:rPr lang="en-US" altLang="zh-CN" sz="2000" dirty="0">
                <a:solidFill>
                  <a:srgbClr val="002FA7"/>
                </a:solidFill>
              </a:rPr>
              <a:t>Qs= -40+8P , </a:t>
            </a:r>
            <a:r>
              <a:rPr lang="zh-CN" altLang="en-US" sz="2000" dirty="0">
                <a:solidFill>
                  <a:srgbClr val="002FA7"/>
                </a:solidFill>
              </a:rPr>
              <a:t>则市场均衡时的需求量和供给量分别为</a:t>
            </a:r>
            <a:r>
              <a:rPr lang="en-US" altLang="zh-CN" sz="2000" dirty="0">
                <a:solidFill>
                  <a:srgbClr val="002FA7"/>
                </a:solidFill>
              </a:rPr>
              <a:t>(        ) </a:t>
            </a:r>
            <a:r>
              <a:rPr lang="zh-CN" altLang="en-US" sz="2000" dirty="0">
                <a:solidFill>
                  <a:srgbClr val="002FA7"/>
                </a:solidFill>
              </a:rPr>
              <a:t>。</a:t>
            </a:r>
            <a:endParaRPr lang="en-US" altLang="zh-CN" sz="2000" dirty="0">
              <a:solidFill>
                <a:srgbClr val="002FA7"/>
              </a:solidFill>
            </a:endParaRPr>
          </a:p>
          <a:p>
            <a:endParaRPr lang="zh-CN" altLang="en-US" sz="2400" dirty="0">
              <a:solidFill>
                <a:srgbClr val="002FA7"/>
              </a:solidFill>
            </a:endParaRPr>
          </a:p>
          <a:p>
            <a:pPr algn="ctr"/>
            <a:r>
              <a:rPr lang="en-US" altLang="zh-CN" sz="2400" dirty="0">
                <a:solidFill>
                  <a:srgbClr val="002FA7"/>
                </a:solidFill>
              </a:rPr>
              <a:t>A.40,40 </a:t>
            </a:r>
          </a:p>
          <a:p>
            <a:pPr algn="ctr"/>
            <a:r>
              <a:rPr lang="en-US" altLang="zh-CN" sz="2400" dirty="0">
                <a:solidFill>
                  <a:srgbClr val="002FA7"/>
                </a:solidFill>
              </a:rPr>
              <a:t>B.80,80 </a:t>
            </a:r>
          </a:p>
          <a:p>
            <a:pPr algn="ctr"/>
            <a:r>
              <a:rPr lang="en-US" altLang="zh-CN" sz="2400" dirty="0">
                <a:solidFill>
                  <a:srgbClr val="002FA7"/>
                </a:solidFill>
              </a:rPr>
              <a:t>C.40,10 </a:t>
            </a:r>
          </a:p>
          <a:p>
            <a:pPr algn="ctr"/>
            <a:r>
              <a:rPr lang="en-US" altLang="zh-CN" sz="2400" dirty="0">
                <a:solidFill>
                  <a:srgbClr val="002FA7"/>
                </a:solidFill>
              </a:rPr>
              <a:t>D.10,40</a:t>
            </a:r>
            <a:endParaRPr lang="zh-CN" altLang="en-US" sz="2400" dirty="0">
              <a:solidFill>
                <a:srgbClr val="002FA7"/>
              </a:solidFill>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1" grpId="0" bldLvl="0" animBg="1"/>
      <p:bldP spid="22" grpId="0" bldLvl="0" animBg="1"/>
      <p:bldP spid="23" grpId="0" bldLvl="0" animBg="1"/>
      <p:bldP spid="7" grpId="0" bldLvl="0" animBg="1"/>
      <p:bldP spid="14" grpId="0" bldLvl="0"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419476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均衡价格的变动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5" name="图示 4">
            <a:extLst>
              <a:ext uri="{FF2B5EF4-FFF2-40B4-BE49-F238E27FC236}">
                <a16:creationId xmlns:a16="http://schemas.microsoft.com/office/drawing/2014/main" id="{2F776761-87EA-3F77-5820-FDD3BCBEBC04}"/>
              </a:ext>
            </a:extLst>
          </p:cNvPr>
          <p:cNvGraphicFramePr/>
          <p:nvPr>
            <p:extLst>
              <p:ext uri="{D42A27DB-BD31-4B8C-83A1-F6EECF244321}">
                <p14:modId xmlns:p14="http://schemas.microsoft.com/office/powerpoint/2010/main" val="964613455"/>
              </p:ext>
            </p:extLst>
          </p:nvPr>
        </p:nvGraphicFramePr>
        <p:xfrm>
          <a:off x="490068" y="2148859"/>
          <a:ext cx="11106110" cy="2953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图片 5">
            <a:extLst>
              <a:ext uri="{FF2B5EF4-FFF2-40B4-BE49-F238E27FC236}">
                <a16:creationId xmlns:a16="http://schemas.microsoft.com/office/drawing/2014/main" id="{AFD6B79F-187D-89A2-9152-0813901776F0}"/>
              </a:ext>
            </a:extLst>
          </p:cNvPr>
          <p:cNvPicPr>
            <a:picLocks noChangeAspect="1"/>
          </p:cNvPicPr>
          <p:nvPr/>
        </p:nvPicPr>
        <p:blipFill>
          <a:blip r:embed="rId8"/>
          <a:stretch>
            <a:fillRect/>
          </a:stretch>
        </p:blipFill>
        <p:spPr>
          <a:xfrm>
            <a:off x="669242" y="4001936"/>
            <a:ext cx="2989064" cy="2760687"/>
          </a:xfrm>
          <a:prstGeom prst="rect">
            <a:avLst/>
          </a:prstGeom>
        </p:spPr>
      </p:pic>
      <p:pic>
        <p:nvPicPr>
          <p:cNvPr id="8" name="图片 7">
            <a:extLst>
              <a:ext uri="{FF2B5EF4-FFF2-40B4-BE49-F238E27FC236}">
                <a16:creationId xmlns:a16="http://schemas.microsoft.com/office/drawing/2014/main" id="{095B4B66-5247-6AA2-3DBA-96218DB89AF7}"/>
              </a:ext>
            </a:extLst>
          </p:cNvPr>
          <p:cNvPicPr>
            <a:picLocks noChangeAspect="1"/>
          </p:cNvPicPr>
          <p:nvPr/>
        </p:nvPicPr>
        <p:blipFill>
          <a:blip r:embed="rId9"/>
          <a:stretch>
            <a:fillRect/>
          </a:stretch>
        </p:blipFill>
        <p:spPr>
          <a:xfrm>
            <a:off x="4920996" y="753189"/>
            <a:ext cx="2350008" cy="2436588"/>
          </a:xfrm>
          <a:prstGeom prst="rect">
            <a:avLst/>
          </a:prstGeom>
        </p:spPr>
      </p:pic>
      <p:pic>
        <p:nvPicPr>
          <p:cNvPr id="10" name="图片 9">
            <a:extLst>
              <a:ext uri="{FF2B5EF4-FFF2-40B4-BE49-F238E27FC236}">
                <a16:creationId xmlns:a16="http://schemas.microsoft.com/office/drawing/2014/main" id="{D81F9A73-04F5-67C5-E17E-76AE0F0D540C}"/>
              </a:ext>
            </a:extLst>
          </p:cNvPr>
          <p:cNvPicPr>
            <a:picLocks noChangeAspect="1"/>
          </p:cNvPicPr>
          <p:nvPr/>
        </p:nvPicPr>
        <p:blipFill>
          <a:blip r:embed="rId10"/>
          <a:stretch>
            <a:fillRect/>
          </a:stretch>
        </p:blipFill>
        <p:spPr>
          <a:xfrm>
            <a:off x="7001132" y="4298075"/>
            <a:ext cx="5149720" cy="2464548"/>
          </a:xfrm>
          <a:prstGeom prst="rect">
            <a:avLst/>
          </a:prstGeom>
        </p:spPr>
      </p:pic>
    </p:spTree>
    <p:extLst>
      <p:ext uri="{BB962C8B-B14F-4D97-AF65-F5344CB8AC3E}">
        <p14:creationId xmlns:p14="http://schemas.microsoft.com/office/powerpoint/2010/main" val="413469122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4"/>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5"/>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6"/>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3547872" y="20594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均衡价格理论的应用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3"/>
            </p:custDataLst>
          </p:nvPr>
        </p:nvSpPr>
        <p:spPr>
          <a:xfrm>
            <a:off x="2238304" y="48466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 name="矩形 1">
            <a:extLst>
              <a:ext uri="{FF2B5EF4-FFF2-40B4-BE49-F238E27FC236}">
                <a16:creationId xmlns:a16="http://schemas.microsoft.com/office/drawing/2014/main" id="{25DBC140-7E79-6BA9-962F-5A53BA1D5A31}"/>
              </a:ext>
            </a:extLst>
          </p:cNvPr>
          <p:cNvSpPr/>
          <p:nvPr/>
        </p:nvSpPr>
        <p:spPr>
          <a:xfrm>
            <a:off x="1757932" y="1204067"/>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支持价格</a:t>
            </a:r>
          </a:p>
        </p:txBody>
      </p:sp>
      <p:pic>
        <p:nvPicPr>
          <p:cNvPr id="4" name="图片 3">
            <a:extLst>
              <a:ext uri="{FF2B5EF4-FFF2-40B4-BE49-F238E27FC236}">
                <a16:creationId xmlns:a16="http://schemas.microsoft.com/office/drawing/2014/main" id="{3850585C-E2A5-87F9-DC88-4971ACC6A3D2}"/>
              </a:ext>
            </a:extLst>
          </p:cNvPr>
          <p:cNvPicPr>
            <a:picLocks noChangeAspect="1"/>
          </p:cNvPicPr>
          <p:nvPr/>
        </p:nvPicPr>
        <p:blipFill>
          <a:blip r:embed="rId8"/>
          <a:stretch>
            <a:fillRect/>
          </a:stretch>
        </p:blipFill>
        <p:spPr>
          <a:xfrm>
            <a:off x="9172384" y="2657985"/>
            <a:ext cx="2692349" cy="2448855"/>
          </a:xfrm>
          <a:prstGeom prst="rect">
            <a:avLst/>
          </a:prstGeom>
        </p:spPr>
      </p:pic>
      <p:sp>
        <p:nvSpPr>
          <p:cNvPr id="5" name="文本框 4">
            <a:extLst>
              <a:ext uri="{FF2B5EF4-FFF2-40B4-BE49-F238E27FC236}">
                <a16:creationId xmlns:a16="http://schemas.microsoft.com/office/drawing/2014/main" id="{F4E3C12B-1FA1-09E9-EF38-062AB0F059F2}"/>
              </a:ext>
            </a:extLst>
          </p:cNvPr>
          <p:cNvSpPr txBox="1"/>
          <p:nvPr/>
        </p:nvSpPr>
        <p:spPr>
          <a:xfrm>
            <a:off x="3708392" y="2440111"/>
            <a:ext cx="5225477" cy="3416320"/>
          </a:xfrm>
          <a:prstGeom prst="rect">
            <a:avLst/>
          </a:prstGeom>
          <a:noFill/>
        </p:spPr>
        <p:txBody>
          <a:bodyPr wrap="square">
            <a:spAutoFit/>
          </a:bodyPr>
          <a:lstStyle/>
          <a:p>
            <a:r>
              <a:rPr lang="zh-CN" altLang="en-US" dirty="0"/>
              <a:t>        支持价格又称最低限价</a:t>
            </a:r>
            <a:r>
              <a:rPr lang="en-US" altLang="zh-CN" dirty="0"/>
              <a:t>, </a:t>
            </a:r>
            <a:r>
              <a:rPr lang="zh-CN" altLang="en-US" dirty="0"/>
              <a:t>是指政府为了支持某一商品的生产而对该商品的价格规定高于市场均衡价格的最低价格。 规定农产品的支持价格就是西方国家所普遍采取的政策。支持价格政策所产生的结果可以用图形表示。 如图</a:t>
            </a:r>
            <a:r>
              <a:rPr lang="en-US" altLang="zh-CN" dirty="0"/>
              <a:t>2-9 </a:t>
            </a:r>
            <a:r>
              <a:rPr lang="zh-CN" altLang="en-US" dirty="0"/>
              <a:t>所示</a:t>
            </a:r>
            <a:r>
              <a:rPr lang="en-US" altLang="zh-CN" dirty="0"/>
              <a:t>, </a:t>
            </a:r>
            <a:r>
              <a:rPr lang="zh-CN" altLang="en-US" dirty="0"/>
              <a:t>开始时的市场均衡价格为</a:t>
            </a:r>
            <a:r>
              <a:rPr lang="en-US" altLang="zh-CN" dirty="0"/>
              <a:t>P e, </a:t>
            </a:r>
            <a:r>
              <a:rPr lang="zh-CN" altLang="en-US" dirty="0"/>
              <a:t>均衡数量为</a:t>
            </a:r>
            <a:r>
              <a:rPr lang="en-US" altLang="zh-CN" dirty="0" err="1"/>
              <a:t>Qe</a:t>
            </a:r>
            <a:r>
              <a:rPr lang="en-US" altLang="zh-CN" dirty="0"/>
              <a:t>, </a:t>
            </a:r>
            <a:r>
              <a:rPr lang="zh-CN" altLang="en-US" dirty="0"/>
              <a:t>政府实行最低限价所规定的市场价格为 </a:t>
            </a:r>
            <a:r>
              <a:rPr lang="en-US" altLang="zh-CN" dirty="0"/>
              <a:t>P * </a:t>
            </a:r>
            <a:r>
              <a:rPr lang="zh-CN" altLang="en-US" dirty="0"/>
              <a:t>。 由图可见</a:t>
            </a:r>
            <a:r>
              <a:rPr lang="en-US" altLang="zh-CN" dirty="0"/>
              <a:t>, </a:t>
            </a:r>
            <a:r>
              <a:rPr lang="zh-CN" altLang="en-US" dirty="0"/>
              <a:t>最低限价</a:t>
            </a:r>
            <a:r>
              <a:rPr lang="en-US" altLang="zh-CN" dirty="0"/>
              <a:t>P * </a:t>
            </a:r>
            <a:r>
              <a:rPr lang="zh-CN" altLang="en-US" dirty="0"/>
              <a:t>大于均衡价格 </a:t>
            </a:r>
            <a:r>
              <a:rPr lang="en-US" altLang="zh-CN" dirty="0"/>
              <a:t>P e, </a:t>
            </a:r>
            <a:r>
              <a:rPr lang="zh-CN" altLang="en-US" dirty="0"/>
              <a:t>且在最低限价 </a:t>
            </a:r>
            <a:r>
              <a:rPr lang="en-US" altLang="zh-CN" dirty="0"/>
              <a:t>P * </a:t>
            </a:r>
            <a:r>
              <a:rPr lang="zh-CN" altLang="en-US" dirty="0"/>
              <a:t>水平下</a:t>
            </a:r>
            <a:r>
              <a:rPr lang="en-US" altLang="zh-CN" dirty="0"/>
              <a:t>, </a:t>
            </a:r>
            <a:r>
              <a:rPr lang="zh-CN" altLang="en-US" dirty="0"/>
              <a:t>市场供给量 </a:t>
            </a:r>
            <a:r>
              <a:rPr lang="en-US" altLang="zh-CN" dirty="0"/>
              <a:t>Q2 </a:t>
            </a:r>
            <a:r>
              <a:rPr lang="zh-CN" altLang="en-US" dirty="0"/>
              <a:t>大于市场需求量 </a:t>
            </a:r>
            <a:r>
              <a:rPr lang="en-US" altLang="zh-CN" dirty="0"/>
              <a:t>Q1 , </a:t>
            </a:r>
            <a:r>
              <a:rPr lang="zh-CN" altLang="en-US" dirty="0"/>
              <a:t>市场上出现产品过剩的情况。 此时</a:t>
            </a:r>
            <a:r>
              <a:rPr lang="en-US" altLang="zh-CN" dirty="0"/>
              <a:t>, </a:t>
            </a:r>
            <a:r>
              <a:rPr lang="zh-CN" altLang="en-US" dirty="0"/>
              <a:t>政府通常采取收购市场上过剩商品的措施。</a:t>
            </a:r>
          </a:p>
          <a:p>
            <a:endParaRPr lang="zh-CN" altLang="en-US" dirty="0"/>
          </a:p>
        </p:txBody>
      </p:sp>
    </p:spTree>
    <p:extLst>
      <p:ext uri="{BB962C8B-B14F-4D97-AF65-F5344CB8AC3E}">
        <p14:creationId xmlns:p14="http://schemas.microsoft.com/office/powerpoint/2010/main" val="135049109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500"/>
                                        <p:tgtEl>
                                          <p:spTgt spid="3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down)">
                                      <p:cBhvr>
                                        <p:cTn id="24" dur="500"/>
                                        <p:tgtEl>
                                          <p:spTgt spid="34"/>
                                        </p:tgtEl>
                                      </p:cBhvr>
                                    </p:animEffect>
                                  </p:childTnLst>
                                </p:cTn>
                              </p:par>
                            </p:childTnLst>
                          </p:cTn>
                        </p:par>
                        <p:par>
                          <p:cTn id="25" fill="hold">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dissolv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P spid="24" grpId="0" bldLvl="0" animBg="1"/>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2"/>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3"/>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4"/>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4948250" y="2073654"/>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均衡价格理论的应用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a:extLst>
              <a:ext uri="{FF2B5EF4-FFF2-40B4-BE49-F238E27FC236}">
                <a16:creationId xmlns:a16="http://schemas.microsoft.com/office/drawing/2014/main" id="{25DBC140-7E79-6BA9-962F-5A53BA1D5A31}"/>
              </a:ext>
            </a:extLst>
          </p:cNvPr>
          <p:cNvSpPr/>
          <p:nvPr/>
        </p:nvSpPr>
        <p:spPr>
          <a:xfrm>
            <a:off x="1757932" y="1204067"/>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限制价格</a:t>
            </a:r>
          </a:p>
        </p:txBody>
      </p:sp>
      <p:pic>
        <p:nvPicPr>
          <p:cNvPr id="5" name="图片 4">
            <a:extLst>
              <a:ext uri="{FF2B5EF4-FFF2-40B4-BE49-F238E27FC236}">
                <a16:creationId xmlns:a16="http://schemas.microsoft.com/office/drawing/2014/main" id="{86A9FC30-C7DA-100E-680D-613A406EC55F}"/>
              </a:ext>
            </a:extLst>
          </p:cNvPr>
          <p:cNvPicPr>
            <a:picLocks noChangeAspect="1"/>
          </p:cNvPicPr>
          <p:nvPr/>
        </p:nvPicPr>
        <p:blipFill>
          <a:blip r:embed="rId6"/>
          <a:stretch>
            <a:fillRect/>
          </a:stretch>
        </p:blipFill>
        <p:spPr>
          <a:xfrm>
            <a:off x="490068" y="2545730"/>
            <a:ext cx="3114092" cy="2791202"/>
          </a:xfrm>
          <a:prstGeom prst="rect">
            <a:avLst/>
          </a:prstGeom>
        </p:spPr>
      </p:pic>
      <p:sp>
        <p:nvSpPr>
          <p:cNvPr id="4" name="文本框 3">
            <a:extLst>
              <a:ext uri="{FF2B5EF4-FFF2-40B4-BE49-F238E27FC236}">
                <a16:creationId xmlns:a16="http://schemas.microsoft.com/office/drawing/2014/main" id="{3561C3A9-E805-B8D1-DC71-9B9861993693}"/>
              </a:ext>
            </a:extLst>
          </p:cNvPr>
          <p:cNvSpPr txBox="1"/>
          <p:nvPr/>
        </p:nvSpPr>
        <p:spPr>
          <a:xfrm>
            <a:off x="3792372" y="2371066"/>
            <a:ext cx="8083296" cy="3693319"/>
          </a:xfrm>
          <a:prstGeom prst="rect">
            <a:avLst/>
          </a:prstGeom>
          <a:noFill/>
        </p:spPr>
        <p:txBody>
          <a:bodyPr wrap="square">
            <a:spAutoFit/>
          </a:bodyPr>
          <a:lstStyle/>
          <a:p>
            <a:r>
              <a:rPr lang="zh-CN" altLang="en-US" sz="1800" b="0" i="0" dirty="0">
                <a:solidFill>
                  <a:srgbClr val="000000"/>
                </a:solidFill>
                <a:effectLst/>
                <a:latin typeface="FZSSK--GBK1-0"/>
              </a:rPr>
              <a:t>         限制价格又称最高限价</a:t>
            </a:r>
            <a:r>
              <a:rPr lang="en-US" altLang="zh-CN" sz="1800" b="0" i="0" dirty="0">
                <a:solidFill>
                  <a:srgbClr val="000000"/>
                </a:solidFill>
                <a:effectLst/>
                <a:latin typeface="E-BZ"/>
              </a:rPr>
              <a:t>, </a:t>
            </a:r>
            <a:r>
              <a:rPr lang="zh-CN" altLang="en-US" sz="1800" b="0" i="0" dirty="0">
                <a:solidFill>
                  <a:srgbClr val="000000"/>
                </a:solidFill>
                <a:effectLst/>
                <a:latin typeface="FZSSK--GBK1-0"/>
              </a:rPr>
              <a:t>是指政府为了防止某种商品的市场定价过高而规定的低于市场均衡价格的最高价格</a:t>
            </a:r>
            <a:r>
              <a:rPr lang="zh-CN" altLang="en-US" sz="1800" b="0" i="0" dirty="0">
                <a:solidFill>
                  <a:srgbClr val="000000"/>
                </a:solidFill>
                <a:effectLst/>
                <a:latin typeface="E-BZ"/>
              </a:rPr>
              <a:t>。</a:t>
            </a:r>
            <a:br>
              <a:rPr lang="zh-CN" altLang="en-US" sz="1800" b="0" i="0" dirty="0">
                <a:solidFill>
                  <a:srgbClr val="000000"/>
                </a:solidFill>
                <a:effectLst/>
                <a:latin typeface="E-BZ"/>
              </a:rPr>
            </a:br>
            <a:r>
              <a:rPr lang="zh-CN" altLang="en-US" sz="1800" b="0" i="0" dirty="0">
                <a:solidFill>
                  <a:srgbClr val="000000"/>
                </a:solidFill>
                <a:effectLst/>
                <a:latin typeface="E-BZ"/>
              </a:rPr>
              <a:t>         </a:t>
            </a:r>
            <a:r>
              <a:rPr lang="zh-CN" altLang="en-US" sz="1800" b="0" i="0" dirty="0">
                <a:solidFill>
                  <a:srgbClr val="000000"/>
                </a:solidFill>
                <a:effectLst/>
                <a:latin typeface="FZSSK--GBK1-0"/>
              </a:rPr>
              <a:t>最高限价政策所产生的结果也可以用图形表示</a:t>
            </a:r>
            <a:r>
              <a:rPr lang="zh-CN" altLang="en-US" sz="1800" b="0" i="0" dirty="0">
                <a:solidFill>
                  <a:srgbClr val="000000"/>
                </a:solidFill>
                <a:effectLst/>
                <a:latin typeface="E-BZ"/>
              </a:rPr>
              <a:t>。 </a:t>
            </a:r>
            <a:r>
              <a:rPr lang="zh-CN" altLang="en-US" sz="1800" b="0" i="0" dirty="0">
                <a:solidFill>
                  <a:srgbClr val="000000"/>
                </a:solidFill>
                <a:effectLst/>
                <a:latin typeface="FZSSK--GBK1-0"/>
              </a:rPr>
              <a:t>如图</a:t>
            </a:r>
            <a:r>
              <a:rPr lang="en-US" altLang="zh-CN" sz="1800" b="0" i="0" dirty="0">
                <a:solidFill>
                  <a:srgbClr val="000000"/>
                </a:solidFill>
                <a:effectLst/>
                <a:latin typeface="E-BZ"/>
              </a:rPr>
              <a:t>2-10 </a:t>
            </a:r>
            <a:r>
              <a:rPr lang="zh-CN" altLang="en-US" sz="1800" b="0" i="0" dirty="0">
                <a:solidFill>
                  <a:srgbClr val="000000"/>
                </a:solidFill>
                <a:effectLst/>
                <a:latin typeface="FZSSK--GBK1-0"/>
              </a:rPr>
              <a:t>所示</a:t>
            </a:r>
            <a:r>
              <a:rPr lang="en-US" altLang="zh-CN" sz="1800" b="0" i="0" dirty="0">
                <a:solidFill>
                  <a:srgbClr val="000000"/>
                </a:solidFill>
                <a:effectLst/>
                <a:latin typeface="E-BZ"/>
              </a:rPr>
              <a:t>, </a:t>
            </a:r>
            <a:r>
              <a:rPr lang="zh-CN" altLang="en-US" sz="1800" b="0" i="0" dirty="0">
                <a:solidFill>
                  <a:srgbClr val="000000"/>
                </a:solidFill>
                <a:effectLst/>
                <a:latin typeface="FZSSK--GBK1-0"/>
              </a:rPr>
              <a:t>开始时的市场均衡价格为</a:t>
            </a:r>
            <a:r>
              <a:rPr lang="en-US" altLang="zh-CN" sz="1800" b="0" i="0" dirty="0">
                <a:solidFill>
                  <a:srgbClr val="000000"/>
                </a:solidFill>
                <a:effectLst/>
                <a:latin typeface="E-BX"/>
              </a:rPr>
              <a:t>P </a:t>
            </a:r>
            <a:r>
              <a:rPr lang="en-US" altLang="zh-CN" sz="800" b="0" i="0" dirty="0">
                <a:solidFill>
                  <a:srgbClr val="000000"/>
                </a:solidFill>
                <a:effectLst/>
                <a:latin typeface="E-BZ"/>
              </a:rPr>
              <a:t>e</a:t>
            </a:r>
            <a:r>
              <a:rPr lang="en-US" altLang="zh-CN" sz="1800" b="0" i="0" dirty="0">
                <a:solidFill>
                  <a:srgbClr val="000000"/>
                </a:solidFill>
                <a:effectLst/>
                <a:latin typeface="E-BZ"/>
              </a:rPr>
              <a:t>, </a:t>
            </a:r>
            <a:r>
              <a:rPr lang="zh-CN" altLang="en-US" sz="1800" b="0" i="0" dirty="0">
                <a:solidFill>
                  <a:srgbClr val="000000"/>
                </a:solidFill>
                <a:effectLst/>
                <a:latin typeface="FZSSK--GBK1-0"/>
              </a:rPr>
              <a:t>均衡数量为</a:t>
            </a:r>
            <a:r>
              <a:rPr lang="en-US" altLang="zh-CN" sz="1800" b="0" i="0" dirty="0" err="1">
                <a:solidFill>
                  <a:srgbClr val="000000"/>
                </a:solidFill>
                <a:effectLst/>
                <a:latin typeface="E-BX"/>
              </a:rPr>
              <a:t>Q</a:t>
            </a:r>
            <a:r>
              <a:rPr lang="en-US" altLang="zh-CN" sz="800" b="0" i="0" dirty="0" err="1">
                <a:solidFill>
                  <a:srgbClr val="000000"/>
                </a:solidFill>
                <a:effectLst/>
                <a:latin typeface="E-BZ"/>
              </a:rPr>
              <a:t>e</a:t>
            </a:r>
            <a:r>
              <a:rPr lang="en-US" altLang="zh-CN" sz="1800" b="0" i="0" dirty="0">
                <a:solidFill>
                  <a:srgbClr val="000000"/>
                </a:solidFill>
                <a:effectLst/>
                <a:latin typeface="E-BZ"/>
              </a:rPr>
              <a:t>, </a:t>
            </a:r>
            <a:r>
              <a:rPr lang="zh-CN" altLang="en-US" sz="1800" b="0" i="0" dirty="0">
                <a:solidFill>
                  <a:srgbClr val="000000"/>
                </a:solidFill>
                <a:effectLst/>
                <a:latin typeface="FZSSK--GBK1-0"/>
              </a:rPr>
              <a:t>政府实行最高限价政策</a:t>
            </a:r>
            <a:r>
              <a:rPr lang="en-US" altLang="zh-CN" sz="1800" b="0" i="0" dirty="0">
                <a:solidFill>
                  <a:srgbClr val="000000"/>
                </a:solidFill>
                <a:effectLst/>
                <a:latin typeface="E-BZ"/>
              </a:rPr>
              <a:t>, </a:t>
            </a:r>
            <a:r>
              <a:rPr lang="zh-CN" altLang="en-US" sz="1800" b="0" i="0" dirty="0">
                <a:solidFill>
                  <a:srgbClr val="000000"/>
                </a:solidFill>
                <a:effectLst/>
                <a:latin typeface="FZSSK--GBK1-0"/>
              </a:rPr>
              <a:t>规定该产品的市场最高价格为 </a:t>
            </a:r>
            <a:r>
              <a:rPr lang="en-US" altLang="zh-CN" sz="1800" b="0" i="0" dirty="0">
                <a:solidFill>
                  <a:srgbClr val="000000"/>
                </a:solidFill>
                <a:effectLst/>
                <a:latin typeface="E-BX"/>
              </a:rPr>
              <a:t>P </a:t>
            </a:r>
            <a:r>
              <a:rPr lang="zh-CN" altLang="en-US" sz="800" b="0" i="0" dirty="0">
                <a:solidFill>
                  <a:srgbClr val="000000"/>
                </a:solidFill>
                <a:effectLst/>
                <a:latin typeface="E-BZ"/>
              </a:rPr>
              <a:t>* </a:t>
            </a:r>
            <a:r>
              <a:rPr lang="zh-CN" altLang="en-US" sz="1800" b="0" i="0" dirty="0">
                <a:solidFill>
                  <a:srgbClr val="000000"/>
                </a:solidFill>
                <a:effectLst/>
                <a:latin typeface="E-BZ"/>
              </a:rPr>
              <a:t>。</a:t>
            </a:r>
            <a:r>
              <a:rPr lang="zh-CN" altLang="en-US" dirty="0"/>
              <a:t> </a:t>
            </a:r>
            <a:br>
              <a:rPr lang="zh-CN" altLang="en-US" dirty="0"/>
            </a:br>
            <a:r>
              <a:rPr lang="zh-CN" altLang="en-US" sz="1800" b="0" i="0" dirty="0">
                <a:solidFill>
                  <a:srgbClr val="000000"/>
                </a:solidFill>
                <a:effectLst/>
                <a:latin typeface="FZSSK--GBK1-0"/>
              </a:rPr>
              <a:t>由图可见</a:t>
            </a:r>
            <a:r>
              <a:rPr lang="en-US" altLang="zh-CN" sz="1800" b="0" i="0" dirty="0">
                <a:solidFill>
                  <a:srgbClr val="000000"/>
                </a:solidFill>
                <a:effectLst/>
                <a:latin typeface="E-BZ"/>
              </a:rPr>
              <a:t>, </a:t>
            </a:r>
            <a:r>
              <a:rPr lang="zh-CN" altLang="en-US" sz="1800" b="0" i="0" dirty="0">
                <a:solidFill>
                  <a:srgbClr val="000000"/>
                </a:solidFill>
                <a:effectLst/>
                <a:latin typeface="FZSSK--GBK1-0"/>
              </a:rPr>
              <a:t>最高限价</a:t>
            </a:r>
            <a:r>
              <a:rPr lang="en-US" altLang="zh-CN" sz="1800" b="0" i="0" dirty="0">
                <a:solidFill>
                  <a:srgbClr val="000000"/>
                </a:solidFill>
                <a:effectLst/>
                <a:latin typeface="E-BX"/>
              </a:rPr>
              <a:t>P </a:t>
            </a:r>
            <a:r>
              <a:rPr lang="zh-CN" altLang="en-US" sz="1800" b="0" i="0" dirty="0">
                <a:solidFill>
                  <a:srgbClr val="000000"/>
                </a:solidFill>
                <a:effectLst/>
                <a:latin typeface="E-BZ"/>
              </a:rPr>
              <a:t>* </a:t>
            </a:r>
            <a:r>
              <a:rPr lang="zh-CN" altLang="en-US" sz="1800" b="0" i="0" dirty="0">
                <a:solidFill>
                  <a:srgbClr val="000000"/>
                </a:solidFill>
                <a:effectLst/>
                <a:latin typeface="FZSSK--GBK1-0"/>
              </a:rPr>
              <a:t>小于均衡价格</a:t>
            </a:r>
            <a:r>
              <a:rPr lang="en-US" altLang="zh-CN" sz="1800" b="0" i="0" dirty="0">
                <a:solidFill>
                  <a:srgbClr val="000000"/>
                </a:solidFill>
                <a:effectLst/>
                <a:latin typeface="E-BX"/>
              </a:rPr>
              <a:t>P </a:t>
            </a:r>
            <a:r>
              <a:rPr lang="en-US" altLang="zh-CN" sz="1800" b="0" i="0" dirty="0">
                <a:solidFill>
                  <a:srgbClr val="000000"/>
                </a:solidFill>
                <a:effectLst/>
                <a:latin typeface="E-BZ"/>
              </a:rPr>
              <a:t>e, </a:t>
            </a:r>
            <a:r>
              <a:rPr lang="zh-CN" altLang="en-US" sz="1800" b="0" i="0" dirty="0">
                <a:solidFill>
                  <a:srgbClr val="000000"/>
                </a:solidFill>
                <a:effectLst/>
                <a:latin typeface="FZSSK--GBK1-0"/>
              </a:rPr>
              <a:t>且在最高限价</a:t>
            </a:r>
            <a:r>
              <a:rPr lang="en-US" altLang="zh-CN" sz="1800" b="0" i="0" dirty="0">
                <a:solidFill>
                  <a:srgbClr val="000000"/>
                </a:solidFill>
                <a:effectLst/>
                <a:latin typeface="E-BX"/>
              </a:rPr>
              <a:t>P </a:t>
            </a:r>
            <a:r>
              <a:rPr lang="zh-CN" altLang="en-US" sz="1800" b="0" i="0" dirty="0">
                <a:solidFill>
                  <a:srgbClr val="000000"/>
                </a:solidFill>
                <a:effectLst/>
                <a:latin typeface="E-BZ"/>
              </a:rPr>
              <a:t>* </a:t>
            </a:r>
            <a:r>
              <a:rPr lang="zh-CN" altLang="en-US" sz="1800" b="0" i="0" dirty="0">
                <a:solidFill>
                  <a:srgbClr val="000000"/>
                </a:solidFill>
                <a:effectLst/>
                <a:latin typeface="FZSSK--GBK1-0"/>
              </a:rPr>
              <a:t>水平下</a:t>
            </a:r>
            <a:r>
              <a:rPr lang="en-US" altLang="zh-CN" sz="1800" b="0" i="0" dirty="0">
                <a:solidFill>
                  <a:srgbClr val="000000"/>
                </a:solidFill>
                <a:effectLst/>
                <a:latin typeface="E-BZ"/>
              </a:rPr>
              <a:t>, </a:t>
            </a:r>
            <a:r>
              <a:rPr lang="zh-CN" altLang="en-US" sz="1800" b="0" i="0" dirty="0">
                <a:solidFill>
                  <a:srgbClr val="000000"/>
                </a:solidFill>
                <a:effectLst/>
                <a:latin typeface="FZSSK--GBK1-0"/>
              </a:rPr>
              <a:t>市场需求量</a:t>
            </a:r>
            <a:r>
              <a:rPr lang="en-US" altLang="zh-CN" sz="1800" b="0" i="0" dirty="0">
                <a:solidFill>
                  <a:srgbClr val="000000"/>
                </a:solidFill>
                <a:effectLst/>
                <a:latin typeface="E-BX"/>
              </a:rPr>
              <a:t>Q</a:t>
            </a:r>
            <a:r>
              <a:rPr lang="en-US" altLang="zh-CN" sz="1800" b="0" i="0" dirty="0">
                <a:solidFill>
                  <a:srgbClr val="000000"/>
                </a:solidFill>
                <a:effectLst/>
                <a:latin typeface="E-BZ"/>
              </a:rPr>
              <a:t>2 </a:t>
            </a:r>
            <a:r>
              <a:rPr lang="zh-CN" altLang="en-US" sz="1800" b="0" i="0" dirty="0">
                <a:solidFill>
                  <a:srgbClr val="000000"/>
                </a:solidFill>
                <a:effectLst/>
                <a:latin typeface="FZSSK--GBK1-0"/>
              </a:rPr>
              <a:t>大于市场供给量</a:t>
            </a:r>
            <a:r>
              <a:rPr lang="en-US" altLang="zh-CN" sz="1800" b="0" i="0" dirty="0">
                <a:solidFill>
                  <a:srgbClr val="000000"/>
                </a:solidFill>
                <a:effectLst/>
                <a:latin typeface="E-BX"/>
              </a:rPr>
              <a:t>Q</a:t>
            </a:r>
            <a:r>
              <a:rPr lang="en-US" altLang="zh-CN" sz="1800" b="0" i="0" dirty="0">
                <a:solidFill>
                  <a:srgbClr val="000000"/>
                </a:solidFill>
                <a:effectLst/>
                <a:latin typeface="E-BZ"/>
              </a:rPr>
              <a:t>1 , </a:t>
            </a:r>
            <a:r>
              <a:rPr lang="zh-CN" altLang="en-US" sz="1800" b="0" i="0" dirty="0">
                <a:solidFill>
                  <a:srgbClr val="000000"/>
                </a:solidFill>
                <a:effectLst/>
                <a:latin typeface="FZSSK--GBK1-0"/>
              </a:rPr>
              <a:t>市场上出现供不应求的情况</a:t>
            </a:r>
            <a:r>
              <a:rPr lang="zh-CN" altLang="en-US" sz="1800" b="0" i="0" dirty="0">
                <a:solidFill>
                  <a:srgbClr val="000000"/>
                </a:solidFill>
                <a:effectLst/>
                <a:latin typeface="E-BZ"/>
              </a:rPr>
              <a:t>。</a:t>
            </a:r>
            <a:br>
              <a:rPr lang="zh-CN" altLang="en-US" sz="1800" b="0" i="0" dirty="0">
                <a:solidFill>
                  <a:srgbClr val="000000"/>
                </a:solidFill>
                <a:effectLst/>
                <a:latin typeface="E-BZ"/>
              </a:rPr>
            </a:br>
            <a:r>
              <a:rPr lang="zh-CN" altLang="en-US" sz="1800" b="0" i="0" dirty="0">
                <a:solidFill>
                  <a:srgbClr val="000000"/>
                </a:solidFill>
                <a:effectLst/>
                <a:latin typeface="E-BZ"/>
              </a:rPr>
              <a:t>        </a:t>
            </a:r>
            <a:r>
              <a:rPr lang="zh-CN" altLang="en-US" sz="1800" b="0" i="0" dirty="0">
                <a:solidFill>
                  <a:srgbClr val="000000"/>
                </a:solidFill>
                <a:effectLst/>
                <a:latin typeface="FZSSK--GBK1-0"/>
              </a:rPr>
              <a:t>最高限价带来的供不应求会导致市场上出现消费者抢购现象和黑市交易盛行</a:t>
            </a:r>
            <a:r>
              <a:rPr lang="zh-CN" altLang="en-US" sz="1800" b="0" i="0" dirty="0">
                <a:solidFill>
                  <a:srgbClr val="000000"/>
                </a:solidFill>
                <a:effectLst/>
                <a:latin typeface="E-BZ"/>
              </a:rPr>
              <a:t>。 </a:t>
            </a:r>
            <a:r>
              <a:rPr lang="zh-CN" altLang="en-US" sz="1800" b="0" i="0" dirty="0">
                <a:solidFill>
                  <a:srgbClr val="000000"/>
                </a:solidFill>
                <a:effectLst/>
                <a:latin typeface="FZSSK--GBK1-0"/>
              </a:rPr>
              <a:t>在这种情况下</a:t>
            </a:r>
            <a:r>
              <a:rPr lang="en-US" altLang="zh-CN" sz="1800" b="0" i="0" dirty="0">
                <a:solidFill>
                  <a:srgbClr val="000000"/>
                </a:solidFill>
                <a:effectLst/>
                <a:latin typeface="E-BZ"/>
              </a:rPr>
              <a:t>, </a:t>
            </a:r>
            <a:r>
              <a:rPr lang="zh-CN" altLang="en-US" sz="1800" b="0" i="0" dirty="0">
                <a:solidFill>
                  <a:srgbClr val="000000"/>
                </a:solidFill>
                <a:effectLst/>
                <a:latin typeface="FZSSK--GBK1-0"/>
              </a:rPr>
              <a:t>政府往往不得不采取配给制的做法</a:t>
            </a:r>
            <a:r>
              <a:rPr lang="en-US" altLang="zh-CN" sz="1800" b="0" i="0" dirty="0">
                <a:solidFill>
                  <a:srgbClr val="000000"/>
                </a:solidFill>
                <a:effectLst/>
                <a:latin typeface="E-BZ"/>
              </a:rPr>
              <a:t>, </a:t>
            </a:r>
            <a:r>
              <a:rPr lang="zh-CN" altLang="en-US" sz="1800" b="0" i="0" dirty="0">
                <a:solidFill>
                  <a:srgbClr val="000000"/>
                </a:solidFill>
                <a:effectLst/>
                <a:latin typeface="FZSSK--GBK1-0"/>
              </a:rPr>
              <a:t>即发放购物券来分配产品</a:t>
            </a:r>
            <a:r>
              <a:rPr lang="zh-CN" altLang="en-US" sz="1800" b="0" i="0" dirty="0">
                <a:solidFill>
                  <a:srgbClr val="000000"/>
                </a:solidFill>
                <a:effectLst/>
                <a:latin typeface="E-BZ"/>
              </a:rPr>
              <a:t>。 </a:t>
            </a:r>
            <a:r>
              <a:rPr lang="zh-CN" altLang="en-US" sz="1800" b="0" i="0" dirty="0">
                <a:solidFill>
                  <a:srgbClr val="000000"/>
                </a:solidFill>
                <a:effectLst/>
                <a:latin typeface="FZSSK--GBK1-0"/>
              </a:rPr>
              <a:t>配给制只适用于短时期内的特殊情况</a:t>
            </a:r>
            <a:r>
              <a:rPr lang="en-US" altLang="zh-CN" sz="1800" b="0" i="0" dirty="0">
                <a:solidFill>
                  <a:srgbClr val="000000"/>
                </a:solidFill>
                <a:effectLst/>
                <a:latin typeface="E-BZ"/>
              </a:rPr>
              <a:t>, </a:t>
            </a:r>
            <a:r>
              <a:rPr lang="zh-CN" altLang="en-US" sz="1800" b="0" i="0" dirty="0">
                <a:solidFill>
                  <a:srgbClr val="000000"/>
                </a:solidFill>
                <a:effectLst/>
                <a:latin typeface="FZSSK--GBK1-0"/>
              </a:rPr>
              <a:t>否则一方面会使购物券货币化</a:t>
            </a:r>
            <a:r>
              <a:rPr lang="en-US" altLang="zh-CN" sz="1800" b="0" i="0" dirty="0">
                <a:solidFill>
                  <a:srgbClr val="000000"/>
                </a:solidFill>
                <a:effectLst/>
                <a:latin typeface="E-BZ"/>
              </a:rPr>
              <a:t>, </a:t>
            </a:r>
            <a:r>
              <a:rPr lang="zh-CN" altLang="en-US" sz="1800" b="0" i="0" dirty="0">
                <a:solidFill>
                  <a:srgbClr val="000000"/>
                </a:solidFill>
                <a:effectLst/>
                <a:latin typeface="FZSSK--GBK1-0"/>
              </a:rPr>
              <a:t>还会出现黑市交易</a:t>
            </a:r>
            <a:r>
              <a:rPr lang="en-US" altLang="zh-CN" sz="1800" b="0" i="0" dirty="0">
                <a:solidFill>
                  <a:srgbClr val="000000"/>
                </a:solidFill>
                <a:effectLst/>
                <a:latin typeface="E-BZ"/>
              </a:rPr>
              <a:t>; </a:t>
            </a:r>
            <a:r>
              <a:rPr lang="zh-CN" altLang="en-US" sz="1800" b="0" i="0" dirty="0">
                <a:solidFill>
                  <a:srgbClr val="000000"/>
                </a:solidFill>
                <a:effectLst/>
                <a:latin typeface="FZSSK--GBK1-0"/>
              </a:rPr>
              <a:t>另一方面会挫伤生产者的积极性</a:t>
            </a:r>
            <a:r>
              <a:rPr lang="en-US" altLang="zh-CN" sz="1800" b="0" i="0" dirty="0">
                <a:solidFill>
                  <a:srgbClr val="000000"/>
                </a:solidFill>
                <a:effectLst/>
                <a:latin typeface="E-BZ"/>
              </a:rPr>
              <a:t>, </a:t>
            </a:r>
            <a:r>
              <a:rPr lang="zh-CN" altLang="en-US" sz="1800" b="0" i="0" dirty="0">
                <a:solidFill>
                  <a:srgbClr val="000000"/>
                </a:solidFill>
                <a:effectLst/>
                <a:latin typeface="FZSSK--GBK1-0"/>
              </a:rPr>
              <a:t>使短缺变得严重</a:t>
            </a:r>
            <a:r>
              <a:rPr lang="en-US" altLang="zh-CN" sz="1800" b="0" i="0" dirty="0">
                <a:solidFill>
                  <a:srgbClr val="000000"/>
                </a:solidFill>
                <a:effectLst/>
                <a:latin typeface="E-BZ"/>
              </a:rPr>
              <a:t>, </a:t>
            </a:r>
            <a:r>
              <a:rPr lang="zh-CN" altLang="en-US" sz="1800" b="0" i="0" dirty="0">
                <a:solidFill>
                  <a:srgbClr val="000000"/>
                </a:solidFill>
                <a:effectLst/>
                <a:latin typeface="FZSSK--GBK1-0"/>
              </a:rPr>
              <a:t>一旦放弃价格管制</a:t>
            </a:r>
            <a:r>
              <a:rPr lang="en-US" altLang="zh-CN" sz="1800" b="0" i="0" dirty="0">
                <a:solidFill>
                  <a:srgbClr val="000000"/>
                </a:solidFill>
                <a:effectLst/>
                <a:latin typeface="E-BZ"/>
              </a:rPr>
              <a:t>, </a:t>
            </a:r>
            <a:r>
              <a:rPr lang="zh-CN" altLang="en-US" sz="1800" b="0" i="0" dirty="0">
                <a:solidFill>
                  <a:srgbClr val="000000"/>
                </a:solidFill>
                <a:effectLst/>
                <a:latin typeface="FZSSK--GBK1-0"/>
              </a:rPr>
              <a:t>价格上涨会变得更加厉害</a:t>
            </a:r>
            <a:r>
              <a:rPr lang="zh-CN" altLang="en-US" sz="1800" b="0" i="0" dirty="0">
                <a:solidFill>
                  <a:srgbClr val="000000"/>
                </a:solidFill>
                <a:effectLst/>
                <a:latin typeface="E-BZ"/>
              </a:rPr>
              <a:t>。</a:t>
            </a:r>
            <a:r>
              <a:rPr lang="zh-CN" altLang="en-US" dirty="0"/>
              <a:t> </a:t>
            </a:r>
            <a:br>
              <a:rPr lang="zh-CN" altLang="en-US" dirty="0"/>
            </a:br>
            <a:endParaRPr lang="zh-CN" altLang="en-US" dirty="0"/>
          </a:p>
        </p:txBody>
      </p:sp>
    </p:spTree>
    <p:extLst>
      <p:ext uri="{BB962C8B-B14F-4D97-AF65-F5344CB8AC3E}">
        <p14:creationId xmlns:p14="http://schemas.microsoft.com/office/powerpoint/2010/main" val="35297321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down)">
                                      <p:cBhvr>
                                        <p:cTn id="18" dur="500"/>
                                        <p:tgtEl>
                                          <p:spTgt spid="34"/>
                                        </p:tgtEl>
                                      </p:cBhvr>
                                    </p:animEffect>
                                  </p:childTnLst>
                                </p:cTn>
                              </p:par>
                            </p:childTnLst>
                          </p:cTn>
                        </p:par>
                        <p:par>
                          <p:cTn id="19" fill="hold">
                            <p:stCondLst>
                              <p:cond delay="500"/>
                            </p:stCondLst>
                            <p:childTnLst>
                              <p:par>
                                <p:cTn id="20" presetID="9"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532925"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FOUR</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弹  性</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第四节</a:t>
            </a:r>
          </a:p>
        </p:txBody>
      </p:sp>
    </p:spTree>
    <p:extLst>
      <p:ext uri="{BB962C8B-B14F-4D97-AF65-F5344CB8AC3E}">
        <p14:creationId xmlns:p14="http://schemas.microsoft.com/office/powerpoint/2010/main" val="182551360"/>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37098" y="1459338"/>
            <a:ext cx="10845800" cy="2315613"/>
            <a:chOff x="673100" y="1914653"/>
            <a:chExt cx="10845800" cy="2315613"/>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2"/>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3"/>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13" name="iSḷíďe"/>
            <p:cNvSpPr txBox="1"/>
            <p:nvPr/>
          </p:nvSpPr>
          <p:spPr>
            <a:xfrm>
              <a:off x="709102" y="1914653"/>
              <a:ext cx="4637276" cy="1399784"/>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solidFill>
                    <a:srgbClr val="000000"/>
                  </a:solidFill>
                  <a:cs typeface="+mn-ea"/>
                  <a:sym typeface="+mn-lt"/>
                </a:rPr>
                <a:t>        </a:t>
              </a:r>
              <a:r>
                <a:rPr lang="zh-CN" altLang="en-US" sz="1600" dirty="0">
                  <a:solidFill>
                    <a:srgbClr val="002FA7"/>
                  </a:solidFill>
                  <a:cs typeface="+mn-ea"/>
                  <a:sym typeface="+mn-lt"/>
                </a:rPr>
                <a:t>一般而言</a:t>
              </a:r>
              <a:r>
                <a:rPr lang="en-US" altLang="zh-CN" sz="1600" dirty="0">
                  <a:solidFill>
                    <a:srgbClr val="002FA7"/>
                  </a:solidFill>
                  <a:cs typeface="+mn-ea"/>
                  <a:sym typeface="+mn-lt"/>
                </a:rPr>
                <a:t>, </a:t>
              </a:r>
              <a:r>
                <a:rPr lang="zh-CN" altLang="en-US" sz="1600" dirty="0">
                  <a:solidFill>
                    <a:srgbClr val="002FA7"/>
                  </a:solidFill>
                  <a:cs typeface="+mn-ea"/>
                  <a:sym typeface="+mn-lt"/>
                </a:rPr>
                <a:t>只要两个经济变量之间存在着函数关系</a:t>
              </a:r>
              <a:r>
                <a:rPr lang="en-US" altLang="zh-CN" sz="1600" dirty="0">
                  <a:solidFill>
                    <a:srgbClr val="002FA7"/>
                  </a:solidFill>
                  <a:cs typeface="+mn-ea"/>
                  <a:sym typeface="+mn-lt"/>
                </a:rPr>
                <a:t>, </a:t>
              </a:r>
              <a:r>
                <a:rPr lang="zh-CN" altLang="en-US" sz="1600" dirty="0">
                  <a:solidFill>
                    <a:srgbClr val="002FA7"/>
                  </a:solidFill>
                  <a:cs typeface="+mn-ea"/>
                  <a:sym typeface="+mn-lt"/>
                </a:rPr>
                <a:t>就可以用弹性来表示因变量变动对自变量变动的敏感程度。 弹性大小可以用弹性系数来表示。</a:t>
              </a:r>
            </a:p>
          </p:txBody>
        </p:sp>
      </p:gr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弹性的一般定义</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5" name="文本框 4">
            <a:extLst>
              <a:ext uri="{FF2B5EF4-FFF2-40B4-BE49-F238E27FC236}">
                <a16:creationId xmlns:a16="http://schemas.microsoft.com/office/drawing/2014/main" id="{419CE5F1-FE79-39E9-9FD5-3C6621F9C53E}"/>
              </a:ext>
            </a:extLst>
          </p:cNvPr>
          <p:cNvSpPr txBox="1"/>
          <p:nvPr/>
        </p:nvSpPr>
        <p:spPr>
          <a:xfrm>
            <a:off x="5772150" y="1674389"/>
            <a:ext cx="6533388" cy="369332"/>
          </a:xfrm>
          <a:prstGeom prst="rect">
            <a:avLst/>
          </a:prstGeom>
          <a:noFill/>
        </p:spPr>
        <p:txBody>
          <a:bodyPr wrap="square">
            <a:spAutoFit/>
          </a:bodyPr>
          <a:lstStyle/>
          <a:p>
            <a:r>
              <a:rPr lang="zh-CN" altLang="en-US" b="1" dirty="0">
                <a:solidFill>
                  <a:srgbClr val="002FA7"/>
                </a:solidFill>
              </a:rPr>
              <a:t>弹性系数</a:t>
            </a:r>
            <a:r>
              <a:rPr lang="en-US" altLang="zh-CN" b="1" dirty="0">
                <a:solidFill>
                  <a:srgbClr val="002FA7"/>
                </a:solidFill>
              </a:rPr>
              <a:t>= </a:t>
            </a:r>
            <a:r>
              <a:rPr lang="zh-CN" altLang="en-US" b="1" dirty="0">
                <a:solidFill>
                  <a:srgbClr val="002FA7"/>
                </a:solidFill>
              </a:rPr>
              <a:t>因变量变动的比率</a:t>
            </a:r>
            <a:r>
              <a:rPr lang="en-US" altLang="zh-CN" b="1" dirty="0">
                <a:solidFill>
                  <a:srgbClr val="002FA7"/>
                </a:solidFill>
              </a:rPr>
              <a:t>/</a:t>
            </a:r>
            <a:r>
              <a:rPr lang="zh-CN" altLang="en-US" b="1" dirty="0">
                <a:solidFill>
                  <a:srgbClr val="002FA7"/>
                </a:solidFill>
              </a:rPr>
              <a:t>自变量变动的比率</a:t>
            </a:r>
          </a:p>
        </p:txBody>
      </p:sp>
      <p:graphicFrame>
        <p:nvGraphicFramePr>
          <p:cNvPr id="10" name="图示 9">
            <a:extLst>
              <a:ext uri="{FF2B5EF4-FFF2-40B4-BE49-F238E27FC236}">
                <a16:creationId xmlns:a16="http://schemas.microsoft.com/office/drawing/2014/main" id="{B043027E-55C7-C0E8-1A3A-E4FB8958FD92}"/>
              </a:ext>
            </a:extLst>
          </p:cNvPr>
          <p:cNvGraphicFramePr/>
          <p:nvPr>
            <p:extLst>
              <p:ext uri="{D42A27DB-BD31-4B8C-83A1-F6EECF244321}">
                <p14:modId xmlns:p14="http://schemas.microsoft.com/office/powerpoint/2010/main" val="1096012985"/>
              </p:ext>
            </p:extLst>
          </p:nvPr>
        </p:nvGraphicFramePr>
        <p:xfrm>
          <a:off x="1392172" y="3499762"/>
          <a:ext cx="7836408" cy="254338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00940669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37098" y="1459337"/>
            <a:ext cx="10845800" cy="2315614"/>
            <a:chOff x="673100" y="1914652"/>
            <a:chExt cx="10845800" cy="2315614"/>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2"/>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3"/>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13" name="iSḷíďe"/>
            <p:cNvSpPr txBox="1"/>
            <p:nvPr/>
          </p:nvSpPr>
          <p:spPr>
            <a:xfrm>
              <a:off x="709102" y="1914652"/>
              <a:ext cx="5316220" cy="1681903"/>
            </a:xfrm>
            <a:prstGeom prst="rect">
              <a:avLst/>
            </a:prstGeom>
            <a:noFill/>
            <a:ln>
              <a:noFill/>
            </a:ln>
          </p:spPr>
          <p:txBody>
            <a:bodyPr wrap="square" lIns="91440" tIns="45720" rIns="91440" bIns="45720" anchor="ctr"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solidFill>
                    <a:srgbClr val="000000"/>
                  </a:solidFill>
                  <a:cs typeface="+mn-ea"/>
                  <a:sym typeface="+mn-lt"/>
                </a:rPr>
                <a:t>         </a:t>
              </a:r>
              <a:r>
                <a:rPr lang="zh-CN" altLang="en-US" sz="1600" dirty="0">
                  <a:solidFill>
                    <a:srgbClr val="002FA7"/>
                  </a:solidFill>
                  <a:cs typeface="+mn-ea"/>
                  <a:sym typeface="+mn-lt"/>
                </a:rPr>
                <a:t>需求价格弹性简称需求弹性</a:t>
              </a:r>
              <a:r>
                <a:rPr lang="en-US" altLang="zh-CN" sz="1600" dirty="0">
                  <a:solidFill>
                    <a:srgbClr val="002FA7"/>
                  </a:solidFill>
                  <a:cs typeface="+mn-ea"/>
                  <a:sym typeface="+mn-lt"/>
                </a:rPr>
                <a:t>, </a:t>
              </a:r>
              <a:r>
                <a:rPr lang="zh-CN" altLang="en-US" sz="1600" dirty="0">
                  <a:solidFill>
                    <a:srgbClr val="002FA7"/>
                  </a:solidFill>
                  <a:cs typeface="+mn-ea"/>
                  <a:sym typeface="+mn-lt"/>
                </a:rPr>
                <a:t>它表示在一定时期内一种商品的需求量变动对于该商品价格变动的敏感程度</a:t>
              </a:r>
              <a:r>
                <a:rPr lang="en-US" altLang="zh-CN" sz="1600" dirty="0">
                  <a:solidFill>
                    <a:srgbClr val="002FA7"/>
                  </a:solidFill>
                  <a:cs typeface="+mn-ea"/>
                  <a:sym typeface="+mn-lt"/>
                </a:rPr>
                <a:t>, </a:t>
              </a:r>
              <a:r>
                <a:rPr lang="zh-CN" altLang="en-US" sz="1600" dirty="0">
                  <a:solidFill>
                    <a:srgbClr val="002FA7"/>
                  </a:solidFill>
                  <a:cs typeface="+mn-ea"/>
                  <a:sym typeface="+mn-lt"/>
                </a:rPr>
                <a:t>或者说</a:t>
              </a:r>
              <a:r>
                <a:rPr lang="en-US" altLang="zh-CN" sz="1600" dirty="0">
                  <a:solidFill>
                    <a:srgbClr val="002FA7"/>
                  </a:solidFill>
                  <a:cs typeface="+mn-ea"/>
                  <a:sym typeface="+mn-lt"/>
                </a:rPr>
                <a:t>, </a:t>
              </a:r>
              <a:r>
                <a:rPr lang="zh-CN" altLang="en-US" sz="1600" dirty="0">
                  <a:solidFill>
                    <a:srgbClr val="002FA7"/>
                  </a:solidFill>
                  <a:cs typeface="+mn-ea"/>
                  <a:sym typeface="+mn-lt"/>
                </a:rPr>
                <a:t>表示在一定时期内一种商品的价格变动百分之一时所引起</a:t>
              </a:r>
            </a:p>
            <a:p>
              <a:pPr>
                <a:lnSpc>
                  <a:spcPct val="150000"/>
                </a:lnSpc>
              </a:pPr>
              <a:r>
                <a:rPr lang="zh-CN" altLang="en-US" sz="1600" dirty="0">
                  <a:solidFill>
                    <a:srgbClr val="002FA7"/>
                  </a:solidFill>
                  <a:cs typeface="+mn-ea"/>
                  <a:sym typeface="+mn-lt"/>
                </a:rPr>
                <a:t>的该商品需求量变动的百分比。 </a:t>
              </a:r>
            </a:p>
          </p:txBody>
        </p:sp>
      </p:gr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需求价格弹性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5" name="文本框 4">
            <a:extLst>
              <a:ext uri="{FF2B5EF4-FFF2-40B4-BE49-F238E27FC236}">
                <a16:creationId xmlns:a16="http://schemas.microsoft.com/office/drawing/2014/main" id="{419CE5F1-FE79-39E9-9FD5-3C6621F9C53E}"/>
              </a:ext>
            </a:extLst>
          </p:cNvPr>
          <p:cNvSpPr txBox="1"/>
          <p:nvPr/>
        </p:nvSpPr>
        <p:spPr>
          <a:xfrm>
            <a:off x="6096000" y="1930956"/>
            <a:ext cx="6533388" cy="369332"/>
          </a:xfrm>
          <a:prstGeom prst="rect">
            <a:avLst/>
          </a:prstGeom>
          <a:noFill/>
        </p:spPr>
        <p:txBody>
          <a:bodyPr wrap="square">
            <a:spAutoFit/>
          </a:bodyPr>
          <a:lstStyle/>
          <a:p>
            <a:r>
              <a:rPr lang="zh-CN" altLang="en-US" b="1" dirty="0">
                <a:solidFill>
                  <a:srgbClr val="002FA7"/>
                </a:solidFill>
              </a:rPr>
              <a:t>需求价格弹性</a:t>
            </a:r>
            <a:r>
              <a:rPr lang="en-US" altLang="zh-CN" b="1" dirty="0">
                <a:solidFill>
                  <a:srgbClr val="002FA7"/>
                </a:solidFill>
              </a:rPr>
              <a:t>= </a:t>
            </a:r>
            <a:r>
              <a:rPr lang="zh-CN" altLang="en-US" b="1" dirty="0">
                <a:solidFill>
                  <a:srgbClr val="002FA7"/>
                </a:solidFill>
              </a:rPr>
              <a:t>需求量变动的比率</a:t>
            </a:r>
            <a:r>
              <a:rPr lang="en-US" altLang="zh-CN" b="1" dirty="0">
                <a:solidFill>
                  <a:srgbClr val="002FA7"/>
                </a:solidFill>
              </a:rPr>
              <a:t>/</a:t>
            </a:r>
            <a:r>
              <a:rPr lang="zh-CN" altLang="en-US" b="1" dirty="0">
                <a:solidFill>
                  <a:srgbClr val="002FA7"/>
                </a:solidFill>
              </a:rPr>
              <a:t>价格变动的比率</a:t>
            </a:r>
          </a:p>
        </p:txBody>
      </p:sp>
      <p:sp>
        <p:nvSpPr>
          <p:cNvPr id="2" name="矩形 1">
            <a:extLst>
              <a:ext uri="{FF2B5EF4-FFF2-40B4-BE49-F238E27FC236}">
                <a16:creationId xmlns:a16="http://schemas.microsoft.com/office/drawing/2014/main" id="{98EB883A-27F1-A645-4A9F-B7A746B9C595}"/>
              </a:ext>
            </a:extLst>
          </p:cNvPr>
          <p:cNvSpPr/>
          <p:nvPr/>
        </p:nvSpPr>
        <p:spPr>
          <a:xfrm>
            <a:off x="1246918" y="997673"/>
            <a:ext cx="5528389" cy="461665"/>
          </a:xfrm>
          <a:prstGeom prst="rect">
            <a:avLst/>
          </a:prstGeom>
        </p:spPr>
        <p:txBody>
          <a:bodyPr wrap="square">
            <a:spAutoFit/>
          </a:bodyPr>
          <a:lstStyle/>
          <a:p>
            <a:pPr>
              <a:buSzPct val="25000"/>
              <a:defRPr/>
            </a:pPr>
            <a:r>
              <a:rPr lang="en-US" altLang="zh-CN" sz="2400" b="1" cap="all" dirty="0">
                <a:solidFill>
                  <a:schemeClr val="tx1">
                    <a:lumMod val="95000"/>
                    <a:lumOff val="5000"/>
                  </a:schemeClr>
                </a:solidFill>
                <a:cs typeface="+mn-ea"/>
                <a:sym typeface="+mn-lt"/>
              </a:rPr>
              <a:t>(</a:t>
            </a:r>
            <a:r>
              <a:rPr lang="zh-CN" altLang="en-US" sz="2400" b="1" cap="all" dirty="0">
                <a:solidFill>
                  <a:schemeClr val="tx1">
                    <a:lumMod val="95000"/>
                    <a:lumOff val="5000"/>
                  </a:schemeClr>
                </a:solidFill>
                <a:cs typeface="+mn-ea"/>
                <a:sym typeface="+mn-lt"/>
              </a:rPr>
              <a:t>一</a:t>
            </a:r>
            <a:r>
              <a:rPr lang="en-US" altLang="zh-CN" sz="2400" b="1" cap="all" dirty="0">
                <a:solidFill>
                  <a:schemeClr val="tx1">
                    <a:lumMod val="95000"/>
                    <a:lumOff val="5000"/>
                  </a:schemeClr>
                </a:solidFill>
                <a:cs typeface="+mn-ea"/>
                <a:sym typeface="+mn-lt"/>
              </a:rPr>
              <a:t>) </a:t>
            </a:r>
            <a:r>
              <a:rPr lang="zh-CN" altLang="en-US" sz="2400" b="1" cap="all" dirty="0">
                <a:solidFill>
                  <a:schemeClr val="tx1">
                    <a:lumMod val="95000"/>
                    <a:lumOff val="5000"/>
                  </a:schemeClr>
                </a:solidFill>
                <a:cs typeface="+mn-ea"/>
                <a:sym typeface="+mn-lt"/>
              </a:rPr>
              <a:t>需求价格弹性的定义及公式</a:t>
            </a:r>
          </a:p>
        </p:txBody>
      </p:sp>
      <p:sp>
        <p:nvSpPr>
          <p:cNvPr id="4" name="文本框 3">
            <a:extLst>
              <a:ext uri="{FF2B5EF4-FFF2-40B4-BE49-F238E27FC236}">
                <a16:creationId xmlns:a16="http://schemas.microsoft.com/office/drawing/2014/main" id="{72B44F4C-49DA-5B4A-C57F-BB2D2C2A6E66}"/>
              </a:ext>
            </a:extLst>
          </p:cNvPr>
          <p:cNvSpPr txBox="1"/>
          <p:nvPr/>
        </p:nvSpPr>
        <p:spPr>
          <a:xfrm>
            <a:off x="1719072" y="3694663"/>
            <a:ext cx="8769096" cy="1938992"/>
          </a:xfrm>
          <a:prstGeom prst="rect">
            <a:avLst/>
          </a:prstGeom>
          <a:noFill/>
        </p:spPr>
        <p:txBody>
          <a:bodyPr wrap="square">
            <a:spAutoFit/>
          </a:bodyPr>
          <a:lstStyle/>
          <a:p>
            <a:r>
              <a:rPr lang="zh-CN" altLang="en-US" sz="2400" dirty="0">
                <a:solidFill>
                  <a:srgbClr val="002FA7"/>
                </a:solidFill>
              </a:rPr>
              <a:t>假定</a:t>
            </a:r>
            <a:r>
              <a:rPr lang="en-US" altLang="zh-CN" sz="2400" dirty="0">
                <a:solidFill>
                  <a:srgbClr val="002FA7"/>
                </a:solidFill>
              </a:rPr>
              <a:t>Q </a:t>
            </a:r>
            <a:r>
              <a:rPr lang="zh-CN" altLang="en-US" sz="2400" dirty="0">
                <a:solidFill>
                  <a:srgbClr val="002FA7"/>
                </a:solidFill>
              </a:rPr>
              <a:t>表示商品的需求量</a:t>
            </a:r>
            <a:r>
              <a:rPr lang="en-US" altLang="zh-CN" sz="2400" dirty="0">
                <a:solidFill>
                  <a:srgbClr val="002FA7"/>
                </a:solidFill>
              </a:rPr>
              <a:t>,P </a:t>
            </a:r>
            <a:r>
              <a:rPr lang="zh-CN" altLang="en-US" sz="2400" dirty="0">
                <a:solidFill>
                  <a:srgbClr val="002FA7"/>
                </a:solidFill>
              </a:rPr>
              <a:t>表示该商品的价格</a:t>
            </a:r>
            <a:r>
              <a:rPr lang="en-US" altLang="zh-CN" sz="2400" dirty="0">
                <a:solidFill>
                  <a:srgbClr val="002FA7"/>
                </a:solidFill>
              </a:rPr>
              <a:t>, </a:t>
            </a:r>
            <a:r>
              <a:rPr lang="zh-CN" altLang="en-US" sz="2400" dirty="0">
                <a:solidFill>
                  <a:srgbClr val="002FA7"/>
                </a:solidFill>
              </a:rPr>
              <a:t>其需求函数为</a:t>
            </a:r>
            <a:r>
              <a:rPr lang="en-US" altLang="zh-CN" sz="2400" dirty="0">
                <a:solidFill>
                  <a:srgbClr val="002FA7"/>
                </a:solidFill>
              </a:rPr>
              <a:t>Q =f (P ) ,ΔQ/Q </a:t>
            </a:r>
            <a:r>
              <a:rPr lang="zh-CN" altLang="en-US" sz="2400" dirty="0">
                <a:solidFill>
                  <a:srgbClr val="002FA7"/>
                </a:solidFill>
              </a:rPr>
              <a:t>表示需求量的相对变动量</a:t>
            </a:r>
            <a:r>
              <a:rPr lang="en-US" altLang="zh-CN" sz="2400" dirty="0">
                <a:solidFill>
                  <a:srgbClr val="002FA7"/>
                </a:solidFill>
              </a:rPr>
              <a:t>,ΔP/P </a:t>
            </a:r>
            <a:r>
              <a:rPr lang="zh-CN" altLang="en-US" sz="2400" dirty="0">
                <a:solidFill>
                  <a:srgbClr val="002FA7"/>
                </a:solidFill>
              </a:rPr>
              <a:t>表示价格变动幅度</a:t>
            </a:r>
            <a:r>
              <a:rPr lang="en-US" altLang="zh-CN" sz="2400" dirty="0">
                <a:solidFill>
                  <a:srgbClr val="002FA7"/>
                </a:solidFill>
              </a:rPr>
              <a:t>, </a:t>
            </a:r>
            <a:r>
              <a:rPr lang="zh-CN" altLang="en-US" sz="2400" dirty="0">
                <a:solidFill>
                  <a:srgbClr val="002FA7"/>
                </a:solidFill>
              </a:rPr>
              <a:t>则需求价格弹性</a:t>
            </a:r>
            <a:r>
              <a:rPr lang="en-US" altLang="zh-CN" sz="2400" dirty="0">
                <a:solidFill>
                  <a:srgbClr val="002FA7"/>
                </a:solidFill>
              </a:rPr>
              <a:t>Ed </a:t>
            </a:r>
            <a:r>
              <a:rPr lang="zh-CN" altLang="en-US" sz="2400" dirty="0">
                <a:solidFill>
                  <a:srgbClr val="002FA7"/>
                </a:solidFill>
              </a:rPr>
              <a:t>的公式为</a:t>
            </a:r>
          </a:p>
          <a:p>
            <a:pPr algn="ctr"/>
            <a:r>
              <a:rPr lang="en-US" altLang="zh-CN" sz="2400" dirty="0">
                <a:solidFill>
                  <a:srgbClr val="002FA7"/>
                </a:solidFill>
              </a:rPr>
              <a:t>Ed= -(ΔQ/Q)/(ΔP/P )</a:t>
            </a:r>
          </a:p>
          <a:p>
            <a:pPr algn="ctr"/>
            <a:r>
              <a:rPr lang="en-US" altLang="zh-CN" sz="2400" dirty="0">
                <a:solidFill>
                  <a:srgbClr val="002FA7"/>
                </a:solidFill>
              </a:rPr>
              <a:t>= - (ΔQ/ΔP ) × (P/Q</a:t>
            </a:r>
            <a:endParaRPr lang="zh-CN" altLang="en-US" sz="2400" dirty="0">
              <a:solidFill>
                <a:srgbClr val="002FA7"/>
              </a:solidFill>
            </a:endParaRPr>
          </a:p>
        </p:txBody>
      </p:sp>
    </p:spTree>
    <p:extLst>
      <p:ext uri="{BB962C8B-B14F-4D97-AF65-F5344CB8AC3E}">
        <p14:creationId xmlns:p14="http://schemas.microsoft.com/office/powerpoint/2010/main" val="402310088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par>
                          <p:cTn id="16" fill="hold">
                            <p:stCondLst>
                              <p:cond delay="500"/>
                            </p:stCondLst>
                            <p:childTnLst>
                              <p:par>
                                <p:cTn id="17" presetID="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4"/>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5"/>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6"/>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11"/>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12"/>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3"/>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67092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1369727" y="2807393"/>
            <a:ext cx="2139721" cy="646331"/>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600" kern="0" dirty="0">
                <a:solidFill>
                  <a:schemeClr val="accent6">
                    <a:lumMod val="75000"/>
                  </a:schemeClr>
                </a:solidFill>
                <a:cs typeface="+mn-ea"/>
                <a:sym typeface="+mn-lt"/>
              </a:rPr>
              <a:t>需求</a:t>
            </a:r>
            <a:endParaRPr kumimoji="0" lang="zh-CN" altLang="en-US" sz="36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nvCxnSpPr>
        <p:spPr>
          <a:xfrm flipV="1">
            <a:off x="1218012"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320225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3901055" y="2807393"/>
            <a:ext cx="2139721" cy="646331"/>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600" kern="0" dirty="0">
                <a:solidFill>
                  <a:schemeClr val="accent6">
                    <a:lumMod val="75000"/>
                  </a:schemeClr>
                </a:solidFill>
                <a:cs typeface="+mn-ea"/>
                <a:sym typeface="+mn-lt"/>
              </a:rPr>
              <a:t>供给</a:t>
            </a:r>
            <a:endParaRPr kumimoji="0" lang="zh-CN" altLang="en-US" sz="36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5"/>
            </p:custDataLst>
          </p:nvPr>
        </p:nvCxnSpPr>
        <p:spPr>
          <a:xfrm flipV="1">
            <a:off x="374934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573358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6520561" y="2807393"/>
            <a:ext cx="2139721" cy="1200329"/>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600" kern="0" dirty="0">
                <a:solidFill>
                  <a:schemeClr val="accent6">
                    <a:lumMod val="75000"/>
                  </a:schemeClr>
                </a:solidFill>
                <a:cs typeface="+mn-ea"/>
                <a:sym typeface="+mn-lt"/>
              </a:rPr>
              <a:t>均衡价格理论</a:t>
            </a:r>
            <a:endParaRPr kumimoji="0" lang="zh-CN" altLang="en-US" sz="36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p:nvPr/>
        </p:nvCxnSpPr>
        <p:spPr>
          <a:xfrm flipV="1">
            <a:off x="6280668" y="2872507"/>
            <a:ext cx="0" cy="1445660"/>
          </a:xfrm>
          <a:prstGeom prst="line">
            <a:avLst/>
          </a:prstGeom>
          <a:noFill/>
          <a:ln w="15875" cap="flat" cmpd="sng" algn="ctr">
            <a:solidFill>
              <a:srgbClr val="ED7D31"/>
            </a:solidFill>
            <a:prstDash val="solid"/>
            <a:miter lim="800000"/>
            <a:tailEnd type="oval"/>
          </a:ln>
          <a:effectLst/>
        </p:spPr>
      </p:cxnSp>
      <p:sp>
        <p:nvSpPr>
          <p:cNvPr id="25" name="ïSļîḓè"/>
          <p:cNvSpPr/>
          <p:nvPr>
            <p:custDataLst>
              <p:tags r:id="rId8"/>
            </p:custDataLst>
          </p:nvPr>
        </p:nvSpPr>
        <p:spPr>
          <a:xfrm>
            <a:off x="8264910"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O4</a:t>
            </a:r>
          </a:p>
        </p:txBody>
      </p:sp>
      <p:sp>
        <p:nvSpPr>
          <p:cNvPr id="26" name="ísḷíḍè"/>
          <p:cNvSpPr txBox="1"/>
          <p:nvPr>
            <p:custDataLst>
              <p:tags r:id="rId9"/>
            </p:custDataLst>
          </p:nvPr>
        </p:nvSpPr>
        <p:spPr>
          <a:xfrm>
            <a:off x="8963711" y="2807393"/>
            <a:ext cx="2139721" cy="646331"/>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600" kern="0" dirty="0">
                <a:solidFill>
                  <a:schemeClr val="accent6">
                    <a:lumMod val="75000"/>
                  </a:schemeClr>
                </a:solidFill>
                <a:cs typeface="+mn-ea"/>
                <a:sym typeface="+mn-lt"/>
              </a:rPr>
              <a:t>弹性</a:t>
            </a:r>
            <a:endParaRPr kumimoji="0" lang="zh-CN" altLang="en-US" sz="36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8" name="íš1ïdè"/>
          <p:cNvCxnSpPr/>
          <p:nvPr>
            <p:custDataLst>
              <p:tags r:id="rId10"/>
            </p:custDataLst>
          </p:nvPr>
        </p:nvCxnSpPr>
        <p:spPr>
          <a:xfrm flipV="1">
            <a:off x="8811996"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500"/>
                                        <p:tgtEl>
                                          <p:spTgt spid="2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par>
                                <p:cTn id="57" presetID="22" presetClass="entr" presetSubtype="1"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left)">
                                      <p:cBhvr>
                                        <p:cTn id="6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P spid="25" grpId="0" bldLvl="0" animBg="1"/>
      <p:bldP spid="2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37098" y="1466371"/>
            <a:ext cx="10845800" cy="2308580"/>
            <a:chOff x="673100" y="1921686"/>
            <a:chExt cx="10845800" cy="2308580"/>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2"/>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3"/>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13" name="iSḷíďe"/>
            <p:cNvSpPr txBox="1"/>
            <p:nvPr/>
          </p:nvSpPr>
          <p:spPr>
            <a:xfrm>
              <a:off x="1505028" y="1921686"/>
              <a:ext cx="7492492" cy="1681903"/>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000" dirty="0">
                  <a:solidFill>
                    <a:srgbClr val="000000"/>
                  </a:solidFill>
                  <a:cs typeface="+mn-ea"/>
                  <a:sym typeface="+mn-lt"/>
                </a:rPr>
                <a:t>不同商品的需求弹性是不同的。 根据弹性系数的大小可以把商品的弹性分为五类。</a:t>
              </a:r>
            </a:p>
          </p:txBody>
        </p:sp>
      </p:gr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需求价格弹性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a:extLst>
              <a:ext uri="{FF2B5EF4-FFF2-40B4-BE49-F238E27FC236}">
                <a16:creationId xmlns:a16="http://schemas.microsoft.com/office/drawing/2014/main" id="{98EB883A-27F1-A645-4A9F-B7A746B9C595}"/>
              </a:ext>
            </a:extLst>
          </p:cNvPr>
          <p:cNvSpPr/>
          <p:nvPr/>
        </p:nvSpPr>
        <p:spPr>
          <a:xfrm>
            <a:off x="1246918" y="997673"/>
            <a:ext cx="5528389" cy="461665"/>
          </a:xfrm>
          <a:prstGeom prst="rect">
            <a:avLst/>
          </a:prstGeom>
        </p:spPr>
        <p:txBody>
          <a:bodyPr wrap="square">
            <a:spAutoFit/>
          </a:bodyPr>
          <a:lstStyle/>
          <a:p>
            <a:pPr>
              <a:buSzPct val="25000"/>
              <a:defRPr/>
            </a:pPr>
            <a:r>
              <a:rPr lang="en-US" altLang="zh-CN" sz="2400" b="1" cap="all" dirty="0">
                <a:solidFill>
                  <a:schemeClr val="accent1"/>
                </a:solidFill>
                <a:cs typeface="+mn-ea"/>
                <a:sym typeface="+mn-lt"/>
              </a:rPr>
              <a:t>(</a:t>
            </a:r>
            <a:r>
              <a:rPr lang="zh-CN" altLang="en-US" sz="2400" b="1" cap="all" dirty="0">
                <a:solidFill>
                  <a:schemeClr val="accent1"/>
                </a:solidFill>
                <a:cs typeface="+mn-ea"/>
                <a:sym typeface="+mn-lt"/>
              </a:rPr>
              <a:t>二</a:t>
            </a:r>
            <a:r>
              <a:rPr lang="en-US" altLang="zh-CN" sz="2400" b="1" cap="all" dirty="0">
                <a:solidFill>
                  <a:schemeClr val="accent1"/>
                </a:solidFill>
                <a:cs typeface="+mn-ea"/>
                <a:sym typeface="+mn-lt"/>
              </a:rPr>
              <a:t>) </a:t>
            </a:r>
            <a:r>
              <a:rPr lang="zh-CN" altLang="en-US" sz="2400" b="1" cap="all" dirty="0">
                <a:solidFill>
                  <a:schemeClr val="accent1"/>
                </a:solidFill>
                <a:cs typeface="+mn-ea"/>
                <a:sym typeface="+mn-lt"/>
              </a:rPr>
              <a:t>需求弹性的类型</a:t>
            </a:r>
          </a:p>
        </p:txBody>
      </p:sp>
      <p:graphicFrame>
        <p:nvGraphicFramePr>
          <p:cNvPr id="3" name="图示 2">
            <a:extLst>
              <a:ext uri="{FF2B5EF4-FFF2-40B4-BE49-F238E27FC236}">
                <a16:creationId xmlns:a16="http://schemas.microsoft.com/office/drawing/2014/main" id="{F11B01A5-A212-FE01-3B18-345ECDB91E5B}"/>
              </a:ext>
            </a:extLst>
          </p:cNvPr>
          <p:cNvGraphicFramePr/>
          <p:nvPr>
            <p:extLst>
              <p:ext uri="{D42A27DB-BD31-4B8C-83A1-F6EECF244321}">
                <p14:modId xmlns:p14="http://schemas.microsoft.com/office/powerpoint/2010/main" val="130976583"/>
              </p:ext>
            </p:extLst>
          </p:nvPr>
        </p:nvGraphicFramePr>
        <p:xfrm>
          <a:off x="1719072" y="3694663"/>
          <a:ext cx="8439912" cy="278064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68095947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par>
                          <p:cTn id="16" fill="hold">
                            <p:stCondLst>
                              <p:cond delay="500"/>
                            </p:stCondLst>
                            <p:childTnLst>
                              <p:par>
                                <p:cTn id="17" presetID="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37098" y="2521597"/>
            <a:ext cx="10845800" cy="1253354"/>
            <a:chOff x="673100" y="2976912"/>
            <a:chExt cx="10845800" cy="1253354"/>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2"/>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3"/>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需求价格弹性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a:extLst>
              <a:ext uri="{FF2B5EF4-FFF2-40B4-BE49-F238E27FC236}">
                <a16:creationId xmlns:a16="http://schemas.microsoft.com/office/drawing/2014/main" id="{98EB883A-27F1-A645-4A9F-B7A746B9C595}"/>
              </a:ext>
            </a:extLst>
          </p:cNvPr>
          <p:cNvSpPr/>
          <p:nvPr/>
        </p:nvSpPr>
        <p:spPr>
          <a:xfrm>
            <a:off x="1448086" y="1408290"/>
            <a:ext cx="5528389" cy="461665"/>
          </a:xfrm>
          <a:prstGeom prst="rect">
            <a:avLst/>
          </a:prstGeom>
        </p:spPr>
        <p:txBody>
          <a:bodyPr wrap="square">
            <a:spAutoFit/>
          </a:bodyPr>
          <a:lstStyle/>
          <a:p>
            <a:pPr>
              <a:buSzPct val="25000"/>
              <a:defRPr/>
            </a:pPr>
            <a:r>
              <a:rPr lang="en-US" altLang="zh-CN" sz="2400" b="1" cap="all" dirty="0">
                <a:solidFill>
                  <a:schemeClr val="accent1"/>
                </a:solidFill>
                <a:cs typeface="+mn-ea"/>
                <a:sym typeface="+mn-lt"/>
              </a:rPr>
              <a:t>(</a:t>
            </a:r>
            <a:r>
              <a:rPr lang="zh-CN" altLang="en-US" sz="2400" b="1" cap="all" dirty="0">
                <a:solidFill>
                  <a:schemeClr val="accent1"/>
                </a:solidFill>
                <a:cs typeface="+mn-ea"/>
                <a:sym typeface="+mn-lt"/>
              </a:rPr>
              <a:t>三</a:t>
            </a:r>
            <a:r>
              <a:rPr lang="en-US" altLang="zh-CN" sz="2400" b="1" cap="all" dirty="0">
                <a:solidFill>
                  <a:schemeClr val="accent1"/>
                </a:solidFill>
                <a:cs typeface="+mn-ea"/>
                <a:sym typeface="+mn-lt"/>
              </a:rPr>
              <a:t>) </a:t>
            </a:r>
            <a:r>
              <a:rPr lang="zh-CN" altLang="en-US" sz="2400" b="1" cap="all" dirty="0">
                <a:solidFill>
                  <a:schemeClr val="accent1"/>
                </a:solidFill>
                <a:cs typeface="+mn-ea"/>
                <a:sym typeface="+mn-lt"/>
              </a:rPr>
              <a:t>影响需求弹性的因素</a:t>
            </a:r>
          </a:p>
        </p:txBody>
      </p:sp>
      <p:graphicFrame>
        <p:nvGraphicFramePr>
          <p:cNvPr id="3" name="图示 2">
            <a:extLst>
              <a:ext uri="{FF2B5EF4-FFF2-40B4-BE49-F238E27FC236}">
                <a16:creationId xmlns:a16="http://schemas.microsoft.com/office/drawing/2014/main" id="{F11B01A5-A212-FE01-3B18-345ECDB91E5B}"/>
              </a:ext>
            </a:extLst>
          </p:cNvPr>
          <p:cNvGraphicFramePr/>
          <p:nvPr>
            <p:extLst>
              <p:ext uri="{D42A27DB-BD31-4B8C-83A1-F6EECF244321}">
                <p14:modId xmlns:p14="http://schemas.microsoft.com/office/powerpoint/2010/main" val="3754139964"/>
              </p:ext>
            </p:extLst>
          </p:nvPr>
        </p:nvGraphicFramePr>
        <p:xfrm>
          <a:off x="1719072" y="3694663"/>
          <a:ext cx="8439912" cy="278064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82634866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par>
                          <p:cTn id="16" fill="hold">
                            <p:stCondLst>
                              <p:cond delay="500"/>
                            </p:stCondLst>
                            <p:childTnLst>
                              <p:par>
                                <p:cTn id="17" presetID="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2" y="382694"/>
            <a:ext cx="4671527"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需求价格弹性</a:t>
            </a:r>
          </a:p>
        </p:txBody>
      </p:sp>
      <p:sp>
        <p:nvSpPr>
          <p:cNvPr id="7" name="矩形 6">
            <a:extLst>
              <a:ext uri="{FF2B5EF4-FFF2-40B4-BE49-F238E27FC236}">
                <a16:creationId xmlns:a16="http://schemas.microsoft.com/office/drawing/2014/main" id="{8714F10F-0A94-C796-10F3-78E2BE3E426F}"/>
              </a:ext>
            </a:extLst>
          </p:cNvPr>
          <p:cNvSpPr/>
          <p:nvPr/>
        </p:nvSpPr>
        <p:spPr>
          <a:xfrm>
            <a:off x="1448086" y="1408290"/>
            <a:ext cx="5528389" cy="461665"/>
          </a:xfrm>
          <a:prstGeom prst="rect">
            <a:avLst/>
          </a:prstGeom>
        </p:spPr>
        <p:txBody>
          <a:bodyPr wrap="square">
            <a:spAutoFit/>
          </a:bodyPr>
          <a:lstStyle/>
          <a:p>
            <a:pPr>
              <a:buSzPct val="25000"/>
              <a:defRPr/>
            </a:pPr>
            <a:r>
              <a:rPr lang="en-US" altLang="zh-CN" sz="2400" b="1" cap="all" dirty="0">
                <a:solidFill>
                  <a:schemeClr val="accent1"/>
                </a:solidFill>
                <a:cs typeface="+mn-ea"/>
                <a:sym typeface="+mn-lt"/>
              </a:rPr>
              <a:t>(</a:t>
            </a:r>
            <a:r>
              <a:rPr lang="zh-CN" altLang="en-US" sz="2400" b="1" cap="all" dirty="0">
                <a:solidFill>
                  <a:schemeClr val="accent1"/>
                </a:solidFill>
                <a:cs typeface="+mn-ea"/>
                <a:sym typeface="+mn-lt"/>
              </a:rPr>
              <a:t>四</a:t>
            </a:r>
            <a:r>
              <a:rPr lang="en-US" altLang="zh-CN" sz="2400" b="1" cap="all" dirty="0">
                <a:solidFill>
                  <a:schemeClr val="accent1"/>
                </a:solidFill>
                <a:cs typeface="+mn-ea"/>
                <a:sym typeface="+mn-lt"/>
              </a:rPr>
              <a:t>) </a:t>
            </a:r>
            <a:r>
              <a:rPr lang="zh-CN" altLang="en-US" sz="2400" b="1" cap="all" dirty="0">
                <a:solidFill>
                  <a:schemeClr val="accent1"/>
                </a:solidFill>
                <a:cs typeface="+mn-ea"/>
                <a:sym typeface="+mn-lt"/>
              </a:rPr>
              <a:t>需求弹性理论的运用</a:t>
            </a:r>
          </a:p>
        </p:txBody>
      </p:sp>
      <p:sp>
        <p:nvSpPr>
          <p:cNvPr id="13" name="文本框 12">
            <a:extLst>
              <a:ext uri="{FF2B5EF4-FFF2-40B4-BE49-F238E27FC236}">
                <a16:creationId xmlns:a16="http://schemas.microsoft.com/office/drawing/2014/main" id="{98CE052E-1DCB-F828-EC87-4964F135E9AA}"/>
              </a:ext>
            </a:extLst>
          </p:cNvPr>
          <p:cNvSpPr txBox="1"/>
          <p:nvPr/>
        </p:nvSpPr>
        <p:spPr>
          <a:xfrm>
            <a:off x="1373250" y="2174809"/>
            <a:ext cx="9197214" cy="2246769"/>
          </a:xfrm>
          <a:prstGeom prst="rect">
            <a:avLst/>
          </a:prstGeom>
          <a:noFill/>
        </p:spPr>
        <p:txBody>
          <a:bodyPr wrap="square">
            <a:spAutoFit/>
          </a:bodyPr>
          <a:lstStyle/>
          <a:p>
            <a:r>
              <a:rPr lang="zh-CN" altLang="en-US" sz="2000" dirty="0"/>
              <a:t>企业的销售收入即总收益等于商品的销售量</a:t>
            </a:r>
            <a:r>
              <a:rPr lang="en-US" altLang="zh-CN" sz="2000" dirty="0"/>
              <a:t>(</a:t>
            </a:r>
            <a:r>
              <a:rPr lang="zh-CN" altLang="en-US" sz="2000" dirty="0"/>
              <a:t>需求量</a:t>
            </a:r>
            <a:r>
              <a:rPr lang="en-US" altLang="zh-CN" sz="2000" dirty="0"/>
              <a:t>) </a:t>
            </a:r>
            <a:r>
              <a:rPr lang="zh-CN" altLang="en-US" sz="2000" dirty="0"/>
              <a:t>乘以商品的价格</a:t>
            </a:r>
            <a:r>
              <a:rPr lang="en-US" altLang="zh-CN" sz="2000" dirty="0"/>
              <a:t>, </a:t>
            </a:r>
            <a:r>
              <a:rPr lang="zh-CN" altLang="en-US" sz="2000" dirty="0"/>
              <a:t>即</a:t>
            </a:r>
          </a:p>
          <a:p>
            <a:pPr algn="ctr"/>
            <a:r>
              <a:rPr lang="en-US" altLang="zh-CN" sz="2000" dirty="0"/>
              <a:t>TR =P ×Q</a:t>
            </a:r>
          </a:p>
          <a:p>
            <a:r>
              <a:rPr lang="zh-CN" altLang="en-US" sz="2000" dirty="0"/>
              <a:t>式中</a:t>
            </a:r>
            <a:r>
              <a:rPr lang="en-US" altLang="zh-CN" sz="2000" dirty="0"/>
              <a:t>,TR </a:t>
            </a:r>
            <a:r>
              <a:rPr lang="zh-CN" altLang="en-US" sz="2000" dirty="0"/>
              <a:t>表示总收益</a:t>
            </a:r>
            <a:r>
              <a:rPr lang="en-US" altLang="zh-CN" sz="2000" dirty="0"/>
              <a:t>,P </a:t>
            </a:r>
            <a:r>
              <a:rPr lang="zh-CN" altLang="en-US" sz="2000" dirty="0"/>
              <a:t>表示价格</a:t>
            </a:r>
            <a:r>
              <a:rPr lang="en-US" altLang="zh-CN" sz="2000" dirty="0"/>
              <a:t>,Q </a:t>
            </a:r>
            <a:r>
              <a:rPr lang="zh-CN" altLang="en-US" sz="2000" dirty="0"/>
              <a:t>表示销售量。 通过前面的介绍可知</a:t>
            </a:r>
            <a:r>
              <a:rPr lang="en-US" altLang="zh-CN" sz="2000" dirty="0"/>
              <a:t>, </a:t>
            </a:r>
            <a:r>
              <a:rPr lang="zh-CN" altLang="en-US" sz="2000" dirty="0"/>
              <a:t>商品的需求弹性表示商品需求量变动的比率对商品价格变动的比率的敏感程度。 这意味着</a:t>
            </a:r>
            <a:r>
              <a:rPr lang="en-US" altLang="zh-CN" sz="2000" dirty="0"/>
              <a:t>, </a:t>
            </a:r>
            <a:r>
              <a:rPr lang="zh-CN" altLang="en-US" sz="2000" dirty="0"/>
              <a:t>当一种商品的价格</a:t>
            </a:r>
            <a:r>
              <a:rPr lang="en-US" altLang="zh-CN" sz="2000" dirty="0"/>
              <a:t>P </a:t>
            </a:r>
            <a:r>
              <a:rPr lang="zh-CN" altLang="en-US" sz="2000" dirty="0"/>
              <a:t>发生变动时</a:t>
            </a:r>
            <a:r>
              <a:rPr lang="en-US" altLang="zh-CN" sz="2000" dirty="0"/>
              <a:t>, </a:t>
            </a:r>
            <a:r>
              <a:rPr lang="zh-CN" altLang="en-US" sz="2000" dirty="0"/>
              <a:t>根据该商品的需求弹性</a:t>
            </a:r>
            <a:r>
              <a:rPr lang="en-US" altLang="zh-CN" sz="2000" dirty="0"/>
              <a:t>, </a:t>
            </a:r>
            <a:r>
              <a:rPr lang="zh-CN" altLang="en-US" sz="2000" dirty="0"/>
              <a:t>就可以知道该商品需求量 </a:t>
            </a:r>
            <a:r>
              <a:rPr lang="en-US" altLang="zh-CN" sz="2000" dirty="0"/>
              <a:t>Q </a:t>
            </a:r>
            <a:r>
              <a:rPr lang="zh-CN" altLang="en-US" sz="2000" dirty="0"/>
              <a:t>的变动情况</a:t>
            </a:r>
            <a:r>
              <a:rPr lang="en-US" altLang="zh-CN" sz="2000" dirty="0"/>
              <a:t>,</a:t>
            </a:r>
            <a:r>
              <a:rPr lang="zh-CN" altLang="en-US" sz="2000" dirty="0"/>
              <a:t>进而知道总收益的变动情况。 所以</a:t>
            </a:r>
            <a:r>
              <a:rPr lang="en-US" altLang="zh-CN" sz="2000" dirty="0"/>
              <a:t>, </a:t>
            </a:r>
            <a:r>
              <a:rPr lang="zh-CN" altLang="en-US" sz="2000" dirty="0"/>
              <a:t>商品的需求弹性和总收益之间存在着密切的关系。</a:t>
            </a:r>
          </a:p>
        </p:txBody>
      </p:sp>
    </p:spTree>
    <p:extLst>
      <p:ext uri="{BB962C8B-B14F-4D97-AF65-F5344CB8AC3E}">
        <p14:creationId xmlns:p14="http://schemas.microsoft.com/office/powerpoint/2010/main" val="91458177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dissolv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bldLvl="0" animBg="1"/>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graphicFrame>
        <p:nvGraphicFramePr>
          <p:cNvPr id="5" name="图示 4">
            <a:extLst>
              <a:ext uri="{FF2B5EF4-FFF2-40B4-BE49-F238E27FC236}">
                <a16:creationId xmlns:a16="http://schemas.microsoft.com/office/drawing/2014/main" id="{E2EE790B-7AE2-4175-A3F2-8AE86637DDE6}"/>
              </a:ext>
            </a:extLst>
          </p:cNvPr>
          <p:cNvGraphicFramePr/>
          <p:nvPr>
            <p:extLst>
              <p:ext uri="{D42A27DB-BD31-4B8C-83A1-F6EECF244321}">
                <p14:modId xmlns:p14="http://schemas.microsoft.com/office/powerpoint/2010/main" val="2615591568"/>
              </p:ext>
            </p:extLst>
          </p:nvPr>
        </p:nvGraphicFramePr>
        <p:xfrm>
          <a:off x="1131971" y="1469820"/>
          <a:ext cx="9928058" cy="39959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íSľïḑe">
            <a:extLst>
              <a:ext uri="{FF2B5EF4-FFF2-40B4-BE49-F238E27FC236}">
                <a16:creationId xmlns:a16="http://schemas.microsoft.com/office/drawing/2014/main" id="{FB144F2D-4679-908B-71B3-9133264C3F05}"/>
              </a:ext>
            </a:extLst>
          </p:cNvPr>
          <p:cNvSpPr txBox="1"/>
          <p:nvPr/>
        </p:nvSpPr>
        <p:spPr>
          <a:xfrm>
            <a:off x="1044742" y="382694"/>
            <a:ext cx="4671527"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需求价格弹性</a:t>
            </a:r>
          </a:p>
        </p:txBody>
      </p:sp>
      <p:sp>
        <p:nvSpPr>
          <p:cNvPr id="4" name="矩形 3">
            <a:extLst>
              <a:ext uri="{FF2B5EF4-FFF2-40B4-BE49-F238E27FC236}">
                <a16:creationId xmlns:a16="http://schemas.microsoft.com/office/drawing/2014/main" id="{997850E9-9812-C205-8AD3-F0F172E6D230}"/>
              </a:ext>
            </a:extLst>
          </p:cNvPr>
          <p:cNvSpPr/>
          <p:nvPr/>
        </p:nvSpPr>
        <p:spPr>
          <a:xfrm>
            <a:off x="1411510" y="1008155"/>
            <a:ext cx="5528389" cy="461665"/>
          </a:xfrm>
          <a:prstGeom prst="rect">
            <a:avLst/>
          </a:prstGeom>
        </p:spPr>
        <p:txBody>
          <a:bodyPr wrap="square">
            <a:spAutoFit/>
          </a:bodyPr>
          <a:lstStyle/>
          <a:p>
            <a:pPr>
              <a:buSzPct val="25000"/>
              <a:defRPr/>
            </a:pPr>
            <a:r>
              <a:rPr lang="en-US" altLang="zh-CN" sz="2400" b="1" cap="all" dirty="0">
                <a:solidFill>
                  <a:schemeClr val="accent1"/>
                </a:solidFill>
                <a:cs typeface="+mn-ea"/>
                <a:sym typeface="+mn-lt"/>
              </a:rPr>
              <a:t>(</a:t>
            </a:r>
            <a:r>
              <a:rPr lang="zh-CN" altLang="en-US" sz="2400" b="1" cap="all" dirty="0">
                <a:solidFill>
                  <a:schemeClr val="accent1"/>
                </a:solidFill>
                <a:cs typeface="+mn-ea"/>
                <a:sym typeface="+mn-lt"/>
              </a:rPr>
              <a:t>四</a:t>
            </a:r>
            <a:r>
              <a:rPr lang="en-US" altLang="zh-CN" sz="2400" b="1" cap="all" dirty="0">
                <a:solidFill>
                  <a:schemeClr val="accent1"/>
                </a:solidFill>
                <a:cs typeface="+mn-ea"/>
                <a:sym typeface="+mn-lt"/>
              </a:rPr>
              <a:t>) </a:t>
            </a:r>
            <a:r>
              <a:rPr lang="zh-CN" altLang="en-US" sz="2400" b="1" cap="all" dirty="0">
                <a:solidFill>
                  <a:schemeClr val="accent1"/>
                </a:solidFill>
                <a:cs typeface="+mn-ea"/>
                <a:sym typeface="+mn-lt"/>
              </a:rPr>
              <a:t>需求弹性理论的运用</a:t>
            </a:r>
          </a:p>
        </p:txBody>
      </p:sp>
      <p:pic>
        <p:nvPicPr>
          <p:cNvPr id="7" name="图片 6">
            <a:extLst>
              <a:ext uri="{FF2B5EF4-FFF2-40B4-BE49-F238E27FC236}">
                <a16:creationId xmlns:a16="http://schemas.microsoft.com/office/drawing/2014/main" id="{DBF47E1B-7D3E-58E5-EE52-3F6610636D96}"/>
              </a:ext>
            </a:extLst>
          </p:cNvPr>
          <p:cNvPicPr>
            <a:picLocks noChangeAspect="1"/>
          </p:cNvPicPr>
          <p:nvPr/>
        </p:nvPicPr>
        <p:blipFill rotWithShape="1">
          <a:blip r:embed="rId8"/>
          <a:srcRect b="8611"/>
          <a:stretch/>
        </p:blipFill>
        <p:spPr>
          <a:xfrm>
            <a:off x="2343191" y="5266560"/>
            <a:ext cx="7706066" cy="1526187"/>
          </a:xfrm>
          <a:prstGeom prst="rect">
            <a:avLst/>
          </a:prstGeom>
        </p:spPr>
      </p:pic>
    </p:spTree>
    <p:extLst>
      <p:ext uri="{BB962C8B-B14F-4D97-AF65-F5344CB8AC3E}">
        <p14:creationId xmlns:p14="http://schemas.microsoft.com/office/powerpoint/2010/main" val="366261082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37098" y="1440849"/>
            <a:ext cx="10845800" cy="2334102"/>
            <a:chOff x="673100" y="1896164"/>
            <a:chExt cx="10845800" cy="2334102"/>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9447" y="2976912"/>
              <a:ext cx="1253355" cy="1253354"/>
              <a:chOff x="9829447" y="3096672"/>
              <a:chExt cx="1253355" cy="1253354"/>
            </a:xfrm>
          </p:grpSpPr>
          <p:sp>
            <p:nvSpPr>
              <p:cNvPr id="35" name="ísľiḍe"/>
              <p:cNvSpPr/>
              <p:nvPr>
                <p:custDataLst>
                  <p:tags r:id="rId4"/>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5"/>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13" name="iSḷíďe"/>
            <p:cNvSpPr txBox="1"/>
            <p:nvPr/>
          </p:nvSpPr>
          <p:spPr>
            <a:xfrm>
              <a:off x="1774327" y="1896164"/>
              <a:ext cx="4343400" cy="1681903"/>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dirty="0">
                  <a:solidFill>
                    <a:srgbClr val="000000"/>
                  </a:solidFill>
                  <a:cs typeface="+mn-ea"/>
                  <a:sym typeface="+mn-lt"/>
                </a:rPr>
                <a:t>需求收入弹性是指一种商品的需求量变动对消费者收入变动的敏感程度</a:t>
              </a:r>
              <a:r>
                <a:rPr lang="en-US" altLang="zh-CN" dirty="0">
                  <a:solidFill>
                    <a:srgbClr val="000000"/>
                  </a:solidFill>
                  <a:cs typeface="+mn-ea"/>
                  <a:sym typeface="+mn-lt"/>
                </a:rPr>
                <a:t>, </a:t>
              </a:r>
              <a:r>
                <a:rPr lang="zh-CN" altLang="en-US" dirty="0">
                  <a:solidFill>
                    <a:srgbClr val="000000"/>
                  </a:solidFill>
                  <a:cs typeface="+mn-ea"/>
                  <a:sym typeface="+mn-lt"/>
                </a:rPr>
                <a:t>是需求量变动的比率与收入变动的比率之比。 </a:t>
              </a:r>
            </a:p>
          </p:txBody>
        </p:sp>
      </p:grpSp>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2694"/>
            <a:ext cx="5730564"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其他几种常用的弹性</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5" name="文本框 4">
            <a:extLst>
              <a:ext uri="{FF2B5EF4-FFF2-40B4-BE49-F238E27FC236}">
                <a16:creationId xmlns:a16="http://schemas.microsoft.com/office/drawing/2014/main" id="{419CE5F1-FE79-39E9-9FD5-3C6621F9C53E}"/>
              </a:ext>
            </a:extLst>
          </p:cNvPr>
          <p:cNvSpPr txBox="1"/>
          <p:nvPr/>
        </p:nvSpPr>
        <p:spPr>
          <a:xfrm>
            <a:off x="6096000" y="1930956"/>
            <a:ext cx="6533388" cy="400110"/>
          </a:xfrm>
          <a:prstGeom prst="rect">
            <a:avLst/>
          </a:prstGeom>
          <a:noFill/>
        </p:spPr>
        <p:txBody>
          <a:bodyPr wrap="square">
            <a:spAutoFit/>
          </a:bodyPr>
          <a:lstStyle/>
          <a:p>
            <a:r>
              <a:rPr lang="zh-CN" altLang="en-US" sz="2000" b="1" dirty="0"/>
              <a:t>需求收入弹性</a:t>
            </a:r>
            <a:r>
              <a:rPr lang="en-US" altLang="zh-CN" sz="2000" b="1" dirty="0"/>
              <a:t>= </a:t>
            </a:r>
            <a:r>
              <a:rPr lang="zh-CN" altLang="en-US" sz="2000" b="1" dirty="0"/>
              <a:t>需求量变动的比率</a:t>
            </a:r>
            <a:r>
              <a:rPr lang="en-US" altLang="zh-CN" sz="2000" b="1" dirty="0"/>
              <a:t>/</a:t>
            </a:r>
            <a:r>
              <a:rPr lang="zh-CN" altLang="en-US" sz="2000" b="1" dirty="0"/>
              <a:t>收入变动的比率</a:t>
            </a:r>
          </a:p>
        </p:txBody>
      </p:sp>
      <p:sp>
        <p:nvSpPr>
          <p:cNvPr id="2" name="矩形 1">
            <a:extLst>
              <a:ext uri="{FF2B5EF4-FFF2-40B4-BE49-F238E27FC236}">
                <a16:creationId xmlns:a16="http://schemas.microsoft.com/office/drawing/2014/main" id="{98EB883A-27F1-A645-4A9F-B7A746B9C595}"/>
              </a:ext>
            </a:extLst>
          </p:cNvPr>
          <p:cNvSpPr/>
          <p:nvPr/>
        </p:nvSpPr>
        <p:spPr>
          <a:xfrm>
            <a:off x="1246918" y="997673"/>
            <a:ext cx="5528389" cy="461665"/>
          </a:xfrm>
          <a:prstGeom prst="rect">
            <a:avLst/>
          </a:prstGeom>
        </p:spPr>
        <p:txBody>
          <a:bodyPr wrap="square">
            <a:spAutoFit/>
          </a:bodyPr>
          <a:lstStyle/>
          <a:p>
            <a:pPr>
              <a:buSzPct val="25000"/>
              <a:defRPr/>
            </a:pPr>
            <a:r>
              <a:rPr lang="en-US" altLang="zh-CN" sz="2400" b="1" cap="all" dirty="0">
                <a:solidFill>
                  <a:schemeClr val="accent1"/>
                </a:solidFill>
                <a:cs typeface="+mn-ea"/>
                <a:sym typeface="+mn-lt"/>
              </a:rPr>
              <a:t>(</a:t>
            </a:r>
            <a:r>
              <a:rPr lang="zh-CN" altLang="en-US" sz="2400" b="1" cap="all" dirty="0">
                <a:solidFill>
                  <a:schemeClr val="accent1"/>
                </a:solidFill>
                <a:cs typeface="+mn-ea"/>
                <a:sym typeface="+mn-lt"/>
              </a:rPr>
              <a:t>一</a:t>
            </a:r>
            <a:r>
              <a:rPr lang="en-US" altLang="zh-CN" sz="2400" b="1" cap="all" dirty="0">
                <a:solidFill>
                  <a:schemeClr val="accent1"/>
                </a:solidFill>
                <a:cs typeface="+mn-ea"/>
                <a:sym typeface="+mn-lt"/>
              </a:rPr>
              <a:t>) </a:t>
            </a:r>
            <a:r>
              <a:rPr lang="zh-CN" altLang="en-US" sz="2400" b="1" cap="all" dirty="0">
                <a:solidFill>
                  <a:schemeClr val="accent1"/>
                </a:solidFill>
                <a:cs typeface="+mn-ea"/>
                <a:sym typeface="+mn-lt"/>
              </a:rPr>
              <a:t>需求收入弹性</a:t>
            </a:r>
          </a:p>
        </p:txBody>
      </p:sp>
      <p:grpSp>
        <p:nvGrpSpPr>
          <p:cNvPr id="3"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F009EBF-17EC-C073-0577-E29AA26A3470}"/>
              </a:ext>
            </a:extLst>
          </p:cNvPr>
          <p:cNvGrpSpPr>
            <a:grpSpLocks noChangeAspect="1"/>
          </p:cNvGrpSpPr>
          <p:nvPr/>
        </p:nvGrpSpPr>
        <p:grpSpPr>
          <a:xfrm>
            <a:off x="673100" y="4289805"/>
            <a:ext cx="10845800" cy="2334102"/>
            <a:chOff x="673100" y="1896164"/>
            <a:chExt cx="10845800" cy="2334102"/>
          </a:xfrm>
        </p:grpSpPr>
        <p:cxnSp>
          <p:nvCxnSpPr>
            <p:cNvPr id="8" name="直接连接符 7">
              <a:extLst>
                <a:ext uri="{FF2B5EF4-FFF2-40B4-BE49-F238E27FC236}">
                  <a16:creationId xmlns:a16="http://schemas.microsoft.com/office/drawing/2014/main" id="{4381AE0F-B2C3-EDF5-1846-2D5A04762D6E}"/>
                </a:ext>
              </a:extLst>
            </p:cNvPr>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9" name="îŝḻidê">
              <a:extLst>
                <a:ext uri="{FF2B5EF4-FFF2-40B4-BE49-F238E27FC236}">
                  <a16:creationId xmlns:a16="http://schemas.microsoft.com/office/drawing/2014/main" id="{2CCEF5C9-0BD3-BA0A-BF16-72D2B8491A03}"/>
                </a:ext>
              </a:extLst>
            </p:cNvPr>
            <p:cNvGrpSpPr/>
            <p:nvPr/>
          </p:nvGrpSpPr>
          <p:grpSpPr>
            <a:xfrm>
              <a:off x="9829447" y="2976912"/>
              <a:ext cx="1253355" cy="1253354"/>
              <a:chOff x="9829447" y="3096672"/>
              <a:chExt cx="1253355" cy="1253354"/>
            </a:xfrm>
          </p:grpSpPr>
          <p:sp>
            <p:nvSpPr>
              <p:cNvPr id="11" name="ísľiḍe">
                <a:extLst>
                  <a:ext uri="{FF2B5EF4-FFF2-40B4-BE49-F238E27FC236}">
                    <a16:creationId xmlns:a16="http://schemas.microsoft.com/office/drawing/2014/main" id="{A54583D8-42A9-F266-B84A-AE6839538652}"/>
                  </a:ext>
                </a:extLst>
              </p:cNvPr>
              <p:cNvSpPr/>
              <p:nvPr>
                <p:custDataLst>
                  <p:tags r:id="rId2"/>
                </p:custDataLst>
              </p:nvPr>
            </p:nvSpPr>
            <p:spPr>
              <a:xfrm>
                <a:off x="994671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12" name="iSlîďé">
                <a:extLst>
                  <a:ext uri="{FF2B5EF4-FFF2-40B4-BE49-F238E27FC236}">
                    <a16:creationId xmlns:a16="http://schemas.microsoft.com/office/drawing/2014/main" id="{0D4E3DAE-8EBE-BA38-D130-506E8AD948B1}"/>
                  </a:ext>
                </a:extLst>
              </p:cNvPr>
              <p:cNvSpPr/>
              <p:nvPr>
                <p:custDataLst>
                  <p:tags r:id="rId3"/>
                </p:custDataLst>
              </p:nvPr>
            </p:nvSpPr>
            <p:spPr>
              <a:xfrm>
                <a:off x="982944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10" name="iSḷíďe">
              <a:extLst>
                <a:ext uri="{FF2B5EF4-FFF2-40B4-BE49-F238E27FC236}">
                  <a16:creationId xmlns:a16="http://schemas.microsoft.com/office/drawing/2014/main" id="{54539337-C387-6924-B3C8-46FE1067C512}"/>
                </a:ext>
              </a:extLst>
            </p:cNvPr>
            <p:cNvSpPr txBox="1"/>
            <p:nvPr/>
          </p:nvSpPr>
          <p:spPr>
            <a:xfrm>
              <a:off x="1774327" y="1896164"/>
              <a:ext cx="4343400" cy="1681903"/>
            </a:xfrm>
            <a:prstGeom prst="rect">
              <a:avLst/>
            </a:prstGeom>
            <a:noFill/>
            <a:ln>
              <a:noFill/>
            </a:ln>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dirty="0">
                  <a:solidFill>
                    <a:srgbClr val="000000"/>
                  </a:solidFill>
                  <a:cs typeface="+mn-ea"/>
                  <a:sym typeface="+mn-lt"/>
                </a:rPr>
                <a:t>需求交叉价格弹性是指一种商品的需求量变动对另一种商品的价格变动的敏感程度</a:t>
              </a:r>
              <a:r>
                <a:rPr lang="en-US" altLang="zh-CN" dirty="0">
                  <a:solidFill>
                    <a:srgbClr val="000000"/>
                  </a:solidFill>
                  <a:cs typeface="+mn-ea"/>
                  <a:sym typeface="+mn-lt"/>
                </a:rPr>
                <a:t>,</a:t>
              </a:r>
            </a:p>
            <a:p>
              <a:pPr>
                <a:lnSpc>
                  <a:spcPct val="150000"/>
                </a:lnSpc>
              </a:pPr>
              <a:r>
                <a:rPr lang="zh-CN" altLang="en-US" dirty="0">
                  <a:solidFill>
                    <a:srgbClr val="000000"/>
                  </a:solidFill>
                  <a:cs typeface="+mn-ea"/>
                  <a:sym typeface="+mn-lt"/>
                </a:rPr>
                <a:t>或是某商品需求量变动的比率与相关商品价格变动的比率之比。</a:t>
              </a:r>
            </a:p>
          </p:txBody>
        </p:sp>
      </p:grpSp>
      <p:sp>
        <p:nvSpPr>
          <p:cNvPr id="14" name="矩形 13">
            <a:extLst>
              <a:ext uri="{FF2B5EF4-FFF2-40B4-BE49-F238E27FC236}">
                <a16:creationId xmlns:a16="http://schemas.microsoft.com/office/drawing/2014/main" id="{A35EA9EE-3E31-FC9B-C771-D748067D315C}"/>
              </a:ext>
            </a:extLst>
          </p:cNvPr>
          <p:cNvSpPr/>
          <p:nvPr/>
        </p:nvSpPr>
        <p:spPr>
          <a:xfrm>
            <a:off x="1282920" y="3846629"/>
            <a:ext cx="5528389" cy="461665"/>
          </a:xfrm>
          <a:prstGeom prst="rect">
            <a:avLst/>
          </a:prstGeom>
        </p:spPr>
        <p:txBody>
          <a:bodyPr wrap="square">
            <a:spAutoFit/>
          </a:bodyPr>
          <a:lstStyle/>
          <a:p>
            <a:pPr>
              <a:buSzPct val="25000"/>
              <a:defRPr/>
            </a:pPr>
            <a:r>
              <a:rPr lang="en-US" altLang="zh-CN" sz="2400" b="1" cap="all" dirty="0">
                <a:solidFill>
                  <a:schemeClr val="accent1"/>
                </a:solidFill>
                <a:cs typeface="+mn-ea"/>
                <a:sym typeface="+mn-lt"/>
              </a:rPr>
              <a:t>(</a:t>
            </a:r>
            <a:r>
              <a:rPr lang="zh-CN" altLang="en-US" sz="2400" b="1" cap="all" dirty="0">
                <a:solidFill>
                  <a:schemeClr val="accent1"/>
                </a:solidFill>
                <a:cs typeface="+mn-ea"/>
                <a:sym typeface="+mn-lt"/>
              </a:rPr>
              <a:t>二</a:t>
            </a:r>
            <a:r>
              <a:rPr lang="en-US" altLang="zh-CN" sz="2400" b="1" cap="all" dirty="0">
                <a:solidFill>
                  <a:schemeClr val="accent1"/>
                </a:solidFill>
                <a:cs typeface="+mn-ea"/>
                <a:sym typeface="+mn-lt"/>
              </a:rPr>
              <a:t>) </a:t>
            </a:r>
            <a:r>
              <a:rPr lang="zh-CN" altLang="en-US" sz="2400" b="1" cap="all" dirty="0">
                <a:solidFill>
                  <a:schemeClr val="accent1"/>
                </a:solidFill>
                <a:cs typeface="+mn-ea"/>
                <a:sym typeface="+mn-lt"/>
              </a:rPr>
              <a:t>需求交叉价格弹性</a:t>
            </a:r>
          </a:p>
        </p:txBody>
      </p:sp>
      <p:sp>
        <p:nvSpPr>
          <p:cNvPr id="15" name="文本框 14">
            <a:extLst>
              <a:ext uri="{FF2B5EF4-FFF2-40B4-BE49-F238E27FC236}">
                <a16:creationId xmlns:a16="http://schemas.microsoft.com/office/drawing/2014/main" id="{8F32C362-ED78-2733-8871-4F99679E7FD1}"/>
              </a:ext>
            </a:extLst>
          </p:cNvPr>
          <p:cNvSpPr txBox="1"/>
          <p:nvPr/>
        </p:nvSpPr>
        <p:spPr>
          <a:xfrm>
            <a:off x="6208775" y="4394598"/>
            <a:ext cx="5528389" cy="707886"/>
          </a:xfrm>
          <a:prstGeom prst="rect">
            <a:avLst/>
          </a:prstGeom>
          <a:noFill/>
        </p:spPr>
        <p:txBody>
          <a:bodyPr wrap="square">
            <a:spAutoFit/>
          </a:bodyPr>
          <a:lstStyle/>
          <a:p>
            <a:r>
              <a:rPr lang="zh-CN" altLang="en-US" sz="2000" b="1" dirty="0"/>
              <a:t>需求交叉价格弹性</a:t>
            </a:r>
            <a:r>
              <a:rPr lang="en-US" altLang="zh-CN" sz="2000" b="1" dirty="0"/>
              <a:t>=X </a:t>
            </a:r>
            <a:r>
              <a:rPr lang="zh-CN" altLang="en-US" sz="2000" b="1" dirty="0"/>
              <a:t>商品需求量变动的比率</a:t>
            </a:r>
            <a:r>
              <a:rPr lang="en-US" altLang="zh-CN" sz="2000" b="1" dirty="0"/>
              <a:t>/Y </a:t>
            </a:r>
            <a:r>
              <a:rPr lang="zh-CN" altLang="en-US" sz="2000" b="1" dirty="0"/>
              <a:t>商品价格变动的比率</a:t>
            </a:r>
          </a:p>
        </p:txBody>
      </p:sp>
    </p:spTree>
    <p:extLst>
      <p:ext uri="{BB962C8B-B14F-4D97-AF65-F5344CB8AC3E}">
        <p14:creationId xmlns:p14="http://schemas.microsoft.com/office/powerpoint/2010/main" val="149385996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par>
                          <p:cTn id="16" fill="hold">
                            <p:stCondLst>
                              <p:cond delay="500"/>
                            </p:stCondLst>
                            <p:childTnLst>
                              <p:par>
                                <p:cTn id="17" presetID="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21" presetClass="entr" presetSubtype="1"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2000"/>
                                        <p:tgtEl>
                                          <p:spTgt spid="3"/>
                                        </p:tgtEl>
                                      </p:cBhvr>
                                    </p:animEffect>
                                  </p:childTnLst>
                                </p:cTn>
                              </p:par>
                            </p:childTnLst>
                          </p:cTn>
                        </p:par>
                        <p:par>
                          <p:cTn id="23" fill="hold">
                            <p:stCondLst>
                              <p:cond delay="2500"/>
                            </p:stCondLst>
                            <p:childTnLst>
                              <p:par>
                                <p:cTn id="24" presetID="9"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P spid="2"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455294ED-8154-DDDF-31EC-4B7681E08010}"/>
              </a:ext>
            </a:extLst>
          </p:cNvPr>
          <p:cNvSpPr txBox="1"/>
          <p:nvPr/>
        </p:nvSpPr>
        <p:spPr>
          <a:xfrm>
            <a:off x="1066601" y="741922"/>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本章小节</a:t>
            </a:r>
          </a:p>
        </p:txBody>
      </p:sp>
      <p:sp>
        <p:nvSpPr>
          <p:cNvPr id="4" name="文本框 3">
            <a:extLst>
              <a:ext uri="{FF2B5EF4-FFF2-40B4-BE49-F238E27FC236}">
                <a16:creationId xmlns:a16="http://schemas.microsoft.com/office/drawing/2014/main" id="{2082EF59-ECA7-F14F-59D0-4EC94A2D9719}"/>
              </a:ext>
            </a:extLst>
          </p:cNvPr>
          <p:cNvSpPr txBox="1"/>
          <p:nvPr/>
        </p:nvSpPr>
        <p:spPr>
          <a:xfrm>
            <a:off x="1988820" y="2179796"/>
            <a:ext cx="9816084" cy="4678204"/>
          </a:xfrm>
          <a:prstGeom prst="rect">
            <a:avLst/>
          </a:prstGeom>
          <a:noFill/>
        </p:spPr>
        <p:txBody>
          <a:bodyPr wrap="square">
            <a:spAutoFit/>
          </a:bodyPr>
          <a:lstStyle/>
          <a:p>
            <a:r>
              <a:rPr lang="en-US" altLang="zh-CN" sz="2000" i="0" dirty="0">
                <a:solidFill>
                  <a:srgbClr val="000000"/>
                </a:solidFill>
                <a:effectLst/>
                <a:latin typeface="E-BZ"/>
              </a:rPr>
              <a:t>1.</a:t>
            </a:r>
            <a:r>
              <a:rPr lang="zh-CN" altLang="en-US" sz="2000" i="0" dirty="0">
                <a:solidFill>
                  <a:srgbClr val="000000"/>
                </a:solidFill>
                <a:effectLst/>
                <a:latin typeface="FZSSK--GBK1-0"/>
              </a:rPr>
              <a:t>需求是指消费者在某一特定时期内</a:t>
            </a:r>
            <a:r>
              <a:rPr lang="en-US" altLang="zh-CN" sz="2000" i="0" dirty="0">
                <a:solidFill>
                  <a:srgbClr val="000000"/>
                </a:solidFill>
                <a:effectLst/>
                <a:latin typeface="E-BZ"/>
              </a:rPr>
              <a:t>, </a:t>
            </a:r>
            <a:r>
              <a:rPr lang="zh-CN" altLang="en-US" sz="2000" i="0" dirty="0">
                <a:solidFill>
                  <a:srgbClr val="000000"/>
                </a:solidFill>
                <a:effectLst/>
                <a:latin typeface="FZSSK--GBK1-0"/>
              </a:rPr>
              <a:t>在各种可能的价格水平下愿意且能够购买的某个具体商品的数量</a:t>
            </a:r>
            <a:r>
              <a:rPr lang="zh-CN" altLang="en-US" sz="2000" i="0" dirty="0">
                <a:solidFill>
                  <a:srgbClr val="000000"/>
                </a:solidFill>
                <a:effectLst/>
                <a:latin typeface="E-BZ"/>
              </a:rPr>
              <a:t>。</a:t>
            </a:r>
            <a:endParaRPr lang="en-US" altLang="zh-CN" sz="2000" i="0" dirty="0">
              <a:solidFill>
                <a:srgbClr val="000000"/>
              </a:solidFill>
              <a:effectLst/>
              <a:latin typeface="E-BZ"/>
            </a:endParaRPr>
          </a:p>
          <a:p>
            <a:r>
              <a:rPr lang="zh-CN" altLang="en-US" sz="2000" i="0" dirty="0">
                <a:solidFill>
                  <a:srgbClr val="000000"/>
                </a:solidFill>
                <a:effectLst/>
                <a:latin typeface="E-BZ"/>
              </a:rPr>
              <a:t> </a:t>
            </a:r>
            <a:endParaRPr lang="en-US" altLang="zh-CN" sz="2000" i="0" dirty="0">
              <a:solidFill>
                <a:srgbClr val="000000"/>
              </a:solidFill>
              <a:effectLst/>
              <a:latin typeface="E-BZ"/>
            </a:endParaRPr>
          </a:p>
          <a:p>
            <a:r>
              <a:rPr lang="en-US" altLang="zh-CN" sz="2000" i="0" dirty="0">
                <a:solidFill>
                  <a:srgbClr val="000000"/>
                </a:solidFill>
                <a:effectLst/>
                <a:latin typeface="E-BZ"/>
              </a:rPr>
              <a:t>2.</a:t>
            </a:r>
            <a:r>
              <a:rPr lang="zh-CN" altLang="en-US" sz="2000" i="0" dirty="0">
                <a:solidFill>
                  <a:srgbClr val="000000"/>
                </a:solidFill>
                <a:effectLst/>
                <a:latin typeface="FZSSK--GBK1-0"/>
              </a:rPr>
              <a:t>供给是与需求相对应的概念</a:t>
            </a:r>
            <a:r>
              <a:rPr lang="en-US" altLang="zh-CN" sz="2000" i="0" dirty="0">
                <a:solidFill>
                  <a:srgbClr val="000000"/>
                </a:solidFill>
                <a:effectLst/>
                <a:latin typeface="E-BZ"/>
              </a:rPr>
              <a:t>, </a:t>
            </a:r>
            <a:r>
              <a:rPr lang="zh-CN" altLang="en-US" sz="2000" i="0" dirty="0">
                <a:solidFill>
                  <a:srgbClr val="000000"/>
                </a:solidFill>
                <a:effectLst/>
                <a:latin typeface="FZSSK--GBK1-0"/>
              </a:rPr>
              <a:t>是指生产者</a:t>
            </a:r>
            <a:r>
              <a:rPr lang="en-US" altLang="zh-CN" sz="2000" i="0" dirty="0">
                <a:solidFill>
                  <a:srgbClr val="000000"/>
                </a:solidFill>
                <a:effectLst/>
                <a:latin typeface="E-BZ"/>
              </a:rPr>
              <a:t>( </a:t>
            </a:r>
            <a:r>
              <a:rPr lang="zh-CN" altLang="en-US" sz="2000" i="0" dirty="0">
                <a:solidFill>
                  <a:srgbClr val="000000"/>
                </a:solidFill>
                <a:effectLst/>
                <a:latin typeface="FZSSK--GBK1-0"/>
              </a:rPr>
              <a:t>企业</a:t>
            </a:r>
            <a:r>
              <a:rPr lang="en-US" altLang="zh-CN" sz="2000" i="0" dirty="0">
                <a:solidFill>
                  <a:srgbClr val="000000"/>
                </a:solidFill>
                <a:effectLst/>
                <a:latin typeface="E-BZ"/>
              </a:rPr>
              <a:t>) </a:t>
            </a:r>
            <a:r>
              <a:rPr lang="zh-CN" altLang="en-US" sz="2000" i="0" dirty="0">
                <a:solidFill>
                  <a:srgbClr val="000000"/>
                </a:solidFill>
                <a:effectLst/>
                <a:latin typeface="FZSSK--GBK1-0"/>
              </a:rPr>
              <a:t>在一定时期</a:t>
            </a:r>
            <a:r>
              <a:rPr lang="en-US" altLang="zh-CN" sz="2000" i="0" dirty="0">
                <a:solidFill>
                  <a:srgbClr val="000000"/>
                </a:solidFill>
                <a:effectLst/>
                <a:latin typeface="E-BZ"/>
              </a:rPr>
              <a:t>( </a:t>
            </a:r>
            <a:r>
              <a:rPr lang="zh-CN" altLang="en-US" sz="2000" i="0" dirty="0">
                <a:solidFill>
                  <a:srgbClr val="000000"/>
                </a:solidFill>
                <a:effectLst/>
                <a:latin typeface="FZSSK--GBK1-0"/>
              </a:rPr>
              <a:t>如一个月或一年等</a:t>
            </a:r>
            <a:r>
              <a:rPr lang="en-US" altLang="zh-CN" sz="2000" i="0" dirty="0">
                <a:solidFill>
                  <a:srgbClr val="000000"/>
                </a:solidFill>
                <a:effectLst/>
                <a:latin typeface="E-BZ"/>
              </a:rPr>
              <a:t>)</a:t>
            </a:r>
            <a:r>
              <a:rPr lang="zh-CN" altLang="en-US" sz="2000" i="0" dirty="0">
                <a:solidFill>
                  <a:srgbClr val="000000"/>
                </a:solidFill>
                <a:effectLst/>
                <a:latin typeface="FZSSK--GBK1-0"/>
              </a:rPr>
              <a:t>内</a:t>
            </a:r>
            <a:r>
              <a:rPr lang="en-US" altLang="zh-CN" sz="2000" i="0" dirty="0">
                <a:solidFill>
                  <a:srgbClr val="000000"/>
                </a:solidFill>
                <a:effectLst/>
                <a:latin typeface="E-BZ"/>
              </a:rPr>
              <a:t>, </a:t>
            </a:r>
            <a:r>
              <a:rPr lang="zh-CN" altLang="en-US" sz="2000" i="0" dirty="0">
                <a:solidFill>
                  <a:srgbClr val="000000"/>
                </a:solidFill>
                <a:effectLst/>
                <a:latin typeface="FZSSK--GBK1-0"/>
              </a:rPr>
              <a:t>在各种可能的价格水平下愿意且能够提供出售的商品数量。</a:t>
            </a:r>
            <a:endParaRPr lang="en-US" altLang="zh-CN" sz="2000" i="0" dirty="0">
              <a:solidFill>
                <a:srgbClr val="000000"/>
              </a:solidFill>
              <a:effectLst/>
              <a:latin typeface="FZSSK--GBK1-0"/>
            </a:endParaRPr>
          </a:p>
          <a:p>
            <a:endParaRPr lang="en-US" altLang="zh-CN" sz="2000" i="0" dirty="0">
              <a:solidFill>
                <a:srgbClr val="000000"/>
              </a:solidFill>
              <a:effectLst/>
              <a:latin typeface="FZSSK--GBK1-0"/>
            </a:endParaRPr>
          </a:p>
          <a:p>
            <a:r>
              <a:rPr lang="en-US" altLang="zh-CN" sz="2000" i="0" dirty="0">
                <a:solidFill>
                  <a:srgbClr val="000000"/>
                </a:solidFill>
                <a:effectLst/>
                <a:latin typeface="E-BZ"/>
              </a:rPr>
              <a:t>3.</a:t>
            </a:r>
            <a:r>
              <a:rPr lang="zh-CN" altLang="en-US" sz="2000" i="0" dirty="0">
                <a:solidFill>
                  <a:srgbClr val="000000"/>
                </a:solidFill>
                <a:effectLst/>
                <a:latin typeface="FZSSK--GBK1-0"/>
              </a:rPr>
              <a:t>需求规律。</a:t>
            </a:r>
            <a:endParaRPr lang="en-US" altLang="zh-CN" sz="2000" i="0" dirty="0">
              <a:solidFill>
                <a:srgbClr val="000000"/>
              </a:solidFill>
              <a:effectLst/>
              <a:latin typeface="FZSSK--GBK1-0"/>
            </a:endParaRPr>
          </a:p>
          <a:p>
            <a:endParaRPr lang="en-US" altLang="zh-CN" sz="2000" i="0" dirty="0">
              <a:solidFill>
                <a:srgbClr val="000000"/>
              </a:solidFill>
              <a:effectLst/>
              <a:latin typeface="FZSSK--GBK1-0"/>
            </a:endParaRPr>
          </a:p>
          <a:p>
            <a:r>
              <a:rPr lang="en-US" altLang="zh-CN" sz="2000" i="0" dirty="0">
                <a:solidFill>
                  <a:srgbClr val="000000"/>
                </a:solidFill>
                <a:effectLst/>
                <a:latin typeface="E-BZ"/>
              </a:rPr>
              <a:t>4.</a:t>
            </a:r>
            <a:r>
              <a:rPr lang="zh-CN" altLang="en-US" sz="2000" i="0" dirty="0">
                <a:solidFill>
                  <a:srgbClr val="000000"/>
                </a:solidFill>
                <a:effectLst/>
                <a:latin typeface="FZSSK--GBK1-0"/>
              </a:rPr>
              <a:t>供给规律。</a:t>
            </a:r>
            <a:endParaRPr lang="en-US" altLang="zh-CN" sz="2000" i="0" dirty="0">
              <a:solidFill>
                <a:srgbClr val="000000"/>
              </a:solidFill>
              <a:effectLst/>
              <a:latin typeface="FZSSK--GBK1-0"/>
            </a:endParaRPr>
          </a:p>
          <a:p>
            <a:br>
              <a:rPr lang="zh-CN" altLang="en-US" sz="2000" i="0" dirty="0">
                <a:solidFill>
                  <a:srgbClr val="000000"/>
                </a:solidFill>
                <a:effectLst/>
                <a:latin typeface="E-BZ"/>
              </a:rPr>
            </a:br>
            <a:r>
              <a:rPr lang="en-US" altLang="zh-CN" sz="2000" i="0" dirty="0">
                <a:solidFill>
                  <a:srgbClr val="000000"/>
                </a:solidFill>
                <a:effectLst/>
                <a:latin typeface="E-BZ"/>
              </a:rPr>
              <a:t>5.</a:t>
            </a:r>
            <a:r>
              <a:rPr lang="zh-CN" altLang="en-US" sz="2000" i="0" dirty="0">
                <a:solidFill>
                  <a:srgbClr val="000000"/>
                </a:solidFill>
                <a:effectLst/>
                <a:latin typeface="FZSSK--GBK1-0"/>
              </a:rPr>
              <a:t>均衡价格的决定。</a:t>
            </a:r>
            <a:endParaRPr lang="en-US" altLang="zh-CN" sz="2000" i="0" dirty="0">
              <a:solidFill>
                <a:srgbClr val="000000"/>
              </a:solidFill>
              <a:effectLst/>
              <a:latin typeface="FZSSK--GBK1-0"/>
            </a:endParaRPr>
          </a:p>
          <a:p>
            <a:endParaRPr lang="en-US" altLang="zh-CN" sz="2000" i="0" dirty="0">
              <a:solidFill>
                <a:srgbClr val="000000"/>
              </a:solidFill>
              <a:effectLst/>
              <a:latin typeface="FZSSK--GBK1-0"/>
            </a:endParaRPr>
          </a:p>
          <a:p>
            <a:r>
              <a:rPr lang="en-US" altLang="zh-CN" sz="2000" i="0" dirty="0">
                <a:solidFill>
                  <a:srgbClr val="000000"/>
                </a:solidFill>
                <a:effectLst/>
                <a:latin typeface="E-BZ"/>
              </a:rPr>
              <a:t>6.</a:t>
            </a:r>
            <a:r>
              <a:rPr lang="zh-CN" altLang="en-US" sz="2000" i="0" dirty="0">
                <a:solidFill>
                  <a:srgbClr val="000000"/>
                </a:solidFill>
                <a:effectLst/>
                <a:latin typeface="FZSSK--GBK1-0"/>
              </a:rPr>
              <a:t>弹性理论主要描述了经济函数关系中自变量变动对因变量变动的影响程度</a:t>
            </a:r>
            <a:r>
              <a:rPr lang="en-US" altLang="zh-CN" sz="2000" i="0" dirty="0">
                <a:solidFill>
                  <a:srgbClr val="000000"/>
                </a:solidFill>
                <a:effectLst/>
                <a:latin typeface="E-BZ"/>
              </a:rPr>
              <a:t>, </a:t>
            </a:r>
            <a:r>
              <a:rPr lang="zh-CN" altLang="en-US" sz="2000" i="0" dirty="0">
                <a:solidFill>
                  <a:srgbClr val="000000"/>
                </a:solidFill>
                <a:effectLst/>
                <a:latin typeface="FZSSK--GBK1-0"/>
              </a:rPr>
              <a:t>包括需求价格弹性</a:t>
            </a:r>
            <a:r>
              <a:rPr lang="zh-CN" altLang="en-US" sz="2000" i="0" dirty="0">
                <a:solidFill>
                  <a:srgbClr val="000000"/>
                </a:solidFill>
                <a:effectLst/>
                <a:latin typeface="E-BZ"/>
              </a:rPr>
              <a:t>、 </a:t>
            </a:r>
            <a:r>
              <a:rPr lang="zh-CN" altLang="en-US" sz="2000" i="0" dirty="0">
                <a:solidFill>
                  <a:srgbClr val="000000"/>
                </a:solidFill>
                <a:effectLst/>
                <a:latin typeface="FZSSK--GBK1-0"/>
              </a:rPr>
              <a:t>需求收入弹性和需求交叉价格弹性</a:t>
            </a:r>
            <a:r>
              <a:rPr lang="zh-CN" altLang="en-US" sz="2000" i="0" dirty="0">
                <a:solidFill>
                  <a:srgbClr val="000000"/>
                </a:solidFill>
                <a:effectLst/>
                <a:latin typeface="E-BZ"/>
              </a:rPr>
              <a:t>。</a:t>
            </a:r>
            <a:r>
              <a:rPr lang="zh-CN" altLang="en-US" sz="2000" dirty="0"/>
              <a:t> </a:t>
            </a:r>
            <a:br>
              <a:rPr lang="zh-CN" altLang="en-US" sz="2000" dirty="0"/>
            </a:br>
            <a:endParaRPr lang="zh-CN" altLang="en-US" sz="2000" dirty="0"/>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321" y="2826754"/>
            <a:ext cx="8580319"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需  求</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第一节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需求的相关概念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8833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需求与需求量</a:t>
            </a:r>
          </a:p>
        </p:txBody>
      </p:sp>
      <p:sp>
        <p:nvSpPr>
          <p:cNvPr id="13" name="î$ḷïďê"/>
          <p:cNvSpPr/>
          <p:nvPr>
            <p:custDataLst>
              <p:tags r:id="rId2"/>
            </p:custDataLst>
          </p:nvPr>
        </p:nvSpPr>
        <p:spPr>
          <a:xfrm>
            <a:off x="2428853" y="2028854"/>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nvSpPr>
        <p:spPr>
          <a:xfrm>
            <a:off x="2999860" y="1988689"/>
            <a:ext cx="4900540" cy="461665"/>
          </a:xfrm>
          <a:prstGeom prst="rect">
            <a:avLst/>
          </a:prstGeom>
          <a:noFill/>
        </p:spPr>
        <p:txBody>
          <a:bodyPr wrap="square" anchor="b">
            <a:spAutoFit/>
          </a:bodyPr>
          <a:lstStyle/>
          <a:p>
            <a:pPr lvl="0">
              <a:buSzPct val="25000"/>
              <a:defRPr/>
            </a:pPr>
            <a:r>
              <a:rPr lang="zh-CN" altLang="en-US" sz="2400" b="1" cap="all" dirty="0">
                <a:solidFill>
                  <a:srgbClr val="000000"/>
                </a:solidFill>
                <a:cs typeface="+mn-ea"/>
                <a:sym typeface="+mn-lt"/>
              </a:rPr>
              <a:t>需求的含义</a:t>
            </a:r>
          </a:p>
        </p:txBody>
      </p:sp>
      <p:sp>
        <p:nvSpPr>
          <p:cNvPr id="15" name="文本框 14"/>
          <p:cNvSpPr txBox="1"/>
          <p:nvPr/>
        </p:nvSpPr>
        <p:spPr>
          <a:xfrm>
            <a:off x="2418151" y="2521959"/>
            <a:ext cx="8750179" cy="858825"/>
          </a:xfrm>
          <a:prstGeom prst="rect">
            <a:avLst/>
          </a:prstGeom>
          <a:noFill/>
        </p:spPr>
        <p:txBody>
          <a:bodyPr wrap="square">
            <a:spAutoFit/>
          </a:bodyPr>
          <a:lstStyle/>
          <a:p>
            <a:pPr lvl="0">
              <a:lnSpc>
                <a:spcPct val="130000"/>
              </a:lnSpc>
            </a:pPr>
            <a:r>
              <a:rPr lang="zh-CN" altLang="en-US" sz="2000" dirty="0">
                <a:solidFill>
                  <a:srgbClr val="002FA7"/>
                </a:solidFill>
                <a:cs typeface="+mn-ea"/>
                <a:sym typeface="+mn-lt"/>
              </a:rPr>
              <a:t> 需求是指消费者在某一特定时期内</a:t>
            </a:r>
            <a:r>
              <a:rPr lang="en-US" altLang="zh-CN" sz="2000" dirty="0">
                <a:solidFill>
                  <a:srgbClr val="002FA7"/>
                </a:solidFill>
                <a:cs typeface="+mn-ea"/>
                <a:sym typeface="+mn-lt"/>
              </a:rPr>
              <a:t>, </a:t>
            </a:r>
            <a:r>
              <a:rPr lang="zh-CN" altLang="en-US" sz="2000" dirty="0">
                <a:solidFill>
                  <a:srgbClr val="002FA7"/>
                </a:solidFill>
                <a:cs typeface="+mn-ea"/>
                <a:sym typeface="+mn-lt"/>
              </a:rPr>
              <a:t>在各种可能的价格水平下愿意且能够购买的某个具体商品的数量。 </a:t>
            </a:r>
          </a:p>
        </p:txBody>
      </p:sp>
      <p:sp>
        <p:nvSpPr>
          <p:cNvPr id="17" name="文本框 16"/>
          <p:cNvSpPr txBox="1"/>
          <p:nvPr/>
        </p:nvSpPr>
        <p:spPr>
          <a:xfrm>
            <a:off x="2472249" y="3707959"/>
            <a:ext cx="8750179" cy="2859373"/>
          </a:xfrm>
          <a:prstGeom prst="rect">
            <a:avLst/>
          </a:prstGeom>
          <a:noFill/>
        </p:spPr>
        <p:txBody>
          <a:bodyPr wrap="square">
            <a:spAutoFit/>
          </a:bodyPr>
          <a:lstStyle/>
          <a:p>
            <a:pPr>
              <a:lnSpc>
                <a:spcPct val="130000"/>
              </a:lnSpc>
            </a:pPr>
            <a:r>
              <a:rPr lang="en-US" altLang="zh-CN" sz="2000" dirty="0">
                <a:solidFill>
                  <a:srgbClr val="002FA7"/>
                </a:solidFill>
                <a:cs typeface="+mn-ea"/>
                <a:sym typeface="+mn-lt"/>
              </a:rPr>
              <a:t>(1) </a:t>
            </a:r>
            <a:r>
              <a:rPr lang="zh-CN" altLang="en-US" sz="2000" dirty="0">
                <a:solidFill>
                  <a:srgbClr val="002FA7"/>
                </a:solidFill>
                <a:cs typeface="+mn-ea"/>
                <a:sym typeface="+mn-lt"/>
              </a:rPr>
              <a:t>需求要同时具备两个条件</a:t>
            </a:r>
            <a:r>
              <a:rPr lang="en-US" altLang="zh-CN" sz="2000" dirty="0">
                <a:solidFill>
                  <a:srgbClr val="002FA7"/>
                </a:solidFill>
                <a:cs typeface="+mn-ea"/>
                <a:sym typeface="+mn-lt"/>
              </a:rPr>
              <a:t>, </a:t>
            </a:r>
            <a:r>
              <a:rPr lang="zh-CN" altLang="en-US" sz="2000" dirty="0">
                <a:solidFill>
                  <a:srgbClr val="002FA7"/>
                </a:solidFill>
                <a:cs typeface="+mn-ea"/>
                <a:sym typeface="+mn-lt"/>
              </a:rPr>
              <a:t>即购买欲望和支付能力</a:t>
            </a:r>
            <a:r>
              <a:rPr lang="en-US" altLang="zh-CN" sz="2000" dirty="0">
                <a:solidFill>
                  <a:srgbClr val="002FA7"/>
                </a:solidFill>
                <a:cs typeface="+mn-ea"/>
                <a:sym typeface="+mn-lt"/>
              </a:rPr>
              <a:t>, </a:t>
            </a:r>
            <a:r>
              <a:rPr lang="zh-CN" altLang="en-US" sz="2000" dirty="0">
                <a:solidFill>
                  <a:srgbClr val="002FA7"/>
                </a:solidFill>
                <a:cs typeface="+mn-ea"/>
                <a:sym typeface="+mn-lt"/>
              </a:rPr>
              <a:t>二者缺一不可。</a:t>
            </a:r>
          </a:p>
          <a:p>
            <a:pPr algn="ctr">
              <a:lnSpc>
                <a:spcPct val="130000"/>
              </a:lnSpc>
            </a:pPr>
            <a:r>
              <a:rPr lang="zh-CN" altLang="en-US" sz="2000" dirty="0">
                <a:solidFill>
                  <a:srgbClr val="002FA7"/>
                </a:solidFill>
                <a:cs typeface="+mn-ea"/>
                <a:sym typeface="+mn-lt"/>
              </a:rPr>
              <a:t>需求</a:t>
            </a:r>
            <a:r>
              <a:rPr lang="en-US" altLang="zh-CN" sz="2000" dirty="0">
                <a:solidFill>
                  <a:srgbClr val="002FA7"/>
                </a:solidFill>
                <a:cs typeface="+mn-ea"/>
                <a:sym typeface="+mn-lt"/>
              </a:rPr>
              <a:t>= </a:t>
            </a:r>
            <a:r>
              <a:rPr lang="zh-CN" altLang="en-US" sz="2000" dirty="0">
                <a:solidFill>
                  <a:srgbClr val="002FA7"/>
                </a:solidFill>
                <a:cs typeface="+mn-ea"/>
                <a:sym typeface="+mn-lt"/>
              </a:rPr>
              <a:t>购买欲望</a:t>
            </a:r>
            <a:r>
              <a:rPr lang="en-US" altLang="zh-CN" sz="2000" dirty="0">
                <a:solidFill>
                  <a:srgbClr val="002FA7"/>
                </a:solidFill>
                <a:cs typeface="+mn-ea"/>
                <a:sym typeface="+mn-lt"/>
              </a:rPr>
              <a:t>+ </a:t>
            </a:r>
            <a:r>
              <a:rPr lang="zh-CN" altLang="en-US" sz="2000" dirty="0">
                <a:solidFill>
                  <a:srgbClr val="002FA7"/>
                </a:solidFill>
                <a:cs typeface="+mn-ea"/>
                <a:sym typeface="+mn-lt"/>
              </a:rPr>
              <a:t>支付能力</a:t>
            </a:r>
            <a:endParaRPr lang="en-US" altLang="zh-CN" sz="2000" dirty="0">
              <a:solidFill>
                <a:srgbClr val="002FA7"/>
              </a:solidFill>
              <a:cs typeface="+mn-ea"/>
              <a:sym typeface="+mn-lt"/>
            </a:endParaRPr>
          </a:p>
          <a:p>
            <a:pPr algn="ctr">
              <a:lnSpc>
                <a:spcPct val="130000"/>
              </a:lnSpc>
            </a:pPr>
            <a:endParaRPr lang="zh-CN" altLang="en-US" sz="2000" dirty="0">
              <a:solidFill>
                <a:srgbClr val="002FA7"/>
              </a:solidFill>
              <a:cs typeface="+mn-ea"/>
              <a:sym typeface="+mn-lt"/>
            </a:endParaRPr>
          </a:p>
          <a:p>
            <a:pPr>
              <a:lnSpc>
                <a:spcPct val="130000"/>
              </a:lnSpc>
            </a:pPr>
            <a:r>
              <a:rPr lang="en-US" altLang="zh-CN" sz="2000" dirty="0">
                <a:solidFill>
                  <a:srgbClr val="002FA7"/>
                </a:solidFill>
                <a:cs typeface="+mn-ea"/>
                <a:sym typeface="+mn-lt"/>
              </a:rPr>
              <a:t>(2) </a:t>
            </a:r>
            <a:r>
              <a:rPr lang="zh-CN" altLang="en-US" sz="2000" dirty="0">
                <a:solidFill>
                  <a:srgbClr val="002FA7"/>
                </a:solidFill>
                <a:cs typeface="+mn-ea"/>
                <a:sym typeface="+mn-lt"/>
              </a:rPr>
              <a:t>需求可分为个别需求和市场需求。 个别需求是指单个消费者在各种价格水平下愿意且能够购买的商品数量。 市场需求是指所有的消费者在各种价格水平下愿意且能够购买的商品数量。 个人需求是构成市场需求的基础</a:t>
            </a:r>
            <a:r>
              <a:rPr lang="en-US" altLang="zh-CN" sz="2000" dirty="0">
                <a:solidFill>
                  <a:srgbClr val="002FA7"/>
                </a:solidFill>
                <a:cs typeface="+mn-ea"/>
                <a:sym typeface="+mn-lt"/>
              </a:rPr>
              <a:t>, </a:t>
            </a:r>
            <a:r>
              <a:rPr lang="zh-CN" altLang="en-US" sz="2000" dirty="0">
                <a:solidFill>
                  <a:srgbClr val="002FA7"/>
                </a:solidFill>
                <a:cs typeface="+mn-ea"/>
                <a:sym typeface="+mn-lt"/>
              </a:rPr>
              <a:t>市场需求是所有个人需求的总和。</a:t>
            </a:r>
          </a:p>
        </p:txBody>
      </p:sp>
      <p:sp>
        <p:nvSpPr>
          <p:cNvPr id="18" name="îŝḷîḋè"/>
          <p:cNvSpPr txBox="1"/>
          <p:nvPr>
            <p:custDataLst>
              <p:tags r:id="rId3"/>
            </p:custDataLst>
          </p:nvPr>
        </p:nvSpPr>
        <p:spPr bwMode="auto">
          <a:xfrm>
            <a:off x="2418151" y="2062757"/>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p>
        </p:txBody>
      </p:sp>
    </p:spTree>
    <p:extLst>
      <p:ext uri="{BB962C8B-B14F-4D97-AF65-F5344CB8AC3E}">
        <p14:creationId xmlns:p14="http://schemas.microsoft.com/office/powerpoint/2010/main" val="283249822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dissolve">
                                      <p:cBhvr>
                                        <p:cTn id="23" dur="500"/>
                                        <p:tgtEl>
                                          <p:spTgt spid="15"/>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dissolve">
                                      <p:cBhvr>
                                        <p:cTn id="26" dur="500"/>
                                        <p:tgtEl>
                                          <p:spTgt spid="17"/>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dissolve">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13" grpId="0" bldLvl="0" animBg="1"/>
      <p:bldP spid="14" grpId="0"/>
      <p:bldP spid="15"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需求的相关概念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8833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需求与需求量</a:t>
            </a:r>
          </a:p>
        </p:txBody>
      </p:sp>
      <p:sp>
        <p:nvSpPr>
          <p:cNvPr id="14" name="文本框 13"/>
          <p:cNvSpPr txBox="1"/>
          <p:nvPr/>
        </p:nvSpPr>
        <p:spPr>
          <a:xfrm>
            <a:off x="2999860" y="1988689"/>
            <a:ext cx="4900540" cy="461665"/>
          </a:xfrm>
          <a:prstGeom prst="rect">
            <a:avLst/>
          </a:prstGeom>
          <a:noFill/>
        </p:spPr>
        <p:txBody>
          <a:bodyPr wrap="square" anchor="b">
            <a:spAutoFit/>
          </a:bodyPr>
          <a:lstStyle/>
          <a:p>
            <a:pPr lvl="0">
              <a:buSzPct val="25000"/>
              <a:defRPr/>
            </a:pPr>
            <a:r>
              <a:rPr lang="zh-CN" altLang="en-US" sz="2400" b="1" cap="all" dirty="0">
                <a:solidFill>
                  <a:srgbClr val="000000"/>
                </a:solidFill>
                <a:cs typeface="+mn-ea"/>
                <a:sym typeface="+mn-lt"/>
              </a:rPr>
              <a:t>需求量的含义</a:t>
            </a:r>
          </a:p>
        </p:txBody>
      </p:sp>
      <p:sp>
        <p:nvSpPr>
          <p:cNvPr id="15" name="文本框 14"/>
          <p:cNvSpPr txBox="1"/>
          <p:nvPr/>
        </p:nvSpPr>
        <p:spPr>
          <a:xfrm>
            <a:off x="2999860" y="2788682"/>
            <a:ext cx="6199004" cy="2059153"/>
          </a:xfrm>
          <a:prstGeom prst="rect">
            <a:avLst/>
          </a:prstGeom>
          <a:noFill/>
        </p:spPr>
        <p:txBody>
          <a:bodyPr wrap="square">
            <a:spAutoFit/>
          </a:bodyPr>
          <a:lstStyle/>
          <a:p>
            <a:pPr lvl="0">
              <a:lnSpc>
                <a:spcPct val="130000"/>
              </a:lnSpc>
            </a:pPr>
            <a:r>
              <a:rPr lang="zh-CN" altLang="en-US" sz="2000" dirty="0">
                <a:solidFill>
                  <a:srgbClr val="002FA7"/>
                </a:solidFill>
                <a:cs typeface="+mn-ea"/>
                <a:sym typeface="+mn-lt"/>
              </a:rPr>
              <a:t>        需求量是指在某一特定时期内</a:t>
            </a:r>
            <a:r>
              <a:rPr lang="en-US" altLang="zh-CN" sz="2000" dirty="0">
                <a:solidFill>
                  <a:srgbClr val="002FA7"/>
                </a:solidFill>
                <a:cs typeface="+mn-ea"/>
                <a:sym typeface="+mn-lt"/>
              </a:rPr>
              <a:t>, </a:t>
            </a:r>
            <a:r>
              <a:rPr lang="zh-CN" altLang="en-US" sz="2000" dirty="0">
                <a:solidFill>
                  <a:srgbClr val="002FA7"/>
                </a:solidFill>
                <a:cs typeface="+mn-ea"/>
                <a:sym typeface="+mn-lt"/>
              </a:rPr>
              <a:t>在某一特定价格水平下</a:t>
            </a:r>
            <a:r>
              <a:rPr lang="en-US" altLang="zh-CN" sz="2000" dirty="0">
                <a:solidFill>
                  <a:srgbClr val="002FA7"/>
                </a:solidFill>
                <a:cs typeface="+mn-ea"/>
                <a:sym typeface="+mn-lt"/>
              </a:rPr>
              <a:t>, </a:t>
            </a:r>
            <a:r>
              <a:rPr lang="zh-CN" altLang="en-US" sz="2000" dirty="0">
                <a:solidFill>
                  <a:srgbClr val="002FA7"/>
                </a:solidFill>
                <a:cs typeface="+mn-ea"/>
                <a:sym typeface="+mn-lt"/>
              </a:rPr>
              <a:t>消费者愿意且能够购买的商品数量。 需求量和需求是两个既相互联系又相互区别的概念。 需求是指需求量与价格之间的一种关系</a:t>
            </a:r>
            <a:r>
              <a:rPr lang="en-US" altLang="zh-CN" sz="2000" dirty="0">
                <a:solidFill>
                  <a:srgbClr val="002FA7"/>
                </a:solidFill>
                <a:cs typeface="+mn-ea"/>
                <a:sym typeface="+mn-lt"/>
              </a:rPr>
              <a:t>, </a:t>
            </a:r>
            <a:r>
              <a:rPr lang="zh-CN" altLang="en-US" sz="2000" dirty="0">
                <a:solidFill>
                  <a:srgbClr val="002FA7"/>
                </a:solidFill>
                <a:cs typeface="+mn-ea"/>
                <a:sym typeface="+mn-lt"/>
              </a:rPr>
              <a:t>反映的是在不同的价格水平下商品的需求量。</a:t>
            </a:r>
          </a:p>
        </p:txBody>
      </p:sp>
      <p:sp>
        <p:nvSpPr>
          <p:cNvPr id="2" name="íŝḷíďê">
            <a:extLst>
              <a:ext uri="{FF2B5EF4-FFF2-40B4-BE49-F238E27FC236}">
                <a16:creationId xmlns:a16="http://schemas.microsoft.com/office/drawing/2014/main" id="{EB405C6A-D06D-1B13-9F1B-A4C5FB2174D3}"/>
              </a:ext>
            </a:extLst>
          </p:cNvPr>
          <p:cNvSpPr/>
          <p:nvPr>
            <p:custDataLst>
              <p:tags r:id="rId2"/>
            </p:custDataLst>
          </p:nvPr>
        </p:nvSpPr>
        <p:spPr>
          <a:xfrm>
            <a:off x="2455800" y="2062651"/>
            <a:ext cx="444222" cy="444220"/>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3" name="îŝḷîḋè">
            <a:extLst>
              <a:ext uri="{FF2B5EF4-FFF2-40B4-BE49-F238E27FC236}">
                <a16:creationId xmlns:a16="http://schemas.microsoft.com/office/drawing/2014/main" id="{E296A1C9-823B-238F-6E1D-5596CF9F8555}"/>
              </a:ext>
            </a:extLst>
          </p:cNvPr>
          <p:cNvSpPr txBox="1"/>
          <p:nvPr>
            <p:custDataLst>
              <p:tags r:id="rId3"/>
            </p:custDataLst>
          </p:nvPr>
        </p:nvSpPr>
        <p:spPr bwMode="auto">
          <a:xfrm>
            <a:off x="2450551" y="2108093"/>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02</a:t>
            </a:r>
          </a:p>
        </p:txBody>
      </p:sp>
    </p:spTree>
    <p:extLst>
      <p:ext uri="{BB962C8B-B14F-4D97-AF65-F5344CB8AC3E}">
        <p14:creationId xmlns:p14="http://schemas.microsoft.com/office/powerpoint/2010/main" val="221419230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dissolve">
                                      <p:cBhvr>
                                        <p:cTn id="20" dur="500"/>
                                        <p:tgtEl>
                                          <p:spTgt spid="15"/>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dissolve">
                                      <p:cBhvr>
                                        <p:cTn id="23" dur="500"/>
                                        <p:tgtEl>
                                          <p:spTgt spid="2"/>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dissolv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14" grpId="0"/>
      <p:bldP spid="15" grpId="0"/>
      <p:bldP spid="2" grpId="0" bldLvl="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需求的表示方法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需求函数</a:t>
            </a:r>
          </a:p>
        </p:txBody>
      </p:sp>
      <p:sp>
        <p:nvSpPr>
          <p:cNvPr id="23" name="矩形 22"/>
          <p:cNvSpPr/>
          <p:nvPr/>
        </p:nvSpPr>
        <p:spPr>
          <a:xfrm>
            <a:off x="910669" y="1858790"/>
            <a:ext cx="11027664" cy="4128694"/>
          </a:xfrm>
          <a:prstGeom prst="rect">
            <a:avLst/>
          </a:prstGeom>
        </p:spPr>
        <p:txBody>
          <a:bodyPr wrap="square">
            <a:spAutoFit/>
          </a:bodyPr>
          <a:lstStyle/>
          <a:p>
            <a:pPr lvl="0">
              <a:lnSpc>
                <a:spcPct val="130000"/>
              </a:lnSpc>
            </a:pPr>
            <a:r>
              <a:rPr lang="zh-CN" altLang="en-US" sz="2400" dirty="0">
                <a:solidFill>
                  <a:srgbClr val="000000"/>
                </a:solidFill>
                <a:cs typeface="+mn-ea"/>
                <a:sym typeface="+mn-lt"/>
              </a:rPr>
              <a:t>          </a:t>
            </a:r>
            <a:r>
              <a:rPr lang="zh-CN" altLang="en-US" sz="2000" dirty="0">
                <a:solidFill>
                  <a:srgbClr val="002FA7"/>
                </a:solidFill>
                <a:cs typeface="+mn-ea"/>
                <a:sym typeface="+mn-lt"/>
              </a:rPr>
              <a:t>需求函数就是用来表示某种商品的需求量与影响该商品需求量的因素之间依存关系的函数。 在影响商品需求量的诸多因素中</a:t>
            </a:r>
            <a:r>
              <a:rPr lang="en-US" altLang="zh-CN" sz="2000" dirty="0">
                <a:solidFill>
                  <a:srgbClr val="002FA7"/>
                </a:solidFill>
                <a:cs typeface="+mn-ea"/>
                <a:sym typeface="+mn-lt"/>
              </a:rPr>
              <a:t>, </a:t>
            </a:r>
            <a:r>
              <a:rPr lang="zh-CN" altLang="en-US" sz="2000" dirty="0">
                <a:solidFill>
                  <a:srgbClr val="002FA7"/>
                </a:solidFill>
                <a:cs typeface="+mn-ea"/>
                <a:sym typeface="+mn-lt"/>
              </a:rPr>
              <a:t>商品自身的价格是最直接且最重要的因素。 为了把复杂问题的研究简单化</a:t>
            </a:r>
            <a:r>
              <a:rPr lang="en-US" altLang="zh-CN" sz="2000" dirty="0">
                <a:solidFill>
                  <a:srgbClr val="002FA7"/>
                </a:solidFill>
                <a:cs typeface="+mn-ea"/>
                <a:sym typeface="+mn-lt"/>
              </a:rPr>
              <a:t>, </a:t>
            </a:r>
            <a:r>
              <a:rPr lang="zh-CN" altLang="en-US" sz="2000" dirty="0">
                <a:solidFill>
                  <a:srgbClr val="002FA7"/>
                </a:solidFill>
                <a:cs typeface="+mn-ea"/>
                <a:sym typeface="+mn-lt"/>
              </a:rPr>
              <a:t>我们假定其他因素保持不变</a:t>
            </a:r>
            <a:r>
              <a:rPr lang="en-US" altLang="zh-CN" sz="2000" dirty="0">
                <a:solidFill>
                  <a:srgbClr val="002FA7"/>
                </a:solidFill>
                <a:cs typeface="+mn-ea"/>
                <a:sym typeface="+mn-lt"/>
              </a:rPr>
              <a:t>, </a:t>
            </a:r>
            <a:r>
              <a:rPr lang="zh-CN" altLang="en-US" sz="2000" dirty="0">
                <a:solidFill>
                  <a:srgbClr val="002FA7"/>
                </a:solidFill>
                <a:cs typeface="+mn-ea"/>
                <a:sym typeface="+mn-lt"/>
              </a:rPr>
              <a:t>仅分析决定需求量的最基本因素</a:t>
            </a:r>
            <a:r>
              <a:rPr lang="en-US" altLang="zh-CN" sz="2000" dirty="0">
                <a:solidFill>
                  <a:srgbClr val="002FA7"/>
                </a:solidFill>
                <a:cs typeface="+mn-ea"/>
                <a:sym typeface="+mn-lt"/>
              </a:rPr>
              <a:t>———</a:t>
            </a:r>
            <a:r>
              <a:rPr lang="zh-CN" altLang="en-US" sz="2000" dirty="0">
                <a:solidFill>
                  <a:srgbClr val="002FA7"/>
                </a:solidFill>
                <a:cs typeface="+mn-ea"/>
                <a:sym typeface="+mn-lt"/>
              </a:rPr>
              <a:t>商品自身的价格对该商品需求量的影响</a:t>
            </a:r>
            <a:r>
              <a:rPr lang="en-US" altLang="zh-CN" sz="2000" dirty="0">
                <a:solidFill>
                  <a:srgbClr val="002FA7"/>
                </a:solidFill>
                <a:cs typeface="+mn-ea"/>
                <a:sym typeface="+mn-lt"/>
              </a:rPr>
              <a:t>, </a:t>
            </a:r>
            <a:r>
              <a:rPr lang="zh-CN" altLang="en-US" sz="2000" dirty="0">
                <a:solidFill>
                  <a:srgbClr val="002FA7"/>
                </a:solidFill>
                <a:cs typeface="+mn-ea"/>
                <a:sym typeface="+mn-lt"/>
              </a:rPr>
              <a:t>即把一种商品的需求量仅看作这种商品价格的函数。 于是</a:t>
            </a:r>
            <a:r>
              <a:rPr lang="en-US" altLang="zh-CN" sz="2000" dirty="0">
                <a:solidFill>
                  <a:srgbClr val="002FA7"/>
                </a:solidFill>
                <a:cs typeface="+mn-ea"/>
                <a:sym typeface="+mn-lt"/>
              </a:rPr>
              <a:t>, </a:t>
            </a:r>
            <a:r>
              <a:rPr lang="zh-CN" altLang="en-US" sz="2000" dirty="0">
                <a:solidFill>
                  <a:srgbClr val="002FA7"/>
                </a:solidFill>
                <a:cs typeface="+mn-ea"/>
                <a:sym typeface="+mn-lt"/>
              </a:rPr>
              <a:t>可以得到一个简单的需求函数</a:t>
            </a:r>
            <a:r>
              <a:rPr lang="en-US" altLang="zh-CN" sz="2400" dirty="0">
                <a:solidFill>
                  <a:srgbClr val="000000"/>
                </a:solidFill>
                <a:cs typeface="+mn-ea"/>
                <a:sym typeface="+mn-lt"/>
              </a:rPr>
              <a:t>:</a:t>
            </a:r>
          </a:p>
          <a:p>
            <a:pPr lvl="0">
              <a:lnSpc>
                <a:spcPct val="130000"/>
              </a:lnSpc>
            </a:pPr>
            <a:endParaRPr lang="en-US" altLang="zh-CN" sz="2400" dirty="0">
              <a:solidFill>
                <a:srgbClr val="000000"/>
              </a:solidFill>
              <a:cs typeface="+mn-ea"/>
              <a:sym typeface="+mn-lt"/>
            </a:endParaRPr>
          </a:p>
          <a:p>
            <a:pPr lvl="0">
              <a:lnSpc>
                <a:spcPct val="130000"/>
              </a:lnSpc>
            </a:pPr>
            <a:endParaRPr lang="en-US" altLang="zh-CN" sz="2400" dirty="0">
              <a:solidFill>
                <a:srgbClr val="000000"/>
              </a:solidFill>
              <a:cs typeface="+mn-ea"/>
              <a:sym typeface="+mn-lt"/>
            </a:endParaRPr>
          </a:p>
          <a:p>
            <a:pPr lvl="0">
              <a:lnSpc>
                <a:spcPct val="130000"/>
              </a:lnSpc>
            </a:pPr>
            <a:r>
              <a:rPr lang="zh-CN" altLang="en-US" sz="2000" dirty="0">
                <a:solidFill>
                  <a:srgbClr val="002FA7"/>
                </a:solidFill>
                <a:cs typeface="+mn-ea"/>
                <a:sym typeface="+mn-lt"/>
              </a:rPr>
              <a:t>式中</a:t>
            </a:r>
            <a:r>
              <a:rPr lang="en-US" altLang="zh-CN" sz="2000" dirty="0">
                <a:solidFill>
                  <a:srgbClr val="002FA7"/>
                </a:solidFill>
                <a:cs typeface="+mn-ea"/>
                <a:sym typeface="+mn-lt"/>
              </a:rPr>
              <a:t>,P </a:t>
            </a:r>
            <a:r>
              <a:rPr lang="zh-CN" altLang="en-US" sz="2000" dirty="0">
                <a:solidFill>
                  <a:srgbClr val="002FA7"/>
                </a:solidFill>
                <a:cs typeface="+mn-ea"/>
                <a:sym typeface="+mn-lt"/>
              </a:rPr>
              <a:t>为商品的价格</a:t>
            </a:r>
            <a:r>
              <a:rPr lang="en-US" altLang="zh-CN" sz="2000" dirty="0">
                <a:solidFill>
                  <a:srgbClr val="002FA7"/>
                </a:solidFill>
                <a:cs typeface="+mn-ea"/>
                <a:sym typeface="+mn-lt"/>
              </a:rPr>
              <a:t>,</a:t>
            </a:r>
            <a:r>
              <a:rPr lang="en-US" altLang="zh-CN" sz="2000" dirty="0" err="1">
                <a:solidFill>
                  <a:srgbClr val="002FA7"/>
                </a:solidFill>
                <a:cs typeface="+mn-ea"/>
                <a:sym typeface="+mn-lt"/>
              </a:rPr>
              <a:t>Qd</a:t>
            </a:r>
            <a:r>
              <a:rPr lang="zh-CN" altLang="en-US" sz="2000" dirty="0">
                <a:solidFill>
                  <a:srgbClr val="002FA7"/>
                </a:solidFill>
                <a:cs typeface="+mn-ea"/>
                <a:sym typeface="+mn-lt"/>
              </a:rPr>
              <a:t>为商品的需求量。 这一公式表示一种商品的需求量与价格之间存在着一一对应的关系。</a:t>
            </a:r>
          </a:p>
        </p:txBody>
      </p:sp>
      <p:pic>
        <p:nvPicPr>
          <p:cNvPr id="3" name="图片 2">
            <a:extLst>
              <a:ext uri="{FF2B5EF4-FFF2-40B4-BE49-F238E27FC236}">
                <a16:creationId xmlns:a16="http://schemas.microsoft.com/office/drawing/2014/main" id="{930BEF86-9DDB-2CA6-06E2-D7091C538B7E}"/>
              </a:ext>
            </a:extLst>
          </p:cNvPr>
          <p:cNvPicPr>
            <a:picLocks noChangeAspect="1"/>
          </p:cNvPicPr>
          <p:nvPr/>
        </p:nvPicPr>
        <p:blipFill rotWithShape="1">
          <a:blip r:embed="rId3"/>
          <a:srcRect t="11113"/>
          <a:stretch/>
        </p:blipFill>
        <p:spPr>
          <a:xfrm>
            <a:off x="5071884" y="4142232"/>
            <a:ext cx="1552575" cy="567257"/>
          </a:xfrm>
          <a:prstGeom prst="rect">
            <a:avLst/>
          </a:prstGeom>
        </p:spPr>
      </p:pic>
    </p:spTree>
    <p:extLst>
      <p:ext uri="{BB962C8B-B14F-4D97-AF65-F5344CB8AC3E}">
        <p14:creationId xmlns:p14="http://schemas.microsoft.com/office/powerpoint/2010/main" val="88251662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需求的表示方法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需求曲线</a:t>
            </a:r>
          </a:p>
        </p:txBody>
      </p:sp>
      <p:pic>
        <p:nvPicPr>
          <p:cNvPr id="7" name="图片 6">
            <a:extLst>
              <a:ext uri="{FF2B5EF4-FFF2-40B4-BE49-F238E27FC236}">
                <a16:creationId xmlns:a16="http://schemas.microsoft.com/office/drawing/2014/main" id="{FF13459F-7A57-CDA0-7CCA-054C25B65853}"/>
              </a:ext>
            </a:extLst>
          </p:cNvPr>
          <p:cNvPicPr>
            <a:picLocks noChangeAspect="1"/>
          </p:cNvPicPr>
          <p:nvPr/>
        </p:nvPicPr>
        <p:blipFill>
          <a:blip r:embed="rId3"/>
          <a:stretch>
            <a:fillRect/>
          </a:stretch>
        </p:blipFill>
        <p:spPr>
          <a:xfrm>
            <a:off x="2478029" y="1860751"/>
            <a:ext cx="7783435" cy="2019794"/>
          </a:xfrm>
          <a:prstGeom prst="rect">
            <a:avLst/>
          </a:prstGeom>
        </p:spPr>
      </p:pic>
      <p:sp>
        <p:nvSpPr>
          <p:cNvPr id="3" name="文本框 2">
            <a:extLst>
              <a:ext uri="{FF2B5EF4-FFF2-40B4-BE49-F238E27FC236}">
                <a16:creationId xmlns:a16="http://schemas.microsoft.com/office/drawing/2014/main" id="{41F3477D-E548-3C34-5E42-1F3575844E37}"/>
              </a:ext>
            </a:extLst>
          </p:cNvPr>
          <p:cNvSpPr txBox="1"/>
          <p:nvPr/>
        </p:nvSpPr>
        <p:spPr>
          <a:xfrm>
            <a:off x="1726308" y="3987352"/>
            <a:ext cx="9593964" cy="2862322"/>
          </a:xfrm>
          <a:prstGeom prst="rect">
            <a:avLst/>
          </a:prstGeom>
          <a:noFill/>
        </p:spPr>
        <p:txBody>
          <a:bodyPr wrap="square">
            <a:spAutoFit/>
          </a:bodyPr>
          <a:lstStyle/>
          <a:p>
            <a:r>
              <a:rPr lang="zh-CN" altLang="en-US" sz="1800" b="0" i="0" dirty="0">
                <a:solidFill>
                  <a:srgbClr val="000000"/>
                </a:solidFill>
                <a:effectLst/>
                <a:latin typeface="FZSSK--GBK1-0"/>
              </a:rPr>
              <a:t>         线性需求函数所对应的需求曲线是一条向右下方倾斜的直线</a:t>
            </a:r>
            <a:r>
              <a:rPr lang="en-US" altLang="zh-CN" sz="1800" b="0" i="0" dirty="0">
                <a:solidFill>
                  <a:srgbClr val="000000"/>
                </a:solidFill>
                <a:effectLst/>
                <a:latin typeface="E-BZ"/>
              </a:rPr>
              <a:t>, </a:t>
            </a:r>
            <a:r>
              <a:rPr lang="zh-CN" altLang="en-US" sz="1800" b="0" i="0" dirty="0">
                <a:solidFill>
                  <a:srgbClr val="000000"/>
                </a:solidFill>
                <a:effectLst/>
                <a:latin typeface="FZSSK--GBK1-0"/>
              </a:rPr>
              <a:t>这是一条特殊的需求曲线</a:t>
            </a:r>
            <a:r>
              <a:rPr lang="zh-CN" altLang="en-US" sz="1800" b="0" i="0" dirty="0">
                <a:solidFill>
                  <a:srgbClr val="000000"/>
                </a:solidFill>
                <a:effectLst/>
                <a:latin typeface="E-BZ"/>
              </a:rPr>
              <a:t>。 </a:t>
            </a:r>
            <a:r>
              <a:rPr lang="zh-CN" altLang="en-US" sz="1800" b="0" i="0" dirty="0">
                <a:solidFill>
                  <a:srgbClr val="000000"/>
                </a:solidFill>
                <a:effectLst/>
                <a:latin typeface="FZSSK--GBK1-0"/>
              </a:rPr>
              <a:t>一般来说</a:t>
            </a:r>
            <a:r>
              <a:rPr lang="en-US" altLang="zh-CN" sz="1800" b="0" i="0" dirty="0">
                <a:solidFill>
                  <a:srgbClr val="000000"/>
                </a:solidFill>
                <a:effectLst/>
                <a:latin typeface="E-BZ"/>
              </a:rPr>
              <a:t>, </a:t>
            </a:r>
            <a:r>
              <a:rPr lang="zh-CN" altLang="en-US" sz="1800" b="0" i="0" dirty="0">
                <a:solidFill>
                  <a:srgbClr val="000000"/>
                </a:solidFill>
                <a:effectLst/>
                <a:latin typeface="FZSSK--GBK1-0"/>
              </a:rPr>
              <a:t>需求曲线是曲线型</a:t>
            </a:r>
            <a:r>
              <a:rPr lang="en-US" altLang="zh-CN" sz="1800" b="0" i="0" dirty="0">
                <a:solidFill>
                  <a:srgbClr val="000000"/>
                </a:solidFill>
                <a:effectLst/>
                <a:latin typeface="E-BZ"/>
              </a:rPr>
              <a:t>, </a:t>
            </a:r>
            <a:r>
              <a:rPr lang="zh-CN" altLang="en-US" sz="1800" b="0" i="0" dirty="0">
                <a:solidFill>
                  <a:srgbClr val="000000"/>
                </a:solidFill>
                <a:effectLst/>
                <a:latin typeface="FZSSK--GBK1-0"/>
              </a:rPr>
              <a:t>但是在微观经济学分析中</a:t>
            </a:r>
            <a:r>
              <a:rPr lang="en-US" altLang="zh-CN" sz="1800" b="0" i="0" dirty="0">
                <a:solidFill>
                  <a:srgbClr val="000000"/>
                </a:solidFill>
                <a:effectLst/>
                <a:latin typeface="E-BZ"/>
              </a:rPr>
              <a:t>, </a:t>
            </a:r>
            <a:r>
              <a:rPr lang="zh-CN" altLang="en-US" sz="1800" b="0" i="0" dirty="0">
                <a:solidFill>
                  <a:srgbClr val="000000"/>
                </a:solidFill>
                <a:effectLst/>
                <a:latin typeface="FZSSK--GBK1-0"/>
              </a:rPr>
              <a:t>为了简化分析过程</a:t>
            </a:r>
            <a:r>
              <a:rPr lang="en-US" altLang="zh-CN" sz="1800" b="0" i="0" dirty="0">
                <a:solidFill>
                  <a:srgbClr val="000000"/>
                </a:solidFill>
                <a:effectLst/>
                <a:latin typeface="E-BZ"/>
              </a:rPr>
              <a:t>, </a:t>
            </a:r>
            <a:r>
              <a:rPr lang="zh-CN" altLang="en-US" sz="1800" b="0" i="0" dirty="0">
                <a:solidFill>
                  <a:srgbClr val="000000"/>
                </a:solidFill>
                <a:effectLst/>
                <a:latin typeface="FZSSK--GBK1-0"/>
              </a:rPr>
              <a:t>在不影响结论的前提下</a:t>
            </a:r>
            <a:r>
              <a:rPr lang="en-US" altLang="zh-CN" sz="1800" b="0" i="0" dirty="0">
                <a:solidFill>
                  <a:srgbClr val="000000"/>
                </a:solidFill>
                <a:effectLst/>
                <a:latin typeface="E-BZ"/>
              </a:rPr>
              <a:t>, </a:t>
            </a:r>
            <a:r>
              <a:rPr lang="zh-CN" altLang="en-US" sz="1800" b="0" i="0" dirty="0">
                <a:solidFill>
                  <a:srgbClr val="000000"/>
                </a:solidFill>
                <a:effectLst/>
                <a:latin typeface="FZSSK--GBK1-0"/>
              </a:rPr>
              <a:t>大多使用线性需求曲线</a:t>
            </a:r>
            <a:r>
              <a:rPr lang="en-US" altLang="zh-CN" sz="1800" b="0" i="0" dirty="0">
                <a:solidFill>
                  <a:srgbClr val="000000"/>
                </a:solidFill>
                <a:effectLst/>
                <a:latin typeface="E-BZ"/>
              </a:rPr>
              <a:t>, </a:t>
            </a:r>
            <a:r>
              <a:rPr lang="zh-CN" altLang="en-US" sz="1800" b="0" i="0" dirty="0">
                <a:solidFill>
                  <a:srgbClr val="000000"/>
                </a:solidFill>
                <a:effectLst/>
                <a:latin typeface="FZSSK--GBK1-0"/>
              </a:rPr>
              <a:t>也就是需求曲线的直线形式</a:t>
            </a:r>
            <a:r>
              <a:rPr lang="zh-CN" altLang="en-US" sz="1800" b="0" i="0" dirty="0">
                <a:solidFill>
                  <a:srgbClr val="000000"/>
                </a:solidFill>
                <a:effectLst/>
                <a:latin typeface="E-BZ"/>
              </a:rPr>
              <a:t>。 </a:t>
            </a:r>
            <a:r>
              <a:rPr lang="zh-CN" altLang="en-US" sz="1800" b="0" i="0" dirty="0">
                <a:solidFill>
                  <a:srgbClr val="000000"/>
                </a:solidFill>
                <a:effectLst/>
                <a:latin typeface="FZSSK--GBK1-0"/>
              </a:rPr>
              <a:t>线性需求曲线的一般表达式为</a:t>
            </a:r>
            <a:br>
              <a:rPr lang="zh-CN" altLang="en-US" sz="1800" b="0" i="0" dirty="0">
                <a:solidFill>
                  <a:srgbClr val="000000"/>
                </a:solidFill>
                <a:effectLst/>
                <a:latin typeface="FZSSK--GBK1-0"/>
              </a:rPr>
            </a:br>
            <a:endParaRPr lang="en-US" altLang="zh-CN" sz="1800" b="0" i="0" dirty="0">
              <a:solidFill>
                <a:srgbClr val="000000"/>
              </a:solidFill>
              <a:effectLst/>
              <a:latin typeface="E-BX"/>
            </a:endParaRPr>
          </a:p>
          <a:p>
            <a:endParaRPr lang="en-US" altLang="zh-CN" dirty="0">
              <a:solidFill>
                <a:srgbClr val="000000"/>
              </a:solidFill>
              <a:latin typeface="E-BX"/>
            </a:endParaRPr>
          </a:p>
          <a:p>
            <a:br>
              <a:rPr lang="en-US" altLang="zh-CN" sz="1800" b="0" i="0" dirty="0">
                <a:solidFill>
                  <a:srgbClr val="000000"/>
                </a:solidFill>
                <a:effectLst/>
                <a:latin typeface="E-BX"/>
              </a:rPr>
            </a:br>
            <a:r>
              <a:rPr lang="zh-CN" altLang="en-US" sz="1800" b="0" i="0" dirty="0">
                <a:solidFill>
                  <a:srgbClr val="000000"/>
                </a:solidFill>
                <a:effectLst/>
                <a:latin typeface="FZSSK--GBK1-0"/>
              </a:rPr>
              <a:t>其中</a:t>
            </a:r>
            <a:r>
              <a:rPr lang="en-US" altLang="zh-CN" sz="1800" b="0" i="0" dirty="0">
                <a:solidFill>
                  <a:srgbClr val="000000"/>
                </a:solidFill>
                <a:effectLst/>
                <a:latin typeface="E-BZ"/>
              </a:rPr>
              <a:t>,</a:t>
            </a:r>
            <a:r>
              <a:rPr lang="en-US" altLang="zh-CN" sz="1800" b="0" i="0" dirty="0">
                <a:solidFill>
                  <a:srgbClr val="000000"/>
                </a:solidFill>
                <a:effectLst/>
                <a:latin typeface="E-BX"/>
              </a:rPr>
              <a:t>a </a:t>
            </a:r>
            <a:r>
              <a:rPr lang="zh-CN" altLang="en-US" sz="1800" b="0" i="0" dirty="0">
                <a:solidFill>
                  <a:srgbClr val="000000"/>
                </a:solidFill>
                <a:effectLst/>
                <a:latin typeface="E-BZ"/>
              </a:rPr>
              <a:t>、</a:t>
            </a:r>
            <a:r>
              <a:rPr lang="en-US" altLang="zh-CN" sz="1800" b="0" i="0" dirty="0">
                <a:solidFill>
                  <a:srgbClr val="000000"/>
                </a:solidFill>
                <a:effectLst/>
                <a:latin typeface="E-BX"/>
              </a:rPr>
              <a:t>b </a:t>
            </a:r>
            <a:r>
              <a:rPr lang="zh-CN" altLang="en-US" sz="1800" b="0" i="0" dirty="0">
                <a:solidFill>
                  <a:srgbClr val="000000"/>
                </a:solidFill>
                <a:effectLst/>
                <a:latin typeface="FZSSK--GBK1-0"/>
              </a:rPr>
              <a:t>为常数</a:t>
            </a:r>
            <a:r>
              <a:rPr lang="en-US" altLang="zh-CN" sz="1800" b="0" i="0" dirty="0">
                <a:solidFill>
                  <a:srgbClr val="000000"/>
                </a:solidFill>
                <a:effectLst/>
                <a:latin typeface="E-BZ"/>
              </a:rPr>
              <a:t>, </a:t>
            </a:r>
            <a:r>
              <a:rPr lang="zh-CN" altLang="en-US" sz="1800" b="0" i="0" dirty="0">
                <a:solidFill>
                  <a:srgbClr val="000000"/>
                </a:solidFill>
                <a:effectLst/>
                <a:latin typeface="FZSSK--GBK1-0"/>
              </a:rPr>
              <a:t>且</a:t>
            </a:r>
            <a:r>
              <a:rPr lang="en-US" altLang="zh-CN" sz="1800" b="0" i="0" dirty="0">
                <a:solidFill>
                  <a:srgbClr val="000000"/>
                </a:solidFill>
                <a:effectLst/>
                <a:latin typeface="E-BX"/>
              </a:rPr>
              <a:t>a </a:t>
            </a:r>
            <a:r>
              <a:rPr lang="zh-CN" altLang="en-US" sz="1800" b="0" i="0" dirty="0">
                <a:solidFill>
                  <a:srgbClr val="000000"/>
                </a:solidFill>
                <a:effectLst/>
                <a:latin typeface="E-BZ"/>
              </a:rPr>
              <a:t>、</a:t>
            </a:r>
            <a:r>
              <a:rPr lang="en-US" altLang="zh-CN" sz="1800" b="0" i="0" dirty="0">
                <a:solidFill>
                  <a:srgbClr val="000000"/>
                </a:solidFill>
                <a:effectLst/>
                <a:latin typeface="E-BX"/>
              </a:rPr>
              <a:t>b </a:t>
            </a:r>
            <a:r>
              <a:rPr lang="zh-CN" altLang="en-US" sz="1800" b="0" i="0" dirty="0">
                <a:solidFill>
                  <a:srgbClr val="000000"/>
                </a:solidFill>
                <a:effectLst/>
                <a:latin typeface="FZSSK--GBK1-0"/>
              </a:rPr>
              <a:t>大于</a:t>
            </a:r>
            <a:r>
              <a:rPr lang="en-US" altLang="zh-CN" sz="1800" b="0" i="0" dirty="0">
                <a:solidFill>
                  <a:srgbClr val="000000"/>
                </a:solidFill>
                <a:effectLst/>
                <a:latin typeface="E-BZ"/>
              </a:rPr>
              <a:t>0</a:t>
            </a:r>
            <a:r>
              <a:rPr lang="zh-CN" altLang="en-US" sz="1800" b="0" i="0" dirty="0">
                <a:solidFill>
                  <a:srgbClr val="000000"/>
                </a:solidFill>
                <a:effectLst/>
                <a:latin typeface="E-BZ"/>
              </a:rPr>
              <a:t>。</a:t>
            </a:r>
            <a:br>
              <a:rPr lang="zh-CN" altLang="en-US" sz="1800" b="0" i="0" dirty="0">
                <a:solidFill>
                  <a:srgbClr val="000000"/>
                </a:solidFill>
                <a:effectLst/>
                <a:latin typeface="E-BZ"/>
              </a:rPr>
            </a:br>
            <a:r>
              <a:rPr lang="zh-CN" altLang="en-US" sz="1800" b="0" i="0" dirty="0">
                <a:solidFill>
                  <a:srgbClr val="000000"/>
                </a:solidFill>
                <a:effectLst/>
                <a:latin typeface="E-BZ"/>
              </a:rPr>
              <a:t>         </a:t>
            </a:r>
            <a:r>
              <a:rPr lang="zh-CN" altLang="en-US" sz="1800" b="0" i="0" dirty="0">
                <a:solidFill>
                  <a:srgbClr val="000000"/>
                </a:solidFill>
                <a:effectLst/>
                <a:latin typeface="FZSSK--GBK1-0"/>
              </a:rPr>
              <a:t>图</a:t>
            </a:r>
            <a:r>
              <a:rPr lang="en-US" altLang="zh-CN" sz="1800" b="0" i="0" dirty="0">
                <a:solidFill>
                  <a:srgbClr val="000000"/>
                </a:solidFill>
                <a:effectLst/>
                <a:latin typeface="E-BZ"/>
              </a:rPr>
              <a:t>2-1 </a:t>
            </a:r>
            <a:r>
              <a:rPr lang="zh-CN" altLang="en-US" sz="1800" b="0" i="0" dirty="0">
                <a:solidFill>
                  <a:srgbClr val="000000"/>
                </a:solidFill>
                <a:effectLst/>
                <a:latin typeface="FZSSK--GBK1-0"/>
              </a:rPr>
              <a:t>中的需求曲线具有一个显著的特征</a:t>
            </a:r>
            <a:r>
              <a:rPr lang="en-US" altLang="zh-CN" sz="1800" b="0" i="0" dirty="0">
                <a:solidFill>
                  <a:srgbClr val="000000"/>
                </a:solidFill>
                <a:effectLst/>
                <a:latin typeface="E-BZ"/>
              </a:rPr>
              <a:t>: </a:t>
            </a:r>
            <a:r>
              <a:rPr lang="zh-CN" altLang="en-US" sz="1800" b="0" i="0" dirty="0">
                <a:solidFill>
                  <a:srgbClr val="000000"/>
                </a:solidFill>
                <a:effectLst/>
                <a:latin typeface="FZSSK--GBK1-0"/>
              </a:rPr>
              <a:t>向右下方倾斜</a:t>
            </a:r>
            <a:r>
              <a:rPr lang="en-US" altLang="zh-CN" sz="1800" b="0" i="0" dirty="0">
                <a:solidFill>
                  <a:srgbClr val="000000"/>
                </a:solidFill>
                <a:effectLst/>
                <a:latin typeface="E-BZ"/>
              </a:rPr>
              <a:t>, </a:t>
            </a:r>
            <a:r>
              <a:rPr lang="zh-CN" altLang="en-US" sz="1800" b="0" i="0" dirty="0">
                <a:solidFill>
                  <a:srgbClr val="000000"/>
                </a:solidFill>
                <a:effectLst/>
                <a:latin typeface="FZSSK--GBK1-0"/>
              </a:rPr>
              <a:t>即它的斜率为负值</a:t>
            </a:r>
            <a:r>
              <a:rPr lang="zh-CN" altLang="en-US" sz="1800" b="0" i="0" dirty="0">
                <a:solidFill>
                  <a:srgbClr val="000000"/>
                </a:solidFill>
                <a:effectLst/>
                <a:latin typeface="E-BZ"/>
              </a:rPr>
              <a:t>。 </a:t>
            </a:r>
            <a:r>
              <a:rPr lang="zh-CN" altLang="en-US" sz="1800" b="0" i="0" dirty="0">
                <a:solidFill>
                  <a:srgbClr val="000000"/>
                </a:solidFill>
                <a:effectLst/>
                <a:latin typeface="FZSSK--GBK1-0"/>
              </a:rPr>
              <a:t>它表示在其他条件不变的情况下</a:t>
            </a:r>
            <a:r>
              <a:rPr lang="en-US" altLang="zh-CN" sz="1800" b="0" i="0" dirty="0">
                <a:solidFill>
                  <a:srgbClr val="000000"/>
                </a:solidFill>
                <a:effectLst/>
                <a:latin typeface="E-BZ"/>
              </a:rPr>
              <a:t>, </a:t>
            </a:r>
            <a:r>
              <a:rPr lang="zh-CN" altLang="en-US" sz="1800" b="0" i="0" dirty="0">
                <a:solidFill>
                  <a:srgbClr val="000000"/>
                </a:solidFill>
                <a:effectLst/>
                <a:latin typeface="FZSSK--GBK1-0"/>
              </a:rPr>
              <a:t>商品的需求量和价格之间呈反方向变动</a:t>
            </a:r>
            <a:r>
              <a:rPr lang="zh-CN" altLang="en-US" sz="1800" b="0" i="0" dirty="0">
                <a:solidFill>
                  <a:srgbClr val="000000"/>
                </a:solidFill>
                <a:effectLst/>
                <a:latin typeface="E-BZ"/>
              </a:rPr>
              <a:t>。</a:t>
            </a:r>
            <a:r>
              <a:rPr lang="zh-CN" altLang="en-US" dirty="0"/>
              <a:t> </a:t>
            </a:r>
            <a:br>
              <a:rPr lang="zh-CN" altLang="en-US" dirty="0"/>
            </a:br>
            <a:endParaRPr lang="zh-CN" altLang="en-US" dirty="0"/>
          </a:p>
        </p:txBody>
      </p:sp>
      <p:pic>
        <p:nvPicPr>
          <p:cNvPr id="9" name="图片 8">
            <a:extLst>
              <a:ext uri="{FF2B5EF4-FFF2-40B4-BE49-F238E27FC236}">
                <a16:creationId xmlns:a16="http://schemas.microsoft.com/office/drawing/2014/main" id="{76D4FC5E-39E2-D406-F139-317F1CBCDFA4}"/>
              </a:ext>
            </a:extLst>
          </p:cNvPr>
          <p:cNvPicPr>
            <a:picLocks noChangeAspect="1"/>
          </p:cNvPicPr>
          <p:nvPr/>
        </p:nvPicPr>
        <p:blipFill>
          <a:blip r:embed="rId4"/>
          <a:stretch>
            <a:fillRect/>
          </a:stretch>
        </p:blipFill>
        <p:spPr>
          <a:xfrm>
            <a:off x="5479160" y="5089329"/>
            <a:ext cx="1781175" cy="457200"/>
          </a:xfrm>
          <a:prstGeom prst="rect">
            <a:avLst/>
          </a:prstGeom>
        </p:spPr>
      </p:pic>
    </p:spTree>
    <p:extLst>
      <p:ext uri="{BB962C8B-B14F-4D97-AF65-F5344CB8AC3E}">
        <p14:creationId xmlns:p14="http://schemas.microsoft.com/office/powerpoint/2010/main" val="417973899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需求定理</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需求定理的含义</a:t>
            </a:r>
          </a:p>
        </p:txBody>
      </p:sp>
      <p:sp>
        <p:nvSpPr>
          <p:cNvPr id="3" name="文本框 2">
            <a:extLst>
              <a:ext uri="{FF2B5EF4-FFF2-40B4-BE49-F238E27FC236}">
                <a16:creationId xmlns:a16="http://schemas.microsoft.com/office/drawing/2014/main" id="{F3EDF45B-528E-12C6-7AA9-DFD7618F8280}"/>
              </a:ext>
            </a:extLst>
          </p:cNvPr>
          <p:cNvSpPr txBox="1"/>
          <p:nvPr/>
        </p:nvSpPr>
        <p:spPr>
          <a:xfrm>
            <a:off x="1949958" y="1857447"/>
            <a:ext cx="9315450" cy="4401205"/>
          </a:xfrm>
          <a:prstGeom prst="rect">
            <a:avLst/>
          </a:prstGeom>
          <a:noFill/>
        </p:spPr>
        <p:txBody>
          <a:bodyPr wrap="square">
            <a:spAutoFit/>
          </a:bodyPr>
          <a:lstStyle/>
          <a:p>
            <a:r>
              <a:rPr lang="zh-CN" altLang="en-US" sz="2000" b="0" i="0" dirty="0">
                <a:solidFill>
                  <a:srgbClr val="000000"/>
                </a:solidFill>
                <a:effectLst/>
                <a:latin typeface="FZSSK--GBK1-0"/>
              </a:rPr>
              <a:t>        </a:t>
            </a:r>
            <a:r>
              <a:rPr lang="zh-CN" altLang="en-US" sz="2000" dirty="0">
                <a:solidFill>
                  <a:srgbClr val="002FA7"/>
                </a:solidFill>
                <a:cs typeface="+mn-ea"/>
              </a:rPr>
              <a:t>在影响需求量的其他因素不变的情况下</a:t>
            </a:r>
            <a:r>
              <a:rPr lang="en-US" altLang="zh-CN" sz="2000" dirty="0">
                <a:solidFill>
                  <a:srgbClr val="002FA7"/>
                </a:solidFill>
                <a:cs typeface="+mn-ea"/>
              </a:rPr>
              <a:t>, </a:t>
            </a:r>
            <a:r>
              <a:rPr lang="zh-CN" altLang="en-US" sz="2000" dirty="0">
                <a:solidFill>
                  <a:srgbClr val="002FA7"/>
                </a:solidFill>
                <a:cs typeface="+mn-ea"/>
              </a:rPr>
              <a:t>一种商品的需求量与其价格之间存在着反方向变动关系</a:t>
            </a:r>
            <a:r>
              <a:rPr lang="en-US" altLang="zh-CN" sz="2000" dirty="0">
                <a:solidFill>
                  <a:srgbClr val="002FA7"/>
                </a:solidFill>
                <a:cs typeface="+mn-ea"/>
              </a:rPr>
              <a:t>, </a:t>
            </a:r>
            <a:r>
              <a:rPr lang="zh-CN" altLang="en-US" sz="2000" dirty="0">
                <a:solidFill>
                  <a:srgbClr val="002FA7"/>
                </a:solidFill>
                <a:cs typeface="+mn-ea"/>
              </a:rPr>
              <a:t>即需求量随着价格的上升而减少</a:t>
            </a:r>
            <a:r>
              <a:rPr lang="en-US" altLang="zh-CN" sz="2000" dirty="0">
                <a:solidFill>
                  <a:srgbClr val="002FA7"/>
                </a:solidFill>
                <a:cs typeface="+mn-ea"/>
              </a:rPr>
              <a:t>, </a:t>
            </a:r>
            <a:r>
              <a:rPr lang="zh-CN" altLang="en-US" sz="2000" dirty="0">
                <a:solidFill>
                  <a:srgbClr val="002FA7"/>
                </a:solidFill>
                <a:cs typeface="+mn-ea"/>
              </a:rPr>
              <a:t>随着价格的下降而增加</a:t>
            </a:r>
            <a:r>
              <a:rPr lang="en-US" altLang="zh-CN" sz="2000" dirty="0">
                <a:solidFill>
                  <a:srgbClr val="002FA7"/>
                </a:solidFill>
                <a:cs typeface="+mn-ea"/>
              </a:rPr>
              <a:t>, </a:t>
            </a:r>
            <a:r>
              <a:rPr lang="zh-CN" altLang="en-US" sz="2000" dirty="0">
                <a:solidFill>
                  <a:srgbClr val="002FA7"/>
                </a:solidFill>
                <a:cs typeface="+mn-ea"/>
              </a:rPr>
              <a:t>这种现象被称为需求定理或需求规律。</a:t>
            </a:r>
            <a:br>
              <a:rPr lang="zh-CN" altLang="en-US" sz="2000" dirty="0">
                <a:solidFill>
                  <a:srgbClr val="002FA7"/>
                </a:solidFill>
                <a:cs typeface="+mn-ea"/>
              </a:rPr>
            </a:br>
            <a:r>
              <a:rPr lang="zh-CN" altLang="en-US" sz="2000" dirty="0">
                <a:solidFill>
                  <a:srgbClr val="002FA7"/>
                </a:solidFill>
                <a:cs typeface="+mn-ea"/>
              </a:rPr>
              <a:t>        需求定理表明商品价格与需求量呈反方向变动的关系</a:t>
            </a:r>
            <a:r>
              <a:rPr lang="en-US" altLang="zh-CN" sz="2000" dirty="0">
                <a:solidFill>
                  <a:srgbClr val="002FA7"/>
                </a:solidFill>
                <a:cs typeface="+mn-ea"/>
              </a:rPr>
              <a:t>, </a:t>
            </a:r>
            <a:r>
              <a:rPr lang="zh-CN" altLang="en-US" sz="2000" dirty="0">
                <a:solidFill>
                  <a:srgbClr val="002FA7"/>
                </a:solidFill>
                <a:cs typeface="+mn-ea"/>
              </a:rPr>
              <a:t>这种关系是替代效应和收入效应共同作用的结果。 </a:t>
            </a:r>
            <a:endParaRPr lang="en-US" altLang="zh-CN" sz="2000" dirty="0">
              <a:solidFill>
                <a:srgbClr val="002FA7"/>
              </a:solidFill>
              <a:cs typeface="+mn-ea"/>
            </a:endParaRPr>
          </a:p>
          <a:p>
            <a:endParaRPr lang="en-US" altLang="zh-CN" sz="2000" dirty="0">
              <a:solidFill>
                <a:srgbClr val="002FA7"/>
              </a:solidFill>
              <a:cs typeface="+mn-ea"/>
            </a:endParaRPr>
          </a:p>
          <a:p>
            <a:r>
              <a:rPr lang="zh-CN" altLang="en-US" sz="2000" dirty="0">
                <a:solidFill>
                  <a:srgbClr val="002FA7"/>
                </a:solidFill>
                <a:cs typeface="+mn-ea"/>
              </a:rPr>
              <a:t>       在理解需求定理时要注意以下三个方面</a:t>
            </a:r>
            <a:r>
              <a:rPr lang="en-US" altLang="zh-CN" sz="2000" dirty="0">
                <a:solidFill>
                  <a:srgbClr val="002FA7"/>
                </a:solidFill>
                <a:cs typeface="+mn-ea"/>
              </a:rPr>
              <a:t>:</a:t>
            </a:r>
          </a:p>
          <a:p>
            <a:r>
              <a:rPr lang="en-US" altLang="zh-CN" sz="2000" dirty="0">
                <a:solidFill>
                  <a:srgbClr val="002FA7"/>
                </a:solidFill>
                <a:cs typeface="+mn-ea"/>
              </a:rPr>
              <a:t>       (1) </a:t>
            </a:r>
            <a:r>
              <a:rPr lang="zh-CN" altLang="en-US" sz="2000" dirty="0">
                <a:solidFill>
                  <a:srgbClr val="002FA7"/>
                </a:solidFill>
                <a:cs typeface="+mn-ea"/>
              </a:rPr>
              <a:t>商品的需求量与价格之间是反比关系。</a:t>
            </a:r>
          </a:p>
          <a:p>
            <a:r>
              <a:rPr lang="en-US" altLang="zh-CN" sz="2000" dirty="0">
                <a:solidFill>
                  <a:srgbClr val="002FA7"/>
                </a:solidFill>
                <a:cs typeface="+mn-ea"/>
              </a:rPr>
              <a:t>       (2) </a:t>
            </a:r>
            <a:r>
              <a:rPr lang="zh-CN" altLang="en-US" sz="2000" dirty="0">
                <a:solidFill>
                  <a:srgbClr val="002FA7"/>
                </a:solidFill>
                <a:cs typeface="+mn-ea"/>
              </a:rPr>
              <a:t>这里的其他条件不变是指影响需求的其他因素不发生改变。 如果离开了这一前提</a:t>
            </a:r>
            <a:r>
              <a:rPr lang="en-US" altLang="zh-CN" sz="2000" dirty="0">
                <a:solidFill>
                  <a:srgbClr val="002FA7"/>
                </a:solidFill>
                <a:cs typeface="+mn-ea"/>
              </a:rPr>
              <a:t>, </a:t>
            </a:r>
            <a:r>
              <a:rPr lang="zh-CN" altLang="en-US" sz="2000" dirty="0">
                <a:solidFill>
                  <a:srgbClr val="002FA7"/>
                </a:solidFill>
                <a:cs typeface="+mn-ea"/>
              </a:rPr>
              <a:t>那么需求定理就无法成立。 例如</a:t>
            </a:r>
            <a:r>
              <a:rPr lang="en-US" altLang="zh-CN" sz="2000" dirty="0">
                <a:solidFill>
                  <a:srgbClr val="002FA7"/>
                </a:solidFill>
                <a:cs typeface="+mn-ea"/>
              </a:rPr>
              <a:t>, </a:t>
            </a:r>
            <a:r>
              <a:rPr lang="zh-CN" altLang="en-US" sz="2000" dirty="0">
                <a:solidFill>
                  <a:srgbClr val="002FA7"/>
                </a:solidFill>
                <a:cs typeface="+mn-ea"/>
              </a:rPr>
              <a:t>某个消费者的收入在不断地增加</a:t>
            </a:r>
            <a:r>
              <a:rPr lang="en-US" altLang="zh-CN" sz="2000" dirty="0">
                <a:solidFill>
                  <a:srgbClr val="002FA7"/>
                </a:solidFill>
                <a:cs typeface="+mn-ea"/>
              </a:rPr>
              <a:t>, </a:t>
            </a:r>
            <a:r>
              <a:rPr lang="zh-CN" altLang="en-US" sz="2000" dirty="0">
                <a:solidFill>
                  <a:srgbClr val="002FA7"/>
                </a:solidFill>
                <a:cs typeface="+mn-ea"/>
              </a:rPr>
              <a:t>那么某个商品自身的价格与它的需求量之间就不一定是呈反方向变动的。</a:t>
            </a:r>
          </a:p>
          <a:p>
            <a:r>
              <a:rPr lang="en-US" altLang="zh-CN" sz="2000" dirty="0">
                <a:solidFill>
                  <a:srgbClr val="002FA7"/>
                </a:solidFill>
                <a:cs typeface="+mn-ea"/>
              </a:rPr>
              <a:t>       (3) </a:t>
            </a:r>
            <a:r>
              <a:rPr lang="zh-CN" altLang="en-US" sz="2000" dirty="0">
                <a:solidFill>
                  <a:srgbClr val="002FA7"/>
                </a:solidFill>
                <a:cs typeface="+mn-ea"/>
              </a:rPr>
              <a:t>这里的一般情况是指绝大多数商品符合需求定理</a:t>
            </a:r>
            <a:r>
              <a:rPr lang="en-US" altLang="zh-CN" sz="2000" dirty="0">
                <a:solidFill>
                  <a:srgbClr val="002FA7"/>
                </a:solidFill>
                <a:cs typeface="+mn-ea"/>
              </a:rPr>
              <a:t>, </a:t>
            </a:r>
            <a:r>
              <a:rPr lang="zh-CN" altLang="en-US" sz="2000" dirty="0">
                <a:solidFill>
                  <a:srgbClr val="002FA7"/>
                </a:solidFill>
                <a:cs typeface="+mn-ea"/>
              </a:rPr>
              <a:t>但是在现实生活中有一些特例。</a:t>
            </a:r>
            <a:br>
              <a:rPr lang="zh-CN" altLang="en-US" sz="2000" dirty="0">
                <a:solidFill>
                  <a:srgbClr val="002FA7"/>
                </a:solidFill>
                <a:cs typeface="+mn-ea"/>
              </a:rPr>
            </a:br>
            <a:endParaRPr lang="zh-CN" altLang="en-US" sz="2000" dirty="0">
              <a:solidFill>
                <a:srgbClr val="002FA7"/>
              </a:solidFill>
              <a:cs typeface="+mn-ea"/>
            </a:endParaRPr>
          </a:p>
        </p:txBody>
      </p:sp>
    </p:spTree>
    <p:extLst>
      <p:ext uri="{BB962C8B-B14F-4D97-AF65-F5344CB8AC3E}">
        <p14:creationId xmlns:p14="http://schemas.microsoft.com/office/powerpoint/2010/main" val="117832133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00.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10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103.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10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106.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10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10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1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11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11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116.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32.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33.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3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35.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6"/>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6"/>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7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6"/>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8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5"/>
  <p:tag name="KSO_WM_UNIT_TEXT_FILL_FORE_SCHEMECOLOR_INDEX" val="16"/>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8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8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9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9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998</TotalTime>
  <Words>3371</Words>
  <Application>Microsoft Office PowerPoint</Application>
  <PresentationFormat>宽屏</PresentationFormat>
  <Paragraphs>218</Paragraphs>
  <Slides>35</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35</vt:i4>
      </vt:variant>
    </vt:vector>
  </HeadingPairs>
  <TitlesOfParts>
    <vt:vector size="45" baseType="lpstr">
      <vt:lpstr>E-BX</vt:lpstr>
      <vt:lpstr>E-BZ</vt:lpstr>
      <vt:lpstr>FZSSK--GBK1-0</vt:lpstr>
      <vt:lpstr>Source Han Sans CN Bold</vt:lpstr>
      <vt:lpstr>方正兰亭大黑_GBK</vt:lpstr>
      <vt:lpstr>思源黑体 CN</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86135</cp:lastModifiedBy>
  <cp:revision>57</cp:revision>
  <dcterms:created xsi:type="dcterms:W3CDTF">2023-11-08T11:26:17Z</dcterms:created>
  <dcterms:modified xsi:type="dcterms:W3CDTF">2024-09-23T03:37:04Z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