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67"/>
  </p:notesMasterIdLst>
  <p:sldIdLst>
    <p:sldId id="297" r:id="rId4"/>
    <p:sldId id="298" r:id="rId5"/>
    <p:sldId id="299" r:id="rId6"/>
    <p:sldId id="300" r:id="rId7"/>
    <p:sldId id="316" r:id="rId8"/>
    <p:sldId id="321" r:id="rId9"/>
    <p:sldId id="320" r:id="rId10"/>
    <p:sldId id="317" r:id="rId11"/>
    <p:sldId id="322" r:id="rId12"/>
    <p:sldId id="342" r:id="rId13"/>
    <p:sldId id="343" r:id="rId14"/>
    <p:sldId id="344" r:id="rId15"/>
    <p:sldId id="345" r:id="rId16"/>
    <p:sldId id="346" r:id="rId17"/>
    <p:sldId id="347" r:id="rId18"/>
    <p:sldId id="348" r:id="rId19"/>
    <p:sldId id="349" r:id="rId20"/>
    <p:sldId id="350" r:id="rId21"/>
    <p:sldId id="351" r:id="rId22"/>
    <p:sldId id="352" r:id="rId23"/>
    <p:sldId id="353" r:id="rId24"/>
    <p:sldId id="354" r:id="rId25"/>
    <p:sldId id="355" r:id="rId26"/>
    <p:sldId id="356" r:id="rId27"/>
    <p:sldId id="357" r:id="rId28"/>
    <p:sldId id="358" r:id="rId29"/>
    <p:sldId id="359" r:id="rId30"/>
    <p:sldId id="360" r:id="rId31"/>
    <p:sldId id="361" r:id="rId32"/>
    <p:sldId id="362" r:id="rId33"/>
    <p:sldId id="363" r:id="rId34"/>
    <p:sldId id="364" r:id="rId35"/>
    <p:sldId id="395" r:id="rId36"/>
    <p:sldId id="365" r:id="rId37"/>
    <p:sldId id="366" r:id="rId38"/>
    <p:sldId id="367" r:id="rId39"/>
    <p:sldId id="368" r:id="rId40"/>
    <p:sldId id="369" r:id="rId41"/>
    <p:sldId id="370" r:id="rId42"/>
    <p:sldId id="371" r:id="rId43"/>
    <p:sldId id="372" r:id="rId44"/>
    <p:sldId id="373" r:id="rId45"/>
    <p:sldId id="374" r:id="rId46"/>
    <p:sldId id="375" r:id="rId47"/>
    <p:sldId id="376" r:id="rId48"/>
    <p:sldId id="377" r:id="rId49"/>
    <p:sldId id="378" r:id="rId50"/>
    <p:sldId id="379" r:id="rId51"/>
    <p:sldId id="380" r:id="rId52"/>
    <p:sldId id="381" r:id="rId53"/>
    <p:sldId id="382" r:id="rId54"/>
    <p:sldId id="383" r:id="rId55"/>
    <p:sldId id="384" r:id="rId56"/>
    <p:sldId id="385" r:id="rId57"/>
    <p:sldId id="386" r:id="rId58"/>
    <p:sldId id="387" r:id="rId59"/>
    <p:sldId id="388" r:id="rId60"/>
    <p:sldId id="389" r:id="rId61"/>
    <p:sldId id="390" r:id="rId62"/>
    <p:sldId id="391" r:id="rId63"/>
    <p:sldId id="392" r:id="rId64"/>
    <p:sldId id="393" r:id="rId65"/>
    <p:sldId id="394" r:id="rId66"/>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userDrawn="1">
          <p15:clr>
            <a:srgbClr val="A4A3A4"/>
          </p15:clr>
        </p15:guide>
        <p15:guide id="2" pos="39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93"/>
        <p:guide pos="392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gs" Target="tags/tag54.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notesMaster" Target="notesMasters/notesMaster1.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2.emf"/><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image" Target="../media/image9.emf"/></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2.emf"/><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image" Target="../media/image9.emf"/></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6" Type="http://schemas.openxmlformats.org/officeDocument/2006/relationships/slideLayout" Target="../slideLayouts/slideLayout4.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2.emf"/><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image" Target="../media/image9.emf"/></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2.emf"/><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image" Target="../media/image9.emf"/></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1.emf"/><Relationship Id="rId4" Type="http://schemas.openxmlformats.org/officeDocument/2006/relationships/image" Target="../media/image15.emf"/><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6.png"/><Relationship Id="rId6" Type="http://schemas.openxmlformats.org/officeDocument/2006/relationships/image" Target="../media/image5.jpeg"/><Relationship Id="rId5" Type="http://schemas.openxmlformats.org/officeDocument/2006/relationships/tags" Target="../tags/tag24.xml"/><Relationship Id="rId4" Type="http://schemas.openxmlformats.org/officeDocument/2006/relationships/image" Target="../media/image4.tiff"/><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tags" Target="../tags/tag28.xml"/><Relationship Id="rId4" Type="http://schemas.openxmlformats.org/officeDocument/2006/relationships/image" Target="../media/image4.tiff"/><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4" Type="http://schemas.openxmlformats.org/officeDocument/2006/relationships/slideLayout" Target="../slideLayouts/slideLayout4.xml"/><Relationship Id="rId13" Type="http://schemas.openxmlformats.org/officeDocument/2006/relationships/tags" Target="../tags/tag40.xml"/><Relationship Id="rId12" Type="http://schemas.openxmlformats.org/officeDocument/2006/relationships/image" Target="../media/image4.tiff"/><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4" Type="http://schemas.openxmlformats.org/officeDocument/2006/relationships/slideLayout" Target="../slideLayouts/slideLayout4.xml"/><Relationship Id="rId13" Type="http://schemas.openxmlformats.org/officeDocument/2006/relationships/tags" Target="../tags/tag52.xml"/><Relationship Id="rId12" Type="http://schemas.openxmlformats.org/officeDocument/2006/relationships/image" Target="../media/image4.tiff"/><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第七章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应用文写作</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1"/>
          <p:cNvPicPr>
            <a:picLocks noChangeAspect="1"/>
          </p:cNvPicPr>
          <p:nvPr/>
        </p:nvPicPr>
        <p:blipFill>
          <a:blip r:embed="rId1"/>
          <a:stretch>
            <a:fillRect/>
          </a:stretch>
        </p:blipFill>
        <p:spPr>
          <a:xfrm>
            <a:off x="633220" y="747966"/>
            <a:ext cx="646763" cy="640359"/>
          </a:xfrm>
          <a:prstGeom prst="rect">
            <a:avLst/>
          </a:prstGeom>
        </p:spPr>
      </p:pic>
      <p:sp>
        <p:nvSpPr>
          <p:cNvPr id="56" name="1-3"/>
          <p:cNvSpPr/>
          <p:nvPr/>
        </p:nvSpPr>
        <p:spPr>
          <a:xfrm>
            <a:off x="3934130" y="3263107"/>
            <a:ext cx="4957384" cy="1445260"/>
          </a:xfrm>
          <a:prstGeom prst="rect">
            <a:avLst/>
          </a:prstGeom>
        </p:spPr>
        <p:txBody>
          <a:bodyPr wrap="square">
            <a:spAutoFit/>
          </a:bodyPr>
          <a:lstStyle/>
          <a:p>
            <a:pPr algn="ctr"/>
            <a:r>
              <a:rPr lang="zh-CN" altLang="en-US" sz="8800" dirty="0">
                <a:latin typeface="汉仪尚巍手书W" panose="00020600040101010101" pitchFamily="18" charset="-122"/>
                <a:ea typeface="汉仪尚巍手书W" panose="00020600040101010101" pitchFamily="18" charset="-122"/>
                <a:cs typeface="+mn-ea"/>
                <a:sym typeface="+mn-lt"/>
              </a:rPr>
              <a:t>认识公文</a:t>
            </a:r>
            <a:endParaRPr lang="zh-CN" altLang="en-US" sz="8800" dirty="0">
              <a:latin typeface="汉仪尚巍手书W" panose="00020600040101010101" pitchFamily="18" charset="-122"/>
              <a:ea typeface="汉仪尚巍手书W" panose="00020600040101010101" pitchFamily="18" charset="-122"/>
              <a:cs typeface="+mn-ea"/>
              <a:sym typeface="+mn-lt"/>
            </a:endParaRPr>
          </a:p>
        </p:txBody>
      </p:sp>
      <p:sp>
        <p:nvSpPr>
          <p:cNvPr id="57" name="1-4"/>
          <p:cNvSpPr txBox="1"/>
          <p:nvPr/>
        </p:nvSpPr>
        <p:spPr>
          <a:xfrm>
            <a:off x="2869142" y="4709657"/>
            <a:ext cx="7087360" cy="645160"/>
          </a:xfrm>
          <a:prstGeom prst="rect">
            <a:avLst/>
          </a:prstGeom>
          <a:noFill/>
        </p:spPr>
        <p:txBody>
          <a:bodyPr wrap="square" rtlCol="0">
            <a:spAutoFit/>
          </a:bodyPr>
          <a:lstStyle/>
          <a:p>
            <a:pPr algn="dist"/>
            <a:r>
              <a:rPr lang="en-US" altLang="zh-CN" dirty="0">
                <a:latin typeface="汉仪君黑-45简" panose="020B0604020202020204" pitchFamily="34" charset="-122"/>
                <a:ea typeface="汉仪君黑-45简" panose="020B0604020202020204" pitchFamily="34" charset="-122"/>
                <a:cs typeface="+mn-ea"/>
                <a:sym typeface="+mn-lt"/>
              </a:rPr>
              <a:t>THE FOUNDER OF THE WEI DYNASTY IN THE THREE KINGDOMS</a:t>
            </a:r>
            <a:endParaRPr lang="en-US" altLang="zh-CN" dirty="0">
              <a:latin typeface="汉仪君黑-45简" panose="020B0604020202020204" pitchFamily="34" charset="-122"/>
              <a:ea typeface="汉仪君黑-45简" panose="020B0604020202020204" pitchFamily="34" charset="-122"/>
              <a:cs typeface="+mn-ea"/>
              <a:sym typeface="+mn-lt"/>
            </a:endParaRPr>
          </a:p>
        </p:txBody>
      </p:sp>
      <p:cxnSp>
        <p:nvCxnSpPr>
          <p:cNvPr id="58" name="1-5"/>
          <p:cNvCxnSpPr/>
          <p:nvPr/>
        </p:nvCxnSpPr>
        <p:spPr>
          <a:xfrm>
            <a:off x="4299250" y="4589949"/>
            <a:ext cx="41368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9" name="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421766" y="1881360"/>
            <a:ext cx="5075682" cy="1191861"/>
          </a:xfrm>
          <a:prstGeom prst="rect">
            <a:avLst/>
          </a:prstGeom>
        </p:spPr>
      </p:pic>
      <p:sp>
        <p:nvSpPr>
          <p:cNvPr id="60" name="1-7"/>
          <p:cNvSpPr/>
          <p:nvPr/>
        </p:nvSpPr>
        <p:spPr>
          <a:xfrm>
            <a:off x="4616851" y="2071246"/>
            <a:ext cx="3056018" cy="706755"/>
          </a:xfrm>
          <a:prstGeom prst="rect">
            <a:avLst/>
          </a:prstGeom>
        </p:spPr>
        <p:txBody>
          <a:bodyPr wrap="square">
            <a:spAutoFit/>
          </a:bodyPr>
          <a:lstStyle/>
          <a:p>
            <a:pPr algn="ctr"/>
            <a:r>
              <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rPr>
              <a:t>第一部分</a:t>
            </a:r>
            <a:endPar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endParaRPr>
          </a:p>
        </p:txBody>
      </p:sp>
      <p:pic>
        <p:nvPicPr>
          <p:cNvPr id="3" name="1-8"/>
          <p:cNvPicPr>
            <a:picLocks noChangeAspect="1"/>
          </p:cNvPicPr>
          <p:nvPr/>
        </p:nvPicPr>
        <p:blipFill>
          <a:blip r:embed="rId3"/>
          <a:stretch>
            <a:fillRect/>
          </a:stretch>
        </p:blipFill>
        <p:spPr>
          <a:xfrm>
            <a:off x="9345090" y="4709657"/>
            <a:ext cx="3938631" cy="2148343"/>
          </a:xfrm>
          <a:prstGeom prst="rect">
            <a:avLst/>
          </a:prstGeom>
        </p:spPr>
      </p:pic>
      <p:pic>
        <p:nvPicPr>
          <p:cNvPr id="7" name="1-9"/>
          <p:cNvPicPr>
            <a:picLocks noChangeAspect="1"/>
          </p:cNvPicPr>
          <p:nvPr/>
        </p:nvPicPr>
        <p:blipFill>
          <a:blip r:embed="rId4"/>
          <a:stretch>
            <a:fillRect/>
          </a:stretch>
        </p:blipFill>
        <p:spPr>
          <a:xfrm>
            <a:off x="-5925" y="3866674"/>
            <a:ext cx="2419684" cy="1446550"/>
          </a:xfrm>
          <a:prstGeom prst="rect">
            <a:avLst/>
          </a:prstGeom>
        </p:spPr>
      </p:pic>
    </p:spTree>
  </p:cSld>
  <p:clrMapOvr>
    <a:masterClrMapping/>
  </p:clrMapOvr>
  <p:transition spd="slow" advClick="0" advTm="300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645160"/>
          </a:xfrm>
          <a:prstGeom prst="rect">
            <a:avLst/>
          </a:prstGeom>
        </p:spPr>
        <p:txBody>
          <a:bodyPr wrap="square">
            <a:spAutoFit/>
          </a:bodyPr>
          <a:lstStyle/>
          <a:p>
            <a:pPr eaLnBrk="1" hangingPunct="1">
              <a:buClrTx/>
              <a:buSzTx/>
              <a:buFontTx/>
            </a:pPr>
            <a:r>
              <a:rPr lang="zh-CN" altLang="en-US" sz="3600" b="1" dirty="0">
                <a:solidFill>
                  <a:schemeClr val="tx1"/>
                </a:solidFill>
                <a:latin typeface="+mj-lt"/>
                <a:ea typeface="楷体_GB2312" pitchFamily="49" charset="-122"/>
                <a:cs typeface="+mj-cs"/>
                <a:sym typeface="+mn-ea"/>
              </a:rPr>
              <a:t>一、行政公文的概念、作用</a:t>
            </a:r>
            <a:endParaRPr lang="zh-CN" altLang="en-US" sz="3600" b="1" dirty="0">
              <a:solidFill>
                <a:schemeClr val="tx1"/>
              </a:solidFill>
              <a:latin typeface="+mj-lt"/>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83895" y="2743835"/>
            <a:ext cx="10460355" cy="1481455"/>
          </a:xfrm>
          <a:prstGeom prst="rect">
            <a:avLst/>
          </a:prstGeom>
        </p:spPr>
        <p:txBody>
          <a:bodyPr wrap="square">
            <a:noAutofit/>
          </a:bodyPr>
          <a:lstStyle/>
          <a:p>
            <a:pPr algn="just" eaLnBrk="1" hangingPunct="1">
              <a:lnSpc>
                <a:spcPct val="120000"/>
              </a:lnSpc>
              <a:buClrTx/>
              <a:buSzTx/>
              <a:buFontTx/>
            </a:pPr>
            <a:r>
              <a:rPr lang="zh-CN" altLang="en-US" sz="2400" b="1" dirty="0">
                <a:solidFill>
                  <a:srgbClr val="FF0000"/>
                </a:solidFill>
                <a:latin typeface="楷体_GB2312" pitchFamily="49" charset="-122"/>
                <a:ea typeface="楷体_GB2312" pitchFamily="49" charset="-122"/>
                <a:sym typeface="+mn-ea"/>
              </a:rPr>
              <a:t>概念：</a:t>
            </a:r>
            <a:r>
              <a:rPr lang="zh-CN" altLang="en-US" sz="2800" b="1" dirty="0">
                <a:solidFill>
                  <a:schemeClr val="tx1"/>
                </a:solidFill>
                <a:latin typeface="楷体_GB2312" pitchFamily="49" charset="-122"/>
                <a:ea typeface="楷体_GB2312" pitchFamily="49" charset="-122"/>
                <a:sym typeface="+mn-ea"/>
              </a:rPr>
              <a:t>是行政机关在行政管理过程中形成的具有法定效力和规范体式的文书。</a:t>
            </a:r>
            <a:endParaRPr lang="zh-CN" altLang="en-US" sz="2800" b="1" dirty="0">
              <a:solidFill>
                <a:schemeClr val="tx1"/>
              </a:solidFill>
              <a:latin typeface="楷体_GB2312" pitchFamily="49" charset="-122"/>
              <a:ea typeface="楷体_GB2312" pitchFamily="49" charset="-122"/>
              <a:cs typeface="+mn-ea"/>
              <a:sym typeface="+mn-ea"/>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1-9"/>
          <p:cNvSpPr/>
          <p:nvPr/>
        </p:nvSpPr>
        <p:spPr>
          <a:xfrm>
            <a:off x="760730" y="4084955"/>
            <a:ext cx="8374380" cy="3119755"/>
          </a:xfrm>
          <a:prstGeom prst="rect">
            <a:avLst/>
          </a:prstGeom>
        </p:spPr>
        <p:txBody>
          <a:bodyPr wrap="square">
            <a:spAutoFit/>
          </a:bodyPr>
          <a:lstStyle/>
          <a:p>
            <a:pPr algn="just" eaLnBrk="1" hangingPunct="1">
              <a:lnSpc>
                <a:spcPct val="120000"/>
              </a:lnSpc>
              <a:spcBef>
                <a:spcPct val="20000"/>
              </a:spcBef>
            </a:pPr>
            <a:r>
              <a:rPr lang="zh-CN" altLang="en-US" sz="2400" b="1" dirty="0">
                <a:solidFill>
                  <a:srgbClr val="FF0000"/>
                </a:solidFill>
                <a:latin typeface="楷体_GB2312" pitchFamily="49" charset="-122"/>
                <a:ea typeface="楷体_GB2312" pitchFamily="49" charset="-122"/>
                <a:sym typeface="+mn-ea"/>
              </a:rPr>
              <a:t>作用：</a:t>
            </a:r>
            <a:endParaRPr lang="zh-CN" altLang="en-US" sz="2400" b="1" dirty="0">
              <a:solidFill>
                <a:srgbClr val="FF0000"/>
              </a:solidFill>
              <a:latin typeface="楷体_GB2312" pitchFamily="49" charset="-122"/>
              <a:ea typeface="楷体_GB2312" pitchFamily="49" charset="-122"/>
              <a:sym typeface="+mn-ea"/>
            </a:endParaRPr>
          </a:p>
          <a:p>
            <a:pPr algn="just" eaLnBrk="1" hangingPunct="1">
              <a:lnSpc>
                <a:spcPct val="120000"/>
              </a:lnSpc>
              <a:spcBef>
                <a:spcPct val="20000"/>
              </a:spcBef>
            </a:pPr>
            <a:r>
              <a:rPr lang="zh-CN" altLang="en-US" sz="2000" b="1" dirty="0">
                <a:solidFill>
                  <a:srgbClr val="FF0000"/>
                </a:solidFill>
                <a:latin typeface="楷体_GB2312" pitchFamily="49" charset="-122"/>
                <a:ea typeface="楷体_GB2312" pitchFamily="49" charset="-122"/>
                <a:sym typeface="+mn-ea"/>
              </a:rPr>
              <a:t> </a:t>
            </a:r>
            <a:r>
              <a:rPr lang="en-US" altLang="zh-CN" sz="2000" b="1" dirty="0">
                <a:solidFill>
                  <a:srgbClr val="FF0000"/>
                </a:solidFill>
                <a:latin typeface="楷体_GB2312" pitchFamily="49" charset="-122"/>
                <a:ea typeface="楷体_GB2312" pitchFamily="49" charset="-122"/>
                <a:sym typeface="+mn-ea"/>
              </a:rPr>
              <a:t>    </a:t>
            </a:r>
            <a:r>
              <a:rPr lang="zh-CN" altLang="en-US" sz="2000" b="1" dirty="0">
                <a:solidFill>
                  <a:schemeClr val="tx1"/>
                </a:solidFill>
                <a:latin typeface="楷体_GB2312" pitchFamily="49" charset="-122"/>
                <a:ea typeface="楷体_GB2312" pitchFamily="49" charset="-122"/>
                <a:sym typeface="+mn-ea"/>
              </a:rPr>
              <a:t>（</a:t>
            </a:r>
            <a:r>
              <a:rPr lang="en-US" altLang="zh-CN" sz="2000" b="1" dirty="0">
                <a:solidFill>
                  <a:schemeClr val="tx1"/>
                </a:solidFill>
                <a:latin typeface="楷体_GB2312" pitchFamily="49" charset="-122"/>
                <a:ea typeface="楷体_GB2312" pitchFamily="49" charset="-122"/>
                <a:sym typeface="+mn-ea"/>
              </a:rPr>
              <a:t>1</a:t>
            </a:r>
            <a:r>
              <a:rPr lang="zh-CN" altLang="en-US" sz="2000" b="1" dirty="0">
                <a:solidFill>
                  <a:schemeClr val="tx1"/>
                </a:solidFill>
                <a:latin typeface="楷体_GB2312" pitchFamily="49" charset="-122"/>
                <a:ea typeface="楷体_GB2312" pitchFamily="49" charset="-122"/>
                <a:sym typeface="+mn-ea"/>
              </a:rPr>
              <a:t>）法规准绳作用</a:t>
            </a:r>
            <a:r>
              <a:rPr lang="zh-CN" altLang="en-US" sz="2000" b="1" dirty="0">
                <a:solidFill>
                  <a:schemeClr val="bg1"/>
                </a:solidFill>
                <a:latin typeface="楷体_GB2312" pitchFamily="49" charset="-122"/>
                <a:ea typeface="楷体_GB2312" pitchFamily="49" charset="-122"/>
                <a:sym typeface="+mn-ea"/>
              </a:rPr>
              <a:t>（</a:t>
            </a:r>
            <a:r>
              <a:rPr lang="en-US" altLang="zh-CN" sz="2000" b="1" dirty="0">
                <a:solidFill>
                  <a:schemeClr val="bg1"/>
                </a:solidFill>
                <a:latin typeface="楷体_GB2312" pitchFamily="49" charset="-122"/>
                <a:ea typeface="楷体_GB2312" pitchFamily="49" charset="-122"/>
                <a:sym typeface="+mn-ea"/>
              </a:rPr>
              <a:t>1</a:t>
            </a:r>
            <a:r>
              <a:rPr lang="zh-CN" altLang="en-US" sz="2000" b="1" dirty="0">
                <a:solidFill>
                  <a:schemeClr val="bg1"/>
                </a:solidFill>
                <a:latin typeface="楷体_GB2312" pitchFamily="49" charset="-122"/>
                <a:ea typeface="楷体_GB2312" pitchFamily="49" charset="-122"/>
                <a:sym typeface="+mn-ea"/>
              </a:rPr>
              <a:t>）法规准绳作用</a:t>
            </a:r>
            <a:endParaRPr lang="zh-CN" altLang="en-US" sz="2000" b="1" dirty="0">
              <a:solidFill>
                <a:schemeClr val="bg1"/>
              </a:solidFill>
              <a:latin typeface="楷体_GB2312" pitchFamily="49" charset="-122"/>
              <a:ea typeface="楷体_GB2312" pitchFamily="49" charset="-122"/>
            </a:endParaRPr>
          </a:p>
          <a:p>
            <a:pPr algn="just" eaLnBrk="1" hangingPunct="1">
              <a:lnSpc>
                <a:spcPct val="120000"/>
              </a:lnSpc>
              <a:spcBef>
                <a:spcPct val="20000"/>
              </a:spcBef>
            </a:pPr>
            <a:r>
              <a:rPr lang="zh-CN" altLang="en-US" sz="2000" b="1" dirty="0">
                <a:solidFill>
                  <a:schemeClr val="tx1"/>
                </a:solidFill>
                <a:latin typeface="楷体_GB2312" pitchFamily="49" charset="-122"/>
                <a:ea typeface="楷体_GB2312" pitchFamily="49" charset="-122"/>
                <a:sym typeface="+mn-ea"/>
              </a:rPr>
              <a:t>     （</a:t>
            </a:r>
            <a:r>
              <a:rPr lang="en-US" altLang="zh-CN" sz="2000" b="1" dirty="0">
                <a:solidFill>
                  <a:schemeClr val="tx1"/>
                </a:solidFill>
                <a:latin typeface="楷体_GB2312" pitchFamily="49" charset="-122"/>
                <a:ea typeface="楷体_GB2312" pitchFamily="49" charset="-122"/>
                <a:sym typeface="+mn-ea"/>
              </a:rPr>
              <a:t>2</a:t>
            </a:r>
            <a:r>
              <a:rPr lang="zh-CN" altLang="en-US" sz="2000" b="1" dirty="0">
                <a:solidFill>
                  <a:schemeClr val="tx1"/>
                </a:solidFill>
                <a:latin typeface="楷体_GB2312" pitchFamily="49" charset="-122"/>
                <a:ea typeface="楷体_GB2312" pitchFamily="49" charset="-122"/>
                <a:sym typeface="+mn-ea"/>
              </a:rPr>
              <a:t>）领导指导作用</a:t>
            </a:r>
            <a:endParaRPr lang="zh-CN" altLang="en-US" sz="2000" b="1" dirty="0">
              <a:solidFill>
                <a:schemeClr val="tx1"/>
              </a:solidFill>
              <a:latin typeface="楷体_GB2312" pitchFamily="49" charset="-122"/>
              <a:ea typeface="楷体_GB2312" pitchFamily="49" charset="-122"/>
            </a:endParaRPr>
          </a:p>
          <a:p>
            <a:pPr algn="just" eaLnBrk="1" hangingPunct="1">
              <a:lnSpc>
                <a:spcPct val="120000"/>
              </a:lnSpc>
              <a:spcBef>
                <a:spcPct val="20000"/>
              </a:spcBef>
            </a:pPr>
            <a:r>
              <a:rPr lang="zh-CN" altLang="en-US" sz="2000" b="1" dirty="0">
                <a:solidFill>
                  <a:schemeClr val="tx1"/>
                </a:solidFill>
                <a:latin typeface="楷体_GB2312" pitchFamily="49" charset="-122"/>
                <a:ea typeface="楷体_GB2312" pitchFamily="49" charset="-122"/>
                <a:sym typeface="+mn-ea"/>
              </a:rPr>
              <a:t>     （</a:t>
            </a:r>
            <a:r>
              <a:rPr lang="en-US" altLang="zh-CN" sz="2000" b="1" dirty="0">
                <a:solidFill>
                  <a:schemeClr val="tx1"/>
                </a:solidFill>
                <a:latin typeface="楷体_GB2312" pitchFamily="49" charset="-122"/>
                <a:ea typeface="楷体_GB2312" pitchFamily="49" charset="-122"/>
                <a:sym typeface="+mn-ea"/>
              </a:rPr>
              <a:t>3</a:t>
            </a:r>
            <a:r>
              <a:rPr lang="zh-CN" altLang="en-US" sz="2000" b="1" dirty="0">
                <a:solidFill>
                  <a:schemeClr val="tx1"/>
                </a:solidFill>
                <a:latin typeface="楷体_GB2312" pitchFamily="49" charset="-122"/>
                <a:ea typeface="楷体_GB2312" pitchFamily="49" charset="-122"/>
                <a:sym typeface="+mn-ea"/>
              </a:rPr>
              <a:t>）宣传教育作用</a:t>
            </a:r>
            <a:endParaRPr lang="zh-CN" altLang="en-US" sz="2000" b="1" dirty="0">
              <a:solidFill>
                <a:schemeClr val="tx1"/>
              </a:solidFill>
              <a:latin typeface="楷体_GB2312" pitchFamily="49" charset="-122"/>
              <a:ea typeface="楷体_GB2312" pitchFamily="49" charset="-122"/>
            </a:endParaRPr>
          </a:p>
          <a:p>
            <a:pPr algn="just" eaLnBrk="1" hangingPunct="1">
              <a:lnSpc>
                <a:spcPct val="120000"/>
              </a:lnSpc>
              <a:spcBef>
                <a:spcPct val="20000"/>
              </a:spcBef>
            </a:pPr>
            <a:r>
              <a:rPr lang="zh-CN" altLang="en-US" sz="2000" b="1" dirty="0">
                <a:solidFill>
                  <a:schemeClr val="tx1"/>
                </a:solidFill>
                <a:latin typeface="楷体_GB2312" pitchFamily="49" charset="-122"/>
                <a:ea typeface="楷体_GB2312" pitchFamily="49" charset="-122"/>
                <a:sym typeface="+mn-ea"/>
              </a:rPr>
              <a:t>     （</a:t>
            </a:r>
            <a:r>
              <a:rPr lang="en-US" altLang="zh-CN" sz="2000" b="1" dirty="0">
                <a:solidFill>
                  <a:schemeClr val="tx1"/>
                </a:solidFill>
                <a:latin typeface="楷体_GB2312" pitchFamily="49" charset="-122"/>
                <a:ea typeface="楷体_GB2312" pitchFamily="49" charset="-122"/>
                <a:sym typeface="+mn-ea"/>
              </a:rPr>
              <a:t>4</a:t>
            </a:r>
            <a:r>
              <a:rPr lang="zh-CN" altLang="en-US" sz="2000" b="1" dirty="0">
                <a:solidFill>
                  <a:schemeClr val="tx1"/>
                </a:solidFill>
                <a:latin typeface="楷体_GB2312" pitchFamily="49" charset="-122"/>
                <a:ea typeface="楷体_GB2312" pitchFamily="49" charset="-122"/>
                <a:sym typeface="+mn-ea"/>
              </a:rPr>
              <a:t>）联系沟通作用</a:t>
            </a:r>
            <a:endParaRPr lang="zh-CN" altLang="en-US" sz="2000" b="1" dirty="0">
              <a:solidFill>
                <a:schemeClr val="tx1"/>
              </a:solidFill>
              <a:latin typeface="楷体_GB2312" pitchFamily="49" charset="-122"/>
              <a:ea typeface="楷体_GB2312" pitchFamily="49" charset="-122"/>
            </a:endParaRPr>
          </a:p>
          <a:p>
            <a:pPr algn="just" eaLnBrk="1" hangingPunct="1">
              <a:lnSpc>
                <a:spcPct val="120000"/>
              </a:lnSpc>
              <a:spcBef>
                <a:spcPct val="20000"/>
              </a:spcBef>
            </a:pPr>
            <a:r>
              <a:rPr lang="zh-CN" altLang="en-US" sz="2000" b="1" dirty="0">
                <a:solidFill>
                  <a:schemeClr val="tx1"/>
                </a:solidFill>
                <a:latin typeface="楷体_GB2312" pitchFamily="49" charset="-122"/>
                <a:ea typeface="楷体_GB2312" pitchFamily="49" charset="-122"/>
                <a:sym typeface="+mn-ea"/>
              </a:rPr>
              <a:t>     （</a:t>
            </a:r>
            <a:r>
              <a:rPr lang="en-US" altLang="zh-CN" sz="2000" b="1" dirty="0">
                <a:solidFill>
                  <a:schemeClr val="tx1"/>
                </a:solidFill>
                <a:latin typeface="楷体_GB2312" pitchFamily="49" charset="-122"/>
                <a:ea typeface="楷体_GB2312" pitchFamily="49" charset="-122"/>
                <a:sym typeface="+mn-ea"/>
              </a:rPr>
              <a:t>5</a:t>
            </a:r>
            <a:r>
              <a:rPr lang="zh-CN" altLang="en-US" sz="2000" b="1" dirty="0">
                <a:solidFill>
                  <a:schemeClr val="tx1"/>
                </a:solidFill>
                <a:latin typeface="楷体_GB2312" pitchFamily="49" charset="-122"/>
                <a:ea typeface="楷体_GB2312" pitchFamily="49" charset="-122"/>
                <a:sym typeface="+mn-ea"/>
              </a:rPr>
              <a:t>）依据凭证作用</a:t>
            </a:r>
            <a:endParaRPr lang="zh-CN" altLang="en-US" sz="2000" b="1" dirty="0">
              <a:solidFill>
                <a:schemeClr val="tx1"/>
              </a:solidFill>
              <a:latin typeface="楷体_GB2312" pitchFamily="49" charset="-122"/>
              <a:ea typeface="楷体_GB2312" pitchFamily="49" charset="-122"/>
            </a:endParaRPr>
          </a:p>
          <a:p>
            <a:pPr algn="just" eaLnBrk="1" hangingPunct="1">
              <a:lnSpc>
                <a:spcPct val="120000"/>
              </a:lnSpc>
              <a:spcBef>
                <a:spcPct val="20000"/>
              </a:spcBef>
            </a:pPr>
            <a:endParaRPr lang="zh-CN" altLang="en-US" sz="2000" b="1" dirty="0">
              <a:solidFill>
                <a:schemeClr val="tx1"/>
              </a:solidFill>
              <a:latin typeface="楷体_GB2312" pitchFamily="49" charset="-122"/>
              <a:ea typeface="楷体_GB2312" pitchFamily="49" charset="-122"/>
              <a:cs typeface="+mn-ea"/>
              <a:sym typeface="+mn-lt"/>
            </a:endParaRPr>
          </a:p>
        </p:txBody>
      </p: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645160"/>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二、公文的特点、种类</a:t>
            </a:r>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15315" y="2754630"/>
            <a:ext cx="10460355" cy="1481455"/>
          </a:xfrm>
          <a:prstGeom prst="rect">
            <a:avLst/>
          </a:prstGeom>
        </p:spPr>
        <p:txBody>
          <a:bodyPr wrap="square">
            <a:noAutofit/>
          </a:bodyPr>
          <a:lstStyle/>
          <a:p>
            <a:pPr algn="just" eaLnBrk="1" hangingPunct="1">
              <a:lnSpc>
                <a:spcPct val="120000"/>
              </a:lnSpc>
              <a:spcBef>
                <a:spcPct val="20000"/>
              </a:spcBef>
            </a:pPr>
            <a:r>
              <a:rPr lang="zh-CN" altLang="en-US" sz="2400" b="1" dirty="0">
                <a:solidFill>
                  <a:srgbClr val="FF0000"/>
                </a:solidFill>
                <a:latin typeface="楷体_GB2312" pitchFamily="49" charset="-122"/>
                <a:ea typeface="楷体_GB2312" pitchFamily="49" charset="-122"/>
                <a:sym typeface="+mn-ea"/>
              </a:rPr>
              <a:t>特点：</a:t>
            </a:r>
            <a:r>
              <a:rPr lang="zh-CN" altLang="en-US" sz="2800" b="1" dirty="0">
                <a:solidFill>
                  <a:schemeClr val="bg1"/>
                </a:solidFill>
                <a:latin typeface="楷体_GB2312" pitchFamily="49" charset="-122"/>
                <a:ea typeface="楷体_GB2312" pitchFamily="49" charset="-122"/>
                <a:sym typeface="+mn-ea"/>
              </a:rPr>
              <a:t>（</a:t>
            </a:r>
            <a:r>
              <a:rPr lang="en-US" altLang="zh-CN" sz="2800" b="1" dirty="0">
                <a:solidFill>
                  <a:schemeClr val="bg1"/>
                </a:solidFill>
                <a:latin typeface="楷体_GB2312" pitchFamily="49" charset="-122"/>
                <a:ea typeface="楷体_GB2312" pitchFamily="49" charset="-122"/>
                <a:sym typeface="+mn-ea"/>
              </a:rPr>
              <a:t>1</a:t>
            </a:r>
            <a:r>
              <a:rPr lang="zh-CN" altLang="en-US" sz="2800" b="1" dirty="0">
                <a:solidFill>
                  <a:schemeClr val="bg1"/>
                </a:solidFill>
                <a:latin typeface="楷体_GB2312" pitchFamily="49" charset="-122"/>
                <a:ea typeface="楷体_GB2312" pitchFamily="49" charset="-122"/>
                <a:sym typeface="+mn-ea"/>
              </a:rPr>
              <a:t>）作者的法定性</a:t>
            </a:r>
            <a:endParaRPr lang="zh-CN" altLang="en-US" sz="2800" b="1" dirty="0">
              <a:solidFill>
                <a:schemeClr val="bg1"/>
              </a:solidFill>
              <a:latin typeface="楷体_GB2312" pitchFamily="49" charset="-122"/>
              <a:ea typeface="楷体_GB2312" pitchFamily="49" charset="-122"/>
            </a:endParaRPr>
          </a:p>
          <a:p>
            <a:pPr algn="just" eaLnBrk="1" hangingPunct="1">
              <a:lnSpc>
                <a:spcPct val="120000"/>
              </a:lnSpc>
              <a:spcBef>
                <a:spcPct val="20000"/>
              </a:spcBef>
            </a:pPr>
            <a:r>
              <a:rPr lang="zh-CN" altLang="en-US" sz="2800" b="1" dirty="0">
                <a:solidFill>
                  <a:schemeClr val="tx1"/>
                </a:solidFill>
                <a:latin typeface="楷体_GB2312" pitchFamily="49" charset="-122"/>
                <a:ea typeface="楷体_GB2312" pitchFamily="49" charset="-122"/>
                <a:cs typeface="+mn-ea"/>
                <a:sym typeface="+mn-ea"/>
              </a:rPr>
              <a:t>（1）作者的法定性（2）制发的程序性（3）效力的权威性 （4）体式的规范性（</a:t>
            </a:r>
            <a:r>
              <a:rPr lang="en-US" altLang="zh-CN" sz="2800" b="1" dirty="0">
                <a:solidFill>
                  <a:schemeClr val="tx1"/>
                </a:solidFill>
                <a:latin typeface="楷体_GB2312" pitchFamily="49" charset="-122"/>
                <a:ea typeface="楷体_GB2312" pitchFamily="49" charset="-122"/>
                <a:cs typeface="+mn-ea"/>
                <a:sym typeface="+mn-ea"/>
              </a:rPr>
              <a:t>5</a:t>
            </a:r>
            <a:r>
              <a:rPr lang="zh-CN" altLang="en-US" sz="2800" b="1" dirty="0">
                <a:solidFill>
                  <a:schemeClr val="tx1"/>
                </a:solidFill>
                <a:latin typeface="楷体_GB2312" pitchFamily="49" charset="-122"/>
                <a:ea typeface="楷体_GB2312" pitchFamily="49" charset="-122"/>
                <a:cs typeface="+mn-ea"/>
                <a:sym typeface="+mn-ea"/>
              </a:rPr>
              <a:t>）处理程序的规定性</a:t>
            </a:r>
            <a:endParaRPr lang="zh-CN" altLang="en-US" sz="2800" b="1" dirty="0">
              <a:solidFill>
                <a:schemeClr val="tx1"/>
              </a:solidFill>
              <a:latin typeface="楷体_GB2312" pitchFamily="49" charset="-122"/>
              <a:ea typeface="楷体_GB2312" pitchFamily="49" charset="-122"/>
              <a:cs typeface="+mn-ea"/>
              <a:sym typeface="+mn-ea"/>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1-9"/>
          <p:cNvSpPr/>
          <p:nvPr/>
        </p:nvSpPr>
        <p:spPr>
          <a:xfrm>
            <a:off x="715010" y="4743450"/>
            <a:ext cx="10040620" cy="1494155"/>
          </a:xfrm>
          <a:prstGeom prst="rect">
            <a:avLst/>
          </a:prstGeom>
        </p:spPr>
        <p:txBody>
          <a:bodyPr wrap="square">
            <a:spAutoFit/>
          </a:bodyPr>
          <a:lstStyle/>
          <a:p>
            <a:pPr algn="just" eaLnBrk="1" hangingPunct="1">
              <a:lnSpc>
                <a:spcPct val="120000"/>
              </a:lnSpc>
              <a:spcBef>
                <a:spcPct val="20000"/>
              </a:spcBef>
            </a:pPr>
            <a:r>
              <a:rPr sz="2400" b="1" dirty="0">
                <a:solidFill>
                  <a:srgbClr val="FF0000"/>
                </a:solidFill>
                <a:latin typeface="楷体_GB2312" pitchFamily="49" charset="-122"/>
                <a:ea typeface="楷体_GB2312" pitchFamily="49" charset="-122"/>
                <a:sym typeface="+mn-ea"/>
              </a:rPr>
              <a:t>种类</a:t>
            </a:r>
            <a:r>
              <a:rPr lang="zh-CN" sz="2400" b="1" dirty="0">
                <a:solidFill>
                  <a:srgbClr val="FF0000"/>
                </a:solidFill>
                <a:latin typeface="楷体_GB2312" pitchFamily="49" charset="-122"/>
                <a:ea typeface="楷体_GB2312" pitchFamily="49" charset="-122"/>
                <a:sym typeface="+mn-ea"/>
              </a:rPr>
              <a:t>：</a:t>
            </a:r>
            <a:endParaRPr lang="zh-CN" sz="2400" b="1" dirty="0">
              <a:solidFill>
                <a:srgbClr val="FF0000"/>
              </a:solidFill>
              <a:latin typeface="楷体_GB2312" pitchFamily="49" charset="-122"/>
              <a:ea typeface="楷体_GB2312" pitchFamily="49" charset="-122"/>
              <a:sym typeface="+mn-ea"/>
            </a:endParaRPr>
          </a:p>
          <a:p>
            <a:pPr algn="just" eaLnBrk="1" hangingPunct="1">
              <a:lnSpc>
                <a:spcPct val="120000"/>
              </a:lnSpc>
              <a:spcBef>
                <a:spcPct val="20000"/>
              </a:spcBef>
            </a:pPr>
            <a:r>
              <a:rPr lang="zh-CN" sz="2400" b="1" dirty="0">
                <a:solidFill>
                  <a:srgbClr val="FF0000"/>
                </a:solidFill>
                <a:latin typeface="楷体_GB2312" pitchFamily="49" charset="-122"/>
                <a:ea typeface="楷体_GB2312" pitchFamily="49" charset="-122"/>
                <a:sym typeface="+mn-ea"/>
              </a:rPr>
              <a:t> </a:t>
            </a:r>
            <a:r>
              <a:rPr lang="en-US" altLang="zh-CN" sz="2400" b="1" dirty="0">
                <a:solidFill>
                  <a:srgbClr val="FF0000"/>
                </a:solidFill>
                <a:latin typeface="楷体_GB2312" pitchFamily="49" charset="-122"/>
                <a:ea typeface="楷体_GB2312" pitchFamily="49" charset="-122"/>
                <a:sym typeface="+mn-ea"/>
              </a:rPr>
              <a:t> </a:t>
            </a:r>
            <a:r>
              <a:rPr sz="2400" b="1" dirty="0">
                <a:latin typeface="楷体_GB2312" pitchFamily="49" charset="-122"/>
                <a:ea typeface="楷体_GB2312" pitchFamily="49" charset="-122"/>
                <a:sym typeface="+mn-ea"/>
              </a:rPr>
              <a:t>13种</a:t>
            </a:r>
            <a:r>
              <a:rPr lang="zh-CN" sz="2400" b="1" dirty="0">
                <a:latin typeface="楷体_GB2312" pitchFamily="49" charset="-122"/>
                <a:ea typeface="楷体_GB2312" pitchFamily="49" charset="-122"/>
                <a:sym typeface="+mn-ea"/>
              </a:rPr>
              <a:t>：</a:t>
            </a:r>
            <a:r>
              <a:rPr sz="2400" b="1" dirty="0">
                <a:latin typeface="楷体_GB2312" pitchFamily="49" charset="-122"/>
                <a:ea typeface="楷体_GB2312" pitchFamily="49" charset="-122"/>
                <a:sym typeface="+mn-ea"/>
              </a:rPr>
              <a:t>决议、决定、命令、公报、公告、通告、意见、通知、通报、报告、请示、批复、议案、函、纪要。</a:t>
            </a:r>
            <a:endParaRPr sz="2400" b="1" dirty="0">
              <a:latin typeface="楷体_GB2312" pitchFamily="49" charset="-122"/>
              <a:ea typeface="楷体_GB2312" pitchFamily="49" charset="-122"/>
              <a:sym typeface="+mn-ea"/>
            </a:endParaRPr>
          </a:p>
        </p:txBody>
      </p: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645160"/>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三、公文的格式写法</a:t>
            </a:r>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15315" y="2754630"/>
            <a:ext cx="10460355" cy="1481455"/>
          </a:xfrm>
          <a:prstGeom prst="rect">
            <a:avLst/>
          </a:prstGeom>
        </p:spPr>
        <p:txBody>
          <a:bodyPr wrap="square">
            <a:noAutofit/>
          </a:bodyPr>
          <a:lstStyle/>
          <a:p>
            <a:pPr algn="just" eaLnBrk="1" hangingPunct="1">
              <a:lnSpc>
                <a:spcPct val="120000"/>
              </a:lnSpc>
              <a:spcBef>
                <a:spcPct val="20000"/>
              </a:spcBef>
            </a:pPr>
            <a:r>
              <a:rPr sz="2400" b="1" dirty="0">
                <a:solidFill>
                  <a:srgbClr val="FF0000"/>
                </a:solidFill>
                <a:latin typeface="楷体_GB2312" pitchFamily="49" charset="-122"/>
                <a:ea typeface="楷体_GB2312" pitchFamily="49" charset="-122"/>
                <a:sym typeface="+mn-ea"/>
              </a:rPr>
              <a:t> </a:t>
            </a:r>
            <a:r>
              <a:rPr lang="en-US" sz="2400" b="1" dirty="0">
                <a:solidFill>
                  <a:srgbClr val="FF0000"/>
                </a:solidFill>
                <a:latin typeface="楷体_GB2312" pitchFamily="49" charset="-122"/>
                <a:ea typeface="楷体_GB2312" pitchFamily="49" charset="-122"/>
                <a:sym typeface="+mn-ea"/>
              </a:rPr>
              <a:t>1.</a:t>
            </a:r>
            <a:r>
              <a:rPr sz="2400" b="1" dirty="0">
                <a:solidFill>
                  <a:srgbClr val="FF0000"/>
                </a:solidFill>
                <a:latin typeface="楷体_GB2312" pitchFamily="49" charset="-122"/>
                <a:ea typeface="楷体_GB2312" pitchFamily="49" charset="-122"/>
                <a:sym typeface="+mn-ea"/>
              </a:rPr>
              <a:t>眉首部分</a:t>
            </a:r>
            <a:endParaRPr sz="2400" b="1" dirty="0">
              <a:solidFill>
                <a:srgbClr val="FF0000"/>
              </a:solidFill>
              <a:latin typeface="楷体_GB2312" pitchFamily="49" charset="-122"/>
              <a:ea typeface="楷体_GB2312" pitchFamily="49" charset="-122"/>
              <a:sym typeface="+mn-ea"/>
            </a:endParaRPr>
          </a:p>
          <a:p>
            <a:pPr algn="just" eaLnBrk="1" hangingPunct="1">
              <a:lnSpc>
                <a:spcPct val="120000"/>
              </a:lnSpc>
              <a:spcBef>
                <a:spcPct val="20000"/>
              </a:spcBef>
            </a:pPr>
            <a:r>
              <a:rPr sz="2400" b="1" dirty="0">
                <a:latin typeface="楷体_GB2312" pitchFamily="49" charset="-122"/>
                <a:ea typeface="楷体_GB2312" pitchFamily="49" charset="-122"/>
                <a:sym typeface="+mn-ea"/>
              </a:rPr>
              <a:t>（1）份数序号</a:t>
            </a:r>
            <a:endParaRPr sz="2400" b="1" dirty="0">
              <a:latin typeface="楷体_GB2312" pitchFamily="49" charset="-122"/>
              <a:ea typeface="楷体_GB2312" pitchFamily="49" charset="-122"/>
              <a:sym typeface="+mn-ea"/>
            </a:endParaRPr>
          </a:p>
          <a:p>
            <a:pPr algn="just" eaLnBrk="1" hangingPunct="1">
              <a:lnSpc>
                <a:spcPct val="120000"/>
              </a:lnSpc>
              <a:spcBef>
                <a:spcPct val="20000"/>
              </a:spcBef>
            </a:pPr>
            <a:r>
              <a:rPr sz="2400" b="1" dirty="0">
                <a:latin typeface="楷体_GB2312" pitchFamily="49" charset="-122"/>
                <a:ea typeface="楷体_GB2312" pitchFamily="49" charset="-122"/>
                <a:sym typeface="+mn-ea"/>
              </a:rPr>
              <a:t>（2）秘密等级：绝密  机密  秘密</a:t>
            </a:r>
            <a:endParaRPr sz="2400" b="1" dirty="0">
              <a:latin typeface="楷体_GB2312" pitchFamily="49" charset="-122"/>
              <a:ea typeface="楷体_GB2312" pitchFamily="49" charset="-122"/>
              <a:sym typeface="+mn-ea"/>
            </a:endParaRPr>
          </a:p>
          <a:p>
            <a:pPr algn="just" eaLnBrk="1" hangingPunct="1">
              <a:lnSpc>
                <a:spcPct val="120000"/>
              </a:lnSpc>
              <a:spcBef>
                <a:spcPct val="20000"/>
              </a:spcBef>
            </a:pPr>
            <a:r>
              <a:rPr sz="2400" b="1" dirty="0">
                <a:latin typeface="楷体_GB2312" pitchFamily="49" charset="-122"/>
                <a:ea typeface="楷体_GB2312" pitchFamily="49" charset="-122"/>
                <a:sym typeface="+mn-ea"/>
              </a:rPr>
              <a:t>（3）紧急程度：特急  急件</a:t>
            </a:r>
            <a:endParaRPr sz="2400" b="1" dirty="0">
              <a:latin typeface="楷体_GB2312" pitchFamily="49" charset="-122"/>
              <a:ea typeface="楷体_GB2312" pitchFamily="49" charset="-122"/>
              <a:sym typeface="+mn-ea"/>
            </a:endParaRPr>
          </a:p>
          <a:p>
            <a:pPr algn="just" eaLnBrk="1" hangingPunct="1">
              <a:lnSpc>
                <a:spcPct val="120000"/>
              </a:lnSpc>
              <a:spcBef>
                <a:spcPct val="20000"/>
              </a:spcBef>
            </a:pPr>
            <a:r>
              <a:rPr sz="2400" b="1" dirty="0">
                <a:latin typeface="楷体_GB2312" pitchFamily="49" charset="-122"/>
                <a:ea typeface="楷体_GB2312" pitchFamily="49" charset="-122"/>
                <a:sym typeface="+mn-ea"/>
              </a:rPr>
              <a:t>（4）发文机关标识：机关名称+文件</a:t>
            </a:r>
            <a:endParaRPr sz="2400" b="1" dirty="0">
              <a:latin typeface="楷体_GB2312" pitchFamily="49" charset="-122"/>
              <a:ea typeface="楷体_GB2312" pitchFamily="49" charset="-122"/>
              <a:sym typeface="+mn-ea"/>
            </a:endParaRPr>
          </a:p>
          <a:p>
            <a:pPr algn="just" eaLnBrk="1" hangingPunct="1">
              <a:lnSpc>
                <a:spcPct val="120000"/>
              </a:lnSpc>
              <a:spcBef>
                <a:spcPct val="20000"/>
              </a:spcBef>
            </a:pPr>
            <a:r>
              <a:rPr sz="2400" b="1" dirty="0">
                <a:latin typeface="楷体_GB2312" pitchFamily="49" charset="-122"/>
                <a:ea typeface="楷体_GB2312" pitchFamily="49" charset="-122"/>
                <a:sym typeface="+mn-ea"/>
              </a:rPr>
              <a:t>（5）发文字号：发文机关代字+年份+序号</a:t>
            </a:r>
            <a:endParaRPr sz="2400" b="1" dirty="0">
              <a:latin typeface="楷体_GB2312" pitchFamily="49" charset="-122"/>
              <a:ea typeface="楷体_GB2312" pitchFamily="49" charset="-122"/>
              <a:sym typeface="+mn-ea"/>
            </a:endParaRPr>
          </a:p>
          <a:p>
            <a:pPr algn="just" eaLnBrk="1" hangingPunct="1">
              <a:lnSpc>
                <a:spcPct val="120000"/>
              </a:lnSpc>
              <a:spcBef>
                <a:spcPct val="20000"/>
              </a:spcBef>
            </a:pPr>
            <a:r>
              <a:rPr sz="2400" b="1" dirty="0">
                <a:latin typeface="楷体_GB2312" pitchFamily="49" charset="-122"/>
                <a:ea typeface="楷体_GB2312" pitchFamily="49" charset="-122"/>
                <a:sym typeface="+mn-ea"/>
              </a:rPr>
              <a:t>（6）签发人：上报文需领导签发</a:t>
            </a:r>
            <a:endParaRPr sz="2400" b="1" dirty="0">
              <a:latin typeface="楷体_GB2312" pitchFamily="49" charset="-122"/>
              <a:ea typeface="楷体_GB2312" pitchFamily="49" charset="-122"/>
              <a:sym typeface="+mn-ea"/>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645160"/>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三、公文的格式写法</a:t>
            </a:r>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83895" y="2754630"/>
            <a:ext cx="10460355" cy="1481455"/>
          </a:xfrm>
          <a:prstGeom prst="rect">
            <a:avLst/>
          </a:prstGeom>
        </p:spPr>
        <p:txBody>
          <a:bodyPr wrap="square">
            <a:noAutofit/>
          </a:bodyPr>
          <a:lstStyle/>
          <a:p>
            <a:pPr marL="342900" indent="-342900" algn="l" eaLnBrk="1" fontAlgn="base" hangingPunct="1">
              <a:lnSpc>
                <a:spcPct val="105000"/>
              </a:lnSpc>
              <a:spcBef>
                <a:spcPct val="20000"/>
              </a:spcBef>
              <a:buNone/>
            </a:pPr>
            <a:r>
              <a:rPr sz="2400" b="1" dirty="0">
                <a:solidFill>
                  <a:srgbClr val="FF0000"/>
                </a:solidFill>
                <a:latin typeface="楷体_GB2312" pitchFamily="49" charset="-122"/>
                <a:ea typeface="楷体_GB2312" pitchFamily="49" charset="-122"/>
                <a:sym typeface="+mn-ea"/>
              </a:rPr>
              <a:t> </a:t>
            </a:r>
            <a:r>
              <a:rPr lang="en-US" sz="2800" b="1" dirty="0">
                <a:solidFill>
                  <a:srgbClr val="FF0000"/>
                </a:solidFill>
                <a:latin typeface="楷体_GB2312" pitchFamily="49" charset="-122"/>
                <a:ea typeface="楷体_GB2312" pitchFamily="49" charset="-122"/>
                <a:cs typeface="+mn-ea"/>
                <a:sym typeface="+mn-ea"/>
              </a:rPr>
              <a:t>2.</a:t>
            </a:r>
            <a:r>
              <a:rPr lang="zh-CN" altLang="en-US" sz="2800" b="1" dirty="0">
                <a:solidFill>
                  <a:srgbClr val="FF0000"/>
                </a:solidFill>
                <a:latin typeface="楷体_GB2312" pitchFamily="49" charset="-122"/>
                <a:ea typeface="楷体_GB2312" pitchFamily="49" charset="-122"/>
                <a:cs typeface="+mn-ea"/>
                <a:sym typeface="+mn-ea"/>
              </a:rPr>
              <a:t>主体部分</a:t>
            </a:r>
            <a:endParaRPr lang="zh-CN" altLang="en-US" sz="2800" b="1" dirty="0">
              <a:solidFill>
                <a:srgbClr val="FF0000"/>
              </a:solidFill>
              <a:latin typeface="楷体_GB2312" pitchFamily="49" charset="-122"/>
              <a:ea typeface="楷体_GB2312" pitchFamily="49" charset="-122"/>
            </a:endParaRPr>
          </a:p>
          <a:p>
            <a:pPr algn="just" eaLnBrk="1" hangingPunct="1">
              <a:lnSpc>
                <a:spcPct val="120000"/>
              </a:lnSpc>
              <a:spcBef>
                <a:spcPct val="20000"/>
              </a:spcBef>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1</a:t>
            </a:r>
            <a:r>
              <a:rPr lang="zh-CN" altLang="en-US" sz="2400" b="1" dirty="0">
                <a:solidFill>
                  <a:schemeClr val="tx1"/>
                </a:solidFill>
                <a:latin typeface="楷体_GB2312" pitchFamily="49" charset="-122"/>
                <a:ea typeface="楷体_GB2312" pitchFamily="49" charset="-122"/>
                <a:sym typeface="+mn-ea"/>
              </a:rPr>
              <a:t>）标题：发文机关</a:t>
            </a:r>
            <a:r>
              <a:rPr lang="en-US" altLang="zh-CN" sz="2400" b="1" dirty="0">
                <a:solidFill>
                  <a:schemeClr val="tx1"/>
                </a:solidFill>
                <a:latin typeface="楷体_GB2312" pitchFamily="49" charset="-122"/>
                <a:ea typeface="楷体_GB2312" pitchFamily="49" charset="-122"/>
                <a:sym typeface="+mn-ea"/>
              </a:rPr>
              <a:t>+“</a:t>
            </a:r>
            <a:r>
              <a:rPr lang="zh-CN" altLang="en-US" sz="2400" b="1" dirty="0">
                <a:solidFill>
                  <a:schemeClr val="tx1"/>
                </a:solidFill>
                <a:latin typeface="楷体_GB2312" pitchFamily="49" charset="-122"/>
                <a:ea typeface="楷体_GB2312" pitchFamily="49" charset="-122"/>
                <a:sym typeface="+mn-ea"/>
              </a:rPr>
              <a:t>关于”</a:t>
            </a:r>
            <a:r>
              <a:rPr lang="en-US" altLang="zh-CN" sz="2400" b="1" dirty="0">
                <a:solidFill>
                  <a:schemeClr val="tx1"/>
                </a:solidFill>
                <a:latin typeface="楷体_GB2312" pitchFamily="49" charset="-122"/>
                <a:ea typeface="楷体_GB2312" pitchFamily="49" charset="-122"/>
                <a:sym typeface="+mn-ea"/>
              </a:rPr>
              <a:t>+</a:t>
            </a:r>
            <a:r>
              <a:rPr lang="zh-CN" altLang="en-US" sz="2400" b="1" dirty="0">
                <a:solidFill>
                  <a:schemeClr val="tx1"/>
                </a:solidFill>
                <a:latin typeface="楷体_GB2312" pitchFamily="49" charset="-122"/>
                <a:ea typeface="楷体_GB2312" pitchFamily="49" charset="-122"/>
                <a:sym typeface="+mn-ea"/>
              </a:rPr>
              <a:t>事由</a:t>
            </a:r>
            <a:r>
              <a:rPr lang="en-US" altLang="zh-CN" sz="2400" b="1" dirty="0">
                <a:solidFill>
                  <a:schemeClr val="tx1"/>
                </a:solidFill>
                <a:latin typeface="楷体_GB2312" pitchFamily="49" charset="-122"/>
                <a:ea typeface="楷体_GB2312" pitchFamily="49" charset="-122"/>
                <a:sym typeface="+mn-ea"/>
              </a:rPr>
              <a:t>+</a:t>
            </a:r>
            <a:r>
              <a:rPr lang="zh-CN" altLang="en-US" sz="2400" b="1" dirty="0">
                <a:solidFill>
                  <a:schemeClr val="tx1"/>
                </a:solidFill>
                <a:latin typeface="楷体_GB2312" pitchFamily="49" charset="-122"/>
                <a:ea typeface="楷体_GB2312" pitchFamily="49" charset="-122"/>
                <a:sym typeface="+mn-ea"/>
              </a:rPr>
              <a:t>文种</a:t>
            </a:r>
            <a:endParaRPr lang="zh-CN" altLang="en-US" sz="2400" b="1" dirty="0">
              <a:solidFill>
                <a:schemeClr val="tx1"/>
              </a:solidFill>
              <a:latin typeface="楷体_GB2312" pitchFamily="49" charset="-122"/>
              <a:ea typeface="楷体_GB2312" pitchFamily="49" charset="-122"/>
            </a:endParaRPr>
          </a:p>
          <a:p>
            <a:pPr eaLnBrk="1" hangingPunct="1">
              <a:lnSpc>
                <a:spcPct val="105000"/>
              </a:lnSpc>
              <a:buNone/>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2</a:t>
            </a:r>
            <a:r>
              <a:rPr lang="zh-CN" altLang="en-US" sz="2400" b="1" dirty="0">
                <a:solidFill>
                  <a:schemeClr val="tx1"/>
                </a:solidFill>
                <a:latin typeface="楷体_GB2312" pitchFamily="49" charset="-122"/>
                <a:ea typeface="楷体_GB2312" pitchFamily="49" charset="-122"/>
                <a:sym typeface="+mn-ea"/>
              </a:rPr>
              <a:t>）主送机关：单位机构名称</a:t>
            </a:r>
            <a:endParaRPr lang="zh-CN" altLang="en-US" sz="2400" b="1" dirty="0">
              <a:solidFill>
                <a:schemeClr val="tx1"/>
              </a:solidFill>
              <a:latin typeface="楷体_GB2312" pitchFamily="49" charset="-122"/>
              <a:ea typeface="楷体_GB2312" pitchFamily="49" charset="-122"/>
            </a:endParaRPr>
          </a:p>
          <a:p>
            <a:pPr eaLnBrk="1" hangingPunct="1">
              <a:lnSpc>
                <a:spcPct val="105000"/>
              </a:lnSpc>
              <a:buNone/>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3</a:t>
            </a:r>
            <a:r>
              <a:rPr lang="zh-CN" altLang="en-US" sz="2400" b="1" dirty="0">
                <a:solidFill>
                  <a:schemeClr val="tx1"/>
                </a:solidFill>
                <a:latin typeface="楷体_GB2312" pitchFamily="49" charset="-122"/>
                <a:ea typeface="楷体_GB2312" pitchFamily="49" charset="-122"/>
                <a:sym typeface="+mn-ea"/>
              </a:rPr>
              <a:t>）正文：目的原因、具体事项、习惯用语</a:t>
            </a:r>
            <a:endParaRPr lang="zh-CN" altLang="en-US" sz="2400" b="1" dirty="0">
              <a:solidFill>
                <a:schemeClr val="tx1"/>
              </a:solidFill>
              <a:latin typeface="楷体_GB2312" pitchFamily="49" charset="-122"/>
              <a:ea typeface="楷体_GB2312" pitchFamily="49" charset="-122"/>
            </a:endParaRPr>
          </a:p>
          <a:p>
            <a:pPr eaLnBrk="1" hangingPunct="1">
              <a:lnSpc>
                <a:spcPct val="105000"/>
              </a:lnSpc>
              <a:buNone/>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4</a:t>
            </a:r>
            <a:r>
              <a:rPr lang="zh-CN" altLang="en-US" sz="2400" b="1" dirty="0">
                <a:solidFill>
                  <a:schemeClr val="tx1"/>
                </a:solidFill>
                <a:latin typeface="楷体_GB2312" pitchFamily="49" charset="-122"/>
                <a:ea typeface="楷体_GB2312" pitchFamily="49" charset="-122"/>
                <a:sym typeface="+mn-ea"/>
              </a:rPr>
              <a:t>）附件：序号、材料名称</a:t>
            </a:r>
            <a:endParaRPr lang="zh-CN" altLang="en-US" sz="2400" b="1" dirty="0">
              <a:solidFill>
                <a:schemeClr val="tx1"/>
              </a:solidFill>
              <a:latin typeface="楷体_GB2312" pitchFamily="49" charset="-122"/>
              <a:ea typeface="楷体_GB2312" pitchFamily="49" charset="-122"/>
            </a:endParaRPr>
          </a:p>
          <a:p>
            <a:pPr eaLnBrk="1" hangingPunct="1">
              <a:lnSpc>
                <a:spcPct val="105000"/>
              </a:lnSpc>
              <a:buNone/>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5</a:t>
            </a:r>
            <a:r>
              <a:rPr lang="zh-CN" altLang="en-US" sz="2400" b="1" dirty="0">
                <a:solidFill>
                  <a:schemeClr val="tx1"/>
                </a:solidFill>
                <a:latin typeface="楷体_GB2312" pitchFamily="49" charset="-122"/>
                <a:ea typeface="楷体_GB2312" pitchFamily="49" charset="-122"/>
                <a:sym typeface="+mn-ea"/>
              </a:rPr>
              <a:t>）落款：发文机关名称</a:t>
            </a:r>
            <a:endParaRPr lang="zh-CN" altLang="en-US" sz="2400" b="1" dirty="0">
              <a:solidFill>
                <a:schemeClr val="tx1"/>
              </a:solidFill>
              <a:latin typeface="楷体_GB2312" pitchFamily="49" charset="-122"/>
              <a:ea typeface="楷体_GB2312" pitchFamily="49" charset="-122"/>
            </a:endParaRPr>
          </a:p>
          <a:p>
            <a:pPr eaLnBrk="1" hangingPunct="1">
              <a:lnSpc>
                <a:spcPct val="105000"/>
              </a:lnSpc>
              <a:buNone/>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6</a:t>
            </a:r>
            <a:r>
              <a:rPr lang="zh-CN" altLang="en-US" sz="2400" b="1" dirty="0">
                <a:solidFill>
                  <a:schemeClr val="tx1"/>
                </a:solidFill>
                <a:latin typeface="楷体_GB2312" pitchFamily="49" charset="-122"/>
                <a:ea typeface="楷体_GB2312" pitchFamily="49" charset="-122"/>
                <a:sym typeface="+mn-ea"/>
              </a:rPr>
              <a:t>）成文时间：年月日（用汉字）</a:t>
            </a:r>
            <a:endParaRPr lang="zh-CN" altLang="en-US" sz="2400" b="1" dirty="0">
              <a:solidFill>
                <a:schemeClr val="tx1"/>
              </a:solidFill>
              <a:latin typeface="楷体_GB2312" pitchFamily="49" charset="-122"/>
              <a:ea typeface="楷体_GB2312" pitchFamily="49" charset="-122"/>
            </a:endParaRPr>
          </a:p>
          <a:p>
            <a:pPr eaLnBrk="1" hangingPunct="1">
              <a:lnSpc>
                <a:spcPct val="105000"/>
              </a:lnSpc>
              <a:buNone/>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7</a:t>
            </a:r>
            <a:r>
              <a:rPr lang="zh-CN" altLang="en-US" sz="2400" b="1" dirty="0">
                <a:solidFill>
                  <a:schemeClr val="tx1"/>
                </a:solidFill>
                <a:latin typeface="楷体_GB2312" pitchFamily="49" charset="-122"/>
                <a:ea typeface="楷体_GB2312" pitchFamily="49" charset="-122"/>
                <a:sym typeface="+mn-ea"/>
              </a:rPr>
              <a:t>）印章：公章</a:t>
            </a:r>
            <a:endParaRPr lang="zh-CN" altLang="en-US" sz="2400" b="1" dirty="0">
              <a:solidFill>
                <a:schemeClr val="tx1"/>
              </a:solidFill>
              <a:latin typeface="楷体_GB2312" pitchFamily="49" charset="-122"/>
              <a:ea typeface="楷体_GB2312" pitchFamily="49" charset="-122"/>
            </a:endParaRPr>
          </a:p>
          <a:p>
            <a:pPr eaLnBrk="1" hangingPunct="1">
              <a:lnSpc>
                <a:spcPct val="105000"/>
              </a:lnSpc>
              <a:buNone/>
            </a:pPr>
            <a:r>
              <a:rPr lang="zh-CN" altLang="en-US" sz="2400" b="1" dirty="0">
                <a:solidFill>
                  <a:schemeClr val="tx1"/>
                </a:solidFill>
                <a:latin typeface="楷体_GB2312" pitchFamily="49" charset="-122"/>
                <a:ea typeface="楷体_GB2312" pitchFamily="49" charset="-122"/>
                <a:sym typeface="+mn-ea"/>
              </a:rPr>
              <a:t>（</a:t>
            </a:r>
            <a:r>
              <a:rPr lang="en-US" altLang="zh-CN" sz="2400" b="1" dirty="0">
                <a:solidFill>
                  <a:schemeClr val="tx1"/>
                </a:solidFill>
                <a:latin typeface="楷体_GB2312" pitchFamily="49" charset="-122"/>
                <a:ea typeface="楷体_GB2312" pitchFamily="49" charset="-122"/>
                <a:sym typeface="+mn-ea"/>
              </a:rPr>
              <a:t>8</a:t>
            </a:r>
            <a:r>
              <a:rPr lang="zh-CN" altLang="en-US" sz="2400" b="1" dirty="0">
                <a:solidFill>
                  <a:schemeClr val="tx1"/>
                </a:solidFill>
                <a:latin typeface="楷体_GB2312" pitchFamily="49" charset="-122"/>
                <a:ea typeface="楷体_GB2312" pitchFamily="49" charset="-122"/>
                <a:sym typeface="+mn-ea"/>
              </a:rPr>
              <a:t>）附注：阅读范围</a:t>
            </a:r>
            <a:endParaRPr lang="zh-CN" altLang="en-US" sz="2400" b="1" dirty="0">
              <a:solidFill>
                <a:schemeClr val="tx1"/>
              </a:solidFill>
              <a:latin typeface="楷体_GB2312" pitchFamily="49" charset="-122"/>
              <a:ea typeface="楷体_GB2312" pitchFamily="49" charset="-122"/>
              <a:sym typeface="+mn-ea"/>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645160"/>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三、公文的格式写法</a:t>
            </a:r>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83895" y="2754630"/>
            <a:ext cx="10460355" cy="1481455"/>
          </a:xfrm>
          <a:prstGeom prst="rect">
            <a:avLst/>
          </a:prstGeom>
        </p:spPr>
        <p:txBody>
          <a:bodyPr wrap="square">
            <a:noAutofit/>
          </a:bodyPr>
          <a:lstStyle/>
          <a:p>
            <a:pPr algn="just" eaLnBrk="1" hangingPunct="1">
              <a:lnSpc>
                <a:spcPct val="120000"/>
              </a:lnSpc>
              <a:spcBef>
                <a:spcPct val="20000"/>
              </a:spcBef>
            </a:pPr>
            <a:r>
              <a:rPr sz="2400" b="1" dirty="0">
                <a:solidFill>
                  <a:srgbClr val="FF0000"/>
                </a:solidFill>
                <a:latin typeface="楷体_GB2312" pitchFamily="49" charset="-122"/>
                <a:ea typeface="楷体_GB2312" pitchFamily="49" charset="-122"/>
                <a:sym typeface="+mn-ea"/>
              </a:rPr>
              <a:t> </a:t>
            </a:r>
            <a:r>
              <a:rPr lang="en-US" sz="2400" b="1" dirty="0">
                <a:solidFill>
                  <a:srgbClr val="FF0000"/>
                </a:solidFill>
                <a:latin typeface="楷体_GB2312" pitchFamily="49" charset="-122"/>
                <a:ea typeface="楷体_GB2312" pitchFamily="49" charset="-122"/>
                <a:sym typeface="+mn-ea"/>
              </a:rPr>
              <a:t>3.</a:t>
            </a:r>
            <a:r>
              <a:rPr sz="2400" b="1" dirty="0">
                <a:solidFill>
                  <a:srgbClr val="FF0000"/>
                </a:solidFill>
                <a:latin typeface="楷体_GB2312" pitchFamily="49" charset="-122"/>
                <a:ea typeface="楷体_GB2312" pitchFamily="49" charset="-122"/>
                <a:sym typeface="+mn-ea"/>
              </a:rPr>
              <a:t>版记部分</a:t>
            </a:r>
            <a:endParaRPr sz="2400" b="1" dirty="0">
              <a:solidFill>
                <a:srgbClr val="FF0000"/>
              </a:solidFill>
              <a:latin typeface="楷体_GB2312" pitchFamily="49" charset="-122"/>
              <a:ea typeface="楷体_GB2312" pitchFamily="49" charset="-122"/>
            </a:endParaRPr>
          </a:p>
          <a:p>
            <a:pPr algn="just" eaLnBrk="1" hangingPunct="1">
              <a:lnSpc>
                <a:spcPct val="120000"/>
              </a:lnSpc>
              <a:spcBef>
                <a:spcPct val="20000"/>
              </a:spcBef>
            </a:pPr>
            <a:r>
              <a:rPr sz="2400" b="1" dirty="0">
                <a:solidFill>
                  <a:schemeClr val="tx1"/>
                </a:solidFill>
                <a:latin typeface="楷体_GB2312" pitchFamily="49" charset="-122"/>
                <a:ea typeface="楷体_GB2312" pitchFamily="49" charset="-122"/>
                <a:sym typeface="+mn-ea"/>
              </a:rPr>
              <a:t>（1）主题词：类别词、类属词、文种</a:t>
            </a:r>
            <a:endParaRPr sz="2400" b="1" dirty="0">
              <a:solidFill>
                <a:schemeClr val="tx1"/>
              </a:solidFill>
              <a:latin typeface="楷体_GB2312" pitchFamily="49" charset="-122"/>
              <a:ea typeface="楷体_GB2312" pitchFamily="49" charset="-122"/>
              <a:sym typeface="+mn-ea"/>
            </a:endParaRPr>
          </a:p>
          <a:p>
            <a:pPr algn="just" eaLnBrk="1" hangingPunct="1">
              <a:lnSpc>
                <a:spcPct val="120000"/>
              </a:lnSpc>
              <a:spcBef>
                <a:spcPct val="20000"/>
              </a:spcBef>
            </a:pPr>
            <a:r>
              <a:rPr sz="2400" b="1" dirty="0">
                <a:solidFill>
                  <a:schemeClr val="tx1"/>
                </a:solidFill>
                <a:latin typeface="楷体_GB2312" pitchFamily="49" charset="-122"/>
                <a:ea typeface="楷体_GB2312" pitchFamily="49" charset="-122"/>
                <a:sym typeface="+mn-ea"/>
              </a:rPr>
              <a:t>（2）抄送机关：抄报  抄送  抄发</a:t>
            </a:r>
            <a:endParaRPr sz="2400" b="1" dirty="0">
              <a:solidFill>
                <a:schemeClr val="tx1"/>
              </a:solidFill>
              <a:latin typeface="楷体_GB2312" pitchFamily="49" charset="-122"/>
              <a:ea typeface="楷体_GB2312" pitchFamily="49" charset="-122"/>
              <a:sym typeface="+mn-ea"/>
            </a:endParaRPr>
          </a:p>
          <a:p>
            <a:pPr algn="just" eaLnBrk="1" hangingPunct="1">
              <a:lnSpc>
                <a:spcPct val="120000"/>
              </a:lnSpc>
              <a:spcBef>
                <a:spcPct val="20000"/>
              </a:spcBef>
            </a:pPr>
            <a:r>
              <a:rPr sz="2400" b="1" dirty="0">
                <a:solidFill>
                  <a:schemeClr val="tx1"/>
                </a:solidFill>
                <a:latin typeface="楷体_GB2312" pitchFamily="49" charset="-122"/>
                <a:ea typeface="楷体_GB2312" pitchFamily="49" charset="-122"/>
                <a:sym typeface="+mn-ea"/>
              </a:rPr>
              <a:t>（3）印发机关和印发日期：秘书部门</a:t>
            </a:r>
            <a:endParaRPr sz="2400" b="1" dirty="0">
              <a:solidFill>
                <a:schemeClr val="tx1"/>
              </a:solidFill>
              <a:latin typeface="楷体_GB2312" pitchFamily="49" charset="-122"/>
              <a:ea typeface="楷体_GB2312" pitchFamily="49" charset="-122"/>
              <a:sym typeface="+mn-ea"/>
            </a:endParaRPr>
          </a:p>
          <a:p>
            <a:pPr algn="just" eaLnBrk="1" hangingPunct="1">
              <a:lnSpc>
                <a:spcPct val="120000"/>
              </a:lnSpc>
              <a:spcBef>
                <a:spcPct val="20000"/>
              </a:spcBef>
            </a:pPr>
            <a:r>
              <a:rPr sz="2400" b="1" dirty="0">
                <a:solidFill>
                  <a:schemeClr val="tx1"/>
                </a:solidFill>
                <a:latin typeface="楷体_GB2312" pitchFamily="49" charset="-122"/>
                <a:ea typeface="楷体_GB2312" pitchFamily="49" charset="-122"/>
                <a:sym typeface="+mn-ea"/>
              </a:rPr>
              <a:t>（4）印制份数：</a:t>
            </a:r>
            <a:endParaRPr sz="2400" b="1" dirty="0">
              <a:solidFill>
                <a:schemeClr val="tx1"/>
              </a:solidFill>
              <a:latin typeface="楷体_GB2312" pitchFamily="49" charset="-122"/>
              <a:ea typeface="楷体_GB2312" pitchFamily="49" charset="-122"/>
              <a:sym typeface="+mn-ea"/>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645160"/>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三、公文的格式写法</a:t>
            </a:r>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83895" y="2754630"/>
            <a:ext cx="10460355" cy="1481455"/>
          </a:xfrm>
          <a:prstGeom prst="rect">
            <a:avLst/>
          </a:prstGeom>
        </p:spPr>
        <p:txBody>
          <a:bodyPr wrap="square">
            <a:noAutofit/>
          </a:bodyPr>
          <a:lstStyle/>
          <a:p>
            <a:pPr marL="609600" indent="-609600" eaLnBrk="1" hangingPunct="1">
              <a:lnSpc>
                <a:spcPct val="120000"/>
              </a:lnSpc>
              <a:buNone/>
            </a:pPr>
            <a:r>
              <a:rPr lang="en-US" altLang="zh-CN" sz="2400" b="1" dirty="0">
                <a:solidFill>
                  <a:srgbClr val="FF0000"/>
                </a:solidFill>
                <a:latin typeface="楷体_GB2312" pitchFamily="49" charset="-122"/>
                <a:ea typeface="楷体_GB2312" pitchFamily="49" charset="-122"/>
                <a:sym typeface="+mn-ea"/>
              </a:rPr>
              <a:t> </a:t>
            </a:r>
            <a:r>
              <a:rPr lang="en-US" sz="2400" b="1" dirty="0">
                <a:solidFill>
                  <a:srgbClr val="FF0000"/>
                </a:solidFill>
                <a:latin typeface="楷体_GB2312" pitchFamily="49" charset="-122"/>
                <a:ea typeface="楷体_GB2312" pitchFamily="49" charset="-122"/>
                <a:sym typeface="+mn-ea"/>
              </a:rPr>
              <a:t>1.</a:t>
            </a:r>
            <a:r>
              <a:rPr lang="zh-CN" altLang="en-US" sz="2400" b="1" dirty="0">
                <a:solidFill>
                  <a:srgbClr val="FF0000"/>
                </a:solidFill>
                <a:latin typeface="楷体_GB2312" pitchFamily="49" charset="-122"/>
                <a:ea typeface="楷体_GB2312" pitchFamily="49" charset="-122"/>
                <a:sym typeface="+mn-ea"/>
              </a:rPr>
              <a:t>内容符合政策、结合实际</a:t>
            </a:r>
            <a:endParaRPr lang="zh-CN" altLang="en-US" sz="2400" b="1" dirty="0">
              <a:solidFill>
                <a:srgbClr val="FF0000"/>
              </a:solidFill>
              <a:latin typeface="楷体_GB2312" pitchFamily="49" charset="-122"/>
              <a:ea typeface="楷体_GB2312" pitchFamily="49" charset="-122"/>
            </a:endParaRPr>
          </a:p>
          <a:p>
            <a:pPr marL="609600" indent="-609600" eaLnBrk="1" hangingPunct="1">
              <a:lnSpc>
                <a:spcPct val="120000"/>
              </a:lnSpc>
              <a:buNone/>
            </a:pPr>
            <a:r>
              <a:rPr lang="zh-CN" altLang="en-US" sz="2400" b="1" dirty="0">
                <a:solidFill>
                  <a:schemeClr val="tx1"/>
                </a:solidFill>
                <a:latin typeface="楷体_GB2312" pitchFamily="49" charset="-122"/>
                <a:ea typeface="楷体_GB2312" pitchFamily="49" charset="-122"/>
                <a:sym typeface="+mn-ea"/>
              </a:rPr>
              <a:t> 了解政策、领会意图、结合实际</a:t>
            </a:r>
            <a:endParaRPr lang="zh-CN" altLang="en-US" sz="2400" b="1" dirty="0">
              <a:solidFill>
                <a:schemeClr val="tx1"/>
              </a:solidFill>
              <a:latin typeface="楷体_GB2312" pitchFamily="49" charset="-122"/>
              <a:ea typeface="楷体_GB2312" pitchFamily="49" charset="-122"/>
            </a:endParaRPr>
          </a:p>
          <a:p>
            <a:pPr marL="609600" indent="-609600" eaLnBrk="1" hangingPunct="1">
              <a:lnSpc>
                <a:spcPct val="120000"/>
              </a:lnSpc>
              <a:buNone/>
            </a:pPr>
            <a:r>
              <a:rPr lang="zh-CN" altLang="en-US" sz="2400" b="1" dirty="0">
                <a:solidFill>
                  <a:srgbClr val="FF0000"/>
                </a:solidFill>
                <a:latin typeface="楷体_GB2312" pitchFamily="49" charset="-122"/>
                <a:ea typeface="楷体_GB2312" pitchFamily="49" charset="-122"/>
                <a:sym typeface="+mn-ea"/>
              </a:rPr>
              <a:t> </a:t>
            </a:r>
            <a:r>
              <a:rPr lang="en-US" sz="2400" b="1" dirty="0">
                <a:solidFill>
                  <a:srgbClr val="FF0000"/>
                </a:solidFill>
                <a:latin typeface="楷体_GB2312" pitchFamily="49" charset="-122"/>
                <a:ea typeface="楷体_GB2312" pitchFamily="49" charset="-122"/>
                <a:sym typeface="+mn-ea"/>
              </a:rPr>
              <a:t>2.</a:t>
            </a:r>
            <a:r>
              <a:rPr lang="zh-CN" altLang="en-US" sz="2400" b="1" dirty="0">
                <a:solidFill>
                  <a:srgbClr val="FF0000"/>
                </a:solidFill>
                <a:latin typeface="楷体_GB2312" pitchFamily="49" charset="-122"/>
                <a:ea typeface="楷体_GB2312" pitchFamily="49" charset="-122"/>
                <a:sym typeface="+mn-ea"/>
              </a:rPr>
              <a:t>行文遵守规则</a:t>
            </a:r>
            <a:endParaRPr lang="zh-CN" altLang="en-US" sz="2400" b="1" dirty="0">
              <a:solidFill>
                <a:srgbClr val="FF0000"/>
              </a:solidFill>
              <a:latin typeface="楷体_GB2312" pitchFamily="49" charset="-122"/>
              <a:ea typeface="楷体_GB2312" pitchFamily="49" charset="-122"/>
            </a:endParaRPr>
          </a:p>
          <a:p>
            <a:pPr marL="609600" indent="-609600" eaLnBrk="1" hangingPunct="1">
              <a:lnSpc>
                <a:spcPct val="120000"/>
              </a:lnSpc>
              <a:buNone/>
            </a:pPr>
            <a:r>
              <a:rPr lang="zh-CN" altLang="en-US" sz="2400" b="1" dirty="0">
                <a:solidFill>
                  <a:schemeClr val="tx1"/>
                </a:solidFill>
                <a:latin typeface="楷体_GB2312" pitchFamily="49" charset="-122"/>
                <a:ea typeface="楷体_GB2312" pitchFamily="49" charset="-122"/>
                <a:sym typeface="+mn-ea"/>
              </a:rPr>
              <a:t>  根据目的、内容、相互之间的隶属关系及权限</a:t>
            </a:r>
            <a:endParaRPr lang="zh-CN" altLang="en-US" sz="2400" b="1" dirty="0">
              <a:solidFill>
                <a:schemeClr val="tx1"/>
              </a:solidFill>
              <a:latin typeface="楷体_GB2312" pitchFamily="49" charset="-122"/>
              <a:ea typeface="楷体_GB2312" pitchFamily="49" charset="-122"/>
            </a:endParaRPr>
          </a:p>
          <a:p>
            <a:pPr marL="609600" indent="-609600" eaLnBrk="1" hangingPunct="1">
              <a:lnSpc>
                <a:spcPct val="120000"/>
              </a:lnSpc>
              <a:buNone/>
            </a:pPr>
            <a:r>
              <a:rPr lang="zh-CN" altLang="en-US" sz="2400" b="1" dirty="0">
                <a:solidFill>
                  <a:srgbClr val="FF0000"/>
                </a:solidFill>
                <a:latin typeface="楷体_GB2312" pitchFamily="49" charset="-122"/>
                <a:ea typeface="楷体_GB2312" pitchFamily="49" charset="-122"/>
                <a:sym typeface="+mn-ea"/>
              </a:rPr>
              <a:t> </a:t>
            </a:r>
            <a:r>
              <a:rPr lang="en-US" sz="2400" b="1" dirty="0">
                <a:solidFill>
                  <a:srgbClr val="FF0000"/>
                </a:solidFill>
                <a:latin typeface="楷体_GB2312" pitchFamily="49" charset="-122"/>
                <a:ea typeface="楷体_GB2312" pitchFamily="49" charset="-122"/>
                <a:sym typeface="+mn-ea"/>
              </a:rPr>
              <a:t>3.</a:t>
            </a:r>
            <a:r>
              <a:rPr lang="zh-CN" altLang="en-US" sz="2400" b="1" dirty="0">
                <a:solidFill>
                  <a:srgbClr val="FF0000"/>
                </a:solidFill>
                <a:latin typeface="楷体_GB2312" pitchFamily="49" charset="-122"/>
                <a:ea typeface="楷体_GB2312" pitchFamily="49" charset="-122"/>
                <a:sym typeface="+mn-ea"/>
              </a:rPr>
              <a:t>格式合乎规范</a:t>
            </a:r>
            <a:endParaRPr lang="zh-CN" altLang="en-US" sz="2400" b="1" dirty="0">
              <a:solidFill>
                <a:srgbClr val="FF0000"/>
              </a:solidFill>
              <a:latin typeface="楷体_GB2312" pitchFamily="49" charset="-122"/>
              <a:ea typeface="楷体_GB2312" pitchFamily="49" charset="-122"/>
            </a:endParaRPr>
          </a:p>
          <a:p>
            <a:pPr marL="609600" indent="-609600" eaLnBrk="1" hangingPunct="1">
              <a:lnSpc>
                <a:spcPct val="120000"/>
              </a:lnSpc>
              <a:buNone/>
            </a:pPr>
            <a:r>
              <a:rPr lang="zh-CN" altLang="en-US" sz="2400" b="1" dirty="0">
                <a:solidFill>
                  <a:srgbClr val="FF0000"/>
                </a:solidFill>
                <a:latin typeface="楷体_GB2312" pitchFamily="49" charset="-122"/>
                <a:ea typeface="楷体_GB2312" pitchFamily="49" charset="-122"/>
                <a:sym typeface="+mn-ea"/>
              </a:rPr>
              <a:t> </a:t>
            </a:r>
            <a:r>
              <a:rPr lang="en-US" sz="2400" b="1" dirty="0">
                <a:solidFill>
                  <a:srgbClr val="FF0000"/>
                </a:solidFill>
                <a:latin typeface="楷体_GB2312" pitchFamily="49" charset="-122"/>
                <a:ea typeface="楷体_GB2312" pitchFamily="49" charset="-122"/>
                <a:sym typeface="+mn-ea"/>
              </a:rPr>
              <a:t>4.</a:t>
            </a:r>
            <a:r>
              <a:rPr lang="zh-CN" altLang="en-US" sz="2400" b="1" dirty="0">
                <a:solidFill>
                  <a:srgbClr val="FF0000"/>
                </a:solidFill>
                <a:latin typeface="楷体_GB2312" pitchFamily="49" charset="-122"/>
                <a:ea typeface="楷体_GB2312" pitchFamily="49" charset="-122"/>
                <a:sym typeface="+mn-ea"/>
              </a:rPr>
              <a:t>结构完整严谨</a:t>
            </a:r>
            <a:endParaRPr lang="zh-CN" altLang="en-US" sz="2400" b="1" dirty="0">
              <a:solidFill>
                <a:srgbClr val="FF0000"/>
              </a:solidFill>
              <a:latin typeface="楷体_GB2312" pitchFamily="49" charset="-122"/>
              <a:ea typeface="楷体_GB2312" pitchFamily="49" charset="-122"/>
            </a:endParaRPr>
          </a:p>
          <a:p>
            <a:pPr marL="609600" indent="-609600" eaLnBrk="1" hangingPunct="1">
              <a:lnSpc>
                <a:spcPct val="120000"/>
              </a:lnSpc>
              <a:buNone/>
            </a:pPr>
            <a:r>
              <a:rPr lang="zh-CN" altLang="en-US" sz="2400" b="1" dirty="0">
                <a:solidFill>
                  <a:srgbClr val="FF0000"/>
                </a:solidFill>
                <a:latin typeface="楷体_GB2312" pitchFamily="49" charset="-122"/>
                <a:ea typeface="楷体_GB2312" pitchFamily="49" charset="-122"/>
                <a:sym typeface="+mn-ea"/>
              </a:rPr>
              <a:t> </a:t>
            </a:r>
            <a:r>
              <a:rPr lang="en-US" sz="2400" b="1" dirty="0">
                <a:solidFill>
                  <a:srgbClr val="FF0000"/>
                </a:solidFill>
                <a:latin typeface="楷体_GB2312" pitchFamily="49" charset="-122"/>
                <a:ea typeface="楷体_GB2312" pitchFamily="49" charset="-122"/>
                <a:sym typeface="+mn-ea"/>
              </a:rPr>
              <a:t>5.</a:t>
            </a:r>
            <a:r>
              <a:rPr lang="zh-CN" altLang="en-US" sz="2400" b="1" dirty="0">
                <a:solidFill>
                  <a:srgbClr val="FF0000"/>
                </a:solidFill>
                <a:latin typeface="楷体_GB2312" pitchFamily="49" charset="-122"/>
                <a:ea typeface="楷体_GB2312" pitchFamily="49" charset="-122"/>
                <a:sym typeface="+mn-ea"/>
              </a:rPr>
              <a:t>语言平实得体</a:t>
            </a:r>
            <a:endParaRPr sz="2400" b="1" dirty="0">
              <a:solidFill>
                <a:schemeClr val="tx1"/>
              </a:solidFill>
              <a:latin typeface="楷体_GB2312" pitchFamily="49" charset="-122"/>
              <a:ea typeface="楷体_GB2312" pitchFamily="49" charset="-122"/>
              <a:sym typeface="+mn-ea"/>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1"/>
          <p:cNvPicPr>
            <a:picLocks noChangeAspect="1"/>
          </p:cNvPicPr>
          <p:nvPr/>
        </p:nvPicPr>
        <p:blipFill>
          <a:blip r:embed="rId1"/>
          <a:stretch>
            <a:fillRect/>
          </a:stretch>
        </p:blipFill>
        <p:spPr>
          <a:xfrm>
            <a:off x="633220" y="747966"/>
            <a:ext cx="646763" cy="640359"/>
          </a:xfrm>
          <a:prstGeom prst="rect">
            <a:avLst/>
          </a:prstGeom>
        </p:spPr>
      </p:pic>
      <p:sp>
        <p:nvSpPr>
          <p:cNvPr id="56" name="1-3"/>
          <p:cNvSpPr/>
          <p:nvPr/>
        </p:nvSpPr>
        <p:spPr>
          <a:xfrm>
            <a:off x="3934130" y="3263107"/>
            <a:ext cx="4957384" cy="1445260"/>
          </a:xfrm>
          <a:prstGeom prst="rect">
            <a:avLst/>
          </a:prstGeom>
        </p:spPr>
        <p:txBody>
          <a:bodyPr wrap="square">
            <a:spAutoFit/>
          </a:bodyPr>
          <a:lstStyle/>
          <a:p>
            <a:pPr algn="ctr"/>
            <a:r>
              <a:rPr lang="zh-CN" altLang="en-US" sz="8800" dirty="0">
                <a:latin typeface="汉仪尚巍手书W" panose="00020600040101010101" pitchFamily="18" charset="-122"/>
                <a:ea typeface="汉仪尚巍手书W" panose="00020600040101010101" pitchFamily="18" charset="-122"/>
                <a:cs typeface="+mn-ea"/>
                <a:sym typeface="+mn-lt"/>
              </a:rPr>
              <a:t>通知写作</a:t>
            </a:r>
            <a:endParaRPr lang="zh-CN" altLang="en-US" sz="8800" dirty="0">
              <a:latin typeface="汉仪尚巍手书W" panose="00020600040101010101" pitchFamily="18" charset="-122"/>
              <a:ea typeface="汉仪尚巍手书W" panose="00020600040101010101" pitchFamily="18" charset="-122"/>
              <a:cs typeface="+mn-ea"/>
              <a:sym typeface="+mn-lt"/>
            </a:endParaRPr>
          </a:p>
        </p:txBody>
      </p:sp>
      <p:cxnSp>
        <p:nvCxnSpPr>
          <p:cNvPr id="58" name="1-5"/>
          <p:cNvCxnSpPr/>
          <p:nvPr/>
        </p:nvCxnSpPr>
        <p:spPr>
          <a:xfrm>
            <a:off x="4299250" y="4589949"/>
            <a:ext cx="41368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9" name="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421766" y="1881360"/>
            <a:ext cx="5075682" cy="1191861"/>
          </a:xfrm>
          <a:prstGeom prst="rect">
            <a:avLst/>
          </a:prstGeom>
        </p:spPr>
      </p:pic>
      <p:sp>
        <p:nvSpPr>
          <p:cNvPr id="60" name="1-7"/>
          <p:cNvSpPr/>
          <p:nvPr/>
        </p:nvSpPr>
        <p:spPr>
          <a:xfrm>
            <a:off x="4616851" y="2071246"/>
            <a:ext cx="3056018" cy="706755"/>
          </a:xfrm>
          <a:prstGeom prst="rect">
            <a:avLst/>
          </a:prstGeom>
        </p:spPr>
        <p:txBody>
          <a:bodyPr wrap="square">
            <a:spAutoFit/>
          </a:bodyPr>
          <a:lstStyle/>
          <a:p>
            <a:pPr algn="ctr"/>
            <a:r>
              <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rPr>
              <a:t>第二部分</a:t>
            </a:r>
            <a:endPar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endParaRPr>
          </a:p>
        </p:txBody>
      </p:sp>
      <p:pic>
        <p:nvPicPr>
          <p:cNvPr id="3" name="1-8"/>
          <p:cNvPicPr>
            <a:picLocks noChangeAspect="1"/>
          </p:cNvPicPr>
          <p:nvPr/>
        </p:nvPicPr>
        <p:blipFill>
          <a:blip r:embed="rId3"/>
          <a:stretch>
            <a:fillRect/>
          </a:stretch>
        </p:blipFill>
        <p:spPr>
          <a:xfrm>
            <a:off x="9345090" y="4709657"/>
            <a:ext cx="3938631" cy="2148343"/>
          </a:xfrm>
          <a:prstGeom prst="rect">
            <a:avLst/>
          </a:prstGeom>
        </p:spPr>
      </p:pic>
      <p:pic>
        <p:nvPicPr>
          <p:cNvPr id="7" name="1-9"/>
          <p:cNvPicPr>
            <a:picLocks noChangeAspect="1"/>
          </p:cNvPicPr>
          <p:nvPr/>
        </p:nvPicPr>
        <p:blipFill>
          <a:blip r:embed="rId4"/>
          <a:stretch>
            <a:fillRect/>
          </a:stretch>
        </p:blipFill>
        <p:spPr>
          <a:xfrm>
            <a:off x="-5925" y="3866674"/>
            <a:ext cx="2419684" cy="1446550"/>
          </a:xfrm>
          <a:prstGeom prst="rect">
            <a:avLst/>
          </a:prstGeom>
        </p:spPr>
      </p:pic>
    </p:spTree>
  </p:cSld>
  <p:clrMapOvr>
    <a:masterClrMapping/>
  </p:clrMapOvr>
  <p:transition spd="slow" advClick="0" advTm="3000">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1198880"/>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一、</a:t>
            </a:r>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通知的概念</a:t>
            </a:r>
            <a:endParaRPr lang="zh-CN" altLang="en-US" sz="36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83895" y="2754630"/>
            <a:ext cx="10460355" cy="1481455"/>
          </a:xfrm>
          <a:prstGeom prst="rect">
            <a:avLst/>
          </a:prstGeom>
        </p:spPr>
        <p:txBody>
          <a:bodyPr wrap="square">
            <a:noAutofit/>
          </a:bodyPr>
          <a:lstStyle/>
          <a:p>
            <a:pPr marL="0" indent="0" algn="just" eaLnBrk="1" hangingPunct="1">
              <a:lnSpc>
                <a:spcPct val="150000"/>
              </a:lnSpc>
              <a:spcBef>
                <a:spcPct val="0"/>
              </a:spcBef>
              <a:buNone/>
            </a:pPr>
            <a:r>
              <a:rPr lang="en-US" altLang="zh-CN" sz="2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r>
              <a:rPr lang="zh-CN" altLang="en-US" sz="2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通知适用于发布传达并要求下级机关执行有关单位周知或执行的事项，批转、转发公文，使用相当广泛，一般为</a:t>
            </a:r>
            <a:r>
              <a:rPr lang="zh-CN" altLang="en-US" sz="2400" dirty="0">
                <a:solidFill>
                  <a:srgbClr val="FF000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下行文</a:t>
            </a:r>
            <a:r>
              <a:rPr lang="zh-CN" altLang="en-US" sz="2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或</a:t>
            </a:r>
            <a:r>
              <a:rPr lang="zh-CN" altLang="en-US" sz="2400" dirty="0">
                <a:solidFill>
                  <a:srgbClr val="FF000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平行文</a:t>
            </a:r>
            <a:r>
              <a:rPr lang="zh-CN" altLang="en-US" sz="2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sz="2400" b="1" dirty="0">
              <a:solidFill>
                <a:schemeClr val="tx1"/>
              </a:solidFill>
              <a:latin typeface="楷体_GB2312" pitchFamily="49" charset="-122"/>
              <a:ea typeface="楷体_GB2312" pitchFamily="49" charset="-122"/>
              <a:sym typeface="+mn-ea"/>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1753235"/>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二、</a:t>
            </a:r>
            <a:r>
              <a:rPr lang="zh-CN" altLang="en-US" sz="36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通知的写作要求</a:t>
            </a:r>
            <a:endParaRPr lang="zh-CN" altLang="en-US" sz="36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83895" y="2754630"/>
            <a:ext cx="10460355" cy="1481455"/>
          </a:xfrm>
          <a:prstGeom prst="rect">
            <a:avLst/>
          </a:prstGeom>
        </p:spPr>
        <p:txBody>
          <a:bodyPr wrap="square">
            <a:noAutofit/>
          </a:bodyPr>
          <a:lstStyle/>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事项要具体明确，切实可行。</a:t>
            </a:r>
            <a:endPar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语言准确、简要。</a:t>
            </a:r>
            <a:endPar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条理清晰，一目了然</a:t>
            </a: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2595611" y="4256413"/>
            <a:ext cx="1033878" cy="1033878"/>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3255905" y="2904059"/>
            <a:ext cx="2021812"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应用文概述</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custDataLst>
              <p:tags r:id="rId9"/>
            </p:custDataLst>
          </p:nvPr>
        </p:nvCxnSpPr>
        <p:spPr>
          <a:xfrm flipV="1">
            <a:off x="3112550" y="2890415"/>
            <a:ext cx="0" cy="1365997"/>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0"/>
            </p:custDataLst>
          </p:nvPr>
        </p:nvSpPr>
        <p:spPr>
          <a:xfrm>
            <a:off x="4987451" y="4256413"/>
            <a:ext cx="1033878" cy="1033878"/>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1"/>
            </p:custDataLst>
          </p:nvPr>
        </p:nvSpPr>
        <p:spPr>
          <a:xfrm>
            <a:off x="5647745" y="2904059"/>
            <a:ext cx="2021812"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公务文书</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12"/>
            </p:custDataLst>
          </p:nvPr>
        </p:nvCxnSpPr>
        <p:spPr>
          <a:xfrm flipV="1">
            <a:off x="5504390" y="2890415"/>
            <a:ext cx="0" cy="1365997"/>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3"/>
            </p:custDataLst>
          </p:nvPr>
        </p:nvSpPr>
        <p:spPr>
          <a:xfrm>
            <a:off x="7379291" y="4256413"/>
            <a:ext cx="1033878" cy="1033878"/>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4"/>
            </p:custDataLst>
          </p:nvPr>
        </p:nvSpPr>
        <p:spPr>
          <a:xfrm>
            <a:off x="8039585" y="2904059"/>
            <a:ext cx="2021812"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事务文书</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custDataLst>
              <p:tags r:id="rId15"/>
            </p:custDataLst>
          </p:nvPr>
        </p:nvCxnSpPr>
        <p:spPr>
          <a:xfrm flipV="1">
            <a:off x="7896230" y="2890415"/>
            <a:ext cx="0" cy="1365997"/>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837055"/>
            <a:ext cx="7824470" cy="1753235"/>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三、</a:t>
            </a:r>
            <a:r>
              <a:rPr lang="zh-CN" altLang="en-US" sz="36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通知分类</a:t>
            </a:r>
            <a:endParaRPr lang="zh-CN" altLang="en-US" sz="36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683895" y="2754630"/>
            <a:ext cx="10460355" cy="1481455"/>
          </a:xfrm>
          <a:prstGeom prst="rect">
            <a:avLst/>
          </a:prstGeom>
        </p:spPr>
        <p:txBody>
          <a:bodyPr wrap="square">
            <a:noAutofit/>
          </a:bodyPr>
          <a:lstStyle/>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发布性通知</a:t>
            </a:r>
            <a:endPar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批示性通知</a:t>
            </a:r>
            <a:endPar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指示性通知</a:t>
            </a:r>
            <a:endPar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告知性通知</a:t>
            </a:r>
            <a:endPar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24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会议通知</a:t>
            </a: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740410" y="166370"/>
            <a:ext cx="7824470" cy="1753235"/>
          </a:xfrm>
          <a:prstGeom prst="rect">
            <a:avLst/>
          </a:prstGeom>
        </p:spPr>
        <p:txBody>
          <a:bodyPr wrap="square">
            <a:spAutoFit/>
          </a:bodyPr>
          <a:lstStyle/>
          <a:p>
            <a:pPr eaLnBrk="1" hangingPunct="1"/>
            <a:r>
              <a:rPr lang="zh-CN" altLang="en-US" sz="3600" b="1" dirty="0">
                <a:solidFill>
                  <a:schemeClr val="tx1"/>
                </a:solidFill>
                <a:latin typeface="楷体_GB2312" pitchFamily="49" charset="-122"/>
                <a:ea typeface="楷体_GB2312" pitchFamily="49" charset="-122"/>
                <a:sym typeface="+mn-ea"/>
              </a:rPr>
              <a:t>四、会议通知</a:t>
            </a:r>
            <a:endParaRPr lang="zh-CN" altLang="en-US" sz="36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楷体_GB2312" pitchFamily="49" charset="-122"/>
              <a:ea typeface="楷体_GB2312" pitchFamily="49" charset="-122"/>
              <a:cs typeface="+mj-cs"/>
              <a:sym typeface="+mn-ea"/>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427355" y="1012825"/>
            <a:ext cx="11374120" cy="5409565"/>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r>
              <a:rPr lang="zh-CN" altLang="en-US" sz="2400" dirty="0">
                <a:solidFill>
                  <a:srgbClr val="FF000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概念：</a:t>
            </a:r>
            <a:r>
              <a:rPr lang="zh-CN" altLang="en-US" sz="2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因需要召开某种会议而告知有关机关单位或人员时使用的一种专用通知。</a:t>
            </a:r>
            <a:endParaRPr lang="zh-CN" altLang="en-US" sz="2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sz="2400" b="1" dirty="0">
                <a:solidFill>
                  <a:schemeClr val="tx1"/>
                </a:solidFill>
                <a:latin typeface="楷体_GB2312" pitchFamily="49" charset="-122"/>
                <a:ea typeface="楷体_GB2312" pitchFamily="49" charset="-122"/>
                <a:sym typeface="+mn-ea"/>
              </a:rPr>
              <a:t>写法：</a:t>
            </a:r>
            <a:endParaRPr lang="zh-CN" sz="2400" b="1" dirty="0">
              <a:solidFill>
                <a:schemeClr val="tx1"/>
              </a:solidFill>
              <a:latin typeface="楷体_GB2312" pitchFamily="49" charset="-122"/>
              <a:ea typeface="楷体_GB2312" pitchFamily="49" charset="-122"/>
              <a:sym typeface="+mn-ea"/>
            </a:endParaRPr>
          </a:p>
          <a:p>
            <a:pPr algn="just" eaLnBrk="1" hangingPunct="1">
              <a:lnSpc>
                <a:spcPct val="200000"/>
              </a:lnSpc>
              <a:spcBef>
                <a:spcPct val="0"/>
              </a:spcBef>
              <a:buClr>
                <a:srgbClr val="ED7D31"/>
              </a:buClr>
              <a:buFont typeface="Wingdings" panose="05000000000000000000" pitchFamily="2" charset="2"/>
              <a:buChar char="l"/>
            </a:pP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标题</a:t>
            </a: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主送机关</a:t>
            </a: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正文</a:t>
            </a:r>
            <a:r>
              <a:rPr lang="en-US" altLang="zh-CN"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缘由</a:t>
            </a:r>
            <a:r>
              <a:rPr lang="en-US" altLang="zh-CN"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主要事项</a:t>
            </a:r>
            <a:r>
              <a:rPr lang="en-US" altLang="zh-CN"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注意事项</a:t>
            </a: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附件说明</a:t>
            </a: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落款</a:t>
            </a: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grpSp>
        <p:nvGrpSpPr>
          <p:cNvPr id="18" name="组合 17"/>
          <p:cNvGrpSpPr/>
          <p:nvPr/>
        </p:nvGrpSpPr>
        <p:grpSpPr>
          <a:xfrm>
            <a:off x="6080125" y="2113915"/>
            <a:ext cx="4490085" cy="4105275"/>
            <a:chOff x="2684906" y="2736601"/>
            <a:chExt cx="3100766" cy="3549870"/>
          </a:xfrm>
        </p:grpSpPr>
        <p:pic>
          <p:nvPicPr>
            <p:cNvPr id="19" name="图片 18" descr="手机屏幕截图&#10;&#10;描述已自动生成"/>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4906" y="2736601"/>
              <a:ext cx="2215072" cy="29799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图片 19" descr="手机屏幕截图&#10;&#10;描述已自动生成"/>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8516" y="2860781"/>
              <a:ext cx="2347156" cy="31576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图片 20" descr="手机屏幕截图&#10;&#10;描述已自动生成"/>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2416" y="3128829"/>
              <a:ext cx="2347156" cy="31576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cSld>
  <p:clrMapOvr>
    <a:masterClrMapping/>
  </p:clrMapOvr>
  <p:transition spd="slow" advClick="0"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1"/>
          <p:cNvPicPr>
            <a:picLocks noChangeAspect="1"/>
          </p:cNvPicPr>
          <p:nvPr/>
        </p:nvPicPr>
        <p:blipFill>
          <a:blip r:embed="rId1"/>
          <a:stretch>
            <a:fillRect/>
          </a:stretch>
        </p:blipFill>
        <p:spPr>
          <a:xfrm>
            <a:off x="633220" y="747966"/>
            <a:ext cx="646763" cy="640359"/>
          </a:xfrm>
          <a:prstGeom prst="rect">
            <a:avLst/>
          </a:prstGeom>
        </p:spPr>
      </p:pic>
      <p:sp>
        <p:nvSpPr>
          <p:cNvPr id="8" name="1-2"/>
          <p:cNvSpPr txBox="1"/>
          <p:nvPr/>
        </p:nvSpPr>
        <p:spPr>
          <a:xfrm>
            <a:off x="471811" y="248419"/>
            <a:ext cx="2012805" cy="829945"/>
          </a:xfrm>
          <a:prstGeom prst="rect">
            <a:avLst/>
          </a:prstGeom>
          <a:noFill/>
        </p:spPr>
        <p:txBody>
          <a:bodyPr wrap="square" rtlCol="0">
            <a:spAutoFit/>
          </a:bodyPr>
          <a:lstStyle/>
          <a:p>
            <a:r>
              <a:rPr lang="en-US" altLang="zh-CN" sz="2400" dirty="0">
                <a:latin typeface="汉仪君黑-45简" panose="020B0604020202020204" pitchFamily="34" charset="-122"/>
                <a:ea typeface="汉仪君黑-45简" panose="020B0604020202020204" pitchFamily="34" charset="-122"/>
                <a:cs typeface="+mn-ea"/>
                <a:sym typeface="+mn-lt"/>
              </a:rPr>
              <a:t>YOUR LOGO </a:t>
            </a:r>
            <a:endParaRPr lang="en-US" altLang="zh-CN" sz="2400" dirty="0">
              <a:latin typeface="汉仪君黑-45简" panose="020B0604020202020204" pitchFamily="34" charset="-122"/>
              <a:ea typeface="汉仪君黑-45简" panose="020B0604020202020204" pitchFamily="34" charset="-122"/>
              <a:cs typeface="+mn-ea"/>
              <a:sym typeface="+mn-lt"/>
            </a:endParaRPr>
          </a:p>
        </p:txBody>
      </p:sp>
      <p:sp>
        <p:nvSpPr>
          <p:cNvPr id="56" name="1-3"/>
          <p:cNvSpPr/>
          <p:nvPr/>
        </p:nvSpPr>
        <p:spPr>
          <a:xfrm>
            <a:off x="3934130" y="3263107"/>
            <a:ext cx="4957384" cy="1445260"/>
          </a:xfrm>
          <a:prstGeom prst="rect">
            <a:avLst/>
          </a:prstGeom>
        </p:spPr>
        <p:txBody>
          <a:bodyPr wrap="square">
            <a:spAutoFit/>
          </a:bodyPr>
          <a:lstStyle/>
          <a:p>
            <a:pPr algn="ctr"/>
            <a:r>
              <a:rPr lang="zh-CN" altLang="en-US" sz="8800" dirty="0">
                <a:latin typeface="汉仪尚巍手书W" panose="00020600040101010101" pitchFamily="18" charset="-122"/>
                <a:ea typeface="汉仪尚巍手书W" panose="00020600040101010101" pitchFamily="18" charset="-122"/>
                <a:cs typeface="+mn-ea"/>
                <a:sym typeface="+mn-lt"/>
              </a:rPr>
              <a:t>函的写作</a:t>
            </a:r>
            <a:endParaRPr lang="zh-CN" altLang="en-US" sz="8800" dirty="0">
              <a:latin typeface="汉仪尚巍手书W" panose="00020600040101010101" pitchFamily="18" charset="-122"/>
              <a:ea typeface="汉仪尚巍手书W" panose="00020600040101010101" pitchFamily="18" charset="-122"/>
              <a:cs typeface="+mn-ea"/>
              <a:sym typeface="+mn-lt"/>
            </a:endParaRPr>
          </a:p>
        </p:txBody>
      </p:sp>
      <p:cxnSp>
        <p:nvCxnSpPr>
          <p:cNvPr id="58" name="1-5"/>
          <p:cNvCxnSpPr/>
          <p:nvPr/>
        </p:nvCxnSpPr>
        <p:spPr>
          <a:xfrm>
            <a:off x="4299250" y="4589949"/>
            <a:ext cx="41368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9" name="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421766" y="1881360"/>
            <a:ext cx="5075682" cy="1191861"/>
          </a:xfrm>
          <a:prstGeom prst="rect">
            <a:avLst/>
          </a:prstGeom>
        </p:spPr>
      </p:pic>
      <p:sp>
        <p:nvSpPr>
          <p:cNvPr id="60" name="1-7"/>
          <p:cNvSpPr/>
          <p:nvPr/>
        </p:nvSpPr>
        <p:spPr>
          <a:xfrm>
            <a:off x="4616851" y="2071246"/>
            <a:ext cx="3056018" cy="706755"/>
          </a:xfrm>
          <a:prstGeom prst="rect">
            <a:avLst/>
          </a:prstGeom>
        </p:spPr>
        <p:txBody>
          <a:bodyPr wrap="square">
            <a:spAutoFit/>
          </a:bodyPr>
          <a:lstStyle/>
          <a:p>
            <a:pPr algn="ctr"/>
            <a:r>
              <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rPr>
              <a:t>第三部分</a:t>
            </a:r>
            <a:endPar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endParaRPr>
          </a:p>
        </p:txBody>
      </p:sp>
      <p:pic>
        <p:nvPicPr>
          <p:cNvPr id="3" name="1-8"/>
          <p:cNvPicPr>
            <a:picLocks noChangeAspect="1"/>
          </p:cNvPicPr>
          <p:nvPr/>
        </p:nvPicPr>
        <p:blipFill>
          <a:blip r:embed="rId3"/>
          <a:stretch>
            <a:fillRect/>
          </a:stretch>
        </p:blipFill>
        <p:spPr>
          <a:xfrm>
            <a:off x="9345090" y="4709657"/>
            <a:ext cx="3938631" cy="2148343"/>
          </a:xfrm>
          <a:prstGeom prst="rect">
            <a:avLst/>
          </a:prstGeom>
        </p:spPr>
      </p:pic>
      <p:pic>
        <p:nvPicPr>
          <p:cNvPr id="7" name="1-9"/>
          <p:cNvPicPr>
            <a:picLocks noChangeAspect="1"/>
          </p:cNvPicPr>
          <p:nvPr/>
        </p:nvPicPr>
        <p:blipFill>
          <a:blip r:embed="rId4"/>
          <a:stretch>
            <a:fillRect/>
          </a:stretch>
        </p:blipFill>
        <p:spPr>
          <a:xfrm>
            <a:off x="-5925" y="3866674"/>
            <a:ext cx="2419684" cy="1446550"/>
          </a:xfrm>
          <a:prstGeom prst="rect">
            <a:avLst/>
          </a:prstGeom>
        </p:spPr>
      </p:pic>
    </p:spTree>
  </p:cSld>
  <p:clrMapOvr>
    <a:masterClrMapping/>
  </p:clrMapOvr>
  <p:transition spd="slow" advClick="0" advTm="3000">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一、函的概念</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r>
              <a:rPr lang="zh-CN" sz="240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mn-ea"/>
              </a:rPr>
              <a:t>函是不相隶属机关之间商洽工作、询问和答复问题、请求批准和答复审批事项时使用的一种公文</a:t>
            </a:r>
            <a:r>
              <a:rPr sz="240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mn-ea"/>
              </a:rPr>
              <a:t>。</a:t>
            </a:r>
            <a:endParaRPr sz="240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endParaRPr>
          </a:p>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二、函的写作要求</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r>
              <a:rPr lang="zh-CN" altLang="en-US" sz="2400">
                <a:latin typeface="汉仪劲楷简" panose="00020600040101010101" charset="-122"/>
                <a:ea typeface="汉仪劲楷简" panose="00020600040101010101" charset="-122"/>
                <a:cs typeface="汉仪劲楷简" panose="00020600040101010101" charset="-122"/>
                <a:sym typeface="+mn-ea"/>
              </a:rPr>
              <a:t>行文的目的要明确</a:t>
            </a:r>
            <a:r>
              <a:rPr lang="en-US" altLang="zh-CN" sz="2400">
                <a:latin typeface="汉仪劲楷简" panose="00020600040101010101" charset="-122"/>
                <a:ea typeface="汉仪劲楷简" panose="00020600040101010101" charset="-122"/>
                <a:cs typeface="汉仪劲楷简" panose="00020600040101010101" charset="-122"/>
                <a:sym typeface="+mn-ea"/>
              </a:rPr>
              <a:t> </a:t>
            </a:r>
            <a:r>
              <a:rPr lang="zh-CN" altLang="en-US" sz="2400">
                <a:latin typeface="汉仪劲楷简" panose="00020600040101010101" charset="-122"/>
                <a:ea typeface="汉仪劲楷简" panose="00020600040101010101" charset="-122"/>
                <a:cs typeface="汉仪劲楷简" panose="00020600040101010101" charset="-122"/>
                <a:sym typeface="+mn-ea"/>
              </a:rPr>
              <a:t>、具体。</a:t>
            </a:r>
            <a:endParaRPr lang="zh-CN" altLang="en-US" sz="2400">
              <a:latin typeface="汉仪劲楷简" panose="00020600040101010101" charset="-122"/>
              <a:ea typeface="汉仪劲楷简" panose="00020600040101010101" charset="-122"/>
              <a:cs typeface="汉仪劲楷简" panose="00020600040101010101" charset="-122"/>
              <a:sym typeface="+mn-ea"/>
            </a:endParaRPr>
          </a:p>
          <a:p>
            <a:pPr algn="just" eaLnBrk="1" hangingPunct="1">
              <a:lnSpc>
                <a:spcPct val="200000"/>
              </a:lnSpc>
              <a:spcBef>
                <a:spcPct val="0"/>
              </a:spcBef>
              <a:buClr>
                <a:srgbClr val="ED7D31"/>
              </a:buClr>
              <a:buFont typeface="Wingdings" panose="05000000000000000000" pitchFamily="2" charset="2"/>
              <a:buChar char="l"/>
            </a:pPr>
            <a:r>
              <a:rPr lang="zh-CN" altLang="en-US" sz="2400">
                <a:latin typeface="汉仪劲楷简" panose="00020600040101010101" charset="-122"/>
                <a:ea typeface="汉仪劲楷简" panose="00020600040101010101" charset="-122"/>
                <a:cs typeface="汉仪劲楷简" panose="00020600040101010101" charset="-122"/>
                <a:sym typeface="+mn-ea"/>
              </a:rPr>
              <a:t>一函一事。</a:t>
            </a:r>
            <a:endParaRPr lang="zh-CN" altLang="en-US" sz="2400">
              <a:latin typeface="汉仪劲楷简" panose="00020600040101010101" charset="-122"/>
              <a:ea typeface="汉仪劲楷简" panose="00020600040101010101" charset="-122"/>
              <a:cs typeface="汉仪劲楷简" panose="00020600040101010101" charset="-122"/>
              <a:sym typeface="+mn-ea"/>
            </a:endParaRPr>
          </a:p>
          <a:p>
            <a:pPr algn="just" eaLnBrk="1" hangingPunct="1">
              <a:lnSpc>
                <a:spcPct val="200000"/>
              </a:lnSpc>
              <a:spcBef>
                <a:spcPct val="0"/>
              </a:spcBef>
              <a:buClr>
                <a:srgbClr val="ED7D31"/>
              </a:buClr>
              <a:buFont typeface="Wingdings" panose="05000000000000000000" pitchFamily="2" charset="2"/>
              <a:buChar char="l"/>
            </a:pPr>
            <a:r>
              <a:rPr lang="zh-CN" altLang="en-US" sz="2400">
                <a:latin typeface="汉仪劲楷简" panose="00020600040101010101" charset="-122"/>
                <a:ea typeface="汉仪劲楷简" panose="00020600040101010101" charset="-122"/>
                <a:cs typeface="汉仪劲楷简" panose="00020600040101010101" charset="-122"/>
                <a:sym typeface="+mn-ea"/>
              </a:rPr>
              <a:t>用语得体、恳切朴实。</a:t>
            </a:r>
            <a:endParaRPr lang="zh-CN" altLang="en-US" sz="2400">
              <a:latin typeface="汉仪劲楷简" panose="00020600040101010101" charset="-122"/>
              <a:ea typeface="汉仪劲楷简" panose="00020600040101010101" charset="-122"/>
              <a:cs typeface="汉仪劲楷简" panose="00020600040101010101" charset="-122"/>
            </a:endParaRPr>
          </a:p>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Tree>
  </p:cSld>
  <p:clrMapOvr>
    <a:masterClrMapping/>
  </p:clrMapOvr>
  <p:transition spd="slow" advClick="0" advTm="3000">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三、函的写作技巧</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
        <p:nvSpPr>
          <p:cNvPr id="3" name="文本框 2"/>
          <p:cNvSpPr txBox="1"/>
          <p:nvPr/>
        </p:nvSpPr>
        <p:spPr>
          <a:xfrm>
            <a:off x="719455" y="2844165"/>
            <a:ext cx="10424795" cy="3521710"/>
          </a:xfrm>
          <a:prstGeom prst="rect">
            <a:avLst/>
          </a:prstGeom>
          <a:noFill/>
        </p:spPr>
        <p:txBody>
          <a:bodyPr wrap="square" rtlCol="0" anchor="t">
            <a:noAutofit/>
          </a:bodyPr>
          <a:p>
            <a:pPr>
              <a:lnSpc>
                <a:spcPct val="120000"/>
              </a:lnSpc>
              <a:spcBef>
                <a:spcPts val="0"/>
              </a:spcBef>
              <a:spcAft>
                <a:spcPts val="0"/>
              </a:spcAft>
            </a:pPr>
            <a:r>
              <a:rPr lang="en-US" altLang="zh-CN" b="1">
                <a:latin typeface="汉仪劲楷简" panose="00020600040101010101" charset="-122"/>
                <a:ea typeface="汉仪劲楷简" panose="00020600040101010101" charset="-122"/>
                <a:cs typeface="汉仪劲楷简" panose="00020600040101010101" charset="-122"/>
                <a:sym typeface="+mn-ea"/>
              </a:rPr>
              <a:t>    </a:t>
            </a:r>
            <a:r>
              <a:rPr lang="zh-CN" altLang="en-US" b="1">
                <a:latin typeface="汉仪劲楷简" panose="00020600040101010101" charset="-122"/>
                <a:ea typeface="汉仪劲楷简" panose="00020600040101010101" charset="-122"/>
                <a:cs typeface="汉仪劲楷简" panose="00020600040101010101" charset="-122"/>
                <a:sym typeface="+mn-ea"/>
              </a:rPr>
              <a:t>函虽有多种类型,但从它的形式看,则不外乎去函和复函两种。下面分别介绍去函和复函的写法。</a:t>
            </a:r>
            <a:endParaRPr lang="zh-CN" altLang="en-US"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endParaRPr lang="zh-CN" altLang="en-US"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zh-CN" altLang="en-US" sz="2400" b="1">
                <a:solidFill>
                  <a:srgbClr val="FF0000"/>
                </a:solidFill>
                <a:latin typeface="汉仪劲楷简" panose="00020600040101010101" charset="-122"/>
                <a:ea typeface="汉仪劲楷简" panose="00020600040101010101" charset="-122"/>
                <a:cs typeface="汉仪劲楷简" panose="00020600040101010101" charset="-122"/>
                <a:sym typeface="+mn-ea"/>
              </a:rPr>
              <a:t>（一）去函</a:t>
            </a:r>
            <a:endParaRPr lang="zh-CN" altLang="en-US" sz="2400" b="1">
              <a:solidFill>
                <a:srgbClr val="FF0000"/>
              </a:solidFill>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b="1">
                <a:latin typeface="汉仪劲楷简" panose="00020600040101010101" charset="-122"/>
                <a:ea typeface="汉仪劲楷简" panose="00020600040101010101" charset="-122"/>
                <a:cs typeface="汉仪劲楷简" panose="00020600040101010101" charset="-122"/>
                <a:sym typeface="+mn-ea"/>
              </a:rPr>
              <a:t>   </a:t>
            </a:r>
            <a:r>
              <a:rPr lang="zh-CN" altLang="en-US" b="1">
                <a:latin typeface="汉仪劲楷简" panose="00020600040101010101" charset="-122"/>
                <a:ea typeface="汉仪劲楷简" panose="00020600040101010101" charset="-122"/>
                <a:cs typeface="汉仪劲楷简" panose="00020600040101010101" charset="-122"/>
                <a:sym typeface="+mn-ea"/>
              </a:rPr>
              <a:t>去函的标题有以下几种形式:发文机关、事由和文种,如,《××部关于选拔出国人员的函》;事由和文种,如,《关于派人参加统计讲习班培训的函》。正文先告知发函的原因,叙述商洽、询问、请求批准或要联系的具体事项,可以提出希望和要求,最后是结束语。</a:t>
            </a:r>
            <a:endParaRPr lang="zh-CN" altLang="en-US"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zh-CN" altLang="en-US" b="1">
                <a:latin typeface="汉仪劲楷简" panose="00020600040101010101" charset="-122"/>
                <a:ea typeface="汉仪劲楷简" panose="00020600040101010101" charset="-122"/>
                <a:cs typeface="汉仪劲楷简" panose="00020600040101010101" charset="-122"/>
                <a:sym typeface="+mn-ea"/>
              </a:rPr>
              <a:t>去函,按是否要求回复使用不同的结束语,如要求对方回复,一般用“特此函询,敬请函复”“即请函复”“敬请大力支持为盼”;如不需要对方回复,一般用“特此函达”“特此函告”。</a:t>
            </a:r>
            <a:endParaRPr lang="zh-CN" altLang="en-US" b="1">
              <a:latin typeface="汉仪劲楷简" panose="00020600040101010101" charset="-122"/>
              <a:ea typeface="汉仪劲楷简" panose="00020600040101010101" charset="-122"/>
              <a:cs typeface="汉仪劲楷简" panose="00020600040101010101" charset="-122"/>
              <a:sym typeface="+mn-ea"/>
            </a:endParaRPr>
          </a:p>
        </p:txBody>
      </p:sp>
    </p:spTree>
  </p:cSld>
  <p:clrMapOvr>
    <a:masterClrMapping/>
  </p:clrMapOvr>
  <p:transition spd="slow" advClick="0" advTm="3000">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三、函的写作技巧</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
        <p:nvSpPr>
          <p:cNvPr id="3" name="文本框 2"/>
          <p:cNvSpPr txBox="1"/>
          <p:nvPr/>
        </p:nvSpPr>
        <p:spPr>
          <a:xfrm>
            <a:off x="726440" y="2844165"/>
            <a:ext cx="11075035" cy="3521710"/>
          </a:xfrm>
          <a:prstGeom prst="rect">
            <a:avLst/>
          </a:prstGeom>
          <a:noFill/>
        </p:spPr>
        <p:txBody>
          <a:bodyPr wrap="square" rtlCol="0" anchor="t">
            <a:noAutofit/>
          </a:bodyPr>
          <a:p>
            <a:pPr>
              <a:lnSpc>
                <a:spcPct val="120000"/>
              </a:lnSpc>
              <a:spcBef>
                <a:spcPts val="0"/>
              </a:spcBef>
              <a:spcAft>
                <a:spcPts val="0"/>
              </a:spcAft>
            </a:pPr>
            <a:r>
              <a:rPr lang="en-US" altLang="zh-CN" b="1">
                <a:latin typeface="汉仪劲楷简" panose="00020600040101010101" charset="-122"/>
                <a:ea typeface="汉仪劲楷简" panose="00020600040101010101" charset="-122"/>
                <a:cs typeface="汉仪劲楷简" panose="00020600040101010101" charset="-122"/>
                <a:sym typeface="+mn-ea"/>
              </a:rPr>
              <a:t>    </a:t>
            </a:r>
            <a:endParaRPr lang="zh-CN" altLang="en-US"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zh-CN" altLang="en-US" sz="2400" b="1">
                <a:solidFill>
                  <a:srgbClr val="FF0000"/>
                </a:solidFill>
                <a:latin typeface="汉仪劲楷简" panose="00020600040101010101" charset="-122"/>
                <a:ea typeface="汉仪劲楷简" panose="00020600040101010101" charset="-122"/>
                <a:cs typeface="汉仪劲楷简" panose="00020600040101010101" charset="-122"/>
                <a:sym typeface="+mn-ea"/>
              </a:rPr>
              <a:t>（二）复函</a:t>
            </a:r>
            <a:endParaRPr lang="zh-CN" altLang="en-US" sz="2400" b="1">
              <a:solidFill>
                <a:srgbClr val="FF0000"/>
              </a:solidFill>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b="1">
                <a:latin typeface="汉仪劲楷简" panose="00020600040101010101" charset="-122"/>
                <a:ea typeface="汉仪劲楷简" panose="00020600040101010101" charset="-122"/>
                <a:cs typeface="汉仪劲楷简" panose="00020600040101010101" charset="-122"/>
                <a:sym typeface="+mn-ea"/>
              </a:rPr>
              <a:t>   </a:t>
            </a:r>
            <a:r>
              <a:rPr lang="zh-CN" altLang="en-US" b="1">
                <a:latin typeface="汉仪劲楷简" panose="00020600040101010101" charset="-122"/>
                <a:ea typeface="汉仪劲楷简" panose="00020600040101010101" charset="-122"/>
                <a:cs typeface="汉仪劲楷简" panose="00020600040101010101" charset="-122"/>
                <a:sym typeface="+mn-ea"/>
              </a:rPr>
              <a:t>复函的标题一般是:“×××(机关)关于×X问题的复函”,或“关于×××问题的复函”。如,《Xx银行关于建设单位为拆迁户建房问题的复函关于高等学校自学考试助学班收费标准的复函》等。内正文先写明来函的标题、日期(或发文字号),作为答复的依据。如“×年×月×日函悉”桂政办2010××号收悉”,又如:“你行×××字(20××××号“关于来证中有关外商验货鉴证等条款而产生的问题请研究改进’一文收悉”等。然后,针对来函提出的问题,答复对方的问题和要求,或者说明解决问题的具体方法。态度要明确,如果有不同意见应简要说明理由。最后写结束语,结束语一般用“此复”“特此函复”</a:t>
            </a:r>
            <a:endParaRPr lang="zh-CN" altLang="en-US" b="1">
              <a:latin typeface="汉仪劲楷简" panose="00020600040101010101" charset="-122"/>
              <a:ea typeface="汉仪劲楷简" panose="00020600040101010101" charset="-122"/>
              <a:cs typeface="汉仪劲楷简" panose="00020600040101010101" charset="-122"/>
              <a:sym typeface="+mn-ea"/>
            </a:endParaRPr>
          </a:p>
        </p:txBody>
      </p:sp>
    </p:spTree>
  </p:cSld>
  <p:clrMapOvr>
    <a:masterClrMapping/>
  </p:clrMapOvr>
  <p:transition spd="slow" advClick="0"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1"/>
          <p:cNvPicPr>
            <a:picLocks noChangeAspect="1"/>
          </p:cNvPicPr>
          <p:nvPr/>
        </p:nvPicPr>
        <p:blipFill>
          <a:blip r:embed="rId1"/>
          <a:stretch>
            <a:fillRect/>
          </a:stretch>
        </p:blipFill>
        <p:spPr>
          <a:xfrm>
            <a:off x="633220" y="747966"/>
            <a:ext cx="646763" cy="640359"/>
          </a:xfrm>
          <a:prstGeom prst="rect">
            <a:avLst/>
          </a:prstGeom>
        </p:spPr>
      </p:pic>
      <p:sp>
        <p:nvSpPr>
          <p:cNvPr id="56" name="1-3"/>
          <p:cNvSpPr/>
          <p:nvPr/>
        </p:nvSpPr>
        <p:spPr>
          <a:xfrm>
            <a:off x="3934130" y="3263107"/>
            <a:ext cx="4957384" cy="1445260"/>
          </a:xfrm>
          <a:prstGeom prst="rect">
            <a:avLst/>
          </a:prstGeom>
        </p:spPr>
        <p:txBody>
          <a:bodyPr wrap="square">
            <a:spAutoFit/>
          </a:bodyPr>
          <a:lstStyle/>
          <a:p>
            <a:pPr algn="ctr"/>
            <a:r>
              <a:rPr lang="zh-CN" altLang="en-US" sz="8800" dirty="0">
                <a:latin typeface="汉仪尚巍手书W" panose="00020600040101010101" pitchFamily="18" charset="-122"/>
                <a:ea typeface="汉仪尚巍手书W" panose="00020600040101010101" pitchFamily="18" charset="-122"/>
                <a:cs typeface="+mn-ea"/>
                <a:sym typeface="+mn-lt"/>
              </a:rPr>
              <a:t>请示写作</a:t>
            </a:r>
            <a:endParaRPr lang="zh-CN" altLang="en-US" sz="8800" dirty="0">
              <a:latin typeface="汉仪尚巍手书W" panose="00020600040101010101" pitchFamily="18" charset="-122"/>
              <a:ea typeface="汉仪尚巍手书W" panose="00020600040101010101" pitchFamily="18" charset="-122"/>
              <a:cs typeface="+mn-ea"/>
              <a:sym typeface="+mn-lt"/>
            </a:endParaRPr>
          </a:p>
        </p:txBody>
      </p:sp>
      <p:cxnSp>
        <p:nvCxnSpPr>
          <p:cNvPr id="58" name="1-5"/>
          <p:cNvCxnSpPr/>
          <p:nvPr/>
        </p:nvCxnSpPr>
        <p:spPr>
          <a:xfrm>
            <a:off x="4299250" y="4589949"/>
            <a:ext cx="413688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9" name="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421766" y="1881360"/>
            <a:ext cx="5075682" cy="1191861"/>
          </a:xfrm>
          <a:prstGeom prst="rect">
            <a:avLst/>
          </a:prstGeom>
        </p:spPr>
      </p:pic>
      <p:sp>
        <p:nvSpPr>
          <p:cNvPr id="60" name="1-7"/>
          <p:cNvSpPr/>
          <p:nvPr/>
        </p:nvSpPr>
        <p:spPr>
          <a:xfrm>
            <a:off x="4616851" y="2071246"/>
            <a:ext cx="3056018" cy="706755"/>
          </a:xfrm>
          <a:prstGeom prst="rect">
            <a:avLst/>
          </a:prstGeom>
        </p:spPr>
        <p:txBody>
          <a:bodyPr wrap="square">
            <a:spAutoFit/>
          </a:bodyPr>
          <a:lstStyle/>
          <a:p>
            <a:pPr algn="ctr"/>
            <a:r>
              <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rPr>
              <a:t>第四部分</a:t>
            </a:r>
            <a:endParaRPr lang="zh-CN" altLang="en-US" sz="4000" dirty="0">
              <a:solidFill>
                <a:schemeClr val="bg1"/>
              </a:solidFill>
              <a:latin typeface="汉仪尚巍手书W" panose="00020600040101010101" pitchFamily="18" charset="-122"/>
              <a:ea typeface="汉仪尚巍手书W" panose="00020600040101010101" pitchFamily="18" charset="-122"/>
              <a:cs typeface="+mn-ea"/>
              <a:sym typeface="+mn-lt"/>
            </a:endParaRPr>
          </a:p>
        </p:txBody>
      </p:sp>
      <p:pic>
        <p:nvPicPr>
          <p:cNvPr id="3" name="1-8"/>
          <p:cNvPicPr>
            <a:picLocks noChangeAspect="1"/>
          </p:cNvPicPr>
          <p:nvPr/>
        </p:nvPicPr>
        <p:blipFill>
          <a:blip r:embed="rId3"/>
          <a:stretch>
            <a:fillRect/>
          </a:stretch>
        </p:blipFill>
        <p:spPr>
          <a:xfrm>
            <a:off x="9345090" y="4709657"/>
            <a:ext cx="3938631" cy="2148343"/>
          </a:xfrm>
          <a:prstGeom prst="rect">
            <a:avLst/>
          </a:prstGeom>
        </p:spPr>
      </p:pic>
      <p:pic>
        <p:nvPicPr>
          <p:cNvPr id="7" name="1-9"/>
          <p:cNvPicPr>
            <a:picLocks noChangeAspect="1"/>
          </p:cNvPicPr>
          <p:nvPr/>
        </p:nvPicPr>
        <p:blipFill>
          <a:blip r:embed="rId4"/>
          <a:stretch>
            <a:fillRect/>
          </a:stretch>
        </p:blipFill>
        <p:spPr>
          <a:xfrm>
            <a:off x="-5925" y="3866674"/>
            <a:ext cx="2419684" cy="1446550"/>
          </a:xfrm>
          <a:prstGeom prst="rect">
            <a:avLst/>
          </a:prstGeom>
        </p:spPr>
      </p:pic>
    </p:spTree>
  </p:cSld>
  <p:clrMapOvr>
    <a:masterClrMapping/>
  </p:clrMapOvr>
  <p:transition spd="slow" advClick="0" advTm="3000">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一、请示的概念</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
        <p:nvSpPr>
          <p:cNvPr id="3" name="文本框 2"/>
          <p:cNvSpPr txBox="1"/>
          <p:nvPr/>
        </p:nvSpPr>
        <p:spPr>
          <a:xfrm>
            <a:off x="726440" y="2844165"/>
            <a:ext cx="11075035" cy="3521710"/>
          </a:xfrm>
          <a:prstGeom prst="rect">
            <a:avLst/>
          </a:prstGeom>
          <a:noFill/>
        </p:spPr>
        <p:txBody>
          <a:bodyPr wrap="square" rtlCol="0" anchor="t">
            <a:noAutofit/>
          </a:bodyPr>
          <a:p>
            <a:pPr>
              <a:lnSpc>
                <a:spcPct val="120000"/>
              </a:lnSpc>
              <a:spcBef>
                <a:spcPts val="0"/>
              </a:spcBef>
              <a:spcAft>
                <a:spcPts val="0"/>
              </a:spcAft>
            </a:pPr>
            <a:r>
              <a:rPr lang="en-US" altLang="zh-CN" sz="2400" b="1">
                <a:latin typeface="汉仪劲楷简" panose="00020600040101010101" charset="-122"/>
                <a:ea typeface="汉仪劲楷简" panose="00020600040101010101" charset="-122"/>
                <a:cs typeface="汉仪劲楷简" panose="00020600040101010101" charset="-122"/>
                <a:sym typeface="+mn-ea"/>
              </a:rPr>
              <a:t>  请示是下级机关向上级机关或业务主管部门请求对某个问题、某项工作、某种事项的解决办法做出指示、批准时使用的公文。请示是一种请求性文件,属上行文。</a:t>
            </a:r>
            <a:endParaRPr lang="en-US" altLang="zh-CN" sz="2400" b="1">
              <a:latin typeface="汉仪劲楷简" panose="00020600040101010101" charset="-122"/>
              <a:ea typeface="汉仪劲楷简" panose="00020600040101010101" charset="-122"/>
              <a:cs typeface="汉仪劲楷简" panose="00020600040101010101" charset="-122"/>
              <a:sym typeface="+mn-ea"/>
            </a:endParaRPr>
          </a:p>
        </p:txBody>
      </p:sp>
    </p:spTree>
  </p:cSld>
  <p:clrMapOvr>
    <a:masterClrMapping/>
  </p:clrMapOvr>
  <p:transition spd="slow" advClick="0"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二、请示的特点</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
        <p:nvSpPr>
          <p:cNvPr id="3" name="文本框 2"/>
          <p:cNvSpPr txBox="1"/>
          <p:nvPr/>
        </p:nvSpPr>
        <p:spPr>
          <a:xfrm>
            <a:off x="726440" y="2844165"/>
            <a:ext cx="11075035" cy="3521710"/>
          </a:xfrm>
          <a:prstGeom prst="rect">
            <a:avLst/>
          </a:prstGeom>
          <a:noFill/>
        </p:spPr>
        <p:txBody>
          <a:bodyPr wrap="square" rtlCol="0" anchor="t">
            <a:noAutofit/>
          </a:bodyPr>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1.单一性   </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2.超前性  </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3.行文方向的上行性  </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4.期复性</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p:txBody>
      </p:sp>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应用文概述</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第一节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64516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三、请示的写作要求</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
        <p:nvSpPr>
          <p:cNvPr id="3" name="文本框 2"/>
          <p:cNvSpPr txBox="1"/>
          <p:nvPr/>
        </p:nvSpPr>
        <p:spPr>
          <a:xfrm>
            <a:off x="726440" y="2844165"/>
            <a:ext cx="11075035" cy="3521710"/>
          </a:xfrm>
          <a:prstGeom prst="rect">
            <a:avLst/>
          </a:prstGeom>
          <a:noFill/>
        </p:spPr>
        <p:txBody>
          <a:bodyPr wrap="square" rtlCol="0" anchor="t">
            <a:noAutofit/>
          </a:bodyPr>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1.一文一事</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2.不能多头请示</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3.不能越级请示</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4.语气要谦和</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5.请示的篇幅一般不宜过长</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p:txBody>
      </p:sp>
    </p:spTree>
  </p:cSld>
  <p:clrMapOvr>
    <a:masterClrMapping/>
  </p:clrMapOvr>
  <p:transition spd="slow" advClick="0"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b="1">
                <a:latin typeface="汉仪劲楷简" panose="00020600040101010101" charset="-122"/>
                <a:ea typeface="汉仪劲楷简" panose="00020600040101010101" charset="-122"/>
                <a:cs typeface="汉仪劲楷简" panose="00020600040101010101" charset="-122"/>
                <a:sym typeface="+mn-ea"/>
              </a:rPr>
              <a:t>四</a:t>
            </a:r>
            <a:r>
              <a:rPr lang="en-US" altLang="zh-CN" sz="3600" b="1">
                <a:latin typeface="汉仪劲楷简" panose="00020600040101010101" charset="-122"/>
                <a:ea typeface="汉仪劲楷简" panose="00020600040101010101" charset="-122"/>
                <a:cs typeface="汉仪劲楷简" panose="00020600040101010101" charset="-122"/>
                <a:sym typeface="+mn-ea"/>
              </a:rPr>
              <a:t>、</a:t>
            </a:r>
            <a:r>
              <a:rPr lang="zh-CN" altLang="en-US" sz="3600" b="1">
                <a:latin typeface="汉仪劲楷简" panose="00020600040101010101" charset="-122"/>
                <a:ea typeface="汉仪劲楷简" panose="00020600040101010101" charset="-122"/>
                <a:cs typeface="汉仪劲楷简" panose="00020600040101010101" charset="-122"/>
                <a:sym typeface="+mn-ea"/>
              </a:rPr>
              <a:t>请示的</a:t>
            </a:r>
            <a:r>
              <a:rPr lang="en-US" altLang="zh-CN" sz="3600" b="1">
                <a:latin typeface="汉仪劲楷简" panose="00020600040101010101" charset="-122"/>
                <a:ea typeface="汉仪劲楷简" panose="00020600040101010101" charset="-122"/>
                <a:cs typeface="汉仪劲楷简" panose="00020600040101010101" charset="-122"/>
                <a:sym typeface="+mn-ea"/>
              </a:rPr>
              <a:t>写作格式</a:t>
            </a:r>
            <a:endParaRPr lang="en-US" altLang="zh-CN" sz="3600" b="1">
              <a:latin typeface="汉仪劲楷简" panose="00020600040101010101" charset="-122"/>
              <a:ea typeface="汉仪劲楷简" panose="00020600040101010101" charset="-122"/>
              <a:cs typeface="汉仪劲楷简" panose="00020600040101010101" charset="-122"/>
              <a:sym typeface="+mn-ea"/>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
        <p:nvSpPr>
          <p:cNvPr id="3" name="文本框 2"/>
          <p:cNvSpPr txBox="1"/>
          <p:nvPr/>
        </p:nvSpPr>
        <p:spPr>
          <a:xfrm>
            <a:off x="726440" y="2638425"/>
            <a:ext cx="11075035" cy="3521710"/>
          </a:xfrm>
          <a:prstGeom prst="rect">
            <a:avLst/>
          </a:prstGeom>
          <a:noFill/>
        </p:spPr>
        <p:txBody>
          <a:bodyPr wrap="square" rtlCol="0" anchor="t">
            <a:noAutofit/>
          </a:bodyPr>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1.标题</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发文机关+事由+文种</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2.正文</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3.落款</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3200" b="1">
                <a:latin typeface="汉仪劲楷简" panose="00020600040101010101" charset="-122"/>
                <a:ea typeface="汉仪劲楷简" panose="00020600040101010101" charset="-122"/>
                <a:cs typeface="汉仪劲楷简" panose="00020600040101010101" charset="-122"/>
                <a:sym typeface="+mn-ea"/>
              </a:rPr>
              <a:t>署名、公章、日期</a:t>
            </a:r>
            <a:endParaRPr lang="en-US" altLang="zh-CN" sz="3200" b="1">
              <a:latin typeface="汉仪劲楷简" panose="00020600040101010101" charset="-122"/>
              <a:ea typeface="汉仪劲楷简" panose="00020600040101010101" charset="-122"/>
              <a:cs typeface="汉仪劲楷简" panose="00020600040101010101" charset="-122"/>
              <a:sym typeface="+mn-ea"/>
            </a:endParaRPr>
          </a:p>
        </p:txBody>
      </p:sp>
    </p:spTree>
  </p:cSld>
  <p:clrMapOvr>
    <a:masterClrMapping/>
  </p:clrMapOvr>
  <p:transition spd="slow" advClick="0"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1"/>
          <p:cNvPicPr>
            <a:picLocks noChangeAspect="1"/>
          </p:cNvPicPr>
          <p:nvPr/>
        </p:nvPicPr>
        <p:blipFill>
          <a:blip r:embed="rId1"/>
          <a:stretch>
            <a:fillRect/>
          </a:stretch>
        </p:blipFill>
        <p:spPr>
          <a:xfrm>
            <a:off x="-5925" y="590550"/>
            <a:ext cx="1239866" cy="741224"/>
          </a:xfrm>
          <a:prstGeom prst="rect">
            <a:avLst/>
          </a:prstGeom>
        </p:spPr>
      </p:pic>
      <p:sp>
        <p:nvSpPr>
          <p:cNvPr id="5" name="1-2"/>
          <p:cNvSpPr/>
          <p:nvPr/>
        </p:nvSpPr>
        <p:spPr>
          <a:xfrm>
            <a:off x="851535" y="1919605"/>
            <a:ext cx="7824470" cy="1198880"/>
          </a:xfrm>
          <a:prstGeom prst="rect">
            <a:avLst/>
          </a:prstGeom>
        </p:spPr>
        <p:txBody>
          <a:bodyPr wrap="square">
            <a:spAutoFit/>
          </a:bodyPr>
          <a:lstStyle/>
          <a:p>
            <a:pPr eaLnBrk="1" hangingPunct="1"/>
            <a:r>
              <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五、例文</a:t>
            </a:r>
            <a:endParaRPr lang="zh-CN" altLang="en-US" sz="3600"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endParaRPr lang="zh-CN" altLang="en-US" sz="3600" b="1" dirty="0">
              <a:solidFill>
                <a:schemeClr val="tx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4" name="1-3"/>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11144250" y="443719"/>
            <a:ext cx="657045" cy="1198140"/>
          </a:xfrm>
          <a:prstGeom prst="rect">
            <a:avLst/>
          </a:prstGeom>
        </p:spPr>
      </p:pic>
      <p:pic>
        <p:nvPicPr>
          <p:cNvPr id="6" name="1-4"/>
          <p:cNvPicPr>
            <a:picLocks noChangeAspect="1"/>
          </p:cNvPicPr>
          <p:nvPr/>
        </p:nvPicPr>
        <p:blipFill>
          <a:blip r:embed="rId4"/>
          <a:stretch>
            <a:fillRect/>
          </a:stretch>
        </p:blipFill>
        <p:spPr>
          <a:xfrm>
            <a:off x="2909666" y="1090125"/>
            <a:ext cx="711200" cy="293511"/>
          </a:xfrm>
          <a:prstGeom prst="rect">
            <a:avLst/>
          </a:prstGeom>
        </p:spPr>
      </p:pic>
      <p:sp>
        <p:nvSpPr>
          <p:cNvPr id="7" name="1-5"/>
          <p:cNvSpPr/>
          <p:nvPr/>
        </p:nvSpPr>
        <p:spPr>
          <a:xfrm>
            <a:off x="564515" y="2958465"/>
            <a:ext cx="11374120" cy="2310130"/>
          </a:xfrm>
          <a:prstGeom prst="rect">
            <a:avLst/>
          </a:prstGeom>
        </p:spPr>
        <p:txBody>
          <a:bodyPr wrap="square">
            <a:noAutofit/>
          </a:bodyPr>
          <a:lstStyle/>
          <a:p>
            <a:pPr algn="just" eaLnBrk="1" hangingPunct="1">
              <a:lnSpc>
                <a:spcPct val="200000"/>
              </a:lnSpc>
              <a:spcBef>
                <a:spcPct val="0"/>
              </a:spcBef>
              <a:buClr>
                <a:srgbClr val="ED7D31"/>
              </a:buClr>
              <a:buFont typeface="Wingdings" panose="05000000000000000000" pitchFamily="2" charset="2"/>
              <a:buChar char="l"/>
            </a:pPr>
            <a:endParaRPr lang="zh-CN" altLang="en-US" sz="2400" b="1" dirty="0">
              <a:solidFill>
                <a:schemeClr val="tx1"/>
              </a:solidFill>
              <a:effectLst>
                <a:outerShdw blurRad="50800" dist="38100" dir="8100000" algn="tr" rotWithShape="0">
                  <a:prstClr val="black">
                    <a:alpha val="22000"/>
                  </a:prstClr>
                </a:outerShdw>
              </a:effectLst>
              <a:latin typeface="汉仪劲楷简" panose="00020600040101010101" charset="-122"/>
              <a:ea typeface="汉仪劲楷简" panose="00020600040101010101" charset="-122"/>
              <a:cs typeface="汉仪劲楷简" panose="00020600040101010101" charset="-122"/>
              <a:sym typeface="阿里巴巴普惠体 R" panose="00020600040101010101" pitchFamily="18" charset="-122"/>
            </a:endParaRPr>
          </a:p>
        </p:txBody>
      </p:sp>
      <p:cxnSp>
        <p:nvCxnSpPr>
          <p:cNvPr id="10" name="1-8"/>
          <p:cNvCxnSpPr/>
          <p:nvPr/>
        </p:nvCxnSpPr>
        <p:spPr>
          <a:xfrm>
            <a:off x="851340" y="2567453"/>
            <a:ext cx="3901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1-10"/>
          <p:cNvPicPr>
            <a:picLocks noChangeAspect="1"/>
          </p:cNvPicPr>
          <p:nvPr/>
        </p:nvPicPr>
        <p:blipFill>
          <a:blip r:embed="rId5"/>
          <a:stretch>
            <a:fillRect/>
          </a:stretch>
        </p:blipFill>
        <p:spPr>
          <a:xfrm>
            <a:off x="10465039" y="5659860"/>
            <a:ext cx="2234721" cy="1218938"/>
          </a:xfrm>
          <a:prstGeom prst="rect">
            <a:avLst/>
          </a:prstGeom>
        </p:spPr>
      </p:pic>
      <p:sp>
        <p:nvSpPr>
          <p:cNvPr id="3" name="文本框 2"/>
          <p:cNvSpPr txBox="1"/>
          <p:nvPr/>
        </p:nvSpPr>
        <p:spPr>
          <a:xfrm>
            <a:off x="726440" y="2844165"/>
            <a:ext cx="11075035" cy="3521710"/>
          </a:xfrm>
          <a:prstGeom prst="rect">
            <a:avLst/>
          </a:prstGeom>
          <a:noFill/>
        </p:spPr>
        <p:txBody>
          <a:bodyPr wrap="square" rtlCol="0" anchor="t">
            <a:noAutofit/>
          </a:bodyPr>
          <a:p>
            <a:pPr algn="ctr">
              <a:lnSpc>
                <a:spcPct val="120000"/>
              </a:lnSpc>
              <a:spcBef>
                <a:spcPts val="0"/>
              </a:spcBef>
              <a:spcAft>
                <a:spcPts val="0"/>
              </a:spcAft>
            </a:pPr>
            <a:r>
              <a:rPr lang="en-US" altLang="zh-CN" sz="2000" b="1">
                <a:latin typeface="汉仪劲楷简" panose="00020600040101010101" charset="-122"/>
                <a:ea typeface="汉仪劲楷简" panose="00020600040101010101" charset="-122"/>
                <a:cs typeface="汉仪劲楷简" panose="00020600040101010101" charset="-122"/>
                <a:sym typeface="+mn-ea"/>
              </a:rPr>
              <a:t>××</a:t>
            </a:r>
            <a:r>
              <a:rPr lang="zh-CN" altLang="en-US" sz="2000" b="1">
                <a:latin typeface="汉仪劲楷简" panose="00020600040101010101" charset="-122"/>
                <a:ea typeface="汉仪劲楷简" panose="00020600040101010101" charset="-122"/>
                <a:cs typeface="汉仪劲楷简" panose="00020600040101010101" charset="-122"/>
                <a:sym typeface="+mn-ea"/>
              </a:rPr>
              <a:t>分公司关于配备办公设备的请示</a:t>
            </a:r>
            <a:endParaRPr lang="zh-CN" altLang="en-US" sz="2000" b="1">
              <a:latin typeface="汉仪劲楷简" panose="00020600040101010101" charset="-122"/>
              <a:ea typeface="汉仪劲楷简" panose="00020600040101010101" charset="-122"/>
              <a:cs typeface="汉仪劲楷简" panose="00020600040101010101" charset="-122"/>
              <a:sym typeface="+mn-ea"/>
            </a:endParaRPr>
          </a:p>
          <a:p>
            <a:pPr algn="ctr">
              <a:lnSpc>
                <a:spcPct val="120000"/>
              </a:lnSpc>
              <a:spcBef>
                <a:spcPts val="0"/>
              </a:spcBef>
              <a:spcAft>
                <a:spcPts val="0"/>
              </a:spcAft>
            </a:pPr>
            <a:endParaRPr lang="en-US" altLang="zh-CN" sz="16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1600" b="1">
                <a:latin typeface="汉仪劲楷简" panose="00020600040101010101" charset="-122"/>
                <a:ea typeface="汉仪劲楷简" panose="00020600040101010101" charset="-122"/>
                <a:cs typeface="汉仪劲楷简" panose="00020600040101010101" charset="-122"/>
                <a:sym typeface="+mn-ea"/>
              </a:rPr>
              <a:t>    </a:t>
            </a:r>
            <a:r>
              <a:rPr lang="zh-CN" altLang="en-US" sz="1600" b="1">
                <a:latin typeface="汉仪劲楷简" panose="00020600040101010101" charset="-122"/>
                <a:ea typeface="汉仪劲楷简" panose="00020600040101010101" charset="-122"/>
                <a:cs typeface="汉仪劲楷简" panose="00020600040101010101" charset="-122"/>
                <a:sym typeface="+mn-ea"/>
              </a:rPr>
              <a:t>总公司：</a:t>
            </a:r>
            <a:endParaRPr lang="zh-CN" altLang="en-US" sz="16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zh-CN" altLang="en-US" sz="1600" b="1">
                <a:latin typeface="汉仪劲楷简" panose="00020600040101010101" charset="-122"/>
                <a:ea typeface="汉仪劲楷简" panose="00020600040101010101" charset="-122"/>
                <a:cs typeface="汉仪劲楷简" panose="00020600040101010101" charset="-122"/>
                <a:sym typeface="+mn-ea"/>
              </a:rPr>
              <a:t> </a:t>
            </a:r>
            <a:r>
              <a:rPr lang="en-US" altLang="zh-CN" sz="1600" b="1">
                <a:latin typeface="汉仪劲楷简" panose="00020600040101010101" charset="-122"/>
                <a:ea typeface="汉仪劲楷简" panose="00020600040101010101" charset="-122"/>
                <a:cs typeface="汉仪劲楷简" panose="00020600040101010101" charset="-122"/>
                <a:sym typeface="+mn-ea"/>
              </a:rPr>
              <a:t>   </a:t>
            </a:r>
            <a:r>
              <a:rPr lang="zh-CN" altLang="en-US" sz="1600" b="1">
                <a:latin typeface="汉仪劲楷简" panose="00020600040101010101" charset="-122"/>
                <a:ea typeface="汉仪劲楷简" panose="00020600040101010101" charset="-122"/>
                <a:cs typeface="汉仪劲楷简" panose="00020600040101010101" charset="-122"/>
                <a:sym typeface="+mn-ea"/>
              </a:rPr>
              <a:t>分公司自</a:t>
            </a:r>
            <a:r>
              <a:rPr lang="en-US" altLang="zh-CN" sz="1600" b="1">
                <a:latin typeface="汉仪劲楷简" panose="00020600040101010101" charset="-122"/>
                <a:ea typeface="汉仪劲楷简" panose="00020600040101010101" charset="-122"/>
                <a:cs typeface="汉仪劲楷简" panose="00020600040101010101" charset="-122"/>
                <a:sym typeface="+mn-ea"/>
              </a:rPr>
              <a:t>2024</a:t>
            </a:r>
            <a:r>
              <a:rPr lang="zh-CN" altLang="en-US" sz="1600" b="1">
                <a:latin typeface="汉仪劲楷简" panose="00020600040101010101" charset="-122"/>
                <a:ea typeface="汉仪劲楷简" panose="00020600040101010101" charset="-122"/>
                <a:cs typeface="汉仪劲楷简" panose="00020600040101010101" charset="-122"/>
                <a:sym typeface="+mn-ea"/>
              </a:rPr>
              <a:t>年</a:t>
            </a:r>
            <a:r>
              <a:rPr lang="en-US" altLang="zh-CN" sz="1600" b="1">
                <a:latin typeface="汉仪劲楷简" panose="00020600040101010101" charset="-122"/>
                <a:ea typeface="汉仪劲楷简" panose="00020600040101010101" charset="-122"/>
                <a:cs typeface="汉仪劲楷简" panose="00020600040101010101" charset="-122"/>
                <a:sym typeface="+mn-ea"/>
              </a:rPr>
              <a:t>1</a:t>
            </a:r>
            <a:r>
              <a:rPr lang="zh-CN" altLang="en-US" sz="1600" b="1">
                <a:latin typeface="汉仪劲楷简" panose="00020600040101010101" charset="-122"/>
                <a:ea typeface="汉仪劲楷简" panose="00020600040101010101" charset="-122"/>
                <a:cs typeface="汉仪劲楷简" panose="00020600040101010101" charset="-122"/>
                <a:sym typeface="+mn-ea"/>
              </a:rPr>
              <a:t>月成立以来，</a:t>
            </a:r>
            <a:r>
              <a:rPr lang="en-US" altLang="zh-CN" sz="1600" b="1">
                <a:latin typeface="汉仪劲楷简" panose="00020600040101010101" charset="-122"/>
                <a:ea typeface="汉仪劲楷简" panose="00020600040101010101" charset="-122"/>
                <a:cs typeface="汉仪劲楷简" panose="00020600040101010101" charset="-122"/>
                <a:sym typeface="+mn-ea"/>
              </a:rPr>
              <a:t>XXXXXXX</a:t>
            </a:r>
            <a:r>
              <a:rPr lang="zh-CN" altLang="en-US" sz="1600" b="1">
                <a:latin typeface="汉仪劲楷简" panose="00020600040101010101" charset="-122"/>
                <a:ea typeface="汉仪劲楷简" panose="00020600040101010101" charset="-122"/>
                <a:cs typeface="汉仪劲楷简" panose="00020600040101010101" charset="-122"/>
                <a:sym typeface="+mn-ea"/>
              </a:rPr>
              <a:t>，但目前仍存在一些较为实际而又急需解决的困难。</a:t>
            </a:r>
            <a:r>
              <a:rPr lang="en-US" altLang="zh-CN" sz="1600" b="1">
                <a:latin typeface="汉仪劲楷简" panose="00020600040101010101" charset="-122"/>
                <a:ea typeface="汉仪劲楷简" panose="00020600040101010101" charset="-122"/>
                <a:cs typeface="汉仪劲楷简" panose="00020600040101010101" charset="-122"/>
                <a:sym typeface="+mn-ea"/>
              </a:rPr>
              <a:t>XXXXXXXXXXXXXXXXXXXX</a:t>
            </a:r>
            <a:r>
              <a:rPr lang="zh-CN" altLang="en-US" sz="1600" b="1">
                <a:latin typeface="汉仪劲楷简" panose="00020600040101010101" charset="-122"/>
                <a:ea typeface="汉仪劲楷简" panose="00020600040101010101" charset="-122"/>
                <a:cs typeface="汉仪劲楷简" panose="00020600040101010101" charset="-122"/>
                <a:sym typeface="+mn-ea"/>
              </a:rPr>
              <a:t>。为此，特申请购置一批办公设备，经费预算</a:t>
            </a:r>
            <a:r>
              <a:rPr lang="en-US" altLang="zh-CN" sz="1600" b="1">
                <a:latin typeface="汉仪劲楷简" panose="00020600040101010101" charset="-122"/>
                <a:ea typeface="汉仪劲楷简" panose="00020600040101010101" charset="-122"/>
                <a:cs typeface="汉仪劲楷简" panose="00020600040101010101" charset="-122"/>
                <a:sym typeface="+mn-ea"/>
              </a:rPr>
              <a:t>50</a:t>
            </a:r>
            <a:r>
              <a:rPr lang="zh-CN" altLang="en-US" sz="1600" b="1">
                <a:latin typeface="汉仪劲楷简" panose="00020600040101010101" charset="-122"/>
                <a:ea typeface="汉仪劲楷简" panose="00020600040101010101" charset="-122"/>
                <a:cs typeface="汉仪劲楷简" panose="00020600040101010101" charset="-122"/>
                <a:sym typeface="+mn-ea"/>
              </a:rPr>
              <a:t>万元人民币。</a:t>
            </a:r>
            <a:endParaRPr lang="zh-CN" altLang="en-US" sz="16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zh-CN" altLang="en-US" sz="1600" b="1">
                <a:latin typeface="汉仪劲楷简" panose="00020600040101010101" charset="-122"/>
                <a:ea typeface="汉仪劲楷简" panose="00020600040101010101" charset="-122"/>
                <a:cs typeface="汉仪劲楷简" panose="00020600040101010101" charset="-122"/>
                <a:sym typeface="+mn-ea"/>
              </a:rPr>
              <a:t> </a:t>
            </a:r>
            <a:r>
              <a:rPr lang="en-US" altLang="zh-CN" sz="1600" b="1">
                <a:latin typeface="汉仪劲楷简" panose="00020600040101010101" charset="-122"/>
                <a:ea typeface="汉仪劲楷简" panose="00020600040101010101" charset="-122"/>
                <a:cs typeface="汉仪劲楷简" panose="00020600040101010101" charset="-122"/>
                <a:sym typeface="+mn-ea"/>
              </a:rPr>
              <a:t>  </a:t>
            </a:r>
            <a:r>
              <a:rPr lang="zh-CN" altLang="en-US" sz="1600" b="1">
                <a:latin typeface="汉仪劲楷简" panose="00020600040101010101" charset="-122"/>
                <a:ea typeface="汉仪劲楷简" panose="00020600040101010101" charset="-122"/>
                <a:cs typeface="汉仪劲楷简" panose="00020600040101010101" charset="-122"/>
                <a:sym typeface="+mn-ea"/>
              </a:rPr>
              <a:t>以上请示，恳请批准为盼。</a:t>
            </a:r>
            <a:endParaRPr lang="zh-CN" altLang="en-US" sz="16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1600" b="1">
                <a:latin typeface="汉仪劲楷简" panose="00020600040101010101" charset="-122"/>
                <a:ea typeface="汉仪劲楷简" panose="00020600040101010101" charset="-122"/>
                <a:cs typeface="汉仪劲楷简" panose="00020600040101010101" charset="-122"/>
                <a:sym typeface="+mn-ea"/>
              </a:rPr>
              <a:t>   </a:t>
            </a:r>
            <a:r>
              <a:rPr lang="zh-CN" altLang="en-US" sz="1600" b="1">
                <a:latin typeface="汉仪劲楷简" panose="00020600040101010101" charset="-122"/>
                <a:ea typeface="汉仪劲楷简" panose="00020600040101010101" charset="-122"/>
                <a:cs typeface="汉仪劲楷简" panose="00020600040101010101" charset="-122"/>
                <a:sym typeface="+mn-ea"/>
              </a:rPr>
              <a:t>附件：购置办公设备预算表</a:t>
            </a:r>
            <a:endParaRPr lang="en-US" altLang="zh-CN" sz="16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1600" b="1">
                <a:latin typeface="汉仪劲楷简" panose="00020600040101010101" charset="-122"/>
                <a:ea typeface="汉仪劲楷简" panose="00020600040101010101" charset="-122"/>
                <a:cs typeface="汉仪劲楷简" panose="00020600040101010101" charset="-122"/>
                <a:sym typeface="+mn-ea"/>
              </a:rPr>
              <a:t>                                                                                    </a:t>
            </a:r>
            <a:endParaRPr lang="en-US" altLang="zh-CN" sz="1600" b="1">
              <a:latin typeface="汉仪劲楷简" panose="00020600040101010101" charset="-122"/>
              <a:ea typeface="汉仪劲楷简" panose="00020600040101010101" charset="-122"/>
              <a:cs typeface="汉仪劲楷简" panose="00020600040101010101" charset="-122"/>
              <a:sym typeface="+mn-ea"/>
            </a:endParaRPr>
          </a:p>
          <a:p>
            <a:pPr>
              <a:lnSpc>
                <a:spcPct val="120000"/>
              </a:lnSpc>
              <a:spcBef>
                <a:spcPts val="0"/>
              </a:spcBef>
              <a:spcAft>
                <a:spcPts val="0"/>
              </a:spcAft>
            </a:pPr>
            <a:r>
              <a:rPr lang="en-US" altLang="zh-CN" sz="1600" b="1">
                <a:latin typeface="汉仪劲楷简" panose="00020600040101010101" charset="-122"/>
                <a:ea typeface="汉仪劲楷简" panose="00020600040101010101" charset="-122"/>
                <a:cs typeface="汉仪劲楷简" panose="00020600040101010101" charset="-122"/>
                <a:sym typeface="+mn-ea"/>
              </a:rPr>
              <a:t>                                                                                       XX</a:t>
            </a:r>
            <a:r>
              <a:rPr lang="zh-CN" altLang="en-US" sz="1600" b="1">
                <a:latin typeface="汉仪劲楷简" panose="00020600040101010101" charset="-122"/>
                <a:ea typeface="汉仪劲楷简" panose="00020600040101010101" charset="-122"/>
                <a:cs typeface="汉仪劲楷简" panose="00020600040101010101" charset="-122"/>
                <a:sym typeface="+mn-ea"/>
              </a:rPr>
              <a:t>分公司（公章）</a:t>
            </a:r>
            <a:endParaRPr lang="en-US" altLang="zh-CN" sz="1600" b="1">
              <a:latin typeface="汉仪劲楷简" panose="00020600040101010101" charset="-122"/>
              <a:ea typeface="汉仪劲楷简" panose="00020600040101010101" charset="-122"/>
              <a:cs typeface="汉仪劲楷简" panose="00020600040101010101" charset="-122"/>
              <a:sym typeface="+mn-ea"/>
            </a:endParaRPr>
          </a:p>
          <a:p>
            <a:pPr algn="r">
              <a:lnSpc>
                <a:spcPct val="120000"/>
              </a:lnSpc>
              <a:spcBef>
                <a:spcPts val="0"/>
              </a:spcBef>
              <a:spcAft>
                <a:spcPts val="0"/>
              </a:spcAft>
            </a:pPr>
            <a:r>
              <a:rPr lang="en-US" altLang="zh-CN" sz="1600" b="1">
                <a:latin typeface="汉仪劲楷简" panose="00020600040101010101" charset="-122"/>
                <a:ea typeface="汉仪劲楷简" panose="00020600040101010101" charset="-122"/>
                <a:cs typeface="汉仪劲楷简" panose="00020600040101010101" charset="-122"/>
                <a:sym typeface="+mn-ea"/>
              </a:rPr>
              <a:t>××××年××月××日</a:t>
            </a:r>
            <a:endParaRPr lang="en-US" altLang="zh-CN" sz="1600" b="1">
              <a:latin typeface="汉仪劲楷简" panose="00020600040101010101" charset="-122"/>
              <a:ea typeface="汉仪劲楷简" panose="00020600040101010101" charset="-122"/>
              <a:cs typeface="汉仪劲楷简" panose="00020600040101010101" charset="-122"/>
              <a:sym typeface="+mn-ea"/>
            </a:endParaRPr>
          </a:p>
        </p:txBody>
      </p:sp>
    </p:spTree>
  </p:cSld>
  <p:clrMapOvr>
    <a:masterClrMapping/>
  </p:clrMapOvr>
  <p:transition spd="slow" advClick="0" advTm="3000">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79298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事务文书</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第三节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1"/>
          <p:cNvSpPr txBox="1"/>
          <p:nvPr/>
        </p:nvSpPr>
        <p:spPr>
          <a:xfrm>
            <a:off x="4582584" y="416984"/>
            <a:ext cx="6051549" cy="460375"/>
          </a:xfrm>
          <a:prstGeom prst="rect">
            <a:avLst/>
          </a:prstGeom>
          <a:noFill/>
          <a:ln w="9525">
            <a:noFill/>
          </a:ln>
        </p:spPr>
        <p:txBody>
          <a:bodyPr wrap="square" anchor="t" anchorCtr="0">
            <a:spAutoFit/>
          </a:bodyPr>
          <a:lstStyle/>
          <a:p>
            <a:r>
              <a:rPr lang="zh-CN" altLang="en-US" sz="2400" b="1" dirty="0">
                <a:latin typeface="微软雅黑" panose="020B0503020204020204" charset="-122"/>
                <a:ea typeface="微软雅黑" panose="020B0503020204020204" charset="-122"/>
              </a:rPr>
              <a:t>   事务文书</a:t>
            </a:r>
            <a:endParaRPr lang="zh-CN" altLang="en-US" sz="2400" b="1" dirty="0">
              <a:latin typeface="微软雅黑" panose="020B0503020204020204" charset="-122"/>
              <a:ea typeface="微软雅黑" panose="020B0503020204020204" charset="-122"/>
            </a:endParaRPr>
          </a:p>
        </p:txBody>
      </p:sp>
      <p:sp>
        <p:nvSpPr>
          <p:cNvPr id="7171" name="文本框 1"/>
          <p:cNvSpPr txBox="1"/>
          <p:nvPr/>
        </p:nvSpPr>
        <p:spPr>
          <a:xfrm>
            <a:off x="3241040" y="2208107"/>
            <a:ext cx="3572087" cy="460375"/>
          </a:xfrm>
          <a:prstGeom prst="rect">
            <a:avLst/>
          </a:prstGeom>
          <a:noFill/>
          <a:ln w="9525">
            <a:noFill/>
          </a:ln>
        </p:spPr>
        <p:txBody>
          <a:bodyPr wrap="square" anchor="t" anchorCtr="0">
            <a:spAutoFit/>
          </a:bodyPr>
          <a:lstStyle/>
          <a:p>
            <a:r>
              <a:rPr lang="zh-CN" altLang="en-US" sz="2400" b="1">
                <a:solidFill>
                  <a:srgbClr val="3333FF"/>
                </a:solidFill>
                <a:latin typeface="微软雅黑" panose="020B0503020204020204" charset="-122"/>
                <a:ea typeface="微软雅黑" panose="020B0503020204020204" charset="-122"/>
              </a:rPr>
              <a:t>一、计  划</a:t>
            </a:r>
            <a:endParaRPr lang="zh-CN" altLang="en-US" sz="2400" b="1">
              <a:solidFill>
                <a:srgbClr val="3333FF"/>
              </a:solidFill>
              <a:latin typeface="微软雅黑" panose="020B0503020204020204" charset="-122"/>
              <a:ea typeface="微软雅黑" panose="020B0503020204020204" charset="-122"/>
            </a:endParaRPr>
          </a:p>
        </p:txBody>
      </p:sp>
      <p:sp>
        <p:nvSpPr>
          <p:cNvPr id="7172" name="文本框 2"/>
          <p:cNvSpPr txBox="1"/>
          <p:nvPr/>
        </p:nvSpPr>
        <p:spPr>
          <a:xfrm>
            <a:off x="3241040" y="4101253"/>
            <a:ext cx="3213947" cy="460375"/>
          </a:xfrm>
          <a:prstGeom prst="rect">
            <a:avLst/>
          </a:prstGeom>
          <a:noFill/>
          <a:ln w="9525">
            <a:noFill/>
          </a:ln>
        </p:spPr>
        <p:txBody>
          <a:bodyPr wrap="square" anchor="t" anchorCtr="0">
            <a:spAutoFit/>
          </a:bodyPr>
          <a:lstStyle/>
          <a:p>
            <a:r>
              <a:rPr lang="zh-CN" altLang="en-US" sz="2400" b="1">
                <a:solidFill>
                  <a:srgbClr val="3333FF"/>
                </a:solidFill>
                <a:latin typeface="微软雅黑" panose="020B0503020204020204" charset="-122"/>
                <a:ea typeface="微软雅黑" panose="020B0503020204020204" charset="-122"/>
              </a:rPr>
              <a:t>二、总  结</a:t>
            </a:r>
            <a:endParaRPr lang="zh-CN" altLang="en-US" sz="2400" b="1">
              <a:solidFill>
                <a:srgbClr val="3333FF"/>
              </a:solidFill>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30831" y="2853267"/>
            <a:ext cx="10668000" cy="4267200"/>
          </a:xfrm>
        </p:spPr>
        <p:txBody>
          <a:bodyPr/>
          <a:lstStyle/>
          <a:p>
            <a:pPr marL="0" indent="0">
              <a:buNone/>
            </a:pPr>
            <a:r>
              <a:rPr lang="zh-CN" altLang="en-US" sz="7200" b="1">
                <a:solidFill>
                  <a:srgbClr val="FF0000"/>
                </a:solidFill>
              </a:rPr>
              <a:t>一、计</a:t>
            </a:r>
            <a:r>
              <a:rPr lang="en-US" altLang="zh-CN" sz="7200" b="1">
                <a:solidFill>
                  <a:srgbClr val="FF0000"/>
                </a:solidFill>
              </a:rPr>
              <a:t>   </a:t>
            </a:r>
            <a:r>
              <a:rPr lang="zh-CN" altLang="en-US" sz="7200" b="1">
                <a:solidFill>
                  <a:srgbClr val="FF0000"/>
                </a:solidFill>
              </a:rPr>
              <a:t>划</a:t>
            </a:r>
            <a:endParaRPr lang="zh-CN" altLang="en-US" sz="7200" b="1">
              <a:solidFill>
                <a:srgbClr val="FF0000"/>
              </a:solidFill>
            </a:endParaRPr>
          </a:p>
        </p:txBody>
      </p:sp>
    </p:spTree>
  </p:cSld>
  <p:clrMapOvr>
    <a:masterClrMapping/>
  </p:clrMapOvr>
  <p:transition spd="slow" advClick="0"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4"/>
          <p:cNvSpPr txBox="1"/>
          <p:nvPr/>
        </p:nvSpPr>
        <p:spPr>
          <a:xfrm>
            <a:off x="829733" y="1706033"/>
            <a:ext cx="10835217" cy="2184400"/>
          </a:xfrm>
          <a:prstGeom prst="rect">
            <a:avLst/>
          </a:prstGeom>
          <a:noFill/>
          <a:ln w="9525">
            <a:noFill/>
          </a:ln>
        </p:spPr>
        <p:txBody>
          <a:bodyPr wrap="square" anchor="t" anchorCtr="0">
            <a:spAutoFit/>
          </a:bodyPr>
          <a:lstStyle/>
          <a:p>
            <a:r>
              <a:rPr lang="en-US" altLang="zh-CN" sz="2400" dirty="0"/>
              <a:t>      </a:t>
            </a:r>
            <a:r>
              <a:rPr lang="zh-CN" altLang="zh-CN" sz="2400" dirty="0"/>
              <a:t>（一）什么是工作计划</a:t>
            </a:r>
            <a:endParaRPr lang="zh-CN" altLang="zh-CN" sz="2400" dirty="0"/>
          </a:p>
          <a:p>
            <a:r>
              <a:rPr lang="en-US" altLang="zh-CN" sz="2400" dirty="0"/>
              <a:t>       </a:t>
            </a:r>
            <a:r>
              <a:rPr lang="zh-CN" altLang="zh-CN" sz="2400" dirty="0"/>
              <a:t>工作计划是机关团体或个人在一定时间内，根据上级部署的任务和实际情况，为了完成某些或某项工作任务而事先拟定明确目标，制定出具体措施和行动步骤的一种书面文件。</a:t>
            </a:r>
            <a:endParaRPr lang="zh-CN" altLang="zh-CN" sz="2400" dirty="0"/>
          </a:p>
          <a:p>
            <a:pPr>
              <a:lnSpc>
                <a:spcPct val="150000"/>
              </a:lnSpc>
            </a:pPr>
            <a:endParaRPr lang="zh-CN" altLang="en-US" sz="2665"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2076873" y="357293"/>
            <a:ext cx="8339427" cy="748030"/>
          </a:xfrm>
          <a:prstGeom prst="rect">
            <a:avLst/>
          </a:prstGeom>
          <a:noFill/>
        </p:spPr>
        <p:txBody>
          <a:bodyPr wrap="square" rtlCol="0" anchor="t">
            <a:spAutoFit/>
          </a:bodyPr>
          <a:lstStyle/>
          <a:p>
            <a:pPr marL="352425" indent="-352425">
              <a:spcBef>
                <a:spcPct val="15000"/>
              </a:spcBef>
              <a:buClr>
                <a:schemeClr val="accent2"/>
              </a:buClr>
              <a:buFont typeface="Wingdings" panose="05000000000000000000" pitchFamily="2" charset="2"/>
            </a:pPr>
            <a:r>
              <a:rPr lang="zh-CN" altLang="en-US" sz="3200" dirty="0">
                <a:solidFill>
                  <a:srgbClr val="FF0000"/>
                </a:solidFill>
                <a:latin typeface="微软雅黑" panose="020B0503020204020204" charset="-122"/>
                <a:ea typeface="微软雅黑" panose="020B0503020204020204" charset="-122"/>
                <a:sym typeface="+mn-ea"/>
              </a:rPr>
              <a:t> </a:t>
            </a:r>
            <a:r>
              <a:rPr lang="zh-CN" altLang="en-US" sz="4265" b="1" kern="0" dirty="0">
                <a:solidFill>
                  <a:srgbClr val="FF0000"/>
                </a:solidFill>
                <a:latin typeface="微软雅黑" panose="020B0503020204020204" charset="-122"/>
                <a:ea typeface="微软雅黑" panose="020B0503020204020204" charset="-122"/>
                <a:sym typeface="+mn-ea"/>
              </a:rPr>
              <a:t>  </a:t>
            </a:r>
            <a:r>
              <a:rPr lang="zh-CN" altLang="zh-CN" sz="3735" b="1" dirty="0">
                <a:solidFill>
                  <a:srgbClr val="FF0000"/>
                </a:solidFill>
                <a:latin typeface="微软雅黑" panose="020B0503020204020204" charset="-122"/>
                <a:ea typeface="微软雅黑" panose="020B0503020204020204" charset="-122"/>
                <a:cs typeface="+mj-cs"/>
              </a:rPr>
              <a:t>一、工作计划的定义和作用</a:t>
            </a:r>
            <a:endParaRPr lang="zh-CN" altLang="en-US" sz="3735" b="1" dirty="0">
              <a:solidFill>
                <a:srgbClr val="FF0000"/>
              </a:solidFill>
              <a:latin typeface="微软雅黑" panose="020B0503020204020204" charset="-122"/>
              <a:ea typeface="微软雅黑" panose="020B0503020204020204" charset="-122"/>
              <a:cs typeface="+mj-cs"/>
              <a:sym typeface="+mn-ea"/>
            </a:endParaRPr>
          </a:p>
        </p:txBody>
      </p:sp>
    </p:spTree>
  </p:cSld>
  <p:clrMapOvr>
    <a:masterClrMapping/>
  </p:clrMapOvr>
  <p:transition spd="slow" advClick="0" advTm="3000">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nvSpPr>
        <p:spPr>
          <a:xfrm>
            <a:off x="2095183" y="1574165"/>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zh-CN" altLang="zh-CN" dirty="0"/>
              <a:t>（二）计划的作用</a:t>
            </a:r>
            <a:endParaRPr lang="zh-CN" altLang="zh-CN" dirty="0"/>
          </a:p>
          <a:p>
            <a:r>
              <a:rPr lang="en-US" altLang="zh-CN" dirty="0"/>
              <a:t> 1.</a:t>
            </a:r>
            <a:r>
              <a:rPr lang="zh-CN" altLang="zh-CN" dirty="0"/>
              <a:t>可以做到心中有全局，奋斗有目标，行动有所遵循，避免或减少盲目性、被动性，增强自觉性。</a:t>
            </a:r>
            <a:r>
              <a:rPr lang="en-US" altLang="zh-CN" dirty="0"/>
              <a:t>    </a:t>
            </a:r>
            <a:endParaRPr lang="zh-CN" altLang="zh-CN" dirty="0"/>
          </a:p>
          <a:p>
            <a:r>
              <a:rPr lang="en-US" altLang="zh-CN" dirty="0"/>
              <a:t>2.</a:t>
            </a:r>
            <a:r>
              <a:rPr lang="zh-CN" altLang="zh-CN" dirty="0"/>
              <a:t>可以做到行动、步骤有条不紊，合理安排人力、物力、财力和时间，避免出现轻重倒置、先后不分的弊病，以保质保量地按时完成任务。</a:t>
            </a:r>
            <a:endParaRPr lang="zh-CN" altLang="zh-CN" dirty="0"/>
          </a:p>
          <a:p>
            <a:r>
              <a:rPr lang="en-US" altLang="zh-CN" dirty="0"/>
              <a:t> 3.</a:t>
            </a:r>
            <a:r>
              <a:rPr lang="zh-CN" altLang="zh-CN" dirty="0"/>
              <a:t>可以预先估计可能出现的情况和问题，并预定措施，做好安排，取得应变主动权。</a:t>
            </a:r>
            <a:endParaRPr lang="zh-CN" altLang="zh-CN" dirty="0"/>
          </a:p>
          <a:p>
            <a:r>
              <a:rPr lang="en-US" altLang="zh-CN" dirty="0"/>
              <a:t> 4.</a:t>
            </a:r>
            <a:r>
              <a:rPr lang="zh-CN" altLang="zh-CN" dirty="0"/>
              <a:t>便于检查、总结和推动工作。</a:t>
            </a:r>
            <a:endParaRPr lang="zh-CN" altLang="zh-CN" dirty="0"/>
          </a:p>
          <a:p>
            <a:r>
              <a:rPr lang="en-US" altLang="zh-CN" dirty="0"/>
              <a:t> </a:t>
            </a:r>
            <a:endParaRPr lang="zh-CN" altLang="zh-CN" dirty="0"/>
          </a:p>
          <a:p>
            <a:endParaRPr lang="zh-CN" altLang="en-US" dirty="0"/>
          </a:p>
        </p:txBody>
      </p:sp>
    </p:spTree>
  </p:cSld>
  <p:clrMapOvr>
    <a:masterClrMapping/>
  </p:clrMapOvr>
  <p:transition spd="slow" advClick="0" advTm="3000">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r>
              <a:rPr lang="zh-CN" altLang="zh-CN" sz="3735" b="1" dirty="0">
                <a:solidFill>
                  <a:srgbClr val="FF0000"/>
                </a:solidFill>
                <a:latin typeface="微软雅黑" panose="020B0503020204020204" charset="-122"/>
                <a:ea typeface="微软雅黑" panose="020B0503020204020204" charset="-122"/>
              </a:rPr>
              <a:t>二、计划的特点</a:t>
            </a:r>
            <a:endParaRPr lang="zh-CN" altLang="en-US" sz="3735" b="1" dirty="0">
              <a:solidFill>
                <a:srgbClr val="FF0000"/>
              </a:solidFill>
              <a:latin typeface="微软雅黑" panose="020B0503020204020204" charset="-122"/>
              <a:ea typeface="微软雅黑" panose="020B0503020204020204" charset="-122"/>
            </a:endParaRPr>
          </a:p>
        </p:txBody>
      </p:sp>
      <p:sp>
        <p:nvSpPr>
          <p:cNvPr id="4" name="内容占位符 2"/>
          <p:cNvSpPr>
            <a:spLocks noGrp="1"/>
          </p:cNvSpPr>
          <p:nvPr/>
        </p:nvSpPr>
        <p:spPr>
          <a:xfrm>
            <a:off x="566738" y="131445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en-US" altLang="zh-CN" dirty="0"/>
              <a:t> </a:t>
            </a:r>
            <a:r>
              <a:rPr lang="zh-CN" altLang="zh-CN" dirty="0"/>
              <a:t>（一）预见性</a:t>
            </a:r>
            <a:endParaRPr lang="en-US" altLang="zh-CN" dirty="0"/>
          </a:p>
          <a:p>
            <a:endParaRPr lang="zh-CN" altLang="zh-CN" dirty="0"/>
          </a:p>
          <a:p>
            <a:r>
              <a:rPr lang="zh-CN" altLang="zh-CN" dirty="0"/>
              <a:t>（二）可行性</a:t>
            </a:r>
            <a:endParaRPr lang="en-US" altLang="zh-CN" dirty="0"/>
          </a:p>
          <a:p>
            <a:r>
              <a:rPr lang="zh-CN" altLang="zh-CN" dirty="0"/>
              <a:t>（三）指导性</a:t>
            </a:r>
            <a:endParaRPr lang="en-US" altLang="zh-CN" dirty="0"/>
          </a:p>
          <a:p>
            <a:r>
              <a:rPr lang="en-US" altLang="zh-CN" dirty="0"/>
              <a:t> </a:t>
            </a:r>
            <a:endParaRPr lang="zh-CN" altLang="zh-CN" dirty="0"/>
          </a:p>
          <a:p>
            <a:endParaRPr lang="zh-CN" altLang="en-US" dirty="0"/>
          </a:p>
        </p:txBody>
      </p:sp>
    </p:spTree>
  </p:cSld>
  <p:clrMapOvr>
    <a:masterClrMapping/>
  </p:clrMapOvr>
  <p:transition spd="slow" advClick="0" advTm="3000">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r>
              <a:rPr lang="zh-CN" altLang="zh-CN" sz="3735" b="1" dirty="0">
                <a:solidFill>
                  <a:srgbClr val="FF0000"/>
                </a:solidFill>
                <a:latin typeface="微软雅黑" panose="020B0503020204020204" charset="-122"/>
                <a:ea typeface="微软雅黑" panose="020B0503020204020204" charset="-122"/>
              </a:rPr>
              <a:t>三、计划的种类</a:t>
            </a:r>
            <a:endParaRPr lang="zh-CN" altLang="en-US" dirty="0"/>
          </a:p>
        </p:txBody>
      </p:sp>
      <p:sp>
        <p:nvSpPr>
          <p:cNvPr id="4" name="内容占位符 2"/>
          <p:cNvSpPr>
            <a:spLocks noGrp="1"/>
          </p:cNvSpPr>
          <p:nvPr/>
        </p:nvSpPr>
        <p:spPr>
          <a:xfrm>
            <a:off x="566738" y="131445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zh-CN" altLang="zh-CN" dirty="0"/>
              <a:t>标准</a:t>
            </a:r>
            <a:r>
              <a:rPr lang="en-US" altLang="zh-CN" dirty="0"/>
              <a:t>                                 </a:t>
            </a:r>
            <a:r>
              <a:rPr lang="zh-CN" altLang="zh-CN" dirty="0"/>
              <a:t>类别</a:t>
            </a:r>
            <a:endParaRPr lang="zh-CN" altLang="zh-CN" dirty="0"/>
          </a:p>
          <a:p>
            <a:r>
              <a:rPr lang="zh-CN" altLang="zh-CN" dirty="0"/>
              <a:t>作者：</a:t>
            </a:r>
            <a:r>
              <a:rPr lang="en-US" altLang="zh-CN" dirty="0"/>
              <a:t>                 </a:t>
            </a:r>
            <a:r>
              <a:rPr lang="zh-CN" altLang="zh-CN" dirty="0"/>
              <a:t>国家、单位、部门、个人</a:t>
            </a:r>
            <a:endParaRPr lang="zh-CN" altLang="zh-CN" dirty="0"/>
          </a:p>
          <a:p>
            <a:r>
              <a:rPr lang="zh-CN" altLang="zh-CN" dirty="0"/>
              <a:t>性质：</a:t>
            </a:r>
            <a:r>
              <a:rPr lang="en-US" altLang="zh-CN" dirty="0"/>
              <a:t>                 </a:t>
            </a:r>
            <a:r>
              <a:rPr lang="zh-CN" altLang="zh-CN" dirty="0"/>
              <a:t>综合、专项</a:t>
            </a:r>
            <a:endParaRPr lang="zh-CN" altLang="zh-CN" dirty="0"/>
          </a:p>
          <a:p>
            <a:r>
              <a:rPr lang="zh-CN" altLang="zh-CN" dirty="0"/>
              <a:t>形式：</a:t>
            </a:r>
            <a:r>
              <a:rPr lang="en-US" altLang="zh-CN" dirty="0"/>
              <a:t>                 </a:t>
            </a:r>
            <a:r>
              <a:rPr lang="zh-CN" altLang="zh-CN" dirty="0"/>
              <a:t>条文、图表、综合</a:t>
            </a:r>
            <a:endParaRPr lang="zh-CN" altLang="zh-CN" dirty="0"/>
          </a:p>
          <a:p>
            <a:r>
              <a:rPr lang="zh-CN" altLang="zh-CN" dirty="0"/>
              <a:t>时限：</a:t>
            </a:r>
            <a:r>
              <a:rPr lang="en-US" altLang="zh-CN" dirty="0"/>
              <a:t>                 </a:t>
            </a:r>
            <a:r>
              <a:rPr lang="zh-CN" altLang="zh-CN" dirty="0"/>
              <a:t>长远、年度、季度、月度</a:t>
            </a:r>
            <a:endParaRPr lang="zh-CN" altLang="zh-CN" dirty="0"/>
          </a:p>
          <a:p>
            <a:r>
              <a:rPr lang="zh-CN" altLang="zh-CN" dirty="0"/>
              <a:t>内容：</a:t>
            </a:r>
            <a:r>
              <a:rPr lang="en-US" altLang="zh-CN" dirty="0"/>
              <a:t>                </a:t>
            </a:r>
            <a:r>
              <a:rPr lang="zh-CN" altLang="zh-CN" dirty="0"/>
              <a:t>生产、工作、学习、科研</a:t>
            </a:r>
            <a:endParaRPr lang="zh-CN" altLang="en-US" dirty="0"/>
          </a:p>
        </p:txBody>
      </p:sp>
    </p:spTree>
  </p:cSld>
  <p:clrMapOvr>
    <a:masterClrMapping/>
  </p:clrMapOvr>
  <p:transition spd="slow" advClick="0" advTm="3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167640"/>
            <a:ext cx="5050790" cy="9264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一、什么是应用文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575" y="1745615"/>
            <a:ext cx="10304145" cy="4091305"/>
          </a:xfrm>
          <a:prstGeom prst="rect">
            <a:avLst/>
          </a:prstGeom>
        </p:spPr>
        <p:txBody>
          <a:bodyPr wrap="square">
            <a:noAutofit/>
          </a:bodyPr>
          <a:lstStyle/>
          <a:p>
            <a:pPr indent="812800" algn="just" fontAlgn="auto">
              <a:buSzPct val="25000"/>
              <a:defRPr/>
              <a:extLst>
                <a:ext uri="{35155182-B16C-46BC-9424-99874614C6A1}">
                  <wpsdc:indentchars xmlns:wpsdc="http://www.wps.cn/officeDocument/2017/drawingmlCustomData" val="200" checksum="3877492575"/>
                </a:ext>
              </a:extLst>
            </a:pPr>
            <a:r>
              <a:rPr lang="zh-CN" altLang="en-US" sz="3200" b="1" cap="all" dirty="0">
                <a:solidFill>
                  <a:srgbClr val="000000"/>
                </a:solidFill>
                <a:cs typeface="+mn-ea"/>
                <a:sym typeface="+mn-lt"/>
              </a:rPr>
              <a:t>应用文是各类企事业单位、机关、社会团体或个人在工作、学习和日常生活等社会活动中,用以处理各种公私事务、传递交流信息、解决实际问题或交流感情所使用的具有较强的实用性、格式规范性、语言简约性的多种文体的统称。</a:t>
            </a:r>
            <a:endParaRPr lang="zh-CN" altLang="en-US" sz="3200" b="1" cap="all"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nvSpPr>
        <p:spPr>
          <a:xfrm>
            <a:off x="2095183" y="131445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en-US" altLang="zh-CN" dirty="0"/>
              <a:t>     </a:t>
            </a:r>
            <a:r>
              <a:rPr lang="zh-CN" altLang="zh-CN" dirty="0"/>
              <a:t>计划是事务文书中的一个大类，它有很多常见名称：设想、规划、打算、安排、意见、要点、方案等。</a:t>
            </a:r>
            <a:endParaRPr lang="zh-CN" altLang="zh-CN" dirty="0"/>
          </a:p>
          <a:p>
            <a:r>
              <a:rPr lang="en-US" altLang="zh-CN" dirty="0"/>
              <a:t>     </a:t>
            </a:r>
            <a:r>
              <a:rPr lang="zh-CN" altLang="zh-CN" b="1" dirty="0"/>
              <a:t>规划：比较长远的全面计划</a:t>
            </a:r>
            <a:r>
              <a:rPr lang="en-US" altLang="zh-CN" dirty="0"/>
              <a:t>  </a:t>
            </a:r>
            <a:endParaRPr lang="en-US" altLang="zh-CN" dirty="0"/>
          </a:p>
          <a:p>
            <a:r>
              <a:rPr lang="en-US" altLang="zh-CN" b="1" dirty="0"/>
              <a:t>     </a:t>
            </a:r>
            <a:r>
              <a:rPr lang="zh-CN" altLang="zh-CN" b="1" dirty="0"/>
              <a:t>纲要：针对某一方面的需要和情况提出的某一时期的奋斗目标和指导方针</a:t>
            </a:r>
            <a:r>
              <a:rPr lang="en-US" altLang="zh-CN" b="1" dirty="0"/>
              <a:t> </a:t>
            </a:r>
            <a:endParaRPr lang="en-US" altLang="zh-CN" dirty="0"/>
          </a:p>
          <a:p>
            <a:r>
              <a:rPr lang="en-US" altLang="zh-CN" b="1" dirty="0"/>
              <a:t>    </a:t>
            </a:r>
            <a:r>
              <a:rPr lang="zh-CN" altLang="zh-CN" b="1" dirty="0"/>
              <a:t>安排、打算：时间较短、内容较具体的计划</a:t>
            </a:r>
            <a:endParaRPr lang="en-US" altLang="zh-CN" dirty="0"/>
          </a:p>
          <a:p>
            <a:r>
              <a:rPr lang="en-US" altLang="zh-CN" b="1" dirty="0"/>
              <a:t>    </a:t>
            </a:r>
            <a:r>
              <a:rPr lang="zh-CN" altLang="zh-CN" b="1" dirty="0"/>
              <a:t>意见、要点：上级机关对下级机关布置工作使用的</a:t>
            </a:r>
            <a:endParaRPr lang="en-US" altLang="zh-CN" b="1" dirty="0"/>
          </a:p>
          <a:p>
            <a:r>
              <a:rPr lang="en-US" altLang="zh-CN" b="1" dirty="0"/>
              <a:t>    </a:t>
            </a:r>
            <a:r>
              <a:rPr lang="zh-CN" altLang="zh-CN" b="1" dirty="0"/>
              <a:t>方案：工作计划实施的具体办法和步骤</a:t>
            </a:r>
            <a:r>
              <a:rPr lang="en-US" altLang="zh-CN" b="1" dirty="0"/>
              <a:t>     </a:t>
            </a:r>
            <a:endParaRPr lang="en-US" altLang="zh-CN" dirty="0"/>
          </a:p>
          <a:p>
            <a:r>
              <a:rPr lang="en-US" altLang="zh-CN" b="1" dirty="0"/>
              <a:t>    </a:t>
            </a:r>
            <a:r>
              <a:rPr lang="zh-CN" altLang="zh-CN" b="1" dirty="0"/>
              <a:t>设想：初步的、暂不成熟的、可以补充和修正的计划</a:t>
            </a:r>
            <a:r>
              <a:rPr lang="en-US" altLang="zh-CN" dirty="0"/>
              <a:t>  </a:t>
            </a:r>
            <a:endParaRPr lang="zh-CN" altLang="zh-CN" dirty="0"/>
          </a:p>
          <a:p>
            <a:endParaRPr lang="zh-CN" altLang="en-US" dirty="0"/>
          </a:p>
        </p:txBody>
      </p:sp>
    </p:spTree>
  </p:cSld>
  <p:clrMapOvr>
    <a:masterClrMapping/>
  </p:clrMapOvr>
  <p:transition spd="slow" advClick="0" advTm="3000">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r>
              <a:rPr lang="en-US" altLang="zh-CN" sz="4265" b="1" dirty="0">
                <a:solidFill>
                  <a:srgbClr val="FF0000"/>
                </a:solidFill>
                <a:latin typeface="微软雅黑" panose="020B0503020204020204" charset="-122"/>
                <a:ea typeface="微软雅黑" panose="020B0503020204020204" charset="-122"/>
              </a:rPr>
              <a:t>    </a:t>
            </a:r>
            <a:r>
              <a:rPr lang="zh-CN" altLang="zh-CN" sz="4265" b="1" dirty="0">
                <a:solidFill>
                  <a:srgbClr val="FF0000"/>
                </a:solidFill>
                <a:latin typeface="微软雅黑" panose="020B0503020204020204" charset="-122"/>
                <a:ea typeface="微软雅黑" panose="020B0503020204020204" charset="-122"/>
              </a:rPr>
              <a:t>四、计划的内容、格式和写法</a:t>
            </a:r>
            <a:endParaRPr lang="zh-CN" altLang="en-US" dirty="0"/>
          </a:p>
        </p:txBody>
      </p:sp>
      <p:sp>
        <p:nvSpPr>
          <p:cNvPr id="4" name="内容占位符 2"/>
          <p:cNvSpPr>
            <a:spLocks noGrp="1"/>
          </p:cNvSpPr>
          <p:nvPr/>
        </p:nvSpPr>
        <p:spPr>
          <a:xfrm>
            <a:off x="2095183" y="182880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en-US" altLang="zh-CN" dirty="0"/>
              <a:t>  </a:t>
            </a:r>
            <a:r>
              <a:rPr lang="zh-CN" altLang="zh-CN" dirty="0"/>
              <a:t>计划的格式主要有条文式、表格式、条文与表格相结合这三种格式。</a:t>
            </a:r>
            <a:endParaRPr lang="zh-CN" altLang="zh-CN" dirty="0"/>
          </a:p>
          <a:p>
            <a:r>
              <a:rPr lang="en-US" altLang="zh-CN" dirty="0"/>
              <a:t> </a:t>
            </a:r>
            <a:r>
              <a:rPr lang="zh-CN" altLang="zh-CN" b="1" dirty="0"/>
              <a:t>（一）条文式</a:t>
            </a:r>
            <a:endParaRPr lang="zh-CN" altLang="zh-CN" dirty="0"/>
          </a:p>
          <a:p>
            <a:r>
              <a:rPr lang="en-US" altLang="zh-CN" dirty="0"/>
              <a:t>  </a:t>
            </a:r>
            <a:r>
              <a:rPr lang="zh-CN" altLang="zh-CN" dirty="0"/>
              <a:t>条文式计划，就是把整个计划的内容分条列项。目的、任务、措施、要求等项都依数码次序一条一条反映出来。</a:t>
            </a:r>
            <a:endParaRPr lang="zh-CN" altLang="zh-CN" dirty="0"/>
          </a:p>
          <a:p>
            <a:endParaRPr lang="zh-CN" altLang="en-US" dirty="0"/>
          </a:p>
        </p:txBody>
      </p:sp>
    </p:spTree>
  </p:cSld>
  <p:clrMapOvr>
    <a:masterClrMapping/>
  </p:clrMapOvr>
  <p:transition spd="slow" advClick="0" advTm="3000">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r>
              <a:rPr lang="en-US" altLang="zh-CN" b="1" dirty="0"/>
              <a:t>    </a:t>
            </a:r>
            <a:r>
              <a:rPr lang="zh-CN" altLang="zh-CN" b="1" dirty="0"/>
              <a:t>条文式计划的结构，通常包括以下几个部分：标题、正文、落款和日期。</a:t>
            </a:r>
            <a:endParaRPr lang="zh-CN" altLang="en-US" dirty="0"/>
          </a:p>
        </p:txBody>
      </p:sp>
      <p:sp>
        <p:nvSpPr>
          <p:cNvPr id="4" name="内容占位符 2"/>
          <p:cNvSpPr>
            <a:spLocks noGrp="1"/>
          </p:cNvSpPr>
          <p:nvPr/>
        </p:nvSpPr>
        <p:spPr>
          <a:xfrm>
            <a:off x="2500313" y="2238375"/>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en-US" altLang="zh-CN" dirty="0"/>
              <a:t>  </a:t>
            </a:r>
            <a:r>
              <a:rPr lang="en-US" altLang="zh-CN" b="1" dirty="0"/>
              <a:t>1</a:t>
            </a:r>
            <a:r>
              <a:rPr lang="zh-CN" altLang="zh-CN" b="1" dirty="0"/>
              <a:t>．标题</a:t>
            </a:r>
            <a:endParaRPr lang="zh-CN" altLang="zh-CN" dirty="0"/>
          </a:p>
          <a:p>
            <a:r>
              <a:rPr lang="zh-CN" altLang="zh-CN" b="1" dirty="0"/>
              <a:t>（</a:t>
            </a:r>
            <a:r>
              <a:rPr lang="en-US" altLang="zh-CN" b="1" dirty="0"/>
              <a:t>1</a:t>
            </a:r>
            <a:r>
              <a:rPr lang="zh-CN" altLang="zh-CN" b="1" dirty="0"/>
              <a:t>）制定计划的单位</a:t>
            </a:r>
            <a:r>
              <a:rPr lang="en-US" altLang="zh-CN" b="1" dirty="0"/>
              <a:t>+</a:t>
            </a:r>
            <a:r>
              <a:rPr lang="zh-CN" altLang="zh-CN" b="1" dirty="0"/>
              <a:t>时限</a:t>
            </a:r>
            <a:r>
              <a:rPr lang="en-US" altLang="zh-CN" b="1" dirty="0"/>
              <a:t>+</a:t>
            </a:r>
            <a:r>
              <a:rPr lang="zh-CN" altLang="zh-CN" b="1" dirty="0"/>
              <a:t>内容</a:t>
            </a:r>
            <a:r>
              <a:rPr lang="en-US" altLang="zh-CN" b="1" dirty="0"/>
              <a:t>+</a:t>
            </a:r>
            <a:r>
              <a:rPr lang="zh-CN" altLang="zh-CN" b="1" dirty="0"/>
              <a:t>种类</a:t>
            </a:r>
            <a:endParaRPr lang="zh-CN" altLang="zh-CN" dirty="0"/>
          </a:p>
          <a:p>
            <a:r>
              <a:rPr lang="en-US" altLang="zh-CN" dirty="0"/>
              <a:t> </a:t>
            </a:r>
            <a:r>
              <a:rPr lang="zh-CN" altLang="zh-CN" dirty="0"/>
              <a:t>如：《广西国际商务职业技术学院</a:t>
            </a:r>
            <a:r>
              <a:rPr lang="en-US" altLang="zh-CN" dirty="0"/>
              <a:t>2025</a:t>
            </a:r>
            <a:r>
              <a:rPr lang="zh-CN" altLang="zh-CN" dirty="0"/>
              <a:t>年招生工作计划》</a:t>
            </a:r>
            <a:endParaRPr lang="zh-CN" altLang="zh-CN" dirty="0"/>
          </a:p>
          <a:p>
            <a:r>
              <a:rPr lang="en-US" altLang="zh-CN" dirty="0"/>
              <a:t>  </a:t>
            </a:r>
            <a:r>
              <a:rPr lang="zh-CN" altLang="zh-CN" b="1" dirty="0"/>
              <a:t>（</a:t>
            </a:r>
            <a:r>
              <a:rPr lang="en-US" altLang="zh-CN" b="1" dirty="0"/>
              <a:t>2</a:t>
            </a:r>
            <a:r>
              <a:rPr lang="zh-CN" altLang="zh-CN" b="1" dirty="0"/>
              <a:t>）时限</a:t>
            </a:r>
            <a:r>
              <a:rPr lang="en-US" altLang="zh-CN" b="1" dirty="0"/>
              <a:t>+</a:t>
            </a:r>
            <a:r>
              <a:rPr lang="zh-CN" altLang="zh-CN" b="1" dirty="0"/>
              <a:t>内容</a:t>
            </a:r>
            <a:r>
              <a:rPr lang="en-US" altLang="zh-CN" b="1" dirty="0"/>
              <a:t>+</a:t>
            </a:r>
            <a:r>
              <a:rPr lang="zh-CN" altLang="zh-CN" b="1" dirty="0"/>
              <a:t>种类</a:t>
            </a:r>
            <a:endParaRPr lang="zh-CN" altLang="zh-CN" dirty="0"/>
          </a:p>
          <a:p>
            <a:r>
              <a:rPr lang="en-US" altLang="zh-CN" dirty="0"/>
              <a:t>  </a:t>
            </a:r>
            <a:r>
              <a:rPr lang="zh-CN" altLang="zh-CN" dirty="0"/>
              <a:t>如：《</a:t>
            </a:r>
            <a:r>
              <a:rPr lang="en-US" altLang="zh-CN" dirty="0"/>
              <a:t>2019</a:t>
            </a:r>
            <a:r>
              <a:rPr lang="zh-CN" altLang="zh-CN" dirty="0"/>
              <a:t>年政治理论学习计划》</a:t>
            </a:r>
            <a:endParaRPr lang="zh-CN" altLang="zh-CN" dirty="0"/>
          </a:p>
          <a:p>
            <a:r>
              <a:rPr lang="en-US" altLang="zh-CN" dirty="0"/>
              <a:t>    </a:t>
            </a:r>
            <a:endParaRPr lang="zh-CN" altLang="en-US" dirty="0"/>
          </a:p>
        </p:txBody>
      </p:sp>
    </p:spTree>
  </p:cSld>
  <p:clrMapOvr>
    <a:masterClrMapping/>
  </p:clrMapOvr>
  <p:transition spd="slow" advClick="0" advTm="3000">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8"/>
          <p:cNvSpPr txBox="1"/>
          <p:nvPr/>
        </p:nvSpPr>
        <p:spPr>
          <a:xfrm>
            <a:off x="5196417" y="1871133"/>
            <a:ext cx="4320116" cy="583565"/>
          </a:xfrm>
          <a:prstGeom prst="rect">
            <a:avLst/>
          </a:prstGeom>
          <a:noFill/>
          <a:ln w="9525">
            <a:noFill/>
          </a:ln>
        </p:spPr>
        <p:txBody>
          <a:bodyPr anchor="t" anchorCtr="0">
            <a:spAutoFit/>
          </a:bodyPr>
          <a:lstStyle/>
          <a:p>
            <a:pPr>
              <a:spcBef>
                <a:spcPct val="50000"/>
              </a:spcBef>
            </a:pPr>
            <a:r>
              <a:rPr lang="zh-CN" altLang="en-US" sz="3200" dirty="0">
                <a:latin typeface="微软雅黑" panose="020B0503020204020204" charset="-122"/>
                <a:ea typeface="微软雅黑" panose="020B0503020204020204" charset="-122"/>
              </a:rPr>
              <a:t>前言：背景目的</a:t>
            </a:r>
            <a:endParaRPr lang="zh-CN" altLang="en-US" sz="3200" dirty="0">
              <a:latin typeface="微软雅黑" panose="020B0503020204020204" charset="-122"/>
              <a:ea typeface="微软雅黑" panose="020B0503020204020204" charset="-122"/>
            </a:endParaRPr>
          </a:p>
        </p:txBody>
      </p:sp>
      <p:sp>
        <p:nvSpPr>
          <p:cNvPr id="15363" name="Text Box 9"/>
          <p:cNvSpPr txBox="1"/>
          <p:nvPr/>
        </p:nvSpPr>
        <p:spPr>
          <a:xfrm>
            <a:off x="5196417" y="2982384"/>
            <a:ext cx="4320116" cy="583565"/>
          </a:xfrm>
          <a:prstGeom prst="rect">
            <a:avLst/>
          </a:prstGeom>
          <a:noFill/>
          <a:ln w="9525">
            <a:noFill/>
          </a:ln>
        </p:spPr>
        <p:txBody>
          <a:bodyPr anchor="t" anchorCtr="0">
            <a:spAutoFit/>
          </a:bodyPr>
          <a:lstStyle/>
          <a:p>
            <a:pPr>
              <a:spcBef>
                <a:spcPct val="50000"/>
              </a:spcBef>
              <a:buSzTx/>
            </a:pPr>
            <a:r>
              <a:rPr lang="zh-CN" altLang="en-US" sz="3200" dirty="0">
                <a:latin typeface="微软雅黑" panose="020B0503020204020204" charset="-122"/>
                <a:ea typeface="微软雅黑" panose="020B0503020204020204" charset="-122"/>
              </a:rPr>
              <a:t>主体：任务措施</a:t>
            </a:r>
            <a:endParaRPr lang="zh-CN" altLang="en-US" sz="3200" dirty="0">
              <a:latin typeface="微软雅黑" panose="020B0503020204020204" charset="-122"/>
              <a:ea typeface="微软雅黑" panose="020B0503020204020204" charset="-122"/>
            </a:endParaRPr>
          </a:p>
        </p:txBody>
      </p:sp>
      <p:sp>
        <p:nvSpPr>
          <p:cNvPr id="15364" name="Text Box 10"/>
          <p:cNvSpPr txBox="1"/>
          <p:nvPr/>
        </p:nvSpPr>
        <p:spPr>
          <a:xfrm>
            <a:off x="5196417" y="4191000"/>
            <a:ext cx="4320116" cy="583565"/>
          </a:xfrm>
          <a:prstGeom prst="rect">
            <a:avLst/>
          </a:prstGeom>
          <a:noFill/>
          <a:ln w="9525">
            <a:noFill/>
          </a:ln>
        </p:spPr>
        <p:txBody>
          <a:bodyPr anchor="t" anchorCtr="0">
            <a:spAutoFit/>
          </a:bodyPr>
          <a:lstStyle/>
          <a:p>
            <a:pPr>
              <a:spcBef>
                <a:spcPct val="50000"/>
              </a:spcBef>
              <a:buSzTx/>
            </a:pPr>
            <a:r>
              <a:rPr lang="zh-CN" altLang="en-US" sz="3200" dirty="0">
                <a:latin typeface="微软雅黑" panose="020B0503020204020204" charset="-122"/>
                <a:ea typeface="微软雅黑" panose="020B0503020204020204" charset="-122"/>
              </a:rPr>
              <a:t>结尾：决心展望</a:t>
            </a:r>
            <a:endParaRPr lang="zh-CN" altLang="en-US" sz="3200" dirty="0">
              <a:latin typeface="微软雅黑" panose="020B0503020204020204" charset="-122"/>
              <a:ea typeface="微软雅黑" panose="020B0503020204020204" charset="-122"/>
            </a:endParaRPr>
          </a:p>
        </p:txBody>
      </p:sp>
      <p:sp>
        <p:nvSpPr>
          <p:cNvPr id="15365" name="Text Box 6"/>
          <p:cNvSpPr txBox="1"/>
          <p:nvPr/>
        </p:nvSpPr>
        <p:spPr>
          <a:xfrm>
            <a:off x="1574800" y="2940051"/>
            <a:ext cx="2017184" cy="666115"/>
          </a:xfrm>
          <a:prstGeom prst="rect">
            <a:avLst/>
          </a:prstGeom>
          <a:noFill/>
          <a:ln w="9525">
            <a:noFill/>
          </a:ln>
        </p:spPr>
        <p:txBody>
          <a:bodyPr anchor="t" anchorCtr="0">
            <a:spAutoFit/>
          </a:bodyPr>
          <a:lstStyle/>
          <a:p>
            <a:pPr>
              <a:spcBef>
                <a:spcPct val="50000"/>
              </a:spcBef>
            </a:pPr>
            <a:r>
              <a:rPr lang="en-US" altLang="zh-CN" sz="3735" b="1" dirty="0">
                <a:latin typeface="微软雅黑" panose="020B0503020204020204" charset="-122"/>
                <a:ea typeface="微软雅黑" panose="020B0503020204020204" charset="-122"/>
              </a:rPr>
              <a:t>2. </a:t>
            </a:r>
            <a:r>
              <a:rPr lang="zh-CN" altLang="en-US" sz="3735" b="1" dirty="0">
                <a:latin typeface="微软雅黑" panose="020B0503020204020204" charset="-122"/>
                <a:ea typeface="微软雅黑" panose="020B0503020204020204" charset="-122"/>
              </a:rPr>
              <a:t>正文</a:t>
            </a:r>
            <a:endParaRPr lang="zh-CN" altLang="en-US" sz="3735" b="1" dirty="0">
              <a:latin typeface="微软雅黑" panose="020B0503020204020204" charset="-122"/>
              <a:ea typeface="微软雅黑" panose="020B0503020204020204" charset="-122"/>
            </a:endParaRPr>
          </a:p>
        </p:txBody>
      </p:sp>
      <p:sp>
        <p:nvSpPr>
          <p:cNvPr id="15366" name="AutoShape 7"/>
          <p:cNvSpPr/>
          <p:nvPr/>
        </p:nvSpPr>
        <p:spPr>
          <a:xfrm>
            <a:off x="4218517" y="2038351"/>
            <a:ext cx="480483" cy="2495549"/>
          </a:xfrm>
          <a:prstGeom prst="leftBrace">
            <a:avLst>
              <a:gd name="adj1" fmla="val 43113"/>
              <a:gd name="adj2" fmla="val 50000"/>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sz="2400" dirty="0">
              <a:latin typeface="Times New Roman" panose="02020603050405020304" pitchFamily="18" charset="0"/>
              <a:ea typeface="宋体" panose="02010600030101010101" pitchFamily="2" charset="-122"/>
            </a:endParaRPr>
          </a:p>
        </p:txBody>
      </p:sp>
      <p:sp>
        <p:nvSpPr>
          <p:cNvPr id="15367" name="Text Box 11"/>
          <p:cNvSpPr txBox="1"/>
          <p:nvPr/>
        </p:nvSpPr>
        <p:spPr>
          <a:xfrm>
            <a:off x="1574800" y="5268384"/>
            <a:ext cx="7010400" cy="666115"/>
          </a:xfrm>
          <a:prstGeom prst="rect">
            <a:avLst/>
          </a:prstGeom>
          <a:noFill/>
          <a:ln w="9525">
            <a:noFill/>
          </a:ln>
        </p:spPr>
        <p:txBody>
          <a:bodyPr anchor="t" anchorCtr="0">
            <a:spAutoFit/>
          </a:bodyPr>
          <a:lstStyle/>
          <a:p>
            <a:pPr>
              <a:spcBef>
                <a:spcPct val="50000"/>
              </a:spcBef>
            </a:pPr>
            <a:r>
              <a:rPr lang="en-US" altLang="zh-CN" sz="3735" b="1" dirty="0">
                <a:latin typeface="微软雅黑" panose="020B0503020204020204" charset="-122"/>
                <a:ea typeface="微软雅黑" panose="020B0503020204020204" charset="-122"/>
              </a:rPr>
              <a:t>3. </a:t>
            </a:r>
            <a:r>
              <a:rPr lang="zh-CN" altLang="en-US" sz="3735" b="1" dirty="0">
                <a:latin typeface="微软雅黑" panose="020B0503020204020204" charset="-122"/>
                <a:ea typeface="微软雅黑" panose="020B0503020204020204" charset="-122"/>
              </a:rPr>
              <a:t>落款：</a:t>
            </a:r>
            <a:r>
              <a:rPr lang="zh-CN" altLang="en-US" sz="3200" dirty="0">
                <a:latin typeface="微软雅黑" panose="020B0503020204020204" charset="-122"/>
                <a:ea typeface="微软雅黑" panose="020B0503020204020204" charset="-122"/>
              </a:rPr>
              <a:t>署名、日期</a:t>
            </a:r>
            <a:endParaRPr lang="zh-CN" altLang="en-US" sz="3200" dirty="0">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3621617" y="304800"/>
          <a:ext cx="7755890" cy="6457950"/>
        </p:xfrm>
        <a:graphic>
          <a:graphicData uri="http://schemas.openxmlformats.org/drawingml/2006/table">
            <a:tbl>
              <a:tblPr firstRow="1" bandRow="1">
                <a:tableStyleId>{5940675A-B579-460E-94D1-54222C63F5DA}</a:tableStyleId>
              </a:tblPr>
              <a:tblGrid>
                <a:gridCol w="1894205"/>
                <a:gridCol w="4508500"/>
                <a:gridCol w="1353185"/>
              </a:tblGrid>
              <a:tr h="419735">
                <a:tc>
                  <a:txBody>
                    <a:bodyPr/>
                    <a:lstStyle/>
                    <a:p>
                      <a:pPr indent="0" algn="ctr">
                        <a:buNone/>
                      </a:pPr>
                      <a:r>
                        <a:rPr lang="en-US" sz="1865" b="1">
                          <a:latin typeface="微软雅黑" panose="020B0503020204020204" charset="-122"/>
                          <a:ea typeface="微软雅黑" panose="020B0503020204020204" charset="-122"/>
                          <a:cs typeface="微软雅黑" panose="020B0503020204020204" charset="-122"/>
                        </a:rPr>
                        <a:t>  内容提纲</a:t>
                      </a:r>
                      <a:endParaRPr lang="en-US" altLang="en-US" sz="1865" b="1">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65" b="1">
                          <a:latin typeface="微软雅黑" panose="020B0503020204020204" charset="-122"/>
                          <a:ea typeface="微软雅黑" panose="020B0503020204020204" charset="-122"/>
                          <a:cs typeface="微软雅黑" panose="020B0503020204020204" charset="-122"/>
                        </a:rPr>
                        <a:t>            格式规范</a:t>
                      </a:r>
                      <a:endParaRPr lang="en-US" altLang="en-US" sz="1865" b="1">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65" b="1">
                          <a:latin typeface="微软雅黑" panose="020B0503020204020204" charset="-122"/>
                          <a:ea typeface="微软雅黑" panose="020B0503020204020204" charset="-122"/>
                          <a:cs typeface="宋体" panose="02010600030101010101" pitchFamily="2" charset="-122"/>
                        </a:rPr>
                        <a:t>注意事项</a:t>
                      </a:r>
                      <a:endParaRPr lang="en-US" altLang="en-US" sz="1865" b="1">
                        <a:latin typeface="微软雅黑" panose="020B0503020204020204" charset="-122"/>
                        <a:ea typeface="微软雅黑" panose="020B0503020204020204" charset="-122"/>
                        <a:cs typeface="宋体" panose="02010600030101010101" pitchFamily="2" charset="-122"/>
                      </a:endParaRPr>
                    </a:p>
                  </a:txBody>
                  <a:tcPr marT="0" marB="0">
                    <a:lnL w="1270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38215">
                <a:tc>
                  <a:txBody>
                    <a:bodyPr/>
                    <a:lstStyle/>
                    <a:p>
                      <a:pPr indent="0">
                        <a:buNone/>
                      </a:pPr>
                      <a:r>
                        <a:rPr lang="en-US" sz="1865" b="1">
                          <a:latin typeface="微软雅黑" panose="020B0503020204020204" charset="-122"/>
                          <a:ea typeface="微软雅黑" panose="020B0503020204020204" charset="-122"/>
                          <a:cs typeface="微软雅黑" panose="020B0503020204020204" charset="-122"/>
                        </a:rPr>
                        <a:t>一、标题</a:t>
                      </a:r>
                      <a:endParaRPr lang="en-US" sz="1865" b="1">
                        <a:latin typeface="微软雅黑" panose="020B0503020204020204" charset="-122"/>
                        <a:ea typeface="微软雅黑" panose="020B0503020204020204" charset="-122"/>
                        <a:cs typeface="微软雅黑" panose="020B0503020204020204" charset="-122"/>
                      </a:endParaRPr>
                    </a:p>
                    <a:p>
                      <a:pPr indent="0">
                        <a:buNone/>
                      </a:pPr>
                      <a:r>
                        <a:rPr lang="en-US" sz="1865" b="0">
                          <a:latin typeface="微软雅黑" panose="020B0503020204020204" charset="-122"/>
                          <a:ea typeface="微软雅黑" panose="020B0503020204020204" charset="-122"/>
                          <a:cs typeface="微软雅黑" panose="020B0503020204020204" charset="-122"/>
                        </a:rPr>
                        <a:t>单位名称+时间+内容+文种</a:t>
                      </a:r>
                      <a:endParaRPr lang="en-US" sz="1865" b="0">
                        <a:latin typeface="微软雅黑" panose="020B0503020204020204" charset="-122"/>
                        <a:ea typeface="微软雅黑" panose="020B0503020204020204" charset="-122"/>
                        <a:cs typeface="微软雅黑" panose="020B0503020204020204" charset="-122"/>
                      </a:endParaRPr>
                    </a:p>
                    <a:p>
                      <a:pPr indent="0">
                        <a:buNone/>
                      </a:pPr>
                      <a:r>
                        <a:rPr lang="en-US" sz="1865" b="1">
                          <a:latin typeface="微软雅黑" panose="020B0503020204020204" charset="-122"/>
                          <a:ea typeface="微软雅黑" panose="020B0503020204020204" charset="-122"/>
                          <a:cs typeface="微软雅黑" panose="020B0503020204020204" charset="-122"/>
                        </a:rPr>
                        <a:t>二、正文</a:t>
                      </a:r>
                      <a:endParaRPr lang="en-US" sz="1865" b="1">
                        <a:latin typeface="微软雅黑" panose="020B0503020204020204" charset="-122"/>
                        <a:ea typeface="微软雅黑" panose="020B0503020204020204" charset="-122"/>
                        <a:cs typeface="微软雅黑" panose="020B0503020204020204" charset="-122"/>
                      </a:endParaRPr>
                    </a:p>
                    <a:p>
                      <a:pPr indent="0">
                        <a:buNone/>
                      </a:pPr>
                      <a:r>
                        <a:rPr lang="en-US" sz="1865" b="0">
                          <a:latin typeface="微软雅黑" panose="020B0503020204020204" charset="-122"/>
                          <a:ea typeface="微软雅黑" panose="020B0503020204020204" charset="-122"/>
                          <a:cs typeface="微软雅黑" panose="020B0503020204020204" charset="-122"/>
                        </a:rPr>
                        <a:t> 1</a:t>
                      </a:r>
                      <a:r>
                        <a:rPr lang="en-US" sz="1865" b="1">
                          <a:latin typeface="微软雅黑" panose="020B0503020204020204" charset="-122"/>
                          <a:ea typeface="微软雅黑" panose="020B0503020204020204" charset="-122"/>
                          <a:cs typeface="微软雅黑" panose="020B0503020204020204" charset="-122"/>
                        </a:rPr>
                        <a:t>.前言：</a:t>
                      </a:r>
                      <a:r>
                        <a:rPr lang="en-US" sz="1865" b="0">
                          <a:latin typeface="微软雅黑" panose="020B0503020204020204" charset="-122"/>
                          <a:ea typeface="微软雅黑" panose="020B0503020204020204" charset="-122"/>
                          <a:cs typeface="微软雅黑" panose="020B0503020204020204" charset="-122"/>
                        </a:rPr>
                        <a:t>背景、目的、指导思想、总目标 </a:t>
                      </a:r>
                      <a:endParaRPr lang="en-US" sz="1865" b="0">
                        <a:latin typeface="微软雅黑" panose="020B0503020204020204" charset="-122"/>
                        <a:ea typeface="微软雅黑" panose="020B0503020204020204" charset="-122"/>
                        <a:cs typeface="微软雅黑" panose="020B0503020204020204" charset="-122"/>
                      </a:endParaRPr>
                    </a:p>
                    <a:p>
                      <a:pPr indent="0">
                        <a:buNone/>
                      </a:pPr>
                      <a:endParaRPr lang="en-US" sz="1865" b="0">
                        <a:latin typeface="微软雅黑" panose="020B0503020204020204" charset="-122"/>
                        <a:ea typeface="微软雅黑" panose="020B0503020204020204" charset="-122"/>
                        <a:cs typeface="微软雅黑" panose="020B0503020204020204" charset="-122"/>
                      </a:endParaRPr>
                    </a:p>
                    <a:p>
                      <a:pPr indent="0">
                        <a:buNone/>
                      </a:pPr>
                      <a:r>
                        <a:rPr lang="en-US" sz="1865" b="1">
                          <a:latin typeface="微软雅黑" panose="020B0503020204020204" charset="-122"/>
                          <a:ea typeface="微软雅黑" panose="020B0503020204020204" charset="-122"/>
                          <a:cs typeface="微软雅黑" panose="020B0503020204020204" charset="-122"/>
                        </a:rPr>
                        <a:t> 2.主体：</a:t>
                      </a:r>
                      <a:r>
                        <a:rPr lang="en-US" sz="1865" b="0">
                          <a:latin typeface="微软雅黑" panose="020B0503020204020204" charset="-122"/>
                          <a:ea typeface="微软雅黑" panose="020B0503020204020204" charset="-122"/>
                          <a:cs typeface="微软雅黑" panose="020B0503020204020204" charset="-122"/>
                        </a:rPr>
                        <a:t>任务要求、方法措施</a:t>
                      </a:r>
                      <a:r>
                        <a:rPr lang="en-US" sz="1865" b="1">
                          <a:latin typeface="微软雅黑" panose="020B0503020204020204" charset="-122"/>
                          <a:ea typeface="微软雅黑" panose="020B0503020204020204" charset="-122"/>
                          <a:cs typeface="微软雅黑" panose="020B0503020204020204" charset="-122"/>
                        </a:rPr>
                        <a:t>    </a:t>
                      </a:r>
                      <a:endParaRPr lang="en-US" sz="1865" b="1">
                        <a:latin typeface="微软雅黑" panose="020B0503020204020204" charset="-122"/>
                        <a:ea typeface="微软雅黑" panose="020B0503020204020204" charset="-122"/>
                        <a:cs typeface="微软雅黑" panose="020B0503020204020204" charset="-122"/>
                      </a:endParaRPr>
                    </a:p>
                    <a:p>
                      <a:pPr indent="0">
                        <a:buNone/>
                      </a:pPr>
                      <a:endParaRPr lang="en-US" sz="1865" b="1">
                        <a:latin typeface="微软雅黑" panose="020B0503020204020204" charset="-122"/>
                        <a:ea typeface="微软雅黑" panose="020B0503020204020204" charset="-122"/>
                        <a:cs typeface="微软雅黑" panose="020B0503020204020204" charset="-122"/>
                      </a:endParaRPr>
                    </a:p>
                    <a:p>
                      <a:pPr indent="0">
                        <a:buNone/>
                      </a:pPr>
                      <a:endParaRPr lang="en-US" sz="1865" b="1">
                        <a:latin typeface="微软雅黑" panose="020B0503020204020204" charset="-122"/>
                        <a:ea typeface="微软雅黑" panose="020B0503020204020204" charset="-122"/>
                        <a:cs typeface="微软雅黑" panose="020B0503020204020204" charset="-122"/>
                      </a:endParaRPr>
                    </a:p>
                    <a:p>
                      <a:pPr indent="0">
                        <a:buNone/>
                      </a:pPr>
                      <a:endParaRPr lang="en-US" sz="1865" b="1">
                        <a:latin typeface="微软雅黑" panose="020B0503020204020204" charset="-122"/>
                        <a:ea typeface="微软雅黑" panose="020B0503020204020204" charset="-122"/>
                        <a:cs typeface="微软雅黑" panose="020B0503020204020204" charset="-122"/>
                      </a:endParaRPr>
                    </a:p>
                    <a:p>
                      <a:pPr indent="0">
                        <a:buNone/>
                      </a:pPr>
                      <a:endParaRPr lang="en-US" sz="1865" b="1">
                        <a:latin typeface="微软雅黑" panose="020B0503020204020204" charset="-122"/>
                        <a:ea typeface="微软雅黑" panose="020B0503020204020204" charset="-122"/>
                        <a:cs typeface="微软雅黑" panose="020B0503020204020204" charset="-122"/>
                      </a:endParaRPr>
                    </a:p>
                    <a:p>
                      <a:pPr indent="0">
                        <a:buNone/>
                      </a:pPr>
                      <a:endParaRPr lang="en-US" sz="1865" b="1">
                        <a:latin typeface="微软雅黑" panose="020B0503020204020204" charset="-122"/>
                        <a:ea typeface="微软雅黑" panose="020B0503020204020204" charset="-122"/>
                        <a:cs typeface="微软雅黑" panose="020B0503020204020204" charset="-122"/>
                      </a:endParaRPr>
                    </a:p>
                    <a:p>
                      <a:pPr indent="0">
                        <a:buNone/>
                      </a:pPr>
                      <a:r>
                        <a:rPr lang="en-US" sz="1865" b="1">
                          <a:latin typeface="微软雅黑" panose="020B0503020204020204" charset="-122"/>
                          <a:ea typeface="微软雅黑" panose="020B0503020204020204" charset="-122"/>
                          <a:cs typeface="微软雅黑" panose="020B0503020204020204" charset="-122"/>
                        </a:rPr>
                        <a:t>3.结尾：</a:t>
                      </a:r>
                      <a:r>
                        <a:rPr lang="en-US" sz="1865" b="0">
                          <a:latin typeface="微软雅黑" panose="020B0503020204020204" charset="-122"/>
                          <a:ea typeface="微软雅黑" panose="020B0503020204020204" charset="-122"/>
                          <a:cs typeface="微软雅黑" panose="020B0503020204020204" charset="-122"/>
                        </a:rPr>
                        <a:t>发出号召，表示决心</a:t>
                      </a:r>
                      <a:r>
                        <a:rPr lang="en-US" sz="1865" b="1">
                          <a:latin typeface="微软雅黑" panose="020B0503020204020204" charset="-122"/>
                          <a:ea typeface="微软雅黑" panose="020B0503020204020204" charset="-122"/>
                          <a:cs typeface="微软雅黑" panose="020B0503020204020204" charset="-122"/>
                        </a:rPr>
                        <a:t>  </a:t>
                      </a:r>
                      <a:endParaRPr lang="en-US" sz="1865" b="1">
                        <a:latin typeface="微软雅黑" panose="020B0503020204020204" charset="-122"/>
                        <a:ea typeface="微软雅黑" panose="020B0503020204020204" charset="-122"/>
                        <a:cs typeface="微软雅黑" panose="020B0503020204020204" charset="-122"/>
                      </a:endParaRPr>
                    </a:p>
                    <a:p>
                      <a:pPr indent="0">
                        <a:buNone/>
                      </a:pPr>
                      <a:endParaRPr lang="en-US" sz="1865" b="1">
                        <a:latin typeface="微软雅黑" panose="020B0503020204020204" charset="-122"/>
                        <a:ea typeface="微软雅黑" panose="020B0503020204020204" charset="-122"/>
                        <a:cs typeface="微软雅黑" panose="020B0503020204020204" charset="-122"/>
                      </a:endParaRPr>
                    </a:p>
                    <a:p>
                      <a:pPr indent="0">
                        <a:buNone/>
                      </a:pPr>
                      <a:endParaRPr lang="en-US" sz="1865" b="1">
                        <a:latin typeface="微软雅黑" panose="020B0503020204020204" charset="-122"/>
                        <a:ea typeface="微软雅黑" panose="020B0503020204020204" charset="-122"/>
                        <a:cs typeface="微软雅黑" panose="020B0503020204020204" charset="-122"/>
                      </a:endParaRPr>
                    </a:p>
                    <a:p>
                      <a:pPr indent="0">
                        <a:buNone/>
                      </a:pPr>
                      <a:r>
                        <a:rPr lang="en-US" sz="1865" b="1">
                          <a:latin typeface="微软雅黑" panose="020B0503020204020204" charset="-122"/>
                          <a:ea typeface="微软雅黑" panose="020B0503020204020204" charset="-122"/>
                          <a:cs typeface="微软雅黑" panose="020B0503020204020204" charset="-122"/>
                        </a:rPr>
                        <a:t>三、落款</a:t>
                      </a:r>
                      <a:endParaRPr lang="en-US" sz="1865" b="1">
                        <a:latin typeface="微软雅黑" panose="020B0503020204020204" charset="-122"/>
                        <a:ea typeface="微软雅黑" panose="020B0503020204020204" charset="-122"/>
                        <a:cs typeface="微软雅黑" panose="020B0503020204020204" charset="-122"/>
                      </a:endParaRPr>
                    </a:p>
                    <a:p>
                      <a:pPr indent="0">
                        <a:buNone/>
                      </a:pPr>
                      <a:r>
                        <a:rPr lang="en-US" sz="1865" b="0">
                          <a:latin typeface="微软雅黑" panose="020B0503020204020204" charset="-122"/>
                          <a:ea typeface="微软雅黑" panose="020B0503020204020204" charset="-122"/>
                          <a:cs typeface="微软雅黑" panose="020B0503020204020204" charset="-122"/>
                        </a:rPr>
                        <a:t>署名、日期</a:t>
                      </a:r>
                      <a:endParaRPr lang="en-US" altLang="en-US" sz="1865" b="1">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a:t>
                      </a:r>
                      <a:r>
                        <a:rPr lang="zh-CN" altLang="en-US" sz="1865" b="0">
                          <a:latin typeface="微软雅黑" panose="020B0503020204020204" charset="-122"/>
                          <a:ea typeface="微软雅黑" panose="020B0503020204020204" charset="-122"/>
                          <a:cs typeface="微软雅黑" panose="020B0503020204020204" charset="-122"/>
                        </a:rPr>
                        <a:t>公司</a:t>
                      </a:r>
                      <a:r>
                        <a:rPr lang="en-US" sz="1865" b="0">
                          <a:latin typeface="微软雅黑" panose="020B0503020204020204" charset="-122"/>
                          <a:ea typeface="微软雅黑" panose="020B0503020204020204" charset="-122"/>
                          <a:cs typeface="微软雅黑" panose="020B0503020204020204" charset="-122"/>
                        </a:rPr>
                        <a:t>2020年</a:t>
                      </a:r>
                      <a:r>
                        <a:rPr lang="zh-CN" altLang="en-US" sz="1865" b="0">
                          <a:latin typeface="微软雅黑" panose="020B0503020204020204" charset="-122"/>
                          <a:ea typeface="微软雅黑" panose="020B0503020204020204" charset="-122"/>
                          <a:cs typeface="微软雅黑" panose="020B0503020204020204" charset="-122"/>
                        </a:rPr>
                        <a:t>营销</a:t>
                      </a:r>
                      <a:r>
                        <a:rPr lang="en-US" sz="1865" b="0">
                          <a:latin typeface="微软雅黑" panose="020B0503020204020204" charset="-122"/>
                          <a:ea typeface="微软雅黑" panose="020B0503020204020204" charset="-122"/>
                          <a:cs typeface="微软雅黑" panose="020B0503020204020204" charset="-122"/>
                        </a:rPr>
                        <a:t>工作计划     </a:t>
                      </a:r>
                      <a:r>
                        <a:rPr lang="en-US" sz="1865" b="0" u="sng">
                          <a:latin typeface="微软雅黑" panose="020B0503020204020204" charset="-122"/>
                          <a:ea typeface="微软雅黑" panose="020B0503020204020204" charset="-122"/>
                          <a:cs typeface="微软雅黑" panose="020B0503020204020204" charset="-122"/>
                        </a:rPr>
                        <a:t> </a:t>
                      </a:r>
                      <a:endParaRPr lang="en-US" sz="1865" b="0" u="sng">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endParaRPr lang="en-US" sz="1865" b="0" u="sng">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为</a:t>
                      </a:r>
                      <a:r>
                        <a:rPr lang="zh-CN" altLang="en-US" sz="1865" b="0">
                          <a:latin typeface="微软雅黑" panose="020B0503020204020204" charset="-122"/>
                          <a:ea typeface="微软雅黑" panose="020B0503020204020204" charset="-122"/>
                          <a:cs typeface="微软雅黑" panose="020B0503020204020204" charset="-122"/>
                        </a:rPr>
                        <a:t>了</a:t>
                      </a:r>
                      <a:r>
                        <a:rPr lang="en-US" sz="1865" b="0">
                          <a:latin typeface="微软雅黑" panose="020B0503020204020204" charset="-122"/>
                          <a:ea typeface="微软雅黑" panose="020B0503020204020204" charset="-122"/>
                          <a:cs typeface="微软雅黑" panose="020B0503020204020204" charset="-122"/>
                        </a:rPr>
                        <a:t>×××××××××××××××××                                                    ×××××××××××××××××××××××                                                        现拟定</a:t>
                      </a:r>
                      <a:r>
                        <a:rPr lang="zh-CN" altLang="en-US" sz="1865" b="0">
                          <a:latin typeface="微软雅黑" panose="020B0503020204020204" charset="-122"/>
                          <a:ea typeface="微软雅黑" panose="020B0503020204020204" charset="-122"/>
                          <a:cs typeface="微软雅黑" panose="020B0503020204020204" charset="-122"/>
                        </a:rPr>
                        <a:t>本公司</a:t>
                      </a:r>
                      <a:r>
                        <a:rPr lang="en-US" sz="1865" b="0">
                          <a:latin typeface="微软雅黑" panose="020B0503020204020204" charset="-122"/>
                          <a:ea typeface="微软雅黑" panose="020B0503020204020204" charset="-122"/>
                          <a:cs typeface="微软雅黑" panose="020B0503020204020204" charset="-122"/>
                        </a:rPr>
                        <a:t>2020年度</a:t>
                      </a:r>
                      <a:r>
                        <a:rPr lang="zh-CN" altLang="en-US" sz="1865" b="0">
                          <a:latin typeface="微软雅黑" panose="020B0503020204020204" charset="-122"/>
                          <a:ea typeface="微软雅黑" panose="020B0503020204020204" charset="-122"/>
                          <a:cs typeface="微软雅黑" panose="020B0503020204020204" charset="-122"/>
                        </a:rPr>
                        <a:t>营销</a:t>
                      </a:r>
                      <a:r>
                        <a:rPr lang="en-US" sz="1865" b="0">
                          <a:latin typeface="微软雅黑" panose="020B0503020204020204" charset="-122"/>
                          <a:ea typeface="微软雅黑" panose="020B0503020204020204" charset="-122"/>
                          <a:cs typeface="微软雅黑" panose="020B0503020204020204" charset="-122"/>
                        </a:rPr>
                        <a:t>工作计划如下：</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a:t>
                      </a:r>
                      <a:r>
                        <a:rPr lang="en-US" sz="1865" b="1">
                          <a:latin typeface="微软雅黑" panose="020B0503020204020204" charset="-122"/>
                          <a:ea typeface="微软雅黑" panose="020B0503020204020204" charset="-122"/>
                          <a:cs typeface="微软雅黑" panose="020B0503020204020204" charset="-122"/>
                        </a:rPr>
                        <a:t>一、工作目标及任务   </a:t>
                      </a:r>
                      <a:r>
                        <a:rPr lang="en-US" sz="1865" b="0">
                          <a:latin typeface="微软雅黑" panose="020B0503020204020204" charset="-122"/>
                          <a:ea typeface="微软雅黑" panose="020B0503020204020204" charset="-122"/>
                          <a:cs typeface="微软雅黑" panose="020B0503020204020204" charset="-122"/>
                        </a:rPr>
                        <a:t>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a:t>
                      </a:r>
                      <a:r>
                        <a:rPr lang="en-US" sz="1865" b="1">
                          <a:latin typeface="微软雅黑" panose="020B0503020204020204" charset="-122"/>
                          <a:ea typeface="微软雅黑" panose="020B0503020204020204" charset="-122"/>
                          <a:cs typeface="微软雅黑" panose="020B0503020204020204" charset="-122"/>
                        </a:rPr>
                        <a:t>二、主要工作及措施</a:t>
                      </a:r>
                      <a:r>
                        <a:rPr lang="en-US" sz="1865" b="0">
                          <a:latin typeface="微软雅黑" panose="020B0503020204020204" charset="-122"/>
                          <a:ea typeface="微软雅黑" panose="020B0503020204020204" charset="-122"/>
                          <a:cs typeface="微软雅黑" panose="020B0503020204020204" charset="-122"/>
                        </a:rPr>
                        <a:t>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1.×××××××××××××××××××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2.×××××××××××××××××××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3.×××××××××××××××××××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我们一定要在工作中团结合作，开拓进取，努力拼搏，保证2020年</a:t>
                      </a:r>
                      <a:r>
                        <a:rPr lang="zh-CN" altLang="en-US" sz="1865" b="0">
                          <a:latin typeface="微软雅黑" panose="020B0503020204020204" charset="-122"/>
                          <a:ea typeface="微软雅黑" panose="020B0503020204020204" charset="-122"/>
                          <a:cs typeface="微软雅黑" panose="020B0503020204020204" charset="-122"/>
                        </a:rPr>
                        <a:t>营销</a:t>
                      </a:r>
                      <a:r>
                        <a:rPr lang="en-US" sz="1865" b="0">
                          <a:latin typeface="微软雅黑" panose="020B0503020204020204" charset="-122"/>
                          <a:ea typeface="微软雅黑" panose="020B0503020204020204" charset="-122"/>
                          <a:cs typeface="微软雅黑" panose="020B0503020204020204" charset="-122"/>
                        </a:rPr>
                        <a:t>工作目标的圆满完成。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a:t>
                      </a:r>
                      <a:r>
                        <a:rPr lang="zh-CN" altLang="en-US" sz="1865" b="0">
                          <a:latin typeface="微软雅黑" panose="020B0503020204020204" charset="-122"/>
                          <a:ea typeface="微软雅黑" panose="020B0503020204020204" charset="-122"/>
                          <a:cs typeface="微软雅黑" panose="020B0503020204020204" charset="-122"/>
                        </a:rPr>
                        <a:t>公司</a:t>
                      </a:r>
                      <a:r>
                        <a:rPr lang="en-US" sz="1865" b="0">
                          <a:latin typeface="微软雅黑" panose="020B0503020204020204" charset="-122"/>
                          <a:ea typeface="微软雅黑" panose="020B0503020204020204" charset="-122"/>
                          <a:cs typeface="微软雅黑" panose="020B0503020204020204" charset="-122"/>
                        </a:rPr>
                        <a:t>                                       </a:t>
                      </a:r>
                      <a:endParaRPr lang="en-US" sz="1865" b="0">
                        <a:latin typeface="微软雅黑" panose="020B0503020204020204" charset="-122"/>
                        <a:ea typeface="微软雅黑" panose="020B0503020204020204" charset="-122"/>
                        <a:cs typeface="微软雅黑" panose="020B0503020204020204" charset="-122"/>
                      </a:endParaRPr>
                    </a:p>
                    <a:p>
                      <a:pPr indent="0" fontAlgn="auto">
                        <a:lnSpc>
                          <a:spcPts val="2080"/>
                        </a:lnSpc>
                        <a:buNone/>
                      </a:pPr>
                      <a:r>
                        <a:rPr lang="en-US" sz="1865" b="0">
                          <a:latin typeface="微软雅黑" panose="020B0503020204020204" charset="-122"/>
                          <a:ea typeface="微软雅黑" panose="020B0503020204020204" charset="-122"/>
                          <a:cs typeface="微软雅黑" panose="020B0503020204020204" charset="-122"/>
                        </a:rPr>
                        <a:t>                             2019年12 月28日</a:t>
                      </a:r>
                      <a:endParaRPr lang="en-US" altLang="en-US" sz="1865" b="0">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1865" b="0">
                          <a:latin typeface="微软雅黑" panose="020B0503020204020204" charset="-122"/>
                          <a:ea typeface="微软雅黑" panose="020B0503020204020204" charset="-122"/>
                          <a:cs typeface="微软雅黑" panose="020B0503020204020204" charset="-122"/>
                        </a:rPr>
                        <a:t>             </a:t>
                      </a:r>
                      <a:endParaRPr lang="en-US" altLang="en-US" sz="1865" b="0">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6400" name="文本框 1"/>
          <p:cNvSpPr txBox="1"/>
          <p:nvPr/>
        </p:nvSpPr>
        <p:spPr>
          <a:xfrm>
            <a:off x="2138045" y="2480733"/>
            <a:ext cx="757555" cy="2804584"/>
          </a:xfrm>
          <a:prstGeom prst="rect">
            <a:avLst/>
          </a:prstGeom>
          <a:noFill/>
          <a:ln w="9525">
            <a:noFill/>
          </a:ln>
        </p:spPr>
        <p:txBody>
          <a:bodyPr vert="eaVert" wrap="square" anchor="t" anchorCtr="0">
            <a:spAutoFit/>
          </a:bodyPr>
          <a:lstStyle/>
          <a:p>
            <a:r>
              <a:rPr lang="zh-CN" altLang="en-US" sz="3735" b="1">
                <a:solidFill>
                  <a:srgbClr val="FF0000"/>
                </a:solidFill>
                <a:latin typeface="微软雅黑" panose="020B0503020204020204" charset="-122"/>
                <a:ea typeface="微软雅黑" panose="020B0503020204020204" charset="-122"/>
              </a:rPr>
              <a:t>格 式 写 法</a:t>
            </a:r>
            <a:endParaRPr lang="zh-CN" altLang="en-US" sz="3735" b="1">
              <a:solidFill>
                <a:srgbClr val="FF0000"/>
              </a:solidFill>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endParaRPr lang="zh-CN" altLang="en-US"/>
          </a:p>
        </p:txBody>
      </p:sp>
      <p:sp>
        <p:nvSpPr>
          <p:cNvPr id="3" name="内容占位符 2"/>
          <p:cNvSpPr>
            <a:spLocks noGrp="1"/>
          </p:cNvSpPr>
          <p:nvPr>
            <p:ph idx="1"/>
          </p:nvPr>
        </p:nvSpPr>
        <p:spPr>
          <a:xfrm>
            <a:off x="755651" y="1752600"/>
            <a:ext cx="10668000" cy="4364587"/>
          </a:xfrm>
        </p:spPr>
        <p:txBody>
          <a:bodyPr/>
          <a:lstStyle/>
          <a:p>
            <a:r>
              <a:rPr lang="en-US" altLang="zh-CN" dirty="0"/>
              <a:t>   </a:t>
            </a:r>
            <a:r>
              <a:rPr lang="zh-CN" altLang="zh-CN" b="1" dirty="0"/>
              <a:t>（二）表格式</a:t>
            </a:r>
            <a:endParaRPr lang="zh-CN" altLang="zh-CN" dirty="0"/>
          </a:p>
          <a:p>
            <a:r>
              <a:rPr lang="en-US" altLang="zh-CN" dirty="0"/>
              <a:t>   </a:t>
            </a:r>
            <a:r>
              <a:rPr lang="zh-CN" altLang="zh-CN" dirty="0"/>
              <a:t>表格式计划，就是把计划要求制定的若干项目的内容，分成栏目，制成表格，订计划时把计划的内容填写在各个栏目中。</a:t>
            </a:r>
            <a:endParaRPr lang="zh-CN" altLang="zh-CN" dirty="0"/>
          </a:p>
          <a:p>
            <a:r>
              <a:rPr lang="en-US" altLang="zh-CN" dirty="0"/>
              <a:t>     </a:t>
            </a:r>
            <a:r>
              <a:rPr lang="en-US" altLang="zh-CN" b="1" dirty="0"/>
              <a:t>1.</a:t>
            </a:r>
            <a:r>
              <a:rPr lang="zh-CN" altLang="zh-CN" b="1" dirty="0"/>
              <a:t>标题</a:t>
            </a:r>
            <a:r>
              <a:rPr lang="en-US" altLang="zh-CN" b="1" dirty="0"/>
              <a:t>  </a:t>
            </a:r>
            <a:r>
              <a:rPr lang="zh-CN" altLang="zh-CN" dirty="0"/>
              <a:t>表格式计划标题与条文式计划标题基本相同</a:t>
            </a:r>
            <a:endParaRPr lang="zh-CN" altLang="zh-CN" dirty="0"/>
          </a:p>
          <a:p>
            <a:r>
              <a:rPr lang="en-US" altLang="zh-CN" dirty="0"/>
              <a:t>     </a:t>
            </a:r>
            <a:r>
              <a:rPr lang="en-US" altLang="zh-CN" b="1" dirty="0"/>
              <a:t>2</a:t>
            </a:r>
            <a:r>
              <a:rPr lang="zh-CN" altLang="zh-CN" b="1" dirty="0"/>
              <a:t>．正文</a:t>
            </a:r>
            <a:r>
              <a:rPr lang="en-US" altLang="zh-CN" b="1" dirty="0"/>
              <a:t>  </a:t>
            </a:r>
            <a:r>
              <a:rPr lang="zh-CN" altLang="zh-CN" dirty="0"/>
              <a:t>表格就是正文、它将计划中的主要内容用数字或简要文字填写在表格中，再以表格形式集中表达出来。</a:t>
            </a:r>
            <a:endParaRPr lang="zh-CN" altLang="zh-CN" dirty="0"/>
          </a:p>
          <a:p>
            <a:r>
              <a:rPr lang="en-US" altLang="zh-CN" dirty="0"/>
              <a:t>     </a:t>
            </a:r>
            <a:r>
              <a:rPr lang="en-US" altLang="zh-CN" b="1" dirty="0"/>
              <a:t>3</a:t>
            </a:r>
            <a:r>
              <a:rPr lang="zh-CN" altLang="zh-CN" b="1" dirty="0"/>
              <a:t>．落款和日期</a:t>
            </a:r>
            <a:r>
              <a:rPr lang="en-US" altLang="zh-CN" b="1" dirty="0"/>
              <a:t>  </a:t>
            </a:r>
            <a:r>
              <a:rPr lang="zh-CN" altLang="zh-CN" dirty="0"/>
              <a:t>表格式计划的落款和日期与条文式基本相同。</a:t>
            </a:r>
            <a:endParaRPr lang="zh-CN" altLang="en-US" dirty="0"/>
          </a:p>
        </p:txBody>
      </p:sp>
    </p:spTree>
  </p:cSld>
  <p:clrMapOvr>
    <a:masterClrMapping/>
  </p:clrMapOvr>
  <p:transition spd="slow" advClick="0" advTm="3000">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endParaRPr lang="zh-CN" altLang="en-US"/>
          </a:p>
        </p:txBody>
      </p:sp>
      <p:sp>
        <p:nvSpPr>
          <p:cNvPr id="4" name="内容占位符 2"/>
          <p:cNvSpPr>
            <a:spLocks noGrp="1"/>
          </p:cNvSpPr>
          <p:nvPr/>
        </p:nvSpPr>
        <p:spPr>
          <a:xfrm>
            <a:off x="567055" y="1314450"/>
            <a:ext cx="11060430" cy="490347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zh-CN" altLang="zh-CN" b="1" dirty="0"/>
              <a:t>（三）文表结合式</a:t>
            </a:r>
            <a:r>
              <a:rPr lang="en-US" altLang="zh-CN" dirty="0"/>
              <a:t>  </a:t>
            </a:r>
            <a:endParaRPr lang="zh-CN" altLang="zh-CN" dirty="0"/>
          </a:p>
          <a:p>
            <a:r>
              <a:rPr lang="zh-CN" altLang="zh-CN" dirty="0"/>
              <a:t>即表格式和条文式相结合的计划。</a:t>
            </a:r>
            <a:endParaRPr lang="zh-CN" altLang="zh-CN" dirty="0"/>
          </a:p>
          <a:p>
            <a:r>
              <a:rPr lang="en-US" altLang="zh-CN" dirty="0"/>
              <a:t>  </a:t>
            </a:r>
            <a:r>
              <a:rPr lang="en-US" altLang="zh-CN" b="1" dirty="0"/>
              <a:t>1</a:t>
            </a:r>
            <a:r>
              <a:rPr lang="zh-CN" altLang="zh-CN" b="1" dirty="0"/>
              <a:t>．标题。</a:t>
            </a:r>
            <a:r>
              <a:rPr lang="zh-CN" altLang="zh-CN" dirty="0"/>
              <a:t>同条文式。</a:t>
            </a:r>
            <a:endParaRPr lang="zh-CN" altLang="zh-CN" dirty="0"/>
          </a:p>
          <a:p>
            <a:r>
              <a:rPr lang="en-US" altLang="zh-CN" dirty="0"/>
              <a:t>  </a:t>
            </a:r>
            <a:r>
              <a:rPr lang="en-US" altLang="zh-CN" b="1" dirty="0"/>
              <a:t>2</a:t>
            </a:r>
            <a:r>
              <a:rPr lang="zh-CN" altLang="zh-CN" b="1" dirty="0"/>
              <a:t>．正文</a:t>
            </a:r>
            <a:r>
              <a:rPr lang="zh-CN" altLang="zh-CN" dirty="0"/>
              <a:t>。内容由表格和条文两部分组成。表格中包括计划项目指标。条文部分要写明制定计划的客观依据和实施计划的措施方法。</a:t>
            </a:r>
            <a:endParaRPr lang="zh-CN" altLang="zh-CN" dirty="0"/>
          </a:p>
          <a:p>
            <a:r>
              <a:rPr lang="en-US" altLang="zh-CN" b="1" dirty="0"/>
              <a:t>3</a:t>
            </a:r>
            <a:r>
              <a:rPr lang="zh-CN" altLang="zh-CN" b="1" dirty="0"/>
              <a:t>．署名和日期</a:t>
            </a:r>
            <a:r>
              <a:rPr lang="zh-CN" altLang="zh-CN" dirty="0"/>
              <a:t>。正文右下方写明制定计划的单位名称和具体日期。</a:t>
            </a:r>
            <a:endParaRPr lang="zh-CN" altLang="zh-CN" dirty="0"/>
          </a:p>
          <a:p>
            <a:r>
              <a:rPr lang="en-US" altLang="zh-CN" dirty="0"/>
              <a:t> </a:t>
            </a:r>
            <a:endParaRPr lang="zh-CN" altLang="zh-CN" dirty="0"/>
          </a:p>
          <a:p>
            <a:r>
              <a:rPr lang="en-US" altLang="zh-CN" dirty="0"/>
              <a:t>  </a:t>
            </a:r>
            <a:endParaRPr lang="zh-CN" altLang="en-US" dirty="0"/>
          </a:p>
        </p:txBody>
      </p:sp>
    </p:spTree>
  </p:cSld>
  <p:clrMapOvr>
    <a:masterClrMapping/>
  </p:clrMapOvr>
  <p:transition spd="slow" advClick="0" advTm="3000">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r>
              <a:rPr lang="zh-CN" altLang="zh-CN" sz="3735" b="1" dirty="0">
                <a:solidFill>
                  <a:srgbClr val="FF0000"/>
                </a:solidFill>
                <a:latin typeface="微软雅黑" panose="020B0503020204020204" charset="-122"/>
                <a:ea typeface="微软雅黑" panose="020B0503020204020204" charset="-122"/>
              </a:rPr>
              <a:t>五、制订计划的基本要求</a:t>
            </a:r>
            <a:endParaRPr lang="zh-CN" altLang="en-US" dirty="0"/>
          </a:p>
        </p:txBody>
      </p:sp>
      <p:sp>
        <p:nvSpPr>
          <p:cNvPr id="4" name="内容占位符 2"/>
          <p:cNvSpPr>
            <a:spLocks noGrp="1"/>
          </p:cNvSpPr>
          <p:nvPr/>
        </p:nvSpPr>
        <p:spPr>
          <a:xfrm>
            <a:off x="566738" y="131445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zh-CN" altLang="zh-CN" b="1" dirty="0"/>
              <a:t>（一）要符合党和国家的方针政策</a:t>
            </a:r>
            <a:r>
              <a:rPr lang="zh-CN" altLang="zh-CN" dirty="0"/>
              <a:t>。</a:t>
            </a:r>
            <a:endParaRPr lang="en-US" altLang="zh-CN" dirty="0"/>
          </a:p>
          <a:p>
            <a:r>
              <a:rPr lang="en-US" altLang="zh-CN" dirty="0"/>
              <a:t> </a:t>
            </a:r>
            <a:r>
              <a:rPr lang="zh-CN" altLang="zh-CN" b="1" dirty="0"/>
              <a:t>（二）要从实际出发，量力而行。</a:t>
            </a:r>
            <a:endParaRPr lang="en-US" altLang="zh-CN" b="1" dirty="0"/>
          </a:p>
          <a:p>
            <a:r>
              <a:rPr lang="en-US" altLang="zh-CN" dirty="0"/>
              <a:t> </a:t>
            </a:r>
            <a:r>
              <a:rPr lang="zh-CN" altLang="zh-CN" b="1" dirty="0"/>
              <a:t>（三）内容要具体、明确、恰当。</a:t>
            </a:r>
            <a:endParaRPr lang="zh-CN" altLang="zh-CN" dirty="0"/>
          </a:p>
          <a:p>
            <a:r>
              <a:rPr lang="zh-CN" altLang="zh-CN" b="1" dirty="0"/>
              <a:t>（四）条款清楚，不能杂乱。</a:t>
            </a:r>
            <a:endParaRPr lang="zh-CN" altLang="zh-CN" dirty="0"/>
          </a:p>
          <a:p>
            <a:r>
              <a:rPr lang="zh-CN" altLang="zh-CN" b="1" dirty="0"/>
              <a:t>（五）摘要而言，一般用说明而不用议论。</a:t>
            </a:r>
            <a:endParaRPr lang="zh-CN" altLang="zh-CN" dirty="0"/>
          </a:p>
          <a:p>
            <a:r>
              <a:rPr lang="zh-CN" altLang="zh-CN" b="1" dirty="0"/>
              <a:t>（六）条款完备，一般可用小标题领起，清楚醒目。</a:t>
            </a:r>
            <a:endParaRPr lang="zh-CN" altLang="en-US" dirty="0"/>
          </a:p>
        </p:txBody>
      </p:sp>
    </p:spTree>
  </p:cSld>
  <p:clrMapOvr>
    <a:masterClrMapping/>
  </p:clrMapOvr>
  <p:transition spd="slow" advClick="0" advTm="3000">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p:cNvSpPr>
          <p:nvPr>
            <p:ph idx="1"/>
          </p:nvPr>
        </p:nvSpPr>
        <p:spPr>
          <a:xfrm>
            <a:off x="1871980" y="1893147"/>
            <a:ext cx="9224433" cy="4267200"/>
          </a:xfrm>
        </p:spPr>
        <p:txBody>
          <a:bodyPr vert="horz" wrap="square" lIns="121920" tIns="60960" rIns="121920" bIns="60960" anchor="t" anchorCtr="0"/>
          <a:lstStyle/>
          <a:p>
            <a:pPr defTabSz="914400" eaLnBrk="1" latinLnBrk="0" hangingPunct="1">
              <a:lnSpc>
                <a:spcPct val="150000"/>
              </a:lnSpc>
              <a:buSzTx/>
            </a:pPr>
            <a:endParaRPr lang="en-US" altLang="zh-CN" sz="3200" baseline="0" dirty="0">
              <a:latin typeface="微软雅黑" panose="020B0503020204020204" charset="-122"/>
              <a:ea typeface="微软雅黑" panose="020B0503020204020204" charset="-122"/>
            </a:endParaRPr>
          </a:p>
          <a:p>
            <a:pPr defTabSz="914400" eaLnBrk="1" latinLnBrk="0" hangingPunct="1">
              <a:lnSpc>
                <a:spcPct val="150000"/>
              </a:lnSpc>
              <a:buSzTx/>
              <a:buNone/>
            </a:pPr>
            <a:r>
              <a:rPr lang="zh-CN" altLang="en-US" sz="3200" baseline="0" dirty="0">
                <a:latin typeface="微软雅黑" panose="020B0503020204020204" charset="-122"/>
                <a:ea typeface="微软雅黑" panose="020B0503020204020204" charset="-122"/>
              </a:rPr>
              <a:t>写一篇《个人学习计划》</a:t>
            </a:r>
            <a:endParaRPr lang="en-US" altLang="zh-CN" sz="3200" baseline="0" dirty="0">
              <a:latin typeface="微软雅黑" panose="020B0503020204020204" charset="-122"/>
              <a:ea typeface="微软雅黑" panose="020B0503020204020204" charset="-122"/>
            </a:endParaRPr>
          </a:p>
          <a:p>
            <a:pPr defTabSz="914400" eaLnBrk="1" latinLnBrk="0" hangingPunct="1">
              <a:lnSpc>
                <a:spcPct val="150000"/>
              </a:lnSpc>
              <a:buSzTx/>
            </a:pPr>
            <a:endParaRPr lang="en-US" altLang="zh-CN" sz="3200" baseline="0" dirty="0">
              <a:latin typeface="微软雅黑" panose="020B0503020204020204" charset="-122"/>
              <a:ea typeface="微软雅黑" panose="020B0503020204020204" charset="-122"/>
            </a:endParaRPr>
          </a:p>
          <a:p>
            <a:pPr defTabSz="914400" eaLnBrk="1" latinLnBrk="0" hangingPunct="1">
              <a:lnSpc>
                <a:spcPct val="100000"/>
              </a:lnSpc>
              <a:buSzTx/>
              <a:buNone/>
            </a:pPr>
            <a:endParaRPr lang="zh-CN" altLang="zh-CN" sz="3200" baseline="0" dirty="0">
              <a:latin typeface="微软雅黑" panose="020B0503020204020204" charset="-122"/>
              <a:ea typeface="微软雅黑" panose="020B0503020204020204" charset="-122"/>
            </a:endParaRPr>
          </a:p>
        </p:txBody>
      </p:sp>
      <p:sp>
        <p:nvSpPr>
          <p:cNvPr id="2" name="文本框 1"/>
          <p:cNvSpPr txBox="1"/>
          <p:nvPr/>
        </p:nvSpPr>
        <p:spPr>
          <a:xfrm>
            <a:off x="2927773" y="452967"/>
            <a:ext cx="6096000" cy="829945"/>
          </a:xfrm>
          <a:prstGeom prst="rect">
            <a:avLst/>
          </a:prstGeom>
          <a:noFill/>
        </p:spPr>
        <p:txBody>
          <a:bodyPr wrap="square" rtlCol="0" anchor="t">
            <a:spAutoFit/>
          </a:bodyPr>
          <a:lstStyle/>
          <a:p>
            <a:pPr defTabSz="914400" eaLnBrk="1" latinLnBrk="0" hangingPunct="1">
              <a:lnSpc>
                <a:spcPct val="150000"/>
              </a:lnSpc>
              <a:buSzTx/>
            </a:pPr>
            <a:r>
              <a:rPr lang="zh-CN" altLang="en-US" sz="3200" dirty="0">
                <a:solidFill>
                  <a:srgbClr val="FF0000"/>
                </a:solidFill>
                <a:latin typeface="微软雅黑" panose="020B0503020204020204" charset="-122"/>
                <a:ea typeface="微软雅黑" panose="020B0503020204020204" charset="-122"/>
                <a:sym typeface="+mn-ea"/>
              </a:rPr>
              <a:t>练习</a:t>
            </a:r>
            <a:endParaRPr lang="zh-CN" altLang="en-US" sz="3200"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spd="slow" advClick="0" advTm="3000">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endParaRPr lang="zh-CN" altLang="en-US"/>
          </a:p>
        </p:txBody>
      </p:sp>
      <p:sp>
        <p:nvSpPr>
          <p:cNvPr id="3" name="内容占位符 2"/>
          <p:cNvSpPr>
            <a:spLocks noGrp="1"/>
          </p:cNvSpPr>
          <p:nvPr>
            <p:ph idx="1"/>
          </p:nvPr>
        </p:nvSpPr>
        <p:spPr>
          <a:xfrm>
            <a:off x="2639484" y="2853267"/>
            <a:ext cx="10668000" cy="4267200"/>
          </a:xfrm>
        </p:spPr>
        <p:txBody>
          <a:bodyPr/>
          <a:lstStyle/>
          <a:p>
            <a:pPr marL="0" indent="0">
              <a:buNone/>
            </a:pPr>
            <a:r>
              <a:rPr lang="zh-CN" altLang="en-US" sz="8800" b="1">
                <a:solidFill>
                  <a:srgbClr val="FF0000"/>
                </a:solidFill>
              </a:rPr>
              <a:t>二、总</a:t>
            </a:r>
            <a:r>
              <a:rPr lang="en-US" altLang="zh-CN" sz="8800" b="1">
                <a:solidFill>
                  <a:srgbClr val="FF0000"/>
                </a:solidFill>
              </a:rPr>
              <a:t>  </a:t>
            </a:r>
            <a:r>
              <a:rPr lang="zh-CN" altLang="en-US" sz="8800" b="1">
                <a:solidFill>
                  <a:srgbClr val="FF0000"/>
                </a:solidFill>
              </a:rPr>
              <a:t>结</a:t>
            </a:r>
            <a:endParaRPr lang="zh-CN" altLang="en-US" sz="8800" b="1">
              <a:solidFill>
                <a:srgbClr val="FF0000"/>
              </a:solidFill>
            </a:endParaRPr>
          </a:p>
        </p:txBody>
      </p:sp>
    </p:spTree>
  </p:cSld>
  <p:clrMapOvr>
    <a:masterClrMapping/>
  </p:clrMapOvr>
  <p:transition spd="slow" advClick="0"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623964" y="1765949"/>
            <a:ext cx="3789951" cy="460375"/>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000000"/>
                </a:solidFill>
                <a:cs typeface="+mn-ea"/>
                <a:sym typeface="+mn-lt"/>
              </a:rPr>
              <a:t>（一）文化传播功能</a:t>
            </a:r>
            <a:endParaRPr lang="zh-CN" altLang="en-US" sz="2000" b="1" cap="all" dirty="0">
              <a:solidFill>
                <a:srgbClr val="000000"/>
              </a:solidFill>
              <a:cs typeface="+mn-ea"/>
              <a:sym typeface="+mn-lt"/>
            </a:endParaRP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pic>
        <p:nvPicPr>
          <p:cNvPr id="24" name="图片 23" descr="/Users/any/Downloads/2-6.tif2-6"/>
          <p:cNvPicPr>
            <a:picLocks noChangeAspect="1"/>
          </p:cNvPicPr>
          <p:nvPr/>
        </p:nvPicPr>
        <p:blipFill>
          <a:blip r:embed="rId4"/>
          <a:srcRect/>
          <a:stretch>
            <a:fillRect/>
          </a:stretch>
        </p:blipFill>
        <p:spPr>
          <a:xfrm>
            <a:off x="7915910" y="3770630"/>
            <a:ext cx="3850005" cy="2825750"/>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
        <p:nvSpPr>
          <p:cNvPr id="7"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167640"/>
            <a:ext cx="3639820" cy="77851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二、应用文的作用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626504" y="2765439"/>
            <a:ext cx="3789951" cy="460375"/>
          </a:xfrm>
          <a:prstGeom prst="rect">
            <a:avLst/>
          </a:prstGeom>
          <a:noFill/>
        </p:spPr>
        <p:txBody>
          <a:bodyPr wrap="square" rtlCol="0">
            <a:spAutoFit/>
          </a:bodyPr>
          <a:p>
            <a:pPr>
              <a:lnSpc>
                <a:spcPct val="120000"/>
              </a:lnSpc>
              <a:spcBef>
                <a:spcPct val="0"/>
              </a:spcBef>
              <a:buSzPct val="25000"/>
              <a:defRPr/>
            </a:pPr>
            <a:r>
              <a:rPr lang="zh-CN" altLang="en-US" sz="2000" b="1" cap="all" dirty="0">
                <a:solidFill>
                  <a:srgbClr val="000000"/>
                </a:solidFill>
                <a:cs typeface="+mn-ea"/>
                <a:sym typeface="+mn-lt"/>
              </a:rPr>
              <a:t>（二）宣传教育功能</a:t>
            </a:r>
            <a:endParaRPr lang="zh-CN" altLang="en-US" sz="2000" b="1" cap="all" dirty="0">
              <a:solidFill>
                <a:srgbClr val="000000"/>
              </a:solidFill>
              <a:cs typeface="+mn-ea"/>
              <a:sym typeface="+mn-lt"/>
            </a:endParaRPr>
          </a:p>
        </p:txBody>
      </p:sp>
      <p:pic>
        <p:nvPicPr>
          <p:cNvPr id="26" name="图片 25" descr="W020240326358863098978"/>
          <p:cNvPicPr>
            <a:picLocks noChangeAspect="1"/>
          </p:cNvPicPr>
          <p:nvPr/>
        </p:nvPicPr>
        <p:blipFill>
          <a:blip r:embed="rId6"/>
          <a:srcRect t="14264" r="15981" b="4398"/>
          <a:stretch>
            <a:fillRect/>
          </a:stretch>
        </p:blipFill>
        <p:spPr>
          <a:xfrm>
            <a:off x="5494655" y="1982470"/>
            <a:ext cx="2536825" cy="2026920"/>
          </a:xfrm>
          <a:prstGeom prst="ellipse">
            <a:avLst/>
          </a:prstGeom>
        </p:spPr>
      </p:pic>
      <p:pic>
        <p:nvPicPr>
          <p:cNvPr id="28" name="图片 27"/>
          <p:cNvPicPr>
            <a:picLocks noChangeAspect="1"/>
          </p:cNvPicPr>
          <p:nvPr/>
        </p:nvPicPr>
        <p:blipFill>
          <a:blip r:embed="rId7"/>
          <a:srcRect l="-257" t="2809" r="4059" b="-2809"/>
          <a:stretch>
            <a:fillRect/>
          </a:stretch>
        </p:blipFill>
        <p:spPr>
          <a:xfrm>
            <a:off x="8601075" y="2196465"/>
            <a:ext cx="3326130" cy="2057400"/>
          </a:xfrm>
          <a:prstGeom prst="ellipse">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bldLvl="0" animBg="1"/>
      <p:bldP spid="22" grpId="0" bldLvl="0" animBg="1"/>
      <p:bldP spid="23" grpId="0" bldLvl="0" animBg="1"/>
      <p:bldP spid="7" grpId="0" bldLvl="0" animBg="1"/>
      <p:bldP spid="14" grpId="0" bldLvl="0" animBg="1"/>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文本框 1"/>
          <p:cNvSpPr txBox="1"/>
          <p:nvPr/>
        </p:nvSpPr>
        <p:spPr>
          <a:xfrm>
            <a:off x="1388745" y="2151380"/>
            <a:ext cx="10416540" cy="2555875"/>
          </a:xfrm>
          <a:prstGeom prst="rect">
            <a:avLst/>
          </a:prstGeom>
          <a:noFill/>
          <a:ln w="9525">
            <a:noFill/>
          </a:ln>
        </p:spPr>
        <p:txBody>
          <a:bodyPr wrap="square" anchor="t" anchorCtr="0">
            <a:spAutoFit/>
          </a:bodyPr>
          <a:lstStyle/>
          <a:p>
            <a:pPr>
              <a:lnSpc>
                <a:spcPct val="150000"/>
              </a:lnSpc>
            </a:pPr>
            <a:r>
              <a:rPr lang="zh-CN" altLang="en-US" sz="2665">
                <a:latin typeface="微软雅黑" panose="020B0503020204020204" charset="-122"/>
                <a:ea typeface="微软雅黑" panose="020B0503020204020204" charset="-122"/>
              </a:rPr>
              <a:t>总结是指社会团体、企业单位和个人在自身的某一时期、某一项目或某些工作告一段落或者全部完成后进行回顾检查、分析评价，从而肯定成绩，得到经验，找出差距，得出教训和一些规律性认识的一种书面材料。</a:t>
            </a:r>
            <a:endParaRPr lang="zh-CN" altLang="en-US" sz="2665">
              <a:latin typeface="微软雅黑" panose="020B0503020204020204" charset="-122"/>
              <a:ea typeface="微软雅黑" panose="020B0503020204020204" charset="-122"/>
            </a:endParaRPr>
          </a:p>
        </p:txBody>
      </p:sp>
      <p:sp>
        <p:nvSpPr>
          <p:cNvPr id="23555" name="内容占位符 2050"/>
          <p:cNvSpPr>
            <a:spLocks noGrp="1"/>
          </p:cNvSpPr>
          <p:nvPr>
            <p:ph idx="1"/>
            <p:custDataLst>
              <p:tags r:id="rId1"/>
            </p:custDataLst>
          </p:nvPr>
        </p:nvSpPr>
        <p:spPr>
          <a:xfrm>
            <a:off x="1693757" y="1101514"/>
            <a:ext cx="3213100" cy="757767"/>
          </a:xfrm>
        </p:spPr>
        <p:txBody>
          <a:bodyPr anchor="t" anchorCtr="0"/>
          <a:lstStyle/>
          <a:p>
            <a:pPr marL="0" indent="0" algn="just" defTabSz="914400">
              <a:buClrTx/>
              <a:buSzTx/>
              <a:buFontTx/>
              <a:buNone/>
            </a:pPr>
            <a:r>
              <a:rPr lang="zh-CN" altLang="en-US" sz="3200" b="1" baseline="0" dirty="0">
                <a:solidFill>
                  <a:srgbClr val="FF0000"/>
                </a:solidFill>
                <a:latin typeface="微软雅黑" panose="020B0503020204020204" charset="-122"/>
                <a:ea typeface="微软雅黑" panose="020B0503020204020204" charset="-122"/>
              </a:rPr>
              <a:t>（一）概念</a:t>
            </a:r>
            <a:endParaRPr lang="zh-CN" altLang="en-US" sz="3200" b="1" baseline="0" dirty="0">
              <a:solidFill>
                <a:srgbClr val="FF0000"/>
              </a:solidFill>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矩形 2052"/>
          <p:cNvSpPr/>
          <p:nvPr/>
        </p:nvSpPr>
        <p:spPr>
          <a:xfrm>
            <a:off x="1453304" y="998856"/>
            <a:ext cx="2942167" cy="865716"/>
          </a:xfrm>
          <a:prstGeom prst="rect">
            <a:avLst/>
          </a:prstGeom>
          <a:noFill/>
          <a:ln w="9525">
            <a:noFill/>
          </a:ln>
        </p:spPr>
        <p:txBody>
          <a:bodyPr anchor="t" anchorCtr="0"/>
          <a:lstStyle/>
          <a:p>
            <a:pPr algn="just" eaLnBrk="0" hangingPunct="0">
              <a:spcBef>
                <a:spcPct val="15000"/>
              </a:spcBef>
              <a:buSzTx/>
            </a:pPr>
            <a:r>
              <a:rPr lang="zh-CN" altLang="en-US" sz="3200" b="1" dirty="0">
                <a:solidFill>
                  <a:srgbClr val="FF0000"/>
                </a:solidFill>
                <a:latin typeface="微软雅黑" panose="020B0503020204020204" charset="-122"/>
                <a:ea typeface="微软雅黑" panose="020B0503020204020204" charset="-122"/>
              </a:rPr>
              <a:t>（二）作用</a:t>
            </a:r>
            <a:endParaRPr lang="zh-CN" altLang="en-US" sz="3200" b="1" dirty="0">
              <a:solidFill>
                <a:srgbClr val="FF0000"/>
              </a:solidFill>
              <a:latin typeface="微软雅黑" panose="020B0503020204020204" charset="-122"/>
              <a:ea typeface="微软雅黑" panose="020B0503020204020204" charset="-122"/>
            </a:endParaRPr>
          </a:p>
        </p:txBody>
      </p:sp>
      <p:sp>
        <p:nvSpPr>
          <p:cNvPr id="23557" name="矩形 2053"/>
          <p:cNvSpPr/>
          <p:nvPr/>
        </p:nvSpPr>
        <p:spPr>
          <a:xfrm>
            <a:off x="1606551" y="2092960"/>
            <a:ext cx="7393516" cy="863600"/>
          </a:xfrm>
          <a:prstGeom prst="rect">
            <a:avLst/>
          </a:prstGeom>
          <a:noFill/>
          <a:ln w="9525">
            <a:noFill/>
          </a:ln>
        </p:spPr>
        <p:txBody>
          <a:bodyPr anchor="t" anchorCtr="0"/>
          <a:lstStyle/>
          <a:p>
            <a:pPr algn="just" eaLnBrk="0" hangingPunct="0">
              <a:spcBef>
                <a:spcPct val="15000"/>
              </a:spcBef>
              <a:buSzTx/>
              <a:buFontTx/>
            </a:pPr>
            <a:r>
              <a:rPr lang="zh-CN" altLang="en-US" sz="2665" b="1" dirty="0">
                <a:latin typeface="微软雅黑" panose="020B0503020204020204" charset="-122"/>
                <a:ea typeface="微软雅黑" panose="020B0503020204020204" charset="-122"/>
                <a:sym typeface="宋体" panose="02010600030101010101" pitchFamily="2" charset="-122"/>
              </a:rPr>
              <a:t>1</a:t>
            </a:r>
            <a:r>
              <a:rPr lang="en-US" altLang="zh-CN" sz="2665" b="1" dirty="0">
                <a:latin typeface="微软雅黑" panose="020B0503020204020204" charset="-122"/>
                <a:ea typeface="微软雅黑" panose="020B0503020204020204" charset="-122"/>
                <a:sym typeface="宋体" panose="02010600030101010101" pitchFamily="2" charset="-122"/>
              </a:rPr>
              <a:t>. </a:t>
            </a:r>
            <a:r>
              <a:rPr lang="zh-CN" altLang="en-US" sz="2665" b="1" dirty="0">
                <a:latin typeface="微软雅黑" panose="020B0503020204020204" charset="-122"/>
                <a:ea typeface="微软雅黑" panose="020B0503020204020204" charset="-122"/>
                <a:sym typeface="宋体" panose="02010600030101010101" pitchFamily="2" charset="-122"/>
              </a:rPr>
              <a:t>肯定成绩，找出不足，指导工作</a:t>
            </a:r>
            <a:endParaRPr lang="zh-CN" altLang="en-US" sz="2665" b="1" dirty="0">
              <a:latin typeface="微软雅黑" panose="020B0503020204020204" charset="-122"/>
              <a:ea typeface="微软雅黑" panose="020B0503020204020204" charset="-122"/>
              <a:sym typeface="宋体" panose="02010600030101010101" pitchFamily="2" charset="-122"/>
            </a:endParaRPr>
          </a:p>
        </p:txBody>
      </p:sp>
      <p:sp>
        <p:nvSpPr>
          <p:cNvPr id="23558" name="矩形 2054"/>
          <p:cNvSpPr/>
          <p:nvPr/>
        </p:nvSpPr>
        <p:spPr>
          <a:xfrm>
            <a:off x="1606551" y="2956560"/>
            <a:ext cx="7313083" cy="863600"/>
          </a:xfrm>
          <a:prstGeom prst="rect">
            <a:avLst/>
          </a:prstGeom>
          <a:noFill/>
          <a:ln w="9525">
            <a:noFill/>
          </a:ln>
        </p:spPr>
        <p:txBody>
          <a:bodyPr anchor="t" anchorCtr="0"/>
          <a:lstStyle/>
          <a:p>
            <a:pPr algn="just" eaLnBrk="0" hangingPunct="0">
              <a:spcBef>
                <a:spcPct val="15000"/>
              </a:spcBef>
              <a:buSzTx/>
            </a:pPr>
            <a:r>
              <a:rPr lang="zh-CN" altLang="en-US" sz="2665" b="1" dirty="0">
                <a:latin typeface="微软雅黑" panose="020B0503020204020204" charset="-122"/>
                <a:ea typeface="微软雅黑" panose="020B0503020204020204" charset="-122"/>
                <a:sym typeface="宋体" panose="02010600030101010101" pitchFamily="2" charset="-122"/>
              </a:rPr>
              <a:t>2. 积累经验，探求规律，提高认识</a:t>
            </a:r>
            <a:endParaRPr lang="zh-CN" altLang="en-US" sz="2665" b="1" dirty="0">
              <a:latin typeface="微软雅黑" panose="020B0503020204020204" charset="-122"/>
              <a:ea typeface="微软雅黑" panose="020B0503020204020204" charset="-122"/>
              <a:sym typeface="宋体" panose="02010600030101010101" pitchFamily="2" charset="-122"/>
            </a:endParaRPr>
          </a:p>
        </p:txBody>
      </p:sp>
      <p:sp>
        <p:nvSpPr>
          <p:cNvPr id="23559" name="矩形 2055"/>
          <p:cNvSpPr/>
          <p:nvPr/>
        </p:nvSpPr>
        <p:spPr>
          <a:xfrm>
            <a:off x="1606551" y="3820160"/>
            <a:ext cx="6773333" cy="863600"/>
          </a:xfrm>
          <a:prstGeom prst="rect">
            <a:avLst/>
          </a:prstGeom>
          <a:noFill/>
          <a:ln w="9525">
            <a:noFill/>
          </a:ln>
        </p:spPr>
        <p:txBody>
          <a:bodyPr anchor="t" anchorCtr="0"/>
          <a:lstStyle/>
          <a:p>
            <a:pPr algn="just" eaLnBrk="0" hangingPunct="0">
              <a:spcBef>
                <a:spcPct val="15000"/>
              </a:spcBef>
              <a:buSzTx/>
            </a:pPr>
            <a:r>
              <a:rPr lang="zh-CN" altLang="en-US" sz="2665" b="1" dirty="0">
                <a:latin typeface="微软雅黑" panose="020B0503020204020204" charset="-122"/>
                <a:ea typeface="微软雅黑" panose="020B0503020204020204" charset="-122"/>
                <a:sym typeface="宋体" panose="02010600030101010101" pitchFamily="2" charset="-122"/>
              </a:rPr>
              <a:t>3. 树立典型，推广经验，带动全局</a:t>
            </a:r>
            <a:endParaRPr lang="zh-CN" altLang="en-US" sz="2665" b="1" dirty="0">
              <a:latin typeface="微软雅黑" panose="020B0503020204020204" charset="-122"/>
              <a:ea typeface="微软雅黑" panose="020B0503020204020204" charset="-122"/>
              <a:sym typeface="宋体" panose="02010600030101010101" pitchFamily="2" charset="-122"/>
            </a:endParaRPr>
          </a:p>
        </p:txBody>
      </p:sp>
    </p:spTree>
  </p:cSld>
  <p:clrMapOvr>
    <a:masterClrMapping/>
  </p:clrMapOvr>
  <p:transition spd="slow" advClick="0" advTm="3000">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5136"/>
          <p:cNvSpPr/>
          <p:nvPr/>
        </p:nvSpPr>
        <p:spPr>
          <a:xfrm>
            <a:off x="1727624" y="668232"/>
            <a:ext cx="3456516" cy="766233"/>
          </a:xfrm>
          <a:prstGeom prst="rect">
            <a:avLst/>
          </a:prstGeom>
          <a:noFill/>
          <a:ln w="9525">
            <a:noFill/>
          </a:ln>
        </p:spPr>
        <p:txBody>
          <a:bodyPr anchor="t" anchorCtr="0"/>
          <a:lstStyle/>
          <a:p>
            <a:pPr algn="just">
              <a:spcBef>
                <a:spcPct val="20000"/>
              </a:spcBef>
              <a:buSzTx/>
            </a:pPr>
            <a:r>
              <a:rPr lang="zh-CN" altLang="en-US" sz="3200" b="1" dirty="0">
                <a:solidFill>
                  <a:srgbClr val="FF0000"/>
                </a:solidFill>
                <a:latin typeface="微软雅黑" panose="020B0503020204020204" charset="-122"/>
                <a:ea typeface="微软雅黑" panose="020B0503020204020204" charset="-122"/>
              </a:rPr>
              <a:t>（三）特点</a:t>
            </a:r>
            <a:endParaRPr lang="zh-CN" altLang="en-US" sz="3200" b="1" dirty="0">
              <a:solidFill>
                <a:srgbClr val="FF0000"/>
              </a:solidFill>
              <a:latin typeface="微软雅黑" panose="020B0503020204020204" charset="-122"/>
              <a:ea typeface="微软雅黑" panose="020B0503020204020204" charset="-122"/>
            </a:endParaRPr>
          </a:p>
        </p:txBody>
      </p:sp>
      <p:sp>
        <p:nvSpPr>
          <p:cNvPr id="24579" name="矩形 5137"/>
          <p:cNvSpPr/>
          <p:nvPr/>
        </p:nvSpPr>
        <p:spPr>
          <a:xfrm>
            <a:off x="1968077" y="2276687"/>
            <a:ext cx="2789767" cy="567267"/>
          </a:xfrm>
          <a:prstGeom prst="rect">
            <a:avLst/>
          </a:prstGeom>
          <a:noFill/>
          <a:ln w="9525">
            <a:noFill/>
          </a:ln>
        </p:spPr>
        <p:txBody>
          <a:bodyPr anchor="t" anchorCtr="0"/>
          <a:lstStyle/>
          <a:p>
            <a:pPr algn="just">
              <a:spcBef>
                <a:spcPct val="20000"/>
              </a:spcBef>
              <a:buSzTx/>
            </a:pPr>
            <a:r>
              <a:rPr lang="en-US" altLang="zh-CN" sz="2665" dirty="0">
                <a:latin typeface="微软雅黑" panose="020B0503020204020204" charset="-122"/>
                <a:ea typeface="微软雅黑" panose="020B0503020204020204" charset="-122"/>
              </a:rPr>
              <a:t>1. </a:t>
            </a:r>
            <a:r>
              <a:rPr lang="zh-CN" altLang="en-US" sz="2665" dirty="0">
                <a:latin typeface="微软雅黑" panose="020B0503020204020204" charset="-122"/>
                <a:ea typeface="微软雅黑" panose="020B0503020204020204" charset="-122"/>
              </a:rPr>
              <a:t>自身实践性</a:t>
            </a:r>
            <a:endParaRPr lang="zh-CN" altLang="en-US" sz="2665" dirty="0">
              <a:latin typeface="微软雅黑" panose="020B0503020204020204" charset="-122"/>
              <a:ea typeface="微软雅黑" panose="020B0503020204020204" charset="-122"/>
            </a:endParaRPr>
          </a:p>
        </p:txBody>
      </p:sp>
      <p:sp>
        <p:nvSpPr>
          <p:cNvPr id="24580" name="矩形 5138"/>
          <p:cNvSpPr/>
          <p:nvPr/>
        </p:nvSpPr>
        <p:spPr>
          <a:xfrm>
            <a:off x="2004272" y="3039746"/>
            <a:ext cx="2976033" cy="565149"/>
          </a:xfrm>
          <a:prstGeom prst="rect">
            <a:avLst/>
          </a:prstGeom>
          <a:noFill/>
          <a:ln w="9525">
            <a:noFill/>
          </a:ln>
        </p:spPr>
        <p:txBody>
          <a:bodyPr anchor="t" anchorCtr="0"/>
          <a:lstStyle/>
          <a:p>
            <a:pPr algn="just">
              <a:spcBef>
                <a:spcPct val="20000"/>
              </a:spcBef>
              <a:buSzTx/>
            </a:pPr>
            <a:r>
              <a:rPr lang="en-US" altLang="zh-CN" sz="2665" dirty="0">
                <a:latin typeface="微软雅黑" panose="020B0503020204020204" charset="-122"/>
                <a:ea typeface="微软雅黑" panose="020B0503020204020204" charset="-122"/>
              </a:rPr>
              <a:t>2. 分析证明性</a:t>
            </a:r>
            <a:endParaRPr lang="en-US" altLang="zh-CN" sz="2665" dirty="0">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矩形 5139"/>
          <p:cNvSpPr/>
          <p:nvPr/>
        </p:nvSpPr>
        <p:spPr>
          <a:xfrm>
            <a:off x="1567392" y="759672"/>
            <a:ext cx="3028949" cy="768351"/>
          </a:xfrm>
          <a:prstGeom prst="rect">
            <a:avLst/>
          </a:prstGeom>
          <a:noFill/>
          <a:ln w="9525">
            <a:noFill/>
          </a:ln>
        </p:spPr>
        <p:txBody>
          <a:bodyPr anchor="t" anchorCtr="0"/>
          <a:lstStyle/>
          <a:p>
            <a:pPr algn="just">
              <a:spcBef>
                <a:spcPct val="20000"/>
              </a:spcBef>
              <a:buSzTx/>
            </a:pPr>
            <a:r>
              <a:rPr lang="zh-CN" altLang="en-US" sz="3200" b="1" dirty="0">
                <a:solidFill>
                  <a:srgbClr val="FF0000"/>
                </a:solidFill>
                <a:latin typeface="微软雅黑" panose="020B0503020204020204" charset="-122"/>
                <a:ea typeface="微软雅黑" panose="020B0503020204020204" charset="-122"/>
              </a:rPr>
              <a:t>（四）种类</a:t>
            </a:r>
            <a:endParaRPr lang="zh-CN" altLang="en-US" sz="3200" b="1" dirty="0">
              <a:solidFill>
                <a:srgbClr val="FF0000"/>
              </a:solidFill>
              <a:latin typeface="微软雅黑" panose="020B0503020204020204" charset="-122"/>
              <a:ea typeface="微软雅黑" panose="020B0503020204020204" charset="-122"/>
            </a:endParaRPr>
          </a:p>
        </p:txBody>
      </p:sp>
      <p:sp>
        <p:nvSpPr>
          <p:cNvPr id="24582" name="矩形 5140"/>
          <p:cNvSpPr/>
          <p:nvPr/>
        </p:nvSpPr>
        <p:spPr>
          <a:xfrm>
            <a:off x="1775884" y="2276687"/>
            <a:ext cx="5545667" cy="2804584"/>
          </a:xfrm>
          <a:prstGeom prst="rect">
            <a:avLst/>
          </a:prstGeom>
          <a:noFill/>
          <a:ln w="9525">
            <a:noFill/>
          </a:ln>
        </p:spPr>
        <p:txBody>
          <a:bodyPr anchor="t" anchorCtr="0"/>
          <a:lstStyle/>
          <a:p>
            <a:pPr algn="just">
              <a:lnSpc>
                <a:spcPct val="150000"/>
              </a:lnSpc>
              <a:spcBef>
                <a:spcPct val="20000"/>
              </a:spcBef>
              <a:buSzTx/>
            </a:pPr>
            <a:r>
              <a:rPr lang="en-US" altLang="zh-CN" sz="2665" dirty="0">
                <a:latin typeface="微软雅黑" panose="020B0503020204020204" charset="-122"/>
                <a:ea typeface="微软雅黑" panose="020B0503020204020204" charset="-122"/>
              </a:rPr>
              <a:t>1. </a:t>
            </a:r>
            <a:r>
              <a:rPr lang="zh-CN" altLang="en-US" sz="2665" dirty="0">
                <a:latin typeface="微软雅黑" panose="020B0503020204020204" charset="-122"/>
                <a:ea typeface="微软雅黑" panose="020B0503020204020204" charset="-122"/>
              </a:rPr>
              <a:t>按性质划分：综合、专项</a:t>
            </a:r>
            <a:endParaRPr lang="zh-CN" altLang="en-US" sz="2665" dirty="0">
              <a:latin typeface="微软雅黑" panose="020B0503020204020204" charset="-122"/>
              <a:ea typeface="微软雅黑" panose="020B0503020204020204" charset="-122"/>
            </a:endParaRPr>
          </a:p>
          <a:p>
            <a:pPr algn="just">
              <a:lnSpc>
                <a:spcPct val="150000"/>
              </a:lnSpc>
              <a:spcBef>
                <a:spcPct val="20000"/>
              </a:spcBef>
              <a:buSzTx/>
            </a:pPr>
            <a:r>
              <a:rPr lang="en-US" altLang="zh-CN" sz="2665" dirty="0">
                <a:latin typeface="微软雅黑" panose="020B0503020204020204" charset="-122"/>
                <a:ea typeface="微软雅黑" panose="020B0503020204020204" charset="-122"/>
              </a:rPr>
              <a:t>2. </a:t>
            </a:r>
            <a:r>
              <a:rPr lang="zh-CN" altLang="en-US" sz="2665" dirty="0">
                <a:latin typeface="微软雅黑" panose="020B0503020204020204" charset="-122"/>
                <a:ea typeface="微软雅黑" panose="020B0503020204020204" charset="-122"/>
              </a:rPr>
              <a:t>按内容划分：工作、经验</a:t>
            </a:r>
            <a:endParaRPr lang="zh-CN" altLang="en-US" sz="2665" dirty="0">
              <a:latin typeface="微软雅黑" panose="020B0503020204020204" charset="-122"/>
              <a:ea typeface="微软雅黑" panose="020B0503020204020204" charset="-122"/>
            </a:endParaRPr>
          </a:p>
          <a:p>
            <a:pPr algn="just">
              <a:lnSpc>
                <a:spcPct val="150000"/>
              </a:lnSpc>
              <a:spcBef>
                <a:spcPct val="20000"/>
              </a:spcBef>
              <a:buSzTx/>
            </a:pPr>
            <a:r>
              <a:rPr lang="en-US" altLang="zh-CN" sz="2665" dirty="0">
                <a:latin typeface="微软雅黑" panose="020B0503020204020204" charset="-122"/>
                <a:ea typeface="微软雅黑" panose="020B0503020204020204" charset="-122"/>
              </a:rPr>
              <a:t>3. </a:t>
            </a:r>
            <a:r>
              <a:rPr lang="zh-CN" altLang="en-US" sz="2665" dirty="0">
                <a:latin typeface="微软雅黑" panose="020B0503020204020204" charset="-122"/>
                <a:ea typeface="微软雅黑" panose="020B0503020204020204" charset="-122"/>
              </a:rPr>
              <a:t>按范围划分：公司、个人</a:t>
            </a:r>
            <a:endParaRPr lang="zh-CN" altLang="en-US" sz="2665" dirty="0">
              <a:latin typeface="微软雅黑" panose="020B0503020204020204" charset="-122"/>
              <a:ea typeface="微软雅黑" panose="020B0503020204020204" charset="-122"/>
            </a:endParaRPr>
          </a:p>
          <a:p>
            <a:pPr algn="just">
              <a:lnSpc>
                <a:spcPct val="150000"/>
              </a:lnSpc>
              <a:spcBef>
                <a:spcPct val="20000"/>
              </a:spcBef>
              <a:buSzTx/>
            </a:pPr>
            <a:r>
              <a:rPr lang="en-US" altLang="zh-CN" sz="2665" dirty="0">
                <a:latin typeface="微软雅黑" panose="020B0503020204020204" charset="-122"/>
                <a:ea typeface="微软雅黑" panose="020B0503020204020204" charset="-122"/>
              </a:rPr>
              <a:t>4. </a:t>
            </a:r>
            <a:r>
              <a:rPr lang="zh-CN" altLang="en-US" sz="2665" dirty="0">
                <a:latin typeface="微软雅黑" panose="020B0503020204020204" charset="-122"/>
                <a:ea typeface="微软雅黑" panose="020B0503020204020204" charset="-122"/>
              </a:rPr>
              <a:t>按时间划分：长期、短期</a:t>
            </a:r>
            <a:endParaRPr lang="zh-CN" altLang="en-US" sz="2665" dirty="0">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53249"/>
          <p:cNvSpPr>
            <a:spLocks noGrp="1"/>
          </p:cNvSpPr>
          <p:nvPr>
            <p:ph type="title"/>
          </p:nvPr>
        </p:nvSpPr>
        <p:spPr>
          <a:xfrm>
            <a:off x="1049656" y="660612"/>
            <a:ext cx="5298016" cy="795867"/>
          </a:xfrm>
        </p:spPr>
        <p:txBody>
          <a:bodyPr anchor="ctr" anchorCtr="0"/>
          <a:lstStyle/>
          <a:p>
            <a:r>
              <a:rPr lang="zh-CN" altLang="en-US" sz="4265" b="1" dirty="0">
                <a:solidFill>
                  <a:srgbClr val="FF0000"/>
                </a:solidFill>
                <a:latin typeface="微软雅黑" panose="020B0503020204020204" charset="-122"/>
                <a:ea typeface="微软雅黑" panose="020B0503020204020204" charset="-122"/>
              </a:rPr>
              <a:t>（五）总结的写法</a:t>
            </a:r>
            <a:endParaRPr lang="zh-CN" altLang="en-US" sz="4265" b="1" dirty="0">
              <a:solidFill>
                <a:srgbClr val="FF0000"/>
              </a:solidFill>
              <a:latin typeface="微软雅黑" panose="020B0503020204020204" charset="-122"/>
              <a:ea typeface="微软雅黑" panose="020B0503020204020204" charset="-122"/>
            </a:endParaRPr>
          </a:p>
        </p:txBody>
      </p:sp>
      <p:sp>
        <p:nvSpPr>
          <p:cNvPr id="53255" name="内容占位符 53254"/>
          <p:cNvSpPr>
            <a:spLocks noGrp="1"/>
          </p:cNvSpPr>
          <p:nvPr>
            <p:ph idx="1"/>
          </p:nvPr>
        </p:nvSpPr>
        <p:spPr>
          <a:xfrm>
            <a:off x="1049867" y="1900767"/>
            <a:ext cx="10668000" cy="4144433"/>
          </a:xfrm>
        </p:spPr>
        <p:txBody>
          <a:bodyPr anchor="t" anchorCtr="0"/>
          <a:lstStyle/>
          <a:p>
            <a:pPr defTabSz="914400" latinLnBrk="0">
              <a:lnSpc>
                <a:spcPct val="150000"/>
              </a:lnSpc>
              <a:buSzTx/>
              <a:buNone/>
            </a:pPr>
            <a:r>
              <a:rPr lang="en-US" altLang="zh-CN" sz="3200" b="1" baseline="0" dirty="0">
                <a:latin typeface="微软雅黑" panose="020B0503020204020204" charset="-122"/>
                <a:ea typeface="微软雅黑" panose="020B0503020204020204" charset="-122"/>
              </a:rPr>
              <a:t>  </a:t>
            </a:r>
            <a:r>
              <a:rPr lang="zh-CN" altLang="en-US" sz="3200" b="1" baseline="0" dirty="0">
                <a:latin typeface="微软雅黑" panose="020B0503020204020204" charset="-122"/>
                <a:ea typeface="微软雅黑" panose="020B0503020204020204" charset="-122"/>
              </a:rPr>
              <a:t>标题</a:t>
            </a:r>
            <a:endParaRPr lang="zh-CN" altLang="en-US" sz="3200" b="1" baseline="0" dirty="0">
              <a:latin typeface="微软雅黑" panose="020B0503020204020204" charset="-122"/>
              <a:ea typeface="微软雅黑" panose="020B0503020204020204" charset="-122"/>
            </a:endParaRPr>
          </a:p>
          <a:p>
            <a:pPr defTabSz="914400" latinLnBrk="0">
              <a:lnSpc>
                <a:spcPct val="150000"/>
              </a:lnSpc>
              <a:buSzTx/>
              <a:buNone/>
            </a:pPr>
            <a:r>
              <a:rPr lang="zh-CN" altLang="en-US" sz="3200" baseline="0" dirty="0">
                <a:latin typeface="微软雅黑" panose="020B0503020204020204" charset="-122"/>
                <a:ea typeface="微软雅黑" panose="020B0503020204020204" charset="-122"/>
              </a:rPr>
              <a:t>  </a:t>
            </a:r>
            <a:r>
              <a:rPr lang="en-US" altLang="zh-CN" sz="3200" baseline="0" dirty="0">
                <a:latin typeface="微软雅黑" panose="020B0503020204020204" charset="-122"/>
                <a:ea typeface="微软雅黑" panose="020B0503020204020204" charset="-122"/>
              </a:rPr>
              <a:t>1. </a:t>
            </a:r>
            <a:r>
              <a:rPr lang="zh-CN" altLang="en-US" sz="3200" baseline="0" dirty="0">
                <a:latin typeface="微软雅黑" panose="020B0503020204020204" charset="-122"/>
                <a:ea typeface="微软雅黑" panose="020B0503020204020204" charset="-122"/>
              </a:rPr>
              <a:t>公文式：单位名称</a:t>
            </a:r>
            <a:r>
              <a:rPr lang="en-US" altLang="zh-CN" sz="3200" baseline="0" dirty="0">
                <a:latin typeface="微软雅黑" panose="020B0503020204020204" charset="-122"/>
                <a:ea typeface="微软雅黑" panose="020B0503020204020204" charset="-122"/>
              </a:rPr>
              <a:t>+</a:t>
            </a:r>
            <a:r>
              <a:rPr lang="zh-CN" altLang="en-US" sz="3200" baseline="0" dirty="0">
                <a:latin typeface="微软雅黑" panose="020B0503020204020204" charset="-122"/>
                <a:ea typeface="微软雅黑" panose="020B0503020204020204" charset="-122"/>
              </a:rPr>
              <a:t>时间</a:t>
            </a:r>
            <a:r>
              <a:rPr lang="en-US" altLang="zh-CN" sz="3200" baseline="0" dirty="0">
                <a:latin typeface="微软雅黑" panose="020B0503020204020204" charset="-122"/>
                <a:ea typeface="微软雅黑" panose="020B0503020204020204" charset="-122"/>
              </a:rPr>
              <a:t>+</a:t>
            </a:r>
            <a:r>
              <a:rPr lang="zh-CN" altLang="en-US" sz="3200" baseline="0" dirty="0">
                <a:latin typeface="微软雅黑" panose="020B0503020204020204" charset="-122"/>
                <a:ea typeface="微软雅黑" panose="020B0503020204020204" charset="-122"/>
              </a:rPr>
              <a:t>内容</a:t>
            </a:r>
            <a:r>
              <a:rPr lang="en-US" altLang="zh-CN" sz="3200" baseline="0" dirty="0">
                <a:latin typeface="微软雅黑" panose="020B0503020204020204" charset="-122"/>
                <a:ea typeface="微软雅黑" panose="020B0503020204020204" charset="-122"/>
              </a:rPr>
              <a:t>+</a:t>
            </a:r>
            <a:r>
              <a:rPr lang="zh-CN" altLang="en-US" sz="3200" baseline="0" dirty="0">
                <a:latin typeface="微软雅黑" panose="020B0503020204020204" charset="-122"/>
                <a:ea typeface="微软雅黑" panose="020B0503020204020204" charset="-122"/>
              </a:rPr>
              <a:t>文种</a:t>
            </a:r>
            <a:endParaRPr lang="zh-CN" altLang="en-US" sz="3200" baseline="0" dirty="0">
              <a:latin typeface="微软雅黑" panose="020B0503020204020204" charset="-122"/>
              <a:ea typeface="微软雅黑" panose="020B0503020204020204" charset="-122"/>
            </a:endParaRPr>
          </a:p>
          <a:p>
            <a:pPr defTabSz="914400" latinLnBrk="0">
              <a:lnSpc>
                <a:spcPct val="150000"/>
              </a:lnSpc>
              <a:buSzTx/>
              <a:buNone/>
            </a:pPr>
            <a:r>
              <a:rPr lang="zh-CN" altLang="en-US" sz="3200" baseline="0" dirty="0">
                <a:latin typeface="微软雅黑" panose="020B0503020204020204" charset="-122"/>
                <a:ea typeface="微软雅黑" panose="020B0503020204020204" charset="-122"/>
              </a:rPr>
              <a:t>  </a:t>
            </a:r>
            <a:r>
              <a:rPr lang="en-US" altLang="zh-CN" sz="3200" baseline="0" dirty="0">
                <a:latin typeface="微软雅黑" panose="020B0503020204020204" charset="-122"/>
                <a:ea typeface="微软雅黑" panose="020B0503020204020204" charset="-122"/>
              </a:rPr>
              <a:t>2. </a:t>
            </a:r>
            <a:r>
              <a:rPr lang="zh-CN" altLang="en-US" sz="3200" baseline="0" dirty="0">
                <a:latin typeface="微软雅黑" panose="020B0503020204020204" charset="-122"/>
                <a:ea typeface="微软雅黑" panose="020B0503020204020204" charset="-122"/>
              </a:rPr>
              <a:t>新闻式：正标题</a:t>
            </a:r>
            <a:r>
              <a:rPr lang="en-US" altLang="zh-CN" sz="3200" baseline="0" dirty="0">
                <a:latin typeface="微软雅黑" panose="020B0503020204020204" charset="-122"/>
                <a:ea typeface="微软雅黑" panose="020B0503020204020204" charset="-122"/>
              </a:rPr>
              <a:t>+</a:t>
            </a:r>
            <a:r>
              <a:rPr lang="zh-CN" altLang="en-US" sz="3200" baseline="0" dirty="0">
                <a:latin typeface="微软雅黑" panose="020B0503020204020204" charset="-122"/>
                <a:ea typeface="微软雅黑" panose="020B0503020204020204" charset="-122"/>
              </a:rPr>
              <a:t>副标题</a:t>
            </a:r>
            <a:endParaRPr lang="zh-CN" altLang="en-US" sz="3200" baseline="0" dirty="0">
              <a:latin typeface="微软雅黑" panose="020B0503020204020204" charset="-122"/>
              <a:ea typeface="微软雅黑" panose="020B0503020204020204" charset="-122"/>
            </a:endParaRPr>
          </a:p>
          <a:p>
            <a:pPr defTabSz="914400" latinLnBrk="0">
              <a:lnSpc>
                <a:spcPct val="150000"/>
              </a:lnSpc>
              <a:buSzTx/>
              <a:buNone/>
            </a:pPr>
            <a:r>
              <a:rPr lang="zh-CN" altLang="en-US" sz="3200" baseline="0" dirty="0">
                <a:latin typeface="微软雅黑" panose="020B0503020204020204" charset="-122"/>
                <a:ea typeface="微软雅黑" panose="020B0503020204020204" charset="-122"/>
              </a:rPr>
              <a:t>  </a:t>
            </a:r>
            <a:r>
              <a:rPr lang="en-US" altLang="zh-CN" sz="3200" baseline="0" dirty="0">
                <a:latin typeface="微软雅黑" panose="020B0503020204020204" charset="-122"/>
                <a:ea typeface="微软雅黑" panose="020B0503020204020204" charset="-122"/>
              </a:rPr>
              <a:t>3. </a:t>
            </a:r>
            <a:r>
              <a:rPr lang="zh-CN" altLang="en-US" sz="3200" baseline="0" dirty="0">
                <a:latin typeface="微软雅黑" panose="020B0503020204020204" charset="-122"/>
                <a:ea typeface="微软雅黑" panose="020B0503020204020204" charset="-122"/>
              </a:rPr>
              <a:t>文章式：灵活多样</a:t>
            </a:r>
            <a:endParaRPr lang="zh-CN" altLang="en-US" sz="3200" baseline="0" dirty="0">
              <a:latin typeface="微软雅黑" panose="020B0503020204020204" charset="-122"/>
              <a:ea typeface="微软雅黑" panose="020B050302020402020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5">
                                            <p:txEl>
                                              <p:charRg st="32" end="49"/>
                                            </p:txEl>
                                          </p:spTgt>
                                        </p:tgtEl>
                                        <p:attrNameLst>
                                          <p:attrName>style.visibility</p:attrName>
                                        </p:attrNameLst>
                                      </p:cBhvr>
                                      <p:to>
                                        <p:strVal val="visible"/>
                                      </p:to>
                                    </p:set>
                                    <p:anim calcmode="lin" valueType="num">
                                      <p:cBhvr additive="base">
                                        <p:cTn id="7" dur="500" fill="hold"/>
                                        <p:tgtEl>
                                          <p:spTgt spid="53255">
                                            <p:txEl>
                                              <p:charRg st="32" end="4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5">
                                            <p:txEl>
                                              <p:charRg st="32" end="4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255">
                                            <p:txEl>
                                              <p:charRg st="49" end="59"/>
                                            </p:txEl>
                                          </p:spTgt>
                                        </p:tgtEl>
                                        <p:attrNameLst>
                                          <p:attrName>style.visibility</p:attrName>
                                        </p:attrNameLst>
                                      </p:cBhvr>
                                      <p:to>
                                        <p:strVal val="visible"/>
                                      </p:to>
                                    </p:set>
                                    <p:anim calcmode="lin" valueType="num">
                                      <p:cBhvr additive="base">
                                        <p:cTn id="13" dur="500" fill="hold"/>
                                        <p:tgtEl>
                                          <p:spTgt spid="53255">
                                            <p:txEl>
                                              <p:charRg st="49" end="5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5">
                                            <p:txEl>
                                              <p:charRg st="49" end="5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55297"/>
          <p:cNvSpPr>
            <a:spLocks noGrp="1"/>
          </p:cNvSpPr>
          <p:nvPr>
            <p:ph type="title"/>
          </p:nvPr>
        </p:nvSpPr>
        <p:spPr>
          <a:xfrm>
            <a:off x="4079664" y="455084"/>
            <a:ext cx="3591983" cy="700616"/>
          </a:xfrm>
        </p:spPr>
        <p:txBody>
          <a:bodyPr anchor="ctr" anchorCtr="0"/>
          <a:lstStyle/>
          <a:p>
            <a:r>
              <a:rPr lang="en-US" altLang="zh-CN" sz="4265" b="1" dirty="0">
                <a:solidFill>
                  <a:schemeClr val="tx1"/>
                </a:solidFill>
                <a:latin typeface="微软雅黑" panose="020B0503020204020204" charset="-122"/>
                <a:ea typeface="微软雅黑" panose="020B0503020204020204" charset="-122"/>
              </a:rPr>
              <a:t>1.</a:t>
            </a:r>
            <a:r>
              <a:rPr lang="zh-CN" altLang="en-US" sz="4265" b="1" dirty="0">
                <a:solidFill>
                  <a:schemeClr val="tx1"/>
                </a:solidFill>
                <a:latin typeface="微软雅黑" panose="020B0503020204020204" charset="-122"/>
                <a:ea typeface="微软雅黑" panose="020B0503020204020204" charset="-122"/>
              </a:rPr>
              <a:t>公文式标题</a:t>
            </a:r>
            <a:endParaRPr lang="zh-CN" altLang="en-US" sz="4265" b="1" dirty="0">
              <a:solidFill>
                <a:schemeClr val="tx1"/>
              </a:solidFill>
              <a:latin typeface="微软雅黑" panose="020B0503020204020204" charset="-122"/>
              <a:ea typeface="微软雅黑" panose="020B0503020204020204" charset="-122"/>
            </a:endParaRPr>
          </a:p>
        </p:txBody>
      </p:sp>
      <p:sp>
        <p:nvSpPr>
          <p:cNvPr id="27651" name="矩形 55306"/>
          <p:cNvSpPr/>
          <p:nvPr/>
        </p:nvSpPr>
        <p:spPr>
          <a:xfrm>
            <a:off x="1562947" y="2518833"/>
            <a:ext cx="9799320" cy="1678940"/>
          </a:xfrm>
          <a:prstGeom prst="rect">
            <a:avLst/>
          </a:prstGeom>
          <a:noFill/>
          <a:ln w="9525">
            <a:noFill/>
          </a:ln>
        </p:spPr>
        <p:txBody>
          <a:bodyPr anchor="ctr" anchorCtr="0"/>
          <a:lstStyle/>
          <a:p>
            <a:pPr algn="ctr">
              <a:lnSpc>
                <a:spcPct val="150000"/>
              </a:lnSpc>
            </a:pPr>
            <a:r>
              <a:rPr lang="zh-CN" altLang="en-US" sz="2665" b="1" dirty="0">
                <a:latin typeface="微软雅黑" panose="020B0503020204020204" charset="-122"/>
                <a:ea typeface="微软雅黑" panose="020B0503020204020204" charset="-122"/>
              </a:rPr>
              <a:t>《</a:t>
            </a:r>
            <a:r>
              <a:rPr lang="zh-CN" altLang="zh-CN" sz="3200" dirty="0"/>
              <a:t>广西国际商务职业技术学院</a:t>
            </a:r>
            <a:r>
              <a:rPr lang="en-US" altLang="zh-CN" sz="3200" dirty="0"/>
              <a:t>2024</a:t>
            </a:r>
            <a:r>
              <a:rPr lang="zh-CN" altLang="zh-CN" sz="3200" dirty="0"/>
              <a:t>年招生工作总结》</a:t>
            </a:r>
            <a:endParaRPr lang="zh-CN" altLang="zh-CN" sz="3200" dirty="0"/>
          </a:p>
        </p:txBody>
      </p:sp>
      <p:sp>
        <p:nvSpPr>
          <p:cNvPr id="27652" name="文本框 1"/>
          <p:cNvSpPr txBox="1"/>
          <p:nvPr/>
        </p:nvSpPr>
        <p:spPr>
          <a:xfrm>
            <a:off x="829733" y="1905000"/>
            <a:ext cx="6800215" cy="583565"/>
          </a:xfrm>
          <a:prstGeom prst="rect">
            <a:avLst/>
          </a:prstGeom>
          <a:noFill/>
          <a:ln w="9525">
            <a:noFill/>
          </a:ln>
        </p:spPr>
        <p:txBody>
          <a:bodyPr wrap="none" anchor="t" anchorCtr="0">
            <a:spAutoFit/>
          </a:bodyPr>
          <a:lstStyle/>
          <a:p>
            <a:r>
              <a:rPr lang="zh-CN" altLang="en-US" sz="3200" b="1" dirty="0">
                <a:latin typeface="微软雅黑" panose="020B0503020204020204" charset="-122"/>
                <a:ea typeface="微软雅黑" panose="020B0503020204020204" charset="-122"/>
              </a:rPr>
              <a:t>单位名称</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时间</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内容</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文种，例如：</a:t>
            </a:r>
            <a:endParaRPr lang="zh-CN" altLang="en-US" sz="2400">
              <a:latin typeface="华文宋体" panose="02010600040101010101" pitchFamily="2" charset="-122"/>
              <a:ea typeface="华文宋体" panose="02010600040101010101" pitchFamily="2" charset="-122"/>
            </a:endParaRPr>
          </a:p>
        </p:txBody>
      </p:sp>
    </p:spTree>
  </p:cSld>
  <p:clrMapOvr>
    <a:masterClrMapping/>
  </p:clrMapOvr>
  <p:transition spd="slow" advClick="0" advTm="3000">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55307"/>
          <p:cNvSpPr/>
          <p:nvPr/>
        </p:nvSpPr>
        <p:spPr>
          <a:xfrm>
            <a:off x="2735580" y="474133"/>
            <a:ext cx="6245860" cy="664633"/>
          </a:xfrm>
          <a:prstGeom prst="rect">
            <a:avLst/>
          </a:prstGeom>
          <a:noFill/>
          <a:ln w="9525">
            <a:noFill/>
          </a:ln>
        </p:spPr>
        <p:txBody>
          <a:bodyPr anchor="ctr" anchorCtr="0"/>
          <a:lstStyle/>
          <a:p>
            <a:pPr eaLnBrk="0" hangingPunct="0">
              <a:buSzTx/>
            </a:pPr>
            <a:r>
              <a:rPr lang="en-US" altLang="zh-CN" sz="2400" b="1" dirty="0">
                <a:solidFill>
                  <a:schemeClr val="tx1"/>
                </a:solidFill>
                <a:latin typeface="微软雅黑" panose="020B0503020204020204" charset="-122"/>
                <a:ea typeface="微软雅黑" panose="020B0503020204020204" charset="-122"/>
              </a:rPr>
              <a:t>2.</a:t>
            </a:r>
            <a:r>
              <a:rPr lang="zh-CN" altLang="en-US" sz="2400" b="1" dirty="0">
                <a:solidFill>
                  <a:schemeClr val="tx1"/>
                </a:solidFill>
                <a:latin typeface="微软雅黑" panose="020B0503020204020204" charset="-122"/>
                <a:ea typeface="微软雅黑" panose="020B0503020204020204" charset="-122"/>
              </a:rPr>
              <a:t>新闻式标题</a:t>
            </a:r>
            <a:endParaRPr lang="zh-CN" altLang="en-US" sz="2400" b="1" dirty="0">
              <a:solidFill>
                <a:schemeClr val="tx1"/>
              </a:solidFill>
              <a:latin typeface="微软雅黑" panose="020B0503020204020204" charset="-122"/>
              <a:ea typeface="微软雅黑" panose="020B0503020204020204" charset="-122"/>
            </a:endParaRPr>
          </a:p>
        </p:txBody>
      </p:sp>
      <p:sp>
        <p:nvSpPr>
          <p:cNvPr id="28675" name="矩形 55308"/>
          <p:cNvSpPr/>
          <p:nvPr/>
        </p:nvSpPr>
        <p:spPr>
          <a:xfrm>
            <a:off x="1584113" y="3255433"/>
            <a:ext cx="6780107" cy="1244600"/>
          </a:xfrm>
          <a:prstGeom prst="rect">
            <a:avLst/>
          </a:prstGeom>
          <a:noFill/>
          <a:ln w="9525">
            <a:noFill/>
          </a:ln>
        </p:spPr>
        <p:txBody>
          <a:bodyPr anchor="ctr" anchorCtr="0"/>
          <a:lstStyle/>
          <a:p>
            <a:pPr algn="ctr">
              <a:lnSpc>
                <a:spcPct val="150000"/>
              </a:lnSpc>
              <a:buSzTx/>
            </a:pPr>
            <a:r>
              <a:rPr lang="zh-CN" altLang="en-US" sz="2665" b="1" dirty="0">
                <a:latin typeface="微软雅黑" panose="020B0503020204020204" charset="-122"/>
                <a:ea typeface="微软雅黑" panose="020B0503020204020204" charset="-122"/>
              </a:rPr>
              <a:t>《</a:t>
            </a:r>
            <a:r>
              <a:rPr lang="zh-CN" altLang="zh-CN" sz="2400" dirty="0"/>
              <a:t>售后服务是企业的命根子</a:t>
            </a:r>
            <a:r>
              <a:rPr lang="zh-CN" altLang="en-US" sz="2665" b="1" dirty="0">
                <a:latin typeface="微软雅黑" panose="020B0503020204020204" charset="-122"/>
                <a:ea typeface="微软雅黑" panose="020B0503020204020204" charset="-122"/>
              </a:rPr>
              <a:t>》</a:t>
            </a:r>
            <a:endParaRPr lang="zh-CN" altLang="en-US" sz="2665" b="1" dirty="0">
              <a:latin typeface="微软雅黑" panose="020B0503020204020204" charset="-122"/>
              <a:ea typeface="微软雅黑" panose="020B0503020204020204" charset="-122"/>
            </a:endParaRPr>
          </a:p>
        </p:txBody>
      </p:sp>
      <p:sp>
        <p:nvSpPr>
          <p:cNvPr id="28676" name="文本框 3"/>
          <p:cNvSpPr txBox="1"/>
          <p:nvPr/>
        </p:nvSpPr>
        <p:spPr>
          <a:xfrm>
            <a:off x="1699684" y="2010833"/>
            <a:ext cx="4556125" cy="583565"/>
          </a:xfrm>
          <a:prstGeom prst="rect">
            <a:avLst/>
          </a:prstGeom>
          <a:noFill/>
          <a:ln w="9525">
            <a:noFill/>
          </a:ln>
        </p:spPr>
        <p:txBody>
          <a:bodyPr wrap="none" anchor="t" anchorCtr="0">
            <a:spAutoFit/>
          </a:bodyPr>
          <a:lstStyle/>
          <a:p>
            <a:r>
              <a:rPr lang="zh-CN" altLang="en-US" sz="3200" b="1" dirty="0">
                <a:latin typeface="微软雅黑" panose="020B0503020204020204" charset="-122"/>
                <a:ea typeface="微软雅黑" panose="020B0503020204020204" charset="-122"/>
              </a:rPr>
              <a:t>正标题</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副标题，例如：</a:t>
            </a:r>
            <a:endParaRPr lang="zh-CN" altLang="en-US" sz="3200">
              <a:latin typeface="华文宋体" panose="02010600040101010101" pitchFamily="2" charset="-122"/>
              <a:ea typeface="华文宋体" panose="02010600040101010101" pitchFamily="2" charset="-122"/>
            </a:endParaRPr>
          </a:p>
        </p:txBody>
      </p:sp>
    </p:spTree>
  </p:cSld>
  <p:clrMapOvr>
    <a:masterClrMapping/>
  </p:clrMapOvr>
  <p:transition spd="slow" advClick="0" advTm="3000">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55309"/>
          <p:cNvSpPr/>
          <p:nvPr/>
        </p:nvSpPr>
        <p:spPr>
          <a:xfrm>
            <a:off x="3358727" y="491067"/>
            <a:ext cx="5576147" cy="626533"/>
          </a:xfrm>
          <a:prstGeom prst="rect">
            <a:avLst/>
          </a:prstGeom>
          <a:noFill/>
          <a:ln w="9525">
            <a:noFill/>
          </a:ln>
        </p:spPr>
        <p:txBody>
          <a:bodyPr anchor="ctr" anchorCtr="0"/>
          <a:lstStyle/>
          <a:p>
            <a:pPr eaLnBrk="0" hangingPunct="0">
              <a:buSzTx/>
            </a:pPr>
            <a:r>
              <a:rPr lang="en-US" altLang="zh-CN" sz="2400" b="1" dirty="0">
                <a:solidFill>
                  <a:schemeClr val="tx1"/>
                </a:solidFill>
                <a:latin typeface="微软雅黑" panose="020B0503020204020204" charset="-122"/>
                <a:ea typeface="微软雅黑" panose="020B0503020204020204" charset="-122"/>
              </a:rPr>
              <a:t>3.</a:t>
            </a:r>
            <a:r>
              <a:rPr lang="zh-CN" altLang="en-US" sz="2400" b="1" dirty="0">
                <a:solidFill>
                  <a:schemeClr val="tx1"/>
                </a:solidFill>
                <a:latin typeface="微软雅黑" panose="020B0503020204020204" charset="-122"/>
                <a:ea typeface="微软雅黑" panose="020B0503020204020204" charset="-122"/>
              </a:rPr>
              <a:t>文章式标题</a:t>
            </a:r>
            <a:endParaRPr lang="zh-CN" altLang="en-US" sz="2400" b="1" dirty="0">
              <a:solidFill>
                <a:schemeClr val="tx1"/>
              </a:solidFill>
              <a:latin typeface="微软雅黑" panose="020B0503020204020204" charset="-122"/>
              <a:ea typeface="微软雅黑" panose="020B0503020204020204" charset="-122"/>
            </a:endParaRPr>
          </a:p>
        </p:txBody>
      </p:sp>
      <p:sp>
        <p:nvSpPr>
          <p:cNvPr id="29700" name="文本框 3"/>
          <p:cNvSpPr txBox="1"/>
          <p:nvPr/>
        </p:nvSpPr>
        <p:spPr>
          <a:xfrm>
            <a:off x="1303867" y="2057400"/>
            <a:ext cx="5872480" cy="583565"/>
          </a:xfrm>
          <a:prstGeom prst="rect">
            <a:avLst/>
          </a:prstGeom>
          <a:noFill/>
          <a:ln w="9525">
            <a:noFill/>
          </a:ln>
        </p:spPr>
        <p:txBody>
          <a:bodyPr wrap="none" anchor="t" anchorCtr="0">
            <a:spAutoFit/>
          </a:bodyPr>
          <a:lstStyle/>
          <a:p>
            <a:r>
              <a:rPr lang="zh-CN" altLang="en-US" sz="3200" b="1">
                <a:latin typeface="微软雅黑" panose="020B0503020204020204" charset="-122"/>
                <a:ea typeface="微软雅黑" panose="020B0503020204020204" charset="-122"/>
              </a:rPr>
              <a:t>像一般文章，灵活多样，例如：</a:t>
            </a:r>
            <a:endParaRPr lang="zh-CN" altLang="en-US" sz="3200" b="1">
              <a:latin typeface="微软雅黑" panose="020B0503020204020204" charset="-122"/>
              <a:ea typeface="微软雅黑" panose="020B0503020204020204" charset="-122"/>
            </a:endParaRPr>
          </a:p>
        </p:txBody>
      </p:sp>
      <p:sp>
        <p:nvSpPr>
          <p:cNvPr id="29703" name="矩形 55310"/>
          <p:cNvSpPr/>
          <p:nvPr/>
        </p:nvSpPr>
        <p:spPr>
          <a:xfrm>
            <a:off x="1583691" y="3141133"/>
            <a:ext cx="7433733" cy="863600"/>
          </a:xfrm>
          <a:prstGeom prst="rect">
            <a:avLst/>
          </a:prstGeom>
          <a:noFill/>
          <a:ln w="9525">
            <a:noFill/>
          </a:ln>
        </p:spPr>
        <p:txBody>
          <a:bodyPr anchor="ctr" anchorCtr="0"/>
          <a:lstStyle/>
          <a:p>
            <a:pPr algn="ctr">
              <a:lnSpc>
                <a:spcPct val="150000"/>
              </a:lnSpc>
              <a:buSzTx/>
            </a:pPr>
            <a:r>
              <a:rPr lang="zh-CN" altLang="en-US" sz="2665" b="1" dirty="0">
                <a:latin typeface="微软雅黑" panose="020B0503020204020204" charset="-122"/>
                <a:ea typeface="微软雅黑" panose="020B0503020204020204" charset="-122"/>
              </a:rPr>
              <a:t>《建内涵，树品牌，培特色，争创高水平学校》</a:t>
            </a:r>
            <a:endParaRPr lang="zh-CN" altLang="en-US" sz="2665" b="1" dirty="0">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6147"/>
          <p:cNvSpPr>
            <a:spLocks noGrp="1"/>
          </p:cNvSpPr>
          <p:nvPr>
            <p:ph idx="1"/>
          </p:nvPr>
        </p:nvSpPr>
        <p:spPr>
          <a:xfrm>
            <a:off x="1536700" y="1500717"/>
            <a:ext cx="10464800" cy="4940300"/>
          </a:xfrm>
        </p:spPr>
        <p:txBody>
          <a:bodyPr anchor="t" anchorCtr="0"/>
          <a:lstStyle/>
          <a:p>
            <a:pPr algn="just" defTabSz="914400" latinLnBrk="0">
              <a:lnSpc>
                <a:spcPct val="100000"/>
              </a:lnSpc>
              <a:buSzTx/>
              <a:buNone/>
            </a:pPr>
            <a:endParaRPr lang="en-US" altLang="zh-CN" sz="3200" b="1" baseline="0">
              <a:latin typeface="微软雅黑" panose="020B0503020204020204" charset="-122"/>
              <a:ea typeface="微软雅黑" panose="020B0503020204020204" charset="-122"/>
            </a:endParaRPr>
          </a:p>
          <a:p>
            <a:pPr algn="just" defTabSz="914400" latinLnBrk="0">
              <a:lnSpc>
                <a:spcPct val="100000"/>
              </a:lnSpc>
              <a:buSzTx/>
              <a:buNone/>
            </a:pPr>
            <a:r>
              <a:rPr lang="en-US" altLang="zh-CN" sz="3200" b="1" baseline="0" dirty="0">
                <a:latin typeface="微软雅黑" panose="020B0503020204020204" charset="-122"/>
                <a:ea typeface="微软雅黑" panose="020B0503020204020204" charset="-122"/>
              </a:rPr>
              <a:t>                       </a:t>
            </a:r>
            <a:r>
              <a:rPr lang="en-US" altLang="zh-CN" sz="3200" baseline="0" dirty="0">
                <a:latin typeface="微软雅黑" panose="020B0503020204020204" charset="-122"/>
                <a:ea typeface="微软雅黑" panose="020B0503020204020204" charset="-122"/>
              </a:rPr>
              <a:t>  </a:t>
            </a:r>
            <a:r>
              <a:rPr lang="zh-CN" altLang="en-US" sz="3200" baseline="0" dirty="0">
                <a:latin typeface="微软雅黑" panose="020B0503020204020204" charset="-122"/>
                <a:ea typeface="微软雅黑" panose="020B0503020204020204" charset="-122"/>
              </a:rPr>
              <a:t>前言：背景、总成绩、总评价</a:t>
            </a:r>
            <a:endParaRPr lang="zh-CN" altLang="en-US" sz="3200" baseline="0" dirty="0">
              <a:latin typeface="微软雅黑" panose="020B0503020204020204" charset="-122"/>
              <a:ea typeface="微软雅黑" panose="020B0503020204020204" charset="-122"/>
            </a:endParaRPr>
          </a:p>
          <a:p>
            <a:pPr algn="just" defTabSz="914400" latinLnBrk="0">
              <a:lnSpc>
                <a:spcPct val="100000"/>
              </a:lnSpc>
              <a:buSzTx/>
              <a:buNone/>
            </a:pPr>
            <a:endParaRPr lang="zh-CN" altLang="en-US" sz="3200" b="1" baseline="0">
              <a:latin typeface="微软雅黑" panose="020B0503020204020204" charset="-122"/>
              <a:ea typeface="微软雅黑" panose="020B0503020204020204" charset="-122"/>
            </a:endParaRPr>
          </a:p>
          <a:p>
            <a:pPr algn="just" defTabSz="914400" latinLnBrk="0">
              <a:lnSpc>
                <a:spcPct val="100000"/>
              </a:lnSpc>
              <a:buSzTx/>
              <a:buNone/>
            </a:pPr>
            <a:r>
              <a:rPr lang="zh-CN" altLang="en-US" sz="3200" b="1" baseline="0" dirty="0">
                <a:latin typeface="微软雅黑" panose="020B0503020204020204" charset="-122"/>
                <a:ea typeface="微软雅黑" panose="020B0503020204020204" charset="-122"/>
              </a:rPr>
              <a:t>正文        </a:t>
            </a:r>
            <a:r>
              <a:rPr lang="en-US" altLang="zh-CN" sz="3200" b="1" baseline="0" dirty="0">
                <a:latin typeface="微软雅黑" panose="020B0503020204020204" charset="-122"/>
                <a:ea typeface="微软雅黑" panose="020B0503020204020204" charset="-122"/>
              </a:rPr>
              <a:t>         </a:t>
            </a:r>
            <a:r>
              <a:rPr lang="en-US" altLang="zh-CN" sz="3200" baseline="0" dirty="0">
                <a:latin typeface="微软雅黑" panose="020B0503020204020204" charset="-122"/>
                <a:ea typeface="微软雅黑" panose="020B0503020204020204" charset="-122"/>
              </a:rPr>
              <a:t> </a:t>
            </a:r>
            <a:r>
              <a:rPr lang="zh-CN" altLang="en-US" sz="3200" baseline="0" dirty="0">
                <a:latin typeface="微软雅黑" panose="020B0503020204020204" charset="-122"/>
                <a:ea typeface="微软雅黑" panose="020B0503020204020204" charset="-122"/>
              </a:rPr>
              <a:t>主体：成绩、经验</a:t>
            </a:r>
            <a:endParaRPr lang="zh-CN" altLang="en-US" sz="3200" baseline="0" dirty="0">
              <a:latin typeface="微软雅黑" panose="020B0503020204020204" charset="-122"/>
              <a:ea typeface="微软雅黑" panose="020B0503020204020204" charset="-122"/>
            </a:endParaRPr>
          </a:p>
          <a:p>
            <a:pPr algn="just" defTabSz="914400" latinLnBrk="0">
              <a:lnSpc>
                <a:spcPct val="100000"/>
              </a:lnSpc>
              <a:buSzTx/>
              <a:buNone/>
            </a:pPr>
            <a:endParaRPr lang="zh-CN" altLang="en-US" sz="3200" baseline="0" dirty="0">
              <a:latin typeface="微软雅黑" panose="020B0503020204020204" charset="-122"/>
              <a:ea typeface="微软雅黑" panose="020B0503020204020204" charset="-122"/>
            </a:endParaRPr>
          </a:p>
          <a:p>
            <a:pPr algn="just" defTabSz="914400" latinLnBrk="0">
              <a:lnSpc>
                <a:spcPct val="100000"/>
              </a:lnSpc>
              <a:buSzTx/>
              <a:buNone/>
            </a:pPr>
            <a:r>
              <a:rPr lang="zh-CN" altLang="en-US" sz="3200" b="1" baseline="0" dirty="0">
                <a:latin typeface="微软雅黑" panose="020B0503020204020204" charset="-122"/>
                <a:ea typeface="微软雅黑" panose="020B0503020204020204" charset="-122"/>
              </a:rPr>
              <a:t>                         </a:t>
            </a:r>
            <a:r>
              <a:rPr lang="zh-CN" altLang="en-US" sz="3200" baseline="0" dirty="0">
                <a:latin typeface="微软雅黑" panose="020B0503020204020204" charset="-122"/>
                <a:ea typeface="微软雅黑" panose="020B0503020204020204" charset="-122"/>
              </a:rPr>
              <a:t>结尾：存在问题、今后打算</a:t>
            </a:r>
            <a:endParaRPr lang="zh-CN" altLang="en-US" sz="3200" baseline="0" dirty="0">
              <a:latin typeface="微软雅黑" panose="020B0503020204020204" charset="-122"/>
              <a:ea typeface="微软雅黑" panose="020B0503020204020204" charset="-122"/>
            </a:endParaRPr>
          </a:p>
        </p:txBody>
      </p:sp>
      <p:sp>
        <p:nvSpPr>
          <p:cNvPr id="30723" name="矩形 6150"/>
          <p:cNvSpPr/>
          <p:nvPr/>
        </p:nvSpPr>
        <p:spPr>
          <a:xfrm>
            <a:off x="829733" y="5348817"/>
            <a:ext cx="4876800" cy="844549"/>
          </a:xfrm>
          <a:prstGeom prst="rect">
            <a:avLst/>
          </a:prstGeom>
          <a:noFill/>
          <a:ln w="9525">
            <a:noFill/>
          </a:ln>
        </p:spPr>
        <p:txBody>
          <a:bodyPr anchor="ctr" anchorCtr="0"/>
          <a:lstStyle/>
          <a:p>
            <a:pPr algn="ctr"/>
            <a:r>
              <a:rPr lang="zh-CN" altLang="en-US" sz="3200" b="1" dirty="0">
                <a:latin typeface="微软雅黑" panose="020B0503020204020204" charset="-122"/>
                <a:ea typeface="微软雅黑" panose="020B0503020204020204" charset="-122"/>
              </a:rPr>
              <a:t>落款</a:t>
            </a:r>
            <a:r>
              <a:rPr lang="zh-CN" altLang="en-US" sz="3200" dirty="0">
                <a:latin typeface="微软雅黑" panose="020B0503020204020204" charset="-122"/>
                <a:ea typeface="微软雅黑" panose="020B0503020204020204" charset="-122"/>
              </a:rPr>
              <a:t>：署名、日期</a:t>
            </a:r>
            <a:endParaRPr lang="zh-CN" altLang="en-US" sz="3200" dirty="0">
              <a:latin typeface="微软雅黑" panose="020B0503020204020204" charset="-122"/>
              <a:ea typeface="微软雅黑" panose="020B0503020204020204" charset="-122"/>
            </a:endParaRPr>
          </a:p>
        </p:txBody>
      </p:sp>
      <p:sp>
        <p:nvSpPr>
          <p:cNvPr id="18435" name="左大括号 6149"/>
          <p:cNvSpPr/>
          <p:nvPr/>
        </p:nvSpPr>
        <p:spPr>
          <a:xfrm>
            <a:off x="3826933" y="2288117"/>
            <a:ext cx="577851" cy="2347384"/>
          </a:xfrm>
          <a:prstGeom prst="leftBrace">
            <a:avLst>
              <a:gd name="adj1" fmla="val 47043"/>
              <a:gd name="adj2" fmla="val 47407"/>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txBody>
          <a:bodyPr wrap="none" anchor="ctr"/>
          <a:lstStyle/>
          <a:p>
            <a:pPr algn="ctr" fontAlgn="base"/>
            <a:endParaRPr lang="zh-CN" sz="2400" strike="noStrike" noProof="1">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spd="slow" advClick="0" advTm="3000">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r>
              <a:rPr lang="zh-CN" altLang="en-US" sz="4265" dirty="0">
                <a:solidFill>
                  <a:srgbClr val="FF0000"/>
                </a:solidFill>
              </a:rPr>
              <a:t>（六）</a:t>
            </a:r>
            <a:r>
              <a:rPr lang="zh-CN" altLang="zh-CN" sz="4265" dirty="0">
                <a:solidFill>
                  <a:srgbClr val="FF0000"/>
                </a:solidFill>
              </a:rPr>
              <a:t>写作技巧（重点）</a:t>
            </a:r>
            <a:endParaRPr lang="zh-CN" altLang="en-US" dirty="0"/>
          </a:p>
        </p:txBody>
      </p:sp>
      <p:sp>
        <p:nvSpPr>
          <p:cNvPr id="4" name="内容占位符 2"/>
          <p:cNvSpPr>
            <a:spLocks noGrp="1"/>
          </p:cNvSpPr>
          <p:nvPr/>
        </p:nvSpPr>
        <p:spPr>
          <a:xfrm>
            <a:off x="566738" y="131445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en-US" altLang="zh-CN" b="1" dirty="0"/>
              <a:t>1. </a:t>
            </a:r>
            <a:r>
              <a:rPr lang="zh-CN" altLang="zh-CN" b="1" dirty="0"/>
              <a:t>安排好正文部分的结构形式。</a:t>
            </a:r>
            <a:endParaRPr lang="zh-CN" altLang="zh-CN" dirty="0"/>
          </a:p>
          <a:p>
            <a:r>
              <a:rPr lang="zh-CN" altLang="zh-CN" b="1" dirty="0"/>
              <a:t>（一）纵式结构：</a:t>
            </a:r>
            <a:r>
              <a:rPr lang="zh-CN" altLang="zh-CN" dirty="0"/>
              <a:t>指按时间顺序把工作过程分为几个阶段，分别概述几个阶段的做法、成绩、经验和体会。例：《保持共产党员先进性教育活动总结》主体结构：</a:t>
            </a:r>
            <a:endParaRPr lang="zh-CN" altLang="zh-CN" dirty="0"/>
          </a:p>
          <a:p>
            <a:r>
              <a:rPr lang="en-US" altLang="zh-CN" dirty="0"/>
              <a:t>1.</a:t>
            </a:r>
            <a:r>
              <a:rPr lang="zh-CN" altLang="zh-CN" dirty="0"/>
              <a:t>统筹安排，有条不紊（教育动员阶段）</a:t>
            </a:r>
            <a:endParaRPr lang="zh-CN" altLang="zh-CN" dirty="0"/>
          </a:p>
          <a:p>
            <a:r>
              <a:rPr lang="en-US" altLang="zh-CN" dirty="0"/>
              <a:t>2.</a:t>
            </a:r>
            <a:r>
              <a:rPr lang="zh-CN" altLang="zh-CN" dirty="0"/>
              <a:t>学习教育，注重效果（学习教育阶段）</a:t>
            </a:r>
            <a:endParaRPr lang="zh-CN" altLang="zh-CN" dirty="0"/>
          </a:p>
          <a:p>
            <a:r>
              <a:rPr lang="en-US" altLang="zh-CN" dirty="0"/>
              <a:t>3.</a:t>
            </a:r>
            <a:r>
              <a:rPr lang="zh-CN" altLang="zh-CN" dirty="0"/>
              <a:t>分析评议，指明方向（分析评议阶段）</a:t>
            </a:r>
            <a:endParaRPr lang="zh-CN" altLang="zh-CN" dirty="0"/>
          </a:p>
          <a:p>
            <a:r>
              <a:rPr lang="en-US" altLang="zh-CN" dirty="0"/>
              <a:t>4.</a:t>
            </a:r>
            <a:r>
              <a:rPr lang="zh-CN" altLang="zh-CN" dirty="0"/>
              <a:t>提高整改，讲求落实（提高整改阶段）</a:t>
            </a:r>
            <a:endParaRPr lang="zh-CN" altLang="zh-CN" dirty="0"/>
          </a:p>
          <a:p>
            <a:r>
              <a:rPr lang="en-US" altLang="zh-CN" dirty="0"/>
              <a:t>       </a:t>
            </a:r>
            <a:endParaRPr lang="zh-CN" altLang="en-US" dirty="0"/>
          </a:p>
        </p:txBody>
      </p:sp>
    </p:spTree>
  </p:cSld>
  <p:clrMapOvr>
    <a:masterClrMapping/>
  </p:clrMapOvr>
  <p:transition spd="slow" advClick="0" advTm="300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pic>
        <p:nvPicPr>
          <p:cNvPr id="24" name="图片 23" descr="/Users/any/Downloads/2-6.tif2-6"/>
          <p:cNvPicPr>
            <a:picLocks noChangeAspect="1"/>
          </p:cNvPicPr>
          <p:nvPr/>
        </p:nvPicPr>
        <p:blipFill>
          <a:blip r:embed="rId4"/>
          <a:srcRect/>
          <a:stretch>
            <a:fillRect/>
          </a:stretch>
        </p:blipFill>
        <p:spPr>
          <a:xfrm>
            <a:off x="7915910" y="3770630"/>
            <a:ext cx="3850005" cy="2825750"/>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
        <p:nvSpPr>
          <p:cNvPr id="7"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167640"/>
            <a:ext cx="3639820" cy="77851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二、应用文的作用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742074" y="1736104"/>
            <a:ext cx="3789951" cy="460375"/>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000000"/>
                </a:solidFill>
                <a:cs typeface="+mn-ea"/>
                <a:sym typeface="+mn-lt"/>
              </a:rPr>
              <a:t>（三）沟通交流功能</a:t>
            </a:r>
            <a:endParaRPr lang="zh-CN" altLang="en-US" sz="2000" b="1" cap="all" dirty="0">
              <a:solidFill>
                <a:srgbClr val="000000"/>
              </a:solidFill>
              <a:cs typeface="+mn-ea"/>
              <a:sym typeface="+mn-lt"/>
            </a:endParaRPr>
          </a:p>
        </p:txBody>
      </p:sp>
      <p:sp>
        <p:nvSpPr>
          <p:cNvPr id="4" name="文本框 3"/>
          <p:cNvSpPr txBox="1"/>
          <p:nvPr/>
        </p:nvSpPr>
        <p:spPr>
          <a:xfrm>
            <a:off x="647459" y="2986419"/>
            <a:ext cx="3789951" cy="460375"/>
          </a:xfrm>
          <a:prstGeom prst="rect">
            <a:avLst/>
          </a:prstGeom>
          <a:noFill/>
        </p:spPr>
        <p:txBody>
          <a:bodyPr wrap="square" rtlCol="0">
            <a:spAutoFit/>
          </a:bodyPr>
          <a:p>
            <a:pPr>
              <a:lnSpc>
                <a:spcPct val="120000"/>
              </a:lnSpc>
              <a:spcBef>
                <a:spcPct val="0"/>
              </a:spcBef>
              <a:buSzPct val="25000"/>
              <a:defRPr/>
            </a:pPr>
            <a:r>
              <a:rPr lang="zh-CN" altLang="en-US" sz="2000" b="1" cap="all" dirty="0">
                <a:solidFill>
                  <a:srgbClr val="000000"/>
                </a:solidFill>
                <a:cs typeface="+mn-ea"/>
                <a:sym typeface="+mn-lt"/>
              </a:rPr>
              <a:t>（四）凭证记载功能</a:t>
            </a:r>
            <a:endParaRPr lang="zh-CN" altLang="en-US" sz="2000" b="1" cap="all" dirty="0">
              <a:solidFill>
                <a:srgbClr val="000000"/>
              </a:solidFill>
              <a:cs typeface="+mn-ea"/>
              <a:sym typeface="+mn-lt"/>
            </a:endParaRPr>
          </a:p>
        </p:txBody>
      </p:sp>
      <p:pic>
        <p:nvPicPr>
          <p:cNvPr id="5" name="图片 4"/>
          <p:cNvPicPr>
            <a:picLocks noChangeAspect="1"/>
          </p:cNvPicPr>
          <p:nvPr/>
        </p:nvPicPr>
        <p:blipFill>
          <a:blip r:embed="rId6"/>
          <a:stretch>
            <a:fillRect/>
          </a:stretch>
        </p:blipFill>
        <p:spPr>
          <a:xfrm>
            <a:off x="4238625" y="844550"/>
            <a:ext cx="3715385" cy="2470785"/>
          </a:xfrm>
          <a:prstGeom prst="ellipse">
            <a:avLst/>
          </a:prstGeom>
        </p:spPr>
      </p:pic>
      <p:pic>
        <p:nvPicPr>
          <p:cNvPr id="6" name="图片 5"/>
          <p:cNvPicPr>
            <a:picLocks noChangeAspect="1"/>
          </p:cNvPicPr>
          <p:nvPr/>
        </p:nvPicPr>
        <p:blipFill>
          <a:blip r:embed="rId7"/>
          <a:stretch>
            <a:fillRect/>
          </a:stretch>
        </p:blipFill>
        <p:spPr>
          <a:xfrm>
            <a:off x="935355" y="4003675"/>
            <a:ext cx="4058920" cy="1940560"/>
          </a:xfrm>
          <a:prstGeom prst="ellipse">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down)">
                                      <p:cBhvr>
                                        <p:cTn id="14" dur="500"/>
                                        <p:tgtEl>
                                          <p:spTgt spid="2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7" grpId="0" bldLvl="0" animBg="1"/>
      <p:bldP spid="14" grpId="0" bldLvl="0" animBg="1"/>
      <p:bldP spid="3"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endParaRPr lang="zh-CN" altLang="en-US"/>
          </a:p>
        </p:txBody>
      </p:sp>
      <p:sp>
        <p:nvSpPr>
          <p:cNvPr id="4" name="内容占位符 2"/>
          <p:cNvSpPr>
            <a:spLocks noGrp="1"/>
          </p:cNvSpPr>
          <p:nvPr/>
        </p:nvSpPr>
        <p:spPr>
          <a:xfrm>
            <a:off x="566738" y="131445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en-US" altLang="zh-CN" b="1" dirty="0"/>
              <a:t>1. </a:t>
            </a:r>
            <a:r>
              <a:rPr lang="zh-CN" altLang="zh-CN" b="1" dirty="0"/>
              <a:t>安排好正文部分的结构形式。</a:t>
            </a:r>
            <a:r>
              <a:rPr lang="en-US" altLang="zh-CN" dirty="0"/>
              <a:t> </a:t>
            </a:r>
            <a:r>
              <a:rPr lang="zh-CN" altLang="zh-CN" b="1" dirty="0"/>
              <a:t>横式结构：</a:t>
            </a:r>
            <a:r>
              <a:rPr lang="zh-CN" altLang="zh-CN" dirty="0"/>
              <a:t>就是按内容性质的不同把工作分为若干方面，分别介绍各方面工作及成绩、问题等情况，使各层次之间呈并列关系。在横式结构当中，我们重点把握它是按照由主到次或者由因到果等逻辑顺序排列。</a:t>
            </a:r>
            <a:endParaRPr lang="en-US" altLang="zh-CN" dirty="0"/>
          </a:p>
          <a:p>
            <a:r>
              <a:rPr lang="zh-CN" altLang="zh-CN" dirty="0"/>
              <a:t>例：</a:t>
            </a:r>
            <a:r>
              <a:rPr lang="en-US" altLang="zh-CN" dirty="0"/>
              <a:t>2023</a:t>
            </a:r>
            <a:r>
              <a:rPr lang="zh-CN" altLang="zh-CN" dirty="0"/>
              <a:t>年工作总结主体结构分析：</a:t>
            </a:r>
            <a:endParaRPr lang="zh-CN" altLang="zh-CN" dirty="0"/>
          </a:p>
          <a:p>
            <a:r>
              <a:rPr lang="zh-CN" altLang="zh-CN" dirty="0"/>
              <a:t>一、政治思想表现；二、教学工作；</a:t>
            </a:r>
            <a:endParaRPr lang="en-US" altLang="zh-CN" dirty="0"/>
          </a:p>
          <a:p>
            <a:r>
              <a:rPr lang="zh-CN" altLang="zh-CN" dirty="0"/>
              <a:t>三、科研工作；四、学生管理</a:t>
            </a:r>
            <a:endParaRPr lang="zh-CN" altLang="zh-CN" dirty="0"/>
          </a:p>
          <a:p>
            <a:r>
              <a:rPr lang="en-US" altLang="zh-CN" dirty="0"/>
              <a:t>                  </a:t>
            </a:r>
            <a:r>
              <a:rPr lang="en-US" altLang="zh-CN" b="1" dirty="0"/>
              <a:t>    </a:t>
            </a:r>
            <a:endParaRPr lang="zh-CN" altLang="en-US" dirty="0"/>
          </a:p>
        </p:txBody>
      </p:sp>
    </p:spTree>
  </p:cSld>
  <p:clrMapOvr>
    <a:masterClrMapping/>
  </p:clrMapOvr>
  <p:transition spd="slow" advClick="0" advTm="3000">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nvGraphicFramePr>
        <p:xfrm>
          <a:off x="3956051" y="317500"/>
          <a:ext cx="7733030" cy="6108700"/>
        </p:xfrm>
        <a:graphic>
          <a:graphicData uri="http://schemas.openxmlformats.org/drawingml/2006/table">
            <a:tbl>
              <a:tblPr firstRow="1" bandRow="1">
                <a:tableStyleId>{5940675A-B579-460E-94D1-54222C63F5DA}</a:tableStyleId>
              </a:tblPr>
              <a:tblGrid>
                <a:gridCol w="2093595"/>
                <a:gridCol w="4092575"/>
                <a:gridCol w="1546860"/>
              </a:tblGrid>
              <a:tr h="307975">
                <a:tc>
                  <a:txBody>
                    <a:bodyPr/>
                    <a:lstStyle/>
                    <a:p>
                      <a:pPr indent="0">
                        <a:buNone/>
                      </a:pPr>
                      <a:r>
                        <a:rPr lang="en-US" sz="1865" b="1">
                          <a:latin typeface="微软雅黑" panose="020B0503020204020204" charset="-122"/>
                          <a:ea typeface="微软雅黑" panose="020B0503020204020204" charset="-122"/>
                          <a:cs typeface="微软雅黑" panose="020B0503020204020204" charset="-122"/>
                        </a:rPr>
                        <a:t>   内容提纲</a:t>
                      </a:r>
                      <a:endParaRPr lang="en-US" altLang="en-US" sz="1865" b="1">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1865" b="1">
                          <a:latin typeface="微软雅黑" panose="020B0503020204020204" charset="-122"/>
                          <a:ea typeface="微软雅黑" panose="020B0503020204020204" charset="-122"/>
                          <a:cs typeface="微软雅黑" panose="020B0503020204020204" charset="-122"/>
                        </a:rPr>
                        <a:t>                   格式规范</a:t>
                      </a:r>
                      <a:endParaRPr lang="en-US" altLang="en-US" sz="1865" b="1">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1865" b="1">
                          <a:latin typeface="微软雅黑" panose="020B0503020204020204" charset="-122"/>
                          <a:ea typeface="微软雅黑" panose="020B0503020204020204" charset="-122"/>
                          <a:cs typeface="宋体" panose="02010600030101010101" pitchFamily="2" charset="-122"/>
                        </a:rPr>
                        <a:t>注意事项</a:t>
                      </a:r>
                      <a:endParaRPr lang="en-US" altLang="en-US" sz="1865" b="1">
                        <a:latin typeface="微软雅黑" panose="020B0503020204020204" charset="-122"/>
                        <a:ea typeface="微软雅黑" panose="020B0503020204020204" charset="-122"/>
                        <a:cs typeface="宋体" panose="02010600030101010101" pitchFamily="2" charset="-122"/>
                      </a:endParaRPr>
                    </a:p>
                  </a:txBody>
                  <a:tcPr marT="0" marB="0">
                    <a:lnL w="1270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00725">
                <a:tc>
                  <a:txBody>
                    <a:bodyPr/>
                    <a:lstStyle/>
                    <a:p>
                      <a:pPr indent="0">
                        <a:buNone/>
                      </a:pPr>
                      <a:r>
                        <a:rPr lang="en-US" sz="1600" b="1">
                          <a:latin typeface="微软雅黑" panose="020B0503020204020204" charset="-122"/>
                          <a:ea typeface="微软雅黑" panose="020B0503020204020204" charset="-122"/>
                          <a:cs typeface="微软雅黑" panose="020B0503020204020204" charset="-122"/>
                        </a:rPr>
                        <a:t>一、标题：</a:t>
                      </a:r>
                      <a:r>
                        <a:rPr lang="en-US" sz="1600" b="0">
                          <a:latin typeface="微软雅黑" panose="020B0503020204020204" charset="-122"/>
                          <a:ea typeface="微软雅黑" panose="020B0503020204020204" charset="-122"/>
                          <a:cs typeface="微软雅黑" panose="020B0503020204020204" charset="-122"/>
                        </a:rPr>
                        <a:t>单位名称+时间+内容+文种</a:t>
                      </a:r>
                      <a:r>
                        <a:rPr lang="en-US" sz="1600" b="1">
                          <a:latin typeface="微软雅黑" panose="020B0503020204020204" charset="-122"/>
                          <a:ea typeface="微软雅黑" panose="020B0503020204020204" charset="-122"/>
                          <a:cs typeface="微软雅黑" panose="020B0503020204020204" charset="-122"/>
                        </a:rPr>
                        <a:t> </a:t>
                      </a:r>
                      <a:endParaRPr lang="en-US" sz="1600" b="1">
                        <a:latin typeface="微软雅黑" panose="020B0503020204020204" charset="-122"/>
                        <a:ea typeface="微软雅黑" panose="020B0503020204020204" charset="-122"/>
                        <a:cs typeface="微软雅黑" panose="020B0503020204020204" charset="-122"/>
                      </a:endParaRPr>
                    </a:p>
                    <a:p>
                      <a:pPr indent="0">
                        <a:buNone/>
                      </a:pPr>
                      <a:r>
                        <a:rPr lang="en-US" sz="1600" b="1">
                          <a:latin typeface="微软雅黑" panose="020B0503020204020204" charset="-122"/>
                          <a:ea typeface="微软雅黑" panose="020B0503020204020204" charset="-122"/>
                          <a:cs typeface="微软雅黑" panose="020B0503020204020204" charset="-122"/>
                        </a:rPr>
                        <a:t>二、正文：</a:t>
                      </a:r>
                      <a:endParaRPr lang="en-US" sz="1600" b="1">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1.前言：有关背景、工作概况、总成绩、总评价    </a:t>
                      </a: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2.主体：工作成绩、经验体会、存在问题              </a:t>
                      </a: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3.结尾：努力方向 </a:t>
                      </a:r>
                      <a:r>
                        <a:rPr lang="en-US" sz="1600" b="1">
                          <a:latin typeface="微软雅黑" panose="020B0503020204020204" charset="-122"/>
                          <a:ea typeface="微软雅黑" panose="020B0503020204020204" charset="-122"/>
                          <a:cs typeface="微软雅黑" panose="020B0503020204020204" charset="-122"/>
                        </a:rPr>
                        <a:t> </a:t>
                      </a:r>
                      <a:endParaRPr lang="en-US" sz="1600" b="1">
                        <a:latin typeface="微软雅黑" panose="020B0503020204020204" charset="-122"/>
                        <a:ea typeface="微软雅黑" panose="020B0503020204020204" charset="-122"/>
                        <a:cs typeface="微软雅黑" panose="020B0503020204020204" charset="-122"/>
                      </a:endParaRPr>
                    </a:p>
                    <a:p>
                      <a:pPr indent="0">
                        <a:buNone/>
                      </a:pPr>
                      <a:endParaRPr lang="en-US" sz="1600" b="1">
                        <a:latin typeface="微软雅黑" panose="020B0503020204020204" charset="-122"/>
                        <a:ea typeface="微软雅黑" panose="020B0503020204020204" charset="-122"/>
                        <a:cs typeface="微软雅黑" panose="020B0503020204020204" charset="-122"/>
                      </a:endParaRPr>
                    </a:p>
                    <a:p>
                      <a:pPr indent="0">
                        <a:buNone/>
                      </a:pPr>
                      <a:endParaRPr lang="en-US" sz="1600" b="1">
                        <a:latin typeface="微软雅黑" panose="020B0503020204020204" charset="-122"/>
                        <a:ea typeface="微软雅黑" panose="020B0503020204020204" charset="-122"/>
                        <a:cs typeface="微软雅黑" panose="020B0503020204020204" charset="-122"/>
                      </a:endParaRPr>
                    </a:p>
                    <a:p>
                      <a:pPr indent="0">
                        <a:buNone/>
                      </a:pPr>
                      <a:endParaRPr lang="en-US" sz="1600" b="1">
                        <a:latin typeface="微软雅黑" panose="020B0503020204020204" charset="-122"/>
                        <a:ea typeface="微软雅黑" panose="020B0503020204020204" charset="-122"/>
                        <a:cs typeface="微软雅黑" panose="020B0503020204020204" charset="-122"/>
                      </a:endParaRPr>
                    </a:p>
                    <a:p>
                      <a:pPr indent="0">
                        <a:buNone/>
                      </a:pPr>
                      <a:r>
                        <a:rPr lang="en-US" sz="1600" b="1">
                          <a:latin typeface="微软雅黑" panose="020B0503020204020204" charset="-122"/>
                          <a:ea typeface="微软雅黑" panose="020B0503020204020204" charset="-122"/>
                          <a:cs typeface="微软雅黑" panose="020B0503020204020204" charset="-122"/>
                        </a:rPr>
                        <a:t>三、落款和日期</a:t>
                      </a:r>
                      <a:endParaRPr lang="en-US" altLang="en-US" sz="1600" b="1">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600" b="1">
                          <a:latin typeface="微软雅黑" panose="020B0503020204020204" charset="-122"/>
                          <a:ea typeface="微软雅黑" panose="020B0503020204020204" charset="-122"/>
                          <a:cs typeface="微软雅黑" panose="020B0503020204020204" charset="-122"/>
                        </a:rPr>
                        <a:t>××大学图书馆2019年工作总结</a:t>
                      </a:r>
                      <a:r>
                        <a:rPr lang="en-US" sz="1600" b="0">
                          <a:latin typeface="微软雅黑" panose="020B0503020204020204" charset="-122"/>
                          <a:ea typeface="微软雅黑" panose="020B0503020204020204" charset="-122"/>
                          <a:cs typeface="微软雅黑" panose="020B0503020204020204" charset="-122"/>
                        </a:rPr>
                        <a:t> </a:t>
                      </a:r>
                      <a:endParaRPr lang="en-US" sz="1600" b="0">
                        <a:latin typeface="微软雅黑" panose="020B0503020204020204" charset="-122"/>
                        <a:ea typeface="微软雅黑" panose="020B0503020204020204" charset="-122"/>
                        <a:cs typeface="微软雅黑" panose="020B0503020204020204" charset="-122"/>
                      </a:endParaRPr>
                    </a:p>
                    <a:p>
                      <a:pPr indent="0" algn="ctr">
                        <a:buNone/>
                      </a:pPr>
                      <a:endParaRPr lang="en-US" sz="1600" b="0">
                        <a:latin typeface="微软雅黑" panose="020B0503020204020204" charset="-122"/>
                        <a:ea typeface="微软雅黑" panose="020B0503020204020204" charset="-122"/>
                        <a:cs typeface="微软雅黑" panose="020B0503020204020204" charset="-122"/>
                      </a:endParaRPr>
                    </a:p>
                    <a:p>
                      <a:pPr indent="0" algn="ctr">
                        <a:buNone/>
                      </a:pPr>
                      <a:r>
                        <a:rPr lang="en-US" sz="1600" b="0">
                          <a:latin typeface="微软雅黑" panose="020B0503020204020204" charset="-122"/>
                          <a:ea typeface="微软雅黑" panose="020B0503020204020204" charset="-122"/>
                          <a:cs typeface="微软雅黑" panose="020B0503020204020204" charset="-122"/>
                        </a:rPr>
                        <a:t>    2019年，在全体馆员的共同努力下，在学校领导的全面支持下，图书馆全体员工×××××××××××××××，现总结如下：                                   </a:t>
                      </a:r>
                      <a:r>
                        <a:rPr lang="en-US" sz="1600" b="1">
                          <a:latin typeface="微软雅黑" panose="020B0503020204020204" charset="-122"/>
                          <a:ea typeface="微软雅黑" panose="020B0503020204020204" charset="-122"/>
                          <a:cs typeface="微软雅黑" panose="020B0503020204020204" charset="-122"/>
                        </a:rPr>
                        <a:t>一、一年来，我们主要做了以下工作</a:t>
                      </a:r>
                      <a:r>
                        <a:rPr lang="en-US" sz="1600" b="0">
                          <a:latin typeface="微软雅黑" panose="020B0503020204020204" charset="-122"/>
                          <a:ea typeface="微软雅黑" panose="020B0503020204020204" charset="-122"/>
                          <a:cs typeface="微软雅黑" panose="020B0503020204020204" charset="-122"/>
                        </a:rPr>
                        <a:t>：             （一）×××××××××××××××                                                                                 （二）×××××××××××××××                                                                                （三）×××××××××××××××                                                                         </a:t>
                      </a:r>
                      <a:endParaRPr lang="en-US" sz="1600" b="0">
                        <a:latin typeface="微软雅黑" panose="020B0503020204020204" charset="-122"/>
                        <a:ea typeface="微软雅黑" panose="020B0503020204020204" charset="-122"/>
                        <a:cs typeface="微软雅黑" panose="020B0503020204020204" charset="-122"/>
                      </a:endParaRPr>
                    </a:p>
                    <a:p>
                      <a:pPr indent="0" algn="ctr">
                        <a:buNone/>
                      </a:pPr>
                      <a:r>
                        <a:rPr lang="en-US" sz="1600" b="1">
                          <a:latin typeface="微软雅黑" panose="020B0503020204020204" charset="-122"/>
                          <a:ea typeface="微软雅黑" panose="020B0503020204020204" charset="-122"/>
                          <a:cs typeface="微软雅黑" panose="020B0503020204020204" charset="-122"/>
                        </a:rPr>
                        <a:t>二、在工作中，我们深切地体会到</a:t>
                      </a:r>
                      <a:r>
                        <a:rPr lang="en-US" sz="1600" b="0">
                          <a:latin typeface="微软雅黑" panose="020B0503020204020204" charset="-122"/>
                          <a:ea typeface="微软雅黑" panose="020B0503020204020204" charset="-122"/>
                          <a:cs typeface="微软雅黑" panose="020B0503020204020204" charset="-122"/>
                        </a:rPr>
                        <a:t>：              （一）×××××××××××××××                                                                                    （二）×××××××××××××××                                                                                                                                                                                                            （三）×××××××××××××××                                                                                   三、回顾一年的工作，在取得成绩的同时，也找到了</a:t>
                      </a:r>
                      <a:r>
                        <a:rPr lang="en-US" sz="1600" b="1">
                          <a:latin typeface="微软雅黑" panose="020B0503020204020204" charset="-122"/>
                          <a:ea typeface="微软雅黑" panose="020B0503020204020204" charset="-122"/>
                          <a:cs typeface="微软雅黑" panose="020B0503020204020204" charset="-122"/>
                        </a:rPr>
                        <a:t>工作中的不足和问题</a:t>
                      </a:r>
                      <a:r>
                        <a:rPr lang="en-US" sz="1600" b="0">
                          <a:latin typeface="微软雅黑" panose="020B0503020204020204" charset="-122"/>
                          <a:ea typeface="微软雅黑" panose="020B0503020204020204" charset="-122"/>
                          <a:cs typeface="微软雅黑" panose="020B0503020204020204" charset="-122"/>
                        </a:rPr>
                        <a:t>：                                       （一）×××××××××××××××                                          （二）×××××××××××××××                                           （三）×××××××××××××××                                           在下个阶段，我们将××××××××××××××××××××                                                                   </a:t>
                      </a:r>
                      <a:endParaRPr lang="en-US" sz="1600" b="0">
                        <a:latin typeface="微软雅黑" panose="020B0503020204020204" charset="-122"/>
                        <a:ea typeface="微软雅黑" panose="020B0503020204020204" charset="-122"/>
                        <a:cs typeface="微软雅黑" panose="020B0503020204020204" charset="-122"/>
                      </a:endParaRPr>
                    </a:p>
                    <a:p>
                      <a:pPr indent="0" algn="ctr">
                        <a:buNone/>
                      </a:pPr>
                      <a:endParaRPr lang="en-US" sz="1600" b="0">
                        <a:latin typeface="微软雅黑" panose="020B0503020204020204" charset="-122"/>
                        <a:ea typeface="微软雅黑" panose="020B0503020204020204" charset="-122"/>
                        <a:cs typeface="微软雅黑" panose="020B0503020204020204" charset="-122"/>
                      </a:endParaRPr>
                    </a:p>
                    <a:p>
                      <a:pPr indent="0" algn="ctr">
                        <a:buNone/>
                      </a:pPr>
                      <a:r>
                        <a:rPr lang="en-US" sz="1600" b="0">
                          <a:latin typeface="微软雅黑" panose="020B0503020204020204" charset="-122"/>
                          <a:ea typeface="微软雅黑" panose="020B0503020204020204" charset="-122"/>
                          <a:cs typeface="微软雅黑" panose="020B0503020204020204" charset="-122"/>
                        </a:rPr>
                        <a:t>                 ××大学图书馆                                              </a:t>
                      </a:r>
                      <a:endParaRPr lang="en-US" sz="1600" b="0">
                        <a:latin typeface="微软雅黑" panose="020B0503020204020204" charset="-122"/>
                        <a:ea typeface="微软雅黑" panose="020B0503020204020204" charset="-122"/>
                        <a:cs typeface="微软雅黑" panose="020B0503020204020204" charset="-122"/>
                      </a:endParaRPr>
                    </a:p>
                    <a:p>
                      <a:pPr indent="0" algn="ctr">
                        <a:buNone/>
                      </a:pPr>
                      <a:r>
                        <a:rPr lang="en-US" sz="1600" b="0">
                          <a:latin typeface="微软雅黑" panose="020B0503020204020204" charset="-122"/>
                          <a:ea typeface="微软雅黑" panose="020B0503020204020204" charset="-122"/>
                          <a:cs typeface="微软雅黑" panose="020B0503020204020204" charset="-122"/>
                        </a:rPr>
                        <a:t>                  ×年×月×日</a:t>
                      </a:r>
                      <a:endParaRPr lang="en-US" altLang="en-US" sz="1600" b="1">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1600" b="0">
                          <a:latin typeface="微软雅黑" panose="020B0503020204020204" charset="-122"/>
                          <a:ea typeface="微软雅黑" panose="020B0503020204020204" charset="-122"/>
                          <a:cs typeface="微软雅黑" panose="020B0503020204020204" charset="-122"/>
                        </a:rPr>
                        <a:t>或新闻式标题或文章式标题 </a:t>
                      </a:r>
                      <a:endParaRPr lang="en-US" sz="1600" b="0">
                        <a:latin typeface="微软雅黑" panose="020B0503020204020204" charset="-122"/>
                        <a:ea typeface="微软雅黑" panose="020B0503020204020204" charset="-122"/>
                        <a:cs typeface="微软雅黑" panose="020B0503020204020204" charset="-122"/>
                      </a:endParaRPr>
                    </a:p>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lnSpc>
                          <a:spcPct val="150000"/>
                        </a:lnSpc>
                        <a:buNone/>
                      </a:pPr>
                      <a:r>
                        <a:rPr lang="en-US" sz="1600" b="0">
                          <a:latin typeface="微软雅黑" panose="020B0503020204020204" charset="-122"/>
                          <a:ea typeface="微软雅黑" panose="020B0503020204020204" charset="-122"/>
                          <a:cs typeface="微软雅黑" panose="020B0503020204020204" charset="-122"/>
                        </a:rPr>
                        <a:t>总领全文主旨评价要恰当 </a:t>
                      </a:r>
                      <a:endParaRPr lang="en-US" sz="1600" b="0">
                        <a:latin typeface="微软雅黑" panose="020B0503020204020204" charset="-122"/>
                        <a:ea typeface="微软雅黑" panose="020B0503020204020204" charset="-122"/>
                        <a:cs typeface="微软雅黑" panose="020B0503020204020204" charset="-122"/>
                      </a:endParaRPr>
                    </a:p>
                    <a:p>
                      <a:pPr indent="0">
                        <a:lnSpc>
                          <a:spcPct val="150000"/>
                        </a:lnSpc>
                        <a:buNone/>
                      </a:pPr>
                      <a:r>
                        <a:rPr lang="en-US" sz="1600" b="0">
                          <a:latin typeface="微软雅黑" panose="020B0503020204020204" charset="-122"/>
                          <a:ea typeface="微软雅黑" panose="020B0503020204020204" charset="-122"/>
                          <a:cs typeface="微软雅黑" panose="020B0503020204020204" charset="-122"/>
                        </a:rPr>
                        <a:t>分条列项写作层次条理清楚注意提炼观点         一分为二</a:t>
                      </a:r>
                      <a:endParaRPr lang="en-US" sz="1600" b="0">
                        <a:latin typeface="微软雅黑" panose="020B0503020204020204" charset="-122"/>
                        <a:ea typeface="微软雅黑" panose="020B0503020204020204" charset="-122"/>
                        <a:cs typeface="微软雅黑" panose="020B0503020204020204" charset="-122"/>
                      </a:endParaRPr>
                    </a:p>
                    <a:p>
                      <a:pPr indent="0">
                        <a:lnSpc>
                          <a:spcPct val="150000"/>
                        </a:lnSpc>
                        <a:buNone/>
                      </a:pPr>
                      <a:r>
                        <a:rPr lang="en-US" sz="1600" b="0">
                          <a:latin typeface="微软雅黑" panose="020B0503020204020204" charset="-122"/>
                          <a:ea typeface="微软雅黑" panose="020B0503020204020204" charset="-122"/>
                          <a:cs typeface="微软雅黑" panose="020B0503020204020204" charset="-122"/>
                        </a:rPr>
                        <a:t>客观如实  </a:t>
                      </a:r>
                      <a:endParaRPr lang="en-US" altLang="en-US" sz="1600" b="0">
                        <a:latin typeface="微软雅黑" panose="020B0503020204020204" charset="-122"/>
                        <a:ea typeface="微软雅黑" panose="020B0503020204020204" charset="-122"/>
                        <a:cs typeface="微软雅黑" panose="020B0503020204020204" charset="-122"/>
                      </a:endParaRPr>
                    </a:p>
                  </a:txBody>
                  <a:tcPr marT="0" marB="0">
                    <a:lnL w="12700" cap="flat" cmpd="sng">
                      <a:solidFill>
                        <a:srgbClr val="08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31759" name="图片 1"/>
          <p:cNvPicPr>
            <a:picLocks noChangeAspect="1"/>
          </p:cNvPicPr>
          <p:nvPr/>
        </p:nvPicPr>
        <p:blipFill>
          <a:blip r:embed="rId1"/>
          <a:stretch>
            <a:fillRect/>
          </a:stretch>
        </p:blipFill>
        <p:spPr>
          <a:xfrm>
            <a:off x="829733" y="177800"/>
            <a:ext cx="1246717" cy="1255184"/>
          </a:xfrm>
          <a:prstGeom prst="rect">
            <a:avLst/>
          </a:prstGeom>
          <a:noFill/>
          <a:ln w="9525">
            <a:noFill/>
          </a:ln>
        </p:spPr>
      </p:pic>
      <p:sp>
        <p:nvSpPr>
          <p:cNvPr id="31760" name="文本框 1"/>
          <p:cNvSpPr txBox="1"/>
          <p:nvPr/>
        </p:nvSpPr>
        <p:spPr>
          <a:xfrm>
            <a:off x="2138045" y="2480733"/>
            <a:ext cx="757555" cy="2804584"/>
          </a:xfrm>
          <a:prstGeom prst="rect">
            <a:avLst/>
          </a:prstGeom>
          <a:noFill/>
          <a:ln w="9525">
            <a:noFill/>
          </a:ln>
        </p:spPr>
        <p:txBody>
          <a:bodyPr vert="eaVert" wrap="square" anchor="t" anchorCtr="0">
            <a:spAutoFit/>
          </a:bodyPr>
          <a:lstStyle/>
          <a:p>
            <a:r>
              <a:rPr lang="zh-CN" altLang="en-US" sz="3735" b="1">
                <a:solidFill>
                  <a:srgbClr val="FF0000"/>
                </a:solidFill>
                <a:latin typeface="微软雅黑" panose="020B0503020204020204" charset="-122"/>
                <a:ea typeface="微软雅黑" panose="020B0503020204020204" charset="-122"/>
              </a:rPr>
              <a:t>格 式 写 法</a:t>
            </a:r>
            <a:endParaRPr lang="zh-CN" altLang="en-US" sz="3735" b="1">
              <a:solidFill>
                <a:srgbClr val="FF0000"/>
              </a:solidFill>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233" y="304800"/>
            <a:ext cx="10668000" cy="1217084"/>
          </a:xfrm>
        </p:spPr>
        <p:txBody>
          <a:bodyPr/>
          <a:lstStyle/>
          <a:p>
            <a:r>
              <a:rPr lang="zh-CN" altLang="en-US" b="1" dirty="0">
                <a:solidFill>
                  <a:srgbClr val="FF0000"/>
                </a:solidFill>
              </a:rPr>
              <a:t>（</a:t>
            </a:r>
            <a:r>
              <a:rPr lang="zh-CN" altLang="zh-CN" b="1" dirty="0">
                <a:solidFill>
                  <a:srgbClr val="FF0000"/>
                </a:solidFill>
              </a:rPr>
              <a:t>七</a:t>
            </a:r>
            <a:r>
              <a:rPr lang="zh-CN" altLang="en-US" b="1" dirty="0">
                <a:solidFill>
                  <a:srgbClr val="FF0000"/>
                </a:solidFill>
              </a:rPr>
              <a:t>）</a:t>
            </a:r>
            <a:r>
              <a:rPr lang="zh-CN" altLang="zh-CN" b="1" dirty="0">
                <a:solidFill>
                  <a:srgbClr val="FF0000"/>
                </a:solidFill>
              </a:rPr>
              <a:t>总结写作要求：</a:t>
            </a:r>
            <a:endParaRPr lang="zh-CN" altLang="en-US" dirty="0"/>
          </a:p>
        </p:txBody>
      </p:sp>
      <p:sp>
        <p:nvSpPr>
          <p:cNvPr id="4" name="内容占位符 2"/>
          <p:cNvSpPr>
            <a:spLocks noGrp="1"/>
          </p:cNvSpPr>
          <p:nvPr/>
        </p:nvSpPr>
        <p:spPr>
          <a:xfrm>
            <a:off x="566738" y="1314450"/>
            <a:ext cx="8001000" cy="3200400"/>
          </a:xfrm>
          <a:prstGeom prst="rect">
            <a:avLst/>
          </a:prstGeom>
          <a:noFill/>
          <a:ln w="9525">
            <a:noFill/>
          </a:ln>
        </p:spPr>
        <p:txBody>
          <a:bodyPr anchor="t"/>
          <a:lstStyle>
            <a:lvl1pPr marL="352425" indent="-352425" algn="l" rtl="0" eaLnBrk="0" fontAlgn="base" hangingPunct="0">
              <a:spcBef>
                <a:spcPct val="15000"/>
              </a:spcBef>
              <a:spcAft>
                <a:spcPct val="0"/>
              </a:spcAft>
              <a:buClr>
                <a:schemeClr val="accent2"/>
              </a:buClr>
              <a:buFont typeface="Wingdings" panose="05000000000000000000" pitchFamily="2" charset="2"/>
              <a:buChar char="o"/>
              <a:defRPr sz="2250">
                <a:solidFill>
                  <a:schemeClr val="tx1"/>
                </a:solidFill>
                <a:latin typeface="+mn-lt"/>
                <a:ea typeface="+mn-ea"/>
                <a:cs typeface="+mn-cs"/>
              </a:defRPr>
            </a:lvl1pPr>
            <a:lvl2pPr marL="681355" indent="-327660" algn="l" rtl="0" eaLnBrk="0" fontAlgn="base" hangingPunct="0">
              <a:spcBef>
                <a:spcPct val="15000"/>
              </a:spcBef>
              <a:spcAft>
                <a:spcPct val="0"/>
              </a:spcAft>
              <a:buClr>
                <a:schemeClr val="accent2"/>
              </a:buClr>
              <a:buFont typeface="Wingdings" panose="05000000000000000000" pitchFamily="2" charset="2"/>
              <a:buChar char="n"/>
              <a:defRPr sz="1950">
                <a:solidFill>
                  <a:schemeClr val="tx1"/>
                </a:solidFill>
                <a:latin typeface="+mn-lt"/>
                <a:ea typeface="+mn-ea"/>
              </a:defRPr>
            </a:lvl2pPr>
            <a:lvl3pPr marL="979170" indent="-296545" algn="l" rtl="0" eaLnBrk="0" fontAlgn="base" hangingPunct="0">
              <a:spcBef>
                <a:spcPct val="15000"/>
              </a:spcBef>
              <a:spcAft>
                <a:spcPct val="0"/>
              </a:spcAft>
              <a:buClr>
                <a:schemeClr val="accent2"/>
              </a:buClr>
              <a:buFont typeface="Wingdings" panose="05000000000000000000" pitchFamily="2" charset="2"/>
              <a:buChar char="o"/>
              <a:defRPr sz="1725">
                <a:solidFill>
                  <a:schemeClr val="tx1"/>
                </a:solidFill>
                <a:latin typeface="+mn-lt"/>
                <a:ea typeface="+mn-ea"/>
              </a:defRPr>
            </a:lvl3pPr>
            <a:lvl4pPr marL="1270635" indent="-290830" algn="l" rtl="0" eaLnBrk="0" fontAlgn="base" hangingPunct="0">
              <a:spcBef>
                <a:spcPct val="15000"/>
              </a:spcBef>
              <a:spcAft>
                <a:spcPct val="0"/>
              </a:spcAft>
              <a:buClr>
                <a:schemeClr val="accent2"/>
              </a:buClr>
              <a:buFont typeface="Wingdings" panose="05000000000000000000" pitchFamily="2" charset="2"/>
              <a:buChar char="n"/>
              <a:defRPr sz="1500">
                <a:solidFill>
                  <a:schemeClr val="tx1"/>
                </a:solidFill>
                <a:latin typeface="+mn-lt"/>
                <a:ea typeface="+mn-ea"/>
              </a:defRPr>
            </a:lvl4pPr>
            <a:lvl5pPr marL="1570990" indent="-299085" algn="l" rtl="0" eaLnBrk="0" fontAlgn="base" hangingPunct="0">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5pPr>
            <a:lvl6pPr marL="19138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6pPr>
            <a:lvl7pPr marL="22567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7pPr>
            <a:lvl8pPr marL="25996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8pPr>
            <a:lvl9pPr marL="2942590" indent="-299085" algn="l" rtl="0" fontAlgn="base">
              <a:spcBef>
                <a:spcPts val="90"/>
              </a:spcBef>
              <a:spcAft>
                <a:spcPct val="0"/>
              </a:spcAft>
              <a:buClr>
                <a:schemeClr val="accent2"/>
              </a:buClr>
              <a:buFont typeface="Wingdings" panose="05000000000000000000" pitchFamily="2" charset="2"/>
              <a:buChar char="§"/>
              <a:defRPr sz="1500">
                <a:solidFill>
                  <a:schemeClr val="tx1"/>
                </a:solidFill>
                <a:latin typeface="+mn-lt"/>
                <a:ea typeface="+mn-ea"/>
              </a:defRPr>
            </a:lvl9pPr>
          </a:lstStyle>
          <a:p>
            <a:r>
              <a:rPr lang="zh-CN" altLang="zh-CN" dirty="0"/>
              <a:t>（一）要熟悉实践过程、积累选择材料，观点和材料一致</a:t>
            </a:r>
            <a:endParaRPr lang="zh-CN" altLang="zh-CN" dirty="0"/>
          </a:p>
          <a:p>
            <a:r>
              <a:rPr lang="zh-CN" altLang="zh-CN" dirty="0"/>
              <a:t>（二）实事求是，总结规律</a:t>
            </a:r>
            <a:endParaRPr lang="zh-CN" altLang="zh-CN" dirty="0"/>
          </a:p>
          <a:p>
            <a:r>
              <a:rPr lang="zh-CN" altLang="zh-CN" dirty="0"/>
              <a:t>写作总结应该本着实事求是的态度，非常客观地对已经做过的工作进行全面系统的回顾之后，总结出规律性的东西来，不能夸大成绩、隐瞒缺点。</a:t>
            </a:r>
            <a:endParaRPr lang="zh-CN" altLang="zh-CN" dirty="0"/>
          </a:p>
          <a:p>
            <a:r>
              <a:rPr lang="zh-CN" altLang="zh-CN" b="1" dirty="0"/>
              <a:t>（三）</a:t>
            </a:r>
            <a:r>
              <a:rPr lang="zh-CN" altLang="zh-CN" dirty="0"/>
              <a:t>言之有物，不能空话、套话、废话</a:t>
            </a:r>
            <a:endParaRPr lang="zh-CN" altLang="zh-CN" dirty="0"/>
          </a:p>
          <a:p>
            <a:r>
              <a:rPr lang="zh-CN" altLang="zh-CN" dirty="0"/>
              <a:t>（四）高瞻远瞩、看到弱点，提出希望</a:t>
            </a:r>
            <a:endParaRPr lang="zh-CN" altLang="zh-CN" dirty="0"/>
          </a:p>
          <a:p>
            <a:endParaRPr lang="zh-CN" altLang="en-US" dirty="0"/>
          </a:p>
        </p:txBody>
      </p:sp>
    </p:spTree>
  </p:cSld>
  <p:clrMapOvr>
    <a:masterClrMapping/>
  </p:clrMapOvr>
  <p:transition spd="slow" advClick="0" advTm="3000">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1"/>
          <p:cNvPicPr>
            <a:picLocks noChangeAspect="1"/>
          </p:cNvPicPr>
          <p:nvPr/>
        </p:nvPicPr>
        <p:blipFill>
          <a:blip r:embed="rId1"/>
          <a:stretch>
            <a:fillRect/>
          </a:stretch>
        </p:blipFill>
        <p:spPr>
          <a:xfrm>
            <a:off x="829733" y="177800"/>
            <a:ext cx="1246717" cy="1255184"/>
          </a:xfrm>
          <a:prstGeom prst="rect">
            <a:avLst/>
          </a:prstGeom>
          <a:noFill/>
          <a:ln w="9525">
            <a:noFill/>
          </a:ln>
        </p:spPr>
      </p:pic>
      <p:sp>
        <p:nvSpPr>
          <p:cNvPr id="38914" name="文本占位符 106497"/>
          <p:cNvSpPr>
            <a:spLocks noGrp="1"/>
          </p:cNvSpPr>
          <p:nvPr>
            <p:ph idx="1"/>
          </p:nvPr>
        </p:nvSpPr>
        <p:spPr>
          <a:xfrm>
            <a:off x="2959100" y="433917"/>
            <a:ext cx="8106833" cy="742949"/>
          </a:xfrm>
        </p:spPr>
        <p:txBody>
          <a:bodyPr anchor="t" anchorCtr="0"/>
          <a:lstStyle/>
          <a:p>
            <a:pPr algn="ctr">
              <a:buNone/>
            </a:pPr>
            <a:r>
              <a:rPr lang="en-US" altLang="zh-CN" sz="4265" b="1" dirty="0">
                <a:solidFill>
                  <a:srgbClr val="FF0000"/>
                </a:solidFill>
                <a:latin typeface="微软雅黑" panose="020B0503020204020204" charset="-122"/>
                <a:ea typeface="微软雅黑" panose="020B0503020204020204" charset="-122"/>
              </a:rPr>
              <a:t> </a:t>
            </a:r>
            <a:r>
              <a:rPr lang="zh-CN" altLang="en-US" sz="4265" b="1" dirty="0">
                <a:solidFill>
                  <a:srgbClr val="FF0000"/>
                </a:solidFill>
                <a:latin typeface="微软雅黑" panose="020B0503020204020204" charset="-122"/>
                <a:ea typeface="微软雅黑" panose="020B0503020204020204" charset="-122"/>
              </a:rPr>
              <a:t>练习：写一篇学习经验总结</a:t>
            </a:r>
            <a:endParaRPr lang="zh-CN" altLang="en-US" sz="4265" b="1">
              <a:solidFill>
                <a:srgbClr val="FF0000"/>
              </a:solidFill>
              <a:latin typeface="微软雅黑" panose="020B0503020204020204" charset="-122"/>
              <a:ea typeface="微软雅黑" panose="020B0503020204020204" charset="-122"/>
            </a:endParaRPr>
          </a:p>
        </p:txBody>
      </p:sp>
      <p:sp>
        <p:nvSpPr>
          <p:cNvPr id="38915" name="标题 106504"/>
          <p:cNvSpPr>
            <a:spLocks noGrp="1"/>
          </p:cNvSpPr>
          <p:nvPr>
            <p:ph type="title"/>
          </p:nvPr>
        </p:nvSpPr>
        <p:spPr>
          <a:xfrm>
            <a:off x="2076451" y="1811867"/>
            <a:ext cx="8830733" cy="3759200"/>
          </a:xfrm>
        </p:spPr>
        <p:txBody>
          <a:bodyPr anchor="ctr" anchorCtr="0"/>
          <a:lstStyle/>
          <a:p>
            <a:pPr>
              <a:lnSpc>
                <a:spcPct val="150000"/>
              </a:lnSpc>
            </a:pPr>
            <a:r>
              <a:rPr lang="zh-CN" altLang="en-US" sz="3200" b="1" dirty="0">
                <a:solidFill>
                  <a:schemeClr val="tx1"/>
                </a:solidFill>
                <a:latin typeface="微软雅黑" panose="020B0503020204020204" charset="-122"/>
                <a:ea typeface="微软雅黑" panose="020B0503020204020204" charset="-122"/>
              </a:rPr>
              <a:t>要求：</a:t>
            </a:r>
            <a:br>
              <a:rPr lang="zh-CN" altLang="en-US" sz="3200" b="1" dirty="0">
                <a:solidFill>
                  <a:schemeClr val="tx1"/>
                </a:solidFill>
                <a:latin typeface="微软雅黑" panose="020B0503020204020204" charset="-122"/>
                <a:ea typeface="微软雅黑" panose="020B0503020204020204" charset="-122"/>
              </a:rPr>
            </a:br>
            <a:r>
              <a:rPr lang="zh-CN" altLang="en-US" sz="3200" b="1" dirty="0">
                <a:solidFill>
                  <a:schemeClr val="tx1"/>
                </a:solidFill>
                <a:latin typeface="微软雅黑" panose="020B0503020204020204" charset="-122"/>
                <a:ea typeface="微软雅黑" panose="020B0503020204020204" charset="-122"/>
              </a:rPr>
              <a:t>    </a:t>
            </a:r>
            <a:r>
              <a:rPr lang="en-US" altLang="zh-CN" sz="3200" b="1" dirty="0">
                <a:solidFill>
                  <a:schemeClr val="tx1"/>
                </a:solidFill>
                <a:latin typeface="微软雅黑" panose="020B0503020204020204" charset="-122"/>
                <a:ea typeface="微软雅黑" panose="020B0503020204020204" charset="-122"/>
              </a:rPr>
              <a:t>1. </a:t>
            </a:r>
            <a:r>
              <a:rPr lang="zh-CN" altLang="en-US" sz="3200" b="1" dirty="0">
                <a:solidFill>
                  <a:schemeClr val="tx1"/>
                </a:solidFill>
                <a:latin typeface="微软雅黑" panose="020B0503020204020204" charset="-122"/>
                <a:ea typeface="微软雅黑" panose="020B0503020204020204" charset="-122"/>
              </a:rPr>
              <a:t>善于提炼经验，观点鲜明；</a:t>
            </a:r>
            <a:br>
              <a:rPr lang="zh-CN" altLang="en-US" sz="3200" b="1" dirty="0">
                <a:solidFill>
                  <a:schemeClr val="tx1"/>
                </a:solidFill>
                <a:latin typeface="微软雅黑" panose="020B0503020204020204" charset="-122"/>
                <a:ea typeface="微软雅黑" panose="020B0503020204020204" charset="-122"/>
              </a:rPr>
            </a:br>
            <a:r>
              <a:rPr lang="zh-CN" altLang="en-US" sz="3200" b="1" dirty="0">
                <a:solidFill>
                  <a:schemeClr val="tx1"/>
                </a:solidFill>
                <a:latin typeface="微软雅黑" panose="020B0503020204020204" charset="-122"/>
                <a:ea typeface="微软雅黑" panose="020B0503020204020204" charset="-122"/>
              </a:rPr>
              <a:t>    </a:t>
            </a:r>
            <a:r>
              <a:rPr lang="en-US" altLang="zh-CN" sz="3200" b="1" dirty="0">
                <a:solidFill>
                  <a:schemeClr val="tx1"/>
                </a:solidFill>
                <a:latin typeface="微软雅黑" panose="020B0503020204020204" charset="-122"/>
                <a:ea typeface="微软雅黑" panose="020B0503020204020204" charset="-122"/>
              </a:rPr>
              <a:t>2. </a:t>
            </a:r>
            <a:r>
              <a:rPr lang="zh-CN" altLang="en-US" sz="3200" b="1" dirty="0">
                <a:solidFill>
                  <a:schemeClr val="tx1"/>
                </a:solidFill>
                <a:latin typeface="微软雅黑" panose="020B0503020204020204" charset="-122"/>
                <a:ea typeface="微软雅黑" panose="020B0503020204020204" charset="-122"/>
              </a:rPr>
              <a:t>内容充实，材料丰富；</a:t>
            </a:r>
            <a:br>
              <a:rPr lang="zh-CN" altLang="en-US" sz="3200" b="1" dirty="0">
                <a:solidFill>
                  <a:schemeClr val="tx1"/>
                </a:solidFill>
                <a:latin typeface="微软雅黑" panose="020B0503020204020204" charset="-122"/>
                <a:ea typeface="微软雅黑" panose="020B0503020204020204" charset="-122"/>
              </a:rPr>
            </a:br>
            <a:r>
              <a:rPr lang="zh-CN" altLang="en-US" sz="3200" b="1" dirty="0">
                <a:solidFill>
                  <a:schemeClr val="tx1"/>
                </a:solidFill>
                <a:latin typeface="微软雅黑" panose="020B0503020204020204" charset="-122"/>
                <a:ea typeface="微软雅黑" panose="020B0503020204020204" charset="-122"/>
              </a:rPr>
              <a:t>    </a:t>
            </a:r>
            <a:r>
              <a:rPr lang="en-US" altLang="zh-CN" sz="3200" b="1" dirty="0">
                <a:solidFill>
                  <a:schemeClr val="tx1"/>
                </a:solidFill>
                <a:latin typeface="微软雅黑" panose="020B0503020204020204" charset="-122"/>
                <a:ea typeface="微软雅黑" panose="020B0503020204020204" charset="-122"/>
              </a:rPr>
              <a:t>3. </a:t>
            </a:r>
            <a:r>
              <a:rPr lang="zh-CN" altLang="en-US" sz="3200" b="1" dirty="0">
                <a:solidFill>
                  <a:schemeClr val="tx1"/>
                </a:solidFill>
                <a:latin typeface="微软雅黑" panose="020B0503020204020204" charset="-122"/>
                <a:ea typeface="微软雅黑" panose="020B0503020204020204" charset="-122"/>
              </a:rPr>
              <a:t>层次分明，符合格式要求；</a:t>
            </a:r>
            <a:br>
              <a:rPr lang="zh-CN" altLang="en-US" sz="3200" b="1" dirty="0">
                <a:solidFill>
                  <a:schemeClr val="tx1"/>
                </a:solidFill>
                <a:latin typeface="微软雅黑" panose="020B0503020204020204" charset="-122"/>
                <a:ea typeface="微软雅黑" panose="020B0503020204020204" charset="-122"/>
              </a:rPr>
            </a:br>
            <a:r>
              <a:rPr lang="zh-CN" altLang="en-US" sz="3200" b="1" dirty="0">
                <a:solidFill>
                  <a:schemeClr val="tx1"/>
                </a:solidFill>
                <a:latin typeface="微软雅黑" panose="020B0503020204020204" charset="-122"/>
                <a:ea typeface="微软雅黑" panose="020B0503020204020204" charset="-122"/>
              </a:rPr>
              <a:t>    </a:t>
            </a:r>
            <a:r>
              <a:rPr lang="en-US" altLang="zh-CN" sz="3200" b="1" dirty="0">
                <a:solidFill>
                  <a:schemeClr val="tx1"/>
                </a:solidFill>
                <a:latin typeface="微软雅黑" panose="020B0503020204020204" charset="-122"/>
                <a:ea typeface="微软雅黑" panose="020B0503020204020204" charset="-122"/>
              </a:rPr>
              <a:t>4. </a:t>
            </a:r>
            <a:r>
              <a:rPr lang="zh-CN" altLang="en-US" sz="3200" b="1" dirty="0">
                <a:solidFill>
                  <a:schemeClr val="tx1"/>
                </a:solidFill>
                <a:latin typeface="微软雅黑" panose="020B0503020204020204" charset="-122"/>
                <a:ea typeface="微软雅黑" panose="020B0503020204020204" charset="-122"/>
              </a:rPr>
              <a:t>语言通顺，</a:t>
            </a:r>
            <a:r>
              <a:rPr lang="en-US" altLang="zh-CN" sz="3200" b="1" dirty="0">
                <a:solidFill>
                  <a:schemeClr val="tx1"/>
                </a:solidFill>
                <a:latin typeface="微软雅黑" panose="020B0503020204020204" charset="-122"/>
                <a:ea typeface="微软雅黑" panose="020B0503020204020204" charset="-122"/>
              </a:rPr>
              <a:t>600</a:t>
            </a:r>
            <a:r>
              <a:rPr lang="zh-CN" altLang="en-US" sz="3200" b="1" dirty="0">
                <a:solidFill>
                  <a:schemeClr val="tx1"/>
                </a:solidFill>
                <a:latin typeface="微软雅黑" panose="020B0503020204020204" charset="-122"/>
                <a:ea typeface="微软雅黑" panose="020B0503020204020204" charset="-122"/>
              </a:rPr>
              <a:t>字以上。</a:t>
            </a:r>
            <a:endParaRPr lang="zh-CN" altLang="en-US" sz="3200" b="1" dirty="0">
              <a:solidFill>
                <a:schemeClr val="tx1"/>
              </a:solidFill>
              <a:latin typeface="微软雅黑" panose="020B0503020204020204" charset="-122"/>
              <a:ea typeface="微软雅黑" panose="020B0503020204020204" charset="-122"/>
            </a:endParaRPr>
          </a:p>
        </p:txBody>
      </p:sp>
    </p:spTree>
  </p:cSld>
  <p:clrMapOvr>
    <a:masterClrMapping/>
  </p:clrMapOvr>
  <p:transition spd="slow" advClick="0" advTm="300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custDataLst>
              <p:tags r:id="rId1"/>
            </p:custDataLst>
          </p:nvPr>
        </p:nvSpPr>
        <p:spPr>
          <a:xfrm>
            <a:off x="6677752" y="1434130"/>
            <a:ext cx="2336800" cy="23368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矩形 8"/>
          <p:cNvSpPr/>
          <p:nvPr>
            <p:custDataLst>
              <p:tags r:id="rId2"/>
            </p:custDataLst>
          </p:nvPr>
        </p:nvSpPr>
        <p:spPr>
          <a:xfrm>
            <a:off x="6938045" y="1893189"/>
            <a:ext cx="1452880" cy="460375"/>
          </a:xfrm>
          <a:prstGeom prst="rect">
            <a:avLst/>
          </a:prstGeom>
          <a:noFill/>
        </p:spPr>
        <p:txBody>
          <a:bodyPr wrap="none">
            <a:spAutoFit/>
          </a:bodyPr>
          <a:lstStyle/>
          <a:p>
            <a:pPr lvl="0">
              <a:lnSpc>
                <a:spcPct val="120000"/>
              </a:lnSpc>
              <a:spcBef>
                <a:spcPct val="0"/>
              </a:spcBef>
              <a:buSzPct val="25000"/>
              <a:defRPr/>
            </a:pPr>
            <a:r>
              <a:rPr lang="zh-CN" altLang="en-US" sz="2000" b="1" dirty="0">
                <a:solidFill>
                  <a:schemeClr val="lt1"/>
                </a:solidFill>
                <a:cs typeface="+mn-ea"/>
                <a:sym typeface="+mn-lt"/>
              </a:rPr>
              <a:t>内容或图片</a:t>
            </a:r>
            <a:endParaRPr lang="zh-CN" altLang="en-US" sz="2000" b="1" dirty="0">
              <a:solidFill>
                <a:schemeClr val="lt1"/>
              </a:solidFill>
              <a:cs typeface="+mn-ea"/>
              <a:sym typeface="+mn-lt"/>
            </a:endParaRPr>
          </a:p>
        </p:txBody>
      </p:sp>
      <p:sp>
        <p:nvSpPr>
          <p:cNvPr id="10" name="椭圆 9"/>
          <p:cNvSpPr/>
          <p:nvPr>
            <p:custDataLst>
              <p:tags r:id="rId3"/>
            </p:custDataLst>
          </p:nvPr>
        </p:nvSpPr>
        <p:spPr>
          <a:xfrm>
            <a:off x="9166891" y="1434130"/>
            <a:ext cx="2336800" cy="23368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矩形 10"/>
          <p:cNvSpPr/>
          <p:nvPr>
            <p:custDataLst>
              <p:tags r:id="rId4"/>
            </p:custDataLst>
          </p:nvPr>
        </p:nvSpPr>
        <p:spPr>
          <a:xfrm>
            <a:off x="9427184" y="1893189"/>
            <a:ext cx="1452880" cy="460375"/>
          </a:xfrm>
          <a:prstGeom prst="rect">
            <a:avLst/>
          </a:prstGeom>
          <a:noFill/>
        </p:spPr>
        <p:txBody>
          <a:bodyPr wrap="none">
            <a:spAutoFit/>
          </a:bodyPr>
          <a:lstStyle/>
          <a:p>
            <a:pPr algn="l">
              <a:lnSpc>
                <a:spcPct val="120000"/>
              </a:lnSpc>
              <a:spcBef>
                <a:spcPct val="0"/>
              </a:spcBef>
              <a:buSzPct val="25000"/>
              <a:defRPr/>
            </a:pPr>
            <a:r>
              <a:rPr lang="zh-CN" altLang="en-US" sz="2000" b="1" dirty="0">
                <a:solidFill>
                  <a:schemeClr val="lt1"/>
                </a:solidFill>
                <a:cs typeface="+mn-ea"/>
                <a:sym typeface="+mn-lt"/>
              </a:rPr>
              <a:t>内容或图片</a:t>
            </a:r>
            <a:endParaRPr lang="zh-CN" altLang="en-US" sz="2000" b="1" dirty="0">
              <a:solidFill>
                <a:schemeClr val="lt1"/>
              </a:solidFill>
              <a:cs typeface="+mn-ea"/>
              <a:sym typeface="+mn-lt"/>
            </a:endParaRPr>
          </a:p>
        </p:txBody>
      </p:sp>
      <p:cxnSp>
        <p:nvCxnSpPr>
          <p:cNvPr id="12" name="直接连接符 11"/>
          <p:cNvCxnSpPr/>
          <p:nvPr>
            <p:custDataLst>
              <p:tags r:id="rId5"/>
            </p:custDataLst>
          </p:nvPr>
        </p:nvCxnSpPr>
        <p:spPr>
          <a:xfrm>
            <a:off x="7030137" y="2383837"/>
            <a:ext cx="1632031"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9519276" y="2383837"/>
            <a:ext cx="1632031"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7"/>
            </p:custDataLst>
          </p:nvPr>
        </p:nvSpPr>
        <p:spPr>
          <a:xfrm>
            <a:off x="7032334" y="2579865"/>
            <a:ext cx="1709310" cy="645795"/>
          </a:xfrm>
          <a:prstGeom prst="rect">
            <a:avLst/>
          </a:prstGeom>
          <a:noFill/>
        </p:spPr>
        <p:txBody>
          <a:bodyPr wrap="square" lIns="0" tIns="0" rIns="0" bIns="0" rtlCol="0">
            <a:spAutoFit/>
          </a:bodyPr>
          <a:lstStyle/>
          <a:p>
            <a:pPr>
              <a:lnSpc>
                <a:spcPct val="150000"/>
              </a:lnSpc>
              <a:defRPr/>
            </a:pPr>
            <a:r>
              <a:rPr lang="zh-CN" altLang="en-US" sz="1400" dirty="0">
                <a:solidFill>
                  <a:schemeClr val="lt1"/>
                </a:solidFill>
                <a:cs typeface="+mn-ea"/>
                <a:sym typeface="+mn-lt"/>
              </a:rPr>
              <a:t>点击输入标题点击输入相关标题。</a:t>
            </a:r>
            <a:endParaRPr lang="zh-CN" altLang="en-US" sz="1400" dirty="0">
              <a:solidFill>
                <a:schemeClr val="lt1"/>
              </a:solidFill>
              <a:cs typeface="+mn-ea"/>
              <a:sym typeface="+mn-lt"/>
            </a:endParaRPr>
          </a:p>
        </p:txBody>
      </p:sp>
      <p:sp>
        <p:nvSpPr>
          <p:cNvPr id="17" name="文本框 16"/>
          <p:cNvSpPr txBox="1"/>
          <p:nvPr>
            <p:custDataLst>
              <p:tags r:id="rId8"/>
            </p:custDataLst>
          </p:nvPr>
        </p:nvSpPr>
        <p:spPr>
          <a:xfrm>
            <a:off x="9526587" y="2579865"/>
            <a:ext cx="1709310" cy="645795"/>
          </a:xfrm>
          <a:prstGeom prst="rect">
            <a:avLst/>
          </a:prstGeom>
          <a:noFill/>
        </p:spPr>
        <p:txBody>
          <a:bodyPr wrap="square" lIns="0" tIns="0" rIns="0" bIns="0" rtlCol="0">
            <a:spAutoFit/>
          </a:bodyPr>
          <a:lstStyle/>
          <a:p>
            <a:pPr lvl="0">
              <a:lnSpc>
                <a:spcPct val="150000"/>
              </a:lnSpc>
              <a:defRPr/>
            </a:pPr>
            <a:r>
              <a:rPr lang="zh-CN" altLang="en-US" sz="1400" dirty="0">
                <a:solidFill>
                  <a:schemeClr val="lt1"/>
                </a:solidFill>
                <a:cs typeface="+mn-ea"/>
                <a:sym typeface="+mn-lt"/>
              </a:rPr>
              <a:t>点击输入标题点击输入相关标题。</a:t>
            </a:r>
            <a:endParaRPr lang="zh-CN" altLang="en-US" sz="1400" dirty="0">
              <a:solidFill>
                <a:schemeClr val="lt1"/>
              </a:solidFill>
              <a:cs typeface="+mn-ea"/>
              <a:sym typeface="+mn-lt"/>
            </a:endParaRPr>
          </a:p>
        </p:txBody>
      </p:sp>
      <p:sp>
        <p:nvSpPr>
          <p:cNvPr id="19" name="文本框 18"/>
          <p:cNvSpPr txBox="1"/>
          <p:nvPr/>
        </p:nvSpPr>
        <p:spPr>
          <a:xfrm>
            <a:off x="580784" y="1765949"/>
            <a:ext cx="3789951" cy="460375"/>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000000"/>
                </a:solidFill>
                <a:cs typeface="+mn-ea"/>
                <a:sym typeface="+mn-lt"/>
              </a:rPr>
              <a:t>（一）具有实用性</a:t>
            </a:r>
            <a:endParaRPr lang="zh-CN" altLang="en-US" sz="2000" b="1" cap="all" dirty="0">
              <a:solidFill>
                <a:srgbClr val="000000"/>
              </a:solidFill>
              <a:cs typeface="+mn-ea"/>
              <a:sym typeface="+mn-lt"/>
            </a:endParaRPr>
          </a:p>
        </p:txBody>
      </p:sp>
      <p:sp>
        <p:nvSpPr>
          <p:cNvPr id="21" name="平行四边形 20"/>
          <p:cNvSpPr/>
          <p:nvPr>
            <p:custDataLst>
              <p:tags r:id="rId9"/>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10"/>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11"/>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pic>
        <p:nvPicPr>
          <p:cNvPr id="24" name="图片 23" descr="/Users/any/Downloads/2-6.tif2-6"/>
          <p:cNvPicPr>
            <a:picLocks noChangeAspect="1"/>
          </p:cNvPicPr>
          <p:nvPr/>
        </p:nvPicPr>
        <p:blipFill>
          <a:blip r:embed="rId12"/>
          <a:srcRect/>
          <a:stretch>
            <a:fillRect/>
          </a:stretch>
        </p:blipFill>
        <p:spPr>
          <a:xfrm>
            <a:off x="7915910" y="3770630"/>
            <a:ext cx="3850005" cy="2825750"/>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
        <p:nvSpPr>
          <p:cNvPr id="7" name="01"/>
          <p:cNvSpPr>
            <a:spLocks noChangeAspect="1"/>
          </p:cNvSpPr>
          <p:nvPr>
            <p:custDataLst>
              <p:tags r:id="rId1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167640"/>
            <a:ext cx="4369435" cy="11639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三、应用文的特点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580784" y="2580019"/>
            <a:ext cx="3789951" cy="460375"/>
          </a:xfrm>
          <a:prstGeom prst="rect">
            <a:avLst/>
          </a:prstGeom>
          <a:noFill/>
        </p:spPr>
        <p:txBody>
          <a:bodyPr wrap="square" rtlCol="0">
            <a:spAutoFit/>
          </a:bodyPr>
          <a:p>
            <a:pPr>
              <a:lnSpc>
                <a:spcPct val="120000"/>
              </a:lnSpc>
              <a:spcBef>
                <a:spcPct val="0"/>
              </a:spcBef>
              <a:buSzPct val="25000"/>
              <a:defRPr/>
            </a:pPr>
            <a:r>
              <a:rPr lang="zh-CN" altLang="en-US" sz="2000" b="1" cap="all" dirty="0">
                <a:solidFill>
                  <a:srgbClr val="000000"/>
                </a:solidFill>
                <a:cs typeface="+mn-ea"/>
                <a:sym typeface="+mn-lt"/>
              </a:rPr>
              <a:t>（二）具有真实性</a:t>
            </a:r>
            <a:endParaRPr lang="zh-CN" altLang="en-US" sz="2000" b="1" cap="all" dirty="0">
              <a:solidFill>
                <a:srgbClr val="000000"/>
              </a:solidFill>
              <a:cs typeface="+mn-ea"/>
              <a:sym typeface="+mn-lt"/>
            </a:endParaRPr>
          </a:p>
        </p:txBody>
      </p:sp>
      <p:sp>
        <p:nvSpPr>
          <p:cNvPr id="3" name="文本框 2"/>
          <p:cNvSpPr txBox="1"/>
          <p:nvPr/>
        </p:nvSpPr>
        <p:spPr>
          <a:xfrm>
            <a:off x="489979" y="3347099"/>
            <a:ext cx="3789951" cy="460375"/>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000000"/>
                </a:solidFill>
                <a:cs typeface="+mn-ea"/>
                <a:sym typeface="+mn-lt"/>
              </a:rPr>
              <a:t>（三）具有时效性</a:t>
            </a:r>
            <a:endParaRPr lang="zh-CN" altLang="en-US" sz="2000" b="1" cap="all" dirty="0">
              <a:solidFill>
                <a:srgbClr val="000000"/>
              </a:solidFill>
              <a:cs typeface="+mn-ea"/>
              <a:sym typeface="+mn-lt"/>
            </a:endParaRPr>
          </a:p>
        </p:txBody>
      </p:sp>
      <p:sp>
        <p:nvSpPr>
          <p:cNvPr id="4" name="文本框 3"/>
          <p:cNvSpPr txBox="1"/>
          <p:nvPr/>
        </p:nvSpPr>
        <p:spPr>
          <a:xfrm>
            <a:off x="489979" y="4114179"/>
            <a:ext cx="3789951" cy="460375"/>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000000"/>
                </a:solidFill>
                <a:cs typeface="+mn-ea"/>
                <a:sym typeface="+mn-lt"/>
              </a:rPr>
              <a:t>（四）具有规范性</a:t>
            </a:r>
            <a:endParaRPr lang="zh-CN" altLang="en-US" sz="2000" b="1" cap="all" dirty="0">
              <a:solidFill>
                <a:srgbClr val="000000"/>
              </a:solidFill>
              <a:cs typeface="+mn-ea"/>
              <a:sym typeface="+mn-lt"/>
            </a:endParaRPr>
          </a:p>
        </p:txBody>
      </p:sp>
      <p:sp>
        <p:nvSpPr>
          <p:cNvPr id="5" name="文本框 4"/>
          <p:cNvSpPr txBox="1"/>
          <p:nvPr/>
        </p:nvSpPr>
        <p:spPr>
          <a:xfrm>
            <a:off x="489979" y="4928249"/>
            <a:ext cx="3789951" cy="460375"/>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000000"/>
                </a:solidFill>
                <a:cs typeface="+mn-ea"/>
                <a:sym typeface="+mn-lt"/>
              </a:rPr>
              <a:t>（五）语言严谨朴实</a:t>
            </a:r>
            <a:endParaRPr lang="zh-CN" altLang="en-US" sz="2000" b="1" cap="all"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style.rotation</p:attrName>
                                        </p:attrNameLst>
                                      </p:cBhvr>
                                      <p:tavLst>
                                        <p:tav tm="0">
                                          <p:val>
                                            <p:fltVal val="90"/>
                                          </p:val>
                                        </p:tav>
                                        <p:tav tm="100000">
                                          <p:val>
                                            <p:fltVal val="0"/>
                                          </p:val>
                                        </p:tav>
                                      </p:tavLst>
                                    </p:anim>
                                    <p:animEffect transition="in" filter="fade">
                                      <p:cBhvr>
                                        <p:cTn id="40" dur="1000"/>
                                        <p:tgtEl>
                                          <p:spTgt spid="1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 calcmode="lin" valueType="num">
                                      <p:cBhvr>
                                        <p:cTn id="63" dur="1000" fill="hold"/>
                                        <p:tgtEl>
                                          <p:spTgt spid="16"/>
                                        </p:tgtEl>
                                        <p:attrNameLst>
                                          <p:attrName>style.rotation</p:attrName>
                                        </p:attrNameLst>
                                      </p:cBhvr>
                                      <p:tavLst>
                                        <p:tav tm="0">
                                          <p:val>
                                            <p:fltVal val="90"/>
                                          </p:val>
                                        </p:tav>
                                        <p:tav tm="100000">
                                          <p:val>
                                            <p:fltVal val="0"/>
                                          </p:val>
                                        </p:tav>
                                      </p:tavLst>
                                    </p:anim>
                                    <p:animEffect transition="in" filter="fade">
                                      <p:cBhvr>
                                        <p:cTn id="64" dur="1000"/>
                                        <p:tgtEl>
                                          <p:spTgt spid="1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1000" fill="hold"/>
                                        <p:tgtEl>
                                          <p:spTgt spid="17"/>
                                        </p:tgtEl>
                                        <p:attrNameLst>
                                          <p:attrName>ppt_w</p:attrName>
                                        </p:attrNameLst>
                                      </p:cBhvr>
                                      <p:tavLst>
                                        <p:tav tm="0">
                                          <p:val>
                                            <p:fltVal val="0"/>
                                          </p:val>
                                        </p:tav>
                                        <p:tav tm="100000">
                                          <p:val>
                                            <p:strVal val="#ppt_w"/>
                                          </p:val>
                                        </p:tav>
                                      </p:tavLst>
                                    </p:anim>
                                    <p:anim calcmode="lin" valueType="num">
                                      <p:cBhvr>
                                        <p:cTn id="68" dur="1000" fill="hold"/>
                                        <p:tgtEl>
                                          <p:spTgt spid="17"/>
                                        </p:tgtEl>
                                        <p:attrNameLst>
                                          <p:attrName>ppt_h</p:attrName>
                                        </p:attrNameLst>
                                      </p:cBhvr>
                                      <p:tavLst>
                                        <p:tav tm="0">
                                          <p:val>
                                            <p:fltVal val="0"/>
                                          </p:val>
                                        </p:tav>
                                        <p:tav tm="100000">
                                          <p:val>
                                            <p:strVal val="#ppt_h"/>
                                          </p:val>
                                        </p:tav>
                                      </p:tavLst>
                                    </p:anim>
                                    <p:anim calcmode="lin" valueType="num">
                                      <p:cBhvr>
                                        <p:cTn id="69" dur="1000" fill="hold"/>
                                        <p:tgtEl>
                                          <p:spTgt spid="17"/>
                                        </p:tgtEl>
                                        <p:attrNameLst>
                                          <p:attrName>style.rotation</p:attrName>
                                        </p:attrNameLst>
                                      </p:cBhvr>
                                      <p:tavLst>
                                        <p:tav tm="0">
                                          <p:val>
                                            <p:fltVal val="90"/>
                                          </p:val>
                                        </p:tav>
                                        <p:tav tm="100000">
                                          <p:val>
                                            <p:fltVal val="0"/>
                                          </p:val>
                                        </p:tav>
                                      </p:tavLst>
                                    </p:anim>
                                    <p:animEffect transition="in" filter="fade">
                                      <p:cBhvr>
                                        <p:cTn id="70" dur="10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childTnLst>
                          </p:cTn>
                        </p:par>
                        <p:par>
                          <p:cTn id="79" fill="hold">
                            <p:stCondLst>
                              <p:cond delay="500"/>
                            </p:stCondLst>
                            <p:childTnLst>
                              <p:par>
                                <p:cTn id="80" presetID="2" presetClass="entr" presetSubtype="4"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ppt_x"/>
                                          </p:val>
                                        </p:tav>
                                        <p:tav tm="100000">
                                          <p:val>
                                            <p:strVal val="#ppt_x"/>
                                          </p:val>
                                        </p:tav>
                                      </p:tavLst>
                                    </p:anim>
                                    <p:anim calcmode="lin" valueType="num">
                                      <p:cBhvr additive="base">
                                        <p:cTn id="83" dur="500" fill="hold"/>
                                        <p:tgtEl>
                                          <p:spTgt spid="2"/>
                                        </p:tgtEl>
                                        <p:attrNameLst>
                                          <p:attrName>ppt_y</p:attrName>
                                        </p:attrNameLst>
                                      </p:cBhvr>
                                      <p:tavLst>
                                        <p:tav tm="0">
                                          <p:val>
                                            <p:strVal val="1+#ppt_h/2"/>
                                          </p:val>
                                        </p:tav>
                                        <p:tav tm="100000">
                                          <p:val>
                                            <p:strVal val="#ppt_y"/>
                                          </p:val>
                                        </p:tav>
                                      </p:tavLst>
                                    </p:anim>
                                  </p:childTnLst>
                                </p:cTn>
                              </p:par>
                            </p:childTnLst>
                          </p:cTn>
                        </p:par>
                        <p:par>
                          <p:cTn id="84" fill="hold">
                            <p:stCondLst>
                              <p:cond delay="1000"/>
                            </p:stCondLst>
                            <p:childTnLst>
                              <p:par>
                                <p:cTn id="85" presetID="2" presetClass="entr" presetSubtype="4"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fill="hold"/>
                                        <p:tgtEl>
                                          <p:spTgt spid="3"/>
                                        </p:tgtEl>
                                        <p:attrNameLst>
                                          <p:attrName>ppt_x</p:attrName>
                                        </p:attrNameLst>
                                      </p:cBhvr>
                                      <p:tavLst>
                                        <p:tav tm="0">
                                          <p:val>
                                            <p:strVal val="#ppt_x"/>
                                          </p:val>
                                        </p:tav>
                                        <p:tav tm="100000">
                                          <p:val>
                                            <p:strVal val="#ppt_x"/>
                                          </p:val>
                                        </p:tav>
                                      </p:tavLst>
                                    </p:anim>
                                    <p:anim calcmode="lin" valueType="num">
                                      <p:cBhvr additive="base">
                                        <p:cTn id="88" dur="500" fill="hold"/>
                                        <p:tgtEl>
                                          <p:spTgt spid="3"/>
                                        </p:tgtEl>
                                        <p:attrNameLst>
                                          <p:attrName>ppt_y</p:attrName>
                                        </p:attrNameLst>
                                      </p:cBhvr>
                                      <p:tavLst>
                                        <p:tav tm="0">
                                          <p:val>
                                            <p:strVal val="1+#ppt_h/2"/>
                                          </p:val>
                                        </p:tav>
                                        <p:tav tm="100000">
                                          <p:val>
                                            <p:strVal val="#ppt_y"/>
                                          </p:val>
                                        </p:tav>
                                      </p:tavLst>
                                    </p:anim>
                                  </p:childTnLst>
                                </p:cTn>
                              </p:par>
                            </p:childTnLst>
                          </p:cTn>
                        </p:par>
                        <p:par>
                          <p:cTn id="89" fill="hold">
                            <p:stCondLst>
                              <p:cond delay="1500"/>
                            </p:stCondLst>
                            <p:childTnLst>
                              <p:par>
                                <p:cTn id="90" presetID="2" presetClass="entr" presetSubtype="4" fill="hold" grpId="0" nodeType="afterEffect">
                                  <p:stCondLst>
                                    <p:cond delay="0"/>
                                  </p:stCondLst>
                                  <p:childTnLst>
                                    <p:set>
                                      <p:cBhvr>
                                        <p:cTn id="91" dur="1" fill="hold">
                                          <p:stCondLst>
                                            <p:cond delay="0"/>
                                          </p:stCondLst>
                                        </p:cTn>
                                        <p:tgtEl>
                                          <p:spTgt spid="4"/>
                                        </p:tgtEl>
                                        <p:attrNameLst>
                                          <p:attrName>style.visibility</p:attrName>
                                        </p:attrNameLst>
                                      </p:cBhvr>
                                      <p:to>
                                        <p:strVal val="visible"/>
                                      </p:to>
                                    </p:set>
                                    <p:anim calcmode="lin" valueType="num">
                                      <p:cBhvr additive="base">
                                        <p:cTn id="92" dur="500" fill="hold"/>
                                        <p:tgtEl>
                                          <p:spTgt spid="4"/>
                                        </p:tgtEl>
                                        <p:attrNameLst>
                                          <p:attrName>ppt_x</p:attrName>
                                        </p:attrNameLst>
                                      </p:cBhvr>
                                      <p:tavLst>
                                        <p:tav tm="0">
                                          <p:val>
                                            <p:strVal val="#ppt_x"/>
                                          </p:val>
                                        </p:tav>
                                        <p:tav tm="100000">
                                          <p:val>
                                            <p:strVal val="#ppt_x"/>
                                          </p:val>
                                        </p:tav>
                                      </p:tavLst>
                                    </p:anim>
                                    <p:anim calcmode="lin" valueType="num">
                                      <p:cBhvr additive="base">
                                        <p:cTn id="93" dur="500" fill="hold"/>
                                        <p:tgtEl>
                                          <p:spTgt spid="4"/>
                                        </p:tgtEl>
                                        <p:attrNameLst>
                                          <p:attrName>ppt_y</p:attrName>
                                        </p:attrNameLst>
                                      </p:cBhvr>
                                      <p:tavLst>
                                        <p:tav tm="0">
                                          <p:val>
                                            <p:strVal val="1+#ppt_h/2"/>
                                          </p:val>
                                        </p:tav>
                                        <p:tav tm="100000">
                                          <p:val>
                                            <p:strVal val="#ppt_y"/>
                                          </p:val>
                                        </p:tav>
                                      </p:tavLst>
                                    </p:anim>
                                  </p:childTnLst>
                                </p:cTn>
                              </p:par>
                            </p:childTnLst>
                          </p:cTn>
                        </p:par>
                        <p:par>
                          <p:cTn id="94" fill="hold">
                            <p:stCondLst>
                              <p:cond delay="2000"/>
                            </p:stCondLst>
                            <p:childTnLst>
                              <p:par>
                                <p:cTn id="95" presetID="2" presetClass="entr" presetSubtype="4" fill="hold" grpId="0" nodeType="after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additive="base">
                                        <p:cTn id="97" dur="500" fill="hold"/>
                                        <p:tgtEl>
                                          <p:spTgt spid="5"/>
                                        </p:tgtEl>
                                        <p:attrNameLst>
                                          <p:attrName>ppt_x</p:attrName>
                                        </p:attrNameLst>
                                      </p:cBhvr>
                                      <p:tavLst>
                                        <p:tav tm="0">
                                          <p:val>
                                            <p:strVal val="#ppt_x"/>
                                          </p:val>
                                        </p:tav>
                                        <p:tav tm="100000">
                                          <p:val>
                                            <p:strVal val="#ppt_x"/>
                                          </p:val>
                                        </p:tav>
                                      </p:tavLst>
                                    </p:anim>
                                    <p:anim calcmode="lin" valueType="num">
                                      <p:cBhvr additive="base">
                                        <p:cTn id="9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bldLvl="0" animBg="1"/>
      <p:bldP spid="11" grpId="0"/>
      <p:bldP spid="16" grpId="0"/>
      <p:bldP spid="17" grpId="0"/>
      <p:bldP spid="19" grpId="0"/>
      <p:bldP spid="21" grpId="0" bldLvl="0" animBg="1"/>
      <p:bldP spid="22" grpId="0" bldLvl="0" animBg="1"/>
      <p:bldP spid="23" grpId="0" bldLvl="0" animBg="1"/>
      <p:bldP spid="7" grpId="0" bldLvl="0" animBg="1"/>
      <p:bldP spid="14" grpId="0" bldLvl="0" animBg="1"/>
      <p:bldP spid="2" grpId="0"/>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custDataLst>
              <p:tags r:id="rId1"/>
            </p:custDataLst>
          </p:nvPr>
        </p:nvSpPr>
        <p:spPr>
          <a:xfrm>
            <a:off x="6677752" y="1434130"/>
            <a:ext cx="2336800" cy="23368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矩形 8"/>
          <p:cNvSpPr/>
          <p:nvPr>
            <p:custDataLst>
              <p:tags r:id="rId2"/>
            </p:custDataLst>
          </p:nvPr>
        </p:nvSpPr>
        <p:spPr>
          <a:xfrm>
            <a:off x="6938045" y="1893189"/>
            <a:ext cx="1452880" cy="460375"/>
          </a:xfrm>
          <a:prstGeom prst="rect">
            <a:avLst/>
          </a:prstGeom>
          <a:noFill/>
        </p:spPr>
        <p:txBody>
          <a:bodyPr wrap="none">
            <a:spAutoFit/>
          </a:bodyPr>
          <a:lstStyle/>
          <a:p>
            <a:pPr lvl="0">
              <a:lnSpc>
                <a:spcPct val="120000"/>
              </a:lnSpc>
              <a:spcBef>
                <a:spcPct val="0"/>
              </a:spcBef>
              <a:buSzPct val="25000"/>
              <a:defRPr/>
            </a:pPr>
            <a:r>
              <a:rPr lang="zh-CN" altLang="en-US" sz="2000" b="1" dirty="0">
                <a:solidFill>
                  <a:schemeClr val="lt1"/>
                </a:solidFill>
                <a:cs typeface="+mn-ea"/>
                <a:sym typeface="+mn-lt"/>
              </a:rPr>
              <a:t>内容或图片</a:t>
            </a:r>
            <a:endParaRPr lang="zh-CN" altLang="en-US" sz="2000" b="1" dirty="0">
              <a:solidFill>
                <a:schemeClr val="lt1"/>
              </a:solidFill>
              <a:cs typeface="+mn-ea"/>
              <a:sym typeface="+mn-lt"/>
            </a:endParaRPr>
          </a:p>
        </p:txBody>
      </p:sp>
      <p:sp>
        <p:nvSpPr>
          <p:cNvPr id="10" name="椭圆 9"/>
          <p:cNvSpPr/>
          <p:nvPr>
            <p:custDataLst>
              <p:tags r:id="rId3"/>
            </p:custDataLst>
          </p:nvPr>
        </p:nvSpPr>
        <p:spPr>
          <a:xfrm>
            <a:off x="9166891" y="1434130"/>
            <a:ext cx="2336800" cy="23368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矩形 10"/>
          <p:cNvSpPr/>
          <p:nvPr>
            <p:custDataLst>
              <p:tags r:id="rId4"/>
            </p:custDataLst>
          </p:nvPr>
        </p:nvSpPr>
        <p:spPr>
          <a:xfrm>
            <a:off x="9427184" y="1893189"/>
            <a:ext cx="1452880" cy="460375"/>
          </a:xfrm>
          <a:prstGeom prst="rect">
            <a:avLst/>
          </a:prstGeom>
          <a:noFill/>
        </p:spPr>
        <p:txBody>
          <a:bodyPr wrap="none">
            <a:spAutoFit/>
          </a:bodyPr>
          <a:lstStyle/>
          <a:p>
            <a:pPr algn="l">
              <a:lnSpc>
                <a:spcPct val="120000"/>
              </a:lnSpc>
              <a:spcBef>
                <a:spcPct val="0"/>
              </a:spcBef>
              <a:buSzPct val="25000"/>
              <a:defRPr/>
            </a:pPr>
            <a:r>
              <a:rPr lang="zh-CN" altLang="en-US" sz="2000" b="1" dirty="0">
                <a:solidFill>
                  <a:schemeClr val="lt1"/>
                </a:solidFill>
                <a:cs typeface="+mn-ea"/>
                <a:sym typeface="+mn-lt"/>
              </a:rPr>
              <a:t>内容或图片</a:t>
            </a:r>
            <a:endParaRPr lang="zh-CN" altLang="en-US" sz="2000" b="1" dirty="0">
              <a:solidFill>
                <a:schemeClr val="lt1"/>
              </a:solidFill>
              <a:cs typeface="+mn-ea"/>
              <a:sym typeface="+mn-lt"/>
            </a:endParaRPr>
          </a:p>
        </p:txBody>
      </p:sp>
      <p:cxnSp>
        <p:nvCxnSpPr>
          <p:cNvPr id="12" name="直接连接符 11"/>
          <p:cNvCxnSpPr/>
          <p:nvPr>
            <p:custDataLst>
              <p:tags r:id="rId5"/>
            </p:custDataLst>
          </p:nvPr>
        </p:nvCxnSpPr>
        <p:spPr>
          <a:xfrm>
            <a:off x="7030137" y="2383837"/>
            <a:ext cx="1632031"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9519276" y="2383837"/>
            <a:ext cx="1632031"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7"/>
            </p:custDataLst>
          </p:nvPr>
        </p:nvSpPr>
        <p:spPr>
          <a:xfrm>
            <a:off x="7032334" y="2579865"/>
            <a:ext cx="1709310" cy="645795"/>
          </a:xfrm>
          <a:prstGeom prst="rect">
            <a:avLst/>
          </a:prstGeom>
          <a:noFill/>
        </p:spPr>
        <p:txBody>
          <a:bodyPr wrap="square" lIns="0" tIns="0" rIns="0" bIns="0" rtlCol="0">
            <a:spAutoFit/>
          </a:bodyPr>
          <a:lstStyle/>
          <a:p>
            <a:pPr>
              <a:lnSpc>
                <a:spcPct val="150000"/>
              </a:lnSpc>
              <a:defRPr/>
            </a:pPr>
            <a:r>
              <a:rPr lang="zh-CN" altLang="en-US" sz="1400" dirty="0">
                <a:solidFill>
                  <a:schemeClr val="lt1"/>
                </a:solidFill>
                <a:cs typeface="+mn-ea"/>
                <a:sym typeface="+mn-lt"/>
              </a:rPr>
              <a:t>点击输入标题点击输入相关标题。</a:t>
            </a:r>
            <a:endParaRPr lang="zh-CN" altLang="en-US" sz="1400" dirty="0">
              <a:solidFill>
                <a:schemeClr val="lt1"/>
              </a:solidFill>
              <a:cs typeface="+mn-ea"/>
              <a:sym typeface="+mn-lt"/>
            </a:endParaRPr>
          </a:p>
        </p:txBody>
      </p:sp>
      <p:sp>
        <p:nvSpPr>
          <p:cNvPr id="17" name="文本框 16"/>
          <p:cNvSpPr txBox="1"/>
          <p:nvPr>
            <p:custDataLst>
              <p:tags r:id="rId8"/>
            </p:custDataLst>
          </p:nvPr>
        </p:nvSpPr>
        <p:spPr>
          <a:xfrm>
            <a:off x="9526587" y="2579865"/>
            <a:ext cx="1709310" cy="645795"/>
          </a:xfrm>
          <a:prstGeom prst="rect">
            <a:avLst/>
          </a:prstGeom>
          <a:noFill/>
        </p:spPr>
        <p:txBody>
          <a:bodyPr wrap="square" lIns="0" tIns="0" rIns="0" bIns="0" rtlCol="0">
            <a:spAutoFit/>
          </a:bodyPr>
          <a:lstStyle/>
          <a:p>
            <a:pPr lvl="0">
              <a:lnSpc>
                <a:spcPct val="150000"/>
              </a:lnSpc>
              <a:defRPr/>
            </a:pPr>
            <a:r>
              <a:rPr lang="zh-CN" altLang="en-US" sz="1400" dirty="0">
                <a:solidFill>
                  <a:schemeClr val="lt1"/>
                </a:solidFill>
                <a:cs typeface="+mn-ea"/>
                <a:sym typeface="+mn-lt"/>
              </a:rPr>
              <a:t>点击输入标题点击输入相关标题。</a:t>
            </a:r>
            <a:endParaRPr lang="zh-CN" altLang="en-US" sz="1400" dirty="0">
              <a:solidFill>
                <a:schemeClr val="lt1"/>
              </a:solidFill>
              <a:cs typeface="+mn-ea"/>
              <a:sym typeface="+mn-lt"/>
            </a:endParaRPr>
          </a:p>
        </p:txBody>
      </p:sp>
      <p:sp>
        <p:nvSpPr>
          <p:cNvPr id="19" name="文本框 18"/>
          <p:cNvSpPr txBox="1"/>
          <p:nvPr/>
        </p:nvSpPr>
        <p:spPr>
          <a:xfrm>
            <a:off x="624205" y="1765935"/>
            <a:ext cx="5010785" cy="813435"/>
          </a:xfrm>
          <a:prstGeom prst="rect">
            <a:avLst/>
          </a:prstGeom>
          <a:noFill/>
        </p:spPr>
        <p:txBody>
          <a:bodyPr wrap="square" rtlCol="0">
            <a:noAutofit/>
          </a:bodyPr>
          <a:lstStyle/>
          <a:p>
            <a:pPr>
              <a:lnSpc>
                <a:spcPct val="120000"/>
              </a:lnSpc>
              <a:spcBef>
                <a:spcPct val="0"/>
              </a:spcBef>
              <a:buSzPct val="25000"/>
              <a:defRPr/>
            </a:pPr>
            <a:r>
              <a:rPr lang="zh-CN" altLang="en-US" sz="2000" b="1" cap="all" dirty="0">
                <a:solidFill>
                  <a:srgbClr val="000000"/>
                </a:solidFill>
                <a:cs typeface="+mn-ea"/>
                <a:sym typeface="+mn-lt"/>
              </a:rPr>
              <a:t>（一）公务文书：决议、决定、命令(令)、公报、公告、通告、意见、通知、通报、报告、请示、批复、议案、函、纪要</a:t>
            </a:r>
            <a:endParaRPr lang="zh-CN" altLang="en-US" sz="2000" b="1" cap="all" dirty="0">
              <a:solidFill>
                <a:srgbClr val="000000"/>
              </a:solidFill>
              <a:cs typeface="+mn-ea"/>
              <a:sym typeface="+mn-lt"/>
            </a:endParaRPr>
          </a:p>
        </p:txBody>
      </p:sp>
      <p:sp>
        <p:nvSpPr>
          <p:cNvPr id="21" name="平行四边形 20"/>
          <p:cNvSpPr/>
          <p:nvPr>
            <p:custDataLst>
              <p:tags r:id="rId9"/>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10"/>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11"/>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pic>
        <p:nvPicPr>
          <p:cNvPr id="24" name="图片 23" descr="/Users/any/Downloads/2-6.tif2-6"/>
          <p:cNvPicPr>
            <a:picLocks noChangeAspect="1"/>
          </p:cNvPicPr>
          <p:nvPr/>
        </p:nvPicPr>
        <p:blipFill>
          <a:blip r:embed="rId12"/>
          <a:srcRect/>
          <a:stretch>
            <a:fillRect/>
          </a:stretch>
        </p:blipFill>
        <p:spPr>
          <a:xfrm>
            <a:off x="7915910" y="3770630"/>
            <a:ext cx="3850005" cy="2825750"/>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
        <p:nvSpPr>
          <p:cNvPr id="7" name="01"/>
          <p:cNvSpPr>
            <a:spLocks noChangeAspect="1"/>
          </p:cNvSpPr>
          <p:nvPr>
            <p:custDataLst>
              <p:tags r:id="rId1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167640"/>
            <a:ext cx="3961130" cy="98869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四、应用文的分类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624205" y="3596640"/>
            <a:ext cx="5010785" cy="813435"/>
          </a:xfrm>
          <a:prstGeom prst="rect">
            <a:avLst/>
          </a:prstGeom>
          <a:noFill/>
        </p:spPr>
        <p:txBody>
          <a:bodyPr wrap="square" rtlCol="0">
            <a:noAutofit/>
          </a:bodyPr>
          <a:p>
            <a:pPr>
              <a:lnSpc>
                <a:spcPct val="120000"/>
              </a:lnSpc>
              <a:spcBef>
                <a:spcPct val="0"/>
              </a:spcBef>
              <a:buSzPct val="25000"/>
              <a:defRPr/>
            </a:pPr>
            <a:r>
              <a:rPr lang="zh-CN" altLang="en-US" sz="2000" b="1" cap="all" dirty="0">
                <a:solidFill>
                  <a:srgbClr val="000000"/>
                </a:solidFill>
                <a:cs typeface="+mn-ea"/>
                <a:sym typeface="+mn-lt"/>
              </a:rPr>
              <a:t>（二）事务文书：计划、总结、申请书、调查报告、策划书等</a:t>
            </a:r>
            <a:endParaRPr lang="zh-CN" altLang="en-US" sz="2000" b="1" cap="all" dirty="0">
              <a:solidFill>
                <a:srgbClr val="000000"/>
              </a:solidFill>
              <a:cs typeface="+mn-ea"/>
              <a:sym typeface="+mn-lt"/>
            </a:endParaRPr>
          </a:p>
        </p:txBody>
      </p:sp>
      <p:sp>
        <p:nvSpPr>
          <p:cNvPr id="3" name="文本框 2"/>
          <p:cNvSpPr txBox="1"/>
          <p:nvPr/>
        </p:nvSpPr>
        <p:spPr>
          <a:xfrm>
            <a:off x="624205" y="5079365"/>
            <a:ext cx="5010785" cy="813435"/>
          </a:xfrm>
          <a:prstGeom prst="rect">
            <a:avLst/>
          </a:prstGeom>
          <a:noFill/>
        </p:spPr>
        <p:txBody>
          <a:bodyPr wrap="square" rtlCol="0">
            <a:noAutofit/>
          </a:bodyPr>
          <a:p>
            <a:pPr>
              <a:lnSpc>
                <a:spcPct val="120000"/>
              </a:lnSpc>
              <a:spcBef>
                <a:spcPct val="0"/>
              </a:spcBef>
              <a:buSzPct val="25000"/>
              <a:defRPr/>
            </a:pPr>
            <a:r>
              <a:rPr lang="zh-CN" altLang="en-US" sz="2000" b="1" cap="all" dirty="0">
                <a:solidFill>
                  <a:srgbClr val="000000"/>
                </a:solidFill>
                <a:cs typeface="+mn-ea"/>
                <a:sym typeface="+mn-lt"/>
              </a:rPr>
              <a:t>（三）日常文书：借条、收条、请假条、介绍信、求职信、请柬、证明等</a:t>
            </a:r>
            <a:endParaRPr lang="zh-CN" altLang="en-US" sz="2000" b="1" cap="all"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style.rotation</p:attrName>
                                        </p:attrNameLst>
                                      </p:cBhvr>
                                      <p:tavLst>
                                        <p:tav tm="0">
                                          <p:val>
                                            <p:fltVal val="90"/>
                                          </p:val>
                                        </p:tav>
                                        <p:tav tm="100000">
                                          <p:val>
                                            <p:fltVal val="0"/>
                                          </p:val>
                                        </p:tav>
                                      </p:tavLst>
                                    </p:anim>
                                    <p:animEffect transition="in" filter="fade">
                                      <p:cBhvr>
                                        <p:cTn id="40" dur="1000"/>
                                        <p:tgtEl>
                                          <p:spTgt spid="1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 calcmode="lin" valueType="num">
                                      <p:cBhvr>
                                        <p:cTn id="63" dur="1000" fill="hold"/>
                                        <p:tgtEl>
                                          <p:spTgt spid="16"/>
                                        </p:tgtEl>
                                        <p:attrNameLst>
                                          <p:attrName>style.rotation</p:attrName>
                                        </p:attrNameLst>
                                      </p:cBhvr>
                                      <p:tavLst>
                                        <p:tav tm="0">
                                          <p:val>
                                            <p:fltVal val="90"/>
                                          </p:val>
                                        </p:tav>
                                        <p:tav tm="100000">
                                          <p:val>
                                            <p:fltVal val="0"/>
                                          </p:val>
                                        </p:tav>
                                      </p:tavLst>
                                    </p:anim>
                                    <p:animEffect transition="in" filter="fade">
                                      <p:cBhvr>
                                        <p:cTn id="64" dur="1000"/>
                                        <p:tgtEl>
                                          <p:spTgt spid="1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1000" fill="hold"/>
                                        <p:tgtEl>
                                          <p:spTgt spid="17"/>
                                        </p:tgtEl>
                                        <p:attrNameLst>
                                          <p:attrName>ppt_w</p:attrName>
                                        </p:attrNameLst>
                                      </p:cBhvr>
                                      <p:tavLst>
                                        <p:tav tm="0">
                                          <p:val>
                                            <p:fltVal val="0"/>
                                          </p:val>
                                        </p:tav>
                                        <p:tav tm="100000">
                                          <p:val>
                                            <p:strVal val="#ppt_w"/>
                                          </p:val>
                                        </p:tav>
                                      </p:tavLst>
                                    </p:anim>
                                    <p:anim calcmode="lin" valueType="num">
                                      <p:cBhvr>
                                        <p:cTn id="68" dur="1000" fill="hold"/>
                                        <p:tgtEl>
                                          <p:spTgt spid="17"/>
                                        </p:tgtEl>
                                        <p:attrNameLst>
                                          <p:attrName>ppt_h</p:attrName>
                                        </p:attrNameLst>
                                      </p:cBhvr>
                                      <p:tavLst>
                                        <p:tav tm="0">
                                          <p:val>
                                            <p:fltVal val="0"/>
                                          </p:val>
                                        </p:tav>
                                        <p:tav tm="100000">
                                          <p:val>
                                            <p:strVal val="#ppt_h"/>
                                          </p:val>
                                        </p:tav>
                                      </p:tavLst>
                                    </p:anim>
                                    <p:anim calcmode="lin" valueType="num">
                                      <p:cBhvr>
                                        <p:cTn id="69" dur="1000" fill="hold"/>
                                        <p:tgtEl>
                                          <p:spTgt spid="17"/>
                                        </p:tgtEl>
                                        <p:attrNameLst>
                                          <p:attrName>style.rotation</p:attrName>
                                        </p:attrNameLst>
                                      </p:cBhvr>
                                      <p:tavLst>
                                        <p:tav tm="0">
                                          <p:val>
                                            <p:fltVal val="90"/>
                                          </p:val>
                                        </p:tav>
                                        <p:tav tm="100000">
                                          <p:val>
                                            <p:fltVal val="0"/>
                                          </p:val>
                                        </p:tav>
                                      </p:tavLst>
                                    </p:anim>
                                    <p:animEffect transition="in" filter="fade">
                                      <p:cBhvr>
                                        <p:cTn id="70" dur="10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childTnLst>
                          </p:cTn>
                        </p:par>
                        <p:par>
                          <p:cTn id="79" fill="hold">
                            <p:stCondLst>
                              <p:cond delay="500"/>
                            </p:stCondLst>
                            <p:childTnLst>
                              <p:par>
                                <p:cTn id="80" presetID="2" presetClass="entr" presetSubtype="4"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ppt_x"/>
                                          </p:val>
                                        </p:tav>
                                        <p:tav tm="100000">
                                          <p:val>
                                            <p:strVal val="#ppt_x"/>
                                          </p:val>
                                        </p:tav>
                                      </p:tavLst>
                                    </p:anim>
                                    <p:anim calcmode="lin" valueType="num">
                                      <p:cBhvr additive="base">
                                        <p:cTn id="83" dur="500" fill="hold"/>
                                        <p:tgtEl>
                                          <p:spTgt spid="2"/>
                                        </p:tgtEl>
                                        <p:attrNameLst>
                                          <p:attrName>ppt_y</p:attrName>
                                        </p:attrNameLst>
                                      </p:cBhvr>
                                      <p:tavLst>
                                        <p:tav tm="0">
                                          <p:val>
                                            <p:strVal val="1+#ppt_h/2"/>
                                          </p:val>
                                        </p:tav>
                                        <p:tav tm="100000">
                                          <p:val>
                                            <p:strVal val="#ppt_y"/>
                                          </p:val>
                                        </p:tav>
                                      </p:tavLst>
                                    </p:anim>
                                  </p:childTnLst>
                                </p:cTn>
                              </p:par>
                            </p:childTnLst>
                          </p:cTn>
                        </p:par>
                        <p:par>
                          <p:cTn id="84" fill="hold">
                            <p:stCondLst>
                              <p:cond delay="1000"/>
                            </p:stCondLst>
                            <p:childTnLst>
                              <p:par>
                                <p:cTn id="85" presetID="2" presetClass="entr" presetSubtype="4"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fill="hold"/>
                                        <p:tgtEl>
                                          <p:spTgt spid="3"/>
                                        </p:tgtEl>
                                        <p:attrNameLst>
                                          <p:attrName>ppt_x</p:attrName>
                                        </p:attrNameLst>
                                      </p:cBhvr>
                                      <p:tavLst>
                                        <p:tav tm="0">
                                          <p:val>
                                            <p:strVal val="#ppt_x"/>
                                          </p:val>
                                        </p:tav>
                                        <p:tav tm="100000">
                                          <p:val>
                                            <p:strVal val="#ppt_x"/>
                                          </p:val>
                                        </p:tav>
                                      </p:tavLst>
                                    </p:anim>
                                    <p:anim calcmode="lin" valueType="num">
                                      <p:cBhvr additive="base">
                                        <p:cTn id="8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bldLvl="0" animBg="1"/>
      <p:bldP spid="11" grpId="0"/>
      <p:bldP spid="16" grpId="0"/>
      <p:bldP spid="17" grpId="0"/>
      <p:bldP spid="19" grpId="0"/>
      <p:bldP spid="21" grpId="0" bldLvl="0" animBg="1"/>
      <p:bldP spid="22" grpId="0" bldLvl="0" animBg="1"/>
      <p:bldP spid="23" grpId="0" bldLvl="0" animBg="1"/>
      <p:bldP spid="7" grpId="0" bldLvl="0" animBg="1"/>
      <p:bldP spid="14" grpId="0" bldLvl="0" animBg="1"/>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公务文书</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第二节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199.98677165354334,&quot;left&quot;:204.3788188976378,&quot;top&quot;:222.08165354330708,&quot;width&quot;:587.8571653543307}"/>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9.98677165354334,&quot;left&quot;:204.3788188976378,&quot;top&quot;:222.08165354330708,&quot;width&quot;:587.8571653543307}"/>
</p:tagLst>
</file>

<file path=ppt/tags/tag13.xml><?xml version="1.0" encoding="utf-8"?>
<p:tagLst xmlns:p="http://schemas.openxmlformats.org/presentationml/2006/main">
  <p:tag name="KSO_WM_DIAGRAM_VIRTUALLY_FRAME" val="{&quot;height&quot;:199.98677165354334,&quot;left&quot;:204.3788188976378,&quot;top&quot;:222.08165354330708,&quot;width&quot;:587.8571653543307}"/>
</p:tagLst>
</file>

<file path=ppt/tags/tag1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199.98677165354334,&quot;left&quot;:204.3788188976378,&quot;top&quot;:222.08165354330708,&quot;width&quot;:587.8571653543307}"/>
</p:tagLst>
</file>

<file path=ppt/tags/tag1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9.98677165354334,&quot;left&quot;:204.3788188976378,&quot;top&quot;:222.08165354330708,&quot;width&quot;:587.8571653543307}"/>
</p:tagLst>
</file>

<file path=ppt/tags/tag16.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199.98677165354334,&quot;left&quot;:204.3788188976378,&quot;top&quot;:222.08165354330708,&quot;width&quot;:587.8571653543307}"/>
</p:tagLst>
</file>

<file path=ppt/tags/tag1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199.98677165354334,&quot;left&quot;:204.3788188976378,&quot;top&quot;:222.08165354330708,&quot;width&quot;:587.8571653543307}"/>
</p:tagLst>
</file>

<file path=ppt/tags/tag18.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9.98677165354334,&quot;left&quot;:204.3788188976378,&quot;top&quot;:222.08165354330708,&quot;width&quot;:587.8571653543307}"/>
</p:tagLst>
</file>

<file path=ppt/tags/tag19.xml><?xml version="1.0" encoding="utf-8"?>
<p:tagLst xmlns:p="http://schemas.openxmlformats.org/presentationml/2006/main">
  <p:tag name="KSO_WM_DIAGRAM_VIRTUALLY_FRAME" val="{&quot;height&quot;:199.98677165354334,&quot;left&quot;:204.3788188976378,&quot;top&quot;:222.08165354330708,&quot;width&quot;:587.8571653543307}"/>
</p:tagLst>
</file>

<file path=ppt/tags/tag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2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2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3.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34.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3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38.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39.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4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4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9.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5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commondata" val="eyJoZGlkIjoiNzQzYjU2ZDlkMWI0MjVlMjY0NGZkOGQ2YWU3M2VmMWIifQ=="/>
</p:tagLst>
</file>

<file path=ppt/tags/tag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7774</Words>
  <Application>WPS 演示</Application>
  <PresentationFormat>宽屏</PresentationFormat>
  <Paragraphs>550</Paragraphs>
  <Slides>63</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63</vt:i4>
      </vt:variant>
    </vt:vector>
  </HeadingPairs>
  <TitlesOfParts>
    <vt:vector size="85" baseType="lpstr">
      <vt:lpstr>Arial</vt:lpstr>
      <vt:lpstr>宋体</vt:lpstr>
      <vt:lpstr>Wingdings</vt:lpstr>
      <vt:lpstr>思源黑体 CN Heavy</vt:lpstr>
      <vt:lpstr>黑体</vt:lpstr>
      <vt:lpstr>方正兰亭大黑_GBK</vt:lpstr>
      <vt:lpstr>Source Han Sans CN Bold</vt:lpstr>
      <vt:lpstr>汉仪尚巍手书W</vt:lpstr>
      <vt:lpstr>汉仪君黑-45简</vt:lpstr>
      <vt:lpstr>思源黑体 CN</vt:lpstr>
      <vt:lpstr>微软雅黑</vt:lpstr>
      <vt:lpstr>Arial Unicode MS</vt:lpstr>
      <vt:lpstr>Calibri</vt:lpstr>
      <vt:lpstr>楷体_GB2312</vt:lpstr>
      <vt:lpstr>新宋体</vt:lpstr>
      <vt:lpstr>阿里巴巴普惠体 R</vt:lpstr>
      <vt:lpstr>阿里巴巴普惠体 M</vt:lpstr>
      <vt:lpstr>汉仪劲楷简</vt:lpstr>
      <vt:lpstr>Times New Roman</vt:lpstr>
      <vt:lpstr>华文宋体</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二、计划的特点</vt:lpstr>
      <vt:lpstr>三、计划的种类</vt:lpstr>
      <vt:lpstr>PowerPoint 演示文稿</vt:lpstr>
      <vt:lpstr>    四、计划的内容、格式和写法</vt:lpstr>
      <vt:lpstr>    条文式计划的结构，通常包括以下几个部分：标题、正文、落款和日期。</vt:lpstr>
      <vt:lpstr>PowerPoint 演示文稿</vt:lpstr>
      <vt:lpstr>PowerPoint 演示文稿</vt:lpstr>
      <vt:lpstr>PowerPoint 演示文稿</vt:lpstr>
      <vt:lpstr>PowerPoint 演示文稿</vt:lpstr>
      <vt:lpstr>五、制订计划的基本要求</vt:lpstr>
      <vt:lpstr>PowerPoint 演示文稿</vt:lpstr>
      <vt:lpstr>PowerPoint 演示文稿</vt:lpstr>
      <vt:lpstr>PowerPoint 演示文稿</vt:lpstr>
      <vt:lpstr>PowerPoint 演示文稿</vt:lpstr>
      <vt:lpstr>PowerPoint 演示文稿</vt:lpstr>
      <vt:lpstr>PowerPoint 演示文稿</vt:lpstr>
      <vt:lpstr>（五）总结的写法</vt:lpstr>
      <vt:lpstr>1.公文式标题</vt:lpstr>
      <vt:lpstr>PowerPoint 演示文稿</vt:lpstr>
      <vt:lpstr>PowerPoint 演示文稿</vt:lpstr>
      <vt:lpstr>PowerPoint 演示文稿</vt:lpstr>
      <vt:lpstr>（六）写作技巧（重点）</vt:lpstr>
      <vt:lpstr>PowerPoint 演示文稿</vt:lpstr>
      <vt:lpstr>PowerPoint 演示文稿</vt:lpstr>
      <vt:lpstr>（七）总结写作要求：</vt:lpstr>
      <vt:lpstr>要求：     1. 善于提炼经验，观点鲜明；     2. 内容充实，材料丰富；     3. 层次分明，符合格式要求；     4. 语言通顺，600字以上。</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62</cp:revision>
  <dcterms:created xsi:type="dcterms:W3CDTF">2023-11-08T11:26:00Z</dcterms:created>
  <dcterms:modified xsi:type="dcterms:W3CDTF">2024-09-11T09:49:11Z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E413CBAC8304470BB8F54EF2E1975469_12</vt:lpwstr>
  </property>
  <property fmtid="{D5CDD505-2E9C-101B-9397-08002B2CF9AE}" pid="3" name="KSOProductBuildVer">
    <vt:lpwstr>2052-12.1.0.18240</vt:lpwstr>
  </property>
</Properties>
</file>