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9"/>
  </p:notesMasterIdLst>
  <p:sldIdLst>
    <p:sldId id="256" r:id="rId2"/>
    <p:sldId id="257" r:id="rId3"/>
    <p:sldId id="262" r:id="rId4"/>
    <p:sldId id="263" r:id="rId5"/>
    <p:sldId id="329"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327" r:id="rId37"/>
    <p:sldId id="294" r:id="rId38"/>
    <p:sldId id="295" r:id="rId39"/>
    <p:sldId id="296" r:id="rId40"/>
    <p:sldId id="297" r:id="rId41"/>
    <p:sldId id="298" r:id="rId42"/>
    <p:sldId id="299" r:id="rId43"/>
    <p:sldId id="300" r:id="rId44"/>
    <p:sldId id="301" r:id="rId45"/>
    <p:sldId id="303" r:id="rId46"/>
    <p:sldId id="302" r:id="rId47"/>
    <p:sldId id="304" r:id="rId48"/>
    <p:sldId id="306" r:id="rId49"/>
    <p:sldId id="305" r:id="rId50"/>
    <p:sldId id="308" r:id="rId51"/>
    <p:sldId id="307"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4" d="100"/>
          <a:sy n="104" d="100"/>
        </p:scale>
        <p:origin x="7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565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80E53-41F1-6221-73AE-5A0746212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E2667-B932-A4AC-DC5D-F2A0060E1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72ADC-D5CC-8BAC-24C1-17976B860A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92DA89-7620-BBF3-EF8D-BAC59F9810BF}"/>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42723313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7ef20695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163086C-61F8-4C54-98ED-7E5A70E0E50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752741" cy="374904"/>
          </a:xfrm>
          <a:prstGeom prst="rect">
            <a:avLst/>
          </a:prstGeom>
          <a:noFill/>
          <a:ln/>
        </p:spPr>
        <p:txBody>
          <a:bodyPr wrap="square" lIns="0" tIns="0" rIns="0" bIns="0" rtlCol="0" anchor="ctr"/>
          <a:lstStyle/>
          <a:p>
            <a:pPr algn="l">
              <a:lnSpc>
                <a:spcPct val="100000"/>
              </a:lnSpc>
            </a:pPr>
            <a:r>
              <a:rPr lang="en-US" sz="1800" b="1" i="0" kern="1200" dirty="0">
                <a:solidFill>
                  <a:srgbClr val="FFFFFF"/>
                </a:solidFill>
                <a:latin typeface="Times New Roman" pitchFamily="34" charset="0"/>
                <a:ea typeface="微软雅黑" pitchFamily="34" charset="-122"/>
                <a:cs typeface="Times New Roman" pitchFamily="34" charset="-120"/>
              </a:rPr>
              <a:t>第一章</a:t>
            </a:r>
          </a:p>
        </p:txBody>
      </p:sp>
      <p:sp>
        <p:nvSpPr>
          <p:cNvPr id="6" name="MasterShapeName"/>
          <p:cNvSpPr/>
          <p:nvPr/>
        </p:nvSpPr>
        <p:spPr>
          <a:xfrm>
            <a:off x="1145933" y="27432"/>
            <a:ext cx="8860536" cy="374904"/>
          </a:xfrm>
          <a:prstGeom prst="rect">
            <a:avLst/>
          </a:prstGeom>
          <a:noFill/>
          <a:ln/>
        </p:spPr>
        <p:txBody>
          <a:bodyPr wrap="square" lIns="0" tIns="0" rIns="0" bIns="0" rtlCol="0" anchor="ctr"/>
          <a:lstStyle/>
          <a:p>
            <a:pPr algn="l">
              <a:lnSpc>
                <a:spcPct val="100000"/>
              </a:lnSpc>
            </a:pPr>
            <a:r>
              <a:rPr lang="en-US" sz="1800" b="1" i="0" dirty="0" err="1">
                <a:solidFill>
                  <a:srgbClr val="FFFFFF"/>
                </a:solidFill>
                <a:latin typeface="Times New Roman" pitchFamily="34" charset="0"/>
                <a:ea typeface="微软雅黑" pitchFamily="34" charset="-122"/>
                <a:cs typeface="Times New Roman" pitchFamily="34" charset="-120"/>
              </a:rPr>
              <a:t>生物圈中有哪些绿色植物</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第二章</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被子植物的一生</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第三章</a:t>
            </a:r>
            <a:r>
              <a:rPr lang="en-US" sz="1800" b="1" i="0" dirty="0">
                <a:solidFill>
                  <a:srgbClr val="FFFFFF"/>
                </a:solidFill>
                <a:latin typeface="Times New Roman" pitchFamily="34" charset="0"/>
                <a:ea typeface="微软雅黑" pitchFamily="34" charset="-122"/>
                <a:cs typeface="Times New Roman" pitchFamily="34" charset="-120"/>
              </a:rPr>
              <a:t> 绿色植物与生物圈的水循环</a:t>
            </a:r>
            <a:endParaRPr lang="en-US" sz="18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7ef20695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498BA63-A0C2-4BEA-8EE0-8B6B0742C89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f1f6f7a9"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767e6b8d0"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7dbd7a255"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8b872fe1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8f1f6f7a9&amp;color=RGB(64,64,64)">
            <a:hlinkClick r:id="rId3" action="ppaction://hlinksldjump"/>
          </p:cNvPr>
          <p:cNvSpPr/>
          <p:nvPr/>
        </p:nvSpPr>
        <p:spPr>
          <a:xfrm>
            <a:off x="266090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导图巧记忆</a:t>
            </a:r>
            <a:endParaRPr lang="en-US" sz="1600" dirty="0"/>
          </a:p>
        </p:txBody>
      </p:sp>
      <p:sp>
        <p:nvSpPr>
          <p:cNvPr id="9" name="MasterShapeName?linknodeid=767e6b8d0&amp;color=RGB(64,64,64)">
            <a:hlinkClick r:id="rId5" action="ppaction://hlinksldjump"/>
          </p:cNvPr>
          <p:cNvSpPr/>
          <p:nvPr/>
        </p:nvSpPr>
        <p:spPr>
          <a:xfrm>
            <a:off x="4544568"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知识大集结</a:t>
            </a:r>
            <a:endParaRPr lang="en-US" sz="1600" dirty="0"/>
          </a:p>
        </p:txBody>
      </p:sp>
      <p:sp>
        <p:nvSpPr>
          <p:cNvPr id="10" name="MasterShapeName?linknodeid=7dbd7a255&amp;color=RGB(64,64,64)">
            <a:hlinkClick r:id="rId6" action="ppaction://hlinksldjump"/>
          </p:cNvPr>
          <p:cNvSpPr/>
          <p:nvPr/>
        </p:nvSpPr>
        <p:spPr>
          <a:xfrm>
            <a:off x="650138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真题深解读</a:t>
            </a:r>
            <a:endParaRPr lang="en-US" sz="1600" dirty="0"/>
          </a:p>
        </p:txBody>
      </p:sp>
      <p:sp>
        <p:nvSpPr>
          <p:cNvPr id="11" name="MasterShapeName?linknodeid=8b872fe13&amp;color=RGB(64,64,64)">
            <a:hlinkClick r:id="rId7" action="ppaction://hlinksldjump"/>
          </p:cNvPr>
          <p:cNvSpPr/>
          <p:nvPr/>
        </p:nvSpPr>
        <p:spPr>
          <a:xfrm>
            <a:off x="8394192"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备考勤演练</a:t>
            </a:r>
            <a:endParaRPr lang="en-US" sz="16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15" name="MasterShapeName">
            <a:extLst>
              <a:ext uri="{FF2B5EF4-FFF2-40B4-BE49-F238E27FC236}">
                <a16:creationId xmlns:a16="http://schemas.microsoft.com/office/drawing/2014/main" id="{5BB3E048-6CBF-1C72-28E1-35E85C1A9F49}"/>
              </a:ext>
            </a:extLst>
          </p:cNvPr>
          <p:cNvSpPr/>
          <p:nvPr userDrawn="1"/>
        </p:nvSpPr>
        <p:spPr>
          <a:xfrm>
            <a:off x="393192" y="27432"/>
            <a:ext cx="752741" cy="374904"/>
          </a:xfrm>
          <a:prstGeom prst="rect">
            <a:avLst/>
          </a:prstGeom>
          <a:noFill/>
          <a:ln/>
        </p:spPr>
        <p:txBody>
          <a:bodyPr wrap="square" lIns="0" tIns="0" rIns="0" bIns="0" rtlCol="0" anchor="ctr"/>
          <a:lstStyle/>
          <a:p>
            <a:pPr algn="l">
              <a:lnSpc>
                <a:spcPct val="100000"/>
              </a:lnSpc>
            </a:pPr>
            <a:r>
              <a:rPr lang="en-US" sz="1800" b="1" i="0" kern="1200" dirty="0">
                <a:solidFill>
                  <a:srgbClr val="FFFFFF"/>
                </a:solidFill>
                <a:latin typeface="Times New Roman" pitchFamily="34" charset="0"/>
                <a:ea typeface="微软雅黑" pitchFamily="34" charset="-122"/>
                <a:cs typeface="Times New Roman" pitchFamily="34" charset="-120"/>
              </a:rPr>
              <a:t>第一章</a:t>
            </a:r>
          </a:p>
        </p:txBody>
      </p:sp>
      <p:sp>
        <p:nvSpPr>
          <p:cNvPr id="16" name="MasterShapeName">
            <a:extLst>
              <a:ext uri="{FF2B5EF4-FFF2-40B4-BE49-F238E27FC236}">
                <a16:creationId xmlns:a16="http://schemas.microsoft.com/office/drawing/2014/main" id="{FE7836CD-07A7-F9BC-3319-D9CC173E77C4}"/>
              </a:ext>
            </a:extLst>
          </p:cNvPr>
          <p:cNvSpPr/>
          <p:nvPr userDrawn="1"/>
        </p:nvSpPr>
        <p:spPr>
          <a:xfrm>
            <a:off x="1145933" y="27432"/>
            <a:ext cx="8860536" cy="374904"/>
          </a:xfrm>
          <a:prstGeom prst="rect">
            <a:avLst/>
          </a:prstGeom>
          <a:noFill/>
          <a:ln/>
        </p:spPr>
        <p:txBody>
          <a:bodyPr wrap="square" lIns="0" tIns="0" rIns="0" bIns="0" rtlCol="0" anchor="ctr"/>
          <a:lstStyle/>
          <a:p>
            <a:pPr algn="l">
              <a:lnSpc>
                <a:spcPct val="100000"/>
              </a:lnSpc>
            </a:pPr>
            <a:r>
              <a:rPr lang="en-US" sz="1800" b="1" i="0" dirty="0" err="1">
                <a:solidFill>
                  <a:srgbClr val="FFFFFF"/>
                </a:solidFill>
                <a:latin typeface="Times New Roman" pitchFamily="34" charset="0"/>
                <a:ea typeface="微软雅黑" pitchFamily="34" charset="-122"/>
                <a:cs typeface="Times New Roman" pitchFamily="34" charset="-120"/>
              </a:rPr>
              <a:t>生物圈中有哪些绿色植物</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第二章</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被子植物的一生</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第三章</a:t>
            </a:r>
            <a:r>
              <a:rPr lang="en-US" sz="1800" b="1" i="0" dirty="0">
                <a:solidFill>
                  <a:srgbClr val="FFFFFF"/>
                </a:solidFill>
                <a:latin typeface="Times New Roman" pitchFamily="34" charset="0"/>
                <a:ea typeface="微软雅黑" pitchFamily="34" charset="-122"/>
                <a:cs typeface="Times New Roman" pitchFamily="34" charset="-120"/>
              </a:rPr>
              <a:t> 绿色植物与生物圈的水循环</a:t>
            </a:r>
            <a:endParaRPr lang="en-US" sz="1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ac9a9b4d0d6eb9d0aeb#tid=67355c454a00b200095fc23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A74C11A-E3A3-854B-9C07-19489C7CE641}"/>
              </a:ext>
            </a:extLst>
          </p:cNvPr>
          <p:cNvPicPr>
            <a:picLocks/>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42D3DD6-8400-4AAB-B3ED-0194972505E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a:lstStyle/>
          <a:p>
            <a:endParaRPr lang="zh-CN" altLang="en-US"/>
          </a:p>
        </p:txBody>
      </p:sp>
      <p:sp>
        <p:nvSpPr>
          <p:cNvPr id="6"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8F9C3FC-5448-4C5F-AD28-9CEAFC49CC0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f1f6f7a9"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767e6b8d0"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7dbd7a255"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8b872fe1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8f1f6f7a9&amp;color=RGB(64,64,64)">
            <a:hlinkClick r:id="rId3" action="ppaction://hlinksldjump"/>
          </p:cNvPr>
          <p:cNvSpPr/>
          <p:nvPr/>
        </p:nvSpPr>
        <p:spPr>
          <a:xfrm>
            <a:off x="266090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导图巧记忆</a:t>
            </a:r>
            <a:endParaRPr lang="en-US" sz="1600" dirty="0"/>
          </a:p>
        </p:txBody>
      </p:sp>
      <p:sp>
        <p:nvSpPr>
          <p:cNvPr id="9" name="MasterShapeName?linknodeid=767e6b8d0&amp;color=RGB(64,64,64)">
            <a:hlinkClick r:id="rId5" action="ppaction://hlinksldjump"/>
          </p:cNvPr>
          <p:cNvSpPr/>
          <p:nvPr/>
        </p:nvSpPr>
        <p:spPr>
          <a:xfrm>
            <a:off x="4544568"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知识大集结</a:t>
            </a:r>
            <a:endParaRPr lang="en-US" sz="1600" dirty="0"/>
          </a:p>
        </p:txBody>
      </p:sp>
      <p:sp>
        <p:nvSpPr>
          <p:cNvPr id="10" name="MasterShapeName?linknodeid=7dbd7a255&amp;color=RGB(64,64,64)">
            <a:hlinkClick r:id="rId6" action="ppaction://hlinksldjump"/>
          </p:cNvPr>
          <p:cNvSpPr/>
          <p:nvPr/>
        </p:nvSpPr>
        <p:spPr>
          <a:xfrm>
            <a:off x="650138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真题深解读</a:t>
            </a:r>
            <a:endParaRPr lang="en-US" sz="1600" dirty="0"/>
          </a:p>
        </p:txBody>
      </p:sp>
      <p:sp>
        <p:nvSpPr>
          <p:cNvPr id="11" name="MasterShapeName?linknodeid=8b872fe13&amp;color=RGB(64,64,64)">
            <a:hlinkClick r:id="rId7" action="ppaction://hlinksldjump"/>
          </p:cNvPr>
          <p:cNvSpPr/>
          <p:nvPr/>
        </p:nvSpPr>
        <p:spPr>
          <a:xfrm>
            <a:off x="8394192"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备考勤演练</a:t>
            </a:r>
            <a:endParaRPr lang="en-US" sz="16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13" name="MasterShapeName"/>
          <p:cNvSpPr/>
          <p:nvPr/>
        </p:nvSpPr>
        <p:spPr>
          <a:xfrm>
            <a:off x="393192" y="27432"/>
            <a:ext cx="1298448" cy="374904"/>
          </a:xfrm>
          <a:prstGeom prst="rect">
            <a:avLst/>
          </a:prstGeom>
          <a:noFill/>
          <a:ln/>
        </p:spPr>
        <p:txBody>
          <a:bodyPr/>
          <a:lstStyle/>
          <a:p>
            <a:endParaRPr lang="zh-CN" altLang="en-US"/>
          </a:p>
        </p:txBody>
      </p:sp>
      <p:sp>
        <p:nvSpPr>
          <p:cNvPr id="14"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28.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O_6_BD.11_1#0d9d08674?vaa=1&amp;vcp=1&amp;vis=1&amp;pid=bef020f2e&amp;color=0,0,0&amp;vtp=1&amp;vaab=1&amp;bt=1&amp;bbb=1&amp;hb=1"/>
          <p:cNvSpPr/>
          <p:nvPr/>
        </p:nvSpPr>
        <p:spPr>
          <a:xfrm>
            <a:off x="539496" y="88061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能结种子的植物称为种子植物。种子植物包括两大类群</a:t>
            </a:r>
            <a:r>
              <a:rPr lang="en-US" altLang="zh-CN" sz="2800" b="0" i="0">
                <a:solidFill>
                  <a:srgbClr val="000000"/>
                </a:solidFill>
                <a:latin typeface="Times New Roman" pitchFamily="34" charset="0"/>
                <a:ea typeface="SimSun" pitchFamily="34" charset="-122"/>
                <a:cs typeface="Times New Roman" pitchFamily="34" charset="-120"/>
              </a:rPr>
              <a:t>：裸子植物和</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被子植物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BD.12_1#01b85afbe?vaa=1&amp;vcp=1&amp;vis=1&amp;pid=0d9d08674&amp;color=0,0,0&amp;vtp=1&amp;vaab=1&amp;bbb=1"/>
          <p:cNvSpPr/>
          <p:nvPr/>
        </p:nvSpPr>
        <p:spPr>
          <a:xfrm>
            <a:off x="539496" y="216363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）种子是</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的植物称为裸子植物</a:t>
            </a:r>
            <a:r>
              <a:rPr lang="en-US" altLang="zh-CN" sz="2800" b="0" i="0" dirty="0">
                <a:solidFill>
                  <a:srgbClr val="000000"/>
                </a:solidFill>
                <a:latin typeface="Times New Roman" pitchFamily="34" charset="0"/>
                <a:ea typeface="SimSun" pitchFamily="34" charset="-122"/>
                <a:cs typeface="Times New Roman" pitchFamily="34" charset="-120"/>
              </a:rPr>
              <a:t>，如油松、侧柏、</a:t>
            </a:r>
            <a:r>
              <a:rPr lang="en-US" altLang="zh-CN" sz="2800" b="0" i="0">
                <a:solidFill>
                  <a:srgbClr val="000000"/>
                </a:solidFill>
                <a:latin typeface="Times New Roman" pitchFamily="34" charset="0"/>
                <a:ea typeface="SimSun" pitchFamily="34" charset="-122"/>
                <a:cs typeface="Times New Roman" pitchFamily="34" charset="-120"/>
              </a:rPr>
              <a:t>苏铁。</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2）种子外有</a:t>
            </a:r>
            <a:r>
              <a:rPr kumimoji="0" lang="en-US" altLang="zh-CN" sz="2800" b="0" i="0" u="none" strike="noStrike" kern="1200" cap="none" spc="-5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包被着的植物称为被子植物，如豌豆、荔枝、木瓜。</a:t>
            </a:r>
            <a:endParaRPr lang="en-US" altLang="zh-CN" sz="2800" dirty="0"/>
          </a:p>
        </p:txBody>
      </p:sp>
      <p:sp>
        <p:nvSpPr>
          <p:cNvPr id="4" name="QB_7_AN.1_1#01b85afbe.blank?vaa=1&amp;vcp=1&amp;vis=1&amp;pid=0d9d08674&amp;color=0,0,0&amp;vpa=7&amp;vtp=1&amp;vaab=1&amp;bbb=1"/>
          <p:cNvSpPr/>
          <p:nvPr/>
        </p:nvSpPr>
        <p:spPr>
          <a:xfrm>
            <a:off x="2505614" y="213315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裸露着</a:t>
            </a:r>
            <a:endParaRPr lang="en-US" altLang="zh-CN" sz="2800" dirty="0"/>
          </a:p>
        </p:txBody>
      </p:sp>
      <p:sp>
        <p:nvSpPr>
          <p:cNvPr id="6" name="QB_7_AN.2_1#01b85afbe.blank?vaa=1&amp;vcp=1&amp;vis=1&amp;pid=0d9d08674&amp;color=0,0,0&amp;vpa=8&amp;vtp=1&amp;vaab=1&amp;bbb=1"/>
          <p:cNvSpPr/>
          <p:nvPr/>
        </p:nvSpPr>
        <p:spPr>
          <a:xfrm>
            <a:off x="2826289" y="2759900"/>
            <a:ext cx="950913" cy="553657"/>
          </a:xfrm>
          <a:prstGeom prst="rect">
            <a:avLst/>
          </a:prstGeom>
          <a:noFill/>
          <a:ln/>
        </p:spPr>
        <p:txBody>
          <a:bodyPr wrap="none" lIns="0" tIns="0" rIns="0" bIns="0" rtlCol="0" anchor="t"/>
          <a:lstStyle/>
          <a:p>
            <a:pPr algn="ctr" latinLnBrk="1">
              <a:lnSpc>
                <a:spcPts val="4900"/>
              </a:lnSpc>
            </a:pPr>
            <a:r>
              <a:rPr lang="en-US" altLang="zh-CN" sz="2800" b="0" i="0" spc="-50" dirty="0">
                <a:solidFill>
                  <a:srgbClr val="FF0000"/>
                </a:solidFill>
                <a:latin typeface="Times New Roman" pitchFamily="34" charset="0"/>
                <a:ea typeface="SimSun" pitchFamily="34" charset="-122"/>
                <a:cs typeface="Times New Roman" pitchFamily="34" charset="-120"/>
              </a:rPr>
              <a:t>果皮</a:t>
            </a:r>
            <a:endParaRPr lang="en-US" altLang="zh-CN" sz="2800" spc="-50" dirty="0"/>
          </a:p>
        </p:txBody>
      </p:sp>
      <p:sp>
        <p:nvSpPr>
          <p:cNvPr id="7" name="QB_7_BD.16_1#840fefe56?sp=1&amp;vaa=1&amp;vcp=1&amp;vis=1&amp;pid=0d9d08674&amp;color=0,0,0&amp;vtp=1&amp;vaab=1&amp;bbb=1"/>
          <p:cNvSpPr/>
          <p:nvPr/>
        </p:nvSpPr>
        <p:spPr>
          <a:xfrm>
            <a:off x="539496" y="344062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（3）苏铁非常原始，有“活化石”之称。</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银杏是现存种子植物中最古老的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植物</a:t>
            </a:r>
            <a:r>
              <a:rPr lang="en-US" altLang="zh-CN" sz="2800" b="0" i="0" dirty="0">
                <a:solidFill>
                  <a:srgbClr val="000000"/>
                </a:solidFill>
                <a:latin typeface="Times New Roman" pitchFamily="34" charset="0"/>
                <a:ea typeface="SimSun" pitchFamily="34" charset="-122"/>
                <a:cs typeface="Times New Roman" pitchFamily="34" charset="-120"/>
              </a:rPr>
              <a:t>，被称为“活化石”。</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红豆杉是我国的一级保护植物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被誉为植物中的“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水杉是我国特有的珍贵孑遗树种</a:t>
            </a:r>
            <a:r>
              <a:rPr lang="en-US" altLang="zh-CN" sz="2800" b="0" i="0" dirty="0">
                <a:solidFill>
                  <a:srgbClr val="000000"/>
                </a:solidFill>
                <a:latin typeface="Times New Roman" pitchFamily="34" charset="0"/>
                <a:ea typeface="SimSun" pitchFamily="34" charset="-122"/>
                <a:cs typeface="Times New Roman" pitchFamily="34" charset="-120"/>
              </a:rPr>
              <a:t>，有“活化石”之称。</a:t>
            </a:r>
            <a:endParaRPr lang="en-US" altLang="zh-CN" sz="2800" dirty="0"/>
          </a:p>
        </p:txBody>
      </p:sp>
      <p:sp>
        <p:nvSpPr>
          <p:cNvPr id="8" name="QB_7_AN.17_1#840fefe56.blank?vaa=1&amp;vcp=1&amp;vis=1&amp;pid=0d9d08674&amp;color=0,0,0&amp;vpa=9&amp;vtp=1&amp;vaab=1&amp;bbb=1"/>
          <p:cNvSpPr/>
          <p:nvPr/>
        </p:nvSpPr>
        <p:spPr>
          <a:xfrm>
            <a:off x="5528215" y="405784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孑遗</a:t>
            </a:r>
            <a:endParaRPr lang="en-US" altLang="zh-CN" sz="2800" dirty="0"/>
          </a:p>
        </p:txBody>
      </p:sp>
      <p:sp>
        <p:nvSpPr>
          <p:cNvPr id="9" name="QB_7_AN.18_1#840fefe56.blank?vaa=1&amp;vcp=1&amp;vis=1&amp;pid=0d9d08674&amp;color=0,0,0&amp;vpa=10&amp;vtp=1&amp;vaab=1&amp;bbb=1"/>
          <p:cNvSpPr/>
          <p:nvPr/>
        </p:nvSpPr>
        <p:spPr>
          <a:xfrm>
            <a:off x="8174578" y="470554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大熊猫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B_6_BD.19_1#aeefd1ca1?sp=1&amp;vaa=1&amp;vcp=1&amp;vis=1&amp;pid=bef020f2e&amp;color=0,0,0&amp;vtp=1&amp;vaab=1&amp;bt=1&amp;bbb=1"/>
          <p:cNvSpPr/>
          <p:nvPr/>
        </p:nvSpPr>
        <p:spPr>
          <a:xfrm>
            <a:off x="539496" y="63093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种子萌发形成幼苗</a:t>
            </a:r>
            <a:endParaRPr lang="en-US" altLang="zh-CN" sz="2800" dirty="0"/>
          </a:p>
        </p:txBody>
      </p:sp>
      <p:pic>
        <p:nvPicPr>
          <p:cNvPr id="3" name="QB_6_BD.19_2#aeefd1ca1?vaa=1&amp;vcp=1&amp;vis=1&amp;pid=bef020f2e&amp;color=0,0,0&amp;tib=255,255,255&amp;vip=11#19&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12545"/>
            <a:ext cx="5907024" cy="47823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20_1#aeefd1ca1.blank?vaa=1&amp;vcp=1&amp;vis=1&amp;pid=bef020f2e&amp;color=0,0,0&amp;vpa=11&amp;vtp=1&amp;vaab=1"/>
          <p:cNvSpPr/>
          <p:nvPr/>
        </p:nvSpPr>
        <p:spPr>
          <a:xfrm>
            <a:off x="2770632" y="1367409"/>
            <a:ext cx="731520" cy="26517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保护</a:t>
            </a:r>
            <a:endParaRPr lang="en-US" altLang="zh-CN" sz="2100" dirty="0"/>
          </a:p>
        </p:txBody>
      </p:sp>
      <p:sp>
        <p:nvSpPr>
          <p:cNvPr id="6" name="QB_6_AN.21_1#aeefd1ca1.blank?vaa=1&amp;vcp=1&amp;vis=1&amp;pid=bef020f2e&amp;color=0,0,0&amp;vpa=12&amp;vtp=1&amp;vaab=1"/>
          <p:cNvSpPr/>
          <p:nvPr/>
        </p:nvSpPr>
        <p:spPr>
          <a:xfrm>
            <a:off x="2130552" y="2281809"/>
            <a:ext cx="694944" cy="420624"/>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a:t>
            </a:r>
            <a:endParaRPr lang="en-US" altLang="zh-CN" sz="2100" dirty="0"/>
          </a:p>
        </p:txBody>
      </p:sp>
      <p:sp>
        <p:nvSpPr>
          <p:cNvPr id="7" name="QB_6_AN.22_1#aeefd1ca1.blank?vaa=1&amp;vcp=1&amp;vis=1&amp;pid=bef020f2e&amp;color=0,0,0&amp;vpa=13&amp;vtp=1&amp;vaab=1"/>
          <p:cNvSpPr/>
          <p:nvPr/>
        </p:nvSpPr>
        <p:spPr>
          <a:xfrm>
            <a:off x="3675888" y="3123057"/>
            <a:ext cx="713232" cy="31089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两</a:t>
            </a:r>
            <a:endParaRPr lang="en-US" altLang="zh-CN" sz="2100" dirty="0"/>
          </a:p>
        </p:txBody>
      </p:sp>
      <p:sp>
        <p:nvSpPr>
          <p:cNvPr id="8" name="QB_6_AN.23_1#aeefd1ca1.blank?vaa=1&amp;vcp=1&amp;vis=1&amp;pid=bef020f2e&amp;color=0,0,0&amp;vpa=14&amp;vtp=1&amp;vaab=1"/>
          <p:cNvSpPr/>
          <p:nvPr/>
        </p:nvSpPr>
        <p:spPr>
          <a:xfrm>
            <a:off x="4846320" y="3059049"/>
            <a:ext cx="978408" cy="374904"/>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贮存</a:t>
            </a:r>
            <a:endParaRPr lang="en-US" altLang="zh-CN" sz="2100" dirty="0"/>
          </a:p>
        </p:txBody>
      </p:sp>
      <p:sp>
        <p:nvSpPr>
          <p:cNvPr id="9" name="QB_6_AN.24_1#aeefd1ca1.blank?vaa=1&amp;vcp=1&amp;vis=1&amp;pid=bef020f2e&amp;color=0,0,0&amp;vpa=15&amp;vtp=1&amp;vaab=1"/>
          <p:cNvSpPr/>
          <p:nvPr/>
        </p:nvSpPr>
        <p:spPr>
          <a:xfrm>
            <a:off x="2157984" y="3488817"/>
            <a:ext cx="1709928" cy="31089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果皮和种皮</a:t>
            </a:r>
            <a:endParaRPr lang="en-US" altLang="zh-CN" sz="2100" dirty="0"/>
          </a:p>
        </p:txBody>
      </p:sp>
      <p:sp>
        <p:nvSpPr>
          <p:cNvPr id="10" name="QB_6_AN.25_1#aeefd1ca1.blank?vaa=1&amp;vcp=1&amp;vis=1&amp;pid=bef020f2e&amp;color=0,0,0&amp;vpa=16&amp;vtp=1&amp;vaab=1"/>
          <p:cNvSpPr/>
          <p:nvPr/>
        </p:nvSpPr>
        <p:spPr>
          <a:xfrm>
            <a:off x="2130552" y="3863721"/>
            <a:ext cx="713232" cy="26517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胚乳</a:t>
            </a:r>
            <a:endParaRPr lang="en-US" altLang="zh-CN" sz="2100" dirty="0"/>
          </a:p>
        </p:txBody>
      </p:sp>
      <p:sp>
        <p:nvSpPr>
          <p:cNvPr id="11" name="QB_6_AN.26_1#aeefd1ca1.blank?vaa=1&amp;vcp=1&amp;vis=1&amp;pid=bef020f2e&amp;color=0,0,0&amp;vpa=17&amp;vtp=1&amp;vaab=1"/>
          <p:cNvSpPr/>
          <p:nvPr/>
        </p:nvSpPr>
        <p:spPr>
          <a:xfrm>
            <a:off x="2176272" y="4805553"/>
            <a:ext cx="649224" cy="40233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a:t>
            </a:r>
            <a:endParaRPr lang="en-US" altLang="zh-CN" sz="2100" dirty="0"/>
          </a:p>
        </p:txBody>
      </p:sp>
      <p:sp>
        <p:nvSpPr>
          <p:cNvPr id="12" name="QB_6_AN.27_1#aeefd1ca1.blank?vaa=1&amp;vcp=1&amp;vis=1&amp;pid=bef020f2e&amp;color=0,0,0&amp;vpa=18&amp;vtp=1&amp;vaab=1"/>
          <p:cNvSpPr/>
          <p:nvPr/>
        </p:nvSpPr>
        <p:spPr>
          <a:xfrm>
            <a:off x="3675888" y="5628513"/>
            <a:ext cx="722376" cy="320040"/>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一</a:t>
            </a:r>
            <a:endParaRPr lang="en-US" altLang="zh-CN" sz="2100" dirty="0"/>
          </a:p>
        </p:txBody>
      </p:sp>
      <p:sp>
        <p:nvSpPr>
          <p:cNvPr id="13" name="QB_6_AN.28_1#aeefd1ca1.blank?vaa=1&amp;vcp=1&amp;vis=1&amp;pid=bef020f2e&amp;color=0,0,0&amp;vpa=19&amp;vtp=1&amp;vaab=1"/>
          <p:cNvSpPr/>
          <p:nvPr/>
        </p:nvSpPr>
        <p:spPr>
          <a:xfrm>
            <a:off x="4777498" y="5457524"/>
            <a:ext cx="1093911" cy="501135"/>
          </a:xfrm>
          <a:prstGeom prst="rect">
            <a:avLst/>
          </a:prstGeom>
          <a:noFill/>
          <a:ln/>
        </p:spPr>
        <p:txBody>
          <a:bodyPr wrap="square" lIns="0" tIns="0" rIns="0" bIns="0" rtlCol="0" anchor="b"/>
          <a:lstStyle/>
          <a:p>
            <a:pPr algn="l" latinLnBrk="1"/>
            <a:r>
              <a:rPr lang="en-US" altLang="zh-CN" sz="2100" b="0" i="0" dirty="0">
                <a:solidFill>
                  <a:srgbClr val="FF0000"/>
                </a:solidFill>
                <a:latin typeface="Times New Roman" pitchFamily="34" charset="0"/>
                <a:ea typeface="SimSun" pitchFamily="34" charset="-122"/>
                <a:cs typeface="Times New Roman" pitchFamily="34" charset="-120"/>
              </a:rPr>
              <a:t>吸收转运</a:t>
            </a:r>
            <a:endParaRPr lang="en-US" altLang="zh-CN" sz="2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B_6_BD.29_1#e678acce7?vaa=1&amp;vcp=1&amp;vis=1&amp;pid=bef020f2e&amp;color=0,0,0&amp;vtp=1&amp;vaab=1&amp;bt=1&amp;bbb=1"/>
          <p:cNvSpPr/>
          <p:nvPr/>
        </p:nvSpPr>
        <p:spPr>
          <a:xfrm>
            <a:off x="539496" y="12044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种子萌发的条件</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自身条件：胚必须是</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的，而且是</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的，且不在</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外界条件：适宜的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、一定的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和充足的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1_1#e678acce7.blank?vaa=1&amp;vcp=1&amp;vis=1&amp;pid=bef020f2e&amp;color=0,0,0&amp;vpa=20&amp;vtp=1&amp;vaab=1&amp;bbb=1"/>
          <p:cNvSpPr/>
          <p:nvPr/>
        </p:nvSpPr>
        <p:spPr>
          <a:xfrm>
            <a:off x="3750215" y="182168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完整</a:t>
            </a:r>
            <a:endParaRPr lang="en-US" altLang="zh-CN" sz="2800" dirty="0"/>
          </a:p>
        </p:txBody>
      </p:sp>
      <p:sp>
        <p:nvSpPr>
          <p:cNvPr id="4" name="QB_6_AN.2_1#e678acce7.blank?vaa=1&amp;vcp=1&amp;vis=1&amp;pid=bef020f2e&amp;color=0,0,0&amp;vpa=21&amp;vtp=1&amp;vaab=1"/>
          <p:cNvSpPr/>
          <p:nvPr/>
        </p:nvSpPr>
        <p:spPr>
          <a:xfrm>
            <a:off x="6595014" y="1821688"/>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活</a:t>
            </a:r>
            <a:endParaRPr lang="en-US" altLang="zh-CN" sz="2800" dirty="0"/>
          </a:p>
        </p:txBody>
      </p:sp>
      <p:sp>
        <p:nvSpPr>
          <p:cNvPr id="5" name="QB_6_AN.3_1#e678acce7.blank?vaa=1&amp;vcp=1&amp;vis=1&amp;pid=bef020f2e&amp;color=0,0,0&amp;vpa=22&amp;vtp=1&amp;vaab=1&amp;bbb=1"/>
          <p:cNvSpPr/>
          <p:nvPr/>
        </p:nvSpPr>
        <p:spPr>
          <a:xfrm>
            <a:off x="9084214" y="182168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休眠</a:t>
            </a:r>
            <a:endParaRPr lang="en-US" altLang="zh-CN" sz="2800" dirty="0"/>
          </a:p>
        </p:txBody>
      </p:sp>
      <p:sp>
        <p:nvSpPr>
          <p:cNvPr id="6" name="QB_6_AN.4_1#e678acce7.blank?vaa=1&amp;vcp=1&amp;vis=1&amp;pid=bef020f2e&amp;color=0,0,0&amp;vpa=23&amp;vtp=1&amp;vaab=1&amp;bbb=1"/>
          <p:cNvSpPr/>
          <p:nvPr/>
        </p:nvSpPr>
        <p:spPr>
          <a:xfrm>
            <a:off x="3394615"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
        <p:nvSpPr>
          <p:cNvPr id="7" name="QB_6_AN.5_1#e678acce7.blank?vaa=1&amp;vcp=1&amp;vis=1&amp;pid=bef020f2e&amp;color=0,0,0&amp;vpa=24&amp;vtp=1&amp;vaab=1&amp;bbb=1"/>
          <p:cNvSpPr/>
          <p:nvPr/>
        </p:nvSpPr>
        <p:spPr>
          <a:xfrm>
            <a:off x="5883815"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8" name="QB_6_AN.6_1#e678acce7.blank?vaa=1&amp;vcp=1&amp;vis=1&amp;pid=bef020f2e&amp;color=0,0,0&amp;vpa=25&amp;vtp=1&amp;vaab=1&amp;bbb=1"/>
          <p:cNvSpPr/>
          <p:nvPr/>
        </p:nvSpPr>
        <p:spPr>
          <a:xfrm>
            <a:off x="8373014"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空气</a:t>
            </a:r>
            <a:endParaRPr lang="en-US" altLang="zh-CN" sz="2800" dirty="0"/>
          </a:p>
        </p:txBody>
      </p:sp>
      <p:sp>
        <p:nvSpPr>
          <p:cNvPr id="9" name="QB_6_BD.36_1#45b4598bd?sp=1&amp;vaa=1&amp;vcp=1&amp;vis=1&amp;pid=bef020f2e&amp;color=0,0,0&amp;vtp=1&amp;vaab=1&amp;bbb=1&amp;h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种子萌发的过程</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种子萌发首先要吸收</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或胚乳中的营养物质转运给胚根、</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胚芽</a:t>
            </a:r>
            <a:r>
              <a:rPr lang="en-US" altLang="zh-CN" sz="2800" b="0" i="0" dirty="0">
                <a:solidFill>
                  <a:srgbClr val="000000"/>
                </a:solidFill>
                <a:latin typeface="Times New Roman" pitchFamily="34" charset="0"/>
                <a:ea typeface="SimSun" pitchFamily="34" charset="-122"/>
                <a:cs typeface="Times New Roman" pitchFamily="34" charset="-120"/>
              </a:rPr>
              <a:t>、胚轴</a:t>
            </a:r>
            <a:r>
              <a:rPr lang="en-US" altLang="zh-CN" sz="2800" b="0" i="0">
                <a:solidFill>
                  <a:srgbClr val="000000"/>
                </a:solidFill>
                <a:latin typeface="Times New Roman" pitchFamily="34" charset="0"/>
                <a:ea typeface="SimSun" pitchFamily="34" charset="-122"/>
                <a:cs typeface="Times New Roman" pitchFamily="34" charset="-120"/>
              </a:rPr>
              <a:t>；然后胚根发育为</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胚轴发育为连接茎和根的部分</a:t>
            </a:r>
            <a:r>
              <a:rPr lang="en-US" altLang="zh-CN" sz="2800" b="0" i="0">
                <a:solidFill>
                  <a:srgbClr val="000000"/>
                </a:solidFill>
                <a:latin typeface="Times New Roman" pitchFamily="34" charset="0"/>
                <a:ea typeface="SimSun" pitchFamily="34" charset="-122"/>
                <a:cs typeface="Times New Roman" pitchFamily="34" charset="-120"/>
              </a:rPr>
              <a:t>，胚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芽发育为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0" name="QB_6_AN.37_1#45b4598bd.blank?vaa=1&amp;vcp=1&amp;vis=1&amp;pid=bef020f2e&amp;color=0,0,0&amp;vpa=26&amp;vtp=1&amp;vaab=1&amp;bbb=1"/>
          <p:cNvSpPr/>
          <p:nvPr/>
        </p:nvSpPr>
        <p:spPr>
          <a:xfrm>
            <a:off x="3750215" y="37454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11" name="QB_6_AN.38_1#45b4598bd.blank?vaa=1&amp;vcp=1&amp;vis=1&amp;pid=bef020f2e&amp;color=0,0,0&amp;vpa=27&amp;vtp=1&amp;vaab=1&amp;bbb=1"/>
          <p:cNvSpPr/>
          <p:nvPr/>
        </p:nvSpPr>
        <p:spPr>
          <a:xfrm>
            <a:off x="5172615" y="37454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p>
        </p:txBody>
      </p:sp>
      <p:sp>
        <p:nvSpPr>
          <p:cNvPr id="12" name="QB_6_AN.39_1#45b4598bd.blank?vaa=1&amp;vcp=1&amp;vis=1&amp;pid=bef020f2e&amp;color=0,0,0&amp;vpa=28&amp;vtp=1&amp;vaab=1"/>
          <p:cNvSpPr/>
          <p:nvPr/>
        </p:nvSpPr>
        <p:spPr>
          <a:xfrm>
            <a:off x="5172615" y="43931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13" name="QB_6_AN.40_1#45b4598bd.blank?vaa=1&amp;vcp=1&amp;vis=1&amp;pid=bef020f2e&amp;color=0,0,0&amp;vpa=29&amp;vtp=1&amp;vaab=1&amp;bbb=1"/>
          <p:cNvSpPr/>
          <p:nvPr/>
        </p:nvSpPr>
        <p:spPr>
          <a:xfrm>
            <a:off x="1972214" y="501986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茎、叶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10" grpId="0" build="p" animBg="1"/>
      <p:bldP spid="11" grpId="0" build="p" animBg="1"/>
      <p:bldP spid="12" grpId="0" build="p" animBg="1"/>
      <p:bldP spid="1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6_BD.41_1#d1533d509?vaa=1&amp;vcp=1&amp;vis=1&amp;pid=bef020f2e&amp;color=0,0,0&amp;vtp=1&amp;vaab=1&amp;bt=1&amp;bbb=1"/>
          <p:cNvSpPr/>
          <p:nvPr/>
        </p:nvSpPr>
        <p:spPr>
          <a:xfrm>
            <a:off x="539496" y="90728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植株的生长</a:t>
            </a:r>
            <a:endParaRPr lang="en-US" altLang="zh-CN" sz="2800" dirty="0"/>
          </a:p>
        </p:txBody>
      </p:sp>
      <p:sp>
        <p:nvSpPr>
          <p:cNvPr id="3" name="QO_7_BD.42_1#4e3674bd7?vaa=1&amp;vcp=1&amp;vis=1&amp;pid=d1533d509&amp;color=0,0,0&amp;vtp=1&amp;vaab=1&amp;bbb=1"/>
          <p:cNvSpPr/>
          <p:nvPr/>
        </p:nvSpPr>
        <p:spPr>
          <a:xfrm>
            <a:off x="539496" y="152717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（1）幼根的生长</a:t>
            </a:r>
            <a:endParaRPr lang="en-US" altLang="zh-CN" sz="2800" dirty="0"/>
          </a:p>
        </p:txBody>
      </p:sp>
      <p:sp>
        <p:nvSpPr>
          <p:cNvPr id="4" name="QB_8_BD.43_1#ff1b895c7?bid=1&amp;vaa=1&amp;vcp=1&amp;vis=1&amp;pid=4e3674bd7&amp;color=0,0,0&amp;vtp=1&amp;vaab=1"/>
          <p:cNvSpPr/>
          <p:nvPr/>
        </p:nvSpPr>
        <p:spPr>
          <a:xfrm>
            <a:off x="4201860" y="2156650"/>
            <a:ext cx="7281863" cy="2496757"/>
          </a:xfrm>
          <a:prstGeom prst="rect">
            <a:avLst/>
          </a:prstGeom>
          <a:noFill/>
          <a:ln/>
        </p:spPr>
        <p:txBody>
          <a:bodyPr wrap="squar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根冠：起</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endParaRPr lang="en-US" altLang="zh-CN" sz="2800" dirty="0"/>
          </a:p>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分生区：不断</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伸长区：根</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的主要部位</a:t>
            </a:r>
            <a:endParaRPr lang="en-US" altLang="zh-CN" sz="2800" dirty="0"/>
          </a:p>
          <a:p>
            <a:pPr algn="l"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成熟区：根尖</a:t>
            </a:r>
            <a:r>
              <a:rPr lang="en-US" altLang="zh-CN" sz="2800" i="0">
                <a:solidFill>
                  <a:srgbClr val="000000"/>
                </a:solidFill>
                <a:latin typeface="SimSun" pitchFamily="34" charset="0"/>
                <a:ea typeface="SimSun" pitchFamily="34" charset="-122"/>
                <a:cs typeface="SimSun" pitchFamily="34" charset="-120"/>
              </a:rPr>
              <a:t>__________________</a:t>
            </a:r>
            <a:r>
              <a:rPr lang="en-US" altLang="zh-CN" sz="2800" b="0" i="0">
                <a:solidFill>
                  <a:srgbClr val="000000"/>
                </a:solidFill>
                <a:latin typeface="Times New Roman" pitchFamily="34" charset="0"/>
                <a:ea typeface="SimSun" pitchFamily="34" charset="-122"/>
                <a:cs typeface="Times New Roman" pitchFamily="34" charset="-120"/>
              </a:rPr>
              <a:t>的主要部位</a:t>
            </a:r>
            <a:endParaRPr lang="en-US" altLang="zh-CN" sz="2800" dirty="0"/>
          </a:p>
        </p:txBody>
      </p:sp>
      <p:sp>
        <p:nvSpPr>
          <p:cNvPr id="5" name="QB_8_AN.1_1#ff1b895c7.blank?vaa=1&amp;vcp=1&amp;vis=1&amp;pid=4e3674bd7&amp;color=0,0,0&amp;vpa=30&amp;vtp=1&amp;vaab=1"/>
          <p:cNvSpPr/>
          <p:nvPr/>
        </p:nvSpPr>
        <p:spPr>
          <a:xfrm>
            <a:off x="5634579" y="212617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保护</a:t>
            </a:r>
            <a:endParaRPr lang="en-US" altLang="zh-CN" sz="2800" dirty="0"/>
          </a:p>
        </p:txBody>
      </p:sp>
      <p:sp>
        <p:nvSpPr>
          <p:cNvPr id="6" name="QB_8_AN.2_1#ff1b895c7.blank?vaa=1&amp;vcp=1&amp;vis=1&amp;pid=4e3674bd7&amp;color=0,0,0&amp;vpa=31&amp;vtp=1&amp;vaab=1"/>
          <p:cNvSpPr/>
          <p:nvPr/>
        </p:nvSpPr>
        <p:spPr>
          <a:xfrm>
            <a:off x="6345779" y="2773870"/>
            <a:ext cx="2747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分裂产生新细胞</a:t>
            </a:r>
            <a:endParaRPr lang="en-US" altLang="zh-CN" sz="2800" dirty="0"/>
          </a:p>
        </p:txBody>
      </p:sp>
      <p:sp>
        <p:nvSpPr>
          <p:cNvPr id="7" name="QB_8_AN.3_1#ff1b895c7.blank?vaa=1&amp;vcp=1&amp;vis=1&amp;pid=4e3674bd7&amp;color=0,0,0&amp;vpa=32&amp;vtp=1&amp;vaab=1"/>
          <p:cNvSpPr/>
          <p:nvPr/>
        </p:nvSpPr>
        <p:spPr>
          <a:xfrm>
            <a:off x="5990179" y="3421570"/>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生长最快</a:t>
            </a:r>
            <a:endParaRPr lang="en-US" altLang="zh-CN" sz="2800" dirty="0"/>
          </a:p>
        </p:txBody>
      </p:sp>
      <p:sp>
        <p:nvSpPr>
          <p:cNvPr id="8" name="QB_8_AN.4_1#ff1b895c7.blank?vaa=1&amp;vcp=1&amp;vis=1&amp;pid=4e3674bd7&amp;color=0,0,0&amp;vpa=33&amp;vtp=1&amp;vaab=1"/>
          <p:cNvSpPr/>
          <p:nvPr/>
        </p:nvSpPr>
        <p:spPr>
          <a:xfrm>
            <a:off x="6345779" y="4048315"/>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吸收水分和无机盐</a:t>
            </a:r>
            <a:endParaRPr lang="en-US" altLang="zh-CN" sz="2800" dirty="0"/>
          </a:p>
        </p:txBody>
      </p:sp>
      <p:sp>
        <p:nvSpPr>
          <p:cNvPr id="9" name="QB_8_BD.48_1#1cfbd0ff0?vaa=1&amp;vcp=1&amp;vis=1&amp;pid=4e3674bd7&amp;color=0,0,0&amp;vtp=1&amp;vaab=1&amp;bbb=1&amp;hb=1"/>
          <p:cNvSpPr/>
          <p:nvPr/>
        </p:nvSpPr>
        <p:spPr>
          <a:xfrm>
            <a:off x="539496" y="4716970"/>
            <a:ext cx="11109960" cy="12013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②幼根通过根尖的</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Times New Roman" pitchFamily="34" charset="0"/>
                <a:ea typeface="SimSun" pitchFamily="34" charset="-122"/>
                <a:cs typeface="Times New Roman" pitchFamily="34" charset="-120"/>
              </a:rPr>
              <a:t>，不断向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0" name="QB_8_AN.49_1#1cfbd0ff0.blank?vaa=1&amp;vcp=1&amp;vis=1&amp;pid=4e3674bd7&amp;color=0,0,0&amp;vpa=34&amp;vtp=1&amp;vaab=1&amp;bbb=1"/>
          <p:cNvSpPr/>
          <p:nvPr/>
        </p:nvSpPr>
        <p:spPr>
          <a:xfrm>
            <a:off x="3394615" y="4686490"/>
            <a:ext cx="2747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分生区和成熟区</a:t>
            </a:r>
            <a:endParaRPr lang="en-US" altLang="zh-CN" sz="2800" dirty="0"/>
          </a:p>
        </p:txBody>
      </p:sp>
      <p:sp>
        <p:nvSpPr>
          <p:cNvPr id="11" name="QB_8_AN.50_1#1cfbd0ff0.blank?vaa=1&amp;vcp=1&amp;vis=1&amp;pid=4e3674bd7&amp;color=0,0,0&amp;vpa=35&amp;vtp=1&amp;vaab=1"/>
          <p:cNvSpPr/>
          <p:nvPr/>
        </p:nvSpPr>
        <p:spPr>
          <a:xfrm>
            <a:off x="7661814" y="468649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a:t>
            </a:r>
            <a:endParaRPr lang="en-US" altLang="zh-CN" sz="2800" dirty="0"/>
          </a:p>
        </p:txBody>
      </p:sp>
      <p:sp>
        <p:nvSpPr>
          <p:cNvPr id="12" name="QB_8_AN.51_1#1cfbd0ff0.blank?vaa=1&amp;vcp=1&amp;vis=1&amp;pid=4e3674bd7&amp;color=0,0,0&amp;vpa=36&amp;vtp=1&amp;vaab=1"/>
          <p:cNvSpPr/>
          <p:nvPr/>
        </p:nvSpPr>
        <p:spPr>
          <a:xfrm>
            <a:off x="9795414" y="468649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肥</a:t>
            </a:r>
            <a:endParaRPr lang="en-US" altLang="zh-CN" sz="2800" dirty="0"/>
          </a:p>
        </p:txBody>
      </p:sp>
      <p:sp>
        <p:nvSpPr>
          <p:cNvPr id="13" name="QB_8_AN.52_1#1cfbd0ff0.blank?vaa=1&amp;vcp=1&amp;vis=1&amp;pid=4e3674bd7&amp;color=0,0,0&amp;vpa=37&amp;vtp=1&amp;vaab=1"/>
          <p:cNvSpPr/>
          <p:nvPr/>
        </p:nvSpPr>
        <p:spPr>
          <a:xfrm>
            <a:off x="905415" y="5313235"/>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地</a:t>
            </a:r>
            <a:endParaRPr lang="en-US" altLang="zh-CN" sz="2800" dirty="0"/>
          </a:p>
        </p:txBody>
      </p:sp>
      <p:sp>
        <p:nvSpPr>
          <p:cNvPr id="14" name="QB_8_BD.43_1#ff1b895c7?bid=1&amp;vaa=1&amp;vcp=1&amp;vis=1&amp;pid=4e3674bd7&amp;color=0,0,0&amp;vtp=1&amp;vaab=1">
            <a:extLst>
              <a:ext uri="{FF2B5EF4-FFF2-40B4-BE49-F238E27FC236}">
                <a16:creationId xmlns:a16="http://schemas.microsoft.com/office/drawing/2014/main" id="{8E8ACBD7-0377-AFD1-D069-0371BB25C689}"/>
              </a:ext>
            </a:extLst>
          </p:cNvPr>
          <p:cNvSpPr/>
          <p:nvPr/>
        </p:nvSpPr>
        <p:spPr>
          <a:xfrm>
            <a:off x="539497" y="3143726"/>
            <a:ext cx="3370263" cy="647700"/>
          </a:xfrm>
          <a:prstGeom prst="rect">
            <a:avLst/>
          </a:prstGeom>
          <a:noFill/>
          <a:ln/>
        </p:spPr>
        <p:txBody>
          <a:bodyPr wrap="squar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①根尖的结构和功能</a:t>
            </a:r>
            <a:endParaRPr lang="en-US" altLang="zh-CN" sz="2800" dirty="0"/>
          </a:p>
          <a:p>
            <a:pPr algn="l" latinLnBrk="1">
              <a:lnSpc>
                <a:spcPct val="150000"/>
              </a:lnSpc>
            </a:pPr>
            <a:endParaRPr lang="en-US" altLang="zh-CN" sz="2800" dirty="0"/>
          </a:p>
        </p:txBody>
      </p:sp>
      <p:sp>
        <p:nvSpPr>
          <p:cNvPr id="15" name="SystemAddBraceShape">
            <a:extLst>
              <a:ext uri="{FF2B5EF4-FFF2-40B4-BE49-F238E27FC236}">
                <a16:creationId xmlns:a16="http://schemas.microsoft.com/office/drawing/2014/main" id="{7A5B5744-3BE3-3D66-CB60-0436DAE125C7}"/>
              </a:ext>
            </a:extLst>
          </p:cNvPr>
          <p:cNvSpPr/>
          <p:nvPr/>
        </p:nvSpPr>
        <p:spPr>
          <a:xfrm>
            <a:off x="3884360" y="2410650"/>
            <a:ext cx="165100" cy="2106232"/>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10" grpId="0" build="p" animBg="1"/>
      <p:bldP spid="11" grpId="0" build="p" animBg="1"/>
      <p:bldP spid="12" grpId="0" build="p" animBg="1"/>
      <p:bldP spid="1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B_7_BD.53_1#59d6961fc?sp=1&amp;vaa=1&amp;vcp=1&amp;vis=1&amp;pid=d1533d509&amp;color=0,0,0&amp;vtp=1&amp;vaab=1&amp;bt=1&amp;bbb=1"/>
          <p:cNvSpPr/>
          <p:nvPr/>
        </p:nvSpPr>
        <p:spPr>
          <a:xfrm>
            <a:off x="539496" y="1163193"/>
            <a:ext cx="11109960" cy="50603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（2）枝条的发育</a:t>
            </a:r>
            <a:endParaRPr lang="en-US" altLang="zh-CN" sz="2800" dirty="0"/>
          </a:p>
        </p:txBody>
      </p:sp>
      <p:sp>
        <p:nvSpPr>
          <p:cNvPr id="3" name="QB_7_BD.53_2#59d6961fc?bid=2&amp;vaa=1&amp;vcp=1&amp;vis=1&amp;pid=d1533d509&amp;color=0,0,0&amp;vtp=1&amp;vaab=1"/>
          <p:cNvSpPr/>
          <p:nvPr/>
        </p:nvSpPr>
        <p:spPr>
          <a:xfrm>
            <a:off x="1293560" y="1726565"/>
            <a:ext cx="4259263" cy="1090232"/>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按位置分</a:t>
            </a:r>
            <a:r>
              <a:rPr lang="en-US" altLang="zh-CN" sz="2800" b="0" i="0" dirty="0">
                <a:solidFill>
                  <a:srgbClr val="000000"/>
                </a:solidFill>
                <a:latin typeface="Times New Roman" pitchFamily="34" charset="0"/>
                <a:ea typeface="SimSun" pitchFamily="34" charset="-122"/>
                <a:cs typeface="Times New Roman" pitchFamily="34" charset="-120"/>
              </a:rPr>
              <a:t>：顶芽、</a:t>
            </a:r>
            <a:r>
              <a:rPr lang="en-US" altLang="zh-CN" sz="2800" b="0" i="0">
                <a:solidFill>
                  <a:srgbClr val="000000"/>
                </a:solidFill>
                <a:latin typeface="Times New Roman" pitchFamily="34" charset="0"/>
                <a:ea typeface="SimSun" pitchFamily="34" charset="-122"/>
                <a:cs typeface="Times New Roman" pitchFamily="34" charset="-120"/>
              </a:rPr>
              <a:t>侧芽</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a:p>
            <a:pPr algn="l"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按发育分</a:t>
            </a:r>
            <a:r>
              <a:rPr lang="en-US" altLang="zh-CN" sz="2800" b="0" i="0" dirty="0">
                <a:solidFill>
                  <a:srgbClr val="000000"/>
                </a:solidFill>
                <a:latin typeface="Times New Roman" pitchFamily="34" charset="0"/>
                <a:ea typeface="SimSun" pitchFamily="34" charset="-122"/>
                <a:cs typeface="Times New Roman" pitchFamily="34" charset="-120"/>
              </a:rPr>
              <a:t>：叶芽、花芽</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B_7_BD.53_3#59d6961fc?bid=3&amp;vaa=1&amp;vcp=1&amp;vis=1&amp;pid=d1533d509&amp;color=0,0,0&amp;vtp=1&amp;vaab=1"/>
          <p:cNvSpPr/>
          <p:nvPr/>
        </p:nvSpPr>
        <p:spPr>
          <a:xfrm>
            <a:off x="3135060" y="2881947"/>
            <a:ext cx="4437063" cy="2842832"/>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生长点：使</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不断伸长</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叶原基：发育成</a:t>
            </a:r>
            <a:r>
              <a:rPr lang="en-US" altLang="zh-CN" sz="2800" i="0">
                <a:solidFill>
                  <a:srgbClr val="000000"/>
                </a:solidFill>
                <a:latin typeface="SimSun" pitchFamily="34" charset="0"/>
                <a:ea typeface="SimSun" pitchFamily="34" charset="-122"/>
                <a:cs typeface="SimSun" pitchFamily="34" charset="-120"/>
              </a:rPr>
              <a:t>______</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幼芽：发育成</a:t>
            </a:r>
            <a:r>
              <a:rPr lang="en-US" altLang="zh-CN" sz="2800" i="0">
                <a:solidFill>
                  <a:srgbClr val="000000"/>
                </a:solidFill>
                <a:latin typeface="SimSun" pitchFamily="34" charset="0"/>
                <a:ea typeface="SimSun" pitchFamily="34" charset="-122"/>
                <a:cs typeface="SimSun" pitchFamily="34" charset="-120"/>
              </a:rPr>
              <a:t>____</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芽原基：发育成</a:t>
            </a:r>
            <a:r>
              <a:rPr lang="en-US" altLang="zh-CN" sz="2800" i="0">
                <a:solidFill>
                  <a:srgbClr val="000000"/>
                </a:solidFill>
                <a:latin typeface="SimSun" pitchFamily="34" charset="0"/>
                <a:ea typeface="SimSun" pitchFamily="34" charset="-122"/>
                <a:cs typeface="SimSun" pitchFamily="34" charset="-120"/>
              </a:rPr>
              <a:t>______</a:t>
            </a:r>
            <a:endParaRPr lang="en-US" altLang="zh-CN" sz="2800" dirty="0"/>
          </a:p>
          <a:p>
            <a:pPr algn="l"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芽轴：发育成</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（节间）</a:t>
            </a:r>
            <a:endParaRPr lang="en-US" altLang="zh-CN" sz="2800" dirty="0"/>
          </a:p>
        </p:txBody>
      </p:sp>
      <p:sp>
        <p:nvSpPr>
          <p:cNvPr id="5" name="QB_7_AN.54_1#59d6961fc.blank?vaa=1&amp;vcp=1&amp;vis=1&amp;pid=d1533d509&amp;color=0,0,0&amp;vpa=38&amp;vtp=1&amp;vaab=1"/>
          <p:cNvSpPr/>
          <p:nvPr/>
        </p:nvSpPr>
        <p:spPr>
          <a:xfrm>
            <a:off x="4923379" y="2856229"/>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芽轴</a:t>
            </a:r>
            <a:endParaRPr lang="en-US" altLang="zh-CN" sz="2800" dirty="0"/>
          </a:p>
        </p:txBody>
      </p:sp>
      <p:sp>
        <p:nvSpPr>
          <p:cNvPr id="6" name="QB_7_AN.55_1#59d6961fc.blank?vaa=1&amp;vcp=1&amp;vis=1&amp;pid=d1533d509&amp;color=0,0,0&amp;vpa=39&amp;vtp=1&amp;vaab=1"/>
          <p:cNvSpPr/>
          <p:nvPr/>
        </p:nvSpPr>
        <p:spPr>
          <a:xfrm>
            <a:off x="5634579" y="3440430"/>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幼叶</a:t>
            </a:r>
            <a:endParaRPr lang="en-US" altLang="zh-CN" sz="2800" dirty="0"/>
          </a:p>
        </p:txBody>
      </p:sp>
      <p:sp>
        <p:nvSpPr>
          <p:cNvPr id="7" name="QB_7_AN.56_1#59d6961fc.blank?vaa=1&amp;vcp=1&amp;vis=1&amp;pid=d1533d509&amp;color=0,0,0&amp;vpa=40&amp;vtp=1&amp;vaab=1"/>
          <p:cNvSpPr/>
          <p:nvPr/>
        </p:nvSpPr>
        <p:spPr>
          <a:xfrm>
            <a:off x="5278979" y="4024629"/>
            <a:ext cx="6143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叶</a:t>
            </a:r>
            <a:endParaRPr lang="en-US" altLang="zh-CN" sz="2800" dirty="0"/>
          </a:p>
        </p:txBody>
      </p:sp>
      <p:sp>
        <p:nvSpPr>
          <p:cNvPr id="8" name="QB_7_AN.57_1#59d6961fc.blank?vaa=1&amp;vcp=1&amp;vis=1&amp;pid=d1533d509&amp;color=0,0,0&amp;vpa=41&amp;vtp=1&amp;vaab=1"/>
          <p:cNvSpPr/>
          <p:nvPr/>
        </p:nvSpPr>
        <p:spPr>
          <a:xfrm>
            <a:off x="5634579" y="4608830"/>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侧芽</a:t>
            </a:r>
            <a:endParaRPr lang="en-US" altLang="zh-CN" sz="2800" dirty="0"/>
          </a:p>
        </p:txBody>
      </p:sp>
      <p:sp>
        <p:nvSpPr>
          <p:cNvPr id="9" name="QB_7_AN.58_1#59d6961fc.blank?vaa=1&amp;vcp=1&amp;vis=1&amp;pid=d1533d509&amp;color=0,0,0&amp;vpa=42&amp;vtp=1&amp;vaab=1"/>
          <p:cNvSpPr/>
          <p:nvPr/>
        </p:nvSpPr>
        <p:spPr>
          <a:xfrm>
            <a:off x="5278979" y="5170868"/>
            <a:ext cx="6143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茎</a:t>
            </a:r>
            <a:endParaRPr lang="en-US" altLang="zh-CN" sz="2800" dirty="0"/>
          </a:p>
        </p:txBody>
      </p:sp>
      <p:sp>
        <p:nvSpPr>
          <p:cNvPr id="10" name="QB_7_BD.53_2#59d6961fc?bid=2&amp;vaa=1&amp;vcp=1&amp;vis=1&amp;pid=d1533d509&amp;color=0,0,0&amp;vtp=1&amp;vaab=1">
            <a:extLst>
              <a:ext uri="{FF2B5EF4-FFF2-40B4-BE49-F238E27FC236}">
                <a16:creationId xmlns:a16="http://schemas.microsoft.com/office/drawing/2014/main" id="{5770DDDD-550B-88CE-5F3E-81CC45949A22}"/>
              </a:ext>
            </a:extLst>
          </p:cNvPr>
          <p:cNvSpPr/>
          <p:nvPr/>
        </p:nvSpPr>
        <p:spPr>
          <a:xfrm>
            <a:off x="539497" y="2047970"/>
            <a:ext cx="525463" cy="584200"/>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①</a:t>
            </a:r>
            <a:endParaRPr lang="en-US" altLang="zh-CN" sz="2800" dirty="0"/>
          </a:p>
          <a:p>
            <a:pPr algn="l" latinLnBrk="1">
              <a:lnSpc>
                <a:spcPct val="134000"/>
              </a:lnSpc>
            </a:pPr>
            <a:endParaRPr lang="en-US" altLang="zh-CN" sz="2800" dirty="0"/>
          </a:p>
        </p:txBody>
      </p:sp>
      <p:sp>
        <p:nvSpPr>
          <p:cNvPr id="11" name="SystemAddBraceShape">
            <a:extLst>
              <a:ext uri="{FF2B5EF4-FFF2-40B4-BE49-F238E27FC236}">
                <a16:creationId xmlns:a16="http://schemas.microsoft.com/office/drawing/2014/main" id="{5351F7D9-46E4-EC43-9A38-67D374858682}"/>
              </a:ext>
            </a:extLst>
          </p:cNvPr>
          <p:cNvSpPr/>
          <p:nvPr/>
        </p:nvSpPr>
        <p:spPr>
          <a:xfrm>
            <a:off x="1039560" y="1980565"/>
            <a:ext cx="76200" cy="706628"/>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QB_7_BD.53_3#59d6961fc?bid=3&amp;vaa=1&amp;vcp=1&amp;vis=1&amp;pid=d1533d509&amp;color=0,0,0&amp;vtp=1&amp;vaab=1">
            <a:extLst>
              <a:ext uri="{FF2B5EF4-FFF2-40B4-BE49-F238E27FC236}">
                <a16:creationId xmlns:a16="http://schemas.microsoft.com/office/drawing/2014/main" id="{9BDD5984-AC85-81CD-D5C8-9045A813177C}"/>
              </a:ext>
            </a:extLst>
          </p:cNvPr>
          <p:cNvSpPr/>
          <p:nvPr/>
        </p:nvSpPr>
        <p:spPr>
          <a:xfrm>
            <a:off x="539497" y="4061079"/>
            <a:ext cx="2303463" cy="584200"/>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②叶芽的结构</a:t>
            </a:r>
            <a:endParaRPr lang="en-US" altLang="zh-CN" sz="2800" dirty="0"/>
          </a:p>
          <a:p>
            <a:pPr algn="l" latinLnBrk="1">
              <a:lnSpc>
                <a:spcPct val="134000"/>
              </a:lnSpc>
            </a:pPr>
            <a:endParaRPr lang="en-US" altLang="zh-CN" sz="2800" dirty="0"/>
          </a:p>
        </p:txBody>
      </p:sp>
      <p:sp>
        <p:nvSpPr>
          <p:cNvPr id="13" name="SystemAddBraceShape">
            <a:extLst>
              <a:ext uri="{FF2B5EF4-FFF2-40B4-BE49-F238E27FC236}">
                <a16:creationId xmlns:a16="http://schemas.microsoft.com/office/drawing/2014/main" id="{36490E8A-A04D-2815-C9BD-5F62BD450B7A}"/>
              </a:ext>
            </a:extLst>
          </p:cNvPr>
          <p:cNvSpPr/>
          <p:nvPr/>
        </p:nvSpPr>
        <p:spPr>
          <a:xfrm>
            <a:off x="2817560" y="3135947"/>
            <a:ext cx="190500" cy="2422081"/>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O_7_BD.59_1#4f996f6f8?vaa=1&amp;vcp=1&amp;vis=1&amp;pid=d1533d509&amp;color=0,0,0&amp;vtp=1&amp;vaab=1&amp;bt=1&amp;bbb=1"/>
          <p:cNvSpPr/>
          <p:nvPr/>
        </p:nvSpPr>
        <p:spPr>
          <a:xfrm>
            <a:off x="539496" y="21722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（3）植株的生长需要营养物质</a:t>
            </a:r>
            <a:endParaRPr lang="en-US" altLang="zh-CN" sz="2800" dirty="0"/>
          </a:p>
        </p:txBody>
      </p:sp>
      <p:sp>
        <p:nvSpPr>
          <p:cNvPr id="3" name="QB_8_BD.60_1#534e9ced2?vaa=1&amp;vcp=1&amp;vis=1&amp;pid=4f996f6f8&amp;color=0,0,0&amp;vtp=1&amp;vaab=1&amp;bbb=1"/>
          <p:cNvSpPr/>
          <p:nvPr/>
        </p:nvSpPr>
        <p:spPr>
          <a:xfrm>
            <a:off x="539496" y="279990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植株的生长所需要的营养物质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水分和无机盐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由根尖的</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从土壤中吸收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运输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有机物</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主要由叶片的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作用制造</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运输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8_AN.61_1#534e9ced2.blank?vaa=1&amp;vcp=1&amp;vis=1&amp;pid=4f996f6f8&amp;color=0,0,0&amp;vpa=43&amp;vtp=1&amp;vaab=1&amp;bbb=1"/>
          <p:cNvSpPr/>
          <p:nvPr/>
        </p:nvSpPr>
        <p:spPr>
          <a:xfrm>
            <a:off x="5852857" y="27694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5" name="QB_8_AN.62_1#534e9ced2.blank?vaa=1&amp;vcp=1&amp;vis=1&amp;pid=4f996f6f8&amp;color=0,0,0&amp;vpa=44&amp;vtp=1&amp;vaab=1&amp;bbb=1"/>
          <p:cNvSpPr/>
          <p:nvPr/>
        </p:nvSpPr>
        <p:spPr>
          <a:xfrm>
            <a:off x="7330185" y="2773853"/>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6" name="QB_8_AN.63_1#534e9ced2.blank?vaa=1&amp;vcp=1&amp;vis=1&amp;pid=4f996f6f8&amp;color=0,0,0&amp;vpa=45&amp;vtp=1&amp;vaab=1&amp;bbb=1"/>
          <p:cNvSpPr/>
          <p:nvPr/>
        </p:nvSpPr>
        <p:spPr>
          <a:xfrm>
            <a:off x="9134220" y="2734407"/>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
        <p:nvSpPr>
          <p:cNvPr id="7" name="QB_8_AN.64_1#534e9ced2.blank?vaa=1&amp;vcp=1&amp;vis=1&amp;pid=4f996f6f8&amp;color=0,0,0&amp;vpa=46&amp;vtp=1&amp;vaab=1&amp;bbb=1"/>
          <p:cNvSpPr/>
          <p:nvPr/>
        </p:nvSpPr>
        <p:spPr>
          <a:xfrm>
            <a:off x="4420365" y="341712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成熟区</a:t>
            </a:r>
            <a:endParaRPr lang="en-US" altLang="zh-CN" sz="2800" dirty="0"/>
          </a:p>
        </p:txBody>
      </p:sp>
      <p:sp>
        <p:nvSpPr>
          <p:cNvPr id="8" name="QB_8_AN.65_1#534e9ced2.blank?vaa=1&amp;vcp=1&amp;vis=1&amp;pid=4f996f6f8&amp;color=0,0,0&amp;vpa=47&amp;vtp=1&amp;vaab=1&amp;bbb=1"/>
          <p:cNvSpPr/>
          <p:nvPr/>
        </p:nvSpPr>
        <p:spPr>
          <a:xfrm>
            <a:off x="9108565" y="34171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9" name="QB_8_AN.66_1#534e9ced2.blank?vaa=1&amp;vcp=1&amp;vis=1&amp;pid=4f996f6f8&amp;color=0,0,0&amp;vpa=48&amp;vtp=1&amp;vaab=1&amp;bbb=1"/>
          <p:cNvSpPr/>
          <p:nvPr/>
        </p:nvSpPr>
        <p:spPr>
          <a:xfrm>
            <a:off x="4113183" y="404272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光合</a:t>
            </a:r>
            <a:endParaRPr lang="en-US" altLang="zh-CN" sz="2800" dirty="0"/>
          </a:p>
        </p:txBody>
      </p:sp>
      <p:sp>
        <p:nvSpPr>
          <p:cNvPr id="10" name="QB_8_AN.67_1#534e9ced2.blank?vaa=1&amp;vcp=1&amp;vis=1&amp;pid=4f996f6f8&amp;color=0,0,0&amp;vpa=49&amp;vtp=1&amp;vaab=1&amp;bbb=1"/>
          <p:cNvSpPr/>
          <p:nvPr/>
        </p:nvSpPr>
        <p:spPr>
          <a:xfrm>
            <a:off x="7685785" y="405215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筛管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B_8_BD.68_1#0aeaf3301?vaa=1&amp;vcp=1&amp;vis=1&amp;pid=4f996f6f8&amp;color=0,0,0&amp;vtp=1&amp;vaab=1&amp;bt=1&amp;bbb=1"/>
          <p:cNvSpPr/>
          <p:nvPr/>
        </p:nvSpPr>
        <p:spPr>
          <a:xfrm>
            <a:off x="539496" y="112991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②植株生长需要量最多的无机盐：</a:t>
            </a:r>
            <a:endParaRPr lang="en-US" altLang="zh-CN" sz="2800" dirty="0"/>
          </a:p>
        </p:txBody>
      </p:sp>
      <p:graphicFrame>
        <p:nvGraphicFramePr>
          <p:cNvPr id="20" name="QB_8_BD.68_2#0aeaf3301?colgroup=6,23&amp;vaa=1&amp;vcp=1&amp;vis=1&amp;pid=4f996f6f8&amp;color=0,0,0&amp;vtp=1&amp;vaab=1&amp;bbb=1&amp;hb=1"/>
          <p:cNvGraphicFramePr>
            <a:graphicFrameLocks noGrp="1"/>
          </p:cNvGraphicFramePr>
          <p:nvPr>
            <p:extLst>
              <p:ext uri="{D42A27DB-BD31-4B8C-83A1-F6EECF244321}">
                <p14:modId xmlns:p14="http://schemas.microsoft.com/office/powerpoint/2010/main" val="1060774531"/>
              </p:ext>
            </p:extLst>
          </p:nvPr>
        </p:nvGraphicFramePr>
        <p:xfrm>
          <a:off x="539496" y="1811527"/>
          <a:ext cx="11091672" cy="3903220"/>
        </p:xfrm>
        <a:graphic>
          <a:graphicData uri="http://schemas.openxmlformats.org/drawingml/2006/table">
            <a:tbl>
              <a:tblPr/>
              <a:tblGrid>
                <a:gridCol w="2450592">
                  <a:extLst>
                    <a:ext uri="{9D8B030D-6E8A-4147-A177-3AD203B41FA5}">
                      <a16:colId xmlns:a16="http://schemas.microsoft.com/office/drawing/2014/main" val="20000"/>
                    </a:ext>
                  </a:extLst>
                </a:gridCol>
                <a:gridCol w="864108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无机盐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err="1">
                          <a:solidFill>
                            <a:srgbClr val="000000"/>
                          </a:solidFill>
                          <a:latin typeface="Times New Roman" pitchFamily="34" charset="0"/>
                          <a:ea typeface="楷体" pitchFamily="34" charset="-122"/>
                          <a:cs typeface="Times New Roman" pitchFamily="34" charset="-120"/>
                        </a:rPr>
                        <a:t>的无机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促进细胞的分裂和生长</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使枝叶长得繁茂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含</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楷体" pitchFamily="34" charset="-122"/>
                          <a:cs typeface="Times New Roman" pitchFamily="34" charset="-120"/>
                        </a:rPr>
                        <a:t>的无机</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使茎秆健壮</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抗倒伏</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促进淀粉的形成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err="1">
                          <a:solidFill>
                            <a:srgbClr val="000000"/>
                          </a:solidFill>
                          <a:latin typeface="Times New Roman" pitchFamily="34" charset="0"/>
                          <a:ea typeface="楷体" pitchFamily="34" charset="-122"/>
                          <a:cs typeface="Times New Roman" pitchFamily="34" charset="-120"/>
                        </a:rPr>
                        <a:t>的无机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促进幼苗的发育和花的开放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使果实</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种子提早成熟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B_8_AN.69_1#0aeaf3301.blank?vaa=1&amp;vcp=1&amp;vis=1&amp;pid=4f996f6f8&amp;color=0,0,0&amp;vpa=50&amp;vtp=1&amp;vaab=1"/>
          <p:cNvSpPr/>
          <p:nvPr/>
        </p:nvSpPr>
        <p:spPr>
          <a:xfrm>
            <a:off x="1063910" y="235477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氮</a:t>
            </a:r>
            <a:endParaRPr lang="en-US" altLang="zh-CN" sz="2800" dirty="0"/>
          </a:p>
        </p:txBody>
      </p:sp>
      <p:sp>
        <p:nvSpPr>
          <p:cNvPr id="5" name="QB_8_AN.70_1#0aeaf3301.blank?vaa=1&amp;vcp=1&amp;vis=1&amp;pid=4f996f6f8&amp;color=0,0,0&amp;vpa=51&amp;vtp=1&amp;vaab=1"/>
          <p:cNvSpPr/>
          <p:nvPr/>
        </p:nvSpPr>
        <p:spPr>
          <a:xfrm>
            <a:off x="1063910" y="347599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钾</a:t>
            </a:r>
            <a:endParaRPr lang="en-US" altLang="zh-CN" sz="2800" dirty="0"/>
          </a:p>
        </p:txBody>
      </p:sp>
      <p:sp>
        <p:nvSpPr>
          <p:cNvPr id="6" name="QB_8_AN.71_1#0aeaf3301.blank?vaa=1&amp;vcp=1&amp;vis=1&amp;pid=4f996f6f8&amp;color=0,0,0&amp;vpa=52&amp;vtp=1&amp;vaab=1"/>
          <p:cNvSpPr/>
          <p:nvPr/>
        </p:nvSpPr>
        <p:spPr>
          <a:xfrm>
            <a:off x="1063910" y="459721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磷</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O_6_BD.72_1#ae75f368c?vaa=1&amp;vcp=1&amp;vis=1&amp;pid=bef020f2e&amp;color=0,0,0&amp;vtp=1&amp;vaab=1&amp;bt=1&amp;bbb=1"/>
          <p:cNvSpPr/>
          <p:nvPr/>
        </p:nvSpPr>
        <p:spPr>
          <a:xfrm>
            <a:off x="539496" y="64919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开花和结果</a:t>
            </a:r>
            <a:endParaRPr lang="en-US" altLang="zh-CN" sz="2800" dirty="0"/>
          </a:p>
        </p:txBody>
      </p:sp>
      <p:sp>
        <p:nvSpPr>
          <p:cNvPr id="3" name="QB_7_BD.73_1#4bc59f05d?sp=1&amp;vaa=1&amp;vcp=1&amp;vis=1&amp;pid=ae75f368c&amp;color=0,0,0&amp;vtp=1&amp;vaab=1&amp;bbb=1&amp;hb=1"/>
          <p:cNvSpPr/>
          <p:nvPr/>
        </p:nvSpPr>
        <p:spPr>
          <a:xfrm>
            <a:off x="539496" y="127688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（1）花的基本结构由花柄、花托、萼片、花瓣、雄蕊、雌蕊组成</a:t>
            </a:r>
            <a:r>
              <a:rPr lang="en-US" altLang="zh-CN" sz="2800" b="0" i="0">
                <a:solidFill>
                  <a:srgbClr val="000000"/>
                </a:solidFill>
                <a:latin typeface="Times New Roman" pitchFamily="34" charset="0"/>
                <a:ea typeface="SimSun" pitchFamily="34" charset="-122"/>
                <a:cs typeface="Times New Roman" pitchFamily="34" charset="-120"/>
              </a:rPr>
              <a:t>，其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是花的主要结构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74_1#4bc59f05d.blank?vaa=1&amp;vcp=1&amp;vis=1&amp;pid=ae75f368c&amp;color=0,0,0&amp;vpa=53&amp;vtp=1&amp;vaab=1&amp;bbb=1"/>
          <p:cNvSpPr/>
          <p:nvPr/>
        </p:nvSpPr>
        <p:spPr>
          <a:xfrm>
            <a:off x="905415" y="1873154"/>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雌蕊和雄蕊</a:t>
            </a:r>
            <a:endParaRPr lang="en-US" altLang="zh-CN" sz="2800" dirty="0"/>
          </a:p>
        </p:txBody>
      </p:sp>
      <p:pic>
        <p:nvPicPr>
          <p:cNvPr id="5" name="QB_7_BD.73_2#4bc59f05d?vaa=1&amp;vcp=1&amp;vis=1&amp;pid=ae75f368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86699" y="2607786"/>
            <a:ext cx="4415554" cy="22410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7_BD.73_3#4bc59f05d?vaa=1&amp;vcp=1&amp;vis=1&amp;pid=ae75f368c&amp;color=0,0,0&amp;vtp=1&amp;vaab=1&amp;bbb=1&amp;hb=1"/>
          <p:cNvSpPr/>
          <p:nvPr/>
        </p:nvSpPr>
        <p:spPr>
          <a:xfrm>
            <a:off x="539496" y="4982686"/>
            <a:ext cx="11109960" cy="12013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一朵花中既有雄蕊又有雌蕊的叫</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花，一朵花中只有雄蕊或只</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有雌蕊的叫</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7_AN.75_1#4bc59f05d.blank?vaa=1&amp;vcp=1&amp;vis=1&amp;pid=ae75f368c&amp;color=0,0,0&amp;vpa=54&amp;vtp=1&amp;vaab=1&amp;bbb=1"/>
          <p:cNvSpPr/>
          <p:nvPr/>
        </p:nvSpPr>
        <p:spPr>
          <a:xfrm>
            <a:off x="6239415" y="495220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两性</a:t>
            </a:r>
            <a:endParaRPr lang="en-US" altLang="zh-CN" sz="2800" dirty="0"/>
          </a:p>
        </p:txBody>
      </p:sp>
      <p:sp>
        <p:nvSpPr>
          <p:cNvPr id="8" name="QB_7_AN.76_1#4bc59f05d.blank?vaa=1&amp;vcp=1&amp;vis=1&amp;pid=ae75f368c&amp;color=0,0,0&amp;vpa=55&amp;vtp=1&amp;vaab=1&amp;bbb=1"/>
          <p:cNvSpPr/>
          <p:nvPr/>
        </p:nvSpPr>
        <p:spPr>
          <a:xfrm>
            <a:off x="2327814" y="557895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单性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P spid="8"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O_7_BD.77_1#d65eff2a0?vaa=1&amp;vcp=1&amp;vis=1&amp;pid=ae75f368c&amp;color=0,0,0&amp;vtp=1&amp;vaab=1&amp;bt=1&amp;bbb=1"/>
          <p:cNvSpPr/>
          <p:nvPr/>
        </p:nvSpPr>
        <p:spPr>
          <a:xfrm>
            <a:off x="539496" y="847884"/>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（2）传粉</a:t>
            </a:r>
            <a:endParaRPr lang="en-US" altLang="zh-CN" sz="2800" dirty="0"/>
          </a:p>
        </p:txBody>
      </p:sp>
      <p:sp>
        <p:nvSpPr>
          <p:cNvPr id="3" name="QB_8_BD.78_1#ed1ecd450?vaa=1&amp;vcp=1&amp;vis=1&amp;pid=d65eff2a0&amp;color=0,0,0&amp;vtp=1&amp;vaab=1&amp;bbb=1"/>
          <p:cNvSpPr/>
          <p:nvPr/>
        </p:nvSpPr>
        <p:spPr>
          <a:xfrm>
            <a:off x="539496" y="1467771"/>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①概念</a:t>
            </a:r>
            <a:r>
              <a:rPr lang="en-US" altLang="zh-CN" sz="2800" b="0" i="0">
                <a:solidFill>
                  <a:srgbClr val="000000"/>
                </a:solidFill>
                <a:latin typeface="Times New Roman" pitchFamily="34" charset="0"/>
                <a:ea typeface="SimSun" pitchFamily="34" charset="-122"/>
                <a:cs typeface="Times New Roman" pitchFamily="34" charset="-120"/>
              </a:rPr>
              <a:t>：花药里的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以一定方式传送到</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上的过程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8_AN.1_1#ed1ecd450.blank?vaa=1&amp;vcp=1&amp;vis=1&amp;pid=d65eff2a0&amp;color=0,0,0&amp;vpa=56&amp;vtp=1&amp;vaab=1&amp;bbb=1"/>
          <p:cNvSpPr/>
          <p:nvPr/>
        </p:nvSpPr>
        <p:spPr>
          <a:xfrm>
            <a:off x="3394615" y="141633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a:t>
            </a:r>
            <a:endParaRPr lang="en-US" altLang="zh-CN" sz="2800" dirty="0"/>
          </a:p>
        </p:txBody>
      </p:sp>
      <p:sp>
        <p:nvSpPr>
          <p:cNvPr id="5" name="QB_8_AN.2_1#ed1ecd450.blank?vaa=1&amp;vcp=1&amp;vis=1&amp;pid=d65eff2a0&amp;color=0,0,0&amp;vpa=57&amp;vtp=1&amp;vaab=1&amp;bbb=1"/>
          <p:cNvSpPr/>
          <p:nvPr/>
        </p:nvSpPr>
        <p:spPr>
          <a:xfrm>
            <a:off x="7306214" y="141633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雌蕊柱头</a:t>
            </a:r>
            <a:endParaRPr lang="en-US" altLang="zh-CN" sz="2800" dirty="0"/>
          </a:p>
        </p:txBody>
      </p:sp>
      <p:pic>
        <p:nvPicPr>
          <p:cNvPr id="6" name="QB_8_BD.81_1#283a52c2b?htil=1&amp;vaa=1&amp;vcp=1&amp;vis=1&amp;pid=d65eff2a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80431" y="2243550"/>
            <a:ext cx="3520440" cy="3739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8_BD.81_2#283a52c2b?htil=1&amp;vaa=1&amp;vcp=1&amp;vis=1&amp;pid=d65eff2a0&amp;color=0,0,0&amp;vtp=1&amp;vaab=1&amp;bbb=1&amp;hb=1"/>
          <p:cNvSpPr/>
          <p:nvPr/>
        </p:nvSpPr>
        <p:spPr>
          <a:xfrm>
            <a:off x="539496" y="2097246"/>
            <a:ext cx="74523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②传粉方式</a:t>
            </a:r>
            <a:r>
              <a:rPr lang="en-US" altLang="zh-CN" sz="2800" b="0" i="0">
                <a:solidFill>
                  <a:srgbClr val="000000"/>
                </a:solidFill>
                <a:latin typeface="Times New Roman" pitchFamily="34" charset="0"/>
                <a:ea typeface="SimSun" pitchFamily="34" charset="-122"/>
                <a:cs typeface="Times New Roman" pitchFamily="34" charset="-120"/>
              </a:rPr>
              <a:t>：自花传粉指花粉落到</a:t>
            </a:r>
            <a:r>
              <a:rPr lang="en-US" altLang="zh-CN" sz="2800" i="0">
                <a:solidFill>
                  <a:srgbClr val="000000"/>
                </a:solidFill>
                <a:latin typeface="SimSun" pitchFamily="34" charset="0"/>
                <a:ea typeface="SimSun" pitchFamily="34" charset="-122"/>
                <a:cs typeface="SimSun" pitchFamily="34" charset="-120"/>
              </a:rPr>
              <a:t>__________</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的柱头上的过程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异花传粉指一朵花的花粉落到</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的柱</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头上的过程，需要</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或</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等为媒介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B_8_AN.82_1#283a52c2b.blank?vaa=1&amp;vcp=1&amp;vis=1&amp;pid=d65eff2a0&amp;color=0,0,0&amp;vpa=58&amp;vtp=1&amp;vaab=1&amp;bbb=1"/>
          <p:cNvSpPr/>
          <p:nvPr/>
        </p:nvSpPr>
        <p:spPr>
          <a:xfrm>
            <a:off x="5883815" y="206676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同一朵花</a:t>
            </a:r>
            <a:endParaRPr lang="en-US" altLang="zh-CN" sz="2800" dirty="0"/>
          </a:p>
        </p:txBody>
      </p:sp>
      <p:sp>
        <p:nvSpPr>
          <p:cNvPr id="9" name="QB_8_AN.83_1#283a52c2b.blank?vaa=1&amp;vcp=1&amp;vis=1&amp;pid=d65eff2a0&amp;color=0,0,0&amp;vpa=59&amp;vtp=1&amp;vaab=1&amp;bbb=1"/>
          <p:cNvSpPr/>
          <p:nvPr/>
        </p:nvSpPr>
        <p:spPr>
          <a:xfrm>
            <a:off x="5172615" y="336216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另一朵花</a:t>
            </a:r>
            <a:endParaRPr lang="en-US" altLang="zh-CN" sz="2800" dirty="0"/>
          </a:p>
        </p:txBody>
      </p:sp>
      <p:sp>
        <p:nvSpPr>
          <p:cNvPr id="10" name="QB_8_AN.84_1#283a52c2b.blank?vaa=1&amp;vcp=1&amp;vis=1&amp;pid=d65eff2a0&amp;color=0,0,0&amp;vpa=60&amp;vtp=1&amp;vaab=1"/>
          <p:cNvSpPr/>
          <p:nvPr/>
        </p:nvSpPr>
        <p:spPr>
          <a:xfrm>
            <a:off x="3394615" y="3988911"/>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风</a:t>
            </a:r>
            <a:endParaRPr lang="en-US" altLang="zh-CN" sz="2800" dirty="0"/>
          </a:p>
        </p:txBody>
      </p:sp>
      <p:sp>
        <p:nvSpPr>
          <p:cNvPr id="11" name="QB_8_AN.85_1#283a52c2b.blank?vaa=1&amp;vcp=1&amp;vis=1&amp;pid=d65eff2a0&amp;color=0,0,0&amp;vpa=61&amp;vtp=1&amp;vaab=1&amp;bbb=1"/>
          <p:cNvSpPr/>
          <p:nvPr/>
        </p:nvSpPr>
        <p:spPr>
          <a:xfrm>
            <a:off x="4461415" y="398891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昆虫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9" grpId="0" build="p" animBg="1"/>
      <p:bldP spid="10" grpId="0" build="p" animBg="1"/>
      <p:bldP spid="1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B_7_BD.86_1#002dc94e3?vaa=1&amp;vcp=1&amp;vis=1&amp;pid=ae75f368c&amp;color=0,0,0&amp;mp=1&amp;vtp=1&amp;vaab=1&amp;bt=1&amp;bbb=1&amp;hb=1"/>
          <p:cNvSpPr/>
          <p:nvPr/>
        </p:nvSpPr>
        <p:spPr>
          <a:xfrm>
            <a:off x="539496" y="1093990"/>
            <a:ext cx="11109960" cy="46990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（3）受精：</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里的精子和</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里的卵细胞结合形成</a:t>
            </a:r>
            <a:r>
              <a:rPr lang="en-US" altLang="zh-CN" sz="2800" i="0" dirty="0">
                <a:solidFill>
                  <a:srgbClr val="000000"/>
                </a:solidFill>
                <a:latin typeface="SimSun" pitchFamily="34" charset="0"/>
                <a:ea typeface="SimSun" pitchFamily="34" charset="-122"/>
                <a:cs typeface="SimSun" pitchFamily="34" charset="-120"/>
              </a:rPr>
              <a:t>________</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的过程</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endParaRPr kumimoji="0" lang="en-US" altLang="zh-CN" sz="280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latinLnBrk="1">
              <a:lnSpc>
                <a:spcPts val="5100"/>
              </a:lnSpc>
            </a:pP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1485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900" b="0" i="0" u="none" strike="noStrike" kern="0" cap="none" spc="0" normalizeH="0" baseline="0" noProof="0" dirty="0">
                <a:ln>
                  <a:noFill/>
                </a:ln>
                <a:solidFill>
                  <a:srgbClr val="FFFFFF"/>
                </a:solidFill>
                <a:effectLst/>
                <a:uLnTx/>
                <a:uFillTx/>
                <a:latin typeface="SimSun" panose="02010600030101010101" pitchFamily="2" charset="-122"/>
                <a:ea typeface="SimSun" pitchFamily="34" charset="-122"/>
                <a:cs typeface="Times New Roman" pitchFamily="34" charset="-120"/>
              </a:rPr>
              <a:t>                                                                                                                                         </a:t>
            </a:r>
            <a:endParaRPr kumimoji="0" lang="en-US" altLang="zh-CN" sz="900" b="0" i="0" u="none" strike="noStrike" kern="1200" cap="none" spc="0" normalizeH="0" baseline="0" noProof="0" dirty="0">
              <a:ln>
                <a:noFill/>
              </a:ln>
              <a:solidFill>
                <a:prstClr val="black"/>
              </a:solidFill>
              <a:effectLst/>
              <a:uLnTx/>
              <a:uFillTx/>
              <a:latin typeface="SimSun" panose="02010600030101010101" pitchFamily="2" charset="-122"/>
              <a:ea typeface="等线" panose="02010600030101010101" pitchFamily="2" charset="-122"/>
              <a:cs typeface="+mn-cs"/>
            </a:endParaRPr>
          </a:p>
          <a:p>
            <a:pPr latinLnBrk="1">
              <a:lnSpc>
                <a:spcPct val="150000"/>
              </a:lnSpc>
            </a:pPr>
            <a:endParaRPr lang="en-US" altLang="zh-CN" sz="2800" dirty="0"/>
          </a:p>
        </p:txBody>
      </p:sp>
      <p:pic>
        <p:nvPicPr>
          <p:cNvPr id="12" name="图片 11">
            <a:extLst>
              <a:ext uri="{FF2B5EF4-FFF2-40B4-BE49-F238E27FC236}">
                <a16:creationId xmlns:a16="http://schemas.microsoft.com/office/drawing/2014/main" id="{260DB56C-E9D7-C340-BF0E-2BE9E2705AE4}"/>
              </a:ext>
            </a:extLst>
          </p:cNvPr>
          <p:cNvPicPr>
            <a:picLocks noChangeAspect="1"/>
          </p:cNvPicPr>
          <p:nvPr/>
        </p:nvPicPr>
        <p:blipFill>
          <a:blip r:embed="rId3"/>
          <a:stretch>
            <a:fillRect/>
          </a:stretch>
        </p:blipFill>
        <p:spPr>
          <a:xfrm>
            <a:off x="1856500" y="2565841"/>
            <a:ext cx="8897592" cy="3515216"/>
          </a:xfrm>
          <a:prstGeom prst="rect">
            <a:avLst/>
          </a:prstGeom>
        </p:spPr>
      </p:pic>
      <p:sp>
        <p:nvSpPr>
          <p:cNvPr id="3" name="QB_7_AN.1_1#002dc94e3.blank?vaa=1&amp;vcp=1&amp;vis=1&amp;pid=ae75f368c&amp;color=0,0,0&amp;mp=1&amp;vpa=62&amp;vtp=1&amp;vaab=1&amp;bbb=1"/>
          <p:cNvSpPr/>
          <p:nvPr/>
        </p:nvSpPr>
        <p:spPr>
          <a:xfrm>
            <a:off x="2505614" y="108013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花粉管</a:t>
            </a:r>
            <a:endParaRPr lang="en-US" altLang="zh-CN" sz="2800" dirty="0"/>
          </a:p>
        </p:txBody>
      </p:sp>
      <p:sp>
        <p:nvSpPr>
          <p:cNvPr id="4" name="QB_7_AN.2_1#002dc94e3.blank?vaa=1&amp;vcp=1&amp;vis=1&amp;pid=ae75f368c&amp;color=0,0,0&amp;mp=1&amp;vpa=63&amp;vtp=1&amp;vaab=1&amp;bbb=1"/>
          <p:cNvSpPr/>
          <p:nvPr/>
        </p:nvSpPr>
        <p:spPr>
          <a:xfrm>
            <a:off x="5706015" y="108013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5" name="QB_7_AN.3_1#002dc94e3.blank?vaa=1&amp;vcp=1&amp;vis=1&amp;pid=ae75f368c&amp;color=0,0,0&amp;mp=1&amp;vpa=64&amp;vtp=1&amp;vaab=1&amp;bbb=1"/>
          <p:cNvSpPr/>
          <p:nvPr/>
        </p:nvSpPr>
        <p:spPr>
          <a:xfrm>
            <a:off x="9973214" y="108013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受精卵</a:t>
            </a:r>
            <a:endParaRPr lang="en-US" altLang="zh-CN" sz="2800" dirty="0"/>
          </a:p>
        </p:txBody>
      </p:sp>
      <p:sp>
        <p:nvSpPr>
          <p:cNvPr id="8" name="QB_7_AN.91_1#6912ed07f.blank?vaa=1&amp;vcp=1&amp;vis=1&amp;pid=ae75f368c&amp;color=0,0,0&amp;vpa=65&amp;vtp=1&amp;vaab=1"/>
          <p:cNvSpPr/>
          <p:nvPr/>
        </p:nvSpPr>
        <p:spPr>
          <a:xfrm>
            <a:off x="4109713" y="3318371"/>
            <a:ext cx="1188720" cy="438912"/>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凋落</a:t>
            </a:r>
            <a:endParaRPr lang="en-US" altLang="zh-CN" sz="2700" dirty="0"/>
          </a:p>
        </p:txBody>
      </p:sp>
      <p:sp>
        <p:nvSpPr>
          <p:cNvPr id="9" name="QB_7_AN.92_1#6912ed07f.blank?vaa=1&amp;vcp=1&amp;vis=1&amp;pid=ae75f368c&amp;color=0,0,0&amp;vpa=66&amp;vtp=1&amp;vaab=1"/>
          <p:cNvSpPr/>
          <p:nvPr/>
        </p:nvSpPr>
        <p:spPr>
          <a:xfrm>
            <a:off x="6898633" y="3894443"/>
            <a:ext cx="1408176" cy="521208"/>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果皮</a:t>
            </a:r>
            <a:endParaRPr lang="en-US" altLang="zh-CN" sz="2700" dirty="0"/>
          </a:p>
        </p:txBody>
      </p:sp>
      <p:sp>
        <p:nvSpPr>
          <p:cNvPr id="10" name="QB_7_AN.93_1#6912ed07f.blank?vaa=1&amp;vcp=1&amp;vis=1&amp;pid=ae75f368c&amp;color=0,0,0&amp;vpa=67&amp;vtp=1&amp;vaab=1"/>
          <p:cNvSpPr/>
          <p:nvPr/>
        </p:nvSpPr>
        <p:spPr>
          <a:xfrm>
            <a:off x="7602721" y="4573316"/>
            <a:ext cx="1463040" cy="466344"/>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种皮</a:t>
            </a:r>
            <a:endParaRPr lang="en-US" altLang="zh-CN" sz="2700" dirty="0"/>
          </a:p>
        </p:txBody>
      </p:sp>
      <p:sp>
        <p:nvSpPr>
          <p:cNvPr id="11" name="QB_7_AN.94_1#6912ed07f.blank?vaa=1&amp;vcp=1&amp;vis=1&amp;pid=ae75f368c&amp;color=0,0,0&amp;vpa=68&amp;vtp=1&amp;vaab=1"/>
          <p:cNvSpPr/>
          <p:nvPr/>
        </p:nvSpPr>
        <p:spPr>
          <a:xfrm>
            <a:off x="7959337" y="5199739"/>
            <a:ext cx="1106424" cy="448056"/>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胚</a:t>
            </a:r>
            <a:endParaRPr lang="en-US" altLang="zh-CN" sz="27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8" grpId="0" build="p" animBg="1"/>
      <p:bldP spid="9" grpId="0" build="p" animBg="1"/>
      <p:bldP spid="10" grpId="0" build="p" animBg="1"/>
      <p:bldP spid="11"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7e5b8b670.fixed?vcp=1&amp;pid=1ecd7ee21&amp;color=0,170,129&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00AA81"/>
                </a:solidFill>
                <a:latin typeface="微软雅黑" pitchFamily="34" charset="0"/>
                <a:ea typeface="微软雅黑" pitchFamily="34" charset="-122"/>
                <a:cs typeface="微软雅黑" pitchFamily="34" charset="-120"/>
              </a:rPr>
              <a:t>复习讲练</a:t>
            </a:r>
            <a:endParaRPr lang="en-US" altLang="zh-CN" sz="5000" dirty="0"/>
          </a:p>
        </p:txBody>
      </p:sp>
      <p:sp>
        <p:nvSpPr>
          <p:cNvPr id="3" name="C_2#7e5b8b670.fixed?vcp=1&amp;pid=1ecd7ee21&amp;color=86,186,157&amp;vtp=1&amp;vaab=1&amp;bbb=1"/>
          <p:cNvSpPr/>
          <p:nvPr/>
        </p:nvSpPr>
        <p:spPr>
          <a:xfrm>
            <a:off x="265176" y="246888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中考基础过关</a:t>
            </a:r>
            <a:endParaRPr lang="en-US" altLang="zh-CN" sz="4800" dirty="0"/>
          </a:p>
        </p:txBody>
      </p:sp>
      <p:sp>
        <p:nvSpPr>
          <p:cNvPr id="4" name="C_2#7e5b8b670.fixed?vcp=1&amp;pid=1ecd7ee21&amp;color=0,0,0&amp;vtp=1&amp;vaab=1&amp;bbb=1"/>
          <p:cNvSpPr/>
          <p:nvPr/>
        </p:nvSpPr>
        <p:spPr>
          <a:xfrm>
            <a:off x="265176" y="3197352"/>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第三单元</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生物圈中的绿色植物</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O_6_BD.95_1#ee75a6ce9?vaa=1&amp;vcp=1&amp;vis=1&amp;pid=bef020f2e&amp;color=0,0,0&amp;vtp=1&amp;vaab=1&amp;bt=1&amp;bbb=1"/>
          <p:cNvSpPr/>
          <p:nvPr/>
        </p:nvSpPr>
        <p:spPr>
          <a:xfrm>
            <a:off x="539496" y="186486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植物对水分的吸收和运输</a:t>
            </a:r>
            <a:endParaRPr lang="en-US" altLang="zh-CN" sz="2800" dirty="0"/>
          </a:p>
        </p:txBody>
      </p:sp>
      <p:sp>
        <p:nvSpPr>
          <p:cNvPr id="3" name="QB_7_BD.96_1#d947976e4?vaa=1&amp;vcp=1&amp;vis=1&amp;pid=ee75a6ce9&amp;color=0,0,0&amp;vtp=1&amp;vaab=1&amp;bbb=1&amp;hb=1"/>
          <p:cNvSpPr/>
          <p:nvPr/>
        </p:nvSpPr>
        <p:spPr>
          <a:xfrm>
            <a:off x="539496" y="249256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（1）水分的吸收：植物吸水的主要器官是根</a:t>
            </a:r>
            <a:r>
              <a:rPr lang="en-US" altLang="zh-CN" sz="2800" b="0" i="0">
                <a:solidFill>
                  <a:srgbClr val="000000"/>
                </a:solidFill>
                <a:latin typeface="Times New Roman" pitchFamily="34" charset="0"/>
                <a:ea typeface="SimSun" pitchFamily="34" charset="-122"/>
                <a:cs typeface="Times New Roman" pitchFamily="34" charset="-120"/>
              </a:rPr>
              <a:t>，主要部位是根尖的</a:t>
            </a:r>
            <a:r>
              <a:rPr lang="en-US" altLang="zh-CN" sz="2800" i="0">
                <a:solidFill>
                  <a:srgbClr val="000000"/>
                </a:solidFill>
                <a:latin typeface="SimSun" pitchFamily="34" charset="0"/>
                <a:ea typeface="SimSun" pitchFamily="34" charset="-122"/>
                <a:cs typeface="SimSun" pitchFamily="34" charset="-120"/>
              </a:rPr>
              <a:t>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，因为其上生有大量的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使根尖具有巨大的吸收面积。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（2）水分的运输：水分在茎内的运输结构是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，它属于输导组织。</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导管是一根中空的管道，除茎外，在</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和叶脉内也有，且彼此</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7_AN.1_1#d947976e4.blank?vaa=1&amp;vcp=1&amp;vis=1&amp;pid=ee75a6ce9&amp;color=0,0,0&amp;vpa=69&amp;vtp=1&amp;vaab=1&amp;bbb=1&amp;hb=1"/>
          <p:cNvSpPr/>
          <p:nvPr/>
        </p:nvSpPr>
        <p:spPr>
          <a:xfrm>
            <a:off x="539496" y="2462085"/>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成熟区</a:t>
            </a:r>
            <a:endParaRPr lang="en-US" altLang="zh-CN" sz="2800" dirty="0"/>
          </a:p>
        </p:txBody>
      </p:sp>
      <p:sp>
        <p:nvSpPr>
          <p:cNvPr id="5" name="QB_7_AN.2_1#d947976e4.blank?vaa=1&amp;vcp=1&amp;vis=1&amp;pid=ee75a6ce9&amp;color=0,0,0&amp;vpa=70&amp;vtp=1&amp;vaab=1&amp;bbb=1"/>
          <p:cNvSpPr/>
          <p:nvPr/>
        </p:nvSpPr>
        <p:spPr>
          <a:xfrm>
            <a:off x="4639215" y="310978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根毛</a:t>
            </a:r>
            <a:endParaRPr lang="en-US" altLang="zh-CN" sz="2800" dirty="0"/>
          </a:p>
        </p:txBody>
      </p:sp>
      <p:sp>
        <p:nvSpPr>
          <p:cNvPr id="7" name="QB_7_AN.100_1#d947976e4.blank?vaa=1&amp;vcp=1&amp;vis=1&amp;pid=ee75a6ce9&amp;color=0,0,0&amp;vpa=71&amp;vtp=1&amp;vaab=1&amp;bbb=1"/>
          <p:cNvSpPr/>
          <p:nvPr/>
        </p:nvSpPr>
        <p:spPr>
          <a:xfrm>
            <a:off x="7484014" y="375748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8" name="QB_7_AN.101_1#d947976e4.blank?vaa=1&amp;vcp=1&amp;vis=1&amp;pid=ee75a6ce9&amp;color=0,0,0&amp;vpa=72&amp;vtp=1&amp;vaab=1"/>
          <p:cNvSpPr/>
          <p:nvPr/>
        </p:nvSpPr>
        <p:spPr>
          <a:xfrm>
            <a:off x="6239415" y="438423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9" name="QB_7_AN.102_1#d947976e4.blank?vaa=1&amp;vcp=1&amp;vis=1&amp;pid=ee75a6ce9&amp;color=0,0,0&amp;vpa=73&amp;vtp=1&amp;vaab=1&amp;bbb=1"/>
          <p:cNvSpPr/>
          <p:nvPr/>
        </p:nvSpPr>
        <p:spPr>
          <a:xfrm>
            <a:off x="10506614" y="438423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连通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9"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6_BD.103_1#d6017be01?vaa=1&amp;vcp=1&amp;vis=1&amp;pid=bef020f2e&amp;color=0,0,0&amp;vtp=1&amp;vaab=1&amp;bt=1&amp;bbb=1"/>
          <p:cNvSpPr/>
          <p:nvPr/>
        </p:nvSpPr>
        <p:spPr>
          <a:xfrm>
            <a:off x="539496" y="90220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蒸腾作用</a:t>
            </a:r>
            <a:endParaRPr lang="en-US" altLang="zh-CN" sz="2800" dirty="0"/>
          </a:p>
        </p:txBody>
      </p:sp>
      <p:sp>
        <p:nvSpPr>
          <p:cNvPr id="3" name="QB_7_BD.104_1#bed279b4b?vaa=1&amp;vcp=1&amp;vis=1&amp;pid=d6017be01&amp;color=0,0,0&amp;vtp=1&amp;vaab=1&amp;bbb=1&amp;hb=1"/>
          <p:cNvSpPr/>
          <p:nvPr/>
        </p:nvSpPr>
        <p:spPr>
          <a:xfrm>
            <a:off x="539496" y="152990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（1）概念：水分从活的植物体表面以</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状态散失到大气中的过</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叫蒸腾作用</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（2）部位：主要是通过</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进行的。</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是植物蒸腾作用的“门</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户”</a:t>
            </a:r>
            <a:r>
              <a:rPr kumimoji="0" lang="zh-CN" altLang="en-US"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也是气体交换的“窗户</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7_AN.1_1#bed279b4b.blank?vaa=1&amp;vcp=1&amp;vis=1&amp;pid=d6017be01&amp;color=0,0,0&amp;vpa=74&amp;vtp=1&amp;vaab=1&amp;bbb=1"/>
          <p:cNvSpPr/>
          <p:nvPr/>
        </p:nvSpPr>
        <p:spPr>
          <a:xfrm>
            <a:off x="6417214" y="149942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水蒸气</a:t>
            </a:r>
            <a:endParaRPr lang="en-US" altLang="zh-CN" sz="2800" dirty="0"/>
          </a:p>
        </p:txBody>
      </p:sp>
      <p:sp>
        <p:nvSpPr>
          <p:cNvPr id="6" name="QB_7_AN.2_1#bed279b4b.blank?vaa=1&amp;vcp=1&amp;vis=1&amp;pid=d6017be01&amp;color=0,0,0&amp;vpa=75&amp;vtp=1&amp;vaab=1&amp;bbb=1"/>
          <p:cNvSpPr/>
          <p:nvPr/>
        </p:nvSpPr>
        <p:spPr>
          <a:xfrm>
            <a:off x="4283615" y="27948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叶片</a:t>
            </a:r>
            <a:endParaRPr lang="en-US" altLang="zh-CN" sz="2800" dirty="0"/>
          </a:p>
        </p:txBody>
      </p:sp>
      <p:sp>
        <p:nvSpPr>
          <p:cNvPr id="7" name="QB_7_AN.3_1#bed279b4b.blank?vaa=1&amp;vcp=1&amp;vis=1&amp;pid=d6017be01&amp;color=0,0,0&amp;vpa=76&amp;vtp=1&amp;vaab=1&amp;bbb=1"/>
          <p:cNvSpPr/>
          <p:nvPr/>
        </p:nvSpPr>
        <p:spPr>
          <a:xfrm>
            <a:off x="6772814" y="27948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p>
        </p:txBody>
      </p:sp>
      <p:sp>
        <p:nvSpPr>
          <p:cNvPr id="8" name="QB_7_BD.109_1#19b5dbe9b?vaa=1&amp;vcp=1&amp;vis=1&amp;pid=d6017be01&amp;color=0,0,0&amp;vtp=1&amp;vaab=1&amp;bbb=1&amp;hb=1"/>
          <p:cNvSpPr/>
          <p:nvPr/>
        </p:nvSpPr>
        <p:spPr>
          <a:xfrm>
            <a:off x="539496" y="409530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（3）意义：植物通过蒸腾作用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一方面可以拉动</a:t>
            </a:r>
            <a:r>
              <a:rPr lang="en-US" altLang="zh-CN" sz="2800" i="0" dirty="0">
                <a:solidFill>
                  <a:srgbClr val="000000"/>
                </a:solidFill>
                <a:latin typeface="SimSun" pitchFamily="34" charset="0"/>
                <a:ea typeface="SimSun" pitchFamily="34" charset="-122"/>
                <a:cs typeface="SimSun" pitchFamily="34" charset="-120"/>
              </a:rPr>
              <a:t>______________</a:t>
            </a:r>
            <a:r>
              <a:rPr lang="en-US" altLang="zh-CN" sz="2800" b="0" i="0" dirty="0">
                <a:solidFill>
                  <a:srgbClr val="000000"/>
                </a:solidFill>
                <a:latin typeface="Times New Roman" pitchFamily="34" charset="0"/>
                <a:ea typeface="SimSun" pitchFamily="34" charset="-122"/>
                <a:cs typeface="Times New Roman" pitchFamily="34" charset="-120"/>
              </a:rPr>
              <a:t>在体内</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的运输</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另一方面在炎热的夏天</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通过蒸腾作用能降低叶片表面的</a:t>
            </a:r>
            <a:r>
              <a:rPr lang="en-US" altLang="zh-CN" sz="2800" i="0" dirty="0">
                <a:solidFill>
                  <a:srgbClr val="000000"/>
                </a:solidFill>
                <a:latin typeface="SimSun" pitchFamily="34" charset="0"/>
                <a:ea typeface="SimSun" pitchFamily="34" charset="-122"/>
                <a:cs typeface="SimSun" pitchFamily="34" charset="-120"/>
              </a:rPr>
              <a:t>______</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避免植物因气温过高而被灼伤</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9" name="QB_7_AN.110_1#19b5dbe9b.blank?vaa=1&amp;vcp=1&amp;vis=1&amp;pid=d6017be01&amp;color=0,0,0&amp;vpa=77&amp;vtp=1&amp;vaab=1&amp;bbb=1"/>
          <p:cNvSpPr/>
          <p:nvPr/>
        </p:nvSpPr>
        <p:spPr>
          <a:xfrm>
            <a:off x="8248110" y="4064825"/>
            <a:ext cx="2392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水分和无机盐</a:t>
            </a:r>
            <a:endParaRPr lang="en-US" altLang="zh-CN" sz="2800" dirty="0"/>
          </a:p>
        </p:txBody>
      </p:sp>
      <p:sp>
        <p:nvSpPr>
          <p:cNvPr id="10" name="QB_7_AN.111_1#19b5dbe9b.blank?vaa=1&amp;vcp=1&amp;vis=1&amp;pid=d6017be01&amp;color=0,0,0&amp;vpa=78&amp;vtp=1&amp;vaab=1&amp;bbb=1"/>
          <p:cNvSpPr/>
          <p:nvPr/>
        </p:nvSpPr>
        <p:spPr>
          <a:xfrm>
            <a:off x="10924265" y="474300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9" grpId="0" build="p" animBg="1"/>
      <p:bldP spid="10"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6_BD.112_1#3a8565202?vaa=1&amp;vcp=1&amp;vis=1&amp;pid=bef020f2e&amp;color=0,0,0&amp;vtp=1&amp;vaab=1&amp;bt=1&amp;bbb=1"/>
          <p:cNvSpPr/>
          <p:nvPr/>
        </p:nvSpPr>
        <p:spPr>
          <a:xfrm>
            <a:off x="539496" y="122986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绿色植物参与了生物圈的水循环</a:t>
            </a:r>
            <a:endParaRPr lang="en-US" altLang="zh-CN" sz="2800" dirty="0"/>
          </a:p>
        </p:txBody>
      </p:sp>
      <p:sp>
        <p:nvSpPr>
          <p:cNvPr id="3" name="QB_7_BD.113_1#c0794dd2b?vaa=1&amp;vcp=1&amp;vis=1&amp;pid=3a8565202&amp;color=0,0,0&amp;vtp=1&amp;vaab=1&amp;bbb=1"/>
          <p:cNvSpPr/>
          <p:nvPr/>
        </p:nvSpPr>
        <p:spPr>
          <a:xfrm>
            <a:off x="539496" y="184975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）绿色植物的蒸腾作用能够提高</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，增加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c0794dd2b.blank?vaa=1&amp;vcp=1&amp;vis=1&amp;pid=3a8565202&amp;color=0,0,0&amp;vpa=79&amp;vtp=1&amp;vaab=1&amp;bbb=1"/>
          <p:cNvSpPr/>
          <p:nvPr/>
        </p:nvSpPr>
        <p:spPr>
          <a:xfrm>
            <a:off x="6061615" y="1798320"/>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大气湿度</a:t>
            </a:r>
            <a:endParaRPr lang="en-US" altLang="zh-CN" sz="2800" dirty="0"/>
          </a:p>
        </p:txBody>
      </p:sp>
      <p:sp>
        <p:nvSpPr>
          <p:cNvPr id="5" name="QB_7_AN.2_1#c0794dd2b.blank?vaa=1&amp;vcp=1&amp;vis=1&amp;pid=3a8565202&amp;color=0,0,0&amp;vpa=80&amp;vtp=1&amp;vaab=1&amp;bbb=1"/>
          <p:cNvSpPr/>
          <p:nvPr/>
        </p:nvSpPr>
        <p:spPr>
          <a:xfrm>
            <a:off x="8906414" y="17983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降水</a:t>
            </a:r>
            <a:endParaRPr lang="en-US" altLang="zh-CN" sz="2800" dirty="0"/>
          </a:p>
        </p:txBody>
      </p:sp>
      <p:sp>
        <p:nvSpPr>
          <p:cNvPr id="6" name="QO_7_BD.116_1#4ddcd995b?vaa=1&amp;vcp=1&amp;vis=1&amp;pid=3a8565202&amp;color=0,0,0&amp;vtp=1&amp;vaab=1&amp;bbb=1"/>
          <p:cNvSpPr/>
          <p:nvPr/>
        </p:nvSpPr>
        <p:spPr>
          <a:xfrm>
            <a:off x="539496" y="247142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（2）森林是绿色水库。</a:t>
            </a:r>
            <a:endParaRPr lang="en-US" altLang="zh-CN" sz="2800" dirty="0"/>
          </a:p>
        </p:txBody>
      </p:sp>
      <p:sp>
        <p:nvSpPr>
          <p:cNvPr id="7" name="QB_8_BD.117_1#0c6af1135?vaa=1&amp;vcp=1&amp;vis=1&amp;pid=4ddcd995b&amp;color=0,0,0&amp;vtp=1&amp;vaab=1&amp;bbb=1&amp;hb=1"/>
          <p:cNvSpPr/>
          <p:nvPr/>
        </p:nvSpPr>
        <p:spPr>
          <a:xfrm>
            <a:off x="539496" y="310089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①保持水土：植物的茎、叶承接雨水</a:t>
            </a:r>
            <a:r>
              <a:rPr lang="en-US" altLang="zh-CN" sz="2800" b="0" i="0">
                <a:solidFill>
                  <a:srgbClr val="000000"/>
                </a:solidFill>
                <a:latin typeface="Times New Roman" pitchFamily="34" charset="0"/>
                <a:ea typeface="SimSun" pitchFamily="34" charset="-122"/>
                <a:cs typeface="Times New Roman" pitchFamily="34" charset="-120"/>
              </a:rPr>
              <a:t>，能够大大减缓雨水对地面的</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②涵养水源：树林中的枯枝落叶能够吸纳大量的雨水，也使得雨水更多</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地渗入地下，</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地下水。</a:t>
            </a:r>
            <a:endParaRPr lang="en-US" altLang="zh-CN" sz="2800" dirty="0"/>
          </a:p>
        </p:txBody>
      </p:sp>
      <p:sp>
        <p:nvSpPr>
          <p:cNvPr id="8" name="QB_8_AN.3_1#0c6af1135.blank?vaa=1&amp;vcp=1&amp;vis=1&amp;pid=4ddcd995b&amp;color=0,0,0&amp;vpa=81&amp;vtp=1&amp;vaab=1&amp;bbb=1"/>
          <p:cNvSpPr/>
          <p:nvPr/>
        </p:nvSpPr>
        <p:spPr>
          <a:xfrm>
            <a:off x="638715" y="3718115"/>
            <a:ext cx="969963" cy="553657"/>
          </a:xfrm>
          <a:prstGeom prst="rect">
            <a:avLst/>
          </a:prstGeom>
          <a:noFill/>
          <a:ln/>
        </p:spPr>
        <p:txBody>
          <a:bodyPr wrap="none" lIns="0" tIns="0" rIns="0" bIns="0" rtlCol="0" anchor="t"/>
          <a:lstStyle/>
          <a:p>
            <a:pPr algn="ct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冲刷</a:t>
            </a:r>
            <a:endParaRPr lang="en-US" altLang="zh-CN" sz="2800" dirty="0"/>
          </a:p>
        </p:txBody>
      </p:sp>
      <p:sp>
        <p:nvSpPr>
          <p:cNvPr id="10" name="QB_8_AN.120_1#0c6af1135.blank?vaa=1&amp;vcp=1&amp;vis=1&amp;pid=4ddcd995b&amp;color=0,0,0&amp;vpa=82&amp;vtp=1&amp;vaab=1&amp;bbb=1"/>
          <p:cNvSpPr/>
          <p:nvPr/>
        </p:nvSpPr>
        <p:spPr>
          <a:xfrm>
            <a:off x="2683414" y="499256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补充</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10"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5_BD#4a46ece03?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识图分析</a:t>
            </a:r>
            <a:endParaRPr lang="en-US" altLang="zh-CN" sz="3200" dirty="0"/>
          </a:p>
        </p:txBody>
      </p:sp>
      <p:graphicFrame>
        <p:nvGraphicFramePr>
          <p:cNvPr id="27" name="QB_6_BD.121_1#3de0107f4?colgroup=3,8,17&amp;vaa=1&amp;vcp=1&amp;vis=1&amp;pid=4a46ece03&amp;color=0,0,0&amp;vtp=1&amp;vaab=1&amp;bbb=1&amp;hb=1"/>
          <p:cNvGraphicFramePr>
            <a:graphicFrameLocks noGrp="1"/>
          </p:cNvGraphicFramePr>
          <p:nvPr>
            <p:extLst>
              <p:ext uri="{D42A27DB-BD31-4B8C-83A1-F6EECF244321}">
                <p14:modId xmlns:p14="http://schemas.microsoft.com/office/powerpoint/2010/main" val="3709800178"/>
              </p:ext>
            </p:extLst>
          </p:nvPr>
        </p:nvGraphicFramePr>
        <p:xfrm>
          <a:off x="539496" y="1327576"/>
          <a:ext cx="11091672" cy="502875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89196">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孢子</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植物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300"/>
                        </a:lnSpc>
                      </a:pPr>
                      <a:r>
                        <a:rPr lang="en-US" altLang="zh-CN" sz="58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从生殖角度看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图中三类植物都是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来繁殖后代的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植物开始出现了真正的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（3）</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植物是植物界的开路先锋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结构最简单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最低等的植物是</a:t>
                      </a:r>
                    </a:p>
                    <a:p>
                      <a:pPr marL="0" indent="0" algn="l" latinLnBrk="1" hangingPunct="0">
                        <a:lnSpc>
                          <a:spcPts val="44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楷体" pitchFamily="34" charset="-122"/>
                          <a:cs typeface="Times New Roman" pitchFamily="34" charset="-120"/>
                        </a:rPr>
                        <a:t>植物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它在结构上主要表现为</a:t>
                      </a:r>
                    </a:p>
                    <a:p>
                      <a:pPr marL="0" lvl="0" indent="0" algn="l" latinLnBrk="1" hangingPunct="0">
                        <a:lnSpc>
                          <a:spcPts val="4200"/>
                        </a:lnSpc>
                      </a:pPr>
                      <a:r>
                        <a:rPr lang="en-US" altLang="zh-CN" sz="2800" i="0">
                          <a:solidFill>
                            <a:srgbClr val="000000"/>
                          </a:solidFill>
                          <a:latin typeface="SimSun" pitchFamily="34" charset="0"/>
                          <a:ea typeface="SimSun" pitchFamily="34" charset="-122"/>
                          <a:cs typeface="SimSun" pitchFamily="34" charset="-120"/>
                        </a:rPr>
                        <a:t>_______________________</a:t>
                      </a:r>
                      <a:r>
                        <a:rPr lang="en-US" altLang="zh-CN" sz="2800" b="0" i="0" spc="-10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B_6_BD.121_2#3de0107f4.table_image?tii=1&amp;vaa=1&amp;vcp=1&amp;vis=1&amp;pid=4a46ece0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44268" y="3526518"/>
            <a:ext cx="2889504"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122_1#3de0107f4.blank?vaa=1&amp;vcp=1&amp;vis=1&amp;pid=4a46ece03&amp;color=0,0,0&amp;vpa=83&amp;vtp=1&amp;vaab=1&amp;bbb=1"/>
          <p:cNvSpPr/>
          <p:nvPr/>
        </p:nvSpPr>
        <p:spPr>
          <a:xfrm>
            <a:off x="5686574" y="24372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孢子</a:t>
            </a:r>
            <a:endParaRPr lang="en-US" altLang="zh-CN" sz="2800" dirty="0"/>
          </a:p>
        </p:txBody>
      </p:sp>
      <p:sp>
        <p:nvSpPr>
          <p:cNvPr id="6" name="QB_6_AN.123_1#3de0107f4.blank?vaa=1&amp;vcp=1&amp;vis=1&amp;pid=4a46ece03&amp;color=0,0,0&amp;vpa=84&amp;vtp=1&amp;vaab=1&amp;bbb=1"/>
          <p:cNvSpPr/>
          <p:nvPr/>
        </p:nvSpPr>
        <p:spPr>
          <a:xfrm>
            <a:off x="6575574" y="29960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蕨类</a:t>
            </a:r>
            <a:endParaRPr lang="en-US" altLang="zh-CN" sz="2800" dirty="0"/>
          </a:p>
        </p:txBody>
      </p:sp>
      <p:sp>
        <p:nvSpPr>
          <p:cNvPr id="7" name="QB_6_AN.124_1#3de0107f4.blank?vaa=1&amp;vcp=1&amp;vis=1&amp;pid=4a46ece03&amp;color=0,0,0&amp;vpa=85&amp;vtp=1&amp;vaab=1&amp;bbb=1"/>
          <p:cNvSpPr/>
          <p:nvPr/>
        </p:nvSpPr>
        <p:spPr>
          <a:xfrm>
            <a:off x="6219974" y="41136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苔藓</a:t>
            </a:r>
            <a:endParaRPr lang="en-US" altLang="zh-CN" sz="2800" dirty="0"/>
          </a:p>
        </p:txBody>
      </p:sp>
      <p:sp>
        <p:nvSpPr>
          <p:cNvPr id="8" name="QB_6_AN.125_1#3de0107f4.blank?vaa=1&amp;vcp=1&amp;vis=1&amp;pid=4a46ece03&amp;color=0,0,0&amp;vpa=86&amp;vtp=1&amp;vaab=1&amp;bbb=1"/>
          <p:cNvSpPr/>
          <p:nvPr/>
        </p:nvSpPr>
        <p:spPr>
          <a:xfrm>
            <a:off x="5419874" y="5231207"/>
            <a:ext cx="9699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藻类</a:t>
            </a:r>
            <a:endParaRPr lang="en-US" altLang="zh-CN" sz="2800" dirty="0"/>
          </a:p>
        </p:txBody>
      </p:sp>
      <p:sp>
        <p:nvSpPr>
          <p:cNvPr id="9" name="QB_6_AN.126_1#3de0107f4.blank?vaa=1&amp;vcp=1&amp;vis=1&amp;pid=4a46ece03&amp;color=0,0,0&amp;vpa=87&amp;vtp=1&amp;vaab=1&amp;bbb=1"/>
          <p:cNvSpPr/>
          <p:nvPr/>
        </p:nvSpPr>
        <p:spPr>
          <a:xfrm>
            <a:off x="5419874" y="5769941"/>
            <a:ext cx="38147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没有根</a:t>
            </a:r>
            <a:r>
              <a:rPr lang="en-US" altLang="zh-CN" sz="2800" b="0" i="0" dirty="0">
                <a:solidFill>
                  <a:srgbClr val="FF0000"/>
                </a:solidFill>
                <a:latin typeface="Times New Roman" pitchFamily="34" charset="0"/>
                <a:ea typeface="SimSun" pitchFamily="34" charset="-122"/>
                <a:cs typeface="Times New Roman" pitchFamily="34" charset="-120"/>
              </a:rPr>
              <a:t>、茎、叶的分化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QB_6_BD.127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2476444576"/>
              </p:ext>
            </p:extLst>
          </p:nvPr>
        </p:nvGraphicFramePr>
        <p:xfrm>
          <a:off x="539496" y="1079925"/>
          <a:ext cx="11091672" cy="5143500"/>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366628">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74166">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种子</a:t>
                      </a:r>
                    </a:p>
                    <a:p>
                      <a:pPr marL="0" lvl="0" indent="0" algn="l" latinLnBrk="1" hangingPunct="0">
                        <a:lnSpc>
                          <a:spcPct val="100000"/>
                        </a:lnSpc>
                      </a:pPr>
                      <a:r>
                        <a:rPr lang="en-US" altLang="zh-CN" sz="2800" b="0" i="0">
                          <a:solidFill>
                            <a:srgbClr val="000000"/>
                          </a:solidFill>
                          <a:latin typeface="Times New Roman" pitchFamily="34" charset="0"/>
                          <a:ea typeface="楷体" pitchFamily="34" charset="-122"/>
                          <a:cs typeface="Times New Roman" pitchFamily="34" charset="-120"/>
                        </a:rPr>
                        <a:t>结构图</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11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a:t>
                      </a:r>
                      <a:endParaRPr lang="en-US" altLang="zh-CN" sz="900" spc="0" dirty="0">
                        <a:latin typeface="SimSun" panose="02010600030101010101" pitchFamily="2" charset="-122"/>
                      </a:endParaRPr>
                    </a:p>
                    <a:p>
                      <a:pPr algn="ctr" latinLnBrk="1" hangingPunct="0">
                        <a:lnSpc>
                          <a:spcPct val="100000"/>
                        </a:lnSpc>
                      </a:pPr>
                      <a:r>
                        <a:rPr lang="en-US" altLang="zh-CN" sz="8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a:t>
                      </a:r>
                      <a:endParaRPr lang="en-US" altLang="zh-CN" sz="900" spc="0" dirty="0">
                        <a:latin typeface="SimSun" panose="02010600030101010101" pitchFamily="2" charset="-122"/>
                      </a:endParaRPr>
                    </a:p>
                    <a:p>
                      <a:pPr algn="ctr" latinLnBrk="1" hangingPunct="0">
                        <a:lnSpc>
                          <a:spcPct val="100000"/>
                        </a:lnSpc>
                      </a:pPr>
                      <a:r>
                        <a:rPr lang="en-US" altLang="zh-CN" sz="106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（1）图二表示玉米种子的纵剖面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该剖</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面是刀片沿着图一所示的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线削开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（2）在图二所示的玉米种子的剖面上滴</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一滴碘液</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变成蓝色的部分是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说明该结构的主要成分是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（3）图三表示菜豆种子的结构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结构</a:t>
                      </a:r>
                    </a:p>
                    <a:p>
                      <a:pPr marL="0" lv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为胚的发育提供营养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27_2#3de0107f4.table_image?iti=1&amp;tii=2&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16794" y="1571001"/>
            <a:ext cx="1004396" cy="1274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127_3#3de0107f4.table_image?iti=1&amp;tii=3&amp;vaa=1&amp;vcp=1&amp;vis=1&amp;pid=4a46ece03&amp;color=0,0,0&amp;mp=1&amp;vtp=1&amp;vaab=1&amp;bbb=1"/>
          <p:cNvSpPr/>
          <p:nvPr/>
        </p:nvSpPr>
        <p:spPr>
          <a:xfrm>
            <a:off x="3122911" y="2743135"/>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solidFill>
                <a:srgbClr val="000000"/>
              </a:solidFill>
            </a:endParaRPr>
          </a:p>
        </p:txBody>
      </p:sp>
      <p:pic>
        <p:nvPicPr>
          <p:cNvPr id="5" name="QB_6_BD.127_4#3de0107f4.table_image?iti=2&amp;tii=4&amp;vaa=1&amp;vcp=1&amp;vis=1&amp;pid=4a46ece03&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16794" y="3225940"/>
            <a:ext cx="813183" cy="9015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6_BD.127_5#3de0107f4.table_image?iti=2&amp;tii=5&amp;vaa=1&amp;vcp=1&amp;vis=1&amp;pid=4a46ece03&amp;color=0,0,0&amp;mp=1&amp;vtp=1&amp;vaab=1&amp;bbb=1"/>
          <p:cNvSpPr/>
          <p:nvPr/>
        </p:nvSpPr>
        <p:spPr>
          <a:xfrm>
            <a:off x="3037815" y="4098316"/>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solidFill>
                <a:srgbClr val="000000"/>
              </a:solidFill>
            </a:endParaRPr>
          </a:p>
        </p:txBody>
      </p:sp>
      <p:pic>
        <p:nvPicPr>
          <p:cNvPr id="7" name="QB_6_BD.127_6#3de0107f4.table_image?iti=3&amp;tii=6&amp;vaa=1&amp;vcp=1&amp;vis=1&amp;pid=4a46ece03&amp;color=0,0,0&amp;mp=1&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972382" y="4601300"/>
            <a:ext cx="857595" cy="90157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B_6_BD.127_7#3de0107f4.table_image?iti=3&amp;tii=7&amp;vaa=1&amp;vcp=1&amp;vis=1&amp;pid=4a46ece03&amp;color=0,0,0&amp;mp=1&amp;vtp=1&amp;vaab=1&amp;bbb=1"/>
          <p:cNvSpPr/>
          <p:nvPr/>
        </p:nvSpPr>
        <p:spPr>
          <a:xfrm>
            <a:off x="3075438" y="5575694"/>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图三</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9" name="QB_6_AN.128_1#3de0107f4.blank?vaa=1&amp;vcp=1&amp;vis=1&amp;pid=4a46ece03&amp;color=0,0,0&amp;mp=1&amp;vpa=88&amp;vtp=1&amp;vaab=1&amp;bbb=1"/>
              <p:cNvSpPr/>
              <p:nvPr/>
            </p:nvSpPr>
            <p:spPr>
              <a:xfrm>
                <a:off x="9598968" y="2349211"/>
                <a:ext cx="354013"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a</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9" name="QB_6_AN.128_1#3de0107f4.blank?vaa=1&amp;vcp=1&amp;vis=1&amp;pid=4a46ece03&amp;color=0,0,0&amp;mp=1&amp;vpa=88&amp;vtp=1&amp;vaab=1&amp;bbb=1"/>
              <p:cNvSpPr>
                <a:spLocks noRot="1" noChangeAspect="1" noMove="1" noResize="1" noEditPoints="1" noAdjustHandles="1" noChangeArrowheads="1" noChangeShapeType="1" noTextEdit="1"/>
              </p:cNvSpPr>
              <p:nvPr/>
            </p:nvSpPr>
            <p:spPr>
              <a:xfrm>
                <a:off x="9598968" y="2349211"/>
                <a:ext cx="354013" cy="402844"/>
              </a:xfrm>
              <a:prstGeom prst="rect">
                <a:avLst/>
              </a:prstGeom>
              <a:blipFill>
                <a:blip r:embed="rId6"/>
                <a:stretch>
                  <a:fillRect/>
                </a:stretch>
              </a:blipFill>
              <a:ln/>
            </p:spPr>
            <p:txBody>
              <a:bodyPr/>
              <a:lstStyle/>
              <a:p>
                <a:r>
                  <a:rPr lang="zh-CN" altLang="en-US">
                    <a:noFill/>
                  </a:rPr>
                  <a:t> </a:t>
                </a:r>
              </a:p>
            </p:txBody>
          </p:sp>
        </mc:Fallback>
      </mc:AlternateContent>
      <p:sp>
        <p:nvSpPr>
          <p:cNvPr id="10" name="QB_6_AN.129_1#3de0107f4.blank?vaa=1&amp;vcp=1&amp;vis=1&amp;pid=4a46ece03&amp;color=0,0,0&amp;mp=1&amp;vpa=89&amp;vtp=1&amp;vaab=1"/>
          <p:cNvSpPr/>
          <p:nvPr/>
        </p:nvSpPr>
        <p:spPr>
          <a:xfrm>
            <a:off x="10296674" y="3578243"/>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solidFill>
                <a:srgbClr val="FF0000"/>
              </a:solidFill>
            </a:endParaRPr>
          </a:p>
        </p:txBody>
      </p:sp>
      <p:sp>
        <p:nvSpPr>
          <p:cNvPr id="11" name="QB_6_AN.130_1#3de0107f4.blank?vaa=1&amp;vcp=1&amp;vis=1&amp;pid=4a46ece03&amp;color=0,0,0&amp;mp=1&amp;vpa=90&amp;vtp=1&amp;vaab=1&amp;bbb=1"/>
          <p:cNvSpPr/>
          <p:nvPr/>
        </p:nvSpPr>
        <p:spPr>
          <a:xfrm>
            <a:off x="5330974" y="4021541"/>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胚乳</a:t>
            </a:r>
            <a:endParaRPr lang="en-US" altLang="zh-CN" sz="2800" dirty="0">
              <a:solidFill>
                <a:srgbClr val="FF0000"/>
              </a:solidFill>
            </a:endParaRPr>
          </a:p>
        </p:txBody>
      </p:sp>
      <p:sp>
        <p:nvSpPr>
          <p:cNvPr id="12" name="QB_6_AN.131_1#3de0107f4.blank?vaa=1&amp;vcp=1&amp;vis=1&amp;pid=4a46ece03&amp;color=0,0,0&amp;mp=1&amp;vpa=91&amp;vtp=1&amp;vaab=1&amp;bbb=1"/>
          <p:cNvSpPr/>
          <p:nvPr/>
        </p:nvSpPr>
        <p:spPr>
          <a:xfrm>
            <a:off x="5330974" y="4426337"/>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淀粉</a:t>
            </a:r>
            <a:endParaRPr lang="en-US" altLang="zh-CN" sz="2800" dirty="0">
              <a:solidFill>
                <a:srgbClr val="FF0000"/>
              </a:solidFill>
            </a:endParaRPr>
          </a:p>
        </p:txBody>
      </p:sp>
      <p:sp>
        <p:nvSpPr>
          <p:cNvPr id="13" name="QB_6_AN.132_1#3de0107f4.blank?vaa=1&amp;vcp=1&amp;vis=1&amp;pid=4a46ece03&amp;color=0,0,0&amp;mp=1&amp;vpa=92&amp;vtp=1&amp;vaab=1"/>
          <p:cNvSpPr/>
          <p:nvPr/>
        </p:nvSpPr>
        <p:spPr>
          <a:xfrm>
            <a:off x="5686574" y="5263990"/>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9</a:t>
            </a:r>
            <a:endParaRPr lang="en-US" altLang="zh-CN" sz="2800" dirty="0">
              <a:solidFill>
                <a:srgbClr val="FF0000"/>
              </a:solidFill>
            </a:endParaRPr>
          </a:p>
        </p:txBody>
      </p:sp>
      <p:sp>
        <p:nvSpPr>
          <p:cNvPr id="14" name="QB_6_AN.133_1#3de0107f4.blank?vaa=1&amp;vcp=1&amp;vis=1&amp;pid=4a46ece03&amp;color=0,0,0&amp;mp=1&amp;vpa=93&amp;vtp=1&amp;vaab=1&amp;bbb=1"/>
          <p:cNvSpPr/>
          <p:nvPr/>
        </p:nvSpPr>
        <p:spPr>
          <a:xfrm>
            <a:off x="6575574" y="5263990"/>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solidFill>
                <a:srgbClr val="FF0000"/>
              </a:solidFill>
            </a:endParaRPr>
          </a:p>
        </p:txBody>
      </p:sp>
      <p:sp>
        <p:nvSpPr>
          <p:cNvPr id="2" name="QB_6_BD.127_1#3de0107f4?colgroup=3,8,17&amp;vaa=1&amp;vcp=1&amp;vis=1&amp;pid=4a46ece03&amp;color=0,0,0&amp;mp=1&amp;vtp=1&amp;vaab=1&amp;bt=1&amp;bbb=1">
            <a:extLst>
              <a:ext uri="{FF2B5EF4-FFF2-40B4-BE49-F238E27FC236}">
                <a16:creationId xmlns:a16="http://schemas.microsoft.com/office/drawing/2014/main" id="{A5F2D008-6BBC-F7B0-5CB1-3FC636401DB9}"/>
              </a:ext>
            </a:extLst>
          </p:cNvPr>
          <p:cNvSpPr txBox="1"/>
          <p:nvPr/>
        </p:nvSpPr>
        <p:spPr>
          <a:xfrm>
            <a:off x="10913023" y="371519"/>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animEffect transition="in" filter="wipe(left)">
                                      <p:cBhvr>
                                        <p:cTn id="23" dur="500"/>
                                        <p:tgtEl>
                                          <p:spTgt spid="11">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bg/>
                                          </p:spTgt>
                                        </p:tgtEl>
                                        <p:attrNameLst>
                                          <p:attrName>style.visibility</p:attrName>
                                        </p:attrNameLst>
                                      </p:cBhvr>
                                      <p:to>
                                        <p:strVal val="visible"/>
                                      </p:to>
                                    </p:set>
                                    <p:animEffect transition="in" filter="wipe(left)">
                                      <p:cBhvr>
                                        <p:cTn id="31" dur="500"/>
                                        <p:tgtEl>
                                          <p:spTgt spid="12">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wipe(left)">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1" grpId="0" build="p" animBg="1"/>
      <p:bldP spid="12" grpId="0" build="p" animBg="1"/>
      <p:bldP spid="13" grpId="0" build="p" animBg="1"/>
      <p:bldP spid="1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QB_6_BD.134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4212828976"/>
              </p:ext>
            </p:extLst>
          </p:nvPr>
        </p:nvGraphicFramePr>
        <p:xfrm>
          <a:off x="539496" y="1137678"/>
          <a:ext cx="11091672" cy="5143500"/>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366628">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74166">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种子</a:t>
                      </a:r>
                    </a:p>
                    <a:p>
                      <a:pPr marL="0" lvl="0" indent="0" algn="l" latinLnBrk="1" hangingPunct="0">
                        <a:lnSpc>
                          <a:spcPct val="100000"/>
                        </a:lnSpc>
                      </a:pPr>
                      <a:r>
                        <a:rPr lang="en-US" altLang="zh-CN" sz="2800" b="0" i="0">
                          <a:solidFill>
                            <a:srgbClr val="000000"/>
                          </a:solidFill>
                          <a:latin typeface="Times New Roman" pitchFamily="34" charset="0"/>
                          <a:ea typeface="楷体" pitchFamily="34" charset="-122"/>
                          <a:cs typeface="Times New Roman" pitchFamily="34" charset="-120"/>
                        </a:rPr>
                        <a:t>结构图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11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a:t>
                      </a:r>
                      <a:endParaRPr lang="en-US" altLang="zh-CN" sz="900" spc="0" dirty="0">
                        <a:latin typeface="SimSun" panose="02010600030101010101" pitchFamily="2" charset="-122"/>
                      </a:endParaRPr>
                    </a:p>
                    <a:p>
                      <a:pPr algn="ctr" latinLnBrk="1" hangingPunct="0">
                        <a:lnSpc>
                          <a:spcPct val="100000"/>
                        </a:lnSpc>
                      </a:pPr>
                      <a:r>
                        <a:rPr lang="en-US" altLang="zh-CN" sz="8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a:t>
                      </a:r>
                      <a:endParaRPr lang="en-US" altLang="zh-CN" sz="900" spc="0" dirty="0">
                        <a:latin typeface="SimSun" panose="02010600030101010101" pitchFamily="2" charset="-122"/>
                      </a:endParaRPr>
                    </a:p>
                    <a:p>
                      <a:pPr algn="ctr" latinLnBrk="1" hangingPunct="0">
                        <a:lnSpc>
                          <a:spcPct val="100000"/>
                        </a:lnSpc>
                      </a:pPr>
                      <a:r>
                        <a:rPr lang="en-US" altLang="zh-CN" sz="106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（4）菜豆种子种皮的功能是</a:t>
                      </a:r>
                      <a:r>
                        <a:rPr lang="en-US" altLang="zh-CN" sz="2800" i="0" dirty="0">
                          <a:solidFill>
                            <a:srgbClr val="000000"/>
                          </a:solidFill>
                          <a:latin typeface="SimSun" pitchFamily="34" charset="0"/>
                          <a:ea typeface="SimSun" pitchFamily="34" charset="-122"/>
                          <a:cs typeface="SimSun" pitchFamily="34" charset="-120"/>
                        </a:rPr>
                        <a:t>__________</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（5）比较菜豆种子和玉米种子的结构</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相同点是都有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不同点是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玉米种子有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而菜豆种子没</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（6）图三所示的6</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8</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9合称为</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是新植物体的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是种子的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主要结构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 name="QB_6_AN.135_1#3de0107f4.blank?vaa=1&amp;vcp=1&amp;vis=1&amp;pid=4a46ece03&amp;color=0,0,0&amp;mp=1&amp;vpa=94&amp;vtp=1&amp;vaab=1&amp;bbb=1&amp;hb=1"/>
          <p:cNvSpPr/>
          <p:nvPr/>
        </p:nvSpPr>
        <p:spPr>
          <a:xfrm>
            <a:off x="5341547" y="1908519"/>
            <a:ext cx="6255512" cy="1057720"/>
          </a:xfrm>
          <a:prstGeom prst="rect">
            <a:avLst/>
          </a:prstGeom>
          <a:noFill/>
          <a:ln/>
        </p:spPr>
        <p:txBody>
          <a:bodyPr wrap="square" lIns="0" tIns="0" rIns="0" bIns="0" rtlCol="0" anchor="t"/>
          <a:lstStyle/>
          <a:p>
            <a:pPr latinLnBrk="1">
              <a:lnSpc>
                <a:spcPct val="11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保护内部的胚</a:t>
            </a:r>
            <a:endParaRPr lang="en-US" altLang="zh-CN" sz="2800" dirty="0"/>
          </a:p>
        </p:txBody>
      </p:sp>
      <p:sp>
        <p:nvSpPr>
          <p:cNvPr id="10" name="QB_6_AN.136_1#3de0107f4.blank?vaa=1&amp;vcp=1&amp;vis=1&amp;pid=4a46ece03&amp;color=0,0,0&amp;mp=1&amp;vpa=95&amp;vtp=1&amp;vaab=1&amp;bbb=1"/>
          <p:cNvSpPr/>
          <p:nvPr/>
        </p:nvSpPr>
        <p:spPr>
          <a:xfrm>
            <a:off x="7464574" y="318307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种皮</a:t>
            </a:r>
            <a:endParaRPr lang="en-US" altLang="zh-CN" sz="2800" dirty="0"/>
          </a:p>
        </p:txBody>
      </p:sp>
      <p:sp>
        <p:nvSpPr>
          <p:cNvPr id="11" name="QB_6_AN.137_1#3de0107f4.blank?vaa=1&amp;vcp=1&amp;vis=1&amp;pid=4a46ece03&amp;color=0,0,0&amp;mp=1&amp;vpa=96&amp;vtp=1&amp;vaab=1"/>
          <p:cNvSpPr/>
          <p:nvPr/>
        </p:nvSpPr>
        <p:spPr>
          <a:xfrm>
            <a:off x="8886974" y="3183075"/>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a:t>
            </a:r>
            <a:endParaRPr lang="en-US" altLang="zh-CN" sz="2800" dirty="0"/>
          </a:p>
        </p:txBody>
      </p:sp>
      <p:sp>
        <p:nvSpPr>
          <p:cNvPr id="12" name="QB_6_AN.138_1#3de0107f4.blank?vaa=1&amp;vcp=1&amp;vis=1&amp;pid=4a46ece03&amp;color=0,0,0&amp;mp=1&amp;vpa=97&amp;vtp=1&amp;vaab=1"/>
          <p:cNvSpPr/>
          <p:nvPr/>
        </p:nvSpPr>
        <p:spPr>
          <a:xfrm>
            <a:off x="7464574" y="3616748"/>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13" name="QB_6_AN.139_1#3de0107f4.blank?vaa=1&amp;vcp=1&amp;vis=1&amp;pid=4a46ece03&amp;color=0,0,0&amp;mp=1&amp;vpa=98&amp;vtp=1&amp;vaab=1&amp;bbb=1"/>
          <p:cNvSpPr/>
          <p:nvPr/>
        </p:nvSpPr>
        <p:spPr>
          <a:xfrm>
            <a:off x="8353574" y="3616748"/>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胚乳</a:t>
            </a:r>
            <a:endParaRPr lang="en-US" altLang="zh-CN" sz="2800" dirty="0"/>
          </a:p>
        </p:txBody>
      </p:sp>
      <p:sp>
        <p:nvSpPr>
          <p:cNvPr id="14" name="QB_6_AN.140_1#3de0107f4.blank?vaa=1&amp;vcp=1&amp;vis=1&amp;pid=4a46ece03&amp;color=0,0,0&amp;mp=1&amp;vpa=99&amp;vtp=1&amp;vaab=1"/>
          <p:cNvSpPr/>
          <p:nvPr/>
        </p:nvSpPr>
        <p:spPr>
          <a:xfrm>
            <a:off x="5330974" y="489851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a:t>
            </a:r>
            <a:endParaRPr lang="en-US" altLang="zh-CN" sz="2800" dirty="0"/>
          </a:p>
        </p:txBody>
      </p:sp>
      <p:sp>
        <p:nvSpPr>
          <p:cNvPr id="15" name="QB_6_AN.141_1#3de0107f4.blank?vaa=1&amp;vcp=1&amp;vis=1&amp;pid=4a46ece03&amp;color=0,0,0&amp;mp=1&amp;vpa=100&amp;vtp=1&amp;vaab=1&amp;bbb=1"/>
          <p:cNvSpPr/>
          <p:nvPr/>
        </p:nvSpPr>
        <p:spPr>
          <a:xfrm>
            <a:off x="8518674" y="489851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幼体</a:t>
            </a:r>
            <a:endParaRPr lang="en-US" altLang="zh-CN" sz="2800" dirty="0"/>
          </a:p>
        </p:txBody>
      </p:sp>
      <p:sp>
        <p:nvSpPr>
          <p:cNvPr id="2" name="QB_6_BD.134_1#3de0107f4?colgroup=3,8,17&amp;vaa=1&amp;vcp=1&amp;vis=1&amp;pid=4a46ece03&amp;color=0,0,0&amp;mp=1&amp;vtp=1&amp;vaab=1&amp;bt=1&amp;bbb=1">
            <a:extLst>
              <a:ext uri="{FF2B5EF4-FFF2-40B4-BE49-F238E27FC236}">
                <a16:creationId xmlns:a16="http://schemas.microsoft.com/office/drawing/2014/main" id="{DA16ACC3-D521-8944-CDD6-78E69CBDDB17}"/>
              </a:ext>
            </a:extLst>
          </p:cNvPr>
          <p:cNvSpPr txBox="1"/>
          <p:nvPr/>
        </p:nvSpPr>
        <p:spPr>
          <a:xfrm>
            <a:off x="10913023" y="4292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pic>
        <p:nvPicPr>
          <p:cNvPr id="16" name="QB_6_BD.127_2#3de0107f4.table_image?iti=1&amp;tii=2&amp;vaa=1&amp;vcp=1&amp;vis=1&amp;pid=4a46ece03&amp;color=0,0,0&amp;mp=1&amp;tib=255,255,255&amp;vtp=1&amp;vaab=1" descr="preencoded.png">
            <a:extLst>
              <a:ext uri="{FF2B5EF4-FFF2-40B4-BE49-F238E27FC236}">
                <a16:creationId xmlns:a16="http://schemas.microsoft.com/office/drawing/2014/main" id="{DAAFF0F5-4000-64A9-6E12-08CA34915E7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016794" y="1571001"/>
            <a:ext cx="1004396" cy="1274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7" name="QB_6_BD.127_3#3de0107f4.table_image?iti=1&amp;tii=3&amp;vaa=1&amp;vcp=1&amp;vis=1&amp;pid=4a46ece03&amp;color=0,0,0&amp;mp=1&amp;vtp=1&amp;vaab=1&amp;bbb=1">
            <a:extLst>
              <a:ext uri="{FF2B5EF4-FFF2-40B4-BE49-F238E27FC236}">
                <a16:creationId xmlns:a16="http://schemas.microsoft.com/office/drawing/2014/main" id="{9FB10B55-7AF1-9D66-F45F-7CD149E9C156}"/>
              </a:ext>
            </a:extLst>
          </p:cNvPr>
          <p:cNvSpPr/>
          <p:nvPr/>
        </p:nvSpPr>
        <p:spPr>
          <a:xfrm>
            <a:off x="3122911" y="2743135"/>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solidFill>
                <a:srgbClr val="000000"/>
              </a:solidFill>
            </a:endParaRPr>
          </a:p>
        </p:txBody>
      </p:sp>
      <p:pic>
        <p:nvPicPr>
          <p:cNvPr id="18" name="QB_6_BD.127_4#3de0107f4.table_image?iti=2&amp;tii=4&amp;vaa=1&amp;vcp=1&amp;vis=1&amp;pid=4a46ece03&amp;color=0,0,0&amp;mp=1&amp;tib=255,255,255&amp;vtp=1&amp;vaab=1" descr="preencoded.png">
            <a:extLst>
              <a:ext uri="{FF2B5EF4-FFF2-40B4-BE49-F238E27FC236}">
                <a16:creationId xmlns:a16="http://schemas.microsoft.com/office/drawing/2014/main" id="{A5A8D430-9DAD-19E9-821F-559D229CBB3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016794" y="3225940"/>
            <a:ext cx="813183" cy="9015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9" name="QB_6_BD.127_5#3de0107f4.table_image?iti=2&amp;tii=5&amp;vaa=1&amp;vcp=1&amp;vis=1&amp;pid=4a46ece03&amp;color=0,0,0&amp;mp=1&amp;vtp=1&amp;vaab=1&amp;bbb=1">
            <a:extLst>
              <a:ext uri="{FF2B5EF4-FFF2-40B4-BE49-F238E27FC236}">
                <a16:creationId xmlns:a16="http://schemas.microsoft.com/office/drawing/2014/main" id="{F6817BD1-272E-E7A9-7374-E271F3E6CC34}"/>
              </a:ext>
            </a:extLst>
          </p:cNvPr>
          <p:cNvSpPr/>
          <p:nvPr/>
        </p:nvSpPr>
        <p:spPr>
          <a:xfrm>
            <a:off x="3037815" y="4098316"/>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solidFill>
                <a:srgbClr val="000000"/>
              </a:solidFill>
            </a:endParaRPr>
          </a:p>
        </p:txBody>
      </p:sp>
      <p:pic>
        <p:nvPicPr>
          <p:cNvPr id="20" name="QB_6_BD.127_6#3de0107f4.table_image?iti=3&amp;tii=6&amp;vaa=1&amp;vcp=1&amp;vis=1&amp;pid=4a46ece03&amp;color=0,0,0&amp;mp=1&amp;tib=255,255,255&amp;vtp=1&amp;vaab=1" descr="preencoded.png">
            <a:extLst>
              <a:ext uri="{FF2B5EF4-FFF2-40B4-BE49-F238E27FC236}">
                <a16:creationId xmlns:a16="http://schemas.microsoft.com/office/drawing/2014/main" id="{13FD1A8F-8DF9-3532-ECD5-F6E8FA9D531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972382" y="4601300"/>
            <a:ext cx="857595" cy="90157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1" name="QB_6_BD.127_7#3de0107f4.table_image?iti=3&amp;tii=7&amp;vaa=1&amp;vcp=1&amp;vis=1&amp;pid=4a46ece03&amp;color=0,0,0&amp;mp=1&amp;vtp=1&amp;vaab=1&amp;bbb=1">
            <a:extLst>
              <a:ext uri="{FF2B5EF4-FFF2-40B4-BE49-F238E27FC236}">
                <a16:creationId xmlns:a16="http://schemas.microsoft.com/office/drawing/2014/main" id="{0E762B4B-9545-DA9A-BCF4-1C43D6077905}"/>
              </a:ext>
            </a:extLst>
          </p:cNvPr>
          <p:cNvSpPr/>
          <p:nvPr/>
        </p:nvSpPr>
        <p:spPr>
          <a:xfrm>
            <a:off x="3075438" y="5575694"/>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图三</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animEffect transition="in" filter="wipe(left)">
                                      <p:cBhvr>
                                        <p:cTn id="23" dur="500"/>
                                        <p:tgtEl>
                                          <p:spTgt spid="11">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bg/>
                                          </p:spTgt>
                                        </p:tgtEl>
                                        <p:attrNameLst>
                                          <p:attrName>style.visibility</p:attrName>
                                        </p:attrNameLst>
                                      </p:cBhvr>
                                      <p:to>
                                        <p:strVal val="visible"/>
                                      </p:to>
                                    </p:set>
                                    <p:animEffect transition="in" filter="wipe(left)">
                                      <p:cBhvr>
                                        <p:cTn id="31" dur="500"/>
                                        <p:tgtEl>
                                          <p:spTgt spid="12">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wipe(left)">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1" grpId="0" build="p" animBg="1"/>
      <p:bldP spid="12" grpId="0" build="p" animBg="1"/>
      <p:bldP spid="13" grpId="0" build="p" animBg="1"/>
      <p:bldP spid="14" grpId="0" build="p" animBg="1"/>
      <p:bldP spid="1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QB_6_BD.142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846702948"/>
              </p:ext>
            </p:extLst>
          </p:nvPr>
        </p:nvGraphicFramePr>
        <p:xfrm>
          <a:off x="539496" y="1541240"/>
          <a:ext cx="11091672" cy="448011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.根尖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900"/>
                        </a:lnSpc>
                      </a:pPr>
                      <a:r>
                        <a:rPr lang="en-US" altLang="zh-CN" sz="9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①根冠具有</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②是根尖的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它能不断地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分裂产生新的细胞</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补充</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区的细</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胞数量</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③是根尖的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是根生长最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快的地方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此区的细胞能够迅速伸长</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致使根尖的长度不断增加</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42_2#3de0107f4.table_image?tii=14&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51176" y="3100102"/>
            <a:ext cx="2075688"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43_1#3de0107f4.blank?vaa=1&amp;vcp=1&amp;vis=1&amp;pid=4a46ece03&amp;color=0,0,0&amp;mp=1&amp;vpa=101&amp;vtp=1&amp;vaab=1&amp;bbb=1"/>
          <p:cNvSpPr/>
          <p:nvPr/>
        </p:nvSpPr>
        <p:spPr>
          <a:xfrm>
            <a:off x="7997974" y="20971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保护</a:t>
            </a:r>
            <a:endParaRPr lang="en-US" altLang="zh-CN" sz="2800" dirty="0"/>
          </a:p>
        </p:txBody>
      </p:sp>
      <p:sp>
        <p:nvSpPr>
          <p:cNvPr id="5" name="QB_6_AN.144_1#3de0107f4.blank?vaa=1&amp;vcp=1&amp;vis=1&amp;pid=4a46ece03&amp;color=0,0,0&amp;mp=1&amp;vpa=102&amp;vtp=1&amp;vaab=1&amp;bbb=1"/>
          <p:cNvSpPr/>
          <p:nvPr/>
        </p:nvSpPr>
        <p:spPr>
          <a:xfrm>
            <a:off x="7997974" y="26559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分生</a:t>
            </a:r>
            <a:endParaRPr lang="en-US" altLang="zh-CN" sz="2800" dirty="0"/>
          </a:p>
        </p:txBody>
      </p:sp>
      <p:sp>
        <p:nvSpPr>
          <p:cNvPr id="6" name="QB_6_AN.145_1#3de0107f4.blank?vaa=1&amp;vcp=1&amp;vis=1&amp;pid=4a46ece03&amp;color=0,0,0&amp;mp=1&amp;vpa=103&amp;vtp=1&amp;vaab=1&amp;bbb=1"/>
          <p:cNvSpPr/>
          <p:nvPr/>
        </p:nvSpPr>
        <p:spPr>
          <a:xfrm>
            <a:off x="9229874" y="32147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7" name="QB_6_AN.146_1#3de0107f4.blank?vaa=1&amp;vcp=1&amp;vis=1&amp;pid=4a46ece03&amp;color=0,0,0&amp;mp=1&amp;vpa=104&amp;vtp=1&amp;vaab=1&amp;bbb=1"/>
          <p:cNvSpPr/>
          <p:nvPr/>
        </p:nvSpPr>
        <p:spPr>
          <a:xfrm>
            <a:off x="7997974" y="4332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2" name="QB_6_BD.142_1#3de0107f4?colgroup=3,8,17&amp;vaa=1&amp;vcp=1&amp;vis=1&amp;pid=4a46ece03&amp;color=0,0,0&amp;mp=1&amp;vtp=1&amp;vaab=1&amp;bt=1&amp;bbb=1">
            <a:extLst>
              <a:ext uri="{FF2B5EF4-FFF2-40B4-BE49-F238E27FC236}">
                <a16:creationId xmlns:a16="http://schemas.microsoft.com/office/drawing/2014/main" id="{507C0D8B-D208-E7A6-FDDC-08F4506C0E8D}"/>
              </a:ext>
            </a:extLst>
          </p:cNvPr>
          <p:cNvSpPr txBox="1"/>
          <p:nvPr/>
        </p:nvSpPr>
        <p:spPr>
          <a:xfrm>
            <a:off x="10913023" y="8328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QB_6_BD.147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728662519"/>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.根尖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900"/>
                        </a:lnSpc>
                      </a:pPr>
                      <a:r>
                        <a:rPr lang="en-US" altLang="zh-CN" sz="9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（4）④</a:t>
                      </a:r>
                      <a:r>
                        <a:rPr lang="en-US" altLang="zh-CN" sz="2800" b="0" i="0" dirty="0" err="1">
                          <a:solidFill>
                            <a:srgbClr val="000000"/>
                          </a:solidFill>
                          <a:latin typeface="Times New Roman" pitchFamily="34" charset="0"/>
                          <a:ea typeface="SimSun" pitchFamily="34" charset="-122"/>
                          <a:cs typeface="Times New Roman" pitchFamily="34" charset="-120"/>
                        </a:rPr>
                        <a:t>是根尖的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表皮细胞一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部分向外突出形成</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是根吸收水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分和</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的主要部位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（5）幼根的生长一方面靠</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区细胞</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的分裂增加细胞数量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另一方面靠</a:t>
                      </a: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dirty="0" err="1">
                          <a:solidFill>
                            <a:srgbClr val="000000"/>
                          </a:solidFill>
                          <a:latin typeface="Times New Roman" pitchFamily="34" charset="0"/>
                          <a:ea typeface="SimSun" pitchFamily="34" charset="-122"/>
                          <a:cs typeface="Times New Roman" pitchFamily="34" charset="-120"/>
                        </a:rPr>
                        <a:t>区细胞体积的增大</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47_2#3de0107f4.table_image?tii=15&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51176" y="3100102"/>
            <a:ext cx="2075688"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48_1#3de0107f4.blank?vaa=1&amp;vcp=1&amp;vis=1&amp;pid=4a46ece03&amp;color=0,0,0&amp;mp=1&amp;vpa=105&amp;vtp=1&amp;vaab=1&amp;bbb=1"/>
          <p:cNvSpPr/>
          <p:nvPr/>
        </p:nvSpPr>
        <p:spPr>
          <a:xfrm>
            <a:off x="7997974" y="23765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成熟</a:t>
            </a:r>
            <a:endParaRPr lang="en-US" altLang="zh-CN" sz="2800" dirty="0"/>
          </a:p>
        </p:txBody>
      </p:sp>
      <p:sp>
        <p:nvSpPr>
          <p:cNvPr id="5" name="QB_6_AN.149_1#3de0107f4.blank?vaa=1&amp;vcp=1&amp;vis=1&amp;pid=4a46ece03&amp;color=0,0,0&amp;mp=1&amp;vpa=106&amp;vtp=1&amp;vaab=1&amp;bbb=1"/>
          <p:cNvSpPr/>
          <p:nvPr/>
        </p:nvSpPr>
        <p:spPr>
          <a:xfrm>
            <a:off x="8175774" y="2935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根毛</a:t>
            </a:r>
            <a:endParaRPr lang="en-US" altLang="zh-CN" sz="2800" dirty="0"/>
          </a:p>
        </p:txBody>
      </p:sp>
      <p:sp>
        <p:nvSpPr>
          <p:cNvPr id="6" name="QB_6_AN.150_1#3de0107f4.blank?vaa=1&amp;vcp=1&amp;vis=1&amp;pid=4a46ece03&amp;color=0,0,0&amp;mp=1&amp;vpa=107&amp;vtp=1&amp;vaab=1&amp;bbb=1"/>
          <p:cNvSpPr/>
          <p:nvPr/>
        </p:nvSpPr>
        <p:spPr>
          <a:xfrm>
            <a:off x="6042174" y="3494151"/>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7" name="QB_6_AN.151_1#3de0107f4.blank?vaa=1&amp;vcp=1&amp;vis=1&amp;pid=4a46ece03&amp;color=0,0,0&amp;mp=1&amp;vpa=108&amp;vtp=1&amp;vaab=1&amp;bbb=1"/>
          <p:cNvSpPr/>
          <p:nvPr/>
        </p:nvSpPr>
        <p:spPr>
          <a:xfrm>
            <a:off x="9420374" y="40529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分生</a:t>
            </a:r>
            <a:endParaRPr lang="en-US" altLang="zh-CN" sz="2800" dirty="0"/>
          </a:p>
        </p:txBody>
      </p:sp>
      <p:sp>
        <p:nvSpPr>
          <p:cNvPr id="8" name="QB_6_AN.152_1#3de0107f4.blank?vaa=1&amp;vcp=1&amp;vis=1&amp;pid=4a46ece03&amp;color=0,0,0&amp;mp=1&amp;vpa=109&amp;vtp=1&amp;vaab=1&amp;bbb=1"/>
          <p:cNvSpPr/>
          <p:nvPr/>
        </p:nvSpPr>
        <p:spPr>
          <a:xfrm>
            <a:off x="10626429" y="4598257"/>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2" name="QB_6_BD.147_1#3de0107f4?colgroup=3,8,17&amp;vaa=1&amp;vcp=1&amp;vis=1&amp;pid=4a46ece03&amp;color=0,0,0&amp;mp=1&amp;vtp=1&amp;vaab=1&amp;bt=1&amp;bbb=1">
            <a:extLst>
              <a:ext uri="{FF2B5EF4-FFF2-40B4-BE49-F238E27FC236}">
                <a16:creationId xmlns:a16="http://schemas.microsoft.com/office/drawing/2014/main" id="{EBA7A387-94FF-1160-2529-5C04E06B2A4E}"/>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2" name="QB_6_BD.153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186071014"/>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的结构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8000"/>
                            </a:lnSpc>
                          </a:pPr>
                          <a:r>
                            <a:rPr lang="en-US" altLang="zh-CN" sz="100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（1）图乙中的结构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是由图甲中的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发育来的</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是由图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甲中的［</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发育来的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2）木本植物的茎能不断加粗生长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因为茎上的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细胞不断分裂与分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化的结果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32" name="QB_6_BD.153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186071014"/>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的结构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8000"/>
                            </a:lnSpc>
                          </a:pPr>
                          <a:r>
                            <a:rPr lang="en-US" altLang="zh-CN" sz="100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3926" t="-17235" r="-191" b="-3950"/>
                          </a:stretch>
                        </a:blipFill>
                      </a:tcPr>
                    </a:tc>
                    <a:extLst>
                      <a:ext uri="{0D108BD9-81ED-4DB2-BD59-A6C34878D82A}">
                        <a16:rowId xmlns:a16="http://schemas.microsoft.com/office/drawing/2014/main" val="10001"/>
                      </a:ext>
                    </a:extLst>
                  </a:tr>
                </a:tbl>
              </a:graphicData>
            </a:graphic>
          </p:graphicFrame>
        </mc:Fallback>
      </mc:AlternateContent>
      <p:pic>
        <p:nvPicPr>
          <p:cNvPr id="3" name="QB_6_BD.153_2#3de0107f4.table_image?tii=16&amp;vaa=1&amp;vcp=1&amp;vis=1&amp;pid=4a46ece03&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72868" y="3040666"/>
            <a:ext cx="243230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54_1#3de0107f4.blank?vaa=1&amp;vcp=1&amp;vis=1&amp;pid=4a46ece03&amp;color=0,0,0&amp;mp=1&amp;vpa=110&amp;vtp=1&amp;vaab=1"/>
          <p:cNvSpPr/>
          <p:nvPr/>
        </p:nvSpPr>
        <p:spPr>
          <a:xfrm>
            <a:off x="8536138" y="237655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叶</a:t>
            </a:r>
            <a:endParaRPr lang="en-US" altLang="zh-CN" sz="2800" dirty="0"/>
          </a:p>
        </p:txBody>
      </p:sp>
      <p:sp>
        <p:nvSpPr>
          <p:cNvPr id="5" name="QB_6_AN.155_1#3de0107f4.blank?vaa=1&amp;vcp=1&amp;vis=1&amp;pid=4a46ece03&amp;color=0,0,0&amp;mp=1&amp;vpa=111&amp;vtp=1&amp;vaab=1"/>
          <p:cNvSpPr/>
          <p:nvPr/>
        </p:nvSpPr>
        <p:spPr>
          <a:xfrm>
            <a:off x="5686574" y="2935351"/>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3</a:t>
            </a:r>
            <a:endParaRPr lang="en-US" altLang="zh-CN" sz="2800" dirty="0"/>
          </a:p>
        </p:txBody>
      </p:sp>
      <p:sp>
        <p:nvSpPr>
          <p:cNvPr id="6" name="QB_6_AN.156_1#3de0107f4.blank?vaa=1&amp;vcp=1&amp;vis=1&amp;pid=4a46ece03&amp;color=0,0,0&amp;mp=1&amp;vpa=112&amp;vtp=1&amp;vaab=1&amp;bbb=1"/>
          <p:cNvSpPr/>
          <p:nvPr/>
        </p:nvSpPr>
        <p:spPr>
          <a:xfrm>
            <a:off x="6575574" y="2935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幼叶</a:t>
            </a:r>
            <a:endParaRPr lang="en-US" altLang="zh-CN" sz="2800" dirty="0"/>
          </a:p>
        </p:txBody>
      </p:sp>
      <p:sp>
        <p:nvSpPr>
          <p:cNvPr id="7" name="QB_6_AN.157_1#3de0107f4.blank?vaa=1&amp;vcp=1&amp;vis=1&amp;pid=4a46ece03&amp;color=0,0,0&amp;mp=1&amp;vpa=113&amp;vtp=1&amp;vaab=1"/>
          <p:cNvSpPr/>
          <p:nvPr/>
        </p:nvSpPr>
        <p:spPr>
          <a:xfrm>
            <a:off x="9552138" y="293535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茎</a:t>
            </a:r>
            <a:endParaRPr lang="en-US" altLang="zh-CN" sz="2800" dirty="0"/>
          </a:p>
        </p:txBody>
      </p:sp>
      <p:sp>
        <p:nvSpPr>
          <p:cNvPr id="8" name="QB_6_AN.158_1#3de0107f4.blank?vaa=1&amp;vcp=1&amp;vis=1&amp;pid=4a46ece03&amp;color=0,0,0&amp;mp=1&amp;vpa=114&amp;vtp=1&amp;vaab=1"/>
          <p:cNvSpPr/>
          <p:nvPr/>
        </p:nvSpPr>
        <p:spPr>
          <a:xfrm>
            <a:off x="6753374" y="3494151"/>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9" name="QB_6_AN.159_1#3de0107f4.blank?vaa=1&amp;vcp=1&amp;vis=1&amp;pid=4a46ece03&amp;color=0,0,0&amp;mp=1&amp;vpa=115&amp;vtp=1&amp;vaab=1&amp;bbb=1"/>
          <p:cNvSpPr/>
          <p:nvPr/>
        </p:nvSpPr>
        <p:spPr>
          <a:xfrm>
            <a:off x="7642374" y="34941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芽轴</a:t>
            </a:r>
            <a:endParaRPr lang="en-US" altLang="zh-CN" sz="2800" dirty="0"/>
          </a:p>
        </p:txBody>
      </p:sp>
      <p:sp>
        <p:nvSpPr>
          <p:cNvPr id="10" name="QB_6_AN.160_1#3de0107f4.blank?vaa=1&amp;vcp=1&amp;vis=1&amp;pid=4a46ece03&amp;color=0,0,0&amp;mp=1&amp;vpa=116&amp;vtp=1&amp;vaab=1&amp;bbb=1"/>
          <p:cNvSpPr/>
          <p:nvPr/>
        </p:nvSpPr>
        <p:spPr>
          <a:xfrm>
            <a:off x="7108974" y="4611751"/>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形成层</a:t>
            </a:r>
            <a:endParaRPr lang="en-US" altLang="zh-CN" sz="2800" dirty="0"/>
          </a:p>
        </p:txBody>
      </p:sp>
      <p:sp>
        <p:nvSpPr>
          <p:cNvPr id="2" name="QB_6_BD.153_1#3de0107f4?colgroup=3,8,17&amp;vaa=1&amp;vcp=1&amp;vis=1&amp;pid=4a46ece03&amp;color=0,0,0&amp;mp=1&amp;vtp=1&amp;vaab=1&amp;bt=1&amp;bbb=1">
            <a:extLst>
              <a:ext uri="{FF2B5EF4-FFF2-40B4-BE49-F238E27FC236}">
                <a16:creationId xmlns:a16="http://schemas.microsoft.com/office/drawing/2014/main" id="{1AB99479-4651-DFBF-2326-57AC59BAD001}"/>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QB_6_BD.161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547508943"/>
              </p:ext>
            </p:extLst>
          </p:nvPr>
        </p:nvGraphicFramePr>
        <p:xfrm>
          <a:off x="482346" y="909759"/>
          <a:ext cx="11462004" cy="5496942"/>
        </p:xfrm>
        <a:graphic>
          <a:graphicData uri="http://schemas.openxmlformats.org/drawingml/2006/table">
            <a:tbl>
              <a:tblPr/>
              <a:tblGrid>
                <a:gridCol w="1436294">
                  <a:extLst>
                    <a:ext uri="{9D8B030D-6E8A-4147-A177-3AD203B41FA5}">
                      <a16:colId xmlns:a16="http://schemas.microsoft.com/office/drawing/2014/main" val="20000"/>
                    </a:ext>
                  </a:extLst>
                </a:gridCol>
                <a:gridCol w="3430097">
                  <a:extLst>
                    <a:ext uri="{9D8B030D-6E8A-4147-A177-3AD203B41FA5}">
                      <a16:colId xmlns:a16="http://schemas.microsoft.com/office/drawing/2014/main" val="20001"/>
                    </a:ext>
                  </a:extLst>
                </a:gridCol>
                <a:gridCol w="6595613">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.花的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3000"/>
                        </a:lnSpc>
                      </a:pPr>
                      <a:r>
                        <a:rPr lang="en-US" altLang="zh-CN" sz="73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（1）标注各部分的名称：①</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⑥</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⑦</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⑧</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⑨</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⑩</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⑪</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（2）花粉从［</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落到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］上</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的过程叫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（3）与果实与种子形成</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有关的是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61_2#3de0107f4.table_image?tii=17&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67128" y="2945076"/>
            <a:ext cx="2843784" cy="14721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62_1#3de0107f4.blank?vaa=1&amp;vcp=1&amp;vis=1&amp;pid=4a46ece03&amp;color=0,0,0&amp;mp=1&amp;vpa=117&amp;vtp=1&amp;vaab=1&amp;bbb=1"/>
          <p:cNvSpPr/>
          <p:nvPr/>
        </p:nvSpPr>
        <p:spPr>
          <a:xfrm>
            <a:off x="9943060" y="1429616"/>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花药</a:t>
            </a:r>
            <a:endParaRPr lang="en-US" altLang="zh-CN" sz="2800" dirty="0"/>
          </a:p>
        </p:txBody>
      </p:sp>
      <p:sp>
        <p:nvSpPr>
          <p:cNvPr id="5" name="QB_6_AN.163_1#3de0107f4.blank?vaa=1&amp;vcp=1&amp;vis=1&amp;pid=4a46ece03&amp;color=0,0,0&amp;mp=1&amp;vpa=118&amp;vtp=1&amp;vaab=1&amp;bbb=1"/>
          <p:cNvSpPr/>
          <p:nvPr/>
        </p:nvSpPr>
        <p:spPr>
          <a:xfrm>
            <a:off x="5815955" y="20066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花丝</a:t>
            </a:r>
            <a:endParaRPr lang="en-US" altLang="zh-CN" sz="2800" dirty="0"/>
          </a:p>
        </p:txBody>
      </p:sp>
      <p:sp>
        <p:nvSpPr>
          <p:cNvPr id="6" name="QB_6_AN.164_1#3de0107f4.blank?vaa=1&amp;vcp=1&amp;vis=1&amp;pid=4a46ece03&amp;color=0,0,0&amp;mp=1&amp;vpa=119&amp;vtp=1&amp;vaab=1&amp;bbb=1"/>
          <p:cNvSpPr/>
          <p:nvPr/>
        </p:nvSpPr>
        <p:spPr>
          <a:xfrm>
            <a:off x="7502028" y="202746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花瓣</a:t>
            </a:r>
            <a:endParaRPr lang="en-US" altLang="zh-CN" sz="2800" dirty="0"/>
          </a:p>
        </p:txBody>
      </p:sp>
      <p:sp>
        <p:nvSpPr>
          <p:cNvPr id="7" name="QB_6_AN.165_1#3de0107f4.blank?vaa=1&amp;vcp=1&amp;vis=1&amp;pid=4a46ece03&amp;color=0,0,0&amp;mp=1&amp;vpa=120&amp;vtp=1&amp;vaab=1&amp;bbb=1"/>
          <p:cNvSpPr/>
          <p:nvPr/>
        </p:nvSpPr>
        <p:spPr>
          <a:xfrm>
            <a:off x="9390814" y="20066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萼片</a:t>
            </a:r>
            <a:endParaRPr lang="en-US" altLang="zh-CN" sz="2800" dirty="0"/>
          </a:p>
        </p:txBody>
      </p:sp>
      <p:sp>
        <p:nvSpPr>
          <p:cNvPr id="8" name="QB_6_AN.166_1#3de0107f4.blank?vaa=1&amp;vcp=1&amp;vis=1&amp;pid=4a46ece03&amp;color=0,0,0&amp;mp=1&amp;vpa=121&amp;vtp=1&amp;vaab=1&amp;bbb=1"/>
          <p:cNvSpPr/>
          <p:nvPr/>
        </p:nvSpPr>
        <p:spPr>
          <a:xfrm>
            <a:off x="5686574" y="2565441"/>
            <a:ext cx="9699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柱头</a:t>
            </a:r>
            <a:endParaRPr lang="en-US" altLang="zh-CN" sz="2800" dirty="0"/>
          </a:p>
        </p:txBody>
      </p:sp>
      <p:sp>
        <p:nvSpPr>
          <p:cNvPr id="9" name="QB_6_AN.167_1#3de0107f4.blank?vaa=1&amp;vcp=1&amp;vis=1&amp;pid=4a46ece03&amp;color=0,0,0&amp;mp=1&amp;vpa=122&amp;vtp=1&amp;vaab=1&amp;bbb=1"/>
          <p:cNvSpPr/>
          <p:nvPr/>
        </p:nvSpPr>
        <p:spPr>
          <a:xfrm>
            <a:off x="7599866" y="2582349"/>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花柱</a:t>
            </a:r>
            <a:endParaRPr lang="en-US" altLang="zh-CN" sz="2800" dirty="0"/>
          </a:p>
        </p:txBody>
      </p:sp>
      <p:sp>
        <p:nvSpPr>
          <p:cNvPr id="10" name="QB_6_AN.168_1#3de0107f4.blank?vaa=1&amp;vcp=1&amp;vis=1&amp;pid=4a46ece03&amp;color=0,0,0&amp;mp=1&amp;vpa=123&amp;vtp=1&amp;vaab=1&amp;bbb=1"/>
          <p:cNvSpPr/>
          <p:nvPr/>
        </p:nvSpPr>
        <p:spPr>
          <a:xfrm>
            <a:off x="9458078" y="25654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11" name="QB_6_AN.169_1#3de0107f4.blank?vaa=1&amp;vcp=1&amp;vis=1&amp;pid=4a46ece03&amp;color=0,0,0&amp;mp=1&amp;vpa=124&amp;vtp=1&amp;vaab=1&amp;bbb=1"/>
          <p:cNvSpPr/>
          <p:nvPr/>
        </p:nvSpPr>
        <p:spPr>
          <a:xfrm>
            <a:off x="5780194" y="3124241"/>
            <a:ext cx="13255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子房壁</a:t>
            </a:r>
            <a:endParaRPr lang="en-US" altLang="zh-CN" sz="2800" dirty="0"/>
          </a:p>
        </p:txBody>
      </p:sp>
      <p:sp>
        <p:nvSpPr>
          <p:cNvPr id="12" name="QB_6_AN.170_1#3de0107f4.blank?vaa=1&amp;vcp=1&amp;vis=1&amp;pid=4a46ece03&amp;color=0,0,0&amp;mp=1&amp;vpa=125&amp;vtp=1&amp;vaab=1&amp;bbb=1"/>
          <p:cNvSpPr/>
          <p:nvPr/>
        </p:nvSpPr>
        <p:spPr>
          <a:xfrm>
            <a:off x="7963488" y="31242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雄蕊</a:t>
            </a:r>
            <a:endParaRPr lang="en-US" altLang="zh-CN" sz="2800" dirty="0"/>
          </a:p>
        </p:txBody>
      </p:sp>
      <p:sp>
        <p:nvSpPr>
          <p:cNvPr id="13" name="QB_6_AN.171_1#3de0107f4.blank?vaa=1&amp;vcp=1&amp;vis=1&amp;pid=4a46ece03&amp;color=0,0,0&amp;mp=1&amp;vpa=126&amp;vtp=1&amp;vaab=1&amp;bbb=1"/>
          <p:cNvSpPr/>
          <p:nvPr/>
        </p:nvSpPr>
        <p:spPr>
          <a:xfrm>
            <a:off x="9669272" y="31242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雌蕊</a:t>
            </a:r>
            <a:endParaRPr lang="en-US" altLang="zh-CN" sz="2800" dirty="0"/>
          </a:p>
        </p:txBody>
      </p:sp>
      <p:sp>
        <p:nvSpPr>
          <p:cNvPr id="14" name="QB_6_AN.172_1#3de0107f4.blank?vaa=1&amp;vcp=1&amp;vis=1&amp;pid=4a46ece03&amp;color=0,0,0&amp;mp=1&amp;vpa=127&amp;vtp=1&amp;vaab=1"/>
          <p:cNvSpPr/>
          <p:nvPr/>
        </p:nvSpPr>
        <p:spPr>
          <a:xfrm>
            <a:off x="7713457" y="4230867"/>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①</a:t>
            </a:r>
            <a:endParaRPr lang="en-US" altLang="zh-CN" sz="2800" dirty="0"/>
          </a:p>
        </p:txBody>
      </p:sp>
      <p:sp>
        <p:nvSpPr>
          <p:cNvPr id="15" name="QB_6_AN.173_1#3de0107f4.blank?vaa=1&amp;vcp=1&amp;vis=1&amp;pid=4a46ece03&amp;color=0,0,0&amp;mp=1&amp;vpa=128&amp;vtp=1&amp;vaab=1"/>
          <p:cNvSpPr/>
          <p:nvPr/>
        </p:nvSpPr>
        <p:spPr>
          <a:xfrm>
            <a:off x="10082022" y="4243587"/>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⑤</a:t>
            </a:r>
            <a:endParaRPr lang="en-US" altLang="zh-CN" sz="2800" dirty="0"/>
          </a:p>
        </p:txBody>
      </p:sp>
      <p:sp>
        <p:nvSpPr>
          <p:cNvPr id="16" name="QB_6_AN.174_1#3de0107f4.blank?vaa=1&amp;vcp=1&amp;vis=1&amp;pid=4a46ece03&amp;color=0,0,0&amp;mp=1&amp;vpa=129&amp;vtp=1&amp;vaab=1&amp;bbb=1"/>
          <p:cNvSpPr/>
          <p:nvPr/>
        </p:nvSpPr>
        <p:spPr>
          <a:xfrm>
            <a:off x="6744203" y="470981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传粉</a:t>
            </a:r>
            <a:endParaRPr lang="en-US" altLang="zh-CN" sz="2800" dirty="0"/>
          </a:p>
        </p:txBody>
      </p:sp>
      <p:sp>
        <p:nvSpPr>
          <p:cNvPr id="17" name="QB_6_AN.175_1#3de0107f4.blank?vaa=1&amp;vcp=1&amp;vis=1&amp;pid=4a46ece03&amp;color=0,0,0&amp;mp=1&amp;vpa=130&amp;vtp=1&amp;vaab=1"/>
          <p:cNvSpPr/>
          <p:nvPr/>
        </p:nvSpPr>
        <p:spPr>
          <a:xfrm>
            <a:off x="7258992" y="5842259"/>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⑨</a:t>
            </a:r>
            <a:endParaRPr lang="en-US" altLang="zh-CN" sz="2800" dirty="0"/>
          </a:p>
        </p:txBody>
      </p:sp>
      <p:sp>
        <p:nvSpPr>
          <p:cNvPr id="18" name="QB_6_AN.176_1#3de0107f4.blank?vaa=1&amp;vcp=1&amp;vis=1&amp;pid=4a46ece03&amp;color=0,0,0&amp;mp=1&amp;vpa=131&amp;vtp=1&amp;vaab=1"/>
          <p:cNvSpPr/>
          <p:nvPr/>
        </p:nvSpPr>
        <p:spPr>
          <a:xfrm>
            <a:off x="9231521" y="5839933"/>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⑩</a:t>
            </a:r>
            <a:endParaRPr lang="en-US" altLang="zh-CN" sz="2800" dirty="0"/>
          </a:p>
        </p:txBody>
      </p:sp>
      <p:sp>
        <p:nvSpPr>
          <p:cNvPr id="2" name="QB_6_BD.161_1#3de0107f4?colgroup=3,8,17&amp;vaa=1&amp;vcp=1&amp;vis=1&amp;pid=4a46ece03&amp;color=0,0,0&amp;mp=1&amp;vtp=1&amp;vaab=1&amp;bt=1&amp;bbb=1">
            <a:extLst>
              <a:ext uri="{FF2B5EF4-FFF2-40B4-BE49-F238E27FC236}">
                <a16:creationId xmlns:a16="http://schemas.microsoft.com/office/drawing/2014/main" id="{7CBACCEF-3F8C-BDA5-A447-45EE8A7776F8}"/>
              </a:ext>
            </a:extLst>
          </p:cNvPr>
          <p:cNvSpPr txBox="1"/>
          <p:nvPr/>
        </p:nvSpPr>
        <p:spPr>
          <a:xfrm>
            <a:off x="10913023" y="290934"/>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
                                            <p:bg/>
                                          </p:spTgt>
                                        </p:tgtEl>
                                        <p:attrNameLst>
                                          <p:attrName>style.visibility</p:attrName>
                                        </p:attrNameLst>
                                      </p:cBhvr>
                                      <p:to>
                                        <p:strVal val="visible"/>
                                      </p:to>
                                    </p:set>
                                    <p:animEffect transition="in" filter="wipe(left)">
                                      <p:cBhvr>
                                        <p:cTn id="87" dur="500"/>
                                        <p:tgtEl>
                                          <p:spTgt spid="14">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xEl>
                                              <p:pRg st="0" end="0"/>
                                            </p:txEl>
                                          </p:spTgt>
                                        </p:tgtEl>
                                        <p:attrNameLst>
                                          <p:attrName>style.visibility</p:attrName>
                                        </p:attrNameLst>
                                      </p:cBhvr>
                                      <p:to>
                                        <p:strVal val="visible"/>
                                      </p:to>
                                    </p:set>
                                    <p:animEffect transition="in" filter="wipe(left)">
                                      <p:cBhvr>
                                        <p:cTn id="90" dur="500"/>
                                        <p:tgtEl>
                                          <p:spTgt spid="14">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5">
                                            <p:bg/>
                                          </p:spTgt>
                                        </p:tgtEl>
                                        <p:attrNameLst>
                                          <p:attrName>style.visibility</p:attrName>
                                        </p:attrNameLst>
                                      </p:cBhvr>
                                      <p:to>
                                        <p:strVal val="visible"/>
                                      </p:to>
                                    </p:set>
                                    <p:animEffect transition="in" filter="wipe(left)">
                                      <p:cBhvr>
                                        <p:cTn id="95" dur="500"/>
                                        <p:tgtEl>
                                          <p:spTgt spid="15">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
                                            <p:txEl>
                                              <p:pRg st="0" end="0"/>
                                            </p:txEl>
                                          </p:spTgt>
                                        </p:tgtEl>
                                        <p:attrNameLst>
                                          <p:attrName>style.visibility</p:attrName>
                                        </p:attrNameLst>
                                      </p:cBhvr>
                                      <p:to>
                                        <p:strVal val="visible"/>
                                      </p:to>
                                    </p:set>
                                    <p:animEffect transition="in" filter="wipe(left)">
                                      <p:cBhvr>
                                        <p:cTn id="98" dur="500"/>
                                        <p:tgtEl>
                                          <p:spTgt spid="15">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6">
                                            <p:bg/>
                                          </p:spTgt>
                                        </p:tgtEl>
                                        <p:attrNameLst>
                                          <p:attrName>style.visibility</p:attrName>
                                        </p:attrNameLst>
                                      </p:cBhvr>
                                      <p:to>
                                        <p:strVal val="visible"/>
                                      </p:to>
                                    </p:set>
                                    <p:animEffect transition="in" filter="wipe(left)">
                                      <p:cBhvr>
                                        <p:cTn id="103" dur="500"/>
                                        <p:tgtEl>
                                          <p:spTgt spid="16">
                                            <p:bg/>
                                          </p:spTgt>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6">
                                            <p:txEl>
                                              <p:pRg st="0" end="0"/>
                                            </p:txEl>
                                          </p:spTgt>
                                        </p:tgtEl>
                                        <p:attrNameLst>
                                          <p:attrName>style.visibility</p:attrName>
                                        </p:attrNameLst>
                                      </p:cBhvr>
                                      <p:to>
                                        <p:strVal val="visible"/>
                                      </p:to>
                                    </p:set>
                                    <p:animEffect transition="in" filter="wipe(left)">
                                      <p:cBhvr>
                                        <p:cTn id="106" dur="500"/>
                                        <p:tgtEl>
                                          <p:spTgt spid="16">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7">
                                            <p:bg/>
                                          </p:spTgt>
                                        </p:tgtEl>
                                        <p:attrNameLst>
                                          <p:attrName>style.visibility</p:attrName>
                                        </p:attrNameLst>
                                      </p:cBhvr>
                                      <p:to>
                                        <p:strVal val="visible"/>
                                      </p:to>
                                    </p:set>
                                    <p:animEffect transition="in" filter="wipe(left)">
                                      <p:cBhvr>
                                        <p:cTn id="111" dur="500"/>
                                        <p:tgtEl>
                                          <p:spTgt spid="17">
                                            <p:bg/>
                                          </p:spTgt>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7">
                                            <p:txEl>
                                              <p:pRg st="0" end="0"/>
                                            </p:txEl>
                                          </p:spTgt>
                                        </p:tgtEl>
                                        <p:attrNameLst>
                                          <p:attrName>style.visibility</p:attrName>
                                        </p:attrNameLst>
                                      </p:cBhvr>
                                      <p:to>
                                        <p:strVal val="visible"/>
                                      </p:to>
                                    </p:set>
                                    <p:animEffect transition="in" filter="wipe(left)">
                                      <p:cBhvr>
                                        <p:cTn id="114" dur="500"/>
                                        <p:tgtEl>
                                          <p:spTgt spid="17">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8">
                                            <p:bg/>
                                          </p:spTgt>
                                        </p:tgtEl>
                                        <p:attrNameLst>
                                          <p:attrName>style.visibility</p:attrName>
                                        </p:attrNameLst>
                                      </p:cBhvr>
                                      <p:to>
                                        <p:strVal val="visible"/>
                                      </p:to>
                                    </p:set>
                                    <p:animEffect transition="in" filter="wipe(left)">
                                      <p:cBhvr>
                                        <p:cTn id="119" dur="500"/>
                                        <p:tgtEl>
                                          <p:spTgt spid="18">
                                            <p:bg/>
                                          </p:spTgt>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8">
                                            <p:txEl>
                                              <p:pRg st="0" end="0"/>
                                            </p:txEl>
                                          </p:spTgt>
                                        </p:tgtEl>
                                        <p:attrNameLst>
                                          <p:attrName>style.visibility</p:attrName>
                                        </p:attrNameLst>
                                      </p:cBhvr>
                                      <p:to>
                                        <p:strVal val="visible"/>
                                      </p:to>
                                    </p:set>
                                    <p:animEffect transition="in" filter="wipe(left)">
                                      <p:cBhvr>
                                        <p:cTn id="12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P spid="15" grpId="0" uiExpand="1" build="p" animBg="1"/>
      <p:bldP spid="16" grpId="0" build="p" animBg="1"/>
      <p:bldP spid="17" grpId="0" build="p" animBg="1"/>
      <p:bldP spid="18"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4#8f1f6f7a9.fixed?vcp=1&amp;pid=7ef20695b&amp;color=0,0,0&amp;vtp=1&amp;vaab=1&amp;bbb=1&amp;hb=1"/>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
        <p:nvSpPr>
          <p:cNvPr id="3" name="C_4_BD#8f1f6f7a9.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导图巧记忆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graphicFrame>
        <p:nvGraphicFramePr>
          <p:cNvPr id="34" name="QB_6_BD.178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2708838270"/>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.果实</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400"/>
                        </a:lnSpc>
                      </a:pPr>
                      <a:r>
                        <a:rPr lang="en-US" altLang="zh-CN" sz="92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（1）开花后还要经过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________</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过程才能结果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（2）图中①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都是由</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发育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成的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是由</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i="0" dirty="0">
                          <a:solidFill>
                            <a:srgbClr val="000000"/>
                          </a:solidFill>
                          <a:latin typeface="SimSun" pitchFamily="34" charset="0"/>
                          <a:ea typeface="SimSun" pitchFamily="34" charset="-122"/>
                          <a:cs typeface="SimSun" pitchFamily="34" charset="-120"/>
                        </a:rPr>
                        <a:t>______ </a:t>
                      </a:r>
                      <a:r>
                        <a:rPr lang="en-US" altLang="zh-CN" sz="2800" b="0" i="0" dirty="0" err="1">
                          <a:solidFill>
                            <a:srgbClr val="000000"/>
                          </a:solidFill>
                          <a:latin typeface="Times New Roman" pitchFamily="34" charset="0"/>
                          <a:ea typeface="SimSun" pitchFamily="34" charset="-122"/>
                          <a:cs typeface="Times New Roman" pitchFamily="34" charset="-120"/>
                        </a:rPr>
                        <a:t>发育成的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（3）一个桃子有一粒种子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说明桃花子</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房里有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枚</a:t>
                      </a: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78_2#3de0107f4.table_image?tii=18&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473452" y="3127534"/>
            <a:ext cx="2231136"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79_1#3de0107f4.blank?vaa=1&amp;vcp=1&amp;vis=1&amp;pid=4a46ece03&amp;color=0,0,0&amp;mp=1&amp;vpa=133&amp;vtp=1&amp;vaab=1&amp;bbb=1"/>
          <p:cNvSpPr/>
          <p:nvPr/>
        </p:nvSpPr>
        <p:spPr>
          <a:xfrm>
            <a:off x="10302132" y="2391148"/>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受精</a:t>
            </a:r>
            <a:endParaRPr lang="en-US" altLang="zh-CN" sz="2800" dirty="0"/>
          </a:p>
        </p:txBody>
      </p:sp>
      <p:sp>
        <p:nvSpPr>
          <p:cNvPr id="5" name="QB_6_AN.180_1#3de0107f4.blank?vaa=1&amp;vcp=1&amp;vis=1&amp;pid=4a46ece03&amp;color=0,0,0&amp;mp=1&amp;vpa=134&amp;vtp=1&amp;vaab=1&amp;bbb=1"/>
          <p:cNvSpPr/>
          <p:nvPr/>
        </p:nvSpPr>
        <p:spPr>
          <a:xfrm>
            <a:off x="9594961" y="3528400"/>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子房壁</a:t>
            </a:r>
            <a:endParaRPr lang="en-US" altLang="zh-CN" sz="2800" dirty="0"/>
          </a:p>
        </p:txBody>
      </p:sp>
      <p:sp>
        <p:nvSpPr>
          <p:cNvPr id="6" name="QB_6_AN.181_1#3de0107f4.blank?vaa=1&amp;vcp=1&amp;vis=1&amp;pid=4a46ece03&amp;color=0,0,0&amp;mp=1&amp;vpa=135&amp;vtp=1&amp;vaab=1&amp;bbb=1"/>
          <p:cNvSpPr/>
          <p:nvPr/>
        </p:nvSpPr>
        <p:spPr>
          <a:xfrm>
            <a:off x="7580158" y="409190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7" name="QB_6_AN.182_1#3de0107f4.blank?vaa=1&amp;vcp=1&amp;vis=1&amp;pid=4a46ece03&amp;color=0,0,0&amp;mp=1&amp;vpa=136&amp;vtp=1&amp;vaab=1"/>
          <p:cNvSpPr/>
          <p:nvPr/>
        </p:nvSpPr>
        <p:spPr>
          <a:xfrm>
            <a:off x="6582816" y="5151643"/>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一</a:t>
            </a:r>
            <a:endParaRPr lang="en-US" altLang="zh-CN" sz="2800" dirty="0"/>
          </a:p>
        </p:txBody>
      </p:sp>
      <p:sp>
        <p:nvSpPr>
          <p:cNvPr id="8" name="QB_6_AN.183_1#3de0107f4.blank?vaa=1&amp;vcp=1&amp;vis=1&amp;pid=4a46ece03&amp;color=0,0,0&amp;mp=1&amp;vpa=137&amp;vtp=1&amp;vaab=1&amp;bbb=1"/>
          <p:cNvSpPr/>
          <p:nvPr/>
        </p:nvSpPr>
        <p:spPr>
          <a:xfrm>
            <a:off x="7784013" y="518411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2" name="QB_6_BD.178_1#3de0107f4?colgroup=3,8,17&amp;vaa=1&amp;vcp=1&amp;vis=1&amp;pid=4a46ece03&amp;color=0,0,0&amp;mp=1&amp;vtp=1&amp;vaab=1&amp;bt=1&amp;bbb=1">
            <a:extLst>
              <a:ext uri="{FF2B5EF4-FFF2-40B4-BE49-F238E27FC236}">
                <a16:creationId xmlns:a16="http://schemas.microsoft.com/office/drawing/2014/main" id="{C3FB0528-A259-5A52-9ACF-2F994AF9289F}"/>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
        <p:nvSpPr>
          <p:cNvPr id="10" name="QB_6_AN.177_1#3de0107f4.blank?vaa=1&amp;vcp=1&amp;vis=1&amp;pid=4a46ece03&amp;color=0,0,0&amp;mp=1&amp;vpa=132&amp;vtp=1&amp;vaab=1&amp;bbb=1">
            <a:extLst>
              <a:ext uri="{FF2B5EF4-FFF2-40B4-BE49-F238E27FC236}">
                <a16:creationId xmlns:a16="http://schemas.microsoft.com/office/drawing/2014/main" id="{D5CC5395-26B6-D859-6081-9B27F57A6C82}"/>
              </a:ext>
            </a:extLst>
          </p:cNvPr>
          <p:cNvSpPr/>
          <p:nvPr/>
        </p:nvSpPr>
        <p:spPr>
          <a:xfrm>
            <a:off x="8780610" y="2377494"/>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传粉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left)">
                                      <p:cBhvr>
                                        <p:cTn id="7" dur="500"/>
                                        <p:tgtEl>
                                          <p:spTgt spid="10">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left)">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10"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QB_6_BD.185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137300439"/>
              </p:ext>
            </p:extLst>
          </p:nvPr>
        </p:nvGraphicFramePr>
        <p:xfrm>
          <a:off x="539496" y="1152443"/>
          <a:ext cx="11091672" cy="5176648"/>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07556">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69092">
                <a:tc>
                  <a:txBody>
                    <a:bodyPr/>
                    <a:lstStyle/>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.叶片</a:t>
                      </a:r>
                    </a:p>
                    <a:p>
                      <a:pPr marL="0" indent="0" algn="l" latinLnBrk="1" hangingPunct="0">
                        <a:lnSpc>
                          <a:spcPts val="4100"/>
                        </a:lnSpc>
                      </a:pPr>
                      <a:r>
                        <a:rPr lang="en-US" altLang="zh-CN" sz="2800" b="0" i="0">
                          <a:solidFill>
                            <a:srgbClr val="000000"/>
                          </a:solidFill>
                          <a:latin typeface="Times New Roman" pitchFamily="34" charset="0"/>
                          <a:ea typeface="SimSun" pitchFamily="34" charset="-122"/>
                          <a:cs typeface="Times New Roman" pitchFamily="34" charset="-120"/>
                        </a:rPr>
                        <a:t>结构示</a:t>
                      </a:r>
                    </a:p>
                    <a:p>
                      <a:pPr marL="0" lvl="0" indent="0" algn="l" latinLnBrk="1" hangingPunct="0">
                        <a:lnSpc>
                          <a:spcPts val="4000"/>
                        </a:lnSpc>
                      </a:pPr>
                      <a:r>
                        <a:rPr lang="en-US" altLang="zh-CN" sz="2800" b="0" i="0">
                          <a:solidFill>
                            <a:srgbClr val="000000"/>
                          </a:solidFill>
                          <a:latin typeface="Times New Roman" pitchFamily="34" charset="0"/>
                          <a:ea typeface="SimSun" pitchFamily="34" charset="-122"/>
                          <a:cs typeface="Times New Roman" pitchFamily="34" charset="-120"/>
                        </a:rPr>
                        <a:t>意图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200"/>
                        </a:lnSpc>
                      </a:pPr>
                      <a:r>
                        <a:rPr lang="en-US" altLang="zh-CN" sz="85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（1）绿色植物叶片的主要结构是</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（2）叶片呈绿色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是因为［</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细胞中含大量</a:t>
                      </a:r>
                      <a:r>
                        <a:rPr lang="en-US" altLang="zh-CN" sz="2800" b="0" i="0" dirty="0">
                          <a:solidFill>
                            <a:srgbClr val="000000"/>
                          </a:solidFill>
                          <a:latin typeface="SimSun" pitchFamily="34" charset="0"/>
                          <a:ea typeface="SimSun" pitchFamily="34" charset="-122"/>
                          <a:cs typeface="SimSun" pitchFamily="34" charset="-120"/>
                        </a:rPr>
                        <a:t>________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（3）气孔是气体进出的门户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由一对</a:t>
                      </a:r>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__________</a:t>
                      </a:r>
                      <a:r>
                        <a:rPr lang="en-US" altLang="zh-CN" sz="2800" b="0" i="0" dirty="0" err="1">
                          <a:solidFill>
                            <a:srgbClr val="000000"/>
                          </a:solidFill>
                          <a:latin typeface="Times New Roman" pitchFamily="34" charset="0"/>
                          <a:ea typeface="SimSun" pitchFamily="34" charset="-122"/>
                          <a:cs typeface="Times New Roman" pitchFamily="34" charset="-120"/>
                        </a:rPr>
                        <a:t>控制</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（4）陆生植物的叶片上表皮气孔</a:t>
                      </a:r>
                      <a:r>
                        <a:rPr lang="en-US" altLang="zh-CN" sz="2800" b="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下表皮气孔</a:t>
                      </a:r>
                      <a:r>
                        <a:rPr lang="en-US" altLang="zh-CN" sz="2800" b="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85_2#3de0107f4.table_image?tii=19&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12264" y="3139581"/>
            <a:ext cx="2953512"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86_1#3de0107f4.blank?vaa=1&amp;vcp=1&amp;vis=1&amp;pid=4a46ece03&amp;color=0,0,0&amp;mp=1&amp;vpa=139&amp;vtp=1&amp;vaab=1"/>
          <p:cNvSpPr/>
          <p:nvPr/>
        </p:nvSpPr>
        <p:spPr>
          <a:xfrm>
            <a:off x="5330974" y="2169015"/>
            <a:ext cx="1133062"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5" name="QB_6_AN.187_1#3de0107f4.blank?vaa=1&amp;vcp=1&amp;vis=1&amp;pid=4a46ece03&amp;color=0,0,0&amp;mp=1&amp;vpa=140&amp;vtp=1&amp;vaab=1&amp;bbb=1"/>
          <p:cNvSpPr/>
          <p:nvPr/>
        </p:nvSpPr>
        <p:spPr>
          <a:xfrm>
            <a:off x="7664709" y="2200006"/>
            <a:ext cx="20367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上、下表皮</a:t>
            </a:r>
            <a:endParaRPr lang="en-US" altLang="zh-CN" sz="2800" dirty="0"/>
          </a:p>
        </p:txBody>
      </p:sp>
      <p:sp>
        <p:nvSpPr>
          <p:cNvPr id="6" name="QB_6_AN.188_1#3de0107f4.blank?vaa=1&amp;vcp=1&amp;vis=1&amp;pid=4a46ece03&amp;color=0,0,0&amp;mp=1&amp;vpa=141&amp;vtp=1&amp;vaab=1"/>
          <p:cNvSpPr/>
          <p:nvPr/>
        </p:nvSpPr>
        <p:spPr>
          <a:xfrm>
            <a:off x="10357792" y="2210258"/>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7" name="QB_6_AN.189_1#3de0107f4.blank?vaa=1&amp;vcp=1&amp;vis=1&amp;pid=4a46ece03&amp;color=0,0,0&amp;mp=1&amp;vpa=142&amp;vtp=1&amp;vaab=1&amp;bbb=1"/>
          <p:cNvSpPr/>
          <p:nvPr/>
        </p:nvSpPr>
        <p:spPr>
          <a:xfrm>
            <a:off x="5330974" y="2693367"/>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8" name="QB_6_AN.190_1#3de0107f4.blank?vaa=1&amp;vcp=1&amp;vis=1&amp;pid=4a46ece03&amp;color=0,0,0&amp;mp=1&amp;vpa=143&amp;vtp=1&amp;vaab=1"/>
          <p:cNvSpPr/>
          <p:nvPr/>
        </p:nvSpPr>
        <p:spPr>
          <a:xfrm>
            <a:off x="6979592" y="2693367"/>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9" name="QB_6_AN.191_1#3de0107f4.blank?vaa=1&amp;vcp=1&amp;vis=1&amp;pid=4a46ece03&amp;color=0,0,0&amp;mp=1&amp;vpa=144&amp;vtp=1&amp;vaab=1&amp;bbb=1"/>
          <p:cNvSpPr/>
          <p:nvPr/>
        </p:nvSpPr>
        <p:spPr>
          <a:xfrm>
            <a:off x="7771755" y="2701411"/>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叶脉</a:t>
            </a:r>
            <a:endParaRPr lang="en-US" altLang="zh-CN" sz="2800" dirty="0"/>
          </a:p>
        </p:txBody>
      </p:sp>
      <p:sp>
        <p:nvSpPr>
          <p:cNvPr id="10" name="QB_6_AN.192_1#3de0107f4.blank?vaa=1&amp;vcp=1&amp;vis=1&amp;pid=4a46ece03&amp;color=0,0,0&amp;mp=1&amp;vpa=145&amp;vtp=1&amp;vaab=1"/>
          <p:cNvSpPr/>
          <p:nvPr/>
        </p:nvSpPr>
        <p:spPr>
          <a:xfrm>
            <a:off x="9798773" y="3261474"/>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11" name="QB_6_AN.193_1#3de0107f4.blank?vaa=1&amp;vcp=1&amp;vis=1&amp;pid=4a46ece03&amp;color=0,0,0&amp;mp=1&amp;vpa=146&amp;vtp=1&amp;vaab=1&amp;bbb=1"/>
          <p:cNvSpPr/>
          <p:nvPr/>
        </p:nvSpPr>
        <p:spPr>
          <a:xfrm>
            <a:off x="5494073" y="3776108"/>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12" name="QB_6_AN.194_1#3de0107f4.blank?vaa=1&amp;vcp=1&amp;vis=1&amp;pid=4a46ece03&amp;color=0,0,0&amp;mp=1&amp;vpa=147&amp;vtp=1&amp;vaab=1&amp;bbb=1"/>
          <p:cNvSpPr/>
          <p:nvPr/>
        </p:nvSpPr>
        <p:spPr>
          <a:xfrm>
            <a:off x="8943329" y="3776108"/>
            <a:ext cx="1325563" cy="467932"/>
          </a:xfrm>
          <a:prstGeom prst="rect">
            <a:avLst/>
          </a:prstGeom>
          <a:noFill/>
          <a:ln/>
        </p:spPr>
        <p:txBody>
          <a:bodyPr wrap="none" lIns="0" tIns="0" rIns="0" bIns="0" rtlCol="0" anchor="t"/>
          <a:lstStyle/>
          <a:p>
            <a:pPr algn="ctr" latinLnBrk="1">
              <a:lnSpc>
                <a:spcPts val="4000"/>
              </a:lnSpc>
            </a:pPr>
            <a:r>
              <a:rPr lang="en-US" altLang="zh-CN" sz="2800" b="0" i="0" dirty="0" err="1">
                <a:solidFill>
                  <a:srgbClr val="FF0000"/>
                </a:solidFill>
                <a:latin typeface="Times New Roman" pitchFamily="34" charset="0"/>
                <a:ea typeface="SimSun" pitchFamily="34" charset="-122"/>
                <a:cs typeface="Times New Roman" pitchFamily="34" charset="-120"/>
              </a:rPr>
              <a:t>叶绿体</a:t>
            </a:r>
            <a:endParaRPr lang="en-US" altLang="zh-CN" sz="2800" dirty="0"/>
          </a:p>
        </p:txBody>
      </p:sp>
      <p:sp>
        <p:nvSpPr>
          <p:cNvPr id="13" name="QB_6_AN.195_1#3de0107f4.blank?vaa=1&amp;vcp=1&amp;vis=1&amp;pid=4a46ece03&amp;color=0,0,0&amp;mp=1&amp;vpa=148&amp;vtp=1&amp;vaab=1"/>
          <p:cNvSpPr/>
          <p:nvPr/>
        </p:nvSpPr>
        <p:spPr>
          <a:xfrm>
            <a:off x="5542491" y="4808826"/>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5</a:t>
            </a:r>
            <a:endParaRPr lang="en-US" altLang="zh-CN" sz="2800" dirty="0"/>
          </a:p>
        </p:txBody>
      </p:sp>
      <p:sp>
        <p:nvSpPr>
          <p:cNvPr id="15" name="QB_6_AN.197_1#3de0107f4.blank?vaa=1&amp;vcp=1&amp;vis=1&amp;pid=4a46ece03&amp;color=0,0,0&amp;mp=1&amp;vpa=150&amp;vtp=1&amp;vaab=1&amp;bbb=1"/>
          <p:cNvSpPr/>
          <p:nvPr/>
        </p:nvSpPr>
        <p:spPr>
          <a:xfrm>
            <a:off x="6575574" y="4772515"/>
            <a:ext cx="16811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保卫细胞</a:t>
            </a:r>
            <a:endParaRPr lang="en-US" altLang="zh-CN" sz="2800" dirty="0"/>
          </a:p>
        </p:txBody>
      </p:sp>
      <p:sp>
        <p:nvSpPr>
          <p:cNvPr id="16" name="QB_6_AN.198_1#3de0107f4.blank?vaa=1&amp;vcp=1&amp;vis=1&amp;pid=4a46ece03&amp;color=0,0,0&amp;mp=1&amp;vpa=151&amp;vtp=1&amp;vaab=1"/>
          <p:cNvSpPr/>
          <p:nvPr/>
        </p:nvSpPr>
        <p:spPr>
          <a:xfrm>
            <a:off x="10487174" y="5293215"/>
            <a:ext cx="6143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少</a:t>
            </a:r>
            <a:endParaRPr lang="en-US" altLang="zh-CN" sz="2800" dirty="0"/>
          </a:p>
        </p:txBody>
      </p:sp>
      <p:sp>
        <p:nvSpPr>
          <p:cNvPr id="17" name="QB_6_AN.199_1#3de0107f4.blank?vaa=1&amp;vcp=1&amp;vis=1&amp;pid=4a46ece03&amp;color=0,0,0&amp;mp=1&amp;vpa=152&amp;vtp=1&amp;vaab=1"/>
          <p:cNvSpPr/>
          <p:nvPr/>
        </p:nvSpPr>
        <p:spPr>
          <a:xfrm>
            <a:off x="7108974" y="5802231"/>
            <a:ext cx="6143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多</a:t>
            </a:r>
            <a:endParaRPr lang="en-US" altLang="zh-CN" sz="2800" dirty="0"/>
          </a:p>
        </p:txBody>
      </p:sp>
      <p:sp>
        <p:nvSpPr>
          <p:cNvPr id="2" name="QB_6_BD.185_1#3de0107f4?colgroup=3,8,17&amp;vaa=1&amp;vcp=1&amp;vis=1&amp;pid=4a46ece03&amp;color=0,0,0&amp;mp=1&amp;vtp=1&amp;vaab=1&amp;bt=1&amp;bbb=1">
            <a:extLst>
              <a:ext uri="{FF2B5EF4-FFF2-40B4-BE49-F238E27FC236}">
                <a16:creationId xmlns:a16="http://schemas.microsoft.com/office/drawing/2014/main" id="{D1B1C120-6608-3653-6D04-6F0C72CA1990}"/>
              </a:ext>
            </a:extLst>
          </p:cNvPr>
          <p:cNvSpPr txBox="1"/>
          <p:nvPr/>
        </p:nvSpPr>
        <p:spPr>
          <a:xfrm>
            <a:off x="10913023" y="554400"/>
            <a:ext cx="718145" cy="478080"/>
          </a:xfrm>
          <a:prstGeom prst="rect">
            <a:avLst/>
          </a:prstGeom>
          <a:noFill/>
        </p:spPr>
        <p:txBody>
          <a:bodyPr vert="horz" wrap="none" lIns="0" tIns="0" rIns="0" bIns="0" rtlCol="0">
            <a:spAutoFit/>
          </a:bodyPr>
          <a:lstStyle/>
          <a:p>
            <a:pPr algn="r">
              <a:lnSpc>
                <a:spcPts val="3900"/>
              </a:lnSpc>
            </a:pPr>
            <a:r>
              <a:rPr lang="zh-CN" altLang="en-US" sz="2800">
                <a:latin typeface="Times New Roman" panose="02020603050405020304" pitchFamily="18" charset="0"/>
              </a:rPr>
              <a:t>续表</a:t>
            </a:r>
          </a:p>
        </p:txBody>
      </p:sp>
      <p:sp>
        <p:nvSpPr>
          <p:cNvPr id="18" name="QB_6_AN.186_1#3de0107f4.blank?vaa=1&amp;vcp=1&amp;vis=1&amp;pid=4a46ece03&amp;color=0,0,0&amp;mp=1&amp;vpa=139&amp;vtp=1&amp;vaab=1">
            <a:extLst>
              <a:ext uri="{FF2B5EF4-FFF2-40B4-BE49-F238E27FC236}">
                <a16:creationId xmlns:a16="http://schemas.microsoft.com/office/drawing/2014/main" id="{97801222-9AF7-E129-BD88-317489D23D81}"/>
              </a:ext>
            </a:extLst>
          </p:cNvPr>
          <p:cNvSpPr/>
          <p:nvPr/>
        </p:nvSpPr>
        <p:spPr>
          <a:xfrm>
            <a:off x="6979592" y="2210258"/>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3</a:t>
            </a:r>
            <a:endParaRPr lang="en-US" altLang="zh-CN" sz="2800" dirty="0"/>
          </a:p>
        </p:txBody>
      </p:sp>
      <p:sp>
        <p:nvSpPr>
          <p:cNvPr id="20" name="QB_6_AN.195_1#3de0107f4.blank?vaa=1&amp;vcp=1&amp;vis=1&amp;pid=4a46ece03&amp;color=0,0,0&amp;mp=1&amp;vpa=148&amp;vtp=1&amp;vaab=1">
            <a:extLst>
              <a:ext uri="{FF2B5EF4-FFF2-40B4-BE49-F238E27FC236}">
                <a16:creationId xmlns:a16="http://schemas.microsoft.com/office/drawing/2014/main" id="{DCFCD51E-43DE-AC45-F986-D5D200B5A36B}"/>
              </a:ext>
            </a:extLst>
          </p:cNvPr>
          <p:cNvSpPr/>
          <p:nvPr/>
        </p:nvSpPr>
        <p:spPr>
          <a:xfrm>
            <a:off x="5867050" y="4808826"/>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8">
                                            <p:bg/>
                                          </p:spTgt>
                                        </p:tgtEl>
                                        <p:attrNameLst>
                                          <p:attrName>style.visibility</p:attrName>
                                        </p:attrNameLst>
                                      </p:cBhvr>
                                      <p:to>
                                        <p:strVal val="visible"/>
                                      </p:to>
                                    </p:set>
                                    <p:animEffect transition="in" filter="wipe(left)">
                                      <p:cBhvr>
                                        <p:cTn id="15" dur="500"/>
                                        <p:tgtEl>
                                          <p:spTgt spid="1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left)">
                                      <p:cBhvr>
                                        <p:cTn id="18" dur="500"/>
                                        <p:tgtEl>
                                          <p:spTgt spid="1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left)">
                                      <p:cBhvr>
                                        <p:cTn id="55" dur="500"/>
                                        <p:tgtEl>
                                          <p:spTgt spid="9">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left)">
                                      <p:cBhvr>
                                        <p:cTn id="58" dur="500"/>
                                        <p:tgtEl>
                                          <p:spTgt spid="9">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0">
                                            <p:bg/>
                                          </p:spTgt>
                                        </p:tgtEl>
                                        <p:attrNameLst>
                                          <p:attrName>style.visibility</p:attrName>
                                        </p:attrNameLst>
                                      </p:cBhvr>
                                      <p:to>
                                        <p:strVal val="visible"/>
                                      </p:to>
                                    </p:set>
                                    <p:animEffect transition="in" filter="wipe(left)">
                                      <p:cBhvr>
                                        <p:cTn id="63" dur="500"/>
                                        <p:tgtEl>
                                          <p:spTgt spid="10">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xEl>
                                              <p:pRg st="0" end="0"/>
                                            </p:txEl>
                                          </p:spTgt>
                                        </p:tgtEl>
                                        <p:attrNameLst>
                                          <p:attrName>style.visibility</p:attrName>
                                        </p:attrNameLst>
                                      </p:cBhvr>
                                      <p:to>
                                        <p:strVal val="visible"/>
                                      </p:to>
                                    </p:set>
                                    <p:animEffect transition="in" filter="wipe(left)">
                                      <p:cBhvr>
                                        <p:cTn id="66" dur="500"/>
                                        <p:tgtEl>
                                          <p:spTgt spid="10">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bg/>
                                          </p:spTgt>
                                        </p:tgtEl>
                                        <p:attrNameLst>
                                          <p:attrName>style.visibility</p:attrName>
                                        </p:attrNameLst>
                                      </p:cBhvr>
                                      <p:to>
                                        <p:strVal val="visible"/>
                                      </p:to>
                                    </p:set>
                                    <p:animEffect transition="in" filter="wipe(left)">
                                      <p:cBhvr>
                                        <p:cTn id="71" dur="500"/>
                                        <p:tgtEl>
                                          <p:spTgt spid="11">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xEl>
                                              <p:pRg st="0" end="0"/>
                                            </p:txEl>
                                          </p:spTgt>
                                        </p:tgtEl>
                                        <p:attrNameLst>
                                          <p:attrName>style.visibility</p:attrName>
                                        </p:attrNameLst>
                                      </p:cBhvr>
                                      <p:to>
                                        <p:strVal val="visible"/>
                                      </p:to>
                                    </p:set>
                                    <p:animEffect transition="in" filter="wipe(left)">
                                      <p:cBhvr>
                                        <p:cTn id="74" dur="500"/>
                                        <p:tgtEl>
                                          <p:spTgt spid="11">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2">
                                            <p:bg/>
                                          </p:spTgt>
                                        </p:tgtEl>
                                        <p:attrNameLst>
                                          <p:attrName>style.visibility</p:attrName>
                                        </p:attrNameLst>
                                      </p:cBhvr>
                                      <p:to>
                                        <p:strVal val="visible"/>
                                      </p:to>
                                    </p:set>
                                    <p:animEffect transition="in" filter="wipe(left)">
                                      <p:cBhvr>
                                        <p:cTn id="79" dur="500"/>
                                        <p:tgtEl>
                                          <p:spTgt spid="12">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2">
                                            <p:txEl>
                                              <p:pRg st="0" end="0"/>
                                            </p:txEl>
                                          </p:spTgt>
                                        </p:tgtEl>
                                        <p:attrNameLst>
                                          <p:attrName>style.visibility</p:attrName>
                                        </p:attrNameLst>
                                      </p:cBhvr>
                                      <p:to>
                                        <p:strVal val="visible"/>
                                      </p:to>
                                    </p:set>
                                    <p:animEffect transition="in" filter="wipe(left)">
                                      <p:cBhvr>
                                        <p:cTn id="82" dur="500"/>
                                        <p:tgtEl>
                                          <p:spTgt spid="12">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3">
                                            <p:bg/>
                                          </p:spTgt>
                                        </p:tgtEl>
                                        <p:attrNameLst>
                                          <p:attrName>style.visibility</p:attrName>
                                        </p:attrNameLst>
                                      </p:cBhvr>
                                      <p:to>
                                        <p:strVal val="visible"/>
                                      </p:to>
                                    </p:set>
                                    <p:animEffect transition="in" filter="wipe(left)">
                                      <p:cBhvr>
                                        <p:cTn id="87" dur="500"/>
                                        <p:tgtEl>
                                          <p:spTgt spid="13">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
                                            <p:txEl>
                                              <p:pRg st="0" end="0"/>
                                            </p:txEl>
                                          </p:spTgt>
                                        </p:tgtEl>
                                        <p:attrNameLst>
                                          <p:attrName>style.visibility</p:attrName>
                                        </p:attrNameLst>
                                      </p:cBhvr>
                                      <p:to>
                                        <p:strVal val="visible"/>
                                      </p:to>
                                    </p:set>
                                    <p:animEffect transition="in" filter="wipe(left)">
                                      <p:cBhvr>
                                        <p:cTn id="90" dur="500"/>
                                        <p:tgtEl>
                                          <p:spTgt spid="13">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20">
                                            <p:bg/>
                                          </p:spTgt>
                                        </p:tgtEl>
                                        <p:attrNameLst>
                                          <p:attrName>style.visibility</p:attrName>
                                        </p:attrNameLst>
                                      </p:cBhvr>
                                      <p:to>
                                        <p:strVal val="visible"/>
                                      </p:to>
                                    </p:set>
                                    <p:animEffect transition="in" filter="wipe(left)">
                                      <p:cBhvr>
                                        <p:cTn id="95" dur="500"/>
                                        <p:tgtEl>
                                          <p:spTgt spid="20">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0">
                                            <p:txEl>
                                              <p:pRg st="0" end="0"/>
                                            </p:txEl>
                                          </p:spTgt>
                                        </p:tgtEl>
                                        <p:attrNameLst>
                                          <p:attrName>style.visibility</p:attrName>
                                        </p:attrNameLst>
                                      </p:cBhvr>
                                      <p:to>
                                        <p:strVal val="visible"/>
                                      </p:to>
                                    </p:set>
                                    <p:animEffect transition="in" filter="wipe(left)">
                                      <p:cBhvr>
                                        <p:cTn id="98" dur="500"/>
                                        <p:tgtEl>
                                          <p:spTgt spid="20">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5">
                                            <p:bg/>
                                          </p:spTgt>
                                        </p:tgtEl>
                                        <p:attrNameLst>
                                          <p:attrName>style.visibility</p:attrName>
                                        </p:attrNameLst>
                                      </p:cBhvr>
                                      <p:to>
                                        <p:strVal val="visible"/>
                                      </p:to>
                                    </p:set>
                                    <p:animEffect transition="in" filter="wipe(left)">
                                      <p:cBhvr>
                                        <p:cTn id="103" dur="500"/>
                                        <p:tgtEl>
                                          <p:spTgt spid="15">
                                            <p:bg/>
                                          </p:spTgt>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5">
                                            <p:txEl>
                                              <p:pRg st="0" end="0"/>
                                            </p:txEl>
                                          </p:spTgt>
                                        </p:tgtEl>
                                        <p:attrNameLst>
                                          <p:attrName>style.visibility</p:attrName>
                                        </p:attrNameLst>
                                      </p:cBhvr>
                                      <p:to>
                                        <p:strVal val="visible"/>
                                      </p:to>
                                    </p:set>
                                    <p:animEffect transition="in" filter="wipe(left)">
                                      <p:cBhvr>
                                        <p:cTn id="106" dur="500"/>
                                        <p:tgtEl>
                                          <p:spTgt spid="15">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6">
                                            <p:bg/>
                                          </p:spTgt>
                                        </p:tgtEl>
                                        <p:attrNameLst>
                                          <p:attrName>style.visibility</p:attrName>
                                        </p:attrNameLst>
                                      </p:cBhvr>
                                      <p:to>
                                        <p:strVal val="visible"/>
                                      </p:to>
                                    </p:set>
                                    <p:animEffect transition="in" filter="wipe(left)">
                                      <p:cBhvr>
                                        <p:cTn id="111" dur="500"/>
                                        <p:tgtEl>
                                          <p:spTgt spid="16">
                                            <p:bg/>
                                          </p:spTgt>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6">
                                            <p:txEl>
                                              <p:pRg st="0" end="0"/>
                                            </p:txEl>
                                          </p:spTgt>
                                        </p:tgtEl>
                                        <p:attrNameLst>
                                          <p:attrName>style.visibility</p:attrName>
                                        </p:attrNameLst>
                                      </p:cBhvr>
                                      <p:to>
                                        <p:strVal val="visible"/>
                                      </p:to>
                                    </p:set>
                                    <p:animEffect transition="in" filter="wipe(left)">
                                      <p:cBhvr>
                                        <p:cTn id="114" dur="500"/>
                                        <p:tgtEl>
                                          <p:spTgt spid="16">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7">
                                            <p:bg/>
                                          </p:spTgt>
                                        </p:tgtEl>
                                        <p:attrNameLst>
                                          <p:attrName>style.visibility</p:attrName>
                                        </p:attrNameLst>
                                      </p:cBhvr>
                                      <p:to>
                                        <p:strVal val="visible"/>
                                      </p:to>
                                    </p:set>
                                    <p:animEffect transition="in" filter="wipe(left)">
                                      <p:cBhvr>
                                        <p:cTn id="119" dur="500"/>
                                        <p:tgtEl>
                                          <p:spTgt spid="17">
                                            <p:bg/>
                                          </p:spTgt>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7">
                                            <p:txEl>
                                              <p:pRg st="0" end="0"/>
                                            </p:txEl>
                                          </p:spTgt>
                                        </p:tgtEl>
                                        <p:attrNameLst>
                                          <p:attrName>style.visibility</p:attrName>
                                        </p:attrNameLst>
                                      </p:cBhvr>
                                      <p:to>
                                        <p:strVal val="visible"/>
                                      </p:to>
                                    </p:set>
                                    <p:animEffect transition="in" filter="wipe(left)">
                                      <p:cBhvr>
                                        <p:cTn id="12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5" grpId="0" build="p" animBg="1"/>
      <p:bldP spid="16" grpId="0" build="p" animBg="1"/>
      <p:bldP spid="17" grpId="0" build="p" animBg="1"/>
      <p:bldP spid="18" grpId="0" build="p" animBg="1"/>
      <p:bldP spid="20"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5_BD#13e18adc5?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实验突破</a:t>
            </a:r>
            <a:endParaRPr lang="en-US" altLang="zh-CN" sz="3200" dirty="0"/>
          </a:p>
        </p:txBody>
      </p:sp>
      <p:pic>
        <p:nvPicPr>
          <p:cNvPr id="3" name="QO_6_BD.200_1#e4a5e53f3?htil=2&amp;vaa=1&amp;vcp=1&amp;vis=1&amp;pid=13e18adc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4905" y="1294121"/>
            <a:ext cx="5422392"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200_2#e4a5e53f3?htil=2&amp;sp=1&amp;vaa=1&amp;vcp=1&amp;vis=1&amp;pid=13e18adc5&amp;color=0,0,0&amp;vtp=1&amp;vaab=1&amp;bbb=1&amp;hs=1"/>
          <p:cNvSpPr/>
          <p:nvPr/>
        </p:nvSpPr>
        <p:spPr>
          <a:xfrm>
            <a:off x="539496" y="1275833"/>
            <a:ext cx="5559552"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观察种子的结构</a:t>
            </a:r>
            <a:endParaRPr lang="en-US" altLang="zh-CN" sz="2800" dirty="0"/>
          </a:p>
        </p:txBody>
      </p:sp>
      <p:sp>
        <p:nvSpPr>
          <p:cNvPr id="5" name="QB_7_BD.201_1#bd6a91b49?htil=2&amp;vaa=1&amp;vcp=1&amp;vis=1&amp;pid=e4a5e53f3&amp;color=0,0,0&amp;vtp=1&amp;vaab=1&amp;bbb=1&amp;hb=1&amp;hs=1"/>
          <p:cNvSpPr/>
          <p:nvPr/>
        </p:nvSpPr>
        <p:spPr>
          <a:xfrm>
            <a:off x="539496" y="1908029"/>
            <a:ext cx="5559552"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（1）填空</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1_1#bd6a91b49.blank?vaa=1&amp;vcp=1&amp;vis=1&amp;pid=e4a5e53f3&amp;color=0,0,0&amp;vpa=153&amp;vtp=1&amp;vaab=1&amp;bbb=1"/>
          <p:cNvSpPr/>
          <p:nvPr/>
        </p:nvSpPr>
        <p:spPr>
          <a:xfrm>
            <a:off x="2861214" y="18775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种皮</a:t>
            </a:r>
            <a:endParaRPr lang="en-US" altLang="zh-CN" sz="2800" dirty="0"/>
          </a:p>
        </p:txBody>
      </p:sp>
      <p:sp>
        <p:nvSpPr>
          <p:cNvPr id="7" name="QB_7_AN.2_1#bd6a91b49.blank?vaa=1&amp;vcp=1&amp;vis=1&amp;pid=e4a5e53f3&amp;color=0,0,0&amp;vpa=154&amp;vtp=1&amp;vaab=1&amp;bbb=1"/>
          <p:cNvSpPr/>
          <p:nvPr/>
        </p:nvSpPr>
        <p:spPr>
          <a:xfrm>
            <a:off x="4639215" y="18775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p>
        </p:txBody>
      </p:sp>
      <p:sp>
        <p:nvSpPr>
          <p:cNvPr id="8" name="QB_7_AN.3_1#bd6a91b49.blank?vaa=1&amp;vcp=1&amp;vis=1&amp;pid=e4a5e53f3&amp;color=0,0,0&amp;vpa=155&amp;vtp=1&amp;vaab=1&amp;bbb=1"/>
          <p:cNvSpPr/>
          <p:nvPr/>
        </p:nvSpPr>
        <p:spPr>
          <a:xfrm>
            <a:off x="905415" y="250429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放大镜</a:t>
            </a:r>
            <a:endParaRPr lang="en-US" altLang="zh-CN" sz="2800" dirty="0"/>
          </a:p>
        </p:txBody>
      </p:sp>
      <p:sp>
        <p:nvSpPr>
          <p:cNvPr id="9" name="QB_7_AN.4_1#bd6a91b49.blank?vaa=1&amp;vcp=1&amp;vis=1&amp;pid=e4a5e53f3&amp;color=0,0,0&amp;vpa=156&amp;vtp=1&amp;vaab=1&amp;bbb=1"/>
          <p:cNvSpPr/>
          <p:nvPr/>
        </p:nvSpPr>
        <p:spPr>
          <a:xfrm>
            <a:off x="3039014" y="250429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碘液</a:t>
            </a:r>
            <a:endParaRPr lang="en-US" altLang="zh-CN" sz="2800" dirty="0"/>
          </a:p>
        </p:txBody>
      </p:sp>
      <p:sp>
        <p:nvSpPr>
          <p:cNvPr id="10" name="QB_7_BD.206_1#6bc76a712?htil=2&amp;vaa=1&amp;vcp=1&amp;vis=1&amp;pid=e4a5e53f3&amp;color=0,0,0&amp;vtp=1&amp;vaab=1&amp;bbb=1&amp;hb=1&amp;hs=1"/>
          <p:cNvSpPr/>
          <p:nvPr/>
        </p:nvSpPr>
        <p:spPr>
          <a:xfrm>
            <a:off x="539496" y="3185014"/>
            <a:ext cx="5559552"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）实验前要将种子</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一段时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间，观察</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1" name="QB_7_AN.5_1#6bc76a712.blank?vaa=1&amp;vcp=1&amp;vis=1&amp;pid=e4a5e53f3&amp;color=0,0,0&amp;vpa=157&amp;vtp=1&amp;vaab=1&amp;bbb=1"/>
          <p:cNvSpPr/>
          <p:nvPr/>
        </p:nvSpPr>
        <p:spPr>
          <a:xfrm>
            <a:off x="3928015" y="31545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浸泡</a:t>
            </a:r>
            <a:endParaRPr lang="en-US" altLang="zh-CN" sz="2800" dirty="0"/>
          </a:p>
        </p:txBody>
      </p:sp>
      <p:sp>
        <p:nvSpPr>
          <p:cNvPr id="12" name="QB_7_AN.6_1#6bc76a712.blank?vaa=1&amp;vcp=1&amp;vis=1&amp;pid=e4a5e53f3&amp;color=0,0,0&amp;vpa=158&amp;vtp=1&amp;vaab=1&amp;bbb=1"/>
          <p:cNvSpPr/>
          <p:nvPr/>
        </p:nvSpPr>
        <p:spPr>
          <a:xfrm>
            <a:off x="1972214" y="378127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外形变化</a:t>
            </a:r>
            <a:endParaRPr lang="en-US" altLang="zh-CN" sz="2800" dirty="0"/>
          </a:p>
        </p:txBody>
      </p:sp>
      <p:sp>
        <p:nvSpPr>
          <p:cNvPr id="13" name="QB_7_BD.209_1#fd33ee8a3?vaa=1&amp;vcp=1&amp;vis=1&amp;pid=e4a5e53f3&amp;color=0,0,0&amp;vtp=1&amp;vaab=1&amp;bbb=1&amp;hb=1&amp;hs=1"/>
          <p:cNvSpPr/>
          <p:nvPr/>
        </p:nvSpPr>
        <p:spPr>
          <a:xfrm>
            <a:off x="539496" y="446199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）像菜豆种子一样具有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片子叶的植物称为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植物，像玉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米种子一样具有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片子叶的植物称为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4" name="QB_7_AN.210_1#fd33ee8a3.blank?vaa=1&amp;vcp=1&amp;vis=1&amp;pid=e4a5e53f3&amp;color=0,0,0&amp;vpa=159&amp;vtp=1&amp;vaab=1"/>
          <p:cNvSpPr/>
          <p:nvPr/>
        </p:nvSpPr>
        <p:spPr>
          <a:xfrm>
            <a:off x="4639215" y="4431519"/>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两</a:t>
            </a:r>
            <a:endParaRPr lang="en-US" altLang="zh-CN" sz="2800" dirty="0"/>
          </a:p>
        </p:txBody>
      </p:sp>
      <p:sp>
        <p:nvSpPr>
          <p:cNvPr id="15" name="QB_7_AN.211_1#fd33ee8a3.blank?vaa=1&amp;vcp=1&amp;vis=1&amp;pid=e4a5e53f3&amp;color=0,0,0&amp;vpa=160&amp;vtp=1&amp;vaab=1&amp;bbb=1"/>
          <p:cNvSpPr/>
          <p:nvPr/>
        </p:nvSpPr>
        <p:spPr>
          <a:xfrm>
            <a:off x="8195214" y="4431519"/>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双子叶</a:t>
            </a:r>
            <a:endParaRPr lang="en-US" altLang="zh-CN" sz="2800" dirty="0"/>
          </a:p>
        </p:txBody>
      </p:sp>
      <p:sp>
        <p:nvSpPr>
          <p:cNvPr id="16" name="QB_7_AN.212_1#fd33ee8a3.blank?vaa=1&amp;vcp=1&amp;vis=1&amp;pid=e4a5e53f3&amp;color=0,0,0&amp;vpa=161&amp;vtp=1&amp;vaab=1"/>
          <p:cNvSpPr/>
          <p:nvPr/>
        </p:nvSpPr>
        <p:spPr>
          <a:xfrm>
            <a:off x="3039014" y="50582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一</a:t>
            </a:r>
            <a:endParaRPr lang="en-US" altLang="zh-CN" sz="2800" dirty="0"/>
          </a:p>
        </p:txBody>
      </p:sp>
      <p:sp>
        <p:nvSpPr>
          <p:cNvPr id="17" name="QB_7_AN.213_1#fd33ee8a3.blank?vaa=1&amp;vcp=1&amp;vis=1&amp;pid=e4a5e53f3&amp;color=0,0,0&amp;vpa=162&amp;vtp=1&amp;vaab=1&amp;bbb=1"/>
          <p:cNvSpPr/>
          <p:nvPr/>
        </p:nvSpPr>
        <p:spPr>
          <a:xfrm>
            <a:off x="6595014" y="505826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单子叶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bg/>
                                          </p:spTgt>
                                        </p:tgtEl>
                                        <p:attrNameLst>
                                          <p:attrName>style.visibility</p:attrName>
                                        </p:attrNameLst>
                                      </p:cBhvr>
                                      <p:to>
                                        <p:strVal val="visible"/>
                                      </p:to>
                                    </p:set>
                                    <p:animEffect transition="in" filter="wipe(left)">
                                      <p:cBhvr>
                                        <p:cTn id="55" dur="500"/>
                                        <p:tgtEl>
                                          <p:spTgt spid="14">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wipe(left)">
                                      <p:cBhvr>
                                        <p:cTn id="58" dur="500"/>
                                        <p:tgtEl>
                                          <p:spTgt spid="1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5">
                                            <p:bg/>
                                          </p:spTgt>
                                        </p:tgtEl>
                                        <p:attrNameLst>
                                          <p:attrName>style.visibility</p:attrName>
                                        </p:attrNameLst>
                                      </p:cBhvr>
                                      <p:to>
                                        <p:strVal val="visible"/>
                                      </p:to>
                                    </p:set>
                                    <p:animEffect transition="in" filter="wipe(left)">
                                      <p:cBhvr>
                                        <p:cTn id="63" dur="500"/>
                                        <p:tgtEl>
                                          <p:spTgt spid="15">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5">
                                            <p:txEl>
                                              <p:pRg st="0" end="0"/>
                                            </p:txEl>
                                          </p:spTgt>
                                        </p:tgtEl>
                                        <p:attrNameLst>
                                          <p:attrName>style.visibility</p:attrName>
                                        </p:attrNameLst>
                                      </p:cBhvr>
                                      <p:to>
                                        <p:strVal val="visible"/>
                                      </p:to>
                                    </p:set>
                                    <p:animEffect transition="in" filter="wipe(left)">
                                      <p:cBhvr>
                                        <p:cTn id="66" dur="500"/>
                                        <p:tgtEl>
                                          <p:spTgt spid="15">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6">
                                            <p:bg/>
                                          </p:spTgt>
                                        </p:tgtEl>
                                        <p:attrNameLst>
                                          <p:attrName>style.visibility</p:attrName>
                                        </p:attrNameLst>
                                      </p:cBhvr>
                                      <p:to>
                                        <p:strVal val="visible"/>
                                      </p:to>
                                    </p:set>
                                    <p:animEffect transition="in" filter="wipe(left)">
                                      <p:cBhvr>
                                        <p:cTn id="71" dur="500"/>
                                        <p:tgtEl>
                                          <p:spTgt spid="16">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6">
                                            <p:txEl>
                                              <p:pRg st="0" end="0"/>
                                            </p:txEl>
                                          </p:spTgt>
                                        </p:tgtEl>
                                        <p:attrNameLst>
                                          <p:attrName>style.visibility</p:attrName>
                                        </p:attrNameLst>
                                      </p:cBhvr>
                                      <p:to>
                                        <p:strVal val="visible"/>
                                      </p:to>
                                    </p:set>
                                    <p:animEffect transition="in" filter="wipe(left)">
                                      <p:cBhvr>
                                        <p:cTn id="74" dur="500"/>
                                        <p:tgtEl>
                                          <p:spTgt spid="16">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7">
                                            <p:bg/>
                                          </p:spTgt>
                                        </p:tgtEl>
                                        <p:attrNameLst>
                                          <p:attrName>style.visibility</p:attrName>
                                        </p:attrNameLst>
                                      </p:cBhvr>
                                      <p:to>
                                        <p:strVal val="visible"/>
                                      </p:to>
                                    </p:set>
                                    <p:animEffect transition="in" filter="wipe(left)">
                                      <p:cBhvr>
                                        <p:cTn id="79" dur="500"/>
                                        <p:tgtEl>
                                          <p:spTgt spid="17">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7">
                                            <p:txEl>
                                              <p:pRg st="0" end="0"/>
                                            </p:txEl>
                                          </p:spTgt>
                                        </p:tgtEl>
                                        <p:attrNameLst>
                                          <p:attrName>style.visibility</p:attrName>
                                        </p:attrNameLst>
                                      </p:cBhvr>
                                      <p:to>
                                        <p:strVal val="visible"/>
                                      </p:to>
                                    </p:set>
                                    <p:animEffect transition="in" filter="wipe(left)">
                                      <p:cBhvr>
                                        <p:cTn id="8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P spid="9" grpId="0" build="p" animBg="1"/>
      <p:bldP spid="11" grpId="0" build="p" animBg="1"/>
      <p:bldP spid="12" grpId="0" build="p" animBg="1"/>
      <p:bldP spid="14" grpId="0" build="p" animBg="1"/>
      <p:bldP spid="15" grpId="0" build="p" animBg="1"/>
      <p:bldP spid="16" grpId="0" build="p" animBg="1"/>
      <p:bldP spid="17"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6_BD.214_1#227b69786?sp=1&amp;vaa=1&amp;vcp=1&amp;vis=1&amp;pid=13e18adc5&amp;color=0,0,0&amp;vtp=1&amp;vaab=1&amp;bt=1&amp;bbb=1&amp;hb=1"/>
          <p:cNvSpPr/>
          <p:nvPr/>
        </p:nvSpPr>
        <p:spPr>
          <a:xfrm>
            <a:off x="539496" y="55440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探究种子萌发的环境条件</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下图是探究种子萌发的环境条件的实验装置</a:t>
            </a:r>
            <a:r>
              <a:rPr lang="en-US" altLang="zh-CN" sz="2800" b="0" i="0" dirty="0">
                <a:solidFill>
                  <a:srgbClr val="000000"/>
                </a:solidFill>
                <a:latin typeface="Times New Roman" pitchFamily="34" charset="0"/>
                <a:ea typeface="SimSun" pitchFamily="34" charset="-122"/>
                <a:cs typeface="Times New Roman" pitchFamily="34" charset="-120"/>
              </a:rPr>
              <a:t>，实验结果是</a:t>
            </a:r>
            <a:r>
              <a:rPr lang="en-US" altLang="zh-CN" sz="2800" b="0" i="0">
                <a:solidFill>
                  <a:srgbClr val="000000"/>
                </a:solidFill>
                <a:latin typeface="Times New Roman" pitchFamily="34" charset="0"/>
                <a:ea typeface="SimSun" pitchFamily="34" charset="-122"/>
                <a:cs typeface="Times New Roman" pitchFamily="34" charset="-120"/>
              </a:rPr>
              <a:t>②号种子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正常萌发</a:t>
            </a:r>
            <a:r>
              <a:rPr lang="en-US" altLang="zh-CN" sz="2800" b="0" i="0" dirty="0">
                <a:solidFill>
                  <a:srgbClr val="000000"/>
                </a:solidFill>
                <a:latin typeface="Times New Roman" pitchFamily="34" charset="0"/>
                <a:ea typeface="SimSun" pitchFamily="34" charset="-122"/>
                <a:cs typeface="Times New Roman" pitchFamily="34" charset="-120"/>
              </a:rPr>
              <a:t>，请据图回答：</a:t>
            </a:r>
            <a:endParaRPr lang="en-US" altLang="zh-CN" sz="2800" dirty="0"/>
          </a:p>
        </p:txBody>
      </p:sp>
      <p:pic>
        <p:nvPicPr>
          <p:cNvPr id="3" name="QO_6_BD.214_2#227b69786?vaa=1&amp;vcp=1&amp;vis=1&amp;pid=13e18adc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57600" y="2532044"/>
            <a:ext cx="4873752"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7_BD.215_1#286b204a7?vaa=1&amp;vcp=1&amp;vis=1&amp;pid=227b69786&amp;color=0,0,0&amp;vtp=1&amp;vaab=1&amp;bbb=1"/>
          <p:cNvSpPr/>
          <p:nvPr/>
        </p:nvSpPr>
        <p:spPr>
          <a:xfrm>
            <a:off x="539496" y="444974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）本实验共有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组对照实验。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（2）①号种子不能正常萌发的原因是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，③号种子不能正常</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萌发的原因是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5" name="QB_7_AN.1_1#286b204a7.blank?vaa=1&amp;vcp=1&amp;vis=1&amp;pid=227b69786&amp;color=0,0,0&amp;vpa=163&amp;vtp=1&amp;vaab=1"/>
          <p:cNvSpPr/>
          <p:nvPr/>
        </p:nvSpPr>
        <p:spPr>
          <a:xfrm>
            <a:off x="3216815" y="44192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三</a:t>
            </a:r>
            <a:endParaRPr lang="en-US" altLang="zh-CN" sz="2800" dirty="0"/>
          </a:p>
        </p:txBody>
      </p:sp>
      <p:sp>
        <p:nvSpPr>
          <p:cNvPr id="7" name="QB_7_AN.218_1#286b204a7.blank?vaa=1&amp;vcp=1&amp;vis=1&amp;pid=227b69786&amp;color=0,0,0&amp;vpa=164&amp;vtp=1&amp;vaab=1&amp;bbb=1"/>
          <p:cNvSpPr/>
          <p:nvPr/>
        </p:nvSpPr>
        <p:spPr>
          <a:xfrm>
            <a:off x="6417214" y="5066964"/>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缺少水分</a:t>
            </a:r>
            <a:endParaRPr lang="en-US" altLang="zh-CN" sz="2800" dirty="0"/>
          </a:p>
        </p:txBody>
      </p:sp>
      <p:sp>
        <p:nvSpPr>
          <p:cNvPr id="8" name="QB_7_AN.219_1#286b204a7.blank?vaa=1&amp;vcp=1&amp;vis=1&amp;pid=227b69786&amp;color=0,0,0&amp;vpa=165&amp;vtp=1&amp;vaab=1&amp;bbb=1"/>
          <p:cNvSpPr/>
          <p:nvPr/>
        </p:nvSpPr>
        <p:spPr>
          <a:xfrm>
            <a:off x="2683414" y="569370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缺少空气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pic>
        <p:nvPicPr>
          <p:cNvPr id="2" name="QO_6_BD.220_1#3e152aab3?htil=3&amp;vaa=1&amp;vcp=1&amp;vis=1&amp;pid=227b69786&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88662" y="1379982"/>
            <a:ext cx="483717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220_2#3e152aab3?htil=3&amp;vaa=1&amp;vcp=1&amp;vis=1&amp;pid=227b69786&amp;color=0,0,0&amp;vtp=1&amp;vaab=1&amp;bt=1&amp;bbb=1&amp;hb=1&amp;hs=1"/>
          <p:cNvSpPr/>
          <p:nvPr/>
        </p:nvSpPr>
        <p:spPr>
          <a:xfrm>
            <a:off x="539496" y="1242822"/>
            <a:ext cx="6135624"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⑤号种子在</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条件下</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有可能萌发</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3e152aab3.blank?vaa=1&amp;vcp=1&amp;vis=1&amp;pid=227b69786&amp;color=0,0,0&amp;vpa=166&amp;vtp=1&amp;vaab=1&amp;bbb=1"/>
          <p:cNvSpPr/>
          <p:nvPr/>
        </p:nvSpPr>
        <p:spPr>
          <a:xfrm>
            <a:off x="3216815" y="1212342"/>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适宜的温度</a:t>
            </a:r>
            <a:endParaRPr lang="en-US" altLang="zh-CN" sz="2800" dirty="0"/>
          </a:p>
        </p:txBody>
      </p:sp>
      <p:sp>
        <p:nvSpPr>
          <p:cNvPr id="5" name="QB_7_BD.222_1#bf6bc7ebc?htil=3&amp;vaa=1&amp;vcp=1&amp;vis=1&amp;pid=227b69786&amp;color=0,0,0&amp;vtp=1&amp;vaab=1&amp;bbb=1&amp;hb=1&amp;hs=1"/>
          <p:cNvSpPr/>
          <p:nvPr/>
        </p:nvSpPr>
        <p:spPr>
          <a:xfrm>
            <a:off x="539496" y="2517711"/>
            <a:ext cx="6135624"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）本实验的不足之处在于</a:t>
            </a:r>
            <a:r>
              <a:rPr lang="en-US" altLang="zh-CN" sz="2800" i="0">
                <a:solidFill>
                  <a:srgbClr val="000000"/>
                </a:solidFill>
                <a:latin typeface="SimSun" pitchFamily="34" charset="0"/>
                <a:ea typeface="SimSun" pitchFamily="34" charset="-122"/>
                <a:cs typeface="SimSun" pitchFamily="34" charset="-120"/>
              </a:rPr>
              <a:t>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2_1#bf6bc7ebc.blank?vaa=1&amp;vcp=1&amp;vis=1&amp;pid=227b69786&amp;color=0,0,0&amp;vpa=167&amp;vtp=1&amp;vaab=1&amp;bbb=1&amp;hb=1"/>
          <p:cNvSpPr/>
          <p:nvPr/>
        </p:nvSpPr>
        <p:spPr>
          <a:xfrm>
            <a:off x="539496" y="2487231"/>
            <a:ext cx="6135624"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缺少重复实验</a:t>
            </a:r>
            <a:r>
              <a:rPr lang="en-US" altLang="zh-CN" sz="2800" b="0" i="0" dirty="0">
                <a:solidFill>
                  <a:srgbClr val="FF0000"/>
                </a:solidFill>
                <a:latin typeface="Times New Roman" pitchFamily="34" charset="0"/>
                <a:ea typeface="SimSun" pitchFamily="34" charset="-122"/>
                <a:cs typeface="Times New Roman" pitchFamily="34" charset="-120"/>
              </a:rPr>
              <a:t>，可能导致实验误差</a:t>
            </a:r>
            <a:endParaRPr lang="en-US" altLang="zh-CN" sz="2800" dirty="0"/>
          </a:p>
        </p:txBody>
      </p:sp>
      <p:sp>
        <p:nvSpPr>
          <p:cNvPr id="7" name="QB_7_BD.224_1#1028fa139?vaa=1&amp;vcp=1&amp;vis=1&amp;pid=227b69786&amp;color=0,0,0&amp;vtp=1&amp;vaab=1&amp;bbb=1&amp;hb=1&amp;hs=1"/>
          <p:cNvSpPr/>
          <p:nvPr/>
        </p:nvSpPr>
        <p:spPr>
          <a:xfrm>
            <a:off x="539496" y="379469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（5）若实验结果是没有一粒种子萌发</a:t>
            </a:r>
            <a:r>
              <a:rPr lang="en-US" altLang="zh-CN" sz="2800" b="0" i="0">
                <a:solidFill>
                  <a:srgbClr val="000000"/>
                </a:solidFill>
                <a:latin typeface="Times New Roman" pitchFamily="34" charset="0"/>
                <a:ea typeface="SimSun" pitchFamily="34" charset="-122"/>
                <a:cs typeface="Times New Roman" pitchFamily="34" charset="-120"/>
              </a:rPr>
              <a:t>，则可能的原因是</a:t>
            </a:r>
            <a:r>
              <a:rPr lang="en-US" altLang="zh-CN" sz="2800" i="0">
                <a:solidFill>
                  <a:srgbClr val="000000"/>
                </a:solidFill>
                <a:latin typeface="SimSun" pitchFamily="34" charset="0"/>
                <a:ea typeface="SimSun" pitchFamily="34" charset="-122"/>
                <a:cs typeface="SimSun" pitchFamily="34" charset="-120"/>
              </a:rPr>
              <a:t>_____________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_____________________________</a:t>
            </a:r>
            <a:r>
              <a:rPr lang="en-US" altLang="zh-CN" sz="2800" b="0" i="0">
                <a:solidFill>
                  <a:srgbClr val="000000"/>
                </a:solidFill>
                <a:latin typeface="Times New Roman" pitchFamily="34" charset="0"/>
                <a:ea typeface="SimSun" pitchFamily="34" charset="-122"/>
                <a:cs typeface="Times New Roman" pitchFamily="34" charset="-120"/>
              </a:rPr>
              <a:t>。所以在生产中我们应当先测定种子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B_7_AN.225_1#1028fa139.blank?vaa=1&amp;vcp=1&amp;vis=1&amp;pid=227b69786&amp;color=0,0,0&amp;vpa=168&amp;vtp=1&amp;vaab=1&amp;bbb=1&amp;hb=1"/>
          <p:cNvSpPr/>
          <p:nvPr/>
        </p:nvSpPr>
        <p:spPr>
          <a:xfrm>
            <a:off x="539496" y="3764216"/>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种子的胚不完整或胚已死亡或种子正在休眠期</a:t>
            </a:r>
            <a:endParaRPr lang="en-US" altLang="zh-CN" sz="2800" dirty="0"/>
          </a:p>
        </p:txBody>
      </p:sp>
      <p:sp>
        <p:nvSpPr>
          <p:cNvPr id="9" name="QB_7_AN.226_1#1028fa139.blank?vaa=1&amp;vcp=1&amp;vis=1&amp;pid=227b69786&amp;color=0,0,0&amp;vpa=169&amp;vtp=1&amp;vaab=1&amp;bbb=1"/>
          <p:cNvSpPr/>
          <p:nvPr/>
        </p:nvSpPr>
        <p:spPr>
          <a:xfrm>
            <a:off x="905415" y="5038661"/>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发芽率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9"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pic>
        <p:nvPicPr>
          <p:cNvPr id="2" name="QO_6_BD.227_1#9965731f6?htil=4&amp;vaa=1&amp;vcp=1&amp;vis=1&amp;pid=13e18adc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7963" y="572688"/>
            <a:ext cx="2772139" cy="23499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227_2#9965731f6?htil=4&amp;sp=1&amp;vaa=1&amp;vcp=1&amp;vis=1&amp;pid=13e18adc5&amp;color=0,0,0&amp;vtp=1&amp;vaab=1&amp;bt=1&amp;bbb=1&amp;hb=1&amp;hs=1"/>
          <p:cNvSpPr/>
          <p:nvPr/>
        </p:nvSpPr>
        <p:spPr>
          <a:xfrm>
            <a:off x="539496" y="554400"/>
            <a:ext cx="7799832"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植物生长需要无机盐</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种子在适宜的条件下开始萌发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最先突破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种皮发育成</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胚芽发育成</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再进一步发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育成</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取甲、乙两支试管，甲试管盛土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壤浸出液</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乙试管盛蒸馏水，分别培养大小相同的</a:t>
            </a:r>
            <a:endParaRPr lang="en-US" altLang="zh-CN" sz="2800" dirty="0"/>
          </a:p>
        </p:txBody>
      </p:sp>
      <p:sp>
        <p:nvSpPr>
          <p:cNvPr id="4" name="QO_6_AN.1_1#9965731f6.blank?vaa=1&amp;vcp=1&amp;vis=1&amp;pid=13e18adc5&amp;color=0,0,0&amp;vpa=170&amp;vtp=1&amp;vaab=1&amp;bbb=1"/>
          <p:cNvSpPr/>
          <p:nvPr/>
        </p:nvSpPr>
        <p:spPr>
          <a:xfrm>
            <a:off x="5528215" y="11716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胚根</a:t>
            </a:r>
            <a:endParaRPr lang="en-US" altLang="zh-CN" sz="2800" dirty="0"/>
          </a:p>
        </p:txBody>
      </p:sp>
      <p:sp>
        <p:nvSpPr>
          <p:cNvPr id="5" name="QO_6_AN.2_1#9965731f6.blank?vaa=1&amp;vcp=1&amp;vis=1&amp;pid=13e18adc5&amp;color=0,0,0&amp;vpa=171&amp;vtp=1&amp;vaab=1"/>
          <p:cNvSpPr/>
          <p:nvPr/>
        </p:nvSpPr>
        <p:spPr>
          <a:xfrm>
            <a:off x="2327814" y="18193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6" name="QO_6_AN.3_1#9965731f6.blank?vaa=1&amp;vcp=1&amp;vis=1&amp;pid=13e18adc5&amp;color=0,0,0&amp;vpa=172&amp;vtp=1&amp;vaab=1"/>
          <p:cNvSpPr/>
          <p:nvPr/>
        </p:nvSpPr>
        <p:spPr>
          <a:xfrm>
            <a:off x="5172615" y="18193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芽</a:t>
            </a:r>
            <a:endParaRPr lang="en-US" altLang="zh-CN" sz="2800" dirty="0"/>
          </a:p>
        </p:txBody>
      </p:sp>
      <p:sp>
        <p:nvSpPr>
          <p:cNvPr id="7" name="QO_6_AN.4_1#9965731f6.blank?vaa=1&amp;vcp=1&amp;vis=1&amp;pid=13e18adc5&amp;color=0,0,0&amp;vpa=173&amp;vtp=1&amp;vaab=1&amp;bbb=1"/>
          <p:cNvSpPr/>
          <p:nvPr/>
        </p:nvSpPr>
        <p:spPr>
          <a:xfrm>
            <a:off x="1261015" y="246702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茎和叶</a:t>
            </a:r>
            <a:endParaRPr lang="en-US" altLang="zh-CN" sz="2800" dirty="0"/>
          </a:p>
        </p:txBody>
      </p:sp>
      <p:sp>
        <p:nvSpPr>
          <p:cNvPr id="8" name="QB_7_BD.232_1#9cb7d8f96?vaa=1&amp;vcp=1&amp;vis=1&amp;pid=9965731f6&amp;color=0,0,0&amp;vtp=1&amp;vaab=1&amp;bbb=1&amp;hb=1&amp;hs=1"/>
          <p:cNvSpPr/>
          <p:nvPr/>
        </p:nvSpPr>
        <p:spPr>
          <a:xfrm>
            <a:off x="539496" y="437995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（1）预测实验现象</a:t>
            </a:r>
            <a:r>
              <a:rPr lang="en-US" altLang="zh-CN" sz="2800" b="0" i="0">
                <a:solidFill>
                  <a:srgbClr val="000000"/>
                </a:solidFill>
                <a:latin typeface="Times New Roman" pitchFamily="34" charset="0"/>
                <a:ea typeface="SimSun" pitchFamily="34" charset="-122"/>
                <a:cs typeface="Times New Roman" pitchFamily="34" charset="-120"/>
              </a:rPr>
              <a:t>：甲苗生长</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，颜色</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根系发达</a:t>
            </a:r>
            <a:r>
              <a:rPr lang="en-US" altLang="zh-CN" sz="2800" b="0" i="0">
                <a:solidFill>
                  <a:srgbClr val="000000"/>
                </a:solidFill>
                <a:latin typeface="Times New Roman" pitchFamily="34" charset="0"/>
                <a:ea typeface="SimSun" pitchFamily="34" charset="-122"/>
                <a:cs typeface="Times New Roman" pitchFamily="34" charset="-120"/>
              </a:rPr>
              <a:t>；乙苗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生长</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，颜色</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，根系不发达。</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（2）此实验表明</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9" name="QB_7_AN.5_1#9cb7d8f96.blank?vaa=1&amp;vcp=1&amp;vis=1&amp;pid=9965731f6&amp;color=0,0,0&amp;vpa=174&amp;vtp=1&amp;vaab=1&amp;bbb=1"/>
          <p:cNvSpPr/>
          <p:nvPr/>
        </p:nvSpPr>
        <p:spPr>
          <a:xfrm>
            <a:off x="5350415" y="43494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旺盛</a:t>
            </a:r>
            <a:endParaRPr lang="en-US" altLang="zh-CN" sz="2800" dirty="0"/>
          </a:p>
        </p:txBody>
      </p:sp>
      <p:sp>
        <p:nvSpPr>
          <p:cNvPr id="10" name="QB_7_AN.6_1#9cb7d8f96.blank?vaa=1&amp;vcp=1&amp;vis=1&amp;pid=9965731f6&amp;color=0,0,0&amp;vpa=175&amp;vtp=1&amp;vaab=1&amp;bbb=1"/>
          <p:cNvSpPr/>
          <p:nvPr/>
        </p:nvSpPr>
        <p:spPr>
          <a:xfrm>
            <a:off x="7484014" y="43494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鲜绿</a:t>
            </a:r>
            <a:endParaRPr lang="en-US" altLang="zh-CN" sz="2800" dirty="0"/>
          </a:p>
        </p:txBody>
      </p:sp>
      <p:sp>
        <p:nvSpPr>
          <p:cNvPr id="11" name="QB_7_AN.7_1#9cb7d8f96.blank?vaa=1&amp;vcp=1&amp;vis=1&amp;pid=9965731f6&amp;color=0,0,0&amp;vpa=176&amp;vtp=1&amp;vaab=1"/>
          <p:cNvSpPr/>
          <p:nvPr/>
        </p:nvSpPr>
        <p:spPr>
          <a:xfrm>
            <a:off x="1261015" y="499717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弱</a:t>
            </a:r>
            <a:endParaRPr lang="en-US" altLang="zh-CN" sz="2800" dirty="0"/>
          </a:p>
        </p:txBody>
      </p:sp>
      <p:sp>
        <p:nvSpPr>
          <p:cNvPr id="12" name="QB_7_AN.8_1#9cb7d8f96.blank?vaa=1&amp;vcp=1&amp;vis=1&amp;pid=9965731f6&amp;color=0,0,0&amp;vpa=177&amp;vtp=1&amp;vaab=1&amp;bbb=1"/>
          <p:cNvSpPr/>
          <p:nvPr/>
        </p:nvSpPr>
        <p:spPr>
          <a:xfrm>
            <a:off x="3039014" y="49971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微黄</a:t>
            </a:r>
            <a:endParaRPr lang="en-US" altLang="zh-CN" sz="2800" dirty="0"/>
          </a:p>
        </p:txBody>
      </p:sp>
      <p:sp>
        <p:nvSpPr>
          <p:cNvPr id="14" name="QB_7_AN.238_1#9cb7d8f96.blank?vaa=1&amp;vcp=1&amp;vis=1&amp;pid=9965731f6&amp;color=0,0,0&amp;vpa=178&amp;vtp=1&amp;vaab=1&amp;bbb=1"/>
          <p:cNvSpPr/>
          <p:nvPr/>
        </p:nvSpPr>
        <p:spPr>
          <a:xfrm>
            <a:off x="3216815" y="5623922"/>
            <a:ext cx="3459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植物生长需要无机盐</a:t>
            </a:r>
            <a:endParaRPr lang="en-US" altLang="zh-CN" sz="2800" dirty="0"/>
          </a:p>
        </p:txBody>
      </p:sp>
      <p:sp>
        <p:nvSpPr>
          <p:cNvPr id="17" name="QO_6_BD.227_2#9965731f6?htil=4&amp;sp=1&amp;vaa=1&amp;vcp=1&amp;vis=1&amp;pid=13e18adc5&amp;color=0,0,0&amp;vtp=1&amp;vaab=1&amp;bt=1&amp;bbb=1&amp;hb=1&amp;hs=1">
            <a:extLst>
              <a:ext uri="{FF2B5EF4-FFF2-40B4-BE49-F238E27FC236}">
                <a16:creationId xmlns:a16="http://schemas.microsoft.com/office/drawing/2014/main" id="{2493663C-93C8-9AFA-D03D-6AD79BFC47C9}"/>
              </a:ext>
            </a:extLst>
          </p:cNvPr>
          <p:cNvSpPr/>
          <p:nvPr/>
        </p:nvSpPr>
        <p:spPr>
          <a:xfrm>
            <a:off x="539995" y="3750482"/>
            <a:ext cx="11112011" cy="553657"/>
          </a:xfrm>
          <a:prstGeom prst="rect">
            <a:avLst/>
          </a:prstGeom>
          <a:noFill/>
          <a:ln/>
        </p:spPr>
        <p:txBody>
          <a:bodyPr wrap="none" lIns="0" tIns="0" rIns="0" bIns="0" rtlCol="0" anchor="t"/>
          <a:lstStyle/>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健壮幼苗</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（如A图</a:t>
            </a:r>
            <a:r>
              <a:rPr lang="en-US" altLang="zh-CN" sz="2800" b="0" i="0">
                <a:solidFill>
                  <a:srgbClr val="000000"/>
                </a:solidFill>
                <a:latin typeface="Times New Roman" pitchFamily="34" charset="0"/>
                <a:ea typeface="SimSun" pitchFamily="34" charset="-122"/>
                <a:cs typeface="Times New Roman" pitchFamily="34" charset="-120"/>
              </a:rPr>
              <a:t>），两周后观察其生长状况（</a:t>
            </a:r>
            <a:r>
              <a:rPr lang="en-US" altLang="zh-CN" sz="2800" b="0" i="0" dirty="0">
                <a:solidFill>
                  <a:srgbClr val="000000"/>
                </a:solidFill>
                <a:latin typeface="Times New Roman" pitchFamily="34" charset="0"/>
                <a:ea typeface="SimSun" pitchFamily="34" charset="-122"/>
                <a:cs typeface="Times New Roman" pitchFamily="34" charset="-120"/>
              </a:rPr>
              <a:t>如B图）。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left)">
                                      <p:cBhvr>
                                        <p:cTn id="71" dur="500"/>
                                        <p:tgtEl>
                                          <p:spTgt spid="14">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
                                            <p:txEl>
                                              <p:pRg st="0" end="0"/>
                                            </p:txEl>
                                          </p:spTgt>
                                        </p:tgtEl>
                                        <p:attrNameLst>
                                          <p:attrName>style.visibility</p:attrName>
                                        </p:attrNameLst>
                                      </p:cBhvr>
                                      <p:to>
                                        <p:strVal val="visible"/>
                                      </p:to>
                                    </p:set>
                                    <p:animEffect transition="in" filter="wipe(left)">
                                      <p:cBhvr>
                                        <p:cTn id="7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P spid="12" grpId="0" build="p" animBg="1"/>
      <p:bldP spid="1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239_1#3df96516e?vaa=1&amp;vcp=1&amp;vis=1&amp;pid=9965731f6&amp;color=0,0,0&amp;vtp=1&amp;vaab=1&amp;bbb=1&amp;htil=1&amp;hb=1">
            <a:extLst>
              <a:ext uri="{FF2B5EF4-FFF2-40B4-BE49-F238E27FC236}">
                <a16:creationId xmlns:a16="http://schemas.microsoft.com/office/drawing/2014/main" id="{CA99A67D-BFB7-6379-8148-33B102DDDCF8}"/>
              </a:ext>
            </a:extLst>
          </p:cNvPr>
          <p:cNvSpPr/>
          <p:nvPr/>
        </p:nvSpPr>
        <p:spPr>
          <a:xfrm>
            <a:off x="539497" y="2202805"/>
            <a:ext cx="7987547"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）植物需要量最多的无机盐是</a:t>
            </a:r>
            <a:r>
              <a:rPr lang="en-US" altLang="zh-CN" sz="2800" i="0">
                <a:solidFill>
                  <a:srgbClr val="000000"/>
                </a:solidFill>
                <a:latin typeface="SimSun" pitchFamily="34" charset="0"/>
                <a:ea typeface="SimSun" pitchFamily="34" charset="-122"/>
                <a:cs typeface="SimSun" pitchFamily="34" charset="-120"/>
              </a:rPr>
              <a:t>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1_1#3df96516e.blank?vaa=1&amp;vcp=1&amp;vis=1&amp;pid=9965731f6&amp;color=0,0,0&amp;vpa=179&amp;vtp=1&amp;vaab=1&amp;bbb=1&amp;htil=1">
            <a:extLst>
              <a:ext uri="{FF2B5EF4-FFF2-40B4-BE49-F238E27FC236}">
                <a16:creationId xmlns:a16="http://schemas.microsoft.com/office/drawing/2014/main" id="{60A82926-A48F-EB8F-E703-2DD8D2EBAEBF}"/>
              </a:ext>
            </a:extLst>
          </p:cNvPr>
          <p:cNvSpPr/>
          <p:nvPr/>
        </p:nvSpPr>
        <p:spPr>
          <a:xfrm>
            <a:off x="539497" y="2172325"/>
            <a:ext cx="7987547"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含氮</a:t>
            </a:r>
            <a:r>
              <a:rPr lang="en-US" altLang="zh-CN" sz="2800" b="0" i="0" dirty="0">
                <a:solidFill>
                  <a:srgbClr val="FF0000"/>
                </a:solidFill>
                <a:latin typeface="Times New Roman" pitchFamily="34" charset="0"/>
                <a:ea typeface="SimSun" pitchFamily="34" charset="-122"/>
                <a:cs typeface="Times New Roman" pitchFamily="34" charset="-120"/>
              </a:rPr>
              <a:t>、磷、钾的无机盐</a:t>
            </a:r>
            <a:endParaRPr lang="en-US" altLang="zh-CN" sz="2800" dirty="0"/>
          </a:p>
        </p:txBody>
      </p:sp>
      <p:pic>
        <p:nvPicPr>
          <p:cNvPr id="4" name="QO_6_BD.227_1#9965731f6?htil=4&amp;vaa=1&amp;vcp=1&amp;vis=1&amp;pid=13e18adc5&amp;color=0,0,0&amp;tib=255,255,255&amp;vtp=1&amp;vaab=1&amp;hs=1&amp;hs=1" descr="preencoded.png">
            <a:extLst>
              <a:ext uri="{FF2B5EF4-FFF2-40B4-BE49-F238E27FC236}">
                <a16:creationId xmlns:a16="http://schemas.microsoft.com/office/drawing/2014/main" id="{A9BFD373-B534-46D8-CFDC-A7CFECEC941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654043" y="2343350"/>
            <a:ext cx="2772139" cy="234994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extLst>
      <p:ext uri="{BB962C8B-B14F-4D97-AF65-F5344CB8AC3E}">
        <p14:creationId xmlns:p14="http://schemas.microsoft.com/office/powerpoint/2010/main" val="293626948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pic>
        <p:nvPicPr>
          <p:cNvPr id="2" name="QO_6_BD.241_1#c73d3bb49?htil=5&amp;vaa=1&amp;vcp=1&amp;vis=1&amp;pid=9965731f6&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49056" y="1227836"/>
            <a:ext cx="3182112"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241_2#c73d3bb49?htil=5&amp;sp=1&amp;vaa=1&amp;vcp=1&amp;vis=1&amp;pid=9965731f6&amp;color=0,0,0&amp;vtp=1&amp;vaab=1&amp;bt=1&amp;bbb=1&amp;hb=1&amp;hs=1"/>
          <p:cNvSpPr/>
          <p:nvPr/>
        </p:nvSpPr>
        <p:spPr>
          <a:xfrm>
            <a:off x="539496" y="1209548"/>
            <a:ext cx="779983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（4）为了更好地说明土壤浸出液中含有无机盐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可</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以设计如下实验：在两块载玻片上分别滴两滴蒸</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馏水、土壤浸出液，把载玻片放在酒精灯上加热</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待溶液全部烘干后，观察现象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现象</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滴加蒸馏水的载玻片上</a:t>
            </a:r>
            <a:r>
              <a:rPr lang="en-US" altLang="zh-CN" sz="2800" i="0" dirty="0">
                <a:solidFill>
                  <a:srgbClr val="000000"/>
                </a:solidFill>
                <a:latin typeface="SimSun" pitchFamily="34" charset="0"/>
                <a:ea typeface="SimSun" pitchFamily="34" charset="-122"/>
                <a:cs typeface="SimSun" pitchFamily="34" charset="-120"/>
              </a:rPr>
              <a:t>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242_1#c73d3bb49.blank?vaa=1&amp;vcp=1&amp;vis=1&amp;pid=9965731f6&amp;color=0,0,0&amp;vpa=180&amp;vtp=1&amp;vaab=1&amp;bbb=1"/>
          <p:cNvSpPr/>
          <p:nvPr/>
        </p:nvSpPr>
        <p:spPr>
          <a:xfrm>
            <a:off x="4915440" y="3748913"/>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没有留下任何物质</a:t>
            </a:r>
            <a:endParaRPr lang="en-US" altLang="zh-CN" sz="2800" dirty="0"/>
          </a:p>
        </p:txBody>
      </p:sp>
      <p:sp>
        <p:nvSpPr>
          <p:cNvPr id="5" name="QB_7_AN.243_1#c73d3bb49.blank?vaa=1&amp;vcp=1&amp;vis=1&amp;pid=9965731f6&amp;color=0,0,0&amp;vpa=181&amp;vtp=1&amp;vaab=1&amp;bbb=1"/>
          <p:cNvSpPr/>
          <p:nvPr/>
        </p:nvSpPr>
        <p:spPr>
          <a:xfrm>
            <a:off x="5173113" y="4385500"/>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留下一些白色物质</a:t>
            </a:r>
            <a:endParaRPr lang="en-US" altLang="zh-CN" sz="2800" dirty="0"/>
          </a:p>
        </p:txBody>
      </p:sp>
      <p:sp>
        <p:nvSpPr>
          <p:cNvPr id="6" name="QB_7_AN.244_1#c73d3bb49.blank?vaa=1&amp;vcp=1&amp;vis=1&amp;pid=9965731f6&amp;color=0,0,0&amp;vpa=182&amp;vtp=1&amp;vaab=1&amp;bbb=1"/>
          <p:cNvSpPr/>
          <p:nvPr/>
        </p:nvSpPr>
        <p:spPr>
          <a:xfrm>
            <a:off x="1359939" y="5012245"/>
            <a:ext cx="4170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土壤浸出液中含有无机盐</a:t>
            </a:r>
            <a:endParaRPr lang="en-US" altLang="zh-CN" sz="2800" dirty="0"/>
          </a:p>
        </p:txBody>
      </p:sp>
      <p:sp>
        <p:nvSpPr>
          <p:cNvPr id="7" name="QB_7_BD.241_2#c73d3bb49?htil=5&amp;sp=1&amp;vaa=1&amp;vcp=1&amp;vis=1&amp;pid=9965731f6&amp;color=0,0,0&amp;vtp=1&amp;vaab=1&amp;bt=1&amp;bbb=1&amp;hb=1&amp;hs=1">
            <a:extLst>
              <a:ext uri="{FF2B5EF4-FFF2-40B4-BE49-F238E27FC236}">
                <a16:creationId xmlns:a16="http://schemas.microsoft.com/office/drawing/2014/main" id="{23945F56-F139-EF46-43EB-C94CC2ADE9FC}"/>
              </a:ext>
            </a:extLst>
          </p:cNvPr>
          <p:cNvSpPr/>
          <p:nvPr/>
        </p:nvSpPr>
        <p:spPr>
          <a:xfrm>
            <a:off x="539995" y="4415980"/>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滴加了土壤浸出液的载玻片上</a:t>
            </a:r>
            <a:r>
              <a:rPr lang="en-US" altLang="zh-CN" sz="2800" i="0" dirty="0">
                <a:solidFill>
                  <a:srgbClr val="000000"/>
                </a:solidFill>
                <a:latin typeface="SimSun" pitchFamily="34" charset="0"/>
                <a:ea typeface="SimSun" pitchFamily="34" charset="-122"/>
                <a:cs typeface="SimSun" pitchFamily="34" charset="-120"/>
              </a:rPr>
              <a:t>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结论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6_BD.245_1#7a323d612?sp=1&amp;vaa=1&amp;vcp=1&amp;vis=1&amp;pid=13e18adc5&amp;color=0,0,0&amp;vtp=1&amp;vaab=1&amp;bt=1&amp;bbb=1"/>
          <p:cNvSpPr/>
          <p:nvPr/>
        </p:nvSpPr>
        <p:spPr>
          <a:xfrm>
            <a:off x="539496" y="121335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观察花的结构</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取一朵花</a:t>
            </a:r>
            <a:r>
              <a:rPr lang="en-US" altLang="zh-CN" sz="2800" b="0" i="0" dirty="0">
                <a:solidFill>
                  <a:srgbClr val="000000"/>
                </a:solidFill>
                <a:latin typeface="Times New Roman" pitchFamily="34" charset="0"/>
                <a:ea typeface="SimSun" pitchFamily="34" charset="-122"/>
                <a:cs typeface="Times New Roman" pitchFamily="34" charset="-120"/>
              </a:rPr>
              <a:t>，先观察花的外形。</a:t>
            </a:r>
            <a:endParaRPr lang="en-US" altLang="zh-CN" sz="2800" dirty="0"/>
          </a:p>
        </p:txBody>
      </p:sp>
      <p:sp>
        <p:nvSpPr>
          <p:cNvPr id="3" name="QB_7_BD.246_1#e92550ee0?vaa=1&amp;vcp=1&amp;vis=1&amp;pid=7a323d612&amp;color=0,0,0&amp;vtp=1&amp;vaab=1&amp;bbb=1&amp;hb=1"/>
          <p:cNvSpPr/>
          <p:nvPr/>
        </p:nvSpPr>
        <p:spPr>
          <a:xfrm>
            <a:off x="539496" y="249637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用镊子从外到内依次摘下萼片、</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放在白纸上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观察其颜色、</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形状并统计数目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e92550ee0.blank?vaa=1&amp;vcp=1&amp;vis=1&amp;pid=7a323d612&amp;color=0,0,0&amp;vpa=183&amp;vtp=1&amp;vaab=1&amp;bbb=1"/>
          <p:cNvSpPr/>
          <p:nvPr/>
        </p:nvSpPr>
        <p:spPr>
          <a:xfrm>
            <a:off x="6417214" y="246589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花瓣</a:t>
            </a:r>
            <a:endParaRPr lang="en-US" altLang="zh-CN" sz="2800" dirty="0"/>
          </a:p>
        </p:txBody>
      </p:sp>
      <p:sp>
        <p:nvSpPr>
          <p:cNvPr id="5" name="QB_7_BD.248_1#402b2725d?vaa=1&amp;vcp=1&amp;vis=1&amp;pid=7a323d612&amp;color=0,0,0&amp;vtp=1&amp;vaab=1&amp;bbb=1&amp;hb=1"/>
          <p:cNvSpPr/>
          <p:nvPr/>
        </p:nvSpPr>
        <p:spPr>
          <a:xfrm>
            <a:off x="539496" y="377336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（2）观察雄蕊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用镊子摘下雄蕊，统计雄蕊的数目，并用</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观察</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单个雄蕊的形状和结构特点。轻轻抖动雄蕊，让花药中的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落到白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纸上，并用放大镜观察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249_1#402b2725d.blank?vaa=1&amp;vcp=1&amp;vis=1&amp;pid=7a323d612&amp;color=0,0,0&amp;vpa=184&amp;vtp=1&amp;vaab=1&amp;bbb=1"/>
          <p:cNvSpPr/>
          <p:nvPr/>
        </p:nvSpPr>
        <p:spPr>
          <a:xfrm>
            <a:off x="9360439" y="374288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放大镜</a:t>
            </a:r>
            <a:endParaRPr lang="en-US" altLang="zh-CN" sz="2800" dirty="0"/>
          </a:p>
        </p:txBody>
      </p:sp>
      <p:sp>
        <p:nvSpPr>
          <p:cNvPr id="7" name="QB_7_AN.250_1#402b2725d.blank?vaa=1&amp;vcp=1&amp;vis=1&amp;pid=7a323d612&amp;color=0,0,0&amp;vpa=185&amp;vtp=1&amp;vaab=1&amp;bbb=1"/>
          <p:cNvSpPr/>
          <p:nvPr/>
        </p:nvSpPr>
        <p:spPr>
          <a:xfrm>
            <a:off x="9439814" y="439058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B_7_BD.251_1#aa2df1e05?vaa=1&amp;vcp=1&amp;vis=1&amp;pid=7a323d612&amp;color=0,0,0&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（3）观察雌蕊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用解剖刀小心地切下雌蕊，放在白纸上。先观察形状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再仔细观察柱头。用镊子提起雌蕊，试试</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能否粘起碎纸片。用解</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剖刀从雌蕊的最膨大处横向或纵向切开，用放大镜观察其内部结构，指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出里面的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52_1#aa2df1e05.blank?vaa=1&amp;vcp=1&amp;vis=1&amp;pid=7a323d612&amp;color=0,0,0&amp;vpa=186&amp;vtp=1&amp;vaab=1&amp;bbb=1"/>
          <p:cNvSpPr/>
          <p:nvPr/>
        </p:nvSpPr>
        <p:spPr>
          <a:xfrm>
            <a:off x="6950614" y="280260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柱头</a:t>
            </a:r>
            <a:endParaRPr lang="en-US" altLang="zh-CN" sz="2800" dirty="0"/>
          </a:p>
        </p:txBody>
      </p:sp>
      <p:sp>
        <p:nvSpPr>
          <p:cNvPr id="4" name="QB_7_AN.253_1#aa2df1e05.blank?vaa=1&amp;vcp=1&amp;vis=1&amp;pid=7a323d612&amp;color=0,0,0&amp;vpa=187&amp;vtp=1&amp;vaab=1&amp;bbb=1"/>
          <p:cNvSpPr/>
          <p:nvPr/>
        </p:nvSpPr>
        <p:spPr>
          <a:xfrm>
            <a:off x="1972214" y="40770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pic>
        <p:nvPicPr>
          <p:cNvPr id="2" name="P_5_BD#93c275df9?vcp=1&amp;pid=8f1f6f7a9&amp;color=0,0,0&amp;tib=255,255,255&amp;vtp=1&amp;vaab=1&amp;bt=1" descr="preencoded.png"/>
          <p:cNvPicPr>
            <a:picLocks noChangeAspect="1"/>
          </p:cNvPicPr>
          <p:nvPr/>
        </p:nvPicPr>
        <p:blipFill rotWithShape="1">
          <a:blip r:embed="rId3">
            <a:clrChange>
              <a:clrFrom>
                <a:srgbClr val="FFFFFF"/>
              </a:clrFrom>
              <a:clrTo>
                <a:srgbClr val="FFFFFF">
                  <a:alpha val="0"/>
                </a:srgbClr>
              </a:clrTo>
            </a:clrChange>
          </a:blip>
          <a:srcRect b="52713"/>
          <a:stretch/>
        </p:blipFill>
        <p:spPr>
          <a:xfrm>
            <a:off x="528426" y="963488"/>
            <a:ext cx="11408860" cy="427265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矩形 2">
            <a:extLst>
              <a:ext uri="{FF2B5EF4-FFF2-40B4-BE49-F238E27FC236}">
                <a16:creationId xmlns:a16="http://schemas.microsoft.com/office/drawing/2014/main" id="{A9D8CB46-7A85-6874-1221-3692B1443C10}"/>
              </a:ext>
            </a:extLst>
          </p:cNvPr>
          <p:cNvSpPr/>
          <p:nvPr/>
        </p:nvSpPr>
        <p:spPr>
          <a:xfrm>
            <a:off x="2743199" y="4697128"/>
            <a:ext cx="2858703" cy="70264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6_BD.254_1#6d13b0a8b?sp=1&amp;vaa=1&amp;vcp=1&amp;vis=1&amp;pid=13e18adc5&amp;color=0,0,0&amp;vtp=1&amp;vaab=1&amp;bt=1&amp;bbb=1&amp;hb=1"/>
          <p:cNvSpPr/>
          <p:nvPr/>
        </p:nvSpPr>
        <p:spPr>
          <a:xfrm>
            <a:off x="539496" y="65122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观察叶片的结构</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如图一是制作叶片横切面临时切片的步骤示意图，图二是叶片结构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示意图</a:t>
            </a:r>
            <a:r>
              <a:rPr lang="en-US" altLang="zh-CN" sz="2800" b="0" i="0" dirty="0">
                <a:solidFill>
                  <a:srgbClr val="000000"/>
                </a:solidFill>
                <a:latin typeface="Times New Roman" pitchFamily="34" charset="0"/>
                <a:ea typeface="SimSun" pitchFamily="34" charset="-122"/>
                <a:cs typeface="Times New Roman" pitchFamily="34" charset="-120"/>
              </a:rPr>
              <a:t>，请据图回答：</a:t>
            </a:r>
            <a:endParaRPr lang="en-US" altLang="zh-CN" sz="2800" dirty="0"/>
          </a:p>
        </p:txBody>
      </p:sp>
      <p:pic>
        <p:nvPicPr>
          <p:cNvPr id="3" name="QO_6_BD.254_3#6d13b0a8b?iti=7&amp;htil=1&amp;vaa=1&amp;vcp=1&amp;vis=1&amp;pid=13e18adc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106424" y="2692876"/>
            <a:ext cx="441655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254_4#6d13b0a8b?iti=8&amp;htil=1&amp;vaa=1&amp;vcp=1&amp;vis=1&amp;pid=13e18adc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13448" y="2628868"/>
            <a:ext cx="37124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254_5#6d13b0a8b?iti=7&amp;htil=1&amp;vaa=1&amp;vcp=1&amp;vis=1&amp;pid=13e18adc5&amp;color=0,0,0&amp;vtp=1&amp;vaab=1&amp;bbb=1"/>
          <p:cNvSpPr/>
          <p:nvPr/>
        </p:nvSpPr>
        <p:spPr>
          <a:xfrm>
            <a:off x="2918619" y="5617940"/>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6" name="QO_6_BD.254_6#6d13b0a8b?iti=8&amp;htil=1&amp;vaa=1&amp;vcp=1&amp;vis=1&amp;pid=13e18adc5&amp;color=0,0,0&amp;vtp=1&amp;vaab=1&amp;bbb=1"/>
          <p:cNvSpPr/>
          <p:nvPr/>
        </p:nvSpPr>
        <p:spPr>
          <a:xfrm>
            <a:off x="8473599" y="5627084"/>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B_7_BD.255_1#97d05c10b?vaa=1&amp;vcp=1&amp;vis=1&amp;pid=6d13b0a8b&amp;color=0,0,0&amp;vtp=1&amp;vaab=1&amp;bt=1&amp;bbb=1&amp;hb=1"/>
          <p:cNvSpPr/>
          <p:nvPr/>
        </p:nvSpPr>
        <p:spPr>
          <a:xfrm>
            <a:off x="539496" y="557784"/>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（1）在图一中，步骤</a:t>
            </a:r>
            <a:r>
              <a:rPr lang="en-US" altLang="zh-CN" sz="2800" b="0" i="0">
                <a:solidFill>
                  <a:srgbClr val="000000"/>
                </a:solidFill>
                <a:latin typeface="Times New Roman" pitchFamily="34" charset="0"/>
                <a:ea typeface="SimSun" pitchFamily="34" charset="-122"/>
                <a:cs typeface="Times New Roman" pitchFamily="34" charset="-120"/>
              </a:rPr>
              <a:t>B的操作要领是用右手捏紧</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刀片，迅</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速切割</a:t>
            </a:r>
            <a:r>
              <a:rPr lang="en-US" altLang="zh-CN" sz="2800" b="0" i="0" dirty="0">
                <a:solidFill>
                  <a:srgbClr val="000000"/>
                </a:solidFill>
                <a:latin typeface="Times New Roman" pitchFamily="34" charset="0"/>
                <a:ea typeface="SimSun" pitchFamily="34" charset="-122"/>
                <a:cs typeface="Times New Roman" pitchFamily="34" charset="-120"/>
              </a:rPr>
              <a:t>。要多切几次，把切下的薄片放入水中</a:t>
            </a:r>
            <a:r>
              <a:rPr lang="en-US" altLang="zh-CN" sz="2800" b="0" i="0">
                <a:solidFill>
                  <a:srgbClr val="000000"/>
                </a:solidFill>
                <a:latin typeface="Times New Roman" pitchFamily="34" charset="0"/>
                <a:ea typeface="SimSun" pitchFamily="34" charset="-122"/>
                <a:cs typeface="Times New Roman" pitchFamily="34" charset="-120"/>
              </a:rPr>
              <a:t>，用毛笔蘸出</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的一</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片</a:t>
            </a:r>
            <a:r>
              <a:rPr lang="en-US" altLang="zh-CN" sz="2800" b="0" i="0" dirty="0">
                <a:solidFill>
                  <a:srgbClr val="000000"/>
                </a:solidFill>
                <a:latin typeface="Times New Roman" pitchFamily="34" charset="0"/>
                <a:ea typeface="SimSun" pitchFamily="34" charset="-122"/>
                <a:cs typeface="Times New Roman" pitchFamily="34" charset="-120"/>
              </a:rPr>
              <a:t>，放在载玻片中央的清水中，然后用镊子夹起盖玻片</a:t>
            </a:r>
            <a:r>
              <a:rPr lang="en-US" altLang="zh-CN" sz="2800" b="0" i="0">
                <a:solidFill>
                  <a:srgbClr val="000000"/>
                </a:solidFill>
                <a:latin typeface="Times New Roman" pitchFamily="34" charset="0"/>
                <a:ea typeface="SimSun" pitchFamily="34" charset="-122"/>
                <a:cs typeface="Times New Roman" pitchFamily="34" charset="-120"/>
              </a:rPr>
              <a:t>，使它的一边先</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接触</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，然后</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，这样做的目的是</a:t>
            </a:r>
            <a:r>
              <a:rPr lang="en-US" altLang="zh-CN" sz="2800" i="0">
                <a:solidFill>
                  <a:srgbClr val="000000"/>
                </a:solidFill>
                <a:latin typeface="SimSun" pitchFamily="34" charset="0"/>
                <a:ea typeface="SimSun" pitchFamily="34" charset="-122"/>
                <a:cs typeface="SimSun" pitchFamily="34" charset="-120"/>
              </a:rPr>
              <a:t>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56_1#97d05c10b.blank?vaa=1&amp;vcp=1&amp;vis=1&amp;pid=6d13b0a8b&amp;color=0,0,0&amp;vpa=188&amp;vtp=1&amp;vaab=1&amp;bbb=1"/>
          <p:cNvSpPr/>
          <p:nvPr/>
        </p:nvSpPr>
        <p:spPr>
          <a:xfrm>
            <a:off x="8076153" y="527685"/>
            <a:ext cx="20367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并排的两片</a:t>
            </a:r>
            <a:endParaRPr lang="en-US" altLang="zh-CN" sz="2800" dirty="0"/>
          </a:p>
        </p:txBody>
      </p:sp>
      <p:sp>
        <p:nvSpPr>
          <p:cNvPr id="4" name="QB_7_AN.257_1#97d05c10b.blank?vaa=1&amp;vcp=1&amp;vis=1&amp;pid=6d13b0a8b&amp;color=0,0,0&amp;vpa=189&amp;vtp=1&amp;vaab=1&amp;bbb=1"/>
          <p:cNvSpPr/>
          <p:nvPr/>
        </p:nvSpPr>
        <p:spPr>
          <a:xfrm>
            <a:off x="9795414" y="1124585"/>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最薄</a:t>
            </a:r>
            <a:endParaRPr lang="en-US" altLang="zh-CN" sz="2800" dirty="0"/>
          </a:p>
        </p:txBody>
      </p:sp>
      <p:sp>
        <p:nvSpPr>
          <p:cNvPr id="5" name="QB_7_AN.258_1#97d05c10b.blank?vaa=1&amp;vcp=1&amp;vis=1&amp;pid=6d13b0a8b&amp;color=0,0,0&amp;vpa=190&amp;vtp=1&amp;vaab=1&amp;bbb=1"/>
          <p:cNvSpPr/>
          <p:nvPr/>
        </p:nvSpPr>
        <p:spPr>
          <a:xfrm>
            <a:off x="1261015" y="22973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水滴</a:t>
            </a:r>
            <a:endParaRPr lang="en-US" altLang="zh-CN" sz="2800" dirty="0"/>
          </a:p>
        </p:txBody>
      </p:sp>
      <p:sp>
        <p:nvSpPr>
          <p:cNvPr id="6" name="QB_7_AN.259_1#97d05c10b.blank?vaa=1&amp;vcp=1&amp;vis=1&amp;pid=6d13b0a8b&amp;color=0,0,0&amp;vpa=191&amp;vtp=1&amp;vaab=1&amp;bbb=1"/>
          <p:cNvSpPr/>
          <p:nvPr/>
        </p:nvSpPr>
        <p:spPr>
          <a:xfrm>
            <a:off x="3394615" y="2297303"/>
            <a:ext cx="16811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慢慢放下</a:t>
            </a:r>
            <a:endParaRPr lang="en-US" altLang="zh-CN" sz="2800" dirty="0"/>
          </a:p>
        </p:txBody>
      </p:sp>
      <p:sp>
        <p:nvSpPr>
          <p:cNvPr id="7" name="QB_7_AN.261_1#97d05c10b.blank?vaa=1&amp;vcp=1&amp;vis=1&amp;pid=6d13b0a8b&amp;color=0,0,0&amp;vpa=192&amp;vtp=1&amp;vaab=1&amp;bbb=1"/>
          <p:cNvSpPr/>
          <p:nvPr/>
        </p:nvSpPr>
        <p:spPr>
          <a:xfrm>
            <a:off x="8017414" y="2297303"/>
            <a:ext cx="23923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避免出现气泡</a:t>
            </a:r>
            <a:endParaRPr lang="en-US" altLang="zh-CN" sz="2800" dirty="0"/>
          </a:p>
        </p:txBody>
      </p:sp>
      <p:pic>
        <p:nvPicPr>
          <p:cNvPr id="8" name="QO_6_BD.260_2#97d05c10b?iti=9&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16152" y="3048508"/>
            <a:ext cx="4197096"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O_6_BD.260_3#97d05c10b?iti=10&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4032" y="2984500"/>
            <a:ext cx="3529584"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O_6_BD.260_4#97d05c10b?iti=9&amp;htil=1&amp;vaa=1&amp;vcp=1&amp;vis=1&amp;pid=6d13b0a8b&amp;color=0,0,0&amp;vtp=1&amp;vaab=1&amp;bbb=1"/>
          <p:cNvSpPr/>
          <p:nvPr/>
        </p:nvSpPr>
        <p:spPr>
          <a:xfrm>
            <a:off x="2918619" y="5836412"/>
            <a:ext cx="792162" cy="528638"/>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11" name="QO_6_BD.260_5#97d05c10b?iti=10&amp;htil=1&amp;vaa=1&amp;vcp=1&amp;vis=1&amp;pid=6d13b0a8b&amp;color=0,0,0&amp;vtp=1&amp;vaab=1&amp;bbb=1"/>
          <p:cNvSpPr/>
          <p:nvPr/>
        </p:nvSpPr>
        <p:spPr>
          <a:xfrm>
            <a:off x="8482743" y="5836412"/>
            <a:ext cx="792162" cy="528638"/>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B_7_BD.262_1#11d04997d?vaa=1&amp;vcp=1&amp;vis=1&amp;pid=6d13b0a8b&amp;color=0,0,0&amp;vtp=1&amp;vaab=1&amp;bt=1&amp;bbb=1&amp;hb=1"/>
          <p:cNvSpPr/>
          <p:nvPr/>
        </p:nvSpPr>
        <p:spPr>
          <a:xfrm>
            <a:off x="539496" y="67433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在图二中，［</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］属于保护组织，［</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］主要由输导组织构成，</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的绝大部分属于营养组织</a:t>
            </a:r>
            <a:r>
              <a:rPr lang="en-US" altLang="zh-CN" sz="2800" b="0" i="0">
                <a:solidFill>
                  <a:srgbClr val="000000"/>
                </a:solidFill>
                <a:latin typeface="Times New Roman" pitchFamily="34" charset="0"/>
                <a:ea typeface="SimSun" pitchFamily="34" charset="-122"/>
                <a:cs typeface="Times New Roman" pitchFamily="34" charset="-120"/>
              </a:rPr>
              <a:t>。由上可知叶片是由不同的组织按照</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一定次序构成的，在结构层次上属于</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63_1#11d04997d.blank?vaa=1&amp;vcp=1&amp;vis=1&amp;pid=6d13b0a8b&amp;color=0,0,0&amp;vpa=193&amp;vtp=1&amp;vaab=1"/>
          <p:cNvSpPr/>
          <p:nvPr/>
        </p:nvSpPr>
        <p:spPr>
          <a:xfrm>
            <a:off x="3572415" y="6438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4" name="QB_7_AN.264_1#11d04997d.blank?vaa=1&amp;vcp=1&amp;vis=1&amp;pid=6d13b0a8b&amp;color=0,0,0&amp;vpa=194&amp;vtp=1&amp;vaab=1"/>
          <p:cNvSpPr/>
          <p:nvPr/>
        </p:nvSpPr>
        <p:spPr>
          <a:xfrm>
            <a:off x="7306214" y="6438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5" name="QB_7_AN.265_1#11d04997d.blank?vaa=1&amp;vcp=1&amp;vis=1&amp;pid=6d13b0a8b&amp;color=0,0,0&amp;vpa=195&amp;vtp=1&amp;vaab=1"/>
          <p:cNvSpPr/>
          <p:nvPr/>
        </p:nvSpPr>
        <p:spPr>
          <a:xfrm>
            <a:off x="905415" y="12915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6" name="QB_7_AN.267_1#11d04997d.blank?vaa=1&amp;vcp=1&amp;vis=1&amp;pid=6d13b0a8b&amp;color=0,0,0&amp;vpa=196&amp;vtp=1&amp;vaab=1&amp;bbb=1"/>
          <p:cNvSpPr/>
          <p:nvPr/>
        </p:nvSpPr>
        <p:spPr>
          <a:xfrm>
            <a:off x="6239415" y="191830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器官</a:t>
            </a:r>
            <a:endParaRPr lang="en-US" altLang="zh-CN" sz="2800" dirty="0"/>
          </a:p>
        </p:txBody>
      </p:sp>
      <p:pic>
        <p:nvPicPr>
          <p:cNvPr id="7" name="QO_6_BD.266_2#11d04997d?iti=11&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106424" y="2720562"/>
            <a:ext cx="441655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O_6_BD.266_3#11d04997d?iti=12&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13448" y="2656554"/>
            <a:ext cx="37124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O_6_BD.266_4#11d04997d?iti=11&amp;htil=1&amp;vaa=1&amp;vcp=1&amp;vis=1&amp;pid=6d13b0a8b&amp;color=0,0,0&amp;vtp=1&amp;vaab=1&amp;bbb=1"/>
          <p:cNvSpPr/>
          <p:nvPr/>
        </p:nvSpPr>
        <p:spPr>
          <a:xfrm>
            <a:off x="2918619" y="5645626"/>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10" name="QO_6_BD.266_5#11d04997d?iti=12&amp;htil=1&amp;vaa=1&amp;vcp=1&amp;vis=1&amp;pid=6d13b0a8b&amp;color=0,0,0&amp;vtp=1&amp;vaab=1&amp;bbb=1"/>
          <p:cNvSpPr/>
          <p:nvPr/>
        </p:nvSpPr>
        <p:spPr>
          <a:xfrm>
            <a:off x="8473599" y="5654770"/>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B_7_BD.268_1#9eeac5305?vaa=1&amp;vcp=1&amp;vis=1&amp;pid=6d13b0a8b&amp;color=0,0,0&amp;vtp=1&amp;vaab=1&amp;bt=1&amp;bbb=1&amp;hb=1"/>
          <p:cNvSpPr/>
          <p:nvPr/>
        </p:nvSpPr>
        <p:spPr>
          <a:xfrm>
            <a:off x="539496" y="557784"/>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在叶片的结构中，［</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的细胞中含有大量叶绿体，叶绿</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体将光能转变成化学能，储存在它所制造的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1_1#9eeac5305.blank?vaa=1&amp;vcp=1&amp;vis=1&amp;pid=6d13b0a8b&amp;color=0,0,0&amp;vpa=197&amp;vtp=1&amp;vaab=1"/>
          <p:cNvSpPr/>
          <p:nvPr/>
        </p:nvSpPr>
        <p:spPr>
          <a:xfrm>
            <a:off x="4639215" y="532003"/>
            <a:ext cx="436563"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4" name="QB_7_AN.2_1#9eeac5305.blank?vaa=1&amp;vcp=1&amp;vis=1&amp;pid=6d13b0a8b&amp;color=0,0,0&amp;vpa=198&amp;vtp=1&amp;vaab=1&amp;bbb=1"/>
          <p:cNvSpPr/>
          <p:nvPr/>
        </p:nvSpPr>
        <p:spPr>
          <a:xfrm>
            <a:off x="5528215" y="5320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5" name="QB_7_AN.3_1#9eeac5305.blank?vaa=1&amp;vcp=1&amp;vis=1&amp;pid=6d13b0a8b&amp;color=0,0,0&amp;vpa=199&amp;vtp=1&amp;vaab=1&amp;bbb=1"/>
          <p:cNvSpPr/>
          <p:nvPr/>
        </p:nvSpPr>
        <p:spPr>
          <a:xfrm>
            <a:off x="7306214" y="1106742"/>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pic>
        <p:nvPicPr>
          <p:cNvPr id="6" name="QO_6_BD.271_2#9eeac5305?iti=13&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16152" y="1867408"/>
            <a:ext cx="4197096"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O_6_BD.271_3#9eeac5305?iti=14&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4032" y="1803400"/>
            <a:ext cx="3529584"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O_6_BD.271_4#9eeac5305?iti=13&amp;htil=1&amp;vaa=1&amp;vcp=1&amp;vis=1&amp;pid=6d13b0a8b&amp;color=0,0,0&amp;vtp=1&amp;vaab=1&amp;bbb=1"/>
          <p:cNvSpPr/>
          <p:nvPr/>
        </p:nvSpPr>
        <p:spPr>
          <a:xfrm>
            <a:off x="2918619" y="4655312"/>
            <a:ext cx="792162" cy="525399"/>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9" name="QO_6_BD.271_5#9eeac5305?iti=14&amp;htil=1&amp;vaa=1&amp;vcp=1&amp;vis=1&amp;pid=6d13b0a8b&amp;color=0,0,0&amp;vtp=1&amp;vaab=1&amp;bbb=1"/>
          <p:cNvSpPr/>
          <p:nvPr/>
        </p:nvSpPr>
        <p:spPr>
          <a:xfrm>
            <a:off x="8482743" y="4655312"/>
            <a:ext cx="792162" cy="525399"/>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
        <p:nvSpPr>
          <p:cNvPr id="10" name="QB_7_BD.273_1#b94c4c5d7?vaa=1&amp;vcp=1&amp;vis=1&amp;pid=6d13b0a8b&amp;color=0,0,0&amp;vtp=1&amp;vaab=1&amp;bbb=1&amp;hb=1"/>
          <p:cNvSpPr/>
          <p:nvPr/>
        </p:nvSpPr>
        <p:spPr>
          <a:xfrm>
            <a:off x="539496" y="5240782"/>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）叶片的所有活细胞的细胞质中都含有</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，该能量转换器能</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将</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中的化学能释放出来</a:t>
            </a:r>
            <a:r>
              <a:rPr lang="en-US" altLang="zh-CN" sz="2800" b="0" i="0" dirty="0">
                <a:solidFill>
                  <a:srgbClr val="000000"/>
                </a:solidFill>
                <a:latin typeface="Times New Roman" pitchFamily="34" charset="0"/>
                <a:ea typeface="SimSun" pitchFamily="34" charset="-122"/>
                <a:cs typeface="Times New Roman" pitchFamily="34" charset="-120"/>
              </a:rPr>
              <a:t>，供细胞利用。</a:t>
            </a:r>
            <a:endParaRPr lang="en-US" altLang="zh-CN" sz="2800" dirty="0"/>
          </a:p>
        </p:txBody>
      </p:sp>
      <p:sp>
        <p:nvSpPr>
          <p:cNvPr id="11" name="QB_7_AN.274_1#b94c4c5d7.blank?vaa=1&amp;vcp=1&amp;vis=1&amp;pid=6d13b0a8b&amp;color=0,0,0&amp;vpa=200&amp;vtp=1&amp;vaab=1&amp;bbb=1"/>
          <p:cNvSpPr/>
          <p:nvPr/>
        </p:nvSpPr>
        <p:spPr>
          <a:xfrm>
            <a:off x="7128414" y="5215001"/>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线粒体</a:t>
            </a:r>
            <a:endParaRPr lang="en-US" altLang="zh-CN" sz="2800" dirty="0"/>
          </a:p>
        </p:txBody>
      </p:sp>
      <p:sp>
        <p:nvSpPr>
          <p:cNvPr id="12" name="QB_7_AN.275_1#b94c4c5d7.blank?vaa=1&amp;vcp=1&amp;vis=1&amp;pid=6d13b0a8b&amp;color=0,0,0&amp;vpa=201&amp;vtp=1&amp;vaab=1&amp;bbb=1"/>
          <p:cNvSpPr/>
          <p:nvPr/>
        </p:nvSpPr>
        <p:spPr>
          <a:xfrm>
            <a:off x="905415" y="5789740"/>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animEffect transition="in" filter="wipe(left)">
                                      <p:cBhvr>
                                        <p:cTn id="39" dur="500"/>
                                        <p:tgtEl>
                                          <p:spTgt spid="12">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11" grpId="0" build="p" animBg="1"/>
      <p:bldP spid="1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4#7dbd7a255.fixed?vcp=1&amp;pid=7ef20695b&amp;color=0,0,0&amp;vtp=1&amp;vaab=1&amp;bbb=1&amp;hb=1"/>
          <p:cNvSpPr/>
          <p:nvPr/>
        </p:nvSpPr>
        <p:spPr>
          <a:xfrm>
            <a:off x="320040" y="2133600"/>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
        <p:nvSpPr>
          <p:cNvPr id="3" name="C_4_BD#7dbd7a255.fixed?vcp=1&amp;pid=7ef20695b&amp;color=86,186,157&amp;vtp=1&amp;vaab=1&amp;bbb=1"/>
          <p:cNvSpPr/>
          <p:nvPr/>
        </p:nvSpPr>
        <p:spPr>
          <a:xfrm>
            <a:off x="2267712" y="3776472"/>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真题深解读</a:t>
            </a:r>
            <a:endParaRPr lang="en-US" altLang="zh-CN" sz="40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BD.278_1#7a2eca11c?vaa=1&amp;vcp=1&amp;vis=1&amp;pid=7dbd7a255&amp;color=0,0,0&amp;mp=1&amp;vtp=1&amp;vaab=1&amp;bt=1&amp;bbb=1&amp;hb=1"/>
          <p:cNvSpPr/>
          <p:nvPr/>
        </p:nvSpPr>
        <p:spPr>
          <a:xfrm>
            <a:off x="539496" y="21875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金花茶是我国特有的茶花品种，是世界名贵观赏植物。其花瓣金</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黄，种子外面有果皮包被。金花茶在分类中属于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279_1#7a2eca11c.bracket?vaa=1&amp;vcp=1&amp;vis=1&amp;pid=7dbd7a255&amp;color=0,0,0&amp;mp=1&amp;vpa=202&amp;vtp=1&amp;vaab=1"/>
          <p:cNvSpPr/>
          <p:nvPr/>
        </p:nvSpPr>
        <p:spPr>
          <a:xfrm>
            <a:off x="8279632" y="28611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278_2#7a2eca11c.choices?vaa=1&amp;vcp=1&amp;vis=1&amp;pid=7dbd7a255&amp;color=0,0,0&amp;vtp=1&amp;vaab=1&amp;bbb=1"/>
          <p:cNvSpPr/>
          <p:nvPr/>
        </p:nvSpPr>
        <p:spPr>
          <a:xfrm>
            <a:off x="539496" y="3549808"/>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A.藻类植物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B.苔藓植物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C.蕨类植物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D.被子植物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3" name="QC_5_EX.1_1#7a2eca11c?vaa=1&amp;vcp=1&amp;vis=1&amp;pid=7dbd7a255&amp;color=0,0,0&amp;vtp=1&amp;vaab=1&amp;bbb=1&amp;hb=1"/>
          <p:cNvSpPr/>
          <p:nvPr/>
        </p:nvSpPr>
        <p:spPr>
          <a:xfrm>
            <a:off x="539496" y="772877"/>
            <a:ext cx="11109960" cy="4439857"/>
          </a:xfrm>
          <a:prstGeom prst="rect">
            <a:avLst/>
          </a:prstGeom>
          <a:noFill/>
          <a:ln/>
        </p:spPr>
        <p:txBody>
          <a:bodyPr wrap="none" lIns="0" tIns="0" rIns="0" bIns="0" rtlCol="0" anchor="t"/>
          <a:lstStyle/>
          <a:p>
            <a:pPr algn="l"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endParaRPr lang="en-US" altLang="zh-CN" sz="2800" b="1"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解答此题的关键是明确各植物类群的特征。植物根据形态结构的不同</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分为藻类植物、苔藓植物、蕨类植物、裸子植物和被子植物。根据绿色</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植物繁殖方式的不同，一般把绿色植物分为孢子植物和种子植物两大类</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孢子植物包括藻类植物、苔藓植物和蕨类植物，都不结种子，都靠孢子</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繁殖后代；种子植物包括裸子植物和被子植物，都用种子繁殖后代，裸</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子植物的种子无果皮包被着、种子裸露，被子植物的种子外面有果皮包</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被着、能形成果实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left)">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EX.1_1#4cb4a0c19?vaa=1&amp;vcp=1&amp;vis=1&amp;pid=7dbd7a255&amp;color=0,0,0&amp;vtp=1&amp;vaab=1&amp;bt=1&amp;bbb=1&amp;hb=1"/>
          <p:cNvSpPr/>
          <p:nvPr/>
        </p:nvSpPr>
        <p:spPr>
          <a:xfrm>
            <a:off x="539496" y="29762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正确识记并理解玉米种子的结构和功能是解题的关键。玉米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种子由果皮和种皮、胚、胚乳组成，胚由胚芽、胚轴、胚根和一片子叶</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组成，胚乳中储存有丰富的营养物质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BD.282_1#4cb4a0c19?vaa=1&amp;vcp=1&amp;vis=1&amp;pid=7dbd7a255&amp;color=0,0,0&amp;vtp=1&amp;vaab=1&amp;bbb=1&amp;hb=1"/>
          <p:cNvSpPr/>
          <p:nvPr/>
        </p:nvSpPr>
        <p:spPr>
          <a:xfrm>
            <a:off x="539496" y="114047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江西·中考）玉米是人们生活中常见的食品，玉米种子的营养物</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质主要存在于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283_1#4cb4a0c19.bracket?vaa=1&amp;vcp=1&amp;vis=1&amp;pid=7dbd7a255&amp;color=0,0,0&amp;vpa=203&amp;vtp=1&amp;vaab=1"/>
          <p:cNvSpPr/>
          <p:nvPr/>
        </p:nvSpPr>
        <p:spPr>
          <a:xfrm>
            <a:off x="2968044" y="1887691"/>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282_2#4cb4a0c19.choices?vaa=1&amp;vcp=1&amp;vis=1&amp;pid=7dbd7a255&amp;color=0,0,0&amp;vtp=1&amp;vaab=1&amp;bbb=1"/>
          <p:cNvSpPr/>
          <p:nvPr/>
        </p:nvSpPr>
        <p:spPr>
          <a:xfrm>
            <a:off x="539496" y="2409653"/>
            <a:ext cx="11109960" cy="553657"/>
          </a:xfrm>
          <a:prstGeom prst="rect">
            <a:avLst/>
          </a:prstGeom>
          <a:noFill/>
          <a:ln/>
        </p:spPr>
        <p:txBody>
          <a:bodyPr wrap="none" lIns="0" tIns="0" rIns="0" bIns="0" rtlCol="0" anchor="t"/>
          <a:lstStyle/>
          <a:p>
            <a:pPr latinLnBrk="1">
              <a:lnSpc>
                <a:spcPts val="4900"/>
              </a:lnSpc>
              <a:tabLst>
                <a:tab pos="2583815" algn="l"/>
                <a:tab pos="5485130" algn="l"/>
                <a:tab pos="83864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.胚</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B.胚乳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C.子叶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.胚芽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bg/>
                                          </p:spTgt>
                                        </p:tgtEl>
                                        <p:attrNameLst>
                                          <p:attrName>style.visibility</p:attrName>
                                        </p:attrNameLst>
                                      </p:cBhvr>
                                      <p:to>
                                        <p:strVal val="visible"/>
                                      </p:to>
                                    </p:set>
                                    <p:animEffect transition="in" filter="wipe(left)">
                                      <p:cBhvr>
                                        <p:cTn id="15" dur="500"/>
                                        <p:tgtEl>
                                          <p:spTgt spid="2">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wipe(left)">
                                      <p:cBhvr>
                                        <p:cTn id="21" dur="500"/>
                                        <p:tgtEl>
                                          <p:spTgt spid="2">
                                            <p:txEl>
                                              <p:pRg st="1" end="1"/>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wipe(left)">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286_1#00c49e4d0?vaa=1&amp;vcp=1&amp;vis=1&amp;pid=7dbd7a255&amp;color=0,0,0&amp;mp=1&amp;vtp=1&amp;vaab=1&amp;bt=1&amp;bbb=1&amp;hb=1"/>
          <p:cNvSpPr/>
          <p:nvPr/>
        </p:nvSpPr>
        <p:spPr>
          <a:xfrm>
            <a:off x="539496" y="43567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考点3</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下图是植物体的某些器官或结构示意图</a:t>
            </a:r>
            <a:r>
              <a:rPr lang="en-US" altLang="zh-CN" sz="2800" b="0" i="0">
                <a:solidFill>
                  <a:srgbClr val="000000"/>
                </a:solidFill>
                <a:latin typeface="Times New Roman" pitchFamily="34" charset="0"/>
                <a:ea typeface="SimSun" pitchFamily="34" charset="-122"/>
                <a:cs typeface="Times New Roman" pitchFamily="34" charset="-120"/>
              </a:rPr>
              <a:t>，下列相关叙述错误的是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pic>
        <p:nvPicPr>
          <p:cNvPr id="4" name="QC_5_BD.286_2#00c49e4d0?vaa=1&amp;vcp=1&amp;vis=1&amp;pid=7dbd7a25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4476" y="1202404"/>
            <a:ext cx="5394960"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5_BD.286_4#00c49e4d0.choices?htil=10&amp;vaa=1&amp;vcp=1&amp;vis=1&amp;pid=7dbd7a255&amp;color=0,0,0&amp;vtp=1&amp;vaab=1&amp;bbb=1&amp;hb=1">
                <a:extLst>
                  <a:ext uri="{FF2B5EF4-FFF2-40B4-BE49-F238E27FC236}">
                    <a16:creationId xmlns:a16="http://schemas.microsoft.com/office/drawing/2014/main" id="{9CF45D3E-B600-52ED-7BC1-5F8572763527}"/>
                  </a:ext>
                </a:extLst>
              </p:cNvPr>
              <p:cNvSpPr/>
              <p:nvPr/>
            </p:nvSpPr>
            <p:spPr>
              <a:xfrm>
                <a:off x="539495" y="1637030"/>
                <a:ext cx="6948959" cy="4439857"/>
              </a:xfrm>
              <a:prstGeom prst="rect">
                <a:avLst/>
              </a:prstGeom>
              <a:noFill/>
              <a:ln/>
            </p:spPr>
            <p:txBody>
              <a:bodyPr wrap="none" lIns="0" tIns="0" rIns="0" bIns="0" rtlCol="0" anchor="t"/>
              <a:lstStyle/>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A.图丁中的结构B和C可以使根不断</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长长</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是由图甲中的①发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育成的</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C.图乙中的②将来发育成图丙中的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D.图甲中</a:t>
                </a:r>
                <a:r>
                  <a:rPr lang="en-US" altLang="zh-CN" sz="2800" b="0" i="0" dirty="0">
                    <a:solidFill>
                      <a:srgbClr val="000000"/>
                    </a:solidFill>
                    <a:latin typeface="Times New Roman" pitchFamily="34" charset="0"/>
                    <a:ea typeface="SimSun" pitchFamily="34" charset="-122"/>
                    <a:cs typeface="Times New Roman" pitchFamily="34" charset="-120"/>
                  </a:rPr>
                  <a:t>①②③④</a:t>
                </a:r>
                <a:r>
                  <a:rPr lang="en-US" altLang="zh-CN" sz="2800" b="0" i="0" dirty="0" err="1">
                    <a:solidFill>
                      <a:srgbClr val="000000"/>
                    </a:solidFill>
                    <a:latin typeface="Times New Roman" pitchFamily="34" charset="0"/>
                    <a:ea typeface="SimSun" pitchFamily="34" charset="-122"/>
                    <a:cs typeface="Times New Roman" pitchFamily="34" charset="-120"/>
                  </a:rPr>
                  <a:t>共同组成种子的胚</a:t>
                </a:r>
                <a:endParaRPr lang="en-US" altLang="zh-CN" sz="2800" dirty="0"/>
              </a:p>
            </p:txBody>
          </p:sp>
        </mc:Choice>
        <mc:Fallback xmlns="">
          <p:sp>
            <p:nvSpPr>
              <p:cNvPr id="3" name="QC_5_BD.286_4#00c49e4d0.choices?htil=10&amp;vaa=1&amp;vcp=1&amp;vis=1&amp;pid=7dbd7a255&amp;color=0,0,0&amp;vtp=1&amp;vaab=1&amp;bbb=1&amp;hb=1">
                <a:extLst>
                  <a:ext uri="{FF2B5EF4-FFF2-40B4-BE49-F238E27FC236}">
                    <a16:creationId xmlns:a16="http://schemas.microsoft.com/office/drawing/2014/main" id="{9CF45D3E-B600-52ED-7BC1-5F8572763527}"/>
                  </a:ext>
                </a:extLst>
              </p:cNvPr>
              <p:cNvSpPr>
                <a:spLocks noRot="1" noChangeAspect="1" noMove="1" noResize="1" noEditPoints="1" noAdjustHandles="1" noChangeArrowheads="1" noChangeShapeType="1" noTextEdit="1"/>
              </p:cNvSpPr>
              <p:nvPr/>
            </p:nvSpPr>
            <p:spPr>
              <a:xfrm>
                <a:off x="539495" y="1637030"/>
                <a:ext cx="6948959" cy="4439857"/>
              </a:xfrm>
              <a:prstGeom prst="rect">
                <a:avLst/>
              </a:prstGeom>
              <a:blipFill>
                <a:blip r:embed="rId4"/>
                <a:stretch>
                  <a:fillRect l="-3070"/>
                </a:stretch>
              </a:blipFill>
              <a:ln/>
            </p:spPr>
            <p:txBody>
              <a:bodyPr/>
              <a:lstStyle/>
              <a:p>
                <a:r>
                  <a:rPr lang="zh-CN" altLang="en-US">
                    <a:noFill/>
                  </a:rPr>
                  <a:t> </a:t>
                </a:r>
              </a:p>
            </p:txBody>
          </p:sp>
        </mc:Fallback>
      </mc:AlternateContent>
      <p:sp>
        <p:nvSpPr>
          <p:cNvPr id="5" name="QC_5_AN.283_1#4cb4a0c19.bracket?vaa=1&amp;vcp=1&amp;vis=1&amp;pid=7dbd7a255&amp;color=0,0,0&amp;vpa=203&amp;vtp=1&amp;vaab=1">
            <a:extLst>
              <a:ext uri="{FF2B5EF4-FFF2-40B4-BE49-F238E27FC236}">
                <a16:creationId xmlns:a16="http://schemas.microsoft.com/office/drawing/2014/main" id="{DF7FA072-B14A-15B4-EA1C-C515633D6C67}"/>
              </a:ext>
            </a:extLst>
          </p:cNvPr>
          <p:cNvSpPr/>
          <p:nvPr/>
        </p:nvSpPr>
        <p:spPr>
          <a:xfrm>
            <a:off x="888704" y="10692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QC_5_EX.1_1#00c49e4d0?vaa=1&amp;vcp=1&amp;vis=1&amp;pid=7dbd7a255&amp;color=0,0,0&amp;vtp=1&amp;vaab=1&amp;bbb=1&amp;hb=1"/>
              <p:cNvSpPr/>
              <p:nvPr/>
            </p:nvSpPr>
            <p:spPr>
              <a:xfrm>
                <a:off x="539496" y="554400"/>
                <a:ext cx="11109960" cy="2661857"/>
              </a:xfrm>
              <a:prstGeom prst="rect">
                <a:avLst/>
              </a:prstGeom>
              <a:noFill/>
              <a:ln/>
            </p:spPr>
            <p:txBody>
              <a:bodyPr wrap="none" lIns="0" tIns="0" rIns="0" bIns="0" rtlCol="0" anchor="t"/>
              <a:lstStyle/>
              <a:p>
                <a:pPr algn="l" latinLnBrk="1">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r>
                  <a:rPr lang="en-US" altLang="zh-CN" sz="2800" b="0" i="0" dirty="0">
                    <a:solidFill>
                      <a:srgbClr val="000000"/>
                    </a:solidFill>
                    <a:latin typeface="SimSun" pitchFamily="34" charset="0"/>
                    <a:ea typeface="SimSun" pitchFamily="34" charset="-122"/>
                    <a:cs typeface="SimSun" pitchFamily="34" charset="-120"/>
                  </a:rPr>
                  <a:t> </a:t>
                </a: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解题关键是理解掌握胚的组成及各部分的发育和叶芽的结构及各部分的</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功能。图甲是种子的结构</a:t>
                </a:r>
                <a:r>
                  <a:rPr lang="en-US" altLang="zh-CN" sz="2800" b="0" i="0" dirty="0">
                    <a:solidFill>
                      <a:srgbClr val="000000"/>
                    </a:solidFill>
                    <a:latin typeface="Times New Roman" pitchFamily="34" charset="0"/>
                    <a:ea typeface="SimSun" pitchFamily="34" charset="-122"/>
                    <a:cs typeface="Times New Roman" pitchFamily="34" charset="-120"/>
                  </a:rPr>
                  <a:t>：①是胚芽、②是胚根、③</a:t>
                </a:r>
                <a:r>
                  <a:rPr lang="en-US" altLang="zh-CN" sz="2800" b="0" i="0" dirty="0" err="1">
                    <a:solidFill>
                      <a:srgbClr val="000000"/>
                    </a:solidFill>
                    <a:latin typeface="Times New Roman" pitchFamily="34" charset="0"/>
                    <a:ea typeface="SimSun" pitchFamily="34" charset="-122"/>
                    <a:cs typeface="Times New Roman" pitchFamily="34" charset="-120"/>
                  </a:rPr>
                  <a:t>是子叶</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是种皮</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图乙是叶芽的结构</a:t>
                </a:r>
                <a:r>
                  <a:rPr lang="en-US" altLang="zh-CN" sz="2800" b="0" i="0" dirty="0">
                    <a:solidFill>
                      <a:srgbClr val="000000"/>
                    </a:solidFill>
                    <a:latin typeface="Times New Roman" pitchFamily="34" charset="0"/>
                    <a:ea typeface="SimSun" pitchFamily="34" charset="-122"/>
                    <a:cs typeface="Times New Roman" pitchFamily="34" charset="-120"/>
                  </a:rPr>
                  <a:t>：①是幼叶、②是芽轴、③</a:t>
                </a:r>
                <a:r>
                  <a:rPr lang="en-US" altLang="zh-CN" sz="2800" b="0" i="0" dirty="0" err="1">
                    <a:solidFill>
                      <a:srgbClr val="000000"/>
                    </a:solidFill>
                    <a:latin typeface="Times New Roman" pitchFamily="34" charset="0"/>
                    <a:ea typeface="SimSun" pitchFamily="34" charset="-122"/>
                    <a:cs typeface="Times New Roman" pitchFamily="34" charset="-120"/>
                  </a:rPr>
                  <a:t>是芽原基。图丙是一根枝</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a:solidFill>
                      <a:srgbClr val="000000"/>
                    </a:solidFill>
                    <a:latin typeface="Times New Roman" pitchFamily="34" charset="0"/>
                    <a:ea typeface="SimSun" pitchFamily="34" charset="-122"/>
                    <a:cs typeface="Times New Roman" pitchFamily="34" charset="-120"/>
                  </a:rPr>
                  <a:t>条：</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dirty="0">
                    <a:solidFill>
                      <a:srgbClr val="000000"/>
                    </a:solidFill>
                    <a:latin typeface="Times New Roman" pitchFamily="34" charset="0"/>
                    <a:ea typeface="SimSun" pitchFamily="34" charset="-122"/>
                    <a:cs typeface="Times New Roman" pitchFamily="34" charset="-120"/>
                  </a:rPr>
                  <a:t>是叶、</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是茎、</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是侧芽。图丁是根尖的结构：A是成熟区、B是伸</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长区、C是分生区、D是根冠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C_5_EX.1_1#00c49e4d0?vaa=1&amp;vcp=1&amp;vis=1&amp;pid=7dbd7a255&amp;color=0,0,0&amp;vtp=1&amp;vaab=1&amp;bbb=1&amp;hb=1"/>
              <p:cNvSpPr>
                <a:spLocks noRot="1" noChangeAspect="1" noMove="1" noResize="1" noEditPoints="1" noAdjustHandles="1" noChangeArrowheads="1" noChangeShapeType="1" noTextEdit="1"/>
              </p:cNvSpPr>
              <p:nvPr/>
            </p:nvSpPr>
            <p:spPr>
              <a:xfrm>
                <a:off x="539496" y="554400"/>
                <a:ext cx="11109960" cy="2661857"/>
              </a:xfrm>
              <a:prstGeom prst="rect">
                <a:avLst/>
              </a:prstGeom>
              <a:blipFill>
                <a:blip r:embed="rId3"/>
                <a:stretch>
                  <a:fillRect l="-1976" t="-2517" r="-4116" b="-29062"/>
                </a:stretch>
              </a:blipFill>
              <a:ln/>
            </p:spPr>
            <p:txBody>
              <a:bodyPr/>
              <a:lstStyle/>
              <a:p>
                <a:r>
                  <a:rPr lang="zh-CN" altLang="en-US">
                    <a:noFill/>
                  </a:rPr>
                  <a:t> </a:t>
                </a:r>
              </a:p>
            </p:txBody>
          </p:sp>
        </mc:Fallback>
      </mc:AlternateContent>
      <p:pic>
        <p:nvPicPr>
          <p:cNvPr id="2" name="QC_5_BD.286_2#00c49e4d0?vaa=1&amp;vcp=1&amp;vis=1&amp;pid=7dbd7a255&amp;color=0,0,0&amp;tib=255,255,255&amp;vtp=1&amp;vaab=1" descr="preencoded.png">
            <a:extLst>
              <a:ext uri="{FF2B5EF4-FFF2-40B4-BE49-F238E27FC236}">
                <a16:creationId xmlns:a16="http://schemas.microsoft.com/office/drawing/2014/main" id="{F7D40238-74FE-33A8-72EF-4E87D53FC48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747967" y="3451828"/>
            <a:ext cx="5394960"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wipe(left)">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17656-E224-D3B4-AD7E-E3E0985D539E}"/>
            </a:ext>
          </a:extLst>
        </p:cNvPr>
        <p:cNvGrpSpPr/>
        <p:nvPr/>
      </p:nvGrpSpPr>
      <p:grpSpPr>
        <a:xfrm>
          <a:off x="0" y="0"/>
          <a:ext cx="0" cy="0"/>
          <a:chOff x="0" y="0"/>
          <a:chExt cx="0" cy="0"/>
        </a:xfrm>
      </p:grpSpPr>
      <p:pic>
        <p:nvPicPr>
          <p:cNvPr id="2" name="P_5_BD#93c275df9?vcp=1&amp;pid=8f1f6f7a9&amp;color=0,0,0&amp;tib=255,255,255&amp;vtp=1&amp;vaab=1&amp;bt=1" descr="preencoded.png">
            <a:extLst>
              <a:ext uri="{FF2B5EF4-FFF2-40B4-BE49-F238E27FC236}">
                <a16:creationId xmlns:a16="http://schemas.microsoft.com/office/drawing/2014/main" id="{4206D66E-E62E-AE9E-F00A-55CD77A5ECBD}"/>
              </a:ext>
            </a:extLst>
          </p:cNvPr>
          <p:cNvPicPr>
            <a:picLocks noChangeAspect="1"/>
          </p:cNvPicPr>
          <p:nvPr/>
        </p:nvPicPr>
        <p:blipFill rotWithShape="1">
          <a:blip r:embed="rId3">
            <a:clrChange>
              <a:clrFrom>
                <a:srgbClr val="FFFFFF"/>
              </a:clrFrom>
              <a:clrTo>
                <a:srgbClr val="FFFFFF">
                  <a:alpha val="0"/>
                </a:srgbClr>
              </a:clrTo>
            </a:clrChange>
          </a:blip>
          <a:srcRect t="37661"/>
          <a:stretch/>
        </p:blipFill>
        <p:spPr>
          <a:xfrm>
            <a:off x="1211820" y="1299410"/>
            <a:ext cx="9435863" cy="465862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矩形 2">
            <a:extLst>
              <a:ext uri="{FF2B5EF4-FFF2-40B4-BE49-F238E27FC236}">
                <a16:creationId xmlns:a16="http://schemas.microsoft.com/office/drawing/2014/main" id="{09F77BB7-2744-BD3C-9F6A-6EBF1E776AB4}"/>
              </a:ext>
            </a:extLst>
          </p:cNvPr>
          <p:cNvSpPr/>
          <p:nvPr/>
        </p:nvSpPr>
        <p:spPr>
          <a:xfrm>
            <a:off x="3445844" y="1058779"/>
            <a:ext cx="3012708" cy="4716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6A92125-470A-538A-4764-B892F7DE39A5}"/>
              </a:ext>
            </a:extLst>
          </p:cNvPr>
          <p:cNvPicPr>
            <a:picLocks noChangeAspect="1"/>
          </p:cNvPicPr>
          <p:nvPr/>
        </p:nvPicPr>
        <p:blipFill>
          <a:blip r:embed="rId4"/>
          <a:stretch>
            <a:fillRect/>
          </a:stretch>
        </p:blipFill>
        <p:spPr>
          <a:xfrm>
            <a:off x="1109075" y="718185"/>
            <a:ext cx="409575" cy="2495550"/>
          </a:xfrm>
          <a:prstGeom prst="rect">
            <a:avLst/>
          </a:prstGeom>
        </p:spPr>
      </p:pic>
    </p:spTree>
    <p:extLst>
      <p:ext uri="{BB962C8B-B14F-4D97-AF65-F5344CB8AC3E}">
        <p14:creationId xmlns:p14="http://schemas.microsoft.com/office/powerpoint/2010/main" val="2860839870"/>
      </p:ext>
    </p:extLst>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BD.290_1#4c963870c?vaa=1&amp;vcp=1&amp;vis=1&amp;pid=7dbd7a255&amp;color=0,0,0&amp;mp=1&amp;vtp=1&amp;vaab=1&amp;bt=1&amp;bbb=1"/>
          <p:cNvSpPr/>
          <p:nvPr/>
        </p:nvSpPr>
        <p:spPr>
          <a:xfrm>
            <a:off x="539496" y="184353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考点4</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下图是豌豆花和果实的示意图，</a:t>
            </a:r>
            <a:r>
              <a:rPr lang="en-US" altLang="zh-CN" sz="2800" b="0" i="0">
                <a:solidFill>
                  <a:srgbClr val="000000"/>
                </a:solidFill>
                <a:latin typeface="Times New Roman" pitchFamily="34" charset="0"/>
                <a:ea typeface="SimSun" pitchFamily="34" charset="-122"/>
                <a:cs typeface="Times New Roman" pitchFamily="34" charset="-120"/>
              </a:rPr>
              <a:t>下列有关说法错误的是(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291_1#4c963870c.bracket?vaa=1&amp;vcp=1&amp;vis=1&amp;pid=7dbd7a255&amp;color=0,0,0&amp;mp=1&amp;vpa=205&amp;vtp=1&amp;vaab=1"/>
          <p:cNvSpPr/>
          <p:nvPr/>
        </p:nvSpPr>
        <p:spPr>
          <a:xfrm>
            <a:off x="10422478" y="183019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pic>
        <p:nvPicPr>
          <p:cNvPr id="4" name="QC_5_BD.290_2#4c963870c?htil=11&amp;vaa=1&amp;vcp=1&amp;vis=1&amp;pid=7dbd7a25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87274" y="2529713"/>
            <a:ext cx="5422392"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90_3#4c963870c.choices?htil=11&amp;vaa=1&amp;vcp=1&amp;vis=1&amp;pid=7dbd7a255&amp;color=0,0,0&amp;vtp=1&amp;vaab=1&amp;bbb=1"/>
          <p:cNvSpPr/>
          <p:nvPr/>
        </p:nvSpPr>
        <p:spPr>
          <a:xfrm>
            <a:off x="539496" y="2475801"/>
            <a:ext cx="5559552"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A.豌豆花的主要结构是雄蕊和雌蕊</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.豌豆花的传粉需要风作为媒介</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.豌豆花中的⑤将来发育成果实</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.豌豆花中的⑤中含有多个胚珠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4" name="QC_5_EX.1_1#4c963870c?vaa=1&amp;vcp=1&amp;vis=1&amp;pid=7dbd7a255&amp;color=0,0,0&amp;vtp=1&amp;vaab=1&amp;bbb=1&amp;hb=1"/>
          <p:cNvSpPr/>
          <p:nvPr/>
        </p:nvSpPr>
        <p:spPr>
          <a:xfrm>
            <a:off x="539496" y="554400"/>
            <a:ext cx="11109960" cy="2792032"/>
          </a:xfrm>
          <a:prstGeom prst="rect">
            <a:avLst/>
          </a:prstGeom>
          <a:noFill/>
          <a:ln/>
        </p:spPr>
        <p:txBody>
          <a:bodyPr wrap="none" lIns="0" tIns="0" rIns="0" bIns="0" rtlCol="0" anchor="t"/>
          <a:lstStyle/>
          <a:p>
            <a:pPr algn="l" latinLnBrk="1">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endParaRPr lang="en-US" altLang="zh-CN" sz="2800" b="1" i="0" dirty="0">
              <a:solidFill>
                <a:srgbClr val="000000"/>
              </a:solidFill>
              <a:latin typeface="Times New Roman" pitchFamily="34" charset="0"/>
              <a:ea typeface="SimSun" pitchFamily="34" charset="-122"/>
              <a:cs typeface="Times New Roman" pitchFamily="34" charset="-120"/>
            </a:endParaRPr>
          </a:p>
          <a:p>
            <a:pPr algn="l"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明确果实与种子的形成过程即能正确答题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5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图中①是柱头</a:t>
            </a:r>
            <a:r>
              <a:rPr lang="en-US" altLang="zh-CN" sz="2800" b="0" i="0" dirty="0">
                <a:solidFill>
                  <a:srgbClr val="000000"/>
                </a:solidFill>
                <a:latin typeface="Times New Roman" pitchFamily="34" charset="0"/>
                <a:ea typeface="SimSun" pitchFamily="34" charset="-122"/>
                <a:cs typeface="Times New Roman" pitchFamily="34" charset="-120"/>
              </a:rPr>
              <a:t>，②是花柱，③是子房壁，④是胚珠，⑤是子房，⑥</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是花药</a:t>
            </a:r>
            <a:r>
              <a:rPr lang="en-US" altLang="zh-CN" sz="2800" b="0" i="0" dirty="0">
                <a:solidFill>
                  <a:srgbClr val="000000"/>
                </a:solidFill>
                <a:latin typeface="Times New Roman" pitchFamily="34" charset="0"/>
                <a:ea typeface="SimSun" pitchFamily="34" charset="-122"/>
                <a:cs typeface="Times New Roman" pitchFamily="34" charset="-120"/>
              </a:rPr>
              <a:t>，⑦是花丝。⑤子房将来发育成果实。</a:t>
            </a:r>
            <a:endParaRPr lang="en-US" altLang="zh-CN" sz="2800" dirty="0"/>
          </a:p>
          <a:p>
            <a:pPr latinLnBrk="1">
              <a:lnSpc>
                <a:spcPts val="45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spc="-100" dirty="0" err="1">
                <a:solidFill>
                  <a:srgbClr val="000000"/>
                </a:solidFill>
                <a:latin typeface="Times New Roman" pitchFamily="34" charset="0"/>
                <a:ea typeface="SimSun" pitchFamily="34" charset="-122"/>
                <a:cs typeface="Times New Roman" pitchFamily="34" charset="-120"/>
              </a:rPr>
              <a:t>花的主要结构是雄蕊和雌蕊，因为它们与果实和种子的形成有直接关</a:t>
            </a:r>
            <a:endParaRPr lang="en-US" altLang="zh-CN" sz="2800" b="0" i="0" spc="-10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spc="-100" dirty="0" err="1">
                <a:solidFill>
                  <a:srgbClr val="000000"/>
                </a:solidFill>
                <a:latin typeface="Times New Roman" pitchFamily="34" charset="0"/>
                <a:ea typeface="SimSun" pitchFamily="34" charset="-122"/>
                <a:cs typeface="Times New Roman" pitchFamily="34" charset="-120"/>
              </a:rPr>
              <a:t>系；豌豆花是两性花，可进行自花传粉、闭花授粉，不需要风作为媒介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2800" spc="-100" dirty="0"/>
          </a:p>
        </p:txBody>
      </p:sp>
      <p:pic>
        <p:nvPicPr>
          <p:cNvPr id="2" name="QC_5_BD.290_2#4c963870c?htil=11&amp;vaa=1&amp;vcp=1&amp;vis=1&amp;pid=7dbd7a255&amp;color=0,0,0&amp;tib=255,255,255&amp;vtp=1&amp;vaab=1" descr="preencoded.png">
            <a:extLst>
              <a:ext uri="{FF2B5EF4-FFF2-40B4-BE49-F238E27FC236}">
                <a16:creationId xmlns:a16="http://schemas.microsoft.com/office/drawing/2014/main" id="{1CF3FEFD-E033-1D9A-0066-066349EC688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218945" y="4021629"/>
            <a:ext cx="5422392"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wipe(left)">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3" name="C_4_BD#8b872fe13.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备考勤演练</a:t>
            </a:r>
            <a:endParaRPr lang="en-US" altLang="zh-CN" sz="4000" dirty="0"/>
          </a:p>
        </p:txBody>
      </p:sp>
      <p:sp>
        <p:nvSpPr>
          <p:cNvPr id="4" name="C_4#8f1f6f7a9.fixed?vcp=1&amp;pid=7ef20695b&amp;color=0,0,0&amp;vtp=1&amp;vaab=1&amp;bbb=1&amp;hb=1">
            <a:extLst>
              <a:ext uri="{FF2B5EF4-FFF2-40B4-BE49-F238E27FC236}">
                <a16:creationId xmlns:a16="http://schemas.microsoft.com/office/drawing/2014/main" id="{9375FF87-818E-F96C-0998-28C27458CD1E}"/>
              </a:ext>
            </a:extLst>
          </p:cNvPr>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C_5_BD#050d823de?vcp=1&amp;pid=8b872fe13&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题库训练</a:t>
            </a:r>
            <a:endParaRPr lang="en-US" altLang="zh-CN" sz="3200" dirty="0"/>
          </a:p>
        </p:txBody>
      </p:sp>
      <p:sp>
        <p:nvSpPr>
          <p:cNvPr id="3" name="QC_6_BD.292_1#87efd3d4f?vaa=1&amp;vcp=1&amp;vis=1&amp;pid=050d823de&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某同学在校园内发现一株不认识的植物，观察并记录如下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具有根</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茎、叶的分化</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叶片背面有孢子囊群。该植物与下列哪种植物属于同</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一类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AN.1_1#87efd3d4f.bracket?vaa=1&amp;vcp=1&amp;vis=1&amp;pid=050d823de&amp;color=0,0,0&amp;vpa=206&amp;vtp=1&amp;vaab=1"/>
          <p:cNvSpPr/>
          <p:nvPr/>
        </p:nvSpPr>
        <p:spPr>
          <a:xfrm>
            <a:off x="1539668" y="2547729"/>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292_2#87efd3d4f.choices?vaa=1&amp;vcp=1&amp;vis=1&amp;pid=050d823de&amp;color=0,0,0&amp;vtp=1&amp;vaab=1&amp;bbb=1"/>
          <p:cNvSpPr/>
          <p:nvPr/>
        </p:nvSpPr>
        <p:spPr>
          <a:xfrm>
            <a:off x="539496" y="3183554"/>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.葫芦藓</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B.紫菜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C.肾蕨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.马尾松</a:t>
            </a:r>
            <a:endParaRPr lang="en-US" altLang="zh-CN" sz="2800" dirty="0"/>
          </a:p>
        </p:txBody>
      </p:sp>
      <p:sp>
        <p:nvSpPr>
          <p:cNvPr id="6" name="QC_6_BD.294_1#a9bfa7202?vaa=1&amp;vcp=1&amp;vis=1&amp;pid=050d823de&amp;color=0,0,0&amp;vtp=1&amp;vaab=1&amp;bbb=1"/>
          <p:cNvSpPr/>
          <p:nvPr/>
        </p:nvSpPr>
        <p:spPr>
          <a:xfrm>
            <a:off x="539496" y="3805219"/>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油松属于裸子植物，</a:t>
            </a:r>
            <a:r>
              <a:rPr lang="en-US" altLang="zh-CN" sz="2800" b="0" i="0">
                <a:solidFill>
                  <a:srgbClr val="000000"/>
                </a:solidFill>
                <a:latin typeface="Times New Roman" pitchFamily="34" charset="0"/>
                <a:ea typeface="SimSun" pitchFamily="34" charset="-122"/>
                <a:cs typeface="Times New Roman" pitchFamily="34" charset="-120"/>
              </a:rPr>
              <a:t>是指其种子(</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7" name="QC_6_AN.295_1#a9bfa7202.bracket?vaa=1&amp;vcp=1&amp;vis=1&amp;pid=050d823de&amp;color=0,0,0&amp;vpa=207&amp;vtp=1&amp;vaab=1"/>
          <p:cNvSpPr/>
          <p:nvPr/>
        </p:nvSpPr>
        <p:spPr>
          <a:xfrm>
            <a:off x="6061615" y="379188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8" name="QC_6_BD.294_2#a9bfa7202.choices?vaa=1&amp;vcp=1&amp;vis=1&amp;pid=050d823de&amp;color=0,0,0&amp;vtp=1&amp;vaab=1&amp;bbb=1"/>
          <p:cNvSpPr/>
          <p:nvPr/>
        </p:nvSpPr>
        <p:spPr>
          <a:xfrm>
            <a:off x="539496" y="4426884"/>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.没有种皮包被</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B.没有果皮包被</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C.没有子叶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.没有胚乳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6_BD.296_1#bfd2b5a27?vaa=1&amp;vcp=1&amp;vis=1&amp;pid=050d823de&amp;color=0,0,0&amp;vtp=1&amp;vaab=1&amp;bt=1&amp;bbb=1&amp;hb=1"/>
          <p:cNvSpPr/>
          <p:nvPr/>
        </p:nvSpPr>
        <p:spPr>
          <a:xfrm>
            <a:off x="539496" y="122351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（2022·广西北部湾·中考）</a:t>
            </a:r>
            <a:r>
              <a:rPr lang="en-US" altLang="zh-CN" sz="2800" b="1" i="0" dirty="0">
                <a:solidFill>
                  <a:srgbClr val="000000"/>
                </a:solidFill>
                <a:latin typeface="Times New Roman" pitchFamily="34" charset="0"/>
                <a:ea typeface="SimSun" pitchFamily="34" charset="-122"/>
                <a:cs typeface="Times New Roman" pitchFamily="34" charset="-120"/>
              </a:rPr>
              <a:t>创新题·真实生活情境  </a:t>
            </a:r>
            <a:r>
              <a:rPr lang="en-US" altLang="zh-CN" sz="2800" b="0" i="0" dirty="0" err="1">
                <a:solidFill>
                  <a:srgbClr val="000000"/>
                </a:solidFill>
                <a:latin typeface="Times New Roman" pitchFamily="34" charset="0"/>
                <a:ea typeface="SimSun" pitchFamily="34" charset="-122"/>
                <a:cs typeface="Times New Roman" pitchFamily="34" charset="-120"/>
              </a:rPr>
              <a:t>广西是我国的甘蔗主</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产区。为了使甘蔗的茎秆长得更粗壮，应适当多施一些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298_1#bfd2b5a27.bracket?vaa=1&amp;vcp=1&amp;vis=1&amp;pid=050d823de&amp;color=0,0,0&amp;vpa=208&amp;vtp=1&amp;vaab=1"/>
          <p:cNvSpPr/>
          <p:nvPr/>
        </p:nvSpPr>
        <p:spPr>
          <a:xfrm>
            <a:off x="9350914" y="185788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296_2#bfd2b5a27.choices?vaa=1&amp;vcp=1&amp;vis=1&amp;pid=050d823de&amp;color=0,0,0&amp;vtp=1&amp;vaab=1&amp;bbb=1"/>
          <p:cNvSpPr/>
          <p:nvPr/>
        </p:nvSpPr>
        <p:spPr>
          <a:xfrm>
            <a:off x="539496" y="249872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.氮肥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B.磷肥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C.钾肥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.铁肥</a:t>
            </a:r>
            <a:endParaRPr lang="en-US" altLang="zh-CN" sz="2800" dirty="0"/>
          </a:p>
        </p:txBody>
      </p:sp>
      <p:sp>
        <p:nvSpPr>
          <p:cNvPr id="5" name="QC_6_AS.1_1#bfd2b5a27?vaa=1&amp;vcp=1&amp;vis=1&amp;pid=050d823de&amp;color=0,0,0&amp;vtp=1&amp;vaab=1&amp;bbb=1&amp;h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植物需要量最多的是含氮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磷</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钾的无机盐</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含氮的无机盐促</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进细胞的分裂和生长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使枝叶长得繁茂</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含磷的无机盐促进幼苗的发育</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和花的开放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使果实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种子提早成熟</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含钾的无机盐使植物茎秆健壮</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促进淀粉的形成与运输</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left)">
                                      <p:cBhvr>
                                        <p:cTn id="16" dur="500"/>
                                        <p:tgtEl>
                                          <p:spTgt spid="5">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left)">
                                      <p:cBhvr>
                                        <p:cTn id="19" dur="500"/>
                                        <p:tgtEl>
                                          <p:spTgt spid="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6_BD.300_1#125ee06bc?sp=1&amp;vaa=1&amp;vcp=1&amp;vis=1&amp;pid=050d823de&amp;color=0,0,0&amp;vtp=1&amp;vaab=1&amp;bt=1&amp;bbb=1&amp;hb=1"/>
          <p:cNvSpPr/>
          <p:nvPr/>
        </p:nvSpPr>
        <p:spPr>
          <a:xfrm>
            <a:off x="539496" y="125498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（广东·中考）</a:t>
            </a:r>
            <a:r>
              <a:rPr lang="en-US" altLang="zh-CN" sz="2800" b="1" i="0" dirty="0">
                <a:solidFill>
                  <a:srgbClr val="000000"/>
                </a:solidFill>
                <a:latin typeface="Times New Roman" pitchFamily="34" charset="0"/>
                <a:ea typeface="SimSun" pitchFamily="34" charset="-122"/>
                <a:cs typeface="Times New Roman" pitchFamily="34" charset="-120"/>
              </a:rPr>
              <a:t>创新题·真实生活情境</a:t>
            </a:r>
            <a:r>
              <a:rPr lang="en-US" altLang="zh-CN" sz="2800" b="0" i="0" dirty="0">
                <a:solidFill>
                  <a:srgbClr val="000000"/>
                </a:solidFill>
                <a:latin typeface="Times New Roman" pitchFamily="34" charset="0"/>
                <a:ea typeface="SimSun" pitchFamily="34" charset="-122"/>
                <a:cs typeface="Times New Roman" pitchFamily="34" charset="-120"/>
              </a:rPr>
              <a:t>“树繁碧玉叶，柯叠黄金丸”描写了</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金黄色枇杷挂满枝头的景象。枇杷可食用部分（如下图所示）来自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1_1#125ee06bc.bracket?vaa=1&amp;vcp=1&amp;vis=1&amp;pid=050d823de&amp;color=0,0,0&amp;vpa=209&amp;vtp=1&amp;vaab=1"/>
          <p:cNvSpPr/>
          <p:nvPr/>
        </p:nvSpPr>
        <p:spPr>
          <a:xfrm>
            <a:off x="11133518" y="196923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pic>
        <p:nvPicPr>
          <p:cNvPr id="4" name="QC_6_BD.300_2#125ee06bc?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03059" y="2904453"/>
            <a:ext cx="3076149" cy="199238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0_3#125ee06bc.choices?vaa=1&amp;vcp=1&amp;vis=1&amp;pid=050d823de&amp;color=0,0,0&amp;vtp=1&amp;vaab=1&amp;bbb=1"/>
          <p:cNvSpPr/>
          <p:nvPr/>
        </p:nvSpPr>
        <p:spPr>
          <a:xfrm>
            <a:off x="539496" y="5036026"/>
            <a:ext cx="11109960" cy="553657"/>
          </a:xfrm>
          <a:prstGeom prst="rect">
            <a:avLst/>
          </a:prstGeom>
          <a:noFill/>
          <a:ln/>
        </p:spPr>
        <p:txBody>
          <a:bodyPr wrap="none" lIns="0" tIns="0" rIns="0" bIns="0" rtlCol="0" anchor="t"/>
          <a:lstStyle/>
          <a:p>
            <a:pPr latinLnBrk="1">
              <a:lnSpc>
                <a:spcPts val="4900"/>
              </a:lnSpc>
              <a:tabLst>
                <a:tab pos="2761615" algn="l"/>
                <a:tab pos="5485130" algn="l"/>
                <a:tab pos="82086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.花托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B.柱头</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C.胚珠</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BD.302_1#dc5a05118?sp=1&amp;vaa=1&amp;vcp=1&amp;vis=1&amp;pid=050d823de&amp;color=0,0,0&amp;vtp=1&amp;vaab=1&amp;bt=1&amp;bbb=1"/>
          <p:cNvSpPr/>
          <p:nvPr/>
        </p:nvSpPr>
        <p:spPr>
          <a:xfrm>
            <a:off x="539496" y="152349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zh-CN" altLang="en-US" sz="280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图为大豆生长发育过程的示意图，下列叙述不正确的是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3_1#dc5a05118.bracket?vaa=1&amp;vcp=1&amp;vis=1&amp;pid=050d823de&amp;color=0,0,0&amp;vpa=210&amp;vtp=1&amp;vaab=1"/>
          <p:cNvSpPr/>
          <p:nvPr/>
        </p:nvSpPr>
        <p:spPr>
          <a:xfrm>
            <a:off x="9973214" y="151015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6_BD.302_2#dc5a05118?htil=12&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50774" y="2209673"/>
            <a:ext cx="5422392"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2_3#dc5a05118.choices?htil=12&amp;vaa=1&amp;vcp=1&amp;vis=1&amp;pid=050d823de&amp;color=0,0,0&amp;vtp=1&amp;vaab=1&amp;bbb=1&amp;hb=1"/>
          <p:cNvSpPr/>
          <p:nvPr/>
        </p:nvSpPr>
        <p:spPr>
          <a:xfrm>
            <a:off x="539496" y="2155761"/>
            <a:ext cx="5559552" cy="3144457"/>
          </a:xfrm>
          <a:prstGeom prst="rect">
            <a:avLst/>
          </a:prstGeom>
          <a:noFill/>
          <a:ln/>
        </p:spPr>
        <p:txBody>
          <a:bodyPr wrap="none" lIns="0" tIns="0" rIns="0" bIns="0" rtlCol="0" anchor="t"/>
          <a:lstStyle/>
          <a:p>
            <a:pPr algn="l" latinLnBrk="1">
              <a:lnSpc>
                <a:spcPts val="5100"/>
              </a:lnSpc>
            </a:pPr>
            <a:r>
              <a:rPr lang="en-US" altLang="zh-CN" sz="2800" b="0" i="0" spc="-100" dirty="0">
                <a:solidFill>
                  <a:srgbClr val="000000"/>
                </a:solidFill>
                <a:latin typeface="Times New Roman" pitchFamily="34" charset="0"/>
                <a:ea typeface="SimSun" pitchFamily="34" charset="-122"/>
                <a:cs typeface="Times New Roman" pitchFamily="34" charset="-120"/>
              </a:rPr>
              <a:t>A.若外界条件适宜，则种子就能萌发</a:t>
            </a:r>
            <a:endParaRPr lang="en-US" altLang="zh-CN" sz="2800" spc="-1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.大豆在萌发过程中主要由</a:t>
            </a:r>
            <a:r>
              <a:rPr lang="en-US" altLang="zh-CN" sz="2800" b="0" i="0">
                <a:solidFill>
                  <a:srgbClr val="000000"/>
                </a:solidFill>
                <a:latin typeface="Times New Roman" pitchFamily="34" charset="0"/>
                <a:ea typeface="SimSun" pitchFamily="34" charset="-122"/>
                <a:cs typeface="Times New Roman" pitchFamily="34" charset="-120"/>
              </a:rPr>
              <a:t>④提供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营养物质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.种子萌发时最先突破种皮的是③</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.①是胚芽，将来发育成茎和叶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BD.304_1#8f3e8e799?vaa=1&amp;vcp=1&amp;vis=1&amp;pid=050d823de&amp;color=0,0,0&amp;mp=1&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在春暖花开的季节，柳树的叶芽发育成新的枝条</a:t>
            </a:r>
            <a:r>
              <a:rPr lang="en-US" altLang="zh-CN" sz="2800" b="0" i="0">
                <a:solidFill>
                  <a:srgbClr val="000000"/>
                </a:solidFill>
                <a:latin typeface="Times New Roman" pitchFamily="34" charset="0"/>
                <a:ea typeface="SimSun" pitchFamily="34" charset="-122"/>
                <a:cs typeface="Times New Roman" pitchFamily="34" charset="-120"/>
              </a:rPr>
              <a:t>，发育成茎的是叶芽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中的(</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_1#8f3e8e799.bracket?vaa=1&amp;vcp=1&amp;vis=1&amp;pid=050d823de&amp;color=0,0,0&amp;mp=1&amp;vpa=211&amp;vtp=1&amp;vaab=1"/>
          <p:cNvSpPr/>
          <p:nvPr/>
        </p:nvSpPr>
        <p:spPr>
          <a:xfrm>
            <a:off x="1527714" y="11887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04_2#8f3e8e799.choices?vaa=1&amp;vcp=1&amp;vis=1&amp;pid=050d823de&amp;color=0,0,0&amp;vtp=1&amp;vaab=1&amp;bbb=1"/>
          <p:cNvSpPr/>
          <p:nvPr/>
        </p:nvSpPr>
        <p:spPr>
          <a:xfrm>
            <a:off x="539496" y="1829607"/>
            <a:ext cx="11109960" cy="553657"/>
          </a:xfrm>
          <a:prstGeom prst="rect">
            <a:avLst/>
          </a:prstGeom>
          <a:noFill/>
          <a:ln/>
        </p:spPr>
        <p:txBody>
          <a:bodyPr wrap="none" lIns="0" tIns="0" rIns="0" bIns="0" rtlCol="0" anchor="t"/>
          <a:lstStyle/>
          <a:p>
            <a:pPr latinLnBrk="1">
              <a:lnSpc>
                <a:spcPts val="4900"/>
              </a:lnSpc>
              <a:tabLst>
                <a:tab pos="2761615" algn="l"/>
                <a:tab pos="5840730" algn="l"/>
                <a:tab pos="85642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.芽轴</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B.芽原基</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C.幼叶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.侧芽</a:t>
            </a:r>
            <a:endParaRPr lang="en-US" altLang="zh-CN" sz="2800" dirty="0"/>
          </a:p>
        </p:txBody>
      </p:sp>
      <p:sp>
        <p:nvSpPr>
          <p:cNvPr id="5" name="QC_6_BD.306_1#bd9b36434?vaa=1&amp;vcp=1&amp;vis=1&amp;pid=050d823de&amp;color=0,0,0&amp;vtp=1&amp;vaab=1&amp;bbb=1&amp;hb=1"/>
          <p:cNvSpPr/>
          <p:nvPr/>
        </p:nvSpPr>
        <p:spPr>
          <a:xfrm>
            <a:off x="539496" y="245908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绿色开花植物一生要经历种子萌发、生长、开花、结果、</a:t>
            </a:r>
            <a:r>
              <a:rPr lang="en-US" altLang="zh-CN" sz="2800" b="0" i="0">
                <a:solidFill>
                  <a:srgbClr val="000000"/>
                </a:solidFill>
                <a:latin typeface="Times New Roman" pitchFamily="34" charset="0"/>
                <a:ea typeface="SimSun" pitchFamily="34" charset="-122"/>
                <a:cs typeface="Times New Roman" pitchFamily="34" charset="-120"/>
              </a:rPr>
              <a:t>死亡等阶段。</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下列有关叙述正确的是(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AN.307_1#bd9b36434.bracket?vaa=1&amp;vcp=1&amp;vis=1&amp;pid=050d823de&amp;color=0,0,0&amp;vpa=212&amp;vtp=1&amp;vaab=1"/>
          <p:cNvSpPr/>
          <p:nvPr/>
        </p:nvSpPr>
        <p:spPr>
          <a:xfrm>
            <a:off x="4372515" y="309344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7" name="QC_6_BD.306_2#bd9b36434.choices?vaa=1&amp;vcp=1&amp;vis=1&amp;pid=050d823de&amp;color=0,0,0&amp;vtp=1&amp;vaab=1&amp;bbb=1"/>
          <p:cNvSpPr/>
          <p:nvPr/>
        </p:nvSpPr>
        <p:spPr>
          <a:xfrm>
            <a:off x="539496" y="3736067"/>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A.根生长最快的部位是分生区</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.在茎的输导功能实验中，被染成红色的结构是筛管</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.花的主要部分是雄蕊和雌蕊</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.菜豆种子的营养物质储存在胚乳中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308_1#804a241db?sp=1&amp;vaa=1&amp;vcp=1&amp;vis=1&amp;pid=050d823de&amp;color=0,0,0&amp;vtp=1&amp;vaab=1&amp;bt=1&amp;bbb=1&amp;hb=1"/>
          <p:cNvSpPr/>
          <p:nvPr/>
        </p:nvSpPr>
        <p:spPr>
          <a:xfrm>
            <a:off x="539496" y="120192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（江西萍乡·模拟）如图为南瓜生长发育过程简图。根据图示，下列说</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法正确的是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9_1#804a241db.bracket?vaa=1&amp;vcp=1&amp;vis=1&amp;pid=050d823de&amp;color=0,0,0&amp;vpa=213&amp;vtp=1&amp;vaab=1"/>
          <p:cNvSpPr/>
          <p:nvPr/>
        </p:nvSpPr>
        <p:spPr>
          <a:xfrm>
            <a:off x="2491421" y="190325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pic>
        <p:nvPicPr>
          <p:cNvPr id="4" name="QC_6_BD.308_2#804a241db?htil=13&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1243" y="2538857"/>
            <a:ext cx="5422392" cy="1097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8_3#804a241db.choices?htil=13&amp;vaa=1&amp;vcp=1&amp;vis=1&amp;pid=050d823de&amp;color=0,0,0&amp;vtp=1&amp;vaab=1&amp;bbb=1&amp;hb=1"/>
          <p:cNvSpPr/>
          <p:nvPr/>
        </p:nvSpPr>
        <p:spPr>
          <a:xfrm>
            <a:off x="539495" y="2484945"/>
            <a:ext cx="6641233"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A.①到②的虚线表示受精过程</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B.③是由②中的胚珠发育而来的</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C.⑤是由④中的胚发育而来的</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D.⑤</a:t>
            </a:r>
            <a:r>
              <a:rPr lang="en-US" altLang="zh-CN" sz="2800" b="0" i="0" dirty="0" err="1">
                <a:solidFill>
                  <a:srgbClr val="000000"/>
                </a:solidFill>
                <a:latin typeface="Times New Roman" pitchFamily="34" charset="0"/>
                <a:ea typeface="SimSun" pitchFamily="34" charset="-122"/>
                <a:cs typeface="Times New Roman" pitchFamily="34" charset="-120"/>
              </a:rPr>
              <a:t>中的茎是由④中的胚轴发育而来的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BD.310_1#719a251ce?vaa=1&amp;vcp=1&amp;vis=1&amp;pid=050d823de&amp;color=0,0,0&amp;vtp=1&amp;vaab=1&amp;bt=1&amp;bbb=1&amp;hb=1"/>
          <p:cNvSpPr/>
          <p:nvPr/>
        </p:nvSpPr>
        <p:spPr>
          <a:xfrm>
            <a:off x="539496" y="55440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（北京·中考）2022年4月，我国科考队发现了一株高达83.2米的冷杉，</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刷新了中国最高树木纪录。水从该植株根部运输到茎顶端的主要动力是</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_1#719a251ce.bracket?vaa=1&amp;vcp=1&amp;vis=1&amp;pid=050d823de&amp;color=0,0,0&amp;vpa=214&amp;vtp=1&amp;vaab=1"/>
          <p:cNvSpPr/>
          <p:nvPr/>
        </p:nvSpPr>
        <p:spPr>
          <a:xfrm>
            <a:off x="928573" y="186964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310_2#719a251ce.choices?vaa=1&amp;vcp=1&amp;vis=1&amp;pid=050d823de&amp;color=0,0,0&amp;vtp=1&amp;vaab=1&amp;bbb=1"/>
          <p:cNvSpPr/>
          <p:nvPr/>
        </p:nvSpPr>
        <p:spPr>
          <a:xfrm>
            <a:off x="539496" y="24703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.呼吸作用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B.光合作用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C.蒸腾作用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.吸收作用</a:t>
            </a:r>
            <a:endParaRPr lang="en-US" altLang="zh-CN" sz="2800" dirty="0"/>
          </a:p>
        </p:txBody>
      </p:sp>
      <p:sp>
        <p:nvSpPr>
          <p:cNvPr id="5" name="QC_6_BD.312_1#194cf46ed?sp=1&amp;vaa=1&amp;vcp=1&amp;vis=1&amp;pid=050d823de&amp;color=0,0,0&amp;vtp=1&amp;vaab=1&amp;bbb=1"/>
          <p:cNvSpPr/>
          <p:nvPr/>
        </p:nvSpPr>
        <p:spPr>
          <a:xfrm>
            <a:off x="539496" y="3091987"/>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（广东·中考）观察漫画（如下图），</a:t>
            </a:r>
            <a:r>
              <a:rPr lang="en-US" altLang="zh-CN" sz="2800" b="0" i="0" dirty="0" err="1">
                <a:solidFill>
                  <a:srgbClr val="000000"/>
                </a:solidFill>
                <a:latin typeface="Times New Roman" pitchFamily="34" charset="0"/>
                <a:ea typeface="SimSun" pitchFamily="34" charset="-122"/>
                <a:cs typeface="Times New Roman" pitchFamily="34" charset="-120"/>
              </a:rPr>
              <a:t>下列叙述错误的是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AN.313_1#194cf46ed.bracket?vaa=1&amp;vcp=1&amp;vis=1&amp;pid=050d823de&amp;color=0,0,0&amp;vpa=215&amp;vtp=1&amp;vaab=1"/>
          <p:cNvSpPr/>
          <p:nvPr/>
        </p:nvSpPr>
        <p:spPr>
          <a:xfrm>
            <a:off x="9982808" y="309198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7" name="QC_6_BD.312_2#194cf46ed?htil=14&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3794" y="3775374"/>
            <a:ext cx="3044952" cy="24231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6_BD.312_3#194cf46ed.choices?htil=14&amp;vaa=1&amp;vcp=1&amp;vis=1&amp;pid=050d823de&amp;color=0,0,0&amp;vtp=1&amp;vaab=1&amp;bbb=1"/>
          <p:cNvSpPr/>
          <p:nvPr/>
        </p:nvSpPr>
        <p:spPr>
          <a:xfrm>
            <a:off x="539496" y="3721462"/>
            <a:ext cx="7927848"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A.剪去部分枝叶主要是为了方便运输</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.移栽时带土坨能减少对根毛的损伤</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.水分通过导管输送到植物体各部位</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.夏日大树下可乘凉与蒸腾作用有关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P_5_BD#93c275df9?vcp=1&amp;pid=8f1f6f7a9&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8276" y="1714019"/>
            <a:ext cx="11064240" cy="30449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5_BD#822b1d688?vcp=1&amp;pid=8b872fe13&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能力提升</a:t>
            </a:r>
            <a:endParaRPr lang="en-US" altLang="zh-CN" sz="3200" dirty="0"/>
          </a:p>
        </p:txBody>
      </p:sp>
      <p:pic>
        <p:nvPicPr>
          <p:cNvPr id="3" name="QC_6_BD.314_1#ed4827228?htil=15&amp;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38141" y="1285528"/>
            <a:ext cx="4160520" cy="3465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314_2#ed4827228?htil=15&amp;sp=1&amp;vaa=1&amp;vcp=1&amp;vis=1&amp;pid=822b1d688&amp;color=0,0,0&amp;vtp=1&amp;vaab=1&amp;bbb=1&amp;hb=1"/>
          <p:cNvSpPr/>
          <p:nvPr/>
        </p:nvSpPr>
        <p:spPr>
          <a:xfrm>
            <a:off x="539496" y="1267240"/>
            <a:ext cx="681228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图是小明建立的生物分类图，其中</a:t>
            </a:r>
            <a:r>
              <a:rPr lang="en-US" altLang="zh-CN" sz="2800" b="0" i="0" dirty="0">
                <a:solidFill>
                  <a:srgbClr val="000000"/>
                </a:solidFill>
                <a:latin typeface="Times New Roman" pitchFamily="34" charset="0"/>
                <a:ea typeface="SimSun" pitchFamily="34" charset="-122"/>
                <a:cs typeface="Times New Roman" pitchFamily="34" charset="-120"/>
              </a:rPr>
              <a:t>①~</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分别代表一种生物，以下不能用此图进行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分类的是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BD.314_3#ed4827228.choices?htil=15&amp;vaa=1&amp;vcp=1&amp;vis=1&amp;pid=822b1d688&amp;color=0,0,0&amp;vtp=1&amp;vaab=1&amp;bbb=1"/>
          <p:cNvSpPr/>
          <p:nvPr/>
        </p:nvSpPr>
        <p:spPr>
          <a:xfrm>
            <a:off x="539496" y="3191364"/>
            <a:ext cx="681228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A.①蘑菇、②银杏、③葫芦藓、④水绵</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.①珊瑚虫、②侧柏、③墙藓、④衣藻</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.①猫、②油松、③肾蕨、④水绵</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.①家鸽、②水杉、③玉米、④海带</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pic>
        <p:nvPicPr>
          <p:cNvPr id="2" name="QC_6_AS.1_1#ed4827228?htil=16&amp;vaa=1&amp;vcp=1&amp;vis=1&amp;pid=822b1d68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55080" y="1201166"/>
            <a:ext cx="5276088" cy="4343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ed4827228?htil=16&amp;vaa=1&amp;vcp=1&amp;vis=1&amp;pid=822b1d688&amp;color=0,0,0&amp;vtp=1&amp;vaab=1&amp;bt=1&amp;bbb=1&amp;hb=1&amp;hs=1"/>
          <p:cNvSpPr/>
          <p:nvPr/>
        </p:nvSpPr>
        <p:spPr>
          <a:xfrm>
            <a:off x="539496" y="1182878"/>
            <a:ext cx="5705856"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图中</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应为裸子植物</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③</a:t>
            </a:r>
            <a:r>
              <a:rPr lang="en-US" altLang="zh-CN" sz="2800" b="0" i="0">
                <a:solidFill>
                  <a:srgbClr val="FF0000"/>
                </a:solidFill>
                <a:latin typeface="Times New Roman" pitchFamily="34" charset="0"/>
                <a:ea typeface="楷体" pitchFamily="34" charset="-122"/>
                <a:cs typeface="Times New Roman" pitchFamily="34" charset="-120"/>
              </a:rPr>
              <a:t>是</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苔藓植物或蕨类植物</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是藻类植物</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6_AN.2_1#ed4827228?vaa=1&amp;vcp=1&amp;vis=1&amp;pid=822b1d688&amp;color=0,0,0&amp;vtp=1&amp;vaab=1&amp;bbb=1&amp;hs=1"/>
          <p:cNvSpPr/>
          <p:nvPr/>
        </p:nvSpPr>
        <p:spPr>
          <a:xfrm>
            <a:off x="2435673" y="2819209"/>
            <a:ext cx="1327805" cy="553657"/>
          </a:xfrm>
          <a:prstGeom prst="rect">
            <a:avLst/>
          </a:prstGeom>
          <a:noFill/>
          <a:ln/>
        </p:spPr>
        <p:txBody>
          <a:bodyPr wrap="none" lIns="0" tIns="0" rIns="0" bIns="0" rtlCol="0" anchor="t"/>
          <a:lstStyle/>
          <a:p>
            <a:pPr algn="l" latinLnBrk="1">
              <a:lnSpc>
                <a:spcPts val="4900"/>
              </a:lnSpc>
            </a:pPr>
            <a:r>
              <a:rPr lang="zh-CN" altLang="en-US" sz="2800" b="0"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Effect transition="in" filter="wipe(left)">
                                      <p:cBhvr>
                                        <p:cTn id="21" dur="500"/>
                                        <p:tgtEl>
                                          <p:spTgt spid="5">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left)">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6_BD.318_1#d7acd6ce2?sp=1&amp;vaa=1&amp;vcp=1&amp;vis=1&amp;pid=822b1d688&amp;color=0,0,0&amp;vtp=1&amp;vaab=1&amp;bt=1&amp;bbb=1&amp;hb=1"/>
          <p:cNvSpPr/>
          <p:nvPr/>
        </p:nvSpPr>
        <p:spPr>
          <a:xfrm>
            <a:off x="539496" y="139979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图甲是传粉、受精过程示意图，图乙是果实结构示意图。下列叙述正</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pic>
        <p:nvPicPr>
          <p:cNvPr id="4" name="QC_6_BD.318_2#d7acd6ce2?htil=17&amp;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49108" y="2736723"/>
            <a:ext cx="4535424" cy="2715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18_3#d7acd6ce2.choices?htil=17&amp;vaa=1&amp;vcp=1&amp;vis=1&amp;pid=822b1d688&amp;color=0,0,0&amp;vtp=1&amp;vaab=1&amp;bbb=1"/>
          <p:cNvSpPr/>
          <p:nvPr/>
        </p:nvSpPr>
        <p:spPr>
          <a:xfrm>
            <a:off x="539496" y="2682811"/>
            <a:ext cx="644652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A.图甲中1表示雌蕊，成熟后散放出花粉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.图甲中3表示花粉管，里面有精子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.图乙中的①由图甲中的4胚珠发育而成</a:t>
            </a:r>
            <a:endParaRPr lang="en-US" altLang="zh-CN" sz="2800" dirty="0"/>
          </a:p>
          <a:p>
            <a:pPr latinLnBrk="1">
              <a:lnSpc>
                <a:spcPts val="4900"/>
              </a:lnSpc>
            </a:pPr>
            <a:r>
              <a:rPr lang="en-US" altLang="zh-CN" sz="2800" b="0" i="0" spc="-50">
                <a:solidFill>
                  <a:srgbClr val="000000"/>
                </a:solidFill>
                <a:latin typeface="Times New Roman" pitchFamily="34" charset="0"/>
                <a:ea typeface="SimSun" pitchFamily="34" charset="-122"/>
                <a:cs typeface="Times New Roman" pitchFamily="34" charset="-120"/>
              </a:rPr>
              <a:t>D</a:t>
            </a:r>
            <a:r>
              <a:rPr lang="en-US" altLang="zh-CN" sz="2800" b="0" i="0" spc="-50" dirty="0">
                <a:solidFill>
                  <a:srgbClr val="000000"/>
                </a:solidFill>
                <a:latin typeface="Times New Roman" pitchFamily="34" charset="0"/>
                <a:ea typeface="SimSun" pitchFamily="34" charset="-122"/>
                <a:cs typeface="Times New Roman" pitchFamily="34" charset="-120"/>
              </a:rPr>
              <a:t>.图乙中的②由图甲中的6受精卵发育而成</a:t>
            </a:r>
            <a:endParaRPr lang="en-US" altLang="zh-CN" sz="2800" spc="-50" dirty="0"/>
          </a:p>
        </p:txBody>
      </p:sp>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6_AS.1_1#d7acd6ce2?vaa=1&amp;vcp=1&amp;vis=1&amp;pid=822b1d688&amp;color=0,0,0&amp;vtp=1&amp;vaab=1&amp;bt=1&amp;bbb=1&amp;hb=1"/>
          <p:cNvSpPr/>
          <p:nvPr/>
        </p:nvSpPr>
        <p:spPr>
          <a:xfrm>
            <a:off x="539496" y="64538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一朵花的雌蕊和雄蕊是主要部分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题图为桃花及果实的结构示</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意图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图甲中</a:t>
            </a:r>
            <a:r>
              <a:rPr lang="en-US" altLang="zh-CN" sz="2800" b="0"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楷体" pitchFamily="34" charset="-122"/>
                <a:cs typeface="Times New Roman" pitchFamily="34" charset="-120"/>
              </a:rPr>
              <a:t>是花药</a:t>
            </a:r>
            <a:r>
              <a:rPr lang="en-US" altLang="zh-CN" sz="2800" b="0"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Times New Roman" pitchFamily="34" charset="0"/>
                <a:ea typeface="楷体" pitchFamily="34" charset="-122"/>
                <a:cs typeface="Times New Roman" pitchFamily="34" charset="-120"/>
              </a:rPr>
              <a:t>是花丝</a:t>
            </a:r>
            <a:r>
              <a:rPr lang="en-US" altLang="zh-CN" sz="2800" b="0"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楷体" pitchFamily="34" charset="-122"/>
                <a:cs typeface="Times New Roman" pitchFamily="34" charset="-120"/>
              </a:rPr>
              <a:t>是花粉管</a:t>
            </a:r>
            <a:r>
              <a:rPr lang="en-US" altLang="zh-CN" sz="2800" b="0" i="0" dirty="0">
                <a:solidFill>
                  <a:srgbClr val="FF0000"/>
                </a:solidFill>
                <a:latin typeface="Times New Roman" pitchFamily="34" charset="0"/>
                <a:ea typeface="SimSun" pitchFamily="34" charset="-122"/>
                <a:cs typeface="Times New Roman" pitchFamily="34" charset="-120"/>
              </a:rPr>
              <a:t>、4</a:t>
            </a:r>
            <a:r>
              <a:rPr lang="en-US" altLang="zh-CN" sz="2800" b="0" i="0" dirty="0">
                <a:solidFill>
                  <a:srgbClr val="FF0000"/>
                </a:solidFill>
                <a:latin typeface="Times New Roman" pitchFamily="34" charset="0"/>
                <a:ea typeface="楷体" pitchFamily="34" charset="-122"/>
                <a:cs typeface="Times New Roman" pitchFamily="34" charset="-120"/>
              </a:rPr>
              <a:t>是子房壁</a:t>
            </a:r>
            <a:r>
              <a:rPr lang="en-US" altLang="zh-CN" sz="2800" b="0" i="0" dirty="0">
                <a:solidFill>
                  <a:srgbClr val="FF0000"/>
                </a:solidFill>
                <a:latin typeface="Times New Roman" pitchFamily="34" charset="0"/>
                <a:ea typeface="SimSun" pitchFamily="34" charset="-122"/>
                <a:cs typeface="Times New Roman" pitchFamily="34" charset="-120"/>
              </a:rPr>
              <a:t>、5</a:t>
            </a:r>
            <a:r>
              <a:rPr lang="en-US" altLang="zh-CN" sz="2800" b="0" i="0" dirty="0">
                <a:solidFill>
                  <a:srgbClr val="FF0000"/>
                </a:solidFill>
                <a:latin typeface="Times New Roman" pitchFamily="34" charset="0"/>
                <a:ea typeface="楷体" pitchFamily="34" charset="-122"/>
                <a:cs typeface="Times New Roman" pitchFamily="34" charset="-120"/>
              </a:rPr>
              <a:t>是胚珠</a:t>
            </a:r>
            <a:r>
              <a:rPr lang="en-US" altLang="zh-CN" sz="2800" b="0" i="0">
                <a:solidFill>
                  <a:srgbClr val="FF0000"/>
                </a:solidFill>
                <a:latin typeface="Times New Roman" pitchFamily="34" charset="0"/>
                <a:ea typeface="SimSun" pitchFamily="34" charset="-122"/>
                <a:cs typeface="Times New Roman" pitchFamily="34" charset="-120"/>
              </a:rPr>
              <a:t>、6</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是受精卵</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图乙中</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是果皮</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是种子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受精后</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只有雌蕊的子房继续</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发育</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发育情况如下</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pic>
        <p:nvPicPr>
          <p:cNvPr id="3" name="QC_6_AS.1_1#d7acd6ce2?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04273" y="3270725"/>
            <a:ext cx="6339803" cy="28220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AN.2_1#d7acd6ce2?vaa=1&amp;vcp=1&amp;vis=1&amp;pid=822b1d688&amp;color=0,0,0&amp;vtp=1&amp;vaab=1&amp;bbb=1"/>
          <p:cNvSpPr/>
          <p:nvPr/>
        </p:nvSpPr>
        <p:spPr>
          <a:xfrm>
            <a:off x="8697709" y="5539113"/>
            <a:ext cx="326778" cy="553657"/>
          </a:xfrm>
          <a:prstGeom prst="rect">
            <a:avLst/>
          </a:prstGeom>
          <a:noFill/>
          <a:ln/>
        </p:spPr>
        <p:txBody>
          <a:bodyPr wrap="none" lIns="0" tIns="0" rIns="0" bIns="0" rtlCol="0" anchor="t"/>
          <a:lstStyle/>
          <a:p>
            <a:pPr algn="l" latinLnBrk="1">
              <a:lnSpc>
                <a:spcPts val="4900"/>
              </a:lnSpc>
            </a:pPr>
            <a:r>
              <a:rPr lang="zh-CN" altLang="en-US" sz="280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bg/>
                                          </p:spTgt>
                                        </p:tgtEl>
                                        <p:attrNameLst>
                                          <p:attrName>style.visibility</p:attrName>
                                        </p:attrNameLst>
                                      </p:cBhvr>
                                      <p:to>
                                        <p:strVal val="visible"/>
                                      </p:to>
                                    </p:set>
                                    <p:animEffect transition="in" filter="wipe(left)">
                                      <p:cBhvr>
                                        <p:cTn id="27" dur="500"/>
                                        <p:tgtEl>
                                          <p:spTgt spid="4">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wipe(left)">
                                      <p:cBhvr>
                                        <p:cTn id="3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pic>
        <p:nvPicPr>
          <p:cNvPr id="2" name="QC_6_BD.322_1#b2d337b79?htil=18&amp;vaa=1&amp;vcp=1&amp;vis=1&amp;pid=822b1d68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31382" y="1240536"/>
            <a:ext cx="3374136"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322_2#b2d337b79?htil=18&amp;sp=1&amp;vaa=1&amp;vcp=1&amp;vis=1&amp;pid=822b1d688&amp;color=0,0,0&amp;vtp=1&amp;vaab=1&amp;bt=1&amp;bbb=1&amp;hb=1&amp;hs=1"/>
          <p:cNvSpPr/>
          <p:nvPr/>
        </p:nvSpPr>
        <p:spPr>
          <a:xfrm>
            <a:off x="539496" y="1222248"/>
            <a:ext cx="7607808"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某探究小组的同学从甲、乙、丙、丁四个不同</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地区采集同种植物的叶片标本，数出气孔的数目</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并算出平均值，绘成了</a:t>
            </a:r>
            <a:r>
              <a:rPr lang="zh-CN" altLang="en-US" sz="2800" b="0" i="0" dirty="0">
                <a:solidFill>
                  <a:srgbClr val="000000"/>
                </a:solidFill>
                <a:latin typeface="Times New Roman" pitchFamily="34" charset="0"/>
                <a:ea typeface="SimSun" pitchFamily="34" charset="-122"/>
                <a:cs typeface="Times New Roman" pitchFamily="34" charset="-120"/>
              </a:rPr>
              <a:t>右侧</a:t>
            </a:r>
            <a:r>
              <a:rPr lang="en-US" altLang="zh-CN" sz="2800" b="0" i="0" dirty="0" err="1">
                <a:solidFill>
                  <a:srgbClr val="000000"/>
                </a:solidFill>
                <a:latin typeface="Times New Roman" pitchFamily="34" charset="0"/>
                <a:ea typeface="SimSun" pitchFamily="34" charset="-122"/>
                <a:cs typeface="Times New Roman" pitchFamily="34" charset="-120"/>
              </a:rPr>
              <a:t>的统计图，你推断降</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水量最大的地区是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AN.324_1#b2d337b79.bracket?vaa=1&amp;vcp=1&amp;vis=1&amp;pid=822b1d688&amp;color=0,0,0&amp;vpa=218&amp;vtp=1&amp;vaab=1"/>
          <p:cNvSpPr/>
          <p:nvPr/>
        </p:nvSpPr>
        <p:spPr>
          <a:xfrm>
            <a:off x="3661315" y="31520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322_3#b2d337b79.choices?htil=18&amp;vaa=1&amp;vcp=1&amp;vis=1&amp;pid=822b1d688&amp;color=0,0,0&amp;vtp=1&amp;vaab=1&amp;bbb=1&amp;hs=1"/>
          <p:cNvSpPr/>
          <p:nvPr/>
        </p:nvSpPr>
        <p:spPr>
          <a:xfrm>
            <a:off x="539496" y="3785870"/>
            <a:ext cx="7607808" cy="553657"/>
          </a:xfrm>
          <a:prstGeom prst="rect">
            <a:avLst/>
          </a:prstGeom>
          <a:noFill/>
          <a:ln/>
        </p:spPr>
        <p:txBody>
          <a:bodyPr wrap="none" lIns="0" tIns="0" rIns="0" bIns="0" rtlCol="0" anchor="t"/>
          <a:lstStyle/>
          <a:p>
            <a:pPr latinLnBrk="1">
              <a:lnSpc>
                <a:spcPts val="4900"/>
              </a:lnSpc>
              <a:tabLst>
                <a:tab pos="1974977" algn="l"/>
                <a:tab pos="3911854" algn="l"/>
                <a:tab pos="5848731"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.甲地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B.乙地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C.丙地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.丁地</a:t>
            </a:r>
            <a:endParaRPr lang="en-US" altLang="zh-CN" sz="2800" dirty="0"/>
          </a:p>
        </p:txBody>
      </p:sp>
      <p:sp>
        <p:nvSpPr>
          <p:cNvPr id="6" name="QC_6_AS.1_1#b2d337b79?vaa=1&amp;vcp=1&amp;vis=1&amp;pid=822b1d688&amp;color=0,0,0&amp;vtp=1&amp;vaab=1&amp;bbb=1&amp;hb=1&amp;hs=1"/>
          <p:cNvSpPr/>
          <p:nvPr/>
        </p:nvSpPr>
        <p:spPr>
          <a:xfrm>
            <a:off x="539496" y="441534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提示</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蒸腾作用能提高大气湿度</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增加降水量</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促进生物圈的水循环</a:t>
            </a:r>
            <a:r>
              <a:rPr lang="zh-CN" altLang="en-US" sz="2800" b="0" i="0" dirty="0">
                <a:solidFill>
                  <a:srgbClr val="FF0000"/>
                </a:solidFill>
                <a:latin typeface="Times New Roman" pitchFamily="34" charset="0"/>
                <a:ea typeface="SimSun" pitchFamily="34" charset="-122"/>
                <a:cs typeface="Times New Roman" pitchFamily="34" charset="-120"/>
              </a:rPr>
              <a:t>；</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蒸腾作用主要是通过叶片上的气孔来完成的</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C_5_BD#917979529?vcp=1&amp;pid=8b872fe13&amp;color=0,170,129&amp;vtp=1&amp;vaab=1&amp;bt=1&amp;bbb=1"/>
          <p:cNvSpPr/>
          <p:nvPr/>
        </p:nvSpPr>
        <p:spPr>
          <a:xfrm>
            <a:off x="539496" y="554400"/>
            <a:ext cx="11109960" cy="580517"/>
          </a:xfrm>
          <a:prstGeom prst="rect">
            <a:avLst/>
          </a:prstGeom>
          <a:noFill/>
          <a:ln/>
        </p:spPr>
        <p:txBody>
          <a:bodyPr wrap="none" lIns="0" tIns="0" rIns="0" bIns="0" rtlCol="0" anchor="t"/>
          <a:lstStyle/>
          <a:p>
            <a:pPr algn="l" latinLnBrk="1">
              <a:lnSpc>
                <a:spcPts val="4800"/>
              </a:lnSpc>
            </a:pPr>
            <a:r>
              <a:rPr lang="en-US" altLang="zh-CN" sz="3200" b="1" i="0" dirty="0">
                <a:solidFill>
                  <a:srgbClr val="00AA81"/>
                </a:solidFill>
                <a:latin typeface="Times New Roman" pitchFamily="34" charset="0"/>
                <a:ea typeface="微软雅黑" pitchFamily="34" charset="-122"/>
                <a:cs typeface="Times New Roman" pitchFamily="34" charset="-120"/>
              </a:rPr>
              <a:t>拓展延伸</a:t>
            </a:r>
            <a:endParaRPr lang="en-US" altLang="zh-CN" sz="3200" dirty="0"/>
          </a:p>
        </p:txBody>
      </p:sp>
      <p:sp>
        <p:nvSpPr>
          <p:cNvPr id="3" name="QO_6_BD.326_1#88b4c9b27?sp=1&amp;vaa=1&amp;vcp=1&amp;vis=1&amp;pid=917979529&amp;color=0,0,0&amp;vtp=1&amp;vaab=1&amp;bbb=1&amp;hb=1"/>
          <p:cNvSpPr/>
          <p:nvPr/>
        </p:nvSpPr>
        <p:spPr>
          <a:xfrm>
            <a:off x="539495" y="1189639"/>
            <a:ext cx="11364329" cy="1604582"/>
          </a:xfrm>
          <a:prstGeom prst="rect">
            <a:avLst/>
          </a:prstGeom>
          <a:noFill/>
          <a:ln/>
        </p:spPr>
        <p:txBody>
          <a:bodyPr wrap="none" lIns="0" tIns="0" rIns="0" bIns="0" rtlCol="0" anchor="t"/>
          <a:lstStyle/>
          <a:p>
            <a:pPr algn="l" latinLnBrk="1">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14.创新题·科学思维  </a:t>
            </a:r>
            <a:r>
              <a:rPr lang="en-US" altLang="zh-CN" sz="2800" b="0" i="0" dirty="0" err="1">
                <a:solidFill>
                  <a:srgbClr val="000000"/>
                </a:solidFill>
                <a:latin typeface="Times New Roman" pitchFamily="34" charset="0"/>
                <a:ea typeface="SimSun" pitchFamily="34" charset="-122"/>
                <a:cs typeface="Times New Roman" pitchFamily="34" charset="-120"/>
              </a:rPr>
              <a:t>某生物兴趣小组做了“探究外界环境因素对大豆种子</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萌发的影响”的实验，实验方案及结果如下表所示。请根据表格分析回答</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68" name="QO_6_BD.326_2#88b4c9b27?colgroup=4,6,12,6&amp;vaa=1&amp;vcp=1&amp;vis=1&amp;pid=917979529&amp;color=0,0,0&amp;vtp=1&amp;vaab=1&amp;bbb=1&amp;hb=1"/>
              <p:cNvGraphicFramePr>
                <a:graphicFrameLocks noGrp="1"/>
              </p:cNvGraphicFramePr>
              <p:nvPr>
                <p:extLst>
                  <p:ext uri="{D42A27DB-BD31-4B8C-83A1-F6EECF244321}">
                    <p14:modId xmlns:p14="http://schemas.microsoft.com/office/powerpoint/2010/main" val="1496302290"/>
                  </p:ext>
                </p:extLst>
              </p:nvPr>
            </p:nvGraphicFramePr>
            <p:xfrm>
              <a:off x="539496" y="2929553"/>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8" name="QO_6_BD.326_2#88b4c9b27?colgroup=4,6,12,6&amp;vaa=1&amp;vcp=1&amp;vis=1&amp;pid=917979529&amp;color=0,0,0&amp;vtp=1&amp;vaab=1&amp;bbb=1&amp;hb=1"/>
              <p:cNvGraphicFramePr>
                <a:graphicFrameLocks noGrp="1"/>
              </p:cNvGraphicFramePr>
              <p:nvPr>
                <p:extLst>
                  <p:ext uri="{D42A27DB-BD31-4B8C-83A1-F6EECF244321}">
                    <p14:modId xmlns:p14="http://schemas.microsoft.com/office/powerpoint/2010/main" val="1496302290"/>
                  </p:ext>
                </p:extLst>
              </p:nvPr>
            </p:nvGraphicFramePr>
            <p:xfrm>
              <a:off x="539496" y="2929553"/>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8936" r="-48852" b="-328723"/>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02151" r="-48852" b="-232258"/>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sld>
</file>

<file path=ppt/slides/slide66.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B_7_BD.327_1#e73a8d898?vaa=1&amp;vcp=1&amp;vis=1&amp;pid=88b4c9b27&amp;color=0,0,0&amp;vtp=1&amp;vaab=1&amp;bt=1&amp;bbb=1&amp;hb=1"/>
          <p:cNvSpPr/>
          <p:nvPr/>
        </p:nvSpPr>
        <p:spPr>
          <a:xfrm>
            <a:off x="539496" y="3936832"/>
            <a:ext cx="11109960" cy="2552746"/>
          </a:xfrm>
          <a:prstGeom prst="rect">
            <a:avLst/>
          </a:prstGeom>
          <a:noFill/>
          <a:ln/>
        </p:spPr>
        <p:txBody>
          <a:bodyPr wrap="none" lIns="0" tIns="0" rIns="0" bIns="0" rtlCol="0" anchor="t"/>
          <a:lstStyle/>
          <a:p>
            <a:pPr algn="l"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（1）用1号与2号作对照实验，你提出的探究问题是</a:t>
            </a:r>
            <a:r>
              <a:rPr lang="en-US" altLang="zh-CN" sz="2800" i="0" dirty="0">
                <a:solidFill>
                  <a:srgbClr val="000000"/>
                </a:solidFill>
                <a:latin typeface="SimSun" pitchFamily="34" charset="0"/>
                <a:ea typeface="SimSun" pitchFamily="34" charset="-122"/>
                <a:cs typeface="SimSun" pitchFamily="34" charset="-120"/>
              </a:rPr>
              <a:t>_________________</a:t>
            </a:r>
          </a:p>
          <a:p>
            <a:pPr latinLnBrk="1">
              <a:lnSpc>
                <a:spcPts val="4000"/>
              </a:lnSpc>
            </a:pP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（2）实验探究中，选用30粒大豆种子而不是3粒的原因是</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（3）某同学想用3号和4号作对照，探究空气对大豆种子萌发的影响。</a:t>
            </a: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该同学的实验设计科学吗</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理由是</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3" name="QB_7_AN.1_1#e73a8d898.blank?vaa=1&amp;vcp=1&amp;vis=1&amp;pid=88b4c9b27&amp;color=0,0,0&amp;vpa=219&amp;vtp=1&amp;vaab=1&amp;bbb=1&amp;hb=1"/>
          <p:cNvSpPr/>
          <p:nvPr/>
        </p:nvSpPr>
        <p:spPr>
          <a:xfrm>
            <a:off x="552086" y="3909018"/>
            <a:ext cx="11109960" cy="1207072"/>
          </a:xfrm>
          <a:prstGeom prst="rect">
            <a:avLst/>
          </a:prstGeom>
          <a:noFill/>
          <a:ln/>
        </p:spPr>
        <p:txBody>
          <a:bodyPr wrap="square" lIns="0" tIns="0" rIns="0" bIns="0" rtlCol="0" anchor="t"/>
          <a:lstStyle/>
          <a:p>
            <a:pPr latinLnBrk="1">
              <a:lnSpc>
                <a:spcPts val="4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水分影响种子的萌发吗</a:t>
            </a:r>
            <a:endParaRPr lang="en-US" altLang="zh-CN" sz="2800" dirty="0"/>
          </a:p>
        </p:txBody>
      </p:sp>
      <p:sp>
        <p:nvSpPr>
          <p:cNvPr id="5" name="QB_7_AN.2_1#e73a8d898.blank?vaa=1&amp;vcp=1&amp;vis=1&amp;pid=88b4c9b27&amp;color=0,0,0&amp;vpa=220&amp;vtp=1&amp;vaab=1&amp;bbb=1"/>
          <p:cNvSpPr/>
          <p:nvPr/>
        </p:nvSpPr>
        <p:spPr>
          <a:xfrm>
            <a:off x="9439814" y="4824350"/>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避免偶然性</a:t>
            </a:r>
            <a:endParaRPr lang="en-US" altLang="zh-CN" sz="2800" dirty="0"/>
          </a:p>
        </p:txBody>
      </p:sp>
      <p:sp>
        <p:nvSpPr>
          <p:cNvPr id="7" name="QB_7_AN.332_1#e73a8d898.blank?vaa=1&amp;vcp=1&amp;vis=1&amp;pid=88b4c9b27&amp;color=0,0,0&amp;vpa=221&amp;vtp=1&amp;vaab=1&amp;bbb=1"/>
          <p:cNvSpPr/>
          <p:nvPr/>
        </p:nvSpPr>
        <p:spPr>
          <a:xfrm>
            <a:off x="4817015" y="5840716"/>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不科学</a:t>
            </a:r>
            <a:endParaRPr lang="en-US" altLang="zh-CN" sz="2800" dirty="0"/>
          </a:p>
        </p:txBody>
      </p:sp>
      <p:sp>
        <p:nvSpPr>
          <p:cNvPr id="8" name="QB_7_AN.333_1#e73a8d898.blank?vaa=1&amp;vcp=1&amp;vis=1&amp;pid=88b4c9b27&amp;color=0,0,0&amp;vpa=222&amp;vtp=1&amp;vaab=1&amp;bbb=1"/>
          <p:cNvSpPr/>
          <p:nvPr/>
        </p:nvSpPr>
        <p:spPr>
          <a:xfrm>
            <a:off x="7661814" y="5840716"/>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变量不唯一</a:t>
            </a:r>
            <a:endParaRPr lang="en-US" altLang="zh-CN" sz="2800" dirty="0"/>
          </a:p>
        </p:txBody>
      </p:sp>
      <mc:AlternateContent xmlns:mc="http://schemas.openxmlformats.org/markup-compatibility/2006" xmlns:a14="http://schemas.microsoft.com/office/drawing/2010/main">
        <mc:Choice Requires="a14">
          <p:graphicFrame>
            <p:nvGraphicFramePr>
              <p:cNvPr id="6" name="QO_6_BD.326_2#88b4c9b27?colgroup=4,6,12,6&amp;vaa=1&amp;vcp=1&amp;vis=1&amp;pid=917979529&amp;color=0,0,0&amp;vtp=1&amp;vaab=1&amp;bbb=1&amp;hb=1">
                <a:extLst>
                  <a:ext uri="{FF2B5EF4-FFF2-40B4-BE49-F238E27FC236}">
                    <a16:creationId xmlns:a16="http://schemas.microsoft.com/office/drawing/2014/main" id="{F8809C4C-3152-F788-B935-C84BEBEFAA57}"/>
                  </a:ext>
                </a:extLst>
              </p:cNvPr>
              <p:cNvGraphicFramePr>
                <a:graphicFrameLocks noGrp="1"/>
              </p:cNvGraphicFramePr>
              <p:nvPr>
                <p:extLst>
                  <p:ext uri="{D42A27DB-BD31-4B8C-83A1-F6EECF244321}">
                    <p14:modId xmlns:p14="http://schemas.microsoft.com/office/powerpoint/2010/main" val="2984590347"/>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 name="QO_6_BD.326_2#88b4c9b27?colgroup=4,6,12,6&amp;vaa=1&amp;vcp=1&amp;vis=1&amp;pid=917979529&amp;color=0,0,0&amp;vtp=1&amp;vaab=1&amp;bbb=1&amp;hb=1">
                <a:extLst>
                  <a:ext uri="{FF2B5EF4-FFF2-40B4-BE49-F238E27FC236}">
                    <a16:creationId xmlns:a16="http://schemas.microsoft.com/office/drawing/2014/main" id="{F8809C4C-3152-F788-B935-C84BEBEFAA57}"/>
                  </a:ext>
                </a:extLst>
              </p:cNvPr>
              <p:cNvGraphicFramePr>
                <a:graphicFrameLocks noGrp="1"/>
              </p:cNvGraphicFramePr>
              <p:nvPr>
                <p:extLst>
                  <p:ext uri="{D42A27DB-BD31-4B8C-83A1-F6EECF244321}">
                    <p14:modId xmlns:p14="http://schemas.microsoft.com/office/powerpoint/2010/main" val="2984590347"/>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7872" r="-48852" b="-3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297872" r="-48852" b="-2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B_7_BD.334_1#b5c69e6ee?vaa=1&amp;vcp=1&amp;vis=1&amp;pid=88b4c9b27&amp;color=0,0,0&amp;vtp=1&amp;vaab=1&amp;bt=1&amp;bbb=1&amp;hb=1"/>
          <p:cNvSpPr/>
          <p:nvPr/>
        </p:nvSpPr>
        <p:spPr>
          <a:xfrm>
            <a:off x="539496" y="3949127"/>
            <a:ext cx="11109960" cy="2385169"/>
          </a:xfrm>
          <a:prstGeom prst="rect">
            <a:avLst/>
          </a:prstGeom>
          <a:noFill/>
          <a:ln/>
        </p:spPr>
        <p:txBody>
          <a:bodyPr wrap="none" lIns="0" tIns="0" rIns="0" bIns="0" rtlCol="0" anchor="t"/>
          <a:lstStyle/>
          <a:p>
            <a:pPr algn="l"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（4）如果想进一步探究光对大豆种子萌发的影响，请你在上述实验的</a:t>
            </a:r>
          </a:p>
          <a:p>
            <a:pPr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基础上完善实验设计：再取一个培养皿，编号为5号，放入30粒大豆种</a:t>
            </a:r>
          </a:p>
          <a:p>
            <a:pPr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子，</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预期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3500"/>
              </a:lnSpc>
            </a:pPr>
            <a:r>
              <a:rPr lang="en-US" altLang="zh-CN" sz="2800" b="0" i="0" dirty="0" err="1">
                <a:solidFill>
                  <a:srgbClr val="000000"/>
                </a:solidFill>
                <a:latin typeface="Times New Roman" pitchFamily="34" charset="0"/>
                <a:ea typeface="SimSun" pitchFamily="34" charset="-122"/>
                <a:cs typeface="Times New Roman" pitchFamily="34" charset="-120"/>
              </a:rPr>
              <a:t>的实验结果及结论是</a:t>
            </a:r>
            <a:r>
              <a:rPr lang="en-US" altLang="zh-CN" sz="2800" i="0" dirty="0">
                <a:solidFill>
                  <a:srgbClr val="000000"/>
                </a:solidFill>
                <a:latin typeface="SimSun" pitchFamily="34" charset="0"/>
                <a:ea typeface="SimSun" pitchFamily="34" charset="-122"/>
                <a:cs typeface="SimSun" pitchFamily="34" charset="-120"/>
              </a:rPr>
              <a:t>____________________________________________</a:t>
            </a:r>
          </a:p>
          <a:p>
            <a:pPr latinLnBrk="1">
              <a:lnSpc>
                <a:spcPts val="3500"/>
              </a:lnSpc>
            </a:pPr>
            <a:r>
              <a:rPr lang="en-US" altLang="zh-CN" sz="2800" i="0" dirty="0">
                <a:solidFill>
                  <a:srgbClr val="000000"/>
                </a:solidFill>
                <a:latin typeface="SimSun" pitchFamily="34" charset="0"/>
                <a:ea typeface="SimSun" pitchFamily="34" charset="-122"/>
                <a:cs typeface="SimSun" pitchFamily="34" charset="-120"/>
              </a:rPr>
              <a:t>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335_1#b5c69e6ee.blank?vaa=1&amp;vcp=1&amp;vis=1&amp;pid=88b4c9b27&amp;color=0,0,0&amp;vpa=223&amp;vtp=1&amp;vaab=1&amp;bbb=1"/>
          <p:cNvSpPr/>
          <p:nvPr/>
        </p:nvSpPr>
        <p:spPr>
          <a:xfrm>
            <a:off x="1261015" y="4674982"/>
            <a:ext cx="8970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将种子放在无光的环境中，其他条件均与1号培养皿一致</a:t>
            </a:r>
            <a:endParaRPr lang="en-US" altLang="zh-CN" sz="2800" dirty="0"/>
          </a:p>
        </p:txBody>
      </p:sp>
      <p:sp>
        <p:nvSpPr>
          <p:cNvPr id="4" name="QB_7_AN.336_1#b5c69e6ee.blank?vaa=1&amp;vcp=1&amp;vis=1&amp;pid=88b4c9b27&amp;color=0,0,0&amp;vpa=224&amp;vtp=1&amp;vaab=1&amp;bbb=1&amp;hb=1"/>
          <p:cNvSpPr/>
          <p:nvPr/>
        </p:nvSpPr>
        <p:spPr>
          <a:xfrm>
            <a:off x="539496" y="5266025"/>
            <a:ext cx="11109960" cy="1207072"/>
          </a:xfrm>
          <a:prstGeom prst="rect">
            <a:avLst/>
          </a:prstGeom>
          <a:noFill/>
          <a:ln/>
        </p:spPr>
        <p:txBody>
          <a:bodyPr wrap="square" lIns="0" tIns="0" rIns="0" bIns="0" rtlCol="0" anchor="t"/>
          <a:lstStyle/>
          <a:p>
            <a:pPr latinLnBrk="1">
              <a:lnSpc>
                <a:spcPts val="35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实验结果：5号培养皿中的种子大都萌发；结论：大豆种子的萌发与光照无关</a:t>
            </a:r>
            <a:endParaRPr lang="en-US" altLang="zh-CN" sz="2800" dirty="0"/>
          </a:p>
        </p:txBody>
      </p:sp>
      <mc:AlternateContent xmlns:mc="http://schemas.openxmlformats.org/markup-compatibility/2006" xmlns:a14="http://schemas.microsoft.com/office/drawing/2010/main">
        <mc:Choice Requires="a14">
          <p:graphicFrame>
            <p:nvGraphicFramePr>
              <p:cNvPr id="5" name="QO_6_BD.326_2#88b4c9b27?colgroup=4,6,12,6&amp;vaa=1&amp;vcp=1&amp;vis=1&amp;pid=917979529&amp;color=0,0,0&amp;vtp=1&amp;vaab=1&amp;bbb=1&amp;hb=1">
                <a:extLst>
                  <a:ext uri="{FF2B5EF4-FFF2-40B4-BE49-F238E27FC236}">
                    <a16:creationId xmlns:a16="http://schemas.microsoft.com/office/drawing/2014/main" id="{37CAEEF0-75CF-D0D7-B4D9-F8E59BDB9753}"/>
                  </a:ext>
                </a:extLst>
              </p:cNvPr>
              <p:cNvGraphicFramePr>
                <a:graphicFrameLocks noGrp="1"/>
              </p:cNvGraphicFramePr>
              <p:nvPr>
                <p:extLst>
                  <p:ext uri="{D42A27DB-BD31-4B8C-83A1-F6EECF244321}">
                    <p14:modId xmlns:p14="http://schemas.microsoft.com/office/powerpoint/2010/main" val="416559630"/>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5" name="QO_6_BD.326_2#88b4c9b27?colgroup=4,6,12,6&amp;vaa=1&amp;vcp=1&amp;vis=1&amp;pid=917979529&amp;color=0,0,0&amp;vtp=1&amp;vaab=1&amp;bbb=1&amp;hb=1">
                <a:extLst>
                  <a:ext uri="{FF2B5EF4-FFF2-40B4-BE49-F238E27FC236}">
                    <a16:creationId xmlns:a16="http://schemas.microsoft.com/office/drawing/2014/main" id="{37CAEEF0-75CF-D0D7-B4D9-F8E59BDB9753}"/>
                  </a:ext>
                </a:extLst>
              </p:cNvPr>
              <p:cNvGraphicFramePr>
                <a:graphicFrameLocks noGrp="1"/>
              </p:cNvGraphicFramePr>
              <p:nvPr>
                <p:extLst>
                  <p:ext uri="{D42A27DB-BD31-4B8C-83A1-F6EECF244321}">
                    <p14:modId xmlns:p14="http://schemas.microsoft.com/office/powerpoint/2010/main" val="416559630"/>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7872" r="-48852" b="-3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297872" r="-48852" b="-2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3" name="C_4_BD#767e6b8d0.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知识大集结</a:t>
            </a:r>
            <a:endParaRPr lang="en-US" altLang="zh-CN" sz="4000" dirty="0"/>
          </a:p>
        </p:txBody>
      </p:sp>
      <p:sp>
        <p:nvSpPr>
          <p:cNvPr id="4" name="C_4#8f1f6f7a9.fixed?vcp=1&amp;pid=7ef20695b&amp;color=0,0,0&amp;vtp=1&amp;vaab=1&amp;bbb=1&amp;hb=1">
            <a:extLst>
              <a:ext uri="{FF2B5EF4-FFF2-40B4-BE49-F238E27FC236}">
                <a16:creationId xmlns:a16="http://schemas.microsoft.com/office/drawing/2014/main" id="{3257C268-FA6A-D57B-2B66-E6EE1F373B0D}"/>
              </a:ext>
            </a:extLst>
          </p:cNvPr>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5_BD#bef020f2e?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考点梳理</a:t>
            </a:r>
            <a:endParaRPr lang="en-US" altLang="zh-CN" sz="3200" dirty="0"/>
          </a:p>
        </p:txBody>
      </p:sp>
      <p:sp>
        <p:nvSpPr>
          <p:cNvPr id="3" name="QO_6_BD.1_1#32580df9c?vaa=1&amp;vcp=1&amp;vis=1&amp;pid=bef020f2e&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藻类、苔藓和蕨类植物</a:t>
            </a:r>
            <a:endParaRPr lang="en-US" altLang="zh-CN" sz="2800" dirty="0"/>
          </a:p>
        </p:txBody>
      </p:sp>
      <p:sp>
        <p:nvSpPr>
          <p:cNvPr id="4" name="QB_7_BD.2_1#e88ff7694?vaa=1&amp;vcp=1&amp;vis=1&amp;pid=32580df9c&amp;color=0,0,0&amp;vtp=1&amp;vaab=1&amp;bbb=1&amp;hb=1"/>
          <p:cNvSpPr/>
          <p:nvPr/>
        </p:nvSpPr>
        <p:spPr>
          <a:xfrm>
            <a:off x="539496" y="190802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（1）藻类植物有单细胞的（衣藻），也有多细胞的（水绵），</a:t>
            </a:r>
            <a:r>
              <a:rPr lang="en-US" altLang="zh-CN" sz="2800" b="0" i="0" dirty="0" err="1">
                <a:solidFill>
                  <a:srgbClr val="000000"/>
                </a:solidFill>
                <a:latin typeface="Times New Roman" pitchFamily="34" charset="0"/>
                <a:ea typeface="SimSun" pitchFamily="34" charset="-122"/>
                <a:cs typeface="Times New Roman" pitchFamily="34" charset="-120"/>
              </a:rPr>
              <a:t>没有</a:t>
            </a:r>
            <a:r>
              <a:rPr lang="en-US" altLang="zh-CN" sz="2800" i="0" dirty="0">
                <a:solidFill>
                  <a:srgbClr val="000000"/>
                </a:solidFill>
                <a:latin typeface="SimSun" pitchFamily="34" charset="0"/>
                <a:ea typeface="SimSun" pitchFamily="34" charset="-122"/>
                <a:cs typeface="SimSun" pitchFamily="34" charset="-120"/>
              </a:rPr>
              <a:t>___</a:t>
            </a:r>
          </a:p>
          <a:p>
            <a:pPr latinLnBrk="1">
              <a:lnSpc>
                <a:spcPts val="4900"/>
              </a:lnSpc>
            </a:pPr>
            <a:r>
              <a:rPr lang="en-US" altLang="zh-CN" sz="2800" i="0" dirty="0">
                <a:solidFill>
                  <a:srgbClr val="000000"/>
                </a:solidFill>
                <a:latin typeface="SimSun" pitchFamily="34" charset="0"/>
                <a:ea typeface="SimSun" pitchFamily="34" charset="-122"/>
                <a:cs typeface="SimSun" pitchFamily="34" charset="-120"/>
              </a:rPr>
              <a:t>_________</a:t>
            </a:r>
            <a:r>
              <a:rPr lang="en-US" altLang="zh-CN" sz="2800" b="0" i="0" dirty="0" err="1">
                <a:solidFill>
                  <a:srgbClr val="000000"/>
                </a:solidFill>
                <a:latin typeface="Times New Roman" pitchFamily="34" charset="0"/>
                <a:ea typeface="SimSun" pitchFamily="34" charset="-122"/>
                <a:cs typeface="Times New Roman" pitchFamily="34" charset="-120"/>
              </a:rPr>
              <a:t>的分化</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7_AN.1_1#e88ff7694.blank?vaa=1&amp;vcp=1&amp;vis=1&amp;pid=32580df9c&amp;color=0,0,0&amp;vpa=1&amp;vtp=1&amp;vaab=1&amp;bbb=1&amp;hb=1"/>
          <p:cNvSpPr/>
          <p:nvPr/>
        </p:nvSpPr>
        <p:spPr>
          <a:xfrm>
            <a:off x="639246" y="1894174"/>
            <a:ext cx="11109960" cy="1207072"/>
          </a:xfrm>
          <a:prstGeom prst="rect">
            <a:avLst/>
          </a:prstGeom>
          <a:noFill/>
          <a:ln/>
        </p:spPr>
        <p:txBody>
          <a:bodyPr wrap="square" lIns="0" tIns="0" rIns="0" bIns="0" rtlCol="0" anchor="t"/>
          <a:lstStyle/>
          <a:p>
            <a:pPr latinLnBrk="1">
              <a:lnSpc>
                <a:spcPct val="15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根、茎、叶</a:t>
            </a:r>
            <a:endParaRPr lang="en-US" altLang="zh-CN" sz="2800" dirty="0"/>
          </a:p>
        </p:txBody>
      </p:sp>
      <p:sp>
        <p:nvSpPr>
          <p:cNvPr id="6" name="QB_7_BD.4_1#36778221f?sp=1&amp;vaa=1&amp;vcp=1&amp;vis=1&amp;pid=32580df9c&amp;color=0,0,0&amp;vtp=1&amp;vaab=1&amp;bbb=1&amp;hb=1"/>
          <p:cNvSpPr/>
          <p:nvPr/>
        </p:nvSpPr>
        <p:spPr>
          <a:xfrm>
            <a:off x="539496" y="318501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（2）苔藓植物一般都很矮小，通常具有类似茎和叶的分化，但是茎中</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没有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，叶中也没有叶脉，根非常简单，称为假根。</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苔藓植物的叶只有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细胞，二氧化硫等有毒气体可以从背腹两面侵</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入细胞，从而威胁它的生存。故苔藓植物可以当做检测</a:t>
            </a:r>
            <a:r>
              <a:rPr lang="en-US" altLang="zh-CN" sz="2800" i="0" dirty="0">
                <a:solidFill>
                  <a:srgbClr val="000000"/>
                </a:solidFill>
                <a:latin typeface="SimSun" pitchFamily="34" charset="0"/>
                <a:ea typeface="SimSun" pitchFamily="34" charset="-122"/>
                <a:cs typeface="SimSun" pitchFamily="34" charset="-120"/>
              </a:rPr>
              <a:t>______________</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的指示植物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7_AN.5_1#36778221f.blank?vaa=1&amp;vcp=1&amp;vis=1&amp;pid=32580df9c&amp;color=0,0,0&amp;vpa=2&amp;vtp=1&amp;vaab=1&amp;bbb=1"/>
          <p:cNvSpPr/>
          <p:nvPr/>
        </p:nvSpPr>
        <p:spPr>
          <a:xfrm>
            <a:off x="1261015" y="38022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8" name="QB_7_AN.6_1#36778221f.blank?vaa=1&amp;vcp=1&amp;vis=1&amp;pid=32580df9c&amp;color=0,0,0&amp;vpa=3&amp;vtp=1&amp;vaab=1&amp;bbb=1"/>
          <p:cNvSpPr/>
          <p:nvPr/>
        </p:nvSpPr>
        <p:spPr>
          <a:xfrm>
            <a:off x="3394615" y="44499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一层</a:t>
            </a:r>
            <a:endParaRPr lang="en-US" altLang="zh-CN" sz="2800" dirty="0"/>
          </a:p>
        </p:txBody>
      </p:sp>
      <p:sp>
        <p:nvSpPr>
          <p:cNvPr id="9" name="QB_7_AN.7_1#36778221f.blank?vaa=1&amp;vcp=1&amp;vis=1&amp;pid=32580df9c&amp;color=0,0,0&amp;vpa=4&amp;vtp=1&amp;vaab=1&amp;bbb=1"/>
          <p:cNvSpPr/>
          <p:nvPr/>
        </p:nvSpPr>
        <p:spPr>
          <a:xfrm>
            <a:off x="9084214" y="5097634"/>
            <a:ext cx="2392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空气污染程度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9"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B_7_BD.8_1#eacc192dd?vaa=1&amp;vcp=1&amp;vis=1&amp;pid=32580df9c&amp;color=0,0,0&amp;vtp=1&amp;vaab=1&amp;bt=1&amp;bbb=1&amp;hb=1"/>
          <p:cNvSpPr/>
          <p:nvPr/>
        </p:nvSpPr>
        <p:spPr>
          <a:xfrm>
            <a:off x="539496" y="28254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（3）蕨类植物有根、茎、叶的分化</a:t>
            </a:r>
            <a:r>
              <a:rPr lang="en-US" altLang="zh-CN" sz="2800" b="0" i="0">
                <a:solidFill>
                  <a:srgbClr val="000000"/>
                </a:solidFill>
                <a:latin typeface="Times New Roman" pitchFamily="34" charset="0"/>
                <a:ea typeface="SimSun" pitchFamily="34" charset="-122"/>
                <a:cs typeface="Times New Roman" pitchFamily="34" charset="-120"/>
              </a:rPr>
              <a:t>，在这些器官中有专门运输物质的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通道——</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。蕨类植物靠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繁殖后代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9_1#eacc192dd.blank?vaa=1&amp;vcp=1&amp;vis=1&amp;pid=32580df9c&amp;color=0,0,0&amp;vpa=5&amp;vtp=1&amp;vaab=1&amp;bbb=1"/>
          <p:cNvSpPr/>
          <p:nvPr/>
        </p:nvSpPr>
        <p:spPr>
          <a:xfrm>
            <a:off x="1972214" y="342172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输导组织</a:t>
            </a:r>
            <a:endParaRPr lang="en-US" altLang="zh-CN" sz="2800" dirty="0"/>
          </a:p>
        </p:txBody>
      </p:sp>
      <p:sp>
        <p:nvSpPr>
          <p:cNvPr id="4" name="QB_7_AN.10_1#eacc192dd.blank?vaa=1&amp;vcp=1&amp;vis=1&amp;pid=32580df9c&amp;color=0,0,0&amp;vpa=6&amp;vtp=1&amp;vaab=1&amp;bbb=1"/>
          <p:cNvSpPr/>
          <p:nvPr/>
        </p:nvSpPr>
        <p:spPr>
          <a:xfrm>
            <a:off x="5883815" y="342172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孢子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148</TotalTime>
  <Words>2685</Words>
  <Application>Microsoft Office PowerPoint</Application>
  <PresentationFormat>宽屏</PresentationFormat>
  <Paragraphs>821</Paragraphs>
  <Slides>67</Slides>
  <Notes>66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Arial (正文)</vt:lpstr>
      <vt:lpstr>华文隶书</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519308031@qq.com</cp:lastModifiedBy>
  <cp:revision>17</cp:revision>
  <dcterms:created xsi:type="dcterms:W3CDTF">2024-11-18T01:51:02Z</dcterms:created>
  <dcterms:modified xsi:type="dcterms:W3CDTF">2025-08-27T11:27:13Z</dcterms:modified>
  <cp:category/>
  <cp:contentStatus/>
</cp:coreProperties>
</file>