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22" r:id="rId29"/>
    <p:sldId id="307" r:id="rId30"/>
    <p:sldId id="308" r:id="rId31"/>
    <p:sldId id="309" r:id="rId32"/>
    <p:sldId id="310" r:id="rId33"/>
    <p:sldId id="311" r:id="rId34"/>
    <p:sldId id="312" r:id="rId35"/>
    <p:sldId id="313" r:id="rId36"/>
    <p:sldId id="314" r:id="rId37"/>
    <p:sldId id="315" r:id="rId38"/>
    <p:sldId id="316" r:id="rId3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40fdb0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658BA8B-9961-4818-B0F6-C5D481FB4B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大气压强 流体压强与流速的关系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40fdb0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35AFE22-532D-46DA-B022-1CABEA4CA2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ad81df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ec90a3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f59a5b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474d0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d81dfeb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7ec90a3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f59a5b5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9474d032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大气压强 流体压强与流速的关系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40fdb0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7D61CCF-479A-4114-B29A-147AD4975F2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ad81df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ec90a3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f59a5b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474d0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d81dfeb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7ec90a3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f59a5b5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9474d032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大气压强 流体压强与流速的关系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52BB0D5-8D56-5EE5-D3E1-D7802B5768D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B8B72FD-C913-436E-94AB-D7CE2CF98A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103052B-1F34-4955-AF0B-E3CBDAD5701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ad81df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ec90a3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f59a5b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474d0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d81dfeb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7ec90a3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f59a5b5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9474d032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5DB3D9B-FF75-4F31-A479-5900288DC18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ad81dfe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7ec90a3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f59a5b5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9474d032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ad81dfeb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7ec90a3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f59a5b5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9474d032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3e7194b23?vcp=1&amp;vis=1&amp;pid=d32f023a4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生活中利用大气压，一般是通过某种方法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，使设备内的气压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小于外界大气压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，然后利用外界大气压的作用支持液柱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、压紧器物或压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瘪容器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，如抽水机抽水、真空吸盘紧贴墙壁、拔火罐吸紧皮肤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、钢笔吸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墨水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、用吸管吸饮料、真空储物袋被压紧等。</a:t>
            </a:r>
            <a:endParaRPr lang="en-US" altLang="zh-CN" sz="2800" dirty="0"/>
          </a:p>
        </p:txBody>
      </p:sp>
      <p:sp>
        <p:nvSpPr>
          <p:cNvPr id="3" name="QC_7_AN.8_1#3e7194b23.bracket?vcp=1&amp;vis=1&amp;pid=d32f023a4&amp;color=0,0,0&amp;vpa=5&amp;vtp=1&amp;vaab=1"/>
          <p:cNvSpPr/>
          <p:nvPr/>
        </p:nvSpPr>
        <p:spPr>
          <a:xfrm>
            <a:off x="1069162" y="46821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6f0c827a?vcp=1&amp;pid=d32f023a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10_1#6cd13c1df?iti=1&amp;htil=1&amp;vcp=1&amp;vis=1&amp;pid=46f0c82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8801" y="1285528"/>
            <a:ext cx="321868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0_2#6cd13c1df?iti=1&amp;htil=1&amp;vcp=1&amp;vis=1&amp;pid=46f0c827a&amp;color=0,0,0&amp;vtp=1&amp;vaab=1&amp;bbb=1"/>
          <p:cNvSpPr/>
          <p:nvPr/>
        </p:nvSpPr>
        <p:spPr>
          <a:xfrm>
            <a:off x="9463633" y="37991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图10-1</a:t>
            </a:r>
            <a:endParaRPr lang="en-US" altLang="zh-CN" sz="2800" dirty="0"/>
          </a:p>
        </p:txBody>
      </p:sp>
      <p:sp>
        <p:nvSpPr>
          <p:cNvPr id="5" name="QC_8_BD.10_3#6cd13c1df?htil=1&amp;sp=1&amp;vcp=1&amp;vis=1&amp;pid=46f0c827a&amp;color=0,0,0&amp;vtp=1&amp;vaab=1&amp;bbb=1&amp;hb=1"/>
          <p:cNvSpPr/>
          <p:nvPr/>
        </p:nvSpPr>
        <p:spPr>
          <a:xfrm>
            <a:off x="539496" y="1267240"/>
            <a:ext cx="77632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图10-1是汽车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车身凹痕修复器使用的情景，用气泵抽出吸盘中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的空气，吸盘能紧贴在车身上，这是因为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11_1#6cd13c1df.bracket?vcp=1&amp;vis=1&amp;pid=46f0c827a&amp;color=0,0,0&amp;vpa=6&amp;vtp=1&amp;vaab=1"/>
          <p:cNvSpPr/>
          <p:nvPr/>
        </p:nvSpPr>
        <p:spPr>
          <a:xfrm>
            <a:off x="7217314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10_4#6cd13c1df.choices?htil=1&amp;vcp=1&amp;vis=1&amp;pid=46f0c827a&amp;color=0,0,0&amp;vtp=1&amp;vaab=1&amp;bbb=1"/>
          <p:cNvSpPr/>
          <p:nvPr/>
        </p:nvSpPr>
        <p:spPr>
          <a:xfrm>
            <a:off x="539496" y="3191364"/>
            <a:ext cx="77632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890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.车身吸住吸盘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.人对吸盘的压力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890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C.大气压的作用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.人对吸盘的拉力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_1#246532d13?vcp=1&amp;vis=1&amp;pid=46f0c827a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（2024·山东聊城·中考）煮面条时，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人们一般先用大火使水迅速沸腾，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再改用小火使水保持沸腾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。改用小火使水保持沸腾时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，水的温度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选填“升高”“降低”或“不变”）。使用高压锅煮饭更容易把饭煮熟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因是气压越高水的沸点越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选填“高”或“低”）。</a:t>
            </a:r>
            <a:endParaRPr lang="en-US" altLang="zh-CN" sz="2800" dirty="0"/>
          </a:p>
        </p:txBody>
      </p:sp>
      <p:sp>
        <p:nvSpPr>
          <p:cNvPr id="3" name="QB_8_AN.13_1#246532d13.blank?vcp=1&amp;vis=1&amp;pid=46f0c827a&amp;color=0,0,0&amp;mp=1&amp;vpa=7&amp;vtp=1&amp;vaab=1&amp;bbb=1"/>
          <p:cNvSpPr/>
          <p:nvPr/>
        </p:nvSpPr>
        <p:spPr>
          <a:xfrm>
            <a:off x="10506614" y="28026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4" name="QB_8_AN.14_1#246532d13.blank?vcp=1&amp;vis=1&amp;pid=46f0c827a&amp;color=0,0,0&amp;mp=1&amp;vpa=8&amp;vtp=1&amp;vaab=1"/>
          <p:cNvSpPr/>
          <p:nvPr/>
        </p:nvSpPr>
        <p:spPr>
          <a:xfrm>
            <a:off x="4461415" y="40770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_1#da615163a?sp=1&amp;vcp=1&amp;vis=1&amp;pid=46f0c827a&amp;color=0,0,0&amp;vtp=1&amp;vaab=1&amp;bt=1&amp;bbb=1&amp;hb=1"/>
          <p:cNvSpPr/>
          <p:nvPr/>
        </p:nvSpPr>
        <p:spPr>
          <a:xfrm>
            <a:off x="539496" y="6263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（2024·宁夏·中考）拔火罐具有促进血液循环、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缓解肌肉疼痛等功效。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10-2所示，拔火罐时，用火加热玻璃罐内部后迅速扣在皮肤上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璃罐在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“吸”在皮肤上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。请列举一个生产生活中应用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该原理的实例：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_1#da615163a.blank?vcp=1&amp;vis=1&amp;pid=46f0c827a&amp;color=0,0,0&amp;vpa=9&amp;vtp=1&amp;vaab=1&amp;bbb=1"/>
          <p:cNvSpPr/>
          <p:nvPr/>
        </p:nvSpPr>
        <p:spPr>
          <a:xfrm>
            <a:off x="1616614" y="189125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大气压强</a:t>
            </a:r>
            <a:endParaRPr lang="en-US" altLang="zh-CN" sz="2800" dirty="0"/>
          </a:p>
        </p:txBody>
      </p:sp>
      <p:sp>
        <p:nvSpPr>
          <p:cNvPr id="4" name="QB_8_AN.18_1#da615163a.blank?vcp=1&amp;vis=1&amp;pid=46f0c827a&amp;color=0,0,0&amp;vpa=10&amp;vtp=1&amp;vaab=1&amp;bbb=1"/>
          <p:cNvSpPr/>
          <p:nvPr/>
        </p:nvSpPr>
        <p:spPr>
          <a:xfrm>
            <a:off x="3039014" y="2517997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吸管吸饮料</a:t>
            </a:r>
            <a:endParaRPr lang="en-US" altLang="zh-CN" sz="2800" dirty="0"/>
          </a:p>
        </p:txBody>
      </p:sp>
      <p:pic>
        <p:nvPicPr>
          <p:cNvPr id="5" name="QB_8_BD.17_1#da615163a?iti=2&amp;vcp=1&amp;vis=1&amp;pid=46f0c82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5696" y="3251676"/>
            <a:ext cx="333756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7_2#da615163a?iti=2&amp;vcp=1&amp;vis=1&amp;pid=46f0c827a&amp;color=0,0,0&amp;vtp=1&amp;vaab=1&amp;bbb=1"/>
          <p:cNvSpPr/>
          <p:nvPr/>
        </p:nvSpPr>
        <p:spPr>
          <a:xfrm>
            <a:off x="5549964" y="56646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4e4a327f?vcp=1&amp;pid=b7ec90a3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流体压强与流速的关系</a:t>
            </a:r>
            <a:endParaRPr lang="en-US" altLang="zh-CN" sz="3200" dirty="0"/>
          </a:p>
        </p:txBody>
      </p:sp>
      <p:sp>
        <p:nvSpPr>
          <p:cNvPr id="3" name="P_7#00c09d2a6?vcp=1&amp;pid=c4e4a327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分析物体运动情况或物体形状，判断流速大的地方在哪里，根据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压强大小确定压强差的方向。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一般运动的物体附近流体的流速较大，且凸出部分附近的流体流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速较大，凹陷部分附近的流体流速较小。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0c09d2a6?sp=1&amp;vcp=1&amp;pid=c4e4a327f&amp;color=0,0,0&amp;vtp=1&amp;vaab=1&amp;bt=1&amp;bb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流体流过同一管道时，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在横截面积小的位置流速大。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飞机升力产生的原因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飞机机翼做成上凸下平的形状，机翼上方空气流速较大、压强较小，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因此机翼上方的气压小于下方的气压，由此产生的向上的压力差，使飞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机获得升力。应用：飞机机翼、赛车尾翼板（导流板）、水翼船等。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9_1#c36beceef?vcp=1&amp;vis=1&amp;pid=c4e4a327f&amp;color=0,0,0&amp;vtp=1&amp;vaab=1&amp;bt=1&amp;bbb=1&amp;hb=1"/>
              <p:cNvSpPr/>
              <p:nvPr/>
            </p:nvSpPr>
            <p:spPr>
              <a:xfrm>
                <a:off x="403694" y="60683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（2024·广西·中考）科技应用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国产大飞机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919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飞行时，机翼上方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的空气流速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下方的空气流速，机翼上方的气压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下方的气压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（均选填“大于”或“小于”）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9_1#c36beceef?vcp=1&amp;vis=1&amp;pid=c4e4a327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94" y="60683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4" t="-22" r="-331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1_1#c36beceef.blank?vcp=1&amp;vis=1&amp;pid=c4e4a327f&amp;color=0,0,0&amp;vpa=11&amp;vtp=1&amp;vaab=1&amp;bbb=1"/>
          <p:cNvSpPr/>
          <p:nvPr/>
        </p:nvSpPr>
        <p:spPr>
          <a:xfrm>
            <a:off x="2192012" y="122405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  <p:sp>
        <p:nvSpPr>
          <p:cNvPr id="4" name="QB_7_AN.22_1#c36beceef.blank?vcp=1&amp;vis=1&amp;pid=c4e4a327f&amp;color=0,0,0&amp;vpa=12&amp;vtp=1&amp;vaab=1&amp;bbb=1"/>
          <p:cNvSpPr/>
          <p:nvPr/>
        </p:nvSpPr>
        <p:spPr>
          <a:xfrm>
            <a:off x="8592812" y="122405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p:sp>
        <p:nvSpPr>
          <p:cNvPr id="5" name="QB_7_AS.1_1#c36beceef?vcp=1&amp;vis=1&amp;pid=c4e4a327f&amp;color=0,0,0&amp;vtp=1&amp;vaab=1&amp;bbb=1&amp;hb=1"/>
          <p:cNvSpPr/>
          <p:nvPr/>
        </p:nvSpPr>
        <p:spPr>
          <a:xfrm>
            <a:off x="539496" y="37072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飞机飞行时，空气通过机翼的上、下表面的时间相同，由于上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表面弯曲，所以机翼上方的空气流速大于机翼下方的空气流速，因此机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翼上方的压强小于机翼下方的压强，于是在机翼上产生了向上的升力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EX.1_1#c36beceef?vcp=1&amp;vis=1&amp;pid=c4e4a327f&amp;color=0,0,0&amp;vtp=1&amp;vaab=1&amp;bt=1&amp;bbb=1&amp;hb=1"/>
          <p:cNvSpPr/>
          <p:nvPr/>
        </p:nvSpPr>
        <p:spPr>
          <a:xfrm>
            <a:off x="539496" y="24283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机翼的形状决定了机翼上下表面空气的流速不同，使机翼上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下方产生压强差，从而产生压力差，这一压力差使飞机获得向上的升力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2e71f61a?vcp=1&amp;pid=c4e4a32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24_1#016dd6498?sp=1&amp;vcp=1&amp;vis=1&amp;pid=d2e71f61a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（2024·宁夏·中考）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如图10-3所示，高铁车头采用流线型设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计是为了减小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高铁站台设置有安全线，乘客候车时，不能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越过安全线，这是因为在气体中，流速越大的位置，压强越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25_1#016dd6498.blank?vcp=1&amp;vis=1&amp;pid=d2e71f61a&amp;color=0,0,0&amp;vpa=13&amp;vtp=1&amp;vaab=1&amp;bbb=1"/>
          <p:cNvSpPr/>
          <p:nvPr/>
        </p:nvSpPr>
        <p:spPr>
          <a:xfrm>
            <a:off x="2683414" y="188446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空气阻力</a:t>
            </a:r>
            <a:endParaRPr lang="en-US" altLang="zh-CN" sz="2800" dirty="0"/>
          </a:p>
        </p:txBody>
      </p:sp>
      <p:sp>
        <p:nvSpPr>
          <p:cNvPr id="5" name="QB_8_AN.27_1#016dd6498.blank?vcp=1&amp;vis=1&amp;pid=d2e71f61a&amp;color=0,0,0&amp;vpa=14&amp;vtp=1&amp;vaab=1"/>
          <p:cNvSpPr/>
          <p:nvPr/>
        </p:nvSpPr>
        <p:spPr>
          <a:xfrm>
            <a:off x="9795414" y="251120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pic>
        <p:nvPicPr>
          <p:cNvPr id="6" name="QB_8_BD.26_1#016dd6498?iti=3&amp;vcp=1&amp;vis=1&amp;pid=d2e71f6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9432" y="3245276"/>
            <a:ext cx="2990088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6_2#016dd6498?iti=3&amp;vcp=1&amp;vis=1&amp;pid=d2e71f61a&amp;color=0,0,0&amp;vtp=1&amp;vaab=1&amp;bbb=1"/>
          <p:cNvSpPr/>
          <p:nvPr/>
        </p:nvSpPr>
        <p:spPr>
          <a:xfrm>
            <a:off x="5549964" y="563998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8_1#d5d017964?vcp=1&amp;vis=1&amp;pid=d2e71f61a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（2024·广西百色·模拟）下列实例中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，不涉及流体压强与流速关系的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9_1#d5d017964.bracket?vcp=1&amp;vis=1&amp;pid=d2e71f61a&amp;color=0,0,0&amp;vpa=15&amp;vtp=1&amp;vaab=1"/>
          <p:cNvSpPr/>
          <p:nvPr/>
        </p:nvSpPr>
        <p:spPr>
          <a:xfrm>
            <a:off x="11721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8_2#d5d017964.choices?vcp=1&amp;vis=1&amp;pid=d2e71f61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A.玻璃厂用吸盘搬运玻璃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.风沿窗外墙面吹过时，窗帘飘向窗外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.风雨天打伞，伞面有时会向上翻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.轮船并行航行时，产生船吸现象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30_1#6a15e30b5?iti=4&amp;htil=2&amp;vcp=1&amp;vis=1&amp;pid=d2e71f61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1279620"/>
            <a:ext cx="418795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30_2#6a15e30b5?iti=4&amp;htil=2&amp;vcp=1&amp;vis=1&amp;pid=d2e71f61a&amp;color=0,0,0&amp;vtp=1&amp;vaab=1&amp;bbb=1"/>
          <p:cNvSpPr/>
          <p:nvPr/>
        </p:nvSpPr>
        <p:spPr>
          <a:xfrm>
            <a:off x="8992680" y="37840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图10-4</a:t>
            </a:r>
            <a:endParaRPr lang="en-US" altLang="zh-CN" sz="2800" dirty="0"/>
          </a:p>
        </p:txBody>
      </p:sp>
      <p:sp>
        <p:nvSpPr>
          <p:cNvPr id="4" name="QB_8_BD.30_3#6a15e30b5?htil=2&amp;sp=1&amp;vcp=1&amp;vis=1&amp;pid=d2e71f61a&amp;color=0,0,0&amp;vtp=1&amp;vaab=1&amp;bt=1&amp;bbb=1&amp;hb=1&amp;hs=1"/>
          <p:cNvSpPr/>
          <p:nvPr/>
        </p:nvSpPr>
        <p:spPr>
          <a:xfrm>
            <a:off x="539496" y="1261332"/>
            <a:ext cx="67848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（2024·黑龙江哈尔滨·中考）如图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10-4所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示的容器是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器。塞子拔出后各液面高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低不同，以下现象中与其原理相同的是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选填序号）。</a:t>
            </a:r>
            <a:endParaRPr lang="en-US" altLang="zh-CN" sz="2800" dirty="0"/>
          </a:p>
        </p:txBody>
      </p:sp>
      <p:sp>
        <p:nvSpPr>
          <p:cNvPr id="5" name="QB_8_AN.31_1#6a15e30b5.blank?vcp=1&amp;vis=1&amp;pid=d2e71f61a&amp;color=0,0,0&amp;vpa=16&amp;vtp=1&amp;vaab=1&amp;bbb=1"/>
          <p:cNvSpPr/>
          <p:nvPr/>
        </p:nvSpPr>
        <p:spPr>
          <a:xfrm>
            <a:off x="2327814" y="18785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连通</a:t>
            </a:r>
            <a:endParaRPr lang="en-US" altLang="zh-CN" sz="2800" dirty="0"/>
          </a:p>
        </p:txBody>
      </p:sp>
      <p:sp>
        <p:nvSpPr>
          <p:cNvPr id="6" name="QB_8_AN.33_1#6a15e30b5.blank?vcp=1&amp;vis=1&amp;pid=d2e71f61a&amp;color=0,0,0&amp;vpa=17&amp;vtp=1&amp;vaab=1"/>
          <p:cNvSpPr/>
          <p:nvPr/>
        </p:nvSpPr>
        <p:spPr>
          <a:xfrm>
            <a:off x="6595014" y="25262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8_BD.32_1#6a15e30b5?htil=2&amp;sp=1&amp;vcp=1&amp;vis=1&amp;pid=d2e71f61a&amp;color=0,0,0&amp;vtp=1&amp;vaab=1&amp;bbb=1"/>
          <p:cNvSpPr/>
          <p:nvPr/>
        </p:nvSpPr>
        <p:spPr>
          <a:xfrm>
            <a:off x="539496" y="3824954"/>
            <a:ext cx="67848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①热气球在空中漂浮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32_2#6a15e30b5?htil=2&amp;sp=1&amp;vcp=1&amp;vis=1&amp;pid=d2e71f61a&amp;color=0,0,0&amp;vtp=1&amp;vaab=1&amp;bbb=1&amp;hs=1"/>
              <p:cNvSpPr/>
              <p:nvPr/>
            </p:nvSpPr>
            <p:spPr>
              <a:xfrm>
                <a:off x="539995" y="4446619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919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大客机在空中飞行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32_2#6a15e30b5?htil=2&amp;sp=1&amp;vcp=1&amp;vis=1&amp;pid=d2e71f61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46619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63" r="4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BD.32_3#6a15e30b5?htil=2&amp;sp=1&amp;vcp=1&amp;vis=1&amp;pid=d2e71f61a&amp;color=0,0,0&amp;vtp=1&amp;vaab=1&amp;bbb=1&amp;hs=1"/>
          <p:cNvSpPr/>
          <p:nvPr/>
        </p:nvSpPr>
        <p:spPr>
          <a:xfrm>
            <a:off x="539995" y="5003006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③中国空间站绕地球飞行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73b62c17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873b62c17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873b62c17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873b62c17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cde8797b1?vcp=1&amp;pid=36c42f983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cde8797b1?vcp=1&amp;pid=36c42f9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9474d032.fixed?vcp=1&amp;pid=940fdb0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39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大气压强</a:t>
            </a:r>
            <a:r>
              <a:rPr lang="en-US" altLang="zh-CN" sz="39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流体压强与流速的关系</a:t>
            </a:r>
            <a:endParaRPr lang="en-US" altLang="zh-CN" sz="3900" dirty="0"/>
          </a:p>
        </p:txBody>
      </p:sp>
      <p:sp>
        <p:nvSpPr>
          <p:cNvPr id="3" name="C_5_BD#79474d032.fixed?vcp=1&amp;pid=940fdb0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大气压强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流体压强与流速的关系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6af34cb?vcp=1&amp;pid=79474d03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70_1#c58c509f0?vcp=1&amp;vis=1&amp;pid=936af34c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（2024·广西梧州·模拟）下列四个实例中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，不是利用大气压强的是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71_1#c58c509f0.bracket?vcp=1&amp;vis=1&amp;pid=936af34cb&amp;color=0,0,0&amp;vpa=28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7_BD.70_2#c58c509f0.choice_image?htil=1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604561"/>
            <a:ext cx="106070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70_3#c58c509f0?htil=1&amp;vcp=1&amp;vis=1&amp;pid=936af34cb&amp;color=0,0,0&amp;vtp=1&amp;vaab=1&amp;bbb=1&amp;hb=1"/>
          <p:cNvSpPr/>
          <p:nvPr/>
        </p:nvSpPr>
        <p:spPr>
          <a:xfrm>
            <a:off x="539496" y="414989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.杯子中的饮料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上升到嘴里</a:t>
            </a:r>
            <a:endParaRPr lang="en-US" altLang="zh-CN" sz="2800" dirty="0"/>
          </a:p>
        </p:txBody>
      </p:sp>
      <p:pic>
        <p:nvPicPr>
          <p:cNvPr id="7" name="QC_7_BD.70_4#c58c509f0.choice_image?htil=1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604561"/>
            <a:ext cx="156362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70_5#c58c509f0?htil=1&amp;vcp=1&amp;vis=1&amp;pid=936af34cb&amp;color=0,0,0&amp;vtp=1&amp;vaab=1&amp;bbb=1&amp;hb=1"/>
          <p:cNvSpPr/>
          <p:nvPr/>
        </p:nvSpPr>
        <p:spPr>
          <a:xfrm>
            <a:off x="3319272" y="414989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.用篆刻刀雕刻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印章</a:t>
            </a:r>
            <a:endParaRPr lang="en-US" altLang="zh-CN" sz="2800" dirty="0"/>
          </a:p>
        </p:txBody>
      </p:sp>
      <p:pic>
        <p:nvPicPr>
          <p:cNvPr id="9" name="QC_7_BD.70_6#c58c509f0.choice_image?htil=1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604561"/>
            <a:ext cx="101498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BD.70_7#c58c509f0?htil=1&amp;vcp=1&amp;vis=1&amp;pid=936af34cb&amp;color=0,0,0&amp;vtp=1&amp;vaab=1&amp;bbb=1&amp;hb=1"/>
          <p:cNvSpPr/>
          <p:nvPr/>
        </p:nvSpPr>
        <p:spPr>
          <a:xfrm>
            <a:off x="6099048" y="414989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.塑料吸盘压在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光滑的墙上</a:t>
            </a:r>
            <a:endParaRPr lang="en-US" altLang="zh-CN" sz="2800" dirty="0"/>
          </a:p>
        </p:txBody>
      </p:sp>
      <p:pic>
        <p:nvPicPr>
          <p:cNvPr id="11" name="QC_7_BD.70_8#c58c509f0.choice_image?htil=1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604561"/>
            <a:ext cx="1618488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7_BD.70_9#c58c509f0?htil=1&amp;vcp=1&amp;vis=1&amp;pid=936af34cb&amp;color=0,0,0&amp;vtp=1&amp;vaab=1&amp;bbb=1&amp;hb=1"/>
          <p:cNvSpPr/>
          <p:nvPr/>
        </p:nvSpPr>
        <p:spPr>
          <a:xfrm>
            <a:off x="8869680" y="414989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.悬空塑料管里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的水不会流出来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b3aef12bd?sp=1&amp;vcp=1&amp;vis=1&amp;pid=936af34cb&amp;color=0,0,0&amp;vtp=1&amp;vaab=1&amp;bt=1&amp;bbb=1&amp;hb=1"/>
          <p:cNvSpPr/>
          <p:nvPr/>
        </p:nvSpPr>
        <p:spPr>
          <a:xfrm>
            <a:off x="539496" y="14414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（2024·广西玉林·模拟）如图B10-1所示，一列“和谐号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”动车正在铁轨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上运行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3_1#b3aef12bd.bracket?vcp=1&amp;vis=1&amp;pid=936af34cb&amp;color=0,0,0&amp;vpa=29&amp;vtp=1&amp;vaab=1"/>
          <p:cNvSpPr/>
          <p:nvPr/>
        </p:nvSpPr>
        <p:spPr>
          <a:xfrm>
            <a:off x="5083715" y="20757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72_2#b3aef12bd?iti=22&amp;htil=5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220" y="2778347"/>
            <a:ext cx="274320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2_3#b3aef12bd?iti=22&amp;htil=5&amp;vcp=1&amp;vis=1&amp;pid=936af34cb&amp;color=0,0,0&amp;vtp=1&amp;vaab=1&amp;bbb=1"/>
          <p:cNvSpPr/>
          <p:nvPr/>
        </p:nvSpPr>
        <p:spPr>
          <a:xfrm>
            <a:off x="9162038" y="484387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</a:t>
            </a:r>
            <a:endParaRPr lang="en-US" altLang="zh-CN" sz="2800" dirty="0"/>
          </a:p>
        </p:txBody>
      </p:sp>
      <p:sp>
        <p:nvSpPr>
          <p:cNvPr id="6" name="QC_7_BD.72_4#b3aef12bd.choices?htil=5&amp;vcp=1&amp;vis=1&amp;pid=936af34cb&amp;color=0,0,0&amp;vtp=1&amp;vaab=1&amp;bbb=1"/>
          <p:cNvSpPr/>
          <p:nvPr/>
        </p:nvSpPr>
        <p:spPr>
          <a:xfrm>
            <a:off x="539496" y="2724435"/>
            <a:ext cx="82387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A.紧急刹车时，乘客身体会前倾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.运行的速度越大，其周围空气的压强越小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.运行的速度越大，其周围空气的压强越大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.铁轨下面铺放枕木，是为了减小对地面的压强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4_1#909a51947?iti=23&amp;htil=6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89" y="1248632"/>
            <a:ext cx="2212848" cy="368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4_2#909a51947?iti=23&amp;htil=6&amp;vcp=1&amp;vis=1&amp;pid=936af34cb&amp;color=0,0,0&amp;vtp=1&amp;vaab=1&amp;bbb=1"/>
          <p:cNvSpPr/>
          <p:nvPr/>
        </p:nvSpPr>
        <p:spPr>
          <a:xfrm>
            <a:off x="9730332" y="504161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图B10-2</a:t>
            </a:r>
            <a:endParaRPr lang="en-US" altLang="zh-CN" sz="2800" dirty="0"/>
          </a:p>
        </p:txBody>
      </p:sp>
      <p:sp>
        <p:nvSpPr>
          <p:cNvPr id="4" name="QC_7_BD.74_3#909a51947?htil=6&amp;sp=1&amp;vcp=1&amp;vis=1&amp;pid=936af34cb&amp;color=0,0,0&amp;vtp=1&amp;vaab=1&amp;bt=1&amp;bbb=1&amp;hb=1"/>
          <p:cNvSpPr/>
          <p:nvPr/>
        </p:nvSpPr>
        <p:spPr>
          <a:xfrm>
            <a:off x="539496" y="1230344"/>
            <a:ext cx="87690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（2024·广西贺州·模拟）如图B10-2所示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，往自由下垂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的两张白纸中间向下吹气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两张白纸会(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75_1#909a51947.bracket?vcp=1&amp;vis=1&amp;pid=936af34cb&amp;color=0,0,0&amp;vpa=30&amp;vtp=1&amp;vaab=1"/>
          <p:cNvSpPr/>
          <p:nvPr/>
        </p:nvSpPr>
        <p:spPr>
          <a:xfrm>
            <a:off x="6861714" y="186470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74_4#909a51947.choices?htil=6&amp;vcp=1&amp;vis=1&amp;pid=936af34cb&amp;color=0,0,0&amp;vtp=1&amp;vaab=1&amp;bbb=1"/>
          <p:cNvSpPr/>
          <p:nvPr/>
        </p:nvSpPr>
        <p:spPr>
          <a:xfrm>
            <a:off x="539496" y="2505551"/>
            <a:ext cx="876909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42845" algn="l"/>
                <a:tab pos="4847590" algn="l"/>
                <a:tab pos="65417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.朝上翻卷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B.彼此远离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C.不动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.相互靠拢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6_1#f9c88859c?iti=24&amp;htil=7&amp;vcp=1&amp;vis=1&amp;pid=936af34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2190" y="1299210"/>
            <a:ext cx="4702175" cy="187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6_2#f9c88859c?iti=24&amp;htil=7&amp;vcp=1&amp;vis=1&amp;pid=936af34cb&amp;color=0,0,0&amp;vtp=1&amp;vaab=1&amp;bbb=1"/>
          <p:cNvSpPr/>
          <p:nvPr/>
        </p:nvSpPr>
        <p:spPr>
          <a:xfrm>
            <a:off x="8850856" y="338434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图B10-3</a:t>
            </a:r>
            <a:endParaRPr lang="en-US" altLang="zh-CN" sz="2800" dirty="0"/>
          </a:p>
        </p:txBody>
      </p:sp>
      <p:sp>
        <p:nvSpPr>
          <p:cNvPr id="4" name="QC_7_BD.76_3#f9c88859c?htil=7&amp;sp=1&amp;vcp=1&amp;vis=1&amp;pid=936af34cb&amp;color=0,0,0&amp;vtp=1&amp;vaab=1&amp;bt=1&amp;bbb=1&amp;hb=1"/>
          <p:cNvSpPr/>
          <p:nvPr/>
        </p:nvSpPr>
        <p:spPr>
          <a:xfrm>
            <a:off x="539496" y="554400"/>
            <a:ext cx="70317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（2024·四川内江·模拟）关于图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B10-3所示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77_1#f9c88859c.bracket?vcp=1&amp;vis=1&amp;pid=936af34cb&amp;color=0,0,0&amp;vpa=31&amp;vtp=1&amp;vaab=1"/>
          <p:cNvSpPr/>
          <p:nvPr/>
        </p:nvSpPr>
        <p:spPr>
          <a:xfrm>
            <a:off x="4728115" y="11887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76_4#f9c88859c.choices?htil=7&amp;vcp=1&amp;vis=1&amp;pid=936af34cb&amp;color=0,0,0&amp;vtp=1&amp;vaab=1&amp;bbb=1&amp;hb=1"/>
          <p:cNvSpPr/>
          <p:nvPr/>
        </p:nvSpPr>
        <p:spPr>
          <a:xfrm>
            <a:off x="539496" y="1837417"/>
            <a:ext cx="70317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A.图甲中，剪刀有锋利的刃是为了减小压强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.图乙中，将玻璃管竖直下压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，下端管口橡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皮膜受到的压强变小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.图丙中，墨水会被吸进钢笔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，是利用了大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气压强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.图丁中，从纸条上方沿纸条吹气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条上方的气压大于下方的气压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8_1#9d801d285?iti=25&amp;htil=8&amp;vcp=1&amp;vis=1&amp;pid=936af34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6" y="1563592"/>
            <a:ext cx="2871216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8_2#9d801d285?iti=25&amp;htil=8&amp;vcp=1&amp;vis=1&amp;pid=936af34cb&amp;color=0,0,0&amp;vtp=1&amp;vaab=1&amp;bbb=1"/>
          <p:cNvSpPr/>
          <p:nvPr/>
        </p:nvSpPr>
        <p:spPr>
          <a:xfrm>
            <a:off x="9541923" y="40588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图B10-4</a:t>
            </a:r>
            <a:endParaRPr lang="en-US" altLang="zh-CN" sz="2800" dirty="0"/>
          </a:p>
        </p:txBody>
      </p:sp>
      <p:sp>
        <p:nvSpPr>
          <p:cNvPr id="4" name="QB_7_BD.78_3#9d801d285?htil=8&amp;sp=1&amp;vcp=1&amp;vis=1&amp;pid=936af34cb&amp;color=0,0,0&amp;vtp=1&amp;vaab=1&amp;bt=1&amp;bbb=1&amp;hb=1"/>
          <p:cNvSpPr/>
          <p:nvPr/>
        </p:nvSpPr>
        <p:spPr>
          <a:xfrm>
            <a:off x="539496" y="1545304"/>
            <a:ext cx="811072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（2024·四川南充·模拟）图B10-4甲是某同学自制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的一个简易气压计，在温度相同的情况下，大气压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越大，甲中玻璃管内的液柱高度就越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“高”或“低”）；图B10-4乙是该同学自制的一个简易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温度计，在大气压相同的情况下，温度升高，玻璃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管内的液柱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（选填“升高”或“降低”）。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9d801d285?iti=26&amp;htil=9&amp;vcp=1&amp;vis=1&amp;pid=936af34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1819" y="1243552"/>
            <a:ext cx="341071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9d801d285?iti=26&amp;htil=9&amp;vcp=1&amp;vis=1&amp;pid=936af34cb&amp;color=0,0,0&amp;vtp=1&amp;vaab=1&amp;bbb=1"/>
          <p:cNvSpPr/>
          <p:nvPr/>
        </p:nvSpPr>
        <p:spPr>
          <a:xfrm>
            <a:off x="9214394" y="41411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图B10-4</a:t>
            </a:r>
            <a:endParaRPr lang="en-US" altLang="zh-CN" sz="2800" dirty="0"/>
          </a:p>
        </p:txBody>
      </p:sp>
      <p:sp>
        <p:nvSpPr>
          <p:cNvPr id="4" name="QB_7_AS.1_1#9d801d285?htil=9&amp;vcp=1&amp;vis=1&amp;pid=936af34cb&amp;color=0,0,0&amp;vtp=1&amp;vaab=1&amp;bt=1&amp;bbb=1&amp;hb=1"/>
          <p:cNvSpPr/>
          <p:nvPr/>
        </p:nvSpPr>
        <p:spPr>
          <a:xfrm>
            <a:off x="539496" y="1225264"/>
            <a:ext cx="757123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题图甲所示的气压计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，瓶内气压等于瓶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外大气压与管内液柱产生的压强之和；当大气压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，会将玻璃管内的部分液柱压入瓶内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，大气压越大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，甲中玻璃管内的液柱高度就越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低。题图乙所示的温度计是利用气体的热胀冷缩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的性质来工作的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，当温度升高时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，瓶内的气体受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热会膨胀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，导致玻璃管内液柱升高。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8_1#9d801d285?iti=25&amp;htil=8&amp;vcp=1&amp;vis=1&amp;pid=936af34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6" y="1563592"/>
            <a:ext cx="2871216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8_2#9d801d285?iti=25&amp;htil=8&amp;vcp=1&amp;vis=1&amp;pid=936af34cb&amp;color=0,0,0&amp;vtp=1&amp;vaab=1&amp;bbb=1"/>
          <p:cNvSpPr/>
          <p:nvPr/>
        </p:nvSpPr>
        <p:spPr>
          <a:xfrm>
            <a:off x="9541923" y="40588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图B10-4</a:t>
            </a:r>
            <a:endParaRPr lang="en-US" altLang="zh-CN" sz="2800" dirty="0"/>
          </a:p>
        </p:txBody>
      </p:sp>
      <p:sp>
        <p:nvSpPr>
          <p:cNvPr id="4" name="QB_7_BD.78_3#9d801d285?htil=8&amp;sp=1&amp;vcp=1&amp;vis=1&amp;pid=936af34cb&amp;color=0,0,0&amp;vtp=1&amp;vaab=1&amp;bt=1&amp;bbb=1&amp;hb=1"/>
          <p:cNvSpPr/>
          <p:nvPr/>
        </p:nvSpPr>
        <p:spPr>
          <a:xfrm>
            <a:off x="539496" y="1545304"/>
            <a:ext cx="811072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（2024·四川南充·模拟）图B10-4甲是某同学自制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的一个简易气压计，在温度相同的情况下，大气压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越大，甲中玻璃管内的液柱高度就越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“高”或“低”）；图B10-4乙是该同学自制的一个简易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温度计，在大气压相同的情况下，温度升高，玻璃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管内的液柱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（选填“升高”或“降低”）。</a:t>
            </a:r>
            <a:endParaRPr lang="en-US" altLang="zh-CN" sz="2800" dirty="0"/>
          </a:p>
        </p:txBody>
      </p:sp>
      <p:sp>
        <p:nvSpPr>
          <p:cNvPr id="5" name="QB_7_AN.79_1#9d801d285.blank?vcp=1&amp;vis=1&amp;pid=936af34cb&amp;color=0,0,0&amp;vpa=32&amp;vtp=1&amp;vaab=1"/>
          <p:cNvSpPr/>
          <p:nvPr/>
        </p:nvSpPr>
        <p:spPr>
          <a:xfrm>
            <a:off x="6239415" y="281022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6" name="QB_7_AN.80_1#9d801d285.blank?vcp=1&amp;vis=1&amp;pid=936af34cb&amp;color=0,0,0&amp;vpa=33&amp;vtp=1&amp;vaab=1&amp;bbb=1"/>
          <p:cNvSpPr/>
          <p:nvPr/>
        </p:nvSpPr>
        <p:spPr>
          <a:xfrm>
            <a:off x="2296629" y="47590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2_1#5c4d23829?vcp=1&amp;vis=1&amp;pid=936af34cb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（2024·广西百色·模拟）随着人们生活水平的提高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，扫地机器人逐步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进入人们的生活。扫地机器人工作时通过电动机转动使内部气体流速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、压强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使杂物进入扫地机器人内部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，从而达到清扫的目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。（均选填“变大”“变小”或“不变”）</a:t>
            </a:r>
            <a:endParaRPr lang="en-US" altLang="zh-CN" sz="2800" dirty="0"/>
          </a:p>
        </p:txBody>
      </p:sp>
      <p:sp>
        <p:nvSpPr>
          <p:cNvPr id="3" name="QB_7_AN.1_1#5c4d23829.blank?vcp=1&amp;vis=1&amp;pid=936af34cb&amp;color=0,0,0&amp;vpa=34&amp;vtp=1&amp;vaab=1&amp;bbb=1"/>
          <p:cNvSpPr/>
          <p:nvPr/>
        </p:nvSpPr>
        <p:spPr>
          <a:xfrm>
            <a:off x="549815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</a:t>
            </a:r>
            <a:endParaRPr lang="en-US" altLang="zh-CN" sz="2800" dirty="0"/>
          </a:p>
        </p:txBody>
      </p:sp>
      <p:sp>
        <p:nvSpPr>
          <p:cNvPr id="4" name="QB_7_AN.2_1#5c4d23829.blank?vcp=1&amp;vis=1&amp;pid=936af34cb&amp;color=0,0,0&amp;vpa=35&amp;vtp=1&amp;vaab=1&amp;bbb=1"/>
          <p:cNvSpPr/>
          <p:nvPr/>
        </p:nvSpPr>
        <p:spPr>
          <a:xfrm>
            <a:off x="26834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pic>
        <p:nvPicPr>
          <p:cNvPr id="5" name="QB_7_BD.85_1#a97515e26?iti=27&amp;htil=10&amp;vcp=1&amp;vis=1&amp;pid=936af34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0360" y="2621915"/>
            <a:ext cx="4112895" cy="283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85_2#a97515e26?iti=27&amp;htil=10&amp;vcp=1&amp;vis=1&amp;pid=936af34cb&amp;color=0,0,0&amp;vtp=1&amp;vaab=1&amp;bbb=1"/>
          <p:cNvSpPr/>
          <p:nvPr/>
        </p:nvSpPr>
        <p:spPr>
          <a:xfrm>
            <a:off x="9299607" y="55845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图B10-5</a:t>
            </a:r>
            <a:endParaRPr lang="en-US" altLang="zh-CN" sz="2800" dirty="0"/>
          </a:p>
        </p:txBody>
      </p:sp>
      <p:sp>
        <p:nvSpPr>
          <p:cNvPr id="7" name="QB_7_BD.85_3#a97515e26?htil=10&amp;sp=1&amp;vcp=1&amp;vis=1&amp;pid=936af34cb&amp;color=0,0,0&amp;vtp=1&amp;vaab=1&amp;bbb=1&amp;hb=1"/>
          <p:cNvSpPr/>
          <p:nvPr/>
        </p:nvSpPr>
        <p:spPr>
          <a:xfrm>
            <a:off x="539496" y="3125832"/>
            <a:ext cx="76260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（2024·湖北十堰·模拟）图B10-5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甲为阴阳壶，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壶把上开有两孔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，可同时盛装两种液体；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乙为该壶的结构示意图，使用时，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若捂住甲孔，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则倒出的是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，这是由于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该壶的设计遵循了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86_1#a97515e26.blank?vcp=1&amp;vis=1&amp;pid=936af34cb&amp;color=0,0,0&amp;vpa=36&amp;vtp=1&amp;vaab=1&amp;bbb=1"/>
          <p:cNvSpPr/>
          <p:nvPr/>
        </p:nvSpPr>
        <p:spPr>
          <a:xfrm>
            <a:off x="2327814" y="503845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乙液体</a:t>
            </a:r>
            <a:endParaRPr lang="en-US" altLang="zh-CN" sz="2800" dirty="0"/>
          </a:p>
        </p:txBody>
      </p:sp>
      <p:sp>
        <p:nvSpPr>
          <p:cNvPr id="9" name="QB_7_AN.87_1#a97515e26.blank?vcp=1&amp;vis=1&amp;pid=936af34cb&amp;color=0,0,0&amp;vpa=37&amp;vtp=1&amp;vaab=1&amp;bbb=1"/>
          <p:cNvSpPr/>
          <p:nvPr/>
        </p:nvSpPr>
        <p:spPr>
          <a:xfrm>
            <a:off x="5528215" y="503845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</a:t>
            </a:r>
            <a:endParaRPr lang="en-US" altLang="zh-CN" sz="2800" dirty="0"/>
          </a:p>
        </p:txBody>
      </p:sp>
      <p:sp>
        <p:nvSpPr>
          <p:cNvPr id="10" name="QB_7_AN.88_1#a97515e26.blank?vcp=1&amp;vis=1&amp;pid=936af34cb&amp;color=0,0,0&amp;vpa=38&amp;vtp=1&amp;vaab=1&amp;bbb=1"/>
          <p:cNvSpPr/>
          <p:nvPr/>
        </p:nvSpPr>
        <p:spPr>
          <a:xfrm>
            <a:off x="3394615" y="566519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连通器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ad81dfeb.fixed?vcp=1&amp;pid=940fdb0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大气压强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流体压强与流速的关系</a:t>
            </a:r>
            <a:endParaRPr lang="en-US" altLang="zh-CN" sz="4000" dirty="0"/>
          </a:p>
        </p:txBody>
      </p:sp>
      <p:sp>
        <p:nvSpPr>
          <p:cNvPr id="3" name="C_5_BD#2ad81dfeb.fixed?vcp=1&amp;pid=940fdb0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34f1413?vcp=1&amp;pid=79474d03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B_7_BD.89_1#a46b5b3f6?iti=28&amp;htil=11&amp;vcp=1&amp;vis=1&amp;pid=6c34f14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9032" y="1285528"/>
            <a:ext cx="3145536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89_2#a46b5b3f6?iti=28&amp;htil=11&amp;vcp=1&amp;vis=1&amp;pid=6c34f1413&amp;color=0,0,0&amp;vtp=1&amp;vaab=1&amp;bbb=1"/>
          <p:cNvSpPr/>
          <p:nvPr/>
        </p:nvSpPr>
        <p:spPr>
          <a:xfrm>
            <a:off x="9389019" y="354308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图B10-6</a:t>
            </a:r>
            <a:endParaRPr lang="en-US" altLang="zh-CN" sz="2800" dirty="0"/>
          </a:p>
        </p:txBody>
      </p:sp>
      <p:sp>
        <p:nvSpPr>
          <p:cNvPr id="5" name="QB_7_BD.89_3#a46b5b3f6?htil=11&amp;sp=1&amp;vcp=1&amp;vis=1&amp;pid=6c34f1413&amp;color=0,0,0&amp;vtp=1&amp;vaab=1&amp;bbb=1&amp;hb=1&amp;hs=1"/>
          <p:cNvSpPr/>
          <p:nvPr/>
        </p:nvSpPr>
        <p:spPr>
          <a:xfrm>
            <a:off x="539496" y="1267240"/>
            <a:ext cx="78364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（2024·湖南岳阳·模拟）图B10-6是医院使用的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负压救护车，车内空间为负压舱，它能有效防止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病毒再传播，负压装置的主要部分是一个抽气机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将经消毒处理后的被污染空气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填“从车内抽出”或“抽入至车内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使车内气</a:t>
            </a:r>
            <a:endParaRPr lang="en-US" altLang="zh-CN" sz="2800" dirty="0"/>
          </a:p>
        </p:txBody>
      </p:sp>
      <p:sp>
        <p:nvSpPr>
          <p:cNvPr id="6" name="QB_7_AN.90_1#a46b5b3f6.blank?vcp=1&amp;vis=1&amp;pid=6c34f1413&amp;color=0,0,0&amp;vpa=39&amp;vtp=1&amp;vaab=1&amp;bbb=1"/>
          <p:cNvSpPr/>
          <p:nvPr/>
        </p:nvSpPr>
        <p:spPr>
          <a:xfrm>
            <a:off x="5258120" y="3211933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从车内抽出</a:t>
            </a:r>
            <a:endParaRPr lang="en-US" altLang="zh-CN" sz="2800" dirty="0"/>
          </a:p>
        </p:txBody>
      </p:sp>
      <p:sp>
        <p:nvSpPr>
          <p:cNvPr id="7" name="QB_7_AN.91_1#a46b5b3f6.blank?vcp=1&amp;vis=1&amp;pid=6c34f1413&amp;color=0,0,0&amp;vpa=40&amp;vtp=1&amp;vaab=1&amp;bbb=1"/>
          <p:cNvSpPr/>
          <p:nvPr/>
        </p:nvSpPr>
        <p:spPr>
          <a:xfrm>
            <a:off x="905914" y="44435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</a:t>
            </a:r>
            <a:endParaRPr lang="en-US" altLang="zh-CN" sz="2800" dirty="0"/>
          </a:p>
        </p:txBody>
      </p:sp>
      <p:sp>
        <p:nvSpPr>
          <p:cNvPr id="8" name="QB_7_AN.92_1#a46b5b3f6.blank?vcp=1&amp;vis=1&amp;pid=6c34f1413&amp;color=0,0,0&amp;vpa=41&amp;vtp=1&amp;vaab=1&amp;bbb=1"/>
          <p:cNvSpPr/>
          <p:nvPr/>
        </p:nvSpPr>
        <p:spPr>
          <a:xfrm>
            <a:off x="9316489" y="444358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</a:t>
            </a:r>
            <a:endParaRPr lang="en-US" altLang="zh-CN" sz="2800" dirty="0"/>
          </a:p>
        </p:txBody>
      </p:sp>
      <p:sp>
        <p:nvSpPr>
          <p:cNvPr id="9" name="QB_7_BD.89_3#a46b5b3f6?htil=11&amp;sp=1&amp;vcp=1&amp;vis=1&amp;pid=6c34f1413&amp;color=0,0,0&amp;vtp=1&amp;vaab=1&amp;bbb=1&amp;hb=1&amp;hs=1"/>
          <p:cNvSpPr/>
          <p:nvPr/>
        </p:nvSpPr>
        <p:spPr>
          <a:xfrm>
            <a:off x="539995" y="447406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（选填“高于”“低于”或“等于”）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车外大气压，在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下，清洁的空气只能由车外流向车内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3_1#828ee6dd8?iti=29&amp;htil=12&amp;vcp=1&amp;vis=1&amp;pid=6c34f14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4964" y="572688"/>
            <a:ext cx="2404872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3_2#828ee6dd8?iti=29&amp;htil=12&amp;vcp=1&amp;vis=1&amp;pid=6c34f1413&amp;color=0,0,0&amp;vtp=1&amp;vaab=1&amp;bbb=1"/>
          <p:cNvSpPr/>
          <p:nvPr/>
        </p:nvSpPr>
        <p:spPr>
          <a:xfrm>
            <a:off x="9744618" y="2738800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3_3#828ee6dd8?htil=12&amp;sp=1&amp;vcp=1&amp;vis=1&amp;pid=6c34f1413&amp;color=0,0,0&amp;vtp=1&amp;vaab=1&amp;bt=1&amp;bbb=1&amp;hb=1&amp;hs=1"/>
              <p:cNvSpPr/>
              <p:nvPr/>
            </p:nvSpPr>
            <p:spPr>
              <a:xfrm>
                <a:off x="539496" y="554400"/>
                <a:ext cx="8577072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（2024·江苏苏州·模拟）屋顶风帽（如图B10-7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所示）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是利用自然风使风帽旋转实现室内换气的装置，它不用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，无噪声，节能环保，只需速度为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的微风即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可让其轻盈运转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。风帽转动时其内部空气流速变大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、压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强变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，室内的污浊气体在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作用下被排出。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93_3#828ee6dd8?htil=12&amp;sp=1&amp;vcp=1&amp;vis=1&amp;pid=6c34f141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577072" cy="2903157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653" b="-1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95_1#828ee6dd8.blank?vcp=1&amp;vis=1&amp;pid=6c34f1413&amp;color=0,0,0&amp;vpa=42&amp;vtp=1&amp;vaab=1"/>
          <p:cNvSpPr/>
          <p:nvPr/>
        </p:nvSpPr>
        <p:spPr>
          <a:xfrm>
            <a:off x="1261015" y="2890819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6" name="QB_7_AN.96_1#828ee6dd8.blank?vcp=1&amp;vis=1&amp;pid=6c34f1413&amp;color=0,0,0&amp;vpa=43&amp;vtp=1&amp;vaab=1&amp;bbb=1"/>
          <p:cNvSpPr/>
          <p:nvPr/>
        </p:nvSpPr>
        <p:spPr>
          <a:xfrm>
            <a:off x="5172615" y="2890819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</a:t>
            </a:r>
            <a:endParaRPr lang="en-US" altLang="zh-CN" sz="2800" dirty="0"/>
          </a:p>
        </p:txBody>
      </p:sp>
      <p:sp>
        <p:nvSpPr>
          <p:cNvPr id="7" name="QB_7_AN.97_1#828ee6dd8.blank?vcp=1&amp;vis=1&amp;pid=6c34f1413&amp;color=0,0,0&amp;vpa=44&amp;vtp=1&amp;vaab=1&amp;bbb=1"/>
          <p:cNvSpPr/>
          <p:nvPr/>
        </p:nvSpPr>
        <p:spPr>
          <a:xfrm>
            <a:off x="8462414" y="3460541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  <p:sp>
        <p:nvSpPr>
          <p:cNvPr id="8" name="QB_7_AS.1_1#828ee6dd8?vcp=1&amp;vis=1&amp;pid=6c34f1413&amp;color=0,0,0&amp;vtp=1&amp;vaab=1&amp;bbb=1&amp;hb=1&amp;hs=1"/>
          <p:cNvSpPr/>
          <p:nvPr/>
        </p:nvSpPr>
        <p:spPr>
          <a:xfrm>
            <a:off x="539496" y="4090524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风帽转动时其内部空气流速变大、压强变小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，内部气压小于外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部大气压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，室内的污浊气体在大气压的作用下被排出。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水平方向的风，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从不同方位吹来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，转变为由下而上垂直的空气流动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，风帽的转动方向不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，提高了室内通风换气效果。</a:t>
            </a:r>
            <a:endParaRPr lang="en-US" altLang="zh-CN" sz="2800" dirty="0"/>
          </a:p>
        </p:txBody>
      </p:sp>
      <p:sp>
        <p:nvSpPr>
          <p:cNvPr id="9" name="QB_7_BD.93_3#828ee6dd8?htil=12&amp;sp=1&amp;vcp=1&amp;vis=1&amp;pid=6c34f1413&amp;color=0,0,0&amp;vtp=1&amp;vaab=1&amp;bt=1&amp;bbb=1&amp;hb=1&amp;hs=1"/>
          <p:cNvSpPr/>
          <p:nvPr/>
        </p:nvSpPr>
        <p:spPr>
          <a:xfrm>
            <a:off x="539995" y="3511722"/>
            <a:ext cx="11112011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水平方向的风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，从不同方位吹来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，风帽的转动方向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8_1#2df2efcbd?iti=30&amp;htil=13&amp;vcp=1&amp;vis=1&amp;pid=6c34f14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8489" y="1289780"/>
            <a:ext cx="1527048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8_2#2df2efcbd?iti=30&amp;htil=13&amp;vcp=1&amp;vis=1&amp;pid=6c34f1413&amp;color=0,0,0&amp;vtp=1&amp;vaab=1&amp;bbb=1"/>
          <p:cNvSpPr/>
          <p:nvPr/>
        </p:nvSpPr>
        <p:spPr>
          <a:xfrm>
            <a:off x="9819232" y="501380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图B10-8</a:t>
            </a:r>
            <a:endParaRPr lang="en-US" altLang="zh-CN" sz="2800" dirty="0"/>
          </a:p>
        </p:txBody>
      </p:sp>
      <p:sp>
        <p:nvSpPr>
          <p:cNvPr id="4" name="QC_7_BD.98_3#2df2efcbd?htil=13&amp;sp=1&amp;vcp=1&amp;vis=1&amp;pid=6c34f1413&amp;color=0,0,0&amp;vtp=1&amp;vaab=1&amp;bt=1&amp;bbb=1&amp;hb=1"/>
          <p:cNvSpPr/>
          <p:nvPr/>
        </p:nvSpPr>
        <p:spPr>
          <a:xfrm>
            <a:off x="539496" y="1271492"/>
            <a:ext cx="8878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（2024·湖北宜昌·模拟）在如图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B10-8所示的托里拆利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会使测得的大气压数值变小的是(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99_1#2df2efcbd.bracket?vcp=1&amp;vis=1&amp;pid=6c34f1413&amp;color=0,0,0&amp;vpa=45&amp;vtp=1&amp;vaab=1"/>
          <p:cNvSpPr/>
          <p:nvPr/>
        </p:nvSpPr>
        <p:spPr>
          <a:xfrm>
            <a:off x="7217314" y="19058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98_4#2df2efcbd.choices?htil=13&amp;vcp=1&amp;vis=1&amp;pid=6c34f1413&amp;color=0,0,0&amp;vtp=1&amp;vaab=1&amp;bbb=1"/>
          <p:cNvSpPr/>
          <p:nvPr/>
        </p:nvSpPr>
        <p:spPr>
          <a:xfrm>
            <a:off x="539496" y="2554509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A.将玻璃管稍微倾斜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.将玻璃管稍微下压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.用密度更小的液体替代水银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.玻璃管内混入空气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00_1#7a3703036?iti=31&amp;htil=14&amp;vcp=1&amp;vis=1&amp;pid=6c34f141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800" y="1250950"/>
            <a:ext cx="4087368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0_2#7a3703036?iti=31&amp;htil=14&amp;vcp=1&amp;vis=1&amp;pid=6c34f1413&amp;color=0,0,0&amp;vtp=1&amp;vaab=1&amp;bbb=1"/>
          <p:cNvSpPr/>
          <p:nvPr/>
        </p:nvSpPr>
        <p:spPr>
          <a:xfrm>
            <a:off x="8924703" y="349935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0_3#7a3703036?htil=14&amp;sp=1&amp;vcp=1&amp;vis=1&amp;pid=6c34f1413&amp;color=0,0,0&amp;vtp=1&amp;vaab=1&amp;bt=1&amp;bbb=1&amp;hb=1&amp;hs=1"/>
              <p:cNvSpPr/>
              <p:nvPr/>
            </p:nvSpPr>
            <p:spPr>
              <a:xfrm>
                <a:off x="539496" y="1232662"/>
                <a:ext cx="689457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（2024·广东广州·模拟）如图B10-9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连通器中的水静止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，此时水面上方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上方持续水平吹气，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水面稳定后如图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B10-9乙所示，此时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的气压为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，水面下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处水的压强为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。若大气压保持不变，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0_3#7a3703036?htil=14&amp;sp=1&amp;vcp=1&amp;vis=1&amp;pid=6c34f141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2662"/>
                <a:ext cx="689457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3" r="-6436" b="-1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01_1#7a3703036.bracket?vcp=1&amp;vis=1&amp;pid=6c34f1413&amp;color=0,0,0&amp;vpa=46&amp;vtp=1&amp;vaab=1"/>
          <p:cNvSpPr/>
          <p:nvPr/>
        </p:nvSpPr>
        <p:spPr>
          <a:xfrm>
            <a:off x="5799677" y="44578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00_4#7a3703036.choices?vcp=1&amp;vis=1&amp;pid=6c34f1413&amp;color=0,0,0&amp;vtp=1&amp;vaab=1&amp;bbb=1&amp;hs=1"/>
              <p:cNvSpPr/>
              <p:nvPr/>
            </p:nvSpPr>
            <p:spPr>
              <a:xfrm>
                <a:off x="539496" y="506628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06065" algn="l"/>
                    <a:tab pos="5586730" algn="l"/>
                    <a:tab pos="84435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00_4#7a3703036.choices?vcp=1&amp;vis=1&amp;pid=6c34f141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66284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3" t="-46" r="3" b="-1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23001a2?vcp=1&amp;pid=79474d03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02_1#2f31b3c2f?sp=1&amp;vcp=1&amp;vis=1&amp;pid=d723001a2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如图B10-10甲所示，小金利用透明硬质水管测量大气压强值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B10-10乙所示，将管子下端浸在水槽中，关闭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，往管内装满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（水位超过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），再关闭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管内液面下降了一段距离，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稳定后测得管内外液面高度差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02_1#2f31b3c2f?sp=1&amp;vcp=1&amp;vis=1&amp;pid=d723001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368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02_2#2f31b3c2f?iti=32&amp;htil=15&amp;vcp=1&amp;vis=1&amp;pid=d723001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240" y="3284855"/>
            <a:ext cx="5234305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2_3#2f31b3c2f?iti=32&amp;htil=15&amp;vcp=1&amp;vis=1&amp;pid=d723001a2&amp;color=0,0,0&amp;vtp=1&amp;vaab=1&amp;bbb=1"/>
          <p:cNvSpPr/>
          <p:nvPr/>
        </p:nvSpPr>
        <p:spPr>
          <a:xfrm>
            <a:off x="8722269" y="582051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03_1#6635b67c9?htil=15&amp;vcp=1&amp;vis=1&amp;pid=2f31b3c2f&amp;color=0,0,0&amp;vtp=1&amp;vaab=1&amp;bbb=1&amp;hb=1"/>
              <p:cNvSpPr/>
              <p:nvPr/>
            </p:nvSpPr>
            <p:spPr>
              <a:xfrm>
                <a:off x="539496" y="3765976"/>
                <a:ext cx="7068312" cy="12399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由实验可得当地的大气压为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03_1#6635b67c9?htil=15&amp;vcp=1&amp;vis=1&amp;pid=2f31b3c2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7068312" cy="1239901"/>
              </a:xfrm>
              <a:prstGeom prst="rect">
                <a:avLst/>
              </a:prstGeom>
              <a:blipFill rotWithShape="1">
                <a:blip r:embed="rId5"/>
                <a:stretch>
                  <a:fillRect l="-5" t="-34" r="7" b="-6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04_1#c1c849d6d?htil=15&amp;vcp=1&amp;vis=1&amp;pid=2f31b3c2f&amp;color=0,0,0&amp;vtp=1&amp;vaab=1&amp;bbb=1&amp;hb=1"/>
              <p:cNvSpPr/>
              <p:nvPr/>
            </p:nvSpPr>
            <p:spPr>
              <a:xfrm>
                <a:off x="539496" y="5009750"/>
                <a:ext cx="70683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（2）再打开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管内水面将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填“上升”“不升不降”或“下降”）。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04_1#c1c849d6d?htil=15&amp;vcp=1&amp;vis=1&amp;pid=2f31b3c2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9750"/>
                <a:ext cx="7068312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5" t="-20" r="7" b="-7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5_1#6c04c03c4?vcp=1&amp;vis=1&amp;pid=2f31b3c2f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（3）如图B10-10丙所示，小金将长度约为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的塑料管装满水并用纸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片盖住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，迅速倒置，发现纸片不会往下掉，这是因为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；此时若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在塑料管上端戳个小孔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，纸片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（选填“会”或“不会”）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掉下来，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这是因为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5_1#6c04c03c4?vcp=1&amp;vis=1&amp;pid=2f31b3c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43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6_1#2f31b3c2f?iti=33&amp;vcp=1&amp;vis=1&amp;pid=2f31b3c2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176188"/>
            <a:ext cx="5458968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6_2#2f31b3c2f?iti=33&amp;vcp=1&amp;vis=1&amp;pid=2f31b3c2f&amp;color=0,0,0&amp;vtp=1&amp;vaab=1&amp;bbb=1"/>
          <p:cNvSpPr/>
          <p:nvPr/>
        </p:nvSpPr>
        <p:spPr>
          <a:xfrm>
            <a:off x="5342795" y="577206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7_1#05dac8f93?vcp=1&amp;vis=1&amp;pid=2f31b3c2f&amp;color=0,0,0&amp;mp=1&amp;vtp=1&amp;vaab=1&amp;bt=1&amp;bbb=1&amp;hb=1"/>
              <p:cNvSpPr/>
              <p:nvPr/>
            </p:nvSpPr>
            <p:spPr>
              <a:xfrm>
                <a:off x="539496" y="86864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（4）如图B10-10丁所示，老师给同学们演示托里拆利实验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，可知当时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的大气压强等于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高水银柱所产生的压强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，此气压下水的沸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（选填“大于”“等于”或“小于”）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。（标准大气压等于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高水银柱所产生的压强；水的沸点在1个标准大气压下是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7_1#05dac8f93?vcp=1&amp;vis=1&amp;pid=2f31b3c2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864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2609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8_1#2f31b3c2f?iti=34&amp;vcp=1&amp;vis=1&amp;pid=2f31b3c2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2232" y="3493992"/>
            <a:ext cx="391363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8_2#2f31b3c2f?iti=34&amp;vcp=1&amp;vis=1&amp;pid=2f31b3c2f&amp;color=0,0,0&amp;vtp=1&amp;vaab=1&amp;bbb=1"/>
          <p:cNvSpPr/>
          <p:nvPr/>
        </p:nvSpPr>
        <p:spPr>
          <a:xfrm>
            <a:off x="5347367" y="542236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9_1#6635b67c9?iti=35&amp;htil=16&amp;vcp=1&amp;vis=1&amp;pid=2f31b3c2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5005" y="717550"/>
            <a:ext cx="5217160" cy="240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9_2#6635b67c9?iti=35&amp;htil=16&amp;vcp=1&amp;vis=1&amp;pid=2f31b3c2f&amp;color=0,0,0&amp;vtp=1&amp;vaab=1&amp;bbb=1"/>
          <p:cNvSpPr/>
          <p:nvPr/>
        </p:nvSpPr>
        <p:spPr>
          <a:xfrm>
            <a:off x="8722269" y="332216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9_3#6635b67c9?htil=16&amp;vcp=1&amp;vis=1&amp;pid=2f31b3c2f&amp;color=0,0,0&amp;vtp=1&amp;vaab=1&amp;bt=1&amp;bbb=1&amp;hb=1&amp;hs=1"/>
              <p:cNvSpPr/>
              <p:nvPr/>
            </p:nvSpPr>
            <p:spPr>
              <a:xfrm>
                <a:off x="539496" y="696054"/>
                <a:ext cx="6729984" cy="18919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（1）由实验可得当地的大气压为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</p:txBody>
          </p:sp>
        </mc:Choice>
        <mc:Fallback xmlns="">
          <p:sp>
            <p:nvSpPr>
              <p:cNvPr id="4" name="QB_8_BD.109_3#6635b67c9?htil=16&amp;vcp=1&amp;vis=1&amp;pid=2f31b3c2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6054"/>
                <a:ext cx="6729984" cy="1891983"/>
              </a:xfrm>
              <a:prstGeom prst="rect">
                <a:avLst/>
              </a:prstGeom>
              <a:blipFill rotWithShape="1">
                <a:blip r:embed="rId4"/>
                <a:stretch>
                  <a:fillRect l="-6" t="-5" r="-387" b="-36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6635b67c9.blank?vcp=1&amp;vis=1&amp;pid=2f31b3c2f&amp;color=0,0,0&amp;vpa=47&amp;vtp=1&amp;vaab=1&amp;bbb=1&amp;hb=1"/>
              <p:cNvSpPr/>
              <p:nvPr/>
            </p:nvSpPr>
            <p:spPr>
              <a:xfrm>
                <a:off x="539496" y="657954"/>
                <a:ext cx="6729984" cy="123469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5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6635b67c9.blank?vcp=1&amp;vis=1&amp;pid=2f31b3c2f&amp;color=0,0,0&amp;vpa=47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7954"/>
                <a:ext cx="6729984" cy="1234694"/>
              </a:xfrm>
              <a:prstGeom prst="rect">
                <a:avLst/>
              </a:prstGeom>
              <a:blipFill rotWithShape="1">
                <a:blip r:embed="rId5"/>
                <a:stretch>
                  <a:fillRect l="-6" t="-8" b="-59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11_1#c1c849d6d?htil=16&amp;vcp=1&amp;vis=1&amp;pid=2f31b3c2f&amp;color=0,0,0&amp;vtp=1&amp;vaab=1&amp;bbb=1&amp;hb=1&amp;hs=1"/>
              <p:cNvSpPr/>
              <p:nvPr/>
            </p:nvSpPr>
            <p:spPr>
              <a:xfrm>
                <a:off x="539496" y="2589371"/>
                <a:ext cx="672998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（2）再打开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，管内水面将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选填“上升”“不升不降”或“下降”）。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11_1#c1c849d6d?htil=16&amp;vcp=1&amp;vis=1&amp;pid=2f31b3c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89371"/>
                <a:ext cx="6729984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6" t="-40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2_1#c1c849d6d.blank?vcp=1&amp;vis=1&amp;pid=2f31b3c2f&amp;color=0,0,0&amp;vpa=48&amp;vtp=1&amp;vaab=1&amp;bbb=1"/>
          <p:cNvSpPr/>
          <p:nvPr/>
        </p:nvSpPr>
        <p:spPr>
          <a:xfrm>
            <a:off x="5034311" y="255889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13_1#6c04c03c4?vcp=1&amp;vis=1&amp;pid=2f31b3c2f&amp;color=0,0,0&amp;vtp=1&amp;vaab=1&amp;bbb=1&amp;hb=1&amp;hs=1"/>
              <p:cNvSpPr/>
              <p:nvPr/>
            </p:nvSpPr>
            <p:spPr>
              <a:xfrm>
                <a:off x="539496" y="380285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（3）如图B10-10丙所示，小金将长度约为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的塑料管装满水并用纸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片盖住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，迅速倒置，发现纸片不会往下掉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，这是因为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此时若在塑料管上端戳个小孔，纸片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选填“会”或“不会”）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掉下来，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这是因为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113_1#6c04c03c4?vcp=1&amp;vis=1&amp;pid=2f31b3c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2856"/>
                <a:ext cx="11109960" cy="2496757"/>
              </a:xfrm>
              <a:prstGeom prst="rect">
                <a:avLst/>
              </a:prstGeom>
              <a:blipFill rotWithShape="1">
                <a:blip r:embed="rId7"/>
                <a:stretch>
                  <a:fillRect l="-3" t="-19" r="-331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114_1#6c04c03c4.blank?vcp=1&amp;vis=1&amp;pid=2f31b3c2f&amp;color=0,0,0&amp;vpa=49&amp;vtp=1&amp;vaab=1&amp;bbb=1"/>
          <p:cNvSpPr/>
          <p:nvPr/>
        </p:nvSpPr>
        <p:spPr>
          <a:xfrm>
            <a:off x="8728614" y="4420076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大气压强的作用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8_AN.115_1#6c04c03c4.blank?vcp=1&amp;vis=1&amp;pid=2f31b3c2f&amp;color=0,0,0&amp;vpa=50&amp;vtp=1&amp;vaab=1"/>
          <p:cNvSpPr/>
          <p:nvPr/>
        </p:nvSpPr>
        <p:spPr>
          <a:xfrm>
            <a:off x="6239415" y="506777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8_AN.116_1#6c04c03c4.blank?vcp=1&amp;vis=1&amp;pid=2f31b3c2f&amp;color=0,0,0&amp;vpa=51&amp;vtp=1&amp;vaab=1&amp;bbb=1"/>
          <p:cNvSpPr/>
          <p:nvPr/>
        </p:nvSpPr>
        <p:spPr>
          <a:xfrm>
            <a:off x="1972214" y="5694521"/>
            <a:ext cx="8081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上下大气压相等，水和纸片的重力会使纸片掉下来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7_1#05dac8f93?iti=36&amp;htil=17&amp;vcp=1&amp;vis=1&amp;pid=2f31b3c2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4450" y="1580515"/>
            <a:ext cx="4623435" cy="213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7_2#05dac8f93?iti=36&amp;htil=17&amp;vcp=1&amp;vis=1&amp;pid=2f31b3c2f&amp;color=0,0,0&amp;vtp=1&amp;vaab=1&amp;bbb=1"/>
          <p:cNvSpPr/>
          <p:nvPr/>
        </p:nvSpPr>
        <p:spPr>
          <a:xfrm>
            <a:off x="9055259" y="369744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图B10-10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17_3#05dac8f93?htil=17&amp;vcp=1&amp;vis=1&amp;pid=2f31b3c2f&amp;color=0,0,0&amp;vtp=1&amp;vaab=1&amp;bt=1&amp;bbb=1&amp;hb=1&amp;hs=1"/>
              <p:cNvSpPr/>
              <p:nvPr/>
            </p:nvSpPr>
            <p:spPr>
              <a:xfrm>
                <a:off x="539496" y="1576292"/>
                <a:ext cx="733348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（4）如图B10-10丁所示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，老师给同学们演示托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里拆利实验，可知当时的大气压强等于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高水银柱所产生的压强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，此气压下水的沸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选填“大于”“等于”或“小于”）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17_3#05dac8f93?htil=17&amp;vcp=1&amp;vis=1&amp;pid=2f31b3c2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6292"/>
                <a:ext cx="733348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5131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18_1#05dac8f93.blank?vcp=1&amp;vis=1&amp;pid=2f31b3c2f&amp;color=0,0,0&amp;vpa=52&amp;vtp=1&amp;vaab=1&amp;bbb=1"/>
          <p:cNvSpPr/>
          <p:nvPr/>
        </p:nvSpPr>
        <p:spPr>
          <a:xfrm>
            <a:off x="6595014" y="2193512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740</a:t>
            </a:r>
            <a:endParaRPr lang="en-US" altLang="zh-CN" sz="2800" dirty="0"/>
          </a:p>
        </p:txBody>
      </p:sp>
      <p:sp>
        <p:nvSpPr>
          <p:cNvPr id="6" name="QB_8_AN.119_1#05dac8f93.blank?vcp=1&amp;vis=1&amp;pid=2f31b3c2f&amp;color=0,0,0&amp;vpa=53&amp;vtp=1&amp;vaab=1&amp;bbb=1"/>
          <p:cNvSpPr/>
          <p:nvPr/>
        </p:nvSpPr>
        <p:spPr>
          <a:xfrm>
            <a:off x="905415" y="346795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17_3#05dac8f93?htil=17&amp;vcp=1&amp;vis=1&amp;pid=2f31b3c2f&amp;color=0,0,0&amp;vtp=1&amp;vaab=1&amp;bt=1&amp;bbb=1&amp;hb=1&amp;hs=1"/>
              <p:cNvSpPr/>
              <p:nvPr/>
            </p:nvSpPr>
            <p:spPr>
              <a:xfrm>
                <a:off x="539496" y="407463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标准大气压等于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高水银柱所产生的压强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；水的沸点在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1个标准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大气压下是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17_3#05dac8f93?htil=17&amp;vcp=1&amp;vis=1&amp;pid=2f31b3c2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463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23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9245a717c?vcp=1&amp;pid=2ad81dfe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3624" y="1078992"/>
            <a:ext cx="9061704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248f640?vcp=1&amp;pid=2ad81dfe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B_7_BD.1_1#5e1564345?vcp=1&amp;vis=1&amp;pid=2f248f640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在托里拆利实验中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，管内水银上方是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，管内外水银面的高度差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只随外界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的变化而变化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，与管的粗细、倾斜角度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、长度及将玻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璃管提起、下压等因素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选填“有关”或“无关”）。</a:t>
            </a:r>
            <a:endParaRPr lang="en-US" altLang="zh-CN" sz="2800" dirty="0"/>
          </a:p>
        </p:txBody>
      </p:sp>
      <p:sp>
        <p:nvSpPr>
          <p:cNvPr id="4" name="QB_7_AN.1_1#5e1564345.blank?vcp=1&amp;vis=1&amp;pid=2f248f640&amp;color=0,0,0&amp;vpa=1&amp;vtp=1&amp;vaab=1&amp;bbb=1"/>
          <p:cNvSpPr/>
          <p:nvPr/>
        </p:nvSpPr>
        <p:spPr>
          <a:xfrm>
            <a:off x="6506114" y="123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真空</a:t>
            </a:r>
            <a:endParaRPr lang="en-US" altLang="zh-CN" sz="2800" dirty="0"/>
          </a:p>
        </p:txBody>
      </p:sp>
      <p:sp>
        <p:nvSpPr>
          <p:cNvPr id="5" name="QB_7_AN.2_1#5e1564345.blank?vcp=1&amp;vis=1&amp;pid=2f248f640&amp;color=0,0,0&amp;vpa=2&amp;vtp=1&amp;vaab=1&amp;bbb=1"/>
          <p:cNvSpPr/>
          <p:nvPr/>
        </p:nvSpPr>
        <p:spPr>
          <a:xfrm>
            <a:off x="1972214" y="18844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</a:t>
            </a:r>
            <a:endParaRPr lang="en-US" altLang="zh-CN" sz="2800" dirty="0"/>
          </a:p>
        </p:txBody>
      </p:sp>
      <p:sp>
        <p:nvSpPr>
          <p:cNvPr id="6" name="QB_7_AN.3_1#5e1564345.blank?vcp=1&amp;vis=1&amp;pid=2f248f640&amp;color=0,0,0&amp;vpa=3&amp;vtp=1&amp;vaab=1&amp;bbb=1"/>
          <p:cNvSpPr/>
          <p:nvPr/>
        </p:nvSpPr>
        <p:spPr>
          <a:xfrm>
            <a:off x="4105815" y="25112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endParaRPr lang="en-US" altLang="zh-CN" sz="2800" dirty="0"/>
          </a:p>
        </p:txBody>
      </p:sp>
      <p:sp>
        <p:nvSpPr>
          <p:cNvPr id="7" name="QB_7_BD.5_1#cf2bc7bdd?vcp=1&amp;vis=1&amp;pid=2f248f64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液体上方的气压越高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，液体的沸点越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6_1#cf2bc7bdd.blank?vcp=1&amp;vis=1&amp;pid=2f248f640&amp;color=0,0,0&amp;vpa=4&amp;vtp=1&amp;vaab=1"/>
          <p:cNvSpPr/>
          <p:nvPr/>
        </p:nvSpPr>
        <p:spPr>
          <a:xfrm>
            <a:off x="6506114" y="313211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7ec90a3e.fixed?vcp=1&amp;pid=940fdb0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大气压强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流体压强与流速的关系</a:t>
            </a:r>
            <a:endParaRPr lang="en-US" altLang="zh-CN" sz="4000" dirty="0"/>
          </a:p>
        </p:txBody>
      </p:sp>
      <p:sp>
        <p:nvSpPr>
          <p:cNvPr id="3" name="C_5_BD#b7ec90a3e.fixed?vcp=1&amp;pid=940fdb0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32f023a4?vcp=1&amp;pid=b7ec90a3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大气压及其应用</a:t>
            </a:r>
            <a:endParaRPr lang="en-US" altLang="zh-CN" sz="3200" dirty="0"/>
          </a:p>
        </p:txBody>
      </p:sp>
      <p:sp>
        <p:nvSpPr>
          <p:cNvPr id="3" name="P_7#839286303?vcp=1&amp;pid=d32f023a4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1.大气压实验：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马德堡半球实验有力地证明了大气压的存在（大气压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托里拆利实验准确测量了大气压的大小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839286303?sp=1&amp;vcp=1&amp;pid=d32f023a4&amp;color=0,0,0&amp;vtp=1&amp;vaab=1&amp;bt=1&amp;bb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.大气压的影响因素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（1）高度的影响：大气压随海拔高度的增加而减小。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（2）天气的影响：空气中水蒸气含量越低，气压越高。一般来说，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晴天比阴天气压高，冬天比夏天气压高。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3.气压对沸点的影响：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液面上方气压越大，沸点越高。应用：煮食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物时盖好锅盖、用高压锅煮饭等。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4.大气压应用实例：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抽水机、用吸管吸饮料、吸盘挂钩等。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_1#3e7194b23?vcp=1&amp;vis=1&amp;pid=d32f023a4&amp;color=0,0,0&amp;vtp=1&amp;vaab=1&amp;bt=1&amp;bbb=1"/>
          <p:cNvSpPr/>
          <p:nvPr/>
        </p:nvSpPr>
        <p:spPr>
          <a:xfrm>
            <a:off x="539496" y="158873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下列四个实例中，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不是利用大气压强的是(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7_2#3e7194b23.choice_image?htil=1&amp;vcp=1&amp;vis=1&amp;pid=d32f023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274919"/>
            <a:ext cx="186537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_3#3e7194b23?htil=1&amp;vcp=1&amp;vis=1&amp;pid=d32f023a4&amp;color=0,0,0&amp;vtp=1&amp;vaab=1&amp;bbb=1&amp;hb=1"/>
          <p:cNvSpPr/>
          <p:nvPr/>
        </p:nvSpPr>
        <p:spPr>
          <a:xfrm>
            <a:off x="539496" y="404885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.杯子中的水上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升到嘴里</a:t>
            </a:r>
            <a:endParaRPr lang="en-US" altLang="zh-CN" sz="2800" dirty="0"/>
          </a:p>
        </p:txBody>
      </p:sp>
      <p:pic>
        <p:nvPicPr>
          <p:cNvPr id="6" name="QC_7_BD.7_4#3e7194b23.choice_image?htil=1&amp;vcp=1&amp;vis=1&amp;pid=d32f023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274919"/>
            <a:ext cx="232257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_5#3e7194b23?htil=1&amp;vcp=1&amp;vis=1&amp;pid=d32f023a4&amp;color=0,0,0&amp;vtp=1&amp;vaab=1&amp;bbb=1&amp;hb=1"/>
          <p:cNvSpPr/>
          <p:nvPr/>
        </p:nvSpPr>
        <p:spPr>
          <a:xfrm>
            <a:off x="3319272" y="404885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.用篆刻刀雕刻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印章</a:t>
            </a:r>
            <a:endParaRPr lang="en-US" altLang="zh-CN" sz="2800" dirty="0"/>
          </a:p>
        </p:txBody>
      </p:sp>
      <p:pic>
        <p:nvPicPr>
          <p:cNvPr id="8" name="QC_7_BD.7_6#3e7194b23.choice_image?htil=1&amp;vcp=1&amp;vis=1&amp;pid=d32f023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274919"/>
            <a:ext cx="103327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7_7#3e7194b23?htil=1&amp;vcp=1&amp;vis=1&amp;pid=d32f023a4&amp;color=0,0,0&amp;vtp=1&amp;vaab=1&amp;bbb=1&amp;hb=1"/>
          <p:cNvSpPr/>
          <p:nvPr/>
        </p:nvSpPr>
        <p:spPr>
          <a:xfrm>
            <a:off x="6099048" y="404885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.塑料吸盘压在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光滑的墙上</a:t>
            </a:r>
            <a:endParaRPr lang="en-US" altLang="zh-CN" sz="2800" dirty="0"/>
          </a:p>
        </p:txBody>
      </p:sp>
      <p:pic>
        <p:nvPicPr>
          <p:cNvPr id="10" name="QC_7_BD.7_8#3e7194b23.choice_image?htil=1&amp;vcp=1&amp;vis=1&amp;pid=d32f023a4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274919"/>
            <a:ext cx="1719072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7_9#3e7194b23?htil=1&amp;vcp=1&amp;vis=1&amp;pid=d32f023a4&amp;color=0,0,0&amp;vtp=1&amp;vaab=1&amp;bbb=1&amp;hb=1"/>
          <p:cNvSpPr/>
          <p:nvPr/>
        </p:nvSpPr>
        <p:spPr>
          <a:xfrm>
            <a:off x="8869680" y="404885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.悬空塑料管里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的水不会流出来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1502</Words>
  <Application>Microsoft Office PowerPoint</Application>
  <PresentationFormat>宽屏</PresentationFormat>
  <Paragraphs>311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2024-12-11T09:27:00Z</dcterms:created>
  <dcterms:modified xsi:type="dcterms:W3CDTF">2025-07-24T02:05:42Z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C45E9FD36DC14D0595367350FE51064C_12</vt:lpwstr>
  </property>
  <property fmtid="{D5CDD505-2E9C-101B-9397-08002B2CF9AE}" pid="3" name="KSOProductBuildVer">
    <vt:lpwstr>2052-12.1.0.18912</vt:lpwstr>
  </property>
</Properties>
</file>