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handoutMasterIdLst>
    <p:handoutMasterId r:id="rId35"/>
  </p:handoutMasterIdLst>
  <p:sldIdLst>
    <p:sldId id="449" r:id="rId4"/>
    <p:sldId id="451" r:id="rId5"/>
    <p:sldId id="452" r:id="rId6"/>
    <p:sldId id="453" r:id="rId7"/>
    <p:sldId id="455" r:id="rId8"/>
    <p:sldId id="456" r:id="rId9"/>
    <p:sldId id="457" r:id="rId10"/>
    <p:sldId id="458" r:id="rId11"/>
    <p:sldId id="459" r:id="rId12"/>
    <p:sldId id="460" r:id="rId13"/>
    <p:sldId id="479" r:id="rId14"/>
    <p:sldId id="478" r:id="rId15"/>
    <p:sldId id="461" r:id="rId16"/>
    <p:sldId id="462" r:id="rId17"/>
    <p:sldId id="463" r:id="rId18"/>
    <p:sldId id="467" r:id="rId19"/>
    <p:sldId id="469" r:id="rId20"/>
    <p:sldId id="470" r:id="rId21"/>
    <p:sldId id="466" r:id="rId22"/>
    <p:sldId id="471" r:id="rId23"/>
    <p:sldId id="480" r:id="rId24"/>
    <p:sldId id="481" r:id="rId26"/>
    <p:sldId id="482" r:id="rId27"/>
    <p:sldId id="483" r:id="rId28"/>
    <p:sldId id="484" r:id="rId29"/>
    <p:sldId id="495" r:id="rId30"/>
    <p:sldId id="496" r:id="rId31"/>
    <p:sldId id="497" r:id="rId32"/>
    <p:sldId id="498" r:id="rId33"/>
    <p:sldId id="474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5F5F5F"/>
    <a:srgbClr val="404040"/>
    <a:srgbClr val="FAFAFA"/>
    <a:srgbClr val="FDFDFD"/>
    <a:srgbClr val="FFFFFF"/>
    <a:srgbClr val="C82020"/>
    <a:srgbClr val="3CBD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8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-3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368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CED620D-4A04-4711-B358-517F3034F28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0891E0B-C84F-4154-9F31-E6984740067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0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image" Target="file:///C:\Users\1V994W2\PycharmProjects\PPT_Background_Generation/pic_temp/pic_half_top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7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7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6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5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4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45.xml"/><Relationship Id="rId4" Type="http://schemas.openxmlformats.org/officeDocument/2006/relationships/image" Target="file:///C:\Users\1V994W2\Documents\Tencent%20Files\574576071\FileRecv\&#25340;&#35013;&#32032;&#26448;\forleft%201-23\\21\subject_holdright_42,113,184_0_staid_full_0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44.xml"/><Relationship Id="rId11" Type="http://schemas.openxmlformats.org/officeDocument/2006/relationships/tags" Target="../tags/tag49.xml"/><Relationship Id="rId10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3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2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1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9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8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4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82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1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9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4" Type="http://schemas.openxmlformats.org/officeDocument/2006/relationships/tags" Target="../tags/tag111.xml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4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4" Type="http://schemas.openxmlformats.org/officeDocument/2006/relationships/tags" Target="../tags/tag120.xml"/><Relationship Id="rId13" Type="http://schemas.openxmlformats.org/officeDocument/2006/relationships/tags" Target="../tags/tag119.xml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4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23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6" Type="http://schemas.openxmlformats.org/officeDocument/2006/relationships/tags" Target="../tags/tag131.xml"/><Relationship Id="rId15" Type="http://schemas.openxmlformats.org/officeDocument/2006/relationships/tags" Target="../tags/tag130.xml"/><Relationship Id="rId14" Type="http://schemas.openxmlformats.org/officeDocument/2006/relationships/tags" Target="../tags/tag129.xml"/><Relationship Id="rId13" Type="http://schemas.openxmlformats.org/officeDocument/2006/relationships/tags" Target="../tags/tag128.xml"/><Relationship Id="rId12" Type="http://schemas.openxmlformats.org/officeDocument/2006/relationships/tags" Target="../tags/tag127.xml"/><Relationship Id="rId11" Type="http://schemas.openxmlformats.org/officeDocument/2006/relationships/tags" Target="../tags/tag126.xml"/><Relationship Id="rId10" Type="http://schemas.openxmlformats.org/officeDocument/2006/relationships/tags" Target="../tags/tag12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4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0" name="直接连接符 9"/>
          <p:cNvCxnSpPr/>
          <p:nvPr userDrawn="1">
            <p:custDataLst>
              <p:tags r:id="rId8"/>
            </p:custDataLst>
          </p:nvPr>
        </p:nvCxnSpPr>
        <p:spPr>
          <a:xfrm>
            <a:off x="762317" y="2989580"/>
            <a:ext cx="435229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占位符 5"/>
          <p:cNvSpPr>
            <a:spLocks noGrp="1"/>
          </p:cNvSpPr>
          <p:nvPr>
            <p:ph type="body" sz="quarter" idx="16" hasCustomPrompt="1"/>
            <p:custDataLst>
              <p:tags r:id="rId9"/>
            </p:custDataLst>
          </p:nvPr>
        </p:nvSpPr>
        <p:spPr>
          <a:xfrm>
            <a:off x="762318" y="4631690"/>
            <a:ext cx="1974215" cy="408940"/>
          </a:xfrm>
          <a:prstGeom prst="rect">
            <a:avLst/>
          </a:prstGeo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10"/>
            </p:custDataLst>
          </p:nvPr>
        </p:nvSpPr>
        <p:spPr>
          <a:xfrm>
            <a:off x="3235643" y="4631690"/>
            <a:ext cx="1802765" cy="408940"/>
          </a:xfrm>
          <a:prstGeom prst="rect">
            <a:avLst/>
          </a:prstGeo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r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11"/>
            </p:custDataLst>
          </p:nvPr>
        </p:nvSpPr>
        <p:spPr>
          <a:xfrm>
            <a:off x="762318" y="3192781"/>
            <a:ext cx="4352925" cy="1275715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12"/>
            </p:custDataLst>
          </p:nvPr>
        </p:nvSpPr>
        <p:spPr>
          <a:xfrm>
            <a:off x="762318" y="1817371"/>
            <a:ext cx="4825365" cy="970915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5716016"/>
            <a:ext cx="4064000" cy="114198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2827655" y="3541077"/>
            <a:ext cx="6536690" cy="835660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2827655" y="4448175"/>
            <a:ext cx="6536690" cy="517525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10"/>
            </p:custDataLst>
          </p:nvPr>
        </p:nvSpPr>
        <p:spPr>
          <a:xfrm>
            <a:off x="5022215" y="1775142"/>
            <a:ext cx="2146935" cy="379730"/>
          </a:xfrm>
          <a:custGeom>
            <a:avLst/>
            <a:gdLst>
              <a:gd name="connisteX0" fmla="*/ 0 w 2146935"/>
              <a:gd name="connsiteY0" fmla="*/ 734060 h 744855"/>
              <a:gd name="connisteX1" fmla="*/ 0 w 2146935"/>
              <a:gd name="connsiteY1" fmla="*/ 0 h 744855"/>
              <a:gd name="connisteX2" fmla="*/ 2146935 w 2146935"/>
              <a:gd name="connsiteY2" fmla="*/ 0 h 744855"/>
              <a:gd name="connisteX3" fmla="*/ 2146935 w 2146935"/>
              <a:gd name="connsiteY3" fmla="*/ 744855 h 7448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146935" h="744855">
                <a:moveTo>
                  <a:pt x="0" y="734060"/>
                </a:moveTo>
                <a:lnTo>
                  <a:pt x="0" y="0"/>
                </a:lnTo>
                <a:lnTo>
                  <a:pt x="2146935" y="0"/>
                </a:lnTo>
                <a:lnTo>
                  <a:pt x="2146935" y="744855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800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 userDrawn="1">
            <p:custDataLst>
              <p:tags r:id="rId11"/>
            </p:custDataLst>
          </p:nvPr>
        </p:nvSpPr>
        <p:spPr>
          <a:xfrm rot="10800000">
            <a:off x="5022215" y="3062922"/>
            <a:ext cx="2146935" cy="379730"/>
          </a:xfrm>
          <a:custGeom>
            <a:avLst/>
            <a:gdLst>
              <a:gd name="connisteX0" fmla="*/ 0 w 2146935"/>
              <a:gd name="connsiteY0" fmla="*/ 734060 h 744855"/>
              <a:gd name="connisteX1" fmla="*/ 0 w 2146935"/>
              <a:gd name="connsiteY1" fmla="*/ 0 h 744855"/>
              <a:gd name="connisteX2" fmla="*/ 2146935 w 2146935"/>
              <a:gd name="connsiteY2" fmla="*/ 0 h 744855"/>
              <a:gd name="connisteX3" fmla="*/ 2146935 w 2146935"/>
              <a:gd name="connsiteY3" fmla="*/ 744855 h 7448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146935" h="744855">
                <a:moveTo>
                  <a:pt x="0" y="734060"/>
                </a:moveTo>
                <a:lnTo>
                  <a:pt x="0" y="0"/>
                </a:lnTo>
                <a:lnTo>
                  <a:pt x="2146935" y="0"/>
                </a:lnTo>
                <a:lnTo>
                  <a:pt x="2146935" y="744855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800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 userDrawn="1">
            <p:custDataLst>
              <p:tags r:id="rId12"/>
            </p:custDataLst>
          </p:nvPr>
        </p:nvCxnSpPr>
        <p:spPr>
          <a:xfrm>
            <a:off x="5841365" y="3139757"/>
            <a:ext cx="508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0" y="2194560"/>
            <a:ext cx="4389120" cy="246888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246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任意多边形 5"/>
          <p:cNvSpPr/>
          <p:nvPr userDrawn="1">
            <p:custDataLst>
              <p:tags r:id="rId8"/>
            </p:custDataLst>
          </p:nvPr>
        </p:nvSpPr>
        <p:spPr>
          <a:xfrm>
            <a:off x="774700" y="2057717"/>
            <a:ext cx="1250950" cy="2742565"/>
          </a:xfrm>
          <a:custGeom>
            <a:avLst/>
            <a:gdLst>
              <a:gd name="connisteX0" fmla="*/ 1885950 w 1896110"/>
              <a:gd name="connsiteY0" fmla="*/ 826135 h 4745355"/>
              <a:gd name="connisteX1" fmla="*/ 1885950 w 1896110"/>
              <a:gd name="connsiteY1" fmla="*/ 0 h 4745355"/>
              <a:gd name="connisteX2" fmla="*/ 0 w 1896110"/>
              <a:gd name="connsiteY2" fmla="*/ 0 h 4745355"/>
              <a:gd name="connisteX3" fmla="*/ 0 w 1896110"/>
              <a:gd name="connsiteY3" fmla="*/ 4745355 h 4745355"/>
              <a:gd name="connisteX4" fmla="*/ 1896110 w 1896110"/>
              <a:gd name="connsiteY4" fmla="*/ 4745355 h 4745355"/>
              <a:gd name="connisteX5" fmla="*/ 1896110 w 1896110"/>
              <a:gd name="connsiteY5" fmla="*/ 4003675 h 47453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896110" h="4745355">
                <a:moveTo>
                  <a:pt x="1885950" y="826135"/>
                </a:moveTo>
                <a:lnTo>
                  <a:pt x="1885950" y="0"/>
                </a:lnTo>
                <a:lnTo>
                  <a:pt x="0" y="0"/>
                </a:lnTo>
                <a:lnTo>
                  <a:pt x="0" y="4745355"/>
                </a:lnTo>
                <a:lnTo>
                  <a:pt x="1896110" y="4745355"/>
                </a:lnTo>
                <a:lnTo>
                  <a:pt x="1896110" y="4003675"/>
                </a:lnTo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1215390" y="3851910"/>
            <a:ext cx="4359910" cy="457200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457200" marR="0" indent="-45720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1215390" y="2562542"/>
            <a:ext cx="4359910" cy="1172210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89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68882"/>
            <a:ext cx="720090" cy="68911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246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307484"/>
            <a:ext cx="1620202" cy="15505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4055"/>
            <a:ext cx="1620202" cy="135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5.xml"/><Relationship Id="rId23" Type="http://schemas.openxmlformats.org/officeDocument/2006/relationships/tags" Target="../tags/tag144.xml"/><Relationship Id="rId22" Type="http://schemas.openxmlformats.org/officeDocument/2006/relationships/tags" Target="../tags/tag143.xml"/><Relationship Id="rId21" Type="http://schemas.openxmlformats.org/officeDocument/2006/relationships/tags" Target="../tags/tag142.xml"/><Relationship Id="rId20" Type="http://schemas.openxmlformats.org/officeDocument/2006/relationships/tags" Target="../tags/tag141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tags" Target="../tags/tag233.xml"/><Relationship Id="rId7" Type="http://schemas.openxmlformats.org/officeDocument/2006/relationships/tags" Target="../tags/tag232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31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38.xml"/><Relationship Id="rId12" Type="http://schemas.openxmlformats.org/officeDocument/2006/relationships/tags" Target="../tags/tag237.xml"/><Relationship Id="rId11" Type="http://schemas.openxmlformats.org/officeDocument/2006/relationships/tags" Target="../tags/tag236.xml"/><Relationship Id="rId10" Type="http://schemas.openxmlformats.org/officeDocument/2006/relationships/tags" Target="../tags/tag235.xml"/><Relationship Id="rId1" Type="http://schemas.openxmlformats.org/officeDocument/2006/relationships/tags" Target="../tags/tag23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tags" Target="../tags/tag242.xml"/><Relationship Id="rId7" Type="http://schemas.openxmlformats.org/officeDocument/2006/relationships/tags" Target="../tags/tag24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4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9" Type="http://schemas.openxmlformats.org/officeDocument/2006/relationships/slideLayout" Target="../slideLayouts/slideLayout18.xml"/><Relationship Id="rId18" Type="http://schemas.openxmlformats.org/officeDocument/2006/relationships/tags" Target="../tags/tag249.xml"/><Relationship Id="rId17" Type="http://schemas.openxmlformats.org/officeDocument/2006/relationships/tags" Target="../tags/tag248.xml"/><Relationship Id="rId16" Type="http://schemas.openxmlformats.org/officeDocument/2006/relationships/image" Target="../media/image10.jpeg"/><Relationship Id="rId15" Type="http://schemas.openxmlformats.org/officeDocument/2006/relationships/slide" Target="slide10.xml"/><Relationship Id="rId14" Type="http://schemas.openxmlformats.org/officeDocument/2006/relationships/tags" Target="../tags/tag247.xml"/><Relationship Id="rId13" Type="http://schemas.openxmlformats.org/officeDocument/2006/relationships/tags" Target="../tags/tag246.xml"/><Relationship Id="rId12" Type="http://schemas.openxmlformats.org/officeDocument/2006/relationships/tags" Target="../tags/tag245.xml"/><Relationship Id="rId11" Type="http://schemas.openxmlformats.org/officeDocument/2006/relationships/image" Target="../media/image8.png"/><Relationship Id="rId10" Type="http://schemas.openxmlformats.org/officeDocument/2006/relationships/tags" Target="../tags/tag244.xml"/><Relationship Id="rId1" Type="http://schemas.openxmlformats.org/officeDocument/2006/relationships/tags" Target="../tags/tag23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image" Target="../media/image11.png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4" Type="http://schemas.openxmlformats.org/officeDocument/2006/relationships/slideLayout" Target="../slideLayouts/slideLayout18.xml"/><Relationship Id="rId43" Type="http://schemas.openxmlformats.org/officeDocument/2006/relationships/tags" Target="../tags/tag285.xml"/><Relationship Id="rId42" Type="http://schemas.openxmlformats.org/officeDocument/2006/relationships/tags" Target="../tags/tag284.xml"/><Relationship Id="rId41" Type="http://schemas.openxmlformats.org/officeDocument/2006/relationships/image" Target="../media/image10.jpeg"/><Relationship Id="rId40" Type="http://schemas.openxmlformats.org/officeDocument/2006/relationships/slide" Target="slide10.xml"/><Relationship Id="rId4" Type="http://schemas.openxmlformats.org/officeDocument/2006/relationships/tags" Target="../tags/tag251.xml"/><Relationship Id="rId39" Type="http://schemas.openxmlformats.org/officeDocument/2006/relationships/tags" Target="../tags/tag283.xml"/><Relationship Id="rId38" Type="http://schemas.openxmlformats.org/officeDocument/2006/relationships/tags" Target="../tags/tag282.xml"/><Relationship Id="rId37" Type="http://schemas.openxmlformats.org/officeDocument/2006/relationships/tags" Target="../tags/tag281.xml"/><Relationship Id="rId36" Type="http://schemas.openxmlformats.org/officeDocument/2006/relationships/tags" Target="../tags/tag280.xml"/><Relationship Id="rId35" Type="http://schemas.openxmlformats.org/officeDocument/2006/relationships/tags" Target="../tags/tag279.xml"/><Relationship Id="rId34" Type="http://schemas.openxmlformats.org/officeDocument/2006/relationships/tags" Target="../tags/tag278.xml"/><Relationship Id="rId33" Type="http://schemas.openxmlformats.org/officeDocument/2006/relationships/tags" Target="../tags/tag277.xml"/><Relationship Id="rId32" Type="http://schemas.openxmlformats.org/officeDocument/2006/relationships/tags" Target="../tags/tag276.xml"/><Relationship Id="rId31" Type="http://schemas.openxmlformats.org/officeDocument/2006/relationships/tags" Target="../tags/tag275.xml"/><Relationship Id="rId30" Type="http://schemas.openxmlformats.org/officeDocument/2006/relationships/tags" Target="../tags/tag274.xml"/><Relationship Id="rId3" Type="http://schemas.openxmlformats.org/officeDocument/2006/relationships/image" Target="file:///C:\Users\1V994W2\PycharmProjects\PPT_Background_Generation/pic_temp/0_pic_quater_left_up.png" TargetMode="External"/><Relationship Id="rId29" Type="http://schemas.openxmlformats.org/officeDocument/2006/relationships/tags" Target="../tags/tag273.xml"/><Relationship Id="rId28" Type="http://schemas.openxmlformats.org/officeDocument/2006/relationships/tags" Target="../tags/tag272.xml"/><Relationship Id="rId27" Type="http://schemas.openxmlformats.org/officeDocument/2006/relationships/tags" Target="../tags/tag271.xml"/><Relationship Id="rId26" Type="http://schemas.openxmlformats.org/officeDocument/2006/relationships/tags" Target="../tags/tag270.xml"/><Relationship Id="rId25" Type="http://schemas.openxmlformats.org/officeDocument/2006/relationships/tags" Target="../tags/tag269.xml"/><Relationship Id="rId24" Type="http://schemas.openxmlformats.org/officeDocument/2006/relationships/tags" Target="../tags/tag268.xml"/><Relationship Id="rId23" Type="http://schemas.openxmlformats.org/officeDocument/2006/relationships/tags" Target="../tags/tag267.xml"/><Relationship Id="rId22" Type="http://schemas.openxmlformats.org/officeDocument/2006/relationships/tags" Target="../tags/tag266.xml"/><Relationship Id="rId21" Type="http://schemas.openxmlformats.org/officeDocument/2006/relationships/tags" Target="../tags/tag265.xml"/><Relationship Id="rId20" Type="http://schemas.openxmlformats.org/officeDocument/2006/relationships/tags" Target="../tags/tag264.xml"/><Relationship Id="rId2" Type="http://schemas.openxmlformats.org/officeDocument/2006/relationships/image" Target="../media/image2.png"/><Relationship Id="rId19" Type="http://schemas.openxmlformats.org/officeDocument/2006/relationships/tags" Target="../tags/tag263.xml"/><Relationship Id="rId18" Type="http://schemas.openxmlformats.org/officeDocument/2006/relationships/tags" Target="../tags/tag262.xml"/><Relationship Id="rId17" Type="http://schemas.openxmlformats.org/officeDocument/2006/relationships/tags" Target="../tags/tag261.xml"/><Relationship Id="rId16" Type="http://schemas.openxmlformats.org/officeDocument/2006/relationships/tags" Target="../tags/tag260.xml"/><Relationship Id="rId15" Type="http://schemas.openxmlformats.org/officeDocument/2006/relationships/tags" Target="../tags/tag259.xml"/><Relationship Id="rId14" Type="http://schemas.openxmlformats.org/officeDocument/2006/relationships/tags" Target="../tags/tag258.xml"/><Relationship Id="rId13" Type="http://schemas.openxmlformats.org/officeDocument/2006/relationships/tags" Target="../tags/tag257.xml"/><Relationship Id="rId12" Type="http://schemas.openxmlformats.org/officeDocument/2006/relationships/tags" Target="../tags/tag256.xml"/><Relationship Id="rId11" Type="http://schemas.openxmlformats.org/officeDocument/2006/relationships/tags" Target="../tags/tag255.xml"/><Relationship Id="rId10" Type="http://schemas.openxmlformats.org/officeDocument/2006/relationships/tags" Target="../tags/tag254.xml"/><Relationship Id="rId1" Type="http://schemas.openxmlformats.org/officeDocument/2006/relationships/tags" Target="../tags/tag25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87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94.xml"/><Relationship Id="rId12" Type="http://schemas.openxmlformats.org/officeDocument/2006/relationships/tags" Target="../tags/tag293.xml"/><Relationship Id="rId11" Type="http://schemas.openxmlformats.org/officeDocument/2006/relationships/tags" Target="../tags/tag292.xml"/><Relationship Id="rId10" Type="http://schemas.openxmlformats.org/officeDocument/2006/relationships/tags" Target="../tags/tag291.xml"/><Relationship Id="rId1" Type="http://schemas.openxmlformats.org/officeDocument/2006/relationships/tags" Target="../tags/tag28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tags" Target="../tags/tag298.xml"/><Relationship Id="rId7" Type="http://schemas.openxmlformats.org/officeDocument/2006/relationships/tags" Target="../tags/tag297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96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305.xml"/><Relationship Id="rId15" Type="http://schemas.openxmlformats.org/officeDocument/2006/relationships/tags" Target="../tags/tag304.xml"/><Relationship Id="rId14" Type="http://schemas.openxmlformats.org/officeDocument/2006/relationships/tags" Target="../tags/tag303.xml"/><Relationship Id="rId13" Type="http://schemas.openxmlformats.org/officeDocument/2006/relationships/tags" Target="../tags/tag302.xml"/><Relationship Id="rId12" Type="http://schemas.openxmlformats.org/officeDocument/2006/relationships/tags" Target="../tags/tag301.xml"/><Relationship Id="rId11" Type="http://schemas.openxmlformats.org/officeDocument/2006/relationships/image" Target="../media/image8.png"/><Relationship Id="rId10" Type="http://schemas.openxmlformats.org/officeDocument/2006/relationships/tags" Target="../tags/tag300.xml"/><Relationship Id="rId1" Type="http://schemas.openxmlformats.org/officeDocument/2006/relationships/tags" Target="../tags/tag29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09.xml"/><Relationship Id="rId8" Type="http://schemas.openxmlformats.org/officeDocument/2006/relationships/tags" Target="../tags/tag308.xml"/><Relationship Id="rId7" Type="http://schemas.openxmlformats.org/officeDocument/2006/relationships/image" Target="../media/image8.png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07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314.xml"/><Relationship Id="rId13" Type="http://schemas.openxmlformats.org/officeDocument/2006/relationships/tags" Target="../tags/tag313.xml"/><Relationship Id="rId12" Type="http://schemas.openxmlformats.org/officeDocument/2006/relationships/tags" Target="../tags/tag312.xml"/><Relationship Id="rId11" Type="http://schemas.openxmlformats.org/officeDocument/2006/relationships/tags" Target="../tags/tag311.xml"/><Relationship Id="rId10" Type="http://schemas.openxmlformats.org/officeDocument/2006/relationships/tags" Target="../tags/tag310.xml"/><Relationship Id="rId1" Type="http://schemas.openxmlformats.org/officeDocument/2006/relationships/tags" Target="../tags/tag30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tags" Target="../tags/tag317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16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19.xml"/><Relationship Id="rId10" Type="http://schemas.openxmlformats.org/officeDocument/2006/relationships/tags" Target="../tags/tag318.xml"/><Relationship Id="rId1" Type="http://schemas.openxmlformats.org/officeDocument/2006/relationships/tags" Target="../tags/tag31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image" Target="../media/image12.png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21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330.xml"/><Relationship Id="rId15" Type="http://schemas.openxmlformats.org/officeDocument/2006/relationships/tags" Target="../tags/tag329.xml"/><Relationship Id="rId14" Type="http://schemas.openxmlformats.org/officeDocument/2006/relationships/tags" Target="../tags/tag328.xml"/><Relationship Id="rId13" Type="http://schemas.openxmlformats.org/officeDocument/2006/relationships/tags" Target="../tags/tag327.xml"/><Relationship Id="rId12" Type="http://schemas.openxmlformats.org/officeDocument/2006/relationships/tags" Target="../tags/tag326.xml"/><Relationship Id="rId11" Type="http://schemas.openxmlformats.org/officeDocument/2006/relationships/tags" Target="../tags/tag325.xml"/><Relationship Id="rId10" Type="http://schemas.openxmlformats.org/officeDocument/2006/relationships/tags" Target="../tags/tag324.xml"/><Relationship Id="rId1" Type="http://schemas.openxmlformats.org/officeDocument/2006/relationships/tags" Target="../tags/tag32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34.xml"/><Relationship Id="rId8" Type="http://schemas.openxmlformats.org/officeDocument/2006/relationships/tags" Target="../tags/tag333.xml"/><Relationship Id="rId7" Type="http://schemas.openxmlformats.org/officeDocument/2006/relationships/image" Target="../media/image13.png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32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338.xml"/><Relationship Id="rId12" Type="http://schemas.openxmlformats.org/officeDocument/2006/relationships/tags" Target="../tags/tag337.xml"/><Relationship Id="rId11" Type="http://schemas.openxmlformats.org/officeDocument/2006/relationships/tags" Target="../tags/tag336.xml"/><Relationship Id="rId10" Type="http://schemas.openxmlformats.org/officeDocument/2006/relationships/tags" Target="../tags/tag335.xml"/><Relationship Id="rId1" Type="http://schemas.openxmlformats.org/officeDocument/2006/relationships/tags" Target="../tags/tag33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42.xml"/><Relationship Id="rId8" Type="http://schemas.openxmlformats.org/officeDocument/2006/relationships/image" Target="../media/image14.png"/><Relationship Id="rId7" Type="http://schemas.openxmlformats.org/officeDocument/2006/relationships/tags" Target="../tags/tag34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4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343.xml"/><Relationship Id="rId1" Type="http://schemas.openxmlformats.org/officeDocument/2006/relationships/tags" Target="../tags/tag33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57.xml"/><Relationship Id="rId1" Type="http://schemas.openxmlformats.org/officeDocument/2006/relationships/tags" Target="../tags/tag148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347.xml"/><Relationship Id="rId3" Type="http://schemas.openxmlformats.org/officeDocument/2006/relationships/tags" Target="../tags/tag346.xml"/><Relationship Id="rId2" Type="http://schemas.openxmlformats.org/officeDocument/2006/relationships/tags" Target="../tags/tag345.xml"/><Relationship Id="rId1" Type="http://schemas.openxmlformats.org/officeDocument/2006/relationships/tags" Target="../tags/tag344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49.xml"/><Relationship Id="rId4" Type="http://schemas.openxmlformats.org/officeDocument/2006/relationships/image" Target="../media/image17.jpe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tags" Target="../tags/tag348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51.xml"/><Relationship Id="rId3" Type="http://schemas.openxmlformats.org/officeDocument/2006/relationships/tags" Target="../tags/tag350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53.xml"/><Relationship Id="rId3" Type="http://schemas.openxmlformats.org/officeDocument/2006/relationships/tags" Target="../tags/tag352.xml"/><Relationship Id="rId2" Type="http://schemas.openxmlformats.org/officeDocument/2006/relationships/image" Target="../media/image19.jpeg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55.xml"/><Relationship Id="rId2" Type="http://schemas.openxmlformats.org/officeDocument/2006/relationships/tags" Target="../tags/tag354.xml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59.xml"/><Relationship Id="rId1" Type="http://schemas.openxmlformats.org/officeDocument/2006/relationships/tags" Target="../tags/tag358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image" Target="../media/image6.png"/><Relationship Id="rId7" Type="http://schemas.openxmlformats.org/officeDocument/2006/relationships/tags" Target="../tags/tag164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163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170.xml"/><Relationship Id="rId14" Type="http://schemas.openxmlformats.org/officeDocument/2006/relationships/tags" Target="../tags/tag169.xml"/><Relationship Id="rId13" Type="http://schemas.openxmlformats.org/officeDocument/2006/relationships/tags" Target="../tags/tag168.xml"/><Relationship Id="rId12" Type="http://schemas.openxmlformats.org/officeDocument/2006/relationships/tags" Target="../tags/tag167.xml"/><Relationship Id="rId11" Type="http://schemas.openxmlformats.org/officeDocument/2006/relationships/image" Target="../media/image7.png"/><Relationship Id="rId10" Type="http://schemas.openxmlformats.org/officeDocument/2006/relationships/tags" Target="../tags/tag166.xml"/><Relationship Id="rId1" Type="http://schemas.openxmlformats.org/officeDocument/2006/relationships/tags" Target="../tags/tag16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172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182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tags" Target="../tags/tag17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18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192.xml"/><Relationship Id="rId14" Type="http://schemas.openxmlformats.org/officeDocument/2006/relationships/tags" Target="../tags/tag191.xml"/><Relationship Id="rId13" Type="http://schemas.openxmlformats.org/officeDocument/2006/relationships/tags" Target="../tags/tag190.xml"/><Relationship Id="rId12" Type="http://schemas.openxmlformats.org/officeDocument/2006/relationships/tags" Target="../tags/tag189.xml"/><Relationship Id="rId11" Type="http://schemas.openxmlformats.org/officeDocument/2006/relationships/image" Target="../media/image8.png"/><Relationship Id="rId10" Type="http://schemas.openxmlformats.org/officeDocument/2006/relationships/tags" Target="../tags/tag188.xml"/><Relationship Id="rId1" Type="http://schemas.openxmlformats.org/officeDocument/2006/relationships/tags" Target="../tags/tag18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19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0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tags" Target="../tags/tag19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03.xml"/><Relationship Id="rId3" Type="http://schemas.openxmlformats.org/officeDocument/2006/relationships/image" Target="file:///C:\Users\1V994W2\PycharmProjects\PPT_Background_Generation/pic_temp/0_pic_quater_left_up.png" TargetMode="External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218.xml"/><Relationship Id="rId21" Type="http://schemas.openxmlformats.org/officeDocument/2006/relationships/tags" Target="../tags/tag217.xml"/><Relationship Id="rId20" Type="http://schemas.openxmlformats.org/officeDocument/2006/relationships/tags" Target="../tags/tag216.xml"/><Relationship Id="rId2" Type="http://schemas.openxmlformats.org/officeDocument/2006/relationships/image" Target="../media/image2.png"/><Relationship Id="rId19" Type="http://schemas.openxmlformats.org/officeDocument/2006/relationships/tags" Target="../tags/tag215.xml"/><Relationship Id="rId18" Type="http://schemas.openxmlformats.org/officeDocument/2006/relationships/tags" Target="../tags/tag214.xml"/><Relationship Id="rId17" Type="http://schemas.openxmlformats.org/officeDocument/2006/relationships/tags" Target="../tags/tag213.xml"/><Relationship Id="rId16" Type="http://schemas.openxmlformats.org/officeDocument/2006/relationships/tags" Target="../tags/tag212.xml"/><Relationship Id="rId15" Type="http://schemas.openxmlformats.org/officeDocument/2006/relationships/tags" Target="../tags/tag211.xml"/><Relationship Id="rId14" Type="http://schemas.openxmlformats.org/officeDocument/2006/relationships/tags" Target="../tags/tag210.xml"/><Relationship Id="rId13" Type="http://schemas.openxmlformats.org/officeDocument/2006/relationships/tags" Target="../tags/tag209.xml"/><Relationship Id="rId12" Type="http://schemas.openxmlformats.org/officeDocument/2006/relationships/image" Target="../media/image8.png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tags" Target="../tags/tag20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23.xml"/><Relationship Id="rId8" Type="http://schemas.openxmlformats.org/officeDocument/2006/relationships/tags" Target="../tags/tag222.xml"/><Relationship Id="rId7" Type="http://schemas.openxmlformats.org/officeDocument/2006/relationships/tags" Target="../tags/tag22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2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229.xml"/><Relationship Id="rId15" Type="http://schemas.openxmlformats.org/officeDocument/2006/relationships/tags" Target="../tags/tag228.xml"/><Relationship Id="rId14" Type="http://schemas.openxmlformats.org/officeDocument/2006/relationships/tags" Target="../tags/tag227.xml"/><Relationship Id="rId13" Type="http://schemas.openxmlformats.org/officeDocument/2006/relationships/tags" Target="../tags/tag226.xml"/><Relationship Id="rId12" Type="http://schemas.openxmlformats.org/officeDocument/2006/relationships/tags" Target="../tags/tag225.xml"/><Relationship Id="rId11" Type="http://schemas.openxmlformats.org/officeDocument/2006/relationships/image" Target="../media/image9.png"/><Relationship Id="rId10" Type="http://schemas.openxmlformats.org/officeDocument/2006/relationships/tags" Target="../tags/tag224.xml"/><Relationship Id="rId1" Type="http://schemas.openxmlformats.org/officeDocument/2006/relationships/tags" Target="../tags/tag2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 idx="13"/>
            <p:custDataLst>
              <p:tags r:id="rId1"/>
            </p:custDataLst>
          </p:nvPr>
        </p:nvSpPr>
        <p:spPr>
          <a:xfrm>
            <a:off x="455295" y="1940560"/>
            <a:ext cx="5245735" cy="970915"/>
          </a:xfrm>
        </p:spPr>
        <p:txBody>
          <a:bodyPr wrap="square">
            <a:normAutofit fontScale="9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dirty="0">
                <a:solidFill>
                  <a:schemeClr val="accent1"/>
                </a:solidFill>
              </a:rPr>
              <a:t>项目2 柱平法</a:t>
            </a:r>
            <a:br>
              <a:rPr lang="zh-CN" altLang="en-US" sz="5400" dirty="0">
                <a:solidFill>
                  <a:schemeClr val="accent1"/>
                </a:solidFill>
              </a:rPr>
            </a:br>
            <a:r>
              <a:rPr lang="zh-CN" altLang="en-US" sz="5400" dirty="0">
                <a:solidFill>
                  <a:schemeClr val="accent1"/>
                </a:solidFill>
              </a:rPr>
              <a:t>识图与钢筋计算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" name="图片 1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04406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柱编号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543560" y="352679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3271520" y="1365885"/>
            <a:ext cx="7917180" cy="4407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" action="ppaction://noaction"/>
              </a:rPr>
              <a:t>注写全部纵筋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用于柱纵筋直径都相同时。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" action="ppaction://noaction"/>
              </a:rPr>
              <a:t>角筋、</a:t>
            </a:r>
            <a:r>
              <a:rPr lang="en-US" altLang="zh-CN" sz="2400" b="1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" action="ppaction://noaction"/>
              </a:rPr>
              <a:t>b 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" action="ppaction://noaction"/>
              </a:rPr>
              <a:t>边中部筋、</a:t>
            </a:r>
            <a:r>
              <a:rPr lang="en-US" altLang="zh-CN" sz="2400" b="1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" action="ppaction://noaction"/>
              </a:rPr>
              <a:t>h 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" action="ppaction://noaction"/>
              </a:rPr>
              <a:t>边中部筋分别注写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一般用于各边柱纵筋直径都不同时，对称配筋的矩形柱可仅注写一侧中部筋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角筋：柱边线相交位置的纵筋。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2400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 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边中部筋：</a:t>
            </a:r>
            <a:r>
              <a:rPr lang="en-US" altLang="zh-CN" sz="2400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 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边（横向）除角筋外位于中部的纵筋。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2400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 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边中部筋：</a:t>
            </a:r>
            <a:r>
              <a:rPr lang="en-US" altLang="zh-CN" sz="2400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 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边（纵向）除角筋外位于中部的纵筋。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5" name="图片 2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4" name="图片 23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04406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柱编号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543560" y="352679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94050" y="1972310"/>
            <a:ext cx="6734175" cy="4448175"/>
          </a:xfrm>
          <a:prstGeom prst="rect">
            <a:avLst/>
          </a:prstGeom>
        </p:spPr>
      </p:pic>
      <p:sp>
        <p:nvSpPr>
          <p:cNvPr id="10" name="椭圆 9"/>
          <p:cNvSpPr/>
          <p:nvPr>
            <p:custDataLst>
              <p:tags r:id="rId12"/>
            </p:custDataLst>
          </p:nvPr>
        </p:nvSpPr>
        <p:spPr>
          <a:xfrm>
            <a:off x="7594600" y="2588260"/>
            <a:ext cx="1492885" cy="60515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3"/>
            </p:custDataLst>
          </p:nvPr>
        </p:nvSpPr>
        <p:spPr>
          <a:xfrm>
            <a:off x="9384030" y="1037590"/>
            <a:ext cx="236283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全部纵筋为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根直径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的二级钢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3194050" y="1054735"/>
            <a:ext cx="541337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注写全部纵筋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8313420" y="1557655"/>
            <a:ext cx="196850" cy="1030605"/>
          </a:xfrm>
          <a:prstGeom prst="line">
            <a:avLst/>
          </a:prstGeom>
          <a:ln w="19050">
            <a:solidFill>
              <a:srgbClr val="FF2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 descr="返回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339830" y="5853430"/>
            <a:ext cx="699135" cy="69913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520430" y="1557655"/>
            <a:ext cx="776605" cy="10160"/>
          </a:xfrm>
          <a:prstGeom prst="line">
            <a:avLst/>
          </a:prstGeom>
          <a:ln w="19050">
            <a:solidFill>
              <a:srgbClr val="FF2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307195" y="1054735"/>
            <a:ext cx="2439670" cy="84709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24825" y="2648585"/>
            <a:ext cx="384810" cy="484505"/>
          </a:xfrm>
          <a:prstGeom prst="rect">
            <a:avLst/>
          </a:prstGeom>
          <a:solidFill>
            <a:srgbClr val="FF8787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852785" y="509270"/>
            <a:ext cx="60007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 b="1"/>
              <a:t>废止</a:t>
            </a:r>
            <a:endParaRPr lang="zh-CN" altLang="en-US" sz="1600" b="1"/>
          </a:p>
        </p:txBody>
      </p:sp>
      <p:sp>
        <p:nvSpPr>
          <p:cNvPr id="11" name="矩形 10"/>
          <p:cNvSpPr/>
          <p:nvPr/>
        </p:nvSpPr>
        <p:spPr>
          <a:xfrm>
            <a:off x="10886440" y="539750"/>
            <a:ext cx="532765" cy="306705"/>
          </a:xfrm>
          <a:prstGeom prst="rect">
            <a:avLst/>
          </a:prstGeom>
          <a:solidFill>
            <a:srgbClr val="FF8787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/>
          </a:p>
        </p:txBody>
      </p:sp>
    </p:spTree>
    <p:custDataLst>
      <p:tags r:id="rId1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8" name="图片 3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30" name="图片 29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3470" y="2172335"/>
            <a:ext cx="5534025" cy="36290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725170" y="1625600"/>
            <a:ext cx="204406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柱编号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739775" y="2511425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543560" y="352679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8914130" y="1140460"/>
            <a:ext cx="216471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角筋为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根直径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的二级钢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2393315" y="1140460"/>
            <a:ext cx="566674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角筋、</a:t>
            </a:r>
            <a:r>
              <a:rPr lang="en-US" altLang="zh-CN" sz="2400" b="1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 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边中部筋、</a:t>
            </a:r>
            <a:r>
              <a:rPr lang="en-US" altLang="zh-CN" sz="2400" b="1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 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边中部筋分别注写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椭圆 8"/>
          <p:cNvSpPr/>
          <p:nvPr>
            <p:custDataLst>
              <p:tags r:id="rId14"/>
            </p:custDataLst>
          </p:nvPr>
        </p:nvSpPr>
        <p:spPr>
          <a:xfrm>
            <a:off x="7115810" y="2602230"/>
            <a:ext cx="1492885" cy="60515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7834630" y="1648460"/>
            <a:ext cx="282575" cy="953770"/>
          </a:xfrm>
          <a:prstGeom prst="line">
            <a:avLst/>
          </a:prstGeom>
          <a:ln w="19050">
            <a:solidFill>
              <a:srgbClr val="FF2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>
            <p:custDataLst>
              <p:tags r:id="rId15"/>
            </p:custDataLst>
          </p:nvPr>
        </p:nvSpPr>
        <p:spPr>
          <a:xfrm>
            <a:off x="5198110" y="3329940"/>
            <a:ext cx="1492885" cy="401955"/>
          </a:xfrm>
          <a:prstGeom prst="ellipse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>
            <a:stCxn id="23" idx="6"/>
          </p:cNvCxnSpPr>
          <p:nvPr/>
        </p:nvCxnSpPr>
        <p:spPr>
          <a:xfrm>
            <a:off x="6690995" y="3531235"/>
            <a:ext cx="982345" cy="840105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线形标注 1 24"/>
          <p:cNvSpPr/>
          <p:nvPr>
            <p:custDataLst>
              <p:tags r:id="rId16"/>
            </p:custDataLst>
          </p:nvPr>
        </p:nvSpPr>
        <p:spPr>
          <a:xfrm>
            <a:off x="8670290" y="3855720"/>
            <a:ext cx="2709545" cy="940435"/>
          </a:xfrm>
          <a:prstGeom prst="borderCallout1">
            <a:avLst>
              <a:gd name="adj1" fmla="val 53342"/>
              <a:gd name="adj2" fmla="val -1124"/>
              <a:gd name="adj3" fmla="val 53882"/>
              <a:gd name="adj4" fmla="val -36254"/>
            </a:avLst>
          </a:prstGeom>
          <a:noFill/>
          <a:ln w="190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7"/>
            </p:custDataLst>
          </p:nvPr>
        </p:nvSpPr>
        <p:spPr>
          <a:xfrm>
            <a:off x="8730615" y="3855720"/>
            <a:ext cx="264922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000" b="1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 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边一侧中部筋为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根直径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的二级钢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>
            <p:custDataLst>
              <p:tags r:id="rId18"/>
            </p:custDataLst>
          </p:nvPr>
        </p:nvSpPr>
        <p:spPr>
          <a:xfrm>
            <a:off x="4909820" y="3853815"/>
            <a:ext cx="120015" cy="1143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>
            <p:custDataLst>
              <p:tags r:id="rId19"/>
            </p:custDataLst>
          </p:nvPr>
        </p:nvSpPr>
        <p:spPr>
          <a:xfrm>
            <a:off x="4909820" y="5457190"/>
            <a:ext cx="120015" cy="1143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>
            <p:custDataLst>
              <p:tags r:id="rId20"/>
            </p:custDataLst>
          </p:nvPr>
        </p:nvSpPr>
        <p:spPr>
          <a:xfrm>
            <a:off x="6819900" y="3853815"/>
            <a:ext cx="120015" cy="1143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>
            <p:custDataLst>
              <p:tags r:id="rId21"/>
            </p:custDataLst>
          </p:nvPr>
        </p:nvSpPr>
        <p:spPr>
          <a:xfrm>
            <a:off x="6819900" y="5457190"/>
            <a:ext cx="120015" cy="1143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>
            <p:custDataLst>
              <p:tags r:id="rId22"/>
            </p:custDataLst>
          </p:nvPr>
        </p:nvSpPr>
        <p:spPr>
          <a:xfrm>
            <a:off x="5636895" y="3853815"/>
            <a:ext cx="120015" cy="1143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>
            <p:custDataLst>
              <p:tags r:id="rId23"/>
            </p:custDataLst>
          </p:nvPr>
        </p:nvSpPr>
        <p:spPr>
          <a:xfrm>
            <a:off x="5278120" y="3853815"/>
            <a:ext cx="120015" cy="1143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>
            <p:custDataLst>
              <p:tags r:id="rId24"/>
            </p:custDataLst>
          </p:nvPr>
        </p:nvSpPr>
        <p:spPr>
          <a:xfrm>
            <a:off x="6036310" y="3853815"/>
            <a:ext cx="120015" cy="1143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>
            <p:custDataLst>
              <p:tags r:id="rId25"/>
            </p:custDataLst>
          </p:nvPr>
        </p:nvSpPr>
        <p:spPr>
          <a:xfrm>
            <a:off x="6428105" y="3853815"/>
            <a:ext cx="120015" cy="1143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>
            <p:custDataLst>
              <p:tags r:id="rId26"/>
            </p:custDataLst>
          </p:nvPr>
        </p:nvSpPr>
        <p:spPr>
          <a:xfrm>
            <a:off x="5636895" y="5457190"/>
            <a:ext cx="120015" cy="1143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>
            <p:custDataLst>
              <p:tags r:id="rId27"/>
            </p:custDataLst>
          </p:nvPr>
        </p:nvSpPr>
        <p:spPr>
          <a:xfrm>
            <a:off x="5278120" y="5457190"/>
            <a:ext cx="120015" cy="1143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>
            <p:custDataLst>
              <p:tags r:id="rId28"/>
            </p:custDataLst>
          </p:nvPr>
        </p:nvSpPr>
        <p:spPr>
          <a:xfrm>
            <a:off x="6036310" y="5457190"/>
            <a:ext cx="120015" cy="1143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>
            <p:custDataLst>
              <p:tags r:id="rId29"/>
            </p:custDataLst>
          </p:nvPr>
        </p:nvSpPr>
        <p:spPr>
          <a:xfrm>
            <a:off x="6428105" y="5457190"/>
            <a:ext cx="120015" cy="1143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>
            <p:custDataLst>
              <p:tags r:id="rId30"/>
            </p:custDataLst>
          </p:nvPr>
        </p:nvSpPr>
        <p:spPr>
          <a:xfrm>
            <a:off x="4909820" y="4241800"/>
            <a:ext cx="120015" cy="1143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>
            <p:custDataLst>
              <p:tags r:id="rId31"/>
            </p:custDataLst>
          </p:nvPr>
        </p:nvSpPr>
        <p:spPr>
          <a:xfrm>
            <a:off x="4886960" y="4632960"/>
            <a:ext cx="120015" cy="1143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>
            <p:custDataLst>
              <p:tags r:id="rId32"/>
            </p:custDataLst>
          </p:nvPr>
        </p:nvSpPr>
        <p:spPr>
          <a:xfrm>
            <a:off x="4886960" y="5045075"/>
            <a:ext cx="120015" cy="1143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>
            <p:custDataLst>
              <p:tags r:id="rId33"/>
            </p:custDataLst>
          </p:nvPr>
        </p:nvSpPr>
        <p:spPr>
          <a:xfrm>
            <a:off x="6819900" y="4241800"/>
            <a:ext cx="120015" cy="1143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>
            <p:custDataLst>
              <p:tags r:id="rId34"/>
            </p:custDataLst>
          </p:nvPr>
        </p:nvSpPr>
        <p:spPr>
          <a:xfrm>
            <a:off x="6819900" y="4632960"/>
            <a:ext cx="120015" cy="1143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>
            <p:custDataLst>
              <p:tags r:id="rId35"/>
            </p:custDataLst>
          </p:nvPr>
        </p:nvSpPr>
        <p:spPr>
          <a:xfrm>
            <a:off x="6819900" y="5045075"/>
            <a:ext cx="120015" cy="1143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>
            <p:custDataLst>
              <p:tags r:id="rId36"/>
            </p:custDataLst>
          </p:nvPr>
        </p:nvSpPr>
        <p:spPr>
          <a:xfrm>
            <a:off x="4256405" y="4130675"/>
            <a:ext cx="631190" cy="1202690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>
            <p:custDataLst>
              <p:tags r:id="rId37"/>
            </p:custDataLst>
          </p:nvPr>
        </p:nvCxnSpPr>
        <p:spPr>
          <a:xfrm>
            <a:off x="4533265" y="5333365"/>
            <a:ext cx="1048385" cy="81026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线形标注 1 51"/>
          <p:cNvSpPr/>
          <p:nvPr>
            <p:custDataLst>
              <p:tags r:id="rId38"/>
            </p:custDataLst>
          </p:nvPr>
        </p:nvSpPr>
        <p:spPr>
          <a:xfrm>
            <a:off x="7256780" y="5640070"/>
            <a:ext cx="2709545" cy="940435"/>
          </a:xfrm>
          <a:prstGeom prst="borderCallout1">
            <a:avLst>
              <a:gd name="adj1" fmla="val 52194"/>
              <a:gd name="adj2" fmla="val 0"/>
              <a:gd name="adj3" fmla="val 52802"/>
              <a:gd name="adj4" fmla="val -61940"/>
            </a:avLst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39"/>
            </p:custDataLst>
          </p:nvPr>
        </p:nvSpPr>
        <p:spPr>
          <a:xfrm>
            <a:off x="7317105" y="5640070"/>
            <a:ext cx="264922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000" b="1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 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边一侧中部筋为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根直径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的二级钢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393315" y="1711325"/>
            <a:ext cx="566674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对称配筋的矩形柱可仅注写一侧中部筋</a:t>
            </a:r>
            <a:endParaRPr lang="zh-CN" altLang="en-US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9" name="图片 28" descr="返回">
            <a:hlinkClick r:id="rId40" action="ppaction://hlinksldjump"/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1339830" y="5853430"/>
            <a:ext cx="699135" cy="69913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107045" y="1658620"/>
            <a:ext cx="735965" cy="0"/>
          </a:xfrm>
          <a:prstGeom prst="line">
            <a:avLst/>
          </a:prstGeom>
          <a:ln w="19050">
            <a:solidFill>
              <a:srgbClr val="FF20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843010" y="1174750"/>
            <a:ext cx="2298700" cy="84709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52785" y="509270"/>
            <a:ext cx="60007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 b="1"/>
              <a:t>废止</a:t>
            </a:r>
            <a:endParaRPr lang="zh-CN" altLang="en-US" sz="1600" b="1"/>
          </a:p>
        </p:txBody>
      </p:sp>
      <p:sp>
        <p:nvSpPr>
          <p:cNvPr id="8" name="矩形 7"/>
          <p:cNvSpPr/>
          <p:nvPr/>
        </p:nvSpPr>
        <p:spPr>
          <a:xfrm>
            <a:off x="10886440" y="539750"/>
            <a:ext cx="532765" cy="306705"/>
          </a:xfrm>
          <a:prstGeom prst="rect">
            <a:avLst/>
          </a:prstGeom>
          <a:solidFill>
            <a:srgbClr val="FF8787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/>
          </a:p>
        </p:txBody>
      </p:sp>
      <p:sp>
        <p:nvSpPr>
          <p:cNvPr id="11" name="矩形 10"/>
          <p:cNvSpPr/>
          <p:nvPr/>
        </p:nvSpPr>
        <p:spPr>
          <a:xfrm>
            <a:off x="7543800" y="2714625"/>
            <a:ext cx="348615" cy="418465"/>
          </a:xfrm>
          <a:prstGeom prst="rect">
            <a:avLst/>
          </a:prstGeom>
          <a:solidFill>
            <a:srgbClr val="FF8787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87695" y="3329940"/>
            <a:ext cx="348615" cy="418465"/>
          </a:xfrm>
          <a:prstGeom prst="rect">
            <a:avLst/>
          </a:prstGeom>
          <a:solidFill>
            <a:srgbClr val="FF8787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98010" y="4626610"/>
            <a:ext cx="348615" cy="293370"/>
          </a:xfrm>
          <a:prstGeom prst="rect">
            <a:avLst/>
          </a:prstGeom>
          <a:solidFill>
            <a:srgbClr val="FF8787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 bldLvl="0" animBg="1"/>
      <p:bldP spid="32" grpId="0" bldLvl="0" animBg="1"/>
      <p:bldP spid="33" grpId="0" bldLvl="0" animBg="1"/>
      <p:bldP spid="31" grpId="0" bldLvl="0" animBg="1"/>
      <p:bldP spid="26" grpId="0"/>
      <p:bldP spid="37" grpId="0" bldLvl="0" animBg="1"/>
      <p:bldP spid="36" grpId="0" bldLvl="0" animBg="1"/>
      <p:bldP spid="34" grpId="0" bldLvl="0" animBg="1"/>
      <p:bldP spid="35" grpId="0" bldLvl="0" animBg="1"/>
      <p:bldP spid="42" grpId="0" bldLvl="0" animBg="1"/>
      <p:bldP spid="41" grpId="0" bldLvl="0" animBg="1"/>
      <p:bldP spid="43" grpId="0" bldLvl="0" animBg="1"/>
      <p:bldP spid="44" grpId="0" bldLvl="0" animBg="1"/>
      <p:bldP spid="53" grpId="0"/>
      <p:bldP spid="50" grpId="0" bldLvl="0" animBg="1"/>
      <p:bldP spid="49" grpId="0" bldLvl="0" animBg="1"/>
      <p:bldP spid="48" grpId="0" bldLvl="0" animBg="1"/>
      <p:bldP spid="45" grpId="0" bldLvl="0" animBg="1"/>
      <p:bldP spid="46" grpId="0" bldLvl="0" animBg="1"/>
      <p:bldP spid="47" grpId="0" bldLvl="0" animBg="1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04406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柱编号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3594100" y="1625600"/>
            <a:ext cx="7635240" cy="2009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箍筋配筋注写包括：钢筋级别、直径、间距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其中用斜线“ 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 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”区分柱端箍筋加密区与柱身非加密区长度范围內箍筋的不同间距。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543560" y="4451985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3" name="图片 2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2" name="图片 2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04406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柱编号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19095" y="1451610"/>
            <a:ext cx="6734175" cy="4448175"/>
          </a:xfrm>
          <a:prstGeom prst="rect">
            <a:avLst/>
          </a:prstGeom>
        </p:spPr>
      </p:pic>
      <p:sp>
        <p:nvSpPr>
          <p:cNvPr id="10" name="椭圆 9"/>
          <p:cNvSpPr/>
          <p:nvPr>
            <p:custDataLst>
              <p:tags r:id="rId12"/>
            </p:custDataLst>
          </p:nvPr>
        </p:nvSpPr>
        <p:spPr>
          <a:xfrm>
            <a:off x="7347585" y="2762250"/>
            <a:ext cx="2390775" cy="5581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线形标注 1 17"/>
          <p:cNvSpPr/>
          <p:nvPr>
            <p:custDataLst>
              <p:tags r:id="rId13"/>
            </p:custDataLst>
          </p:nvPr>
        </p:nvSpPr>
        <p:spPr>
          <a:xfrm>
            <a:off x="9140190" y="3803015"/>
            <a:ext cx="2709545" cy="1769110"/>
          </a:xfrm>
          <a:prstGeom prst="borderCallout1">
            <a:avLst>
              <a:gd name="adj1" fmla="val 49641"/>
              <a:gd name="adj2" fmla="val -117"/>
              <a:gd name="adj3" fmla="val -28104"/>
              <a:gd name="adj4" fmla="val -25240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4"/>
            </p:custDataLst>
          </p:nvPr>
        </p:nvSpPr>
        <p:spPr>
          <a:xfrm>
            <a:off x="9200515" y="3880485"/>
            <a:ext cx="264922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箍筋是直径为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的一级钢，加密区间间距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、非加密区间间距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 mm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8899525" y="2828925"/>
            <a:ext cx="95250" cy="3905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543560" y="4451985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0852785" y="509270"/>
            <a:ext cx="60007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 b="1"/>
              <a:t>废止</a:t>
            </a:r>
            <a:endParaRPr lang="zh-CN" altLang="en-US" sz="1600" b="1"/>
          </a:p>
        </p:txBody>
      </p:sp>
      <p:sp>
        <p:nvSpPr>
          <p:cNvPr id="8" name="矩形 7"/>
          <p:cNvSpPr/>
          <p:nvPr/>
        </p:nvSpPr>
        <p:spPr>
          <a:xfrm>
            <a:off x="10886440" y="539750"/>
            <a:ext cx="532765" cy="306705"/>
          </a:xfrm>
          <a:prstGeom prst="rect">
            <a:avLst/>
          </a:prstGeom>
          <a:solidFill>
            <a:srgbClr val="FF8787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/>
          </a:p>
        </p:txBody>
      </p:sp>
      <p:sp>
        <p:nvSpPr>
          <p:cNvPr id="11" name="矩形 10"/>
          <p:cNvSpPr/>
          <p:nvPr/>
        </p:nvSpPr>
        <p:spPr>
          <a:xfrm>
            <a:off x="7892415" y="2172970"/>
            <a:ext cx="348615" cy="418465"/>
          </a:xfrm>
          <a:prstGeom prst="rect">
            <a:avLst/>
          </a:prstGeom>
          <a:solidFill>
            <a:srgbClr val="FF8787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455" y="1768475"/>
            <a:ext cx="6179820" cy="408178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8"/>
            </p:custDataLst>
          </p:nvPr>
        </p:nvSpPr>
        <p:spPr>
          <a:xfrm>
            <a:off x="7054850" y="3582670"/>
            <a:ext cx="493077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箍筋是直径为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的一级钢，加密区间间距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、非加密区间间距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 mm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9"/>
            </p:custDataLst>
          </p:nvPr>
        </p:nvSpPr>
        <p:spPr>
          <a:xfrm>
            <a:off x="7054850" y="2954020"/>
            <a:ext cx="493077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全部纵筋为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根直径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的二级钢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10"/>
            </p:custDataLst>
          </p:nvPr>
        </p:nvSpPr>
        <p:spPr>
          <a:xfrm>
            <a:off x="7054850" y="2278380"/>
            <a:ext cx="493077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尺寸：宽为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700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、高为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 mm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11"/>
            </p:custDataLst>
          </p:nvPr>
        </p:nvSpPr>
        <p:spPr>
          <a:xfrm>
            <a:off x="7054850" y="1713230"/>
            <a:ext cx="493077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号框架柱（框柱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12"/>
            </p:custDataLst>
          </p:nvPr>
        </p:nvSpPr>
        <p:spPr>
          <a:xfrm>
            <a:off x="673100" y="1097280"/>
            <a:ext cx="504063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案例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1——2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轴交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轴，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KZ1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52785" y="509270"/>
            <a:ext cx="60007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 b="1"/>
              <a:t>废止</a:t>
            </a:r>
            <a:endParaRPr lang="zh-CN" altLang="en-US" sz="1600" b="1"/>
          </a:p>
        </p:txBody>
      </p:sp>
      <p:sp>
        <p:nvSpPr>
          <p:cNvPr id="8" name="矩形 7"/>
          <p:cNvSpPr/>
          <p:nvPr/>
        </p:nvSpPr>
        <p:spPr>
          <a:xfrm>
            <a:off x="10886440" y="539750"/>
            <a:ext cx="532765" cy="306705"/>
          </a:xfrm>
          <a:prstGeom prst="rect">
            <a:avLst/>
          </a:prstGeom>
          <a:solidFill>
            <a:srgbClr val="FF8787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/>
          </a:p>
        </p:txBody>
      </p:sp>
      <p:sp>
        <p:nvSpPr>
          <p:cNvPr id="11" name="矩形 10"/>
          <p:cNvSpPr/>
          <p:nvPr/>
        </p:nvSpPr>
        <p:spPr>
          <a:xfrm>
            <a:off x="5222240" y="2414905"/>
            <a:ext cx="348615" cy="418465"/>
          </a:xfrm>
          <a:prstGeom prst="rect">
            <a:avLst/>
          </a:prstGeom>
          <a:solidFill>
            <a:srgbClr val="FF8787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cxnSp>
        <p:nvCxnSpPr>
          <p:cNvPr id="36" name="直接箭头连接符 35"/>
          <p:cNvCxnSpPr/>
          <p:nvPr>
            <p:custDataLst>
              <p:tags r:id="rId7"/>
            </p:custDataLst>
          </p:nvPr>
        </p:nvCxnSpPr>
        <p:spPr>
          <a:xfrm flipH="1">
            <a:off x="6091555" y="1898650"/>
            <a:ext cx="10795" cy="4569460"/>
          </a:xfrm>
          <a:prstGeom prst="straightConnector1">
            <a:avLst/>
          </a:prstGeom>
          <a:ln>
            <a:solidFill>
              <a:schemeClr val="dk1"/>
            </a:solidFill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5810" y="2442845"/>
            <a:ext cx="4772025" cy="3638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62800" y="2456815"/>
            <a:ext cx="3624580" cy="3624580"/>
          </a:xfrm>
          <a:prstGeom prst="rect">
            <a:avLst/>
          </a:prstGeom>
        </p:spPr>
      </p:pic>
      <p:sp>
        <p:nvSpPr>
          <p:cNvPr id="17" name="标题 1"/>
          <p:cNvSpPr>
            <a:spLocks noGrp="1"/>
          </p:cNvSpPr>
          <p:nvPr/>
        </p:nvSpPr>
        <p:spPr>
          <a:xfrm>
            <a:off x="2595880" y="1099820"/>
            <a:ext cx="684974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柱构件平法识图练习：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   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95865" y="457200"/>
            <a:ext cx="14668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sym typeface="+mn-ea"/>
              </a:rPr>
              <a:t>课堂练习</a:t>
            </a:r>
            <a:endParaRPr lang="zh-CN" altLang="en-US" sz="2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100" y="1909445"/>
            <a:ext cx="4772025" cy="363855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5664835" y="4930775"/>
            <a:ext cx="602996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箍筋是直径为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的一级钢，加密区间间距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、非加密区间间距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 mm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5664835" y="3429000"/>
            <a:ext cx="593979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角筋为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根直径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的三级钢、</a:t>
            </a:r>
            <a:r>
              <a:rPr lang="en-US" altLang="zh-CN" sz="2000" b="1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 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边中部一侧为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根直径为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的三级钢、</a:t>
            </a:r>
            <a:r>
              <a:rPr lang="en-US" altLang="zh-CN" sz="2000" b="1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 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边中部一侧为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根直径为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的三级钢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5663565" y="2642870"/>
            <a:ext cx="568198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尺寸：宽为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650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、高为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 mm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5664835" y="1909445"/>
            <a:ext cx="568071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号框架柱（框柱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2"/>
            </p:custDataLst>
          </p:nvPr>
        </p:nvSpPr>
        <p:spPr>
          <a:xfrm>
            <a:off x="2884170" y="2787015"/>
            <a:ext cx="1014095" cy="47879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13"/>
            </p:custDataLst>
          </p:nvPr>
        </p:nvSpPr>
        <p:spPr>
          <a:xfrm>
            <a:off x="1322705" y="3761105"/>
            <a:ext cx="1014095" cy="45593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14"/>
            </p:custDataLst>
          </p:nvPr>
        </p:nvSpPr>
        <p:spPr>
          <a:xfrm>
            <a:off x="690880" y="4429760"/>
            <a:ext cx="451485" cy="102679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95865" y="457200"/>
            <a:ext cx="14668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sym typeface="+mn-ea"/>
              </a:rPr>
              <a:t>课堂练习</a:t>
            </a:r>
            <a:endParaRPr lang="zh-CN" altLang="en-US" sz="2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9" grpId="0"/>
      <p:bldP spid="9" grpId="0"/>
      <p:bldP spid="2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3990" y="1746885"/>
            <a:ext cx="3624580" cy="362458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5381625" y="4479925"/>
            <a:ext cx="595312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箍筋是直径为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的三级钢，加密区间间距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、非加密区间间距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 mm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5381625" y="3585845"/>
            <a:ext cx="493077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全部纵筋为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根直径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的三级钢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5381625" y="2691765"/>
            <a:ext cx="493077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尺寸：宽为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400 mm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、高为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450 mm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5381625" y="1746885"/>
            <a:ext cx="493077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号框架柱（框柱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95865" y="457200"/>
            <a:ext cx="14668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sym typeface="+mn-ea"/>
              </a:rPr>
              <a:t>课堂练习</a:t>
            </a:r>
            <a:endParaRPr lang="zh-CN" altLang="en-US" sz="2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9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7"/>
            </p:custDataLst>
          </p:nvPr>
        </p:nvSpPr>
        <p:spPr>
          <a:xfrm>
            <a:off x="2235200" y="1326515"/>
            <a:ext cx="87877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柱构件平法制图规则：</a:t>
            </a:r>
            <a:r>
              <a:rPr lang="en-US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</a:t>
            </a:r>
            <a:r>
              <a:rPr lang="zh-CN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1.柱编号：代号、序号</a:t>
            </a:r>
            <a:r>
              <a:rPr lang="en-US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</a:t>
            </a:r>
            <a:endParaRPr lang="en-US" sz="24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2.截面尺寸：截面宽×截面高</a:t>
            </a:r>
            <a:endParaRPr lang="zh-CN" sz="24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sz="24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           </a:t>
            </a:r>
            <a:r>
              <a:rPr lang="zh-CN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注写全部纵筋</a:t>
            </a:r>
            <a:endParaRPr lang="zh-CN" sz="24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3.纵筋配筋：钢筋级别、直径、根数</a:t>
            </a:r>
            <a:r>
              <a:rPr lang="en-US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                                                            </a:t>
            </a:r>
            <a:r>
              <a:rPr lang="zh-CN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注写角筋、边筋</a:t>
            </a:r>
            <a:r>
              <a:rPr lang="en-US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 </a:t>
            </a:r>
            <a:r>
              <a:rPr lang="zh-CN" sz="2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4.箍筋配筋：钢筋级别、直径、间距、箍筋类型</a:t>
            </a:r>
            <a:endParaRPr lang="zh-CN" altLang="en-US" sz="24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   </a:t>
            </a:r>
            <a:endParaRPr lang="en-US" altLang="en-US" sz="16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8"/>
          <a:stretch>
            <a:fillRect/>
          </a:stretch>
        </p:blipFill>
        <p:spPr>
          <a:xfrm>
            <a:off x="7458075" y="3968115"/>
            <a:ext cx="196850" cy="1224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95865" y="457200"/>
            <a:ext cx="14668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sym typeface="+mn-ea"/>
              </a:rPr>
              <a:t>课堂总结</a:t>
            </a:r>
            <a:endParaRPr lang="zh-CN" altLang="en-US" sz="2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矩形 28"/>
          <p:cNvSpPr/>
          <p:nvPr>
            <p:custDataLst>
              <p:tags r:id="rId1"/>
            </p:custDataLst>
          </p:nvPr>
        </p:nvSpPr>
        <p:spPr bwMode="auto">
          <a:xfrm>
            <a:off x="3621405" y="0"/>
            <a:ext cx="71755" cy="6858000"/>
          </a:xfrm>
          <a:prstGeom prst="rect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wrap="square" anchor="ctr">
            <a:normAutofit/>
          </a:bodyPr>
          <a:p>
            <a:pPr algn="ctr">
              <a:lnSpc>
                <a:spcPct val="130000"/>
              </a:lnSpc>
            </a:pPr>
            <a:endParaRPr sz="180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>
            <p:custDataLst>
              <p:tags r:id="rId2"/>
            </p:custDataLst>
          </p:nvPr>
        </p:nvSpPr>
        <p:spPr bwMode="auto">
          <a:xfrm>
            <a:off x="3339465" y="1681480"/>
            <a:ext cx="635000" cy="635000"/>
          </a:xfrm>
          <a:prstGeom prst="ellipse">
            <a:avLst/>
          </a:prstGeom>
          <a:solidFill>
            <a:schemeClr val="lt2"/>
          </a:solidFill>
          <a:ln w="57150">
            <a:solidFill>
              <a:schemeClr val="lt1"/>
            </a:solidFill>
            <a:round/>
          </a:ln>
        </p:spPr>
        <p:txBody>
          <a:bodyPr rot="0" spcFirstLastPara="0" vert="horz" wrap="square" lIns="91440" tIns="46800" rIns="91440" bIns="46800" anchor="ctr" anchorCtr="1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4082415" y="1808480"/>
            <a:ext cx="2439035" cy="38100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2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识图原理</a:t>
            </a:r>
            <a:endParaRPr lang="en-US" altLang="zh-CN" sz="2800" b="1" spc="2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1" name="椭圆 30"/>
          <p:cNvSpPr/>
          <p:nvPr>
            <p:custDataLst>
              <p:tags r:id="rId4"/>
            </p:custDataLst>
          </p:nvPr>
        </p:nvSpPr>
        <p:spPr bwMode="auto">
          <a:xfrm>
            <a:off x="3339465" y="3002915"/>
            <a:ext cx="635000" cy="635000"/>
          </a:xfrm>
          <a:prstGeom prst="ellipse">
            <a:avLst/>
          </a:prstGeom>
          <a:solidFill>
            <a:schemeClr val="lt2"/>
          </a:solidFill>
          <a:ln w="57150">
            <a:solidFill>
              <a:schemeClr val="lt1"/>
            </a:solidFill>
            <a:round/>
          </a:ln>
        </p:spPr>
        <p:txBody>
          <a:bodyPr rot="0" spcFirstLastPara="0" vert="horz" wrap="square" lIns="91440" tIns="46800" rIns="91440" bIns="46800" anchor="ctr" anchorCtr="1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082415" y="3138805"/>
            <a:ext cx="2439035" cy="38100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2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钢筋计算</a:t>
            </a:r>
            <a:endParaRPr lang="zh-CN" altLang="en-US" sz="2800" b="1" spc="2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" name="TextBox 9"/>
          <p:cNvSpPr txBox="1"/>
          <p:nvPr>
            <p:custDataLst>
              <p:tags r:id="rId6"/>
            </p:custDataLst>
          </p:nvPr>
        </p:nvSpPr>
        <p:spPr>
          <a:xfrm>
            <a:off x="2536190" y="2316685"/>
            <a:ext cx="459740" cy="1318260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anchor="b" anchorCtr="0">
            <a:normAutofit fontScale="90000"/>
          </a:bodyPr>
          <a:p>
            <a:pPr algn="ctr"/>
            <a:r>
              <a:rPr lang="en-US" altLang="zh-CN" sz="180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等线 Light" panose="02010600030101010101" charset="-122"/>
                <a:sym typeface="Arial" panose="020B0604020202020204" pitchFamily="34" charset="0"/>
              </a:rPr>
              <a:t>CONTENTS</a:t>
            </a:r>
            <a:endParaRPr lang="en-US" altLang="zh-CN" sz="180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等线 Light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8" name="文本框 99"/>
          <p:cNvSpPr txBox="1"/>
          <p:nvPr>
            <p:custDataLst>
              <p:tags r:id="rId7"/>
            </p:custDataLst>
          </p:nvPr>
        </p:nvSpPr>
        <p:spPr>
          <a:xfrm>
            <a:off x="1605915" y="900000"/>
            <a:ext cx="921385" cy="28492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normAutofit lnSpcReduction="1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pitchFamily="34" charset="-122"/>
              </a:rPr>
              <a:t>目录</a:t>
            </a:r>
            <a:endParaRPr lang="zh-CN" altLang="en-US" sz="4800" dirty="0">
              <a:solidFill>
                <a:schemeClr val="accent1"/>
              </a:solidFill>
              <a:latin typeface="Arial" panose="020B0604020202020204" pitchFamily="34" charset="0"/>
              <a:ea typeface="汉仪旗黑-85S" panose="00020600040101010101" pitchFamily="18" charset="-122"/>
              <a:cs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>
            <p:custDataLst>
              <p:tags r:id="rId8"/>
            </p:custDataLst>
          </p:nvPr>
        </p:nvSpPr>
        <p:spPr bwMode="auto">
          <a:xfrm>
            <a:off x="3339465" y="4324350"/>
            <a:ext cx="635000" cy="635000"/>
          </a:xfrm>
          <a:prstGeom prst="ellipse">
            <a:avLst/>
          </a:prstGeom>
          <a:solidFill>
            <a:schemeClr val="lt2"/>
          </a:solidFill>
          <a:ln w="57150">
            <a:solidFill>
              <a:schemeClr val="lt1"/>
            </a:solidFill>
            <a:round/>
          </a:ln>
        </p:spPr>
        <p:txBody>
          <a:bodyPr rot="0" spcFirstLastPara="0" vert="horz" wrap="square" lIns="91440" tIns="46800" rIns="91440" bIns="46800" anchor="ctr" anchorCtr="1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4082415" y="4451350"/>
            <a:ext cx="2746375" cy="38100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2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钢筋实训绑扎</a:t>
            </a:r>
            <a:endParaRPr lang="zh-CN" altLang="en-US" sz="2800" b="1" spc="2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3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pPr defTabSz="1216025" eaLnBrk="1" hangingPunct="1">
              <a:spcBef>
                <a:spcPct val="20000"/>
              </a:spcBef>
            </a:pPr>
            <a:r>
              <a:rPr lang="zh-CN" dirty="0">
                <a:solidFill>
                  <a:schemeClr val="dk1"/>
                </a:solidFill>
                <a:sym typeface="Arial" panose="020B0604020202020204" pitchFamily="34" charset="0"/>
              </a:rPr>
              <a:t>柱钢筋计算方法</a:t>
            </a:r>
            <a:endParaRPr lang="en-US" altLang="zh-CN" sz="1600" dirty="0">
              <a:solidFill>
                <a:schemeClr val="dk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>
          <a:xfrm>
            <a:off x="2922270" y="3429317"/>
            <a:ext cx="6536690" cy="835660"/>
          </a:xfrm>
        </p:spPr>
        <p:txBody>
          <a:bodyPr wrap="square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dirty="0">
                <a:solidFill>
                  <a:schemeClr val="accent1"/>
                </a:solidFill>
              </a:rPr>
              <a:t>钢筋计算</a:t>
            </a:r>
            <a:endParaRPr lang="zh-CN" altLang="en-US" sz="4400" dirty="0">
              <a:solidFill>
                <a:schemeClr val="accent1"/>
              </a:solidFill>
            </a:endParaRPr>
          </a:p>
        </p:txBody>
      </p:sp>
      <p:sp>
        <p:nvSpPr>
          <p:cNvPr id="7" name="标题 6"/>
          <p:cNvSpPr txBox="1"/>
          <p:nvPr>
            <p:custDataLst>
              <p:tags r:id="rId3"/>
            </p:custDataLst>
          </p:nvPr>
        </p:nvSpPr>
        <p:spPr>
          <a:xfrm>
            <a:off x="4485640" y="2146617"/>
            <a:ext cx="3220720" cy="916305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>
            <a:lvl1pPr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8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汉仪旗黑-85S" panose="00020600040101010101" pitchFamily="18" charset="-122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b="1" i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PART  02</a:t>
            </a:r>
            <a:endParaRPr kumimoji="0" lang="en-US" altLang="zh-CN" b="1" i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396990" y="4732020"/>
            <a:ext cx="53867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>
                <a:sym typeface="+mn-ea"/>
              </a:rPr>
              <a:t>b.</a:t>
            </a:r>
            <a:r>
              <a:rPr lang="zh-CN" altLang="en-US" sz="1600">
                <a:sym typeface="+mn-ea"/>
              </a:rPr>
              <a:t>当保护层厚度</a:t>
            </a:r>
            <a:r>
              <a:rPr lang="en-US" altLang="zh-CN" sz="1600">
                <a:latin typeface="宋体" panose="02010600030101010101" pitchFamily="2" charset="-122"/>
                <a:sym typeface="+mn-ea"/>
              </a:rPr>
              <a:t>≤</a:t>
            </a:r>
            <a:r>
              <a:rPr lang="en-US" altLang="zh-CN" sz="1600">
                <a:sym typeface="+mn-ea"/>
              </a:rPr>
              <a:t>5</a:t>
            </a:r>
            <a:r>
              <a:rPr lang="en-US" altLang="zh-CN" sz="1600" i="1">
                <a:sym typeface="+mn-ea"/>
              </a:rPr>
              <a:t>d</a:t>
            </a:r>
            <a:r>
              <a:rPr lang="zh-CN" altLang="en-US" sz="1600">
                <a:sym typeface="+mn-ea"/>
              </a:rPr>
              <a:t>，</a:t>
            </a:r>
            <a:r>
              <a:rPr lang="en-US" altLang="zh-CN" sz="1600" i="1">
                <a:sym typeface="+mn-ea"/>
              </a:rPr>
              <a:t>h</a:t>
            </a:r>
            <a:r>
              <a:rPr lang="en-US" altLang="zh-CN" sz="1600" baseline="-25000">
                <a:sym typeface="+mn-ea"/>
              </a:rPr>
              <a:t>j</a:t>
            </a:r>
            <a:r>
              <a:rPr lang="en-US" altLang="zh-CN" sz="16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−</a:t>
            </a:r>
            <a:r>
              <a:rPr lang="zh-CN" altLang="en-US" sz="1600">
                <a:sym typeface="+mn-ea"/>
              </a:rPr>
              <a:t>保护层厚度</a:t>
            </a:r>
            <a:r>
              <a:rPr lang="en-US" altLang="zh-CN" sz="16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−</a:t>
            </a:r>
            <a:r>
              <a:rPr lang="zh-CN" altLang="en-US" sz="1600">
                <a:sym typeface="+mn-ea"/>
              </a:rPr>
              <a:t>基础钢筋直径</a:t>
            </a:r>
            <a:r>
              <a:rPr lang="en-US" altLang="zh-CN" sz="1600" i="1">
                <a:sym typeface="+mn-ea"/>
              </a:rPr>
              <a:t>d</a:t>
            </a:r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≥</a:t>
            </a:r>
            <a:r>
              <a:rPr lang="en-US" altLang="zh-CN" sz="1600" i="1">
                <a:latin typeface="Times New Roman" panose="02020603050405020304" pitchFamily="18" charset="0"/>
                <a:sym typeface="+mn-ea"/>
              </a:rPr>
              <a:t>l</a:t>
            </a:r>
            <a:r>
              <a:rPr lang="en-US" altLang="zh-CN" sz="1600" baseline="-25000">
                <a:sym typeface="+mn-ea"/>
              </a:rPr>
              <a:t>aE</a:t>
            </a:r>
            <a:r>
              <a:rPr lang="zh-CN" altLang="en-US" sz="1600">
                <a:sym typeface="+mn-ea"/>
              </a:rPr>
              <a:t>时，</a:t>
            </a:r>
            <a:r>
              <a:rPr lang="zh-CN" altLang="en-US" sz="1600">
                <a:sym typeface="+mn-ea"/>
              </a:rPr>
              <a:t>柱纵筋伸至基础底部钢筋网上，弯折6</a:t>
            </a:r>
            <a:r>
              <a:rPr lang="zh-CN" altLang="en-US" sz="1600" i="1">
                <a:sym typeface="+mn-ea"/>
              </a:rPr>
              <a:t>d</a:t>
            </a:r>
            <a:r>
              <a:rPr lang="zh-CN" altLang="en-US" sz="1600">
                <a:sym typeface="+mn-ea"/>
              </a:rPr>
              <a:t>且</a:t>
            </a:r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≥</a:t>
            </a:r>
            <a:r>
              <a:rPr lang="zh-CN" altLang="en-US" sz="1600">
                <a:sym typeface="+mn-ea"/>
              </a:rPr>
              <a:t>150</a:t>
            </a:r>
            <a:r>
              <a:rPr lang="en-US" altLang="zh-CN" sz="1600">
                <a:sym typeface="+mn-ea"/>
              </a:rPr>
              <a:t> </a:t>
            </a:r>
            <a:r>
              <a:rPr lang="zh-CN" altLang="en-US" sz="1600">
                <a:sym typeface="+mn-ea"/>
              </a:rPr>
              <a:t>mm。</a:t>
            </a:r>
            <a:endParaRPr lang="zh-CN" altLang="en-US" sz="1600"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>
                <a:sym typeface="+mn-ea"/>
              </a:rPr>
              <a:t>基础内第一道箍筋距离基础顶面100</a:t>
            </a:r>
            <a:r>
              <a:rPr lang="en-US" altLang="zh-CN" sz="1600">
                <a:sym typeface="+mn-ea"/>
              </a:rPr>
              <a:t> </a:t>
            </a:r>
            <a:r>
              <a:rPr lang="zh-CN" altLang="en-US" sz="1600">
                <a:sym typeface="+mn-ea"/>
              </a:rPr>
              <a:t>mm，基础外第一道箍筋距离基础顶面50</a:t>
            </a:r>
            <a:r>
              <a:rPr lang="en-US" altLang="zh-CN" sz="1600">
                <a:sym typeface="+mn-ea"/>
              </a:rPr>
              <a:t> </a:t>
            </a:r>
            <a:r>
              <a:rPr lang="zh-CN" altLang="en-US" sz="1600">
                <a:sym typeface="+mn-ea"/>
              </a:rPr>
              <a:t>mm。</a:t>
            </a:r>
            <a:endParaRPr lang="zh-CN" altLang="en-US" sz="1600"/>
          </a:p>
          <a:p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673100" y="4704080"/>
            <a:ext cx="54235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tx1"/>
                </a:solidFill>
                <a:sym typeface="+mn-ea"/>
              </a:rPr>
              <a:t>a.</a:t>
            </a:r>
            <a:r>
              <a:rPr lang="zh-CN" altLang="en-US" sz="1600">
                <a:solidFill>
                  <a:schemeClr val="tx1"/>
                </a:solidFill>
                <a:sym typeface="+mn-ea"/>
              </a:rPr>
              <a:t>当保护层厚度＞</a:t>
            </a:r>
            <a:r>
              <a:rPr lang="en-US" altLang="zh-CN" sz="1600">
                <a:solidFill>
                  <a:schemeClr val="tx1"/>
                </a:solidFill>
                <a:sym typeface="+mn-ea"/>
              </a:rPr>
              <a:t>5</a:t>
            </a:r>
            <a:r>
              <a:rPr lang="en-US" altLang="zh-CN" sz="1600" i="1">
                <a:solidFill>
                  <a:schemeClr val="tx1"/>
                </a:solidFill>
                <a:sym typeface="+mn-ea"/>
              </a:rPr>
              <a:t>d</a:t>
            </a:r>
            <a:r>
              <a:rPr lang="zh-CN" altLang="en-US" sz="1600">
                <a:solidFill>
                  <a:schemeClr val="tx1"/>
                </a:solidFill>
                <a:sym typeface="+mn-ea"/>
              </a:rPr>
              <a:t>，</a:t>
            </a:r>
            <a:r>
              <a:rPr lang="en-US" altLang="zh-CN" sz="1600" i="1">
                <a:solidFill>
                  <a:schemeClr val="tx1"/>
                </a:solidFill>
                <a:sym typeface="+mn-ea"/>
              </a:rPr>
              <a:t>h</a:t>
            </a:r>
            <a:r>
              <a:rPr lang="en-US" altLang="zh-CN" sz="1600" baseline="-25000">
                <a:solidFill>
                  <a:schemeClr val="tx1"/>
                </a:solidFill>
                <a:sym typeface="+mn-ea"/>
              </a:rPr>
              <a:t>j</a:t>
            </a:r>
            <a:r>
              <a:rPr lang="en-US" altLang="zh-CN" sz="160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−</a:t>
            </a:r>
            <a:r>
              <a:rPr lang="zh-CN" altLang="en-US" sz="1600">
                <a:solidFill>
                  <a:schemeClr val="tx1"/>
                </a:solidFill>
                <a:sym typeface="+mn-ea"/>
              </a:rPr>
              <a:t>保护层厚度</a:t>
            </a:r>
            <a:r>
              <a:rPr lang="en-US" altLang="zh-CN" sz="16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−</a:t>
            </a:r>
            <a:r>
              <a:rPr lang="zh-CN" altLang="en-US" sz="1600">
                <a:solidFill>
                  <a:schemeClr val="tx1"/>
                </a:solidFill>
                <a:sym typeface="+mn-ea"/>
              </a:rPr>
              <a:t>基础钢筋直径</a:t>
            </a:r>
            <a:r>
              <a:rPr lang="en-US" altLang="zh-CN" sz="1600" i="1">
                <a:solidFill>
                  <a:schemeClr val="tx1"/>
                </a:solidFill>
                <a:sym typeface="+mn-ea"/>
              </a:rPr>
              <a:t>d</a:t>
            </a:r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≥</a:t>
            </a:r>
            <a:r>
              <a:rPr lang="en-US" altLang="zh-CN" sz="1600" i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</a:t>
            </a:r>
            <a:r>
              <a:rPr lang="en-US" altLang="zh-CN" sz="1600" baseline="-25000">
                <a:solidFill>
                  <a:schemeClr val="tx1"/>
                </a:solidFill>
                <a:sym typeface="+mn-ea"/>
              </a:rPr>
              <a:t>aE</a:t>
            </a:r>
            <a:r>
              <a:rPr lang="zh-CN" altLang="en-US" sz="1600">
                <a:solidFill>
                  <a:schemeClr val="tx1"/>
                </a:solidFill>
                <a:sym typeface="+mn-ea"/>
              </a:rPr>
              <a:t>时，柱纵筋伸至基础底部钢筋网上，弯折</a:t>
            </a:r>
            <a:r>
              <a:rPr lang="en-US" altLang="zh-CN" sz="1600">
                <a:solidFill>
                  <a:schemeClr val="tx1"/>
                </a:solidFill>
                <a:sym typeface="+mn-ea"/>
              </a:rPr>
              <a:t>6</a:t>
            </a:r>
            <a:r>
              <a:rPr lang="en-US" altLang="zh-CN" sz="1600" i="1">
                <a:solidFill>
                  <a:schemeClr val="tx1"/>
                </a:solidFill>
                <a:sym typeface="+mn-ea"/>
              </a:rPr>
              <a:t>d</a:t>
            </a:r>
            <a:r>
              <a:rPr lang="zh-CN" altLang="en-US" sz="1600">
                <a:solidFill>
                  <a:schemeClr val="tx1"/>
                </a:solidFill>
                <a:sym typeface="+mn-ea"/>
              </a:rPr>
              <a:t>且</a:t>
            </a:r>
            <a:r>
              <a:rPr lang="en-US" altLang="zh-CN" sz="16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≥</a:t>
            </a:r>
            <a:r>
              <a:rPr lang="en-US" altLang="zh-CN" sz="1600">
                <a:solidFill>
                  <a:schemeClr val="tx1"/>
                </a:solidFill>
                <a:sym typeface="+mn-ea"/>
              </a:rPr>
              <a:t>150 mm</a:t>
            </a:r>
            <a:r>
              <a:rPr lang="zh-CN" altLang="en-US" sz="1600">
                <a:solidFill>
                  <a:schemeClr val="tx1"/>
                </a:solidFill>
                <a:sym typeface="+mn-ea"/>
              </a:rPr>
              <a:t>。基础内箍筋间距</a:t>
            </a:r>
            <a:r>
              <a:rPr lang="en-US" altLang="zh-CN" sz="1600">
                <a:latin typeface="宋体" panose="02010600030101010101" pitchFamily="2" charset="-122"/>
                <a:sym typeface="+mn-ea"/>
              </a:rPr>
              <a:t>≤</a:t>
            </a:r>
            <a:r>
              <a:rPr lang="en-US" altLang="zh-CN" sz="1600">
                <a:solidFill>
                  <a:schemeClr val="tx1"/>
                </a:solidFill>
                <a:sym typeface="+mn-ea"/>
              </a:rPr>
              <a:t>500 mm</a:t>
            </a:r>
            <a:r>
              <a:rPr lang="zh-CN" altLang="en-US" sz="1600">
                <a:solidFill>
                  <a:schemeClr val="tx1"/>
                </a:solidFill>
                <a:sym typeface="+mn-ea"/>
              </a:rPr>
              <a:t>，且不少于两道矩形封闭箍筋</a:t>
            </a:r>
            <a:endParaRPr lang="zh-CN" altLang="en-US" sz="1600">
              <a:solidFill>
                <a:schemeClr val="tx1"/>
              </a:solidFill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/>
                </a:solidFill>
                <a:sym typeface="+mn-ea"/>
              </a:rPr>
              <a:t>（外箍）。</a:t>
            </a:r>
            <a:endParaRPr lang="zh-CN" altLang="en-US" sz="1600">
              <a:solidFill>
                <a:schemeClr val="tx1"/>
              </a:solidFill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/>
                </a:solidFill>
                <a:sym typeface="+mn-ea"/>
              </a:rPr>
              <a:t>基础内第一道箍筋距离基础顶面</a:t>
            </a:r>
            <a:r>
              <a:rPr lang="en-US" altLang="zh-CN" sz="1600">
                <a:solidFill>
                  <a:schemeClr val="tx1"/>
                </a:solidFill>
                <a:sym typeface="+mn-ea"/>
              </a:rPr>
              <a:t>100 mm</a:t>
            </a:r>
            <a:r>
              <a:rPr lang="zh-CN" altLang="en-US" sz="1600">
                <a:solidFill>
                  <a:schemeClr val="tx1"/>
                </a:solidFill>
                <a:sym typeface="+mn-ea"/>
              </a:rPr>
              <a:t>，基础外第一道箍筋距离基础顶面</a:t>
            </a:r>
            <a:r>
              <a:rPr lang="en-US" altLang="zh-CN" sz="1600">
                <a:solidFill>
                  <a:schemeClr val="tx1"/>
                </a:solidFill>
                <a:sym typeface="+mn-ea"/>
              </a:rPr>
              <a:t>50 mm</a:t>
            </a:r>
            <a:r>
              <a:rPr lang="zh-CN" altLang="en-US" sz="160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1600">
              <a:solidFill>
                <a:schemeClr val="tx1"/>
              </a:solidFill>
            </a:endParaRPr>
          </a:p>
          <a:p>
            <a:endParaRPr lang="zh-CN" altLang="en-US" sz="1600">
              <a:solidFill>
                <a:schemeClr val="tx1"/>
              </a:solidFill>
            </a:endParaRPr>
          </a:p>
          <a:p>
            <a:endParaRPr lang="zh-CN" altLang="en-US" sz="1600"/>
          </a:p>
          <a:p>
            <a:endParaRPr lang="zh-CN" altLang="en-US" sz="160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1181735" y="367030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钢筋计算</a:t>
            </a:r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3100" y="462280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61880" y="502285"/>
            <a:ext cx="14668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sym typeface="+mn-ea"/>
              </a:rPr>
              <a:t>基础插筋</a:t>
            </a:r>
            <a:endParaRPr lang="zh-CN" altLang="en-US" sz="2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20140" y="1066800"/>
            <a:ext cx="4447540" cy="3542030"/>
            <a:chOff x="1764" y="1680"/>
            <a:chExt cx="7004" cy="5578"/>
          </a:xfrm>
        </p:grpSpPr>
        <p:pic>
          <p:nvPicPr>
            <p:cNvPr id="134154" name="Picture 10" descr="66-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1680"/>
              <a:ext cx="7005" cy="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rcRect l="2444" t="14864" r="10347" b="20741"/>
            <a:stretch>
              <a:fillRect/>
            </a:stretch>
          </p:blipFill>
          <p:spPr>
            <a:xfrm>
              <a:off x="4794" y="6153"/>
              <a:ext cx="146" cy="267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6474460" y="1066800"/>
            <a:ext cx="4648200" cy="3561080"/>
            <a:chOff x="10196" y="1680"/>
            <a:chExt cx="7320" cy="5608"/>
          </a:xfrm>
        </p:grpSpPr>
        <p:pic>
          <p:nvPicPr>
            <p:cNvPr id="143366" name="Picture 6" descr="66-b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96" y="1680"/>
              <a:ext cx="7320" cy="5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rcRect l="2444" t="14864" r="10347" b="20741"/>
            <a:stretch>
              <a:fillRect/>
            </a:stretch>
          </p:blipFill>
          <p:spPr>
            <a:xfrm>
              <a:off x="13638" y="6233"/>
              <a:ext cx="146" cy="267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2340" name="Picture 4" descr="16G101-3截图6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1327150"/>
            <a:ext cx="5194300" cy="374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341" name="Picture 5" descr="16G101-3截图66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650" y="1327150"/>
            <a:ext cx="282257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303655" y="5067300"/>
            <a:ext cx="1018413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>
                <a:solidFill>
                  <a:schemeClr val="tx1"/>
                </a:solidFill>
                <a:sym typeface="+mn-ea"/>
              </a:rPr>
              <a:t>当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保护层厚度＞</a:t>
            </a:r>
            <a:r>
              <a:rPr lang="en-US" altLang="zh-CN" i="1">
                <a:solidFill>
                  <a:schemeClr val="tx1"/>
                </a:solidFill>
                <a:sym typeface="+mn-ea"/>
              </a:rPr>
              <a:t>5d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， </a:t>
            </a:r>
            <a:r>
              <a:rPr lang="en-US" altLang="zh-CN" i="1">
                <a:sym typeface="+mn-ea"/>
              </a:rPr>
              <a:t>h</a:t>
            </a:r>
            <a:r>
              <a:rPr lang="en-US" altLang="zh-CN" baseline="-25000">
                <a:sym typeface="+mn-ea"/>
              </a:rPr>
              <a:t>j</a:t>
            </a:r>
            <a:r>
              <a:rPr lang="en-US" altLang="zh-CN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−</a:t>
            </a:r>
            <a:r>
              <a:rPr lang="zh-CN" altLang="en-US">
                <a:sym typeface="+mn-ea"/>
              </a:rPr>
              <a:t>保护层厚度</a:t>
            </a:r>
            <a:r>
              <a:rPr lang="en-US" altLang="zh-CN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−</a:t>
            </a:r>
            <a:r>
              <a:rPr lang="zh-CN" altLang="en-US">
                <a:sym typeface="+mn-ea"/>
              </a:rPr>
              <a:t>基础钢筋直径</a:t>
            </a:r>
            <a:r>
              <a:rPr lang="en-US" altLang="zh-CN" i="1">
                <a:sym typeface="+mn-ea"/>
              </a:rPr>
              <a:t>d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＜</a:t>
            </a:r>
            <a:r>
              <a:rPr lang="en-US" altLang="zh-CN" i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</a:t>
            </a:r>
            <a:r>
              <a:rPr lang="en-US" altLang="zh-CN" baseline="-25000">
                <a:solidFill>
                  <a:schemeClr val="tx1"/>
                </a:solidFill>
                <a:sym typeface="+mn-ea"/>
              </a:rPr>
              <a:t>aE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时，柱纵筋伸至基础底部弯折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15</a:t>
            </a:r>
            <a:r>
              <a:rPr lang="en-US" altLang="zh-CN" i="1">
                <a:solidFill>
                  <a:schemeClr val="tx1"/>
                </a:solidFill>
                <a:sym typeface="+mn-ea"/>
              </a:rPr>
              <a:t>d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，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sym typeface="+mn-ea"/>
              </a:rPr>
              <a:t>伸入基础内竖直段长度</a:t>
            </a:r>
            <a:r>
              <a:rPr lang="en-US" altLang="zh-CN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≥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0.6</a:t>
            </a:r>
            <a:r>
              <a:rPr lang="en-US" altLang="zh-CN" i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</a:t>
            </a:r>
            <a:r>
              <a:rPr lang="en-US" altLang="zh-CN" baseline="-25000">
                <a:solidFill>
                  <a:schemeClr val="tx1"/>
                </a:solidFill>
                <a:sym typeface="+mn-ea"/>
              </a:rPr>
              <a:t>abE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且</a:t>
            </a:r>
            <a:r>
              <a:rPr lang="en-US" altLang="zh-CN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≥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20</a:t>
            </a:r>
            <a:r>
              <a:rPr lang="en-US" altLang="zh-CN" i="1">
                <a:solidFill>
                  <a:schemeClr val="tx1"/>
                </a:solidFill>
                <a:sym typeface="+mn-ea"/>
              </a:rPr>
              <a:t>d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。基础内箍筋间距</a:t>
            </a:r>
            <a:r>
              <a:rPr lang="en-US" altLang="zh-CN">
                <a:latin typeface="宋体" panose="02010600030101010101" pitchFamily="2" charset="-122"/>
                <a:sym typeface="+mn-ea"/>
              </a:rPr>
              <a:t>≤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500 mm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，且不少于两道矩形封闭箍筋。</a:t>
            </a:r>
            <a:endParaRPr lang="zh-CN" altLang="en-US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sym typeface="+mn-ea"/>
              </a:rPr>
              <a:t>基础内第一道箍筋距离基础顶面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100 mm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，基础外第一道箍筋距离基础顶面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50 mm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。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67030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钢筋计算</a:t>
            </a:r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3100" y="462280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61880" y="502285"/>
            <a:ext cx="14668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sym typeface="+mn-ea"/>
              </a:rPr>
              <a:t>基础插筋</a:t>
            </a:r>
            <a:endParaRPr lang="zh-CN" altLang="en-US" sz="2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05000" y="4958080"/>
            <a:ext cx="942848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>
                <a:solidFill>
                  <a:schemeClr val="tx1"/>
                </a:solidFill>
                <a:sym typeface="+mn-ea"/>
              </a:rPr>
              <a:t>当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保护层厚度</a:t>
            </a:r>
            <a:r>
              <a:rPr lang="en-US" altLang="zh-CN">
                <a:latin typeface="宋体" panose="02010600030101010101" pitchFamily="2" charset="-122"/>
                <a:sym typeface="+mn-ea"/>
              </a:rPr>
              <a:t>≤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5</a:t>
            </a:r>
            <a:r>
              <a:rPr lang="en-US" altLang="zh-CN" i="1">
                <a:solidFill>
                  <a:schemeClr val="tx1"/>
                </a:solidFill>
                <a:sym typeface="+mn-ea"/>
              </a:rPr>
              <a:t>d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，</a:t>
            </a:r>
            <a:r>
              <a:rPr lang="zh-CN" altLang="en-US">
                <a:sym typeface="+mn-ea"/>
              </a:rPr>
              <a:t> </a:t>
            </a:r>
            <a:r>
              <a:rPr lang="en-US" altLang="zh-CN" i="1">
                <a:sym typeface="+mn-ea"/>
              </a:rPr>
              <a:t>h</a:t>
            </a:r>
            <a:r>
              <a:rPr lang="en-US" altLang="zh-CN" baseline="-25000">
                <a:sym typeface="+mn-ea"/>
              </a:rPr>
              <a:t>j</a:t>
            </a:r>
            <a:r>
              <a:rPr lang="en-US" altLang="zh-CN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−</a:t>
            </a:r>
            <a:r>
              <a:rPr lang="zh-CN" altLang="en-US">
                <a:sym typeface="+mn-ea"/>
              </a:rPr>
              <a:t>保护层厚度</a:t>
            </a:r>
            <a:r>
              <a:rPr lang="en-US" altLang="zh-CN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−</a:t>
            </a:r>
            <a:r>
              <a:rPr lang="zh-CN" altLang="en-US">
                <a:sym typeface="+mn-ea"/>
              </a:rPr>
              <a:t>基础钢筋直径</a:t>
            </a:r>
            <a:r>
              <a:rPr lang="en-US" altLang="zh-CN" i="1">
                <a:sym typeface="+mn-ea"/>
              </a:rPr>
              <a:t>d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＜</a:t>
            </a:r>
            <a:r>
              <a:rPr lang="en-US" altLang="zh-CN" i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</a:t>
            </a:r>
            <a:r>
              <a:rPr lang="en-US" altLang="zh-CN" baseline="-25000">
                <a:solidFill>
                  <a:schemeClr val="tx1"/>
                </a:solidFill>
                <a:sym typeface="+mn-ea"/>
              </a:rPr>
              <a:t>aE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时，柱纵筋伸至基础底部弯折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15</a:t>
            </a:r>
            <a:r>
              <a:rPr lang="en-US" altLang="zh-CN" i="1">
                <a:solidFill>
                  <a:schemeClr val="tx1"/>
                </a:solidFill>
                <a:sym typeface="+mn-ea"/>
              </a:rPr>
              <a:t>d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，伸入基础内竖直段长度</a:t>
            </a:r>
            <a:r>
              <a:rPr lang="en-US" altLang="zh-CN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≥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0.6</a:t>
            </a:r>
            <a:r>
              <a:rPr lang="en-US" altLang="zh-CN" i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</a:t>
            </a:r>
            <a:r>
              <a:rPr lang="en-US" altLang="zh-CN" baseline="-25000">
                <a:solidFill>
                  <a:schemeClr val="tx1"/>
                </a:solidFill>
                <a:sym typeface="+mn-ea"/>
              </a:rPr>
              <a:t>abE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且</a:t>
            </a:r>
            <a:r>
              <a:rPr lang="en-US" altLang="zh-CN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≥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20</a:t>
            </a:r>
            <a:r>
              <a:rPr lang="en-US" altLang="zh-CN" i="1">
                <a:solidFill>
                  <a:schemeClr val="tx1"/>
                </a:solidFill>
                <a:sym typeface="+mn-ea"/>
              </a:rPr>
              <a:t>d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。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sym typeface="+mn-ea"/>
              </a:rPr>
              <a:t>基础内第一道箍筋距离基础顶面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100 mm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，基础外第一道箍筋距离基础顶面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50 mm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。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pic>
        <p:nvPicPr>
          <p:cNvPr id="144390" name="Picture 6" descr="66-d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276350"/>
            <a:ext cx="4495800" cy="347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91" name="Picture 7" descr="16G101-3截图66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610" y="1387475"/>
            <a:ext cx="2595563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181735" y="367030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钢筋计算</a:t>
            </a:r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3100" y="462280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61880" y="502285"/>
            <a:ext cx="14668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sym typeface="+mn-ea"/>
              </a:rPr>
              <a:t>基础插筋</a:t>
            </a:r>
            <a:endParaRPr lang="zh-CN" altLang="en-US" sz="2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9" name="Picture 11" descr="C:\Users\LENOVO\Desktop\16G101-1截图\63-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995" y="1076325"/>
            <a:ext cx="5139055" cy="531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1"/>
          <p:cNvSpPr>
            <a:spLocks noGrp="1"/>
          </p:cNvSpPr>
          <p:nvPr/>
        </p:nvSpPr>
        <p:spPr>
          <a:xfrm>
            <a:off x="1181735" y="790575"/>
            <a:ext cx="54883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钢筋计算</a:t>
            </a:r>
            <a:endParaRPr lang="zh-CN" altLang="en-US"/>
          </a:p>
          <a:p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3100" y="462280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55405" y="462280"/>
            <a:ext cx="26650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sym typeface="+mn-ea"/>
              </a:rPr>
              <a:t>纵向钢筋连接构造</a:t>
            </a:r>
            <a:endParaRPr lang="zh-CN" altLang="en-US" sz="2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8011" name="Picture 11" descr="`6]@{}9IYWML4HQ(4EPWX2N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 bwMode="auto">
          <a:xfrm>
            <a:off x="360680" y="1471930"/>
            <a:ext cx="2667000" cy="166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7" name="Picture 7" descr="6B3DL$2T4EF~2@SQD{%{~Z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" y="3676650"/>
            <a:ext cx="3048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9" name="Picture 9" descr="PF}(OWJHX9A0WV$GFYV3@Y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680" y="1471930"/>
            <a:ext cx="2666365" cy="166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5" name="Picture 5" descr="4}W7@T_ZM(@3N0W1S7Z2R~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"/>
          <a:stretch>
            <a:fillRect/>
          </a:stretch>
        </p:blipFill>
        <p:spPr bwMode="auto">
          <a:xfrm>
            <a:off x="5678170" y="1471613"/>
            <a:ext cx="6172200" cy="466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1"/>
          <p:cNvSpPr>
            <a:spLocks noGrp="1"/>
          </p:cNvSpPr>
          <p:nvPr/>
        </p:nvSpPr>
        <p:spPr>
          <a:xfrm>
            <a:off x="1181735" y="367030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钢筋计算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任意多边形 2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3100" y="462280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05390" y="462280"/>
            <a:ext cx="15360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sym typeface="+mn-ea"/>
              </a:rPr>
              <a:t>复合箍筋</a:t>
            </a:r>
            <a:endParaRPr lang="zh-CN" altLang="en-US" sz="2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4"/>
          </p:nvPr>
        </p:nvSpPr>
        <p:spPr/>
        <p:txBody>
          <a:bodyPr/>
          <a:p>
            <a:r>
              <a:rPr lang="zh-CN" altLang="en-US" dirty="0">
                <a:solidFill>
                  <a:schemeClr val="accent1"/>
                </a:solidFill>
              </a:rPr>
              <a:t>钢筋绑扎实训</a:t>
            </a:r>
            <a:endParaRPr lang="zh-CN" altLang="en-US"/>
          </a:p>
        </p:txBody>
      </p:sp>
      <p:sp>
        <p:nvSpPr>
          <p:cNvPr id="7" name="标题 6"/>
          <p:cNvSpPr txBox="1"/>
          <p:nvPr>
            <p:custDataLst>
              <p:tags r:id="rId1"/>
            </p:custDataLst>
          </p:nvPr>
        </p:nvSpPr>
        <p:spPr>
          <a:xfrm>
            <a:off x="4485640" y="2146617"/>
            <a:ext cx="3220720" cy="916305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>
            <a:lvl1pPr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8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汉仪旗黑-85S" panose="00020600040101010101" pitchFamily="18" charset="-122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b="1" i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PART  03</a:t>
            </a:r>
            <a:endParaRPr kumimoji="0" lang="en-US" altLang="zh-CN" b="1" i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b="1">
                <a:sym typeface="+mn-ea"/>
              </a:rPr>
              <a:t>1.</a:t>
            </a:r>
            <a:r>
              <a:rPr altLang="zh-CN" b="1">
                <a:sym typeface="+mn-ea"/>
              </a:rPr>
              <a:t>工作准备</a:t>
            </a:r>
            <a:endParaRPr lang="zh-CN" altLang="zh-CN" dirty="0"/>
          </a:p>
          <a:p>
            <a:pPr marL="0" indent="0">
              <a:lnSpc>
                <a:spcPct val="125000"/>
              </a:lnSpc>
              <a:buNone/>
            </a:pPr>
            <a:r>
              <a:rPr>
                <a:solidFill>
                  <a:srgbClr val="C00000"/>
                </a:solidFill>
                <a:sym typeface="+mn-ea"/>
              </a:rPr>
              <a:t>认识工具箱内材料组成，</a:t>
            </a:r>
            <a:r>
              <a:rPr altLang="zh-CN">
                <a:solidFill>
                  <a:srgbClr val="C00000"/>
                </a:solidFill>
                <a:sym typeface="+mn-ea"/>
              </a:rPr>
              <a:t>分别从工具箱取出</a:t>
            </a:r>
            <a:r>
              <a:rPr>
                <a:solidFill>
                  <a:srgbClr val="C00000"/>
                </a:solidFill>
                <a:sym typeface="+mn-ea"/>
              </a:rPr>
              <a:t>相应类型的钢筋及工具并按照构件及钢筋类型</a:t>
            </a:r>
            <a:r>
              <a:rPr altLang="zh-CN">
                <a:solidFill>
                  <a:srgbClr val="C00000"/>
                </a:solidFill>
                <a:sym typeface="+mn-ea"/>
              </a:rPr>
              <a:t>进行归类</a:t>
            </a:r>
            <a:r>
              <a:rPr>
                <a:solidFill>
                  <a:srgbClr val="C00000"/>
                </a:solidFill>
                <a:sym typeface="+mn-ea"/>
              </a:rPr>
              <a:t>整理</a:t>
            </a:r>
            <a:r>
              <a:rPr altLang="zh-CN">
                <a:solidFill>
                  <a:srgbClr val="C00000"/>
                </a:solidFill>
                <a:sym typeface="+mn-ea"/>
              </a:rPr>
              <a:t>。</a:t>
            </a:r>
            <a:endParaRPr lang="zh-CN" altLang="zh-CN" dirty="0">
              <a:solidFill>
                <a:srgbClr val="C00000"/>
              </a:solidFill>
            </a:endParaRPr>
          </a:p>
          <a:p>
            <a:endParaRPr lang="zh-CN" altLang="en-US"/>
          </a:p>
        </p:txBody>
      </p:sp>
      <p:pic>
        <p:nvPicPr>
          <p:cNvPr id="4" name="图片 3" descr="C:\Users\Administrator\Desktop\工具箱内部.png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15" y="1854200"/>
            <a:ext cx="5226685" cy="46488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6420485" y="1854200"/>
            <a:ext cx="5913755" cy="4389120"/>
          </a:xfrm>
          <a:prstGeom prst="rect">
            <a:avLst/>
          </a:prstGeom>
        </p:spPr>
        <p:txBody>
          <a:bodyPr>
            <a:noAutofit/>
          </a:bodyPr>
          <a:p>
            <a:pPr marL="228600" indent="-2286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白色记号笔</a:t>
            </a:r>
            <a:endParaRPr lang="zh-CN" altLang="zh-CN" sz="1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产品说明书</a:t>
            </a:r>
            <a:endParaRPr lang="en-US" altLang="zh-CN" sz="1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绑扎实训任务书</a:t>
            </a:r>
            <a:endParaRPr lang="en-US" altLang="zh-CN" sz="1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基础钢筋（短）</a:t>
            </a:r>
            <a:endParaRPr lang="zh-CN" altLang="zh-CN" sz="1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框架柱纵筋（长）</a:t>
            </a:r>
            <a:endParaRPr lang="zh-CN" altLang="zh-CN" sz="1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钩子</a:t>
            </a:r>
            <a:endParaRPr lang="zh-CN" altLang="zh-CN" sz="1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钢板尺：用于量取直径和间距</a:t>
            </a:r>
            <a:endParaRPr lang="zh-CN" altLang="zh-CN" sz="1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教学资料</a:t>
            </a:r>
            <a:r>
              <a:rPr lang="en-US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盘</a:t>
            </a:r>
            <a:endParaRPr lang="zh-CN" altLang="zh-CN" sz="1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绑绳</a:t>
            </a:r>
            <a:endParaRPr lang="zh-CN" altLang="zh-CN" sz="1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框架柱箍筋（小）</a:t>
            </a:r>
            <a:endParaRPr lang="zh-CN" altLang="zh-CN" sz="1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框架柱箍筋（大）</a:t>
            </a:r>
            <a:endParaRPr lang="zh-CN" altLang="zh-CN" sz="1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基础钢筋（长）</a:t>
            </a:r>
            <a:endParaRPr lang="zh-CN" altLang="zh-CN" sz="1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25000"/>
              </a:lnSpc>
              <a:buFont typeface="+mj-lt"/>
              <a:buAutoNum type="arabicPeriod"/>
            </a:pPr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框架柱纵筋（短）</a:t>
            </a:r>
            <a:endParaRPr lang="zh-CN" altLang="zh-CN" sz="1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1181735" y="367030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钢筋绑扎实训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任意多边形 2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3100" y="462280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15720"/>
            <a:ext cx="6561455" cy="4824730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sym typeface="+mn-ea"/>
              </a:rPr>
              <a:t>2.</a:t>
            </a:r>
            <a:r>
              <a:rPr altLang="zh-CN" b="1">
                <a:sym typeface="+mn-ea"/>
              </a:rPr>
              <a:t>独立基础钢筋绑扎</a:t>
            </a:r>
            <a:endParaRPr lang="zh-CN" altLang="zh-CN" dirty="0"/>
          </a:p>
          <a:p>
            <a:pPr marL="0" lvl="0" indent="0">
              <a:lnSpc>
                <a:spcPct val="150000"/>
              </a:lnSpc>
              <a:buNone/>
            </a:pPr>
            <a:r>
              <a:rPr altLang="zh-CN" b="1">
                <a:solidFill>
                  <a:srgbClr val="C00000"/>
                </a:solidFill>
                <a:sym typeface="+mn-ea"/>
              </a:rPr>
              <a:t>绑扎顺序</a:t>
            </a:r>
            <a:r>
              <a:rPr altLang="zh-CN">
                <a:solidFill>
                  <a:srgbClr val="C00000"/>
                </a:solidFill>
                <a:sym typeface="+mn-ea"/>
              </a:rPr>
              <a:t>：</a:t>
            </a:r>
            <a:endParaRPr lang="zh-CN" altLang="zh-CN" dirty="0">
              <a:solidFill>
                <a:srgbClr val="C00000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altLang="zh-CN">
                <a:sym typeface="+mn-ea"/>
              </a:rPr>
              <a:t>用量尺将钢筋起步距离及间距量好，用笔画在钢筋上，方便绑扎。</a:t>
            </a:r>
            <a:endParaRPr lang="zh-CN" altLang="zh-CN" dirty="0"/>
          </a:p>
          <a:p>
            <a:pPr marL="0" lvl="0" indent="0">
              <a:lnSpc>
                <a:spcPct val="150000"/>
              </a:lnSpc>
              <a:buNone/>
            </a:pPr>
            <a:r>
              <a:rPr lang="en-US" altLang="zh-CN" i="1">
                <a:sym typeface="+mn-ea"/>
              </a:rPr>
              <a:t>X</a:t>
            </a:r>
            <a:r>
              <a:rPr altLang="zh-CN">
                <a:sym typeface="+mn-ea"/>
              </a:rPr>
              <a:t>向、</a:t>
            </a:r>
            <a:r>
              <a:rPr lang="en-US" altLang="zh-CN" i="1">
                <a:sym typeface="+mn-ea"/>
              </a:rPr>
              <a:t>Y</a:t>
            </a:r>
            <a:r>
              <a:rPr altLang="zh-CN">
                <a:sym typeface="+mn-ea"/>
              </a:rPr>
              <a:t>向</a:t>
            </a:r>
            <a:r>
              <a:rPr lang="en-US" altLang="zh-CN">
                <a:sym typeface="+mn-ea"/>
              </a:rPr>
              <a:t>4</a:t>
            </a:r>
            <a:r>
              <a:rPr altLang="zh-CN">
                <a:sym typeface="+mn-ea"/>
              </a:rPr>
              <a:t>根长钢筋按照外围排布好（按起步距离定位），并由组员帮助固定，合作绑扎。</a:t>
            </a:r>
            <a:endParaRPr lang="zh-CN" altLang="zh-CN" dirty="0"/>
          </a:p>
          <a:p>
            <a:pPr marL="0" lvl="0" indent="0">
              <a:lnSpc>
                <a:spcPct val="150000"/>
              </a:lnSpc>
              <a:buNone/>
            </a:pPr>
            <a:r>
              <a:rPr lang="en-US" altLang="zh-CN" i="1">
                <a:sym typeface="+mn-ea"/>
              </a:rPr>
              <a:t>X</a:t>
            </a:r>
            <a:r>
              <a:rPr altLang="zh-CN">
                <a:sym typeface="+mn-ea"/>
              </a:rPr>
              <a:t>向、</a:t>
            </a:r>
            <a:r>
              <a:rPr lang="en-US" altLang="zh-CN" i="1">
                <a:sym typeface="+mn-ea"/>
              </a:rPr>
              <a:t>Y</a:t>
            </a:r>
            <a:r>
              <a:rPr altLang="zh-CN">
                <a:sym typeface="+mn-ea"/>
              </a:rPr>
              <a:t>向其余短钢筋按照间距和方向排布好，并由组员帮助固定，合作绑扎。</a:t>
            </a:r>
            <a:endParaRPr lang="zh-CN" altLang="zh-CN" dirty="0"/>
          </a:p>
          <a:p>
            <a:pPr marL="0" lvl="0" indent="0">
              <a:lnSpc>
                <a:spcPct val="150000"/>
              </a:lnSpc>
              <a:buNone/>
            </a:pPr>
            <a:r>
              <a:rPr altLang="zh-CN" b="1">
                <a:solidFill>
                  <a:srgbClr val="C00000"/>
                </a:solidFill>
                <a:sym typeface="+mn-ea"/>
              </a:rPr>
              <a:t>绑扎方法：</a:t>
            </a:r>
            <a:endParaRPr lang="zh-CN" altLang="zh-CN" dirty="0">
              <a:solidFill>
                <a:srgbClr val="C00000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altLang="zh-CN">
                <a:sym typeface="+mn-ea"/>
              </a:rPr>
              <a:t>将两根钢筋的交叉点用扎丝扎牢。绑扎的方法根据各地习惯不同而各异。最常用的是一面顺扣操作法。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4192" y="1553474"/>
            <a:ext cx="4319999" cy="3240000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/>
        </p:nvSpPr>
        <p:spPr>
          <a:xfrm>
            <a:off x="1181735" y="367030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钢筋绑扎实训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任意多边形 2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3100" y="462280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100" y="1305560"/>
            <a:ext cx="6661150" cy="5551805"/>
          </a:xfrm>
        </p:spPr>
        <p:txBody>
          <a:bodyPr>
            <a:normAutofit fontScale="50000"/>
          </a:bodyPr>
          <a:p>
            <a:pPr marL="0" algn="l">
              <a:lnSpc>
                <a:spcPct val="150000"/>
              </a:lnSpc>
              <a:buClrTx/>
              <a:buSzTx/>
              <a:buNone/>
            </a:pPr>
            <a:r>
              <a:rPr lang="en-US" altLang="zh-CN" sz="2700" b="1">
                <a:latin typeface="+mn-ea"/>
                <a:ea typeface="+mn-ea"/>
                <a:cs typeface="+mn-ea"/>
                <a:sym typeface="+mn-ea"/>
              </a:rPr>
              <a:t>3.柱钢筋绑扎</a:t>
            </a:r>
            <a:endParaRPr lang="en-US" altLang="zh-CN" sz="2700" b="1">
              <a:latin typeface="+mn-ea"/>
              <a:ea typeface="+mn-ea"/>
              <a:cs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altLang="zh-CN" sz="2800" b="1">
                <a:solidFill>
                  <a:srgbClr val="C00000"/>
                </a:solidFill>
                <a:sym typeface="+mn-ea"/>
              </a:rPr>
              <a:t>绑扎顺序：</a:t>
            </a:r>
            <a:endParaRPr lang="zh-CN" altLang="zh-CN" sz="2800" b="1" dirty="0">
              <a:solidFill>
                <a:srgbClr val="C00000"/>
              </a:solidFill>
            </a:endParaRPr>
          </a:p>
          <a:p>
            <a:pPr marL="0" indent="0">
              <a:lnSpc>
                <a:spcPct val="170000"/>
              </a:lnSpc>
              <a:buNone/>
            </a:pPr>
            <a:r>
              <a:rPr altLang="zh-CN" sz="2600">
                <a:sym typeface="+mn-ea"/>
              </a:rPr>
              <a:t>用量尺将钢筋起步距离及间距量好，用笔画在钢筋上，方便绑扎。</a:t>
            </a:r>
            <a:endParaRPr lang="zh-CN" altLang="zh-CN" sz="2600" dirty="0"/>
          </a:p>
          <a:p>
            <a:pPr marL="0" indent="0">
              <a:lnSpc>
                <a:spcPct val="170000"/>
              </a:lnSpc>
              <a:buNone/>
            </a:pPr>
            <a:r>
              <a:rPr altLang="zh-CN" sz="2600">
                <a:sym typeface="+mn-ea"/>
              </a:rPr>
              <a:t>将柱一侧</a:t>
            </a:r>
            <a:r>
              <a:rPr lang="en-US" altLang="zh-CN" sz="2600">
                <a:sym typeface="+mn-ea"/>
              </a:rPr>
              <a:t>4</a:t>
            </a:r>
            <a:r>
              <a:rPr altLang="zh-CN" sz="2600">
                <a:sym typeface="+mn-ea"/>
              </a:rPr>
              <a:t>根角边筋按位置排布好，并由组员帮助用箍筋固定，合作绑扎。</a:t>
            </a:r>
            <a:endParaRPr lang="zh-CN" altLang="zh-CN" sz="2600" dirty="0"/>
          </a:p>
          <a:p>
            <a:pPr marL="0" indent="0">
              <a:lnSpc>
                <a:spcPct val="170000"/>
              </a:lnSpc>
              <a:buNone/>
            </a:pPr>
            <a:r>
              <a:rPr altLang="zh-CN" sz="2600">
                <a:sym typeface="+mn-ea"/>
              </a:rPr>
              <a:t>绑扎其他箍筋。（注意间距、弯钩朝向）</a:t>
            </a:r>
            <a:endParaRPr lang="zh-CN" altLang="zh-CN" sz="2600" dirty="0"/>
          </a:p>
          <a:p>
            <a:pPr marL="0" indent="0">
              <a:lnSpc>
                <a:spcPct val="170000"/>
              </a:lnSpc>
              <a:buNone/>
            </a:pPr>
            <a:r>
              <a:rPr altLang="zh-CN" sz="2600">
                <a:sym typeface="+mn-ea"/>
              </a:rPr>
              <a:t>将其余角筋、边筋按位置排布好，并由组员帮助固定在箍筋上，合作绑扎。（注意与角筋间距，及错开</a:t>
            </a:r>
            <a:r>
              <a:rPr lang="en-US" altLang="zh-CN" sz="2600">
                <a:sym typeface="+mn-ea"/>
              </a:rPr>
              <a:t>50%</a:t>
            </a:r>
            <a:r>
              <a:rPr altLang="zh-CN" sz="2600">
                <a:sym typeface="+mn-ea"/>
              </a:rPr>
              <a:t>连接长度）</a:t>
            </a:r>
            <a:endParaRPr lang="zh-CN" altLang="zh-CN" sz="2600" dirty="0"/>
          </a:p>
          <a:p>
            <a:pPr marL="0" indent="0">
              <a:lnSpc>
                <a:spcPct val="170000"/>
              </a:lnSpc>
              <a:buNone/>
            </a:pPr>
            <a:r>
              <a:rPr altLang="zh-CN" sz="2800" b="1">
                <a:solidFill>
                  <a:srgbClr val="C00000"/>
                </a:solidFill>
                <a:sym typeface="+mn-ea"/>
              </a:rPr>
              <a:t>绑扎方法：</a:t>
            </a:r>
            <a:endParaRPr lang="zh-CN" altLang="zh-CN" sz="2800" b="1" dirty="0">
              <a:solidFill>
                <a:srgbClr val="C00000"/>
              </a:solidFill>
            </a:endParaRPr>
          </a:p>
          <a:p>
            <a:pPr marL="0" indent="0">
              <a:lnSpc>
                <a:spcPct val="170000"/>
              </a:lnSpc>
              <a:buNone/>
            </a:pPr>
            <a:r>
              <a:rPr altLang="zh-CN" sz="2600">
                <a:sym typeface="+mn-ea"/>
              </a:rPr>
              <a:t>同独立基础钢筋绑扎。采用一面顺扣法绑扎钢筋网、架时，每个扎点的丝扣不能顺着一个方向，应交叉进行。这样才能使绑扎的钢筋网、架整体性好，不易变形。钢筋绑扎方法除一面顺扣法外，还有十字花扣、反十字扣、兜扣、反十字缠扣、兜扣加缠、套扣等。这些方法可根据各地习惯和绑扎部位要求进行选择。</a:t>
            </a:r>
            <a:endParaRPr lang="zh-CN" altLang="zh-CN" sz="2600" dirty="0"/>
          </a:p>
          <a:p>
            <a:pPr marL="0" indent="0">
              <a:buNone/>
            </a:pPr>
            <a:endParaRPr lang="zh-CN" altLang="zh-CN" dirty="0"/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673" y="1577955"/>
            <a:ext cx="4228763" cy="4680000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/>
        </p:nvSpPr>
        <p:spPr>
          <a:xfrm>
            <a:off x="1181735" y="367030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钢筋绑扎实训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任意多边形 2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3100" y="462280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3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dirty="0">
                <a:solidFill>
                  <a:schemeClr val="dk1"/>
                </a:solidFill>
                <a:sym typeface="Arial" panose="020B0604020202020204" pitchFamily="34" charset="0"/>
              </a:rPr>
              <a:t>柱平法制图规则原理</a:t>
            </a:r>
            <a:endParaRPr lang="en-US" altLang="zh-CN" sz="1600" dirty="0">
              <a:solidFill>
                <a:schemeClr val="dk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>
          <a:xfrm>
            <a:off x="2891155" y="3429317"/>
            <a:ext cx="6536690" cy="835660"/>
          </a:xfrm>
        </p:spPr>
        <p:txBody>
          <a:bodyPr wrap="square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dirty="0">
                <a:solidFill>
                  <a:schemeClr val="accent1"/>
                </a:solidFill>
              </a:rPr>
              <a:t>识图原理</a:t>
            </a:r>
            <a:endParaRPr lang="zh-CN" altLang="en-US" sz="4400" dirty="0">
              <a:solidFill>
                <a:schemeClr val="accent1"/>
              </a:solidFill>
            </a:endParaRPr>
          </a:p>
        </p:txBody>
      </p:sp>
      <p:sp>
        <p:nvSpPr>
          <p:cNvPr id="7" name="标题 6"/>
          <p:cNvSpPr txBox="1"/>
          <p:nvPr>
            <p:custDataLst>
              <p:tags r:id="rId3"/>
            </p:custDataLst>
          </p:nvPr>
        </p:nvSpPr>
        <p:spPr>
          <a:xfrm>
            <a:off x="4485640" y="2146617"/>
            <a:ext cx="3220720" cy="916305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>
            <a:lvl1pPr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8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汉仪旗黑-85S" panose="00020600040101010101" pitchFamily="18" charset="-122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b="1" i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PART 01</a:t>
            </a:r>
            <a:endParaRPr kumimoji="0" lang="en-US" altLang="zh-CN" b="1" i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3"/>
          <p:cNvPicPr>
            <a:picLocks noChangeAspect="1"/>
          </p:cNvPicPr>
          <p:nvPr/>
        </p:nvPicPr>
        <p:blipFill>
          <a:blip r:embed="rId1"/>
          <a:srcRect l="48878" t="1523" r="11899" b="34309"/>
          <a:stretch>
            <a:fillRect/>
          </a:stretch>
        </p:blipFill>
        <p:spPr>
          <a:xfrm>
            <a:off x="8331200" y="3305175"/>
            <a:ext cx="3860800" cy="355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10540" y="2709862"/>
            <a:ext cx="4359910" cy="1172210"/>
          </a:xfrm>
          <a:prstGeom prst="rect">
            <a:avLst/>
          </a:prstGeom>
        </p:spPr>
        <p:txBody>
          <a:bodyPr vert="horz" wrap="square" lIns="90170" tIns="46990" rIns="90170" bIns="0" rtlCol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u="none" strike="noStrike" kern="1200" cap="none" spc="7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6600" strike="noStrike" baseline="0" dirty="0">
                <a:solidFill>
                  <a:schemeClr val="accent1"/>
                </a:solidFill>
              </a:rPr>
              <a:t>谢谢！</a:t>
            </a:r>
            <a:endParaRPr lang="en-US" altLang="zh-CN" sz="6600" strike="noStrike" baseline="0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cxnSp>
        <p:nvCxnSpPr>
          <p:cNvPr id="36" name="直接箭头连接符 35"/>
          <p:cNvCxnSpPr/>
          <p:nvPr>
            <p:custDataLst>
              <p:tags r:id="rId7"/>
            </p:custDataLst>
          </p:nvPr>
        </p:nvCxnSpPr>
        <p:spPr>
          <a:xfrm flipH="1">
            <a:off x="5116830" y="1194435"/>
            <a:ext cx="10160" cy="4709795"/>
          </a:xfrm>
          <a:prstGeom prst="straightConnector1">
            <a:avLst/>
          </a:prstGeom>
          <a:ln>
            <a:solidFill>
              <a:schemeClr val="dk1"/>
            </a:solidFill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4195" y="1537335"/>
            <a:ext cx="4555490" cy="4147820"/>
          </a:xfrm>
          <a:prstGeom prst="rect">
            <a:avLst/>
          </a:prstGeom>
        </p:spPr>
      </p:pic>
      <p:sp>
        <p:nvSpPr>
          <p:cNvPr id="5" name="椭圆 4"/>
          <p:cNvSpPr/>
          <p:nvPr>
            <p:custDataLst>
              <p:tags r:id="rId9"/>
            </p:custDataLst>
          </p:nvPr>
        </p:nvSpPr>
        <p:spPr>
          <a:xfrm>
            <a:off x="2617470" y="2006600"/>
            <a:ext cx="807720" cy="4914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>
            <p:custDataLst>
              <p:tags r:id="rId10"/>
            </p:custDataLst>
          </p:nvPr>
        </p:nvSpPr>
        <p:spPr>
          <a:xfrm>
            <a:off x="2617470" y="2841625"/>
            <a:ext cx="949325" cy="40386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22240" y="2146300"/>
            <a:ext cx="6472555" cy="3185160"/>
          </a:xfrm>
          <a:prstGeom prst="rect">
            <a:avLst/>
          </a:prstGeom>
        </p:spPr>
      </p:pic>
      <p:sp>
        <p:nvSpPr>
          <p:cNvPr id="10" name="椭圆 9"/>
          <p:cNvSpPr/>
          <p:nvPr>
            <p:custDataLst>
              <p:tags r:id="rId12"/>
            </p:custDataLst>
          </p:nvPr>
        </p:nvSpPr>
        <p:spPr>
          <a:xfrm>
            <a:off x="8272145" y="3245485"/>
            <a:ext cx="807720" cy="42926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>
            <p:custDataLst>
              <p:tags r:id="rId13"/>
            </p:custDataLst>
          </p:nvPr>
        </p:nvSpPr>
        <p:spPr>
          <a:xfrm>
            <a:off x="6800215" y="4053205"/>
            <a:ext cx="706755" cy="4051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18330" y="6209665"/>
            <a:ext cx="3355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 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5598795" y="1336040"/>
            <a:ext cx="609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ym typeface="+mn-ea"/>
              </a:rPr>
              <a:t>列表注写方式示例</a:t>
            </a:r>
            <a:endParaRPr lang="zh-CN" altLang="en-US" sz="2400"/>
          </a:p>
        </p:txBody>
      </p:sp>
    </p:spTree>
    <p:custDataLst>
      <p:tags r:id="rId1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04406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柱编号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1"/>
            </p:custDataLst>
          </p:nvPr>
        </p:nvGraphicFramePr>
        <p:xfrm>
          <a:off x="3171825" y="1807845"/>
          <a:ext cx="5847715" cy="2357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4545"/>
                <a:gridCol w="2058035"/>
                <a:gridCol w="1715135"/>
              </a:tblGrid>
              <a:tr h="5911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柱类型</a:t>
                      </a:r>
                      <a:endParaRPr lang="en-US" altLang="en-US" sz="32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905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编号</a:t>
                      </a:r>
                      <a:endParaRPr lang="en-US" altLang="en-US" sz="32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32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1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框架柱</a:t>
                      </a:r>
                      <a:endParaRPr lang="en-US" altLang="en-US" sz="32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905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KZ</a:t>
                      </a:r>
                      <a:endParaRPr lang="en-US" altLang="en-US" sz="32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××</a:t>
                      </a:r>
                      <a:endParaRPr lang="zh-CN" altLang="en-US" sz="32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8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框支柱</a:t>
                      </a:r>
                      <a:endParaRPr lang="en-US" altLang="en-US" sz="32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905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KZZ</a:t>
                      </a:r>
                      <a:endParaRPr lang="en-US" altLang="en-US" sz="32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××</a:t>
                      </a:r>
                      <a:endParaRPr lang="zh-CN" altLang="en-US" sz="32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t">
                    <a:lnL w="1270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梁上柱</a:t>
                      </a:r>
                      <a:endParaRPr lang="en-US" altLang="en-US" sz="32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905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LZ</a:t>
                      </a:r>
                      <a:endParaRPr lang="en-US" altLang="en-US" sz="32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××</a:t>
                      </a:r>
                      <a:endParaRPr lang="zh-CN" altLang="en-US" sz="32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t">
                    <a:lnL w="1270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3010535" y="5281295"/>
            <a:ext cx="909637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②框支柱：用于转换层，如下部为框架结构，上部为剪力墙结构。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3010535" y="4301490"/>
            <a:ext cx="8802370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①框架柱：在框架结构中承受梁和板传来的荷载，并将荷载传给基础，是主要的竖向支撑结构。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3010535" y="5852160"/>
            <a:ext cx="877379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③梁上柱：直接作用在梁上的柱构件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17695" y="1118870"/>
            <a:ext cx="3355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/>
              <a:t> </a:t>
            </a:r>
            <a:r>
              <a:rPr lang="zh-CN" altLang="en-US" sz="3200"/>
              <a:t>柱编号</a:t>
            </a:r>
            <a:endParaRPr lang="zh-CN" altLang="en-US" sz="3200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543560" y="162560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2" name="图片 2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1" name="图片 20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04406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柱编号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81350" y="1809115"/>
            <a:ext cx="6734175" cy="4448175"/>
          </a:xfrm>
          <a:prstGeom prst="rect">
            <a:avLst/>
          </a:prstGeom>
        </p:spPr>
      </p:pic>
      <p:sp>
        <p:nvSpPr>
          <p:cNvPr id="10" name="椭圆 9"/>
          <p:cNvSpPr/>
          <p:nvPr>
            <p:custDataLst>
              <p:tags r:id="rId12"/>
            </p:custDataLst>
          </p:nvPr>
        </p:nvSpPr>
        <p:spPr>
          <a:xfrm>
            <a:off x="7581900" y="1809115"/>
            <a:ext cx="807720" cy="5676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7392670" y="688975"/>
            <a:ext cx="278574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号框架柱，简称框柱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KZ1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543560" y="162560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" name="图片 1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04406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柱编号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4093845" y="1970405"/>
            <a:ext cx="7635240" cy="2489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矩形柱：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注写柱截面尺寸用</a:t>
            </a:r>
            <a:r>
              <a:rPr lang="zh-CN" altLang="en-US" sz="2400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en-US" altLang="zh-CN" sz="2400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en-US" sz="2400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（宽×高），单位为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mm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圆形柱：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注写柱直径尺寸用</a:t>
            </a:r>
            <a:r>
              <a:rPr lang="zh-CN" altLang="en-US" sz="2400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</a:t>
            </a:r>
            <a:r>
              <a:rPr lang="en-US" altLang="zh-CN" sz="2400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表示，单位为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mm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543560" y="2511425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5" name="图片 2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2" name="图片 2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04406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柱编号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3357245" y="1348740"/>
            <a:ext cx="114046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矩形柱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07105" y="2085975"/>
            <a:ext cx="6734175" cy="4448175"/>
          </a:xfrm>
          <a:prstGeom prst="rect">
            <a:avLst/>
          </a:prstGeom>
        </p:spPr>
      </p:pic>
      <p:sp>
        <p:nvSpPr>
          <p:cNvPr id="19" name="椭圆 18"/>
          <p:cNvSpPr/>
          <p:nvPr>
            <p:custDataLst>
              <p:tags r:id="rId13"/>
            </p:custDataLst>
          </p:nvPr>
        </p:nvSpPr>
        <p:spPr>
          <a:xfrm>
            <a:off x="8625205" y="2085975"/>
            <a:ext cx="1717040" cy="62484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8625205" y="920115"/>
            <a:ext cx="290131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柱宽为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700 mm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endParaRPr lang="zh-CN" altLang="en-US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高为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 mm</a:t>
            </a:r>
            <a:endParaRPr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5"/>
            </p:custDataLst>
          </p:nvPr>
        </p:nvSpPr>
        <p:spPr>
          <a:xfrm>
            <a:off x="5365115" y="2259965"/>
            <a:ext cx="51689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800" b="1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sz="1800" b="1" baseline="-250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1800" b="1" baseline="-250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6"/>
            </p:custDataLst>
          </p:nvPr>
        </p:nvSpPr>
        <p:spPr>
          <a:xfrm>
            <a:off x="6616065" y="2259965"/>
            <a:ext cx="51689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800" b="1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sz="1800" b="1" baseline="-250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1800" b="1" baseline="-250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7"/>
            </p:custDataLst>
          </p:nvPr>
        </p:nvSpPr>
        <p:spPr>
          <a:xfrm rot="16200000">
            <a:off x="3082290" y="4409440"/>
            <a:ext cx="51689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800" b="1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en-US" sz="1800" b="1" baseline="-250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1800" b="1" baseline="-250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8"/>
            </p:custDataLst>
          </p:nvPr>
        </p:nvSpPr>
        <p:spPr>
          <a:xfrm rot="16200000">
            <a:off x="3082290" y="5518785"/>
            <a:ext cx="51689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800" b="1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en-US" sz="1800" b="1" baseline="-250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1800" b="1" baseline="-250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311265" y="1457960"/>
            <a:ext cx="0" cy="5189220"/>
          </a:xfrm>
          <a:prstGeom prst="line">
            <a:avLst/>
          </a:prstGeom>
          <a:ln w="222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>
            <p:custDataLst>
              <p:tags r:id="rId19"/>
            </p:custDataLst>
          </p:nvPr>
        </p:nvSpPr>
        <p:spPr>
          <a:xfrm>
            <a:off x="6139815" y="1105535"/>
            <a:ext cx="342900" cy="35242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96635" y="1056640"/>
            <a:ext cx="38608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>
            <a:endCxn id="34" idx="1"/>
          </p:cNvCxnSpPr>
          <p:nvPr/>
        </p:nvCxnSpPr>
        <p:spPr>
          <a:xfrm>
            <a:off x="3387090" y="5187950"/>
            <a:ext cx="6657340" cy="3175"/>
          </a:xfrm>
          <a:prstGeom prst="line">
            <a:avLst/>
          </a:prstGeom>
          <a:ln w="222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>
            <p:custDataLst>
              <p:tags r:id="rId20"/>
            </p:custDataLst>
          </p:nvPr>
        </p:nvSpPr>
        <p:spPr>
          <a:xfrm>
            <a:off x="10087610" y="5014595"/>
            <a:ext cx="342900" cy="35242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044430" y="4965700"/>
            <a:ext cx="45212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543560" y="2511425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3" name="图片 2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2" name="图片 2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04406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柱编号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60315" y="1736725"/>
            <a:ext cx="5142865" cy="446786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3344545" y="1311275"/>
            <a:ext cx="114046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圆形柱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>
            <p:custDataLst>
              <p:tags r:id="rId13"/>
            </p:custDataLst>
          </p:nvPr>
        </p:nvSpPr>
        <p:spPr>
          <a:xfrm>
            <a:off x="8612505" y="1886585"/>
            <a:ext cx="1291590" cy="62484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8612505" y="1134110"/>
            <a:ext cx="20802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柱直径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 mm</a:t>
            </a:r>
            <a:endParaRPr lang="en-US" altLang="zh-CN" sz="2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543560" y="2511425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48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48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TEMPLATE_THUMBS_INDEX" val="1、4、6、8、11、15、16、19、20、21、22、24、29、34、37、38"/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4448"/>
</p:tagLst>
</file>

<file path=ppt/tags/tag1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48_1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产品发布会"/>
  <p:tag name="KSO_WM_UNIT_TEXT_FILL_FORE_SCHEMECOLOR_INDEX_BRIGHTNESS" val="0"/>
  <p:tag name="KSO_WM_UNIT_TEXT_FILL_FORE_SCHEMECOLOR_INDEX" val="13"/>
  <p:tag name="KSO_WM_UNIT_TEXT_FILL_TYPE" val="1"/>
</p:tagLst>
</file>

<file path=ppt/tags/tag147.xml><?xml version="1.0" encoding="utf-8"?>
<p:tagLst xmlns:p="http://schemas.openxmlformats.org/presentationml/2006/main">
  <p:tag name="KSO_WM_TEMPLATE_THUMBS_INDEX" val="1、4、6、8、11、15、16、19、20、21、22、24、29、34、37、38、39"/>
  <p:tag name="KSO_WM_SLIDE_ID" val="custom20204448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4448"/>
  <p:tag name="KSO_WM_SLIDE_LAYOUT" val="a_b"/>
  <p:tag name="KSO_WM_SLIDE_LAYOUT_CNT" val="1_3"/>
</p:tagLst>
</file>

<file path=ppt/tags/tag148.xml><?xml version="1.0" encoding="utf-8"?>
<p:tagLst xmlns:p="http://schemas.openxmlformats.org/presentationml/2006/main">
  <p:tag name="KSO_WM_UNIT_COLOR_SCHEME_SHAPE_ID" val="18"/>
  <p:tag name="KSO_WM_UNIT_COLOR_SCHEME_PARENT_PAGE" val="0_3"/>
  <p:tag name="KSO_WM_UNIT_DECOLORIZATION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custom20204448_5*l_i*1_1"/>
  <p:tag name="KSO_WM_TEMPLATE_CATEGORY" val="custom"/>
  <p:tag name="KSO_WM_TEMPLATE_INDEX" val="20204448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540,&quot;left&quot;:185.9,&quot;top&quot;:0,&quot;width&quot;:448.4}"/>
</p:tagLst>
</file>

<file path=ppt/tags/tag149.xml><?xml version="1.0" encoding="utf-8"?>
<p:tagLst xmlns:p="http://schemas.openxmlformats.org/presentationml/2006/main">
  <p:tag name="KSO_WM_UNIT_COLOR_SCHEME_SHAPE_ID" val="19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4448_5*l_h_i*1_1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540,&quot;left&quot;:185.9,&quot;top&quot;:0,&quot;width&quot;:448.4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COLOR_SCHEME_SHAPE_ID" val="14"/>
  <p:tag name="KSO_WM_UNIT_COLOR_SCHEME_PARENT_PAGE" val="0_3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204448_5*l_h_a*1_2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540,&quot;left&quot;:185.9,&quot;top&quot;:0,&quot;width&quot;:448.4}"/>
</p:tagLst>
</file>

<file path=ppt/tags/tag151.xml><?xml version="1.0" encoding="utf-8"?>
<p:tagLst xmlns:p="http://schemas.openxmlformats.org/presentationml/2006/main">
  <p:tag name="KSO_WM_UNIT_COLOR_SCHEME_SHAPE_ID" val="20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4448_5*l_h_i*1_2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540,&quot;left&quot;:185.9,&quot;top&quot;:0,&quot;width&quot;:448.4}"/>
</p:tagLst>
</file>

<file path=ppt/tags/tag152.xml><?xml version="1.0" encoding="utf-8"?>
<p:tagLst xmlns:p="http://schemas.openxmlformats.org/presentationml/2006/main">
  <p:tag name="KSO_WM_UNIT_COLOR_SCHEME_SHAPE_ID" val="12"/>
  <p:tag name="KSO_WM_UNIT_COLOR_SCHEME_PARENT_PAGE" val="0_3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204448_5*l_h_a*1_3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540,&quot;left&quot;:185.9,&quot;top&quot;:0,&quot;width&quot;:448.4}"/>
</p:tagLst>
</file>

<file path=ppt/tags/tag1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4448_5*b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CONTENTS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4448_5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目 录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20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4448_5*l_h_i*1_2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540,&quot;left&quot;:185.9,&quot;top&quot;:0,&quot;width&quot;:448.4}"/>
</p:tagLst>
</file>

<file path=ppt/tags/tag156.xml><?xml version="1.0" encoding="utf-8"?>
<p:tagLst xmlns:p="http://schemas.openxmlformats.org/presentationml/2006/main">
  <p:tag name="KSO_WM_UNIT_COLOR_SCHEME_SHAPE_ID" val="12"/>
  <p:tag name="KSO_WM_UNIT_COLOR_SCHEME_PARENT_PAGE" val="0_3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204448_5*l_h_a*1_3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540,&quot;left&quot;:185.9,&quot;top&quot;:0,&quot;width&quot;:448.4}"/>
</p:tagLst>
</file>

<file path=ppt/tags/tag157.xml><?xml version="1.0" encoding="utf-8"?>
<p:tagLst xmlns:p="http://schemas.openxmlformats.org/presentationml/2006/main">
  <p:tag name="KSO_WM_SLIDE_ID" val="custom20204448_5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5"/>
  <p:tag name="KSO_WM_SLIDE_INDEX" val="5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4448"/>
  <p:tag name="KSO_WM_SLIDE_LAYOUT" val="a_b_l"/>
  <p:tag name="KSO_WM_SLIDE_LAYOUT_CNT" val="1_1_1"/>
</p:tagLst>
</file>

<file path=ppt/tags/tag1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4448_6*b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单击此处添加副标题内容"/>
  <p:tag name="KSO_WM_UNIT_TEXT_FILL_FORE_SCHEMECOLOR_INDEX_BRIGHTNESS" val="0"/>
  <p:tag name="KSO_WM_UNIT_TEXT_FILL_FORE_SCHEMECOLOR_INDEX" val="13"/>
  <p:tag name="KSO_WM_UNIT_TEXT_FILL_TYPE" val="1"/>
</p:tagLst>
</file>

<file path=ppt/tags/tag1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48_6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_BRIGHTNESS" val="0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4448_6*e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PART 01"/>
  <p:tag name="KSO_WM_UNIT_TEXT_FILL_FORE_SCHEMECOLOR_INDEX_BRIGHTNESS" val="0"/>
  <p:tag name="KSO_WM_UNIT_TEXT_FILL_FORE_SCHEMECOLOR_INDEX" val="5"/>
  <p:tag name="KSO_WM_UNIT_TEXT_FILL_TYPE" val="1"/>
</p:tagLst>
</file>

<file path=ppt/tags/tag161.xml><?xml version="1.0" encoding="utf-8"?>
<p:tagLst xmlns:p="http://schemas.openxmlformats.org/presentationml/2006/main">
  <p:tag name="KSO_WM_SLIDE_ID" val="custom20204448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48"/>
  <p:tag name="KSO_WM_SLIDE_LAYOUT" val="a_b_e"/>
  <p:tag name="KSO_WM_SLIDE_LAYOUT_CNT" val="1_1_1"/>
</p:tagLst>
</file>

<file path=ppt/tags/tag1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16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9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74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75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76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77.xml><?xml version="1.0" encoding="utf-8"?>
<p:tagLst xmlns:p="http://schemas.openxmlformats.org/presentationml/2006/main">
  <p:tag name="KSO_WM_UNIT_TABLE_BEAUTIFY" val="smartTable{657d5b44-72ef-4ba3-af68-9193fbb4b28e}"/>
  <p:tag name="TABLE_ENDDRAG_ORIGIN_RECT" val="460*185"/>
  <p:tag name="TABLE_ENDDRAG_RECT" val="270*131*460*185"/>
</p:tagLst>
</file>

<file path=ppt/tags/tag1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8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86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87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88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8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9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5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97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98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0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4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06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07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7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1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1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23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24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8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2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2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33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35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7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3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1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42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44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4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4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2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53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55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5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7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7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7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74.xml><?xml version="1.0" encoding="utf-8"?>
<p:tagLst xmlns:p="http://schemas.openxmlformats.org/presentationml/2006/main">
  <p:tag name="KSO_WM_UNIT_FILL_FORE_SCHEMECOLOR_INDEX_BRIGHTNESS" val="0.4"/>
  <p:tag name="KSO_WM_UNIT_FILL_FORE_SCHEMECOLOR_INDEX" val="5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5.xml><?xml version="1.0" encoding="utf-8"?>
<p:tagLst xmlns:p="http://schemas.openxmlformats.org/presentationml/2006/main">
  <p:tag name="KSO_WM_UNIT_FILL_FORE_SCHEMECOLOR_INDEX_BRIGHTNESS" val="0.4"/>
  <p:tag name="KSO_WM_UNIT_FILL_FORE_SCHEMECOLOR_INDEX" val="5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UNIT_FILL_FORE_SCHEMECOLOR_INDEX_BRIGHTNESS" val="0.4"/>
  <p:tag name="KSO_WM_UNIT_FILL_FORE_SCHEMECOLOR_INDEX" val="5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7.xml><?xml version="1.0" encoding="utf-8"?>
<p:tagLst xmlns:p="http://schemas.openxmlformats.org/presentationml/2006/main">
  <p:tag name="KSO_WM_UNIT_FILL_FORE_SCHEMECOLOR_INDEX_BRIGHTNESS" val="0.4"/>
  <p:tag name="KSO_WM_UNIT_FILL_FORE_SCHEMECOLOR_INDEX" val="5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8.xml><?xml version="1.0" encoding="utf-8"?>
<p:tagLst xmlns:p="http://schemas.openxmlformats.org/presentationml/2006/main">
  <p:tag name="KSO_WM_UNIT_FILL_FORE_SCHEMECOLOR_INDEX_BRIGHTNESS" val="0.4"/>
  <p:tag name="KSO_WM_UNIT_FILL_FORE_SCHEMECOLOR_INDEX" val="5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9.xml><?xml version="1.0" encoding="utf-8"?>
<p:tagLst xmlns:p="http://schemas.openxmlformats.org/presentationml/2006/main">
  <p:tag name="KSO_WM_UNIT_FILL_FORE_SCHEMECOLOR_INDEX_BRIGHTNESS" val="0.4"/>
  <p:tag name="KSO_WM_UNIT_FILL_FORE_SCHEMECOLOR_INDEX" val="5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1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</p:tagLst>
</file>

<file path=ppt/tags/tag282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4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8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8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89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3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9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7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98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99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0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0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4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0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3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1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18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1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9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7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3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2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4448_6*b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单击此处添加副标题内容"/>
  <p:tag name="KSO_WM_UNIT_TEXT_FILL_FORE_SCHEMECOLOR_INDEX_BRIGHTNESS" val="0"/>
  <p:tag name="KSO_WM_UNIT_TEXT_FILL_FORE_SCHEMECOLOR_INDEX" val="13"/>
  <p:tag name="KSO_WM_UNIT_TEXT_FILL_TYPE" val="1"/>
</p:tagLst>
</file>

<file path=ppt/tags/tag3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48_6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_BRIGHTNESS" val="0"/>
  <p:tag name="KSO_WM_UNIT_TEXT_FILL_FORE_SCHEMECOLOR_INDEX" val="13"/>
  <p:tag name="KSO_WM_UNIT_TEXT_FILL_TYPE" val="1"/>
</p:tagLst>
</file>

<file path=ppt/tags/tag346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4448_6*e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PART 01"/>
  <p:tag name="KSO_WM_UNIT_TEXT_FILL_FORE_SCHEMECOLOR_INDEX_BRIGHTNESS" val="0"/>
  <p:tag name="KSO_WM_UNIT_TEXT_FILL_FORE_SCHEMECOLOR_INDEX" val="5"/>
  <p:tag name="KSO_WM_UNIT_TEXT_FILL_TYPE" val="1"/>
</p:tagLst>
</file>

<file path=ppt/tags/tag347.xml><?xml version="1.0" encoding="utf-8"?>
<p:tagLst xmlns:p="http://schemas.openxmlformats.org/presentationml/2006/main">
  <p:tag name="KSO_WM_SLIDE_ID" val="custom20204448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48"/>
  <p:tag name="KSO_WM_SLIDE_LAYOUT" val="a_b_e"/>
  <p:tag name="KSO_WM_SLIDE_LAYOUT_CNT" val="1_1_1"/>
</p:tagLst>
</file>

<file path=ppt/tags/tag348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49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51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352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53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354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55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356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57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358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4448_6*e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PART 01"/>
  <p:tag name="KSO_WM_UNIT_TEXT_FILL_FORE_SCHEMECOLOR_INDEX_BRIGHTNESS" val="0"/>
  <p:tag name="KSO_WM_UNIT_TEXT_FILL_FORE_SCHEMECOLOR_INDEX" val="5"/>
  <p:tag name="KSO_WM_UNIT_TEXT_FILL_TYPE" val="1"/>
</p:tagLst>
</file>

<file path=ppt/tags/tag359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61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362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63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364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65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366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48_38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谢谢观看"/>
  <p:tag name="KSO_WM_UNIT_TEXT_FILL_FORE_SCHEMECOLOR_INDEX_BRIGHTNESS" val="0"/>
  <p:tag name="KSO_WM_UNIT_TEXT_FILL_FORE_SCHEMECOLOR_INDEX" val="13"/>
  <p:tag name="KSO_WM_UNIT_TEXT_FILL_TYPE" val="1"/>
</p:tagLst>
</file>

<file path=ppt/tags/tag367.xml><?xml version="1.0" encoding="utf-8"?>
<p:tagLst xmlns:p="http://schemas.openxmlformats.org/presentationml/2006/main">
  <p:tag name="KSO_WM_SLIDE_ID" val="custom20204448_39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39"/>
  <p:tag name="KSO_WM_TAG_VERSION" val="1.0"/>
  <p:tag name="KSO_WM_BEAUTIFY_FLAG" val="#wm#"/>
  <p:tag name="KSO_WM_TEMPLATE_CATEGORY" val="custom"/>
  <p:tag name="KSO_WM_TEMPLATE_INDEX" val="20204448"/>
  <p:tag name="KSO_WM_SLIDE_LAYOUT" val="a_b"/>
  <p:tag name="KSO_WM_SLIDE_LAYOUT_CNT" val="1_1"/>
</p:tagLst>
</file>

<file path=ppt/tags/tag368.xml><?xml version="1.0" encoding="utf-8"?>
<p:tagLst xmlns:p="http://schemas.openxmlformats.org/presentationml/2006/main">
  <p:tag name="COMMONDATA" val="eyJoZGlkIjoiZmQ3ZTkyNGNmYTRkZDgxYjRjOTZhM2ZlNjhiYjE5MmUifQ=="/>
  <p:tag name="commondata" val="eyJoZGlkIjoiMWI1MjIwNDNhMDIwYmVhNGVmZGU2NGM1ZjQwMzBlNGMifQ==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*y*1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AEDEF"/>
      </a:dk2>
      <a:lt2>
        <a:srgbClr val="FBFCFC"/>
      </a:lt2>
      <a:accent1>
        <a:srgbClr val="2A71B7"/>
      </a:accent1>
      <a:accent2>
        <a:srgbClr val="3C61A3"/>
      </a:accent2>
      <a:accent3>
        <a:srgbClr val="4E508F"/>
      </a:accent3>
      <a:accent4>
        <a:srgbClr val="61407A"/>
      </a:accent4>
      <a:accent5>
        <a:srgbClr val="732F66"/>
      </a:accent5>
      <a:accent6>
        <a:srgbClr val="851F5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2705</Words>
  <Application>WPS 演示</Application>
  <PresentationFormat>全屏显示(4:3)</PresentationFormat>
  <Paragraphs>431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微软雅黑</vt:lpstr>
      <vt:lpstr>汉仪旗黑-85S</vt:lpstr>
      <vt:lpstr>黑体</vt:lpstr>
      <vt:lpstr>Arial Black</vt:lpstr>
      <vt:lpstr>等线 Light</vt:lpstr>
      <vt:lpstr>幼圆</vt:lpstr>
      <vt:lpstr>Arial Unicode MS</vt:lpstr>
      <vt:lpstr>Wingdings</vt:lpstr>
      <vt:lpstr>Times New Roman</vt:lpstr>
      <vt:lpstr>Calibri Light</vt:lpstr>
      <vt:lpstr>Office 主题</vt:lpstr>
      <vt:lpstr>1_Office 主题​​</vt:lpstr>
      <vt:lpstr>项目2 柱平法 识图与钢筋计算</vt:lpstr>
      <vt:lpstr>PowerPoint 演示文稿</vt:lpstr>
      <vt:lpstr>识图原理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钢筋计算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钢筋绑扎实训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黄佳璐</cp:lastModifiedBy>
  <cp:revision>113</cp:revision>
  <dcterms:created xsi:type="dcterms:W3CDTF">2015-09-10T00:57:00Z</dcterms:created>
  <dcterms:modified xsi:type="dcterms:W3CDTF">2024-09-29T10:04:55Z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8C16FEB26116481384433B3DD8719698_13</vt:lpwstr>
  </property>
</Properties>
</file>