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302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304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3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6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78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896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85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253d8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3EA944-833B-4BC7-88AF-6C2F5E3CAD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生物和生物圈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253d8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3715DD-209A-437E-A593-3566B693EB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bbf3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02cae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a42a957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630b0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bbbf3b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d02cae2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a42a957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5630b09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生物和生物圈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6F06EB-09A0-CB66-C679-F0364180BC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C804748-E1EF-4BF5-9ABE-DBD9B66857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3070766-0557-4EB2-94A5-3D3EC7173F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bbf3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02cae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a42a957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630b0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bbbf3b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d02cae2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a42a957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5630b09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8212d7842?vaa=1&amp;vcp=1&amp;vis=1&amp;pid=841541d3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（3）调查法：调查是科学探究常用的方法之一；调查时首先要明确调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和调查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制订合理的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有时因为调查的范围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很大，不可能逐一调查时，就要选取一部分调查对象作为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过程中要如实记录；对调查的结果要进行整理和分析，有时还要用数学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方法进行统计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2_1#8212d7842.blank?vaa=1&amp;vcp=1&amp;vis=1&amp;pid=841541d35&amp;color=0,0,0&amp;vpa=39&amp;vtp=1&amp;vaab=1&amp;bbb=1"/>
          <p:cNvSpPr/>
          <p:nvPr/>
        </p:nvSpPr>
        <p:spPr>
          <a:xfrm>
            <a:off x="905415" y="24825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</a:t>
            </a:r>
            <a:endParaRPr lang="en-US" altLang="zh-CN" sz="2800" dirty="0"/>
          </a:p>
        </p:txBody>
      </p:sp>
      <p:sp>
        <p:nvSpPr>
          <p:cNvPr id="4" name="QB_7_AN.53_1#8212d7842.blank?vaa=1&amp;vcp=1&amp;vis=1&amp;pid=841541d35&amp;color=0,0,0&amp;vpa=40&amp;vtp=1&amp;vaab=1&amp;bbb=1"/>
          <p:cNvSpPr/>
          <p:nvPr/>
        </p:nvSpPr>
        <p:spPr>
          <a:xfrm>
            <a:off x="3039014" y="24825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</a:t>
            </a:r>
            <a:endParaRPr lang="en-US" altLang="zh-CN" sz="2800" dirty="0"/>
          </a:p>
        </p:txBody>
      </p:sp>
      <p:sp>
        <p:nvSpPr>
          <p:cNvPr id="5" name="QB_7_AN.54_1#8212d7842.blank?vaa=1&amp;vcp=1&amp;vis=1&amp;pid=841541d35&amp;color=0,0,0&amp;vpa=41&amp;vtp=1&amp;vaab=1&amp;bbb=1"/>
          <p:cNvSpPr/>
          <p:nvPr/>
        </p:nvSpPr>
        <p:spPr>
          <a:xfrm>
            <a:off x="6239415" y="248256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调查方案</a:t>
            </a:r>
            <a:endParaRPr lang="en-US" altLang="zh-CN" sz="2800" dirty="0"/>
          </a:p>
        </p:txBody>
      </p:sp>
      <p:sp>
        <p:nvSpPr>
          <p:cNvPr id="6" name="QB_7_AN.55_1#8212d7842.blank?vaa=1&amp;vcp=1&amp;vis=1&amp;pid=841541d35&amp;color=0,0,0&amp;vpa=42&amp;vtp=1&amp;vaab=1&amp;bbb=1"/>
          <p:cNvSpPr/>
          <p:nvPr/>
        </p:nvSpPr>
        <p:spPr>
          <a:xfrm>
            <a:off x="9439814" y="31302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2948a323d?vaa=1&amp;vcp=1&amp;vis=1&amp;pid=0fb8037a9&amp;color=0,0,0&amp;vtp=1&amp;vaab=1&amp;bt=1&amp;bbb=1"/>
          <p:cNvSpPr/>
          <p:nvPr/>
        </p:nvSpPr>
        <p:spPr>
          <a:xfrm>
            <a:off x="539496" y="16118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科学探究的基本环节。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7_1#ba29c8abd?vaa=1&amp;vcp=1&amp;vis=1&amp;pid=2948a323d&amp;color=0,0,0&amp;vtp=1&amp;vaab=1&amp;bbb=1&amp;hb=1"/>
              <p:cNvSpPr/>
              <p:nvPr/>
            </p:nvSpPr>
            <p:spPr>
              <a:xfrm>
                <a:off x="539496" y="216646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（1）科学探究一般包括六大基本环节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作出假设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制订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实施计划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表达、交流。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57_1#ba29c8abd?vaa=1&amp;vcp=1&amp;vis=1&amp;pid=2948a32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6461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ba29c8abd.blank?vaa=1&amp;vcp=1&amp;vis=1&amp;pid=2948a323d&amp;color=0,0,0&amp;vpa=43&amp;vtp=1&amp;vaab=1&amp;bbb=1"/>
          <p:cNvSpPr/>
          <p:nvPr/>
        </p:nvSpPr>
        <p:spPr>
          <a:xfrm>
            <a:off x="6805925" y="21359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</a:t>
            </a:r>
            <a:endParaRPr lang="en-US" altLang="zh-CN" sz="2800" dirty="0"/>
          </a:p>
        </p:txBody>
      </p:sp>
      <p:sp>
        <p:nvSpPr>
          <p:cNvPr id="5" name="QB_7_AN.2_1#ba29c8abd.blank?vaa=1&amp;vcp=1&amp;vis=1&amp;pid=2948a323d&amp;color=0,0,0&amp;vpa=44&amp;vtp=1&amp;vaab=1&amp;bbb=1"/>
          <p:cNvSpPr/>
          <p:nvPr/>
        </p:nvSpPr>
        <p:spPr>
          <a:xfrm>
            <a:off x="3360707" y="276272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</a:t>
            </a:r>
            <a:endParaRPr lang="en-US" altLang="zh-CN" sz="2800" dirty="0"/>
          </a:p>
        </p:txBody>
      </p:sp>
      <p:sp>
        <p:nvSpPr>
          <p:cNvPr id="6" name="QB_7_BD.60_1#01c8ebe22?vaa=1&amp;vcp=1&amp;vis=1&amp;pid=2948a323d&amp;color=0,0,0&amp;vtp=1&amp;vaab=1&amp;bbb=1&amp;hb=1"/>
          <p:cNvSpPr/>
          <p:nvPr/>
        </p:nvSpPr>
        <p:spPr>
          <a:xfrm>
            <a:off x="539496" y="33799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（2）实验方案的要求：需设计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实验，一般只设置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素；为避免偶然性、减小误差，还要设置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值。</a:t>
            </a:r>
            <a:endParaRPr lang="en-US" altLang="zh-CN" sz="2800" dirty="0"/>
          </a:p>
        </p:txBody>
      </p:sp>
      <p:sp>
        <p:nvSpPr>
          <p:cNvPr id="7" name="QB_7_AN.61_1#01c8ebe22.blank?vaa=1&amp;vcp=1&amp;vis=1&amp;pid=2948a323d&amp;color=0,0,0&amp;vpa=45&amp;vtp=1&amp;vaab=1&amp;bbb=1"/>
          <p:cNvSpPr/>
          <p:nvPr/>
        </p:nvSpPr>
        <p:spPr>
          <a:xfrm>
            <a:off x="5350415" y="334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8" name="QB_7_AN.62_1#01c8ebe22.blank?vaa=1&amp;vcp=1&amp;vis=1&amp;pid=2948a323d&amp;color=0,0,0&amp;vpa=46&amp;vtp=1&amp;vaab=1&amp;bbb=1"/>
          <p:cNvSpPr/>
          <p:nvPr/>
        </p:nvSpPr>
        <p:spPr>
          <a:xfrm>
            <a:off x="9262014" y="334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</a:t>
            </a:r>
            <a:endParaRPr lang="en-US" altLang="zh-CN" sz="2800" dirty="0"/>
          </a:p>
        </p:txBody>
      </p:sp>
      <p:sp>
        <p:nvSpPr>
          <p:cNvPr id="9" name="QB_7_AN.63_1#01c8ebe22.blank?vaa=1&amp;vcp=1&amp;vis=1&amp;pid=2948a323d&amp;color=0,0,0&amp;vpa=47&amp;vtp=1&amp;vaab=1&amp;bbb=1"/>
          <p:cNvSpPr/>
          <p:nvPr/>
        </p:nvSpPr>
        <p:spPr>
          <a:xfrm>
            <a:off x="6950614" y="399716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重复组（重复实验）</a:t>
            </a:r>
            <a:endParaRPr lang="en-US" altLang="zh-CN" sz="2800" dirty="0"/>
          </a:p>
        </p:txBody>
      </p:sp>
      <p:sp>
        <p:nvSpPr>
          <p:cNvPr id="10" name="QB_7_AN.64_1#01c8ebe22.blank?vaa=1&amp;vcp=1&amp;vis=1&amp;pid=2948a323d&amp;color=0,0,0&amp;vpa=48&amp;vtp=1&amp;vaab=1&amp;bbb=1"/>
          <p:cNvSpPr/>
          <p:nvPr/>
        </p:nvSpPr>
        <p:spPr>
          <a:xfrm>
            <a:off x="1616614" y="4623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5_1#75db7806f?vaa=1&amp;vcp=1&amp;vis=1&amp;pid=0fb8037a9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生物与环境的关系。</a:t>
            </a:r>
            <a:endParaRPr lang="en-US" altLang="zh-CN" sz="2800" dirty="0"/>
          </a:p>
        </p:txBody>
      </p:sp>
      <p:sp>
        <p:nvSpPr>
          <p:cNvPr id="3" name="QB_7_BD.66_1#3a55ac218?vaa=1&amp;vcp=1&amp;vis=1&amp;pid=75db7806f&amp;color=0,0,0&amp;vtp=1&amp;vaab=1&amp;bbb=1&amp;hb=1"/>
          <p:cNvSpPr/>
          <p:nvPr/>
        </p:nvSpPr>
        <p:spPr>
          <a:xfrm>
            <a:off x="539496" y="15299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（1）环境中的生态因素：环境中影响生物的生活和分布的因素叫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可分为两类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前者包括最常见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后者指影响某种生物生活的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3a55ac218.blank?vaa=1&amp;vcp=1&amp;vis=1&amp;pid=75db7806f&amp;color=0,0,0&amp;vpa=49&amp;vtp=1&amp;vaab=1&amp;bbb=1&amp;hb=1"/>
          <p:cNvSpPr/>
          <p:nvPr/>
        </p:nvSpPr>
        <p:spPr>
          <a:xfrm>
            <a:off x="539496" y="14994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</a:t>
            </a:r>
            <a:endParaRPr lang="en-US" altLang="zh-CN" sz="2800" dirty="0"/>
          </a:p>
        </p:txBody>
      </p:sp>
      <p:sp>
        <p:nvSpPr>
          <p:cNvPr id="5" name="QB_7_AN.2_1#3a55ac218.blank?vaa=1&amp;vcp=1&amp;vis=1&amp;pid=75db7806f&amp;color=0,0,0&amp;vpa=50&amp;vtp=1&amp;vaab=1&amp;bbb=1"/>
          <p:cNvSpPr/>
          <p:nvPr/>
        </p:nvSpPr>
        <p:spPr>
          <a:xfrm>
            <a:off x="4283615" y="214712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</a:t>
            </a:r>
            <a:endParaRPr lang="en-US" altLang="zh-CN" sz="2800" dirty="0"/>
          </a:p>
        </p:txBody>
      </p:sp>
      <p:sp>
        <p:nvSpPr>
          <p:cNvPr id="6" name="QB_7_AN.3_1#3a55ac218.blank?vaa=1&amp;vcp=1&amp;vis=1&amp;pid=75db7806f&amp;color=0,0,0&amp;vpa=51&amp;vtp=1&amp;vaab=1&amp;bbb=1"/>
          <p:cNvSpPr/>
          <p:nvPr/>
        </p:nvSpPr>
        <p:spPr>
          <a:xfrm>
            <a:off x="6772814" y="214712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生物因素</a:t>
            </a:r>
            <a:endParaRPr lang="en-US" altLang="zh-CN" sz="2800" dirty="0"/>
          </a:p>
        </p:txBody>
      </p:sp>
      <p:sp>
        <p:nvSpPr>
          <p:cNvPr id="7" name="QB_7_AN.4_1#3a55ac218.blank?vaa=1&amp;vcp=1&amp;vis=1&amp;pid=75db7806f&amp;color=0,0,0&amp;vpa=52&amp;vtp=1&amp;vaab=1&amp;bbb=1"/>
          <p:cNvSpPr/>
          <p:nvPr/>
        </p:nvSpPr>
        <p:spPr>
          <a:xfrm>
            <a:off x="905415" y="2773870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光、温度、水等</a:t>
            </a:r>
            <a:endParaRPr lang="en-US" altLang="zh-CN" sz="2800" dirty="0"/>
          </a:p>
        </p:txBody>
      </p:sp>
      <p:sp>
        <p:nvSpPr>
          <p:cNvPr id="8" name="QB_7_AN.5_1#3a55ac218.blank?vaa=1&amp;vcp=1&amp;vis=1&amp;pid=75db7806f&amp;color=0,0,0&amp;vpa=53&amp;vtp=1&amp;vaab=1&amp;bbb=1"/>
          <p:cNvSpPr/>
          <p:nvPr/>
        </p:nvSpPr>
        <p:spPr>
          <a:xfrm>
            <a:off x="8373014" y="277387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其他生物</a:t>
            </a:r>
            <a:endParaRPr lang="en-US" altLang="zh-CN" sz="2800" dirty="0"/>
          </a:p>
        </p:txBody>
      </p:sp>
      <p:sp>
        <p:nvSpPr>
          <p:cNvPr id="9" name="QO_7_BD.72_1#e7e7fc9b8?vaa=1&amp;vcp=1&amp;vis=1&amp;pid=75db7806f&amp;color=0,0,0&amp;vtp=1&amp;vaab=1&amp;bbb=1"/>
          <p:cNvSpPr/>
          <p:nvPr/>
        </p:nvSpPr>
        <p:spPr>
          <a:xfrm>
            <a:off x="539496" y="34524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（2）生物与生物间形成的关系。</a:t>
            </a:r>
            <a:endParaRPr lang="en-US" altLang="zh-CN" sz="2800" dirty="0"/>
          </a:p>
        </p:txBody>
      </p:sp>
      <p:sp>
        <p:nvSpPr>
          <p:cNvPr id="10" name="QB_8_BD.73_1#11474f212?vaa=1&amp;vcp=1&amp;vis=1&amp;pid=e7e7fc9b8&amp;color=0,0,0&amp;vtp=1&amp;vaab=1&amp;bbb=1"/>
          <p:cNvSpPr/>
          <p:nvPr/>
        </p:nvSpPr>
        <p:spPr>
          <a:xfrm>
            <a:off x="539495" y="4081970"/>
            <a:ext cx="113186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是指一种生物以另一种生物作为食物的现象，如猎豹与羚羊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是指两种生物生活在一起，相互争夺资源、空间和配偶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等的现象，如杂草与水稻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1" name="QB_8_AN.6_1#11474f212.blank?vaa=1&amp;vcp=1&amp;vis=1&amp;pid=e7e7fc9b8&amp;color=0,0,0&amp;vpa=54&amp;vtp=1&amp;vaab=1&amp;bbb=1"/>
          <p:cNvSpPr/>
          <p:nvPr/>
        </p:nvSpPr>
        <p:spPr>
          <a:xfrm>
            <a:off x="886365" y="4051490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捕食关系</a:t>
            </a:r>
            <a:endParaRPr lang="en-US" altLang="zh-CN" sz="2800" spc="-100" dirty="0"/>
          </a:p>
        </p:txBody>
      </p:sp>
      <p:sp>
        <p:nvSpPr>
          <p:cNvPr id="13" name="QB_8_AN.76_1#11474f212.blank?vaa=1&amp;vcp=1&amp;vis=1&amp;pid=e7e7fc9b8&amp;color=0,0,0&amp;vpa=55&amp;vtp=1&amp;vaab=1&amp;bbb=1"/>
          <p:cNvSpPr/>
          <p:nvPr/>
        </p:nvSpPr>
        <p:spPr>
          <a:xfrm>
            <a:off x="905415" y="46991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fabd3a656?vaa=1&amp;vcp=1&amp;vis=1&amp;pid=e7e7fc9b8&amp;color=0,0,0&amp;vtp=1&amp;vaab=1&amp;bt=1&amp;bbb=1&amp;hb=1"/>
          <p:cNvSpPr/>
          <p:nvPr/>
        </p:nvSpPr>
        <p:spPr>
          <a:xfrm>
            <a:off x="539496" y="59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是指两种生物生存在一起，相互依赖，彼此有利，离开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后一方或双方都难以生存的现象，如豆科植物与根瘤菌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fabd3a656.blank?vaa=1&amp;vcp=1&amp;vis=1&amp;pid=e7e7fc9b8&amp;color=0,0,0&amp;vpa=56&amp;vtp=1&amp;vaab=1&amp;bbb=1"/>
          <p:cNvSpPr/>
          <p:nvPr/>
        </p:nvSpPr>
        <p:spPr>
          <a:xfrm>
            <a:off x="905415" y="56718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共生关系</a:t>
            </a:r>
            <a:endParaRPr lang="en-US" altLang="zh-CN" sz="2800" dirty="0"/>
          </a:p>
        </p:txBody>
      </p:sp>
      <p:sp>
        <p:nvSpPr>
          <p:cNvPr id="4" name="QB_8_BD.79_1#6a67a7a24?vaa=1&amp;vcp=1&amp;vis=1&amp;pid=e7e7fc9b8&amp;color=0,0,0&amp;vtp=1&amp;vaab=1&amp;bbb=1&amp;hb=1"/>
          <p:cNvSpPr/>
          <p:nvPr/>
        </p:nvSpPr>
        <p:spPr>
          <a:xfrm>
            <a:off x="539496" y="18725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是指一种生物生活在另一种生物的体内或体表，并从这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种生物的体内或体表摄取营养来维持生存的现象，如噬菌体与细菌、蛔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_1#6a67a7a24.blank?vaa=1&amp;vcp=1&amp;vis=1&amp;pid=e7e7fc9b8&amp;color=0,0,0&amp;vpa=57&amp;vtp=1&amp;vaab=1&amp;bbb=1"/>
          <p:cNvSpPr/>
          <p:nvPr/>
        </p:nvSpPr>
        <p:spPr>
          <a:xfrm>
            <a:off x="905415" y="18420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寄生关系</a:t>
            </a:r>
            <a:endParaRPr lang="en-US" altLang="zh-CN" sz="2800" dirty="0"/>
          </a:p>
        </p:txBody>
      </p:sp>
      <p:sp>
        <p:nvSpPr>
          <p:cNvPr id="6" name="QB_8_BD.81_1#e83cc3a23?vaa=1&amp;vcp=1&amp;vis=1&amp;pid=e7e7fc9b8&amp;color=0,0,0&amp;vtp=1&amp;vaab=1&amp;bbb=1&amp;hb=1"/>
          <p:cNvSpPr/>
          <p:nvPr/>
        </p:nvSpPr>
        <p:spPr>
          <a:xfrm>
            <a:off x="539496" y="3802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合作关系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是指同种或不同种生物共同生活在一起，彼此互为有利的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生活关系。两者分开后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生活，如寄居蟹和海葵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3_1#e83cc3a23.blank?vaa=1&amp;vcp=1&amp;vis=1&amp;pid=e7e7fc9b8&amp;color=0,0,0&amp;vpa=58&amp;vtp=1&amp;vaab=1&amp;bbb=1"/>
          <p:cNvSpPr/>
          <p:nvPr/>
        </p:nvSpPr>
        <p:spPr>
          <a:xfrm>
            <a:off x="4105815" y="43992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仍能独立</a:t>
            </a:r>
            <a:endParaRPr lang="en-US" altLang="zh-CN" sz="2800" dirty="0"/>
          </a:p>
        </p:txBody>
      </p:sp>
      <p:sp>
        <p:nvSpPr>
          <p:cNvPr id="8" name="QB_7_BD.83_1#acdb9a081?vaa=1&amp;vcp=1&amp;vis=1&amp;pid=75db7806f&amp;color=0,0,0&amp;vtp=1&amp;vaab=1&amp;bbb=1&amp;hb=1"/>
          <p:cNvSpPr/>
          <p:nvPr/>
        </p:nvSpPr>
        <p:spPr>
          <a:xfrm>
            <a:off x="539496" y="50799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环境，同时也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环境。生物对环境的适应具有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84_1#acdb9a081.blank?vaa=1&amp;vcp=1&amp;vis=1&amp;pid=75db7806f&amp;color=0,0,0&amp;vpa=59&amp;vtp=1&amp;vaab=1&amp;bbb=1"/>
          <p:cNvSpPr/>
          <p:nvPr/>
        </p:nvSpPr>
        <p:spPr>
          <a:xfrm>
            <a:off x="2150014" y="50494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</a:t>
            </a:r>
            <a:endParaRPr lang="en-US" altLang="zh-CN" sz="2800" dirty="0"/>
          </a:p>
        </p:txBody>
      </p:sp>
      <p:sp>
        <p:nvSpPr>
          <p:cNvPr id="10" name="QB_7_AN.85_1#acdb9a081.blank?vaa=1&amp;vcp=1&amp;vis=1&amp;pid=75db7806f&amp;color=0,0,0&amp;vpa=60&amp;vtp=1&amp;vaab=1&amp;bbb=1"/>
          <p:cNvSpPr/>
          <p:nvPr/>
        </p:nvSpPr>
        <p:spPr>
          <a:xfrm>
            <a:off x="5350415" y="50494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endParaRPr lang="en-US" altLang="zh-CN" sz="2800" dirty="0"/>
          </a:p>
        </p:txBody>
      </p:sp>
      <p:sp>
        <p:nvSpPr>
          <p:cNvPr id="11" name="QB_7_AN.86_1#acdb9a081.blank?vaa=1&amp;vcp=1&amp;vis=1&amp;pid=75db7806f&amp;color=0,0,0&amp;vpa=61&amp;vtp=1&amp;vaab=1&amp;bbb=1"/>
          <p:cNvSpPr/>
          <p:nvPr/>
        </p:nvSpPr>
        <p:spPr>
          <a:xfrm>
            <a:off x="549815" y="567620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普遍性</a:t>
            </a:r>
            <a:endParaRPr lang="en-US" altLang="zh-CN" sz="2800" dirty="0"/>
          </a:p>
        </p:txBody>
      </p:sp>
      <p:sp>
        <p:nvSpPr>
          <p:cNvPr id="12" name="QB_7_AN.87_1#acdb9a081.blank?vaa=1&amp;vcp=1&amp;vis=1&amp;pid=75db7806f&amp;color=0,0,0&amp;vpa=62&amp;vtp=1&amp;vaab=1&amp;bbb=1"/>
          <p:cNvSpPr/>
          <p:nvPr/>
        </p:nvSpPr>
        <p:spPr>
          <a:xfrm>
            <a:off x="3039014" y="567620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8_1#d013c68a7?vaa=1&amp;vcp=1&amp;vis=1&amp;pid=0fb8037a9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生态系统。</a:t>
            </a:r>
            <a:endParaRPr lang="en-US" altLang="zh-CN" sz="2800" dirty="0"/>
          </a:p>
        </p:txBody>
      </p:sp>
      <p:sp>
        <p:nvSpPr>
          <p:cNvPr id="3" name="QB_7_BD.89_1#579e1f091?vaa=1&amp;vcp=1&amp;vis=1&amp;pid=d013c68a7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所形成的统一的整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体叫作生态系统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579e1f091.blank?vaa=1&amp;vcp=1&amp;vis=1&amp;pid=d013c68a7&amp;color=0,0,0&amp;vpa=63&amp;vtp=1&amp;vaab=1&amp;bbb=1"/>
          <p:cNvSpPr/>
          <p:nvPr/>
        </p:nvSpPr>
        <p:spPr>
          <a:xfrm>
            <a:off x="3572415" y="214077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空间范围</a:t>
            </a:r>
            <a:endParaRPr lang="en-US" altLang="zh-CN" sz="2800" dirty="0"/>
          </a:p>
        </p:txBody>
      </p:sp>
      <p:sp>
        <p:nvSpPr>
          <p:cNvPr id="5" name="QB_7_AN.2_1#579e1f091.blank?vaa=1&amp;vcp=1&amp;vis=1&amp;pid=d013c68a7&amp;color=0,0,0&amp;vpa=64&amp;vtp=1&amp;vaab=1&amp;bbb=1"/>
          <p:cNvSpPr/>
          <p:nvPr/>
        </p:nvSpPr>
        <p:spPr>
          <a:xfrm>
            <a:off x="6061615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6" name="QB_7_AN.3_1#579e1f091.blank?vaa=1&amp;vcp=1&amp;vis=1&amp;pid=d013c68a7&amp;color=0,0,0&amp;vpa=65&amp;vtp=1&amp;vaab=1&amp;bbb=1"/>
          <p:cNvSpPr/>
          <p:nvPr/>
        </p:nvSpPr>
        <p:spPr>
          <a:xfrm>
            <a:off x="7484014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7" name="QB_7_BD.93_1#bf1dc38b6?vaa=1&amp;vcp=1&amp;vis=1&amp;pid=d013c68a7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是地球上最大的生态系统，范围包括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的底部、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的大部和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的表面，它为生物的生存提供了基本条件：营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养物质、阳光、空气、水、适宜的温度和一定的生存空间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94_1#bf1dc38b6.blank?vaa=1&amp;vcp=1&amp;vis=1&amp;pid=d013c68a7&amp;color=0,0,0&amp;vpa=66&amp;vtp=1&amp;vaab=1&amp;bbb=1"/>
          <p:cNvSpPr/>
          <p:nvPr/>
        </p:nvSpPr>
        <p:spPr>
          <a:xfrm>
            <a:off x="1438815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9" name="QB_7_AN.95_1#bf1dc38b6.blank?vaa=1&amp;vcp=1&amp;vis=1&amp;pid=d013c68a7&amp;color=0,0,0&amp;vpa=67&amp;vtp=1&amp;vaab=1&amp;bbb=1"/>
          <p:cNvSpPr/>
          <p:nvPr/>
        </p:nvSpPr>
        <p:spPr>
          <a:xfrm>
            <a:off x="8550814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大气圈</a:t>
            </a:r>
            <a:endParaRPr lang="en-US" altLang="zh-CN" sz="2800" dirty="0"/>
          </a:p>
        </p:txBody>
      </p:sp>
      <p:sp>
        <p:nvSpPr>
          <p:cNvPr id="10" name="QB_7_AN.96_1#bf1dc38b6.blank?vaa=1&amp;vcp=1&amp;vis=1&amp;pid=d013c68a7&amp;color=0,0,0&amp;vpa=68&amp;vtp=1&amp;vaab=1&amp;bbb=1"/>
          <p:cNvSpPr/>
          <p:nvPr/>
        </p:nvSpPr>
        <p:spPr>
          <a:xfrm>
            <a:off x="549815" y="4065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水圈</a:t>
            </a:r>
            <a:endParaRPr lang="en-US" altLang="zh-CN" sz="2800" dirty="0"/>
          </a:p>
        </p:txBody>
      </p:sp>
      <p:sp>
        <p:nvSpPr>
          <p:cNvPr id="11" name="QB_7_AN.97_1#bf1dc38b6.blank?vaa=1&amp;vcp=1&amp;vis=1&amp;pid=d013c68a7&amp;color=0,0,0&amp;vpa=69&amp;vtp=1&amp;vaab=1&amp;bbb=1"/>
          <p:cNvSpPr/>
          <p:nvPr/>
        </p:nvSpPr>
        <p:spPr>
          <a:xfrm>
            <a:off x="3039014" y="4065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岩石圈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8_1#3e0042114?vaa=1&amp;vcp=1&amp;vis=1&amp;pid=d013c68a7&amp;color=0,0,0&amp;vtp=1&amp;vaab=1&amp;bt=1&amp;bbb=1&amp;hb=1"/>
          <p:cNvSpPr/>
          <p:nvPr/>
        </p:nvSpPr>
        <p:spPr>
          <a:xfrm>
            <a:off x="539496" y="9240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（3）成分：生态系统包括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部分（生产者、消费者、分解者）和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部分（水、阳光、空气等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O_7_AN.2_1#3e0042114.blank?vaa=1&amp;vcp=1&amp;vis=1&amp;pid=d013c68a7&amp;color=0,0,0&amp;vpa=70&amp;vtp=1&amp;vaab=1&amp;bbb=1"/>
          <p:cNvSpPr/>
          <p:nvPr/>
        </p:nvSpPr>
        <p:spPr>
          <a:xfrm>
            <a:off x="4639215" y="8935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4" name="QO_7_AN.1_1#3e0042114.blank?vaa=1&amp;vcp=1&amp;vis=1&amp;pid=d013c68a7&amp;color=0,0,0&amp;vpa=71&amp;vtp=1&amp;vaab=1&amp;bbb=1"/>
          <p:cNvSpPr/>
          <p:nvPr/>
        </p:nvSpPr>
        <p:spPr>
          <a:xfrm>
            <a:off x="549815" y="1520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5" name="QB_8_BD.101_1#eeb625a64?vaa=1&amp;vcp=1&amp;vis=1&amp;pid=3e0042114&amp;color=0,0,0&amp;vtp=1&amp;vaab=1&amp;bbb=1&amp;hb=1"/>
          <p:cNvSpPr/>
          <p:nvPr/>
        </p:nvSpPr>
        <p:spPr>
          <a:xfrm>
            <a:off x="539496" y="219894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在生态系统中起决定性作用。主要是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此外还包括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不仅包括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还包括一些营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是联系生物与环境的纽带，主要包括营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与某些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3_1#eeb625a64.blank?vaa=1&amp;vcp=1&amp;vis=1&amp;pid=3e0042114&amp;color=0,0,0&amp;vpa=72&amp;vtp=1&amp;vaab=1&amp;bbb=1"/>
          <p:cNvSpPr/>
          <p:nvPr/>
        </p:nvSpPr>
        <p:spPr>
          <a:xfrm>
            <a:off x="905415" y="21684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7" name="QB_8_AN.4_1#eeb625a64.blank?vaa=1&amp;vcp=1&amp;vis=1&amp;pid=3e0042114&amp;color=0,0,0&amp;vpa=73&amp;vtp=1&amp;vaab=1&amp;bbb=1"/>
          <p:cNvSpPr/>
          <p:nvPr/>
        </p:nvSpPr>
        <p:spPr>
          <a:xfrm>
            <a:off x="8373014" y="21684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sp>
        <p:nvSpPr>
          <p:cNvPr id="8" name="QB_8_AN.5_1#eeb625a64.blank?vaa=1&amp;vcp=1&amp;vis=1&amp;pid=3e0042114&amp;color=0,0,0&amp;vpa=74&amp;vtp=1&amp;vaab=1&amp;bbb=1"/>
          <p:cNvSpPr/>
          <p:nvPr/>
        </p:nvSpPr>
        <p:spPr>
          <a:xfrm>
            <a:off x="1261015" y="28161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自养型</a:t>
            </a:r>
            <a:endParaRPr lang="en-US" altLang="zh-CN" sz="2800" dirty="0"/>
          </a:p>
        </p:txBody>
      </p:sp>
      <p:sp>
        <p:nvSpPr>
          <p:cNvPr id="10" name="QB_8_AN.6_1#eeb625a64.blank?vaa=1&amp;vcp=1&amp;vis=1&amp;pid=3e0042114&amp;color=0,0,0&amp;vpa=75&amp;vtp=1&amp;vaab=1&amp;bbb=1"/>
          <p:cNvSpPr/>
          <p:nvPr/>
        </p:nvSpPr>
        <p:spPr>
          <a:xfrm>
            <a:off x="905415" y="34638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11" name="QB_8_AN.7_1#eeb625a64.blank?vaa=1&amp;vcp=1&amp;vis=1&amp;pid=3e0042114&amp;color=0,0,0&amp;vpa=76&amp;vtp=1&amp;vaab=1&amp;bbb=1"/>
          <p:cNvSpPr/>
          <p:nvPr/>
        </p:nvSpPr>
        <p:spPr>
          <a:xfrm>
            <a:off x="4105815" y="346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12" name="QB_8_AN.8_1#eeb625a64.blank?vaa=1&amp;vcp=1&amp;vis=1&amp;pid=3e0042114&amp;color=0,0,0&amp;vpa=77&amp;vtp=1&amp;vaab=1&amp;bbb=1"/>
          <p:cNvSpPr/>
          <p:nvPr/>
        </p:nvSpPr>
        <p:spPr>
          <a:xfrm>
            <a:off x="7661814" y="346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13" name="QB_8_AN.9_1#eeb625a64.blank?vaa=1&amp;vcp=1&amp;vis=1&amp;pid=3e0042114&amp;color=0,0,0&amp;vpa=78&amp;vtp=1&amp;vaab=1&amp;bbb=1&amp;hb=1"/>
          <p:cNvSpPr/>
          <p:nvPr/>
        </p:nvSpPr>
        <p:spPr>
          <a:xfrm>
            <a:off x="539496" y="34638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15" name="QB_8_AN.111_1#eeb625a64.blank?vaa=1&amp;vcp=1&amp;vis=1&amp;pid=3e0042114&amp;color=0,0,0&amp;vpa=79&amp;vtp=1&amp;vaab=1&amp;bbb=1"/>
          <p:cNvSpPr/>
          <p:nvPr/>
        </p:nvSpPr>
        <p:spPr>
          <a:xfrm>
            <a:off x="905415" y="47592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16" name="QB_8_AN.112_1#eeb625a64.blank?vaa=1&amp;vcp=1&amp;vis=1&amp;pid=3e0042114&amp;color=0,0,0&amp;vpa=80&amp;vtp=1&amp;vaab=1&amp;bbb=1"/>
          <p:cNvSpPr/>
          <p:nvPr/>
        </p:nvSpPr>
        <p:spPr>
          <a:xfrm>
            <a:off x="8728614" y="47592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腐生</a:t>
            </a:r>
            <a:endParaRPr lang="en-US" altLang="zh-CN" sz="2800" dirty="0"/>
          </a:p>
        </p:txBody>
      </p:sp>
      <p:sp>
        <p:nvSpPr>
          <p:cNvPr id="17" name="QB_8_AN.113_1#eeb625a64.blank?vaa=1&amp;vcp=1&amp;vis=1&amp;pid=3e0042114&amp;color=0,0,0&amp;vpa=81&amp;vtp=1&amp;vaab=1&amp;bbb=1"/>
          <p:cNvSpPr/>
          <p:nvPr/>
        </p:nvSpPr>
        <p:spPr>
          <a:xfrm>
            <a:off x="638715" y="538600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18" name="QB_8_AN.114_1#eeb625a64.blank?vaa=1&amp;vcp=1&amp;vis=1&amp;pid=3e0042114&amp;color=0,0,0&amp;vpa=82&amp;vtp=1&amp;vaab=1&amp;bbb=1"/>
          <p:cNvSpPr/>
          <p:nvPr/>
        </p:nvSpPr>
        <p:spPr>
          <a:xfrm>
            <a:off x="3928015" y="53860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5_1#7175f3bf2?vaa=1&amp;vcp=1&amp;vis=1&amp;pid=d013c68a7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（4）特点：生态系统具有一定的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能力，使生态系统中各种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生物的数量和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稳定的状态，称为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但这种调节能力是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7175f3bf2.blank?vaa=1&amp;vcp=1&amp;vis=1&amp;pid=d013c68a7&amp;color=0,0,0&amp;vpa=83&amp;vtp=1&amp;vaab=1&amp;bbb=1"/>
          <p:cNvSpPr/>
          <p:nvPr/>
        </p:nvSpPr>
        <p:spPr>
          <a:xfrm>
            <a:off x="5706015" y="5273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4" name="QB_7_AN.2_1#7175f3bf2.blank?vaa=1&amp;vcp=1&amp;vis=1&amp;pid=d013c68a7&amp;color=0,0,0&amp;vpa=84&amp;vtp=1&amp;vaab=1&amp;bbb=1"/>
          <p:cNvSpPr/>
          <p:nvPr/>
        </p:nvSpPr>
        <p:spPr>
          <a:xfrm>
            <a:off x="2683414" y="117500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所占的比例</a:t>
            </a:r>
            <a:endParaRPr lang="en-US" altLang="zh-CN" sz="2800" dirty="0"/>
          </a:p>
        </p:txBody>
      </p:sp>
      <p:sp>
        <p:nvSpPr>
          <p:cNvPr id="5" name="QB_7_AN.3_1#7175f3bf2.blank?vaa=1&amp;vcp=1&amp;vis=1&amp;pid=d013c68a7&amp;color=0,0,0&amp;vpa=85&amp;vtp=1&amp;vaab=1&amp;bbb=1"/>
          <p:cNvSpPr/>
          <p:nvPr/>
        </p:nvSpPr>
        <p:spPr>
          <a:xfrm>
            <a:off x="5883815" y="1175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</a:t>
            </a:r>
            <a:endParaRPr lang="en-US" altLang="zh-CN" sz="2800" dirty="0"/>
          </a:p>
        </p:txBody>
      </p:sp>
      <p:sp>
        <p:nvSpPr>
          <p:cNvPr id="6" name="QB_7_AN.4_1#7175f3bf2.blank?vaa=1&amp;vcp=1&amp;vis=1&amp;pid=d013c68a7&amp;color=0,0,0&amp;vpa=86&amp;vtp=1&amp;vaab=1&amp;bbb=1"/>
          <p:cNvSpPr/>
          <p:nvPr/>
        </p:nvSpPr>
        <p:spPr>
          <a:xfrm>
            <a:off x="9795414" y="11750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</a:t>
            </a:r>
            <a:endParaRPr lang="en-US" altLang="zh-CN" sz="2800" dirty="0"/>
          </a:p>
        </p:txBody>
      </p:sp>
      <p:sp>
        <p:nvSpPr>
          <p:cNvPr id="7" name="QB_7_AN.5_1#7175f3bf2.blank?vaa=1&amp;vcp=1&amp;vis=1&amp;pid=d013c68a7&amp;color=0,0,0&amp;vpa=87&amp;vtp=1&amp;vaab=1&amp;bbb=1"/>
          <p:cNvSpPr/>
          <p:nvPr/>
        </p:nvSpPr>
        <p:spPr>
          <a:xfrm>
            <a:off x="3394615" y="180174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有一定限度的</a:t>
            </a:r>
            <a:endParaRPr lang="en-US" altLang="zh-CN" sz="2800" dirty="0"/>
          </a:p>
        </p:txBody>
      </p:sp>
      <p:sp>
        <p:nvSpPr>
          <p:cNvPr id="8" name="QB_7_BD.121_1#c2572d850?sp=1&amp;vaa=1&amp;vcp=1&amp;vis=1&amp;pid=d013c68a7&amp;color=0,0,0&amp;vtp=1&amp;vaab=1&amp;bbb=1&amp;hb=1"/>
          <p:cNvSpPr/>
          <p:nvPr/>
        </p:nvSpPr>
        <p:spPr>
          <a:xfrm>
            <a:off x="539495" y="2486088"/>
            <a:ext cx="11318675" cy="38291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（5）类型：包括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（草原生态系统、湿地生态系统、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生态系统、森林生态系统、淡水生态系统）和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</a:t>
            </a:r>
            <a:r>
              <a:rPr lang="zh-CN" altLang="en-US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农田生态系统、城市生态系统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前者比后者的自动调节能力强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湿地生态系统具有净化水质、蓄洪抗旱的作用，有“地球之肾”之称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森林生态系统在涵养水源、保持水土、防风固沙、调节气候、净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气等方面起着重要作用，有“绿色水库”“地球之肺”之称。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122_1#c2572d850.blank?vaa=1&amp;vcp=1&amp;vis=1&amp;pid=d013c68a7&amp;color=0,0,0&amp;vpa=88&amp;vtp=1&amp;vaab=1&amp;bbb=1"/>
          <p:cNvSpPr/>
          <p:nvPr/>
        </p:nvSpPr>
        <p:spPr>
          <a:xfrm>
            <a:off x="3313652" y="245560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自然生态系统</a:t>
            </a:r>
            <a:endParaRPr lang="en-US" altLang="zh-CN" sz="2800" dirty="0"/>
          </a:p>
        </p:txBody>
      </p:sp>
      <p:sp>
        <p:nvSpPr>
          <p:cNvPr id="10" name="QB_7_AN.123_1#c2572d850.blank?vaa=1&amp;vcp=1&amp;vis=1&amp;pid=d013c68a7&amp;color=0,0,0&amp;vpa=89&amp;vtp=1&amp;vaab=1&amp;bbb=1"/>
          <p:cNvSpPr/>
          <p:nvPr/>
        </p:nvSpPr>
        <p:spPr>
          <a:xfrm>
            <a:off x="7704874" y="310330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人工生态系统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4_1#1d0074f3f?vaa=1&amp;vcp=1&amp;vis=1&amp;pid=d013c68a7&amp;color=0,0,0&amp;vtp=1&amp;vaab=1&amp;bt=1&amp;bbb=1"/>
          <p:cNvSpPr/>
          <p:nvPr/>
        </p:nvSpPr>
        <p:spPr>
          <a:xfrm>
            <a:off x="539496" y="13159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</a:t>
            </a:r>
            <a:endParaRPr lang="en-US" altLang="zh-CN" sz="2800" dirty="0"/>
          </a:p>
        </p:txBody>
      </p:sp>
      <p:sp>
        <p:nvSpPr>
          <p:cNvPr id="4" name="QB_7_BD.124_3#1d0074f3f?sp=1&amp;vaa=1&amp;vcp=1&amp;vis=1&amp;pid=d013c68a7&amp;color=0,0,0&amp;vtp=1&amp;vaab=1&amp;bbb=1&amp;hb=1"/>
          <p:cNvSpPr/>
          <p:nvPr/>
        </p:nvSpPr>
        <p:spPr>
          <a:xfrm>
            <a:off x="539496" y="4321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流动，能量流动是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的、</a:t>
            </a:r>
            <a:r>
              <a:rPr lang="en-US" altLang="zh-CN" sz="2800" i="0" dirty="0" err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25_1#1d0074f3f.blank?vaa=1&amp;vcp=1&amp;vis=1&amp;pid=d013c68a7&amp;color=0,0,0&amp;vpa=90&amp;vtp=1&amp;vaab=1&amp;bbb=1"/>
          <p:cNvSpPr/>
          <p:nvPr/>
        </p:nvSpPr>
        <p:spPr>
          <a:xfrm>
            <a:off x="2683414" y="429117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物质和能量</a:t>
            </a:r>
            <a:endParaRPr lang="en-US" altLang="zh-CN" sz="2800" dirty="0"/>
          </a:p>
        </p:txBody>
      </p:sp>
      <p:sp>
        <p:nvSpPr>
          <p:cNvPr id="6" name="QB_7_AN.126_1#1d0074f3f.blank?vaa=1&amp;vcp=1&amp;vis=1&amp;pid=d013c68a7&amp;color=0,0,0&amp;vpa=91&amp;vtp=1&amp;vaab=1&amp;bbb=1"/>
          <p:cNvSpPr/>
          <p:nvPr/>
        </p:nvSpPr>
        <p:spPr>
          <a:xfrm>
            <a:off x="5528215" y="42911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7" name="QB_7_AN.127_1#1d0074f3f.blank?vaa=1&amp;vcp=1&amp;vis=1&amp;pid=d013c68a7&amp;color=0,0,0&amp;vpa=92&amp;vtp=1&amp;vaab=1&amp;bbb=1"/>
          <p:cNvSpPr/>
          <p:nvPr/>
        </p:nvSpPr>
        <p:spPr>
          <a:xfrm>
            <a:off x="7306214" y="42911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8" name="QB_7_AN.128_1#1d0074f3f.blank?vaa=1&amp;vcp=1&amp;vis=1&amp;pid=d013c68a7&amp;color=0,0,0&amp;vpa=93&amp;vtp=1&amp;vaab=1&amp;bbb=1"/>
          <p:cNvSpPr/>
          <p:nvPr/>
        </p:nvSpPr>
        <p:spPr>
          <a:xfrm>
            <a:off x="549815" y="491791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单向</a:t>
            </a:r>
            <a:endParaRPr lang="en-US" altLang="zh-CN" sz="2800" dirty="0"/>
          </a:p>
        </p:txBody>
      </p:sp>
      <p:sp>
        <p:nvSpPr>
          <p:cNvPr id="9" name="QB_7_AN.129_1#1d0074f3f.blank?vaa=1&amp;vcp=1&amp;vis=1&amp;pid=d013c68a7&amp;color=0,0,0&amp;vpa=94&amp;vtp=1&amp;vaab=1&amp;bbb=1"/>
          <p:cNvSpPr/>
          <p:nvPr/>
        </p:nvSpPr>
        <p:spPr>
          <a:xfrm>
            <a:off x="2327814" y="49179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逐级递减</a:t>
            </a:r>
            <a:endParaRPr lang="en-US" altLang="zh-CN" sz="28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69F7EDE-EEFE-8746-905A-ABAB385AD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30" y="2086935"/>
            <a:ext cx="6891946" cy="210901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0_1#a84eac156?vaa=1&amp;vcp=1&amp;vis=1&amp;pid=0fb8037a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食物链和食物网。</a:t>
            </a:r>
            <a:endParaRPr lang="en-US" altLang="zh-CN" sz="2800" dirty="0"/>
          </a:p>
        </p:txBody>
      </p:sp>
      <p:sp>
        <p:nvSpPr>
          <p:cNvPr id="3" name="QB_7_BD.131_1#8b64f70dd?vaa=1&amp;vcp=1&amp;vis=1&amp;pid=a84eac156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（1）概念：在生态系统中，不同生物之间由于吃与被吃的关系而形成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的链状结构叫作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一个生态系统中往往有很多条食物链，它们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彼此交错连接，这样就形成了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8b64f70dd.blank?vaa=1&amp;vcp=1&amp;vis=1&amp;pid=a84eac156&amp;color=0,0,0&amp;vpa=95&amp;vtp=1&amp;vaab=1&amp;bbb=1"/>
          <p:cNvSpPr/>
          <p:nvPr/>
        </p:nvSpPr>
        <p:spPr>
          <a:xfrm>
            <a:off x="3039014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5" name="QB_7_AN.2_1#8b64f70dd.blank?vaa=1&amp;vcp=1&amp;vis=1&amp;pid=a84eac156&amp;color=0,0,0&amp;vpa=96&amp;vtp=1&amp;vaab=1&amp;bbb=1"/>
          <p:cNvSpPr/>
          <p:nvPr/>
        </p:nvSpPr>
        <p:spPr>
          <a:xfrm>
            <a:off x="5172615" y="24260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6" name="QB_7_BD.134_1#801ee7541?vaa=1&amp;vcp=1&amp;vis=1&amp;pid=a84eac156&amp;color=0,0,0&amp;vtp=1&amp;vaab=1&amp;bbb=1&amp;hb=1"/>
          <p:cNvSpPr/>
          <p:nvPr/>
        </p:nvSpPr>
        <p:spPr>
          <a:xfrm>
            <a:off x="539496" y="3112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（2）食物链的书写：食物链的起始环节是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，箭头指向表示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流动的方向；食物链只包括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不写入食物链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801ee7541.blank?vaa=1&amp;vcp=1&amp;vis=1&amp;pid=a84eac156&amp;color=0,0,0&amp;vpa=97&amp;vtp=1&amp;vaab=1&amp;bbb=1"/>
          <p:cNvSpPr/>
          <p:nvPr/>
        </p:nvSpPr>
        <p:spPr>
          <a:xfrm>
            <a:off x="7128414" y="3082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8" name="QB_7_AN.4_1#801ee7541.blank?vaa=1&amp;vcp=1&amp;vis=1&amp;pid=a84eac156&amp;color=0,0,0&amp;vpa=98&amp;vtp=1&amp;vaab=1&amp;bbb=1"/>
          <p:cNvSpPr/>
          <p:nvPr/>
        </p:nvSpPr>
        <p:spPr>
          <a:xfrm>
            <a:off x="549815" y="3729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9" name="QB_7_AN.5_1#801ee7541.blank?vaa=1&amp;vcp=1&amp;vis=1&amp;pid=a84eac156&amp;color=0,0,0&amp;vpa=99&amp;vtp=1&amp;vaab=1&amp;bbb=1"/>
          <p:cNvSpPr/>
          <p:nvPr/>
        </p:nvSpPr>
        <p:spPr>
          <a:xfrm>
            <a:off x="2683414" y="3729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10" name="QB_7_AN.6_1#801ee7541.blank?vaa=1&amp;vcp=1&amp;vis=1&amp;pid=a84eac156&amp;color=0,0,0&amp;vpa=100&amp;vtp=1&amp;vaab=1&amp;bbb=1"/>
          <p:cNvSpPr/>
          <p:nvPr/>
        </p:nvSpPr>
        <p:spPr>
          <a:xfrm>
            <a:off x="8017414" y="37297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生产者和消费者</a:t>
            </a:r>
            <a:endParaRPr lang="en-US" altLang="zh-CN" sz="2800" dirty="0"/>
          </a:p>
        </p:txBody>
      </p:sp>
      <p:sp>
        <p:nvSpPr>
          <p:cNvPr id="11" name="QB_7_AN.7_1#801ee7541.blank?vaa=1&amp;vcp=1&amp;vis=1&amp;pid=a84eac156&amp;color=0,0,0&amp;vpa=101&amp;vtp=1&amp;vaab=1&amp;bbb=1"/>
          <p:cNvSpPr/>
          <p:nvPr/>
        </p:nvSpPr>
        <p:spPr>
          <a:xfrm>
            <a:off x="549815" y="435646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</a:t>
            </a:r>
            <a:endParaRPr lang="en-US" altLang="zh-CN" sz="2800" dirty="0"/>
          </a:p>
        </p:txBody>
      </p:sp>
      <p:sp>
        <p:nvSpPr>
          <p:cNvPr id="12" name="QB_7_BD.140_1#391e396a3?vaa=1&amp;vcp=1&amp;vis=1&amp;pid=a84eac156&amp;color=0,0,0&amp;vtp=1&amp;vaab=1&amp;bbb=1&amp;hb=1"/>
          <p:cNvSpPr/>
          <p:nvPr/>
        </p:nvSpPr>
        <p:spPr>
          <a:xfrm>
            <a:off x="539496" y="50428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（3）生产者是第一营养级，营养级越高，生物数量越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，生物获得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的能量越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生物体内有毒有害物质积累越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141_1#391e396a3.blank?vaa=1&amp;vcp=1&amp;vis=1&amp;pid=a84eac156&amp;color=0,0,0&amp;vpa=102&amp;vtp=1&amp;vaab=1"/>
          <p:cNvSpPr/>
          <p:nvPr/>
        </p:nvSpPr>
        <p:spPr>
          <a:xfrm>
            <a:off x="8906414" y="50124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4" name="QB_7_AN.142_1#391e396a3.blank?vaa=1&amp;vcp=1&amp;vis=1&amp;pid=a84eac156&amp;color=0,0,0&amp;vpa=103&amp;vtp=1&amp;vaab=1"/>
          <p:cNvSpPr/>
          <p:nvPr/>
        </p:nvSpPr>
        <p:spPr>
          <a:xfrm>
            <a:off x="1972214" y="56391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5" name="QB_7_AN.143_1#391e396a3.blank?vaa=1&amp;vcp=1&amp;vis=1&amp;pid=a84eac156&amp;color=0,0,0&amp;vpa=104&amp;vtp=1&amp;vaab=1"/>
          <p:cNvSpPr/>
          <p:nvPr/>
        </p:nvSpPr>
        <p:spPr>
          <a:xfrm>
            <a:off x="7661814" y="56391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44_1#506a534df?vaa=1&amp;vcp=1&amp;vis=1&amp;pid=a84eac156&amp;color=0,0,0&amp;vtp=1&amp;vaab=1&amp;bt=1&amp;bbb=1"/>
              <p:cNvSpPr/>
              <p:nvPr/>
            </p:nvSpPr>
            <p:spPr>
              <a:xfrm>
                <a:off x="786239" y="1570736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（4）食物链中生物数量的变化（以“甲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丙”为例）。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44_1#506a534df?vaa=1&amp;vcp=1&amp;vis=1&amp;pid=a84eac15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39" y="157073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145_1#68aaee3fb?vaa=1&amp;vcp=1&amp;vis=1&amp;pid=506a534df&amp;color=0,0,0&amp;vtp=1&amp;vaab=1&amp;bbb=1&amp;hb=1"/>
          <p:cNvSpPr/>
          <p:nvPr/>
        </p:nvSpPr>
        <p:spPr>
          <a:xfrm>
            <a:off x="786239" y="2134489"/>
            <a:ext cx="10747089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短时间内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则甲的数量增加，丙的数量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乙的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数量增加，则甲的数量减少，丙的数量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8_AN.1_1#68aaee3fb.blank?vaa=1&amp;vcp=1&amp;vis=1&amp;pid=506a534df&amp;color=0,0,0&amp;vpa=105&amp;vtp=1&amp;vaab=1&amp;bbb=1"/>
          <p:cNvSpPr/>
          <p:nvPr/>
        </p:nvSpPr>
        <p:spPr>
          <a:xfrm>
            <a:off x="10099307" y="212439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5" name="QB_8_AN.2_1#68aaee3fb.blank?vaa=1&amp;vcp=1&amp;vis=1&amp;pid=506a534df&amp;color=0,0,0&amp;vpa=106&amp;vtp=1&amp;vaab=1&amp;bbb=1"/>
          <p:cNvSpPr/>
          <p:nvPr/>
        </p:nvSpPr>
        <p:spPr>
          <a:xfrm>
            <a:off x="7962986" y="27518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/>
          </a:p>
        </p:txBody>
      </p:sp>
      <p:sp>
        <p:nvSpPr>
          <p:cNvPr id="6" name="QB_8_BD.148_1#8448f540d?vaa=1&amp;vcp=1&amp;vis=1&amp;pid=506a534df&amp;color=0,0,0&amp;vtp=1&amp;vaab=1&amp;bbb=1&amp;hb=1"/>
          <p:cNvSpPr/>
          <p:nvPr/>
        </p:nvSpPr>
        <p:spPr>
          <a:xfrm>
            <a:off x="786239" y="3421062"/>
            <a:ext cx="10747089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长时间内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则甲的数量先增加后减少，丙的数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若乙的数量增加，则甲的数量先减少后增加，丙的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。最终各种生物数量维持相对稳定。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7" name="QB_8_AN.149_1#8448f540d.blank?vaa=1&amp;vcp=1&amp;vis=1&amp;pid=506a534df&amp;color=0,0,0&amp;vpa=107&amp;vtp=1&amp;vaab=1&amp;bbb=1"/>
          <p:cNvSpPr/>
          <p:nvPr/>
        </p:nvSpPr>
        <p:spPr>
          <a:xfrm>
            <a:off x="885458" y="403828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先减少后增加</a:t>
            </a:r>
            <a:endParaRPr lang="en-US" altLang="zh-CN" sz="2800" dirty="0"/>
          </a:p>
        </p:txBody>
      </p:sp>
      <p:sp>
        <p:nvSpPr>
          <p:cNvPr id="8" name="QB_8_AN.150_1#8448f540d.blank?vaa=1&amp;vcp=1&amp;vis=1&amp;pid=506a534df&amp;color=0,0,0&amp;vpa=108&amp;vtp=1&amp;vaab=1&amp;bbb=1"/>
          <p:cNvSpPr/>
          <p:nvPr/>
        </p:nvSpPr>
        <p:spPr>
          <a:xfrm>
            <a:off x="1500501" y="465550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3_BD#2b9d7ef8f.fixed?vcp=1&amp;pid=7021dd893&amp;color=0,0,0&amp;vtp=1&amp;vaab=1&amp;bbb=1">
            <a:extLst>
              <a:ext uri="{FF2B5EF4-FFF2-40B4-BE49-F238E27FC236}">
                <a16:creationId xmlns:a16="http://schemas.microsoft.com/office/drawing/2014/main" id="{F48089AC-C7D9-8513-5759-0EE09867DD85}"/>
              </a:ext>
            </a:extLst>
          </p:cNvPr>
          <p:cNvSpPr/>
          <p:nvPr/>
        </p:nvSpPr>
        <p:spPr>
          <a:xfrm>
            <a:off x="265176" y="39593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第一单元</a:t>
            </a:r>
            <a:r>
              <a:rPr lang="en-US" altLang="zh-CN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生物和生物圈</a:t>
            </a:r>
            <a:endParaRPr lang="en-US" altLang="zh-CN" sz="40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d89fc4c7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24" name="QB_6_BD.151_1#ddb27f6e6?colgroup=4,10,14&amp;vaa=1&amp;vcp=1&amp;vis=1&amp;pid=bd89fc4c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06465"/>
              </p:ext>
            </p:extLst>
          </p:nvPr>
        </p:nvGraphicFramePr>
        <p:xfrm>
          <a:off x="539496" y="1327576"/>
          <a:ext cx="11082528" cy="4895089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36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28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生态系统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食物链中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生物所含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毒物质相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对含量示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（1）图一中共有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条食物链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（2）生态系统的组成成分中除了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图一所示部分外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还应包括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（3）根据生态系统中能量流动的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特点判断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图二中的甲对应图一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中的生物是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这个生态系统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最终的能量来源于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51_2#ddb27f6e6.table_image?iti=1&amp;tii=1&amp;vaa=1&amp;vcp=1&amp;vis=1&amp;pid=bd89fc4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705" y="2012932"/>
            <a:ext cx="1435367" cy="143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51_3#ddb27f6e6.table_image?iti=1&amp;tii=2&amp;vaa=1&amp;vcp=1&amp;vis=1&amp;pid=bd89fc4c7&amp;color=0,0,0&amp;vtp=1&amp;vaab=1&amp;bbb=1"/>
          <p:cNvSpPr/>
          <p:nvPr/>
        </p:nvSpPr>
        <p:spPr>
          <a:xfrm>
            <a:off x="3892455" y="3450687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151_4#ddb27f6e6.table_image?iti=2&amp;tii=3&amp;vaa=1&amp;vcp=1&amp;vis=1&amp;pid=bd89fc4c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705" y="4038074"/>
            <a:ext cx="1308553" cy="1308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51_5#ddb27f6e6.table_image?iti=2&amp;tii=4&amp;vaa=1&amp;vcp=1&amp;vis=1&amp;pid=bd89fc4c7&amp;color=0,0,0&amp;vtp=1&amp;vaab=1&amp;bbb=1"/>
          <p:cNvSpPr/>
          <p:nvPr/>
        </p:nvSpPr>
        <p:spPr>
          <a:xfrm>
            <a:off x="3822307" y="536215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6" name="QB_6_AN.152_1#ddb27f6e6.blank?vaa=1&amp;vcp=1&amp;vis=1&amp;pid=bd89fc4c7&amp;color=0,0,0&amp;vpa=109&amp;vtp=1&amp;vaab=1"/>
          <p:cNvSpPr/>
          <p:nvPr/>
        </p:nvSpPr>
        <p:spPr>
          <a:xfrm>
            <a:off x="8948951" y="183460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endParaRPr lang="en-US" altLang="zh-CN" sz="2800" dirty="0"/>
          </a:p>
        </p:txBody>
      </p:sp>
      <p:sp>
        <p:nvSpPr>
          <p:cNvPr id="17" name="QB_6_AN.153_1#ddb27f6e6.blank?vaa=1&amp;vcp=1&amp;vis=1&amp;pid=bd89fc4c7&amp;color=0,0,0&amp;vpa=110&amp;vtp=1&amp;vaab=1&amp;bbb=1&amp;hb=1"/>
          <p:cNvSpPr/>
          <p:nvPr/>
        </p:nvSpPr>
        <p:spPr>
          <a:xfrm>
            <a:off x="6258932" y="2923333"/>
            <a:ext cx="5295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18" name="QB_6_AN.154_1#ddb27f6e6.blank?vaa=1&amp;vcp=1&amp;vis=1&amp;pid=bd89fc4c7&amp;color=0,0,0&amp;vpa=111&amp;vtp=1&amp;vaab=1"/>
          <p:cNvSpPr/>
          <p:nvPr/>
        </p:nvSpPr>
        <p:spPr>
          <a:xfrm>
            <a:off x="8059951" y="516815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/>
          </a:p>
        </p:txBody>
      </p:sp>
      <p:sp>
        <p:nvSpPr>
          <p:cNvPr id="19" name="QB_6_AN.155_1#ddb27f6e6.blank?vaa=1&amp;vcp=1&amp;vis=1&amp;pid=bd89fc4c7&amp;color=0,0,0&amp;vpa=112&amp;vtp=1&amp;vaab=1&amp;bbb=1"/>
          <p:cNvSpPr/>
          <p:nvPr/>
        </p:nvSpPr>
        <p:spPr>
          <a:xfrm>
            <a:off x="9126751" y="570689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51_1#ddb27f6e6?colgroup=4,10,14&amp;vaa=1&amp;vcp=1&amp;vis=1&amp;pid=bd89fc4c7&amp;color=0,0,0&amp;vtp=1&amp;vaab=1&amp;bbb=1&amp;hb=1">
            <a:extLst>
              <a:ext uri="{FF2B5EF4-FFF2-40B4-BE49-F238E27FC236}">
                <a16:creationId xmlns:a16="http://schemas.microsoft.com/office/drawing/2014/main" id="{640B39FD-92C8-3B66-9D2B-5CECC3FCF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766490"/>
              </p:ext>
            </p:extLst>
          </p:nvPr>
        </p:nvGraphicFramePr>
        <p:xfrm>
          <a:off x="539496" y="839607"/>
          <a:ext cx="11347704" cy="5547360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7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3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65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生态系统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示意图及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食物链中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生物所含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毒物质相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对含量示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（4）如果图一的生态系统被重金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属污染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那么在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的体内该重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金属含量最高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（5）由于人类大量捕捉野生青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昆虫的数量会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最终导致该生态系统遭到严重破坏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这说明生态系统的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能力是有限的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（6）绝大部分细菌和真菌被称为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生态系统中的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（7）图三中的D对应图一中的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BD.151_1#ddb27f6e6?colgroup=4,10,14&amp;vaa=1&amp;vcp=1&amp;vis=1&amp;pid=bd89fc4c7&amp;color=0,0,0&amp;vtp=1&amp;vaab=1&amp;bbb=1&amp;hb=1">
            <a:extLst>
              <a:ext uri="{FF2B5EF4-FFF2-40B4-BE49-F238E27FC236}">
                <a16:creationId xmlns:a16="http://schemas.microsoft.com/office/drawing/2014/main" id="{44D3BE44-CB5D-D6F2-BCB5-E726294611EB}"/>
              </a:ext>
            </a:extLst>
          </p:cNvPr>
          <p:cNvSpPr txBox="1"/>
          <p:nvPr/>
        </p:nvSpPr>
        <p:spPr>
          <a:xfrm>
            <a:off x="9082024" y="265643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4" name="QB_6_BD.151_8#ddb27f6e6.table_image?iti=4&amp;tii=7&amp;vaa=1&amp;vcp=1&amp;vis=1&amp;pid=bd89fc4c7&amp;color=0,0,0&amp;tib=255,255,255&amp;vtp=1&amp;vaab=1" descr="preencoded.png">
            <a:extLst>
              <a:ext uri="{FF2B5EF4-FFF2-40B4-BE49-F238E27FC236}">
                <a16:creationId xmlns:a16="http://schemas.microsoft.com/office/drawing/2014/main" id="{56F5C20D-5098-B904-14FF-4BDCD8F42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632" y="1394752"/>
            <a:ext cx="1955132" cy="194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151_12#ddb27f6e6.table_image?iti=6&amp;tii=11&amp;vaa=1&amp;vcp=1&amp;vis=1&amp;pid=bd89fc4c7&amp;color=0,0,0&amp;tib=255,255,255&amp;vtp=1&amp;vaab=1" descr="preencoded.png">
            <a:extLst>
              <a:ext uri="{FF2B5EF4-FFF2-40B4-BE49-F238E27FC236}">
                <a16:creationId xmlns:a16="http://schemas.microsoft.com/office/drawing/2014/main" id="{4632F36E-13E4-3659-52F9-635E30255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632" y="3789049"/>
            <a:ext cx="2470924" cy="198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AN.156_1#ddb27f6e6.blank?vaa=1&amp;vcp=1&amp;vis=1&amp;pid=bd89fc4c7&amp;color=0,0,0&amp;vpa=113&amp;vtp=1&amp;vaab=1">
            <a:extLst>
              <a:ext uri="{FF2B5EF4-FFF2-40B4-BE49-F238E27FC236}">
                <a16:creationId xmlns:a16="http://schemas.microsoft.com/office/drawing/2014/main" id="{4E2064B6-5018-00C3-FE91-60907F1DD8D3}"/>
              </a:ext>
            </a:extLst>
          </p:cNvPr>
          <p:cNvSpPr/>
          <p:nvPr/>
        </p:nvSpPr>
        <p:spPr>
          <a:xfrm>
            <a:off x="8758451" y="160572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鹰</a:t>
            </a:r>
            <a:endParaRPr lang="en-US" altLang="zh-CN" sz="2800" dirty="0"/>
          </a:p>
        </p:txBody>
      </p:sp>
      <p:sp>
        <p:nvSpPr>
          <p:cNvPr id="8" name="QB_6_AN.157_1#ddb27f6e6.blank?vaa=1&amp;vcp=1&amp;vis=1&amp;pid=bd89fc4c7&amp;color=0,0,0&amp;vpa=114&amp;vtp=1&amp;vaab=1&amp;bbb=1">
            <a:extLst>
              <a:ext uri="{FF2B5EF4-FFF2-40B4-BE49-F238E27FC236}">
                <a16:creationId xmlns:a16="http://schemas.microsoft.com/office/drawing/2014/main" id="{F3C4932E-D822-73F3-FDBB-6DE2E3EEB457}"/>
              </a:ext>
            </a:extLst>
          </p:cNvPr>
          <p:cNvSpPr/>
          <p:nvPr/>
        </p:nvSpPr>
        <p:spPr>
          <a:xfrm>
            <a:off x="8960515" y="2878509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  <p:sp>
        <p:nvSpPr>
          <p:cNvPr id="9" name="QB_6_AN.158_1#ddb27f6e6.blank?vaa=1&amp;vcp=1&amp;vis=1&amp;pid=bd89fc4c7&amp;color=0,0,0&amp;vpa=115&amp;vtp=1&amp;vaab=1&amp;bbb=1">
            <a:extLst>
              <a:ext uri="{FF2B5EF4-FFF2-40B4-BE49-F238E27FC236}">
                <a16:creationId xmlns:a16="http://schemas.microsoft.com/office/drawing/2014/main" id="{D29DF2BB-443C-FEFE-08E1-8839A0878C7B}"/>
              </a:ext>
            </a:extLst>
          </p:cNvPr>
          <p:cNvSpPr/>
          <p:nvPr/>
        </p:nvSpPr>
        <p:spPr>
          <a:xfrm>
            <a:off x="9680907" y="375418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10" name="QB_6_AN.159_1#ddb27f6e6.blank?vaa=1&amp;vcp=1&amp;vis=1&amp;pid=bd89fc4c7&amp;color=0,0,0&amp;vpa=116&amp;vtp=1&amp;vaab=1&amp;bbb=1">
            <a:extLst>
              <a:ext uri="{FF2B5EF4-FFF2-40B4-BE49-F238E27FC236}">
                <a16:creationId xmlns:a16="http://schemas.microsoft.com/office/drawing/2014/main" id="{9ACAC771-5359-E26F-8EE5-168E985BCEA8}"/>
              </a:ext>
            </a:extLst>
          </p:cNvPr>
          <p:cNvSpPr/>
          <p:nvPr/>
        </p:nvSpPr>
        <p:spPr>
          <a:xfrm>
            <a:off x="8427914" y="501799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11" name="QB_6_AN.160_1#ddb27f6e6.blank?vaa=1&amp;vcp=1&amp;vis=1&amp;pid=bd89fc4c7&amp;color=0,0,0&amp;vpa=117&amp;vtp=1&amp;vaab=1">
            <a:extLst>
              <a:ext uri="{FF2B5EF4-FFF2-40B4-BE49-F238E27FC236}">
                <a16:creationId xmlns:a16="http://schemas.microsoft.com/office/drawing/2014/main" id="{0DDC1765-6F89-1F04-E506-9FB17AD354F3}"/>
              </a:ext>
            </a:extLst>
          </p:cNvPr>
          <p:cNvSpPr/>
          <p:nvPr/>
        </p:nvSpPr>
        <p:spPr>
          <a:xfrm>
            <a:off x="6294313" y="58748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/>
          </a:p>
        </p:txBody>
      </p:sp>
      <p:sp>
        <p:nvSpPr>
          <p:cNvPr id="12" name="QB_6_BD.151_9#ddb27f6e6.table_image?iti=4&amp;tii=8&amp;vaa=1&amp;vcp=1&amp;vis=1&amp;pid=bd89fc4c7&amp;color=0,0,0&amp;vtp=1&amp;vaab=1&amp;bbb=1">
            <a:extLst>
              <a:ext uri="{FF2B5EF4-FFF2-40B4-BE49-F238E27FC236}">
                <a16:creationId xmlns:a16="http://schemas.microsoft.com/office/drawing/2014/main" id="{F2EBFB09-00E2-B83C-01B1-147CC81D47B1}"/>
              </a:ext>
            </a:extLst>
          </p:cNvPr>
          <p:cNvSpPr/>
          <p:nvPr/>
        </p:nvSpPr>
        <p:spPr>
          <a:xfrm>
            <a:off x="3718117" y="3336929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14" name="QB_6_BD.151_13#ddb27f6e6.table_image?iti=6&amp;tii=12&amp;vaa=1&amp;vcp=1&amp;vis=1&amp;pid=bd89fc4c7&amp;color=0,0,0&amp;vtp=1&amp;vaab=1&amp;bbb=1">
            <a:extLst>
              <a:ext uri="{FF2B5EF4-FFF2-40B4-BE49-F238E27FC236}">
                <a16:creationId xmlns:a16="http://schemas.microsoft.com/office/drawing/2014/main" id="{EC98DC4C-C5AE-C7F8-7DC9-60419F124B21}"/>
              </a:ext>
            </a:extLst>
          </p:cNvPr>
          <p:cNvSpPr/>
          <p:nvPr/>
        </p:nvSpPr>
        <p:spPr>
          <a:xfrm>
            <a:off x="3892455" y="5844582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60577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6_BD.161_1#ddb27f6e6?colgroup=4,10,14&amp;vaa=1&amp;vcp=1&amp;vis=1&amp;pid=bd89fc4c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09714"/>
              </p:ext>
            </p:extLst>
          </p:nvPr>
        </p:nvGraphicFramePr>
        <p:xfrm>
          <a:off x="539496" y="1541240"/>
          <a:ext cx="11082528" cy="4480116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.生态系统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物质循环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（1）据图分析：甲是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（2）能量流经生态系统各个营养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级时是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因此在该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生态系统中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的数量最多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（3）写出图中生物构成的食物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链：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1_2#ddb27f6e6.table_image?tii=13&amp;vaa=1&amp;vcp=1&amp;vis=1&amp;pid=bd89fc4c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3118390"/>
            <a:ext cx="329184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62_1#ddb27f6e6.blank?vaa=1&amp;vcp=1&amp;vis=1&amp;pid=bd89fc4c7&amp;color=0,0,0&amp;mp=1&amp;vpa=118&amp;vtp=1&amp;vaab=1&amp;bbb=1"/>
          <p:cNvSpPr/>
          <p:nvPr/>
        </p:nvSpPr>
        <p:spPr>
          <a:xfrm>
            <a:off x="9660151" y="2097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163_1#ddb27f6e6.blank?vaa=1&amp;vcp=1&amp;vis=1&amp;pid=bd89fc4c7&amp;color=0,0,0&amp;mp=1&amp;vpa=119&amp;vtp=1&amp;vaab=1&amp;bbb=1"/>
          <p:cNvSpPr/>
          <p:nvPr/>
        </p:nvSpPr>
        <p:spPr>
          <a:xfrm>
            <a:off x="6993151" y="26559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164_1#ddb27f6e6.blank?vaa=1&amp;vcp=1&amp;vis=1&amp;pid=bd89fc4c7&amp;color=0,0,0&amp;mp=1&amp;vpa=120&amp;vtp=1&amp;vaab=1&amp;bbb=1"/>
          <p:cNvSpPr/>
          <p:nvPr/>
        </p:nvSpPr>
        <p:spPr>
          <a:xfrm>
            <a:off x="9469651" y="26559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65_1#ddb27f6e6.blank?vaa=1&amp;vcp=1&amp;vis=1&amp;pid=bd89fc4c7&amp;color=0,0,0&amp;mp=1&amp;vpa=121&amp;vtp=1&amp;vaab=1&amp;bbb=1"/>
          <p:cNvSpPr/>
          <p:nvPr/>
        </p:nvSpPr>
        <p:spPr>
          <a:xfrm>
            <a:off x="7348751" y="37735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逐级递减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166_1#ddb27f6e6.blank?vaa=1&amp;vcp=1&amp;vis=1&amp;pid=bd89fc4c7&amp;color=0,0,0&amp;mp=1&amp;vpa=122&amp;vtp=1&amp;vaab=1"/>
          <p:cNvSpPr/>
          <p:nvPr/>
        </p:nvSpPr>
        <p:spPr>
          <a:xfrm>
            <a:off x="8059951" y="43323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67_1#ddb27f6e6.blank?vaa=1&amp;vcp=1&amp;vis=1&amp;pid=bd89fc4c7&amp;color=0,0,0&amp;mp=1&amp;vpa=123&amp;vtp=1&amp;vaab=1&amp;bbb=1"/>
              <p:cNvSpPr/>
              <p:nvPr/>
            </p:nvSpPr>
            <p:spPr>
              <a:xfrm>
                <a:off x="6942351" y="5488019"/>
                <a:ext cx="14462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丙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N.167_1#ddb27f6e6.blank?vaa=1&amp;vcp=1&amp;vis=1&amp;pid=bd89fc4c7&amp;color=0,0,0&amp;mp=1&amp;vpa=1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2351" y="5488019"/>
                <a:ext cx="1446213" cy="410782"/>
              </a:xfrm>
              <a:prstGeom prst="rect">
                <a:avLst/>
              </a:prstGeom>
              <a:blipFill>
                <a:blip r:embed="rId4"/>
                <a:stretch>
                  <a:fillRect t="-36765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6_BD.161_1#ddb27f6e6?colgroup=4,10,14&amp;vaa=1&amp;vcp=1&amp;vis=1&amp;pid=bd89fc4c7&amp;color=0,0,0&amp;mp=1&amp;vtp=1&amp;vaab=1&amp;bt=1&amp;bbb=1">
            <a:extLst>
              <a:ext uri="{FF2B5EF4-FFF2-40B4-BE49-F238E27FC236}">
                <a16:creationId xmlns:a16="http://schemas.microsoft.com/office/drawing/2014/main" id="{B1B37C8A-92C2-3FD4-F789-7613B89337EC}"/>
              </a:ext>
            </a:extLst>
          </p:cNvPr>
          <p:cNvSpPr txBox="1"/>
          <p:nvPr/>
        </p:nvSpPr>
        <p:spPr>
          <a:xfrm>
            <a:off x="10903879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c1cb64a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168_1#37000a4b4?sp=1&amp;vaa=1&amp;vcp=1&amp;vis=1&amp;pid=f6c1cb64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探究光对鼠妇生活的影响</a:t>
            </a:r>
            <a:endParaRPr lang="en-US" altLang="zh-CN" sz="2800" dirty="0"/>
          </a:p>
        </p:txBody>
      </p:sp>
      <p:sp>
        <p:nvSpPr>
          <p:cNvPr id="4" name="QO_6_BD.168_2#37000a4b4?sp=1&amp;vaa=1&amp;vcp=1&amp;vis=1&amp;pid=f6c1cb64a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（1）提出问题：光会影响鼠妇的生活吗？</a:t>
            </a:r>
            <a:endParaRPr lang="en-US" altLang="zh-CN" sz="2800" dirty="0"/>
          </a:p>
        </p:txBody>
      </p:sp>
      <p:sp>
        <p:nvSpPr>
          <p:cNvPr id="5" name="QB_7_BD.169_1#7dc5284e6?vaa=1&amp;vcp=1&amp;vis=1&amp;pid=37000a4b4&amp;color=0,0,0&amp;vtp=1&amp;vaab=1&amp;bbb=1"/>
          <p:cNvSpPr/>
          <p:nvPr/>
        </p:nvSpPr>
        <p:spPr>
          <a:xfrm>
            <a:off x="539496" y="25218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7dc5284e6.blank?vaa=1&amp;vcp=1&amp;vis=1&amp;pid=37000a4b4&amp;color=0,0,0&amp;vpa=124&amp;vtp=1&amp;vaab=1&amp;bbb=1"/>
          <p:cNvSpPr/>
          <p:nvPr/>
        </p:nvSpPr>
        <p:spPr>
          <a:xfrm>
            <a:off x="3216815" y="2470449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光会影响鼠妇的生活</a:t>
            </a:r>
            <a:endParaRPr lang="en-US" altLang="zh-CN" sz="2800" dirty="0"/>
          </a:p>
        </p:txBody>
      </p:sp>
      <p:sp>
        <p:nvSpPr>
          <p:cNvPr id="7" name="QB_7_BD.171_1#5fe62d24f?sp=1&amp;vaa=1&amp;vcp=1&amp;vis=1&amp;pid=37000a4b4&amp;color=0,0,0&amp;vtp=1&amp;vaab=1&amp;bbb=1&amp;hb=1"/>
          <p:cNvSpPr/>
          <p:nvPr/>
        </p:nvSpPr>
        <p:spPr>
          <a:xfrm>
            <a:off x="539496" y="315135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（3）制订计划。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设置对照：在铁盘内放一些湿土，以横轴中线为界，一侧盖上玻璃板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一侧盖上黑纸板，形成明亮与阴暗的两种环境，设置好本实验的变量为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72_1#5fe62d24f.blank?vaa=1&amp;vcp=1&amp;vis=1&amp;pid=37000a4b4&amp;color=0,0,0&amp;vpa=125&amp;vtp=1&amp;vaab=1&amp;bbb=1"/>
          <p:cNvSpPr/>
          <p:nvPr/>
        </p:nvSpPr>
        <p:spPr>
          <a:xfrm>
            <a:off x="549815" y="50430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3_1#5fe62d24f?vaa=1&amp;vcp=1&amp;vis=1&amp;pid=37000a4b4&amp;color=0,0,0&amp;mp=1&amp;vtp=1&amp;vaab=1&amp;bt=1&amp;bbb=1&amp;hb=1"/>
          <p:cNvSpPr/>
          <p:nvPr/>
        </p:nvSpPr>
        <p:spPr>
          <a:xfrm>
            <a:off x="539496" y="9189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②控制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变量：将10只生长状况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的鼠妇平均分为两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组，分别放入铁盘两侧的中央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③观察记录：放置2分钟后，每隔1分钟统计1次明亮处和阴暗处鼠妇的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数量，共统计10次。</a:t>
            </a:r>
            <a:endParaRPr lang="en-US" altLang="zh-CN" sz="2800" dirty="0"/>
          </a:p>
        </p:txBody>
      </p:sp>
      <p:sp>
        <p:nvSpPr>
          <p:cNvPr id="3" name="QB_7_AN.1_1#5fe62d24f.blank?vaa=1&amp;vcp=1&amp;vis=1&amp;pid=37000a4b4&amp;color=0,0,0&amp;mp=1&amp;vpa=126&amp;vtp=1&amp;vaab=1&amp;bbb=1"/>
          <p:cNvSpPr/>
          <p:nvPr/>
        </p:nvSpPr>
        <p:spPr>
          <a:xfrm>
            <a:off x="1616614" y="8884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单一</a:t>
            </a:r>
            <a:endParaRPr lang="en-US" altLang="zh-CN" sz="2800" dirty="0"/>
          </a:p>
        </p:txBody>
      </p:sp>
      <p:sp>
        <p:nvSpPr>
          <p:cNvPr id="4" name="QB_7_AN.2_1#5fe62d24f.blank?vaa=1&amp;vcp=1&amp;vis=1&amp;pid=37000a4b4&amp;color=0,0,0&amp;mp=1&amp;vpa=127&amp;vtp=1&amp;vaab=1&amp;bbb=1"/>
          <p:cNvSpPr/>
          <p:nvPr/>
        </p:nvSpPr>
        <p:spPr>
          <a:xfrm>
            <a:off x="6239415" y="88849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相似（相同）</a:t>
            </a:r>
            <a:endParaRPr lang="en-US" altLang="zh-CN" sz="2800" dirty="0"/>
          </a:p>
        </p:txBody>
      </p:sp>
      <p:sp>
        <p:nvSpPr>
          <p:cNvPr id="5" name="P_7_BD#039345337?sp=1&amp;vcp=1&amp;vis=1&amp;pid=37000a4b4&amp;color=0,0,0&amp;vtp=1&amp;vaab=1&amp;bbb=1"/>
          <p:cNvSpPr/>
          <p:nvPr/>
        </p:nvSpPr>
        <p:spPr>
          <a:xfrm>
            <a:off x="539496" y="3474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（4）实施计划：仔细观察、认真记录。</a:t>
            </a:r>
            <a:endParaRPr lang="en-US" altLang="zh-CN" sz="2800" dirty="0"/>
          </a:p>
        </p:txBody>
      </p:sp>
      <p:sp>
        <p:nvSpPr>
          <p:cNvPr id="6" name="QB_7_BD.176_1#e38964de3?vaa=1&amp;vcp=1&amp;vis=1&amp;pid=37000a4b4&amp;color=0,0,0&amp;vtp=1&amp;vaab=1&amp;bbb=1&amp;hb=1"/>
          <p:cNvSpPr/>
          <p:nvPr/>
        </p:nvSpPr>
        <p:spPr>
          <a:xfrm>
            <a:off x="539496" y="4103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（5）得出结论：小组分别计算出明亮处和阴暗处鼠妇数目的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根据实验现象，得出的实验结论是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77_1#e38964de3.blank?vaa=1&amp;vcp=1&amp;vis=1&amp;pid=37000a4b4&amp;color=0,0,0&amp;vpa=128&amp;vtp=1&amp;vaab=1&amp;bbb=1"/>
          <p:cNvSpPr/>
          <p:nvPr/>
        </p:nvSpPr>
        <p:spPr>
          <a:xfrm>
            <a:off x="9973214" y="40734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</a:t>
            </a:r>
            <a:endParaRPr lang="en-US" altLang="zh-CN" sz="2800" dirty="0"/>
          </a:p>
        </p:txBody>
      </p:sp>
      <p:sp>
        <p:nvSpPr>
          <p:cNvPr id="8" name="QB_7_AN.178_1#e38964de3.blank?vaa=1&amp;vcp=1&amp;vis=1&amp;pid=37000a4b4&amp;color=0,0,0&amp;vpa=129&amp;vtp=1&amp;vaab=1&amp;bbb=1&amp;hb=1"/>
          <p:cNvSpPr/>
          <p:nvPr/>
        </p:nvSpPr>
        <p:spPr>
          <a:xfrm>
            <a:off x="539496" y="47211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光会影响鼠妇的生活，鼠妇喜欢生活在阴暗潮湿的地方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9_1#2283f43b0?sp=1&amp;vaa=1&amp;vcp=1&amp;vis=1&amp;pid=37000a4b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（6）表达、交流：实验材料的数量不能太少、计算各小组的平均值，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实验结束后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将鼠妇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0_1#2283f43b0.blank?vaa=1&amp;vcp=1&amp;vis=1&amp;pid=37000a4b4&amp;color=0,0,0&amp;vpa=130&amp;vtp=1&amp;vaab=1&amp;bbb=1"/>
          <p:cNvSpPr/>
          <p:nvPr/>
        </p:nvSpPr>
        <p:spPr>
          <a:xfrm>
            <a:off x="1972214" y="3116294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避免偶然性，减小实验误差</a:t>
            </a:r>
            <a:endParaRPr lang="en-US" altLang="zh-CN" sz="2800" dirty="0"/>
          </a:p>
        </p:txBody>
      </p:sp>
      <p:sp>
        <p:nvSpPr>
          <p:cNvPr id="4" name="QB_7_AN.181_1#2283f43b0.blank?vaa=1&amp;vcp=1&amp;vis=1&amp;pid=37000a4b4&amp;color=0,0,0&amp;vpa=131&amp;vtp=1&amp;vaab=1&amp;bbb=1"/>
          <p:cNvSpPr/>
          <p:nvPr/>
        </p:nvSpPr>
        <p:spPr>
          <a:xfrm>
            <a:off x="4821777" y="374303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放回大自然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a42a9572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0a42a9572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82_1#cdc571326?vaa=1&amp;vcp=1&amp;vis=1&amp;pid=0a42a9572&amp;color=0,0,0&amp;vtp=1&amp;vaab=1&amp;bt=1&amp;bbb=1&amp;hb=1"/>
              <p:cNvSpPr/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阅读下列材料并回答问题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材料一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塑料制品在农业生产中被广泛使用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如一次性地膜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大棚等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塑料垃圾经微生物的分解后可转变为微塑料颗粒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直径介于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0.1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微米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微塑料颗粒能通过生态系统的食物链进入动植物体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难以分解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不易排出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也可通过生物圈的水循环从湖泊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河流生态系统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进入海洋生态系统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成为全球生态安全的隐患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82_1#cdc571326?vaa=1&amp;vcp=1&amp;vis=1&amp;pid=0a42a95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3513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2_2#cdc571326?vaa=1&amp;vcp=1&amp;vis=1&amp;pid=0a42a9572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在乡村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由于污水处理设施建设滞后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人们常常将未经处理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的生活污水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人畜粪便直接排入湖泊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导致浮游植物急剧繁殖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质恶化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鱼虾死亡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。1983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我国政府把沼气工程列入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农村能源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划并实施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利用甲烷菌等微生物发酵作用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将生活垃圾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人畜粪便中的有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机物转变为清洁能源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沼气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发酵产生的沼液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沼渣又可作为猪牛饲料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鱼的饵料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作物肥料等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农民依赖砍伐树木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采集林草植被获取能源等问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题也得到了解决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计划实施至今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农村生态环境得以不断改善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3_1#bc6d9bfd3?vaa=1&amp;vcp=1&amp;vis=1&amp;pid=cdc571326&amp;color=0,0,0&amp;vtp=1&amp;vaab=1&amp;bt=1&amp;bbb=1&amp;hb=1"/>
          <p:cNvSpPr/>
          <p:nvPr/>
        </p:nvSpPr>
        <p:spPr>
          <a:xfrm>
            <a:off x="539496" y="6027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（1）据材料一分析，微塑料颗粒是影响动植物和人体生活的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（填“生物”或“非生物”）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因素，在生态系统中会沿着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不断积累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原因是微塑料颗粒在动植物体内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bc6d9bfd3.blank?vaa=1&amp;vcp=1&amp;vis=1&amp;pid=cdc571326&amp;color=0,0,0&amp;vpa=132&amp;vtp=1&amp;vaab=1&amp;bbb=1"/>
          <p:cNvSpPr/>
          <p:nvPr/>
        </p:nvSpPr>
        <p:spPr>
          <a:xfrm>
            <a:off x="9973214" y="5722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4" name="QB_6_AN.2_1#bc6d9bfd3.blank?vaa=1&amp;vcp=1&amp;vis=1&amp;pid=cdc571326&amp;color=0,0,0&amp;vpa=133&amp;vtp=1&amp;vaab=1&amp;bbb=1"/>
          <p:cNvSpPr/>
          <p:nvPr/>
        </p:nvSpPr>
        <p:spPr>
          <a:xfrm>
            <a:off x="8646064" y="12199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5" name="QB_6_AN.3_1#bc6d9bfd3.blank?vaa=1&amp;vcp=1&amp;vis=1&amp;pid=cdc571326&amp;color=0,0,0&amp;vpa=134&amp;vtp=1&amp;vaab=1&amp;bbb=1"/>
          <p:cNvSpPr/>
          <p:nvPr/>
        </p:nvSpPr>
        <p:spPr>
          <a:xfrm>
            <a:off x="5528215" y="184670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难以分解，不易排出</a:t>
            </a:r>
            <a:endParaRPr lang="en-US" altLang="zh-CN" sz="2800" dirty="0"/>
          </a:p>
        </p:txBody>
      </p:sp>
      <p:sp>
        <p:nvSpPr>
          <p:cNvPr id="6" name="QB_6_BD.187_1#bbd5f5665?vaa=1&amp;vcp=1&amp;vis=1&amp;pid=cdc571326&amp;color=0,0,0&amp;vtp=1&amp;vaab=1&amp;bbb=1"/>
          <p:cNvSpPr/>
          <p:nvPr/>
        </p:nvSpPr>
        <p:spPr>
          <a:xfrm>
            <a:off x="539496" y="25232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（2）据材料二分析，生态系统的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能力是有限的。</a:t>
            </a:r>
            <a:endParaRPr lang="en-US" altLang="zh-CN" sz="2800" dirty="0"/>
          </a:p>
        </p:txBody>
      </p:sp>
      <p:sp>
        <p:nvSpPr>
          <p:cNvPr id="7" name="QB_6_AN.4_1#bbd5f5665.blank?vaa=1&amp;vcp=1&amp;vis=1&amp;pid=cdc571326&amp;color=0,0,0&amp;vpa=135&amp;vtp=1&amp;vaab=1&amp;bbb=1"/>
          <p:cNvSpPr/>
          <p:nvPr/>
        </p:nvSpPr>
        <p:spPr>
          <a:xfrm>
            <a:off x="5706015" y="24718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8" name="QB_6_BD.189_1#1fe64f4da?vaa=1&amp;vcp=1&amp;vis=1&amp;pid=cdc571326&amp;color=0,0,0&amp;vtp=1&amp;vaab=1&amp;bbb=1&amp;hb=1&amp;hltap=1"/>
          <p:cNvSpPr/>
          <p:nvPr/>
        </p:nvSpPr>
        <p:spPr>
          <a:xfrm>
            <a:off x="539496" y="315271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3）据材料一、二综合分析，能分解垃圾和人畜粪便的微生物是生态系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统组成成分中的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农村能源”发展计划能改善生态环境的原因是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（答一点即可）。</a:t>
            </a:r>
            <a:endParaRPr lang="en-US" altLang="zh-CN" sz="2800" spc="-50" dirty="0"/>
          </a:p>
        </p:txBody>
      </p:sp>
      <p:sp>
        <p:nvSpPr>
          <p:cNvPr id="9" name="QB_6_AN.190_1#1fe64f4da.blank?vaa=1&amp;vcp=1&amp;vis=1&amp;pid=cdc571326&amp;color=0,0,0&amp;vpa=136&amp;vtp=1&amp;vaab=1&amp;bbb=1"/>
          <p:cNvSpPr/>
          <p:nvPr/>
        </p:nvSpPr>
        <p:spPr>
          <a:xfrm>
            <a:off x="2985039" y="3769931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spc="-50" dirty="0"/>
          </a:p>
        </p:txBody>
      </p:sp>
      <p:sp>
        <p:nvSpPr>
          <p:cNvPr id="10" name="QB_6_AN.189_1#1fe64f4da?vaa=1&amp;vcp=1&amp;vis=1&amp;pid=cdc571326&amp;color=0,0,0&amp;vtp=1&amp;vaab=1&amp;bbb=1&amp;hb=1&amp;hla=1">
            <a:extLst>
              <a:ext uri="{FF2B5EF4-FFF2-40B4-BE49-F238E27FC236}">
                <a16:creationId xmlns:a16="http://schemas.microsoft.com/office/drawing/2014/main" id="{3DE6BB90-BC4D-DC61-DA0A-73BBB86FEBC2}"/>
              </a:ext>
            </a:extLst>
          </p:cNvPr>
          <p:cNvSpPr/>
          <p:nvPr/>
        </p:nvSpPr>
        <p:spPr>
          <a:xfrm>
            <a:off x="539496" y="44074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利用甲烷菌等微生物发酵作用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，将生活垃圾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、人畜粪便中的有机物转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变为清洁能源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——沼气，解决农民依赖砍伐树木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、采集林草植被获取能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源等问题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，减少二氧化碳排放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，能改善生态环境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bbbf3b5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31bbbf3b5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cdc571326?vaa=1&amp;vcp=1&amp;vis=1&amp;pid=0a42a9572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此题考查的知识点是生态系统的组成、自动调节能力等，解题时要认真阅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读材料、思考分析找到答题关键信息，不能脱离材料答题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2_1#7bd0f3246?vaa=1&amp;vcp=1&amp;vis=1&amp;pid=0a42a9572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马铃薯是由地下匍匐茎膨大形成的。马铃薯芽眼萌发会产生毒素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致使马铃薯不宜食用。为了更好地储藏马铃薯，减少浪费，广西某中学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研究小组设计实验，探究温度对某种食用马铃薯储藏期的影响，实验方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案及结果如下表所示。请回答下列问题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QO_5_BD.192_2#7bd0f3246?colgroup=2,6,7,12&amp;vaa=1&amp;vcp=1&amp;vis=1&amp;pid=0a42a95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6402049"/>
                  </p:ext>
                </p:extLst>
              </p:nvPr>
            </p:nvGraphicFramePr>
            <p:xfrm>
              <a:off x="539496" y="3179744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常温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QO_5_BD.192_2#7bd0f3246?colgroup=2,6,7,12&amp;vaa=1&amp;vcp=1&amp;vis=1&amp;pid=0a42a95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6402049"/>
                  </p:ext>
                </p:extLst>
              </p:nvPr>
            </p:nvGraphicFramePr>
            <p:xfrm>
              <a:off x="539496" y="3179744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104255" r="-152761" b="-1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204255" r="-152761" b="-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93_1#2c691c5f6?sp=1&amp;vaa=1&amp;vcp=1&amp;vis=1&amp;pid=7bd0f3246&amp;color=0,0,0&amp;vtp=1&amp;vaab=1&amp;bbb=1"/>
          <p:cNvSpPr/>
          <p:nvPr/>
        </p:nvSpPr>
        <p:spPr>
          <a:xfrm>
            <a:off x="539496" y="50085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（1）【提出问题】温度对马铃薯储藏期有影响吗？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作出假设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94_1#2c691c5f6.blank?vaa=1&amp;vcp=1&amp;vis=1&amp;pid=7bd0f3246&amp;color=0,0,0&amp;vpa=137&amp;vtp=1&amp;vaab=1&amp;bbb=1"/>
          <p:cNvSpPr/>
          <p:nvPr/>
        </p:nvSpPr>
        <p:spPr>
          <a:xfrm>
            <a:off x="2683414" y="560480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温度对马铃薯储藏期有影响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5_1#e540ff6f1?vaa=1&amp;vcp=1&amp;vis=1&amp;pid=7bd0f3246&amp;color=0,0,0&amp;vtp=1&amp;vaab=1&amp;bt=1&amp;bbb=1&amp;hb=1"/>
          <p:cNvSpPr/>
          <p:nvPr/>
        </p:nvSpPr>
        <p:spPr>
          <a:xfrm>
            <a:off x="539496" y="311431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制订并实施计划】本实验的变量是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选取马铃薯时，A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B两组数量、大小、品质、芽眼数相同，其他环境条件相同且适宜。观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察记录每个马铃薯上的第一个芽眼开始萌发所需时间，统计并计算各组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（如上表所示），得出实验结果。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e540ff6f1.blank?vaa=1&amp;vcp=1&amp;vis=1&amp;pid=7bd0f3246&amp;color=0,0,0&amp;vpa=138&amp;vtp=1&amp;vaab=1&amp;bbb=1"/>
          <p:cNvSpPr/>
          <p:nvPr/>
        </p:nvSpPr>
        <p:spPr>
          <a:xfrm>
            <a:off x="7128414" y="308383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e540ff6f1.blank?vaa=1&amp;vcp=1&amp;vis=1&amp;pid=7bd0f3246&amp;color=0,0,0&amp;vpa=139&amp;vtp=1&amp;vaab=1&amp;bbb=1"/>
          <p:cNvSpPr/>
          <p:nvPr/>
        </p:nvSpPr>
        <p:spPr>
          <a:xfrm>
            <a:off x="905415" y="500597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5_BD.192_2#7bd0f3246?colgroup=2,6,7,12&amp;vaa=1&amp;vcp=1&amp;vis=1&amp;pid=0a42a9572&amp;color=0,0,0&amp;vtp=1&amp;vaab=1&amp;bbb=1">
                <a:extLst>
                  <a:ext uri="{FF2B5EF4-FFF2-40B4-BE49-F238E27FC236}">
                    <a16:creationId xmlns:a16="http://schemas.microsoft.com/office/drawing/2014/main" id="{0338473C-CB3E-C0B3-3220-3BD7A05C23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8621935"/>
                  </p:ext>
                </p:extLst>
              </p:nvPr>
            </p:nvGraphicFramePr>
            <p:xfrm>
              <a:off x="539496" y="1265429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常温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5_BD.192_2#7bd0f3246?colgroup=2,6,7,12&amp;vaa=1&amp;vcp=1&amp;vis=1&amp;pid=0a42a9572&amp;color=0,0,0&amp;vtp=1&amp;vaab=1&amp;bbb=1">
                <a:extLst>
                  <a:ext uri="{FF2B5EF4-FFF2-40B4-BE49-F238E27FC236}">
                    <a16:creationId xmlns:a16="http://schemas.microsoft.com/office/drawing/2014/main" id="{0338473C-CB3E-C0B3-3220-3BD7A05C23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8621935"/>
                  </p:ext>
                </p:extLst>
              </p:nvPr>
            </p:nvGraphicFramePr>
            <p:xfrm>
              <a:off x="539496" y="1265429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104255" r="-152761" b="-1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204255" r="-152761" b="-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6_BD.198_1#efea4182d?vaa=1&amp;vcp=1&amp;vis=1&amp;pid=7bd0f3246&amp;color=0,0,0&amp;vtp=1&amp;vaab=1&amp;bbb=1&amp;hb=1"/>
          <p:cNvSpPr/>
          <p:nvPr/>
        </p:nvSpPr>
        <p:spPr>
          <a:xfrm>
            <a:off x="539496" y="181140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分析结果，得出结论】根据实验结果可知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下马铃薯的储藏期更长，从呼吸作用角度分析，该条件下马铃薯储藏期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更长的原因是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_1#efea4182d.blank?vaa=1&amp;vcp=1&amp;vis=1&amp;pid=7bd0f3246&amp;color=0,0,0&amp;vpa=140&amp;vtp=1&amp;vaab=1&amp;bbb=1"/>
              <p:cNvSpPr/>
              <p:nvPr/>
            </p:nvSpPr>
            <p:spPr>
              <a:xfrm>
                <a:off x="8525414" y="1900111"/>
                <a:ext cx="22780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（低温）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N.3_1#efea4182d.blank?vaa=1&amp;vcp=1&amp;vis=1&amp;pid=7bd0f3246&amp;color=0,0,0&amp;vpa=1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5414" y="1900111"/>
                <a:ext cx="2278063" cy="410782"/>
              </a:xfrm>
              <a:prstGeom prst="rect">
                <a:avLst/>
              </a:prstGeom>
              <a:blipFill>
                <a:blip r:embed="rId3"/>
                <a:stretch>
                  <a:fillRect t="-37313" r="-3753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4_1#efea4182d.blank?vaa=1&amp;vcp=1&amp;vis=1&amp;pid=7bd0f3246&amp;color=0,0,0&amp;vpa=141&amp;vtp=1&amp;vaab=1&amp;bbb=1"/>
          <p:cNvSpPr/>
          <p:nvPr/>
        </p:nvSpPr>
        <p:spPr>
          <a:xfrm>
            <a:off x="2683414" y="3055366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低温条件下细胞呼吸作用弱，芽眼不易萌发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BD.201_1#95c2c8443?vaa=1&amp;vcp=1&amp;vis=1&amp;pid=7bd0f3246&amp;color=0,0,0&amp;vtp=1&amp;vaab=1&amp;bbb=1&amp;hb=1"/>
          <p:cNvSpPr/>
          <p:nvPr/>
        </p:nvSpPr>
        <p:spPr>
          <a:xfrm>
            <a:off x="539496" y="3741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进一步探究】除温度外，影响马铃薯储藏期的因素可能还有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（答一点即可）。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202_1#95c2c8443.blank?vaa=1&amp;vcp=1&amp;vis=1&amp;pid=7bd0f3246&amp;color=0,0,0&amp;vpa=142&amp;vtp=1&amp;vaab=1&amp;bbb=1"/>
          <p:cNvSpPr/>
          <p:nvPr/>
        </p:nvSpPr>
        <p:spPr>
          <a:xfrm>
            <a:off x="549815" y="433806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湿度或光照等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3129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7bd0f3246?vaa=1&amp;vcp=1&amp;vis=1&amp;pid=0a42a9572&amp;color=0,0,0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此题考查的是科学探究的一般步骤，作出假设指对探究问题可能的结论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作出猜想与假设。根据表中实验处理可知，A组温度为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B组温度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其他条件都相同，因此实验的变量是温度。实验结果要统计并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计算各组的平均值，这样可以减小实验误差，提高实验的准确性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7bd0f3246?vaa=1&amp;vcp=1&amp;vis=1&amp;pid=0a42a95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630b09f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25630b09f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9857b49?vcp=1&amp;pid=25630b09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204_1#71fc2db7a?vaa=1&amp;vcp=1&amp;vis=1&amp;pid=d99857b4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1.创新题·跨学科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下列诗句能体现生物之间竞争关系的是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1fc2db7a.bracket?vaa=1&amp;vcp=1&amp;vis=1&amp;pid=d99857b49&amp;color=0,0,0&amp;vpa=143&amp;vtp=1&amp;vaab=1"/>
          <p:cNvSpPr/>
          <p:nvPr/>
        </p:nvSpPr>
        <p:spPr>
          <a:xfrm>
            <a:off x="9654220" y="12830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04_2#71fc2db7a.choices?vaa=1&amp;vcp=1&amp;vis=1&amp;pid=d99857b49&amp;color=0,0,0&amp;vtp=1&amp;vaab=1&amp;bbb=1"/>
          <p:cNvSpPr/>
          <p:nvPr/>
        </p:nvSpPr>
        <p:spPr>
          <a:xfrm>
            <a:off x="539496" y="18885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A.春眠不觉晓，处处闻啼鸟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.离离原上草，一岁一枯荣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.人间四月芳菲尽，山寺桃花始盛开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.种豆南山下，草盛豆苗稀</a:t>
            </a:r>
            <a:endParaRPr lang="en-US" altLang="zh-CN" sz="2800" dirty="0"/>
          </a:p>
        </p:txBody>
      </p:sp>
      <p:sp>
        <p:nvSpPr>
          <p:cNvPr id="6" name="QC_6_BD.206_1#7ac1d4bca?vaa=1&amp;vcp=1&amp;vis=1&amp;pid=d99857b49&amp;color=0,0,0&amp;vtp=1&amp;vaab=1&amp;bbb=1"/>
          <p:cNvSpPr/>
          <p:nvPr/>
        </p:nvSpPr>
        <p:spPr>
          <a:xfrm>
            <a:off x="539496" y="4446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2.创新题·易错知识点拨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病毒是生物的主要理由是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07_1#7ac1d4bca.bracket?vaa=1&amp;vcp=1&amp;vis=1&amp;pid=d99857b49&amp;color=0,0,0&amp;vpa=144&amp;vtp=1&amp;vaab=1"/>
          <p:cNvSpPr/>
          <p:nvPr/>
        </p:nvSpPr>
        <p:spPr>
          <a:xfrm>
            <a:off x="8328564" y="443278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206_2#7ac1d4bca.choices?vaa=1&amp;vcp=1&amp;vis=1&amp;pid=d99857b49&amp;color=0,0,0&amp;vtp=1&amp;vaab=1&amp;bbb=1"/>
          <p:cNvSpPr/>
          <p:nvPr/>
        </p:nvSpPr>
        <p:spPr>
          <a:xfrm>
            <a:off x="539496" y="50677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.能使生物致病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B.具有细胞结构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C.能运动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.能繁殖后代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8_1#40709f93f?vaa=1&amp;vcp=1&amp;vis=1&amp;pid=d99857b49&amp;color=0,0,0&amp;vtp=1&amp;vaab=1&amp;bt=1&amp;bbb=1&amp;hb=1"/>
          <p:cNvSpPr/>
          <p:nvPr/>
        </p:nvSpPr>
        <p:spPr>
          <a:xfrm>
            <a:off x="539496" y="120894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小明发现某一地区蜗牛外壳的颜色有深色和浅色的，在阴暗的石头缝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和明亮的草地上都能发现此种蜗牛，且此地区有一种以它为食的天敌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小明调查了此种蜗牛在两处地点的数量后作图，并据此推断出该蜗牛天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敌是利用视觉来捕食蜗牛的。下图中最可能是他的调查结果的是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09_1#40709f93f.bracket?vaa=1&amp;vcp=1&amp;vis=1&amp;pid=d99857b49&amp;color=0,0,0&amp;vpa=145&amp;vtp=1&amp;vaab=1"/>
          <p:cNvSpPr/>
          <p:nvPr/>
        </p:nvSpPr>
        <p:spPr>
          <a:xfrm>
            <a:off x="10773314" y="31387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08_2#40709f93f.choices?vaa=1&amp;vcp=1&amp;vis=1&amp;pid=d99857b49&amp;color=0,0,0&amp;vtp=1&amp;vaab=1&amp;bbb=1"/>
          <p:cNvSpPr/>
          <p:nvPr/>
        </p:nvSpPr>
        <p:spPr>
          <a:xfrm>
            <a:off x="539496" y="3707288"/>
            <a:ext cx="11109960" cy="19255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200"/>
              </a:lnSpc>
              <a:tabLst>
                <a:tab pos="2933065" algn="l"/>
                <a:tab pos="5662930" algn="l"/>
                <a:tab pos="8507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208_2#40709f93f.choice_image?vaa=1&amp;vcp=1&amp;vis=1&amp;pid=d99857b49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3710528"/>
            <a:ext cx="225856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208_2#40709f93f.choice_image?vaa=1&amp;vcp=1&amp;vis=1&amp;pid=d99857b49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034" y="3710528"/>
            <a:ext cx="206654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208_2#40709f93f.choice_image?vaa=1&amp;vcp=1&amp;vis=1&amp;pid=d99857b49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9613" y="3710528"/>
            <a:ext cx="218541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208_2#40709f93f.choice_image?vaa=1&amp;vcp=1&amp;vis=1&amp;pid=d99857b49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9556" y="3728816"/>
            <a:ext cx="21579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0_1#4ecf38122?sp=1&amp;vaa=1&amp;vcp=1&amp;vis=1&amp;pid=d99857b49&amp;color=0,0,0&amp;vtp=1&amp;vaab=1&amp;bt=1&amp;bbb=1&amp;hb=1"/>
          <p:cNvSpPr/>
          <p:nvPr/>
        </p:nvSpPr>
        <p:spPr>
          <a:xfrm>
            <a:off x="539496" y="53069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阅读下列材料并回答问题。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如下图所示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最早发现于广西金秀大瑶山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一级重点保护野生动物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目前处于濒危状态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被誉为原始蜥蜴类的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爬行动物界的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鳄蜥主要分布在溪流纵横交错的常绿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阔叶林地区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常栖息于溪流积水坑上方的枝条上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当遇到蛇类或鸟类时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立即跃入水中避险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食物以昆虫为主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也吃小鱼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虾等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210_2#4ecf38122?htil=1&amp;vaa=1&amp;vcp=1&amp;vis=1&amp;pid=d99857b4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7C21CF99-CAD1-2115-2584-6D619963CD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9180" y="4465592"/>
            <a:ext cx="245059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0_2#4ecf38122?htil=1&amp;vaa=1&amp;vcp=1&amp;vis=1&amp;pid=d99857b4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4305" y="572688"/>
            <a:ext cx="245059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10_3#4ecf38122?htil=1&amp;vaa=1&amp;vcp=1&amp;vis=1&amp;pid=d99857b49&amp;color=0,0,0&amp;vtp=1&amp;vaab=1&amp;bt=1&amp;bbb=1&amp;hb=1&amp;hs=1"/>
          <p:cNvSpPr/>
          <p:nvPr/>
        </p:nvSpPr>
        <p:spPr>
          <a:xfrm>
            <a:off x="539496" y="554400"/>
            <a:ext cx="85313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由于人们在鳄蜥栖息地开采煤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改造林地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导致溪流两岸的水土流失加剧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恶化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难以恢复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鳄蜥失去生存家园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在宠物贸易</a:t>
            </a:r>
            <a:endParaRPr lang="en-US" altLang="zh-CN" sz="2800" dirty="0"/>
          </a:p>
        </p:txBody>
      </p:sp>
      <p:sp>
        <p:nvSpPr>
          <p:cNvPr id="4" name="QO_6_BD.210_3#4ecf38122?htil=1&amp;vaa=1&amp;vcp=1&amp;vis=1&amp;pid=d99857b49&amp;color=0,0,0&amp;vtp=1&amp;vaab=1&amp;bt=1&amp;bbb=1&amp;hb=1&amp;hs=1">
            <a:extLst>
              <a:ext uri="{FF2B5EF4-FFF2-40B4-BE49-F238E27FC236}">
                <a16:creationId xmlns:a16="http://schemas.microsoft.com/office/drawing/2014/main" id="{1E096CBE-1133-96EE-FA63-C74695DB4E78}"/>
              </a:ext>
            </a:extLst>
          </p:cNvPr>
          <p:cNvSpPr/>
          <p:nvPr/>
        </p:nvSpPr>
        <p:spPr>
          <a:xfrm>
            <a:off x="539496" y="2478132"/>
            <a:ext cx="1111201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和药用价值等的经济利益驱动下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不断有不法分子捕捉和倒卖鳄蜥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成其数量骤减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随着自然保护区的建立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鳄蜥数量有所回升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广西大桂山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鳄蜥国家级自然保护区已成功进行了人工繁育和野外放归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的国际生物多样性日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全球首个鳄蜥科普研学基地在广西启用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社会对鳄蜥的关注度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引导群众依法保护珍稀野生动植物资源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df3640b2?vcp=1&amp;pid=31bbbf3b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" y="554400"/>
            <a:ext cx="10707624" cy="570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1_1#183af6dae?htil=2&amp;vaa=1&amp;vcp=1&amp;vis=1&amp;pid=4ecf381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4382" y="738632"/>
            <a:ext cx="299008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211_2#183af6dae?htil=2&amp;vaa=1&amp;vcp=1&amp;vis=1&amp;pid=4ecf38122&amp;color=0,0,0&amp;vtp=1&amp;vaab=1&amp;bt=1&amp;bbb=1&amp;hb=1&amp;hs=1"/>
              <p:cNvSpPr/>
              <p:nvPr/>
            </p:nvSpPr>
            <p:spPr>
              <a:xfrm>
                <a:off x="539496" y="601472"/>
                <a:ext cx="7991856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（1）据材料一分析，鳄蜥的栖息地属于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（填“森林”或“草原”）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生态系统。请补充完整一条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食物链：植物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鳄蜥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蛇。鳄蜥属于生态系统组成成分中的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211_2#183af6dae?htil=2&amp;vaa=1&amp;vcp=1&amp;vis=1&amp;pid=4ecf3812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01472"/>
                <a:ext cx="7991856" cy="2496757"/>
              </a:xfrm>
              <a:prstGeom prst="rect">
                <a:avLst/>
              </a:prstGeom>
              <a:blipFill>
                <a:blip r:embed="rId4"/>
                <a:stretch>
                  <a:fillRect l="-274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183af6dae.blank?vaa=1&amp;vcp=1&amp;vis=1&amp;pid=4ecf38122&amp;color=0,0,0&amp;vpa=146&amp;vtp=1&amp;vaab=1&amp;bbb=1"/>
          <p:cNvSpPr/>
          <p:nvPr/>
        </p:nvSpPr>
        <p:spPr>
          <a:xfrm>
            <a:off x="6772814" y="5709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</a:t>
            </a:r>
            <a:endParaRPr lang="en-US" altLang="zh-CN" sz="2800" dirty="0"/>
          </a:p>
        </p:txBody>
      </p:sp>
      <p:sp>
        <p:nvSpPr>
          <p:cNvPr id="5" name="QB_7_AN.2_1#183af6dae.blank?vaa=1&amp;vcp=1&amp;vis=1&amp;pid=4ecf38122&amp;color=0,0,0&amp;vpa=147&amp;vtp=1&amp;vaab=1&amp;bbb=1"/>
          <p:cNvSpPr/>
          <p:nvPr/>
        </p:nvSpPr>
        <p:spPr>
          <a:xfrm>
            <a:off x="3159665" y="186639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昆虫（或小鱼或虾）</a:t>
            </a:r>
            <a:endParaRPr lang="en-US" altLang="zh-CN" sz="2800" dirty="0"/>
          </a:p>
        </p:txBody>
      </p:sp>
      <p:sp>
        <p:nvSpPr>
          <p:cNvPr id="6" name="QB_7_AN.3_1#183af6dae.blank?vaa=1&amp;vcp=1&amp;vis=1&amp;pid=4ecf38122&amp;color=0,0,0&amp;vpa=148&amp;vtp=1&amp;vaab=1&amp;bbb=1"/>
          <p:cNvSpPr/>
          <p:nvPr/>
        </p:nvSpPr>
        <p:spPr>
          <a:xfrm>
            <a:off x="6239415" y="24931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7" name="QB_7_BD.215_1#cf940cc9a?vaa=1&amp;vcp=1&amp;vis=1&amp;pid=4ecf38122&amp;color=0,0,0&amp;vtp=1&amp;vaab=1&amp;bbb=1&amp;hb=1&amp;hs=1"/>
          <p:cNvSpPr/>
          <p:nvPr/>
        </p:nvSpPr>
        <p:spPr>
          <a:xfrm>
            <a:off x="539496" y="3164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（填序号）部分表明，当人类活动对鳄蜥栖息地的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干扰超过其自动调节能力时，会导致鳄蜥失去生存家园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_1#cf940cc9a.blank?vaa=1&amp;vcp=1&amp;vis=1&amp;pid=4ecf38122&amp;color=0,0,0&amp;vpa=149&amp;vtp=1&amp;vaab=1"/>
          <p:cNvSpPr/>
          <p:nvPr/>
        </p:nvSpPr>
        <p:spPr>
          <a:xfrm>
            <a:off x="2861214" y="313429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9" name="QB_7_BD.217_1#ec1ddcc93?vaa=1&amp;vcp=1&amp;vis=1&amp;pid=4ecf38122&amp;color=0,0,0&amp;vtp=1&amp;vaab=1&amp;bbb=1&amp;hb=1&amp;hs=1"/>
          <p:cNvSpPr/>
          <p:nvPr/>
        </p:nvSpPr>
        <p:spPr>
          <a:xfrm>
            <a:off x="539496" y="4441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（3）由材料三可知，保护鳄蜥最有效的措施是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同学参加鳄蜥科普研学后，认识到不能买卖鳄蜥，理由是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218_1#ec1ddcc93.blank?vaa=1&amp;vcp=1&amp;vis=1&amp;pid=4ecf38122&amp;color=0,0,0&amp;vpa=150&amp;vtp=1&amp;vaab=1&amp;bbb=1"/>
          <p:cNvSpPr/>
          <p:nvPr/>
        </p:nvSpPr>
        <p:spPr>
          <a:xfrm>
            <a:off x="7839614" y="441128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建立自然保护区</a:t>
            </a:r>
            <a:endParaRPr lang="en-US" altLang="zh-CN" sz="2800" dirty="0"/>
          </a:p>
        </p:txBody>
      </p:sp>
      <p:sp>
        <p:nvSpPr>
          <p:cNvPr id="11" name="QB_7_AN.219_1#ec1ddcc93.blank?vaa=1&amp;vcp=1&amp;vis=1&amp;pid=4ecf38122&amp;color=0,0,0&amp;vpa=151&amp;vtp=1&amp;vaab=1&amp;bbb=1&amp;hb=1"/>
          <p:cNvSpPr/>
          <p:nvPr/>
        </p:nvSpPr>
        <p:spPr>
          <a:xfrm>
            <a:off x="539496" y="505898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买卖鳄蜥会使不法分子大量捕捉鳄蜥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，造成鳄蜥数量减少（合理即可）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53d0c14?vcp=1&amp;pid=25630b09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220_1#545a6338f?sp=1&amp;vaa=1&amp;vcp=1&amp;vis=1&amp;pid=6b53d0c14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番茄是一种常见的果蔬。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某中学学生在劳动实践园地种植番茄幼苗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有段时间忘记浇水，发现幼苗生长缓慢，部分甚至死亡。为此，研究小组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设计实验，探究水对番茄幼苗生长的影响。实验方案及结果如下表所示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请根据实验回答下列问题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QO_6_BD.220_2#545a6338f?colgroup=2,6,7,3,2,7&amp;vaa=1&amp;vcp=1&amp;vis=1&amp;pid=6b53d0c14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092280"/>
                  </p:ext>
                </p:extLst>
              </p:nvPr>
            </p:nvGraphicFramePr>
            <p:xfrm>
              <a:off x="539495" y="554400"/>
              <a:ext cx="11439706" cy="2860231"/>
            </p:xfrm>
            <a:graphic>
              <a:graphicData uri="http://schemas.openxmlformats.org/drawingml/2006/table">
                <a:tbl>
                  <a:tblPr/>
                  <a:tblGrid>
                    <a:gridCol w="9393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60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53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72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69965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QO_6_BD.220_2#545a6338f?colgroup=2,6,7,3,2,7&amp;vaa=1&amp;vcp=1&amp;vis=1&amp;pid=6b53d0c14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092280"/>
                  </p:ext>
                </p:extLst>
              </p:nvPr>
            </p:nvGraphicFramePr>
            <p:xfrm>
              <a:off x="539495" y="554400"/>
              <a:ext cx="11439706" cy="2860231"/>
            </p:xfrm>
            <a:graphic>
              <a:graphicData uri="http://schemas.openxmlformats.org/drawingml/2006/table">
                <a:tbl>
                  <a:tblPr/>
                  <a:tblGrid>
                    <a:gridCol w="9393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60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53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72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69965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1070" r="-226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100532" r="-226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392708" r="-226" b="-281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O_6_BD.220_3#545a6338f?vaa=1&amp;vcp=1&amp;vis=1&amp;pid=6b53d0c14&amp;color=0,0,0&amp;vtp=1&amp;vaab=1&amp;bbb=1&amp;hb=1"/>
          <p:cNvSpPr/>
          <p:nvPr/>
        </p:nvSpPr>
        <p:spPr>
          <a:xfrm>
            <a:off x="539496" y="355261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人工智能气候箱是一种可调控植物生长的自然环境相关因素的实验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221_1#8a2a5b9fe?vaa=1&amp;vcp=1&amp;vis=1&amp;pid=545a6338f&amp;color=0,0,0&amp;vtp=1&amp;vaab=1&amp;bbb=1&amp;hb=1"/>
          <p:cNvSpPr/>
          <p:nvPr/>
        </p:nvSpPr>
        <p:spPr>
          <a:xfrm>
            <a:off x="539496" y="4697076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制订计划】本实验的变量是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为了减少其他因素对实验结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果的干扰，上述实验方案中采取的具体措施有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（答出一点即可）。</a:t>
            </a:r>
            <a:endParaRPr lang="en-US" altLang="zh-CN" sz="2800" dirty="0"/>
          </a:p>
        </p:txBody>
      </p:sp>
      <p:sp>
        <p:nvSpPr>
          <p:cNvPr id="5" name="QB_7_AN.222_1#8a2a5b9fe.blank?vaa=1&amp;vcp=1&amp;vis=1&amp;pid=545a6338f&amp;color=0,0,0&amp;vpa=152&amp;vtp=1&amp;vaab=1"/>
          <p:cNvSpPr/>
          <p:nvPr/>
        </p:nvSpPr>
        <p:spPr>
          <a:xfrm>
            <a:off x="6061615" y="4662913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6" name="QB_7_AN.223_1#8a2a5b9fe.blank?vaa=1&amp;vcp=1&amp;vis=1&amp;pid=545a6338f&amp;color=0,0,0&amp;vpa=153&amp;vtp=1&amp;vaab=1&amp;bbb=1&amp;hb=1"/>
          <p:cNvSpPr/>
          <p:nvPr/>
        </p:nvSpPr>
        <p:spPr>
          <a:xfrm>
            <a:off x="539496" y="5234413"/>
            <a:ext cx="11109960" cy="10801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3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在人工智能气候箱内培养时间相同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（或每次实验的番茄幼苗数相同）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4_1#d39ac90f2?vaa=1&amp;vcp=1&amp;vis=1&amp;pid=545a6338f&amp;color=0,0,0&amp;vtp=1&amp;vaab=1&amp;bt=1&amp;bbb=1&amp;hb=1"/>
          <p:cNvSpPr/>
          <p:nvPr/>
        </p:nvSpPr>
        <p:spPr>
          <a:xfrm>
            <a:off x="539496" y="3359462"/>
            <a:ext cx="11109960" cy="2453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实施计划】为避免实验结果的偶然性，减少实验误差，研究小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组根据实验方案进行了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实验，并取平均值作为实验结果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得出结论】根据实验结果可知，干旱条件下番茄幼苗增加有机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填“少”或“多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原因之一是干旱会破坏植物细胞的叶绿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体结构，使幼苗通过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过程合成有机物的量减少，导致幼苗生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长缓慢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d39ac90f2.blank?vaa=1&amp;vcp=1&amp;vis=1&amp;pid=545a6338f&amp;color=0,0,0&amp;vpa=154&amp;vtp=1&amp;vaab=1&amp;bbb=1"/>
          <p:cNvSpPr/>
          <p:nvPr/>
        </p:nvSpPr>
        <p:spPr>
          <a:xfrm>
            <a:off x="4105815" y="373928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</a:t>
            </a:r>
            <a:endParaRPr lang="en-US" altLang="zh-CN" sz="2800" dirty="0"/>
          </a:p>
        </p:txBody>
      </p:sp>
      <p:sp>
        <p:nvSpPr>
          <p:cNvPr id="4" name="QB_7_BD.226_1#1d510b39b?vaa=1&amp;vcp=1&amp;vis=1&amp;pid=545a6338f&amp;color=0,0,0&amp;vtp=1&amp;vaab=1&amp;bbb=1&amp;hb=1"/>
          <p:cNvSpPr/>
          <p:nvPr/>
        </p:nvSpPr>
        <p:spPr>
          <a:xfrm>
            <a:off x="539496" y="379004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B_7_AN.2_1#1d510b39b.blank?vaa=1&amp;vcp=1&amp;vis=1&amp;pid=545a6338f&amp;color=0,0,0&amp;vpa=155&amp;vtp=1&amp;vaab=1"/>
          <p:cNvSpPr/>
          <p:nvPr/>
        </p:nvSpPr>
        <p:spPr>
          <a:xfrm>
            <a:off x="1616614" y="475257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6" name="QB_7_AN.3_1#1d510b39b.blank?vaa=1&amp;vcp=1&amp;vis=1&amp;pid=545a6338f&amp;color=0,0,0&amp;vpa=156&amp;vtp=1&amp;vaab=1&amp;bbb=1"/>
          <p:cNvSpPr/>
          <p:nvPr/>
        </p:nvSpPr>
        <p:spPr>
          <a:xfrm>
            <a:off x="3750215" y="523774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6D3E512D-CC92-416E-57E8-BDE25626F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4819674"/>
                  </p:ext>
                </p:extLst>
              </p:nvPr>
            </p:nvGraphicFramePr>
            <p:xfrm>
              <a:off x="539496" y="449131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6D3E512D-CC92-416E-57E8-BDE25626F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4819674"/>
                  </p:ext>
                </p:extLst>
              </p:nvPr>
            </p:nvGraphicFramePr>
            <p:xfrm>
              <a:off x="539496" y="449131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604" r="-439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01064" r="-439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397895" r="-439" b="-2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B_7_BD.229_1#b78878ff0?vaa=1&amp;vcp=1&amp;vis=1&amp;pid=545a6338f&amp;color=0,0,0&amp;vtp=1&amp;vaab=1&amp;bbb=1&amp;hb=1"/>
          <p:cNvSpPr/>
          <p:nvPr/>
        </p:nvSpPr>
        <p:spPr>
          <a:xfrm>
            <a:off x="539496" y="42008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进一步探究】若想进一步了解干旱条件下，番茄幼苗的哪种营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养器官增加有机物的量最少，可以分别称取番茄幼苗中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有机物的量并计算、比较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30_1#b78878ff0.blank?vaa=1&amp;vcp=1&amp;vis=1&amp;pid=545a6338f&amp;color=0,0,0&amp;vpa=157&amp;vtp=1&amp;vaab=1&amp;bbb=1"/>
          <p:cNvSpPr/>
          <p:nvPr/>
        </p:nvSpPr>
        <p:spPr>
          <a:xfrm>
            <a:off x="9084214" y="481810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729863CF-A47F-7D57-C08A-772539FED08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815153"/>
                  </p:ext>
                </p:extLst>
              </p:nvPr>
            </p:nvGraphicFramePr>
            <p:xfrm>
              <a:off x="539496" y="808056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729863CF-A47F-7D57-C08A-772539FED08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815153"/>
                  </p:ext>
                </p:extLst>
              </p:nvPr>
            </p:nvGraphicFramePr>
            <p:xfrm>
              <a:off x="539496" y="808056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604" r="-439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01064" r="-439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397895" r="-439" b="-2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236302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d02cae20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dd02cae20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b8037a9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67b8819d0?sp=1&amp;vaa=1&amp;vcp=1&amp;vis=1&amp;pid=0fb8037a9&amp;color=0,0,0&amp;vtp=1&amp;vaab=1&amp;bb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叫生物。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判断某一物体是否属于生物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应看其是否具有生物的基本特征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6_AN.2_1#67b8819d0.blank?vaa=1&amp;vcp=1&amp;vis=1&amp;pid=0fb8037a9&amp;color=0,0,0&amp;vpa=1&amp;vtp=1&amp;vaab=1&amp;bbb=1"/>
          <p:cNvSpPr/>
          <p:nvPr/>
        </p:nvSpPr>
        <p:spPr>
          <a:xfrm>
            <a:off x="1883314" y="123676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有生命的物体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_1#450b99259?vaa=1&amp;vcp=1&amp;vis=1&amp;pid=0fb8037a9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生物的基本特征。</a:t>
            </a:r>
            <a:endParaRPr lang="en-US" altLang="zh-CN" sz="2800" dirty="0"/>
          </a:p>
        </p:txBody>
      </p:sp>
      <p:sp>
        <p:nvSpPr>
          <p:cNvPr id="3" name="QB_7_BD.4_1#0997d3591?vaa=1&amp;vcp=1&amp;vis=1&amp;pid=450b99259&amp;color=0,0,0&amp;vtp=1&amp;vaab=1&amp;bbb=1&amp;hb=1"/>
          <p:cNvSpPr/>
          <p:nvPr/>
        </p:nvSpPr>
        <p:spPr>
          <a:xfrm>
            <a:off x="539496" y="11177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（1）生物的生活需要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。绿色植物能通过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制造有机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养；动物不能自己制造有机物，通过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养。</a:t>
            </a:r>
            <a:endParaRPr lang="en-US" altLang="zh-CN" sz="2800" dirty="0"/>
          </a:p>
        </p:txBody>
      </p:sp>
      <p:sp>
        <p:nvSpPr>
          <p:cNvPr id="4" name="QB_7_AN.1_1#0997d3591.blank?vaa=1&amp;vcp=1&amp;vis=1&amp;pid=450b99259&amp;color=0,0,0&amp;vpa=2&amp;vtp=1&amp;vaab=1&amp;bbb=1"/>
          <p:cNvSpPr/>
          <p:nvPr/>
        </p:nvSpPr>
        <p:spPr>
          <a:xfrm>
            <a:off x="3928015" y="10920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800" dirty="0"/>
          </a:p>
        </p:txBody>
      </p:sp>
      <p:sp>
        <p:nvSpPr>
          <p:cNvPr id="5" name="QB_7_AN.2_1#0997d3591.blank?vaa=1&amp;vcp=1&amp;vis=1&amp;pid=450b99259&amp;color=0,0,0&amp;vpa=3&amp;vtp=1&amp;vaab=1&amp;bbb=1"/>
          <p:cNvSpPr/>
          <p:nvPr/>
        </p:nvSpPr>
        <p:spPr>
          <a:xfrm>
            <a:off x="8256732" y="1110488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p:sp>
        <p:nvSpPr>
          <p:cNvPr id="6" name="QB_7_AN.3_1#0997d3591.blank?vaa=1&amp;vcp=1&amp;vis=1&amp;pid=450b99259&amp;color=0,0,0&amp;vpa=4&amp;vtp=1&amp;vaab=1"/>
          <p:cNvSpPr/>
          <p:nvPr/>
        </p:nvSpPr>
        <p:spPr>
          <a:xfrm>
            <a:off x="1616614" y="1676255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</a:t>
            </a:r>
            <a:endParaRPr lang="en-US" altLang="zh-CN" sz="2800" dirty="0"/>
          </a:p>
        </p:txBody>
      </p:sp>
      <p:sp>
        <p:nvSpPr>
          <p:cNvPr id="7" name="QB_7_AN.4_1#0997d3591.blank?vaa=1&amp;vcp=1&amp;vis=1&amp;pid=450b99259&amp;color=0,0,0&amp;vpa=5&amp;vtp=1&amp;vaab=1&amp;bbb=1"/>
          <p:cNvSpPr/>
          <p:nvPr/>
        </p:nvSpPr>
        <p:spPr>
          <a:xfrm>
            <a:off x="8017414" y="1676255"/>
            <a:ext cx="2747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捕食其他动植物</a:t>
            </a:r>
            <a:endParaRPr lang="en-US" altLang="zh-CN" sz="2800" dirty="0"/>
          </a:p>
        </p:txBody>
      </p:sp>
      <p:sp>
        <p:nvSpPr>
          <p:cNvPr id="8" name="QB_7_AN.5_1#0997d3591.blank?vaa=1&amp;vcp=1&amp;vis=1&amp;pid=450b99259&amp;color=0,0,0&amp;vpa=6&amp;vtp=1&amp;vaab=1"/>
          <p:cNvSpPr/>
          <p:nvPr/>
        </p:nvSpPr>
        <p:spPr>
          <a:xfrm>
            <a:off x="2327814" y="2238293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</a:t>
            </a:r>
            <a:endParaRPr lang="en-US" altLang="zh-CN" sz="2800" dirty="0"/>
          </a:p>
        </p:txBody>
      </p:sp>
      <p:sp>
        <p:nvSpPr>
          <p:cNvPr id="9" name="QB_7_BD.10_1#458720530?vaa=1&amp;vcp=1&amp;vis=1&amp;pid=450b99259&amp;color=0,0,0&amp;vtp=1&amp;vaab=1&amp;bbb=1&amp;hb=1"/>
          <p:cNvSpPr/>
          <p:nvPr/>
        </p:nvSpPr>
        <p:spPr>
          <a:xfrm>
            <a:off x="539496" y="28449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（2）生物能进行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。绝大多数生物需要吸入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少数生物如乳酸菌、破伤风杆菌的生活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6_1#458720530.blank?vaa=1&amp;vcp=1&amp;vis=1&amp;pid=450b99259&amp;color=0,0,0&amp;vpa=7&amp;vtp=1&amp;vaab=1&amp;bbb=1"/>
          <p:cNvSpPr/>
          <p:nvPr/>
        </p:nvSpPr>
        <p:spPr>
          <a:xfrm>
            <a:off x="3216815" y="28192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11" name="QB_7_AN.7_1#458720530.blank?vaa=1&amp;vcp=1&amp;vis=1&amp;pid=450b99259&amp;color=0,0,0&amp;vpa=8&amp;vtp=1&amp;vaab=1&amp;bbb=1"/>
          <p:cNvSpPr/>
          <p:nvPr/>
        </p:nvSpPr>
        <p:spPr>
          <a:xfrm>
            <a:off x="8195214" y="28192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2" name="QB_7_AN.8_1#458720530.blank?vaa=1&amp;vcp=1&amp;vis=1&amp;pid=450b99259&amp;color=0,0,0&amp;vpa=9&amp;vtp=1&amp;vaab=1&amp;bbb=1&amp;hb=1"/>
          <p:cNvSpPr/>
          <p:nvPr/>
        </p:nvSpPr>
        <p:spPr>
          <a:xfrm>
            <a:off x="539496" y="2819254"/>
            <a:ext cx="11109960" cy="1087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3" name="QB_7_AN.9_1#458720530.blank?vaa=1&amp;vcp=1&amp;vis=1&amp;pid=450b99259&amp;color=0,0,0&amp;vpa=10&amp;vtp=1&amp;vaab=1&amp;bbb=1"/>
          <p:cNvSpPr/>
          <p:nvPr/>
        </p:nvSpPr>
        <p:spPr>
          <a:xfrm>
            <a:off x="7484014" y="3403455"/>
            <a:ext cx="20367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不需要氧气</a:t>
            </a:r>
            <a:endParaRPr lang="en-US" altLang="zh-CN" sz="2800" dirty="0"/>
          </a:p>
        </p:txBody>
      </p:sp>
      <p:sp>
        <p:nvSpPr>
          <p:cNvPr id="14" name="QB_7_AN.10_1#458720530.blank?vaa=1&amp;vcp=1&amp;vis=1&amp;pid=450b99259&amp;color=0,0,0&amp;vpa=11&amp;vtp=1&amp;vaab=1&amp;bbb=1"/>
          <p:cNvSpPr/>
          <p:nvPr/>
        </p:nvSpPr>
        <p:spPr>
          <a:xfrm>
            <a:off x="10595514" y="34034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  <p:sp>
        <p:nvSpPr>
          <p:cNvPr id="15" name="QB_7_BD.16_1#7ed0249f2?vaa=1&amp;vcp=1&amp;vis=1&amp;pid=450b99259&amp;color=0,0,0&amp;vtp=1&amp;vaab=1&amp;bbb=1&amp;hb=1"/>
          <p:cNvSpPr/>
          <p:nvPr/>
        </p:nvSpPr>
        <p:spPr>
          <a:xfrm>
            <a:off x="539496" y="45721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（3）生物能排出身体内产生的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。排出废物的方式多样，如人可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等方式排出体内废物，植物通过落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叶和利用气孔排出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等途径排出体内废物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B_7_AN.17_1#7ed0249f2.blank?vaa=1&amp;vcp=1&amp;vis=1&amp;pid=450b99259&amp;color=0,0,0&amp;vpa=12&amp;vtp=1&amp;vaab=1&amp;bbb=1"/>
          <p:cNvSpPr/>
          <p:nvPr/>
        </p:nvSpPr>
        <p:spPr>
          <a:xfrm>
            <a:off x="5350415" y="45464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endParaRPr lang="en-US" altLang="zh-CN" sz="2800" dirty="0"/>
          </a:p>
        </p:txBody>
      </p:sp>
      <p:sp>
        <p:nvSpPr>
          <p:cNvPr id="17" name="QB_7_AN.18_1#7ed0249f2.blank?vaa=1&amp;vcp=1&amp;vis=1&amp;pid=450b99259&amp;color=0,0,0&amp;vpa=13&amp;vtp=1&amp;vaab=1&amp;bbb=1"/>
          <p:cNvSpPr/>
          <p:nvPr/>
        </p:nvSpPr>
        <p:spPr>
          <a:xfrm>
            <a:off x="1616614" y="51306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排尿</a:t>
            </a:r>
            <a:endParaRPr lang="en-US" altLang="zh-CN" sz="2800" dirty="0"/>
          </a:p>
        </p:txBody>
      </p:sp>
      <p:sp>
        <p:nvSpPr>
          <p:cNvPr id="18" name="QB_7_AN.19_1#7ed0249f2.blank?vaa=1&amp;vcp=1&amp;vis=1&amp;pid=450b99259&amp;color=0,0,0&amp;vpa=14&amp;vtp=1&amp;vaab=1&amp;bbb=1"/>
          <p:cNvSpPr/>
          <p:nvPr/>
        </p:nvSpPr>
        <p:spPr>
          <a:xfrm>
            <a:off x="3039014" y="51306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排汗</a:t>
            </a:r>
            <a:endParaRPr lang="en-US" altLang="zh-CN" sz="2800" dirty="0"/>
          </a:p>
        </p:txBody>
      </p:sp>
      <p:sp>
        <p:nvSpPr>
          <p:cNvPr id="19" name="QB_7_AN.20_1#7ed0249f2.blank?vaa=1&amp;vcp=1&amp;vis=1&amp;pid=450b99259&amp;color=0,0,0&amp;vpa=15&amp;vtp=1&amp;vaab=1&amp;bbb=1"/>
          <p:cNvSpPr/>
          <p:nvPr/>
        </p:nvSpPr>
        <p:spPr>
          <a:xfrm>
            <a:off x="4461415" y="5130655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呼出气体</a:t>
            </a:r>
            <a:endParaRPr lang="en-US" altLang="zh-CN" sz="2800" dirty="0"/>
          </a:p>
        </p:txBody>
      </p:sp>
      <p:sp>
        <p:nvSpPr>
          <p:cNvPr id="20" name="QB_7_AN.21_1#7ed0249f2.blank?vaa=1&amp;vcp=1&amp;vis=1&amp;pid=450b99259&amp;color=0,0,0&amp;vpa=16&amp;vtp=1&amp;vaab=1&amp;bbb=1"/>
          <p:cNvSpPr/>
          <p:nvPr/>
        </p:nvSpPr>
        <p:spPr>
          <a:xfrm>
            <a:off x="3394615" y="5692693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ab6cb900f?vaa=1&amp;vcp=1&amp;vis=1&amp;pid=450b99259&amp;color=0,0,0&amp;mp=1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（4）生物能对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作出反应（又称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是应激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性的一种表现，但只有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（5）生物能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（6）生物都有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的特性。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外，生物都是由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是生物体结构和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功能的基本单位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新陈代谢是生物最基本的特征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在此基础上生物才有生长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和应激性等生命活动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b6cb900f.blank?vaa=1&amp;vcp=1&amp;vis=1&amp;pid=450b99259&amp;color=0,0,0&amp;mp=1&amp;vpa=17&amp;vtp=1&amp;vaab=1&amp;bbb=1"/>
          <p:cNvSpPr/>
          <p:nvPr/>
        </p:nvSpPr>
        <p:spPr>
          <a:xfrm>
            <a:off x="2861214" y="89379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外界刺激</a:t>
            </a:r>
            <a:endParaRPr lang="en-US" altLang="zh-CN" sz="2800" dirty="0"/>
          </a:p>
        </p:txBody>
      </p:sp>
      <p:sp>
        <p:nvSpPr>
          <p:cNvPr id="4" name="QB_7_AN.2_1#ab6cb900f.blank?vaa=1&amp;vcp=1&amp;vis=1&amp;pid=450b99259&amp;color=0,0,0&amp;mp=1&amp;vpa=18&amp;vtp=1&amp;vaab=1&amp;bbb=1"/>
          <p:cNvSpPr/>
          <p:nvPr/>
        </p:nvSpPr>
        <p:spPr>
          <a:xfrm>
            <a:off x="7128414" y="8937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应激性</a:t>
            </a:r>
            <a:endParaRPr lang="en-US" altLang="zh-CN" sz="2800" dirty="0"/>
          </a:p>
        </p:txBody>
      </p:sp>
      <p:sp>
        <p:nvSpPr>
          <p:cNvPr id="5" name="QB_7_AN.3_1#ab6cb900f.blank?vaa=1&amp;vcp=1&amp;vis=1&amp;pid=450b99259&amp;color=0,0,0&amp;mp=1&amp;vpa=19&amp;vtp=1&amp;vaab=1&amp;bbb=1"/>
          <p:cNvSpPr/>
          <p:nvPr/>
        </p:nvSpPr>
        <p:spPr>
          <a:xfrm>
            <a:off x="9262014" y="8937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endParaRPr lang="en-US" altLang="zh-CN" sz="2800" dirty="0"/>
          </a:p>
        </p:txBody>
      </p:sp>
      <p:sp>
        <p:nvSpPr>
          <p:cNvPr id="6" name="QB_7_AN.4_1#ab6cb900f.blank?vaa=1&amp;vcp=1&amp;vis=1&amp;pid=450b99259&amp;color=0,0,0&amp;mp=1&amp;vpa=20&amp;vtp=1&amp;vaab=1&amp;bbb=1"/>
          <p:cNvSpPr/>
          <p:nvPr/>
        </p:nvSpPr>
        <p:spPr>
          <a:xfrm>
            <a:off x="4105815" y="154149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高等动物和人类</a:t>
            </a:r>
            <a:endParaRPr lang="en-US" altLang="zh-CN" sz="2800" dirty="0"/>
          </a:p>
        </p:txBody>
      </p:sp>
      <p:sp>
        <p:nvSpPr>
          <p:cNvPr id="8" name="QB_7_AN.5_1#ab6cb900f.blank?vaa=1&amp;vcp=1&amp;vis=1&amp;pid=450b99259&amp;color=0,0,0&amp;vpa=21&amp;vtp=1&amp;vaab=1&amp;bbb=1"/>
          <p:cNvSpPr/>
          <p:nvPr/>
        </p:nvSpPr>
        <p:spPr>
          <a:xfrm>
            <a:off x="2505614" y="21891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</a:t>
            </a:r>
            <a:endParaRPr lang="en-US" altLang="zh-CN" sz="2800" dirty="0"/>
          </a:p>
        </p:txBody>
      </p:sp>
      <p:sp>
        <p:nvSpPr>
          <p:cNvPr id="9" name="QB_7_AN.6_1#ab6cb900f.blank?vaa=1&amp;vcp=1&amp;vis=1&amp;pid=450b99259&amp;color=0,0,0&amp;vpa=22&amp;vtp=1&amp;vaab=1&amp;bbb=1"/>
          <p:cNvSpPr/>
          <p:nvPr/>
        </p:nvSpPr>
        <p:spPr>
          <a:xfrm>
            <a:off x="3928015" y="21891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11" name="QB_7_AN.7_1#ab6cb900f.blank?vaa=1&amp;vcp=1&amp;vis=1&amp;pid=450b99259&amp;color=0,0,0&amp;vpa=23&amp;vtp=1&amp;vaab=1&amp;bbb=1"/>
          <p:cNvSpPr/>
          <p:nvPr/>
        </p:nvSpPr>
        <p:spPr>
          <a:xfrm>
            <a:off x="2861214" y="28368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dirty="0"/>
          </a:p>
        </p:txBody>
      </p:sp>
      <p:sp>
        <p:nvSpPr>
          <p:cNvPr id="12" name="QB_7_AN.8_1#ab6cb900f.blank?vaa=1&amp;vcp=1&amp;vis=1&amp;pid=450b99259&amp;color=0,0,0&amp;vpa=24&amp;vtp=1&amp;vaab=1&amp;bbb=1"/>
          <p:cNvSpPr/>
          <p:nvPr/>
        </p:nvSpPr>
        <p:spPr>
          <a:xfrm>
            <a:off x="4283615" y="28368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p:sp>
        <p:nvSpPr>
          <p:cNvPr id="15" name="QB_7_AN.34_1#ab6cb900f.blank?vaa=1&amp;vcp=1&amp;vis=1&amp;pid=450b99259&amp;color=0,0,0&amp;vpa=25&amp;vtp=1&amp;vaab=1&amp;bbb=1"/>
          <p:cNvSpPr/>
          <p:nvPr/>
        </p:nvSpPr>
        <p:spPr>
          <a:xfrm>
            <a:off x="1794414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16" name="QB_7_AN.35_1#ab6cb900f.blank?vaa=1&amp;vcp=1&amp;vis=1&amp;pid=450b99259&amp;color=0,0,0&amp;vpa=26&amp;vtp=1&amp;vaab=1&amp;bbb=1"/>
          <p:cNvSpPr/>
          <p:nvPr/>
        </p:nvSpPr>
        <p:spPr>
          <a:xfrm>
            <a:off x="5350415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  <p:sp>
        <p:nvSpPr>
          <p:cNvPr id="17" name="QB_7_AN.36_1#ab6cb900f.blank?vaa=1&amp;vcp=1&amp;vis=1&amp;pid=450b99259&amp;color=0,0,0&amp;vpa=27&amp;vtp=1&amp;vaab=1&amp;bbb=1"/>
          <p:cNvSpPr/>
          <p:nvPr/>
        </p:nvSpPr>
        <p:spPr>
          <a:xfrm>
            <a:off x="7839614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7_1#841541d35?vaa=1&amp;vcp=1&amp;vis=1&amp;pid=0fb8037a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科学探究的方法：观察法、实验法、调查法、文献法、比较法、推理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法、测量法等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38_1#819cf545a?vaa=1&amp;vcp=1&amp;vis=1&amp;pid=841541d35&amp;color=0,0,0&amp;vtp=1&amp;vaab=1&amp;bbb=1&amp;h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1）观察法：观察是科学探究的一种基本方法；可直接用肉眼或借助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照相机、摄像机、录音机等仪器进行观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察；观察要有明确的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观察要全面、细致和实事求是，并及时记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录；一般在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状态中进行，要求观察者对生物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4" name="QB_7_AN.1_1#819cf545a.blank?vaa=1&amp;vcp=1&amp;vis=1&amp;pid=841541d35&amp;color=0,0,0&amp;vpa=28&amp;vtp=1&amp;vaab=1&amp;bbb=1"/>
          <p:cNvSpPr/>
          <p:nvPr/>
        </p:nvSpPr>
        <p:spPr>
          <a:xfrm>
            <a:off x="540290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放大镜</a:t>
            </a:r>
            <a:endParaRPr lang="en-US" altLang="zh-CN" sz="2800" spc="-50" dirty="0"/>
          </a:p>
        </p:txBody>
      </p:sp>
      <p:sp>
        <p:nvSpPr>
          <p:cNvPr id="5" name="QB_7_AN.2_1#819cf545a.blank?vaa=1&amp;vcp=1&amp;vis=1&amp;pid=841541d35&amp;color=0,0,0&amp;vpa=29&amp;vtp=1&amp;vaab=1&amp;bbb=1"/>
          <p:cNvSpPr/>
          <p:nvPr/>
        </p:nvSpPr>
        <p:spPr>
          <a:xfrm>
            <a:off x="2261139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spc="-50" dirty="0"/>
          </a:p>
        </p:txBody>
      </p:sp>
      <p:sp>
        <p:nvSpPr>
          <p:cNvPr id="6" name="QB_7_AN.3_1#819cf545a.blank?vaa=1&amp;vcp=1&amp;vis=1&amp;pid=841541d35&amp;color=0,0,0&amp;vpa=30&amp;vtp=1&amp;vaab=1&amp;bbb=1"/>
          <p:cNvSpPr/>
          <p:nvPr/>
        </p:nvSpPr>
        <p:spPr>
          <a:xfrm>
            <a:off x="3981990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望远镜</a:t>
            </a:r>
            <a:endParaRPr lang="en-US" altLang="zh-CN" sz="2800" spc="-50" dirty="0"/>
          </a:p>
        </p:txBody>
      </p:sp>
      <p:sp>
        <p:nvSpPr>
          <p:cNvPr id="7" name="QB_7_AN.4_1#819cf545a.blank?vaa=1&amp;vcp=1&amp;vis=1&amp;pid=841541d35&amp;color=0,0,0&amp;vpa=31&amp;vtp=1&amp;vaab=1&amp;bbb=1"/>
          <p:cNvSpPr/>
          <p:nvPr/>
        </p:nvSpPr>
        <p:spPr>
          <a:xfrm>
            <a:off x="3696240" y="3102337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</a:t>
            </a:r>
            <a:endParaRPr lang="en-US" altLang="zh-CN" sz="2800" spc="-50" dirty="0"/>
          </a:p>
        </p:txBody>
      </p:sp>
      <p:sp>
        <p:nvSpPr>
          <p:cNvPr id="8" name="QB_7_AN.5_1#819cf545a.blank?vaa=1&amp;vcp=1&amp;vis=1&amp;pid=841541d35&amp;color=0,0,0&amp;vpa=32&amp;vtp=1&amp;vaab=1&amp;bbb=1"/>
          <p:cNvSpPr/>
          <p:nvPr/>
        </p:nvSpPr>
        <p:spPr>
          <a:xfrm>
            <a:off x="2242997" y="3743596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野外自然</a:t>
            </a:r>
            <a:endParaRPr lang="en-US" altLang="zh-CN" sz="2800" spc="-50" dirty="0"/>
          </a:p>
        </p:txBody>
      </p:sp>
      <p:sp>
        <p:nvSpPr>
          <p:cNvPr id="9" name="QB_7_AN.6_1#819cf545a.blank?vaa=1&amp;vcp=1&amp;vis=1&amp;pid=841541d35&amp;color=0,0,0&amp;vpa=33&amp;vtp=1&amp;vaab=1&amp;bbb=1"/>
          <p:cNvSpPr/>
          <p:nvPr/>
        </p:nvSpPr>
        <p:spPr>
          <a:xfrm>
            <a:off x="8628216" y="3758110"/>
            <a:ext cx="1998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不施加任何</a:t>
            </a:r>
            <a:endParaRPr lang="en-US" altLang="zh-CN" sz="2800" spc="-50" dirty="0"/>
          </a:p>
        </p:txBody>
      </p:sp>
      <p:sp>
        <p:nvSpPr>
          <p:cNvPr id="10" name="QB_7_BD.45_1#ec65bbdc4?vaa=1&amp;vcp=1&amp;vis=1&amp;pid=841541d35&amp;color=0,0,0&amp;vtp=1&amp;vaab=1&amp;bbb=1&amp;hb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（2）实验法：实验是现代生物学研究的重要方法；实验是利用特定的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材料和器具通过有目的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记录和分析，发现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科学结论；主要包括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46_1#ec65bbdc4.blank?vaa=1&amp;vcp=1&amp;vis=1&amp;pid=841541d35&amp;color=0,0,0&amp;vpa=34&amp;vtp=1&amp;vaab=1&amp;bbb=1"/>
          <p:cNvSpPr/>
          <p:nvPr/>
        </p:nvSpPr>
        <p:spPr>
          <a:xfrm>
            <a:off x="4461415" y="50200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有步骤</a:t>
            </a:r>
            <a:endParaRPr lang="en-US" altLang="zh-CN" sz="2800" dirty="0"/>
          </a:p>
        </p:txBody>
      </p:sp>
      <p:sp>
        <p:nvSpPr>
          <p:cNvPr id="12" name="QB_7_AN.47_1#ec65bbdc4.blank?vaa=1&amp;vcp=1&amp;vis=1&amp;pid=841541d35&amp;color=0,0,0&amp;vpa=35&amp;vtp=1&amp;vaab=1&amp;bbb=1"/>
          <p:cNvSpPr/>
          <p:nvPr/>
        </p:nvSpPr>
        <p:spPr>
          <a:xfrm>
            <a:off x="7306214" y="50200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</a:t>
            </a:r>
            <a:endParaRPr lang="en-US" altLang="zh-CN" sz="2800" dirty="0"/>
          </a:p>
        </p:txBody>
      </p:sp>
      <p:sp>
        <p:nvSpPr>
          <p:cNvPr id="13" name="QB_7_AN.48_1#ec65bbdc4.blank?vaa=1&amp;vcp=1&amp;vis=1&amp;pid=841541d35&amp;color=0,0,0&amp;vpa=36&amp;vtp=1&amp;vaab=1&amp;bbb=1"/>
          <p:cNvSpPr/>
          <p:nvPr/>
        </p:nvSpPr>
        <p:spPr>
          <a:xfrm>
            <a:off x="905415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验证</a:t>
            </a:r>
            <a:endParaRPr lang="en-US" altLang="zh-CN" sz="2800" dirty="0"/>
          </a:p>
        </p:txBody>
      </p:sp>
      <p:sp>
        <p:nvSpPr>
          <p:cNvPr id="14" name="QB_7_AN.49_1#ec65bbdc4.blank?vaa=1&amp;vcp=1&amp;vis=1&amp;pid=841541d35&amp;color=0,0,0&amp;vpa=37&amp;vtp=1&amp;vaab=1&amp;bbb=1"/>
          <p:cNvSpPr/>
          <p:nvPr/>
        </p:nvSpPr>
        <p:spPr>
          <a:xfrm>
            <a:off x="5172615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15" name="QB_7_AN.50_1#ec65bbdc4.blank?vaa=1&amp;vcp=1&amp;vis=1&amp;pid=841541d35&amp;color=0,0,0&amp;vpa=38&amp;vtp=1&amp;vaab=1&amp;bbb=1"/>
          <p:cNvSpPr/>
          <p:nvPr/>
        </p:nvSpPr>
        <p:spPr>
          <a:xfrm>
            <a:off x="7306214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1991</Words>
  <Application>Microsoft Office PowerPoint</Application>
  <PresentationFormat>宽屏</PresentationFormat>
  <Paragraphs>580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2024-11-18T01:38:54Z</dcterms:created>
  <dcterms:modified xsi:type="dcterms:W3CDTF">2025-08-27T11:27:11Z</dcterms:modified>
  <cp:category/>
  <cp:contentStatus/>
</cp:coreProperties>
</file>