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2" r:id="rId2"/>
  </p:sldMasterIdLst>
  <p:notesMasterIdLst>
    <p:notesMasterId r:id="rId5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325" r:id="rId28"/>
    <p:sldId id="284" r:id="rId29"/>
    <p:sldId id="299" r:id="rId30"/>
    <p:sldId id="300" r:id="rId31"/>
    <p:sldId id="301" r:id="rId32"/>
    <p:sldId id="302" r:id="rId33"/>
    <p:sldId id="303" r:id="rId34"/>
    <p:sldId id="322" r:id="rId35"/>
    <p:sldId id="304" r:id="rId36"/>
    <p:sldId id="305" r:id="rId37"/>
    <p:sldId id="306" r:id="rId38"/>
    <p:sldId id="323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5" r:id="rId47"/>
    <p:sldId id="316" r:id="rId48"/>
    <p:sldId id="317" r:id="rId49"/>
    <p:sldId id="366" r:id="rId50"/>
    <p:sldId id="318" r:id="rId51"/>
    <p:sldId id="319" r:id="rId5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fad4bb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959FDBD-ABF4-469A-B372-0C128591D9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 内能 比热容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fad4bb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AE25ACB-21B6-4A37-8291-2676492C53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 内能 比热容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fad4bb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9FE8B6-1131-41CE-A56E-E89F178B53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 内能 比热容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0275A8D-8D4E-49AA-BE5D-03D3856007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843C9CB-3815-4FCC-A287-B49A74B91F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BD5BB39-1589-4837-9A4C-B843FB1116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dfad4bb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959FDBD-ABF4-469A-B372-0C128591D9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 内能 比热容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dfad4bb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AE25ACB-21B6-4A37-8291-2676492C53A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 内能 比热容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dfad4bbc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F9FE8B6-1131-41CE-A56E-E89F178B53B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" action="ppaction://noaction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" action="ppaction://noaction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" action="ppaction://noaction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" action="ppaction://noaction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第17讲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 内能 比热容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B8FF8CD-8A2C-3E45-276D-1CD9F4A5E30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0275A8D-8D4E-49AA-BE5D-03D3856007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843C9CB-3815-4FCC-A287-B49A74B91F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BD5BB39-1589-4837-9A4C-B843FB1116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cc145eb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d2733955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aecfc3c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859f31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cc145eb8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9d2733955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3aecfc3cf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33859f31f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0.png"/><Relationship Id="rId4" Type="http://schemas.openxmlformats.org/officeDocument/2006/relationships/image" Target="../media/image1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png"/><Relationship Id="rId4" Type="http://schemas.openxmlformats.org/officeDocument/2006/relationships/image" Target="../media/image1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openxmlformats.org/officeDocument/2006/relationships/image" Target="../media/image1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fb1a25f49?sp=1&amp;vcp=1&amp;pid=97f84fa79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扩散现象在任何两种物质之间均可以发生，只是有的用时短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象明显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，有的用时很长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；扩散现象一方面说明了分子在不停地做无规则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另一方面说明了分子间存在间隙。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分子间同时存在引力和斥力，物质中的分子既相互排斥，又相互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5_1#23b737046?vcp=1&amp;vis=1&amp;pid=97f84fa79&amp;color=0,0,0&amp;vtp=1&amp;vaab=1&amp;bt=1&amp;bbb=1&amp;hb=1"/>
          <p:cNvSpPr/>
          <p:nvPr/>
        </p:nvSpPr>
        <p:spPr>
          <a:xfrm>
            <a:off x="539496" y="75907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）下列现象中能说明分子在不停地做无规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则运动的是(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_1#23b737046.bracket?vcp=1&amp;vis=1&amp;pid=97f84fa79&amp;color=0,0,0&amp;vpa=3&amp;vtp=1&amp;vaab=1"/>
          <p:cNvSpPr/>
          <p:nvPr/>
        </p:nvSpPr>
        <p:spPr>
          <a:xfrm>
            <a:off x="2594514" y="139344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5_2#23b737046.choices?vcp=1&amp;vis=1&amp;pid=97f84fa79&amp;color=0,0,0&amp;vtp=1&amp;vaab=1&amp;bbb=1"/>
          <p:cNvSpPr/>
          <p:nvPr/>
        </p:nvSpPr>
        <p:spPr>
          <a:xfrm>
            <a:off x="539496" y="203428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.花香满园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B.尘土飞扬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C.雪花飘飘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.落叶纷纷</a:t>
            </a:r>
            <a:endParaRPr lang="en-US" altLang="zh-CN" sz="2800" dirty="0"/>
          </a:p>
        </p:txBody>
      </p:sp>
      <p:sp>
        <p:nvSpPr>
          <p:cNvPr id="5" name="QC_7_AS.1_1#23b737046?vcp=1&amp;vis=1&amp;pid=97f84fa79&amp;color=0,0,0&amp;vtp=1&amp;vaab=1&amp;bbb=1&amp;hb=1"/>
          <p:cNvSpPr/>
          <p:nvPr/>
        </p:nvSpPr>
        <p:spPr>
          <a:xfrm>
            <a:off x="539496" y="266375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“花香满园”是分子热运动的结果；“尘土飞扬”“雪花飘飘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”“落叶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纷纷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”等能直接观察到的运动现象属于机械运动。</a:t>
            </a:r>
            <a:endParaRPr lang="en-US" altLang="zh-CN" sz="2800" dirty="0"/>
          </a:p>
        </p:txBody>
      </p:sp>
      <p:sp>
        <p:nvSpPr>
          <p:cNvPr id="6" name="QC_7_EX.1_1#23b737046?vcp=1&amp;vis=1&amp;pid=97f84fa79&amp;color=0,0,0&amp;vtp=1&amp;vaab=1&amp;bt=1&amp;bbb=1&amp;hb=1"/>
          <p:cNvSpPr/>
          <p:nvPr/>
        </p:nvSpPr>
        <p:spPr>
          <a:xfrm>
            <a:off x="539496" y="385955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分子热运动通常体现在某些宏观效果中，如一滴墨水使整杯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水变色，闻到气味等；分子很小，无法用肉眼观察，肉眼能看到的运动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现象反而不是分子热运动的体现，如烟雾缭绕、落叶纷纷等都属于机械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运动而非分子热运动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f0c86b731?vcp=1&amp;pid=97f84fa7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9_1#daa89d32b?vcp=1&amp;vis=1&amp;pid=f0c86b73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（2024·广西贵港·模拟）学校里的桂花开了，同学们走在校园里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闻到阵阵桂花香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0_1#daa89d32b.bracket?vcp=1&amp;vis=1&amp;pid=f0c86b731&amp;color=0,0,0&amp;vpa=4&amp;vtp=1&amp;vaab=1"/>
          <p:cNvSpPr/>
          <p:nvPr/>
        </p:nvSpPr>
        <p:spPr>
          <a:xfrm>
            <a:off x="6506114" y="19016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9_2#daa89d32b.choices?vcp=1&amp;vis=1&amp;pid=f0c86b731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A.这是桂花花粉向四周扩散的结果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.扩散现象只发生在气体之间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.温度越高，分子热运动越慢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.该现象说明分子在不停地做无规则运动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_1#997533a3a?vcp=1&amp;vis=1&amp;pid=f0c86b731&amp;color=0,0,0&amp;mp=1&amp;vtp=1&amp;vaab=1&amp;bt=1&amp;bbb=1&amp;hb=1"/>
          <p:cNvSpPr/>
          <p:nvPr/>
        </p:nvSpPr>
        <p:spPr>
          <a:xfrm>
            <a:off x="539496" y="154355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（2024·广西·中考）关于分子动理论，谚语“有麝自来香，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不必迎风扬”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表明了分子在不停地做无规则的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寒冬，我们常搓手取暖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选填“做功”或“热传递”）的方式增大内能。</a:t>
            </a:r>
            <a:endParaRPr lang="en-US" altLang="zh-CN" sz="2800" dirty="0"/>
          </a:p>
        </p:txBody>
      </p:sp>
      <p:sp>
        <p:nvSpPr>
          <p:cNvPr id="3" name="QB_8_AN.1_1#997533a3a.blank?vcp=1&amp;vis=1&amp;pid=f0c86b731&amp;color=0,0,0&amp;mp=1&amp;vpa=5&amp;vtp=1&amp;vaab=1&amp;bbb=1"/>
          <p:cNvSpPr/>
          <p:nvPr/>
        </p:nvSpPr>
        <p:spPr>
          <a:xfrm>
            <a:off x="5528215" y="216077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/>
          </a:p>
        </p:txBody>
      </p:sp>
      <p:sp>
        <p:nvSpPr>
          <p:cNvPr id="4" name="QB_8_AN.2_1#997533a3a.blank?vcp=1&amp;vis=1&amp;pid=f0c86b731&amp;color=0,0,0&amp;mp=1&amp;vpa=6&amp;vtp=1&amp;vaab=1&amp;bbb=1"/>
          <p:cNvSpPr/>
          <p:nvPr/>
        </p:nvSpPr>
        <p:spPr>
          <a:xfrm>
            <a:off x="1261015" y="27875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做功</a:t>
            </a:r>
            <a:endParaRPr lang="en-US" altLang="zh-CN" sz="2800" dirty="0"/>
          </a:p>
        </p:txBody>
      </p:sp>
      <p:sp>
        <p:nvSpPr>
          <p:cNvPr id="5" name="QB_8_BD.14_1#927da8afa?vcp=1&amp;vis=1&amp;pid=f0c86b731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（2024·广西南宁·模拟）吃粽子、挂艾蒿是端午节的传统习俗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。我们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闻到艾蒿的香味，这是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；粽子煮熟后，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糯米粒会粘在一起，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说明分子间存在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5_1#927da8afa.blank?vcp=1&amp;vis=1&amp;pid=f0c86b731&amp;color=0,0,0&amp;vpa=7&amp;vtp=1&amp;vaab=1&amp;bbb=1"/>
          <p:cNvSpPr/>
          <p:nvPr/>
        </p:nvSpPr>
        <p:spPr>
          <a:xfrm>
            <a:off x="4105815" y="408451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扩散</a:t>
            </a:r>
            <a:endParaRPr lang="en-US" altLang="zh-CN" sz="2800" dirty="0"/>
          </a:p>
        </p:txBody>
      </p:sp>
      <p:sp>
        <p:nvSpPr>
          <p:cNvPr id="7" name="QB_8_AN.16_1#927da8afa.blank?vcp=1&amp;vis=1&amp;pid=f0c86b731&amp;color=0,0,0&amp;vpa=8&amp;vtp=1&amp;vaab=1&amp;bbb=1"/>
          <p:cNvSpPr/>
          <p:nvPr/>
        </p:nvSpPr>
        <p:spPr>
          <a:xfrm>
            <a:off x="3039014" y="471125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fac4d7a2?vcp=1&amp;pid=9d273395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内能及其改变方法</a:t>
            </a:r>
            <a:endParaRPr lang="en-US" altLang="zh-CN" sz="3200" dirty="0"/>
          </a:p>
        </p:txBody>
      </p:sp>
      <p:sp>
        <p:nvSpPr>
          <p:cNvPr id="3" name="P_7#420ad5c58?vcp=1&amp;pid=1fac4d7a2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做功和热传递都可以改变物体的内能，且这两种方式在改变内能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上是等效的。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内能、温度、热量的关系：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①热量是一个过程量，即只能说在热传递过程中吸收或放出热量，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不能说物体具有热量。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②物体的温度改变，内能一定改变。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420ad5c58?vcp=1&amp;pid=1fac4d7a2&amp;color=0,0,0&amp;mp=1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③物体的内能改变，温度不一定改变，如晶体熔化时内能增大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温度保持不变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物体吸收热量，温度不一定升高，如液体沸腾时吸收热量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度保持不变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；内能也不一定增加，如物体同时对外做功。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内能不仅与温度有关，还与物体的质量有关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，因此高温物体具有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的内能不一定比低温物体多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d60efa433?vcp=1&amp;vis=1&amp;pid=1fac4d7a2&amp;color=0,0,0&amp;vtp=1&amp;vaab=1&amp;bt=1&amp;bbb=1&amp;hb=1"/>
          <p:cNvSpPr/>
          <p:nvPr/>
        </p:nvSpPr>
        <p:spPr>
          <a:xfrm>
            <a:off x="539496" y="6603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）下列改变内能的方式与其他三种不同的是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9_1#d60efa433.bracket?vcp=1&amp;vis=1&amp;pid=1fac4d7a2&amp;color=0,0,0&amp;vpa=9&amp;vtp=1&amp;vaab=1"/>
          <p:cNvSpPr/>
          <p:nvPr/>
        </p:nvSpPr>
        <p:spPr>
          <a:xfrm>
            <a:off x="816515" y="129474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17_2#d60efa433.choices?vcp=1&amp;vis=1&amp;pid=1fac4d7a2&amp;color=0,0,0&amp;vtp=1&amp;vaab=1&amp;bbb=1"/>
          <p:cNvSpPr/>
          <p:nvPr/>
        </p:nvSpPr>
        <p:spPr>
          <a:xfrm>
            <a:off x="539496" y="192746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.热水烫脚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B.冰镇饮料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C.钻木取火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.围炉煮茶</a:t>
            </a:r>
            <a:endParaRPr lang="en-US" altLang="zh-CN" sz="2800" dirty="0"/>
          </a:p>
        </p:txBody>
      </p:sp>
      <p:sp>
        <p:nvSpPr>
          <p:cNvPr id="5" name="QC_7_AS.1_1#d60efa433?vcp=1&amp;vis=1&amp;pid=1fac4d7a2&amp;color=0,0,0&amp;vtp=1&amp;vaab=1&amp;bbb=1&amp;hb=1"/>
          <p:cNvSpPr/>
          <p:nvPr/>
        </p:nvSpPr>
        <p:spPr>
          <a:xfrm>
            <a:off x="539496" y="2556936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“烫脚”“冰镇”“煮茶”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是使物体与温度不同的其他物体相接触，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通过热传递的方式改变物体的内能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；“钻木”体现了做功的过程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，是通过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做功的方式改变物体的内能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EX.1_1#d60efa433?vcp=1&amp;vis=1&amp;pid=1fac4d7a2&amp;color=0,0,0&amp;vtp=1&amp;vaab=1&amp;bt=1&amp;bbb=1&amp;hb=1"/>
          <p:cNvSpPr/>
          <p:nvPr/>
        </p:nvSpPr>
        <p:spPr>
          <a:xfrm>
            <a:off x="539496" y="4348561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判断物体内能的改变方式，关键是看能量形式是否变化。若是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内能与其他形式的能之间发生转化，则改变内能的方式为做功；若是吸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放热引起的内能变化，则改变内能的方式为热传递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a0f99f3d?vcp=1&amp;pid=1fac4d7a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1_1#c5bd44758?vcp=1&amp;vis=1&amp;pid=aa0f99f3d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）关于温度、内能、热量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、功的说法正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2_1#c5bd44758.bracket?vcp=1&amp;vis=1&amp;pid=aa0f99f3d&amp;color=0,0,0&amp;vpa=10&amp;vtp=1&amp;vaab=1&amp;bbb=1"/>
          <p:cNvSpPr/>
          <p:nvPr/>
        </p:nvSpPr>
        <p:spPr>
          <a:xfrm>
            <a:off x="1934114" y="1901605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BD</a:t>
            </a:r>
            <a:endParaRPr lang="en-US" altLang="zh-CN" sz="2800" dirty="0"/>
          </a:p>
        </p:txBody>
      </p:sp>
      <p:sp>
        <p:nvSpPr>
          <p:cNvPr id="5" name="QC_8_BD.21_2#c5bd44758.choices?vcp=1&amp;vis=1&amp;pid=aa0f99f3d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A.物体温度升高，一定吸收了热量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.物体温度升高，内能一定增加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.物体内能增加，一定是外界对它做了功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.物体吸收热量，温度可能不变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3_1#4a3fc0295?vcp=1&amp;vis=1&amp;pid=aa0f99f3d&amp;color=0,0,0&amp;mp=1&amp;vtp=1&amp;vaab=1&amp;bt=1&amp;bbb=1&amp;hb=1"/>
          <p:cNvSpPr/>
          <p:nvPr/>
        </p:nvSpPr>
        <p:spPr>
          <a:xfrm>
            <a:off x="539496" y="252447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（2024·广西钦州·模拟）飞船返回舱在经过大气层时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方式改变内能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，温度急剧升高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选填“变大”“变小”或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3" name="QB_8_AN.24_1#4a3fc0295.blank?vcp=1&amp;vis=1&amp;pid=aa0f99f3d&amp;color=0,0,0&amp;mp=1&amp;vpa=11&amp;vtp=1&amp;vaab=1&amp;bbb=1"/>
          <p:cNvSpPr/>
          <p:nvPr/>
        </p:nvSpPr>
        <p:spPr>
          <a:xfrm>
            <a:off x="9944639" y="24939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做功</a:t>
            </a:r>
            <a:endParaRPr lang="en-US" altLang="zh-CN" sz="2800" dirty="0"/>
          </a:p>
        </p:txBody>
      </p:sp>
      <p:sp>
        <p:nvSpPr>
          <p:cNvPr id="4" name="QB_8_AN.25_1#4a3fc0295.blank?vcp=1&amp;vis=1&amp;pid=aa0f99f3d&amp;color=0,0,0&amp;mp=1&amp;vpa=12&amp;vtp=1&amp;vaab=1&amp;bbb=1"/>
          <p:cNvSpPr/>
          <p:nvPr/>
        </p:nvSpPr>
        <p:spPr>
          <a:xfrm>
            <a:off x="6239415" y="314169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cd6a504?vcp=1&amp;pid=9d273395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比热容及其应用</a:t>
            </a:r>
            <a:endParaRPr lang="en-US" altLang="zh-CN" sz="3200" dirty="0"/>
          </a:p>
        </p:txBody>
      </p:sp>
      <p:sp>
        <p:nvSpPr>
          <p:cNvPr id="3" name="P_7#307f1211b?vcp=1&amp;pid=d1cd6a504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比热容是物质自身的特性之一，它反映了不同物质吸、放热本领的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强弱，比热容大的物质吸、放热本领强，比热容小的物质吸、放热本领弱。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比热容与物质的种类和状态有关，不同物质的比热容一般不同；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同一物质的状态不同，比热容不同。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edde36ba.fixed?vcp=1&amp;pid=ae93528e6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aedde36ba.fixed?vcp=1&amp;pid=ae93528e6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aedde36ba.fixed?vcp=1&amp;pid=ae93528e6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热学与能量</a:t>
            </a:r>
            <a:endParaRPr lang="en-US" altLang="zh-CN" sz="4400" dirty="0"/>
          </a:p>
        </p:txBody>
      </p:sp>
      <p:sp>
        <p:nvSpPr>
          <p:cNvPr id="5" name="C_3_BD#aedde36ba.fixed?vcp=1&amp;pid=ae93528e6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第十章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内能与热机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6_1#b9ff0fe50?vcp=1&amp;vis=1&amp;pid=d1cd6a504&amp;color=0,0,0&amp;mp=1&amp;vtp=1&amp;vaab=1&amp;bt=1&amp;bbb=1&amp;hb=1"/>
          <p:cNvSpPr/>
          <p:nvPr/>
        </p:nvSpPr>
        <p:spPr>
          <a:xfrm>
            <a:off x="476122" y="5035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（2024·广西·中考）冬天，人们常用热水袋取暖。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水能长时间供暖，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主要原因是水的(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28_1#b9ff0fe50.bracket?vcp=1&amp;vis=1&amp;pid=d1cd6a504&amp;color=0,0,0&amp;mp=1&amp;vpa=13&amp;vtp=1&amp;vaab=1"/>
          <p:cNvSpPr/>
          <p:nvPr/>
        </p:nvSpPr>
        <p:spPr>
          <a:xfrm>
            <a:off x="3242341" y="11379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26_2#b9ff0fe50.choices?vcp=1&amp;vis=1&amp;pid=d1cd6a504&amp;color=0,0,0&amp;vtp=1&amp;vaab=1&amp;bbb=1"/>
          <p:cNvSpPr/>
          <p:nvPr/>
        </p:nvSpPr>
        <p:spPr>
          <a:xfrm>
            <a:off x="476122" y="177880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.密度大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B.密度小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C.比热容大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.比热容小</a:t>
            </a:r>
            <a:endParaRPr lang="en-US" altLang="zh-CN" sz="2800" dirty="0"/>
          </a:p>
        </p:txBody>
      </p:sp>
      <p:sp>
        <p:nvSpPr>
          <p:cNvPr id="5" name="QC_7_AS.1_1#b9ff0fe50?vcp=1&amp;vis=1&amp;pid=d1cd6a504&amp;color=0,0,0&amp;vtp=1&amp;vaab=1&amp;bbb=1"/>
          <p:cNvSpPr/>
          <p:nvPr/>
        </p:nvSpPr>
        <p:spPr>
          <a:xfrm>
            <a:off x="476122" y="24004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水的比热容较大，放出相同热量时温度降低较少，可长时间供暖。</a:t>
            </a:r>
            <a:endParaRPr lang="en-US" altLang="zh-CN" sz="2800" spc="-100" dirty="0"/>
          </a:p>
        </p:txBody>
      </p:sp>
      <p:sp>
        <p:nvSpPr>
          <p:cNvPr id="6" name="QC_7_EX.1_1#b9ff0fe50?vcp=1&amp;vis=1&amp;pid=d1cd6a504&amp;color=0,0,0&amp;vtp=1&amp;vaab=1&amp;bt=1&amp;bbb=1&amp;hb=1"/>
          <p:cNvSpPr/>
          <p:nvPr/>
        </p:nvSpPr>
        <p:spPr>
          <a:xfrm>
            <a:off x="611923" y="303184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水的“比热容较大”这一性质的重要应用：①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水的吸热本领较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强，如用水作为散热剂或冷却剂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水的放热本领较强，如用水作为供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暖物质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水吸收或放出一定的热量，温度变化较小，如建人工湖可调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节气温。此外，比热容较小的物质在吸收或放出同样热量时温度变化较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大，如一些电暖器用导热油作工作物质，加热时可以迅速升温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1c33264b?vcp=1&amp;pid=d1cd6a50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30_1#f1582de1e?vcp=1&amp;vis=1&amp;pid=81c33264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（2024·广西南宁·模拟）“稻花香里说丰年”中描述的“稻花香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”体现了物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理学中的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。水稻育苗时，采用傍晚灌水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，清晨放水的做法来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防止幼苗冻伤，是利用了水的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较大的特性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31_1#f1582de1e.blank?vcp=1&amp;vis=1&amp;pid=81c33264b&amp;color=0,0,0&amp;vpa=14&amp;vtp=1&amp;vaab=1&amp;bbb=1"/>
          <p:cNvSpPr/>
          <p:nvPr/>
        </p:nvSpPr>
        <p:spPr>
          <a:xfrm>
            <a:off x="1972214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扩散</a:t>
            </a:r>
            <a:endParaRPr lang="en-US" altLang="zh-CN" sz="2800" dirty="0"/>
          </a:p>
        </p:txBody>
      </p:sp>
      <p:sp>
        <p:nvSpPr>
          <p:cNvPr id="5" name="QB_8_AN.32_1#f1582de1e.blank?vcp=1&amp;vis=1&amp;pid=81c33264b&amp;color=0,0,0&amp;vpa=15&amp;vtp=1&amp;vaab=1&amp;bbb=1"/>
          <p:cNvSpPr/>
          <p:nvPr/>
        </p:nvSpPr>
        <p:spPr>
          <a:xfrm>
            <a:off x="5172615" y="251120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比热容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3_1#0308fd08c?sp=1&amp;vcp=1&amp;vis=1&amp;pid=81c33264b&amp;color=0,0,0&amp;mp=1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（2024·广西贵港·模拟·改编）如图17-1甲所示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，用两套完全相同的实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验装置来探究不同物质的吸热能力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，烧杯中的水和煤油初温、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质量相等，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17-1乙是两种液体的温度随加热时间变化的图像，由图像可知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：相同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加热时间内，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温度升高得快，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的吸热能力强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。（均选填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”或“水”）</a:t>
            </a:r>
            <a:endParaRPr lang="en-US" altLang="zh-CN" sz="2800" dirty="0"/>
          </a:p>
        </p:txBody>
      </p:sp>
      <p:pic>
        <p:nvPicPr>
          <p:cNvPr id="3" name="QB_8_BD.33_2#0308fd08c?iti=1&amp;vcp=1&amp;vis=1&amp;pid=81c33264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2585" y="3161665"/>
            <a:ext cx="5258435" cy="2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3_3#0308fd08c?iti=1&amp;vcp=1&amp;vis=1&amp;pid=81c33264b&amp;color=0,0,0&amp;mp=1&amp;vtp=1&amp;vaab=1&amp;bbb=1"/>
          <p:cNvSpPr/>
          <p:nvPr/>
        </p:nvSpPr>
        <p:spPr>
          <a:xfrm>
            <a:off x="5554535" y="573034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图17-1</a:t>
            </a:r>
            <a:endParaRPr lang="en-US" altLang="zh-CN" sz="2800" dirty="0"/>
          </a:p>
        </p:txBody>
      </p:sp>
      <p:sp>
        <p:nvSpPr>
          <p:cNvPr id="5" name="QB_8_AN.34_1#0308fd08c.blank?vcp=1&amp;vis=1&amp;pid=81c33264b&amp;color=0,0,0&amp;mp=1&amp;vpa=16&amp;vtp=1&amp;vaab=1&amp;bbb=1"/>
          <p:cNvSpPr/>
          <p:nvPr/>
        </p:nvSpPr>
        <p:spPr>
          <a:xfrm>
            <a:off x="2683414" y="24670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煤油</a:t>
            </a:r>
            <a:endParaRPr lang="en-US" altLang="zh-CN" sz="2800" dirty="0"/>
          </a:p>
        </p:txBody>
      </p:sp>
      <p:sp>
        <p:nvSpPr>
          <p:cNvPr id="6" name="QB_8_AN.35_1#0308fd08c.blank?vcp=1&amp;vis=1&amp;pid=81c33264b&amp;color=0,0,0&amp;mp=1&amp;vpa=17&amp;vtp=1&amp;vaab=1"/>
          <p:cNvSpPr/>
          <p:nvPr/>
        </p:nvSpPr>
        <p:spPr>
          <a:xfrm>
            <a:off x="6239415" y="24670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6b240c0?vcp=1&amp;pid=9d273395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热量及相关计算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3453dc20c?vcp=1&amp;pid=076b240c0&amp;color=0,0,0&amp;vtp=1&amp;vaab=1&amp;bbb=1"/>
              <p:cNvSpPr/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热量是内能转移多少的量度，是一个过程量，可以用“吸收”或“放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出”来表述。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热量的计算公式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（1）吸热公式：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吸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（2）放热公式：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放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两物体混合或接触时，若题目明确不计热量损失，则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吸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放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时间足够长时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，两物体末温相等。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3453dc20c?vcp=1&amp;pid=076b240c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380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6_1#3ebc4fd1a?vcp=1&amp;vis=1&amp;pid=076b240c0&amp;color=0,0,0&amp;vtp=1&amp;vaab=1&amp;bt=1&amp;bbb=1&amp;hb=1"/>
              <p:cNvSpPr/>
              <p:nvPr/>
            </p:nvSpPr>
            <p:spPr>
              <a:xfrm>
                <a:off x="539496" y="91814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有一种能自动调节角度的太阳能集热器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能使太阳光直射到集热器上，使流经集热器的水快速升温，这是通过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（选填“做功”或“热传递”）增加了水的内能；要使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度升高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则需要吸收热量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水的比热容为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6_1#3ebc4fd1a?vcp=1&amp;vis=1&amp;pid=076b240c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814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671" b="-2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EX.1_1#3ebc4fd1a?vcp=1&amp;vis=1&amp;pid=076b240c0&amp;color=0,0,0&amp;vtp=1&amp;vaab=1&amp;bt=1&amp;bbb=1&amp;hb=1"/>
              <p:cNvSpPr/>
              <p:nvPr/>
            </p:nvSpPr>
            <p:spPr>
              <a:xfrm>
                <a:off x="539496" y="2171795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进行热量的计算时要认真审题。注意：文字叙述中“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升高了”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“降低了”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，指的是温度的改变量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；“升高到”或“降低到”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的是物体的末温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末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。计算水升高或降低的温度时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，要检验水的末温是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否高于其沸点或低于其凝固点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EX.1_1#3ebc4fd1a?vcp=1&amp;vis=1&amp;pid=076b240c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1795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36_1#3ebc4fd1a?vcp=1&amp;vis=1&amp;pid=076b240c0&amp;color=0,0,0&amp;vtp=1&amp;vaab=1&amp;bt=1&amp;bbb=1&amp;hb=1"/>
              <p:cNvSpPr/>
              <p:nvPr/>
            </p:nvSpPr>
            <p:spPr>
              <a:xfrm>
                <a:off x="539496" y="91814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（2024·广西桂林·模拟）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有一种能自动调节角度的太阳能集热器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能使太阳光直射到集热器上，使流经集热器的水快速升温，这是通过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（选填“做功”或“热传递”）增加了水的内能；要使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度升高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则需要吸收热量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水的比热容为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］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36_1#3ebc4fd1a?vcp=1&amp;vis=1&amp;pid=076b240c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814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671" b="-2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8_1#3ebc4fd1a.blank?vcp=1&amp;vis=1&amp;pid=076b240c0&amp;color=0,0,0&amp;vpa=18&amp;vtp=1&amp;vaab=1&amp;bbb=1"/>
          <p:cNvSpPr/>
          <p:nvPr/>
        </p:nvSpPr>
        <p:spPr>
          <a:xfrm>
            <a:off x="549815" y="2183067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热传递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39_1#3ebc4fd1a.blank?vcp=1&amp;vis=1&amp;pid=076b240c0&amp;color=0,0,0&amp;vpa=19&amp;vtp=1&amp;vaab=1&amp;bbb=1"/>
              <p:cNvSpPr/>
              <p:nvPr/>
            </p:nvSpPr>
            <p:spPr>
              <a:xfrm>
                <a:off x="5057521" y="2947353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39_1#3ebc4fd1a.blank?vcp=1&amp;vis=1&amp;pid=076b240c0&amp;color=0,0,0&amp;vpa=1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521" y="2947353"/>
                <a:ext cx="161893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24" t="-77" r="4" b="-7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3ebc4fd1a?vcp=1&amp;vis=1&amp;pid=076b240c0&amp;color=0,0,0&amp;vtp=1&amp;vaab=1&amp;bbb=1&amp;hb=1"/>
              <p:cNvSpPr/>
              <p:nvPr/>
            </p:nvSpPr>
            <p:spPr>
              <a:xfrm>
                <a:off x="539496" y="4051491"/>
                <a:ext cx="11109960" cy="18910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集热器管道中的水吸收了热量，温度升高，是通过热传递增加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了水的内能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的水温度升高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需要吸收的热量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吸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⋅℃)×1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×1℃=4.2×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7_AS.1_1#3ebc4fd1a?vcp=1&amp;vis=1&amp;pid=076b240c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51491"/>
                <a:ext cx="11109960" cy="1891094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-179" b="-4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3dea8231?vcp=1&amp;pid=076b240c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41_1#c63066bec?vcp=1&amp;vis=1&amp;pid=83dea8231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的某种物质温度从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，吸收的热量是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1.84×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，该物质的比热容为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；比热容是物质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自身的性质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，与质量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、吸收或放出的热量均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选填“有关”或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41_1#c63066bec?vcp=1&amp;vis=1&amp;pid=83dea823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671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43_1#c63066bec.blank?vcp=1&amp;vis=1&amp;pid=83dea8231&amp;color=0,0,0&amp;vpa=20&amp;vtp=1&amp;vaab=1&amp;bbb=1"/>
              <p:cNvSpPr/>
              <p:nvPr/>
            </p:nvSpPr>
            <p:spPr>
              <a:xfrm>
                <a:off x="5636641" y="1999914"/>
                <a:ext cx="181578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43_1#c63066bec.blank?vcp=1&amp;vis=1&amp;pid=83dea8231&amp;color=0,0,0&amp;vpa=2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6641" y="1999914"/>
                <a:ext cx="181578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21" t="-73" r="4" b="-7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44_1#c63066bec.blank?vcp=1&amp;vis=1&amp;pid=83dea8231&amp;color=0,0,0&amp;vpa=21&amp;vtp=1&amp;vaab=1&amp;bbb=1"/>
          <p:cNvSpPr/>
          <p:nvPr/>
        </p:nvSpPr>
        <p:spPr>
          <a:xfrm>
            <a:off x="7306214" y="25321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c63066bec?vcp=1&amp;vis=1&amp;pid=83dea8231&amp;color=0,0,0&amp;vtp=1&amp;vaab=1&amp;bbb=1&amp;hb=1"/>
              <p:cNvSpPr/>
              <p:nvPr/>
            </p:nvSpPr>
            <p:spPr>
              <a:xfrm>
                <a:off x="539496" y="3765976"/>
                <a:ext cx="11109960" cy="2649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𝑄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𝑐𝑚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，该物质的比热容为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1.84×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×(40 ℃−20 ℃)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。比热容是物质的一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种特性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，只与物质的种类和状态有关，与物体吸收或放出的热量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、温度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、质量的大小均无关。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S.1_1#c63066bec?vcp=1&amp;vis=1&amp;pid=83dea823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09960" cy="2649157"/>
              </a:xfrm>
              <a:prstGeom prst="rect">
                <a:avLst/>
              </a:prstGeom>
              <a:blipFill rotWithShape="1">
                <a:blip r:embed="rId5"/>
                <a:stretch>
                  <a:fillRect l="-3" t="-16" r="-111" b="-2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0cb5797bb?vcp=1&amp;pid=f5affd8e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请完成第205~207页【备考练习】习题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3859f31f.fixed?vcp=1&amp;pid=dfad4bbc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分子热运动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内能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比热容</a:t>
            </a:r>
            <a:endParaRPr lang="en-US" altLang="zh-CN" sz="4000" dirty="0"/>
          </a:p>
        </p:txBody>
      </p:sp>
      <p:sp>
        <p:nvSpPr>
          <p:cNvPr id="3" name="C_5_BD#33859f31f.fixed?vcp=1&amp;pid=dfad4bbc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分子热运动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内能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比热容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cc145eb8.fixed?vcp=1&amp;pid=dfad4bbc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分子热运动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内能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比热容</a:t>
            </a:r>
            <a:endParaRPr lang="en-US" altLang="zh-CN" sz="4000" dirty="0"/>
          </a:p>
        </p:txBody>
      </p:sp>
      <p:sp>
        <p:nvSpPr>
          <p:cNvPr id="3" name="C_5_BD#7cc145eb8.fixed?vcp=1&amp;pid=dfad4bbc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89d01a6b?vcp=1&amp;pid=33859f31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71_1#7d219b563?vcp=1&amp;vis=1&amp;pid=189d01a6b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（2024·四川宜宾·中考）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下列描述中属于扩散现象的是(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7d219b563.bracket?vcp=1&amp;vis=1&amp;pid=189d01a6b&amp;color=0,0,0&amp;vpa=30&amp;vtp=1&amp;vaab=1"/>
          <p:cNvSpPr/>
          <p:nvPr/>
        </p:nvSpPr>
        <p:spPr>
          <a:xfrm>
            <a:off x="9500139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71_2#7d219b563.choices?vcp=1&amp;vis=1&amp;pid=189d01a6b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.桂花花香四溢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B.雪花漫天飘舞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C.灰尘空中飞扬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.江面雾气弥漫</a:t>
            </a:r>
            <a:endParaRPr lang="en-US" altLang="zh-CN" sz="2800" dirty="0"/>
          </a:p>
        </p:txBody>
      </p:sp>
      <p:sp>
        <p:nvSpPr>
          <p:cNvPr id="6" name="QC_7_BD.73_1#c1cb37e4f?vcp=1&amp;vis=1&amp;pid=189d01a6b&amp;color=0,0,0&amp;vtp=1&amp;vaab=1&amp;bbb=1&amp;hb=1"/>
          <p:cNvSpPr/>
          <p:nvPr/>
        </p:nvSpPr>
        <p:spPr>
          <a:xfrm>
            <a:off x="539496" y="252969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（2024·江苏盐城·中考）将两个表面光滑的铅块相互挤压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，它们会粘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在一起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，不容易拉开，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这一现象说明(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74_1#c1cb37e4f.bracket?vcp=1&amp;vis=1&amp;pid=189d01a6b&amp;color=0,0,0&amp;vpa=31&amp;vtp=1&amp;vaab=1"/>
          <p:cNvSpPr/>
          <p:nvPr/>
        </p:nvSpPr>
        <p:spPr>
          <a:xfrm>
            <a:off x="6506114" y="316405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7_BD.73_2#c1cb37e4f.choices?vcp=1&amp;vis=1&amp;pid=189d01a6b&amp;color=0,0,0&amp;vtp=1&amp;vaab=1&amp;bbb=1"/>
          <p:cNvSpPr/>
          <p:nvPr/>
        </p:nvSpPr>
        <p:spPr>
          <a:xfrm>
            <a:off x="539496" y="379886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.分子间有空隙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B.分子在运动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C.分子间有斥力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.分子间有引力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019b2b03c?vcp=1&amp;vis=1&amp;pid=189d01a6b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（2024·湖南长沙·中考）冬至时节煮饺子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，小明发现其中蕴含了很多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物理知识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6_1#019b2b03c.bracket?vcp=1&amp;vis=1&amp;pid=189d01a6b&amp;color=0,0,0&amp;vpa=32&amp;vtp=1&amp;vaab=1"/>
          <p:cNvSpPr/>
          <p:nvPr/>
        </p:nvSpPr>
        <p:spPr>
          <a:xfrm>
            <a:off x="5439315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75_2#019b2b03c.choices?vcp=1&amp;vis=1&amp;pid=189d01a6b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A.冷冻饺子中的分子不运动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.冷冻饺子升温过程中内能不变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.煮熟的饺子香气四溢是扩散现象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.煮熟的饺子冷却是通过做功的方式改变内能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7_1#c5d09c1bb?vcp=1&amp;vis=1&amp;pid=189d01a6b&amp;color=0,0,0&amp;vtp=1&amp;vaab=1&amp;bt=1&amp;bbb=1&amp;hb=1"/>
          <p:cNvSpPr/>
          <p:nvPr/>
        </p:nvSpPr>
        <p:spPr>
          <a:xfrm>
            <a:off x="539496" y="15181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（2024·湖北武汉·中考）下列事例中，与“水的比热容较大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”这个特性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8_1#c5d09c1bb.bracket?vcp=1&amp;vis=1&amp;pid=189d01a6b&amp;color=0,0,0&amp;vpa=33&amp;vtp=1&amp;vaab=1"/>
          <p:cNvSpPr/>
          <p:nvPr/>
        </p:nvSpPr>
        <p:spPr>
          <a:xfrm>
            <a:off x="2238914" y="215252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77_2#c5d09c1bb.choices?vcp=1&amp;vis=1&amp;pid=189d01a6b&amp;color=0,0,0&amp;vtp=1&amp;vaab=1&amp;bbb=1"/>
          <p:cNvSpPr/>
          <p:nvPr/>
        </p:nvSpPr>
        <p:spPr>
          <a:xfrm>
            <a:off x="539496" y="280117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A.汽车发动机用水作冷却剂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.人游泳之后从水中出来，风一吹感觉更冷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.海边昼夜温度变化比沙漠中小，适于居住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.生物体内水的比例很高，有助于调节生物体自身的温度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79_1#635085cfb?iti=9&amp;htil=1&amp;vcp=1&amp;vis=1&amp;pid=189d01a6b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7343" y="2201853"/>
            <a:ext cx="123444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79_2#635085cfb?iti=9&amp;htil=1&amp;vcp=1&amp;vis=1&amp;pid=189d01a6b&amp;color=0,0,0&amp;vtp=1&amp;vaab=1&amp;bbb=1"/>
          <p:cNvSpPr/>
          <p:nvPr/>
        </p:nvSpPr>
        <p:spPr>
          <a:xfrm>
            <a:off x="9901782" y="4038781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图B17-1</a:t>
            </a:r>
            <a:endParaRPr lang="en-US" altLang="zh-CN" sz="2800" dirty="0"/>
          </a:p>
        </p:txBody>
      </p:sp>
      <p:sp>
        <p:nvSpPr>
          <p:cNvPr id="4" name="QC_7_BD.79_3#635085cfb?htil=1&amp;sp=1&amp;vcp=1&amp;vis=1&amp;pid=189d01a6b&amp;color=0,0,0&amp;vtp=1&amp;vaab=1&amp;bbb=1&amp;hb=1"/>
          <p:cNvSpPr/>
          <p:nvPr/>
        </p:nvSpPr>
        <p:spPr>
          <a:xfrm>
            <a:off x="539496" y="2183565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（2024·福建·中考）“煮”的篆体写法如图B17-1所示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示用火烧煮食物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。下列实例与“煮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”在改变物体内能的方式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上相同的是(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79_4#635085cfb.choices?htil=1&amp;vcp=1&amp;vis=1&amp;pid=189d01a6b&amp;color=0,0,0&amp;vtp=1&amp;vaab=1&amp;bbb=1"/>
          <p:cNvSpPr/>
          <p:nvPr/>
        </p:nvSpPr>
        <p:spPr>
          <a:xfrm>
            <a:off x="539496" y="4107443"/>
            <a:ext cx="8878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292350" algn="l"/>
                <a:tab pos="4547235" algn="l"/>
                <a:tab pos="680148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.热水暖手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B.钻木取火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C.搓手取暖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.擦燃火柴</a:t>
            </a:r>
            <a:endParaRPr lang="en-US" altLang="zh-CN" sz="2800" dirty="0"/>
          </a:p>
        </p:txBody>
      </p:sp>
      <p:sp>
        <p:nvSpPr>
          <p:cNvPr id="6" name="QC_7_AN.80_1#635085cfb.bracket?vcp=1&amp;vis=1&amp;pid=189d01a6b&amp;color=0,0,0&amp;vpa=34&amp;vtp=1&amp;vaab=1"/>
          <p:cNvSpPr/>
          <p:nvPr/>
        </p:nvSpPr>
        <p:spPr>
          <a:xfrm>
            <a:off x="2594514" y="34656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1_1#fe1b44eba?vcp=1&amp;vis=1&amp;pid=189d01a6b&amp;color=0,0,0&amp;vtp=1&amp;vaab=1&amp;bt=1&amp;bbb=1&amp;hb=1"/>
          <p:cNvSpPr/>
          <p:nvPr/>
        </p:nvSpPr>
        <p:spPr>
          <a:xfrm>
            <a:off x="539496" y="554400"/>
            <a:ext cx="11109960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（2024·湖南·中考）有关能量的转移、转化和利用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_1#fe1b44eba.bracket?vcp=1&amp;vis=1&amp;pid=189d01a6b&amp;color=0,0,0&amp;vpa=35&amp;vtp=1&amp;vaab=1"/>
          <p:cNvSpPr/>
          <p:nvPr/>
        </p:nvSpPr>
        <p:spPr>
          <a:xfrm>
            <a:off x="1172115" y="1141458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1_2#fe1b44eba.choices?vcp=1&amp;vis=1&amp;pid=189d01a6b&amp;color=0,0,0&amp;vtp=1&amp;vaab=1&amp;bbb=1"/>
          <p:cNvSpPr/>
          <p:nvPr/>
        </p:nvSpPr>
        <p:spPr>
          <a:xfrm>
            <a:off x="539496" y="1727626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A.电烤炉取暖，是电能转移到人体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.钻木取火，是内能转化为机械能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.中医提倡的热水泡脚，是通过热传递的方式增大脚部的内能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.用嘴对着手哈气取暖，主要是通过做功的方式增大手的内能</a:t>
            </a:r>
            <a:endParaRPr lang="en-US" altLang="zh-CN" sz="2800" dirty="0"/>
          </a:p>
        </p:txBody>
      </p:sp>
      <p:sp>
        <p:nvSpPr>
          <p:cNvPr id="5" name="QB_7_BD.83_1#f0f3b01e9?vcp=1&amp;vis=1&amp;pid=189d01a6b&amp;color=0,0,0&amp;vtp=1&amp;vaab=1&amp;bbb=1&amp;hb=1"/>
          <p:cNvSpPr/>
          <p:nvPr/>
        </p:nvSpPr>
        <p:spPr>
          <a:xfrm>
            <a:off x="539496" y="4077126"/>
            <a:ext cx="11109960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贵港又称荷城，夏天满城荷花盛开，吸引八方游客前来观赏，荷花花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香四溢是因为分子在永不停息地做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运动；当荷叶上的两滴水珠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相遇时，能汇合成一滴较大的水珠是因为分子之间存在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选填“引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力”或“斥力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6" name="QB_7_AN.84_1#f0f3b01e9.blank?vcp=1&amp;vis=1&amp;pid=189d01a6b&amp;color=0,0,0&amp;vpa=36&amp;vtp=1&amp;vaab=1&amp;bbb=1"/>
          <p:cNvSpPr/>
          <p:nvPr/>
        </p:nvSpPr>
        <p:spPr>
          <a:xfrm>
            <a:off x="5883815" y="4648245"/>
            <a:ext cx="13255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无规则</a:t>
            </a:r>
            <a:endParaRPr lang="en-US" altLang="zh-CN" sz="2800" dirty="0"/>
          </a:p>
        </p:txBody>
      </p:sp>
      <p:sp>
        <p:nvSpPr>
          <p:cNvPr id="7" name="QB_7_AN.85_1#f0f3b01e9.blank?vcp=1&amp;vis=1&amp;pid=189d01a6b&amp;color=0,0,0&amp;vpa=37&amp;vtp=1&amp;vaab=1&amp;bbb=1"/>
          <p:cNvSpPr/>
          <p:nvPr/>
        </p:nvSpPr>
        <p:spPr>
          <a:xfrm>
            <a:off x="9084214" y="5245145"/>
            <a:ext cx="969963" cy="515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引力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6_1#01f7f4c72?vcp=1&amp;vis=1&amp;pid=189d01a6b&amp;color=0,0,0&amp;vtp=1&amp;vaab=1&amp;bt=1&amp;bbb=1&amp;hb=1"/>
              <p:cNvSpPr/>
              <p:nvPr/>
            </p:nvSpPr>
            <p:spPr>
              <a:xfrm>
                <a:off x="539496" y="1865376"/>
                <a:ext cx="11109960" cy="31873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（2024·江苏扬州·中考）拖拉机轮胎表面刻有花纹，是通过增大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来增大摩擦。选用水来冷却拖拉机的发动机，是因为水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的比热容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（选填“大”或“小”），如果水箱装有质量为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温从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水吸收了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的热量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[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endParaRPr lang="en-US" altLang="zh-CN" sz="2800" b="0" i="1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86_1#01f7f4c72?vcp=1&amp;vis=1&amp;pid=189d01a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76"/>
                <a:ext cx="11109960" cy="3187383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545" b="-15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87_1#01f7f4c72.blank?vcp=1&amp;vis=1&amp;pid=189d01a6b&amp;color=0,0,0&amp;vpa=38&amp;vtp=1&amp;vaab=1&amp;bbb=1&amp;hb=1"/>
          <p:cNvSpPr/>
          <p:nvPr/>
        </p:nvSpPr>
        <p:spPr>
          <a:xfrm>
            <a:off x="539496" y="183489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接触面的粗糙程度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88_1#01f7f4c72.blank?vcp=1&amp;vis=1&amp;pid=189d01a6b&amp;color=0,0,0&amp;vpa=39&amp;vtp=1&amp;vaab=1"/>
          <p:cNvSpPr/>
          <p:nvPr/>
        </p:nvSpPr>
        <p:spPr>
          <a:xfrm>
            <a:off x="1972214" y="313029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89_1#01f7f4c72.blank?vcp=1&amp;vis=1&amp;pid=189d01a6b&amp;color=0,0,0&amp;vpa=40&amp;vtp=1&amp;vaab=1&amp;bbb=1"/>
              <p:cNvSpPr/>
              <p:nvPr/>
            </p:nvSpPr>
            <p:spPr>
              <a:xfrm>
                <a:off x="5614733" y="3896867"/>
                <a:ext cx="1618933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89_1#01f7f4c72.blank?vcp=1&amp;vis=1&amp;pid=189d01a6b&amp;color=0,0,0&amp;vpa=4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4733" y="3896867"/>
                <a:ext cx="1618933" cy="412369"/>
              </a:xfrm>
              <a:prstGeom prst="rect">
                <a:avLst/>
              </a:prstGeom>
              <a:blipFill rotWithShape="1">
                <a:blip r:embed="rId4"/>
                <a:stretch>
                  <a:fillRect l="-4" t="-123" r="24" b="-7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90_1#e7711cbf4?sp=1&amp;vcp=1&amp;vis=1&amp;pid=189d01a6b&amp;color=0,0,0&amp;vtp=1&amp;vaab=1&amp;bt=1&amp;bbb=1&amp;hb=1"/>
          <p:cNvSpPr/>
          <p:nvPr/>
        </p:nvSpPr>
        <p:spPr>
          <a:xfrm>
            <a:off x="539496" y="94307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（2024·黑龙江齐齐哈尔·中考）小姜利用如图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B17-2甲所示的装置比较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不同物质吸热的情况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90_2#e7711cbf4?iti=10&amp;htil=2&amp;vcp=1&amp;vis=1&amp;pid=189d01a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0435" y="1594485"/>
            <a:ext cx="3070860" cy="432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0_3#e7711cbf4?iti=10&amp;htil=2&amp;vcp=1&amp;vis=1&amp;pid=189d01a6b&amp;color=0,0,0&amp;vtp=1&amp;vaab=1&amp;bbb=1"/>
          <p:cNvSpPr/>
          <p:nvPr/>
        </p:nvSpPr>
        <p:spPr>
          <a:xfrm>
            <a:off x="9367806" y="578291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图B17-2</a:t>
            </a:r>
            <a:endParaRPr lang="en-US" altLang="zh-CN" sz="2800" dirty="0"/>
          </a:p>
        </p:txBody>
      </p:sp>
      <p:sp>
        <p:nvSpPr>
          <p:cNvPr id="5" name="QB_8_BD.91_1#a39d298be?htil=2&amp;vcp=1&amp;vis=1&amp;pid=e7711cbf4&amp;color=0,0,0&amp;vtp=1&amp;vaab=1&amp;bbb=1&amp;hb=1"/>
          <p:cNvSpPr/>
          <p:nvPr/>
        </p:nvSpPr>
        <p:spPr>
          <a:xfrm>
            <a:off x="539496" y="2226087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（1）器材：相同规格的电加热器、烧杯、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温度计各两个，以及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（填测量工具）、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托盘天平（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含砝码）、水和煤油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BD.92_1#1e3a3de41?htil=2&amp;vcp=1&amp;vis=1&amp;pid=e7711cbf4&amp;color=0,0,0&amp;vtp=1&amp;vaab=1&amp;bbb=1&amp;hb=1"/>
          <p:cNvSpPr/>
          <p:nvPr/>
        </p:nvSpPr>
        <p:spPr>
          <a:xfrm>
            <a:off x="539496" y="4156487"/>
            <a:ext cx="8878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（2）选取两个相同规格的电加热器进行实验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目的是通过比较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来比较物质吸收热量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的多少。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3_1#1e098c341?htil=2&amp;vcp=1&amp;vis=1&amp;pid=e7711cbf4&amp;color=0,0,0&amp;vtp=1&amp;vaab=1&amp;bbb=1&amp;hb=1"/>
          <p:cNvSpPr/>
          <p:nvPr/>
        </p:nvSpPr>
        <p:spPr>
          <a:xfrm>
            <a:off x="539496" y="462842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（3）实验中选取初温不同、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相同的水和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煤油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，分别倒入烧杯中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，用电加热器加热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，当它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们吸收相同的热量时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，通过比较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来比较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不同物质吸热能力的强弱。</a:t>
            </a:r>
            <a:endParaRPr lang="en-US" altLang="zh-CN" sz="2800" spc="-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94_1#a5c18dc12?vcp=1&amp;vis=1&amp;pid=e7711cbf4&amp;color=0,0,0&amp;vtp=1&amp;vaab=1&amp;bbb=1&amp;hb=1&amp;htil=1"/>
              <p:cNvSpPr/>
              <p:nvPr/>
            </p:nvSpPr>
            <p:spPr>
              <a:xfrm>
                <a:off x="511556" y="3120970"/>
                <a:ext cx="88798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（4）如图B17-2乙所示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，小姜正确使用温度计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测量液体的温度，按照图中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“A”“B”或“C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”）方法读数是正确的；实验中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某时刻温度计示数如图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B17-2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丙所示，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94_1#a5c18dc12?vcp=1&amp;vis=1&amp;pid=e7711cbf4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556" y="3120970"/>
                <a:ext cx="8879840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4" t="-23" r="4" b="-28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90_2#e7711cbf4?iti=23&amp;htil=2&amp;vcp=1&amp;vis=1&amp;pid=189d01a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7860" y="722630"/>
            <a:ext cx="3562985" cy="501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90_3#e7711cbf4?iti=23&amp;htil=2&amp;vcp=1&amp;vis=1&amp;pid=189d01a6b&amp;color=0,0,0&amp;vtp=1&amp;vaab=1&amp;bbb=1"/>
          <p:cNvSpPr/>
          <p:nvPr/>
        </p:nvSpPr>
        <p:spPr>
          <a:xfrm>
            <a:off x="9418352" y="5738486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9ba5c0407?sp=1&amp;vcp=1&amp;vis=1&amp;pid=e7711cbf4&amp;color=0,0,0&amp;vtp=1&amp;vaab=1&amp;bt=1&amp;bbb=1&amp;hb=1"/>
          <p:cNvSpPr/>
          <p:nvPr/>
        </p:nvSpPr>
        <p:spPr>
          <a:xfrm>
            <a:off x="539496" y="68475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（5）部分实验数据如下表所示，分析数据可得出结论：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填“水”或“煤油”）的吸热能力更强。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QB_8_BD.97_1#9ba5c0407?colgroup=7,2,2,2,2,2,2,2&amp;vcp=1&amp;vis=1&amp;pid=e7711cbf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13553"/>
              <a:ext cx="8269525" cy="3291777"/>
            </p:xfrm>
            <a:graphic>
              <a:graphicData uri="http://schemas.openxmlformats.org/drawingml/2006/table">
                <a:tbl>
                  <a:tblPr/>
                  <a:tblGrid>
                    <a:gridCol w="217366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10972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加热时间/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972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水的温度/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972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煤油的温度/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QB_8_BD.97_1#9ba5c0407?colgroup=7,2,2,2,2,2,2,2&amp;vcp=1&amp;vis=1&amp;pid=e7711cbf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13553"/>
              <a:ext cx="8269525" cy="3291777"/>
            </p:xfrm>
            <a:graphic>
              <a:graphicData uri="http://schemas.openxmlformats.org/drawingml/2006/table">
                <a:tbl>
                  <a:tblPr/>
                  <a:tblGrid>
                    <a:gridCol w="2173666"/>
                    <a:gridCol w="870837"/>
                    <a:gridCol w="870837"/>
                    <a:gridCol w="870837"/>
                    <a:gridCol w="870837"/>
                    <a:gridCol w="870837"/>
                    <a:gridCol w="870837"/>
                    <a:gridCol w="870837"/>
                  </a:tblGrid>
                  <a:tr h="10972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6" name="QO_7_BD.90_2#e7711cbf4?iti=23&amp;htil=2&amp;vcp=1&amp;vis=1&amp;pid=189d01a6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0510" y="1524000"/>
            <a:ext cx="2924810" cy="41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90_3#e7711cbf4?iti=23&amp;htil=2&amp;vcp=1&amp;vis=1&amp;pid=189d01a6b&amp;color=0,0,0&amp;vtp=1&amp;vaab=1&amp;bbb=1"/>
          <p:cNvSpPr/>
          <p:nvPr/>
        </p:nvSpPr>
        <p:spPr>
          <a:xfrm>
            <a:off x="9877960" y="5515388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8_1#a39d298be?iti=12&amp;htil=3&amp;vcp=1&amp;vis=1&amp;pid=e7711cbf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0053" y="923131"/>
            <a:ext cx="2596896" cy="371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8_2#a39d298be?iti=12&amp;htil=3&amp;vcp=1&amp;vis=1&amp;pid=e7711cbf4&amp;color=0,0,0&amp;vtp=1&amp;vaab=1&amp;bbb=1"/>
          <p:cNvSpPr/>
          <p:nvPr/>
        </p:nvSpPr>
        <p:spPr>
          <a:xfrm>
            <a:off x="9655720" y="475688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图B17-2</a:t>
            </a:r>
            <a:endParaRPr lang="en-US" altLang="zh-CN" sz="2800" dirty="0"/>
          </a:p>
        </p:txBody>
      </p:sp>
      <p:sp>
        <p:nvSpPr>
          <p:cNvPr id="4" name="QB_8_BD.98_3#a39d298be?htil=3&amp;vcp=1&amp;vis=1&amp;pid=e7711cbf4&amp;color=0,0,0&amp;vtp=1&amp;vaab=1&amp;bt=1&amp;bbb=1&amp;hb=1&amp;hs=1"/>
          <p:cNvSpPr/>
          <p:nvPr/>
        </p:nvSpPr>
        <p:spPr>
          <a:xfrm>
            <a:off x="539496" y="904843"/>
            <a:ext cx="837590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（1）器材：相同规格的电加热器、烧杯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、温度计各两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个，以及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填测量工具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）、托盘天平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含砝码）、水和煤油。</a:t>
            </a:r>
            <a:endParaRPr lang="en-US" altLang="zh-CN" sz="2800" dirty="0"/>
          </a:p>
        </p:txBody>
      </p:sp>
      <p:sp>
        <p:nvSpPr>
          <p:cNvPr id="5" name="QB_8_AN.1_1#a39d298be.blank?vcp=1&amp;vis=1&amp;pid=e7711cbf4&amp;color=0,0,0&amp;vpa=41&amp;vtp=1&amp;vaab=1&amp;bbb=1"/>
          <p:cNvSpPr/>
          <p:nvPr/>
        </p:nvSpPr>
        <p:spPr>
          <a:xfrm>
            <a:off x="1972214" y="152206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秒表</a:t>
            </a:r>
            <a:endParaRPr lang="en-US" altLang="zh-CN" sz="2800" dirty="0"/>
          </a:p>
        </p:txBody>
      </p:sp>
      <p:sp>
        <p:nvSpPr>
          <p:cNvPr id="6" name="QB_8_BD.100_1#1e3a3de41?htil=3&amp;vcp=1&amp;vis=1&amp;pid=e7711cbf4&amp;color=0,0,0&amp;vtp=1&amp;vaab=1&amp;bbb=1&amp;hb=1&amp;hs=1"/>
          <p:cNvSpPr/>
          <p:nvPr/>
        </p:nvSpPr>
        <p:spPr>
          <a:xfrm>
            <a:off x="539496" y="2828575"/>
            <a:ext cx="83759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（2）选取两个相同规格的电加热器进行实验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来比较物质吸收热量的多少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8_AN.2_1#1e3a3de41.blank?vcp=1&amp;vis=1&amp;pid=e7711cbf4&amp;color=0,0,0&amp;vpa=42&amp;vtp=1&amp;vaab=1&amp;bbb=1"/>
          <p:cNvSpPr/>
          <p:nvPr/>
        </p:nvSpPr>
        <p:spPr>
          <a:xfrm>
            <a:off x="1972214" y="342484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加热时间</a:t>
            </a:r>
            <a:endParaRPr lang="en-US" altLang="zh-CN" sz="2800" dirty="0"/>
          </a:p>
        </p:txBody>
      </p:sp>
      <p:sp>
        <p:nvSpPr>
          <p:cNvPr id="8" name="QB_8_BD.102_1#1e098c341?htil=3&amp;vcp=1&amp;vis=1&amp;pid=e7711cbf4&amp;color=0,0,0&amp;vtp=1&amp;vaab=1&amp;bbb=1&amp;hb=1&amp;hs=1"/>
          <p:cNvSpPr/>
          <p:nvPr/>
        </p:nvSpPr>
        <p:spPr>
          <a:xfrm>
            <a:off x="539496" y="4105560"/>
            <a:ext cx="83759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实验中选取初温不同、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相同的水和煤油，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分别倒入烧杯中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，用电加热器加热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，当它们吸收相同</a:t>
            </a:r>
            <a:endParaRPr lang="en-US" altLang="zh-CN" sz="2800" dirty="0"/>
          </a:p>
        </p:txBody>
      </p:sp>
      <p:sp>
        <p:nvSpPr>
          <p:cNvPr id="9" name="QB_8_AN.3_1#1e098c341.blank?vcp=1&amp;vis=1&amp;pid=e7711cbf4&amp;color=0,0,0&amp;vpa=43&amp;vtp=1&amp;vaab=1&amp;bbb=1"/>
          <p:cNvSpPr/>
          <p:nvPr/>
        </p:nvSpPr>
        <p:spPr>
          <a:xfrm>
            <a:off x="4994815" y="407508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sp>
        <p:nvSpPr>
          <p:cNvPr id="10" name="QB_8_AN.104_1#1e098c341.blank?vcp=1&amp;vis=1&amp;pid=e7711cbf4&amp;color=0,0,0&amp;vpa=44&amp;vtp=1&amp;vaab=1&amp;bbb=1"/>
          <p:cNvSpPr/>
          <p:nvPr/>
        </p:nvSpPr>
        <p:spPr>
          <a:xfrm>
            <a:off x="3750713" y="5323300"/>
            <a:ext cx="2036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升高的温度</a:t>
            </a:r>
            <a:endParaRPr lang="en-US" altLang="zh-CN" sz="2800" dirty="0"/>
          </a:p>
        </p:txBody>
      </p:sp>
      <p:sp>
        <p:nvSpPr>
          <p:cNvPr id="11" name="QB_8_BD.102_1#1e098c341?htil=3&amp;vcp=1&amp;vis=1&amp;pid=e7711cbf4&amp;color=0,0,0&amp;vtp=1&amp;vaab=1&amp;bbb=1&amp;hb=1&amp;hs=1"/>
          <p:cNvSpPr/>
          <p:nvPr/>
        </p:nvSpPr>
        <p:spPr>
          <a:xfrm>
            <a:off x="539995" y="537473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的热量时，通过比较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来比较不同物质吸热能力的强弱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fc3bd63f2?vcp=1&amp;pid=7cc145eb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161288"/>
            <a:ext cx="11073384" cy="4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5_1#a5c18dc12?iti=13&amp;htil=4&amp;vcp=1&amp;vis=1&amp;pid=e7711cb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2480" y="800576"/>
            <a:ext cx="3218688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5_2#a5c18dc12?iti=13&amp;htil=4&amp;vcp=1&amp;vis=1&amp;pid=e7711cbf4&amp;color=0,0,0&amp;vtp=1&amp;vaab=1&amp;bbb=1"/>
          <p:cNvSpPr/>
          <p:nvPr/>
        </p:nvSpPr>
        <p:spPr>
          <a:xfrm>
            <a:off x="9359043" y="550872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5_3#a5c18dc12?htil=4&amp;vcp=1&amp;vis=1&amp;pid=e7711cbf4&amp;color=0,0,0&amp;vtp=1&amp;vaab=1&amp;bt=1&amp;bbb=1&amp;hb=1"/>
              <p:cNvSpPr/>
              <p:nvPr/>
            </p:nvSpPr>
            <p:spPr>
              <a:xfrm>
                <a:off x="539496" y="782288"/>
                <a:ext cx="77632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（4）如图B17-2乙所示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，小姜正确使用温度计测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量液体的温度，按照图中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选填“A”“B”或“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C”）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方法读数是正确的；实验中某时刻温度计示数如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B17-2丙所示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05_3#a5c18dc12?htil=4&amp;vcp=1&amp;vis=1&amp;pid=e7711cbf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2288"/>
                <a:ext cx="776325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4" r="-3074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06_1#a5c18dc12.blank?vcp=1&amp;vis=1&amp;pid=e7711cbf4&amp;color=0,0,0&amp;vpa=45&amp;vtp=1&amp;vaab=1"/>
          <p:cNvSpPr/>
          <p:nvPr/>
        </p:nvSpPr>
        <p:spPr>
          <a:xfrm>
            <a:off x="4436015" y="139950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B_8_AN.107_1#a5c18dc12.blank?vcp=1&amp;vis=1&amp;pid=e7711cbf4&amp;color=0,0,0&amp;vpa=46&amp;vtp=1&amp;vaab=1&amp;bbb=1"/>
          <p:cNvSpPr/>
          <p:nvPr/>
        </p:nvSpPr>
        <p:spPr>
          <a:xfrm>
            <a:off x="3572415" y="2673953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8_1#9ba5c0407?sp=1&amp;vcp=1&amp;vis=1&amp;pid=e7711cbf4&amp;color=0,0,0&amp;vtp=1&amp;vaab=1&amp;bt=1&amp;bbb=1&amp;hb=1"/>
          <p:cNvSpPr/>
          <p:nvPr/>
        </p:nvSpPr>
        <p:spPr>
          <a:xfrm>
            <a:off x="539496" y="55778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（5）部分实验数据如下表所示，分析数据可得出结论：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“水”或“煤油”）的吸热能力更强。</a:t>
            </a:r>
            <a:endParaRPr lang="en-US" altLang="zh-CN" sz="2800" dirty="0"/>
          </a:p>
        </p:txBody>
      </p:sp>
      <p:sp>
        <p:nvSpPr>
          <p:cNvPr id="4" name="QB_8_AN.109_1#9ba5c0407.blank?vcp=1&amp;vis=1&amp;pid=e7711cbf4&amp;color=0,0,0&amp;vpa=47&amp;vtp=1&amp;vaab=1"/>
          <p:cNvSpPr/>
          <p:nvPr/>
        </p:nvSpPr>
        <p:spPr>
          <a:xfrm>
            <a:off x="9262014" y="52730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B_8_BD.97_1#9ba5c0407?colgroup=7,2,2,2,2,2,2,2&amp;vcp=1&amp;vis=1&amp;pid=e7711cbf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13553"/>
              <a:ext cx="8269525" cy="3291777"/>
            </p:xfrm>
            <a:graphic>
              <a:graphicData uri="http://schemas.openxmlformats.org/drawingml/2006/table">
                <a:tbl>
                  <a:tblPr/>
                  <a:tblGrid>
                    <a:gridCol w="217366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870837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10972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加热时间/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0972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水的温度/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9725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煤油的温度/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B_8_BD.97_1#9ba5c0407?colgroup=7,2,2,2,2,2,2,2&amp;vcp=1&amp;vis=1&amp;pid=e7711cbf4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013553"/>
              <a:ext cx="8269525" cy="3291777"/>
            </p:xfrm>
            <a:graphic>
              <a:graphicData uri="http://schemas.openxmlformats.org/drawingml/2006/table">
                <a:tbl>
                  <a:tblPr/>
                  <a:tblGrid>
                    <a:gridCol w="2173666"/>
                    <a:gridCol w="870837"/>
                    <a:gridCol w="870837"/>
                    <a:gridCol w="870837"/>
                    <a:gridCol w="870837"/>
                    <a:gridCol w="870837"/>
                    <a:gridCol w="870837"/>
                    <a:gridCol w="870837"/>
                  </a:tblGrid>
                  <a:tr h="10972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……</a:t>
                          </a:r>
                          <a:endParaRPr lang="en-US" altLang="zh-CN" sz="120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8" name="QO_7_BD.90_2#e7711cbf4?iti=23&amp;htil=2&amp;vcp=1&amp;vis=1&amp;pid=189d01a6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1435" y="1210945"/>
            <a:ext cx="3070225" cy="432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7_BD.90_3#e7711cbf4?iti=23&amp;htil=2&amp;vcp=1&amp;vis=1&amp;pid=189d01a6b&amp;color=0,0,0&amp;vtp=1&amp;vaab=1&amp;bbb=1"/>
          <p:cNvSpPr/>
          <p:nvPr/>
        </p:nvSpPr>
        <p:spPr>
          <a:xfrm>
            <a:off x="9693810" y="551221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c5b46d31?vcp=1&amp;pid=33859f31f&amp;color=68,178,231&amp;vtp=1&amp;vaab=1&amp;bt=1&amp;bbb=1"/>
          <p:cNvSpPr/>
          <p:nvPr/>
        </p:nvSpPr>
        <p:spPr>
          <a:xfrm>
            <a:off x="539496" y="35628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10_1#d0dffcaa5?sp=1&amp;vcp=1&amp;vis=1&amp;pid=6c5b46d31&amp;color=0,0,0&amp;vtp=1&amp;vaab=1&amp;bbb=1&amp;hb=1"/>
              <p:cNvSpPr/>
              <p:nvPr/>
            </p:nvSpPr>
            <p:spPr>
              <a:xfrm>
                <a:off x="539496" y="100816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（2024·湖北·中考）如图B17-3甲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，利用相同规格的加热器加热等质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两种液体，得到温度随时间变化的图像如图B17-3乙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，分析可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10_1#d0dffcaa5?sp=1&amp;vcp=1&amp;vis=1&amp;pid=6c5b46d3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0816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110_2#d0dffcaa5?iti=15&amp;htil=5&amp;vcp=1&amp;vis=1&amp;pid=6c5b46d3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9230" y="2606675"/>
            <a:ext cx="4119880" cy="185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10_3#d0dffcaa5?iti=15&amp;htil=5&amp;vcp=1&amp;vis=1&amp;pid=6c5b46d31&amp;color=0,0,0&amp;vtp=1&amp;vaab=1&amp;bbb=1"/>
          <p:cNvSpPr/>
          <p:nvPr/>
        </p:nvSpPr>
        <p:spPr>
          <a:xfrm>
            <a:off x="9599204" y="460062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10_4#d0dffcaa5.choices?htil=5&amp;vcp=1&amp;vis=1&amp;pid=6c5b46d31&amp;color=0,0,0&amp;vtp=1&amp;vaab=1&amp;bbb=1"/>
              <p:cNvSpPr/>
              <p:nvPr/>
            </p:nvSpPr>
            <p:spPr>
              <a:xfrm>
                <a:off x="539496" y="3118276"/>
                <a:ext cx="841248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A.相同时间内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中加热器产生的热量比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的吸热能力都随着温度的升高不断增大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.升高相同温度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所用时间比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少，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的吸热能力比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弱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.相同时间内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升高的温度比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多，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的吸热能力比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10_4#d0dffcaa5.choices?htil=5&amp;vcp=1&amp;vis=1&amp;pid=6c5b46d3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8412480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5" t="-17" r="5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d0dffcaa5?iti=16&amp;htil=6&amp;vcp=1&amp;vis=1&amp;pid=6c5b46d3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8608" y="1461008"/>
            <a:ext cx="444398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d0dffcaa5?iti=16&amp;htil=6&amp;vcp=1&amp;vis=1&amp;pid=6c5b46d31&amp;color=0,0,0&amp;vtp=1&amp;vaab=1&amp;bbb=1"/>
          <p:cNvSpPr/>
          <p:nvPr/>
        </p:nvSpPr>
        <p:spPr>
          <a:xfrm>
            <a:off x="8677819" y="35722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d0dffcaa5?htil=6&amp;vcp=1&amp;vis=1&amp;pid=6c5b46d31&amp;color=0,0,0&amp;vtp=1&amp;vaab=1&amp;bt=1&amp;bbb=1&amp;hb=1&amp;hs=1"/>
              <p:cNvSpPr/>
              <p:nvPr/>
            </p:nvSpPr>
            <p:spPr>
              <a:xfrm>
                <a:off x="539496" y="1433576"/>
                <a:ext cx="6528816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加热器相同，则相同时间内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吸收的热量相同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。吸热能力即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比热容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，是物质的一种属性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，一般保持不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，故B错误。由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，升高相同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d0dffcaa5?htil=6&amp;vcp=1&amp;vis=1&amp;pid=6c5b46d3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33576"/>
                <a:ext cx="6528816" cy="2590800"/>
              </a:xfrm>
              <a:prstGeom prst="rect">
                <a:avLst/>
              </a:prstGeom>
              <a:blipFill rotWithShape="1">
                <a:blip r:embed="rId4"/>
                <a:stretch>
                  <a:fillRect l="-6" t="-15" r="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S.1_1#d0dffcaa5?htil=6&amp;vcp=1&amp;vis=1&amp;pid=6c5b46d31&amp;color=0,0,0&amp;vtp=1&amp;vaab=1&amp;bt=1&amp;bbb=1&amp;hb=1&amp;hs=1"/>
          <p:cNvSpPr/>
          <p:nvPr/>
        </p:nvSpPr>
        <p:spPr>
          <a:xfrm>
            <a:off x="539496" y="4051426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的温度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，加热时间长（吸收热量多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）的物质比热容大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加热相同的时间，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升高温度小的物质比热容大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，故C正确，D错误。</a:t>
            </a:r>
            <a:endParaRPr lang="en-US" altLang="zh-CN" sz="2800" dirty="0"/>
          </a:p>
        </p:txBody>
      </p:sp>
      <p:sp>
        <p:nvSpPr>
          <p:cNvPr id="6" name="QC_7_AN.111_1#d0dffcaa5.bracket?vcp=1&amp;vis=1&amp;pid=6c5b46d31&amp;color=0,0,0&amp;vpa=48&amp;vtp=1&amp;vaab=1"/>
          <p:cNvSpPr/>
          <p:nvPr/>
        </p:nvSpPr>
        <p:spPr>
          <a:xfrm>
            <a:off x="1099687" y="516413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13_1#9e3c0daa9?sp=1&amp;vcp=1&amp;vis=1&amp;pid=6c5b46d31&amp;color=0,0,0&amp;vtp=1&amp;vaab=1&amp;bt=1&amp;bbb=1&amp;hb=1"/>
              <p:cNvSpPr/>
              <p:nvPr/>
            </p:nvSpPr>
            <p:spPr>
              <a:xfrm>
                <a:off x="539496" y="75155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（2024·山西·中考）二氧化碳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爆破技术是现代工程建设中非常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环保的技术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。起爆前高压泵将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压缩成高压气体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，液化后输入爆破筒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。如图B17-4所示，爆破时电加热管发热，使筒内的液态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迅速汽化，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形成的高压气体从泄气孔中喷出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，实施爆破。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13_1#9e3c0daa9?sp=1&amp;vcp=1&amp;vis=1&amp;pid=6c5b46d3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5155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3826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13_2#9e3c0daa9?iti=17&amp;htil=7&amp;vcp=1&amp;vis=1&amp;pid=6c5b46d3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83554" y="3373342"/>
            <a:ext cx="2093976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13_3#9e3c0daa9?iti=17&amp;htil=7&amp;vcp=1&amp;vis=1&amp;pid=6c5b46d31&amp;color=0,0,0&amp;vtp=1&amp;vaab=1&amp;bbb=1"/>
          <p:cNvSpPr/>
          <p:nvPr/>
        </p:nvSpPr>
        <p:spPr>
          <a:xfrm>
            <a:off x="8967761" y="553945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13_4#9e3c0daa9.choices?htil=7&amp;vcp=1&amp;vis=1&amp;pid=6c5b46d31&amp;color=0,0,0&amp;vtp=1&amp;vaab=1&amp;bbb=1"/>
              <p:cNvSpPr/>
              <p:nvPr/>
            </p:nvSpPr>
            <p:spPr>
              <a:xfrm>
                <a:off x="539750" y="2606040"/>
                <a:ext cx="8888095" cy="192913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A.高压泵压缩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，气体内能增大，温度降低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.高压泵压缩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，气体内能减小，温度升高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.高压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气体喷出时，内能增大，温度升高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.高压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气体喷出时，内能减小，温度降低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13_4#9e3c0daa9.choices?htil=7&amp;vcp=1&amp;vis=1&amp;pid=6c5b46d3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2606040"/>
                <a:ext cx="8888095" cy="19291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AS.1_1#9e3c0daa9?htil=8&amp;vcp=1&amp;vis=1&amp;pid=6c5b46d31&amp;color=0,0,0&amp;vtp=1&amp;vaab=1&amp;bt=1&amp;bbb=1&amp;hb=1"/>
              <p:cNvSpPr/>
              <p:nvPr/>
            </p:nvSpPr>
            <p:spPr>
              <a:xfrm>
                <a:off x="387096" y="4435316"/>
                <a:ext cx="81473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时，外界对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做功，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内能增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，温度升高；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喷出时，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CO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对外界做功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，其内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，温度降低。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AS.1_1#9e3c0daa9?htil=8&amp;vcp=1&amp;vis=1&amp;pid=6c5b46d3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096" y="4435316"/>
                <a:ext cx="8147304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5" t="-26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AN.114_1#9e3c0daa9.bracket?vcp=1&amp;vis=1&amp;pid=6c5b46d31&amp;color=0,0,0&amp;vpa=49&amp;vtp=1&amp;vaab=1"/>
          <p:cNvSpPr/>
          <p:nvPr/>
        </p:nvSpPr>
        <p:spPr>
          <a:xfrm>
            <a:off x="1024241" y="585765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6_1#33c95d7a7?vcp=1&amp;vis=1&amp;pid=6c5b46d31&amp;color=0,0,0&amp;vtp=1&amp;vaab=1&amp;bt=1&amp;bbb=1&amp;hb=1"/>
              <p:cNvSpPr/>
              <p:nvPr/>
            </p:nvSpPr>
            <p:spPr>
              <a:xfrm>
                <a:off x="539496" y="554400"/>
                <a:ext cx="11109960" cy="27729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（2024·安徽·中考）一保温杯中装有质量为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将一个质量为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，温度为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的金属块放入杯中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，一段时间后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杯内水和金属块的温度稳定在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假设金属块放出的热量全部被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水吸收，已知水的比热容为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，则该金属块的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比热容为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16_1#33c95d7a7?vcp=1&amp;vis=1&amp;pid=6c5b46d3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772982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1071" b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18_1#33c95d7a7.blank?vcp=1&amp;vis=1&amp;pid=6c5b46d31&amp;color=0,0,0&amp;vpa=50&amp;vtp=1&amp;vaab=1&amp;bbb=1&amp;hb=1"/>
              <p:cNvSpPr/>
              <p:nvPr/>
            </p:nvSpPr>
            <p:spPr>
              <a:xfrm>
                <a:off x="1953260" y="2782570"/>
                <a:ext cx="2281555" cy="6667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275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118_1#33c95d7a7.blank?vcp=1&amp;vis=1&amp;pid=6c5b46d31&amp;color=0,0,0&amp;vpa=5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3260" y="2782570"/>
                <a:ext cx="2281555" cy="66675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33c95d7a7?vcp=1&amp;vis=1&amp;pid=6c5b46d31&amp;color=0,0,0&amp;vtp=1&amp;vaab=1&amp;bbb=1&amp;hb=1"/>
              <p:cNvSpPr/>
              <p:nvPr/>
            </p:nvSpPr>
            <p:spPr>
              <a:xfrm>
                <a:off x="539496" y="3303188"/>
                <a:ext cx="11109960" cy="308756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，水吸收的热量为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吸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⋅℃)×0.2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×(30 ℃−25 ℃)=4.2×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，因金属块放出的热量全部被水吸收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放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吸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，金属块的比热容为</a:t>
                </a: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金属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𝑄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放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金属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金属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×(100 ℃−30 ℃)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7_AS.1_1#33c95d7a7?vcp=1&amp;vis=1&amp;pid=6c5b46d3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03188"/>
                <a:ext cx="11109960" cy="3087561"/>
              </a:xfrm>
              <a:prstGeom prst="rect">
                <a:avLst/>
              </a:prstGeom>
              <a:blipFill rotWithShape="1">
                <a:blip r:embed="rId5"/>
                <a:stretch>
                  <a:fillRect l="-3" t="-18" r="3" b="-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9_3#acd461d44?htil=9&amp;sp=1&amp;vcp=1&amp;vis=1&amp;pid=6c5b46d31&amp;color=0,0,0&amp;vtp=1&amp;vaab=1&amp;bt=1&amp;bbb=1&amp;hb=1&amp;hs=1"/>
              <p:cNvSpPr/>
              <p:nvPr/>
            </p:nvSpPr>
            <p:spPr>
              <a:xfrm>
                <a:off x="539496" y="499967"/>
                <a:ext cx="83301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（2024·山东烟台·中考）在探究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“物质的吸热能力与哪些因素有关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实验中，用质量是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的水和下表中等质量的另一种物质进行对比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作出的图像如图B17-5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所示。实验过程中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，水和另一种物质在相同时间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内吸收的热量相等，分析图像可以得出图线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”）对应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的物质为水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，另一种物质为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，这种物质在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内吸收的热量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9_3#acd461d44?htil=9&amp;sp=1&amp;vcp=1&amp;vis=1&amp;pid=6c5b46d3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967"/>
                <a:ext cx="8330184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7" r="-33503" b="-23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QB_7_BD.119_1#acd461d44?iti=19&amp;htil=9&amp;vcp=1&amp;vis=1&amp;pid=6c5b46d3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71" y="3815175"/>
            <a:ext cx="2307269" cy="190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9_2#acd461d44?iti=19&amp;htil=9&amp;vcp=1&amp;vis=1&amp;pid=6c5b46d31&amp;color=0,0,0&amp;vtp=1&amp;vaab=1&amp;bbb=1"/>
          <p:cNvSpPr/>
          <p:nvPr/>
        </p:nvSpPr>
        <p:spPr>
          <a:xfrm>
            <a:off x="10015289" y="571668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900" y="3888105"/>
            <a:ext cx="4324985" cy="23133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acd461d44?iti=20&amp;htil=10&amp;vcp=1&amp;vis=1&amp;pid=6c5b46d3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0740" y="572770"/>
            <a:ext cx="3168015" cy="256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acd461d44?htil=10&amp;vcp=1&amp;vis=1&amp;pid=6c5b46d31&amp;color=0,0,0&amp;vtp=1&amp;vaab=1&amp;bt=1&amp;bbb=1&amp;hb=1&amp;hs=1"/>
              <p:cNvSpPr/>
              <p:nvPr/>
            </p:nvSpPr>
            <p:spPr>
              <a:xfrm>
                <a:off x="539496" y="554400"/>
                <a:ext cx="6693408" cy="44670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题表物质中，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水的比热容最大，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故在质量相同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、吸收热量相同时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，水的温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度升高得最少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是水；由题图可知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液体的温度变化了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（水）的温度变化了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相同时间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，吸收的热量相同，即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𝑄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展开得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，化简得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acd461d44?htil=10&amp;vcp=1&amp;vis=1&amp;pid=6c5b46d3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693408" cy="4467035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-537" b="-1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acd461d44?htil=10&amp;vcp=1&amp;vis=1&amp;pid=6c5b46d31&amp;color=0,0,0&amp;vtp=1&amp;vaab=1&amp;bt=1&amp;bbb=1&amp;hb=1&amp;hs=1"/>
              <p:cNvSpPr/>
              <p:nvPr/>
            </p:nvSpPr>
            <p:spPr>
              <a:xfrm>
                <a:off x="539995" y="5002702"/>
                <a:ext cx="11112011" cy="1341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𝑎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𝑐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⋅℃)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物质是煤油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acd461d44?htil=10&amp;vcp=1&amp;vis=1&amp;pid=6c5b46d3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02702"/>
                <a:ext cx="11112011" cy="1341057"/>
              </a:xfrm>
              <a:prstGeom prst="rect">
                <a:avLst/>
              </a:prstGeom>
              <a:blipFill rotWithShape="1">
                <a:blip r:embed="rId5"/>
                <a:stretch>
                  <a:fillRect l="-2" t="-13" r="4" b="-5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9995" y="3650615"/>
            <a:ext cx="4394200" cy="23501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9_3#acd461d44?htil=9&amp;sp=1&amp;vcp=1&amp;vis=1&amp;pid=6c5b46d31&amp;color=0,0,0&amp;vtp=1&amp;vaab=1&amp;bt=1&amp;bbb=1&amp;hb=1&amp;hs=1"/>
              <p:cNvSpPr/>
              <p:nvPr/>
            </p:nvSpPr>
            <p:spPr>
              <a:xfrm>
                <a:off x="539496" y="499967"/>
                <a:ext cx="83301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（2024·山东烟台·中考）在探究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“物质的吸热能力与哪些因素有关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实验中，用质量是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的水和下表中等质量的另一种物质进行对比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作出的图像如图B17-5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所示。实验过程中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，水和另一种物质在相同时间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内吸收的热量相等，分析图像可以得出图线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”）对应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的物质为水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，另一种物质为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，这种物质在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内吸收的热量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为</a:t>
                </a:r>
                <a:r>
                  <a:rPr lang="en-US" altLang="zh-CN" sz="28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  <a:sym typeface="+mn-ea"/>
                  </a:rPr>
                  <a:t>___________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9_3#acd461d44?htil=9&amp;sp=1&amp;vcp=1&amp;vis=1&amp;pid=6c5b46d3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967"/>
                <a:ext cx="8330184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7" r="-33503" b="-23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QB_7_BD.119_1#acd461d44?iti=19&amp;htil=9&amp;vcp=1&amp;vis=1&amp;pid=6c5b46d3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71" y="3815175"/>
            <a:ext cx="2307269" cy="190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9_2#acd461d44?iti=19&amp;htil=9&amp;vcp=1&amp;vis=1&amp;pid=6c5b46d31&amp;color=0,0,0&amp;vtp=1&amp;vaab=1&amp;bbb=1"/>
          <p:cNvSpPr/>
          <p:nvPr/>
        </p:nvSpPr>
        <p:spPr>
          <a:xfrm>
            <a:off x="10015289" y="5716683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900" y="3888105"/>
            <a:ext cx="4324985" cy="23133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20_1#acd461d44.blank?vcp=1&amp;vis=1&amp;pid=6c5b46d31&amp;color=0,0,0&amp;vpa=51&amp;vtp=1&amp;vaab=1&amp;bbb=1"/>
              <p:cNvSpPr/>
              <p:nvPr/>
            </p:nvSpPr>
            <p:spPr>
              <a:xfrm>
                <a:off x="7383208" y="2557811"/>
                <a:ext cx="3808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20_1#acd461d44.blank?vcp=1&amp;vis=1&amp;pid=6c5b46d31&amp;color=0,0,0&amp;vpa=5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3208" y="2557811"/>
                <a:ext cx="380873" cy="402844"/>
              </a:xfrm>
              <a:prstGeom prst="rect">
                <a:avLst/>
              </a:prstGeom>
              <a:blipFill rotWithShape="1">
                <a:blip r:embed="rId6"/>
                <a:stretch>
                  <a:fillRect l="-17" t="-8" r="150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121_1#acd461d44.blank?vcp=1&amp;vis=1&amp;pid=6c5b46d31&amp;color=0,0,0&amp;vpa=52&amp;vtp=1&amp;vaab=1&amp;bbb=1"/>
          <p:cNvSpPr/>
          <p:nvPr/>
        </p:nvSpPr>
        <p:spPr>
          <a:xfrm>
            <a:off x="4884325" y="304466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煤油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123_1#acd461d44.blank?vcp=1&amp;vis=1&amp;pid=6c5b46d31&amp;color=0,0,0&amp;vpa=53&amp;vtp=1&amp;vaab=1&amp;bbb=1"/>
              <p:cNvSpPr/>
              <p:nvPr/>
            </p:nvSpPr>
            <p:spPr>
              <a:xfrm>
                <a:off x="959485" y="3857625"/>
                <a:ext cx="1831340" cy="3676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2.52×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123_1#acd461d44.blank?vcp=1&amp;vis=1&amp;pid=6c5b46d31&amp;color=0,0,0&amp;vpa=5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485" y="3857625"/>
                <a:ext cx="1831340" cy="367665"/>
              </a:xfrm>
              <a:prstGeom prst="rect">
                <a:avLst/>
              </a:prstGeom>
              <a:blipFill rotWithShape="1">
                <a:blip r:embed="rId7"/>
                <a:stretch>
                  <a:fillRect b="-20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5a86bf67?vcp=1&amp;pid=33859f31f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C_7_BD.125_1#6f2636850?sp=1&amp;vcp=1&amp;vis=1&amp;pid=75a86bf67&amp;color=0,0,0&amp;vtp=1&amp;vaab=1&amp;bbb=1&amp;hb=1"/>
          <p:cNvSpPr/>
          <p:nvPr/>
        </p:nvSpPr>
        <p:spPr>
          <a:xfrm>
            <a:off x="539496" y="126724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（2024·山东潍坊·中考）（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）如图B17-6所示，用汽缸、固定隔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板和活塞密闭甲、乙两部分气体，汽缸和活塞均不导热，隔板导热良好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迅速将活塞向左推至图中虚线位置并固定，静置一段时间。下列说法正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5" name="QC_7_BD.125_2#6f2636850?iti=21&amp;htil=11&amp;vcp=1&amp;vis=1&amp;pid=75a86bf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70803" y="3892976"/>
            <a:ext cx="236829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25_3#6f2636850?iti=21&amp;htil=11&amp;vcp=1&amp;vis=1&amp;pid=75a86bf67&amp;color=0,0,0&amp;vtp=1&amp;vaab=1&amp;bbb=1"/>
          <p:cNvSpPr/>
          <p:nvPr/>
        </p:nvSpPr>
        <p:spPr>
          <a:xfrm>
            <a:off x="9192170" y="58122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图B17-6</a:t>
            </a:r>
            <a:endParaRPr lang="en-US" altLang="zh-CN" sz="2800" dirty="0"/>
          </a:p>
        </p:txBody>
      </p:sp>
      <p:sp>
        <p:nvSpPr>
          <p:cNvPr id="7" name="QC_7_BD.125_4#6f2636850.choices?htil=11&amp;vcp=1&amp;vis=1&amp;pid=75a86bf67&amp;color=0,0,0&amp;vtp=1&amp;vaab=1&amp;bbb=1"/>
          <p:cNvSpPr/>
          <p:nvPr/>
        </p:nvSpPr>
        <p:spPr>
          <a:xfrm>
            <a:off x="539496" y="3839064"/>
            <a:ext cx="860450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A.与推动活塞前相比，甲、乙内能均变大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.与推动活塞前相比，甲内能不变、乙内能变大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.乙内能改变的方式只有做功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.乙内能改变的方式既有做功又有热传递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fc3bd63f2?vcp=1&amp;pid=7cc145eb8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824" y="726948"/>
            <a:ext cx="8147304" cy="540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6f2636850?iti=22&amp;htil=12&amp;vcp=1&amp;vis=1&amp;pid=75a86bf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7539" y="1215136"/>
            <a:ext cx="331927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6f2636850?iti=22&amp;htil=12&amp;vcp=1&amp;vis=1&amp;pid=75a86bf67&amp;color=0,0,0&amp;vtp=1&amp;vaab=1&amp;bbb=1"/>
          <p:cNvSpPr/>
          <p:nvPr/>
        </p:nvSpPr>
        <p:spPr>
          <a:xfrm>
            <a:off x="9214393" y="380187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图B17-6</a:t>
            </a:r>
            <a:endParaRPr lang="en-US" altLang="zh-CN" sz="2800" dirty="0"/>
          </a:p>
        </p:txBody>
      </p:sp>
      <p:sp>
        <p:nvSpPr>
          <p:cNvPr id="4" name="QC_7_AS.1_1#6f2636850?htil=12&amp;vcp=1&amp;vis=1&amp;pid=75a86bf67&amp;color=0,0,0&amp;vtp=1&amp;vaab=1&amp;bt=1&amp;bbb=1&amp;hb=1&amp;hs=1"/>
          <p:cNvSpPr/>
          <p:nvPr/>
        </p:nvSpPr>
        <p:spPr>
          <a:xfrm>
            <a:off x="539496" y="1196848"/>
            <a:ext cx="76626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将甲、乙视为整体，由于汽缸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、活塞均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不导热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，该整体不能与外界发生热传递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，故推动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活塞对整体做功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，整体内能增大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，静置一段时间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、乙温度相等，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相较初始状态温度都升高，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内能都增大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。单独分析乙，推动活塞时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，活塞对</a:t>
            </a:r>
            <a:endParaRPr lang="en-US" altLang="zh-CN" sz="2800" dirty="0"/>
          </a:p>
        </p:txBody>
      </p:sp>
      <p:sp>
        <p:nvSpPr>
          <p:cNvPr id="5" name="QC_7_AS.1_1#6f2636850?htil=12&amp;vcp=1&amp;vis=1&amp;pid=75a86bf67&amp;color=0,0,0&amp;vtp=1&amp;vaab=1&amp;bt=1&amp;bbb=1&amp;hb=1&amp;hs=1"/>
          <p:cNvSpPr/>
          <p:nvPr/>
        </p:nvSpPr>
        <p:spPr>
          <a:xfrm>
            <a:off x="539496" y="4454080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乙做功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，乙温度升高；此时乙的温度高于甲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，乙的热量传递给甲；故乙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内能改变的方式既有做功也有热传递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126_1#6f2636850.bracket?vcp=1&amp;vis=1&amp;pid=75a86bf67&amp;color=0,0,0&amp;vpa=54&amp;vtp=1&amp;vaab=1&amp;bbb=1"/>
          <p:cNvSpPr/>
          <p:nvPr/>
        </p:nvSpPr>
        <p:spPr>
          <a:xfrm>
            <a:off x="1148301" y="5578067"/>
            <a:ext cx="7731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eac0155a?vcp=1&amp;pid=7cc145eb8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95390fda3?vcp=1&amp;vis=1&amp;pid=beac0155a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）关于分子热运动，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95390fda3.bracket?vcp=1&amp;vis=1&amp;pid=beac0155a&amp;color=0,0,0&amp;vpa=1&amp;vtp=1&amp;vaab=1&amp;bbb=1"/>
          <p:cNvSpPr/>
          <p:nvPr/>
        </p:nvSpPr>
        <p:spPr>
          <a:xfrm>
            <a:off x="8246014" y="1262498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_2#95390fda3.choices?vcp=1&amp;vis=1&amp;pid=beac0155a&amp;color=0,0,0&amp;vtp=1&amp;vaab=1&amp;bbb=1"/>
              <p:cNvSpPr/>
              <p:nvPr/>
            </p:nvSpPr>
            <p:spPr>
              <a:xfrm>
                <a:off x="539496" y="1908029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A.温度越高，分子热运动就越剧烈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时分子热运动停止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.固体和气体之间也能发生扩散现象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.尘土飞扬体现了分子在做无规则的运动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.吸盘被紧紧地吸在玻璃板上，体现了分子间的引力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_2#95390fda3.choices?vcp=1&amp;vis=1&amp;pid=beac0155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3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_1#0223a7bf8?vcp=1&amp;vis=1&amp;pid=beac0155a&amp;color=0,0,0&amp;vtp=1&amp;vaab=1&amp;bt=1&amp;bbb=1"/>
          <p:cNvSpPr/>
          <p:nvPr/>
        </p:nvSpPr>
        <p:spPr>
          <a:xfrm>
            <a:off x="539496" y="21699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）关于内能和热量，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_1#0223a7bf8.bracket?vcp=1&amp;vis=1&amp;pid=beac0155a&amp;color=0,0,0&amp;vpa=2&amp;vtp=1&amp;vaab=1&amp;bbb=1"/>
          <p:cNvSpPr/>
          <p:nvPr/>
        </p:nvSpPr>
        <p:spPr>
          <a:xfrm>
            <a:off x="8169814" y="2156587"/>
            <a:ext cx="733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3_2#0223a7bf8.choices?vcp=1&amp;vis=1&amp;pid=beac0155a&amp;color=0,0,0&amp;vtp=1&amp;vaab=1&amp;bbb=1"/>
              <p:cNvSpPr/>
              <p:nvPr/>
            </p:nvSpPr>
            <p:spPr>
              <a:xfrm>
                <a:off x="539496" y="280219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47358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.温度高的物体热量多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.温度高的物体内能大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  <a:tabLst>
                    <a:tab pos="47358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的物体内能为0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.物体吸收热量，内能不一定升高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47358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.物体吸收热量，温度不一定升高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3_2#0223a7bf8.choices?vcp=1&amp;vis=1&amp;pid=beac0155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0219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1" r="3" b="-3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d2733955.fixed?vcp=1&amp;pid=dfad4bbcc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第17讲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分子热运动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内能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比热容</a:t>
            </a:r>
            <a:endParaRPr lang="en-US" altLang="zh-CN" sz="4000" dirty="0"/>
          </a:p>
        </p:txBody>
      </p:sp>
      <p:sp>
        <p:nvSpPr>
          <p:cNvPr id="3" name="C_5_BD#9d2733955.fixed?sp=1&amp;vcp=1&amp;pid=dfad4bbcc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7f84fa79?vcp=1&amp;pid=9d273395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分子热运动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fb1a25f49?vcp=1&amp;pid=97f84fa79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分子热运动与温度有关，温度越高，分子运动越剧烈。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宏观微小颗粒（如灰尘、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PM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等）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的运动与分子热运动的区别：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一般分子的直径约为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−10</m:t>
                        </m:r>
                      </m:sup>
                    </m:sSup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，用肉眼无法直接观察到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；而微小颗粒的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体积远大于分子的体积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，大多可以用肉眼直接观察。灰尘、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PM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2.5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等微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小颗粒的运动属于机械运动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，而不属于分子热运动。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fb1a25f49?vcp=1&amp;pid=97f84fa7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574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2400</Words>
  <Application>Microsoft Office PowerPoint</Application>
  <PresentationFormat>宽屏</PresentationFormat>
  <Paragraphs>446</Paragraphs>
  <Slides>50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1_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2024-12-11T11:35:00Z</dcterms:created>
  <dcterms:modified xsi:type="dcterms:W3CDTF">2025-07-24T02:22:01Z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F16AD0D8AAB341EA894671AA97B2DEC3_12</vt:lpwstr>
  </property>
  <property fmtid="{D5CDD505-2E9C-101B-9397-08002B2CF9AE}" pid="3" name="KSOProductBuildVer">
    <vt:lpwstr>2052-12.1.0.18912</vt:lpwstr>
  </property>
</Properties>
</file>