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51" r:id="rId3"/>
    <p:sldId id="352" r:id="rId4"/>
    <p:sldId id="334" r:id="rId5"/>
    <p:sldId id="307" r:id="rId6"/>
    <p:sldId id="258" r:id="rId7"/>
    <p:sldId id="265" r:id="rId8"/>
    <p:sldId id="294" r:id="rId9"/>
    <p:sldId id="322" r:id="rId10"/>
    <p:sldId id="323" r:id="rId11"/>
    <p:sldId id="275" r:id="rId12"/>
    <p:sldId id="272" r:id="rId13"/>
    <p:sldId id="298" r:id="rId14"/>
    <p:sldId id="288" r:id="rId15"/>
    <p:sldId id="325" r:id="rId16"/>
    <p:sldId id="261" r:id="rId17"/>
    <p:sldId id="268" r:id="rId18"/>
    <p:sldId id="273" r:id="rId19"/>
    <p:sldId id="300" r:id="rId20"/>
    <p:sldId id="301" r:id="rId21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4" userDrawn="1">
          <p15:clr>
            <a:srgbClr val="A4A3A4"/>
          </p15:clr>
        </p15:guide>
        <p15:guide id="2" pos="192" userDrawn="1">
          <p15:clr>
            <a:srgbClr val="A4A3A4"/>
          </p15:clr>
        </p15:guide>
        <p15:guide id="3" pos="5568" userDrawn="1">
          <p15:clr>
            <a:srgbClr val="A4A3A4"/>
          </p15:clr>
        </p15:guide>
        <p15:guide id="4" pos="289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Administrator" initials="A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6"/>
    <p:restoredTop sz="94727"/>
  </p:normalViewPr>
  <p:slideViewPr>
    <p:cSldViewPr snapToGrid="0" showGuides="1">
      <p:cViewPr>
        <p:scale>
          <a:sx n="75" d="100"/>
          <a:sy n="75" d="100"/>
        </p:scale>
        <p:origin x="-414" y="-114"/>
      </p:cViewPr>
      <p:guideLst>
        <p:guide orient="horz" pos="144"/>
        <p:guide pos="192"/>
        <p:guide pos="5568"/>
        <p:guide pos="28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5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6" name="页眉占位符 2662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42900" cy="1825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fontAlgn="base"/>
            <a:endParaRPr lang="zh-CN" altLang="en-US" sz="1200" strike="noStrike" noProof="1" dirty="0"/>
          </a:p>
        </p:txBody>
      </p:sp>
      <p:sp>
        <p:nvSpPr>
          <p:cNvPr id="26627" name="日期占位符 26626"/>
          <p:cNvSpPr>
            <a:spLocks noGrp="1"/>
          </p:cNvSpPr>
          <p:nvPr>
            <p:ph type="dt" idx="1"/>
          </p:nvPr>
        </p:nvSpPr>
        <p:spPr>
          <a:xfrm>
            <a:off x="6184900" y="0"/>
            <a:ext cx="673100" cy="1825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2052" name="幻灯片图像占位符 26627"/>
          <p:cNvSpPr>
            <a:spLocks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26628"/>
          <p:cNvSpPr>
            <a:spLocks noGrp="1"/>
          </p:cNvSpPr>
          <p:nvPr>
            <p:ph type="body" sz="quarter"/>
          </p:nvPr>
        </p:nvSpPr>
        <p:spPr>
          <a:xfrm>
            <a:off x="914400" y="4343400"/>
            <a:ext cx="2286000" cy="11350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6630" name="页脚占位符 26629"/>
          <p:cNvSpPr>
            <a:spLocks noGrp="1"/>
          </p:cNvSpPr>
          <p:nvPr>
            <p:ph type="ftr" sz="quarter" idx="4"/>
          </p:nvPr>
        </p:nvSpPr>
        <p:spPr>
          <a:xfrm>
            <a:off x="0" y="8961438"/>
            <a:ext cx="466725" cy="1825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b">
            <a:spAutoFit/>
          </a:bodyPr>
          <a:p>
            <a:pPr lvl="0" fontAlgn="base"/>
            <a:endParaRPr lang="zh-CN" altLang="en-US" sz="1200" strike="noStrike" noProof="1" dirty="0"/>
          </a:p>
        </p:txBody>
      </p:sp>
      <p:sp>
        <p:nvSpPr>
          <p:cNvPr id="26631" name="灯片编号占位符 26630"/>
          <p:cNvSpPr>
            <a:spLocks noGrp="1"/>
          </p:cNvSpPr>
          <p:nvPr>
            <p:ph type="sldNum" sz="quarter" idx="5"/>
          </p:nvPr>
        </p:nvSpPr>
        <p:spPr>
          <a:xfrm>
            <a:off x="6680200" y="8961438"/>
            <a:ext cx="177800" cy="1825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b">
            <a:spAutoFit/>
          </a:bodyPr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659130" y="-423545"/>
            <a:ext cx="980313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619117" y="-1005249"/>
            <a:ext cx="1891763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3425666" y="1127125"/>
            <a:ext cx="6424136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180586" y="-188791"/>
            <a:ext cx="6024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3708090" y="8304486"/>
            <a:ext cx="1891763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1741622" y="3609770"/>
            <a:ext cx="372516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 sz="180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3425666" y="1127125"/>
            <a:ext cx="6424136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5654" y="160655"/>
            <a:ext cx="1837373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wmf"/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33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0.wmf"/><Relationship Id="rId13" Type="http://schemas.openxmlformats.org/officeDocument/2006/relationships/vmlDrawing" Target="../drawings/vmlDrawing1.v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5.png"/><Relationship Id="rId10" Type="http://schemas.openxmlformats.org/officeDocument/2006/relationships/image" Target="../media/image34.wmf"/><Relationship Id="rId1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4.wmf"/><Relationship Id="rId6" Type="http://schemas.openxmlformats.org/officeDocument/2006/relationships/oleObject" Target="../embeddings/oleObject6.bin"/><Relationship Id="rId5" Type="http://schemas.openxmlformats.org/officeDocument/2006/relationships/image" Target="../media/image38.wmf"/><Relationship Id="rId4" Type="http://schemas.openxmlformats.org/officeDocument/2006/relationships/image" Target="../media/image43.wmf"/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wmf"/><Relationship Id="rId4" Type="http://schemas.openxmlformats.org/officeDocument/2006/relationships/image" Target="../media/image48.wmf"/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5220498" y="-404176"/>
            <a:ext cx="1654529" cy="1654529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88256" y="2740819"/>
            <a:ext cx="6507480" cy="175323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第一章</a:t>
            </a:r>
            <a:endParaRPr lang="zh-CN" altLang="en-US" sz="54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函数、极限与连续</a:t>
            </a:r>
            <a:endParaRPr lang="zh-CN" altLang="en-US" sz="54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1586967" y="1830179"/>
            <a:ext cx="62606" cy="438161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68568" tIns="68568" rIns="68568" bIns="68568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68568" tIns="68568" rIns="68568" bIns="68568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68568" tIns="68568" rIns="68568" bIns="68568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0" name="动作按钮: 前进或下一项 24579"/>
          <p:cNvSpPr/>
          <p:nvPr/>
        </p:nvSpPr>
        <p:spPr>
          <a:xfrm>
            <a:off x="7848600" y="6497638"/>
            <a:ext cx="647700" cy="360362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矩形 24589"/>
          <p:cNvSpPr/>
          <p:nvPr/>
        </p:nvSpPr>
        <p:spPr>
          <a:xfrm>
            <a:off x="532130" y="227330"/>
            <a:ext cx="5791835" cy="539750"/>
          </a:xfrm>
          <a:prstGeom prst="rect">
            <a:avLst/>
          </a:prstGeom>
          <a:noFill/>
          <a:ln w="9525">
            <a:noFill/>
          </a:ln>
        </p:spPr>
        <p:txBody>
          <a:bodyPr tIns="0" bIns="0" anchor="ctr" anchorCtr="0"/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二、两个重要极限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7" name="矩形 24590"/>
          <p:cNvSpPr/>
          <p:nvPr/>
        </p:nvSpPr>
        <p:spPr>
          <a:xfrm>
            <a:off x="304800" y="1069975"/>
            <a:ext cx="24384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第一个重要极限：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148" name="图片 245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5103" y="949325"/>
            <a:ext cx="1716087" cy="73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4" name="图片 24593"/>
          <p:cNvPicPr>
            <a:picLocks noChangeAspect="1"/>
          </p:cNvPicPr>
          <p:nvPr/>
        </p:nvPicPr>
        <p:blipFill>
          <a:blip r:embed="rId2"/>
          <a:srcRect t="16043" r="23045" b="19252"/>
          <a:stretch>
            <a:fillRect/>
          </a:stretch>
        </p:blipFill>
        <p:spPr>
          <a:xfrm>
            <a:off x="304800" y="1741488"/>
            <a:ext cx="8534400" cy="768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5" name="图片 24594"/>
          <p:cNvPicPr>
            <a:picLocks noChangeAspect="1"/>
          </p:cNvPicPr>
          <p:nvPr/>
        </p:nvPicPr>
        <p:blipFill>
          <a:blip r:embed="rId3"/>
          <a:srcRect t="16043" r="23045" b="20856"/>
          <a:stretch>
            <a:fillRect/>
          </a:stretch>
        </p:blipFill>
        <p:spPr>
          <a:xfrm>
            <a:off x="304800" y="2532063"/>
            <a:ext cx="8534400" cy="74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6" name="图片 24595"/>
          <p:cNvPicPr>
            <a:picLocks noChangeAspect="1"/>
          </p:cNvPicPr>
          <p:nvPr/>
        </p:nvPicPr>
        <p:blipFill>
          <a:blip r:embed="rId4"/>
          <a:srcRect t="14438" r="23045" b="19252"/>
          <a:stretch>
            <a:fillRect/>
          </a:stretch>
        </p:blipFill>
        <p:spPr>
          <a:xfrm>
            <a:off x="304800" y="3305175"/>
            <a:ext cx="8534400" cy="78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97" name="文本框 24596"/>
          <p:cNvSpPr txBox="1"/>
          <p:nvPr/>
        </p:nvSpPr>
        <p:spPr>
          <a:xfrm>
            <a:off x="304800" y="4267200"/>
            <a:ext cx="488505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因为，令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altLang="zh-CN">
                <a:latin typeface="Symbol" panose="05050102010706020507" pitchFamily="18" charset="2"/>
                <a:ea typeface="宋体" panose="02010600030101010101" pitchFamily="2" charset="-122"/>
              </a:rPr>
              <a:t>=</a:t>
            </a:r>
            <a:r>
              <a:rPr lang="en-US" altLang="zh-CN" i="1">
                <a:latin typeface="Symbol" panose="05050102010706020507" pitchFamily="18" charset="2"/>
                <a:ea typeface="宋体" panose="02010600030101010101" pitchFamily="2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，则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，于是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4598" name="图片 24597"/>
          <p:cNvPicPr>
            <a:picLocks noChangeAspect="1"/>
          </p:cNvPicPr>
          <p:nvPr/>
        </p:nvPicPr>
        <p:blipFill>
          <a:blip r:embed="rId5"/>
          <a:srcRect t="16043" r="61522" b="20856"/>
          <a:stretch>
            <a:fillRect/>
          </a:stretch>
        </p:blipFill>
        <p:spPr>
          <a:xfrm>
            <a:off x="1524000" y="4808538"/>
            <a:ext cx="4267200" cy="749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597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97" name="文本框 19496"/>
          <p:cNvSpPr txBox="1"/>
          <p:nvPr/>
        </p:nvSpPr>
        <p:spPr>
          <a:xfrm>
            <a:off x="304800" y="1401763"/>
            <a:ext cx="12192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01" name="文本框 19500"/>
          <p:cNvSpPr txBox="1"/>
          <p:nvPr/>
        </p:nvSpPr>
        <p:spPr>
          <a:xfrm>
            <a:off x="7715250" y="1458913"/>
            <a:ext cx="62928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=1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510" name="动作按钮: 开始 19509">
            <a:hlinkClick r:id="" action="ppaction://hlinkshowjump?jump=firstslide"/>
          </p:cNvPr>
          <p:cNvSpPr/>
          <p:nvPr/>
        </p:nvSpPr>
        <p:spPr>
          <a:xfrm>
            <a:off x="5905500" y="6497638"/>
            <a:ext cx="647700" cy="360362"/>
          </a:xfrm>
          <a:prstGeom prst="actionButtonBeginning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9511" name="图片 19510"/>
          <p:cNvPicPr>
            <a:picLocks noChangeAspect="1"/>
          </p:cNvPicPr>
          <p:nvPr/>
        </p:nvPicPr>
        <p:blipFill>
          <a:blip r:embed="rId1"/>
          <a:srcRect l="38665"/>
          <a:stretch>
            <a:fillRect/>
          </a:stretch>
        </p:blipFill>
        <p:spPr>
          <a:xfrm>
            <a:off x="2159635" y="318770"/>
            <a:ext cx="1838325" cy="73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512" name="图片 195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675" y="1250950"/>
            <a:ext cx="1111250" cy="73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513" name="图片 195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5" y="1238250"/>
            <a:ext cx="2343150" cy="79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514" name="图片 195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2375" y="1250950"/>
            <a:ext cx="2546350" cy="728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52145" y="466725"/>
            <a:ext cx="1096010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8390" y="2003425"/>
            <a:ext cx="630174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4" name="图片 3"/>
          <p:cNvPicPr/>
          <p:nvPr/>
        </p:nvPicPr>
        <p:blipFill>
          <a:blip r:embed="rId5"/>
        </p:blipFill>
        <p:spPr>
          <a:xfrm>
            <a:off x="434340" y="2874645"/>
            <a:ext cx="8028305" cy="230187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sp>
        <p:nvSpPr>
          <p:cNvPr id="5" name="文本框 4"/>
          <p:cNvSpPr txBox="1"/>
          <p:nvPr/>
        </p:nvSpPr>
        <p:spPr>
          <a:xfrm>
            <a:off x="1088390" y="4219575"/>
            <a:ext cx="630174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49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50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9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97" grpId="0" build="p"/>
      <p:bldP spid="19501" grpId="0" build="p"/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510" name="动作按钮: 开始 19509">
            <a:hlinkClick r:id="" action="ppaction://hlinkshowjump?jump=firstslide"/>
          </p:cNvPr>
          <p:cNvSpPr/>
          <p:nvPr/>
        </p:nvSpPr>
        <p:spPr>
          <a:xfrm>
            <a:off x="5905500" y="6497638"/>
            <a:ext cx="647700" cy="360362"/>
          </a:xfrm>
          <a:prstGeom prst="actionButtonBeginning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9515" name="图片 19514"/>
          <p:cNvPicPr>
            <a:picLocks noChangeAspect="1"/>
          </p:cNvPicPr>
          <p:nvPr/>
        </p:nvPicPr>
        <p:blipFill>
          <a:blip r:embed="rId1"/>
          <a:srcRect l="36504"/>
          <a:stretch>
            <a:fillRect/>
          </a:stretch>
        </p:blipFill>
        <p:spPr>
          <a:xfrm>
            <a:off x="2436495" y="740410"/>
            <a:ext cx="2145030" cy="74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517" name="图片 19516"/>
          <p:cNvPicPr>
            <a:picLocks noChangeAspect="1"/>
          </p:cNvPicPr>
          <p:nvPr/>
        </p:nvPicPr>
        <p:blipFill>
          <a:blip r:embed="rId2"/>
          <a:srcRect l="-2094" r="2791"/>
          <a:stretch>
            <a:fillRect/>
          </a:stretch>
        </p:blipFill>
        <p:spPr>
          <a:xfrm>
            <a:off x="139700" y="2441258"/>
            <a:ext cx="2711450" cy="69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518" name="图片 195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5445" y="2141538"/>
            <a:ext cx="1655763" cy="1073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520" name="图片 195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2918" y="2222183"/>
            <a:ext cx="1868487" cy="147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521" name="图片 195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1325" y="4056380"/>
            <a:ext cx="1839913" cy="7286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523" name="组合 19522"/>
          <p:cNvGrpSpPr>
            <a:grpSpLocks noChangeAspect="1"/>
          </p:cNvGrpSpPr>
          <p:nvPr/>
        </p:nvGrpSpPr>
        <p:grpSpPr>
          <a:xfrm>
            <a:off x="5018405" y="2134870"/>
            <a:ext cx="1758950" cy="1644650"/>
            <a:chOff x="2974" y="1920"/>
            <a:chExt cx="1108" cy="1036"/>
          </a:xfrm>
        </p:grpSpPr>
        <p:sp>
          <p:nvSpPr>
            <p:cNvPr id="7182" name="矩形 19521"/>
            <p:cNvSpPr>
              <a:spLocks noChangeAspect="1" noTextEdit="1"/>
            </p:cNvSpPr>
            <p:nvPr/>
          </p:nvSpPr>
          <p:spPr>
            <a:xfrm>
              <a:off x="2974" y="1920"/>
              <a:ext cx="1060" cy="9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83" name="直接连接符 19523"/>
            <p:cNvSpPr/>
            <p:nvPr/>
          </p:nvSpPr>
          <p:spPr>
            <a:xfrm>
              <a:off x="3142" y="2378"/>
              <a:ext cx="100" cy="0"/>
            </a:xfrm>
            <a:prstGeom prst="line">
              <a:avLst/>
            </a:prstGeom>
            <a:ln w="63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184" name="直接连接符 19524"/>
            <p:cNvSpPr/>
            <p:nvPr/>
          </p:nvSpPr>
          <p:spPr>
            <a:xfrm>
              <a:off x="3902" y="2162"/>
              <a:ext cx="103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185" name="直接连接符 19525"/>
            <p:cNvSpPr/>
            <p:nvPr/>
          </p:nvSpPr>
          <p:spPr>
            <a:xfrm>
              <a:off x="3693" y="2662"/>
              <a:ext cx="100" cy="0"/>
            </a:xfrm>
            <a:prstGeom prst="line">
              <a:avLst/>
            </a:prstGeom>
            <a:ln w="31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186" name="直接连接符 19526"/>
            <p:cNvSpPr/>
            <p:nvPr/>
          </p:nvSpPr>
          <p:spPr>
            <a:xfrm>
              <a:off x="3557" y="2378"/>
              <a:ext cx="456" cy="0"/>
            </a:xfrm>
            <a:prstGeom prst="line">
              <a:avLst/>
            </a:prstGeom>
            <a:ln w="63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187" name="矩形 19527"/>
            <p:cNvSpPr/>
            <p:nvPr/>
          </p:nvSpPr>
          <p:spPr>
            <a:xfrm>
              <a:off x="3899" y="2384"/>
              <a:ext cx="101" cy="1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14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88" name="矩形 19528"/>
            <p:cNvSpPr/>
            <p:nvPr/>
          </p:nvSpPr>
          <p:spPr>
            <a:xfrm>
              <a:off x="3797" y="2024"/>
              <a:ext cx="101" cy="1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14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89" name="矩形 19529"/>
            <p:cNvSpPr/>
            <p:nvPr/>
          </p:nvSpPr>
          <p:spPr>
            <a:xfrm>
              <a:off x="3461" y="2437"/>
              <a:ext cx="101" cy="1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14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90" name="矩形 19530"/>
            <p:cNvSpPr/>
            <p:nvPr/>
          </p:nvSpPr>
          <p:spPr>
            <a:xfrm>
              <a:off x="3698" y="2686"/>
              <a:ext cx="173" cy="2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91" name="矩形 19531"/>
            <p:cNvSpPr/>
            <p:nvPr/>
          </p:nvSpPr>
          <p:spPr>
            <a:xfrm>
              <a:off x="3695" y="2421"/>
              <a:ext cx="8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endParaRPr lang="en-US" altLang="zh-CN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92" name="矩形 19532"/>
            <p:cNvSpPr/>
            <p:nvPr/>
          </p:nvSpPr>
          <p:spPr>
            <a:xfrm>
              <a:off x="3909" y="2186"/>
              <a:ext cx="173" cy="2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93" name="矩形 19533"/>
            <p:cNvSpPr/>
            <p:nvPr/>
          </p:nvSpPr>
          <p:spPr>
            <a:xfrm>
              <a:off x="3556" y="2039"/>
              <a:ext cx="302" cy="2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sin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94" name="矩形 19534"/>
            <p:cNvSpPr/>
            <p:nvPr/>
          </p:nvSpPr>
          <p:spPr>
            <a:xfrm>
              <a:off x="3272" y="2254"/>
              <a:ext cx="334" cy="2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lim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95" name="矩形 19535"/>
            <p:cNvSpPr/>
            <p:nvPr/>
          </p:nvSpPr>
          <p:spPr>
            <a:xfrm>
              <a:off x="3147" y="2401"/>
              <a:ext cx="173" cy="2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96" name="矩形 19536"/>
            <p:cNvSpPr/>
            <p:nvPr/>
          </p:nvSpPr>
          <p:spPr>
            <a:xfrm>
              <a:off x="3144" y="2137"/>
              <a:ext cx="173" cy="2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97" name="矩形 19537"/>
            <p:cNvSpPr/>
            <p:nvPr/>
          </p:nvSpPr>
          <p:spPr>
            <a:xfrm>
              <a:off x="3817" y="2544"/>
              <a:ext cx="1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98" name="矩形 19538"/>
            <p:cNvSpPr/>
            <p:nvPr/>
          </p:nvSpPr>
          <p:spPr>
            <a:xfrm>
              <a:off x="3817" y="2679"/>
              <a:ext cx="189" cy="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>
                  <a:solidFill>
                    <a:srgbClr val="000000"/>
                  </a:solidFill>
                  <a:latin typeface="Symbol" panose="05050102010706020507" pitchFamily="18" charset="2"/>
                  <a:ea typeface="宋体" panose="02010600030101010101" pitchFamily="2" charset="-122"/>
                </a:rPr>
                <a:t>ø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99" name="矩形 19539"/>
            <p:cNvSpPr/>
            <p:nvPr/>
          </p:nvSpPr>
          <p:spPr>
            <a:xfrm>
              <a:off x="3817" y="2421"/>
              <a:ext cx="189" cy="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>
                  <a:solidFill>
                    <a:srgbClr val="000000"/>
                  </a:solidFill>
                  <a:latin typeface="Symbol" panose="05050102010706020507" pitchFamily="18" charset="2"/>
                  <a:ea typeface="宋体" panose="02010600030101010101" pitchFamily="2" charset="-122"/>
                </a:rPr>
                <a:t>ö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00" name="矩形 19540"/>
            <p:cNvSpPr/>
            <p:nvPr/>
          </p:nvSpPr>
          <p:spPr>
            <a:xfrm>
              <a:off x="3593" y="2544"/>
              <a:ext cx="189" cy="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>
                  <a:solidFill>
                    <a:srgbClr val="000000"/>
                  </a:solidFill>
                  <a:latin typeface="Symbol" panose="05050102010706020507" pitchFamily="18" charset="2"/>
                  <a:ea typeface="宋体" panose="02010600030101010101" pitchFamily="2" charset="-122"/>
                </a:rPr>
                <a:t>ç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01" name="矩形 19541"/>
            <p:cNvSpPr/>
            <p:nvPr/>
          </p:nvSpPr>
          <p:spPr>
            <a:xfrm>
              <a:off x="3593" y="2679"/>
              <a:ext cx="189" cy="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>
                  <a:solidFill>
                    <a:srgbClr val="000000"/>
                  </a:solidFill>
                  <a:latin typeface="Symbol" panose="05050102010706020507" pitchFamily="18" charset="2"/>
                  <a:ea typeface="宋体" panose="02010600030101010101" pitchFamily="2" charset="-122"/>
                </a:rPr>
                <a:t>è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02" name="矩形 19542"/>
            <p:cNvSpPr/>
            <p:nvPr/>
          </p:nvSpPr>
          <p:spPr>
            <a:xfrm>
              <a:off x="3593" y="2421"/>
              <a:ext cx="189" cy="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>
                  <a:solidFill>
                    <a:srgbClr val="000000"/>
                  </a:solidFill>
                  <a:latin typeface="Symbol" panose="05050102010706020507" pitchFamily="18" charset="2"/>
                  <a:ea typeface="宋体" panose="02010600030101010101" pitchFamily="2" charset="-122"/>
                </a:rPr>
                <a:t>æ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03" name="矩形 19543"/>
            <p:cNvSpPr/>
            <p:nvPr/>
          </p:nvSpPr>
          <p:spPr>
            <a:xfrm>
              <a:off x="2989" y="2232"/>
              <a:ext cx="221" cy="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>
                  <a:solidFill>
                    <a:srgbClr val="000000"/>
                  </a:solidFill>
                  <a:latin typeface="Symbol" panose="05050102010706020507" pitchFamily="18" charset="2"/>
                  <a:ea typeface="宋体" panose="02010600030101010101" pitchFamily="2" charset="-122"/>
                </a:rPr>
                <a:t>=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04" name="矩形 19544"/>
            <p:cNvSpPr/>
            <p:nvPr/>
          </p:nvSpPr>
          <p:spPr>
            <a:xfrm>
              <a:off x="3347" y="2425"/>
              <a:ext cx="178" cy="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1400">
                  <a:solidFill>
                    <a:srgbClr val="000000"/>
                  </a:solidFill>
                  <a:latin typeface="Symbol" panose="05050102010706020507" pitchFamily="18" charset="2"/>
                  <a:ea typeface="宋体" panose="02010600030101010101" pitchFamily="2" charset="-122"/>
                </a:rPr>
                <a:t>®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05" name="矩形 19545"/>
            <p:cNvSpPr/>
            <p:nvPr/>
          </p:nvSpPr>
          <p:spPr>
            <a:xfrm>
              <a:off x="3916" y="1921"/>
              <a:ext cx="163" cy="2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06" name="矩形 19546"/>
            <p:cNvSpPr/>
            <p:nvPr/>
          </p:nvSpPr>
          <p:spPr>
            <a:xfrm>
              <a:off x="3291" y="2437"/>
              <a:ext cx="95" cy="1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sz="14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82320" y="930275"/>
            <a:ext cx="1096010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9955" y="2515870"/>
            <a:ext cx="375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：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57835" y="1727835"/>
            <a:ext cx="1431925" cy="539750"/>
          </a:xfrm>
        </p:spPr>
        <p:txBody>
          <a:bodyPr tIns="0" bIns="0" anchor="ctr" anchorCtr="0"/>
          <a:p>
            <a:r>
              <a:rPr lang="zh-CN" altLang="en-US" sz="2800">
                <a:ea typeface="宋体" panose="02010600030101010101" pitchFamily="2" charset="-122"/>
              </a:rPr>
              <a:t>解：令</a:t>
            </a:r>
            <a:endParaRPr lang="zh-CN" altLang="en-US" sz="2800">
              <a:ea typeface="宋体" panose="02010600030101010101" pitchFamily="2" charset="-122"/>
            </a:endParaRPr>
          </a:p>
        </p:txBody>
      </p:sp>
      <p:sp>
        <p:nvSpPr>
          <p:cNvPr id="8194" name="内容占位符 2"/>
          <p:cNvSpPr>
            <a:spLocks noGrp="1"/>
          </p:cNvSpPr>
          <p:nvPr>
            <p:ph idx="4294967295"/>
          </p:nvPr>
        </p:nvSpPr>
        <p:spPr>
          <a:xfrm>
            <a:off x="0" y="382270"/>
            <a:ext cx="8229600" cy="4526280"/>
          </a:xfrm>
          <a:noFill/>
          <a:ln>
            <a:noFill/>
          </a:ln>
        </p:spPr>
        <p:txBody>
          <a:bodyPr anchor="t" anchorCtr="0"/>
          <a:p>
            <a:r>
              <a:rPr lang="zh-CN" altLang="zh-CN">
                <a:solidFill>
                  <a:schemeClr val="tx2">
                    <a:lumMod val="60000"/>
                    <a:lumOff val="40000"/>
                  </a:schemeClr>
                </a:solidFill>
                <a:ea typeface="宋体" panose="02010600030101010101" pitchFamily="2" charset="-122"/>
              </a:rPr>
              <a:t>例</a:t>
            </a:r>
            <a:r>
              <a:rPr lang="en-US" altLang="zh-CN">
                <a:solidFill>
                  <a:schemeClr val="tx2">
                    <a:lumMod val="60000"/>
                    <a:lumOff val="40000"/>
                  </a:schemeClr>
                </a:solidFill>
              </a:rPr>
              <a:t>5</a:t>
            </a:r>
            <a:r>
              <a:rPr lang="en-US" altLang="zh-CN"/>
              <a:t>  求              .</a:t>
            </a:r>
            <a:endParaRPr lang="en-US" altLang="zh-CN"/>
          </a:p>
        </p:txBody>
      </p:sp>
      <p:graphicFrame>
        <p:nvGraphicFramePr>
          <p:cNvPr id="9219" name="对象 274"/>
          <p:cNvGraphicFramePr>
            <a:graphicFrameLocks noChangeAspect="1"/>
          </p:cNvGraphicFramePr>
          <p:nvPr/>
        </p:nvGraphicFramePr>
        <p:xfrm>
          <a:off x="1728788" y="178753"/>
          <a:ext cx="2211387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764540" imgH="394970" progId="Equation.3">
                  <p:embed/>
                </p:oleObj>
              </mc:Choice>
              <mc:Fallback>
                <p:oleObj name="" r:id="rId1" imgW="764540" imgH="39497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28788" y="178753"/>
                        <a:ext cx="2211387" cy="949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对象 1219"/>
          <p:cNvGraphicFramePr>
            <a:graphicFrameLocks noChangeAspect="1"/>
          </p:cNvGraphicFramePr>
          <p:nvPr/>
        </p:nvGraphicFramePr>
        <p:xfrm>
          <a:off x="1682750" y="1702435"/>
          <a:ext cx="1979613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713740" imgH="177800" progId="Equation.KSEE3">
                  <p:embed/>
                </p:oleObj>
              </mc:Choice>
              <mc:Fallback>
                <p:oleObj name="" r:id="rId3" imgW="713740" imgH="177800" progId="Equation.KSEE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82750" y="1702435"/>
                        <a:ext cx="1979613" cy="4810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对象 1220"/>
          <p:cNvGraphicFramePr>
            <a:graphicFrameLocks noChangeAspect="1"/>
          </p:cNvGraphicFramePr>
          <p:nvPr/>
        </p:nvGraphicFramePr>
        <p:xfrm>
          <a:off x="3742055" y="1707515"/>
          <a:ext cx="1914525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5" imgW="660400" imgH="203200" progId="Equation.KSEE3">
                  <p:embed/>
                </p:oleObj>
              </mc:Choice>
              <mc:Fallback>
                <p:oleObj name="" r:id="rId5" imgW="660400" imgH="2032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42055" y="1707515"/>
                        <a:ext cx="1914525" cy="452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133475" y="254349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于是由复合函数的极限运法则得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9223" name="对象 1019"/>
          <p:cNvGraphicFramePr>
            <a:graphicFrameLocks noChangeAspect="1"/>
          </p:cNvGraphicFramePr>
          <p:nvPr/>
        </p:nvGraphicFramePr>
        <p:xfrm>
          <a:off x="2615883" y="3208338"/>
          <a:ext cx="19558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7" imgW="876300" imgH="393700" progId="Equation.3">
                  <p:embed/>
                </p:oleObj>
              </mc:Choice>
              <mc:Fallback>
                <p:oleObj name="" r:id="rId7" imgW="876300" imgH="3937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15883" y="3208338"/>
                        <a:ext cx="1955800" cy="77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4" name="对象 1221"/>
          <p:cNvGraphicFramePr>
            <a:graphicFrameLocks noChangeAspect="1"/>
          </p:cNvGraphicFramePr>
          <p:nvPr/>
        </p:nvGraphicFramePr>
        <p:xfrm>
          <a:off x="4572000" y="3208655"/>
          <a:ext cx="1714500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9" imgW="789940" imgH="394970" progId="Equation.3">
                  <p:embed/>
                </p:oleObj>
              </mc:Choice>
              <mc:Fallback>
                <p:oleObj name="" r:id="rId9" imgW="789940" imgH="39497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72000" y="3208655"/>
                        <a:ext cx="1714500" cy="781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5537835" y="1724660"/>
            <a:ext cx="2908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，当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>
                <a:solidFill>
                  <a:srgbClr val="000000"/>
                </a:solidFill>
                <a:latin typeface="Symbol" panose="05050102010706020507" charset="0"/>
                <a:ea typeface="宋体" panose="02010600030101010101" pitchFamily="2" charset="-122"/>
              </a:rPr>
              <a:t>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时，有</a:t>
            </a:r>
            <a:r>
              <a:rPr lang="en-US" altLang="zh-CN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</a:t>
            </a:r>
            <a:r>
              <a:rPr lang="en-US" altLang="zh-CN">
                <a:solidFill>
                  <a:srgbClr val="000000"/>
                </a:solidFill>
                <a:latin typeface="Symbol" panose="05050102010706020507" charset="0"/>
                <a:ea typeface="宋体" panose="02010600030101010101" pitchFamily="2" charset="-122"/>
              </a:rPr>
              <a:t>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8500" y="3622675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4" name="图片 3"/>
          <p:cNvPicPr/>
          <p:nvPr/>
        </p:nvPicPr>
        <p:blipFill>
          <a:blip r:embed="rId11"/>
        </p:blipFill>
        <p:spPr>
          <a:xfrm>
            <a:off x="457835" y="4191000"/>
            <a:ext cx="8483600" cy="223964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sp>
        <p:nvSpPr>
          <p:cNvPr id="5" name="文本框 4"/>
          <p:cNvSpPr txBox="1"/>
          <p:nvPr/>
        </p:nvSpPr>
        <p:spPr>
          <a:xfrm>
            <a:off x="698500" y="5915025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010" y="1705610"/>
            <a:ext cx="8415020" cy="2895600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</p:spTree>
  </p:cSld>
  <p:clrMapOvr>
    <a:masterClrMapping/>
  </p:clrMapOvr>
  <p:transition spd="slow" advClick="0" advTm="300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8279"/>
          <p:cNvSpPr>
            <a:spLocks noGrp="1"/>
          </p:cNvSpPr>
          <p:nvPr>
            <p:ph type="title" idx="4294967295"/>
          </p:nvPr>
        </p:nvSpPr>
        <p:spPr>
          <a:xfrm>
            <a:off x="405765" y="256540"/>
            <a:ext cx="4939665" cy="539750"/>
          </a:xfrm>
        </p:spPr>
        <p:txBody>
          <a:bodyPr tIns="0" bIns="0" anchor="ctr" anchorCtr="0"/>
          <a:p>
            <a:r>
              <a:rPr lang="zh-CN" altLang="en-US" sz="2800" dirty="0">
                <a:solidFill>
                  <a:srgbClr val="0000FF"/>
                </a:solidFill>
                <a:ea typeface="宋体" panose="02010600030101010101" pitchFamily="2" charset="-122"/>
              </a:rPr>
              <a:t>第二个重要极限</a:t>
            </a:r>
            <a:endParaRPr lang="zh-CN" altLang="en-US" sz="2800" dirty="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8281" name="矩形 8280"/>
          <p:cNvSpPr/>
          <p:nvPr/>
        </p:nvSpPr>
        <p:spPr>
          <a:xfrm>
            <a:off x="304800" y="3406775"/>
            <a:ext cx="720471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l"/>
            <a:r>
              <a:rPr lang="en-US" altLang="zh-CN">
                <a:solidFill>
                  <a:srgbClr val="000000"/>
                </a:solidFill>
                <a:sym typeface="+mn-ea"/>
              </a:rPr>
              <a:t>e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是个无理数，它的值是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2.718281828459045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85" name="文本框 8284"/>
          <p:cNvSpPr txBox="1"/>
          <p:nvPr/>
        </p:nvSpPr>
        <p:spPr>
          <a:xfrm>
            <a:off x="304800" y="4025900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还可证明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0" name="矩形 8289"/>
          <p:cNvSpPr/>
          <p:nvPr/>
        </p:nvSpPr>
        <p:spPr>
          <a:xfrm>
            <a:off x="304800" y="1906588"/>
            <a:ext cx="443674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根据准则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II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，数列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{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}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必有极限．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1" name="矩形 8290"/>
          <p:cNvSpPr/>
          <p:nvPr/>
        </p:nvSpPr>
        <p:spPr>
          <a:xfrm>
            <a:off x="3162300" y="1166813"/>
            <a:ext cx="545274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可以证明数列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{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}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是单调增加并且有界．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2" name="矩形 8291"/>
          <p:cNvSpPr/>
          <p:nvPr/>
        </p:nvSpPr>
        <p:spPr>
          <a:xfrm>
            <a:off x="4648200" y="1906588"/>
            <a:ext cx="386905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这个极限我们用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来表示．即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299" name="图片 82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904875"/>
            <a:ext cx="2822575" cy="85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03" name="动作按钮: 前进或下一项 8302">
            <a:hlinkClick r:id="" action="ppaction://hlinkshowjump?jump=nextslide"/>
          </p:cNvPr>
          <p:cNvSpPr/>
          <p:nvPr/>
        </p:nvSpPr>
        <p:spPr>
          <a:xfrm>
            <a:off x="7848600" y="6497638"/>
            <a:ext cx="647700" cy="360362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304" name="图片 8303"/>
          <p:cNvPicPr>
            <a:picLocks noChangeAspect="1"/>
          </p:cNvPicPr>
          <p:nvPr/>
        </p:nvPicPr>
        <p:blipFill>
          <a:blip r:embed="rId2"/>
          <a:srcRect t="13368" r="79845" b="13370"/>
          <a:stretch>
            <a:fillRect/>
          </a:stretch>
        </p:blipFill>
        <p:spPr>
          <a:xfrm>
            <a:off x="2814638" y="4514850"/>
            <a:ext cx="2235200" cy="86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05" name="图片 8304"/>
          <p:cNvPicPr>
            <a:picLocks noChangeAspect="1"/>
          </p:cNvPicPr>
          <p:nvPr/>
        </p:nvPicPr>
        <p:blipFill>
          <a:blip r:embed="rId3"/>
          <a:srcRect t="12834" r="79387" b="12834"/>
          <a:stretch>
            <a:fillRect/>
          </a:stretch>
        </p:blipFill>
        <p:spPr>
          <a:xfrm>
            <a:off x="2781300" y="2446338"/>
            <a:ext cx="2286000" cy="88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580255" y="2757805"/>
            <a:ext cx="23558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514215" y="4745355"/>
            <a:ext cx="23558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30725" y="2667635"/>
            <a:ext cx="288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e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464685" y="4737100"/>
            <a:ext cx="288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e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9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29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29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1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281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28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81" grpId="0" build="p"/>
      <p:bldP spid="8285" grpId="0" build="p"/>
      <p:bldP spid="8290" grpId="0" build="p"/>
      <p:bldP spid="8291" grpId="0" build="p"/>
      <p:bldP spid="829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84" name="动作按钮: 前进或下一项 15383"/>
          <p:cNvSpPr/>
          <p:nvPr/>
        </p:nvSpPr>
        <p:spPr>
          <a:xfrm>
            <a:off x="7848600" y="6497638"/>
            <a:ext cx="647700" cy="360362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96" name="文本框 15395"/>
          <p:cNvSpPr txBox="1"/>
          <p:nvPr/>
        </p:nvSpPr>
        <p:spPr>
          <a:xfrm>
            <a:off x="304800" y="466725"/>
            <a:ext cx="24384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第二个重要极限：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5397" name="图片 15396"/>
          <p:cNvPicPr>
            <a:picLocks noChangeAspect="1"/>
          </p:cNvPicPr>
          <p:nvPr/>
        </p:nvPicPr>
        <p:blipFill>
          <a:blip r:embed="rId1"/>
          <a:srcRect r="23045"/>
          <a:stretch>
            <a:fillRect/>
          </a:stretch>
        </p:blipFill>
        <p:spPr>
          <a:xfrm>
            <a:off x="304800" y="1068388"/>
            <a:ext cx="8534400" cy="79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8" name="图片 15397"/>
          <p:cNvPicPr>
            <a:picLocks noChangeAspect="1"/>
          </p:cNvPicPr>
          <p:nvPr/>
        </p:nvPicPr>
        <p:blipFill>
          <a:blip r:embed="rId2"/>
          <a:srcRect r="52762"/>
          <a:stretch>
            <a:fillRect/>
          </a:stretch>
        </p:blipFill>
        <p:spPr>
          <a:xfrm>
            <a:off x="901700" y="1855788"/>
            <a:ext cx="5238750" cy="79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9" name="图片 15398"/>
          <p:cNvPicPr>
            <a:picLocks noChangeAspect="1"/>
          </p:cNvPicPr>
          <p:nvPr/>
        </p:nvPicPr>
        <p:blipFill>
          <a:blip r:embed="rId3"/>
          <a:srcRect r="44174"/>
          <a:stretch>
            <a:fillRect/>
          </a:stretch>
        </p:blipFill>
        <p:spPr>
          <a:xfrm>
            <a:off x="304800" y="2560638"/>
            <a:ext cx="6191250" cy="1187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0" name="图片 15399"/>
          <p:cNvPicPr>
            <a:picLocks noChangeAspect="1"/>
          </p:cNvPicPr>
          <p:nvPr/>
        </p:nvPicPr>
        <p:blipFill>
          <a:blip r:embed="rId4"/>
          <a:srcRect r="58087"/>
          <a:stretch>
            <a:fillRect/>
          </a:stretch>
        </p:blipFill>
        <p:spPr>
          <a:xfrm>
            <a:off x="1524000" y="3532188"/>
            <a:ext cx="4648200" cy="1187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2" name="图片 15401"/>
          <p:cNvPicPr>
            <a:picLocks noChangeAspect="1"/>
          </p:cNvPicPr>
          <p:nvPr/>
        </p:nvPicPr>
        <p:blipFill>
          <a:blip r:embed="rId5"/>
          <a:srcRect t="13368" r="79845" b="13370"/>
          <a:stretch>
            <a:fillRect/>
          </a:stretch>
        </p:blipFill>
        <p:spPr>
          <a:xfrm>
            <a:off x="2814638" y="228600"/>
            <a:ext cx="2235200" cy="86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03" name="文本框 15402"/>
          <p:cNvSpPr txBox="1"/>
          <p:nvPr/>
        </p:nvSpPr>
        <p:spPr>
          <a:xfrm>
            <a:off x="304800" y="1362075"/>
            <a:ext cx="6096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注：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5404" name="内容占位符 15403"/>
          <p:cNvGraphicFramePr>
            <a:graphicFrameLocks noGrp="1"/>
          </p:cNvGraphicFramePr>
          <p:nvPr>
            <p:ph idx="4294967295"/>
          </p:nvPr>
        </p:nvGraphicFramePr>
        <p:xfrm>
          <a:off x="0" y="4813300"/>
          <a:ext cx="3314700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6" imgW="1599565" imgH="635000" progId="Equation.3">
                  <p:embed/>
                </p:oleObj>
              </mc:Choice>
              <mc:Fallback>
                <p:oleObj name="" r:id="rId6" imgW="1599565" imgH="6350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0" y="4813300"/>
                        <a:ext cx="3314700" cy="1314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5409565" y="2189480"/>
            <a:ext cx="18351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568315" y="3895725"/>
            <a:ext cx="18351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06245" y="5530850"/>
            <a:ext cx="18351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497070" y="434975"/>
            <a:ext cx="18351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21325" y="3895725"/>
            <a:ext cx="288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e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619885" y="5539105"/>
            <a:ext cx="462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e .  </a:t>
            </a:r>
            <a:endParaRPr lang="zh-CN" altLang="en-US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60875" y="450215"/>
            <a:ext cx="882650" cy="585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ym typeface="+mn-ea"/>
              </a:rPr>
              <a:t>e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93995" y="2145030"/>
            <a:ext cx="288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e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9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40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6" grpId="0" advAuto="1000" build="p"/>
      <p:bldP spid="1540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5" name="文本框 20484"/>
          <p:cNvSpPr txBox="1"/>
          <p:nvPr/>
        </p:nvSpPr>
        <p:spPr>
          <a:xfrm>
            <a:off x="520700" y="1295400"/>
            <a:ext cx="50406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解  令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>
                <a:latin typeface="Symbol" panose="05050102010706020507" pitchFamily="18" charset="2"/>
                <a:ea typeface="宋体" panose="02010600030101010101" pitchFamily="2" charset="-122"/>
              </a:rPr>
              <a:t>=-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，则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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时，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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．于是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77" name="动作按钮: 开始 20576">
            <a:hlinkClick r:id="" action="ppaction://hlinkshowjump?jump=firstslide"/>
          </p:cNvPr>
          <p:cNvSpPr/>
          <p:nvPr/>
        </p:nvSpPr>
        <p:spPr>
          <a:xfrm>
            <a:off x="5905500" y="6497638"/>
            <a:ext cx="647700" cy="360362"/>
          </a:xfrm>
          <a:prstGeom prst="actionButtonBeginning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578" name="图片 20577"/>
          <p:cNvPicPr>
            <a:picLocks noChangeAspect="1"/>
          </p:cNvPicPr>
          <p:nvPr/>
        </p:nvPicPr>
        <p:blipFill>
          <a:blip r:embed="rId1"/>
          <a:srcRect l="15691"/>
          <a:stretch>
            <a:fillRect/>
          </a:stretch>
        </p:blipFill>
        <p:spPr>
          <a:xfrm>
            <a:off x="2092960" y="325120"/>
            <a:ext cx="3217545" cy="970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9" name="图片 205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2047875"/>
            <a:ext cx="1466850" cy="85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0" name="图片 205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3325" y="2047875"/>
            <a:ext cx="1682750" cy="85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1" name="图片 205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6225" y="2124075"/>
            <a:ext cx="1657350" cy="1238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2" name="图片 2058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5800" y="2130425"/>
            <a:ext cx="811213" cy="73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20700" y="631190"/>
            <a:ext cx="1096010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740" y="2917190"/>
            <a:ext cx="67945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4" name="图片 3"/>
          <p:cNvPicPr/>
          <p:nvPr/>
        </p:nvPicPr>
        <p:blipFill>
          <a:blip r:embed="rId6"/>
        </p:blipFill>
        <p:spPr>
          <a:xfrm>
            <a:off x="835660" y="3437255"/>
            <a:ext cx="7137400" cy="282892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sp>
        <p:nvSpPr>
          <p:cNvPr id="5" name="文本框 4"/>
          <p:cNvSpPr txBox="1"/>
          <p:nvPr/>
        </p:nvSpPr>
        <p:spPr>
          <a:xfrm>
            <a:off x="332740" y="6266815"/>
            <a:ext cx="67945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uild="p"/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032000" y="187960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5" name="图片 4"/>
          <p:cNvPicPr/>
          <p:nvPr/>
        </p:nvPicPr>
        <p:blipFill>
          <a:blip r:embed="rId1"/>
        </p:blipFill>
        <p:spPr>
          <a:xfrm>
            <a:off x="191770" y="1049020"/>
            <a:ext cx="8707120" cy="2493010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pic>
        <p:nvPicPr>
          <p:cNvPr id="8" name="图片 7"/>
          <p:cNvPicPr/>
          <p:nvPr/>
        </p:nvPicPr>
        <p:blipFill>
          <a:blip r:embed="rId2"/>
        </p:blipFill>
        <p:spPr>
          <a:xfrm>
            <a:off x="192405" y="3781425"/>
            <a:ext cx="8706485" cy="225488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032000" y="1927225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5" name="图片 4"/>
          <p:cNvPicPr/>
          <p:nvPr/>
        </p:nvPicPr>
        <p:blipFill>
          <a:blip r:embed="rId1"/>
        </p:blipFill>
        <p:spPr>
          <a:xfrm>
            <a:off x="350520" y="1402080"/>
            <a:ext cx="8549005" cy="218249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2032000" y="4295775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sp>
        <p:nvSpPr>
          <p:cNvPr id="7" name="文本框 6"/>
          <p:cNvSpPr txBox="1"/>
          <p:nvPr/>
        </p:nvSpPr>
        <p:spPr>
          <a:xfrm>
            <a:off x="349885" y="2596515"/>
            <a:ext cx="5967730" cy="78105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8" name="图片 7"/>
          <p:cNvPicPr/>
          <p:nvPr/>
        </p:nvPicPr>
        <p:blipFill>
          <a:blip r:embed="rId2"/>
        </p:blipFill>
        <p:spPr>
          <a:xfrm>
            <a:off x="350520" y="3954780"/>
            <a:ext cx="8548370" cy="2047240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019" y="928688"/>
            <a:ext cx="8843963" cy="494347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867790" y="1877566"/>
            <a:ext cx="295148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SIX</a:t>
            </a:r>
            <a:endParaRPr lang="en-US" altLang="zh-CN" sz="54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867410" y="2683510"/>
            <a:ext cx="6497320" cy="155638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zh-CN" altLang="en-US" sz="39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lt"/>
              </a:rPr>
              <a:t>第六节  </a:t>
            </a:r>
            <a:r>
              <a:rPr lang="en-US" altLang="zh-CN" sz="3900" spc="300" dirty="0">
                <a:solidFill>
                  <a:schemeClr val="accent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 </a:t>
            </a:r>
            <a:r>
              <a:rPr lang="zh-CN" altLang="en-US" sz="39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极限存在准则和两</a:t>
            </a:r>
            <a:r>
              <a:rPr lang="en-US" altLang="zh-CN" sz="39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</a:t>
            </a:r>
            <a:r>
              <a:rPr lang="zh-CN" altLang="en-US" sz="39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个重要极限</a:t>
            </a:r>
            <a:endParaRPr lang="zh-CN" altLang="en-US" sz="1900" spc="3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标题 3"/>
          <p:cNvSpPr txBox="1"/>
          <p:nvPr/>
        </p:nvSpPr>
        <p:spPr>
          <a:xfrm>
            <a:off x="1162050" y="1740535"/>
            <a:ext cx="1866265" cy="563880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30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学习目标</a:t>
            </a:r>
            <a:endParaRPr lang="zh-CN" altLang="en-US" sz="30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5515" y="3274536"/>
            <a:ext cx="7768590" cy="203009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理解极限存在的两个收敛准则(夹逼准则和单调有界准则).</a:t>
            </a:r>
            <a:endParaRPr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熟练掌握利用两个重要极限 求函数的极限</a:t>
            </a:r>
            <a:r>
              <a:rPr 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5121"/>
          <p:cNvSpPr>
            <a:spLocks noGrp="1"/>
          </p:cNvSpPr>
          <p:nvPr>
            <p:ph type="title" idx="4294967295"/>
          </p:nvPr>
        </p:nvSpPr>
        <p:spPr>
          <a:xfrm>
            <a:off x="523875" y="242570"/>
            <a:ext cx="5286375" cy="539750"/>
          </a:xfrm>
        </p:spPr>
        <p:txBody>
          <a:bodyPr tIns="0" bIns="0" anchor="ctr" anchorCtr="0"/>
          <a:p>
            <a:r>
              <a:rPr lang="zh-CN" altLang="en-US" sz="3600" dirty="0">
                <a:solidFill>
                  <a:srgbClr val="0000FF"/>
                </a:solidFill>
                <a:ea typeface="宋体" panose="02010600030101010101" pitchFamily="2" charset="-122"/>
              </a:rPr>
              <a:t>一、</a:t>
            </a:r>
            <a:r>
              <a:rPr lang="zh-CN" sz="3600" dirty="0">
                <a:solidFill>
                  <a:srgbClr val="0000FF"/>
                </a:solidFill>
                <a:ea typeface="宋体" panose="02010600030101010101" pitchFamily="2" charset="-122"/>
              </a:rPr>
              <a:t>极限存在准则</a:t>
            </a:r>
            <a:endParaRPr lang="zh-CN" sz="3600">
              <a:solidFill>
                <a:srgbClr val="0000FF"/>
              </a:solidFill>
              <a:sym typeface="Symbol" panose="05050102010706020507" pitchFamily="18" charset="2"/>
            </a:endParaRPr>
          </a:p>
        </p:txBody>
      </p:sp>
      <p:sp>
        <p:nvSpPr>
          <p:cNvPr id="5358" name="文本框 5357"/>
          <p:cNvSpPr txBox="1"/>
          <p:nvPr/>
        </p:nvSpPr>
        <p:spPr>
          <a:xfrm>
            <a:off x="304800" y="5086350"/>
            <a:ext cx="5524500" cy="9772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dirty="0">
                <a:latin typeface="Symbol" panose="05050102010706020507" pitchFamily="18" charset="2"/>
                <a:ea typeface="宋体" panose="02010600030101010101" pitchFamily="2" charset="-122"/>
              </a:rPr>
              <a:t>又因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i="1" baseline="-250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 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i="1" baseline="-250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 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i="1" baseline="-250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，所以当</a:t>
            </a:r>
            <a:r>
              <a:rPr lang="zh-CN" altLang="en-US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时，有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>
                <a:latin typeface="Symbol" panose="05050102010706020507" pitchFamily="18" charset="2"/>
                <a:ea typeface="宋体" panose="02010600030101010101" pitchFamily="2" charset="-122"/>
              </a:rPr>
              <a:t>-</a:t>
            </a:r>
            <a:r>
              <a:rPr lang="en-US" altLang="zh-CN" i="1">
                <a:latin typeface="Symbol" panose="05050102010706020507" pitchFamily="18" charset="2"/>
                <a:ea typeface="宋体" panose="02010600030101010101" pitchFamily="2" charset="-122"/>
              </a:rPr>
              <a:t>e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&lt; 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n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 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n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 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&lt; 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>
                <a:latin typeface="Symbol" panose="05050102010706020507" pitchFamily="18" charset="2"/>
                <a:ea typeface="宋体" panose="02010600030101010101" pitchFamily="2" charset="-122"/>
              </a:rPr>
              <a:t>+</a:t>
            </a:r>
            <a:r>
              <a:rPr lang="en-US" altLang="zh-CN" i="1">
                <a:latin typeface="Symbol" panose="05050102010706020507" pitchFamily="18" charset="2"/>
                <a:ea typeface="宋体" panose="02010600030101010101" pitchFamily="2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59" name="文本框 5358"/>
          <p:cNvSpPr txBox="1"/>
          <p:nvPr/>
        </p:nvSpPr>
        <p:spPr>
          <a:xfrm>
            <a:off x="2133600" y="4591050"/>
            <a:ext cx="46101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 a</a:t>
            </a:r>
            <a:r>
              <a:rPr lang="en-US" altLang="zh-CN">
                <a:latin typeface="Symbol" panose="05050102010706020507" pitchFamily="18" charset="2"/>
                <a:ea typeface="宋体" panose="02010600030101010101" pitchFamily="2" charset="-122"/>
              </a:rPr>
              <a:t>-</a:t>
            </a:r>
            <a:r>
              <a:rPr lang="en-US" altLang="zh-CN" i="1">
                <a:latin typeface="Symbol" panose="05050102010706020507" pitchFamily="18" charset="2"/>
                <a:ea typeface="宋体" panose="02010600030101010101" pitchFamily="2" charset="-122"/>
              </a:rPr>
              <a:t>e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&lt; 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i="1" baseline="-250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&lt; 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>
                <a:latin typeface="Symbol" panose="05050102010706020507" pitchFamily="18" charset="2"/>
                <a:ea typeface="宋体" panose="02010600030101010101" pitchFamily="2" charset="-122"/>
              </a:rPr>
              <a:t>+</a:t>
            </a:r>
            <a:r>
              <a:rPr lang="en-US" altLang="zh-CN" i="1">
                <a:latin typeface="Symbol" panose="05050102010706020507" pitchFamily="18" charset="2"/>
                <a:ea typeface="宋体" panose="02010600030101010101" pitchFamily="2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>
                <a:latin typeface="Symbol" panose="05050102010706020507" pitchFamily="18" charset="2"/>
                <a:ea typeface="宋体" panose="02010600030101010101" pitchFamily="2" charset="-122"/>
              </a:rPr>
              <a:t>-</a:t>
            </a:r>
            <a:r>
              <a:rPr lang="en-US" altLang="zh-CN" i="1">
                <a:latin typeface="Symbol" panose="05050102010706020507" pitchFamily="18" charset="2"/>
                <a:ea typeface="宋体" panose="02010600030101010101" pitchFamily="2" charset="-122"/>
              </a:rPr>
              <a:t>e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&lt; 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&lt; 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>
                <a:latin typeface="Symbol" panose="05050102010706020507" pitchFamily="18" charset="2"/>
                <a:ea typeface="宋体" panose="02010600030101010101" pitchFamily="2" charset="-122"/>
              </a:rPr>
              <a:t>+</a:t>
            </a:r>
            <a:r>
              <a:rPr lang="en-US" altLang="zh-CN" i="1">
                <a:latin typeface="Symbol" panose="05050102010706020507" pitchFamily="18" charset="2"/>
                <a:ea typeface="宋体" panose="02010600030101010101" pitchFamily="2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60" name="文本框 5359"/>
          <p:cNvSpPr txBox="1"/>
          <p:nvPr/>
        </p:nvSpPr>
        <p:spPr>
          <a:xfrm>
            <a:off x="304800" y="6076950"/>
            <a:ext cx="18999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即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|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>
                <a:latin typeface="Symbol" panose="05050102010706020507" pitchFamily="18" charset="2"/>
                <a:ea typeface="宋体" panose="02010600030101010101" pitchFamily="2" charset="-122"/>
              </a:rPr>
              <a:t>-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|&lt;</a:t>
            </a:r>
            <a:r>
              <a:rPr lang="en-US" altLang="zh-CN" i="1">
                <a:latin typeface="Symbol" panose="05050102010706020507" pitchFamily="18" charset="2"/>
                <a:ea typeface="宋体" panose="02010600030101010101" pitchFamily="2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61" name="文本框 5360"/>
          <p:cNvSpPr txBox="1"/>
          <p:nvPr/>
        </p:nvSpPr>
        <p:spPr>
          <a:xfrm>
            <a:off x="2146300" y="453548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66" name="文本框 5365"/>
          <p:cNvSpPr txBox="1"/>
          <p:nvPr/>
        </p:nvSpPr>
        <p:spPr>
          <a:xfrm>
            <a:off x="317500" y="3502025"/>
            <a:ext cx="15240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证明：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69" name="矩形 5368"/>
          <p:cNvSpPr/>
          <p:nvPr/>
        </p:nvSpPr>
        <p:spPr>
          <a:xfrm>
            <a:off x="5067300" y="3502025"/>
            <a:ext cx="319024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由极限的定义，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</a:t>
            </a:r>
            <a:r>
              <a:rPr lang="en-US" altLang="zh-CN" i="1">
                <a:latin typeface="Symbol" panose="05050102010706020507" pitchFamily="18" charset="2"/>
                <a:ea typeface="宋体" panose="02010600030101010101" pitchFamily="2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&gt;0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70" name="矩形 5369"/>
          <p:cNvSpPr/>
          <p:nvPr/>
        </p:nvSpPr>
        <p:spPr>
          <a:xfrm>
            <a:off x="6000750" y="4141788"/>
            <a:ext cx="3048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即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71" name="矩形 5370"/>
          <p:cNvSpPr/>
          <p:nvPr/>
        </p:nvSpPr>
        <p:spPr>
          <a:xfrm>
            <a:off x="304800" y="4140200"/>
            <a:ext cx="572960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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&gt;0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，当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时，有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|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>
                <a:latin typeface="Symbol" panose="05050102010706020507" pitchFamily="18" charset="2"/>
                <a:ea typeface="宋体" panose="02010600030101010101" pitchFamily="2" charset="-122"/>
              </a:rPr>
              <a:t>-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|&lt;</a:t>
            </a:r>
            <a:r>
              <a:rPr lang="en-US" altLang="zh-CN" i="1">
                <a:latin typeface="Symbol" panose="05050102010706020507" pitchFamily="18" charset="2"/>
                <a:ea typeface="宋体" panose="02010600030101010101" pitchFamily="2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及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|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>
                <a:latin typeface="Symbol" panose="05050102010706020507" pitchFamily="18" charset="2"/>
                <a:ea typeface="宋体" panose="02010600030101010101" pitchFamily="2" charset="-122"/>
              </a:rPr>
              <a:t>-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|&lt;</a:t>
            </a:r>
            <a:r>
              <a:rPr lang="en-US" altLang="zh-CN" i="1">
                <a:latin typeface="Symbol" panose="05050102010706020507" pitchFamily="18" charset="2"/>
                <a:ea typeface="宋体" panose="02010600030101010101" pitchFamily="2" charset="-122"/>
              </a:rPr>
              <a:t>e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72" name="动作按钮: 前进或下一项 5371">
            <a:hlinkClick r:id="" action="ppaction://hlinkshowjump?jump=nextslide"/>
          </p:cNvPr>
          <p:cNvSpPr/>
          <p:nvPr/>
        </p:nvSpPr>
        <p:spPr>
          <a:xfrm>
            <a:off x="7848600" y="6497638"/>
            <a:ext cx="647700" cy="360362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74" name="文本框 5373"/>
          <p:cNvSpPr txBox="1"/>
          <p:nvPr/>
        </p:nvSpPr>
        <p:spPr>
          <a:xfrm>
            <a:off x="304800" y="800100"/>
            <a:ext cx="8534400" cy="14382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准则 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：（夹逼准则）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如果数列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{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i="1" baseline="-250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}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{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i="1" baseline="-250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}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及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{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i="1" baseline="-250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}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满足下列条件：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(1)   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i="1" baseline="-250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 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i="1" baseline="-250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 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i="1" baseline="-250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>
                <a:latin typeface="Symbol" panose="05050102010706020507" pitchFamily="18" charset="2"/>
                <a:ea typeface="宋体" panose="02010600030101010101" pitchFamily="2" charset="-122"/>
              </a:rPr>
              <a:t>=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…)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376" name="图片 5375"/>
          <p:cNvPicPr>
            <a:picLocks noChangeAspect="1"/>
          </p:cNvPicPr>
          <p:nvPr/>
        </p:nvPicPr>
        <p:blipFill>
          <a:blip r:embed="rId1"/>
          <a:srcRect t="14400" r="61522" b="16800"/>
          <a:stretch>
            <a:fillRect/>
          </a:stretch>
        </p:blipFill>
        <p:spPr>
          <a:xfrm>
            <a:off x="304800" y="2320925"/>
            <a:ext cx="4267200" cy="546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77" name="图片 5376"/>
          <p:cNvPicPr>
            <a:picLocks noChangeAspect="1"/>
          </p:cNvPicPr>
          <p:nvPr/>
        </p:nvPicPr>
        <p:blipFill>
          <a:blip r:embed="rId2"/>
          <a:srcRect t="9599" r="50357" b="16800"/>
          <a:stretch>
            <a:fillRect/>
          </a:stretch>
        </p:blipFill>
        <p:spPr>
          <a:xfrm>
            <a:off x="304800" y="2887663"/>
            <a:ext cx="5505450" cy="58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78" name="图片 5377"/>
          <p:cNvPicPr>
            <a:picLocks noChangeAspect="1"/>
          </p:cNvPicPr>
          <p:nvPr/>
        </p:nvPicPr>
        <p:blipFill>
          <a:blip r:embed="rId3"/>
          <a:srcRect t="9599" r="72516" b="19200"/>
          <a:stretch>
            <a:fillRect/>
          </a:stretch>
        </p:blipFill>
        <p:spPr>
          <a:xfrm>
            <a:off x="1752600" y="3459163"/>
            <a:ext cx="3048000" cy="56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79" name="图片 5378"/>
          <p:cNvPicPr>
            <a:picLocks noChangeAspect="1"/>
          </p:cNvPicPr>
          <p:nvPr/>
        </p:nvPicPr>
        <p:blipFill>
          <a:blip r:embed="rId4"/>
          <a:srcRect t="7201" r="72173" b="19200"/>
          <a:stretch>
            <a:fillRect/>
          </a:stretch>
        </p:blipFill>
        <p:spPr>
          <a:xfrm>
            <a:off x="2095500" y="6069013"/>
            <a:ext cx="3086100" cy="58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7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4">
                                            <p:txEl>
                                              <p:charRg st="7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74">
                                            <p:txEl>
                                              <p:charRg st="7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4">
                                            <p:txEl>
                                              <p:charRg st="42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74">
                                            <p:txEl>
                                              <p:charRg st="42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36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36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1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371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37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35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35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8">
                                            <p:txEl>
                                              <p:charRg st="26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358">
                                            <p:txEl>
                                              <p:charRg st="26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3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58" grpId="0" build="p"/>
      <p:bldP spid="5359" grpId="0" advAuto="1000" build="p"/>
      <p:bldP spid="5360" grpId="0" build="p"/>
      <p:bldP spid="5361" grpId="0"/>
      <p:bldP spid="5366" grpId="0" build="p"/>
      <p:bldP spid="5369" grpId="0" build="p"/>
      <p:bldP spid="5370" grpId="0" build="p"/>
      <p:bldP spid="5371" grpId="0" build="p"/>
      <p:bldP spid="537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2" name="动作按钮: 开始 12391">
            <a:hlinkClick r:id="" action="ppaction://hlinkshowjump?jump=firstslide"/>
          </p:cNvPr>
          <p:cNvSpPr/>
          <p:nvPr/>
        </p:nvSpPr>
        <p:spPr>
          <a:xfrm>
            <a:off x="5905500" y="6497638"/>
            <a:ext cx="647700" cy="360362"/>
          </a:xfrm>
          <a:prstGeom prst="actionButtonBeginning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400" name="文本框 12399"/>
          <p:cNvSpPr txBox="1"/>
          <p:nvPr/>
        </p:nvSpPr>
        <p:spPr>
          <a:xfrm>
            <a:off x="697865" y="801053"/>
            <a:ext cx="5976620" cy="8858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准则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：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       如果函数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及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满足下列条件：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2401" name="图片 12400"/>
          <p:cNvPicPr>
            <a:picLocks noChangeAspect="1"/>
          </p:cNvPicPr>
          <p:nvPr/>
        </p:nvPicPr>
        <p:blipFill>
          <a:blip r:embed="rId1"/>
          <a:srcRect t="14400" r="23045" b="14400"/>
          <a:stretch>
            <a:fillRect/>
          </a:stretch>
        </p:blipFill>
        <p:spPr>
          <a:xfrm>
            <a:off x="609600" y="1814513"/>
            <a:ext cx="8534400" cy="56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02" name="图片 12401"/>
          <p:cNvPicPr>
            <a:picLocks noChangeAspect="1"/>
          </p:cNvPicPr>
          <p:nvPr/>
        </p:nvPicPr>
        <p:blipFill>
          <a:blip r:embed="rId2"/>
          <a:srcRect t="4800" r="23045" b="7201"/>
          <a:stretch>
            <a:fillRect/>
          </a:stretch>
        </p:blipFill>
        <p:spPr>
          <a:xfrm>
            <a:off x="601980" y="2730183"/>
            <a:ext cx="8534400" cy="698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03" name="图片 12402"/>
          <p:cNvPicPr>
            <a:picLocks noChangeAspect="1"/>
          </p:cNvPicPr>
          <p:nvPr/>
        </p:nvPicPr>
        <p:blipFill>
          <a:blip r:embed="rId3"/>
          <a:srcRect r="61522" b="9599"/>
          <a:stretch>
            <a:fillRect/>
          </a:stretch>
        </p:blipFill>
        <p:spPr>
          <a:xfrm>
            <a:off x="1064895" y="3703638"/>
            <a:ext cx="4267200" cy="71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0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0">
                                            <p:txEl>
                                              <p:charRg st="7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400">
                                            <p:txEl>
                                              <p:charRg st="7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0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79095" y="-253365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5" name="图片 4"/>
          <p:cNvPicPr/>
          <p:nvPr/>
        </p:nvPicPr>
        <p:blipFill>
          <a:blip r:embed="rId1"/>
        </p:blipFill>
        <p:spPr>
          <a:xfrm>
            <a:off x="277495" y="1078865"/>
            <a:ext cx="8618855" cy="43529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9095" y="3867785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sp>
        <p:nvSpPr>
          <p:cNvPr id="7" name="文本框 6"/>
          <p:cNvSpPr txBox="1"/>
          <p:nvPr/>
        </p:nvSpPr>
        <p:spPr>
          <a:xfrm>
            <a:off x="596265" y="442595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sp>
        <p:nvSpPr>
          <p:cNvPr id="9" name="文本框 8"/>
          <p:cNvSpPr txBox="1"/>
          <p:nvPr/>
        </p:nvSpPr>
        <p:spPr>
          <a:xfrm>
            <a:off x="596265" y="578485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sp>
        <p:nvSpPr>
          <p:cNvPr id="10" name="文本框 9"/>
          <p:cNvSpPr txBox="1"/>
          <p:nvPr/>
        </p:nvSpPr>
        <p:spPr>
          <a:xfrm>
            <a:off x="2032000" y="2158683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11" name="图片 10"/>
          <p:cNvPicPr/>
          <p:nvPr/>
        </p:nvPicPr>
        <p:blipFill>
          <a:blip r:embed="rId2"/>
        </p:blipFill>
        <p:spPr>
          <a:xfrm>
            <a:off x="262255" y="5576570"/>
            <a:ext cx="8766810" cy="8432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032000" y="3805238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7169"/>
          <p:cNvSpPr>
            <a:spLocks noGrp="1"/>
          </p:cNvSpPr>
          <p:nvPr>
            <p:ph type="title" idx="4294967295"/>
          </p:nvPr>
        </p:nvSpPr>
        <p:spPr>
          <a:xfrm>
            <a:off x="464820" y="1035685"/>
            <a:ext cx="6156325" cy="539750"/>
          </a:xfrm>
        </p:spPr>
        <p:txBody>
          <a:bodyPr tIns="0" bIns="0" anchor="ctr" anchorCtr="0"/>
          <a:p>
            <a:r>
              <a:rPr lang="zh-CN" altLang="en-US" sz="2800" dirty="0">
                <a:solidFill>
                  <a:srgbClr val="0000FF"/>
                </a:solidFill>
                <a:ea typeface="宋体" panose="02010600030101010101" pitchFamily="2" charset="-122"/>
              </a:rPr>
              <a:t>准则</a:t>
            </a:r>
            <a:r>
              <a:rPr lang="en-US" sz="2800" dirty="0">
                <a:solidFill>
                  <a:srgbClr val="0000FF"/>
                </a:solidFill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0000FF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800" dirty="0">
                <a:solidFill>
                  <a:srgbClr val="0000FF"/>
                </a:solidFill>
                <a:ea typeface="宋体" panose="02010600030101010101" pitchFamily="2" charset="-122"/>
                <a:sym typeface="+mn-ea"/>
              </a:rPr>
              <a:t>单调有界数列必有极限</a:t>
            </a:r>
            <a:endParaRPr lang="en-US" sz="2800">
              <a:solidFill>
                <a:srgbClr val="0000FF"/>
              </a:solidFill>
            </a:endParaRPr>
          </a:p>
        </p:txBody>
      </p:sp>
      <p:sp>
        <p:nvSpPr>
          <p:cNvPr id="7286" name="矩形 7285"/>
          <p:cNvSpPr/>
          <p:nvPr/>
        </p:nvSpPr>
        <p:spPr>
          <a:xfrm>
            <a:off x="304800" y="1726248"/>
            <a:ext cx="8534400" cy="20669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单调数列：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       如果数列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{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}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满足条件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 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 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3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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…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 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n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 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baseline="-25000">
                <a:latin typeface="Symbol" panose="05050102010706020507" pitchFamily="18" charset="2"/>
                <a:ea typeface="宋体" panose="02010600030101010101" pitchFamily="2" charset="-122"/>
              </a:rPr>
              <a:t>+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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…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就称数列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{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}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是单调增加的；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87" name="矩形 7286"/>
          <p:cNvSpPr/>
          <p:nvPr/>
        </p:nvSpPr>
        <p:spPr>
          <a:xfrm>
            <a:off x="304800" y="3830003"/>
            <a:ext cx="8534400" cy="15500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如果数列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{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}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满足条件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en-US" altLang="zh-CN" i="1">
                <a:sym typeface="+mn-ea"/>
              </a:rPr>
              <a:t>x</a:t>
            </a:r>
            <a:r>
              <a:rPr lang="en-US" altLang="zh-CN" baseline="-25000">
                <a:sym typeface="+mn-ea"/>
              </a:rPr>
              <a:t>1</a:t>
            </a:r>
            <a:r>
              <a:rPr lang="en-US" altLang="zh-CN">
                <a:sym typeface="Symbol" panose="05050102010706020507" pitchFamily="18" charset="2"/>
              </a:rPr>
              <a:t> </a:t>
            </a:r>
            <a:r>
              <a:rPr lang="en-US" altLang="zh-CN" i="1">
                <a:sym typeface="+mn-ea"/>
              </a:rPr>
              <a:t>x</a:t>
            </a:r>
            <a:r>
              <a:rPr lang="en-US" altLang="zh-CN" baseline="-25000">
                <a:sym typeface="+mn-ea"/>
              </a:rPr>
              <a:t>2 </a:t>
            </a:r>
            <a:r>
              <a:rPr lang="en-US" altLang="zh-CN">
                <a:sym typeface="Symbol" panose="05050102010706020507" pitchFamily="18" charset="2"/>
              </a:rPr>
              <a:t> </a:t>
            </a:r>
            <a:r>
              <a:rPr lang="en-US" altLang="zh-CN" i="1">
                <a:sym typeface="+mn-ea"/>
              </a:rPr>
              <a:t>x</a:t>
            </a:r>
            <a:r>
              <a:rPr lang="en-US" altLang="zh-CN" baseline="-25000">
                <a:sym typeface="+mn-ea"/>
              </a:rPr>
              <a:t>3 </a:t>
            </a:r>
            <a:r>
              <a:rPr lang="en-US" altLang="zh-CN">
                <a:sym typeface="Symbol" panose="05050102010706020507" pitchFamily="18" charset="2"/>
              </a:rPr>
              <a:t></a:t>
            </a:r>
            <a:r>
              <a:rPr lang="en-US" altLang="zh-CN">
                <a:sym typeface="+mn-ea"/>
              </a:rPr>
              <a:t> …</a:t>
            </a:r>
            <a:r>
              <a:rPr lang="en-US" altLang="zh-CN">
                <a:latin typeface="宋体" panose="02010600030101010101" pitchFamily="2" charset="-122"/>
                <a:sym typeface="+mn-ea"/>
              </a:rPr>
              <a:t> </a:t>
            </a:r>
            <a:r>
              <a:rPr lang="en-US" altLang="zh-CN">
                <a:sym typeface="Symbol" panose="05050102010706020507" pitchFamily="18" charset="2"/>
              </a:rPr>
              <a:t> </a:t>
            </a:r>
            <a:r>
              <a:rPr lang="en-US" altLang="zh-CN" i="1">
                <a:sym typeface="+mn-ea"/>
              </a:rPr>
              <a:t>x</a:t>
            </a:r>
            <a:r>
              <a:rPr lang="en-US" altLang="zh-CN" i="1" baseline="-25000">
                <a:sym typeface="+mn-ea"/>
              </a:rPr>
              <a:t>n </a:t>
            </a:r>
            <a:r>
              <a:rPr lang="en-US" altLang="zh-CN">
                <a:sym typeface="Symbol" panose="05050102010706020507" pitchFamily="18" charset="2"/>
              </a:rPr>
              <a:t> </a:t>
            </a:r>
            <a:r>
              <a:rPr lang="en-US" altLang="zh-CN" i="1">
                <a:sym typeface="+mn-ea"/>
              </a:rPr>
              <a:t>x</a:t>
            </a:r>
            <a:r>
              <a:rPr lang="en-US" altLang="zh-CN" i="1" baseline="-25000">
                <a:sym typeface="+mn-ea"/>
              </a:rPr>
              <a:t>n</a:t>
            </a:r>
            <a:r>
              <a:rPr lang="en-US" altLang="zh-CN" baseline="-25000">
                <a:latin typeface="Symbol" panose="05050102010706020507" pitchFamily="18" charset="2"/>
                <a:sym typeface="+mn-ea"/>
              </a:rPr>
              <a:t>+</a:t>
            </a:r>
            <a:r>
              <a:rPr lang="en-US" altLang="zh-CN" baseline="-25000">
                <a:sym typeface="+mn-ea"/>
              </a:rPr>
              <a:t>1 </a:t>
            </a:r>
            <a:r>
              <a:rPr lang="en-US" altLang="zh-CN">
                <a:sym typeface="Symbol" panose="05050102010706020507" pitchFamily="18" charset="2"/>
              </a:rPr>
              <a:t></a:t>
            </a:r>
            <a:r>
              <a:rPr lang="en-US" altLang="zh-CN">
                <a:sym typeface="+mn-ea"/>
              </a:rPr>
              <a:t> …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就称数列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{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i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}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是单调减少的．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88" name="矩形 7287"/>
          <p:cNvSpPr/>
          <p:nvPr/>
        </p:nvSpPr>
        <p:spPr>
          <a:xfrm>
            <a:off x="464820" y="5479098"/>
            <a:ext cx="8534400" cy="51625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单调增加和单调减少数列统称为单调数列．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93" name="动作按钮: 前进或下一项 7292">
            <a:hlinkClick r:id="" action="ppaction://hlinkshowjump?jump=nextslide"/>
          </p:cNvPr>
          <p:cNvSpPr/>
          <p:nvPr/>
        </p:nvSpPr>
        <p:spPr>
          <a:xfrm>
            <a:off x="7848600" y="6497638"/>
            <a:ext cx="647700" cy="360362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8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6">
                                            <p:txEl>
                                              <p:charRg st="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286">
                                            <p:txEl>
                                              <p:charRg st="6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6">
                                            <p:txEl>
                                              <p:charRg st="28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286">
                                            <p:txEl>
                                              <p:charRg st="28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6">
                                            <p:txEl>
                                              <p:charRg st="57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286">
                                            <p:txEl>
                                              <p:charRg st="57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8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7">
                                            <p:txEl>
                                              <p:charRg st="5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87">
                                            <p:txEl>
                                              <p:charRg st="51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28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28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86" grpId="0" build="p"/>
      <p:bldP spid="7287" grpId="0" build="p"/>
      <p:bldP spid="728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610" y="3137535"/>
            <a:ext cx="8449945" cy="330263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7" name="文本框 6"/>
          <p:cNvSpPr txBox="1"/>
          <p:nvPr/>
        </p:nvSpPr>
        <p:spPr>
          <a:xfrm>
            <a:off x="396240" y="200660"/>
            <a:ext cx="2827020" cy="4603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en-US"/>
              <a:t>收敛与有界的关系：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87425" y="856615"/>
            <a:ext cx="6684010" cy="48895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noAutofit/>
          </a:bodyPr>
          <a:p>
            <a:r>
              <a:rPr lang="zh-CN" altLang="en-US"/>
              <a:t>收敛的数列一定有界，但有界的数列不一定收敛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7425" y="1483995"/>
            <a:ext cx="6968490" cy="82994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 anchor="t">
            <a:spAutoFit/>
          </a:bodyPr>
          <a:p>
            <a:r>
              <a:rPr lang="en-US" altLang="zh-CN"/>
              <a:t>       </a:t>
            </a:r>
            <a:r>
              <a:rPr lang="zh-CN" altLang="en-US"/>
              <a:t>如果数列不仅有界，并且是单调的，那么这个数列的极限必定存在，也就是这个数列一定收敛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09245" y="2585085"/>
            <a:ext cx="1522730" cy="4603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en-US"/>
              <a:t>几何意义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tags/tag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p="http://schemas.openxmlformats.org/presentationml/2006/main">
  <p:tag name="commondata" val="eyJoZGlkIjoiMDJiNWIzNzI3NmQ5Yjk5NGQ2ZmM1NjVmMTFmOGVkODcifQ==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Office\Templates\讲议模板.pot</Template>
  <TotalTime>0</TotalTime>
  <Words>1018</Words>
  <Application>WPS 演示</Application>
  <PresentationFormat>在屏幕上显示</PresentationFormat>
  <Paragraphs>151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思源黑体 CN Heavy</vt:lpstr>
      <vt:lpstr>黑体</vt:lpstr>
      <vt:lpstr>方正兰亭大黑_GBK</vt:lpstr>
      <vt:lpstr>Source Han Sans CN Bold</vt:lpstr>
      <vt:lpstr>Symbol</vt:lpstr>
      <vt:lpstr>Symbol</vt:lpstr>
      <vt:lpstr>思源黑体 CN</vt:lpstr>
      <vt:lpstr>微软雅黑</vt:lpstr>
      <vt:lpstr>Arial Unicode MS</vt:lpstr>
      <vt:lpstr>1_Office 主题​​</vt:lpstr>
      <vt:lpstr>Equation.3</vt:lpstr>
      <vt:lpstr>Equation.KSEE3</vt:lpstr>
      <vt:lpstr>Equation.KSEE3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一、极限存在准则</vt:lpstr>
      <vt:lpstr>PowerPoint 演示文稿</vt:lpstr>
      <vt:lpstr>PowerPoint 演示文稿</vt:lpstr>
      <vt:lpstr>准则2：单调有界数列必有极限</vt:lpstr>
      <vt:lpstr>PowerPoint 演示文稿</vt:lpstr>
      <vt:lpstr>PowerPoint 演示文稿</vt:lpstr>
      <vt:lpstr>PowerPoint 演示文稿</vt:lpstr>
      <vt:lpstr>PowerPoint 演示文稿</vt:lpstr>
      <vt:lpstr>解：令</vt:lpstr>
      <vt:lpstr>PowerPoint 演示文稿</vt:lpstr>
      <vt:lpstr>第二个重要极限</vt:lpstr>
      <vt:lpstr>PowerPoint 演示文稿</vt:lpstr>
      <vt:lpstr>PowerPoint 演示文稿</vt:lpstr>
      <vt:lpstr>PowerPoint 演示文稿</vt:lpstr>
      <vt:lpstr>PowerPoint 演示文稿</vt:lpstr>
    </vt:vector>
  </TitlesOfParts>
  <Company>刘仁南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两个重要极限</dc:title>
  <dc:creator/>
  <cp:lastModifiedBy>半夏时光</cp:lastModifiedBy>
  <cp:revision>51</cp:revision>
  <dcterms:created xsi:type="dcterms:W3CDTF">1999-09-29T14:30:00Z</dcterms:created>
  <dcterms:modified xsi:type="dcterms:W3CDTF">2024-09-23T01:32:23Z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E28791F2CF584E149B3245ABE8F7742B_13</vt:lpwstr>
  </property>
</Properties>
</file>