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6" r:id="rId11"/>
    <p:sldId id="306" r:id="rId12"/>
    <p:sldId id="265" r:id="rId13"/>
    <p:sldId id="267" r:id="rId14"/>
    <p:sldId id="268" r:id="rId15"/>
    <p:sldId id="269" r:id="rId16"/>
    <p:sldId id="272" r:id="rId17"/>
    <p:sldId id="270" r:id="rId18"/>
    <p:sldId id="271" r:id="rId19"/>
    <p:sldId id="273" r:id="rId20"/>
    <p:sldId id="274" r:id="rId21"/>
    <p:sldId id="275" r:id="rId22"/>
    <p:sldId id="276" r:id="rId23"/>
    <p:sldId id="307" r:id="rId24"/>
    <p:sldId id="277" r:id="rId25"/>
    <p:sldId id="279" r:id="rId26"/>
    <p:sldId id="278"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6" r:id="rId43"/>
    <p:sldId id="297" r:id="rId44"/>
    <p:sldId id="298" r:id="rId45"/>
    <p:sldId id="299" r:id="rId46"/>
    <p:sldId id="300" r:id="rId47"/>
    <p:sldId id="301" r:id="rId48"/>
    <p:sldId id="302" r:id="rId49"/>
    <p:sldId id="303" r:id="rId5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cd04890f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C0A48E01-5BEA-4177-90B9-CEF6284B295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微专题1</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质量守恒定律</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cd04890f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CC209CA8-2228-4FDF-A058-CE9604171E1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30e94a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344755aa"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30e94af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344755aa&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微专题1</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质量守恒定律</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cd04890f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5354FEEE-317C-40C2-BA21-1A19328AB32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30e94a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344755aa"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30e94af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344755aa&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微专题1</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质量守恒定律</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7b8d9f000a079c5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F17E347-9BAC-D9D7-E60D-5BD269491733}"/>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BFA0872-58FA-457C-8722-140D4006838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0508A5D-6FA6-4256-A0E8-A5C7DD32F6A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30e94a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344755aa"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30e94af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344755aa&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D83A02EE-360E-408E-B9E0-682FE4675CD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30e94a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344755aa"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30e94af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344755aa&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69.png"/><Relationship Id="rId4" Type="http://schemas.openxmlformats.org/officeDocument/2006/relationships/image" Target="../media/image11.jpeg"/></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82.png"/></Relationships>
</file>

<file path=ppt/slides/_rels/slide4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e47b6781e?vaa=1&amp;vcp=1&amp;vis=1&amp;pid=ff1ca3f95&amp;color=0,0,0&amp;vtp=1&amp;vaab=1&amp;bt=1&amp;bbb=1&amp;hb=1"/>
              <p:cNvSpPr/>
              <p:nvPr/>
            </p:nvSpPr>
            <p:spPr>
              <a:xfrm>
                <a:off x="539496" y="554400"/>
                <a:ext cx="11109960" cy="5679247"/>
              </a:xfrm>
              <a:prstGeom prst="rect">
                <a:avLst/>
              </a:prstGeom>
              <a:noFill/>
            </p:spPr>
            <p:txBody>
              <a:bodyPr wrap="square" lIns="0" tIns="0" rIns="0" bIns="0" rtlCol="0" anchor="t">
                <a:spAutoFit/>
              </a:bodyPr>
              <a:lstStyle/>
              <a:p>
                <a:pPr algn="l" latinLnBrk="1">
                  <a:lnSpc>
                    <a:spcPct val="130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分析表格中的数据可知，反应后乙醇、氧气的质量减少，所</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以这</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两种物质是反应物，两种物质减少的质量总和为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氧化碳和水的质量增加，则这两种物质是生成物，它们增加的总质</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是生成物，且反应生成的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。该反应的文字表达式为乙醇</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groupChr>
                            <m:groupChrPr>
                              <m:chr m:val="→"/>
                              <m:vertJc m:val="bot"/>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groupChrPr>
                            <m:e>
                              <m:r>
                                <a:rPr lang="en-US" altLang="zh-CN" sz="2800" b="0">
                                  <a:solidFill>
                                    <a:srgbClr val="FF0000"/>
                                  </a:solidFill>
                                  <a:latin typeface="Cambria Math" panose="02040503050406030204" pitchFamily="18" charset="0"/>
                                </a:rPr>
                                <m:t>点燃</m:t>
                              </m:r>
                            </m:e>
                          </m:groupCh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乙醇中含有的碳元素的质量是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应生成的二氧化碳中含碳元素的质量</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&lt;2.4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中一定含有碳元素</a:t>
                </a:r>
                <a:r>
                  <a:rPr lang="en-US" altLang="zh-CN" sz="2800" dirty="0">
                    <a:solidFill>
                      <a:srgbClr val="FF0000"/>
                    </a:solidFill>
                    <a:ea typeface="宋体" panose="02010600030101010101" pitchFamily="2" charset="-122"/>
                    <a:cs typeface="Times New Roman" panose="02020603050405020304" pitchFamily="34" charset="-120"/>
                  </a:rPr>
                  <a:t> </a:t>
                </a:r>
                <a14:m>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−0.6 </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a:t>=</a:t>
                </a:r>
                <a14:m>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2" name="QC_6_AS.1_1#e47b6781e?vaa=1&amp;vcp=1&amp;vis=1&amp;pid=ff1ca3f95&amp;color=0,0,0&amp;vtp=1&amp;vaab=1&amp;bt=1&amp;bbb=1&amp;hb=1"/>
              <p:cNvSpPr>
                <a:spLocks noRot="1" noChangeAspect="1" noMove="1" noResize="1" noEditPoints="1" noAdjustHandles="1" noChangeArrowheads="1" noChangeShapeType="1" noTextEdit="1"/>
              </p:cNvSpPr>
              <p:nvPr/>
            </p:nvSpPr>
            <p:spPr>
              <a:xfrm>
                <a:off x="539496" y="554400"/>
                <a:ext cx="11109960" cy="5679247"/>
              </a:xfrm>
              <a:prstGeom prst="rect">
                <a:avLst/>
              </a:prstGeom>
              <a:blipFill>
                <a:blip r:embed="rId3"/>
                <a:stretch>
                  <a:fillRect l="-1976" t="-1073" r="-1098" b="-257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e47b6781e?vaa=1&amp;vcp=1&amp;vis=1&amp;pid=ff1ca3f95&amp;color=0,0,0&amp;vtp=1&amp;vaab=1&amp;bt=1&amp;bbb=1&amp;hb=1"/>
              <p:cNvSpPr/>
              <p:nvPr/>
            </p:nvSpPr>
            <p:spPr>
              <a:xfrm>
                <a:off x="539496" y="554400"/>
                <a:ext cx="11109960" cy="4970082"/>
              </a:xfrm>
              <a:prstGeom prst="rect">
                <a:avLst/>
              </a:prstGeom>
              <a:noFill/>
            </p:spPr>
            <p:txBody>
              <a:bodyPr wrap="none" lIns="0" tIns="0" rIns="0" bIns="0" rtlCol="0" anchor="t"/>
              <a:lstStyle/>
              <a:p>
                <a:pPr latinLnBrk="1">
                  <a:lnSpc>
                    <a:spcPts val="44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乙醇中含有的氧元素的质量是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反应生成的水中含氧元素的质量为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二氧化碳中含氧元素的质量是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44</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，可见</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中不含氧元素。参加反应的乙醇中含</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氢元素的质量是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而生成的水中含氢元素的质</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中一定含氢元素</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4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。由以上分析可知，</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中含碳、氢两种元素的质量比</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6∶1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AS.1_1#e47b6781e?vaa=1&amp;vcp=1&amp;vis=1&amp;pid=ff1ca3f95&amp;color=0,0,0&amp;vtp=1&amp;vaab=1&amp;bt=1&amp;bbb=1&amp;hb=1"/>
              <p:cNvSpPr>
                <a:spLocks noRot="1" noChangeAspect="1" noMove="1" noResize="1" noEditPoints="1" noAdjustHandles="1" noChangeArrowheads="1" noChangeShapeType="1" noTextEdit="1"/>
              </p:cNvSpPr>
              <p:nvPr/>
            </p:nvSpPr>
            <p:spPr>
              <a:xfrm>
                <a:off x="539496" y="554400"/>
                <a:ext cx="11109960" cy="4970082"/>
              </a:xfrm>
              <a:prstGeom prst="rect">
                <a:avLst/>
              </a:prstGeom>
              <a:blipFill>
                <a:blip r:embed="rId2"/>
                <a:stretch>
                  <a:fillRect l="-1976" t="-1104" r="-1372" b="-3804"/>
                </a:stretch>
              </a:blipFill>
            </p:spPr>
            <p:txBody>
              <a:bodyPr/>
              <a:lstStyle/>
              <a:p>
                <a:r>
                  <a:rPr lang="zh-CN" altLang="en-US">
                    <a:noFill/>
                  </a:rPr>
                  <a:t> </a:t>
                </a:r>
              </a:p>
            </p:txBody>
          </p:sp>
        </mc:Fallback>
      </mc:AlternateContent>
      <p:sp>
        <p:nvSpPr>
          <p:cNvPr id="3" name="QC_6_AN.1_1#e47b6781e?vaa=1&amp;vcp=1&amp;vis=1&amp;pid=ff1ca3f95&amp;color=0,0,0&amp;vtp=1&amp;vaab=1&amp;bbb=1"/>
          <p:cNvSpPr/>
          <p:nvPr/>
        </p:nvSpPr>
        <p:spPr>
          <a:xfrm>
            <a:off x="539496" y="5768436"/>
            <a:ext cx="11109960" cy="486982"/>
          </a:xfrm>
          <a:prstGeom prst="rect">
            <a:avLst/>
          </a:prstGeom>
          <a:noFill/>
        </p:spPr>
        <p:txBody>
          <a:bodyPr wrap="none" lIns="0" tIns="0" rIns="0" bIns="0" rtlCol="0" anchor="t"/>
          <a:lstStyle/>
          <a:p>
            <a:pPr algn="l" latinLnBrk="1">
              <a:lnSpc>
                <a:spcPts val="42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e47b6781e?vaa=1&amp;vcp=1&amp;vis=1&amp;pid=ff1ca3f95&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解答该类试题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可根据反应物的元素组成与生成物的元素组成是否相同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推测反应中某物质的可能组成或确定某物质是否为某一反应的反应物或</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d24c27d5a?vcp=1&amp;pid=ff1ca3f95&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mc:AlternateContent xmlns:mc="http://schemas.openxmlformats.org/markup-compatibility/2006" xmlns:a14="http://schemas.microsoft.com/office/drawing/2010/main">
        <mc:Choice Requires="a14">
          <p:sp>
            <p:nvSpPr>
              <p:cNvPr id="3" name="QC_7_BD.17_1#e667d8538?vaa=1&amp;vcp=1&amp;vis=1&amp;pid=d24c27d5a&amp;color=0,0,0&amp;vtp=1&amp;vaab=1&amp;bbb=1&amp;hb=1"/>
              <p:cNvSpPr/>
              <p:nvPr/>
            </p:nvSpPr>
            <p:spPr>
              <a:xfrm>
                <a:off x="539496" y="1210164"/>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化学中经常用燃烧法测定有机物的组成。现取</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某有机物在足量的</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氧气中充分燃烧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，下列关于该有机物的说法</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7_BD.17_1#e667d8538?vaa=1&amp;vcp=1&amp;vis=1&amp;pid=d24c27d5a&amp;color=0,0,0&amp;vtp=1&amp;vaab=1&amp;bbb=1&amp;hb=1"/>
              <p:cNvSpPr>
                <a:spLocks noRot="1" noChangeAspect="1" noMove="1" noResize="1" noEditPoints="1" noAdjustHandles="1" noChangeArrowheads="1" noChangeShapeType="1" noTextEdit="1"/>
              </p:cNvSpPr>
              <p:nvPr/>
            </p:nvSpPr>
            <p:spPr>
              <a:xfrm>
                <a:off x="539496" y="1210164"/>
                <a:ext cx="11109960" cy="1493457"/>
              </a:xfrm>
              <a:prstGeom prst="rect">
                <a:avLst/>
              </a:prstGeom>
              <a:blipFill rotWithShape="1">
                <a:blip r:embed="rId3"/>
                <a:stretch>
                  <a:fillRect l="-3" t="-33" r="3" b="-4564"/>
                </a:stretch>
              </a:blipFill>
            </p:spPr>
            <p:txBody>
              <a:bodyPr/>
              <a:lstStyle/>
              <a:p>
                <a:r>
                  <a:rPr lang="zh-CN" altLang="en-US">
                    <a:noFill/>
                  </a:rPr>
                  <a:t> </a:t>
                </a:r>
              </a:p>
            </p:txBody>
          </p:sp>
        </mc:Fallback>
      </mc:AlternateContent>
      <p:sp>
        <p:nvSpPr>
          <p:cNvPr id="4" name="QC_7_AN.18_1#e667d8538.bracket?vaa=1&amp;vcp=1&amp;vis=1&amp;pid=d24c27d5a&amp;color=0,0,0&amp;vpa=6&amp;vtp=1&amp;vaab=1"/>
          <p:cNvSpPr/>
          <p:nvPr/>
        </p:nvSpPr>
        <p:spPr>
          <a:xfrm>
            <a:off x="2238914" y="2280838"/>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7_BD.17_2#e667d8538.choices?vaa=1&amp;vcp=1&amp;vis=1&amp;pid=d24c27d5a&amp;color=0,0,0&amp;vtp=1&amp;vaab=1&amp;bbb=1"/>
              <p:cNvSpPr/>
              <p:nvPr/>
            </p:nvSpPr>
            <p:spPr>
              <a:xfrm>
                <a:off x="539496" y="2706796"/>
                <a:ext cx="11109960" cy="21427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A.一定含有C、</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三种元素</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.消耗氧气的质量为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4.8 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.化学式可能为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.该有机物中含C和</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17_2#e667d8538.choices?vaa=1&amp;vcp=1&amp;vis=1&amp;pid=d24c27d5a&amp;color=0,0,0&amp;vtp=1&amp;vaab=1&amp;bbb=1"/>
              <p:cNvSpPr>
                <a:spLocks noRot="1" noChangeAspect="1" noMove="1" noResize="1" noEditPoints="1" noAdjustHandles="1" noChangeArrowheads="1" noChangeShapeType="1" noTextEdit="1"/>
              </p:cNvSpPr>
              <p:nvPr/>
            </p:nvSpPr>
            <p:spPr>
              <a:xfrm>
                <a:off x="539496" y="2706796"/>
                <a:ext cx="11109960" cy="2142744"/>
              </a:xfrm>
              <a:prstGeom prst="rect">
                <a:avLst/>
              </a:prstGeom>
              <a:blipFill>
                <a:blip r:embed="rId4"/>
                <a:stretch>
                  <a:fillRect l="-1976" b="-1051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19_1#8cdd12e67?vaa=1&amp;vcp=1&amp;vis=1&amp;pid=d24c27d5a&amp;color=0,0,0&amp;vtp=1&amp;vaab=1&amp;bt=1&amp;bbb=1&amp;hb=1"/>
              <p:cNvSpPr/>
              <p:nvPr/>
            </p:nvSpPr>
            <p:spPr>
              <a:xfrm>
                <a:off x="539496" y="1236440"/>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（2023·广西玉林·模拟）某无色气体含有</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中的一种或几</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，使其在足量</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中充分燃烧，生成的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11∶9</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无色气体不可能是(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7_BD.19_1#8cdd12e67?vaa=1&amp;vcp=1&amp;vis=1&amp;pid=d24c27d5a&amp;color=0,0,0&amp;vtp=1&amp;vaab=1&amp;bt=1&amp;bbb=1&amp;hb=1"/>
              <p:cNvSpPr>
                <a:spLocks noRot="1" noChangeAspect="1" noMove="1" noResize="1" noEditPoints="1" noAdjustHandles="1" noChangeArrowheads="1" noChangeShapeType="1" noTextEdit="1"/>
              </p:cNvSpPr>
              <p:nvPr/>
            </p:nvSpPr>
            <p:spPr>
              <a:xfrm>
                <a:off x="539496" y="1236440"/>
                <a:ext cx="11109960" cy="1493457"/>
              </a:xfrm>
              <a:prstGeom prst="rect">
                <a:avLst/>
              </a:prstGeom>
              <a:blipFill>
                <a:blip r:embed="rId3"/>
                <a:stretch>
                  <a:fillRect l="-1976" t="-8163" r="-1482" b="-14286"/>
                </a:stretch>
              </a:blipFill>
            </p:spPr>
            <p:txBody>
              <a:bodyPr/>
              <a:lstStyle/>
              <a:p>
                <a:r>
                  <a:rPr lang="zh-CN" altLang="en-US">
                    <a:noFill/>
                  </a:rPr>
                  <a:t> </a:t>
                </a:r>
              </a:p>
            </p:txBody>
          </p:sp>
        </mc:Fallback>
      </mc:AlternateContent>
      <p:sp>
        <p:nvSpPr>
          <p:cNvPr id="3" name="QC_7_AN.20_1#8cdd12e67.bracket?vaa=1&amp;vcp=1&amp;vis=1&amp;pid=d24c27d5a&amp;color=0,0,0&amp;vpa=7&amp;vtp=1&amp;vaab=1"/>
          <p:cNvSpPr/>
          <p:nvPr/>
        </p:nvSpPr>
        <p:spPr>
          <a:xfrm>
            <a:off x="3661315" y="2314035"/>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7_BD.19_2#8cdd12e67.choices?vaa=1&amp;vcp=1&amp;vis=1&amp;pid=d24c27d5a&amp;color=0,0,0&amp;vtp=1&amp;vaab=1&amp;bbb=1"/>
              <p:cNvSpPr/>
              <p:nvPr/>
            </p:nvSpPr>
            <p:spPr>
              <a:xfrm>
                <a:off x="539496" y="2742533"/>
                <a:ext cx="11109960" cy="1963357"/>
              </a:xfrm>
              <a:prstGeom prst="rect">
                <a:avLst/>
              </a:prstGeom>
              <a:noFill/>
            </p:spPr>
            <p:txBody>
              <a:bodyPr wrap="none" lIns="0" tIns="0" rIns="0" bIns="0" rtlCol="0" anchor="t"/>
              <a:lstStyle/>
              <a:p>
                <a:pPr algn="l" latinLnBrk="1">
                  <a:lnSpc>
                    <a:spcPts val="3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.分子数之比为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混合气体</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.分子数之比为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混合气体</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.分子数之比为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1∶1∶2</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混合气体</a:t>
                </a:r>
                <a:endParaRPr lang="en-US" altLang="zh-CN" sz="2800" dirty="0">
                  <a:solidFill>
                    <a:srgbClr val="000000"/>
                  </a:solidFill>
                </a:endParaRPr>
              </a:p>
            </p:txBody>
          </p:sp>
        </mc:Choice>
        <mc:Fallback xmlns="">
          <p:sp>
            <p:nvSpPr>
              <p:cNvPr id="4" name="QC_7_BD.19_2#8cdd12e67.choices?vaa=1&amp;vcp=1&amp;vis=1&amp;pid=d24c27d5a&amp;color=0,0,0&amp;vtp=1&amp;vaab=1&amp;bbb=1"/>
              <p:cNvSpPr>
                <a:spLocks noRot="1" noChangeAspect="1" noMove="1" noResize="1" noEditPoints="1" noAdjustHandles="1" noChangeArrowheads="1" noChangeShapeType="1" noTextEdit="1"/>
              </p:cNvSpPr>
              <p:nvPr/>
            </p:nvSpPr>
            <p:spPr>
              <a:xfrm>
                <a:off x="539496" y="2742533"/>
                <a:ext cx="11109960" cy="1963357"/>
              </a:xfrm>
              <a:prstGeom prst="rect">
                <a:avLst/>
              </a:prstGeom>
              <a:blipFill>
                <a:blip r:embed="rId4"/>
                <a:stretch>
                  <a:fillRect l="-1976" t="-4969" b="-1087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05aa82e23?vcp=1&amp;pid=330e94af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密闭容器中反应数据的处理</a:t>
            </a:r>
            <a:endParaRPr lang="en-US" altLang="zh-CN" sz="3200" dirty="0"/>
          </a:p>
        </p:txBody>
      </p:sp>
      <p:sp>
        <p:nvSpPr>
          <p:cNvPr id="3" name="QC_6_BD.21_1#01764b62a?vaa=1&amp;vcp=1&amp;vis=1&amp;pid=05aa82e23&amp;color=0,0,0&amp;vtp=1&amp;vaab=1&amp;bbb=1&amp;hb=1"/>
          <p:cNvSpPr/>
          <p:nvPr/>
        </p:nvSpPr>
        <p:spPr>
          <a:xfrm>
            <a:off x="539496" y="123989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（2024·山东临沂·中考）一定条件下，甲、乙、丙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、丁四种</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物质在密闭容器中发生反应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，反应前后各物质的质量关系如下表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15" name="QC_6_BD.21_2#01764b62a?colgroup=11,5,2,2,5&amp;vaa=1&amp;vcp=1&amp;vis=1&amp;pid=05aa82e23&amp;color=0,0,0&amp;vtp=1&amp;vaab=1&amp;bbb=1"/>
              <p:cNvGraphicFramePr>
                <a:graphicFrameLocks noGrp="1"/>
              </p:cNvGraphicFramePr>
              <p:nvPr/>
            </p:nvGraphicFramePr>
            <p:xfrm>
              <a:off x="539496" y="3216701"/>
              <a:ext cx="11073384" cy="1708722"/>
            </p:xfrm>
            <a:graphic>
              <a:graphicData uri="http://schemas.openxmlformats.org/drawingml/2006/table">
                <a:tbl>
                  <a:tblPr/>
                  <a:tblGrid>
                    <a:gridCol w="4434840">
                      <a:extLst>
                        <a:ext uri="{9D8B030D-6E8A-4147-A177-3AD203B41FA5}">
                          <a16:colId xmlns:a16="http://schemas.microsoft.com/office/drawing/2014/main" val="20000"/>
                        </a:ext>
                      </a:extLst>
                    </a:gridCol>
                    <a:gridCol w="2212848">
                      <a:extLst>
                        <a:ext uri="{9D8B030D-6E8A-4147-A177-3AD203B41FA5}">
                          <a16:colId xmlns:a16="http://schemas.microsoft.com/office/drawing/2014/main" val="20001"/>
                        </a:ext>
                      </a:extLst>
                    </a:gridCol>
                    <a:gridCol w="1106424">
                      <a:extLst>
                        <a:ext uri="{9D8B030D-6E8A-4147-A177-3AD203B41FA5}">
                          <a16:colId xmlns:a16="http://schemas.microsoft.com/office/drawing/2014/main" val="20002"/>
                        </a:ext>
                      </a:extLst>
                    </a:gridCol>
                    <a:gridCol w="1106424">
                      <a:extLst>
                        <a:ext uri="{9D8B030D-6E8A-4147-A177-3AD203B41FA5}">
                          <a16:colId xmlns:a16="http://schemas.microsoft.com/office/drawing/2014/main" val="20003"/>
                        </a:ext>
                      </a:extLst>
                    </a:gridCol>
                    <a:gridCol w="2212848">
                      <a:extLst>
                        <a:ext uri="{9D8B030D-6E8A-4147-A177-3AD203B41FA5}">
                          <a16:colId xmlns:a16="http://schemas.microsoft.com/office/drawing/2014/main" val="20004"/>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5" name="QC_6_BD.21_2#01764b62a?colgroup=11,5,2,2,5&amp;vaa=1&amp;vcp=1&amp;vis=1&amp;pid=05aa82e23&amp;color=0,0,0&amp;vtp=1&amp;vaab=1&amp;bbb=1"/>
              <p:cNvGraphicFramePr>
                <a:graphicFrameLocks noGrp="1"/>
              </p:cNvGraphicFramePr>
              <p:nvPr/>
            </p:nvGraphicFramePr>
            <p:xfrm>
              <a:off x="539496" y="3216701"/>
              <a:ext cx="11073384" cy="1708722"/>
            </p:xfrm>
            <a:graphic>
              <a:graphicData uri="http://schemas.openxmlformats.org/drawingml/2006/table">
                <a:tbl>
                  <a:tblPr/>
                  <a:tblGrid>
                    <a:gridCol w="4434840"/>
                    <a:gridCol w="2212848"/>
                    <a:gridCol w="1106424"/>
                    <a:gridCol w="1106424"/>
                    <a:gridCol w="2212848"/>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6" name="QC_6_BD.21_3#01764b62a.choices?vaa=1&amp;vcp=1&amp;vis=1&amp;pid=05aa82e23&amp;color=0,0,0&amp;vtp=1&amp;vaab=1&amp;bbb=1"/>
              <p:cNvSpPr/>
              <p:nvPr/>
            </p:nvSpPr>
            <p:spPr>
              <a:xfrm>
                <a:off x="539496" y="5058201"/>
                <a:ext cx="11109960" cy="1025144"/>
              </a:xfrm>
              <a:prstGeom prst="rect">
                <a:avLst/>
              </a:prstGeom>
              <a:noFill/>
            </p:spPr>
            <p:txBody>
              <a:bodyPr wrap="none" lIns="0" tIns="0" rIns="0" bIns="0" rtlCol="0" anchor="t"/>
              <a:lstStyle/>
              <a:p>
                <a:pPr latinLnBrk="1">
                  <a:lnSpc>
                    <a:spcPts val="37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.丙可能是该反应的催化剂</a:t>
                </a:r>
                <a:endParaRPr lang="en-US" altLang="zh-CN" sz="2800" dirty="0"/>
              </a:p>
              <a:p>
                <a:pPr latinLnBrk="1">
                  <a:lnSpc>
                    <a:spcPts val="50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C.该反应属于化合反应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.反应中甲和丁的质量比是</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9∶8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6_BD.21_3#01764b62a.choices?vaa=1&amp;vcp=1&amp;vis=1&amp;pid=05aa82e23&amp;color=0,0,0&amp;vtp=1&amp;vaab=1&amp;bbb=1"/>
              <p:cNvSpPr>
                <a:spLocks noRot="1" noChangeAspect="1" noMove="1" noResize="1" noEditPoints="1" noAdjustHandles="1" noChangeArrowheads="1" noChangeShapeType="1" noTextEdit="1"/>
              </p:cNvSpPr>
              <p:nvPr/>
            </p:nvSpPr>
            <p:spPr>
              <a:xfrm>
                <a:off x="539496" y="5058201"/>
                <a:ext cx="11109960" cy="1025144"/>
              </a:xfrm>
              <a:prstGeom prst="rect">
                <a:avLst/>
              </a:prstGeom>
              <a:blipFill>
                <a:blip r:embed="rId4"/>
                <a:stretch>
                  <a:fillRect l="-1976" t="-11905" b="-21429"/>
                </a:stretch>
              </a:blipFill>
            </p:spPr>
            <p:txBody>
              <a:bodyPr/>
              <a:lstStyle/>
              <a:p>
                <a:r>
                  <a:rPr lang="zh-CN" altLang="en-US">
                    <a:noFill/>
                  </a:rPr>
                  <a:t> </a:t>
                </a:r>
              </a:p>
            </p:txBody>
          </p:sp>
        </mc:Fallback>
      </mc:AlternateContent>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01764b62a?vaa=1&amp;vcp=1&amp;vis=1&amp;pid=05aa82e23&amp;color=0,0,0&amp;vtp=1&amp;vaab=1&amp;bt=1&amp;bbb=1&amp;hb=1"/>
              <p:cNvSpPr/>
              <p:nvPr/>
            </p:nvSpPr>
            <p:spPr>
              <a:xfrm>
                <a:off x="539496" y="614426"/>
                <a:ext cx="11109960" cy="3258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分析表中数据可知，反应前后甲的质量减少了</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7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是反应物；丙的质量不变，可能是该反应的催化剂</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37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也可能是不参加反应的杂质；丁的质量增加了</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是生</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成物；根据质量守恒定律判断，乙应是生成物，且生成的质量为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37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的数值为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该反应的反应物为甲，生成</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物是乙和丁，属于分解反应；反应中甲和丁的质量比是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AS.1_1#01764b62a?vaa=1&amp;vcp=1&amp;vis=1&amp;pid=05aa82e23&amp;color=0,0,0&amp;vtp=1&amp;vaab=1&amp;bt=1&amp;bbb=1&amp;hb=1"/>
              <p:cNvSpPr>
                <a:spLocks noRot="1" noChangeAspect="1" noMove="1" noResize="1" noEditPoints="1" noAdjustHandles="1" noChangeArrowheads="1" noChangeShapeType="1" noTextEdit="1"/>
              </p:cNvSpPr>
              <p:nvPr/>
            </p:nvSpPr>
            <p:spPr>
              <a:xfrm>
                <a:off x="539496" y="614426"/>
                <a:ext cx="11109960" cy="3258757"/>
              </a:xfrm>
              <a:prstGeom prst="rect">
                <a:avLst/>
              </a:prstGeom>
              <a:blipFill>
                <a:blip r:embed="rId3"/>
                <a:stretch>
                  <a:fillRect l="-1976" r="-6806" b="-5805"/>
                </a:stretch>
              </a:blipFill>
            </p:spPr>
            <p:txBody>
              <a:bodyPr/>
              <a:lstStyle/>
              <a:p>
                <a:r>
                  <a:rPr lang="zh-CN" altLang="en-US">
                    <a:noFill/>
                  </a:rPr>
                  <a:t> </a:t>
                </a:r>
              </a:p>
            </p:txBody>
          </p:sp>
        </mc:Fallback>
      </mc:AlternateContent>
      <p:sp>
        <p:nvSpPr>
          <p:cNvPr id="3" name="QC_6_AN.2_1#01764b62a?vaa=1&amp;vcp=1&amp;vis=1&amp;pid=05aa82e23&amp;color=0,0,0&amp;vtp=1&amp;vaab=1&amp;bbb=1"/>
          <p:cNvSpPr/>
          <p:nvPr/>
        </p:nvSpPr>
        <p:spPr>
          <a:xfrm>
            <a:off x="539496" y="388327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P_6_BD#1241c8fa2?vcp=1&amp;pid=05aa82e23&amp;color=0,0,0&amp;vtp=1&amp;vaab=1&amp;bbb=1&amp;hb=1"/>
          <p:cNvSpPr/>
          <p:nvPr/>
        </p:nvSpPr>
        <p:spPr>
          <a:xfrm>
            <a:off x="539496" y="451453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特别提醒】</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若数据以坐标图、扇形图、柱状图等形式给出，则可</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将其转化为表格进行解题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1_1#01764b62a?vaa=1&amp;vcp=1&amp;vis=1&amp;pid=05aa82e23&amp;color=0,0,0&amp;vtp=1&amp;vaab=1&amp;bt=1&amp;bbb=1&amp;hb=1"/>
              <p:cNvSpPr/>
              <p:nvPr/>
            </p:nvSpPr>
            <p:spPr>
              <a:xfrm>
                <a:off x="539496" y="1532604"/>
                <a:ext cx="11109960" cy="34365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37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未知数值的确定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根据反应前物质的质量总和</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反应后物质</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的质量总和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可计算未知量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催化剂或杂质的确定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反应后质量增大</a:t>
                </a:r>
              </a:p>
              <a:p>
                <a:pPr latinLnBrk="1">
                  <a:lnSpc>
                    <a:spcPts val="37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反应后质量减小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反应后质量不变</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催化剂</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或不参与反应的杂质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EX.1_1#01764b62a?vaa=1&amp;vcp=1&amp;vis=1&amp;pid=05aa82e23&amp;color=0,0,0&amp;vtp=1&amp;vaab=1&amp;bt=1&amp;bbb=1&amp;hb=1"/>
              <p:cNvSpPr>
                <a:spLocks noRot="1" noChangeAspect="1" noMove="1" noResize="1" noEditPoints="1" noAdjustHandles="1" noChangeArrowheads="1" noChangeShapeType="1" noTextEdit="1"/>
              </p:cNvSpPr>
              <p:nvPr/>
            </p:nvSpPr>
            <p:spPr>
              <a:xfrm>
                <a:off x="539496" y="1532604"/>
                <a:ext cx="11109960" cy="3436557"/>
              </a:xfrm>
              <a:prstGeom prst="rect">
                <a:avLst/>
              </a:prstGeom>
              <a:blipFill rotWithShape="1">
                <a:blip r:embed="rId3"/>
                <a:stretch>
                  <a:fillRect l="-3" t="-10" r="-151" b="-198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1_1#01764b62a?vaa=1&amp;vcp=1&amp;vis=1&amp;pid=05aa82e23&amp;color=0,0,0&amp;mp=1&amp;vtp=1&amp;vaab=1&amp;bt=1&amp;bbb=1&amp;hb=1"/>
              <p:cNvSpPr/>
              <p:nvPr/>
            </p:nvSpPr>
            <p:spPr>
              <a:xfrm>
                <a:off x="539496" y="1532604"/>
                <a:ext cx="11109960" cy="3258757"/>
              </a:xfrm>
              <a:prstGeom prst="rect">
                <a:avLst/>
              </a:prstGeom>
              <a:noFill/>
            </p:spPr>
            <p:txBody>
              <a:bodyPr wrap="none" lIns="0" tIns="0" rIns="0" bIns="0" rtlCol="0" anchor="t"/>
              <a:lstStyle/>
              <a:p>
                <a:pPr algn="l" latinLnBrk="1">
                  <a:lnSpc>
                    <a:spcPts val="37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质量比的确定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反应物减少的质量之比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参加反应的反应物</a:t>
                </a:r>
              </a:p>
              <a:p>
                <a:pPr latinLnBrk="1">
                  <a:lnSpc>
                    <a:spcPts val="37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生成物增加的质量之比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反应生成的生成物质量比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反应类型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物质类别的确定</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根据确定的反应物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生成物写</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出反应的表达式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确定反应类型及物质类别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37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计算化学计量数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化学方程式中各物质的化学计量数之比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参加反应的各物质的质量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该物质的相对分子质量的值之比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EX.1_1#01764b62a?vaa=1&amp;vcp=1&amp;vis=1&amp;pid=05aa82e23&amp;color=0,0,0&amp;mp=1&amp;vtp=1&amp;vaab=1&amp;bt=1&amp;bbb=1&amp;hb=1"/>
              <p:cNvSpPr>
                <a:spLocks noRot="1" noChangeAspect="1" noMove="1" noResize="1" noEditPoints="1" noAdjustHandles="1" noChangeArrowheads="1" noChangeShapeType="1" noTextEdit="1"/>
              </p:cNvSpPr>
              <p:nvPr/>
            </p:nvSpPr>
            <p:spPr>
              <a:xfrm>
                <a:off x="539496" y="1532604"/>
                <a:ext cx="11109960" cy="3258757"/>
              </a:xfrm>
              <a:prstGeom prst="rect">
                <a:avLst/>
              </a:prstGeom>
              <a:blipFill rotWithShape="1">
                <a:blip r:embed="rId3"/>
                <a:stretch>
                  <a:fillRect l="-3" t="-11" r="3" b="-209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973a0df9?vcp=1&amp;pid=05aa82e23&amp;color=0,0,0&amp;vtp=1&amp;vaab=1&amp;bt=1&amp;bbb=1"/>
          <p:cNvSpPr/>
          <p:nvPr/>
        </p:nvSpPr>
        <p:spPr>
          <a:xfrm>
            <a:off x="539496" y="554400"/>
            <a:ext cx="11109960" cy="554482"/>
          </a:xfrm>
          <a:prstGeom prst="rect">
            <a:avLst/>
          </a:prstGeom>
          <a:noFill/>
        </p:spPr>
        <p:txBody>
          <a:bodyPr wrap="none" lIns="0" tIns="0" rIns="0" bIns="0" rtlCol="0" anchor="t"/>
          <a:lstStyle/>
          <a:p>
            <a:pPr algn="l" latinLnBrk="1">
              <a:lnSpc>
                <a:spcPts val="47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p:sp>
        <p:nvSpPr>
          <p:cNvPr id="3" name="QC_7_BD.26_1#febba8bdc?sp=1&amp;vaa=1&amp;vcp=1&amp;vis=1&amp;pid=9973a0df9&amp;color=0,0,0&amp;vtp=1&amp;vaab=1&amp;bbb=1&amp;hb=1"/>
          <p:cNvSpPr/>
          <p:nvPr/>
        </p:nvSpPr>
        <p:spPr>
          <a:xfrm>
            <a:off x="539496" y="1147809"/>
            <a:ext cx="11109960" cy="10775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一定条件下，甲、乙、丙、丁四种物质在密闭容器中发生反应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反应前后各物质的质量如下表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19" name="QC_7_BD.26_2#febba8bdc?colgroup=10,5,2,5,5&amp;vaa=1&amp;vcp=1&amp;vis=1&amp;pid=9973a0df9&amp;color=0,0,0&amp;vtp=1&amp;vaab=1&amp;bbb=1"/>
              <p:cNvGraphicFramePr>
                <a:graphicFrameLocks noGrp="1"/>
              </p:cNvGraphicFramePr>
              <p:nvPr/>
            </p:nvGraphicFramePr>
            <p:xfrm>
              <a:off x="539496" y="2360469"/>
              <a:ext cx="11064240" cy="1737678"/>
            </p:xfrm>
            <a:graphic>
              <a:graphicData uri="http://schemas.openxmlformats.org/drawingml/2006/table">
                <a:tbl>
                  <a:tblPr/>
                  <a:tblGrid>
                    <a:gridCol w="4096512">
                      <a:extLst>
                        <a:ext uri="{9D8B030D-6E8A-4147-A177-3AD203B41FA5}">
                          <a16:colId xmlns:a16="http://schemas.microsoft.com/office/drawing/2014/main" val="20000"/>
                        </a:ext>
                      </a:extLst>
                    </a:gridCol>
                    <a:gridCol w="1993392">
                      <a:extLst>
                        <a:ext uri="{9D8B030D-6E8A-4147-A177-3AD203B41FA5}">
                          <a16:colId xmlns:a16="http://schemas.microsoft.com/office/drawing/2014/main" val="20001"/>
                        </a:ext>
                      </a:extLst>
                    </a:gridCol>
                    <a:gridCol w="987552">
                      <a:extLst>
                        <a:ext uri="{9D8B030D-6E8A-4147-A177-3AD203B41FA5}">
                          <a16:colId xmlns:a16="http://schemas.microsoft.com/office/drawing/2014/main" val="20002"/>
                        </a:ext>
                      </a:extLst>
                    </a:gridCol>
                    <a:gridCol w="1993392">
                      <a:extLst>
                        <a:ext uri="{9D8B030D-6E8A-4147-A177-3AD203B41FA5}">
                          <a16:colId xmlns:a16="http://schemas.microsoft.com/office/drawing/2014/main" val="20003"/>
                        </a:ext>
                      </a:extLst>
                    </a:gridCol>
                    <a:gridCol w="1993392">
                      <a:extLst>
                        <a:ext uri="{9D8B030D-6E8A-4147-A177-3AD203B41FA5}">
                          <a16:colId xmlns:a16="http://schemas.microsoft.com/office/drawing/2014/main" val="20004"/>
                        </a:ext>
                      </a:extLst>
                    </a:gridCol>
                  </a:tblGrid>
                  <a:tr h="576136">
                    <a:tc>
                      <a:txBody>
                        <a:bodyPr/>
                        <a:lstStyle/>
                        <a:p>
                          <a:pPr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80771">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36</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0771">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9" name="QC_7_BD.26_2#febba8bdc?colgroup=10,5,2,5,5&amp;vaa=1&amp;vcp=1&amp;vis=1&amp;pid=9973a0df9&amp;color=0,0,0&amp;vtp=1&amp;vaab=1&amp;bbb=1"/>
              <p:cNvGraphicFramePr>
                <a:graphicFrameLocks noGrp="1"/>
              </p:cNvGraphicFramePr>
              <p:nvPr/>
            </p:nvGraphicFramePr>
            <p:xfrm>
              <a:off x="539496" y="2360469"/>
              <a:ext cx="11064240" cy="1737678"/>
            </p:xfrm>
            <a:graphic>
              <a:graphicData uri="http://schemas.openxmlformats.org/drawingml/2006/table">
                <a:tbl>
                  <a:tblPr/>
                  <a:tblGrid>
                    <a:gridCol w="4096512"/>
                    <a:gridCol w="1993392"/>
                    <a:gridCol w="987552"/>
                    <a:gridCol w="1993392"/>
                    <a:gridCol w="1993392"/>
                  </a:tblGrid>
                  <a:tr h="576136">
                    <a:tc>
                      <a:txBody>
                        <a:bodyPr/>
                        <a:lstStyle/>
                        <a:p>
                          <a:pPr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8102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36</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8102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5" name="QC_7_AN.27_1#febba8bdc.bracket?vaa=1&amp;vcp=1&amp;vis=1&amp;pid=9973a0df9&amp;color=0,0,0&amp;vpa=9&amp;vtp=1&amp;vaab=1"/>
          <p:cNvSpPr/>
          <p:nvPr/>
        </p:nvSpPr>
        <p:spPr>
          <a:xfrm>
            <a:off x="8639714" y="1796335"/>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C_7_BD.26_3#febba8bdc.choices?vaa=1&amp;vcp=1&amp;vis=1&amp;pid=9973a0df9&amp;color=0,0,0&amp;vtp=1&amp;vaab=1&amp;bbb=1"/>
              <p:cNvSpPr/>
              <p:nvPr/>
            </p:nvSpPr>
            <p:spPr>
              <a:xfrm>
                <a:off x="539496" y="4156249"/>
                <a:ext cx="11109960" cy="2220532"/>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的值是4</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.反应前后丙和丁变化的质量比为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.乙一定是该反应的催化剂</a:t>
                </a:r>
                <a:endParaRPr lang="en-US" altLang="zh-CN" sz="2800" dirty="0">
                  <a:solidFill>
                    <a:srgbClr val="000000"/>
                  </a:solidFill>
                </a:endParaRP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.该反应的基本反应类型是化合反应</a:t>
                </a:r>
                <a:endParaRPr lang="en-US" altLang="zh-CN" sz="2800" dirty="0">
                  <a:solidFill>
                    <a:srgbClr val="000000"/>
                  </a:solidFill>
                </a:endParaRPr>
              </a:p>
            </p:txBody>
          </p:sp>
        </mc:Choice>
        <mc:Fallback xmlns="">
          <p:sp>
            <p:nvSpPr>
              <p:cNvPr id="6" name="QC_7_BD.26_3#febba8bdc.choices?vaa=1&amp;vcp=1&amp;vis=1&amp;pid=9973a0df9&amp;color=0,0,0&amp;vtp=1&amp;vaab=1&amp;bbb=1"/>
              <p:cNvSpPr>
                <a:spLocks noRot="1" noChangeAspect="1" noMove="1" noResize="1" noEditPoints="1" noAdjustHandles="1" noChangeArrowheads="1" noChangeShapeType="1" noTextEdit="1"/>
              </p:cNvSpPr>
              <p:nvPr/>
            </p:nvSpPr>
            <p:spPr>
              <a:xfrm>
                <a:off x="539496" y="4156249"/>
                <a:ext cx="11109960" cy="2220532"/>
              </a:xfrm>
              <a:prstGeom prst="rect">
                <a:avLst/>
              </a:prstGeom>
              <a:blipFill>
                <a:blip r:embed="rId4"/>
                <a:stretch>
                  <a:fillRect l="-1976" t="-2198" b="-961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4cccc7911.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4cccc7911.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4cccc7911.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物质的变化、物质的组成与结构</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8_1#dff53dac5?sp=1&amp;vaa=1&amp;vcp=1&amp;vis=1&amp;pid=9973a0df9&amp;color=0,0,0&amp;vtp=1&amp;vaab=1&amp;bt=1&amp;bbb=1&amp;hb=1"/>
          <p:cNvSpPr/>
          <p:nvPr/>
        </p:nvSpPr>
        <p:spPr>
          <a:xfrm>
            <a:off x="539496" y="87245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密闭容器中有甲、乙、丙、丁四种物质，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在一定条件下发生化学反应，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测得反应前及反应一段时间后各物质的质量变化如图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7_BD.28_2#dff53dac5?iti=1&amp;vaa=1&amp;vcp=1&amp;vis=1&amp;pid=9973a0df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40489" y="2092917"/>
            <a:ext cx="5293611" cy="332563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28_3#dff53dac5?iti=1&amp;vaa=1&amp;vcp=1&amp;vis=1&amp;pid=9973a0df9&amp;color=0,0,0&amp;vtp=1&amp;vaab=1&amp;bbb=1"/>
          <p:cNvSpPr/>
          <p:nvPr/>
        </p:nvSpPr>
        <p:spPr>
          <a:xfrm>
            <a:off x="5787295" y="541855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30_1#dff53dac5.choices?vaa=1&amp;vcp=1&amp;vis=1&amp;pid=9973a0df9&amp;color=0,0,0&amp;vtp=1&amp;vaab=1&amp;bt=1&amp;bbb=1&amp;hb=1"/>
              <p:cNvSpPr/>
              <p:nvPr/>
            </p:nvSpPr>
            <p:spPr>
              <a:xfrm>
                <a:off x="539496" y="554400"/>
                <a:ext cx="11109960" cy="2661857"/>
              </a:xfrm>
              <a:prstGeom prst="rect">
                <a:avLst/>
              </a:prstGeom>
              <a:noFill/>
            </p:spPr>
            <p:txBody>
              <a:bodyPr wrap="none" lIns="0" tIns="0" rIns="0" bIns="0" rtlCol="0" anchor="t"/>
              <a:lstStyle/>
              <a:p>
                <a:pPr algn="l" latinLnBrk="1">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A.乙一定是该反应的催化剂</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.该反应属于化合反应</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.甲、丙相对分子质量之比为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.若继续反应至丙的质量为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，则参加反应的甲的质量刚好等于乙的</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a:t>
                </a:r>
                <a:endParaRPr lang="en-US" altLang="zh-CN" sz="2800" dirty="0"/>
              </a:p>
            </p:txBody>
          </p:sp>
        </mc:Choice>
        <mc:Fallback xmlns="">
          <p:sp>
            <p:nvSpPr>
              <p:cNvPr id="2" name="QC_7_BD.30_1#dff53dac5.choices?vaa=1&amp;vcp=1&amp;vis=1&amp;pid=9973a0df9&amp;color=0,0,0&amp;vtp=1&amp;vaab=1&amp;bt=1&amp;bbb=1&amp;hb=1"/>
              <p:cNvSpPr>
                <a:spLocks noRot="1" noChangeAspect="1" noMove="1" noResize="1" noEditPoints="1" noAdjustHandles="1" noChangeArrowheads="1" noChangeShapeType="1" noTextEdit="1"/>
              </p:cNvSpPr>
              <p:nvPr/>
            </p:nvSpPr>
            <p:spPr>
              <a:xfrm>
                <a:off x="539496" y="554400"/>
                <a:ext cx="11109960" cy="2661857"/>
              </a:xfrm>
              <a:prstGeom prst="rect">
                <a:avLst/>
              </a:prstGeom>
              <a:blipFill>
                <a:blip r:embed="rId3"/>
                <a:stretch>
                  <a:fillRect l="-1976" t="-2517" r="-220" b="-6865"/>
                </a:stretch>
              </a:blipFill>
            </p:spPr>
            <p:txBody>
              <a:bodyPr/>
              <a:lstStyle/>
              <a:p>
                <a:r>
                  <a:rPr lang="zh-CN" altLang="en-US">
                    <a:noFill/>
                  </a:rPr>
                  <a:t> </a:t>
                </a:r>
              </a:p>
            </p:txBody>
          </p:sp>
        </mc:Fallback>
      </mc:AlternateContent>
      <p:pic>
        <p:nvPicPr>
          <p:cNvPr id="3" name="QC_7_BD.30_2#dff53dac5?iti=2&amp;vaa=1&amp;vcp=1&amp;vis=1&amp;pid=9973a0df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32106" y="2697359"/>
            <a:ext cx="5319522" cy="331524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30_3#dff53dac5?iti=2&amp;vaa=1&amp;vcp=1&amp;vis=1&amp;pid=9973a0df9&amp;color=0,0,0&amp;vtp=1&amp;vaab=1&amp;bbb=1"/>
          <p:cNvSpPr/>
          <p:nvPr/>
        </p:nvSpPr>
        <p:spPr>
          <a:xfrm>
            <a:off x="6088475" y="5876716"/>
            <a:ext cx="614362" cy="493395"/>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QC_7_BD.30_2#dff53dac5?iti=2&amp;vaa=1&amp;vcp=1&amp;vis=1&amp;pid=9973a0df9&amp;color=0,0,0&amp;tib=255,255,255&amp;vtp=1&amp;vaab=1" descr="preencoded.png">
            <a:extLst>
              <a:ext uri="{FF2B5EF4-FFF2-40B4-BE49-F238E27FC236}">
                <a16:creationId xmlns:a16="http://schemas.microsoft.com/office/drawing/2014/main" id="{A49F14E4-783D-48AD-9956-079739E73D7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702837" y="2697359"/>
            <a:ext cx="5319522" cy="331524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30_3#dff53dac5?iti=2&amp;vaa=1&amp;vcp=1&amp;vis=1&amp;pid=9973a0df9&amp;color=0,0,0&amp;vtp=1&amp;vaab=1&amp;bbb=1">
            <a:extLst>
              <a:ext uri="{FF2B5EF4-FFF2-40B4-BE49-F238E27FC236}">
                <a16:creationId xmlns:a16="http://schemas.microsoft.com/office/drawing/2014/main" id="{027FE14B-D219-47AB-A8D1-C74486EE3D64}"/>
              </a:ext>
            </a:extLst>
          </p:cNvPr>
          <p:cNvSpPr/>
          <p:nvPr/>
        </p:nvSpPr>
        <p:spPr>
          <a:xfrm>
            <a:off x="9659206" y="5876716"/>
            <a:ext cx="614362" cy="493395"/>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2" name="QC_7_AS.1_1#dff53dac5?vaa=1&amp;vcp=1&amp;vis=1&amp;pid=9973a0df9&amp;color=0,0,0&amp;vtp=1&amp;vaab=1&amp;bt=1&amp;bbb=1&amp;hb=1"/>
              <p:cNvSpPr/>
              <p:nvPr/>
            </p:nvSpPr>
            <p:spPr>
              <a:xfrm>
                <a:off x="368046" y="651510"/>
                <a:ext cx="11109960" cy="4849276"/>
              </a:xfrm>
              <a:prstGeom prst="rect">
                <a:avLst/>
              </a:prstGeom>
              <a:noFill/>
            </p:spPr>
            <p:txBody>
              <a:bodyPr wrap="square" lIns="0" tIns="0" rIns="0" bIns="0" rtlCol="0" anchor="t">
                <a:spAutoFit/>
              </a:bodyPr>
              <a:lstStyle/>
              <a:p>
                <a:pPr algn="l" latinLnBrk="1">
                  <a:lnSpc>
                    <a:spcPts val="37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由图中数据可知，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=21+8+40+30−17−8−25=49</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应后甲的质量增加了</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甲是生成物；反应前后乙</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量不变，则乙可能是该反应的催化剂，也可能是不参加反应的杂质</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应后丙的质量增加了</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丙是生成物；反应后丁的</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减少了</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丁是反应物；可见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37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该反应是丁在一定</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条件</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下生成甲和丙，符合“一变</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37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多”的特征，属于分解反应。反应中甲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丙的</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37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变化比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
                      <m:d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d>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
                      <m:d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d>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gn="l" latinLnBrk="1">
                  <a:lnSpc>
                    <a:spcPts val="3700"/>
                  </a:lnSpc>
                </a:pPr>
                <a14:m>
                  <m:oMath xmlns:m="http://schemas.openxmlformats.org/officeDocument/2006/math">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4∶15</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但由于不知道化</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学计</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量数，故不</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37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能确定甲、丙的相对分子质量之比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100"/>
                  </a:lnSpc>
                </a:pPr>
                <a:endParaRPr lang="en-US" altLang="zh-CN" sz="2800" dirty="0">
                  <a:solidFill>
                    <a:srgbClr val="FF0000"/>
                  </a:solidFill>
                  <a:ea typeface="宋体" panose="02010600030101010101" pitchFamily="2" charset="-122"/>
                </a:endParaRPr>
              </a:p>
            </p:txBody>
          </p:sp>
        </mc:Choice>
        <mc:Fallback xmlns="">
          <p:sp>
            <p:nvSpPr>
              <p:cNvPr id="2" name="QC_7_AS.1_1#dff53dac5?vaa=1&amp;vcp=1&amp;vis=1&amp;pid=9973a0df9&amp;color=0,0,0&amp;vtp=1&amp;vaab=1&amp;bt=1&amp;bbb=1&amp;hb=1"/>
              <p:cNvSpPr>
                <a:spLocks noRot="1" noChangeAspect="1" noMove="1" noResize="1" noEditPoints="1" noAdjustHandles="1" noChangeArrowheads="1" noChangeShapeType="1" noTextEdit="1"/>
              </p:cNvSpPr>
              <p:nvPr/>
            </p:nvSpPr>
            <p:spPr>
              <a:xfrm>
                <a:off x="368046" y="651510"/>
                <a:ext cx="11109960" cy="4849276"/>
              </a:xfrm>
              <a:prstGeom prst="rect">
                <a:avLst/>
              </a:prstGeom>
              <a:blipFill>
                <a:blip r:embed="rId4"/>
                <a:stretch>
                  <a:fillRect l="-1920" t="-2516" r="-1426" b="-25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dff53dac5?vaa=1&amp;vcp=1&amp;vis=1&amp;pid=9973a0df9&amp;color=0,0,0&amp;vtp=1&amp;vaab=1&amp;bt=1&amp;bbb=1&amp;hb=1"/>
              <p:cNvSpPr/>
              <p:nvPr/>
            </p:nvSpPr>
            <p:spPr>
              <a:xfrm>
                <a:off x="402336" y="420115"/>
                <a:ext cx="10967506" cy="2348015"/>
              </a:xfrm>
              <a:prstGeom prst="rect">
                <a:avLst/>
              </a:prstGeom>
              <a:noFill/>
            </p:spPr>
            <p:txBody>
              <a:bodyPr wrap="square" lIns="0" tIns="0" rIns="0" bIns="0" rtlCol="0" anchor="t">
                <a:spAutoFit/>
              </a:bodyPr>
              <a:lstStyle/>
              <a:p>
                <a:pPr latinLnBrk="1">
                  <a:lnSpc>
                    <a:spcPts val="4700"/>
                  </a:lnSpc>
                </a:pPr>
                <a:r>
                  <a:rPr lang="zh-CN" altLang="en-US" sz="100" b="0" i="0" spc="-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应中丁、甲、丙的质量变化比</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19∶4∶15</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若继续反应至</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丙的</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，则又生成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丙和</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甲，此时甲的质量为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，反应中甲增加的质量为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所以参</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与反</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应的甲的质量刚好等于乙的质量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mc:Choice>
        <mc:Fallback xmlns="">
          <p:sp>
            <p:nvSpPr>
              <p:cNvPr id="2" name="QC_7_AS.1_1#dff53dac5?vaa=1&amp;vcp=1&amp;vis=1&amp;pid=9973a0df9&amp;color=0,0,0&amp;vtp=1&amp;vaab=1&amp;bt=1&amp;bbb=1&amp;hb=1"/>
              <p:cNvSpPr>
                <a:spLocks noRot="1" noChangeAspect="1" noMove="1" noResize="1" noEditPoints="1" noAdjustHandles="1" noChangeArrowheads="1" noChangeShapeType="1" noTextEdit="1"/>
              </p:cNvSpPr>
              <p:nvPr/>
            </p:nvSpPr>
            <p:spPr>
              <a:xfrm>
                <a:off x="402336" y="420115"/>
                <a:ext cx="10967506" cy="2348015"/>
              </a:xfrm>
              <a:prstGeom prst="rect">
                <a:avLst/>
              </a:prstGeom>
              <a:blipFill>
                <a:blip r:embed="rId2"/>
                <a:stretch>
                  <a:fillRect l="-1946" t="-1299" r="-1056" b="-7013"/>
                </a:stretch>
              </a:blipFill>
            </p:spPr>
            <p:txBody>
              <a:bodyPr/>
              <a:lstStyle/>
              <a:p>
                <a:r>
                  <a:rPr lang="zh-CN" altLang="en-US">
                    <a:noFill/>
                  </a:rPr>
                  <a:t> </a:t>
                </a:r>
              </a:p>
            </p:txBody>
          </p:sp>
        </mc:Fallback>
      </mc:AlternateContent>
      <p:pic>
        <p:nvPicPr>
          <p:cNvPr id="3" name="QC_7_BD.30_2#dff53dac5?iti=2&amp;vaa=1&amp;vcp=1&amp;vis=1&amp;pid=9973a0df9&amp;color=0,0,0&amp;tib=255,255,255&amp;vtp=1&amp;vaab=1" descr="preencoded.png">
            <a:extLst>
              <a:ext uri="{FF2B5EF4-FFF2-40B4-BE49-F238E27FC236}">
                <a16:creationId xmlns:a16="http://schemas.microsoft.com/office/drawing/2014/main" id="{BAF4055E-E813-499B-BDB1-79DE9A7EE8F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702837" y="2768130"/>
            <a:ext cx="5319522" cy="331524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30_3#dff53dac5?iti=2&amp;vaa=1&amp;vcp=1&amp;vis=1&amp;pid=9973a0df9&amp;color=0,0,0&amp;vtp=1&amp;vaab=1&amp;bbb=1">
            <a:extLst>
              <a:ext uri="{FF2B5EF4-FFF2-40B4-BE49-F238E27FC236}">
                <a16:creationId xmlns:a16="http://schemas.microsoft.com/office/drawing/2014/main" id="{393997C6-643D-4558-9827-8C4C24C522C4}"/>
              </a:ext>
            </a:extLst>
          </p:cNvPr>
          <p:cNvSpPr/>
          <p:nvPr/>
        </p:nvSpPr>
        <p:spPr>
          <a:xfrm>
            <a:off x="9659206" y="5947487"/>
            <a:ext cx="614362" cy="493395"/>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
        <p:nvSpPr>
          <p:cNvPr id="5" name="QC_7_AN.1_1#dff53dac5?vaa=1&amp;vcp=1&amp;vis=1&amp;pid=9973a0df9&amp;color=0,0,0&amp;vtp=1&amp;vaab=1&amp;bbb=1">
            <a:extLst>
              <a:ext uri="{FF2B5EF4-FFF2-40B4-BE49-F238E27FC236}">
                <a16:creationId xmlns:a16="http://schemas.microsoft.com/office/drawing/2014/main" id="{9C0E5134-8F00-4E98-AE40-C5D6451472BF}"/>
              </a:ext>
            </a:extLst>
          </p:cNvPr>
          <p:cNvSpPr/>
          <p:nvPr/>
        </p:nvSpPr>
        <p:spPr>
          <a:xfrm>
            <a:off x="402336" y="34290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671c23e0e?vcp=1&amp;pid=330e94af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计算化学反应中某物质的质量或某元素的质量</a:t>
            </a:r>
            <a:endParaRPr lang="en-US" altLang="zh-CN" sz="3200" dirty="0"/>
          </a:p>
        </p:txBody>
      </p:sp>
      <mc:AlternateContent xmlns:mc="http://schemas.openxmlformats.org/markup-compatibility/2006" xmlns:a14="http://schemas.microsoft.com/office/drawing/2010/main">
        <mc:Choice Requires="a14">
          <p:sp>
            <p:nvSpPr>
              <p:cNvPr id="3" name="QC_6_BD.33_1#081513150?vaa=1&amp;vcp=1&amp;vis=1&amp;pid=671c23e0e&amp;color=0,0,0&amp;vtp=1&amp;vaab=1&amp;bbb=1&amp;hb=1"/>
              <p:cNvSpPr/>
              <p:nvPr/>
            </p:nvSpPr>
            <p:spPr>
              <a:xfrm>
                <a:off x="539496" y="1239899"/>
                <a:ext cx="11109960" cy="16712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（2022·广西贺州·中考）将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酒精</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全部燃烧变为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，恢复到室温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，测得所得气体中氧元素的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64%</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则燃烧消耗氧气的质量为(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33_1#081513150?vaa=1&amp;vcp=1&amp;vis=1&amp;pid=671c23e0e&amp;color=0,0,0&amp;vtp=1&amp;vaab=1&amp;bbb=1&amp;hb=1"/>
              <p:cNvSpPr>
                <a:spLocks noRot="1" noChangeAspect="1" noMove="1" noResize="1" noEditPoints="1" noAdjustHandles="1" noChangeArrowheads="1" noChangeShapeType="1" noTextEdit="1"/>
              </p:cNvSpPr>
              <p:nvPr/>
            </p:nvSpPr>
            <p:spPr>
              <a:xfrm>
                <a:off x="539496" y="1239899"/>
                <a:ext cx="11109960" cy="1671257"/>
              </a:xfrm>
              <a:prstGeom prst="rect">
                <a:avLst/>
              </a:prstGeom>
              <a:blipFill rotWithShape="1">
                <a:blip r:embed="rId3"/>
                <a:stretch>
                  <a:fillRect l="-3" t="-23" r="3" b="-408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6_BD.33_2#081513150.choices?vaa=1&amp;vcp=1&amp;vis=1&amp;pid=671c23e0e&amp;color=0,0,0&amp;vtp=1&amp;vaab=1&amp;bbb=1"/>
              <p:cNvSpPr/>
              <p:nvPr/>
            </p:nvSpPr>
            <p:spPr>
              <a:xfrm>
                <a:off x="539496" y="2955779"/>
                <a:ext cx="11109960" cy="555244"/>
              </a:xfrm>
              <a:prstGeom prst="rect">
                <a:avLst/>
              </a:prstGeom>
              <a:noFill/>
            </p:spPr>
            <p:txBody>
              <a:bodyPr wrap="none" lIns="0" tIns="0" rIns="0" bIns="0" rtlCol="0" anchor="t"/>
              <a:lstStyle/>
              <a:p>
                <a:pPr latinLnBrk="1">
                  <a:lnSpc>
                    <a:spcPts val="5000"/>
                  </a:lnSpc>
                  <a:tabLst>
                    <a:tab pos="2701290" algn="l"/>
                    <a:tab pos="5567680" algn="l"/>
                    <a:tab pos="843407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136 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224 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33_2#081513150.choices?vaa=1&amp;vcp=1&amp;vis=1&amp;pid=671c23e0e&amp;color=0,0,0&amp;vtp=1&amp;vaab=1&amp;bbb=1"/>
              <p:cNvSpPr>
                <a:spLocks noRot="1" noChangeAspect="1" noMove="1" noResize="1" noEditPoints="1" noAdjustHandles="1" noChangeArrowheads="1" noChangeShapeType="1" noTextEdit="1"/>
              </p:cNvSpPr>
              <p:nvPr/>
            </p:nvSpPr>
            <p:spPr>
              <a:xfrm>
                <a:off x="539496" y="2955779"/>
                <a:ext cx="11109960" cy="555244"/>
              </a:xfrm>
              <a:prstGeom prst="rect">
                <a:avLst/>
              </a:prstGeom>
              <a:blipFill rotWithShape="1">
                <a:blip r:embed="rId4"/>
                <a:stretch>
                  <a:fillRect l="-3" t="-88" r="3" b="-14276"/>
                </a:stretch>
              </a:blipFill>
            </p:spPr>
            <p:txBody>
              <a:bodyPr/>
              <a:lstStyle/>
              <a:p>
                <a:r>
                  <a:rPr lang="zh-CN" altLang="en-US">
                    <a:noFill/>
                  </a:rPr>
                  <a:t> </a:t>
                </a:r>
              </a:p>
            </p:txBody>
          </p:sp>
        </mc:Fallback>
      </mc:AlternateContent>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081513150?vaa=1&amp;vcp=1&amp;vis=1&amp;pid=671c23e0e&amp;color=0,0,0&amp;vtp=1&amp;vaab=1&amp;bt=1&amp;bbb=1&amp;hb=1"/>
              <p:cNvSpPr/>
              <p:nvPr/>
            </p:nvSpPr>
            <p:spPr>
              <a:xfrm>
                <a:off x="539496" y="538163"/>
                <a:ext cx="11109960" cy="4089400"/>
              </a:xfrm>
              <a:prstGeom prst="rect">
                <a:avLst/>
              </a:prstGeom>
              <a:noFill/>
            </p:spPr>
            <p:txBody>
              <a:bodyPr wrap="none" lIns="0" tIns="0" rIns="0" bIns="0" rtlCol="0" anchor="t"/>
              <a:lstStyle/>
              <a:p>
                <a:pPr algn="l" latinLnBrk="1">
                  <a:lnSpc>
                    <a:spcPts val="53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酒精中含碳元素的质量为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含氢元素的质量为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，则含氧元素的质量为</a:t>
                </a:r>
              </a:p>
              <a:p>
                <a:pPr latinLnBrk="1">
                  <a:lnSpc>
                    <a:spcPts val="37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。室温下</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呈气态，水呈液态</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燃烧后恢复到室温所得气体</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的混合气体</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）中氧元素的质量</a:t>
                </a:r>
              </a:p>
              <a:p>
                <a:pPr latinLnBrk="1">
                  <a:lnSpc>
                    <a:spcPts val="37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64%</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，可知该气体中碳元素的质量分数为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138 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酒精</a:t>
                </a:r>
              </a:p>
              <a:p>
                <a:pPr latinLnBrk="1">
                  <a:lnSpc>
                    <a:spcPts val="37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中含碳元素的质量为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，故反应生成的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混合气体中含氧元素</a:t>
                </a:r>
              </a:p>
              <a:p>
                <a:pPr latinLnBrk="1">
                  <a:lnSpc>
                    <a:spcPts val="5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的质量为</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×64%=128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。由氢元素质量守恒和水中</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元素质量</a:t>
                </a:r>
              </a:p>
              <a:p>
                <a:pPr latinLnBrk="1">
                  <a:lnSpc>
                    <a:spcPts val="100"/>
                  </a:lnSpc>
                </a:pPr>
                <a:endParaRPr lang="en-US" altLang="zh-CN" sz="2800" dirty="0"/>
              </a:p>
            </p:txBody>
          </p:sp>
        </mc:Choice>
        <mc:Fallback xmlns="">
          <p:sp>
            <p:nvSpPr>
              <p:cNvPr id="2" name="QC_6_AS.1_1#081513150?vaa=1&amp;vcp=1&amp;vis=1&amp;pid=671c23e0e&amp;color=0,0,0&amp;vtp=1&amp;vaab=1&amp;bt=1&amp;bbb=1&amp;hb=1"/>
              <p:cNvSpPr>
                <a:spLocks noRot="1" noChangeAspect="1" noMove="1" noResize="1" noEditPoints="1" noAdjustHandles="1" noChangeArrowheads="1" noChangeShapeType="1" noTextEdit="1"/>
              </p:cNvSpPr>
              <p:nvPr/>
            </p:nvSpPr>
            <p:spPr>
              <a:xfrm>
                <a:off x="539496" y="538163"/>
                <a:ext cx="11109960" cy="4089400"/>
              </a:xfrm>
              <a:prstGeom prst="rect">
                <a:avLst/>
              </a:prstGeom>
              <a:blipFill>
                <a:blip r:embed="rId3"/>
                <a:stretch>
                  <a:fillRect l="-1976" r="-604" b="-20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C_6_AS.1_1#081513150?vaa=1&amp;vcp=1&amp;vis=1&amp;pid=671c23e0e&amp;color=0,0,0&amp;vtp=1&amp;vaab=1&amp;bt=1&amp;bbb=1&amp;hb=1">
                <a:extLst>
                  <a:ext uri="{FF2B5EF4-FFF2-40B4-BE49-F238E27FC236}">
                    <a16:creationId xmlns:a16="http://schemas.microsoft.com/office/drawing/2014/main" id="{D87A2BC7-6764-4456-AD2C-2A0CA975E540}"/>
                  </a:ext>
                </a:extLst>
              </p:cNvPr>
              <p:cNvSpPr/>
              <p:nvPr/>
            </p:nvSpPr>
            <p:spPr>
              <a:xfrm>
                <a:off x="539496" y="4775254"/>
                <a:ext cx="11109960" cy="1392625"/>
              </a:xfrm>
              <a:prstGeom prst="rect">
                <a:avLst/>
              </a:prstGeom>
              <a:noFill/>
            </p:spPr>
            <p:txBody>
              <a:bodyPr wrap="square" lIns="0" tIns="0" rIns="0" bIns="0" rtlCol="0" anchor="t">
                <a:spAutoFit/>
              </a:bodyPr>
              <a:lstStyle/>
              <a:p>
                <a:pPr latinLnBrk="1">
                  <a:lnSpc>
                    <a:spcPts val="37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比为</a:t>
                </a:r>
                <a14:m>
                  <m:oMath xmlns:m="http://schemas.openxmlformats.org/officeDocument/2006/math">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，可计算水中含氧元素的质量为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×8=144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参加反应的氧气的质量为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根据反应前后氧元素质量不变可</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得</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4</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3" name="QC_6_AS.1_1#081513150?vaa=1&amp;vcp=1&amp;vis=1&amp;pid=671c23e0e&amp;color=0,0,0&amp;vtp=1&amp;vaab=1&amp;bt=1&amp;bbb=1&amp;hb=1">
                <a:extLst>
                  <a:ext uri="{FF2B5EF4-FFF2-40B4-BE49-F238E27FC236}">
                    <a16:creationId xmlns:a16="http://schemas.microsoft.com/office/drawing/2014/main" id="{D87A2BC7-6764-4456-AD2C-2A0CA975E540}"/>
                  </a:ext>
                </a:extLst>
              </p:cNvPr>
              <p:cNvSpPr>
                <a:spLocks noRot="1" noChangeAspect="1" noMove="1" noResize="1" noEditPoints="1" noAdjustHandles="1" noChangeArrowheads="1" noChangeShapeType="1" noTextEdit="1"/>
              </p:cNvSpPr>
              <p:nvPr/>
            </p:nvSpPr>
            <p:spPr>
              <a:xfrm>
                <a:off x="539496" y="4775254"/>
                <a:ext cx="11109960" cy="1392625"/>
              </a:xfrm>
              <a:prstGeom prst="rect">
                <a:avLst/>
              </a:prstGeom>
              <a:blipFill>
                <a:blip r:embed="rId4"/>
                <a:stretch>
                  <a:fillRect l="-1976" t="-8734" r="-1647" b="-12664"/>
                </a:stretch>
              </a:blipFill>
            </p:spPr>
            <p:txBody>
              <a:bodyPr/>
              <a:lstStyle/>
              <a:p>
                <a:r>
                  <a:rPr lang="zh-CN" altLang="en-US">
                    <a:noFill/>
                  </a:rPr>
                  <a:t> </a:t>
                </a:r>
              </a:p>
            </p:txBody>
          </p:sp>
        </mc:Fallback>
      </mc:AlternateContent>
      <p:sp>
        <p:nvSpPr>
          <p:cNvPr id="4" name="QC_6_AN.1_1#081513150?vaa=1&amp;vcp=1&amp;vis=1&amp;pid=671c23e0e&amp;color=0,0,0&amp;vtp=1&amp;vaab=1&amp;bbb=1">
            <a:extLst>
              <a:ext uri="{FF2B5EF4-FFF2-40B4-BE49-F238E27FC236}">
                <a16:creationId xmlns:a16="http://schemas.microsoft.com/office/drawing/2014/main" id="{927214C8-1209-4B06-8DED-8F4439F8DB9E}"/>
              </a:ext>
            </a:extLst>
          </p:cNvPr>
          <p:cNvSpPr/>
          <p:nvPr/>
        </p:nvSpPr>
        <p:spPr>
          <a:xfrm>
            <a:off x="9532620" y="5761913"/>
            <a:ext cx="2539746"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p:bldP spid="4" grpId="0" uiExpand="1"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081513150?vaa=1&amp;vcp=1&amp;vis=1&amp;pid=671c23e0e&amp;color=0,0,0&amp;mp=1&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根据化学反应中反应物的总质量与生成物的总质量相等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可计算反应中某</a:t>
            </a:r>
          </a:p>
          <a:p>
            <a:pPr latinLnBrk="1">
              <a:lnSpc>
                <a:spcPts val="5100"/>
              </a:lnSpc>
            </a:pPr>
            <a:r>
              <a:rPr lang="en-US" altLang="zh-CN" sz="28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物质的质量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或根据化学反应前后元素种类和质量不变</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结合有关化学式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由某元素的质量和该元素在物质中的质量分数计算相应物质的质量等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5611972c?vcp=1&amp;pid=671c23e0e&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mc:AlternateContent xmlns:mc="http://schemas.openxmlformats.org/markup-compatibility/2006" xmlns:a14="http://schemas.microsoft.com/office/drawing/2010/main">
        <mc:Choice Requires="a14">
          <p:sp>
            <p:nvSpPr>
              <p:cNvPr id="3" name="QC_7_BD.38_1#fbda9d8c6?vaa=1&amp;vcp=1&amp;vis=1&amp;pid=85611972c&amp;color=0,0,0&amp;vtp=1&amp;vaab=1&amp;bbb=1&amp;hb=1"/>
              <p:cNvSpPr/>
              <p:nvPr/>
            </p:nvSpPr>
            <p:spPr>
              <a:xfrm>
                <a:off x="539496" y="1210164"/>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（2024·广西玉林·模拟）有一包镁和氧化镁的混合物共</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6.4 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，与一定</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量的稀硫酸恰好完全反应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，所得溶液中溶质的质量为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，则原混合物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中氧元素的质量为(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7_BD.38_1#fbda9d8c6?vaa=1&amp;vcp=1&amp;vis=1&amp;pid=85611972c&amp;color=0,0,0&amp;vtp=1&amp;vaab=1&amp;bbb=1&amp;hb=1"/>
              <p:cNvSpPr>
                <a:spLocks noRot="1" noChangeAspect="1" noMove="1" noResize="1" noEditPoints="1" noAdjustHandles="1" noChangeArrowheads="1" noChangeShapeType="1" noTextEdit="1"/>
              </p:cNvSpPr>
              <p:nvPr/>
            </p:nvSpPr>
            <p:spPr>
              <a:xfrm>
                <a:off x="539496" y="1210164"/>
                <a:ext cx="11109960" cy="1493457"/>
              </a:xfrm>
              <a:prstGeom prst="rect">
                <a:avLst/>
              </a:prstGeom>
              <a:blipFill rotWithShape="1">
                <a:blip r:embed="rId3"/>
                <a:stretch>
                  <a:fillRect l="-3" t="-33" r="3" b="-4564"/>
                </a:stretch>
              </a:blipFill>
            </p:spPr>
            <p:txBody>
              <a:bodyPr/>
              <a:lstStyle/>
              <a:p>
                <a:r>
                  <a:rPr lang="zh-CN" altLang="en-US">
                    <a:noFill/>
                  </a:rPr>
                  <a:t> </a:t>
                </a:r>
              </a:p>
            </p:txBody>
          </p:sp>
        </mc:Fallback>
      </mc:AlternateContent>
      <p:sp>
        <p:nvSpPr>
          <p:cNvPr id="4" name="QC_7_AN.40_1#fbda9d8c6.bracket?vaa=1&amp;vcp=1&amp;vis=1&amp;pid=85611972c&amp;color=0,0,0&amp;vpa=12&amp;vtp=1&amp;vaab=1"/>
          <p:cNvSpPr/>
          <p:nvPr/>
        </p:nvSpPr>
        <p:spPr>
          <a:xfrm>
            <a:off x="3661315" y="2280838"/>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7_BD.38_2#fbda9d8c6.choices?vaa=1&amp;vcp=1&amp;vis=1&amp;pid=85611972c&amp;color=0,0,0&amp;vtp=1&amp;vaab=1&amp;bbb=1"/>
              <p:cNvSpPr/>
              <p:nvPr/>
            </p:nvSpPr>
            <p:spPr>
              <a:xfrm>
                <a:off x="539496" y="2748769"/>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38_2#fbda9d8c6.choices?vaa=1&amp;vcp=1&amp;vis=1&amp;pid=85611972c&amp;color=0,0,0&amp;vtp=1&amp;vaab=1&amp;bbb=1"/>
              <p:cNvSpPr>
                <a:spLocks noRot="1" noChangeAspect="1" noMove="1" noResize="1" noEditPoints="1" noAdjustHandles="1" noChangeArrowheads="1" noChangeShapeType="1" noTextEdit="1"/>
              </p:cNvSpPr>
              <p:nvPr/>
            </p:nvSpPr>
            <p:spPr>
              <a:xfrm>
                <a:off x="539496" y="2748769"/>
                <a:ext cx="11109960" cy="555244"/>
              </a:xfrm>
              <a:prstGeom prst="rect">
                <a:avLst/>
              </a:prstGeom>
              <a:blipFill rotWithShape="1">
                <a:blip r:embed="rId4"/>
                <a:stretch>
                  <a:fillRect l="-3" t="-88" r="3" b="-142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7_AS.1_1#fbda9d8c6?vaa=1&amp;vcp=1&amp;vis=1&amp;pid=85611972c&amp;color=0,0,0&amp;vtp=1&amp;vaab=1&amp;bbb=1&amp;hb=1"/>
              <p:cNvSpPr/>
              <p:nvPr/>
            </p:nvSpPr>
            <p:spPr>
              <a:xfrm>
                <a:off x="539496" y="3312586"/>
                <a:ext cx="11109960" cy="1226757"/>
              </a:xfrm>
              <a:prstGeom prst="rect">
                <a:avLst/>
              </a:prstGeom>
              <a:noFill/>
            </p:spPr>
            <p:txBody>
              <a:bodyPr wrap="none" lIns="0" tIns="0" rIns="0" bIns="0" rtlCol="0" anchor="t"/>
              <a:lstStyle/>
              <a:p>
                <a:pPr algn="l" latinLnBrk="1">
                  <a:lnSpc>
                    <a:spcPts val="53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硫酸镁中，镁元素的质量</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120</m:t>
                        </m:r>
                      </m:den>
                    </m:f>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×100%=4.8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原混合物中氧元素的质量</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=6.4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−4.8 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6" name="QC_7_AS.1_1#fbda9d8c6?vaa=1&amp;vcp=1&amp;vis=1&amp;pid=85611972c&amp;color=0,0,0&amp;vtp=1&amp;vaab=1&amp;bbb=1&amp;hb=1"/>
              <p:cNvSpPr>
                <a:spLocks noRot="1" noChangeAspect="1" noMove="1" noResize="1" noEditPoints="1" noAdjustHandles="1" noChangeArrowheads="1" noChangeShapeType="1" noTextEdit="1"/>
              </p:cNvSpPr>
              <p:nvPr/>
            </p:nvSpPr>
            <p:spPr>
              <a:xfrm>
                <a:off x="539496" y="3312586"/>
                <a:ext cx="11109960" cy="1226757"/>
              </a:xfrm>
              <a:prstGeom prst="rect">
                <a:avLst/>
              </a:prstGeom>
              <a:blipFill rotWithShape="1">
                <a:blip r:embed="rId5"/>
                <a:stretch>
                  <a:fillRect l="-3" t="-35" r="-2203" b="-556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42_1#57ed8dd79?vaa=1&amp;vcp=1&amp;vis=1&amp;pid=85611972c&amp;color=0,0,0&amp;vtp=1&amp;vaab=1&amp;bt=1&amp;bbb=1&amp;hb=1"/>
              <p:cNvSpPr/>
              <p:nvPr/>
            </p:nvSpPr>
            <p:spPr>
              <a:xfrm>
                <a:off x="539496" y="2198593"/>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（2024·广西来宾·模拟）某同学取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的混合固体，</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的稀盐酸混合后恰好完全反应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，则该混合固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体中金属元素的质量分数为(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7_BD.42_1#57ed8dd79?vaa=1&amp;vcp=1&amp;vis=1&amp;pid=85611972c&amp;color=0,0,0&amp;vtp=1&amp;vaab=1&amp;bt=1&amp;bbb=1&amp;hb=1"/>
              <p:cNvSpPr>
                <a:spLocks noRot="1" noChangeAspect="1" noMove="1" noResize="1" noEditPoints="1" noAdjustHandles="1" noChangeArrowheads="1" noChangeShapeType="1" noTextEdit="1"/>
              </p:cNvSpPr>
              <p:nvPr/>
            </p:nvSpPr>
            <p:spPr>
              <a:xfrm>
                <a:off x="539496" y="2198593"/>
                <a:ext cx="11109960" cy="1493457"/>
              </a:xfrm>
              <a:prstGeom prst="rect">
                <a:avLst/>
              </a:prstGeom>
              <a:blipFill rotWithShape="1">
                <a:blip r:embed="rId3"/>
                <a:stretch>
                  <a:fillRect l="-3" t="-15" r="3" b="-45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7_BD.42_2#57ed8dd79.choices?vaa=1&amp;vcp=1&amp;vis=1&amp;pid=85611972c&amp;color=0,0,0&amp;vtp=1&amp;vaab=1&amp;bbb=1"/>
              <p:cNvSpPr/>
              <p:nvPr/>
            </p:nvSpPr>
            <p:spPr>
              <a:xfrm>
                <a:off x="539496" y="3746659"/>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70%</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7_BD.42_2#57ed8dd79.choices?vaa=1&amp;vcp=1&amp;vis=1&amp;pid=85611972c&amp;color=0,0,0&amp;vtp=1&amp;vaab=1&amp;bbb=1"/>
              <p:cNvSpPr>
                <a:spLocks noRot="1" noChangeAspect="1" noMove="1" noResize="1" noEditPoints="1" noAdjustHandles="1" noChangeArrowheads="1" noChangeShapeType="1" noTextEdit="1"/>
              </p:cNvSpPr>
              <p:nvPr/>
            </p:nvSpPr>
            <p:spPr>
              <a:xfrm>
                <a:off x="539496" y="3746659"/>
                <a:ext cx="11109960" cy="555244"/>
              </a:xfrm>
              <a:prstGeom prst="rect">
                <a:avLst/>
              </a:prstGeom>
              <a:blipFill rotWithShape="1">
                <a:blip r:embed="rId4"/>
                <a:stretch>
                  <a:fillRect l="-3" t="-29" r="3" b="-14335"/>
                </a:stretch>
              </a:blipFill>
            </p:spPr>
            <p:txBody>
              <a:bodyPr/>
              <a:lstStyle/>
              <a:p>
                <a:r>
                  <a:rPr lang="zh-CN" altLang="en-US">
                    <a:noFill/>
                  </a:rPr>
                  <a:t> </a:t>
                </a:r>
              </a:p>
            </p:txBody>
          </p:sp>
        </mc:Fallback>
      </mc:AlternateContent>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57ed8dd79?vaa=1&amp;vcp=1&amp;vis=1&amp;pid=85611972c&amp;color=0,0,0&amp;vtp=1&amp;vaab=1&amp;bt=1&amp;bbb=1&amp;hb=1"/>
              <p:cNvSpPr/>
              <p:nvPr/>
            </p:nvSpPr>
            <p:spPr>
              <a:xfrm>
                <a:off x="539496" y="816832"/>
                <a:ext cx="11109960" cy="3848100"/>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氧化锌、氧化铝均能与稀盐酸反应，分别生成氯化锌和水</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、氯</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化铝和水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，铜不与稀盐酸反应。参加反应的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中含氢元素的质量为</a:t>
                </a: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36.5</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；反应生成水的质量为</a:t>
                </a: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，其中含氧元素的质量为</a:t>
                </a:r>
              </a:p>
              <a:p>
                <a:pPr latinLnBrk="1">
                  <a:lnSpc>
                    <a:spcPts val="37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。生成的水中氧元素的质量即为混合固体中氧元素</a:t>
                </a:r>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，则该混合固体中金属元素的质量分数为</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7_AS.1_1#57ed8dd79?vaa=1&amp;vcp=1&amp;vis=1&amp;pid=85611972c&amp;color=0,0,0&amp;vtp=1&amp;vaab=1&amp;bt=1&amp;bbb=1&amp;hb=1"/>
              <p:cNvSpPr>
                <a:spLocks noRot="1" noChangeAspect="1" noMove="1" noResize="1" noEditPoints="1" noAdjustHandles="1" noChangeArrowheads="1" noChangeShapeType="1" noTextEdit="1"/>
              </p:cNvSpPr>
              <p:nvPr/>
            </p:nvSpPr>
            <p:spPr>
              <a:xfrm>
                <a:off x="539496" y="816832"/>
                <a:ext cx="11109960" cy="3848100"/>
              </a:xfrm>
              <a:prstGeom prst="rect">
                <a:avLst/>
              </a:prstGeom>
              <a:blipFill rotWithShape="1">
                <a:blip r:embed="rId3"/>
                <a:stretch>
                  <a:fillRect l="-3" t="-6" r="-3752" b="6"/>
                </a:stretch>
              </a:blipFill>
            </p:spPr>
            <p:txBody>
              <a:bodyPr/>
              <a:lstStyle/>
              <a:p>
                <a:r>
                  <a:rPr lang="zh-CN" altLang="en-US">
                    <a:noFill/>
                  </a:rPr>
                  <a:t> </a:t>
                </a:r>
              </a:p>
            </p:txBody>
          </p:sp>
        </mc:Fallback>
      </mc:AlternateContent>
      <p:sp>
        <p:nvSpPr>
          <p:cNvPr id="3" name="QC_7_AN.2_1#57ed8dd79?vaa=1&amp;vcp=1&amp;vis=1&amp;pid=85611972c&amp;color=0,0,0&amp;vtp=1&amp;vaab=1&amp;bbb=1"/>
          <p:cNvSpPr/>
          <p:nvPr/>
        </p:nvSpPr>
        <p:spPr>
          <a:xfrm>
            <a:off x="539496" y="467750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30e94af7.fixed?vcp=1&amp;pid=cd04890f4&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微专题1</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质量守恒定律</a:t>
            </a:r>
            <a:endParaRPr lang="en-US" altLang="zh-CN" sz="4000" dirty="0"/>
          </a:p>
        </p:txBody>
      </p:sp>
      <p:sp>
        <p:nvSpPr>
          <p:cNvPr id="3" name="C_4_BD#330e94af7.fixed?vcp=1&amp;pid=cd04890f4&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3ac1bb948?vcp=1&amp;pid=330e94af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考点5</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计算化学反应中物质的质量比或元素的质量比</a:t>
            </a:r>
            <a:endParaRPr lang="en-US" altLang="zh-CN" sz="3200" dirty="0"/>
          </a:p>
        </p:txBody>
      </p:sp>
      <mc:AlternateContent xmlns:mc="http://schemas.openxmlformats.org/markup-compatibility/2006" xmlns:a14="http://schemas.microsoft.com/office/drawing/2010/main">
        <mc:Choice Requires="a14">
          <p:sp>
            <p:nvSpPr>
              <p:cNvPr id="3" name="QC_6_BD.46_1#08a479c70?vaa=1&amp;vcp=1&amp;vis=1&amp;pid=3ac1bb948&amp;color=0,0,0&amp;vtp=1&amp;vaab=1&amp;bbb=1&amp;hb=1"/>
              <p:cNvSpPr/>
              <p:nvPr/>
            </p:nvSpPr>
            <p:spPr>
              <a:xfrm>
                <a:off x="539496" y="1239899"/>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（2024·黑龙江绥化·中考）将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和足量的B混合加热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B发生化学反应，若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完全反应后生成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，则参加反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B与生成的D</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46_1#08a479c70?vaa=1&amp;vcp=1&amp;vis=1&amp;pid=3ac1bb948&amp;color=0,0,0&amp;vtp=1&amp;vaab=1&amp;bbb=1&amp;hb=1"/>
              <p:cNvSpPr>
                <a:spLocks noRot="1" noChangeAspect="1" noMove="1" noResize="1" noEditPoints="1" noAdjustHandles="1" noChangeArrowheads="1" noChangeShapeType="1" noTextEdit="1"/>
              </p:cNvSpPr>
              <p:nvPr/>
            </p:nvSpPr>
            <p:spPr>
              <a:xfrm>
                <a:off x="539496" y="1239899"/>
                <a:ext cx="11109960" cy="1493457"/>
              </a:xfrm>
              <a:prstGeom prst="rect">
                <a:avLst/>
              </a:prstGeom>
              <a:blipFill rotWithShape="1">
                <a:blip r:embed="rId3"/>
                <a:stretch>
                  <a:fillRect l="-3" t="-25" r="3" b="-45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6_BD.46_2#08a479c70.choices?vaa=1&amp;vcp=1&amp;vis=1&amp;pid=3ac1bb948&amp;color=0,0,0&amp;vtp=1&amp;vaab=1&amp;bbb=1"/>
              <p:cNvSpPr/>
              <p:nvPr/>
            </p:nvSpPr>
            <p:spPr>
              <a:xfrm>
                <a:off x="539496" y="2777979"/>
                <a:ext cx="11109960" cy="555244"/>
              </a:xfrm>
              <a:prstGeom prst="rect">
                <a:avLst/>
              </a:prstGeom>
              <a:noFill/>
            </p:spPr>
            <p:txBody>
              <a:bodyPr wrap="none" lIns="0" tIns="0" rIns="0" bIns="0" rtlCol="0" anchor="t"/>
              <a:lstStyle/>
              <a:p>
                <a:pPr latinLnBrk="1">
                  <a:lnSpc>
                    <a:spcPts val="5000"/>
                  </a:lnSpc>
                  <a:tabLst>
                    <a:tab pos="2844165" algn="l"/>
                    <a:tab pos="5662930" algn="l"/>
                    <a:tab pos="82784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20∶7</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7∶11</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5∶4</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16∶11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46_2#08a479c70.choices?vaa=1&amp;vcp=1&amp;vis=1&amp;pid=3ac1bb948&amp;color=0,0,0&amp;vtp=1&amp;vaab=1&amp;bbb=1"/>
              <p:cNvSpPr>
                <a:spLocks noRot="1" noChangeAspect="1" noMove="1" noResize="1" noEditPoints="1" noAdjustHandles="1" noChangeArrowheads="1" noChangeShapeType="1" noTextEdit="1"/>
              </p:cNvSpPr>
              <p:nvPr/>
            </p:nvSpPr>
            <p:spPr>
              <a:xfrm>
                <a:off x="539496" y="2777979"/>
                <a:ext cx="11109960" cy="555244"/>
              </a:xfrm>
              <a:prstGeom prst="rect">
                <a:avLst/>
              </a:prstGeom>
              <a:blipFill>
                <a:blip r:embed="rId4"/>
                <a:stretch>
                  <a:fillRect l="-1976" b="-395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6_AS.1_1#08a479c70?vaa=1&amp;vcp=1&amp;vis=1&amp;pid=3ac1bb948&amp;color=0,0,0&amp;vtp=1&amp;vaab=1&amp;bt=1&amp;bbb=1&amp;hb=1">
                <a:extLst>
                  <a:ext uri="{FF2B5EF4-FFF2-40B4-BE49-F238E27FC236}">
                    <a16:creationId xmlns:a16="http://schemas.microsoft.com/office/drawing/2014/main" id="{E2E5727B-2433-46C6-AF7B-4F3BA04B5331}"/>
                  </a:ext>
                </a:extLst>
              </p:cNvPr>
              <p:cNvSpPr/>
              <p:nvPr/>
            </p:nvSpPr>
            <p:spPr>
              <a:xfrm>
                <a:off x="539496" y="3513888"/>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完全反应后生成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由质量守恒定律可知，</a:t>
                </a:r>
              </a:p>
              <a:p>
                <a:pPr latinLnBrk="1">
                  <a:lnSpc>
                    <a:spcPts val="37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，故参加反应的B和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D的</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质量比是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∶22</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7∶11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7" name="QC_6_AS.1_1#08a479c70?vaa=1&amp;vcp=1&amp;vis=1&amp;pid=3ac1bb948&amp;color=0,0,0&amp;vtp=1&amp;vaab=1&amp;bt=1&amp;bbb=1&amp;hb=1">
                <a:extLst>
                  <a:ext uri="{FF2B5EF4-FFF2-40B4-BE49-F238E27FC236}">
                    <a16:creationId xmlns:a16="http://schemas.microsoft.com/office/drawing/2014/main" id="{E2E5727B-2433-46C6-AF7B-4F3BA04B5331}"/>
                  </a:ext>
                </a:extLst>
              </p:cNvPr>
              <p:cNvSpPr>
                <a:spLocks noRot="1" noChangeAspect="1" noMove="1" noResize="1" noEditPoints="1" noAdjustHandles="1" noChangeArrowheads="1" noChangeShapeType="1" noTextEdit="1"/>
              </p:cNvSpPr>
              <p:nvPr/>
            </p:nvSpPr>
            <p:spPr>
              <a:xfrm>
                <a:off x="539496" y="3513888"/>
                <a:ext cx="11109960" cy="1493457"/>
              </a:xfrm>
              <a:prstGeom prst="rect">
                <a:avLst/>
              </a:prstGeom>
              <a:blipFill>
                <a:blip r:embed="rId5"/>
                <a:stretch>
                  <a:fillRect l="-1976" t="-8163" r="-1043" b="-13061"/>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334DD360-B6E4-4A14-ABB6-796EDD6B2360}"/>
              </a:ext>
            </a:extLst>
          </p:cNvPr>
          <p:cNvSpPr txBox="1"/>
          <p:nvPr/>
        </p:nvSpPr>
        <p:spPr>
          <a:xfrm>
            <a:off x="5345684" y="2162490"/>
            <a:ext cx="579438"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B</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C_6_EX.1_1#08a479c70?vaa=1&amp;vcp=1&amp;vis=1&amp;pid=3ac1bb948&amp;color=0,0,0&amp;vtp=1&amp;vaab=1&amp;bbb=1&amp;hb=1">
            <a:extLst>
              <a:ext uri="{FF2B5EF4-FFF2-40B4-BE49-F238E27FC236}">
                <a16:creationId xmlns:a16="http://schemas.microsoft.com/office/drawing/2014/main" id="{36AC176B-1E4A-4285-B908-7D2C24881607}"/>
              </a:ext>
            </a:extLst>
          </p:cNvPr>
          <p:cNvSpPr/>
          <p:nvPr/>
        </p:nvSpPr>
        <p:spPr>
          <a:xfrm>
            <a:off x="541020" y="2180621"/>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根据化学反应前后物质的总质量不变</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可推算出参加化学反应的各物质</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进而计算出反应中各物质的质量比</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也可由化学方程式中各物</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质前的化学计量数和相应化学式</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计算物质的相对分子质量比等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bd65f5780?vcp=1&amp;pid=3ac1bb948&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mc:AlternateContent xmlns:mc="http://schemas.openxmlformats.org/markup-compatibility/2006" xmlns:a14="http://schemas.microsoft.com/office/drawing/2010/main">
        <mc:Choice Requires="a14">
          <p:sp>
            <p:nvSpPr>
              <p:cNvPr id="3" name="QC_7_BD.51_1#995d3774a?vaa=1&amp;vcp=1&amp;vis=1&amp;pid=bd65f5780&amp;color=0,0,0&amp;vtp=1&amp;vaab=1&amp;bbb=1&amp;hb=1"/>
              <p:cNvSpPr/>
              <p:nvPr/>
            </p:nvSpPr>
            <p:spPr>
              <a:xfrm>
                <a:off x="539496" y="1210164"/>
                <a:ext cx="11109960" cy="10235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现将</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和足量B混合加热，A与B发生化学反应，若</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完全反应</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后生成</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，则反应中B与C</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7_BD.51_1#995d3774a?vaa=1&amp;vcp=1&amp;vis=1&amp;pid=bd65f5780&amp;color=0,0,0&amp;vtp=1&amp;vaab=1&amp;bbb=1&amp;hb=1"/>
              <p:cNvSpPr>
                <a:spLocks noRot="1" noChangeAspect="1" noMove="1" noResize="1" noEditPoints="1" noAdjustHandles="1" noChangeArrowheads="1" noChangeShapeType="1" noTextEdit="1"/>
              </p:cNvSpPr>
              <p:nvPr/>
            </p:nvSpPr>
            <p:spPr>
              <a:xfrm>
                <a:off x="539496" y="1210164"/>
                <a:ext cx="11109960" cy="1023557"/>
              </a:xfrm>
              <a:prstGeom prst="rect">
                <a:avLst/>
              </a:prstGeom>
              <a:blipFill rotWithShape="1">
                <a:blip r:embed="rId3"/>
                <a:stretch>
                  <a:fillRect l="-3" t="-48" r="-545" b="-6659"/>
                </a:stretch>
              </a:blipFill>
            </p:spPr>
            <p:txBody>
              <a:bodyPr/>
              <a:lstStyle/>
              <a:p>
                <a:r>
                  <a:rPr lang="zh-CN" altLang="en-US">
                    <a:noFill/>
                  </a:rPr>
                  <a:t> </a:t>
                </a:r>
              </a:p>
            </p:txBody>
          </p:sp>
        </mc:Fallback>
      </mc:AlternateContent>
      <p:sp>
        <p:nvSpPr>
          <p:cNvPr id="4" name="QC_7_AN.52_1#995d3774a.bracket?vaa=1&amp;vcp=1&amp;vis=1&amp;pid=bd65f5780&amp;color=0,0,0&amp;vpa=15&amp;vtp=1&amp;vaab=1"/>
          <p:cNvSpPr/>
          <p:nvPr/>
        </p:nvSpPr>
        <p:spPr>
          <a:xfrm>
            <a:off x="8312689" y="1799508"/>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7_BD.51_2#995d3774a.choices?vaa=1&amp;vcp=1&amp;vis=1&amp;pid=bd65f5780&amp;color=0,0,0&amp;vtp=1&amp;vaab=1&amp;bbb=1"/>
              <p:cNvSpPr/>
              <p:nvPr/>
            </p:nvSpPr>
            <p:spPr>
              <a:xfrm>
                <a:off x="539496" y="2283949"/>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1∶4</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5∶1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51_2#995d3774a.choices?vaa=1&amp;vcp=1&amp;vis=1&amp;pid=bd65f5780&amp;color=0,0,0&amp;vtp=1&amp;vaab=1&amp;bbb=1"/>
              <p:cNvSpPr>
                <a:spLocks noRot="1" noChangeAspect="1" noMove="1" noResize="1" noEditPoints="1" noAdjustHandles="1" noChangeArrowheads="1" noChangeShapeType="1" noTextEdit="1"/>
              </p:cNvSpPr>
              <p:nvPr/>
            </p:nvSpPr>
            <p:spPr>
              <a:xfrm>
                <a:off x="539496" y="2283949"/>
                <a:ext cx="11109960" cy="555244"/>
              </a:xfrm>
              <a:prstGeom prst="rect">
                <a:avLst/>
              </a:prstGeom>
              <a:blipFill>
                <a:blip r:embed="rId4"/>
                <a:stretch>
                  <a:fillRect l="-1976" b="-3956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53_1#e2c053a5d?sp=1&amp;vaa=1&amp;vcp=1&amp;vis=1&amp;pid=bd65f5780&amp;color=0,0,0&amp;vtp=1&amp;vaab=1&amp;bt=1&amp;bbb=1&amp;hb=1"/>
              <p:cNvSpPr/>
              <p:nvPr/>
            </p:nvSpPr>
            <p:spPr>
              <a:xfrm>
                <a:off x="539496" y="554400"/>
                <a:ext cx="11109960" cy="10775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（2024·四川宜宾·中考）一定条件下，</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四种物质在密闭容</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器中充分反应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，测得反应前后各物质质量如下表。</a:t>
                </a:r>
                <a:endParaRPr lang="en-US" altLang="zh-CN" sz="2800" dirty="0">
                  <a:solidFill>
                    <a:srgbClr val="000000"/>
                  </a:solidFill>
                </a:endParaRPr>
              </a:p>
            </p:txBody>
          </p:sp>
        </mc:Choice>
        <mc:Fallback xmlns="">
          <p:sp>
            <p:nvSpPr>
              <p:cNvPr id="2" name="QC_7_BD.53_1#e2c053a5d?sp=1&amp;vaa=1&amp;vcp=1&amp;vis=1&amp;pid=bd65f5780&amp;color=0,0,0&amp;vtp=1&amp;vaab=1&amp;bt=1&amp;bbb=1&amp;hb=1"/>
              <p:cNvSpPr>
                <a:spLocks noRot="1" noChangeAspect="1" noMove="1" noResize="1" noEditPoints="1" noAdjustHandles="1" noChangeArrowheads="1" noChangeShapeType="1" noTextEdit="1"/>
              </p:cNvSpPr>
              <p:nvPr/>
            </p:nvSpPr>
            <p:spPr>
              <a:xfrm>
                <a:off x="539496" y="554400"/>
                <a:ext cx="11109960" cy="1077532"/>
              </a:xfrm>
              <a:prstGeom prst="rect">
                <a:avLst/>
              </a:prstGeom>
              <a:blipFill rotWithShape="1">
                <a:blip r:embed="rId3"/>
                <a:stretch>
                  <a:fillRect l="-3" t="-4" r="-157" b="-48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2" name="QC_7_BD.53_2#e2c053a5d?colgroup=9,4,4,6,4&amp;vaa=1&amp;vcp=1&amp;vis=1&amp;pid=bd65f5780&amp;color=0,0,0&amp;vtp=1&amp;vaab=1&amp;bbb=1"/>
              <p:cNvGraphicFramePr>
                <a:graphicFrameLocks noGrp="1"/>
              </p:cNvGraphicFramePr>
              <p:nvPr/>
            </p:nvGraphicFramePr>
            <p:xfrm>
              <a:off x="539496" y="1763822"/>
              <a:ext cx="11064240" cy="1719898"/>
            </p:xfrm>
            <a:graphic>
              <a:graphicData uri="http://schemas.openxmlformats.org/drawingml/2006/table">
                <a:tbl>
                  <a:tblPr/>
                  <a:tblGrid>
                    <a:gridCol w="3547872">
                      <a:extLst>
                        <a:ext uri="{9D8B030D-6E8A-4147-A177-3AD203B41FA5}">
                          <a16:colId xmlns:a16="http://schemas.microsoft.com/office/drawing/2014/main" val="20000"/>
                        </a:ext>
                      </a:extLst>
                    </a:gridCol>
                    <a:gridCol w="1655064">
                      <a:extLst>
                        <a:ext uri="{9D8B030D-6E8A-4147-A177-3AD203B41FA5}">
                          <a16:colId xmlns:a16="http://schemas.microsoft.com/office/drawing/2014/main" val="20001"/>
                        </a:ext>
                      </a:extLst>
                    </a:gridCol>
                    <a:gridCol w="1655064">
                      <a:extLst>
                        <a:ext uri="{9D8B030D-6E8A-4147-A177-3AD203B41FA5}">
                          <a16:colId xmlns:a16="http://schemas.microsoft.com/office/drawing/2014/main" val="20002"/>
                        </a:ext>
                      </a:extLst>
                    </a:gridCol>
                    <a:gridCol w="2551176">
                      <a:extLst>
                        <a:ext uri="{9D8B030D-6E8A-4147-A177-3AD203B41FA5}">
                          <a16:colId xmlns:a16="http://schemas.microsoft.com/office/drawing/2014/main" val="20003"/>
                        </a:ext>
                      </a:extLst>
                    </a:gridCol>
                    <a:gridCol w="1655064">
                      <a:extLst>
                        <a:ext uri="{9D8B030D-6E8A-4147-A177-3AD203B41FA5}">
                          <a16:colId xmlns:a16="http://schemas.microsoft.com/office/drawing/2014/main" val="20004"/>
                        </a:ext>
                      </a:extLst>
                    </a:gridCol>
                  </a:tblGrid>
                  <a:tr h="558356">
                    <a:tc>
                      <a:txBody>
                        <a:bodyPr/>
                        <a:lstStyle/>
                        <a:p>
                          <a:pPr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80771">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93.2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0771">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96.8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32" name="QC_7_BD.53_2#e2c053a5d?colgroup=9,4,4,6,4&amp;vaa=1&amp;vcp=1&amp;vis=1&amp;pid=bd65f5780&amp;color=0,0,0&amp;vtp=1&amp;vaab=1&amp;bbb=1"/>
              <p:cNvGraphicFramePr>
                <a:graphicFrameLocks noGrp="1"/>
              </p:cNvGraphicFramePr>
              <p:nvPr/>
            </p:nvGraphicFramePr>
            <p:xfrm>
              <a:off x="539496" y="1763822"/>
              <a:ext cx="11064240" cy="1719898"/>
            </p:xfrm>
            <a:graphic>
              <a:graphicData uri="http://schemas.openxmlformats.org/drawingml/2006/table">
                <a:tbl>
                  <a:tblPr/>
                  <a:tblGrid>
                    <a:gridCol w="3547872"/>
                    <a:gridCol w="1655064"/>
                    <a:gridCol w="1655064"/>
                    <a:gridCol w="2551176"/>
                    <a:gridCol w="1655064"/>
                  </a:tblGrid>
                  <a:tr h="558800">
                    <a:tc>
                      <a:txBody>
                        <a:bodyPr/>
                        <a:lstStyle/>
                        <a:p>
                          <a:pPr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58102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93.2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8102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96.8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7_BD.53_3#e2c053a5d?vaa=1&amp;vcp=1&amp;vis=1&amp;pid=bd65f5780&amp;color=0,0,0&amp;vtp=1&amp;vaab=1&amp;bbb=1"/>
          <p:cNvSpPr/>
          <p:nvPr/>
        </p:nvSpPr>
        <p:spPr>
          <a:xfrm>
            <a:off x="539496" y="3618022"/>
            <a:ext cx="11109960" cy="506032"/>
          </a:xfrm>
          <a:prstGeom prst="rect">
            <a:avLst/>
          </a:prstGeom>
          <a:noFill/>
        </p:spPr>
        <p:txBody>
          <a:bodyPr wrap="none" lIns="0" tIns="0" rIns="0" bIns="0" rtlCol="0" anchor="t"/>
          <a:lstStyle/>
          <a:p>
            <a:pPr algn="l"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C_7_AN.54_1#e2c053a5d.bracket?vaa=1&amp;vcp=1&amp;vis=1&amp;pid=bd65f5780&amp;color=0,0,0&amp;vpa=16&amp;vtp=1&amp;vaab=1"/>
          <p:cNvSpPr/>
          <p:nvPr/>
        </p:nvSpPr>
        <p:spPr>
          <a:xfrm>
            <a:off x="3661315" y="3704636"/>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C_7_BD.53_4#e2c053a5d.choices?vaa=1&amp;vcp=1&amp;vis=1&amp;pid=bd65f5780&amp;color=0,0,0&amp;vtp=1&amp;vaab=1&amp;bbb=1"/>
              <p:cNvSpPr/>
              <p:nvPr/>
            </p:nvSpPr>
            <p:spPr>
              <a:xfrm>
                <a:off x="539496" y="4132118"/>
                <a:ext cx="11109960" cy="2203069"/>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一定是该反应的催化剂</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.该反应一定为化合反应</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的相对分子质量之比一定为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17∶8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质量变化之比一定为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9∶8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7_BD.53_4#e2c053a5d.choices?vaa=1&amp;vcp=1&amp;vis=1&amp;pid=bd65f5780&amp;color=0,0,0&amp;vtp=1&amp;vaab=1&amp;bbb=1"/>
              <p:cNvSpPr>
                <a:spLocks noRot="1" noChangeAspect="1" noMove="1" noResize="1" noEditPoints="1" noAdjustHandles="1" noChangeArrowheads="1" noChangeShapeType="1" noTextEdit="1"/>
              </p:cNvSpPr>
              <p:nvPr/>
            </p:nvSpPr>
            <p:spPr>
              <a:xfrm>
                <a:off x="539496" y="4132118"/>
                <a:ext cx="11109960" cy="2203069"/>
              </a:xfrm>
              <a:prstGeom prst="rect">
                <a:avLst/>
              </a:prstGeom>
              <a:blipFill>
                <a:blip r:embed="rId5"/>
                <a:stretch>
                  <a:fillRect l="-1976" t="-2216" b="-997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03a2f3d8a?vcp=1&amp;pid=bd65f5780&amp;color=0,0,0&amp;vtp=1&amp;vaab=1&amp;bt=1&amp;bbb=1"/>
          <p:cNvSpPr/>
          <p:nvPr/>
        </p:nvSpPr>
        <p:spPr>
          <a:xfrm>
            <a:off x="539496" y="3172682"/>
            <a:ext cx="11109960" cy="506032"/>
          </a:xfrm>
          <a:prstGeom prst="rect">
            <a:avLst/>
          </a:prstGeom>
          <a:noFill/>
        </p:spPr>
        <p:txBody>
          <a:bodyPr wrap="none" lIns="0" tIns="0" rIns="0" bIns="0" rtlCol="0" anchor="t"/>
          <a:lstStyle/>
          <a:p>
            <a:pPr algn="ctr" latinLnBrk="1">
              <a:lnSpc>
                <a:spcPts val="44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提醒：请完成微专题1备考练习</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344755aa.fixed?vcp=1&amp;pid=cd04890f4&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微专题1</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质量守恒定律</a:t>
            </a:r>
            <a:endParaRPr lang="en-US" altLang="zh-CN" sz="4000" dirty="0"/>
          </a:p>
        </p:txBody>
      </p:sp>
      <p:sp>
        <p:nvSpPr>
          <p:cNvPr id="3" name="C_4_BD#0344755aa.fixed?vcp=1&amp;pid=cd04890f4&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微专题1备考练习</a:t>
            </a:r>
            <a:endParaRPr lang="en-US" altLang="zh-CN" sz="40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534f6d2dc?vcp=1&amp;pid=0344755aa&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solidFill>
                <a:srgbClr val="92D050"/>
              </a:solidFill>
            </a:endParaRPr>
          </a:p>
        </p:txBody>
      </p:sp>
      <mc:AlternateContent xmlns:mc="http://schemas.openxmlformats.org/markup-compatibility/2006" xmlns:a14="http://schemas.microsoft.com/office/drawing/2010/main">
        <mc:Choice Requires="a14">
          <p:sp>
            <p:nvSpPr>
              <p:cNvPr id="3" name="QC_6_BD.55_1#7a593665e?vaa=1&amp;vcp=1&amp;vis=1&amp;pid=534f6d2dc&amp;color=0,0,0&amp;vtp=1&amp;vaab=1&amp;bbb=1"/>
              <p:cNvSpPr/>
              <p:nvPr/>
            </p:nvSpPr>
            <p:spPr>
              <a:xfrm>
                <a:off x="539496" y="1248965"/>
                <a:ext cx="11634788"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（2024·北京·中考）下列关于</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中燃烧的叙述不正确的是(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6_BD.55_1#7a593665e?vaa=1&amp;vcp=1&amp;vis=1&amp;pid=534f6d2dc&amp;color=0,0,0&amp;vtp=1&amp;vaab=1&amp;bbb=1"/>
              <p:cNvSpPr>
                <a:spLocks noRot="1" noChangeAspect="1" noMove="1" noResize="1" noEditPoints="1" noAdjustHandles="1" noChangeArrowheads="1" noChangeShapeType="1" noTextEdit="1"/>
              </p:cNvSpPr>
              <p:nvPr/>
            </p:nvSpPr>
            <p:spPr>
              <a:xfrm>
                <a:off x="539496" y="1248965"/>
                <a:ext cx="11634788" cy="553657"/>
              </a:xfrm>
              <a:prstGeom prst="rect">
                <a:avLst/>
              </a:prstGeom>
              <a:blipFill rotWithShape="1">
                <a:blip r:embed="rId3"/>
                <a:stretch>
                  <a:fillRect l="-3" t="-100" r="1" b="-12298"/>
                </a:stretch>
              </a:blipFill>
            </p:spPr>
            <p:txBody>
              <a:bodyPr/>
              <a:lstStyle/>
              <a:p>
                <a:r>
                  <a:rPr lang="zh-CN" altLang="en-US">
                    <a:noFill/>
                  </a:rPr>
                  <a:t> </a:t>
                </a:r>
              </a:p>
            </p:txBody>
          </p:sp>
        </mc:Fallback>
      </mc:AlternateContent>
      <p:sp>
        <p:nvSpPr>
          <p:cNvPr id="4" name="QC_6_AN.56_1#7a593665e.bracket?vaa=1&amp;vcp=1&amp;vis=1&amp;pid=534f6d2dc&amp;color=0,0,0&amp;vpa=17&amp;vtp=1&amp;vaab=1"/>
          <p:cNvSpPr/>
          <p:nvPr/>
        </p:nvSpPr>
        <p:spPr>
          <a:xfrm>
            <a:off x="10616597" y="1381043"/>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6_BD.55_2#7a593665e.choices?vaa=1&amp;vcp=1&amp;vis=1&amp;pid=534f6d2dc&amp;color=0,0,0&amp;vtp=1&amp;vaab=1&amp;bbb=1"/>
              <p:cNvSpPr/>
              <p:nvPr/>
            </p:nvSpPr>
            <p:spPr>
              <a:xfrm>
                <a:off x="539496" y="1809542"/>
                <a:ext cx="11109960" cy="23189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A.放出热量</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.生成黑色固体</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.反应前后固体质量相等</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.参加反应的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与生成物中铁元素的质量相等</a:t>
                </a:r>
                <a:endParaRPr lang="en-US" altLang="zh-CN" sz="2800" dirty="0">
                  <a:solidFill>
                    <a:srgbClr val="000000"/>
                  </a:solidFill>
                </a:endParaRPr>
              </a:p>
            </p:txBody>
          </p:sp>
        </mc:Choice>
        <mc:Fallback xmlns="">
          <p:sp>
            <p:nvSpPr>
              <p:cNvPr id="5" name="QC_6_BD.55_2#7a593665e.choices?vaa=1&amp;vcp=1&amp;vis=1&amp;pid=534f6d2dc&amp;color=0,0,0&amp;vtp=1&amp;vaab=1&amp;bbb=1"/>
              <p:cNvSpPr>
                <a:spLocks noRot="1" noChangeAspect="1" noMove="1" noResize="1" noEditPoints="1" noAdjustHandles="1" noChangeArrowheads="1" noChangeShapeType="1" noTextEdit="1"/>
              </p:cNvSpPr>
              <p:nvPr/>
            </p:nvSpPr>
            <p:spPr>
              <a:xfrm>
                <a:off x="539496" y="1809542"/>
                <a:ext cx="11109960" cy="2318957"/>
              </a:xfrm>
              <a:prstGeom prst="rect">
                <a:avLst/>
              </a:prstGeom>
              <a:blipFill rotWithShape="1">
                <a:blip r:embed="rId4"/>
                <a:stretch>
                  <a:fillRect l="-3" t="-18" r="3" b="-294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57_1#7490326ba?vaa=1&amp;vcp=1&amp;vis=1&amp;pid=534f6d2dc&amp;color=0,0,0&amp;mp=1&amp;vtp=1&amp;vaab=1&amp;bt=1&amp;bbb=1&amp;hb=1"/>
              <p:cNvSpPr/>
              <p:nvPr/>
            </p:nvSpPr>
            <p:spPr>
              <a:xfrm>
                <a:off x="539496" y="2103343"/>
                <a:ext cx="11109960" cy="18617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（2024·江苏常州·中考）在电化学储能领域拥有巨大潜力的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CuFeS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a:t>
                </a:r>
              </a:p>
              <a:p>
                <a:pPr latinLnBrk="1">
                  <a:lnSpc>
                    <a:spcPts val="6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由以下化学反应制得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无水乙二胺</m:t>
                                  </m:r>
                                </m:e>
                              </m:bar>
                            </m:e>
                          </m:bar>
                        </m:e>
                      </m:mr>
                      <m:mr>
                        <m:e>
                          <m:r>
                            <a:rPr lang="en-US" altLang="zh-CN" sz="2800" b="0" baseline="10000">
                              <a:solidFill>
                                <a:srgbClr val="000000"/>
                              </a:solidFill>
                              <a:latin typeface="Cambria Math" panose="02040503050406030204" pitchFamily="18" charset="0"/>
                            </a:rPr>
                            <m:t>   △   </m:t>
                          </m:r>
                        </m:e>
                      </m:mr>
                    </m:m>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CuFeS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可推测</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6_BD.57_1#7490326ba?vaa=1&amp;vcp=1&amp;vis=1&amp;pid=534f6d2dc&amp;color=0,0,0&amp;mp=1&amp;vtp=1&amp;vaab=1&amp;bt=1&amp;bbb=1&amp;hb=1"/>
              <p:cNvSpPr>
                <a:spLocks noRot="1" noChangeAspect="1" noMove="1" noResize="1" noEditPoints="1" noAdjustHandles="1" noChangeArrowheads="1" noChangeShapeType="1" noTextEdit="1"/>
              </p:cNvSpPr>
              <p:nvPr/>
            </p:nvSpPr>
            <p:spPr>
              <a:xfrm>
                <a:off x="539496" y="2103343"/>
                <a:ext cx="11109960" cy="1861757"/>
              </a:xfrm>
              <a:prstGeom prst="rect">
                <a:avLst/>
              </a:prstGeom>
              <a:blipFill rotWithShape="1">
                <a:blip r:embed="rId3"/>
                <a:stretch>
                  <a:fillRect l="-3" t="-12" r="3" b="-3675"/>
                </a:stretch>
              </a:blipFill>
            </p:spPr>
            <p:txBody>
              <a:bodyPr/>
              <a:lstStyle/>
              <a:p>
                <a:r>
                  <a:rPr lang="zh-CN" altLang="en-US">
                    <a:noFill/>
                  </a:rPr>
                  <a:t> </a:t>
                </a:r>
              </a:p>
            </p:txBody>
          </p:sp>
        </mc:Fallback>
      </mc:AlternateContent>
      <p:sp>
        <p:nvSpPr>
          <p:cNvPr id="3" name="QC_6_AN.58_1#7490326ba.bracket?vaa=1&amp;vcp=1&amp;vis=1&amp;pid=534f6d2dc&amp;color=0,0,0&amp;mp=1&amp;vpa=18&amp;vtp=1&amp;vaab=1"/>
          <p:cNvSpPr/>
          <p:nvPr/>
        </p:nvSpPr>
        <p:spPr>
          <a:xfrm>
            <a:off x="2442114" y="3545174"/>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6_BD.57_2#7490326ba.choices?vaa=1&amp;vcp=1&amp;vis=1&amp;pid=534f6d2dc&amp;color=0,0,0&amp;vtp=1&amp;vaab=1&amp;bbb=1"/>
              <p:cNvSpPr/>
              <p:nvPr/>
            </p:nvSpPr>
            <p:spPr>
              <a:xfrm>
                <a:off x="539496" y="4014121"/>
                <a:ext cx="11109960" cy="555244"/>
              </a:xfrm>
              <a:prstGeom prst="rect">
                <a:avLst/>
              </a:prstGeom>
              <a:noFill/>
            </p:spPr>
            <p:txBody>
              <a:bodyPr wrap="none" lIns="0" tIns="0" rIns="0" bIns="0" rtlCol="0" anchor="t"/>
              <a:lstStyle/>
              <a:p>
                <a:pPr latinLnBrk="1">
                  <a:lnSpc>
                    <a:spcPts val="5000"/>
                  </a:lnSpc>
                  <a:tabLst>
                    <a:tab pos="2355215" algn="l"/>
                    <a:tab pos="5320030" algn="l"/>
                    <a:tab pos="79419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6_BD.57_2#7490326ba.choices?vaa=1&amp;vcp=1&amp;vis=1&amp;pid=534f6d2dc&amp;color=0,0,0&amp;vtp=1&amp;vaab=1&amp;bbb=1"/>
              <p:cNvSpPr>
                <a:spLocks noRot="1" noChangeAspect="1" noMove="1" noResize="1" noEditPoints="1" noAdjustHandles="1" noChangeArrowheads="1" noChangeShapeType="1" noTextEdit="1"/>
              </p:cNvSpPr>
              <p:nvPr/>
            </p:nvSpPr>
            <p:spPr>
              <a:xfrm>
                <a:off x="539496" y="4014121"/>
                <a:ext cx="11109960" cy="555244"/>
              </a:xfrm>
              <a:prstGeom prst="rect">
                <a:avLst/>
              </a:prstGeom>
              <a:blipFill rotWithShape="1">
                <a:blip r:embed="rId4"/>
                <a:stretch>
                  <a:fillRect l="-3" t="-52" r="3" b="-1431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59_1#26250d4cb?vaa=1&amp;vcp=1&amp;vis=1&amp;pid=534f6d2dc&amp;color=0,0,0&amp;vtp=1&amp;vaab=1&amp;bt=1&amp;bbb=1&amp;hb=1"/>
              <p:cNvSpPr/>
              <p:nvPr/>
            </p:nvSpPr>
            <p:spPr>
              <a:xfrm>
                <a:off x="539496" y="1101312"/>
                <a:ext cx="11109960" cy="1938973"/>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（2024·吉林·中考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）海洋资源的综合利用是解决人类社会资源短缺问</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题的重要途径之一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工业上电解饱和食盐水时发生如下反应：</a:t>
                </a:r>
              </a:p>
              <a:p>
                <a:pPr fontAlgn="b" latinLnBrk="1">
                  <a:lnSpc>
                    <a:spcPts val="5700"/>
                  </a:lnSpc>
                </a:pPr>
                <a14:m>
                  <m:oMath xmlns:m="http://schemas.openxmlformats.org/officeDocument/2006/math">
                    <m:d>
                      <m:dPr>
                        <m:begChr m:val=""/>
                        <m:endChr m:val=""/>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通电</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6_BD.59_1#26250d4cb?vaa=1&amp;vcp=1&amp;vis=1&amp;pid=534f6d2dc&amp;color=0,0,0&amp;vtp=1&amp;vaab=1&amp;bt=1&amp;bbb=1&amp;hb=1"/>
              <p:cNvSpPr>
                <a:spLocks noRot="1" noChangeAspect="1" noMove="1" noResize="1" noEditPoints="1" noAdjustHandles="1" noChangeArrowheads="1" noChangeShapeType="1" noTextEdit="1"/>
              </p:cNvSpPr>
              <p:nvPr/>
            </p:nvSpPr>
            <p:spPr>
              <a:xfrm>
                <a:off x="539496" y="1101312"/>
                <a:ext cx="11109960" cy="1938973"/>
              </a:xfrm>
              <a:prstGeom prst="rect">
                <a:avLst/>
              </a:prstGeom>
              <a:blipFill rotWithShape="1">
                <a:blip r:embed="rId3"/>
                <a:stretch>
                  <a:fillRect l="-3" t="-11" r="3" b="-4655"/>
                </a:stretch>
              </a:blipFill>
            </p:spPr>
            <p:txBody>
              <a:bodyPr/>
              <a:lstStyle/>
              <a:p>
                <a:r>
                  <a:rPr lang="zh-CN" altLang="en-US">
                    <a:noFill/>
                  </a:rPr>
                  <a:t> </a:t>
                </a:r>
              </a:p>
            </p:txBody>
          </p:sp>
        </mc:Fallback>
      </mc:AlternateContent>
      <p:sp>
        <p:nvSpPr>
          <p:cNvPr id="3" name="QC_6_AN.60_1#26250d4cb.bracket?vaa=1&amp;vcp=1&amp;vis=1&amp;pid=534f6d2dc&amp;color=0,0,0&amp;vpa=19&amp;vtp=1&amp;vaab=1"/>
          <p:cNvSpPr/>
          <p:nvPr/>
        </p:nvSpPr>
        <p:spPr>
          <a:xfrm>
            <a:off x="9832435" y="2577306"/>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6_BD.59_2#26250d4cb.choices?vaa=1&amp;vcp=1&amp;vis=1&amp;pid=534f6d2dc&amp;color=0,0,0&amp;vtp=1&amp;vaab=1&amp;bbb=1"/>
              <p:cNvSpPr/>
              <p:nvPr/>
            </p:nvSpPr>
            <p:spPr>
              <a:xfrm>
                <a:off x="539496" y="305203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的化学式为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中氯元素的化合价都为0</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.该反应的基本反应类型是分解反应</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是一种清洁的高能燃料</a:t>
                </a:r>
                <a:endParaRPr lang="en-US" altLang="zh-CN" sz="2800" dirty="0">
                  <a:solidFill>
                    <a:srgbClr val="000000"/>
                  </a:solidFill>
                </a:endParaRPr>
              </a:p>
            </p:txBody>
          </p:sp>
        </mc:Choice>
        <mc:Fallback xmlns="">
          <p:sp>
            <p:nvSpPr>
              <p:cNvPr id="4" name="QC_6_BD.59_2#26250d4cb.choices?vaa=1&amp;vcp=1&amp;vis=1&amp;pid=534f6d2dc&amp;color=0,0,0&amp;vtp=1&amp;vaab=1&amp;bbb=1"/>
              <p:cNvSpPr>
                <a:spLocks noRot="1" noChangeAspect="1" noMove="1" noResize="1" noEditPoints="1" noAdjustHandles="1" noChangeArrowheads="1" noChangeShapeType="1" noTextEdit="1"/>
              </p:cNvSpPr>
              <p:nvPr/>
            </p:nvSpPr>
            <p:spPr>
              <a:xfrm>
                <a:off x="539496" y="3052032"/>
                <a:ext cx="11109960" cy="2496757"/>
              </a:xfrm>
              <a:prstGeom prst="rect">
                <a:avLst/>
              </a:prstGeom>
              <a:blipFill rotWithShape="1">
                <a:blip r:embed="rId4"/>
                <a:stretch>
                  <a:fillRect l="-3" t="-9" r="3" b="-274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1_1#2dbbb99ec?sp=1&amp;vaa=1&amp;vcp=1&amp;vis=1&amp;pid=534f6d2dc&amp;color=0,0,0&amp;vtp=1&amp;vaab=1&amp;bt=1&amp;bbb=1&amp;hb=1"/>
          <p:cNvSpPr/>
          <p:nvPr/>
        </p:nvSpPr>
        <p:spPr>
          <a:xfrm>
            <a:off x="539496" y="554400"/>
            <a:ext cx="11109960" cy="162998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（2024·云南·中考）密闭容器内有甲、乙、丙、丁四种物质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条件下充分反应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，测得反应前后各物质的质量如下表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a:t>
            </a:r>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38" name="QC_6_BD.61_2#2dbbb99ec?colgroup=9,4,4,4,4&amp;vaa=1&amp;vcp=1&amp;vis=1&amp;pid=534f6d2dc&amp;color=0,0,0&amp;vtp=1&amp;vaab=1&amp;bbb=1"/>
              <p:cNvGraphicFramePr>
                <a:graphicFrameLocks noGrp="1"/>
              </p:cNvGraphicFramePr>
              <p:nvPr/>
            </p:nvGraphicFramePr>
            <p:xfrm>
              <a:off x="539496" y="2316144"/>
              <a:ext cx="11055096" cy="1718438"/>
            </p:xfrm>
            <a:graphic>
              <a:graphicData uri="http://schemas.openxmlformats.org/drawingml/2006/table">
                <a:tbl>
                  <a:tblPr/>
                  <a:tblGrid>
                    <a:gridCol w="3666744">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1847088">
                      <a:extLst>
                        <a:ext uri="{9D8B030D-6E8A-4147-A177-3AD203B41FA5}">
                          <a16:colId xmlns:a16="http://schemas.microsoft.com/office/drawing/2014/main" val="20002"/>
                        </a:ext>
                      </a:extLst>
                    </a:gridCol>
                    <a:gridCol w="1847088">
                      <a:extLst>
                        <a:ext uri="{9D8B030D-6E8A-4147-A177-3AD203B41FA5}">
                          <a16:colId xmlns:a16="http://schemas.microsoft.com/office/drawing/2014/main" val="20003"/>
                        </a:ext>
                      </a:extLst>
                    </a:gridCol>
                    <a:gridCol w="1847088">
                      <a:extLst>
                        <a:ext uri="{9D8B030D-6E8A-4147-A177-3AD203B41FA5}">
                          <a16:colId xmlns:a16="http://schemas.microsoft.com/office/drawing/2014/main" val="20004"/>
                        </a:ext>
                      </a:extLst>
                    </a:gridCol>
                  </a:tblGrid>
                  <a:tr h="56972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4358">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4358">
                    <a:tc>
                      <a:txBody>
                        <a:bodyPr/>
                        <a:lstStyle/>
                        <a:p>
                          <a:pPr algn="ctr" latinLnBrk="1" hangingPunct="0">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反应后的质量/</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38" name="QC_6_BD.61_2#2dbbb99ec?colgroup=9,4,4,4,4&amp;vaa=1&amp;vcp=1&amp;vis=1&amp;pid=534f6d2dc&amp;color=0,0,0&amp;vtp=1&amp;vaab=1&amp;bbb=1"/>
              <p:cNvGraphicFramePr>
                <a:graphicFrameLocks noGrp="1"/>
              </p:cNvGraphicFramePr>
              <p:nvPr/>
            </p:nvGraphicFramePr>
            <p:xfrm>
              <a:off x="539496" y="2316144"/>
              <a:ext cx="11055096" cy="1718438"/>
            </p:xfrm>
            <a:graphic>
              <a:graphicData uri="http://schemas.openxmlformats.org/drawingml/2006/table">
                <a:tbl>
                  <a:tblPr/>
                  <a:tblGrid>
                    <a:gridCol w="3666744"/>
                    <a:gridCol w="1847088"/>
                    <a:gridCol w="1847088"/>
                    <a:gridCol w="1847088"/>
                    <a:gridCol w="1847088"/>
                  </a:tblGrid>
                  <a:tr h="56972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467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40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9.8</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4" name="QC_6_AN.62_1#2dbbb99ec.bracket?vaa=1&amp;vcp=1&amp;vis=1&amp;pid=534f6d2dc&amp;color=0,0,0&amp;vpa=20&amp;vtp=1&amp;vaab=1"/>
          <p:cNvSpPr/>
          <p:nvPr/>
        </p:nvSpPr>
        <p:spPr>
          <a:xfrm>
            <a:off x="1172115" y="1756011"/>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6_BD.61_3#2dbbb99ec.choices?vaa=1&amp;vcp=1&amp;vis=1&amp;pid=534f6d2dc&amp;color=0,0,0&amp;vtp=1&amp;vaab=1&amp;bbb=1"/>
              <p:cNvSpPr/>
              <p:nvPr/>
            </p:nvSpPr>
            <p:spPr>
              <a:xfrm>
                <a:off x="539496" y="4170344"/>
                <a:ext cx="11109960" cy="2203069"/>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=13.6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.甲和丙为反应物</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.该反应是化合反应</a:t>
                </a:r>
                <a:endParaRPr lang="en-US" altLang="zh-CN" sz="2800" dirty="0">
                  <a:solidFill>
                    <a:srgbClr val="000000"/>
                  </a:solidFill>
                </a:endParaRP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.反应前后甲和乙的质量的变化量之比为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7∶22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61_3#2dbbb99ec.choices?vaa=1&amp;vcp=1&amp;vis=1&amp;pid=534f6d2dc&amp;color=0,0,0&amp;vtp=1&amp;vaab=1&amp;bbb=1"/>
              <p:cNvSpPr>
                <a:spLocks noRot="1" noChangeAspect="1" noMove="1" noResize="1" noEditPoints="1" noAdjustHandles="1" noChangeArrowheads="1" noChangeShapeType="1" noTextEdit="1"/>
              </p:cNvSpPr>
              <p:nvPr/>
            </p:nvSpPr>
            <p:spPr>
              <a:xfrm>
                <a:off x="539496" y="4170344"/>
                <a:ext cx="11109960" cy="2203069"/>
              </a:xfrm>
              <a:prstGeom prst="rect">
                <a:avLst/>
              </a:prstGeom>
              <a:blipFill>
                <a:blip r:embed="rId4"/>
                <a:stretch>
                  <a:fillRect l="-1976" t="-1105" b="-994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7bfde7fd4?vcp=1&amp;pid=330e94af7&amp;color=146,208,80&amp;vtp=1&amp;vaab=1&amp;bt=1&amp;bbb=1"/>
          <p:cNvSpPr/>
          <p:nvPr/>
        </p:nvSpPr>
        <p:spPr>
          <a:xfrm>
            <a:off x="539496" y="42867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化学方程式中未知化学式的推断</a:t>
            </a:r>
            <a:endParaRPr lang="en-US" altLang="zh-CN" sz="3200" dirty="0"/>
          </a:p>
        </p:txBody>
      </p:sp>
      <mc:AlternateContent xmlns:mc="http://schemas.openxmlformats.org/markup-compatibility/2006" xmlns:a14="http://schemas.microsoft.com/office/drawing/2010/main">
        <mc:Choice Requires="a14">
          <p:sp>
            <p:nvSpPr>
              <p:cNvPr id="3" name="QC_6_BD.1_1#618f252d0?vaa=1&amp;vcp=1&amp;vis=1&amp;pid=7bfde7fd4&amp;color=0,0,0&amp;vtp=1&amp;vaab=1&amp;bbb=1&amp;hb=1"/>
              <p:cNvSpPr/>
              <p:nvPr/>
            </p:nvSpPr>
            <p:spPr>
              <a:xfrm>
                <a:off x="539496" y="1114169"/>
                <a:ext cx="11109960" cy="19252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（2024·青海·中考）《天工开物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》中有我国古代炼铁的相关</a:t>
                </a:r>
              </a:p>
              <a:p>
                <a:pPr latinLnBrk="1">
                  <a:lnSpc>
                    <a:spcPts val="5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记载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。炼铁的主要原理是</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的化学式为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1_1#618f252d0?vaa=1&amp;vcp=1&amp;vis=1&amp;pid=7bfde7fd4&amp;color=0,0,0&amp;vtp=1&amp;vaab=1&amp;bbb=1&amp;hb=1"/>
              <p:cNvSpPr>
                <a:spLocks noRot="1" noChangeAspect="1" noMove="1" noResize="1" noEditPoints="1" noAdjustHandles="1" noChangeArrowheads="1" noChangeShapeType="1" noTextEdit="1"/>
              </p:cNvSpPr>
              <p:nvPr/>
            </p:nvSpPr>
            <p:spPr>
              <a:xfrm>
                <a:off x="539496" y="1114169"/>
                <a:ext cx="11109960" cy="1925257"/>
              </a:xfrm>
              <a:prstGeom prst="rect">
                <a:avLst/>
              </a:prstGeom>
              <a:blipFill>
                <a:blip r:embed="rId3"/>
                <a:stretch>
                  <a:fillRect l="-1976" b="-110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6_BD.1_2#618f252d0.choices?vaa=1&amp;vcp=1&amp;vis=1&amp;pid=7bfde7fd4&amp;color=0,0,0&amp;vtp=1&amp;vaab=1&amp;bbb=1"/>
              <p:cNvSpPr/>
              <p:nvPr/>
            </p:nvSpPr>
            <p:spPr>
              <a:xfrm>
                <a:off x="539496" y="3000293"/>
                <a:ext cx="11109960" cy="555244"/>
              </a:xfrm>
              <a:prstGeom prst="rect">
                <a:avLst/>
              </a:prstGeom>
              <a:noFill/>
            </p:spPr>
            <p:txBody>
              <a:bodyPr wrap="none" lIns="0" tIns="0" rIns="0" bIns="0" rtlCol="0" anchor="t"/>
              <a:lstStyle/>
              <a:p>
                <a:pPr latinLnBrk="1">
                  <a:lnSpc>
                    <a:spcPts val="5000"/>
                  </a:lnSpc>
                  <a:tabLst>
                    <a:tab pos="2837815" algn="l"/>
                    <a:tab pos="5434330" algn="l"/>
                    <a:tab pos="85261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1_2#618f252d0.choices?vaa=1&amp;vcp=1&amp;vis=1&amp;pid=7bfde7fd4&amp;color=0,0,0&amp;vtp=1&amp;vaab=1&amp;bbb=1"/>
              <p:cNvSpPr>
                <a:spLocks noRot="1" noChangeAspect="1" noMove="1" noResize="1" noEditPoints="1" noAdjustHandles="1" noChangeArrowheads="1" noChangeShapeType="1" noTextEdit="1"/>
              </p:cNvSpPr>
              <p:nvPr/>
            </p:nvSpPr>
            <p:spPr>
              <a:xfrm>
                <a:off x="539496" y="3000293"/>
                <a:ext cx="11109960" cy="555244"/>
              </a:xfrm>
              <a:prstGeom prst="rect">
                <a:avLst/>
              </a:prstGeom>
              <a:blipFill>
                <a:blip r:embed="rId4"/>
                <a:stretch>
                  <a:fillRect l="-1976" b="-406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6_AS.1_1#618f252d0?vaa=1&amp;vcp=1&amp;vis=1&amp;pid=7bfde7fd4&amp;color=0,0,0&amp;vtp=1&amp;vaab=1&amp;bt=1&amp;bbb=1&amp;hb=1">
                <a:extLst>
                  <a:ext uri="{FF2B5EF4-FFF2-40B4-BE49-F238E27FC236}">
                    <a16:creationId xmlns:a16="http://schemas.microsoft.com/office/drawing/2014/main" id="{963BC145-6ACB-4734-A51B-D1C7425D4BA8}"/>
                  </a:ext>
                </a:extLst>
              </p:cNvPr>
              <p:cNvSpPr/>
              <p:nvPr/>
            </p:nvSpPr>
            <p:spPr>
              <a:xfrm>
                <a:off x="379476" y="3659214"/>
                <a:ext cx="11109960" cy="2768002"/>
              </a:xfrm>
              <a:prstGeom prst="rect">
                <a:avLst/>
              </a:prstGeom>
              <a:noFill/>
            </p:spPr>
            <p:txBody>
              <a:bodyPr wrap="square" lIns="0" tIns="0" rIns="0" bIns="0" rtlCol="0" anchor="t">
                <a:spAutoFit/>
              </a:bodyPr>
              <a:lstStyle/>
              <a:p>
                <a:pPr algn="l" latinLnBrk="1">
                  <a:lnSpc>
                    <a:spcPts val="44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由反应的化学方程式</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高温</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可知，反应物</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2个铁原子、3个碳原子和6个氧原子，生成物中已有2个铁原子，根</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据化</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学反应前后原子的种类、数目不变，可知3个</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分子中含有3个碳原</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子和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6个氧原子，则每个</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分子由1个碳原子和2个氧原子构成，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的化学</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式为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7" name="QC_6_AS.1_1#618f252d0?vaa=1&amp;vcp=1&amp;vis=1&amp;pid=7bfde7fd4&amp;color=0,0,0&amp;vtp=1&amp;vaab=1&amp;bt=1&amp;bbb=1&amp;hb=1">
                <a:extLst>
                  <a:ext uri="{FF2B5EF4-FFF2-40B4-BE49-F238E27FC236}">
                    <a16:creationId xmlns:a16="http://schemas.microsoft.com/office/drawing/2014/main" id="{963BC145-6ACB-4734-A51B-D1C7425D4BA8}"/>
                  </a:ext>
                </a:extLst>
              </p:cNvPr>
              <p:cNvSpPr>
                <a:spLocks noRot="1" noChangeAspect="1" noMove="1" noResize="1" noEditPoints="1" noAdjustHandles="1" noChangeArrowheads="1" noChangeShapeType="1" noTextEdit="1"/>
              </p:cNvSpPr>
              <p:nvPr/>
            </p:nvSpPr>
            <p:spPr>
              <a:xfrm>
                <a:off x="379476" y="3659214"/>
                <a:ext cx="11109960" cy="2768002"/>
              </a:xfrm>
              <a:prstGeom prst="rect">
                <a:avLst/>
              </a:prstGeom>
              <a:blipFill>
                <a:blip r:embed="rId5"/>
                <a:stretch>
                  <a:fillRect l="-1920" t="-3304" r="-1810" b="-5947"/>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9A3DD1FA-6DA7-4D63-BBEF-351EF65BF211}"/>
              </a:ext>
            </a:extLst>
          </p:cNvPr>
          <p:cNvSpPr txBox="1"/>
          <p:nvPr/>
        </p:nvSpPr>
        <p:spPr>
          <a:xfrm>
            <a:off x="930053" y="2491591"/>
            <a:ext cx="600075" cy="628505"/>
          </a:xfrm>
          <a:prstGeom prst="rect">
            <a:avLst/>
          </a:prstGeom>
          <a:noFill/>
        </p:spPr>
        <p:txBody>
          <a:bodyPr vert="horz" rtlCol="0">
            <a:spAutoFit/>
          </a:bodyPr>
          <a:lstStyle/>
          <a:p>
            <a:pPr>
              <a:lnSpc>
                <a:spcPts val="4700"/>
              </a:lnSpc>
            </a:pPr>
            <a:r>
              <a:rPr lang="en-US" altLang="zh-CN" sz="2800" dirty="0">
                <a:solidFill>
                  <a:srgbClr val="FF0000"/>
                </a:solidFill>
                <a:latin typeface="times new roman" panose="02020603050405020304" pitchFamily="18" charset="0"/>
                <a:ea typeface="宋体" panose="02010600030101010101" pitchFamily="2" charset="-122"/>
              </a:rPr>
              <a:t>D</a:t>
            </a:r>
            <a:endParaRPr lang="zh-CN" altLang="en-US" sz="28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3_1#94203026d?sp=1&amp;vaa=1&amp;vcp=1&amp;vis=1&amp;pid=534f6d2dc&amp;color=0,0,0&amp;vtp=1&amp;vaab=1&amp;bt=1&amp;bbb=1&amp;hb=1"/>
          <p:cNvSpPr/>
          <p:nvPr/>
        </p:nvSpPr>
        <p:spPr>
          <a:xfrm>
            <a:off x="539496" y="102790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（2024·黑龙江龙东·中考）密闭容器内有甲、乙、丙、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丁四种物质，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在一定条件下充分反应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，测得反应前后各物质的质量分数如图1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C_6_AN.64_1#94203026d.bracket?vaa=1&amp;vcp=1&amp;vis=1&amp;pid=534f6d2dc&amp;color=0,0,0&amp;vpa=21&amp;vtp=1&amp;vaab=1"/>
          <p:cNvSpPr/>
          <p:nvPr/>
        </p:nvSpPr>
        <p:spPr>
          <a:xfrm>
            <a:off x="3661315" y="2451957"/>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solidFill>
                <a:srgbClr val="FF0000"/>
              </a:solidFill>
            </a:endParaRPr>
          </a:p>
        </p:txBody>
      </p:sp>
      <p:pic>
        <p:nvPicPr>
          <p:cNvPr id="4" name="QC_6_BD.63_2#94203026d?iti=4&amp;htil=1&amp;vaa=1&amp;vcp=1&amp;vis=1&amp;pid=534f6d2d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03490" y="3005550"/>
            <a:ext cx="4279392" cy="21305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63_3#94203026d?iti=4&amp;htil=1&amp;vaa=1&amp;vcp=1&amp;vis=1&amp;pid=534f6d2dc&amp;color=0,0,0&amp;vtp=1&amp;vaab=1&amp;bbb=1"/>
          <p:cNvSpPr/>
          <p:nvPr/>
        </p:nvSpPr>
        <p:spPr>
          <a:xfrm>
            <a:off x="8636005" y="526310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6" name="QC_6_BD.63_4#94203026d.choices?htil=1&amp;vaa=1&amp;vcp=1&amp;vis=1&amp;pid=534f6d2dc&amp;color=0,0,0&amp;vtp=1&amp;vaab=1&amp;bbb=1"/>
              <p:cNvSpPr/>
              <p:nvPr/>
            </p:nvSpPr>
            <p:spPr>
              <a:xfrm>
                <a:off x="539496" y="2951638"/>
                <a:ext cx="6702552" cy="23189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A.该反应属于化合反应</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.参加反应的乙、丙的质量比为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3∶17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.物质丙可能为单质</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.物质丁可能是该反应的催化剂</a:t>
                </a:r>
                <a:endParaRPr lang="en-US" altLang="zh-CN" sz="2800" dirty="0">
                  <a:solidFill>
                    <a:srgbClr val="000000"/>
                  </a:solidFill>
                </a:endParaRPr>
              </a:p>
            </p:txBody>
          </p:sp>
        </mc:Choice>
        <mc:Fallback xmlns="">
          <p:sp>
            <p:nvSpPr>
              <p:cNvPr id="6" name="QC_6_BD.63_4#94203026d.choices?htil=1&amp;vaa=1&amp;vcp=1&amp;vis=1&amp;pid=534f6d2dc&amp;color=0,0,0&amp;vtp=1&amp;vaab=1&amp;bbb=1"/>
              <p:cNvSpPr>
                <a:spLocks noRot="1" noChangeAspect="1" noMove="1" noResize="1" noEditPoints="1" noAdjustHandles="1" noChangeArrowheads="1" noChangeShapeType="1" noTextEdit="1"/>
              </p:cNvSpPr>
              <p:nvPr/>
            </p:nvSpPr>
            <p:spPr>
              <a:xfrm>
                <a:off x="539496" y="2951638"/>
                <a:ext cx="6702552" cy="2318957"/>
              </a:xfrm>
              <a:prstGeom prst="rect">
                <a:avLst/>
              </a:prstGeom>
              <a:blipFill>
                <a:blip r:embed="rId4"/>
                <a:stretch>
                  <a:fillRect l="-3276" b="-91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5_1#61367f1b0?sp=1&amp;vaa=1&amp;vcp=1&amp;vis=1&amp;pid=534f6d2dc&amp;color=0,0,0&amp;vtp=1&amp;vaab=1&amp;bt=1&amp;bbb=1&amp;hb=1"/>
          <p:cNvSpPr/>
          <p:nvPr/>
        </p:nvSpPr>
        <p:spPr>
          <a:xfrm>
            <a:off x="539496" y="533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（2024·山东滨州·中考）密闭容器内有甲、乙、丙、丁四种物质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一定条件下发生化学反应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，反应前后各物质质量如图2所示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3" name="QC_6_BD.65_2#61367f1b0?iti=5&amp;vaa=1&amp;vcp=1&amp;vis=1&amp;pid=534f6d2d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04888" y="2382457"/>
            <a:ext cx="4544568"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65_3#61367f1b0?iti=5&amp;vaa=1&amp;vcp=1&amp;vis=1&amp;pid=534f6d2dc&amp;color=0,0,0&amp;vtp=1&amp;vaab=1&amp;bbb=1"/>
          <p:cNvSpPr/>
          <p:nvPr/>
        </p:nvSpPr>
        <p:spPr>
          <a:xfrm>
            <a:off x="9069991" y="4219385"/>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C_6_BD.67_1#61367f1b0.choices?vaa=1&amp;vcp=1&amp;vis=1&amp;pid=534f6d2dc&amp;color=0,0,0&amp;vtp=1&amp;vaab=1&amp;bt=1&amp;bbb=1">
                <a:extLst>
                  <a:ext uri="{FF2B5EF4-FFF2-40B4-BE49-F238E27FC236}">
                    <a16:creationId xmlns:a16="http://schemas.microsoft.com/office/drawing/2014/main" id="{925F7B22-C1C8-4D5C-ABC9-B0E628F6F227}"/>
                  </a:ext>
                </a:extLst>
              </p:cNvPr>
              <p:cNvSpPr/>
              <p:nvPr/>
            </p:nvSpPr>
            <p:spPr>
              <a:xfrm>
                <a:off x="541020" y="2382457"/>
                <a:ext cx="11109960" cy="23205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A.该反应遵循质量守恒定律</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B.丙可能是该反应的催化剂</a:t>
                </a:r>
                <a:endParaRPr lang="en-US" altLang="zh-CN" sz="2800" dirty="0"/>
              </a:p>
              <a:p>
                <a:pPr latinLnBrk="1">
                  <a:lnSpc>
                    <a:spcPts val="37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C.反应前后乙和丁的质量的变化量之比为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D.甲和丁的相对分子质量之比为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67_1#61367f1b0.choices?vaa=1&amp;vcp=1&amp;vis=1&amp;pid=534f6d2dc&amp;color=0,0,0&amp;vtp=1&amp;vaab=1&amp;bt=1&amp;bbb=1">
                <a:extLst>
                  <a:ext uri="{FF2B5EF4-FFF2-40B4-BE49-F238E27FC236}">
                    <a16:creationId xmlns:a16="http://schemas.microsoft.com/office/drawing/2014/main" id="{925F7B22-C1C8-4D5C-ABC9-B0E628F6F227}"/>
                  </a:ext>
                </a:extLst>
              </p:cNvPr>
              <p:cNvSpPr>
                <a:spLocks noRot="1" noChangeAspect="1" noMove="1" noResize="1" noEditPoints="1" noAdjustHandles="1" noChangeArrowheads="1" noChangeShapeType="1" noTextEdit="1"/>
              </p:cNvSpPr>
              <p:nvPr/>
            </p:nvSpPr>
            <p:spPr>
              <a:xfrm>
                <a:off x="541020" y="2382457"/>
                <a:ext cx="11109960" cy="2320544"/>
              </a:xfrm>
              <a:prstGeom prst="rect">
                <a:avLst/>
              </a:prstGeom>
              <a:blipFill>
                <a:blip r:embed="rId4"/>
                <a:stretch>
                  <a:fillRect l="-1976" b="-9737"/>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81CE42EC-95BA-4535-80F7-64970F2CFA88}"/>
              </a:ext>
            </a:extLst>
          </p:cNvPr>
          <p:cNvSpPr txBox="1"/>
          <p:nvPr/>
        </p:nvSpPr>
        <p:spPr>
          <a:xfrm>
            <a:off x="2708053" y="1879600"/>
            <a:ext cx="600075"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D</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edf48f46c?vcp=1&amp;pid=0344755aa&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solidFill>
                <a:srgbClr val="92D050"/>
              </a:solidFill>
            </a:endParaRPr>
          </a:p>
        </p:txBody>
      </p:sp>
      <mc:AlternateContent xmlns:mc="http://schemas.openxmlformats.org/markup-compatibility/2006" xmlns:a14="http://schemas.microsoft.com/office/drawing/2010/main">
        <mc:Choice Requires="a14">
          <p:sp>
            <p:nvSpPr>
              <p:cNvPr id="3" name="QC_6_BD.68_1#0abfb53c0?vaa=1&amp;vcp=1&amp;vis=1&amp;pid=edf48f46c&amp;color=0,0,0&amp;vtp=1&amp;vaab=1&amp;bbb=1&amp;hb=1"/>
              <p:cNvSpPr/>
              <p:nvPr/>
            </p:nvSpPr>
            <p:spPr>
              <a:xfrm>
                <a:off x="539496" y="1243440"/>
                <a:ext cx="11109960" cy="16712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向澄清石灰水中不断通入二氧化碳，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澄清石灰水先变浑浊后变澄清，</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有关反应的化学方程式为</a:t>
                </a:r>
                <a14:m>
                  <m:oMath xmlns:m="http://schemas.openxmlformats.org/officeDocument/2006/math">
                    <m:d>
                      <m:dPr>
                        <m:begChr m:val=""/>
                        <m:endChr m:val=""/>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6_BD.68_1#0abfb53c0?vaa=1&amp;vcp=1&amp;vis=1&amp;pid=edf48f46c&amp;color=0,0,0&amp;vtp=1&amp;vaab=1&amp;bbb=1&amp;hb=1"/>
              <p:cNvSpPr>
                <a:spLocks noRot="1" noChangeAspect="1" noMove="1" noResize="1" noEditPoints="1" noAdjustHandles="1" noChangeArrowheads="1" noChangeShapeType="1" noTextEdit="1"/>
              </p:cNvSpPr>
              <p:nvPr/>
            </p:nvSpPr>
            <p:spPr>
              <a:xfrm>
                <a:off x="539496" y="1243440"/>
                <a:ext cx="11109960" cy="1671257"/>
              </a:xfrm>
              <a:prstGeom prst="rect">
                <a:avLst/>
              </a:prstGeom>
              <a:blipFill rotWithShape="1">
                <a:blip r:embed="rId3"/>
                <a:stretch>
                  <a:fillRect l="-3" t="-7" r="3" b="-4101"/>
                </a:stretch>
              </a:blipFill>
            </p:spPr>
            <p:txBody>
              <a:bodyPr/>
              <a:lstStyle/>
              <a:p>
                <a:r>
                  <a:rPr lang="zh-CN" altLang="en-US">
                    <a:noFill/>
                  </a:rPr>
                  <a:t> </a:t>
                </a:r>
              </a:p>
            </p:txBody>
          </p:sp>
        </mc:Fallback>
      </mc:AlternateContent>
      <p:sp>
        <p:nvSpPr>
          <p:cNvPr id="4" name="QC_6_AN.69_1#0abfb53c0.bracket?vaa=1&amp;vcp=1&amp;vis=1&amp;pid=edf48f46c&amp;color=0,0,0&amp;vpa=23&amp;vtp=1&amp;vaab=1"/>
          <p:cNvSpPr/>
          <p:nvPr/>
        </p:nvSpPr>
        <p:spPr>
          <a:xfrm>
            <a:off x="9250331" y="2487213"/>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6_BD.68_2#0abfb53c0.choices?vaa=1&amp;vcp=1&amp;vis=1&amp;pid=edf48f46c&amp;color=0,0,0&amp;vtp=1&amp;vaab=1&amp;bbb=1"/>
              <p:cNvSpPr/>
              <p:nvPr/>
            </p:nvSpPr>
            <p:spPr>
              <a:xfrm>
                <a:off x="539496" y="2916981"/>
                <a:ext cx="11109960" cy="23205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A.反应Ⅱ是化合反应</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中碳元素的化合价为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.保持</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的化学性质的最小微观粒子是二氧化碳分子</a:t>
                </a:r>
                <a:endParaRPr lang="en-US" altLang="zh-CN" sz="2800" dirty="0">
                  <a:solidFill>
                    <a:srgbClr val="000000"/>
                  </a:solidFill>
                </a:endParaRP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.反应Ⅱ中</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9∶1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68_2#0abfb53c0.choices?vaa=1&amp;vcp=1&amp;vis=1&amp;pid=edf48f46c&amp;color=0,0,0&amp;vtp=1&amp;vaab=1&amp;bbb=1"/>
              <p:cNvSpPr>
                <a:spLocks noRot="1" noChangeAspect="1" noMove="1" noResize="1" noEditPoints="1" noAdjustHandles="1" noChangeArrowheads="1" noChangeShapeType="1" noTextEdit="1"/>
              </p:cNvSpPr>
              <p:nvPr/>
            </p:nvSpPr>
            <p:spPr>
              <a:xfrm>
                <a:off x="539496" y="2916981"/>
                <a:ext cx="11109960" cy="2320544"/>
              </a:xfrm>
              <a:prstGeom prst="rect">
                <a:avLst/>
              </a:prstGeom>
              <a:blipFill>
                <a:blip r:embed="rId4"/>
                <a:stretch>
                  <a:fillRect l="-1976" b="-973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0_1#02b8f5fc3?sp=1&amp;vaa=1&amp;vcp=1&amp;vis=1&amp;pid=edf48f46c&amp;color=0,0,0&amp;vtp=1&amp;vaab=1&amp;bt=1&amp;bbb=1&amp;hb=1"/>
              <p:cNvSpPr/>
              <p:nvPr/>
            </p:nvSpPr>
            <p:spPr>
              <a:xfrm>
                <a:off x="539496" y="751554"/>
                <a:ext cx="11109960" cy="23189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（2024·河北·中考）当前，氨气</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的能源化应用逐渐成为研究热点。</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工业上常用氮气和氢气合成氨气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：一定条件下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，在密闭容器中加入反应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物和催化剂进行该反应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，反应前后各物质的质量如图3所示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，图中有两</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处被墨迹遮盖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6_BD.70_1#02b8f5fc3?sp=1&amp;vaa=1&amp;vcp=1&amp;vis=1&amp;pid=edf48f46c&amp;color=0,0,0&amp;vtp=1&amp;vaab=1&amp;bt=1&amp;bbb=1&amp;hb=1"/>
              <p:cNvSpPr>
                <a:spLocks noRot="1" noChangeAspect="1" noMove="1" noResize="1" noEditPoints="1" noAdjustHandles="1" noChangeArrowheads="1" noChangeShapeType="1" noTextEdit="1"/>
              </p:cNvSpPr>
              <p:nvPr/>
            </p:nvSpPr>
            <p:spPr>
              <a:xfrm>
                <a:off x="539496" y="751554"/>
                <a:ext cx="11109960" cy="2318957"/>
              </a:xfrm>
              <a:prstGeom prst="rect">
                <a:avLst/>
              </a:prstGeom>
              <a:blipFill rotWithShape="1">
                <a:blip r:embed="rId3"/>
                <a:stretch>
                  <a:fillRect l="-3" t="-15" r="-3506" b="-2945"/>
                </a:stretch>
              </a:blipFill>
            </p:spPr>
            <p:txBody>
              <a:bodyPr/>
              <a:lstStyle/>
              <a:p>
                <a:r>
                  <a:rPr lang="zh-CN" altLang="en-US">
                    <a:noFill/>
                  </a:rPr>
                  <a:t> </a:t>
                </a:r>
              </a:p>
            </p:txBody>
          </p:sp>
        </mc:Fallback>
      </mc:AlternateContent>
      <p:sp>
        <p:nvSpPr>
          <p:cNvPr id="3" name="QC_6_AN.71_1#02b8f5fc3.bracket?vaa=1&amp;vcp=1&amp;vis=1&amp;pid=edf48f46c&amp;color=0,0,0&amp;vpa=24&amp;vtp=1&amp;vaab=1"/>
          <p:cNvSpPr/>
          <p:nvPr/>
        </p:nvSpPr>
        <p:spPr>
          <a:xfrm>
            <a:off x="6150515" y="2652363"/>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p:pic>
        <p:nvPicPr>
          <p:cNvPr id="4" name="QC_6_BD.70_2#02b8f5fc3?iti=7&amp;htil=2&amp;vaa=1&amp;vcp=1&amp;vis=1&amp;pid=edf48f46c&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289558" y="2767934"/>
            <a:ext cx="2962656"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70_3#02b8f5fc3?iti=7&amp;htil=2&amp;vaa=1&amp;vcp=1&amp;vis=1&amp;pid=edf48f46c&amp;color=0,0,0&amp;vtp=1&amp;vaab=1&amp;bbb=1"/>
          <p:cNvSpPr/>
          <p:nvPr/>
        </p:nvSpPr>
        <p:spPr>
          <a:xfrm>
            <a:off x="9463705" y="4730211"/>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6" name="QC_6_BD.70_4#02b8f5fc3.choices?htil=2&amp;vaa=1&amp;vcp=1&amp;vis=1&amp;pid=edf48f46c&amp;color=0,0,0&amp;vtp=1&amp;vaab=1&amp;bbb=1"/>
              <p:cNvSpPr/>
              <p:nvPr/>
            </p:nvSpPr>
            <p:spPr>
              <a:xfrm>
                <a:off x="539496" y="3078067"/>
                <a:ext cx="8019288" cy="1025144"/>
              </a:xfrm>
              <a:prstGeom prst="rect">
                <a:avLst/>
              </a:prstGeom>
              <a:noFill/>
            </p:spPr>
            <p:txBody>
              <a:bodyPr wrap="none" lIns="0" tIns="0" rIns="0" bIns="0" rtlCol="0" anchor="t"/>
              <a:lstStyle/>
              <a:p>
                <a:pPr algn="l" latinLnBrk="1">
                  <a:lnSpc>
                    <a:spcPts val="3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A.反应后催化剂的质量为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.参加反应的氢气质量为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6_BD.70_4#02b8f5fc3.choices?htil=2&amp;vaa=1&amp;vcp=1&amp;vis=1&amp;pid=edf48f46c&amp;color=0,0,0&amp;vtp=1&amp;vaab=1&amp;bbb=1"/>
              <p:cNvSpPr>
                <a:spLocks noRot="1" noChangeAspect="1" noMove="1" noResize="1" noEditPoints="1" noAdjustHandles="1" noChangeArrowheads="1" noChangeShapeType="1" noTextEdit="1"/>
              </p:cNvSpPr>
              <p:nvPr/>
            </p:nvSpPr>
            <p:spPr>
              <a:xfrm>
                <a:off x="539496" y="3078067"/>
                <a:ext cx="8019288" cy="1025144"/>
              </a:xfrm>
              <a:prstGeom prst="rect">
                <a:avLst/>
              </a:prstGeom>
              <a:blipFill rotWithShape="1">
                <a:blip r:embed="rId5"/>
                <a:stretch>
                  <a:fillRect l="-5" t="-22" r="3" b="-7758"/>
                </a:stretch>
              </a:blipFill>
            </p:spPr>
            <p:txBody>
              <a:bodyPr/>
              <a:lstStyle/>
              <a:p>
                <a:r>
                  <a:rPr lang="zh-CN" altLang="en-US">
                    <a:noFill/>
                  </a:rPr>
                  <a:t> </a:t>
                </a:r>
              </a:p>
            </p:txBody>
          </p:sp>
        </mc:Fallback>
      </mc:AlternateContent>
      <p:sp>
        <p:nvSpPr>
          <p:cNvPr id="7" name="QC_6_BD.70_5#02b8f5fc3.choices?htil=2&amp;vaa=1&amp;vcp=1&amp;vis=1&amp;pid=edf48f46c&amp;color=0,0,0&amp;vtp=1&amp;vaab=1&amp;bbb=1"/>
          <p:cNvSpPr/>
          <p:nvPr/>
        </p:nvSpPr>
        <p:spPr>
          <a:xfrm>
            <a:off x="539496" y="4110577"/>
            <a:ext cx="8019288" cy="1009079"/>
          </a:xfrm>
          <a:prstGeom prst="rect">
            <a:avLst/>
          </a:prstGeom>
          <a:noFill/>
        </p:spPr>
        <p:txBody>
          <a:bodyPr wrap="none" lIns="0" tIns="0" rIns="0" bIns="0" rtlCol="0" anchor="t"/>
          <a:lstStyle/>
          <a:p>
            <a:pPr algn="l" latinLnBrk="1">
              <a:lnSpc>
                <a:spcPts val="9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.氨气分子的微观示意图为</a:t>
            </a:r>
            <a:r>
              <a:rPr lang="en-US" altLang="zh-CN" sz="5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8" name="QC_6_BD.70_5#02b8f5fc3.choice_image?htil=2&amp;vaa=1&amp;vcp=1&amp;vis=1&amp;pid=edf48f46c&amp;color=0,0,0&amp;tib=255,255,255&amp;iip=1&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782281" y="4112673"/>
            <a:ext cx="960120" cy="102412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9" name="QC_6_BD.70_6#02b8f5fc3.choices?htil=2&amp;vaa=1&amp;vcp=1&amp;vis=1&amp;pid=edf48f46c&amp;color=0,0,0&amp;vtp=1&amp;vaab=1&amp;bbb=1"/>
              <p:cNvSpPr/>
              <p:nvPr/>
            </p:nvSpPr>
            <p:spPr>
              <a:xfrm>
                <a:off x="539496" y="5122132"/>
                <a:ext cx="8019288" cy="555244"/>
              </a:xfrm>
              <a:prstGeom prst="rect">
                <a:avLst/>
              </a:prstGeom>
              <a:noFill/>
            </p:spPr>
            <p:txBody>
              <a:bodyPr wrap="none" lIns="0" tIns="0" rIns="0" bIns="0" rtlCol="0" anchor="t"/>
              <a:lstStyle/>
              <a:p>
                <a:pPr algn="l" latinLnBrk="1">
                  <a:lnSpc>
                    <a:spcPts val="5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D.参加反应的氮气和生成的氨气分子个数比为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9" name="QC_6_BD.70_6#02b8f5fc3.choices?htil=2&amp;vaa=1&amp;vcp=1&amp;vis=1&amp;pid=edf48f46c&amp;color=0,0,0&amp;vtp=1&amp;vaab=1&amp;bbb=1"/>
              <p:cNvSpPr>
                <a:spLocks noRot="1" noChangeAspect="1" noMove="1" noResize="1" noEditPoints="1" noAdjustHandles="1" noChangeArrowheads="1" noChangeShapeType="1" noTextEdit="1"/>
              </p:cNvSpPr>
              <p:nvPr/>
            </p:nvSpPr>
            <p:spPr>
              <a:xfrm>
                <a:off x="539496" y="5122132"/>
                <a:ext cx="8019288" cy="555244"/>
              </a:xfrm>
              <a:prstGeom prst="rect">
                <a:avLst/>
              </a:prstGeom>
              <a:blipFill>
                <a:blip r:embed="rId7"/>
                <a:stretch>
                  <a:fillRect l="-2738" b="-4065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2_1#d321894a5?vaa=1&amp;vcp=1&amp;vis=1&amp;pid=edf48f46c&amp;color=0,0,0&amp;vtp=1&amp;vaab=1&amp;bt=1&amp;bbb=1&amp;hb=1"/>
              <p:cNvSpPr/>
              <p:nvPr/>
            </p:nvSpPr>
            <p:spPr>
              <a:xfrm>
                <a:off x="539496" y="554400"/>
                <a:ext cx="11109960" cy="994982"/>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现有</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铁和锌的混合物与一定量的稀硫酸恰好完全反应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，将反应后</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得到的混合溶液蒸发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202 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固体，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则生成氢气的质量为(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6_BD.72_1#d321894a5?vaa=1&amp;vcp=1&amp;vis=1&amp;pid=edf48f46c&amp;color=0,0,0&amp;vtp=1&amp;vaab=1&amp;bt=1&amp;bbb=1&amp;hb=1"/>
              <p:cNvSpPr>
                <a:spLocks noRot="1" noChangeAspect="1" noMove="1" noResize="1" noEditPoints="1" noAdjustHandles="1" noChangeArrowheads="1" noChangeShapeType="1" noTextEdit="1"/>
              </p:cNvSpPr>
              <p:nvPr/>
            </p:nvSpPr>
            <p:spPr>
              <a:xfrm>
                <a:off x="539496" y="554400"/>
                <a:ext cx="11109960" cy="994982"/>
              </a:xfrm>
              <a:prstGeom prst="rect">
                <a:avLst/>
              </a:prstGeom>
              <a:blipFill rotWithShape="1">
                <a:blip r:embed="rId3"/>
                <a:stretch>
                  <a:fillRect l="-3" t="-5" r="3" b="-5937"/>
                </a:stretch>
              </a:blipFill>
            </p:spPr>
            <p:txBody>
              <a:bodyPr/>
              <a:lstStyle/>
              <a:p>
                <a:r>
                  <a:rPr lang="zh-CN" altLang="en-US">
                    <a:noFill/>
                  </a:rPr>
                  <a:t> </a:t>
                </a:r>
              </a:p>
            </p:txBody>
          </p:sp>
        </mc:Fallback>
      </mc:AlternateContent>
      <p:sp>
        <p:nvSpPr>
          <p:cNvPr id="3" name="QC_6_AN.1_1#d321894a5.bracket?vaa=1&amp;vcp=1&amp;vis=1&amp;pid=edf48f46c&amp;color=0,0,0&amp;vpa=25&amp;vtp=1&amp;vaab=1"/>
          <p:cNvSpPr/>
          <p:nvPr/>
        </p:nvSpPr>
        <p:spPr>
          <a:xfrm>
            <a:off x="10195464" y="1128186"/>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6_BD.72_2#d321894a5.choices?vaa=1&amp;vcp=1&amp;vis=1&amp;pid=edf48f46c&amp;color=0,0,0&amp;vtp=1&amp;vaab=1&amp;bbb=1"/>
              <p:cNvSpPr/>
              <p:nvPr/>
            </p:nvSpPr>
            <p:spPr>
              <a:xfrm>
                <a:off x="539496" y="1594847"/>
                <a:ext cx="11109960" cy="517144"/>
              </a:xfrm>
              <a:prstGeom prst="rect">
                <a:avLst/>
              </a:prstGeom>
              <a:noFill/>
            </p:spPr>
            <p:txBody>
              <a:bodyPr wrap="none" lIns="0" tIns="0" rIns="0" bIns="0" rtlCol="0" anchor="t"/>
              <a:lstStyle/>
              <a:p>
                <a:pPr latinLnBrk="1">
                  <a:lnSpc>
                    <a:spcPts val="4600"/>
                  </a:lnSpc>
                  <a:tabLst>
                    <a:tab pos="2844165" algn="l"/>
                    <a:tab pos="5662930" algn="l"/>
                    <a:tab pos="84816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6_BD.72_2#d321894a5.choices?vaa=1&amp;vcp=1&amp;vis=1&amp;pid=edf48f46c&amp;color=0,0,0&amp;vtp=1&amp;vaab=1&amp;bbb=1"/>
              <p:cNvSpPr>
                <a:spLocks noRot="1" noChangeAspect="1" noMove="1" noResize="1" noEditPoints="1" noAdjustHandles="1" noChangeArrowheads="1" noChangeShapeType="1" noTextEdit="1"/>
              </p:cNvSpPr>
              <p:nvPr/>
            </p:nvSpPr>
            <p:spPr>
              <a:xfrm>
                <a:off x="539496" y="1594847"/>
                <a:ext cx="11109960" cy="517144"/>
              </a:xfrm>
              <a:prstGeom prst="rect">
                <a:avLst/>
              </a:prstGeom>
              <a:blipFill rotWithShape="1">
                <a:blip r:embed="rId4"/>
                <a:stretch>
                  <a:fillRect l="-3" t="-70" r="3" b="-1289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6_BD.74_1#b52377a97?vaa=1&amp;vcp=1&amp;vis=1&amp;pid=edf48f46c&amp;color=0,0,0&amp;vtp=1&amp;vaab=1&amp;bbb=1&amp;hb=1"/>
              <p:cNvSpPr/>
              <p:nvPr/>
            </p:nvSpPr>
            <p:spPr>
              <a:xfrm>
                <a:off x="539496" y="2114468"/>
                <a:ext cx="11109960" cy="1604582"/>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（2024·山东烟台·中考）利用元素守恒解决问题。将</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碳酸钙固体</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高温煅烧至部分分解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冷却后将全部剩余固体与足量稀盐酸完全反应。</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下列有关结论不正确的是(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5" name="QC_6_BD.74_1#b52377a97?vaa=1&amp;vcp=1&amp;vis=1&amp;pid=edf48f46c&amp;color=0,0,0&amp;vtp=1&amp;vaab=1&amp;bbb=1&amp;hb=1"/>
              <p:cNvSpPr>
                <a:spLocks noRot="1" noChangeAspect="1" noMove="1" noResize="1" noEditPoints="1" noAdjustHandles="1" noChangeArrowheads="1" noChangeShapeType="1" noTextEdit="1"/>
              </p:cNvSpPr>
              <p:nvPr/>
            </p:nvSpPr>
            <p:spPr>
              <a:xfrm>
                <a:off x="539496" y="2114468"/>
                <a:ext cx="11109960" cy="1604582"/>
              </a:xfrm>
              <a:prstGeom prst="rect">
                <a:avLst/>
              </a:prstGeom>
              <a:blipFill rotWithShape="1">
                <a:blip r:embed="rId5"/>
                <a:stretch>
                  <a:fillRect l="-3" t="-34" r="-111" b="-3650"/>
                </a:stretch>
              </a:blipFill>
            </p:spPr>
            <p:txBody>
              <a:bodyPr/>
              <a:lstStyle/>
              <a:p>
                <a:r>
                  <a:rPr lang="zh-CN" altLang="en-US">
                    <a:noFill/>
                  </a:rPr>
                  <a:t> </a:t>
                </a:r>
              </a:p>
            </p:txBody>
          </p:sp>
        </mc:Fallback>
      </mc:AlternateContent>
      <p:sp>
        <p:nvSpPr>
          <p:cNvPr id="6" name="QC_6_AN.75_1#b52377a97.bracket?vaa=1&amp;vcp=1&amp;vis=1&amp;pid=edf48f46c&amp;color=0,0,0&amp;vpa=26&amp;vtp=1&amp;vaab=1"/>
          <p:cNvSpPr/>
          <p:nvPr/>
        </p:nvSpPr>
        <p:spPr>
          <a:xfrm>
            <a:off x="4728115" y="3290488"/>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C_6_BD.74_2#b52377a97.choices?vaa=1&amp;vcp=1&amp;vis=1&amp;pid=edf48f46c&amp;color=0,0,0&amp;vtp=1&amp;vaab=1&amp;bbb=1"/>
              <p:cNvSpPr/>
              <p:nvPr/>
            </p:nvSpPr>
            <p:spPr>
              <a:xfrm>
                <a:off x="539496" y="3791566"/>
                <a:ext cx="11109960" cy="2214182"/>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A.最终生成氯化钙的质量与煅烧程度无关</a:t>
                </a:r>
                <a:endParaRPr lang="en-US" altLang="zh-CN" sz="2800" dirty="0">
                  <a:solidFill>
                    <a:srgbClr val="000000"/>
                  </a:solidFill>
                </a:endParaRP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.两步反应生成的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总质量与煅烧程度无关</a:t>
                </a:r>
                <a:endParaRPr lang="en-US" altLang="zh-CN" sz="2800" dirty="0">
                  <a:solidFill>
                    <a:srgbClr val="000000"/>
                  </a:solidFill>
                </a:endParaRP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.煅烧前后固体中钙元素的质量分数增大</a:t>
                </a:r>
                <a:endParaRPr lang="en-US" altLang="zh-CN" sz="2800" dirty="0">
                  <a:solidFill>
                    <a:srgbClr val="000000"/>
                  </a:solidFill>
                </a:endParaRP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.煅烧越充分则反应消耗的盐酸量越小</a:t>
                </a:r>
                <a:endParaRPr lang="en-US" altLang="zh-CN" sz="2800" dirty="0">
                  <a:solidFill>
                    <a:srgbClr val="000000"/>
                  </a:solidFill>
                </a:endParaRPr>
              </a:p>
            </p:txBody>
          </p:sp>
        </mc:Choice>
        <mc:Fallback xmlns="">
          <p:sp>
            <p:nvSpPr>
              <p:cNvPr id="7" name="QC_6_BD.74_2#b52377a97.choices?vaa=1&amp;vcp=1&amp;vis=1&amp;pid=edf48f46c&amp;color=0,0,0&amp;vtp=1&amp;vaab=1&amp;bbb=1"/>
              <p:cNvSpPr>
                <a:spLocks noRot="1" noChangeAspect="1" noMove="1" noResize="1" noEditPoints="1" noAdjustHandles="1" noChangeArrowheads="1" noChangeShapeType="1" noTextEdit="1"/>
              </p:cNvSpPr>
              <p:nvPr/>
            </p:nvSpPr>
            <p:spPr>
              <a:xfrm>
                <a:off x="539496" y="3791566"/>
                <a:ext cx="11109960" cy="2214182"/>
              </a:xfrm>
              <a:prstGeom prst="rect">
                <a:avLst/>
              </a:prstGeom>
              <a:blipFill rotWithShape="1">
                <a:blip r:embed="rId6"/>
                <a:stretch>
                  <a:fillRect l="-3" t="-28" r="3" b="-264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f0ab839b7?vcp=1&amp;pid=0344755aa&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solidFill>
                <a:srgbClr val="92D050"/>
              </a:solidFill>
            </a:endParaRPr>
          </a:p>
        </p:txBody>
      </p:sp>
      <mc:AlternateContent xmlns:mc="http://schemas.openxmlformats.org/markup-compatibility/2006" xmlns:a14="http://schemas.microsoft.com/office/drawing/2010/main">
        <mc:Choice Requires="a14">
          <p:sp>
            <p:nvSpPr>
              <p:cNvPr id="3" name="QC_6_BD.76_1#ba762edd4?vaa=1&amp;vcp=1&amp;vis=1&amp;pid=f0ab839b7&amp;color=0,0,0&amp;vtp=1&amp;vaab=1&amp;bbb=1&amp;hb=1"/>
              <p:cNvSpPr/>
              <p:nvPr/>
            </p:nvSpPr>
            <p:spPr>
              <a:xfrm>
                <a:off x="539496" y="1243440"/>
                <a:ext cx="11109960" cy="14934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（2024·四川达州·中考）实验室有部分被氧化的镁条</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8.0 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，能与</a:t>
                </a:r>
              </a:p>
              <a:p>
                <a:pPr latinLnBrk="1">
                  <a:lnSpc>
                    <a:spcPts val="3700"/>
                  </a:lnSpc>
                </a:pP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300.0 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溶质质量分数为</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的稀盐酸恰好完全反应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，该镁条中镁元素</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6_BD.76_1#ba762edd4?vaa=1&amp;vcp=1&amp;vis=1&amp;pid=f0ab839b7&amp;color=0,0,0&amp;vtp=1&amp;vaab=1&amp;bbb=1&amp;hb=1"/>
              <p:cNvSpPr>
                <a:spLocks noRot="1" noChangeAspect="1" noMove="1" noResize="1" noEditPoints="1" noAdjustHandles="1" noChangeArrowheads="1" noChangeShapeType="1" noTextEdit="1"/>
              </p:cNvSpPr>
              <p:nvPr/>
            </p:nvSpPr>
            <p:spPr>
              <a:xfrm>
                <a:off x="539496" y="1243440"/>
                <a:ext cx="11109960" cy="1493457"/>
              </a:xfrm>
              <a:prstGeom prst="rect">
                <a:avLst/>
              </a:prstGeom>
              <a:blipFill rotWithShape="1">
                <a:blip r:embed="rId3"/>
                <a:stretch>
                  <a:fillRect l="-3" t="-7" r="3" b="-4589"/>
                </a:stretch>
              </a:blipFill>
            </p:spPr>
            <p:txBody>
              <a:bodyPr/>
              <a:lstStyle/>
              <a:p>
                <a:r>
                  <a:rPr lang="zh-CN" altLang="en-US">
                    <a:noFill/>
                  </a:rPr>
                  <a:t> </a:t>
                </a:r>
              </a:p>
            </p:txBody>
          </p:sp>
        </mc:Fallback>
      </mc:AlternateContent>
      <p:sp>
        <p:nvSpPr>
          <p:cNvPr id="4" name="QC_6_AN.77_1#ba762edd4.bracket?vaa=1&amp;vcp=1&amp;vis=1&amp;pid=f0ab839b7&amp;color=0,0,0&amp;vpa=27&amp;vtp=1&amp;vaab=1"/>
          <p:cNvSpPr/>
          <p:nvPr/>
        </p:nvSpPr>
        <p:spPr>
          <a:xfrm>
            <a:off x="2238914" y="2309413"/>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6_BD.76_2#ba762edd4.choices?vaa=1&amp;vcp=1&amp;vis=1&amp;pid=f0ab839b7&amp;color=0,0,0&amp;vtp=1&amp;vaab=1&amp;bbb=1"/>
              <p:cNvSpPr/>
              <p:nvPr/>
            </p:nvSpPr>
            <p:spPr>
              <a:xfrm>
                <a:off x="539496" y="2781154"/>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7.8 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7.2 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76_2#ba762edd4.choices?vaa=1&amp;vcp=1&amp;vis=1&amp;pid=f0ab839b7&amp;color=0,0,0&amp;vtp=1&amp;vaab=1&amp;bbb=1"/>
              <p:cNvSpPr>
                <a:spLocks noRot="1" noChangeAspect="1" noMove="1" noResize="1" noEditPoints="1" noAdjustHandles="1" noChangeArrowheads="1" noChangeShapeType="1" noTextEdit="1"/>
              </p:cNvSpPr>
              <p:nvPr/>
            </p:nvSpPr>
            <p:spPr>
              <a:xfrm>
                <a:off x="539496" y="2781154"/>
                <a:ext cx="11109960" cy="555244"/>
              </a:xfrm>
              <a:prstGeom prst="rect">
                <a:avLst/>
              </a:prstGeom>
              <a:blipFill rotWithShape="1">
                <a:blip r:embed="rId4"/>
                <a:stretch>
                  <a:fillRect l="-3" t="-88" r="3" b="-1427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8_1#717782e87?vaa=1&amp;vcp=1&amp;vis=1&amp;pid=f0ab839b7&amp;color=0,0,0&amp;vtp=1&amp;vaab=1&amp;bt=1&amp;bbb=1&amp;hb=1"/>
              <p:cNvSpPr/>
              <p:nvPr/>
            </p:nvSpPr>
            <p:spPr>
              <a:xfrm>
                <a:off x="539496" y="1881093"/>
                <a:ext cx="11109960" cy="2318957"/>
              </a:xfrm>
              <a:prstGeom prst="rect">
                <a:avLst/>
              </a:prstGeom>
              <a:noFill/>
            </p:spPr>
            <p:txBody>
              <a:bodyPr wrap="none" lIns="0" tIns="0" rIns="0" bIns="0" rtlCol="0" anchor="t"/>
              <a:lstStyle/>
              <a:p>
                <a:pPr algn="l" latinLnBrk="1">
                  <a:lnSpc>
                    <a:spcPts val="3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（2024·四川广元·中考）乙醇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是常用的燃料。现有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醇与一定量氧气混合于密闭容器内，在一定条件下反应物全部转化为一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氧化碳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、二氧化碳和水，恢复到室温后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，测得所得气体中氧元素的质量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则参加反应的氧气的质量为(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BD.78_1#717782e87?vaa=1&amp;vcp=1&amp;vis=1&amp;pid=f0ab839b7&amp;color=0,0,0&amp;vtp=1&amp;vaab=1&amp;bt=1&amp;bbb=1&amp;hb=1"/>
              <p:cNvSpPr>
                <a:spLocks noRot="1" noChangeAspect="1" noMove="1" noResize="1" noEditPoints="1" noAdjustHandles="1" noChangeArrowheads="1" noChangeShapeType="1" noTextEdit="1"/>
              </p:cNvSpPr>
              <p:nvPr/>
            </p:nvSpPr>
            <p:spPr>
              <a:xfrm>
                <a:off x="539496" y="1881093"/>
                <a:ext cx="11109960" cy="2318957"/>
              </a:xfrm>
              <a:prstGeom prst="rect">
                <a:avLst/>
              </a:prstGeom>
              <a:blipFill rotWithShape="1">
                <a:blip r:embed="rId3"/>
                <a:stretch>
                  <a:fillRect l="-3" t="-10" r="-111" b="-295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6_BD.78_2#717782e87.choices?vaa=1&amp;vcp=1&amp;vis=1&amp;pid=f0ab839b7&amp;color=0,0,0&amp;vtp=1&amp;vaab=1&amp;bbb=1"/>
              <p:cNvSpPr/>
              <p:nvPr/>
            </p:nvSpPr>
            <p:spPr>
              <a:xfrm>
                <a:off x="539496" y="4249579"/>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6.4 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6_BD.78_2#717782e87.choices?vaa=1&amp;vcp=1&amp;vis=1&amp;pid=f0ab839b7&amp;color=0,0,0&amp;vtp=1&amp;vaab=1&amp;bbb=1"/>
              <p:cNvSpPr>
                <a:spLocks noRot="1" noChangeAspect="1" noMove="1" noResize="1" noEditPoints="1" noAdjustHandles="1" noChangeArrowheads="1" noChangeShapeType="1" noTextEdit="1"/>
              </p:cNvSpPr>
              <p:nvPr/>
            </p:nvSpPr>
            <p:spPr>
              <a:xfrm>
                <a:off x="539496" y="4249579"/>
                <a:ext cx="11109960" cy="555244"/>
              </a:xfrm>
              <a:prstGeom prst="rect">
                <a:avLst/>
              </a:prstGeom>
              <a:blipFill rotWithShape="1">
                <a:blip r:embed="rId4"/>
                <a:stretch>
                  <a:fillRect l="-3" t="-29" r="3" b="-14335"/>
                </a:stretch>
              </a:blipFill>
            </p:spPr>
            <p:txBody>
              <a:bodyPr/>
              <a:lstStyle/>
              <a:p>
                <a:r>
                  <a:rPr lang="zh-CN" altLang="en-US">
                    <a:noFill/>
                  </a:rPr>
                  <a:t> </a:t>
                </a:r>
              </a:p>
            </p:txBody>
          </p:sp>
        </mc:Fallback>
      </mc:AlternateContent>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717782e87?vaa=1&amp;vcp=1&amp;vis=1&amp;pid=f0ab839b7&amp;color=0,0,0&amp;vtp=1&amp;vaab=1&amp;bt=1&amp;bbb=1&amp;hb=1"/>
              <p:cNvSpPr/>
              <p:nvPr/>
            </p:nvSpPr>
            <p:spPr>
              <a:xfrm>
                <a:off x="539496" y="852646"/>
                <a:ext cx="11109960" cy="3690557"/>
              </a:xfrm>
              <a:prstGeom prst="rect">
                <a:avLst/>
              </a:prstGeom>
              <a:noFill/>
            </p:spPr>
            <p:txBody>
              <a:bodyPr wrap="none" lIns="0" tIns="0" rIns="0" bIns="0" rtlCol="0" anchor="t"/>
              <a:lstStyle/>
              <a:p>
                <a:pPr algn="l" latinLnBrk="1">
                  <a:lnSpc>
                    <a:spcPts val="53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乙醇中碳元素的质量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，氢元素</a:t>
                </a:r>
              </a:p>
              <a:p>
                <a:pPr latinLnBrk="1">
                  <a:lnSpc>
                    <a:spcPts val="5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。反应后恢复到室温</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，所得气体是</a:t>
                </a:r>
              </a:p>
              <a:p>
                <a:pPr latinLnBrk="1">
                  <a:lnSpc>
                    <a:spcPts val="51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的混合物，其中氧元素质量分数为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，则碳元素的质量分数</a:t>
                </a:r>
              </a:p>
              <a:p>
                <a:pPr latinLnBrk="1">
                  <a:lnSpc>
                    <a:spcPts val="37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，所以混合气体的质量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乙醇燃烧生成</a:t>
                </a:r>
              </a:p>
              <a:p>
                <a:pPr latinLnBrk="1">
                  <a:lnSpc>
                    <a:spcPts val="5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，根据质量守恒定律可知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，参加反应的氧</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AS.1_1#717782e87?vaa=1&amp;vcp=1&amp;vis=1&amp;pid=f0ab839b7&amp;color=0,0,0&amp;vtp=1&amp;vaab=1&amp;bt=1&amp;bbb=1&amp;hb=1"/>
              <p:cNvSpPr>
                <a:spLocks noRot="1" noChangeAspect="1" noMove="1" noResize="1" noEditPoints="1" noAdjustHandles="1" noChangeArrowheads="1" noChangeShapeType="1" noTextEdit="1"/>
              </p:cNvSpPr>
              <p:nvPr/>
            </p:nvSpPr>
            <p:spPr>
              <a:xfrm>
                <a:off x="539496" y="852646"/>
                <a:ext cx="11109960" cy="3690557"/>
              </a:xfrm>
              <a:prstGeom prst="rect">
                <a:avLst/>
              </a:prstGeom>
              <a:blipFill rotWithShape="1">
                <a:blip r:embed="rId3"/>
                <a:stretch>
                  <a:fillRect l="-3" t="-13" r="-2254" b="-1847"/>
                </a:stretch>
              </a:blipFill>
            </p:spPr>
            <p:txBody>
              <a:bodyPr/>
              <a:lstStyle/>
              <a:p>
                <a:r>
                  <a:rPr lang="zh-CN" altLang="en-US">
                    <a:noFill/>
                  </a:rPr>
                  <a:t> </a:t>
                </a:r>
              </a:p>
            </p:txBody>
          </p:sp>
        </mc:Fallback>
      </mc:AlternateContent>
      <p:sp>
        <p:nvSpPr>
          <p:cNvPr id="3" name="QC_6_AN.2_1#717782e87?vaa=1&amp;vcp=1&amp;vis=1&amp;pid=f0ab839b7&amp;color=0,0,0&amp;vtp=1&amp;vaab=1&amp;bbb=1"/>
          <p:cNvSpPr/>
          <p:nvPr/>
        </p:nvSpPr>
        <p:spPr>
          <a:xfrm>
            <a:off x="539496" y="455418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2_1#6ca1d513d?vaa=1&amp;vcp=1&amp;vis=1&amp;pid=f0ab839b7&amp;color=0,0,0&amp;vtp=1&amp;vaab=1&amp;bt=1&amp;bbb=1&amp;hb=1"/>
              <p:cNvSpPr/>
              <p:nvPr/>
            </p:nvSpPr>
            <p:spPr>
              <a:xfrm>
                <a:off x="539496" y="1563593"/>
                <a:ext cx="11109960" cy="2788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（2024·江苏盐城·中考）同学们课后走进实验室，回收处理金属</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与氧气反应的废弃物。取</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粉末的混合物</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，加入一定量的</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稀硫酸恰好完全反应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含硫元素质量分数为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的不饱和溶</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；经多步处理后，得到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晶体（不含结晶水）。则原混合物中</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两种元素的质量分数之和为(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BD.82_1#6ca1d513d?vaa=1&amp;vcp=1&amp;vis=1&amp;pid=f0ab839b7&amp;color=0,0,0&amp;vtp=1&amp;vaab=1&amp;bt=1&amp;bbb=1&amp;hb=1"/>
              <p:cNvSpPr>
                <a:spLocks noRot="1" noChangeAspect="1" noMove="1" noResize="1" noEditPoints="1" noAdjustHandles="1" noChangeArrowheads="1" noChangeShapeType="1" noTextEdit="1"/>
              </p:cNvSpPr>
              <p:nvPr/>
            </p:nvSpPr>
            <p:spPr>
              <a:xfrm>
                <a:off x="539496" y="1563593"/>
                <a:ext cx="11109960" cy="2788857"/>
              </a:xfrm>
              <a:prstGeom prst="rect">
                <a:avLst/>
              </a:prstGeom>
              <a:blipFill rotWithShape="1">
                <a:blip r:embed="rId3"/>
                <a:stretch>
                  <a:fillRect l="-3" t="-8" r="-831" b="-245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6_BD.82_2#6ca1d513d.choices?vaa=1&amp;vcp=1&amp;vis=1&amp;pid=f0ab839b7&amp;color=0,0,0&amp;vtp=1&amp;vaab=1&amp;bbb=1"/>
              <p:cNvSpPr/>
              <p:nvPr/>
            </p:nvSpPr>
            <p:spPr>
              <a:xfrm>
                <a:off x="539496" y="4396899"/>
                <a:ext cx="11109960" cy="555244"/>
              </a:xfrm>
              <a:prstGeom prst="rect">
                <a:avLst/>
              </a:prstGeom>
              <a:noFill/>
            </p:spPr>
            <p:txBody>
              <a:bodyPr wrap="none" lIns="0" tIns="0" rIns="0" bIns="0" rtlCol="0" anchor="t"/>
              <a:lstStyle/>
              <a:p>
                <a:pPr latinLnBrk="1">
                  <a:lnSpc>
                    <a:spcPts val="50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32%</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68%</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6_BD.82_2#6ca1d513d.choices?vaa=1&amp;vcp=1&amp;vis=1&amp;pid=f0ab839b7&amp;color=0,0,0&amp;vtp=1&amp;vaab=1&amp;bbb=1"/>
              <p:cNvSpPr>
                <a:spLocks noRot="1" noChangeAspect="1" noMove="1" noResize="1" noEditPoints="1" noAdjustHandles="1" noChangeArrowheads="1" noChangeShapeType="1" noTextEdit="1"/>
              </p:cNvSpPr>
              <p:nvPr/>
            </p:nvSpPr>
            <p:spPr>
              <a:xfrm>
                <a:off x="539496" y="4396899"/>
                <a:ext cx="11109960" cy="555244"/>
              </a:xfrm>
              <a:prstGeom prst="rect">
                <a:avLst/>
              </a:prstGeom>
              <a:blipFill rotWithShape="1">
                <a:blip r:embed="rId4"/>
                <a:stretch>
                  <a:fillRect l="-3" t="-29" r="3" b="-14335"/>
                </a:stretch>
              </a:blipFill>
            </p:spPr>
            <p:txBody>
              <a:bodyPr/>
              <a:lstStyle/>
              <a:p>
                <a:r>
                  <a:rPr lang="zh-CN" altLang="en-US">
                    <a:noFill/>
                  </a:rPr>
                  <a:t> </a:t>
                </a:r>
              </a:p>
            </p:txBody>
          </p:sp>
        </mc:Fallback>
      </mc:AlternateContent>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6ca1d513d?vaa=1&amp;vcp=1&amp;vis=1&amp;pid=f0ab839b7&amp;color=0,0,0&amp;vtp=1&amp;vaab=1&amp;bt=1&amp;bbb=1&amp;hb=1"/>
              <p:cNvSpPr/>
              <p:nvPr/>
            </p:nvSpPr>
            <p:spPr>
              <a:xfrm>
                <a:off x="539496" y="554400"/>
                <a:ext cx="11109960" cy="4235006"/>
              </a:xfrm>
              <a:prstGeom prst="rect">
                <a:avLst/>
              </a:prstGeom>
              <a:noFill/>
            </p:spPr>
            <p:txBody>
              <a:bodyPr wrap="square" lIns="0" tIns="0" rIns="0" bIns="0" rtlCol="0" anchor="t">
                <a:spAutoFit/>
              </a:bodyPr>
              <a:lstStyle/>
              <a:p>
                <a:pPr algn="l" latinLnBrk="1">
                  <a:lnSpc>
                    <a:spcPts val="47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得到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含硫元素质量分数为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的不饱和溶液，其中硫</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元素</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参加反应的硫酸的质</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，其中氢元素的质量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氢元</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素</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和氧化物中的氧元素结合生成水</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，则生成水的质量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与氢元素结合的氧元素的质量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粉末的混合物中氧元素的质量</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，则镁元素和铜元素的质量和</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×100%=68%</m:t>
                    </m:r>
                  </m:oMath>
                </a14:m>
                <a:r>
                  <a:rPr lang="en-US" altLang="zh-CN" sz="1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a typeface="宋体" panose="02010600030101010101" pitchFamily="2" charset="-122"/>
                </a:endParaRPr>
              </a:p>
            </p:txBody>
          </p:sp>
        </mc:Choice>
        <mc:Fallback xmlns="">
          <p:sp>
            <p:nvSpPr>
              <p:cNvPr id="2" name="QC_6_AS.1_1#6ca1d513d?vaa=1&amp;vcp=1&amp;vis=1&amp;pid=f0ab839b7&amp;color=0,0,0&amp;vtp=1&amp;vaab=1&amp;bt=1&amp;bbb=1&amp;hb=1"/>
              <p:cNvSpPr>
                <a:spLocks noRot="1" noChangeAspect="1" noMove="1" noResize="1" noEditPoints="1" noAdjustHandles="1" noChangeArrowheads="1" noChangeShapeType="1" noTextEdit="1"/>
              </p:cNvSpPr>
              <p:nvPr/>
            </p:nvSpPr>
            <p:spPr>
              <a:xfrm>
                <a:off x="539496" y="554400"/>
                <a:ext cx="11109960" cy="4235006"/>
              </a:xfrm>
              <a:prstGeom prst="rect">
                <a:avLst/>
              </a:prstGeom>
              <a:blipFill>
                <a:blip r:embed="rId3"/>
                <a:stretch>
                  <a:fillRect l="-1976" t="-719" r="-878"/>
                </a:stretch>
              </a:blipFill>
            </p:spPr>
            <p:txBody>
              <a:bodyPr/>
              <a:lstStyle/>
              <a:p>
                <a:r>
                  <a:rPr lang="zh-CN" altLang="en-US">
                    <a:noFill/>
                  </a:rPr>
                  <a:t> </a:t>
                </a:r>
              </a:p>
            </p:txBody>
          </p:sp>
        </mc:Fallback>
      </mc:AlternateContent>
      <p:sp>
        <p:nvSpPr>
          <p:cNvPr id="3" name="QC_6_AN.2_1#6ca1d513d?vaa=1&amp;vcp=1&amp;vis=1&amp;pid=f0ab839b7&amp;color=0,0,0&amp;vtp=1&amp;vaab=1&amp;bbb=1"/>
          <p:cNvSpPr/>
          <p:nvPr/>
        </p:nvSpPr>
        <p:spPr>
          <a:xfrm>
            <a:off x="539496" y="5506065"/>
            <a:ext cx="11109960" cy="506032"/>
          </a:xfrm>
          <a:prstGeom prst="rect">
            <a:avLst/>
          </a:prstGeom>
          <a:noFill/>
        </p:spPr>
        <p:txBody>
          <a:bodyPr wrap="none" lIns="0" tIns="0" rIns="0" bIns="0" rtlCol="0" anchor="t"/>
          <a:lstStyle/>
          <a:p>
            <a:pPr algn="l" latinLnBrk="1">
              <a:lnSpc>
                <a:spcPts val="44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C_6_EX.1_1#618f252d0?vaa=1&amp;vcp=1&amp;vis=1&amp;pid=7bfde7fd4&amp;color=0,0,0&amp;vtp=1&amp;vaab=1&amp;bbb=1">
            <a:extLst>
              <a:ext uri="{FF2B5EF4-FFF2-40B4-BE49-F238E27FC236}">
                <a16:creationId xmlns:a16="http://schemas.microsoft.com/office/drawing/2014/main" id="{0488C83E-3B86-4675-992D-9A2412087F12}"/>
              </a:ext>
            </a:extLst>
          </p:cNvPr>
          <p:cNvSpPr/>
          <p:nvPr/>
        </p:nvSpPr>
        <p:spPr>
          <a:xfrm>
            <a:off x="653796" y="259883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判断未知化学式应根据化学反应前后原子的种类和数目不变进行分析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f82d78af4?vcp=1&amp;pid=7bfde7fd4&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mc:AlternateContent xmlns:mc="http://schemas.openxmlformats.org/markup-compatibility/2006" xmlns:a14="http://schemas.microsoft.com/office/drawing/2010/main">
        <mc:Choice Requires="a14">
          <p:sp>
            <p:nvSpPr>
              <p:cNvPr id="3" name="QC_7_BD.6_1#cf069188a?vaa=1&amp;vcp=1&amp;vis=1&amp;pid=f82d78af4&amp;color=0,0,0&amp;vtp=1&amp;vaab=1&amp;bbb=1&amp;hb=1"/>
              <p:cNvSpPr/>
              <p:nvPr/>
            </p:nvSpPr>
            <p:spPr>
              <a:xfrm>
                <a:off x="539496" y="121016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（2024·广西南宁·模拟）一种用于心脏起搏器的锂电池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，工作时发生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的反应为</a:t>
                </a:r>
                <a14:m>
                  <m:oMath xmlns:m="http://schemas.openxmlformats.org/officeDocument/2006/math">
                    <m:d>
                      <m:dPr>
                        <m:begChr m:val=""/>
                        <m:endChr m:val=""/>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LiCl</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的化学式为(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C_7_BD.6_1#cf069188a?vaa=1&amp;vcp=1&amp;vis=1&amp;pid=f82d78af4&amp;color=0,0,0&amp;vtp=1&amp;vaab=1&amp;bbb=1&amp;hb=1"/>
              <p:cNvSpPr>
                <a:spLocks noRot="1" noChangeAspect="1" noMove="1" noResize="1" noEditPoints="1" noAdjustHandles="1" noChangeArrowheads="1" noChangeShapeType="1" noTextEdit="1"/>
              </p:cNvSpPr>
              <p:nvPr/>
            </p:nvSpPr>
            <p:spPr>
              <a:xfrm>
                <a:off x="539496" y="1210164"/>
                <a:ext cx="11109960" cy="1201357"/>
              </a:xfrm>
              <a:prstGeom prst="rect">
                <a:avLst/>
              </a:prstGeom>
              <a:blipFill rotWithShape="1">
                <a:blip r:embed="rId3"/>
                <a:stretch>
                  <a:fillRect l="-3" t="-41" r="3" b="-5673"/>
                </a:stretch>
              </a:blipFill>
            </p:spPr>
            <p:txBody>
              <a:bodyPr/>
              <a:lstStyle/>
              <a:p>
                <a:r>
                  <a:rPr lang="zh-CN" altLang="en-US">
                    <a:noFill/>
                  </a:rPr>
                  <a:t> </a:t>
                </a:r>
              </a:p>
            </p:txBody>
          </p:sp>
        </mc:Fallback>
      </mc:AlternateContent>
      <p:sp>
        <p:nvSpPr>
          <p:cNvPr id="4" name="QC_7_AN.7_1#cf069188a.bracket?vaa=1&amp;vcp=1&amp;vis=1&amp;pid=f82d78af4&amp;color=0,0,0&amp;vpa=2&amp;vtp=1&amp;vaab=1"/>
          <p:cNvSpPr/>
          <p:nvPr/>
        </p:nvSpPr>
        <p:spPr>
          <a:xfrm>
            <a:off x="10219023" y="1977308"/>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C_7_BD.6_2#cf069188a.choices?vaa=1&amp;vcp=1&amp;vis=1&amp;pid=f82d78af4&amp;color=0,0,0&amp;vtp=1&amp;vaab=1&amp;bbb=1"/>
              <p:cNvSpPr/>
              <p:nvPr/>
            </p:nvSpPr>
            <p:spPr>
              <a:xfrm>
                <a:off x="539496" y="2461749"/>
                <a:ext cx="11109960" cy="555244"/>
              </a:xfrm>
              <a:prstGeom prst="rect">
                <a:avLst/>
              </a:prstGeom>
              <a:noFill/>
            </p:spPr>
            <p:txBody>
              <a:bodyPr wrap="none" lIns="0" tIns="0" rIns="0" bIns="0" rtlCol="0" anchor="t"/>
              <a:lstStyle/>
              <a:p>
                <a:pPr latinLnBrk="1">
                  <a:lnSpc>
                    <a:spcPts val="5000"/>
                  </a:lnSpc>
                  <a:tabLst>
                    <a:tab pos="2555240" algn="l"/>
                    <a:tab pos="5466080" algn="l"/>
                    <a:tab pos="849122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6_2#cf069188a.choices?vaa=1&amp;vcp=1&amp;vis=1&amp;pid=f82d78af4&amp;color=0,0,0&amp;vtp=1&amp;vaab=1&amp;bbb=1"/>
              <p:cNvSpPr>
                <a:spLocks noRot="1" noChangeAspect="1" noMove="1" noResize="1" noEditPoints="1" noAdjustHandles="1" noChangeArrowheads="1" noChangeShapeType="1" noTextEdit="1"/>
              </p:cNvSpPr>
              <p:nvPr/>
            </p:nvSpPr>
            <p:spPr>
              <a:xfrm>
                <a:off x="539496" y="2461749"/>
                <a:ext cx="11109960" cy="555244"/>
              </a:xfrm>
              <a:prstGeom prst="rect">
                <a:avLst/>
              </a:prstGeom>
              <a:blipFill rotWithShape="1">
                <a:blip r:embed="rId4"/>
                <a:stretch>
                  <a:fillRect l="-3" t="-88" r="3" b="-1427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8_1#bc3875117?vaa=1&amp;vcp=1&amp;vis=1&amp;pid=f82d78af4&amp;color=0,0,0&amp;vtp=1&amp;vaab=1&amp;bt=1&amp;bbb=1&amp;hb=1"/>
              <p:cNvSpPr/>
              <p:nvPr/>
            </p:nvSpPr>
            <p:spPr>
              <a:xfrm>
                <a:off x="539496" y="880618"/>
                <a:ext cx="11109960" cy="23189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（2024·黑龙江龙东地区·中考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）固定和利用二氧化碳能有效减少空气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中的温室气体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。工业上利用二氧化碳和物质</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反应生产尿素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，反应的化</a:t>
                </a:r>
              </a:p>
              <a:p>
                <a:pPr latinLnBrk="1">
                  <a:lnSpc>
                    <a:spcPts val="3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学方程式为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，下列有关说法正确的是 </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7_BD.8_1#bc3875117?vaa=1&amp;vcp=1&amp;vis=1&amp;pid=f82d78af4&amp;color=0,0,0&amp;vtp=1&amp;vaab=1&amp;bt=1&amp;bbb=1&amp;hb=1"/>
              <p:cNvSpPr>
                <a:spLocks noRot="1" noChangeAspect="1" noMove="1" noResize="1" noEditPoints="1" noAdjustHandles="1" noChangeArrowheads="1" noChangeShapeType="1" noTextEdit="1"/>
              </p:cNvSpPr>
              <p:nvPr/>
            </p:nvSpPr>
            <p:spPr>
              <a:xfrm>
                <a:off x="539496" y="880618"/>
                <a:ext cx="11109960" cy="2318957"/>
              </a:xfrm>
              <a:prstGeom prst="rect">
                <a:avLst/>
              </a:prstGeom>
              <a:blipFill rotWithShape="1">
                <a:blip r:embed="rId3"/>
                <a:stretch>
                  <a:fillRect l="-3" t="-22" r="3" b="-2938"/>
                </a:stretch>
              </a:blipFill>
            </p:spPr>
            <p:txBody>
              <a:bodyPr/>
              <a:lstStyle/>
              <a:p>
                <a:r>
                  <a:rPr lang="zh-CN" altLang="en-US">
                    <a:noFill/>
                  </a:rPr>
                  <a:t> </a:t>
                </a:r>
              </a:p>
            </p:txBody>
          </p:sp>
        </mc:Fallback>
      </mc:AlternateContent>
      <p:sp>
        <p:nvSpPr>
          <p:cNvPr id="3" name="QC_7_AN.9_1#bc3875117.bracket?vaa=1&amp;vcp=1&amp;vis=1&amp;pid=f82d78af4&amp;color=0,0,0&amp;vpa=3&amp;vtp=1&amp;vaab=1"/>
          <p:cNvSpPr/>
          <p:nvPr/>
        </p:nvSpPr>
        <p:spPr>
          <a:xfrm>
            <a:off x="816515" y="2772283"/>
            <a:ext cx="495300"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7_BD.8_2#bc3875117.choices?vaa=1&amp;vcp=1&amp;vis=1&amp;pid=f82d78af4&amp;color=0,0,0&amp;vtp=1&amp;vaab=1&amp;bbb=1"/>
              <p:cNvSpPr/>
              <p:nvPr/>
            </p:nvSpPr>
            <p:spPr>
              <a:xfrm>
                <a:off x="539496" y="328377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A.该反应中有三种氧化物</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的化学式是</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.尿素属于铵态氮肥，不能与草木灰混合施用</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属于空气污染物</a:t>
                </a:r>
                <a:endParaRPr lang="en-US" altLang="zh-CN" sz="2800" dirty="0">
                  <a:solidFill>
                    <a:srgbClr val="000000"/>
                  </a:solidFill>
                </a:endParaRPr>
              </a:p>
            </p:txBody>
          </p:sp>
        </mc:Choice>
        <mc:Fallback xmlns="">
          <p:sp>
            <p:nvSpPr>
              <p:cNvPr id="4" name="QC_7_BD.8_2#bc3875117.choices?vaa=1&amp;vcp=1&amp;vis=1&amp;pid=f82d78af4&amp;color=0,0,0&amp;vtp=1&amp;vaab=1&amp;bbb=1"/>
              <p:cNvSpPr>
                <a:spLocks noRot="1" noChangeAspect="1" noMove="1" noResize="1" noEditPoints="1" noAdjustHandles="1" noChangeArrowheads="1" noChangeShapeType="1" noTextEdit="1"/>
              </p:cNvSpPr>
              <p:nvPr/>
            </p:nvSpPr>
            <p:spPr>
              <a:xfrm>
                <a:off x="539496" y="3283775"/>
                <a:ext cx="11109960" cy="2496757"/>
              </a:xfrm>
              <a:prstGeom prst="rect">
                <a:avLst/>
              </a:prstGeom>
              <a:blipFill rotWithShape="1">
                <a:blip r:embed="rId4"/>
                <a:stretch>
                  <a:fillRect l="-3" t="-8" r="3" b="-274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10_1#bcdfc61fe?vaa=1&amp;vcp=1&amp;vis=1&amp;pid=f82d78af4&amp;color=0,0,0&amp;vtp=1&amp;vaab=1&amp;bt=1&amp;bbb=1&amp;hb=1"/>
              <p:cNvSpPr/>
              <p:nvPr/>
            </p:nvSpPr>
            <p:spPr>
              <a:xfrm>
                <a:off x="539496" y="1101312"/>
                <a:ext cx="11109960" cy="1938973"/>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（2024·吉林·中考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）海洋资源的综合利用是解决人类社会资源短缺的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重要途径之一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工业上电解饱和食盐水时发生如下反应：</a:t>
                </a:r>
              </a:p>
              <a:p>
                <a:pPr fontAlgn="b" latinLnBrk="1">
                  <a:lnSpc>
                    <a:spcPts val="5700"/>
                  </a:lnSpc>
                </a:pPr>
                <a14:m>
                  <m:oMath xmlns:m="http://schemas.openxmlformats.org/officeDocument/2006/math">
                    <m:d>
                      <m:dPr>
                        <m:begChr m:val=""/>
                        <m:endChr m:val=""/>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通电</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C_7_BD.10_1#bcdfc61fe?vaa=1&amp;vcp=1&amp;vis=1&amp;pid=f82d78af4&amp;color=0,0,0&amp;vtp=1&amp;vaab=1&amp;bt=1&amp;bbb=1&amp;hb=1"/>
              <p:cNvSpPr>
                <a:spLocks noRot="1" noChangeAspect="1" noMove="1" noResize="1" noEditPoints="1" noAdjustHandles="1" noChangeArrowheads="1" noChangeShapeType="1" noTextEdit="1"/>
              </p:cNvSpPr>
              <p:nvPr/>
            </p:nvSpPr>
            <p:spPr>
              <a:xfrm>
                <a:off x="539496" y="1101312"/>
                <a:ext cx="11109960" cy="1938973"/>
              </a:xfrm>
              <a:prstGeom prst="rect">
                <a:avLst/>
              </a:prstGeom>
              <a:blipFill rotWithShape="1">
                <a:blip r:embed="rId3"/>
                <a:stretch>
                  <a:fillRect l="-3" t="-11" r="3" b="-4655"/>
                </a:stretch>
              </a:blipFill>
            </p:spPr>
            <p:txBody>
              <a:bodyPr/>
              <a:lstStyle/>
              <a:p>
                <a:r>
                  <a:rPr lang="zh-CN" altLang="en-US">
                    <a:noFill/>
                  </a:rPr>
                  <a:t> </a:t>
                </a:r>
              </a:p>
            </p:txBody>
          </p:sp>
        </mc:Fallback>
      </mc:AlternateContent>
      <p:sp>
        <p:nvSpPr>
          <p:cNvPr id="3" name="QC_7_AN.11_1#bcdfc61fe.bracket?vaa=1&amp;vcp=1&amp;vis=1&amp;pid=f82d78af4&amp;color=0,0,0&amp;vpa=4&amp;vtp=1&amp;vaab=1"/>
          <p:cNvSpPr/>
          <p:nvPr/>
        </p:nvSpPr>
        <p:spPr>
          <a:xfrm>
            <a:off x="9832435" y="2577306"/>
            <a:ext cx="515938" cy="415417"/>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C_7_BD.10_2#bcdfc61fe.choices?vaa=1&amp;vcp=1&amp;vis=1&amp;pid=f82d78af4&amp;color=0,0,0&amp;vtp=1&amp;vaab=1&amp;bbb=1"/>
              <p:cNvSpPr/>
              <p:nvPr/>
            </p:nvSpPr>
            <p:spPr>
              <a:xfrm>
                <a:off x="539496" y="305203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的化学式为</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中氯元素的化合价都为0</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.该反应的基本反应类型是分解反应</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是一种清洁的高能燃料</a:t>
                </a:r>
                <a:endParaRPr lang="en-US" altLang="zh-CN" sz="2800" dirty="0">
                  <a:solidFill>
                    <a:srgbClr val="000000"/>
                  </a:solidFill>
                </a:endParaRPr>
              </a:p>
            </p:txBody>
          </p:sp>
        </mc:Choice>
        <mc:Fallback xmlns="">
          <p:sp>
            <p:nvSpPr>
              <p:cNvPr id="4" name="QC_7_BD.10_2#bcdfc61fe.choices?vaa=1&amp;vcp=1&amp;vis=1&amp;pid=f82d78af4&amp;color=0,0,0&amp;vtp=1&amp;vaab=1&amp;bbb=1"/>
              <p:cNvSpPr>
                <a:spLocks noRot="1" noChangeAspect="1" noMove="1" noResize="1" noEditPoints="1" noAdjustHandles="1" noChangeArrowheads="1" noChangeShapeType="1" noTextEdit="1"/>
              </p:cNvSpPr>
              <p:nvPr/>
            </p:nvSpPr>
            <p:spPr>
              <a:xfrm>
                <a:off x="539496" y="3052032"/>
                <a:ext cx="11109960" cy="2496757"/>
              </a:xfrm>
              <a:prstGeom prst="rect">
                <a:avLst/>
              </a:prstGeom>
              <a:blipFill rotWithShape="1">
                <a:blip r:embed="rId4"/>
                <a:stretch>
                  <a:fillRect l="-3" t="-9" r="3" b="-274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ff1ca3f95?vcp=1&amp;pid=330e94af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物质元素组成的推断</a:t>
            </a:r>
            <a:endParaRPr lang="en-US" altLang="zh-CN" sz="3200" dirty="0"/>
          </a:p>
        </p:txBody>
      </p:sp>
      <p:sp>
        <p:nvSpPr>
          <p:cNvPr id="3" name="QC_6_BD.12_1#e47b6781e?vaa=1&amp;vcp=1&amp;vis=1&amp;pid=ff1ca3f95&amp;color=0,0,0&amp;vtp=1&amp;vaab=1&amp;bbb=1&amp;hb=1"/>
          <p:cNvSpPr/>
          <p:nvPr/>
        </p:nvSpPr>
        <p:spPr>
          <a:xfrm>
            <a:off x="539496" y="123989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（2022·湖南怀化·中考）在一定条件下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，使下列物质在密闭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容器内充分反应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，测得反应前后各物质的质量如下表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10" name="QC_6_BD.12_2#e47b6781e?colgroup=10,6,2,3,3,3&amp;vaa=1&amp;vcp=1&amp;vis=1&amp;pid=ff1ca3f95&amp;color=0,0,0&amp;vtp=1&amp;vaab=1&amp;bbb=1"/>
              <p:cNvGraphicFramePr>
                <a:graphicFrameLocks noGrp="1"/>
              </p:cNvGraphicFramePr>
              <p:nvPr/>
            </p:nvGraphicFramePr>
            <p:xfrm>
              <a:off x="539496" y="3216701"/>
              <a:ext cx="11055096" cy="1691259"/>
            </p:xfrm>
            <a:graphic>
              <a:graphicData uri="http://schemas.openxmlformats.org/drawingml/2006/table">
                <a:tbl>
                  <a:tblPr/>
                  <a:tblGrid>
                    <a:gridCol w="3922776">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905256">
                      <a:extLst>
                        <a:ext uri="{9D8B030D-6E8A-4147-A177-3AD203B41FA5}">
                          <a16:colId xmlns:a16="http://schemas.microsoft.com/office/drawing/2014/main" val="20002"/>
                        </a:ext>
                      </a:extLst>
                    </a:gridCol>
                    <a:gridCol w="1280160">
                      <a:extLst>
                        <a:ext uri="{9D8B030D-6E8A-4147-A177-3AD203B41FA5}">
                          <a16:colId xmlns:a16="http://schemas.microsoft.com/office/drawing/2014/main" val="20003"/>
                        </a:ext>
                      </a:extLst>
                    </a:gridCol>
                    <a:gridCol w="1289304">
                      <a:extLst>
                        <a:ext uri="{9D8B030D-6E8A-4147-A177-3AD203B41FA5}">
                          <a16:colId xmlns:a16="http://schemas.microsoft.com/office/drawing/2014/main" val="20004"/>
                        </a:ext>
                      </a:extLst>
                    </a:gridCol>
                    <a:gridCol w="1335024">
                      <a:extLst>
                        <a:ext uri="{9D8B030D-6E8A-4147-A177-3AD203B41FA5}">
                          <a16:colId xmlns:a16="http://schemas.microsoft.com/office/drawing/2014/main" val="20005"/>
                        </a:ext>
                      </a:extLst>
                    </a:gridCol>
                  </a:tblGrid>
                  <a:tr h="549021">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反应后的质量/</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待测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0" name="QC_6_BD.12_2#e47b6781e?colgroup=10,6,2,3,3,3&amp;vaa=1&amp;vcp=1&amp;vis=1&amp;pid=ff1ca3f95&amp;color=0,0,0&amp;vtp=1&amp;vaab=1&amp;bbb=1"/>
              <p:cNvGraphicFramePr>
                <a:graphicFrameLocks noGrp="1"/>
              </p:cNvGraphicFramePr>
              <p:nvPr/>
            </p:nvGraphicFramePr>
            <p:xfrm>
              <a:off x="539496" y="3216701"/>
              <a:ext cx="11055096" cy="1691259"/>
            </p:xfrm>
            <a:graphic>
              <a:graphicData uri="http://schemas.openxmlformats.org/drawingml/2006/table">
                <a:tbl>
                  <a:tblPr/>
                  <a:tblGrid>
                    <a:gridCol w="3922776"/>
                    <a:gridCol w="2322576"/>
                    <a:gridCol w="905256"/>
                    <a:gridCol w="1280160"/>
                    <a:gridCol w="1289304"/>
                    <a:gridCol w="1335024"/>
                  </a:tblGrid>
                  <a:tr h="549275">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待测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6" name="QC_6_BD.12_3#e47b6781e.choices?vaa=1&amp;vcp=1&amp;vis=1&amp;pid=ff1ca3f95&amp;color=0,0,0&amp;vtp=1&amp;vaab=1&amp;bbb=1"/>
              <p:cNvSpPr/>
              <p:nvPr/>
            </p:nvSpPr>
            <p:spPr>
              <a:xfrm>
                <a:off x="539496" y="5045501"/>
                <a:ext cx="11109960" cy="1202944"/>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A.反应后</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中一定含有碳元素和氧元素</a:t>
                </a:r>
                <a:endParaRPr lang="en-US" altLang="zh-CN" sz="2800" dirty="0"/>
              </a:p>
              <a:p>
                <a:pPr latinLnBrk="1">
                  <a:lnSpc>
                    <a:spcPts val="50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中一定含有碳元素和氢元素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所含两种元素的质量比是</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6∶1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6_BD.12_3#e47b6781e.choices?vaa=1&amp;vcp=1&amp;vis=1&amp;pid=ff1ca3f95&amp;color=0,0,0&amp;vtp=1&amp;vaab=1&amp;bbb=1"/>
              <p:cNvSpPr>
                <a:spLocks noRot="1" noChangeAspect="1" noMove="1" noResize="1" noEditPoints="1" noAdjustHandles="1" noChangeArrowheads="1" noChangeShapeType="1" noTextEdit="1"/>
              </p:cNvSpPr>
              <p:nvPr/>
            </p:nvSpPr>
            <p:spPr>
              <a:xfrm>
                <a:off x="539496" y="5045501"/>
                <a:ext cx="11109960" cy="1202944"/>
              </a:xfrm>
              <a:prstGeom prst="rect">
                <a:avLst/>
              </a:prstGeom>
              <a:blipFill>
                <a:blip r:embed="rId4"/>
                <a:stretch>
                  <a:fillRect l="-1976" b="-18274"/>
                </a:stretch>
              </a:blipFill>
            </p:spPr>
            <p:txBody>
              <a:bodyPr/>
              <a:lstStyle/>
              <a:p>
                <a:r>
                  <a:rPr lang="zh-CN" altLang="en-US">
                    <a:noFill/>
                  </a:rPr>
                  <a:t> </a:t>
                </a:r>
              </a:p>
            </p:txBody>
          </p:sp>
        </mc:Fallback>
      </mc:AlternateContent>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2750</Words>
  <Application>Microsoft Office PowerPoint</Application>
  <PresentationFormat>宽屏</PresentationFormat>
  <Paragraphs>422</Paragraphs>
  <Slides>49</Slides>
  <Notes>47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49</vt:i4>
      </vt:variant>
    </vt:vector>
  </HeadingPairs>
  <TitlesOfParts>
    <vt:vector size="58" baseType="lpstr">
      <vt:lpstr>Arial (正文)</vt:lpstr>
      <vt:lpstr>华文隶书</vt:lpstr>
      <vt:lpstr>宋体</vt:lpstr>
      <vt:lpstr>微软雅黑</vt:lpstr>
      <vt:lpstr>Arial</vt:lpstr>
      <vt:lpstr>Cambria Math</vt:lpstr>
      <vt:lpstr>times new roman</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7</cp:revision>
  <dcterms:created xsi:type="dcterms:W3CDTF">2024-11-25T01:02:00Z</dcterms:created>
  <dcterms:modified xsi:type="dcterms:W3CDTF">2025-07-23T07:20:11Z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B053EF7AF66A4B7E86CD8A642A13C7F0_12</vt:lpwstr>
  </property>
  <property fmtid="{D5CDD505-2E9C-101B-9397-08002B2CF9AE}" pid="3" name="KSOProductBuildVer">
    <vt:lpwstr>2052-12.1.0.18912</vt:lpwstr>
  </property>
</Properties>
</file>