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3"/>
  </p:notesMasterIdLst>
  <p:sldIdLst>
    <p:sldId id="257" r:id="rId2"/>
    <p:sldId id="259" r:id="rId3"/>
    <p:sldId id="298" r:id="rId4"/>
    <p:sldId id="314" r:id="rId5"/>
    <p:sldId id="258" r:id="rId6"/>
    <p:sldId id="299" r:id="rId7"/>
    <p:sldId id="315" r:id="rId8"/>
    <p:sldId id="260" r:id="rId9"/>
    <p:sldId id="317" r:id="rId10"/>
    <p:sldId id="316" r:id="rId11"/>
    <p:sldId id="318" r:id="rId12"/>
    <p:sldId id="319" r:id="rId13"/>
    <p:sldId id="320" r:id="rId14"/>
    <p:sldId id="297" r:id="rId15"/>
    <p:sldId id="309" r:id="rId16"/>
    <p:sldId id="321" r:id="rId17"/>
    <p:sldId id="322" r:id="rId18"/>
    <p:sldId id="323" r:id="rId19"/>
    <p:sldId id="300" r:id="rId20"/>
    <p:sldId id="310" r:id="rId21"/>
    <p:sldId id="340" r:id="rId22"/>
    <p:sldId id="303" r:id="rId23"/>
    <p:sldId id="324" r:id="rId24"/>
    <p:sldId id="325" r:id="rId25"/>
    <p:sldId id="326" r:id="rId26"/>
    <p:sldId id="311" r:id="rId27"/>
    <p:sldId id="327" r:id="rId28"/>
    <p:sldId id="312" r:id="rId29"/>
    <p:sldId id="328" r:id="rId30"/>
    <p:sldId id="329" r:id="rId31"/>
    <p:sldId id="330" r:id="rId32"/>
    <p:sldId id="313" r:id="rId33"/>
    <p:sldId id="331" r:id="rId34"/>
    <p:sldId id="332" r:id="rId35"/>
    <p:sldId id="334" r:id="rId36"/>
    <p:sldId id="335" r:id="rId37"/>
    <p:sldId id="336" r:id="rId38"/>
    <p:sldId id="337" r:id="rId39"/>
    <p:sldId id="338" r:id="rId40"/>
    <p:sldId id="339" r:id="rId41"/>
    <p:sldId id="294" r:id="rId4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78">
          <p15:clr>
            <a:srgbClr val="A4A3A4"/>
          </p15:clr>
        </p15:guide>
        <p15:guide id="2" pos="391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7F6EC"/>
    <a:srgbClr val="F2FAF5"/>
    <a:srgbClr val="FBFDFC"/>
    <a:srgbClr val="002FA7"/>
    <a:srgbClr val="ED7D31"/>
    <a:srgbClr val="F1A96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6D9F66E-5EB9-4882-86FB-DCBF35E3C3E4}" styleName="中度样式 4 - 强调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E8B1032C-EA38-4F05-BA0D-38AFFFC7BED3}" styleName="浅色样式 3 - 强调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80" autoAdjust="0"/>
    <p:restoredTop sz="94660"/>
  </p:normalViewPr>
  <p:slideViewPr>
    <p:cSldViewPr snapToGrid="0" showGuides="1">
      <p:cViewPr>
        <p:scale>
          <a:sx n="100" d="100"/>
          <a:sy n="100" d="100"/>
        </p:scale>
        <p:origin x="1138" y="360"/>
      </p:cViewPr>
      <p:guideLst>
        <p:guide orient="horz" pos="2078"/>
        <p:guide pos="391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2023/7/31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 descr="/Users/any/Downloads/集团大楼q.png集团大楼q"/>
          <p:cNvPicPr>
            <a:picLocks noChangeAspect="1"/>
          </p:cNvPicPr>
          <p:nvPr userDrawn="1"/>
        </p:nvPicPr>
        <p:blipFill>
          <a:blip r:embed="rId2">
            <a:alphaModFix amt="15000"/>
          </a:blip>
          <a:srcRect l="28860" t="32463"/>
          <a:stretch>
            <a:fillRect/>
          </a:stretch>
        </p:blipFill>
        <p:spPr>
          <a:xfrm>
            <a:off x="-878840" y="-423545"/>
            <a:ext cx="13070840" cy="8592820"/>
          </a:xfrm>
          <a:prstGeom prst="rect">
            <a:avLst/>
          </a:prstGeom>
          <a:effectLst/>
        </p:spPr>
      </p:pic>
    </p:spTree>
  </p:cSld>
  <p:clrMapOvr>
    <a:masterClrMapping/>
  </p:clrMapOvr>
  <p:transition spd="slow" advClick="0" advTm="3000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大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;9;p2"/>
          <p:cNvSpPr/>
          <p:nvPr userDrawn="1"/>
        </p:nvSpPr>
        <p:spPr>
          <a:xfrm rot="1320970">
            <a:off x="-240782" y="-188791"/>
            <a:ext cx="803202" cy="803202"/>
          </a:xfrm>
          <a:prstGeom prst="ellipse">
            <a:avLst/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4" name="Shape;17;p2"/>
          <p:cNvSpPr/>
          <p:nvPr userDrawn="1"/>
        </p:nvSpPr>
        <p:spPr>
          <a:xfrm rot="12237856">
            <a:off x="4944120" y="8304486"/>
            <a:ext cx="2522351" cy="2522351"/>
          </a:xfrm>
          <a:prstGeom prst="ellipse">
            <a:avLst/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47" name="Shape;16;p2"/>
          <p:cNvSpPr>
            <a:spLocks noChangeAspect="1"/>
          </p:cNvSpPr>
          <p:nvPr userDrawn="1"/>
        </p:nvSpPr>
        <p:spPr>
          <a:xfrm rot="2700000">
            <a:off x="-2322163" y="3609770"/>
            <a:ext cx="4966882" cy="4968407"/>
          </a:xfrm>
          <a:prstGeom prst="donut">
            <a:avLst>
              <a:gd name="adj" fmla="val 24850"/>
            </a:avLst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cs typeface="+mn-ea"/>
                <a:sym typeface="+mn-lt"/>
              </a:rPr>
              <a:t> </a:t>
            </a:r>
          </a:p>
        </p:txBody>
      </p:sp>
      <p:pic>
        <p:nvPicPr>
          <p:cNvPr id="2" name="图片 1" descr="集团大楼q"/>
          <p:cNvPicPr>
            <a:picLocks noChangeAspect="1"/>
          </p:cNvPicPr>
          <p:nvPr userDrawn="1"/>
        </p:nvPicPr>
        <p:blipFill>
          <a:blip r:embed="rId2">
            <a:alphaModFix amt="15000"/>
          </a:blip>
          <a:srcRect l="32848" t="28944"/>
          <a:stretch>
            <a:fillRect/>
          </a:stretch>
        </p:blipFill>
        <p:spPr>
          <a:xfrm>
            <a:off x="4567555" y="1127125"/>
            <a:ext cx="8565515" cy="6276340"/>
          </a:xfrm>
          <a:prstGeom prst="rect">
            <a:avLst/>
          </a:prstGeom>
          <a:effectLst/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4" grpId="0" bldLvl="0" animBg="1"/>
      <p:bldP spid="47" grpId="0" bldLvl="0" animBg="1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小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Shape;17;p2"/>
          <p:cNvSpPr/>
          <p:nvPr userDrawn="1"/>
        </p:nvSpPr>
        <p:spPr>
          <a:xfrm rot="12237856">
            <a:off x="-825490" y="-1005249"/>
            <a:ext cx="2522351" cy="2522351"/>
          </a:xfrm>
          <a:prstGeom prst="ellipse">
            <a:avLst/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pic>
        <p:nvPicPr>
          <p:cNvPr id="3" name="图片 2" descr="集团大楼q"/>
          <p:cNvPicPr>
            <a:picLocks noChangeAspect="1"/>
          </p:cNvPicPr>
          <p:nvPr userDrawn="1"/>
        </p:nvPicPr>
        <p:blipFill>
          <a:blip r:embed="rId2">
            <a:alphaModFix amt="15000"/>
          </a:blip>
          <a:srcRect l="32848" t="28944"/>
          <a:stretch>
            <a:fillRect/>
          </a:stretch>
        </p:blipFill>
        <p:spPr>
          <a:xfrm>
            <a:off x="4567555" y="1127125"/>
            <a:ext cx="8565515" cy="6276340"/>
          </a:xfrm>
          <a:prstGeom prst="rect">
            <a:avLst/>
          </a:prstGeom>
          <a:effectLst/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bldLvl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集团logo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9514205" y="160655"/>
            <a:ext cx="2449830" cy="108394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ransition spd="slow" advClick="0" advTm="3000">
    <p:wip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s://news.cctv.com/2015/05/20/VIDE1432073407498405.shtml" TargetMode="Externa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;16;p2"/>
          <p:cNvSpPr/>
          <p:nvPr/>
        </p:nvSpPr>
        <p:spPr>
          <a:xfrm rot="2700000">
            <a:off x="6960664" y="-1681901"/>
            <a:ext cx="2206038" cy="2206038"/>
          </a:xfrm>
          <a:prstGeom prst="ellipse">
            <a:avLst/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2608421" y="3049538"/>
            <a:ext cx="8220228" cy="1107996"/>
          </a:xfrm>
          <a:prstGeom prst="rect">
            <a:avLst/>
          </a:prstGeom>
          <a:noFill/>
          <a:effectLst>
            <a:outerShdw blurRad="50800" dist="38100" dir="2700000" algn="tl" rotWithShape="0">
              <a:schemeClr val="accent6">
                <a:lumMod val="50000"/>
                <a:alpha val="40000"/>
              </a:schemeClr>
            </a:outerShdw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>
                <a:gradFill flip="none" rotWithShape="1">
                  <a:gsLst>
                    <a:gs pos="57800">
                      <a:prstClr val="black"/>
                    </a:gs>
                    <a:gs pos="0">
                      <a:prstClr val="black">
                        <a:alpha val="0"/>
                      </a:prstClr>
                    </a:gs>
                    <a:gs pos="100000">
                      <a:prstClr val="black">
                        <a:alpha val="0"/>
                      </a:prstClr>
                    </a:gs>
                  </a:gsLst>
                  <a:lin ang="8100000" scaled="1"/>
                  <a:tileRect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</a:lstStyle>
          <a:p>
            <a:r>
              <a:rPr lang="zh-CN" altLang="en-US" sz="6600" dirty="0">
                <a:solidFill>
                  <a:schemeClr val="accent6">
                    <a:lumMod val="60000"/>
                    <a:lumOff val="40000"/>
                  </a:schemeClr>
                </a:solidFill>
                <a:latin typeface="方正兰亭大黑_GBK" panose="02000000000000000000" charset="-122"/>
                <a:ea typeface="方正兰亭大黑_GBK" panose="02000000000000000000" charset="-122"/>
                <a:cs typeface="+mn-ea"/>
                <a:sym typeface="+mn-lt"/>
              </a:rPr>
              <a:t>中职生创新创业基础</a:t>
            </a:r>
          </a:p>
        </p:txBody>
      </p:sp>
      <p:grpSp>
        <p:nvGrpSpPr>
          <p:cNvPr id="43" name="Shape;222;p28"/>
          <p:cNvGrpSpPr/>
          <p:nvPr/>
        </p:nvGrpSpPr>
        <p:grpSpPr>
          <a:xfrm rot="5400000">
            <a:off x="6054263" y="576485"/>
            <a:ext cx="83474" cy="584215"/>
            <a:chOff x="687750" y="1096650"/>
            <a:chExt cx="64500" cy="451421"/>
          </a:xfrm>
          <a:solidFill>
            <a:schemeClr val="accent6">
              <a:lumMod val="60000"/>
              <a:lumOff val="40000"/>
            </a:schemeClr>
          </a:solidFill>
        </p:grpSpPr>
        <p:sp>
          <p:nvSpPr>
            <p:cNvPr id="44" name="Shape;223;p28"/>
            <p:cNvSpPr/>
            <p:nvPr/>
          </p:nvSpPr>
          <p:spPr>
            <a:xfrm>
              <a:off x="687750" y="1483571"/>
              <a:ext cx="64500" cy="6450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5" name="Shape;224;p28"/>
            <p:cNvSpPr/>
            <p:nvPr/>
          </p:nvSpPr>
          <p:spPr>
            <a:xfrm>
              <a:off x="687750" y="1290111"/>
              <a:ext cx="64500" cy="6450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6" name="Shape;225;p28"/>
            <p:cNvSpPr/>
            <p:nvPr/>
          </p:nvSpPr>
          <p:spPr>
            <a:xfrm>
              <a:off x="687750" y="1096650"/>
              <a:ext cx="64500" cy="6450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0"/>
    </mc:Choice>
    <mc:Fallback xmlns="">
      <p:transition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6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/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" name="íSľïḑe"/>
          <p:cNvSpPr txBox="1"/>
          <p:nvPr/>
        </p:nvSpPr>
        <p:spPr>
          <a:xfrm>
            <a:off x="1044743" y="242416"/>
            <a:ext cx="3467622" cy="800219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800" kern="0" dirty="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步骤二</a:t>
            </a:r>
            <a:endParaRPr lang="en-US" altLang="zh-CN" sz="1800" kern="0" dirty="0">
              <a:solidFill>
                <a:schemeClr val="accent6">
                  <a:lumMod val="60000"/>
                  <a:lumOff val="40000"/>
                </a:schemeClr>
              </a:solidFill>
              <a:cs typeface="+mn-ea"/>
              <a:sym typeface="+mn-lt"/>
            </a:endParaRP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kern="0" noProof="0" dirty="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了解常见的思维误区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accent6">
                  <a:lumMod val="60000"/>
                  <a:lumOff val="4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6909C97C-EF44-1505-33D2-320376BB4F2E}"/>
              </a:ext>
            </a:extLst>
          </p:cNvPr>
          <p:cNvGrpSpPr/>
          <p:nvPr/>
        </p:nvGrpSpPr>
        <p:grpSpPr>
          <a:xfrm>
            <a:off x="1701800" y="1943100"/>
            <a:ext cx="4927600" cy="3505200"/>
            <a:chOff x="5899150" y="1530350"/>
            <a:chExt cx="4927600" cy="3505200"/>
          </a:xfrm>
        </p:grpSpPr>
        <p:sp>
          <p:nvSpPr>
            <p:cNvPr id="14" name="云形 13">
              <a:extLst>
                <a:ext uri="{FF2B5EF4-FFF2-40B4-BE49-F238E27FC236}">
                  <a16:creationId xmlns:a16="http://schemas.microsoft.com/office/drawing/2014/main" id="{A893A0C4-D69B-BCDE-D5F0-7F4258C8A924}"/>
                </a:ext>
              </a:extLst>
            </p:cNvPr>
            <p:cNvSpPr/>
            <p:nvPr/>
          </p:nvSpPr>
          <p:spPr>
            <a:xfrm>
              <a:off x="5899150" y="1530350"/>
              <a:ext cx="4927600" cy="3505200"/>
            </a:xfrm>
            <a:prstGeom prst="cloud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0BA60695-2803-56D4-67BA-3C3B70F3F9C3}"/>
                </a:ext>
              </a:extLst>
            </p:cNvPr>
            <p:cNvSpPr txBox="1"/>
            <p:nvPr/>
          </p:nvSpPr>
          <p:spPr>
            <a:xfrm>
              <a:off x="6394450" y="2377311"/>
              <a:ext cx="4255534" cy="16360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457200">
                <a:lnSpc>
                  <a:spcPct val="130000"/>
                </a:lnSpc>
              </a:pPr>
              <a:r>
                <a:rPr lang="zh-CN" altLang="en-US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请阅读美国企业家亨利</a:t>
              </a:r>
              <a:r>
                <a:rPr lang="en-US" altLang="zh-CN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·</a:t>
              </a:r>
              <a:r>
                <a:rPr lang="zh-CN" altLang="en-US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福特的创新故事，判断一下</a:t>
              </a:r>
              <a:r>
                <a:rPr lang="en-US" altLang="zh-CN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,</a:t>
              </a:r>
              <a:r>
                <a:rPr lang="zh-CN" altLang="en-US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该故事中的人物出现了哪种思维误区</a:t>
              </a:r>
              <a:r>
                <a:rPr lang="en-US" altLang="zh-CN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?</a:t>
              </a:r>
              <a:r>
                <a:rPr lang="zh-CN" altLang="en-US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 你在生活中有没有出现这样的思维误区呢</a:t>
              </a:r>
              <a:r>
                <a:rPr lang="en-US" altLang="zh-CN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?</a:t>
              </a:r>
            </a:p>
          </p:txBody>
        </p:sp>
      </p:grpSp>
      <p:pic>
        <p:nvPicPr>
          <p:cNvPr id="20" name="图片 19">
            <a:extLst>
              <a:ext uri="{FF2B5EF4-FFF2-40B4-BE49-F238E27FC236}">
                <a16:creationId xmlns:a16="http://schemas.microsoft.com/office/drawing/2014/main" id="{7667B52B-4E7F-66A7-CC9B-EC57D7604048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8150" y="2243961"/>
            <a:ext cx="4514850" cy="3009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3206623"/>
      </p:ext>
    </p:extLst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/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" name="íSľïḑe"/>
          <p:cNvSpPr txBox="1"/>
          <p:nvPr/>
        </p:nvSpPr>
        <p:spPr>
          <a:xfrm>
            <a:off x="1044742" y="242416"/>
            <a:ext cx="3984458" cy="800219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800" kern="0" dirty="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步骤三</a:t>
            </a:r>
            <a:endParaRPr lang="en-US" altLang="zh-CN" sz="1800" kern="0" dirty="0">
              <a:solidFill>
                <a:schemeClr val="accent6">
                  <a:lumMod val="60000"/>
                  <a:lumOff val="40000"/>
                </a:schemeClr>
              </a:solidFill>
              <a:cs typeface="+mn-ea"/>
              <a:sym typeface="+mn-lt"/>
            </a:endParaRP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kern="0" noProof="0" dirty="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了解</a:t>
            </a:r>
            <a:r>
              <a:rPr lang="zh-CN" altLang="en-US" sz="2800" kern="0" dirty="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如何走出</a:t>
            </a:r>
            <a:r>
              <a:rPr lang="zh-CN" altLang="en-US" sz="2800" kern="0" noProof="0" dirty="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思维误区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accent6">
                  <a:lumMod val="60000"/>
                  <a:lumOff val="4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0BA60695-2803-56D4-67BA-3C3B70F3F9C3}"/>
              </a:ext>
            </a:extLst>
          </p:cNvPr>
          <p:cNvSpPr txBox="1"/>
          <p:nvPr/>
        </p:nvSpPr>
        <p:spPr>
          <a:xfrm>
            <a:off x="1457325" y="1829818"/>
            <a:ext cx="5254625" cy="40366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7200">
              <a:lnSpc>
                <a:spcPct val="130000"/>
              </a:lnSpc>
            </a:pP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一、突破思维定式的关键是多角度思考、看问题。</a:t>
            </a:r>
            <a:endParaRPr lang="en-US" altLang="zh-CN" sz="20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457200">
              <a:lnSpc>
                <a:spcPct val="130000"/>
              </a:lnSpc>
            </a:pP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二、创新思维是创新过程中最基本的手段。</a:t>
            </a:r>
            <a:endParaRPr lang="en-US" altLang="zh-CN" sz="20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457200">
              <a:lnSpc>
                <a:spcPct val="130000"/>
              </a:lnSpc>
            </a:pP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三、用创造性思维方式认识和指导实践，从封闭性思维向开放性思维、从单一性思维向多样性思维、从保守性思维向创造性思维转化。</a:t>
            </a:r>
            <a:endParaRPr lang="en-US" altLang="zh-CN" sz="20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457200">
              <a:lnSpc>
                <a:spcPct val="130000"/>
              </a:lnSpc>
            </a:pP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四、可使用联想思维、逆向思维、灵感思维、发散思维、收敛思维、质疑思维等思维方式，走出思维误区。</a:t>
            </a:r>
            <a:endParaRPr lang="en-US" altLang="zh-CN" sz="20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78E87A5F-E50C-22DA-72EA-E5CB7B123056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2775" y="2355850"/>
            <a:ext cx="4210050" cy="285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0895161"/>
      </p:ext>
    </p:extLst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/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" name="íSľïḑe"/>
          <p:cNvSpPr txBox="1"/>
          <p:nvPr/>
        </p:nvSpPr>
        <p:spPr>
          <a:xfrm>
            <a:off x="1044742" y="242416"/>
            <a:ext cx="3984458" cy="800219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800" kern="0" dirty="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步骤三</a:t>
            </a:r>
            <a:endParaRPr lang="en-US" altLang="zh-CN" sz="1800" kern="0" dirty="0">
              <a:solidFill>
                <a:schemeClr val="accent6">
                  <a:lumMod val="60000"/>
                  <a:lumOff val="40000"/>
                </a:schemeClr>
              </a:solidFill>
              <a:cs typeface="+mn-ea"/>
              <a:sym typeface="+mn-lt"/>
            </a:endParaRP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kern="0" noProof="0" dirty="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了解</a:t>
            </a:r>
            <a:r>
              <a:rPr lang="zh-CN" altLang="en-US" sz="2800" kern="0" dirty="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如何走出</a:t>
            </a:r>
            <a:r>
              <a:rPr lang="zh-CN" altLang="en-US" sz="2800" kern="0" noProof="0" dirty="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思维误区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accent6">
                  <a:lumMod val="60000"/>
                  <a:lumOff val="4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263243CA-07C4-6E2A-8116-E0A580BCE20B}"/>
              </a:ext>
            </a:extLst>
          </p:cNvPr>
          <p:cNvGrpSpPr/>
          <p:nvPr/>
        </p:nvGrpSpPr>
        <p:grpSpPr>
          <a:xfrm>
            <a:off x="5473700" y="2038350"/>
            <a:ext cx="5394325" cy="3270250"/>
            <a:chOff x="5461000" y="1676400"/>
            <a:chExt cx="5394325" cy="3270250"/>
          </a:xfrm>
        </p:grpSpPr>
        <p:sp>
          <p:nvSpPr>
            <p:cNvPr id="2" name="云形 1">
              <a:extLst>
                <a:ext uri="{FF2B5EF4-FFF2-40B4-BE49-F238E27FC236}">
                  <a16:creationId xmlns:a16="http://schemas.microsoft.com/office/drawing/2014/main" id="{DA0E4795-D052-012C-C712-75AD891DAD1D}"/>
                </a:ext>
              </a:extLst>
            </p:cNvPr>
            <p:cNvSpPr/>
            <p:nvPr/>
          </p:nvSpPr>
          <p:spPr>
            <a:xfrm>
              <a:off x="5461000" y="1676400"/>
              <a:ext cx="5394325" cy="3270250"/>
            </a:xfrm>
            <a:prstGeom prst="cloud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0BA60695-2803-56D4-67BA-3C3B70F3F9C3}"/>
                </a:ext>
              </a:extLst>
            </p:cNvPr>
            <p:cNvSpPr txBox="1"/>
            <p:nvPr/>
          </p:nvSpPr>
          <p:spPr>
            <a:xfrm>
              <a:off x="5851524" y="2553718"/>
              <a:ext cx="4613275" cy="123591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457200">
                <a:lnSpc>
                  <a:spcPct val="130000"/>
                </a:lnSpc>
              </a:pPr>
              <a:r>
                <a:rPr lang="zh-CN" altLang="en-US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阅读创新故事</a:t>
              </a:r>
              <a:r>
                <a:rPr lang="en-US" altLang="zh-CN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《</a:t>
              </a:r>
              <a:r>
                <a:rPr lang="zh-CN" altLang="en-US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用民族传统文化资源开展创业</a:t>
              </a:r>
              <a:r>
                <a:rPr lang="en-US" altLang="zh-CN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》</a:t>
              </a:r>
              <a:r>
                <a:rPr lang="zh-CN" altLang="en-US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，谈谈莫某某的成功因素有哪些</a:t>
              </a:r>
              <a:r>
                <a:rPr lang="en-US" altLang="zh-CN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?</a:t>
              </a:r>
              <a:r>
                <a:rPr lang="zh-CN" altLang="en-US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 莫某某走出了哪些思维误区</a:t>
              </a:r>
              <a:r>
                <a:rPr lang="en-US" altLang="zh-CN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?</a:t>
              </a:r>
            </a:p>
          </p:txBody>
        </p:sp>
      </p:grpSp>
      <p:pic>
        <p:nvPicPr>
          <p:cNvPr id="7" name="图片 6">
            <a:extLst>
              <a:ext uri="{FF2B5EF4-FFF2-40B4-BE49-F238E27FC236}">
                <a16:creationId xmlns:a16="http://schemas.microsoft.com/office/drawing/2014/main" id="{9884E741-352C-3E86-F61B-BC1834FD6E24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6100" y="1676400"/>
            <a:ext cx="3400425" cy="43624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584739694"/>
      </p:ext>
    </p:extLst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/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" name="íSľïḑe"/>
          <p:cNvSpPr txBox="1"/>
          <p:nvPr/>
        </p:nvSpPr>
        <p:spPr>
          <a:xfrm>
            <a:off x="1044742" y="242416"/>
            <a:ext cx="3984458" cy="800219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800" kern="0" dirty="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步骤四</a:t>
            </a:r>
            <a:endParaRPr lang="en-US" altLang="zh-CN" sz="1800" kern="0" dirty="0">
              <a:solidFill>
                <a:schemeClr val="accent6">
                  <a:lumMod val="60000"/>
                  <a:lumOff val="40000"/>
                </a:schemeClr>
              </a:solidFill>
              <a:cs typeface="+mn-ea"/>
              <a:sym typeface="+mn-lt"/>
            </a:endParaRP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kern="0" noProof="0" dirty="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开展创新实践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accent6">
                  <a:lumMod val="60000"/>
                  <a:lumOff val="4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0BA60695-2803-56D4-67BA-3C3B70F3F9C3}"/>
              </a:ext>
            </a:extLst>
          </p:cNvPr>
          <p:cNvSpPr txBox="1"/>
          <p:nvPr/>
        </p:nvSpPr>
        <p:spPr>
          <a:xfrm>
            <a:off x="5289907" y="1478233"/>
            <a:ext cx="5765309" cy="44367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7200">
              <a:lnSpc>
                <a:spcPct val="130000"/>
              </a:lnSpc>
            </a:pP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近几年来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奶茶受到年轻人的喜爱，各种风格的奶茶店让人眼花缭乱，各个奶茶品牌更是通过自己的品牌特色占据消费市场。请了解目前市场上受到年轻人喜爱的奶茶品牌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并选出两个奶茶品牌进行讨论。</a:t>
            </a:r>
            <a:endParaRPr lang="en-US" altLang="zh-CN" sz="20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457200">
              <a:lnSpc>
                <a:spcPct val="130000"/>
              </a:lnSpc>
            </a:pP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(1)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全班分为两组，每组以一家奶茶店为例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对其经营方式、优缺点等进行讨论。</a:t>
            </a:r>
            <a:endParaRPr lang="en-US" altLang="zh-CN" sz="20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457200">
              <a:lnSpc>
                <a:spcPct val="130000"/>
              </a:lnSpc>
            </a:pP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(2)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各组将该奶茶店与附近其他的奶茶店进行对比，看看有没有一些经营的思维误区。</a:t>
            </a:r>
            <a:endParaRPr lang="en-US" altLang="zh-CN" sz="20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457200">
              <a:lnSpc>
                <a:spcPct val="130000"/>
              </a:lnSpc>
            </a:pP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(3)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通过分析讨论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得出结果。如果让你经营所选的奶茶店，会避开哪些思维误区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?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如何推陈出新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?</a:t>
            </a:r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9A8EE5AA-1E4B-3226-C328-1D9D09D4663B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0046" y="1648754"/>
            <a:ext cx="4133850" cy="4095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7245239"/>
      </p:ext>
    </p:extLst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标题 3"/>
          <p:cNvSpPr txBox="1"/>
          <p:nvPr/>
        </p:nvSpPr>
        <p:spPr>
          <a:xfrm>
            <a:off x="1938646" y="1164867"/>
            <a:ext cx="8314708" cy="267416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zh-CN" altLang="en-US" sz="5400" spc="300" dirty="0">
                <a:solidFill>
                  <a:schemeClr val="accent6">
                    <a:lumMod val="60000"/>
                    <a:lumOff val="4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任务二</a:t>
            </a:r>
            <a:endParaRPr lang="en-US" altLang="zh-CN" sz="5400" spc="300" dirty="0">
              <a:solidFill>
                <a:schemeClr val="accent6">
                  <a:lumMod val="60000"/>
                  <a:lumOff val="4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lvl="0" algn="ctr">
              <a:lnSpc>
                <a:spcPct val="50000"/>
              </a:lnSpc>
            </a:pPr>
            <a:endParaRPr lang="en-US" altLang="zh-CN" sz="6600" spc="300" dirty="0">
              <a:solidFill>
                <a:schemeClr val="accent6">
                  <a:lumMod val="60000"/>
                  <a:lumOff val="4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lvl="0" algn="ctr"/>
            <a:r>
              <a:rPr lang="zh-CN" altLang="en-US" sz="6600" spc="300" dirty="0">
                <a:solidFill>
                  <a:schemeClr val="accent6">
                    <a:lumMod val="60000"/>
                    <a:lumOff val="4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学习发散思维</a:t>
            </a:r>
          </a:p>
        </p:txBody>
      </p:sp>
    </p:spTree>
    <p:extLst>
      <p:ext uri="{BB962C8B-B14F-4D97-AF65-F5344CB8AC3E}">
        <p14:creationId xmlns:p14="http://schemas.microsoft.com/office/powerpoint/2010/main" val="262502033"/>
      </p:ext>
    </p:extLst>
  </p:cSld>
  <p:clrMapOvr>
    <a:masterClrMapping/>
  </p:clrMapOvr>
  <p:transition spd="slow" advClick="0" advTm="300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2">
            <a:extLst>
              <a:ext uri="{FF2B5EF4-FFF2-40B4-BE49-F238E27FC236}">
                <a16:creationId xmlns:a16="http://schemas.microsoft.com/office/drawing/2014/main" id="{C6CCC217-93E1-A2BF-2818-8C87EA6727AC}"/>
              </a:ext>
            </a:extLst>
          </p:cNvPr>
          <p:cNvSpPr/>
          <p:nvPr/>
        </p:nvSpPr>
        <p:spPr>
          <a:xfrm>
            <a:off x="1518952" y="1396789"/>
            <a:ext cx="9585419" cy="4898571"/>
          </a:xfrm>
          <a:prstGeom prst="roundRect">
            <a:avLst/>
          </a:prstGeom>
          <a:solidFill>
            <a:srgbClr val="F2FAF5"/>
          </a:solidFill>
          <a:ln>
            <a:solidFill>
              <a:schemeClr val="accent6">
                <a:lumMod val="20000"/>
                <a:lumOff val="80000"/>
              </a:schemeClr>
            </a:solidFill>
          </a:ln>
          <a:effectLst>
            <a:softEdge rad="3175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-1404050" y="178727"/>
            <a:ext cx="7688736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4000" dirty="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任务目标</a:t>
            </a:r>
          </a:p>
        </p:txBody>
      </p:sp>
      <p:grpSp>
        <p:nvGrpSpPr>
          <p:cNvPr id="5" name="Shape;222;p28"/>
          <p:cNvGrpSpPr/>
          <p:nvPr/>
        </p:nvGrpSpPr>
        <p:grpSpPr>
          <a:xfrm rot="16200000">
            <a:off x="11454133" y="6091218"/>
            <a:ext cx="83474" cy="584215"/>
            <a:chOff x="687750" y="1096650"/>
            <a:chExt cx="64500" cy="451421"/>
          </a:xfrm>
          <a:solidFill>
            <a:srgbClr val="002FA7"/>
          </a:solidFill>
        </p:grpSpPr>
        <p:sp>
          <p:nvSpPr>
            <p:cNvPr id="6" name="Shape;223;p28"/>
            <p:cNvSpPr/>
            <p:nvPr/>
          </p:nvSpPr>
          <p:spPr>
            <a:xfrm>
              <a:off x="687750" y="1483571"/>
              <a:ext cx="64500" cy="6450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  <p:sp>
          <p:nvSpPr>
            <p:cNvPr id="7" name="Shape;224;p28"/>
            <p:cNvSpPr/>
            <p:nvPr/>
          </p:nvSpPr>
          <p:spPr>
            <a:xfrm>
              <a:off x="687750" y="1290111"/>
              <a:ext cx="64500" cy="6450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  <p:sp>
          <p:nvSpPr>
            <p:cNvPr id="8" name="hape;225;p28"/>
            <p:cNvSpPr/>
            <p:nvPr/>
          </p:nvSpPr>
          <p:spPr>
            <a:xfrm>
              <a:off x="687750" y="1096650"/>
              <a:ext cx="64500" cy="6450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" name="Shape;222;p28"/>
          <p:cNvGrpSpPr/>
          <p:nvPr/>
        </p:nvGrpSpPr>
        <p:grpSpPr>
          <a:xfrm rot="5400000">
            <a:off x="748416" y="87346"/>
            <a:ext cx="83474" cy="584215"/>
            <a:chOff x="687750" y="1096650"/>
            <a:chExt cx="64500" cy="451421"/>
          </a:xfrm>
          <a:solidFill>
            <a:schemeClr val="accent6">
              <a:lumMod val="60000"/>
              <a:lumOff val="40000"/>
            </a:schemeClr>
          </a:solidFill>
        </p:grpSpPr>
        <p:sp>
          <p:nvSpPr>
            <p:cNvPr id="10" name="Shape;223;p28"/>
            <p:cNvSpPr/>
            <p:nvPr/>
          </p:nvSpPr>
          <p:spPr>
            <a:xfrm>
              <a:off x="687750" y="1483571"/>
              <a:ext cx="64500" cy="6450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  <p:sp>
          <p:nvSpPr>
            <p:cNvPr id="11" name="Shape;224;p28"/>
            <p:cNvSpPr/>
            <p:nvPr/>
          </p:nvSpPr>
          <p:spPr>
            <a:xfrm>
              <a:off x="687750" y="1290111"/>
              <a:ext cx="64500" cy="6450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  <p:sp>
          <p:nvSpPr>
            <p:cNvPr id="12" name="Shape;225;p28"/>
            <p:cNvSpPr/>
            <p:nvPr/>
          </p:nvSpPr>
          <p:spPr>
            <a:xfrm>
              <a:off x="687750" y="1096650"/>
              <a:ext cx="64500" cy="6450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BB7CEF4A-9F5C-3561-D64A-DBE49C6CDCCB}"/>
              </a:ext>
            </a:extLst>
          </p:cNvPr>
          <p:cNvGrpSpPr/>
          <p:nvPr/>
        </p:nvGrpSpPr>
        <p:grpSpPr>
          <a:xfrm>
            <a:off x="2133698" y="1702327"/>
            <a:ext cx="4783935" cy="4208087"/>
            <a:chOff x="2107194" y="1839267"/>
            <a:chExt cx="4783935" cy="4208087"/>
          </a:xfrm>
        </p:grpSpPr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101BFECF-4972-9F44-033C-E980D4FE7E78}"/>
                </a:ext>
              </a:extLst>
            </p:cNvPr>
            <p:cNvGrpSpPr/>
            <p:nvPr/>
          </p:nvGrpSpPr>
          <p:grpSpPr>
            <a:xfrm>
              <a:off x="2107194" y="1839267"/>
              <a:ext cx="4783935" cy="1822693"/>
              <a:chOff x="1864238" y="1964835"/>
              <a:chExt cx="4500276" cy="1822693"/>
            </a:xfrm>
          </p:grpSpPr>
          <p:grpSp>
            <p:nvGrpSpPr>
              <p:cNvPr id="29" name="组合 28">
                <a:extLst>
                  <a:ext uri="{FF2B5EF4-FFF2-40B4-BE49-F238E27FC236}">
                    <a16:creationId xmlns:a16="http://schemas.microsoft.com/office/drawing/2014/main" id="{E29BF653-3C86-D0B2-FE84-6CD6E8433535}"/>
                  </a:ext>
                </a:extLst>
              </p:cNvPr>
              <p:cNvGrpSpPr/>
              <p:nvPr/>
            </p:nvGrpSpPr>
            <p:grpSpPr>
              <a:xfrm>
                <a:off x="1864238" y="3172072"/>
                <a:ext cx="4500276" cy="615456"/>
                <a:chOff x="1801996" y="2927505"/>
                <a:chExt cx="4500276" cy="615456"/>
              </a:xfrm>
            </p:grpSpPr>
            <p:sp>
              <p:nvSpPr>
                <p:cNvPr id="26" name="箭头: 五边形 25">
                  <a:extLst>
                    <a:ext uri="{FF2B5EF4-FFF2-40B4-BE49-F238E27FC236}">
                      <a16:creationId xmlns:a16="http://schemas.microsoft.com/office/drawing/2014/main" id="{F0CAEEEA-4183-6C3E-3359-28D072B2E679}"/>
                    </a:ext>
                  </a:extLst>
                </p:cNvPr>
                <p:cNvSpPr/>
                <p:nvPr/>
              </p:nvSpPr>
              <p:spPr>
                <a:xfrm>
                  <a:off x="1801996" y="2927505"/>
                  <a:ext cx="4500276" cy="615456"/>
                </a:xfrm>
                <a:prstGeom prst="homePlate">
                  <a:avLst/>
                </a:prstGeom>
                <a:solidFill>
                  <a:schemeClr val="accent6">
                    <a:lumMod val="20000"/>
                    <a:lumOff val="80000"/>
                  </a:schemeClr>
                </a:soli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" name="文本框 14">
                  <a:extLst>
                    <a:ext uri="{FF2B5EF4-FFF2-40B4-BE49-F238E27FC236}">
                      <a16:creationId xmlns:a16="http://schemas.microsoft.com/office/drawing/2014/main" id="{12A7F7D9-6E7D-668A-0F37-4A1EFDAB3279}"/>
                    </a:ext>
                  </a:extLst>
                </p:cNvPr>
                <p:cNvSpPr txBox="1"/>
                <p:nvPr/>
              </p:nvSpPr>
              <p:spPr>
                <a:xfrm>
                  <a:off x="1885454" y="3006749"/>
                  <a:ext cx="4049485" cy="461665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>
                  <a:spAutoFit/>
                </a:bodyPr>
                <a:lstStyle>
                  <a:defPPr>
                    <a:defRPr lang="zh-CN"/>
                  </a:defPPr>
                  <a:lvl1pPr>
                    <a:defRPr sz="2400" b="1">
                      <a:solidFill>
                        <a:schemeClr val="accent2"/>
                      </a:solidFill>
                      <a:latin typeface="宋体" panose="02010600030101010101" pitchFamily="2" charset="-122"/>
                      <a:ea typeface="宋体" panose="02010600030101010101" pitchFamily="2" charset="-122"/>
                    </a:defRPr>
                  </a:lvl1pPr>
                </a:lstStyle>
                <a:p>
                  <a:r>
                    <a:rPr lang="en-US" altLang="zh-CN" dirty="0">
                      <a:solidFill>
                        <a:schemeClr val="accent2">
                          <a:lumMod val="75000"/>
                        </a:schemeClr>
                      </a:solidFill>
                    </a:rPr>
                    <a:t>(2)</a:t>
                  </a:r>
                  <a:r>
                    <a:rPr lang="zh-CN" altLang="en-US" dirty="0">
                      <a:solidFill>
                        <a:schemeClr val="accent2">
                          <a:lumMod val="75000"/>
                        </a:schemeClr>
                      </a:solidFill>
                    </a:rPr>
                    <a:t>了解发散思维的方法。</a:t>
                  </a:r>
                </a:p>
              </p:txBody>
            </p:sp>
          </p:grpSp>
          <p:grpSp>
            <p:nvGrpSpPr>
              <p:cNvPr id="30" name="组合 29">
                <a:extLst>
                  <a:ext uri="{FF2B5EF4-FFF2-40B4-BE49-F238E27FC236}">
                    <a16:creationId xmlns:a16="http://schemas.microsoft.com/office/drawing/2014/main" id="{95D09FBE-12C3-5689-DD5B-EAE8C7A6E3D5}"/>
                  </a:ext>
                </a:extLst>
              </p:cNvPr>
              <p:cNvGrpSpPr/>
              <p:nvPr/>
            </p:nvGrpSpPr>
            <p:grpSpPr>
              <a:xfrm>
                <a:off x="1864238" y="1964835"/>
                <a:ext cx="4500276" cy="615456"/>
                <a:chOff x="1801996" y="1720268"/>
                <a:chExt cx="4500276" cy="615456"/>
              </a:xfrm>
            </p:grpSpPr>
            <p:sp>
              <p:nvSpPr>
                <p:cNvPr id="25" name="箭头: 五边形 24">
                  <a:extLst>
                    <a:ext uri="{FF2B5EF4-FFF2-40B4-BE49-F238E27FC236}">
                      <a16:creationId xmlns:a16="http://schemas.microsoft.com/office/drawing/2014/main" id="{EA68EA73-9758-2029-0A3E-B0221AED4DE9}"/>
                    </a:ext>
                  </a:extLst>
                </p:cNvPr>
                <p:cNvSpPr/>
                <p:nvPr/>
              </p:nvSpPr>
              <p:spPr>
                <a:xfrm>
                  <a:off x="1801996" y="1720268"/>
                  <a:ext cx="4500276" cy="615456"/>
                </a:xfrm>
                <a:prstGeom prst="homePlate">
                  <a:avLst/>
                </a:prstGeom>
                <a:solidFill>
                  <a:schemeClr val="accent6">
                    <a:lumMod val="20000"/>
                    <a:lumOff val="80000"/>
                  </a:schemeClr>
                </a:soli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4" name="文本框 23">
                  <a:extLst>
                    <a:ext uri="{FF2B5EF4-FFF2-40B4-BE49-F238E27FC236}">
                      <a16:creationId xmlns:a16="http://schemas.microsoft.com/office/drawing/2014/main" id="{26C06C03-0DA4-51DA-BD6C-3DA18848A14D}"/>
                    </a:ext>
                  </a:extLst>
                </p:cNvPr>
                <p:cNvSpPr txBox="1"/>
                <p:nvPr/>
              </p:nvSpPr>
              <p:spPr>
                <a:xfrm>
                  <a:off x="1885453" y="1772144"/>
                  <a:ext cx="4369174" cy="461665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>
                  <a:spAutoFit/>
                </a:bodyPr>
                <a:lstStyle/>
                <a:p>
                  <a:r>
                    <a:rPr lang="en-US" altLang="zh-CN" sz="2400" b="1" dirty="0">
                      <a:solidFill>
                        <a:schemeClr val="accent2">
                          <a:lumMod val="75000"/>
                        </a:schemeClr>
                      </a:solidFill>
                      <a:latin typeface="宋体" panose="02010600030101010101" pitchFamily="2" charset="-122"/>
                      <a:ea typeface="宋体" panose="02010600030101010101" pitchFamily="2" charset="-122"/>
                    </a:rPr>
                    <a:t>(1)</a:t>
                  </a:r>
                  <a:r>
                    <a:rPr lang="zh-CN" altLang="en-US" sz="2400" b="1" dirty="0">
                      <a:solidFill>
                        <a:schemeClr val="accent2">
                          <a:lumMod val="75000"/>
                        </a:schemeClr>
                      </a:solidFill>
                      <a:latin typeface="宋体" panose="02010600030101010101" pitchFamily="2" charset="-122"/>
                      <a:ea typeface="宋体" panose="02010600030101010101" pitchFamily="2" charset="-122"/>
                    </a:rPr>
                    <a:t>了解发散思维的概念与类型。</a:t>
                  </a:r>
                </a:p>
              </p:txBody>
            </p:sp>
          </p:grpSp>
        </p:grp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85F5B7F7-47DF-58F0-BC16-DEE9FC53D307}"/>
                </a:ext>
              </a:extLst>
            </p:cNvPr>
            <p:cNvGrpSpPr/>
            <p:nvPr/>
          </p:nvGrpSpPr>
          <p:grpSpPr>
            <a:xfrm>
              <a:off x="2107194" y="4278959"/>
              <a:ext cx="4783935" cy="1768395"/>
              <a:chOff x="2107195" y="4278959"/>
              <a:chExt cx="4368318" cy="1768395"/>
            </a:xfrm>
          </p:grpSpPr>
          <p:grpSp>
            <p:nvGrpSpPr>
              <p:cNvPr id="20" name="组合 19">
                <a:extLst>
                  <a:ext uri="{FF2B5EF4-FFF2-40B4-BE49-F238E27FC236}">
                    <a16:creationId xmlns:a16="http://schemas.microsoft.com/office/drawing/2014/main" id="{E0415088-FB3D-FA80-2BCB-F856D898BF79}"/>
                  </a:ext>
                </a:extLst>
              </p:cNvPr>
              <p:cNvGrpSpPr/>
              <p:nvPr/>
            </p:nvGrpSpPr>
            <p:grpSpPr>
              <a:xfrm>
                <a:off x="2107195" y="4278959"/>
                <a:ext cx="4368318" cy="615456"/>
                <a:chOff x="2107195" y="4278959"/>
                <a:chExt cx="4368318" cy="615456"/>
              </a:xfrm>
            </p:grpSpPr>
            <p:sp>
              <p:nvSpPr>
                <p:cNvPr id="14" name="箭头: 五边形 13">
                  <a:extLst>
                    <a:ext uri="{FF2B5EF4-FFF2-40B4-BE49-F238E27FC236}">
                      <a16:creationId xmlns:a16="http://schemas.microsoft.com/office/drawing/2014/main" id="{CB3644E3-A4BF-2EC6-C03D-14B0A24F0398}"/>
                    </a:ext>
                  </a:extLst>
                </p:cNvPr>
                <p:cNvSpPr/>
                <p:nvPr/>
              </p:nvSpPr>
              <p:spPr>
                <a:xfrm>
                  <a:off x="2107195" y="4278959"/>
                  <a:ext cx="4368318" cy="615456"/>
                </a:xfrm>
                <a:prstGeom prst="homePlate">
                  <a:avLst/>
                </a:prstGeom>
                <a:solidFill>
                  <a:schemeClr val="accent6">
                    <a:lumMod val="20000"/>
                    <a:lumOff val="80000"/>
                  </a:schemeClr>
                </a:soli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" name="文本框 15">
                  <a:extLst>
                    <a:ext uri="{FF2B5EF4-FFF2-40B4-BE49-F238E27FC236}">
                      <a16:creationId xmlns:a16="http://schemas.microsoft.com/office/drawing/2014/main" id="{305A6033-B8F3-88E9-60C8-6B51A06228E1}"/>
                    </a:ext>
                  </a:extLst>
                </p:cNvPr>
                <p:cNvSpPr txBox="1"/>
                <p:nvPr/>
              </p:nvSpPr>
              <p:spPr>
                <a:xfrm>
                  <a:off x="2190653" y="4358203"/>
                  <a:ext cx="4049485" cy="461665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>
                  <a:spAutoFit/>
                </a:bodyPr>
                <a:lstStyle>
                  <a:defPPr>
                    <a:defRPr lang="zh-CN"/>
                  </a:defPPr>
                  <a:lvl1pPr>
                    <a:defRPr sz="2400" b="1">
                      <a:solidFill>
                        <a:schemeClr val="accent2"/>
                      </a:solidFill>
                      <a:latin typeface="宋体" panose="02010600030101010101" pitchFamily="2" charset="-122"/>
                      <a:ea typeface="宋体" panose="02010600030101010101" pitchFamily="2" charset="-122"/>
                    </a:defRPr>
                  </a:lvl1pPr>
                </a:lstStyle>
                <a:p>
                  <a:r>
                    <a:rPr lang="en-US" altLang="zh-CN" dirty="0">
                      <a:solidFill>
                        <a:schemeClr val="accent2">
                          <a:lumMod val="75000"/>
                        </a:schemeClr>
                      </a:solidFill>
                    </a:rPr>
                    <a:t>(3)</a:t>
                  </a:r>
                  <a:r>
                    <a:rPr lang="zh-CN" altLang="en-US" dirty="0">
                      <a:solidFill>
                        <a:schemeClr val="accent2">
                          <a:lumMod val="75000"/>
                        </a:schemeClr>
                      </a:solidFill>
                    </a:rPr>
                    <a:t>掌握发散思维的表达工具。</a:t>
                  </a:r>
                </a:p>
              </p:txBody>
            </p:sp>
          </p:grpSp>
          <p:grpSp>
            <p:nvGrpSpPr>
              <p:cNvPr id="21" name="组合 20">
                <a:extLst>
                  <a:ext uri="{FF2B5EF4-FFF2-40B4-BE49-F238E27FC236}">
                    <a16:creationId xmlns:a16="http://schemas.microsoft.com/office/drawing/2014/main" id="{451F4033-3A12-7E2B-717B-FA4A1CC60180}"/>
                  </a:ext>
                </a:extLst>
              </p:cNvPr>
              <p:cNvGrpSpPr/>
              <p:nvPr/>
            </p:nvGrpSpPr>
            <p:grpSpPr>
              <a:xfrm>
                <a:off x="2120449" y="5431898"/>
                <a:ext cx="4355064" cy="615456"/>
                <a:chOff x="2120449" y="5431898"/>
                <a:chExt cx="4355064" cy="615456"/>
              </a:xfrm>
            </p:grpSpPr>
            <p:sp>
              <p:nvSpPr>
                <p:cNvPr id="17" name="箭头: 五边形 16">
                  <a:extLst>
                    <a:ext uri="{FF2B5EF4-FFF2-40B4-BE49-F238E27FC236}">
                      <a16:creationId xmlns:a16="http://schemas.microsoft.com/office/drawing/2014/main" id="{AA99F3A2-DF40-9806-22B4-95EA01B2CCDD}"/>
                    </a:ext>
                  </a:extLst>
                </p:cNvPr>
                <p:cNvSpPr/>
                <p:nvPr/>
              </p:nvSpPr>
              <p:spPr>
                <a:xfrm>
                  <a:off x="2120449" y="5431898"/>
                  <a:ext cx="4355064" cy="615456"/>
                </a:xfrm>
                <a:prstGeom prst="homePlate">
                  <a:avLst/>
                </a:prstGeom>
                <a:solidFill>
                  <a:schemeClr val="accent6">
                    <a:lumMod val="20000"/>
                    <a:lumOff val="80000"/>
                  </a:schemeClr>
                </a:soli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8" name="文本框 17">
                  <a:extLst>
                    <a:ext uri="{FF2B5EF4-FFF2-40B4-BE49-F238E27FC236}">
                      <a16:creationId xmlns:a16="http://schemas.microsoft.com/office/drawing/2014/main" id="{D58228CB-3BF1-BAA5-45E6-7052FA1255EE}"/>
                    </a:ext>
                  </a:extLst>
                </p:cNvPr>
                <p:cNvSpPr txBox="1"/>
                <p:nvPr/>
              </p:nvSpPr>
              <p:spPr>
                <a:xfrm>
                  <a:off x="2203907" y="5511142"/>
                  <a:ext cx="4049485" cy="461665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>
                  <a:spAutoFit/>
                </a:bodyPr>
                <a:lstStyle>
                  <a:defPPr>
                    <a:defRPr lang="zh-CN"/>
                  </a:defPPr>
                  <a:lvl1pPr>
                    <a:defRPr sz="2400" b="1">
                      <a:solidFill>
                        <a:schemeClr val="accent2"/>
                      </a:solidFill>
                      <a:latin typeface="宋体" panose="02010600030101010101" pitchFamily="2" charset="-122"/>
                      <a:ea typeface="宋体" panose="02010600030101010101" pitchFamily="2" charset="-122"/>
                    </a:defRPr>
                  </a:lvl1pPr>
                </a:lstStyle>
                <a:p>
                  <a:r>
                    <a:rPr lang="en-US" altLang="zh-CN" dirty="0">
                      <a:solidFill>
                        <a:schemeClr val="accent2">
                          <a:lumMod val="75000"/>
                        </a:schemeClr>
                      </a:solidFill>
                    </a:rPr>
                    <a:t>(4)</a:t>
                  </a:r>
                  <a:r>
                    <a:rPr lang="zh-CN" altLang="en-US" dirty="0">
                      <a:solidFill>
                        <a:schemeClr val="accent2">
                          <a:lumMod val="75000"/>
                        </a:schemeClr>
                      </a:solidFill>
                    </a:rPr>
                    <a:t>通过实践活动完成创新实践。</a:t>
                  </a:r>
                </a:p>
              </p:txBody>
            </p:sp>
          </p:grpSp>
        </p:grpSp>
      </p:grpSp>
      <p:pic>
        <p:nvPicPr>
          <p:cNvPr id="28" name="图片 27">
            <a:extLst>
              <a:ext uri="{FF2B5EF4-FFF2-40B4-BE49-F238E27FC236}">
                <a16:creationId xmlns:a16="http://schemas.microsoft.com/office/drawing/2014/main" id="{464FB6B6-08A0-7BE5-96C3-ACE836A16300}"/>
              </a:ext>
            </a:extLst>
          </p:cNvPr>
          <p:cNvPicPr>
            <a:picLocks/>
          </p:cNvPicPr>
          <p:nvPr/>
        </p:nvPicPr>
        <p:blipFill>
          <a:blip r:embed="rId2" cstate="print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3166" y="2131574"/>
            <a:ext cx="2990850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4191912"/>
      </p:ext>
    </p:extLst>
  </p:cSld>
  <p:clrMapOvr>
    <a:masterClrMapping/>
  </p:clrMapOvr>
  <p:transition spd="med" advClick="0" advTm="3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/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" name="íSľïḑe"/>
          <p:cNvSpPr txBox="1"/>
          <p:nvPr/>
        </p:nvSpPr>
        <p:spPr>
          <a:xfrm>
            <a:off x="1044743" y="145979"/>
            <a:ext cx="4223943" cy="800219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800" kern="0" dirty="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步骤一</a:t>
            </a:r>
            <a:endParaRPr lang="en-US" altLang="zh-CN" sz="1800" kern="0" dirty="0">
              <a:solidFill>
                <a:schemeClr val="accent6">
                  <a:lumMod val="60000"/>
                  <a:lumOff val="40000"/>
                </a:schemeClr>
              </a:solidFill>
              <a:cs typeface="+mn-ea"/>
              <a:sym typeface="+mn-lt"/>
            </a:endParaRP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kern="0" dirty="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认识发散思维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accent6">
                  <a:lumMod val="60000"/>
                  <a:lumOff val="4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0F240F11-AB61-786F-267A-924191A1059E}"/>
              </a:ext>
            </a:extLst>
          </p:cNvPr>
          <p:cNvGrpSpPr/>
          <p:nvPr/>
        </p:nvGrpSpPr>
        <p:grpSpPr>
          <a:xfrm>
            <a:off x="1904822" y="1864257"/>
            <a:ext cx="9428586" cy="3807185"/>
            <a:chOff x="1460501" y="1445999"/>
            <a:chExt cx="8525328" cy="3807185"/>
          </a:xfrm>
        </p:grpSpPr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4BD324C4-0EBA-81EB-1B98-8C9CDDB41F0F}"/>
                </a:ext>
              </a:extLst>
            </p:cNvPr>
            <p:cNvSpPr txBox="1"/>
            <p:nvPr/>
          </p:nvSpPr>
          <p:spPr>
            <a:xfrm>
              <a:off x="1460501" y="2001332"/>
              <a:ext cx="8147956" cy="325185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457200">
                <a:lnSpc>
                  <a:spcPct val="150000"/>
                </a:lnSpc>
              </a:pPr>
              <a:r>
                <a:rPr lang="zh-CN" altLang="en-US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发散思维</a:t>
              </a:r>
              <a:r>
                <a:rPr lang="zh-CN" altLang="en-US" dirty="0">
                  <a:latin typeface="宋体" panose="02010600030101010101" pitchFamily="2" charset="-122"/>
                  <a:ea typeface="宋体" panose="02010600030101010101" pitchFamily="2" charset="-122"/>
                </a:rPr>
                <a:t>（辐射思维、放射思维、扩散思维或求异思维）</a:t>
              </a:r>
              <a:r>
                <a:rPr lang="zh-CN" altLang="en-US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是指大脑在思考时呈现的一种扩散状态的思维模式。它表现为思维视野广阔，思维呈现出多维发散状。一题多解、一事多写、一物多用等方式都能培养发散思维能力。</a:t>
              </a:r>
              <a:endPara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indent="457200">
                <a:lnSpc>
                  <a:spcPct val="150000"/>
                </a:lnSpc>
              </a:pPr>
              <a:r>
                <a:rPr lang="zh-CN" altLang="en-US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收敛思维（聚合思维、求同思维、辐合思维或集中思维）的特点是使思维始终集中于同一方向</a:t>
              </a:r>
              <a:r>
                <a:rPr lang="en-US" altLang="zh-CN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,</a:t>
              </a:r>
              <a:r>
                <a:rPr lang="zh-CN" altLang="en-US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使思维条理化、简明化、逻辑化、规律化。</a:t>
              </a:r>
              <a:endPara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indent="457200">
                <a:lnSpc>
                  <a:spcPct val="150000"/>
                </a:lnSpc>
              </a:pPr>
              <a:r>
                <a:rPr lang="zh-CN" altLang="en-US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发散思维与收敛思维是对立统一的关系。发散思维的主要是为随后的收敛思维提供尽可能多的解题方案。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C1A77328-3890-85BB-EB2E-0DE5DFEB4AC6}"/>
                </a:ext>
              </a:extLst>
            </p:cNvPr>
            <p:cNvSpPr txBox="1"/>
            <p:nvPr/>
          </p:nvSpPr>
          <p:spPr>
            <a:xfrm>
              <a:off x="1612901" y="1445999"/>
              <a:ext cx="8372928" cy="50436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400" b="1" dirty="0">
                  <a:solidFill>
                    <a:srgbClr val="ED7D3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一、发散思维与收敛思维</a:t>
              </a:r>
              <a:endPara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78CD06C6-002A-8404-79D1-252D4D884C81}"/>
              </a:ext>
            </a:extLst>
          </p:cNvPr>
          <p:cNvSpPr/>
          <p:nvPr/>
        </p:nvSpPr>
        <p:spPr>
          <a:xfrm>
            <a:off x="1442434" y="1526146"/>
            <a:ext cx="9845898" cy="4745865"/>
          </a:xfrm>
          <a:prstGeom prst="roundRect">
            <a:avLst/>
          </a:prstGeom>
          <a:noFill/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2635212"/>
      </p:ext>
    </p:extLst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/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" name="íSľïḑe"/>
          <p:cNvSpPr txBox="1"/>
          <p:nvPr/>
        </p:nvSpPr>
        <p:spPr>
          <a:xfrm>
            <a:off x="1044743" y="145979"/>
            <a:ext cx="4223943" cy="800219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800" kern="0" dirty="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步骤一</a:t>
            </a:r>
            <a:endParaRPr lang="en-US" altLang="zh-CN" sz="1800" kern="0" dirty="0">
              <a:solidFill>
                <a:schemeClr val="accent6">
                  <a:lumMod val="60000"/>
                  <a:lumOff val="40000"/>
                </a:schemeClr>
              </a:solidFill>
              <a:cs typeface="+mn-ea"/>
              <a:sym typeface="+mn-lt"/>
            </a:endParaRP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kern="0" dirty="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认识发散思维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accent6">
                  <a:lumMod val="60000"/>
                  <a:lumOff val="4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C1A77328-3890-85BB-EB2E-0DE5DFEB4AC6}"/>
              </a:ext>
            </a:extLst>
          </p:cNvPr>
          <p:cNvSpPr txBox="1"/>
          <p:nvPr/>
        </p:nvSpPr>
        <p:spPr>
          <a:xfrm>
            <a:off x="1649300" y="1287787"/>
            <a:ext cx="9260039" cy="5043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b="1" dirty="0">
                <a:solidFill>
                  <a:srgbClr val="ED7D3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二、发散思维的类型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ED7D3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FC18C4AD-5E71-ECAE-376A-9F7BC587A32C}"/>
              </a:ext>
            </a:extLst>
          </p:cNvPr>
          <p:cNvGrpSpPr/>
          <p:nvPr/>
        </p:nvGrpSpPr>
        <p:grpSpPr>
          <a:xfrm>
            <a:off x="2097729" y="3747378"/>
            <a:ext cx="3593644" cy="2673456"/>
            <a:chOff x="1344842" y="2678504"/>
            <a:chExt cx="3593644" cy="2673456"/>
          </a:xfrm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00BEB2A4-B50C-9F8D-6724-9591A3F1905C}"/>
                </a:ext>
              </a:extLst>
            </p:cNvPr>
            <p:cNvGrpSpPr/>
            <p:nvPr/>
          </p:nvGrpSpPr>
          <p:grpSpPr>
            <a:xfrm>
              <a:off x="1377046" y="2678504"/>
              <a:ext cx="1218727" cy="869147"/>
              <a:chOff x="1563913" y="2655194"/>
              <a:chExt cx="1218727" cy="869147"/>
            </a:xfrm>
          </p:grpSpPr>
          <p:sp>
            <p:nvSpPr>
              <p:cNvPr id="22" name="椭圆 21">
                <a:extLst>
                  <a:ext uri="{FF2B5EF4-FFF2-40B4-BE49-F238E27FC236}">
                    <a16:creationId xmlns:a16="http://schemas.microsoft.com/office/drawing/2014/main" id="{A7238521-0AC8-D70A-5045-8BE95B39B4D2}"/>
                  </a:ext>
                </a:extLst>
              </p:cNvPr>
              <p:cNvSpPr/>
              <p:nvPr/>
            </p:nvSpPr>
            <p:spPr>
              <a:xfrm>
                <a:off x="1563913" y="2655194"/>
                <a:ext cx="1146628" cy="869147"/>
              </a:xfrm>
              <a:prstGeom prst="ellipse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3D554943-290E-F226-FEEC-D748C008A54A}"/>
                  </a:ext>
                </a:extLst>
              </p:cNvPr>
              <p:cNvSpPr txBox="1"/>
              <p:nvPr/>
            </p:nvSpPr>
            <p:spPr>
              <a:xfrm>
                <a:off x="1788411" y="2725913"/>
                <a:ext cx="994229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b="1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立体</a:t>
                </a:r>
                <a:endParaRPr lang="en-US" altLang="zh-CN" sz="2000" b="1" dirty="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  <a:p>
                <a:r>
                  <a:rPr lang="zh-CN" altLang="en-US" sz="2000" b="1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绿化</a:t>
                </a:r>
              </a:p>
            </p:txBody>
          </p:sp>
        </p:grp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F9968D78-6775-BC6A-8E92-8A0CA1844957}"/>
                </a:ext>
              </a:extLst>
            </p:cNvPr>
            <p:cNvGrpSpPr/>
            <p:nvPr/>
          </p:nvGrpSpPr>
          <p:grpSpPr>
            <a:xfrm>
              <a:off x="3667577" y="2701693"/>
              <a:ext cx="1241398" cy="869147"/>
              <a:chOff x="3628574" y="2701693"/>
              <a:chExt cx="1241398" cy="869147"/>
            </a:xfrm>
          </p:grpSpPr>
          <p:sp>
            <p:nvSpPr>
              <p:cNvPr id="20" name="椭圆 19">
                <a:extLst>
                  <a:ext uri="{FF2B5EF4-FFF2-40B4-BE49-F238E27FC236}">
                    <a16:creationId xmlns:a16="http://schemas.microsoft.com/office/drawing/2014/main" id="{FE077F6C-9603-6341-C9F6-974C76C73069}"/>
                  </a:ext>
                </a:extLst>
              </p:cNvPr>
              <p:cNvSpPr/>
              <p:nvPr/>
            </p:nvSpPr>
            <p:spPr>
              <a:xfrm>
                <a:off x="3628574" y="2701693"/>
                <a:ext cx="1146628" cy="869147"/>
              </a:xfrm>
              <a:prstGeom prst="ellipse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文本框 20">
                <a:extLst>
                  <a:ext uri="{FF2B5EF4-FFF2-40B4-BE49-F238E27FC236}">
                    <a16:creationId xmlns:a16="http://schemas.microsoft.com/office/drawing/2014/main" id="{661818F6-BC4C-0493-7B7F-23C8D9959D76}"/>
                  </a:ext>
                </a:extLst>
              </p:cNvPr>
              <p:cNvSpPr txBox="1"/>
              <p:nvPr/>
            </p:nvSpPr>
            <p:spPr>
              <a:xfrm>
                <a:off x="3875743" y="2784195"/>
                <a:ext cx="994229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2000" b="1">
                    <a:latin typeface="宋体" panose="02010600030101010101" pitchFamily="2" charset="-122"/>
                    <a:ea typeface="宋体" panose="02010600030101010101" pitchFamily="2" charset="-122"/>
                  </a:defRPr>
                </a:lvl1pPr>
              </a:lstStyle>
              <a:p>
                <a:r>
                  <a:rPr lang="zh-CN" altLang="en-US" dirty="0"/>
                  <a:t>立体</a:t>
                </a:r>
                <a:endParaRPr lang="en-US" altLang="zh-CN" dirty="0"/>
              </a:p>
              <a:p>
                <a:r>
                  <a:rPr lang="zh-CN" altLang="en-US" dirty="0"/>
                  <a:t>农业</a:t>
                </a:r>
              </a:p>
            </p:txBody>
          </p:sp>
        </p:grp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C5E67535-946D-548A-CA4F-63A7C3D5BB76}"/>
                </a:ext>
              </a:extLst>
            </p:cNvPr>
            <p:cNvGrpSpPr/>
            <p:nvPr/>
          </p:nvGrpSpPr>
          <p:grpSpPr>
            <a:xfrm>
              <a:off x="1344842" y="4482813"/>
              <a:ext cx="1203326" cy="869147"/>
              <a:chOff x="1480006" y="4432283"/>
              <a:chExt cx="1203326" cy="869147"/>
            </a:xfrm>
          </p:grpSpPr>
          <p:sp>
            <p:nvSpPr>
              <p:cNvPr id="18" name="椭圆 17">
                <a:extLst>
                  <a:ext uri="{FF2B5EF4-FFF2-40B4-BE49-F238E27FC236}">
                    <a16:creationId xmlns:a16="http://schemas.microsoft.com/office/drawing/2014/main" id="{657149E5-19C0-77DB-813A-CCC7E33CEAA4}"/>
                  </a:ext>
                </a:extLst>
              </p:cNvPr>
              <p:cNvSpPr/>
              <p:nvPr/>
            </p:nvSpPr>
            <p:spPr>
              <a:xfrm>
                <a:off x="1480006" y="4432283"/>
                <a:ext cx="1146628" cy="869147"/>
              </a:xfrm>
              <a:prstGeom prst="ellipse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id="{9E10024A-DE68-BE23-8E06-6028BF9719BE}"/>
                  </a:ext>
                </a:extLst>
              </p:cNvPr>
              <p:cNvSpPr txBox="1"/>
              <p:nvPr/>
            </p:nvSpPr>
            <p:spPr>
              <a:xfrm>
                <a:off x="1689103" y="4510039"/>
                <a:ext cx="994229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2000" b="1">
                    <a:latin typeface="宋体" panose="02010600030101010101" pitchFamily="2" charset="-122"/>
                    <a:ea typeface="宋体" panose="02010600030101010101" pitchFamily="2" charset="-122"/>
                  </a:defRPr>
                </a:lvl1pPr>
              </a:lstStyle>
              <a:p>
                <a:r>
                  <a:rPr lang="zh-CN" altLang="en-US" dirty="0"/>
                  <a:t>立体</a:t>
                </a:r>
                <a:endParaRPr lang="en-US" altLang="zh-CN" dirty="0"/>
              </a:p>
              <a:p>
                <a:r>
                  <a:rPr lang="zh-CN" altLang="en-US" dirty="0"/>
                  <a:t>森林</a:t>
                </a:r>
              </a:p>
            </p:txBody>
          </p:sp>
        </p:grp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2873B9EC-0BA4-5647-5030-A453064DF1C3}"/>
                </a:ext>
              </a:extLst>
            </p:cNvPr>
            <p:cNvGrpSpPr/>
            <p:nvPr/>
          </p:nvGrpSpPr>
          <p:grpSpPr>
            <a:xfrm>
              <a:off x="3791858" y="4482813"/>
              <a:ext cx="1146628" cy="869147"/>
              <a:chOff x="3988711" y="4450547"/>
              <a:chExt cx="1146628" cy="869147"/>
            </a:xfrm>
          </p:grpSpPr>
          <p:sp>
            <p:nvSpPr>
              <p:cNvPr id="16" name="椭圆 15">
                <a:extLst>
                  <a:ext uri="{FF2B5EF4-FFF2-40B4-BE49-F238E27FC236}">
                    <a16:creationId xmlns:a16="http://schemas.microsoft.com/office/drawing/2014/main" id="{2C1CB01C-5B0B-BCC4-45A4-6B9A3DC29240}"/>
                  </a:ext>
                </a:extLst>
              </p:cNvPr>
              <p:cNvSpPr/>
              <p:nvPr/>
            </p:nvSpPr>
            <p:spPr>
              <a:xfrm>
                <a:off x="3988711" y="4450547"/>
                <a:ext cx="1146628" cy="869147"/>
              </a:xfrm>
              <a:prstGeom prst="ellipse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CABFB6C7-18CD-28AB-D373-7E86ABA0D74C}"/>
                  </a:ext>
                </a:extLst>
              </p:cNvPr>
              <p:cNvSpPr txBox="1"/>
              <p:nvPr/>
            </p:nvSpPr>
            <p:spPr>
              <a:xfrm>
                <a:off x="4236812" y="4539199"/>
                <a:ext cx="816513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2000" b="1">
                    <a:latin typeface="宋体" panose="02010600030101010101" pitchFamily="2" charset="-122"/>
                    <a:ea typeface="宋体" panose="02010600030101010101" pitchFamily="2" charset="-122"/>
                  </a:defRPr>
                </a:lvl1pPr>
              </a:lstStyle>
              <a:p>
                <a:r>
                  <a:rPr lang="zh-CN" altLang="en-US" dirty="0"/>
                  <a:t>立体</a:t>
                </a:r>
                <a:endParaRPr lang="en-US" altLang="zh-CN" dirty="0"/>
              </a:p>
              <a:p>
                <a:r>
                  <a:rPr lang="zh-CN" altLang="en-US" dirty="0"/>
                  <a:t>渔业</a:t>
                </a:r>
              </a:p>
            </p:txBody>
          </p:sp>
        </p:grp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32A56222-0018-C15E-9B89-E59C62BF03E2}"/>
                </a:ext>
              </a:extLst>
            </p:cNvPr>
            <p:cNvGrpSpPr/>
            <p:nvPr/>
          </p:nvGrpSpPr>
          <p:grpSpPr>
            <a:xfrm>
              <a:off x="2530473" y="3421298"/>
              <a:ext cx="1243689" cy="1415143"/>
              <a:chOff x="2530473" y="3421298"/>
              <a:chExt cx="1243689" cy="1415143"/>
            </a:xfrm>
          </p:grpSpPr>
          <p:sp>
            <p:nvSpPr>
              <p:cNvPr id="14" name="爆炸形: 8 pt  13">
                <a:extLst>
                  <a:ext uri="{FF2B5EF4-FFF2-40B4-BE49-F238E27FC236}">
                    <a16:creationId xmlns:a16="http://schemas.microsoft.com/office/drawing/2014/main" id="{FA7ED7CA-8439-469D-7643-5F9C6C5B5F3D}"/>
                  </a:ext>
                </a:extLst>
              </p:cNvPr>
              <p:cNvSpPr/>
              <p:nvPr/>
            </p:nvSpPr>
            <p:spPr>
              <a:xfrm>
                <a:off x="2530473" y="3421298"/>
                <a:ext cx="1243689" cy="1415143"/>
              </a:xfrm>
              <a:prstGeom prst="irregularSeal1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31CAA076-8142-864D-62F7-53764BE7209B}"/>
                  </a:ext>
                </a:extLst>
              </p:cNvPr>
              <p:cNvSpPr txBox="1"/>
              <p:nvPr/>
            </p:nvSpPr>
            <p:spPr>
              <a:xfrm>
                <a:off x="2798535" y="3919675"/>
                <a:ext cx="869042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2000" b="1">
                    <a:latin typeface="宋体" panose="02010600030101010101" pitchFamily="2" charset="-122"/>
                    <a:ea typeface="宋体" panose="02010600030101010101" pitchFamily="2" charset="-122"/>
                  </a:defRPr>
                </a:lvl1pPr>
              </a:lstStyle>
              <a:p>
                <a:r>
                  <a:rPr lang="zh-CN" altLang="en-US" dirty="0">
                    <a:solidFill>
                      <a:schemeClr val="accent2"/>
                    </a:solidFill>
                  </a:rPr>
                  <a:t>例子</a:t>
                </a:r>
              </a:p>
            </p:txBody>
          </p:sp>
        </p:grpSp>
      </p:grpSp>
      <p:sp>
        <p:nvSpPr>
          <p:cNvPr id="28" name="文本框 27">
            <a:extLst>
              <a:ext uri="{FF2B5EF4-FFF2-40B4-BE49-F238E27FC236}">
                <a16:creationId xmlns:a16="http://schemas.microsoft.com/office/drawing/2014/main" id="{09E1B34A-AACB-3CA7-D368-1C4A581D8252}"/>
              </a:ext>
            </a:extLst>
          </p:cNvPr>
          <p:cNvSpPr txBox="1"/>
          <p:nvPr/>
        </p:nvSpPr>
        <p:spPr>
          <a:xfrm>
            <a:off x="1649300" y="2004586"/>
            <a:ext cx="2207015" cy="40011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（一）立体思维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27163E14-D3A4-F205-ABDF-F441286AF618}"/>
              </a:ext>
            </a:extLst>
          </p:cNvPr>
          <p:cNvSpPr txBox="1"/>
          <p:nvPr/>
        </p:nvSpPr>
        <p:spPr>
          <a:xfrm>
            <a:off x="7902909" y="2133745"/>
            <a:ext cx="2207015" cy="40011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（二）逆向思维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16B34380-3EA1-12F6-41FE-BCEF859BD0D0}"/>
              </a:ext>
            </a:extLst>
          </p:cNvPr>
          <p:cNvSpPr txBox="1"/>
          <p:nvPr/>
        </p:nvSpPr>
        <p:spPr>
          <a:xfrm>
            <a:off x="6917701" y="2857737"/>
            <a:ext cx="4486481" cy="2628605"/>
          </a:xfrm>
          <a:prstGeom prst="rect">
            <a:avLst/>
          </a:prstGeom>
          <a:solidFill>
            <a:srgbClr val="E7F6EC"/>
          </a:solidFill>
        </p:spPr>
        <p:txBody>
          <a:bodyPr wrap="square">
            <a:spAutoFit/>
          </a:bodyPr>
          <a:lstStyle/>
          <a:p>
            <a:pPr indent="457200">
              <a:lnSpc>
                <a:spcPct val="120000"/>
              </a:lnSpc>
            </a:pP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从常规思维相反的方向思考问题的方法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也叫反向思维。</a:t>
            </a:r>
          </a:p>
          <a:p>
            <a:pPr indent="457200">
              <a:lnSpc>
                <a:spcPct val="120000"/>
              </a:lnSpc>
            </a:pP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如何进行逆向思维呢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?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en-US" altLang="zh-CN" sz="20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457200">
              <a:lnSpc>
                <a:spcPct val="120000"/>
              </a:lnSpc>
            </a:pP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(1)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就事物依存的条件逆向思考。</a:t>
            </a:r>
            <a:endParaRPr lang="en-US" altLang="zh-CN" sz="20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457200">
              <a:lnSpc>
                <a:spcPct val="120000"/>
              </a:lnSpc>
            </a:pP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(2)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就事物发展的过程逆向思考。</a:t>
            </a:r>
            <a:endParaRPr lang="en-US" altLang="zh-CN" sz="20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457200">
              <a:lnSpc>
                <a:spcPct val="120000"/>
              </a:lnSpc>
            </a:pP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(3)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就事物的位置逆向思考。</a:t>
            </a:r>
            <a:endParaRPr lang="en-US" altLang="zh-CN" sz="20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457200">
              <a:lnSpc>
                <a:spcPct val="120000"/>
              </a:lnSpc>
            </a:pP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(4)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就事物的结果逆向思考。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D24C20C9-87C8-E04D-C17F-5C460D26AF28}"/>
              </a:ext>
            </a:extLst>
          </p:cNvPr>
          <p:cNvSpPr txBox="1"/>
          <p:nvPr/>
        </p:nvSpPr>
        <p:spPr>
          <a:xfrm>
            <a:off x="1866733" y="2617126"/>
            <a:ext cx="3979164" cy="707886"/>
          </a:xfrm>
          <a:prstGeom prst="rect">
            <a:avLst/>
          </a:prstGeom>
          <a:solidFill>
            <a:srgbClr val="E7F6EC"/>
          </a:solidFill>
        </p:spPr>
        <p:txBody>
          <a:bodyPr wrap="square">
            <a:spAutoFit/>
          </a:bodyPr>
          <a:lstStyle/>
          <a:p>
            <a:pPr indent="457200"/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思考问题时跳出点、线、面的限制，立体式地进行思考。</a:t>
            </a:r>
          </a:p>
        </p:txBody>
      </p:sp>
      <p:cxnSp>
        <p:nvCxnSpPr>
          <p:cNvPr id="36" name="直接连接符 35">
            <a:extLst>
              <a:ext uri="{FF2B5EF4-FFF2-40B4-BE49-F238E27FC236}">
                <a16:creationId xmlns:a16="http://schemas.microsoft.com/office/drawing/2014/main" id="{A8AE1409-B649-2685-BCD7-32D6C4D0E510}"/>
              </a:ext>
            </a:extLst>
          </p:cNvPr>
          <p:cNvCxnSpPr>
            <a:stCxn id="12" idx="2"/>
          </p:cNvCxnSpPr>
          <p:nvPr/>
        </p:nvCxnSpPr>
        <p:spPr>
          <a:xfrm flipH="1">
            <a:off x="6279319" y="1792156"/>
            <a:ext cx="1" cy="4449618"/>
          </a:xfrm>
          <a:prstGeom prst="line">
            <a:avLst/>
          </a:prstGeom>
          <a:ln w="12700"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40749153"/>
      </p:ext>
    </p:extLst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/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" name="íSľïḑe"/>
          <p:cNvSpPr txBox="1"/>
          <p:nvPr/>
        </p:nvSpPr>
        <p:spPr>
          <a:xfrm>
            <a:off x="1044743" y="145979"/>
            <a:ext cx="4223943" cy="800219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800" kern="0" dirty="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步骤一</a:t>
            </a:r>
            <a:endParaRPr lang="en-US" altLang="zh-CN" sz="1800" kern="0" dirty="0">
              <a:solidFill>
                <a:schemeClr val="accent6">
                  <a:lumMod val="60000"/>
                  <a:lumOff val="40000"/>
                </a:schemeClr>
              </a:solidFill>
              <a:cs typeface="+mn-ea"/>
              <a:sym typeface="+mn-lt"/>
            </a:endParaRP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kern="0" dirty="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认识发散思维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accent6">
                  <a:lumMod val="60000"/>
                  <a:lumOff val="4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1679833E-5E49-2AF5-4DCC-6E9FEAC5A0F9}"/>
              </a:ext>
            </a:extLst>
          </p:cNvPr>
          <p:cNvGrpSpPr/>
          <p:nvPr/>
        </p:nvGrpSpPr>
        <p:grpSpPr>
          <a:xfrm>
            <a:off x="1444341" y="1473532"/>
            <a:ext cx="4196597" cy="1628203"/>
            <a:chOff x="1649300" y="2004586"/>
            <a:chExt cx="4196597" cy="1628203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09E1B34A-AACB-3CA7-D368-1C4A581D8252}"/>
                </a:ext>
              </a:extLst>
            </p:cNvPr>
            <p:cNvSpPr txBox="1"/>
            <p:nvPr/>
          </p:nvSpPr>
          <p:spPr>
            <a:xfrm>
              <a:off x="1649300" y="2004586"/>
              <a:ext cx="2207015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solidFill>
                    <a:schemeClr val="accent2">
                      <a:lumMod val="50000"/>
                    </a:scheme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（三）侧向思维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D24C20C9-87C8-E04D-C17F-5C460D26AF28}"/>
                </a:ext>
              </a:extLst>
            </p:cNvPr>
            <p:cNvSpPr txBox="1"/>
            <p:nvPr/>
          </p:nvSpPr>
          <p:spPr>
            <a:xfrm>
              <a:off x="1866733" y="2617126"/>
              <a:ext cx="3979164" cy="1015663"/>
            </a:xfrm>
            <a:prstGeom prst="rect">
              <a:avLst/>
            </a:prstGeom>
            <a:solidFill>
              <a:srgbClr val="E7F6EC"/>
            </a:solidFill>
          </p:spPr>
          <p:txBody>
            <a:bodyPr wrap="square">
              <a:spAutoFit/>
            </a:bodyPr>
            <a:lstStyle/>
            <a:p>
              <a:pPr indent="457200"/>
              <a:r>
                <a:rPr lang="zh-CN" altLang="en-US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指从与问题关系不大的事物中受到启示</a:t>
              </a:r>
              <a:r>
                <a:rPr lang="en-US" altLang="zh-CN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,</a:t>
              </a:r>
              <a:r>
                <a:rPr lang="zh-CN" altLang="en-US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从而形成解决问题的思维方式。</a:t>
              </a:r>
            </a:p>
          </p:txBody>
        </p:sp>
      </p:grpSp>
      <p:cxnSp>
        <p:nvCxnSpPr>
          <p:cNvPr id="36" name="直接连接符 35">
            <a:extLst>
              <a:ext uri="{FF2B5EF4-FFF2-40B4-BE49-F238E27FC236}">
                <a16:creationId xmlns:a16="http://schemas.microsoft.com/office/drawing/2014/main" id="{A8AE1409-B649-2685-BCD7-32D6C4D0E510}"/>
              </a:ext>
            </a:extLst>
          </p:cNvPr>
          <p:cNvCxnSpPr>
            <a:cxnSpLocks/>
          </p:cNvCxnSpPr>
          <p:nvPr/>
        </p:nvCxnSpPr>
        <p:spPr>
          <a:xfrm flipH="1">
            <a:off x="6279319" y="1792156"/>
            <a:ext cx="1" cy="4449618"/>
          </a:xfrm>
          <a:prstGeom prst="line">
            <a:avLst/>
          </a:prstGeom>
          <a:ln w="12700"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>
            <a:extLst>
              <a:ext uri="{FF2B5EF4-FFF2-40B4-BE49-F238E27FC236}">
                <a16:creationId xmlns:a16="http://schemas.microsoft.com/office/drawing/2014/main" id="{F04796AC-255C-E250-345F-F8192B01F7AF}"/>
              </a:ext>
            </a:extLst>
          </p:cNvPr>
          <p:cNvGrpSpPr/>
          <p:nvPr/>
        </p:nvGrpSpPr>
        <p:grpSpPr>
          <a:xfrm>
            <a:off x="1444341" y="3756265"/>
            <a:ext cx="4248119" cy="1628203"/>
            <a:chOff x="1649300" y="2004586"/>
            <a:chExt cx="4248119" cy="1628203"/>
          </a:xfrm>
        </p:grpSpPr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3B446437-D83A-F1DD-ADE2-3AC543A9B1C2}"/>
                </a:ext>
              </a:extLst>
            </p:cNvPr>
            <p:cNvSpPr txBox="1"/>
            <p:nvPr/>
          </p:nvSpPr>
          <p:spPr>
            <a:xfrm>
              <a:off x="1649300" y="2004586"/>
              <a:ext cx="2207015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solidFill>
                    <a:schemeClr val="accent2">
                      <a:lumMod val="50000"/>
                    </a:scheme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（四）横向思维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B9F5A95A-7CCF-BE29-A918-318A3F0417BA}"/>
                </a:ext>
              </a:extLst>
            </p:cNvPr>
            <p:cNvSpPr txBox="1"/>
            <p:nvPr/>
          </p:nvSpPr>
          <p:spPr>
            <a:xfrm>
              <a:off x="1866732" y="2617126"/>
              <a:ext cx="4030687" cy="1015663"/>
            </a:xfrm>
            <a:prstGeom prst="rect">
              <a:avLst/>
            </a:prstGeom>
            <a:solidFill>
              <a:srgbClr val="E7F6EC"/>
            </a:solidFill>
          </p:spPr>
          <p:txBody>
            <a:bodyPr wrap="square">
              <a:spAutoFit/>
            </a:bodyPr>
            <a:lstStyle/>
            <a:p>
              <a:pPr indent="457200"/>
              <a:r>
                <a:rPr lang="zh-CN" altLang="en-US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指思维具有横向发展向宽度上发展的特点，注重从多个角度了解和认识事物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73621954-30BD-2F92-6970-1344E1A22CA4}"/>
              </a:ext>
            </a:extLst>
          </p:cNvPr>
          <p:cNvGrpSpPr/>
          <p:nvPr/>
        </p:nvGrpSpPr>
        <p:grpSpPr>
          <a:xfrm>
            <a:off x="6731958" y="1473532"/>
            <a:ext cx="4196597" cy="1012650"/>
            <a:chOff x="1649300" y="2004586"/>
            <a:chExt cx="4196597" cy="1012650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282BF1C6-8990-9EF4-0890-90FCD77827F8}"/>
                </a:ext>
              </a:extLst>
            </p:cNvPr>
            <p:cNvSpPr txBox="1"/>
            <p:nvPr/>
          </p:nvSpPr>
          <p:spPr>
            <a:xfrm>
              <a:off x="1649300" y="2004586"/>
              <a:ext cx="2458424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solidFill>
                    <a:schemeClr val="accent2">
                      <a:lumMod val="50000"/>
                    </a:scheme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（五）多思路思维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041E9A1B-4D96-DB0A-988C-24D8C993CC29}"/>
                </a:ext>
              </a:extLst>
            </p:cNvPr>
            <p:cNvSpPr txBox="1"/>
            <p:nvPr/>
          </p:nvSpPr>
          <p:spPr>
            <a:xfrm>
              <a:off x="1866733" y="2617126"/>
              <a:ext cx="3979164" cy="400110"/>
            </a:xfrm>
            <a:prstGeom prst="rect">
              <a:avLst/>
            </a:prstGeom>
            <a:solidFill>
              <a:srgbClr val="E7F6EC"/>
            </a:solidFill>
          </p:spPr>
          <p:txBody>
            <a:bodyPr wrap="square">
              <a:spAutoFit/>
            </a:bodyPr>
            <a:lstStyle/>
            <a:p>
              <a:pPr indent="457200"/>
              <a:r>
                <a:rPr lang="zh-CN" altLang="en-US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从多角度、多方面思考。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C154EDC9-4CF0-3BA3-354D-6E59D047489D}"/>
              </a:ext>
            </a:extLst>
          </p:cNvPr>
          <p:cNvGrpSpPr/>
          <p:nvPr/>
        </p:nvGrpSpPr>
        <p:grpSpPr>
          <a:xfrm>
            <a:off x="6917701" y="3756265"/>
            <a:ext cx="4196597" cy="1935979"/>
            <a:chOff x="1649300" y="2004586"/>
            <a:chExt cx="4196597" cy="1935979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5A99B291-D2A6-0832-989A-D193CB892639}"/>
                </a:ext>
              </a:extLst>
            </p:cNvPr>
            <p:cNvSpPr txBox="1"/>
            <p:nvPr/>
          </p:nvSpPr>
          <p:spPr>
            <a:xfrm>
              <a:off x="1649300" y="2004586"/>
              <a:ext cx="2630490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solidFill>
                    <a:schemeClr val="accent2">
                      <a:lumMod val="50000"/>
                    </a:scheme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（六）组合思维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5043A8FA-E215-E313-67BF-E7F05FEE69D1}"/>
                </a:ext>
              </a:extLst>
            </p:cNvPr>
            <p:cNvSpPr txBox="1"/>
            <p:nvPr/>
          </p:nvSpPr>
          <p:spPr>
            <a:xfrm>
              <a:off x="1866733" y="2617126"/>
              <a:ext cx="3979164" cy="1323439"/>
            </a:xfrm>
            <a:prstGeom prst="rect">
              <a:avLst/>
            </a:prstGeom>
            <a:solidFill>
              <a:srgbClr val="E7F6EC"/>
            </a:solidFill>
          </p:spPr>
          <p:txBody>
            <a:bodyPr wrap="square">
              <a:spAutoFit/>
            </a:bodyPr>
            <a:lstStyle/>
            <a:p>
              <a:pPr indent="457200"/>
              <a:r>
                <a:rPr lang="zh-CN" altLang="en-US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是从某一事物出发</a:t>
              </a:r>
              <a:r>
                <a:rPr lang="en-US" altLang="zh-CN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,</a:t>
              </a:r>
              <a:r>
                <a:rPr lang="zh-CN" altLang="en-US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以此为发散点，尽可能多地与另一</a:t>
              </a:r>
              <a:r>
                <a:rPr lang="en-US" altLang="zh-CN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(</a:t>
              </a:r>
              <a:r>
                <a:rPr lang="zh-CN" altLang="en-US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或一些</a:t>
              </a:r>
              <a:r>
                <a:rPr lang="en-US" altLang="zh-CN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)</a:t>
              </a:r>
              <a:r>
                <a:rPr lang="zh-CN" altLang="en-US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事物联结成具有新价值</a:t>
              </a:r>
              <a:r>
                <a:rPr lang="en-US" altLang="zh-CN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(</a:t>
              </a:r>
              <a:r>
                <a:rPr lang="zh-CN" altLang="en-US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或附加价值</a:t>
              </a:r>
              <a:r>
                <a:rPr lang="en-US" altLang="zh-CN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)</a:t>
              </a:r>
              <a:r>
                <a:rPr lang="zh-CN" altLang="en-US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的新事物的思维方式。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97697556"/>
      </p:ext>
    </p:extLst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/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" name="íSľïḑe"/>
          <p:cNvSpPr txBox="1"/>
          <p:nvPr/>
        </p:nvSpPr>
        <p:spPr>
          <a:xfrm>
            <a:off x="1044742" y="242416"/>
            <a:ext cx="3456423" cy="800219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800" kern="0" dirty="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步骤二 </a:t>
            </a:r>
            <a:endParaRPr lang="en-US" altLang="zh-CN" sz="1800" kern="0" dirty="0">
              <a:solidFill>
                <a:schemeClr val="accent6">
                  <a:lumMod val="60000"/>
                  <a:lumOff val="40000"/>
                </a:schemeClr>
              </a:solidFill>
              <a:cs typeface="+mn-ea"/>
              <a:sym typeface="+mn-lt"/>
            </a:endParaRP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kern="0" dirty="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了解发散思维的方法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accent6">
                  <a:lumMod val="60000"/>
                  <a:lumOff val="4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37F975F-0A86-C3C1-7158-1301AC35B5D9}"/>
              </a:ext>
            </a:extLst>
          </p:cNvPr>
          <p:cNvSpPr txBox="1"/>
          <p:nvPr/>
        </p:nvSpPr>
        <p:spPr>
          <a:xfrm>
            <a:off x="1269829" y="1401886"/>
            <a:ext cx="34108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 b="1"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r>
              <a:rPr lang="zh-CN" altLang="en-US" sz="2400" dirty="0">
                <a:solidFill>
                  <a:schemeClr val="accent2"/>
                </a:solidFill>
              </a:rPr>
              <a:t>一、一般方法</a:t>
            </a: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2D4EEA74-97DE-B682-D1F7-BA715AD78857}"/>
              </a:ext>
            </a:extLst>
          </p:cNvPr>
          <p:cNvGrpSpPr/>
          <p:nvPr/>
        </p:nvGrpSpPr>
        <p:grpSpPr>
          <a:xfrm>
            <a:off x="1238258" y="2420272"/>
            <a:ext cx="4257292" cy="3467279"/>
            <a:chOff x="1052044" y="2811962"/>
            <a:chExt cx="4257292" cy="3467279"/>
          </a:xfrm>
        </p:grpSpPr>
        <p:grpSp>
          <p:nvGrpSpPr>
            <p:cNvPr id="72" name="组合 71">
              <a:extLst>
                <a:ext uri="{FF2B5EF4-FFF2-40B4-BE49-F238E27FC236}">
                  <a16:creationId xmlns:a16="http://schemas.microsoft.com/office/drawing/2014/main" id="{68628008-8C33-1E45-045F-8AD68D7E0255}"/>
                </a:ext>
              </a:extLst>
            </p:cNvPr>
            <p:cNvGrpSpPr/>
            <p:nvPr/>
          </p:nvGrpSpPr>
          <p:grpSpPr>
            <a:xfrm>
              <a:off x="1052044" y="2811962"/>
              <a:ext cx="4257292" cy="3467279"/>
              <a:chOff x="7051219" y="1899924"/>
              <a:chExt cx="4257292" cy="3467279"/>
            </a:xfrm>
          </p:grpSpPr>
          <p:grpSp>
            <p:nvGrpSpPr>
              <p:cNvPr id="69" name="组合 68">
                <a:extLst>
                  <a:ext uri="{FF2B5EF4-FFF2-40B4-BE49-F238E27FC236}">
                    <a16:creationId xmlns:a16="http://schemas.microsoft.com/office/drawing/2014/main" id="{5B789F21-3282-69F5-38F6-DBC8F6DB4595}"/>
                  </a:ext>
                </a:extLst>
              </p:cNvPr>
              <p:cNvGrpSpPr/>
              <p:nvPr/>
            </p:nvGrpSpPr>
            <p:grpSpPr>
              <a:xfrm>
                <a:off x="8460469" y="3067355"/>
                <a:ext cx="1243689" cy="1415143"/>
                <a:chOff x="8460469" y="3067355"/>
                <a:chExt cx="1243689" cy="1415143"/>
              </a:xfrm>
            </p:grpSpPr>
            <p:sp>
              <p:nvSpPr>
                <p:cNvPr id="55" name="爆炸形: 8 pt  54">
                  <a:extLst>
                    <a:ext uri="{FF2B5EF4-FFF2-40B4-BE49-F238E27FC236}">
                      <a16:creationId xmlns:a16="http://schemas.microsoft.com/office/drawing/2014/main" id="{1D0EA99B-3021-A997-2F28-E803AD3CB76C}"/>
                    </a:ext>
                  </a:extLst>
                </p:cNvPr>
                <p:cNvSpPr/>
                <p:nvPr/>
              </p:nvSpPr>
              <p:spPr>
                <a:xfrm>
                  <a:off x="8460469" y="3067355"/>
                  <a:ext cx="1243689" cy="1415143"/>
                </a:xfrm>
                <a:prstGeom prst="irregularSeal1">
                  <a:avLst/>
                </a:prstGeom>
                <a:solidFill>
                  <a:schemeClr val="accent6">
                    <a:lumMod val="20000"/>
                    <a:lumOff val="80000"/>
                  </a:schemeClr>
                </a:solidFill>
                <a:ln>
                  <a:solidFill>
                    <a:schemeClr val="accent2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" name="文本框 1">
                  <a:extLst>
                    <a:ext uri="{FF2B5EF4-FFF2-40B4-BE49-F238E27FC236}">
                      <a16:creationId xmlns:a16="http://schemas.microsoft.com/office/drawing/2014/main" id="{AE7C7FEB-409A-94E6-77B1-2B44EB8915A7}"/>
                    </a:ext>
                  </a:extLst>
                </p:cNvPr>
                <p:cNvSpPr txBox="1"/>
                <p:nvPr/>
              </p:nvSpPr>
              <p:spPr>
                <a:xfrm>
                  <a:off x="8681354" y="3410097"/>
                  <a:ext cx="865416" cy="64633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>
                    <a:defRPr sz="2000" b="1">
                      <a:latin typeface="宋体" panose="02010600030101010101" pitchFamily="2" charset="-122"/>
                      <a:ea typeface="宋体" panose="02010600030101010101" pitchFamily="2" charset="-122"/>
                    </a:defRPr>
                  </a:lvl1pPr>
                </a:lstStyle>
                <a:p>
                  <a:r>
                    <a:rPr lang="zh-CN" altLang="en-US" sz="1800" dirty="0"/>
                    <a:t>一般方法</a:t>
                  </a:r>
                </a:p>
              </p:txBody>
            </p:sp>
          </p:grpSp>
          <p:grpSp>
            <p:nvGrpSpPr>
              <p:cNvPr id="64" name="组合 63">
                <a:extLst>
                  <a:ext uri="{FF2B5EF4-FFF2-40B4-BE49-F238E27FC236}">
                    <a16:creationId xmlns:a16="http://schemas.microsoft.com/office/drawing/2014/main" id="{DCDD80FB-0D77-8B93-6523-1678542E7305}"/>
                  </a:ext>
                </a:extLst>
              </p:cNvPr>
              <p:cNvGrpSpPr/>
              <p:nvPr/>
            </p:nvGrpSpPr>
            <p:grpSpPr>
              <a:xfrm>
                <a:off x="7238091" y="2293783"/>
                <a:ext cx="1065894" cy="789290"/>
                <a:chOff x="7238091" y="2293783"/>
                <a:chExt cx="1065894" cy="789290"/>
              </a:xfrm>
            </p:grpSpPr>
            <p:sp>
              <p:nvSpPr>
                <p:cNvPr id="56" name="矩形: 圆角 55">
                  <a:extLst>
                    <a:ext uri="{FF2B5EF4-FFF2-40B4-BE49-F238E27FC236}">
                      <a16:creationId xmlns:a16="http://schemas.microsoft.com/office/drawing/2014/main" id="{36ECE37E-B19C-E539-69F1-CAAABF9A5B88}"/>
                    </a:ext>
                  </a:extLst>
                </p:cNvPr>
                <p:cNvSpPr/>
                <p:nvPr/>
              </p:nvSpPr>
              <p:spPr>
                <a:xfrm>
                  <a:off x="7286172" y="2293783"/>
                  <a:ext cx="1017813" cy="789290"/>
                </a:xfrm>
                <a:prstGeom prst="roundRect">
                  <a:avLst/>
                </a:prstGeom>
                <a:solidFill>
                  <a:schemeClr val="accent6">
                    <a:lumMod val="20000"/>
                    <a:lumOff val="80000"/>
                  </a:schemeClr>
                </a:solidFill>
                <a:ln>
                  <a:solidFill>
                    <a:schemeClr val="accent2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" name="文本框 2">
                  <a:extLst>
                    <a:ext uri="{FF2B5EF4-FFF2-40B4-BE49-F238E27FC236}">
                      <a16:creationId xmlns:a16="http://schemas.microsoft.com/office/drawing/2014/main" id="{AD3A163D-ED3F-3B53-316C-E11B103AEF98}"/>
                    </a:ext>
                  </a:extLst>
                </p:cNvPr>
                <p:cNvSpPr txBox="1"/>
                <p:nvPr/>
              </p:nvSpPr>
              <p:spPr>
                <a:xfrm>
                  <a:off x="7238091" y="2322811"/>
                  <a:ext cx="1037772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>
                    <a:defRPr sz="2000" b="1">
                      <a:latin typeface="宋体" panose="02010600030101010101" pitchFamily="2" charset="-122"/>
                      <a:ea typeface="宋体" panose="02010600030101010101" pitchFamily="2" charset="-122"/>
                    </a:defRPr>
                  </a:lvl1pPr>
                </a:lstStyle>
                <a:p>
                  <a:pPr algn="ctr"/>
                  <a:r>
                    <a:rPr lang="zh-CN" altLang="en-US" dirty="0"/>
                    <a:t>因果</a:t>
                  </a:r>
                  <a:endParaRPr lang="en-US" altLang="zh-CN" dirty="0"/>
                </a:p>
                <a:p>
                  <a:pPr algn="ctr"/>
                  <a:r>
                    <a:rPr lang="zh-CN" altLang="en-US" dirty="0"/>
                    <a:t>发散法</a:t>
                  </a:r>
                </a:p>
              </p:txBody>
            </p:sp>
          </p:grpSp>
          <p:grpSp>
            <p:nvGrpSpPr>
              <p:cNvPr id="65" name="组合 64">
                <a:extLst>
                  <a:ext uri="{FF2B5EF4-FFF2-40B4-BE49-F238E27FC236}">
                    <a16:creationId xmlns:a16="http://schemas.microsoft.com/office/drawing/2014/main" id="{0B167105-F7FE-3FCF-D2C6-026049C1D660}"/>
                  </a:ext>
                </a:extLst>
              </p:cNvPr>
              <p:cNvGrpSpPr/>
              <p:nvPr/>
            </p:nvGrpSpPr>
            <p:grpSpPr>
              <a:xfrm>
                <a:off x="8753016" y="1899924"/>
                <a:ext cx="1037776" cy="789290"/>
                <a:chOff x="8753016" y="1899924"/>
                <a:chExt cx="1037776" cy="789290"/>
              </a:xfrm>
            </p:grpSpPr>
            <p:sp>
              <p:nvSpPr>
                <p:cNvPr id="62" name="矩形: 圆角 61">
                  <a:extLst>
                    <a:ext uri="{FF2B5EF4-FFF2-40B4-BE49-F238E27FC236}">
                      <a16:creationId xmlns:a16="http://schemas.microsoft.com/office/drawing/2014/main" id="{4088C56B-EAED-A759-E95E-5FDF8780F7E2}"/>
                    </a:ext>
                  </a:extLst>
                </p:cNvPr>
                <p:cNvSpPr/>
                <p:nvPr/>
              </p:nvSpPr>
              <p:spPr>
                <a:xfrm>
                  <a:off x="8753016" y="1899924"/>
                  <a:ext cx="1017813" cy="789290"/>
                </a:xfrm>
                <a:prstGeom prst="roundRect">
                  <a:avLst/>
                </a:prstGeom>
                <a:solidFill>
                  <a:schemeClr val="accent6">
                    <a:lumMod val="20000"/>
                    <a:lumOff val="80000"/>
                  </a:schemeClr>
                </a:solidFill>
                <a:ln>
                  <a:solidFill>
                    <a:schemeClr val="accent2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" name="文本框 5">
                  <a:extLst>
                    <a:ext uri="{FF2B5EF4-FFF2-40B4-BE49-F238E27FC236}">
                      <a16:creationId xmlns:a16="http://schemas.microsoft.com/office/drawing/2014/main" id="{224CA23F-4F0F-EB2C-1EA1-9F50E4702A06}"/>
                    </a:ext>
                  </a:extLst>
                </p:cNvPr>
                <p:cNvSpPr txBox="1"/>
                <p:nvPr/>
              </p:nvSpPr>
              <p:spPr>
                <a:xfrm>
                  <a:off x="8753020" y="1968868"/>
                  <a:ext cx="1037772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 algn="ctr">
                    <a:defRPr sz="2000" b="1">
                      <a:latin typeface="宋体" panose="02010600030101010101" pitchFamily="2" charset="-122"/>
                      <a:ea typeface="宋体" panose="02010600030101010101" pitchFamily="2" charset="-122"/>
                    </a:defRPr>
                  </a:lvl1pPr>
                </a:lstStyle>
                <a:p>
                  <a:r>
                    <a:rPr lang="zh-CN" altLang="en-US" dirty="0"/>
                    <a:t>材料</a:t>
                  </a:r>
                  <a:endParaRPr lang="en-US" altLang="zh-CN" dirty="0"/>
                </a:p>
                <a:p>
                  <a:r>
                    <a:rPr lang="zh-CN" altLang="en-US" dirty="0"/>
                    <a:t>发散法</a:t>
                  </a:r>
                </a:p>
              </p:txBody>
            </p:sp>
          </p:grpSp>
          <p:grpSp>
            <p:nvGrpSpPr>
              <p:cNvPr id="66" name="组合 65">
                <a:extLst>
                  <a:ext uri="{FF2B5EF4-FFF2-40B4-BE49-F238E27FC236}">
                    <a16:creationId xmlns:a16="http://schemas.microsoft.com/office/drawing/2014/main" id="{F29EA482-6BC9-C992-588B-C75BA3DE4FED}"/>
                  </a:ext>
                </a:extLst>
              </p:cNvPr>
              <p:cNvGrpSpPr/>
              <p:nvPr/>
            </p:nvGrpSpPr>
            <p:grpSpPr>
              <a:xfrm>
                <a:off x="10120239" y="2379228"/>
                <a:ext cx="1037772" cy="789290"/>
                <a:chOff x="10120239" y="2379228"/>
                <a:chExt cx="1037772" cy="789290"/>
              </a:xfrm>
            </p:grpSpPr>
            <p:sp>
              <p:nvSpPr>
                <p:cNvPr id="61" name="矩形: 圆角 60">
                  <a:extLst>
                    <a:ext uri="{FF2B5EF4-FFF2-40B4-BE49-F238E27FC236}">
                      <a16:creationId xmlns:a16="http://schemas.microsoft.com/office/drawing/2014/main" id="{31A682FD-BE2B-2FB0-736E-F7F831241320}"/>
                    </a:ext>
                  </a:extLst>
                </p:cNvPr>
                <p:cNvSpPr/>
                <p:nvPr/>
              </p:nvSpPr>
              <p:spPr>
                <a:xfrm>
                  <a:off x="10120239" y="2379228"/>
                  <a:ext cx="1017813" cy="789290"/>
                </a:xfrm>
                <a:prstGeom prst="roundRect">
                  <a:avLst/>
                </a:prstGeom>
                <a:solidFill>
                  <a:schemeClr val="accent6">
                    <a:lumMod val="20000"/>
                    <a:lumOff val="80000"/>
                  </a:schemeClr>
                </a:solidFill>
                <a:ln>
                  <a:solidFill>
                    <a:schemeClr val="accent2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" name="文本框 7">
                  <a:extLst>
                    <a:ext uri="{FF2B5EF4-FFF2-40B4-BE49-F238E27FC236}">
                      <a16:creationId xmlns:a16="http://schemas.microsoft.com/office/drawing/2014/main" id="{1915D756-1DE9-541B-FBA1-E27764C4605F}"/>
                    </a:ext>
                  </a:extLst>
                </p:cNvPr>
                <p:cNvSpPr txBox="1"/>
                <p:nvPr/>
              </p:nvSpPr>
              <p:spPr>
                <a:xfrm>
                  <a:off x="10120239" y="2458432"/>
                  <a:ext cx="1037772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 algn="ctr">
                    <a:defRPr sz="2000" b="1">
                      <a:latin typeface="宋体" panose="02010600030101010101" pitchFamily="2" charset="-122"/>
                      <a:ea typeface="宋体" panose="02010600030101010101" pitchFamily="2" charset="-122"/>
                    </a:defRPr>
                  </a:lvl1pPr>
                </a:lstStyle>
                <a:p>
                  <a:r>
                    <a:rPr lang="zh-CN" altLang="en-US" dirty="0"/>
                    <a:t>功能</a:t>
                  </a:r>
                  <a:endParaRPr lang="en-US" altLang="zh-CN" dirty="0"/>
                </a:p>
                <a:p>
                  <a:r>
                    <a:rPr lang="zh-CN" altLang="en-US" dirty="0"/>
                    <a:t>发散法</a:t>
                  </a:r>
                </a:p>
              </p:txBody>
            </p:sp>
          </p:grpSp>
          <p:grpSp>
            <p:nvGrpSpPr>
              <p:cNvPr id="67" name="组合 66">
                <a:extLst>
                  <a:ext uri="{FF2B5EF4-FFF2-40B4-BE49-F238E27FC236}">
                    <a16:creationId xmlns:a16="http://schemas.microsoft.com/office/drawing/2014/main" id="{21102E41-C136-ABAF-99A7-60FE61C058E0}"/>
                  </a:ext>
                </a:extLst>
              </p:cNvPr>
              <p:cNvGrpSpPr/>
              <p:nvPr/>
            </p:nvGrpSpPr>
            <p:grpSpPr>
              <a:xfrm>
                <a:off x="10264498" y="3559451"/>
                <a:ext cx="1044013" cy="789290"/>
                <a:chOff x="10264498" y="3559451"/>
                <a:chExt cx="1044013" cy="789290"/>
              </a:xfrm>
            </p:grpSpPr>
            <p:sp>
              <p:nvSpPr>
                <p:cNvPr id="58" name="矩形: 圆角 57">
                  <a:extLst>
                    <a:ext uri="{FF2B5EF4-FFF2-40B4-BE49-F238E27FC236}">
                      <a16:creationId xmlns:a16="http://schemas.microsoft.com/office/drawing/2014/main" id="{D95EE76E-25DB-A86B-E85C-9C931E23AA85}"/>
                    </a:ext>
                  </a:extLst>
                </p:cNvPr>
                <p:cNvSpPr/>
                <p:nvPr/>
              </p:nvSpPr>
              <p:spPr>
                <a:xfrm>
                  <a:off x="10290698" y="3559451"/>
                  <a:ext cx="1017813" cy="789290"/>
                </a:xfrm>
                <a:prstGeom prst="roundRect">
                  <a:avLst/>
                </a:prstGeom>
                <a:solidFill>
                  <a:schemeClr val="accent6">
                    <a:lumMod val="20000"/>
                    <a:lumOff val="80000"/>
                  </a:schemeClr>
                </a:solidFill>
                <a:ln>
                  <a:solidFill>
                    <a:schemeClr val="accent2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" name="文本框 8">
                  <a:extLst>
                    <a:ext uri="{FF2B5EF4-FFF2-40B4-BE49-F238E27FC236}">
                      <a16:creationId xmlns:a16="http://schemas.microsoft.com/office/drawing/2014/main" id="{387FB420-7DE3-8C80-694B-766B13ED67D0}"/>
                    </a:ext>
                  </a:extLst>
                </p:cNvPr>
                <p:cNvSpPr txBox="1"/>
                <p:nvPr/>
              </p:nvSpPr>
              <p:spPr>
                <a:xfrm>
                  <a:off x="10264498" y="3610512"/>
                  <a:ext cx="1037772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 algn="ctr">
                    <a:defRPr sz="2000" b="1">
                      <a:latin typeface="宋体" panose="02010600030101010101" pitchFamily="2" charset="-122"/>
                      <a:ea typeface="宋体" panose="02010600030101010101" pitchFamily="2" charset="-122"/>
                    </a:defRPr>
                  </a:lvl1pPr>
                </a:lstStyle>
                <a:p>
                  <a:r>
                    <a:rPr lang="zh-CN" altLang="en-US" dirty="0"/>
                    <a:t>结构</a:t>
                  </a:r>
                  <a:endParaRPr lang="en-US" altLang="zh-CN" dirty="0"/>
                </a:p>
                <a:p>
                  <a:r>
                    <a:rPr lang="zh-CN" altLang="en-US" dirty="0"/>
                    <a:t>发散法</a:t>
                  </a:r>
                </a:p>
              </p:txBody>
            </p:sp>
          </p:grpSp>
          <p:grpSp>
            <p:nvGrpSpPr>
              <p:cNvPr id="63" name="组合 62">
                <a:extLst>
                  <a:ext uri="{FF2B5EF4-FFF2-40B4-BE49-F238E27FC236}">
                    <a16:creationId xmlns:a16="http://schemas.microsoft.com/office/drawing/2014/main" id="{4F36DFC5-A4E5-08BD-4810-4A0E5DBC9674}"/>
                  </a:ext>
                </a:extLst>
              </p:cNvPr>
              <p:cNvGrpSpPr/>
              <p:nvPr/>
            </p:nvGrpSpPr>
            <p:grpSpPr>
              <a:xfrm>
                <a:off x="7051219" y="3409660"/>
                <a:ext cx="1037772" cy="789290"/>
                <a:chOff x="7051219" y="3409660"/>
                <a:chExt cx="1037772" cy="789290"/>
              </a:xfrm>
            </p:grpSpPr>
            <p:sp>
              <p:nvSpPr>
                <p:cNvPr id="60" name="矩形: 圆角 59">
                  <a:extLst>
                    <a:ext uri="{FF2B5EF4-FFF2-40B4-BE49-F238E27FC236}">
                      <a16:creationId xmlns:a16="http://schemas.microsoft.com/office/drawing/2014/main" id="{6755F52C-9E13-F5A8-4BF6-C01D26173503}"/>
                    </a:ext>
                  </a:extLst>
                </p:cNvPr>
                <p:cNvSpPr/>
                <p:nvPr/>
              </p:nvSpPr>
              <p:spPr>
                <a:xfrm>
                  <a:off x="7061199" y="3409660"/>
                  <a:ext cx="1017813" cy="789290"/>
                </a:xfrm>
                <a:prstGeom prst="roundRect">
                  <a:avLst>
                    <a:gd name="adj" fmla="val 16667"/>
                  </a:avLst>
                </a:prstGeom>
                <a:solidFill>
                  <a:schemeClr val="accent6">
                    <a:lumMod val="20000"/>
                    <a:lumOff val="80000"/>
                  </a:schemeClr>
                </a:solidFill>
                <a:ln>
                  <a:solidFill>
                    <a:schemeClr val="accent2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10" name="文本框 9">
                  <a:extLst>
                    <a:ext uri="{FF2B5EF4-FFF2-40B4-BE49-F238E27FC236}">
                      <a16:creationId xmlns:a16="http://schemas.microsoft.com/office/drawing/2014/main" id="{CEBBF4EE-9063-8D70-A30C-146811F12C81}"/>
                    </a:ext>
                  </a:extLst>
                </p:cNvPr>
                <p:cNvSpPr txBox="1"/>
                <p:nvPr/>
              </p:nvSpPr>
              <p:spPr>
                <a:xfrm>
                  <a:off x="7051219" y="3409660"/>
                  <a:ext cx="1037772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 algn="ctr">
                    <a:defRPr sz="2000" b="1">
                      <a:latin typeface="宋体" panose="02010600030101010101" pitchFamily="2" charset="-122"/>
                      <a:ea typeface="宋体" panose="02010600030101010101" pitchFamily="2" charset="-122"/>
                    </a:defRPr>
                  </a:lvl1pPr>
                </a:lstStyle>
                <a:p>
                  <a:r>
                    <a:rPr lang="zh-CN" altLang="en-US" dirty="0"/>
                    <a:t>方法</a:t>
                  </a:r>
                  <a:endParaRPr lang="en-US" altLang="zh-CN" dirty="0"/>
                </a:p>
                <a:p>
                  <a:r>
                    <a:rPr lang="zh-CN" altLang="en-US" dirty="0"/>
                    <a:t>发散法</a:t>
                  </a:r>
                </a:p>
              </p:txBody>
            </p:sp>
          </p:grpSp>
          <p:grpSp>
            <p:nvGrpSpPr>
              <p:cNvPr id="68" name="组合 67">
                <a:extLst>
                  <a:ext uri="{FF2B5EF4-FFF2-40B4-BE49-F238E27FC236}">
                    <a16:creationId xmlns:a16="http://schemas.microsoft.com/office/drawing/2014/main" id="{A822E82D-1A1C-2330-2CC7-94687ACC9238}"/>
                  </a:ext>
                </a:extLst>
              </p:cNvPr>
              <p:cNvGrpSpPr/>
              <p:nvPr/>
            </p:nvGrpSpPr>
            <p:grpSpPr>
              <a:xfrm>
                <a:off x="7932349" y="4577913"/>
                <a:ext cx="1089705" cy="789290"/>
                <a:chOff x="7932349" y="4577913"/>
                <a:chExt cx="1089705" cy="789290"/>
              </a:xfrm>
            </p:grpSpPr>
            <p:sp>
              <p:nvSpPr>
                <p:cNvPr id="59" name="矩形: 圆角 58">
                  <a:extLst>
                    <a:ext uri="{FF2B5EF4-FFF2-40B4-BE49-F238E27FC236}">
                      <a16:creationId xmlns:a16="http://schemas.microsoft.com/office/drawing/2014/main" id="{77D498BF-5E0D-8FA5-966D-A6901D5A1B26}"/>
                    </a:ext>
                  </a:extLst>
                </p:cNvPr>
                <p:cNvSpPr/>
                <p:nvPr/>
              </p:nvSpPr>
              <p:spPr>
                <a:xfrm>
                  <a:off x="7932349" y="4577913"/>
                  <a:ext cx="1017813" cy="789290"/>
                </a:xfrm>
                <a:prstGeom prst="roundRect">
                  <a:avLst/>
                </a:prstGeom>
                <a:solidFill>
                  <a:schemeClr val="accent6">
                    <a:lumMod val="20000"/>
                    <a:lumOff val="80000"/>
                  </a:schemeClr>
                </a:solidFill>
                <a:ln>
                  <a:solidFill>
                    <a:schemeClr val="accent2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" name="文本框 10">
                  <a:extLst>
                    <a:ext uri="{FF2B5EF4-FFF2-40B4-BE49-F238E27FC236}">
                      <a16:creationId xmlns:a16="http://schemas.microsoft.com/office/drawing/2014/main" id="{4E6441D3-F8E8-FDCE-7B3B-DE561A7BFA21}"/>
                    </a:ext>
                  </a:extLst>
                </p:cNvPr>
                <p:cNvSpPr txBox="1"/>
                <p:nvPr/>
              </p:nvSpPr>
              <p:spPr>
                <a:xfrm>
                  <a:off x="7984282" y="4651160"/>
                  <a:ext cx="1037772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 algn="ctr">
                    <a:defRPr sz="2000" b="1">
                      <a:latin typeface="宋体" panose="02010600030101010101" pitchFamily="2" charset="-122"/>
                      <a:ea typeface="宋体" panose="02010600030101010101" pitchFamily="2" charset="-122"/>
                    </a:defRPr>
                  </a:lvl1pPr>
                </a:lstStyle>
                <a:p>
                  <a:r>
                    <a:rPr lang="zh-CN" altLang="en-US" dirty="0"/>
                    <a:t>形态</a:t>
                  </a:r>
                  <a:endParaRPr lang="en-US" altLang="zh-CN" dirty="0"/>
                </a:p>
                <a:p>
                  <a:r>
                    <a:rPr lang="zh-CN" altLang="en-US" dirty="0"/>
                    <a:t>发散法</a:t>
                  </a:r>
                </a:p>
              </p:txBody>
            </p:sp>
          </p:grpSp>
        </p:grpSp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id="{2B486D97-6034-82AE-BA5D-1DE58BE553EA}"/>
                </a:ext>
              </a:extLst>
            </p:cNvPr>
            <p:cNvGrpSpPr/>
            <p:nvPr/>
          </p:nvGrpSpPr>
          <p:grpSpPr>
            <a:xfrm>
              <a:off x="3456697" y="5489951"/>
              <a:ext cx="1037772" cy="789290"/>
              <a:chOff x="3799087" y="5481320"/>
              <a:chExt cx="1037772" cy="789290"/>
            </a:xfrm>
          </p:grpSpPr>
          <p:sp>
            <p:nvSpPr>
              <p:cNvPr id="13" name="矩形: 圆角 12">
                <a:extLst>
                  <a:ext uri="{FF2B5EF4-FFF2-40B4-BE49-F238E27FC236}">
                    <a16:creationId xmlns:a16="http://schemas.microsoft.com/office/drawing/2014/main" id="{4DAEEAD5-4690-3BA2-5D37-D895AA24EB59}"/>
                  </a:ext>
                </a:extLst>
              </p:cNvPr>
              <p:cNvSpPr/>
              <p:nvPr/>
            </p:nvSpPr>
            <p:spPr>
              <a:xfrm>
                <a:off x="3809067" y="5481320"/>
                <a:ext cx="1017813" cy="789290"/>
              </a:xfrm>
              <a:prstGeom prst="round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6DF77598-70F6-1F86-7BD8-909D5877B084}"/>
                  </a:ext>
                </a:extLst>
              </p:cNvPr>
              <p:cNvSpPr txBox="1"/>
              <p:nvPr/>
            </p:nvSpPr>
            <p:spPr>
              <a:xfrm>
                <a:off x="3799087" y="5545379"/>
                <a:ext cx="1037772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 sz="2000" b="1">
                    <a:latin typeface="宋体" panose="02010600030101010101" pitchFamily="2" charset="-122"/>
                    <a:ea typeface="宋体" panose="02010600030101010101" pitchFamily="2" charset="-122"/>
                  </a:defRPr>
                </a:lvl1pPr>
              </a:lstStyle>
              <a:p>
                <a:r>
                  <a:rPr lang="zh-CN" altLang="en-US" dirty="0"/>
                  <a:t>组合</a:t>
                </a:r>
                <a:endParaRPr lang="en-US" altLang="zh-CN" dirty="0"/>
              </a:p>
              <a:p>
                <a:r>
                  <a:rPr lang="zh-CN" altLang="en-US" dirty="0"/>
                  <a:t>发散法</a:t>
                </a:r>
              </a:p>
            </p:txBody>
          </p:sp>
        </p:grp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58B33622-4EFC-48E0-BE19-9A6675656304}"/>
              </a:ext>
            </a:extLst>
          </p:cNvPr>
          <p:cNvGrpSpPr/>
          <p:nvPr/>
        </p:nvGrpSpPr>
        <p:grpSpPr>
          <a:xfrm>
            <a:off x="6416655" y="1493707"/>
            <a:ext cx="4940030" cy="4318288"/>
            <a:chOff x="5889635" y="1418151"/>
            <a:chExt cx="4940030" cy="4318288"/>
          </a:xfrm>
        </p:grpSpPr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id="{3A79709F-44FD-EE3A-4C34-649456B7C915}"/>
                </a:ext>
              </a:extLst>
            </p:cNvPr>
            <p:cNvGrpSpPr/>
            <p:nvPr/>
          </p:nvGrpSpPr>
          <p:grpSpPr>
            <a:xfrm>
              <a:off x="5889635" y="4322729"/>
              <a:ext cx="4940030" cy="1413710"/>
              <a:chOff x="1460501" y="1445999"/>
              <a:chExt cx="8525328" cy="1413710"/>
            </a:xfrm>
          </p:grpSpPr>
          <p:sp>
            <p:nvSpPr>
              <p:cNvPr id="31" name="文本框 30">
                <a:extLst>
                  <a:ext uri="{FF2B5EF4-FFF2-40B4-BE49-F238E27FC236}">
                    <a16:creationId xmlns:a16="http://schemas.microsoft.com/office/drawing/2014/main" id="{D080552E-1EE5-643E-4026-38B56CAB07F4}"/>
                  </a:ext>
                </a:extLst>
              </p:cNvPr>
              <p:cNvSpPr txBox="1"/>
              <p:nvPr/>
            </p:nvSpPr>
            <p:spPr>
              <a:xfrm>
                <a:off x="1460501" y="2001332"/>
                <a:ext cx="8147957" cy="85837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indent="457200">
                  <a:lnSpc>
                    <a:spcPct val="150000"/>
                  </a:lnSpc>
                </a:pPr>
                <a:r>
                  <a:rPr lang="zh-CN" altLang="en-US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发散思维需要集思广益，可以采取不同的形式，比如头脑风暴会。</a:t>
                </a:r>
              </a:p>
            </p:txBody>
          </p:sp>
          <p:sp>
            <p:nvSpPr>
              <p:cNvPr id="32" name="文本框 31">
                <a:extLst>
                  <a:ext uri="{FF2B5EF4-FFF2-40B4-BE49-F238E27FC236}">
                    <a16:creationId xmlns:a16="http://schemas.microsoft.com/office/drawing/2014/main" id="{A89CCAEA-2141-0600-3243-72237DBD6281}"/>
                  </a:ext>
                </a:extLst>
              </p:cNvPr>
              <p:cNvSpPr txBox="1"/>
              <p:nvPr/>
            </p:nvSpPr>
            <p:spPr>
              <a:xfrm>
                <a:off x="1612901" y="1445999"/>
                <a:ext cx="8372928" cy="50436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algn="l" defTabSz="914400" rtl="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zh-CN" altLang="en-US" sz="2400" b="1" dirty="0">
                    <a:solidFill>
                      <a:srgbClr val="ED7D3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三、集体发散思维</a:t>
                </a:r>
                <a:endPara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ED7D31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3" name="组合 32">
              <a:extLst>
                <a:ext uri="{FF2B5EF4-FFF2-40B4-BE49-F238E27FC236}">
                  <a16:creationId xmlns:a16="http://schemas.microsoft.com/office/drawing/2014/main" id="{606F5973-FD9A-90F5-D98F-A97AA89A1167}"/>
                </a:ext>
              </a:extLst>
            </p:cNvPr>
            <p:cNvGrpSpPr/>
            <p:nvPr/>
          </p:nvGrpSpPr>
          <p:grpSpPr>
            <a:xfrm>
              <a:off x="5889635" y="1418151"/>
              <a:ext cx="4940030" cy="2660205"/>
              <a:chOff x="1460501" y="1445999"/>
              <a:chExt cx="8525328" cy="2660205"/>
            </a:xfrm>
          </p:grpSpPr>
          <p:sp>
            <p:nvSpPr>
              <p:cNvPr id="34" name="文本框 33">
                <a:extLst>
                  <a:ext uri="{FF2B5EF4-FFF2-40B4-BE49-F238E27FC236}">
                    <a16:creationId xmlns:a16="http://schemas.microsoft.com/office/drawing/2014/main" id="{161AC61B-52AE-795E-13BD-1EC1C62B1A49}"/>
                  </a:ext>
                </a:extLst>
              </p:cNvPr>
              <p:cNvSpPr txBox="1"/>
              <p:nvPr/>
            </p:nvSpPr>
            <p:spPr>
              <a:xfrm>
                <a:off x="1460501" y="2001332"/>
                <a:ext cx="8147957" cy="210487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indent="457200">
                  <a:lnSpc>
                    <a:spcPct val="150000"/>
                  </a:lnSpc>
                </a:pPr>
                <a:r>
                  <a:rPr lang="zh-CN" altLang="en-US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假设的问题不论是任意选取的，还是有所限定的</a:t>
                </a:r>
                <a:r>
                  <a:rPr lang="en-US" altLang="zh-CN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,</a:t>
                </a:r>
                <a:r>
                  <a:rPr lang="zh-CN" altLang="en-US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所涉及的都应当是与事实相反的情况</a:t>
                </a:r>
                <a:r>
                  <a:rPr lang="en-US" altLang="zh-CN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,</a:t>
                </a:r>
                <a:r>
                  <a:rPr lang="zh-CN" altLang="en-US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是暂时不可能的或是现实不存在的事物或状态。有些观念在经过转换后</a:t>
                </a:r>
                <a:r>
                  <a:rPr lang="en-US" altLang="zh-CN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,</a:t>
                </a:r>
                <a:r>
                  <a:rPr lang="zh-CN" altLang="en-US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可以成为合理的有用的想法。</a:t>
                </a:r>
              </a:p>
            </p:txBody>
          </p:sp>
          <p:sp>
            <p:nvSpPr>
              <p:cNvPr id="35" name="文本框 34">
                <a:extLst>
                  <a:ext uri="{FF2B5EF4-FFF2-40B4-BE49-F238E27FC236}">
                    <a16:creationId xmlns:a16="http://schemas.microsoft.com/office/drawing/2014/main" id="{16E0B62B-E99E-6C95-3062-00D5AADF4B2C}"/>
                  </a:ext>
                </a:extLst>
              </p:cNvPr>
              <p:cNvSpPr txBox="1"/>
              <p:nvPr/>
            </p:nvSpPr>
            <p:spPr>
              <a:xfrm>
                <a:off x="1612901" y="1445999"/>
                <a:ext cx="8372928" cy="50436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algn="l" defTabSz="914400" rtl="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zh-CN" altLang="en-US" sz="2400" b="1" dirty="0">
                    <a:solidFill>
                      <a:srgbClr val="ED7D3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二、假设推测法</a:t>
                </a:r>
                <a:endPara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ED7D31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cxnSp>
        <p:nvCxnSpPr>
          <p:cNvPr id="38" name="直接连接符 37">
            <a:extLst>
              <a:ext uri="{FF2B5EF4-FFF2-40B4-BE49-F238E27FC236}">
                <a16:creationId xmlns:a16="http://schemas.microsoft.com/office/drawing/2014/main" id="{ACC61510-606B-403E-B93A-87ACFA9BAFF3}"/>
              </a:ext>
            </a:extLst>
          </p:cNvPr>
          <p:cNvCxnSpPr/>
          <p:nvPr/>
        </p:nvCxnSpPr>
        <p:spPr>
          <a:xfrm>
            <a:off x="6096000" y="1745891"/>
            <a:ext cx="60101" cy="4066104"/>
          </a:xfrm>
          <a:prstGeom prst="line">
            <a:avLst/>
          </a:prstGeom>
          <a:ln w="19050"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35320859"/>
      </p:ext>
    </p:extLst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112086" y="1168127"/>
            <a:ext cx="7688736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6000" dirty="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项目一  训练创新思维</a:t>
            </a:r>
          </a:p>
        </p:txBody>
      </p:sp>
      <p:grpSp>
        <p:nvGrpSpPr>
          <p:cNvPr id="5" name="Shape;222;p28"/>
          <p:cNvGrpSpPr/>
          <p:nvPr/>
        </p:nvGrpSpPr>
        <p:grpSpPr>
          <a:xfrm rot="16200000">
            <a:off x="11454133" y="6091218"/>
            <a:ext cx="83474" cy="584215"/>
            <a:chOff x="687750" y="1096650"/>
            <a:chExt cx="64500" cy="451421"/>
          </a:xfrm>
          <a:solidFill>
            <a:srgbClr val="002FA7"/>
          </a:solidFill>
        </p:grpSpPr>
        <p:sp>
          <p:nvSpPr>
            <p:cNvPr id="6" name="Shape;223;p28"/>
            <p:cNvSpPr/>
            <p:nvPr/>
          </p:nvSpPr>
          <p:spPr>
            <a:xfrm>
              <a:off x="687750" y="1483571"/>
              <a:ext cx="64500" cy="6450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  <p:sp>
          <p:nvSpPr>
            <p:cNvPr id="7" name="Shape;224;p28"/>
            <p:cNvSpPr/>
            <p:nvPr/>
          </p:nvSpPr>
          <p:spPr>
            <a:xfrm>
              <a:off x="687750" y="1290111"/>
              <a:ext cx="64500" cy="6450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  <p:sp>
          <p:nvSpPr>
            <p:cNvPr id="8" name="hape;225;p28"/>
            <p:cNvSpPr/>
            <p:nvPr/>
          </p:nvSpPr>
          <p:spPr>
            <a:xfrm>
              <a:off x="687750" y="1096650"/>
              <a:ext cx="64500" cy="6450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" name="Shape;222;p28"/>
          <p:cNvGrpSpPr/>
          <p:nvPr/>
        </p:nvGrpSpPr>
        <p:grpSpPr>
          <a:xfrm rot="5400000">
            <a:off x="748416" y="87346"/>
            <a:ext cx="83474" cy="584215"/>
            <a:chOff x="687750" y="1096650"/>
            <a:chExt cx="64500" cy="451421"/>
          </a:xfrm>
          <a:solidFill>
            <a:schemeClr val="accent6">
              <a:lumMod val="60000"/>
              <a:lumOff val="40000"/>
            </a:schemeClr>
          </a:solidFill>
        </p:grpSpPr>
        <p:sp>
          <p:nvSpPr>
            <p:cNvPr id="10" name="Shape;223;p28"/>
            <p:cNvSpPr/>
            <p:nvPr/>
          </p:nvSpPr>
          <p:spPr>
            <a:xfrm>
              <a:off x="687750" y="1483571"/>
              <a:ext cx="64500" cy="6450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  <p:sp>
          <p:nvSpPr>
            <p:cNvPr id="11" name="Shape;224;p28"/>
            <p:cNvSpPr/>
            <p:nvPr/>
          </p:nvSpPr>
          <p:spPr>
            <a:xfrm>
              <a:off x="687750" y="1290111"/>
              <a:ext cx="64500" cy="6450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  <p:sp>
          <p:nvSpPr>
            <p:cNvPr id="12" name="Shape;225;p28"/>
            <p:cNvSpPr/>
            <p:nvPr/>
          </p:nvSpPr>
          <p:spPr>
            <a:xfrm>
              <a:off x="687750" y="1096650"/>
              <a:ext cx="64500" cy="6450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AD4B55D1-F50A-2F4B-BCE2-8F2A8B6791F3}"/>
              </a:ext>
            </a:extLst>
          </p:cNvPr>
          <p:cNvGrpSpPr/>
          <p:nvPr/>
        </p:nvGrpSpPr>
        <p:grpSpPr>
          <a:xfrm>
            <a:off x="1391630" y="2450585"/>
            <a:ext cx="2160000" cy="3420000"/>
            <a:chOff x="2669340" y="2772967"/>
            <a:chExt cx="2160000" cy="3357310"/>
          </a:xfrm>
        </p:grpSpPr>
        <p:sp>
          <p:nvSpPr>
            <p:cNvPr id="13" name="îṡlîḓè">
              <a:extLst>
                <a:ext uri="{FF2B5EF4-FFF2-40B4-BE49-F238E27FC236}">
                  <a16:creationId xmlns:a16="http://schemas.microsoft.com/office/drawing/2014/main" id="{5CBD421E-0031-F4AE-F4CB-65E8DC820AB5}"/>
                </a:ext>
              </a:extLst>
            </p:cNvPr>
            <p:cNvSpPr/>
            <p:nvPr/>
          </p:nvSpPr>
          <p:spPr>
            <a:xfrm>
              <a:off x="2669340" y="4330277"/>
              <a:ext cx="2160000" cy="1800000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 w="12700" cap="rnd" cmpd="sng" algn="ctr">
              <a:noFill/>
              <a:prstDash val="solid"/>
              <a:round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37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2800" b="1" kern="0" dirty="0">
                  <a:solidFill>
                    <a:schemeClr val="bg1"/>
                  </a:solidFill>
                  <a:cs typeface="+mn-ea"/>
                  <a:sym typeface="+mn-lt"/>
                </a:rPr>
                <a:t>拆掉</a:t>
              </a:r>
              <a:endParaRPr lang="en-US" altLang="zh-CN" sz="2800" b="1" kern="0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pPr marL="0" marR="0" lvl="0" indent="0" algn="ctr" defTabSz="9137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2800" b="1" kern="0" dirty="0">
                  <a:solidFill>
                    <a:schemeClr val="bg1"/>
                  </a:solidFill>
                  <a:cs typeface="+mn-ea"/>
                  <a:sym typeface="+mn-lt"/>
                </a:rPr>
                <a:t>思维的墙</a:t>
              </a:r>
              <a:endPara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7E6F06C1-B07D-8F2F-F126-0909CC96859C}"/>
                </a:ext>
              </a:extLst>
            </p:cNvPr>
            <p:cNvGrpSpPr/>
            <p:nvPr/>
          </p:nvGrpSpPr>
          <p:grpSpPr>
            <a:xfrm>
              <a:off x="3749340" y="2772967"/>
              <a:ext cx="629376" cy="1545200"/>
              <a:chOff x="3749340" y="2772967"/>
              <a:chExt cx="629376" cy="1545200"/>
            </a:xfrm>
          </p:grpSpPr>
          <p:cxnSp>
            <p:nvCxnSpPr>
              <p:cNvPr id="15" name="ïślíḓê">
                <a:extLst>
                  <a:ext uri="{FF2B5EF4-FFF2-40B4-BE49-F238E27FC236}">
                    <a16:creationId xmlns:a16="http://schemas.microsoft.com/office/drawing/2014/main" id="{2D49DB51-3041-C633-374F-040585A15D17}"/>
                  </a:ext>
                </a:extLst>
              </p:cNvPr>
              <p:cNvCxnSpPr/>
              <p:nvPr/>
            </p:nvCxnSpPr>
            <p:spPr>
              <a:xfrm flipV="1">
                <a:off x="3749340" y="2772967"/>
                <a:ext cx="0" cy="1445660"/>
              </a:xfrm>
              <a:prstGeom prst="line">
                <a:avLst/>
              </a:prstGeom>
              <a:noFill/>
              <a:ln w="15875" cap="flat" cmpd="sng" algn="ctr">
                <a:solidFill>
                  <a:schemeClr val="accent6">
                    <a:lumMod val="60000"/>
                    <a:lumOff val="40000"/>
                  </a:schemeClr>
                </a:solidFill>
                <a:prstDash val="solid"/>
                <a:miter lim="800000"/>
                <a:tailEnd type="oval"/>
              </a:ln>
              <a:effectLst/>
            </p:spPr>
          </p:cxnSp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469C75F6-8CC5-DA3D-8CF7-52EABC9507AB}"/>
                  </a:ext>
                </a:extLst>
              </p:cNvPr>
              <p:cNvSpPr txBox="1"/>
              <p:nvPr/>
            </p:nvSpPr>
            <p:spPr>
              <a:xfrm>
                <a:off x="3824718" y="3127995"/>
                <a:ext cx="553998" cy="1190172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pPr>
                  <a:defRPr/>
                </a:pPr>
                <a:r>
                  <a:rPr lang="zh-CN" altLang="en-US" sz="2400" b="1" kern="0" dirty="0">
                    <a:solidFill>
                      <a:schemeClr val="accent6">
                        <a:lumMod val="60000"/>
                        <a:lumOff val="40000"/>
                      </a:schemeClr>
                    </a:solidFill>
                    <a:cs typeface="+mn-ea"/>
                  </a:rPr>
                  <a:t>任务一</a:t>
                </a:r>
              </a:p>
            </p:txBody>
          </p:sp>
        </p:grp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81546495-7DE0-CDFC-53DA-DDE2719E0CDC}"/>
              </a:ext>
            </a:extLst>
          </p:cNvPr>
          <p:cNvGrpSpPr/>
          <p:nvPr/>
        </p:nvGrpSpPr>
        <p:grpSpPr>
          <a:xfrm>
            <a:off x="3978488" y="2812242"/>
            <a:ext cx="2160000" cy="3420000"/>
            <a:chOff x="4978839" y="2691079"/>
            <a:chExt cx="2052000" cy="3238976"/>
          </a:xfrm>
        </p:grpSpPr>
        <p:sp>
          <p:nvSpPr>
            <p:cNvPr id="18" name="iś1îḋe">
              <a:extLst>
                <a:ext uri="{FF2B5EF4-FFF2-40B4-BE49-F238E27FC236}">
                  <a16:creationId xmlns:a16="http://schemas.microsoft.com/office/drawing/2014/main" id="{4BB8EE3F-FEF6-1C72-C22A-9255516F1D90}"/>
                </a:ext>
              </a:extLst>
            </p:cNvPr>
            <p:cNvSpPr/>
            <p:nvPr/>
          </p:nvSpPr>
          <p:spPr>
            <a:xfrm>
              <a:off x="4978839" y="4202055"/>
              <a:ext cx="2052000" cy="1728000"/>
            </a:xfrm>
            <a:prstGeom prst="ellipse">
              <a:avLst/>
            </a:prstGeom>
            <a:solidFill>
              <a:schemeClr val="accent2"/>
            </a:solidFill>
            <a:ln w="12700" cap="rnd" cmpd="sng" algn="ctr">
              <a:noFill/>
              <a:prstDash val="solid"/>
              <a:round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37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学习</a:t>
              </a:r>
              <a:endPara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  <a:p>
              <a:pPr marL="0" marR="0" lvl="0" indent="0" algn="ctr" defTabSz="9137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发散</a:t>
              </a:r>
              <a:endPara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  <a:p>
              <a:pPr marL="0" marR="0" lvl="0" indent="0" algn="ctr" defTabSz="9137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思维</a:t>
              </a:r>
            </a:p>
          </p:txBody>
        </p:sp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2AEF40F6-777B-0AB6-ED71-3AA6C6444574}"/>
                </a:ext>
              </a:extLst>
            </p:cNvPr>
            <p:cNvGrpSpPr/>
            <p:nvPr/>
          </p:nvGrpSpPr>
          <p:grpSpPr>
            <a:xfrm>
              <a:off x="6019412" y="2691079"/>
              <a:ext cx="653266" cy="1492915"/>
              <a:chOff x="6280668" y="2872507"/>
              <a:chExt cx="653266" cy="1492915"/>
            </a:xfrm>
          </p:grpSpPr>
          <p:cxnSp>
            <p:nvCxnSpPr>
              <p:cNvPr id="20" name="iśľíḑê">
                <a:extLst>
                  <a:ext uri="{FF2B5EF4-FFF2-40B4-BE49-F238E27FC236}">
                    <a16:creationId xmlns:a16="http://schemas.microsoft.com/office/drawing/2014/main" id="{6E479411-3D4C-9066-5D2F-29CAD7166A5E}"/>
                  </a:ext>
                </a:extLst>
              </p:cNvPr>
              <p:cNvCxnSpPr/>
              <p:nvPr/>
            </p:nvCxnSpPr>
            <p:spPr>
              <a:xfrm flipV="1">
                <a:off x="6280668" y="2872507"/>
                <a:ext cx="0" cy="1445660"/>
              </a:xfrm>
              <a:prstGeom prst="line">
                <a:avLst/>
              </a:prstGeom>
              <a:noFill/>
              <a:ln w="15875" cap="flat" cmpd="sng" algn="ctr">
                <a:solidFill>
                  <a:srgbClr val="ED7D31"/>
                </a:solidFill>
                <a:prstDash val="solid"/>
                <a:miter lim="800000"/>
                <a:tailEnd type="oval"/>
              </a:ln>
              <a:effectLst/>
            </p:spPr>
          </p:cxnSp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30447B36-9CCC-6AEF-4B17-2C69A71886C4}"/>
                  </a:ext>
                </a:extLst>
              </p:cNvPr>
              <p:cNvSpPr txBox="1"/>
              <p:nvPr/>
            </p:nvSpPr>
            <p:spPr>
              <a:xfrm>
                <a:off x="6407636" y="3175250"/>
                <a:ext cx="526298" cy="1190172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pPr>
                  <a:defRPr/>
                </a:pPr>
                <a:r>
                  <a:rPr lang="zh-CN" altLang="en-US" sz="2400" b="1" kern="0" dirty="0">
                    <a:solidFill>
                      <a:schemeClr val="accent6">
                        <a:lumMod val="60000"/>
                        <a:lumOff val="40000"/>
                      </a:schemeClr>
                    </a:solidFill>
                    <a:cs typeface="+mn-ea"/>
                  </a:rPr>
                  <a:t>任务二</a:t>
                </a:r>
              </a:p>
            </p:txBody>
          </p:sp>
        </p:grp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67864A30-CEB1-727E-2BA9-71D30983F246}"/>
              </a:ext>
            </a:extLst>
          </p:cNvPr>
          <p:cNvGrpSpPr/>
          <p:nvPr/>
        </p:nvGrpSpPr>
        <p:grpSpPr>
          <a:xfrm>
            <a:off x="6585556" y="2450585"/>
            <a:ext cx="2160000" cy="3420000"/>
            <a:chOff x="8003654" y="2535956"/>
            <a:chExt cx="2124000" cy="3277699"/>
          </a:xfrm>
        </p:grpSpPr>
        <p:sp>
          <p:nvSpPr>
            <p:cNvPr id="30" name="ïSļîḓè">
              <a:extLst>
                <a:ext uri="{FF2B5EF4-FFF2-40B4-BE49-F238E27FC236}">
                  <a16:creationId xmlns:a16="http://schemas.microsoft.com/office/drawing/2014/main" id="{02D832EA-B429-F1D7-37BB-DB62FFA6F442}"/>
                </a:ext>
              </a:extLst>
            </p:cNvPr>
            <p:cNvSpPr/>
            <p:nvPr/>
          </p:nvSpPr>
          <p:spPr>
            <a:xfrm>
              <a:off x="8003654" y="4049655"/>
              <a:ext cx="2124000" cy="1764000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 w="12700" cap="rnd" cmpd="sng" algn="ctr">
              <a:noFill/>
              <a:prstDash val="solid"/>
              <a:round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37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2800" b="1" kern="0" dirty="0">
                  <a:solidFill>
                    <a:schemeClr val="bg1"/>
                  </a:solidFill>
                  <a:cs typeface="+mn-ea"/>
                  <a:sym typeface="+mn-lt"/>
                </a:rPr>
                <a:t>学习</a:t>
              </a:r>
              <a:endParaRPr lang="en-US" altLang="zh-CN" sz="2800" b="1" kern="0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pPr marL="0" marR="0" lvl="0" indent="0" algn="ctr" defTabSz="9137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2800" b="1" kern="0" dirty="0">
                  <a:solidFill>
                    <a:schemeClr val="bg1"/>
                  </a:solidFill>
                  <a:cs typeface="+mn-ea"/>
                  <a:sym typeface="+mn-lt"/>
                </a:rPr>
                <a:t>联想</a:t>
              </a:r>
              <a:endParaRPr lang="en-US" altLang="zh-CN" sz="2800" b="1" kern="0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pPr marL="0" marR="0" lvl="0" indent="0" algn="ctr" defTabSz="9137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2800" b="1" kern="0" dirty="0">
                  <a:solidFill>
                    <a:schemeClr val="bg1"/>
                  </a:solidFill>
                  <a:cs typeface="+mn-ea"/>
                  <a:sym typeface="+mn-lt"/>
                </a:rPr>
                <a:t>思维</a:t>
              </a:r>
              <a:endPara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id="{2176C4E9-F4E3-19F2-7228-18AFEFFEF5F6}"/>
                </a:ext>
              </a:extLst>
            </p:cNvPr>
            <p:cNvGrpSpPr/>
            <p:nvPr/>
          </p:nvGrpSpPr>
          <p:grpSpPr>
            <a:xfrm>
              <a:off x="9015196" y="2535956"/>
              <a:ext cx="646461" cy="1550806"/>
              <a:chOff x="8811996" y="2872507"/>
              <a:chExt cx="646461" cy="1550806"/>
            </a:xfrm>
          </p:grpSpPr>
          <p:cxnSp>
            <p:nvCxnSpPr>
              <p:cNvPr id="32" name="íš1ïdè">
                <a:extLst>
                  <a:ext uri="{FF2B5EF4-FFF2-40B4-BE49-F238E27FC236}">
                    <a16:creationId xmlns:a16="http://schemas.microsoft.com/office/drawing/2014/main" id="{A6EAE9D0-9875-6160-A7DD-D8731AFE2F01}"/>
                  </a:ext>
                </a:extLst>
              </p:cNvPr>
              <p:cNvCxnSpPr/>
              <p:nvPr/>
            </p:nvCxnSpPr>
            <p:spPr>
              <a:xfrm flipV="1">
                <a:off x="8811996" y="2872507"/>
                <a:ext cx="0" cy="1445660"/>
              </a:xfrm>
              <a:prstGeom prst="line">
                <a:avLst/>
              </a:prstGeom>
              <a:noFill/>
              <a:ln w="15875" cap="flat" cmpd="sng" algn="ctr">
                <a:solidFill>
                  <a:schemeClr val="accent6">
                    <a:lumMod val="60000"/>
                    <a:lumOff val="40000"/>
                  </a:schemeClr>
                </a:solidFill>
                <a:prstDash val="solid"/>
                <a:miter lim="800000"/>
                <a:tailEnd type="oval"/>
              </a:ln>
              <a:effectLst/>
            </p:spPr>
          </p:cxnSp>
          <p:sp>
            <p:nvSpPr>
              <p:cNvPr id="33" name="文本框 32">
                <a:extLst>
                  <a:ext uri="{FF2B5EF4-FFF2-40B4-BE49-F238E27FC236}">
                    <a16:creationId xmlns:a16="http://schemas.microsoft.com/office/drawing/2014/main" id="{B51ABD1F-9046-F316-A138-DE49D5F896FC}"/>
                  </a:ext>
                </a:extLst>
              </p:cNvPr>
              <p:cNvSpPr txBox="1"/>
              <p:nvPr/>
            </p:nvSpPr>
            <p:spPr>
              <a:xfrm>
                <a:off x="8913692" y="3233141"/>
                <a:ext cx="544765" cy="1190172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pPr>
                  <a:defRPr/>
                </a:pPr>
                <a:r>
                  <a:rPr lang="zh-CN" altLang="en-US" sz="2400" b="1" kern="0" dirty="0">
                    <a:solidFill>
                      <a:schemeClr val="accent6">
                        <a:lumMod val="60000"/>
                        <a:lumOff val="40000"/>
                      </a:schemeClr>
                    </a:solidFill>
                    <a:cs typeface="+mn-ea"/>
                  </a:rPr>
                  <a:t>任务三</a:t>
                </a:r>
              </a:p>
            </p:txBody>
          </p:sp>
        </p:grp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9C398CB1-FD9B-FA27-B69E-DC542305057D}"/>
              </a:ext>
            </a:extLst>
          </p:cNvPr>
          <p:cNvGrpSpPr/>
          <p:nvPr/>
        </p:nvGrpSpPr>
        <p:grpSpPr>
          <a:xfrm>
            <a:off x="9043762" y="2812242"/>
            <a:ext cx="2160000" cy="3420000"/>
            <a:chOff x="4978839" y="2691079"/>
            <a:chExt cx="2052000" cy="3238976"/>
          </a:xfrm>
        </p:grpSpPr>
        <p:sp>
          <p:nvSpPr>
            <p:cNvPr id="35" name="iś1îḋe">
              <a:extLst>
                <a:ext uri="{FF2B5EF4-FFF2-40B4-BE49-F238E27FC236}">
                  <a16:creationId xmlns:a16="http://schemas.microsoft.com/office/drawing/2014/main" id="{8BB531E9-B97D-298D-7359-343FADFDA52C}"/>
                </a:ext>
              </a:extLst>
            </p:cNvPr>
            <p:cNvSpPr/>
            <p:nvPr/>
          </p:nvSpPr>
          <p:spPr>
            <a:xfrm>
              <a:off x="4978839" y="4202055"/>
              <a:ext cx="2052000" cy="1728000"/>
            </a:xfrm>
            <a:prstGeom prst="ellipse">
              <a:avLst/>
            </a:prstGeom>
            <a:solidFill>
              <a:schemeClr val="accent2"/>
            </a:solidFill>
            <a:ln w="12700" cap="rnd" cmpd="sng" algn="ctr">
              <a:noFill/>
              <a:prstDash val="solid"/>
              <a:round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37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学习</a:t>
              </a:r>
              <a:endPara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  <a:p>
              <a:pPr marL="0" marR="0" lvl="0" indent="0" algn="ctr" defTabSz="9137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灵感</a:t>
              </a:r>
              <a:endPara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  <a:p>
              <a:pPr marL="0" marR="0" lvl="0" indent="0" algn="ctr" defTabSz="9137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思维</a:t>
              </a:r>
            </a:p>
          </p:txBody>
        </p:sp>
        <p:grpSp>
          <p:nvGrpSpPr>
            <p:cNvPr id="36" name="组合 35">
              <a:extLst>
                <a:ext uri="{FF2B5EF4-FFF2-40B4-BE49-F238E27FC236}">
                  <a16:creationId xmlns:a16="http://schemas.microsoft.com/office/drawing/2014/main" id="{B199DEF6-9C30-55C1-81FE-D16B2B405B73}"/>
                </a:ext>
              </a:extLst>
            </p:cNvPr>
            <p:cNvGrpSpPr/>
            <p:nvPr/>
          </p:nvGrpSpPr>
          <p:grpSpPr>
            <a:xfrm>
              <a:off x="6019412" y="2691079"/>
              <a:ext cx="653266" cy="1492915"/>
              <a:chOff x="6280668" y="2872507"/>
              <a:chExt cx="653266" cy="1492915"/>
            </a:xfrm>
          </p:grpSpPr>
          <p:cxnSp>
            <p:nvCxnSpPr>
              <p:cNvPr id="37" name="iśľíḑê">
                <a:extLst>
                  <a:ext uri="{FF2B5EF4-FFF2-40B4-BE49-F238E27FC236}">
                    <a16:creationId xmlns:a16="http://schemas.microsoft.com/office/drawing/2014/main" id="{D1B7257C-A0AB-DEC9-40E3-9640B1E63925}"/>
                  </a:ext>
                </a:extLst>
              </p:cNvPr>
              <p:cNvCxnSpPr/>
              <p:nvPr/>
            </p:nvCxnSpPr>
            <p:spPr>
              <a:xfrm flipV="1">
                <a:off x="6280668" y="2872507"/>
                <a:ext cx="0" cy="1445660"/>
              </a:xfrm>
              <a:prstGeom prst="line">
                <a:avLst/>
              </a:prstGeom>
              <a:noFill/>
              <a:ln w="15875" cap="flat" cmpd="sng" algn="ctr">
                <a:solidFill>
                  <a:srgbClr val="ED7D31"/>
                </a:solidFill>
                <a:prstDash val="solid"/>
                <a:miter lim="800000"/>
                <a:tailEnd type="oval"/>
              </a:ln>
              <a:effectLst/>
            </p:spPr>
          </p:cxnSp>
          <p:sp>
            <p:nvSpPr>
              <p:cNvPr id="38" name="文本框 37">
                <a:extLst>
                  <a:ext uri="{FF2B5EF4-FFF2-40B4-BE49-F238E27FC236}">
                    <a16:creationId xmlns:a16="http://schemas.microsoft.com/office/drawing/2014/main" id="{DF0EE6C0-992B-92BF-0FF4-CC18A4631128}"/>
                  </a:ext>
                </a:extLst>
              </p:cNvPr>
              <p:cNvSpPr txBox="1"/>
              <p:nvPr/>
            </p:nvSpPr>
            <p:spPr>
              <a:xfrm>
                <a:off x="6407636" y="3175250"/>
                <a:ext cx="526298" cy="1190172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pPr>
                  <a:defRPr/>
                </a:pPr>
                <a:r>
                  <a:rPr lang="zh-CN" altLang="en-US" sz="2400" b="1" kern="0" dirty="0">
                    <a:solidFill>
                      <a:schemeClr val="accent6">
                        <a:lumMod val="60000"/>
                        <a:lumOff val="40000"/>
                      </a:schemeClr>
                    </a:solidFill>
                    <a:cs typeface="+mn-ea"/>
                  </a:rPr>
                  <a:t>任务四</a:t>
                </a:r>
              </a:p>
            </p:txBody>
          </p:sp>
        </p:grpSp>
      </p:grpSp>
    </p:spTree>
  </p:cSld>
  <p:clrMapOvr>
    <a:masterClrMapping/>
  </p:clrMapOvr>
  <p:transition spd="med" advClick="0" advTm="3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/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" name="íSľïḑe"/>
          <p:cNvSpPr txBox="1"/>
          <p:nvPr/>
        </p:nvSpPr>
        <p:spPr>
          <a:xfrm>
            <a:off x="1044743" y="145979"/>
            <a:ext cx="4223943" cy="800219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800" kern="0" dirty="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步骤三</a:t>
            </a:r>
            <a:endParaRPr lang="en-US" altLang="zh-CN" sz="1800" kern="0" dirty="0">
              <a:solidFill>
                <a:schemeClr val="accent6">
                  <a:lumMod val="60000"/>
                  <a:lumOff val="40000"/>
                </a:schemeClr>
              </a:solidFill>
              <a:cs typeface="+mn-ea"/>
              <a:sym typeface="+mn-lt"/>
            </a:endParaRP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掌握发散思维的表达工具</a:t>
            </a: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E9AB16A6-8DD7-3C73-61BA-5230DC0370ED}"/>
              </a:ext>
            </a:extLst>
          </p:cNvPr>
          <p:cNvGrpSpPr/>
          <p:nvPr/>
        </p:nvGrpSpPr>
        <p:grpSpPr>
          <a:xfrm>
            <a:off x="5097887" y="4958573"/>
            <a:ext cx="2219152" cy="1062507"/>
            <a:chOff x="820262" y="1672300"/>
            <a:chExt cx="6270171" cy="2750885"/>
          </a:xfrm>
        </p:grpSpPr>
        <p:sp>
          <p:nvSpPr>
            <p:cNvPr id="3" name="云形 2">
              <a:extLst>
                <a:ext uri="{FF2B5EF4-FFF2-40B4-BE49-F238E27FC236}">
                  <a16:creationId xmlns:a16="http://schemas.microsoft.com/office/drawing/2014/main" id="{6D099EAC-2D0F-AFD8-71E7-610B9FD3A9EC}"/>
                </a:ext>
              </a:extLst>
            </p:cNvPr>
            <p:cNvSpPr/>
            <p:nvPr/>
          </p:nvSpPr>
          <p:spPr>
            <a:xfrm>
              <a:off x="820262" y="1672300"/>
              <a:ext cx="6270171" cy="2750885"/>
            </a:xfrm>
            <a:prstGeom prst="cloud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B37875D6-C087-F36A-60EA-B01D3A8C420F}"/>
                </a:ext>
              </a:extLst>
            </p:cNvPr>
            <p:cNvSpPr txBox="1"/>
            <p:nvPr/>
          </p:nvSpPr>
          <p:spPr>
            <a:xfrm>
              <a:off x="1217996" y="2192997"/>
              <a:ext cx="5690487" cy="124756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457200">
                <a:lnSpc>
                  <a:spcPct val="150000"/>
                </a:lnSpc>
              </a:pPr>
              <a:r>
                <a:rPr lang="en-US" altLang="zh-CN" sz="2000" dirty="0" err="1">
                  <a:latin typeface="宋体" panose="02010600030101010101" pitchFamily="2" charset="-122"/>
                  <a:ea typeface="宋体" panose="02010600030101010101" pitchFamily="2" charset="-122"/>
                </a:rPr>
                <a:t>iMindMap</a:t>
              </a:r>
              <a:endPara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100583AA-AD31-352A-136D-532C5EBAFC94}"/>
              </a:ext>
            </a:extLst>
          </p:cNvPr>
          <p:cNvGrpSpPr/>
          <p:nvPr/>
        </p:nvGrpSpPr>
        <p:grpSpPr>
          <a:xfrm>
            <a:off x="4744333" y="1493900"/>
            <a:ext cx="2219152" cy="1062507"/>
            <a:chOff x="820262" y="1672300"/>
            <a:chExt cx="6270171" cy="2750885"/>
          </a:xfrm>
        </p:grpSpPr>
        <p:sp>
          <p:nvSpPr>
            <p:cNvPr id="11" name="云形 10">
              <a:extLst>
                <a:ext uri="{FF2B5EF4-FFF2-40B4-BE49-F238E27FC236}">
                  <a16:creationId xmlns:a16="http://schemas.microsoft.com/office/drawing/2014/main" id="{6E08AA4F-85AB-1BA1-A7DD-943C926438D1}"/>
                </a:ext>
              </a:extLst>
            </p:cNvPr>
            <p:cNvSpPr/>
            <p:nvPr/>
          </p:nvSpPr>
          <p:spPr>
            <a:xfrm>
              <a:off x="820262" y="1672300"/>
              <a:ext cx="6270171" cy="2750885"/>
            </a:xfrm>
            <a:prstGeom prst="cloud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36761429-634B-ED9D-F8F3-E6D2D3186ED1}"/>
                </a:ext>
              </a:extLst>
            </p:cNvPr>
            <p:cNvSpPr txBox="1"/>
            <p:nvPr/>
          </p:nvSpPr>
          <p:spPr>
            <a:xfrm>
              <a:off x="1217999" y="2192997"/>
              <a:ext cx="4635207" cy="124756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457200">
                <a:lnSpc>
                  <a:spcPct val="150000"/>
                </a:lnSpc>
              </a:pPr>
              <a:r>
                <a:rPr lang="en-US" altLang="zh-CN" sz="2000" dirty="0" err="1">
                  <a:latin typeface="宋体" panose="02010600030101010101" pitchFamily="2" charset="-122"/>
                  <a:ea typeface="宋体" panose="02010600030101010101" pitchFamily="2" charset="-122"/>
                </a:rPr>
                <a:t>XMind</a:t>
              </a:r>
              <a:endPara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F5B736FE-BF08-812E-0C74-2C7A7467AF4B}"/>
              </a:ext>
            </a:extLst>
          </p:cNvPr>
          <p:cNvGrpSpPr/>
          <p:nvPr/>
        </p:nvGrpSpPr>
        <p:grpSpPr>
          <a:xfrm>
            <a:off x="1974485" y="4817386"/>
            <a:ext cx="2260221" cy="1062507"/>
            <a:chOff x="704222" y="1672300"/>
            <a:chExt cx="6386211" cy="2750885"/>
          </a:xfrm>
        </p:grpSpPr>
        <p:sp>
          <p:nvSpPr>
            <p:cNvPr id="15" name="云形 14">
              <a:extLst>
                <a:ext uri="{FF2B5EF4-FFF2-40B4-BE49-F238E27FC236}">
                  <a16:creationId xmlns:a16="http://schemas.microsoft.com/office/drawing/2014/main" id="{9416E054-E2BC-F83F-4AD3-A3D45BEB47D7}"/>
                </a:ext>
              </a:extLst>
            </p:cNvPr>
            <p:cNvSpPr/>
            <p:nvPr/>
          </p:nvSpPr>
          <p:spPr>
            <a:xfrm>
              <a:off x="820262" y="1672300"/>
              <a:ext cx="6270171" cy="2750885"/>
            </a:xfrm>
            <a:prstGeom prst="cloud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B0084AF7-544F-DC63-4C69-A17F969B0033}"/>
                </a:ext>
              </a:extLst>
            </p:cNvPr>
            <p:cNvSpPr txBox="1"/>
            <p:nvPr/>
          </p:nvSpPr>
          <p:spPr>
            <a:xfrm>
              <a:off x="704222" y="2121865"/>
              <a:ext cx="5799652" cy="124756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457200">
                <a:lnSpc>
                  <a:spcPct val="150000"/>
                </a:lnSpc>
              </a:pPr>
              <a:r>
                <a:rPr lang="en-US" altLang="zh-CN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MindManager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F2FDC6A2-5C25-60B5-3E74-6CE3D194C6FE}"/>
              </a:ext>
            </a:extLst>
          </p:cNvPr>
          <p:cNvGrpSpPr/>
          <p:nvPr/>
        </p:nvGrpSpPr>
        <p:grpSpPr>
          <a:xfrm>
            <a:off x="1044743" y="2426416"/>
            <a:ext cx="2219152" cy="1062507"/>
            <a:chOff x="820262" y="1672300"/>
            <a:chExt cx="6270171" cy="2750885"/>
          </a:xfrm>
        </p:grpSpPr>
        <p:sp>
          <p:nvSpPr>
            <p:cNvPr id="18" name="云形 17">
              <a:extLst>
                <a:ext uri="{FF2B5EF4-FFF2-40B4-BE49-F238E27FC236}">
                  <a16:creationId xmlns:a16="http://schemas.microsoft.com/office/drawing/2014/main" id="{E8E50D15-E5BF-9379-0BBB-DE02FDA72B89}"/>
                </a:ext>
              </a:extLst>
            </p:cNvPr>
            <p:cNvSpPr/>
            <p:nvPr/>
          </p:nvSpPr>
          <p:spPr>
            <a:xfrm>
              <a:off x="820262" y="1672300"/>
              <a:ext cx="6270171" cy="2750885"/>
            </a:xfrm>
            <a:prstGeom prst="cloud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F663D25E-A118-FA42-FBBE-BD6C164A7353}"/>
                </a:ext>
              </a:extLst>
            </p:cNvPr>
            <p:cNvSpPr txBox="1"/>
            <p:nvPr/>
          </p:nvSpPr>
          <p:spPr>
            <a:xfrm>
              <a:off x="1217999" y="2192997"/>
              <a:ext cx="4635207" cy="124756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457200">
                <a:lnSpc>
                  <a:spcPct val="150000"/>
                </a:lnSpc>
              </a:pPr>
              <a:r>
                <a:rPr lang="en-US" altLang="zh-CN" sz="2000" dirty="0" err="1">
                  <a:latin typeface="宋体" panose="02010600030101010101" pitchFamily="2" charset="-122"/>
                  <a:ea typeface="宋体" panose="02010600030101010101" pitchFamily="2" charset="-122"/>
                </a:rPr>
                <a:t>MindNow</a:t>
              </a:r>
              <a:endPara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B4447C14-F5AE-AC71-C95B-F2680CF9D46B}"/>
              </a:ext>
            </a:extLst>
          </p:cNvPr>
          <p:cNvGrpSpPr/>
          <p:nvPr/>
        </p:nvGrpSpPr>
        <p:grpSpPr>
          <a:xfrm>
            <a:off x="8223623" y="1645624"/>
            <a:ext cx="2219152" cy="1062507"/>
            <a:chOff x="820262" y="1672300"/>
            <a:chExt cx="6270171" cy="2750885"/>
          </a:xfrm>
        </p:grpSpPr>
        <p:sp>
          <p:nvSpPr>
            <p:cNvPr id="21" name="云形 20">
              <a:extLst>
                <a:ext uri="{FF2B5EF4-FFF2-40B4-BE49-F238E27FC236}">
                  <a16:creationId xmlns:a16="http://schemas.microsoft.com/office/drawing/2014/main" id="{D47A8A2F-04B2-3BB9-0DD4-F2110EF8503B}"/>
                </a:ext>
              </a:extLst>
            </p:cNvPr>
            <p:cNvSpPr/>
            <p:nvPr/>
          </p:nvSpPr>
          <p:spPr>
            <a:xfrm>
              <a:off x="820262" y="1672300"/>
              <a:ext cx="6270171" cy="2750885"/>
            </a:xfrm>
            <a:prstGeom prst="cloud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C078DAD3-C020-BC8A-26CA-2082BD948A72}"/>
                </a:ext>
              </a:extLst>
            </p:cNvPr>
            <p:cNvSpPr txBox="1"/>
            <p:nvPr/>
          </p:nvSpPr>
          <p:spPr>
            <a:xfrm>
              <a:off x="1217999" y="2192997"/>
              <a:ext cx="4635207" cy="124756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457200">
                <a:lnSpc>
                  <a:spcPct val="150000"/>
                </a:lnSpc>
              </a:pPr>
              <a:r>
                <a:rPr lang="en-US" altLang="zh-CN" sz="2000" dirty="0" err="1">
                  <a:latin typeface="宋体" panose="02010600030101010101" pitchFamily="2" charset="-122"/>
                  <a:ea typeface="宋体" panose="02010600030101010101" pitchFamily="2" charset="-122"/>
                </a:rPr>
                <a:t>Mindomo</a:t>
              </a:r>
              <a:endPara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DFCFF7C1-961F-D810-0F52-724F9ADE88FC}"/>
              </a:ext>
            </a:extLst>
          </p:cNvPr>
          <p:cNvGrpSpPr/>
          <p:nvPr/>
        </p:nvGrpSpPr>
        <p:grpSpPr>
          <a:xfrm>
            <a:off x="9107939" y="4368712"/>
            <a:ext cx="2219152" cy="1062507"/>
            <a:chOff x="820262" y="1672300"/>
            <a:chExt cx="6270171" cy="2750885"/>
          </a:xfrm>
        </p:grpSpPr>
        <p:sp>
          <p:nvSpPr>
            <p:cNvPr id="24" name="云形 23">
              <a:extLst>
                <a:ext uri="{FF2B5EF4-FFF2-40B4-BE49-F238E27FC236}">
                  <a16:creationId xmlns:a16="http://schemas.microsoft.com/office/drawing/2014/main" id="{3F35C55B-39BA-4FF6-2584-AA186EF097B6}"/>
                </a:ext>
              </a:extLst>
            </p:cNvPr>
            <p:cNvSpPr/>
            <p:nvPr/>
          </p:nvSpPr>
          <p:spPr>
            <a:xfrm>
              <a:off x="820262" y="1672300"/>
              <a:ext cx="6270171" cy="2750885"/>
            </a:xfrm>
            <a:prstGeom prst="cloud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634DB537-7EB4-76A0-7E28-AE15CDC658EA}"/>
                </a:ext>
              </a:extLst>
            </p:cNvPr>
            <p:cNvSpPr txBox="1"/>
            <p:nvPr/>
          </p:nvSpPr>
          <p:spPr>
            <a:xfrm>
              <a:off x="1217999" y="2192997"/>
              <a:ext cx="5197494" cy="124756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457200">
                <a:lnSpc>
                  <a:spcPct val="150000"/>
                </a:lnSpc>
              </a:pPr>
              <a:r>
                <a:rPr lang="zh-CN" altLang="en-US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百度脑图</a:t>
              </a:r>
              <a:endPara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pic>
        <p:nvPicPr>
          <p:cNvPr id="33" name="图片 32">
            <a:extLst>
              <a:ext uri="{FF2B5EF4-FFF2-40B4-BE49-F238E27FC236}">
                <a16:creationId xmlns:a16="http://schemas.microsoft.com/office/drawing/2014/main" id="{FE615589-1306-F7F8-3A2A-3DDAE4BFAE8B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8637" y="4000934"/>
            <a:ext cx="1542087" cy="899031"/>
          </a:xfrm>
          <a:prstGeom prst="rect">
            <a:avLst/>
          </a:prstGeom>
        </p:spPr>
      </p:pic>
      <p:pic>
        <p:nvPicPr>
          <p:cNvPr id="35" name="图片 34">
            <a:extLst>
              <a:ext uri="{FF2B5EF4-FFF2-40B4-BE49-F238E27FC236}">
                <a16:creationId xmlns:a16="http://schemas.microsoft.com/office/drawing/2014/main" id="{08748CE0-0591-7E8C-BE6A-8550A2262BB3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3476" y="4104471"/>
            <a:ext cx="2176478" cy="666771"/>
          </a:xfrm>
          <a:prstGeom prst="rect">
            <a:avLst/>
          </a:prstGeom>
        </p:spPr>
      </p:pic>
      <p:pic>
        <p:nvPicPr>
          <p:cNvPr id="37" name="图片 36">
            <a:extLst>
              <a:ext uri="{FF2B5EF4-FFF2-40B4-BE49-F238E27FC236}">
                <a16:creationId xmlns:a16="http://schemas.microsoft.com/office/drawing/2014/main" id="{278719F2-093D-A792-77F3-A635A0A96521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5241" y="2488120"/>
            <a:ext cx="1354713" cy="1106216"/>
          </a:xfrm>
          <a:prstGeom prst="rect">
            <a:avLst/>
          </a:prstGeom>
        </p:spPr>
      </p:pic>
      <p:pic>
        <p:nvPicPr>
          <p:cNvPr id="39" name="图片 38">
            <a:extLst>
              <a:ext uri="{FF2B5EF4-FFF2-40B4-BE49-F238E27FC236}">
                <a16:creationId xmlns:a16="http://schemas.microsoft.com/office/drawing/2014/main" id="{C345DBCA-9759-0A5C-CA6C-69E83E131B50}"/>
              </a:ext>
            </a:extLst>
          </p:cNvPr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0105" y="2650197"/>
            <a:ext cx="2219153" cy="720869"/>
          </a:xfrm>
          <a:prstGeom prst="rect">
            <a:avLst/>
          </a:prstGeom>
        </p:spPr>
      </p:pic>
      <p:pic>
        <p:nvPicPr>
          <p:cNvPr id="41" name="图片 40">
            <a:extLst>
              <a:ext uri="{FF2B5EF4-FFF2-40B4-BE49-F238E27FC236}">
                <a16:creationId xmlns:a16="http://schemas.microsoft.com/office/drawing/2014/main" id="{D6F4A661-FDAC-307A-7C92-8A8A22F90229}"/>
              </a:ext>
            </a:extLst>
          </p:cNvPr>
          <p:cNvPicPr>
            <a:picLocks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1793" y="2677085"/>
            <a:ext cx="1245196" cy="1245196"/>
          </a:xfrm>
          <a:prstGeom prst="rect">
            <a:avLst/>
          </a:prstGeom>
        </p:spPr>
      </p:pic>
      <p:pic>
        <p:nvPicPr>
          <p:cNvPr id="43" name="图片 42">
            <a:extLst>
              <a:ext uri="{FF2B5EF4-FFF2-40B4-BE49-F238E27FC236}">
                <a16:creationId xmlns:a16="http://schemas.microsoft.com/office/drawing/2014/main" id="{FCCC2FBB-B237-14A5-C26A-FCFF32FF775F}"/>
              </a:ext>
            </a:extLst>
          </p:cNvPr>
          <p:cNvPicPr>
            <a:picLocks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6511" y="3183113"/>
            <a:ext cx="1622007" cy="10850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0225253"/>
      </p:ext>
    </p:extLst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/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" name="íSľïḑe"/>
          <p:cNvSpPr txBox="1"/>
          <p:nvPr/>
        </p:nvSpPr>
        <p:spPr>
          <a:xfrm>
            <a:off x="1044743" y="145979"/>
            <a:ext cx="4223943" cy="800219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800" kern="0" dirty="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步骤三</a:t>
            </a:r>
            <a:endParaRPr lang="en-US" altLang="zh-CN" sz="1800" kern="0" dirty="0">
              <a:solidFill>
                <a:schemeClr val="accent6">
                  <a:lumMod val="60000"/>
                  <a:lumOff val="40000"/>
                </a:schemeClr>
              </a:solidFill>
              <a:cs typeface="+mn-ea"/>
              <a:sym typeface="+mn-lt"/>
            </a:endParaRP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掌握发散思维的表达工具</a:t>
            </a:r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38BF71E4-6442-C4C0-AB37-2DCED52523A6}"/>
              </a:ext>
            </a:extLst>
          </p:cNvPr>
          <p:cNvGrpSpPr/>
          <p:nvPr/>
        </p:nvGrpSpPr>
        <p:grpSpPr>
          <a:xfrm>
            <a:off x="1416676" y="1040516"/>
            <a:ext cx="2728060" cy="481863"/>
            <a:chOff x="1229932" y="945799"/>
            <a:chExt cx="2728060" cy="481863"/>
          </a:xfrm>
        </p:grpSpPr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FEC4A1DF-A281-8ABB-2857-67D364A54E0F}"/>
                </a:ext>
              </a:extLst>
            </p:cNvPr>
            <p:cNvSpPr txBox="1"/>
            <p:nvPr/>
          </p:nvSpPr>
          <p:spPr>
            <a:xfrm>
              <a:off x="1539026" y="945799"/>
              <a:ext cx="2418966" cy="48186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+mn-cs"/>
                </a:rPr>
                <a:t>思维导图案例</a:t>
              </a:r>
              <a:endPara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2E753F06-A4EF-3764-F28F-F567B9089346}"/>
                </a:ext>
              </a:extLst>
            </p:cNvPr>
            <p:cNvSpPr/>
            <p:nvPr/>
          </p:nvSpPr>
          <p:spPr>
            <a:xfrm>
              <a:off x="1229932" y="1107582"/>
              <a:ext cx="252000" cy="25200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8" name="图片 27">
            <a:extLst>
              <a:ext uri="{FF2B5EF4-FFF2-40B4-BE49-F238E27FC236}">
                <a16:creationId xmlns:a16="http://schemas.microsoft.com/office/drawing/2014/main" id="{DD65177E-4AD2-0E0A-0467-0F583A3BD282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7386" y="1997156"/>
            <a:ext cx="4358637" cy="3579396"/>
          </a:xfrm>
          <a:prstGeom prst="rect">
            <a:avLst/>
          </a:prstGeom>
        </p:spPr>
      </p:pic>
      <p:pic>
        <p:nvPicPr>
          <p:cNvPr id="32" name="图片 31">
            <a:extLst>
              <a:ext uri="{FF2B5EF4-FFF2-40B4-BE49-F238E27FC236}">
                <a16:creationId xmlns:a16="http://schemas.microsoft.com/office/drawing/2014/main" id="{1EBEC101-00FC-48F9-C790-E193C8A1F375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3108" y="1997156"/>
            <a:ext cx="4481055" cy="35793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7727973"/>
      </p:ext>
    </p:extLst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/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" name="íSľïḑe"/>
          <p:cNvSpPr txBox="1"/>
          <p:nvPr/>
        </p:nvSpPr>
        <p:spPr>
          <a:xfrm>
            <a:off x="1044743" y="145979"/>
            <a:ext cx="3882715" cy="800219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800" kern="0" dirty="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步骤四</a:t>
            </a:r>
            <a:endParaRPr lang="en-US" altLang="zh-CN" sz="1800" kern="0" dirty="0">
              <a:solidFill>
                <a:schemeClr val="accent6">
                  <a:lumMod val="60000"/>
                  <a:lumOff val="40000"/>
                </a:schemeClr>
              </a:solidFill>
              <a:cs typeface="+mn-ea"/>
              <a:sym typeface="+mn-lt"/>
            </a:endParaRP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kern="0" dirty="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开展创新实践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accent6">
                  <a:lumMod val="60000"/>
                  <a:lumOff val="4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7A6DFDD-5A59-BBFE-DEA6-3DA43165F71F}"/>
              </a:ext>
            </a:extLst>
          </p:cNvPr>
          <p:cNvSpPr txBox="1"/>
          <p:nvPr/>
        </p:nvSpPr>
        <p:spPr>
          <a:xfrm>
            <a:off x="1270176" y="1283474"/>
            <a:ext cx="10088989" cy="4767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7200">
              <a:lnSpc>
                <a:spcPct val="140000"/>
              </a:lnSpc>
            </a:pP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请完成以下测试题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测试你的发散思维能力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共有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8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题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每道题都有一定的时间限制。请在规定时间内尽快完成每道题。</a:t>
            </a:r>
            <a:endParaRPr lang="en-US" altLang="zh-CN" sz="20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457200">
              <a:lnSpc>
                <a:spcPct val="140000"/>
              </a:lnSpc>
            </a:pP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(1)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请你写出所能想到的带有“土”结构的字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写得越多越好。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(5 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分钟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en-US" altLang="zh-CN" sz="20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457200">
              <a:lnSpc>
                <a:spcPct val="140000"/>
              </a:lnSpc>
            </a:pP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(2)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请列举砖头的各种可能用途。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(5 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分钟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</a:p>
          <a:p>
            <a:pPr indent="457200">
              <a:lnSpc>
                <a:spcPct val="140000"/>
              </a:lnSpc>
            </a:pP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(3)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请列出包含三角形的各种物品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写得越多越好。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(10 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分钟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</a:p>
          <a:p>
            <a:pPr indent="457200">
              <a:lnSpc>
                <a:spcPct val="140000"/>
              </a:lnSpc>
            </a:pP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(4)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尽可能想象“△”与什么东西相似或相近。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(10 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分钟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</a:p>
          <a:p>
            <a:pPr indent="457200">
              <a:lnSpc>
                <a:spcPct val="140000"/>
              </a:lnSpc>
            </a:pP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(5)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把下列物件按照性质从创意的角度分类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: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鸭菠菜、石、人、木、菜油、铁。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(5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分钟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</a:p>
          <a:p>
            <a:pPr indent="457200">
              <a:lnSpc>
                <a:spcPct val="140000"/>
              </a:lnSpc>
            </a:pP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(6)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请说出一只猫与一个冰箱相似的地方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说得越多越好。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(5 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分钟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</a:p>
          <a:p>
            <a:pPr indent="457200">
              <a:lnSpc>
                <a:spcPct val="140000"/>
              </a:lnSpc>
            </a:pP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(7)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给你两个圆、两条直线和两个三角形，请组成各种有意义的图案。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(15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分钟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</a:p>
          <a:p>
            <a:pPr indent="457200">
              <a:lnSpc>
                <a:spcPct val="140000"/>
              </a:lnSpc>
            </a:pP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(8)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请你根据以下故事情节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用简洁的语言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不超过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100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个字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写出故事的各种可能结尾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写得越多越好。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(40 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分钟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（故事见课本）</a:t>
            </a:r>
          </a:p>
        </p:txBody>
      </p:sp>
    </p:spTree>
    <p:extLst>
      <p:ext uri="{BB962C8B-B14F-4D97-AF65-F5344CB8AC3E}">
        <p14:creationId xmlns:p14="http://schemas.microsoft.com/office/powerpoint/2010/main" val="2003139942"/>
      </p:ext>
    </p:extLst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标题 3"/>
          <p:cNvSpPr txBox="1"/>
          <p:nvPr/>
        </p:nvSpPr>
        <p:spPr>
          <a:xfrm>
            <a:off x="1938646" y="1164867"/>
            <a:ext cx="8314708" cy="267416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zh-CN" altLang="en-US" sz="5400" spc="300" dirty="0">
                <a:solidFill>
                  <a:schemeClr val="accent6">
                    <a:lumMod val="60000"/>
                    <a:lumOff val="4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任务三</a:t>
            </a:r>
            <a:endParaRPr lang="en-US" altLang="zh-CN" sz="5400" spc="300" dirty="0">
              <a:solidFill>
                <a:schemeClr val="accent6">
                  <a:lumMod val="60000"/>
                  <a:lumOff val="4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lvl="0" algn="ctr">
              <a:lnSpc>
                <a:spcPct val="50000"/>
              </a:lnSpc>
            </a:pPr>
            <a:endParaRPr lang="en-US" altLang="zh-CN" sz="6600" spc="300" dirty="0">
              <a:solidFill>
                <a:schemeClr val="accent6">
                  <a:lumMod val="60000"/>
                  <a:lumOff val="4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lvl="0" algn="ctr"/>
            <a:r>
              <a:rPr lang="zh-CN" altLang="en-US" sz="6600" spc="300" dirty="0">
                <a:solidFill>
                  <a:schemeClr val="accent6">
                    <a:lumMod val="60000"/>
                    <a:lumOff val="4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学习联想思维</a:t>
            </a:r>
          </a:p>
        </p:txBody>
      </p:sp>
    </p:spTree>
    <p:extLst>
      <p:ext uri="{BB962C8B-B14F-4D97-AF65-F5344CB8AC3E}">
        <p14:creationId xmlns:p14="http://schemas.microsoft.com/office/powerpoint/2010/main" val="4294033425"/>
      </p:ext>
    </p:extLst>
  </p:cSld>
  <p:clrMapOvr>
    <a:masterClrMapping/>
  </p:clrMapOvr>
  <p:transition spd="slow" advClick="0" advTm="300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2">
            <a:extLst>
              <a:ext uri="{FF2B5EF4-FFF2-40B4-BE49-F238E27FC236}">
                <a16:creationId xmlns:a16="http://schemas.microsoft.com/office/drawing/2014/main" id="{C6CCC217-93E1-A2BF-2818-8C87EA6727AC}"/>
              </a:ext>
            </a:extLst>
          </p:cNvPr>
          <p:cNvSpPr/>
          <p:nvPr/>
        </p:nvSpPr>
        <p:spPr>
          <a:xfrm>
            <a:off x="1518952" y="1396789"/>
            <a:ext cx="9585419" cy="4898571"/>
          </a:xfrm>
          <a:prstGeom prst="roundRect">
            <a:avLst/>
          </a:prstGeom>
          <a:solidFill>
            <a:srgbClr val="F2FAF5"/>
          </a:solidFill>
          <a:ln>
            <a:solidFill>
              <a:schemeClr val="accent6">
                <a:lumMod val="20000"/>
                <a:lumOff val="80000"/>
              </a:schemeClr>
            </a:solidFill>
          </a:ln>
          <a:effectLst>
            <a:softEdge rad="3175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-1404050" y="178727"/>
            <a:ext cx="7688736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4000" dirty="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任务目标</a:t>
            </a:r>
          </a:p>
        </p:txBody>
      </p:sp>
      <p:grpSp>
        <p:nvGrpSpPr>
          <p:cNvPr id="5" name="Shape;222;p28"/>
          <p:cNvGrpSpPr/>
          <p:nvPr/>
        </p:nvGrpSpPr>
        <p:grpSpPr>
          <a:xfrm rot="16200000">
            <a:off x="11454133" y="6091218"/>
            <a:ext cx="83474" cy="584215"/>
            <a:chOff x="687750" y="1096650"/>
            <a:chExt cx="64500" cy="451421"/>
          </a:xfrm>
          <a:solidFill>
            <a:srgbClr val="002FA7"/>
          </a:solidFill>
        </p:grpSpPr>
        <p:sp>
          <p:nvSpPr>
            <p:cNvPr id="6" name="Shape;223;p28"/>
            <p:cNvSpPr/>
            <p:nvPr/>
          </p:nvSpPr>
          <p:spPr>
            <a:xfrm>
              <a:off x="687750" y="1483571"/>
              <a:ext cx="64500" cy="6450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  <p:sp>
          <p:nvSpPr>
            <p:cNvPr id="7" name="Shape;224;p28"/>
            <p:cNvSpPr/>
            <p:nvPr/>
          </p:nvSpPr>
          <p:spPr>
            <a:xfrm>
              <a:off x="687750" y="1290111"/>
              <a:ext cx="64500" cy="6450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  <p:sp>
          <p:nvSpPr>
            <p:cNvPr id="8" name="hape;225;p28"/>
            <p:cNvSpPr/>
            <p:nvPr/>
          </p:nvSpPr>
          <p:spPr>
            <a:xfrm>
              <a:off x="687750" y="1096650"/>
              <a:ext cx="64500" cy="6450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" name="Shape;222;p28"/>
          <p:cNvGrpSpPr/>
          <p:nvPr/>
        </p:nvGrpSpPr>
        <p:grpSpPr>
          <a:xfrm rot="5400000">
            <a:off x="748416" y="87346"/>
            <a:ext cx="83474" cy="584215"/>
            <a:chOff x="687750" y="1096650"/>
            <a:chExt cx="64500" cy="451421"/>
          </a:xfrm>
          <a:solidFill>
            <a:schemeClr val="accent6">
              <a:lumMod val="60000"/>
              <a:lumOff val="40000"/>
            </a:schemeClr>
          </a:solidFill>
        </p:grpSpPr>
        <p:sp>
          <p:nvSpPr>
            <p:cNvPr id="10" name="Shape;223;p28"/>
            <p:cNvSpPr/>
            <p:nvPr/>
          </p:nvSpPr>
          <p:spPr>
            <a:xfrm>
              <a:off x="687750" y="1483571"/>
              <a:ext cx="64500" cy="6450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  <p:sp>
          <p:nvSpPr>
            <p:cNvPr id="11" name="Shape;224;p28"/>
            <p:cNvSpPr/>
            <p:nvPr/>
          </p:nvSpPr>
          <p:spPr>
            <a:xfrm>
              <a:off x="687750" y="1290111"/>
              <a:ext cx="64500" cy="6450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  <p:sp>
          <p:nvSpPr>
            <p:cNvPr id="12" name="Shape;225;p28"/>
            <p:cNvSpPr/>
            <p:nvPr/>
          </p:nvSpPr>
          <p:spPr>
            <a:xfrm>
              <a:off x="687750" y="1096650"/>
              <a:ext cx="64500" cy="6450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BB7CEF4A-9F5C-3561-D64A-DBE49C6CDCCB}"/>
              </a:ext>
            </a:extLst>
          </p:cNvPr>
          <p:cNvGrpSpPr/>
          <p:nvPr/>
        </p:nvGrpSpPr>
        <p:grpSpPr>
          <a:xfrm>
            <a:off x="2067438" y="2152896"/>
            <a:ext cx="5294145" cy="3453346"/>
            <a:chOff x="2107194" y="1839267"/>
            <a:chExt cx="5294145" cy="3453346"/>
          </a:xfrm>
        </p:grpSpPr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101BFECF-4972-9F44-033C-E980D4FE7E78}"/>
                </a:ext>
              </a:extLst>
            </p:cNvPr>
            <p:cNvGrpSpPr/>
            <p:nvPr/>
          </p:nvGrpSpPr>
          <p:grpSpPr>
            <a:xfrm>
              <a:off x="2107194" y="1839267"/>
              <a:ext cx="5294145" cy="1822693"/>
              <a:chOff x="1864238" y="1964835"/>
              <a:chExt cx="4980234" cy="1822693"/>
            </a:xfrm>
          </p:grpSpPr>
          <p:grpSp>
            <p:nvGrpSpPr>
              <p:cNvPr id="29" name="组合 28">
                <a:extLst>
                  <a:ext uri="{FF2B5EF4-FFF2-40B4-BE49-F238E27FC236}">
                    <a16:creationId xmlns:a16="http://schemas.microsoft.com/office/drawing/2014/main" id="{E29BF653-3C86-D0B2-FE84-6CD6E8433535}"/>
                  </a:ext>
                </a:extLst>
              </p:cNvPr>
              <p:cNvGrpSpPr/>
              <p:nvPr/>
            </p:nvGrpSpPr>
            <p:grpSpPr>
              <a:xfrm>
                <a:off x="1864238" y="3172072"/>
                <a:ext cx="4980234" cy="615456"/>
                <a:chOff x="1801996" y="2927505"/>
                <a:chExt cx="4980234" cy="615456"/>
              </a:xfrm>
            </p:grpSpPr>
            <p:sp>
              <p:nvSpPr>
                <p:cNvPr id="26" name="箭头: 五边形 25">
                  <a:extLst>
                    <a:ext uri="{FF2B5EF4-FFF2-40B4-BE49-F238E27FC236}">
                      <a16:creationId xmlns:a16="http://schemas.microsoft.com/office/drawing/2014/main" id="{F0CAEEEA-4183-6C3E-3359-28D072B2E679}"/>
                    </a:ext>
                  </a:extLst>
                </p:cNvPr>
                <p:cNvSpPr/>
                <p:nvPr/>
              </p:nvSpPr>
              <p:spPr>
                <a:xfrm>
                  <a:off x="1801996" y="2927505"/>
                  <a:ext cx="4980234" cy="615456"/>
                </a:xfrm>
                <a:prstGeom prst="homePlate">
                  <a:avLst/>
                </a:prstGeom>
                <a:solidFill>
                  <a:schemeClr val="accent6">
                    <a:lumMod val="20000"/>
                    <a:lumOff val="80000"/>
                  </a:schemeClr>
                </a:soli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" name="文本框 14">
                  <a:extLst>
                    <a:ext uri="{FF2B5EF4-FFF2-40B4-BE49-F238E27FC236}">
                      <a16:creationId xmlns:a16="http://schemas.microsoft.com/office/drawing/2014/main" id="{12A7F7D9-6E7D-668A-0F37-4A1EFDAB3279}"/>
                    </a:ext>
                  </a:extLst>
                </p:cNvPr>
                <p:cNvSpPr txBox="1"/>
                <p:nvPr/>
              </p:nvSpPr>
              <p:spPr>
                <a:xfrm>
                  <a:off x="1885453" y="3006749"/>
                  <a:ext cx="4853144" cy="461665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>
                  <a:spAutoFit/>
                </a:bodyPr>
                <a:lstStyle>
                  <a:defPPr>
                    <a:defRPr lang="zh-CN"/>
                  </a:defPPr>
                  <a:lvl1pPr>
                    <a:defRPr sz="2400" b="1">
                      <a:solidFill>
                        <a:schemeClr val="accent2"/>
                      </a:solidFill>
                      <a:latin typeface="宋体" panose="02010600030101010101" pitchFamily="2" charset="-122"/>
                      <a:ea typeface="宋体" panose="02010600030101010101" pitchFamily="2" charset="-122"/>
                    </a:defRPr>
                  </a:lvl1pPr>
                </a:lstStyle>
                <a:p>
                  <a:r>
                    <a:rPr lang="en-US" altLang="zh-CN" dirty="0">
                      <a:solidFill>
                        <a:schemeClr val="accent2">
                          <a:lumMod val="75000"/>
                        </a:schemeClr>
                      </a:solidFill>
                    </a:rPr>
                    <a:t>(2)</a:t>
                  </a:r>
                  <a:r>
                    <a:rPr lang="zh-CN" altLang="en-US" dirty="0">
                      <a:solidFill>
                        <a:schemeClr val="accent2">
                          <a:lumMod val="75000"/>
                        </a:schemeClr>
                      </a:solidFill>
                    </a:rPr>
                    <a:t>了解、掌握联想思维的基本方法。</a:t>
                  </a:r>
                </a:p>
              </p:txBody>
            </p:sp>
          </p:grpSp>
          <p:grpSp>
            <p:nvGrpSpPr>
              <p:cNvPr id="30" name="组合 29">
                <a:extLst>
                  <a:ext uri="{FF2B5EF4-FFF2-40B4-BE49-F238E27FC236}">
                    <a16:creationId xmlns:a16="http://schemas.microsoft.com/office/drawing/2014/main" id="{95D09FBE-12C3-5689-DD5B-EAE8C7A6E3D5}"/>
                  </a:ext>
                </a:extLst>
              </p:cNvPr>
              <p:cNvGrpSpPr/>
              <p:nvPr/>
            </p:nvGrpSpPr>
            <p:grpSpPr>
              <a:xfrm>
                <a:off x="1864238" y="1964835"/>
                <a:ext cx="4936600" cy="615456"/>
                <a:chOff x="1801996" y="1720268"/>
                <a:chExt cx="4936600" cy="615456"/>
              </a:xfrm>
            </p:grpSpPr>
            <p:sp>
              <p:nvSpPr>
                <p:cNvPr id="25" name="箭头: 五边形 24">
                  <a:extLst>
                    <a:ext uri="{FF2B5EF4-FFF2-40B4-BE49-F238E27FC236}">
                      <a16:creationId xmlns:a16="http://schemas.microsoft.com/office/drawing/2014/main" id="{EA68EA73-9758-2029-0A3E-B0221AED4DE9}"/>
                    </a:ext>
                  </a:extLst>
                </p:cNvPr>
                <p:cNvSpPr/>
                <p:nvPr/>
              </p:nvSpPr>
              <p:spPr>
                <a:xfrm>
                  <a:off x="1801996" y="1720268"/>
                  <a:ext cx="4936600" cy="615456"/>
                </a:xfrm>
                <a:prstGeom prst="homePlate">
                  <a:avLst/>
                </a:prstGeom>
                <a:solidFill>
                  <a:schemeClr val="accent6">
                    <a:lumMod val="20000"/>
                    <a:lumOff val="80000"/>
                  </a:schemeClr>
                </a:soli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4" name="文本框 23">
                  <a:extLst>
                    <a:ext uri="{FF2B5EF4-FFF2-40B4-BE49-F238E27FC236}">
                      <a16:creationId xmlns:a16="http://schemas.microsoft.com/office/drawing/2014/main" id="{26C06C03-0DA4-51DA-BD6C-3DA18848A14D}"/>
                    </a:ext>
                  </a:extLst>
                </p:cNvPr>
                <p:cNvSpPr txBox="1"/>
                <p:nvPr/>
              </p:nvSpPr>
              <p:spPr>
                <a:xfrm>
                  <a:off x="1885453" y="1772144"/>
                  <a:ext cx="4369174" cy="461665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>
                  <a:spAutoFit/>
                </a:bodyPr>
                <a:lstStyle/>
                <a:p>
                  <a:r>
                    <a:rPr lang="en-US" altLang="zh-CN" sz="2400" b="1" dirty="0">
                      <a:solidFill>
                        <a:schemeClr val="accent2">
                          <a:lumMod val="75000"/>
                        </a:schemeClr>
                      </a:solidFill>
                      <a:latin typeface="宋体" panose="02010600030101010101" pitchFamily="2" charset="-122"/>
                      <a:ea typeface="宋体" panose="02010600030101010101" pitchFamily="2" charset="-122"/>
                    </a:rPr>
                    <a:t>(1)</a:t>
                  </a:r>
                  <a:r>
                    <a:rPr lang="zh-CN" altLang="en-US" sz="2400" b="1" dirty="0">
                      <a:solidFill>
                        <a:schemeClr val="accent2">
                          <a:lumMod val="75000"/>
                        </a:schemeClr>
                      </a:solidFill>
                      <a:latin typeface="宋体" panose="02010600030101010101" pitchFamily="2" charset="-122"/>
                      <a:ea typeface="宋体" panose="02010600030101010101" pitchFamily="2" charset="-122"/>
                    </a:rPr>
                    <a:t>了解联想思维的概念与类型。</a:t>
                  </a:r>
                </a:p>
              </p:txBody>
            </p:sp>
          </p:grpSp>
        </p:grpSp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id="{E0415088-FB3D-FA80-2BCB-F856D898BF79}"/>
                </a:ext>
              </a:extLst>
            </p:cNvPr>
            <p:cNvGrpSpPr/>
            <p:nvPr/>
          </p:nvGrpSpPr>
          <p:grpSpPr>
            <a:xfrm>
              <a:off x="2107194" y="4278959"/>
              <a:ext cx="5247761" cy="1013654"/>
              <a:chOff x="2107195" y="4278959"/>
              <a:chExt cx="4791848" cy="1013654"/>
            </a:xfrm>
          </p:grpSpPr>
          <p:sp>
            <p:nvSpPr>
              <p:cNvPr id="14" name="箭头: 五边形 13">
                <a:extLst>
                  <a:ext uri="{FF2B5EF4-FFF2-40B4-BE49-F238E27FC236}">
                    <a16:creationId xmlns:a16="http://schemas.microsoft.com/office/drawing/2014/main" id="{CB3644E3-A4BF-2EC6-C03D-14B0A24F0398}"/>
                  </a:ext>
                </a:extLst>
              </p:cNvPr>
              <p:cNvSpPr/>
              <p:nvPr/>
            </p:nvSpPr>
            <p:spPr>
              <a:xfrm>
                <a:off x="2107195" y="4278959"/>
                <a:ext cx="4791848" cy="1013654"/>
              </a:xfrm>
              <a:prstGeom prst="homePlate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305A6033-B8F3-88E9-60C8-6B51A06228E1}"/>
                  </a:ext>
                </a:extLst>
              </p:cNvPr>
              <p:cNvSpPr txBox="1"/>
              <p:nvPr/>
            </p:nvSpPr>
            <p:spPr>
              <a:xfrm>
                <a:off x="2190653" y="4358203"/>
                <a:ext cx="4049485" cy="83099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defRPr sz="2400" b="1">
                    <a:solidFill>
                      <a:schemeClr val="accent2"/>
                    </a:solidFill>
                    <a:latin typeface="宋体" panose="02010600030101010101" pitchFamily="2" charset="-122"/>
                    <a:ea typeface="宋体" panose="02010600030101010101" pitchFamily="2" charset="-122"/>
                  </a:defRPr>
                </a:lvl1pPr>
              </a:lstStyle>
              <a:p>
                <a:r>
                  <a:rPr lang="en-US" altLang="zh-CN" dirty="0">
                    <a:solidFill>
                      <a:schemeClr val="accent2">
                        <a:lumMod val="75000"/>
                      </a:schemeClr>
                    </a:solidFill>
                  </a:rPr>
                  <a:t>(3)</a:t>
                </a:r>
                <a:r>
                  <a:rPr lang="zh-CN" altLang="en-US" dirty="0">
                    <a:solidFill>
                      <a:schemeClr val="accent2">
                        <a:lumMod val="75000"/>
                      </a:schemeClr>
                    </a:solidFill>
                  </a:rPr>
                  <a:t>通过实践活动体会、运用联想思维，启发创新。</a:t>
                </a:r>
              </a:p>
            </p:txBody>
          </p:sp>
        </p:grpSp>
      </p:grpSp>
      <p:pic>
        <p:nvPicPr>
          <p:cNvPr id="19" name="图片 18">
            <a:extLst>
              <a:ext uri="{FF2B5EF4-FFF2-40B4-BE49-F238E27FC236}">
                <a16:creationId xmlns:a16="http://schemas.microsoft.com/office/drawing/2014/main" id="{944F0509-DF48-9613-6746-CD26DE0E6944}"/>
              </a:ext>
            </a:extLst>
          </p:cNvPr>
          <p:cNvPicPr>
            <a:picLocks/>
          </p:cNvPicPr>
          <p:nvPr/>
        </p:nvPicPr>
        <p:blipFill>
          <a:blip r:embed="rId2" cstate="print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7533" y="2425433"/>
            <a:ext cx="2741337" cy="28412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6249838"/>
      </p:ext>
    </p:extLst>
  </p:cSld>
  <p:clrMapOvr>
    <a:masterClrMapping/>
  </p:clrMapOvr>
  <p:transition spd="med" advClick="0" advTm="3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/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" name="íSľïḑe"/>
          <p:cNvSpPr txBox="1"/>
          <p:nvPr/>
        </p:nvSpPr>
        <p:spPr>
          <a:xfrm>
            <a:off x="1044743" y="145979"/>
            <a:ext cx="4223943" cy="800219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800" kern="0" dirty="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步骤一</a:t>
            </a:r>
            <a:endParaRPr lang="en-US" altLang="zh-CN" sz="1800" kern="0" dirty="0">
              <a:solidFill>
                <a:schemeClr val="accent6">
                  <a:lumMod val="60000"/>
                  <a:lumOff val="40000"/>
                </a:schemeClr>
              </a:solidFill>
              <a:cs typeface="+mn-ea"/>
              <a:sym typeface="+mn-lt"/>
            </a:endParaRP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kern="0" dirty="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认识联想思维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accent6">
                  <a:lumMod val="60000"/>
                  <a:lumOff val="4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0F240F11-AB61-786F-267A-924191A1059E}"/>
              </a:ext>
            </a:extLst>
          </p:cNvPr>
          <p:cNvGrpSpPr/>
          <p:nvPr/>
        </p:nvGrpSpPr>
        <p:grpSpPr>
          <a:xfrm>
            <a:off x="1659658" y="1619092"/>
            <a:ext cx="9428585" cy="3807185"/>
            <a:chOff x="1460502" y="1445999"/>
            <a:chExt cx="8525327" cy="3807185"/>
          </a:xfrm>
        </p:grpSpPr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4BD324C4-0EBA-81EB-1B98-8C9CDDB41F0F}"/>
                </a:ext>
              </a:extLst>
            </p:cNvPr>
            <p:cNvSpPr txBox="1"/>
            <p:nvPr/>
          </p:nvSpPr>
          <p:spPr>
            <a:xfrm>
              <a:off x="1460502" y="2001332"/>
              <a:ext cx="4856115" cy="325185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457200">
                <a:lnSpc>
                  <a:spcPct val="150000"/>
                </a:lnSpc>
              </a:pPr>
              <a:r>
                <a:rPr lang="zh-CN" altLang="en-US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联想思维简称联想</a:t>
              </a:r>
              <a:r>
                <a:rPr lang="en-US" altLang="zh-CN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,</a:t>
              </a:r>
              <a:r>
                <a:rPr lang="zh-CN" altLang="en-US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是指在某种诱因作用下，人们将一种事物的表象、语词、动作或特征与另一种事物的表象、语词、动作或特征联系起来</a:t>
              </a:r>
              <a:r>
                <a:rPr lang="en-US" altLang="zh-CN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,</a:t>
              </a:r>
              <a:r>
                <a:rPr lang="zh-CN" altLang="en-US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探索它们之间共同的或类似的规律</a:t>
              </a:r>
              <a:r>
                <a:rPr lang="en-US" altLang="zh-CN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,</a:t>
              </a:r>
              <a:r>
                <a:rPr lang="zh-CN" altLang="en-US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从而解决问题的思维方式。联想思维是以事物的普遍联系为基础的</a:t>
              </a:r>
              <a:r>
                <a:rPr lang="en-US" altLang="zh-CN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,</a:t>
              </a:r>
              <a:r>
                <a:rPr lang="zh-CN" altLang="en-US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具有连续性、形象性、多端性、灵活性、新颖性等特点。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C1A77328-3890-85BB-EB2E-0DE5DFEB4AC6}"/>
                </a:ext>
              </a:extLst>
            </p:cNvPr>
            <p:cNvSpPr txBox="1"/>
            <p:nvPr/>
          </p:nvSpPr>
          <p:spPr>
            <a:xfrm>
              <a:off x="1612901" y="1445999"/>
              <a:ext cx="8372928" cy="50436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400" b="1" dirty="0">
                  <a:solidFill>
                    <a:srgbClr val="ED7D3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一、联想思维的概念</a:t>
              </a:r>
              <a:endPara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endParaRPr>
            </a:p>
          </p:txBody>
        </p:sp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id="{FA87277D-99C0-4ED4-D777-6EB006D4BDDA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0888" y="2646757"/>
            <a:ext cx="3635651" cy="25004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1623006"/>
      </p:ext>
    </p:extLst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/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" name="íSľïḑe"/>
          <p:cNvSpPr txBox="1"/>
          <p:nvPr/>
        </p:nvSpPr>
        <p:spPr>
          <a:xfrm>
            <a:off x="1044743" y="145979"/>
            <a:ext cx="4223943" cy="800219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800" kern="0" dirty="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步骤一</a:t>
            </a:r>
            <a:endParaRPr lang="en-US" altLang="zh-CN" sz="1800" kern="0" dirty="0">
              <a:solidFill>
                <a:schemeClr val="accent6">
                  <a:lumMod val="60000"/>
                  <a:lumOff val="40000"/>
                </a:schemeClr>
              </a:solidFill>
              <a:cs typeface="+mn-ea"/>
              <a:sym typeface="+mn-lt"/>
            </a:endParaRP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kern="0" dirty="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认识联想思维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accent6">
                  <a:lumMod val="60000"/>
                  <a:lumOff val="4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C1A77328-3890-85BB-EB2E-0DE5DFEB4AC6}"/>
              </a:ext>
            </a:extLst>
          </p:cNvPr>
          <p:cNvSpPr txBox="1"/>
          <p:nvPr/>
        </p:nvSpPr>
        <p:spPr>
          <a:xfrm>
            <a:off x="1435029" y="1201761"/>
            <a:ext cx="7667313" cy="5043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b="1" dirty="0">
                <a:solidFill>
                  <a:srgbClr val="ED7D3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二、联想思维的类型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ED7D3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41" name="图片 40">
            <a:extLst>
              <a:ext uri="{FF2B5EF4-FFF2-40B4-BE49-F238E27FC236}">
                <a16:creationId xmlns:a16="http://schemas.microsoft.com/office/drawing/2014/main" id="{43853326-724B-E039-631B-1714506B4D92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5905" y="1961693"/>
            <a:ext cx="8300190" cy="433767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2693531578"/>
      </p:ext>
    </p:extLst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/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" name="íSľïḑe"/>
          <p:cNvSpPr txBox="1"/>
          <p:nvPr/>
        </p:nvSpPr>
        <p:spPr>
          <a:xfrm>
            <a:off x="1044743" y="145979"/>
            <a:ext cx="4223943" cy="800219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800" kern="0" dirty="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步骤一</a:t>
            </a:r>
            <a:endParaRPr lang="en-US" altLang="zh-CN" sz="1800" kern="0" dirty="0">
              <a:solidFill>
                <a:schemeClr val="accent6">
                  <a:lumMod val="60000"/>
                  <a:lumOff val="40000"/>
                </a:schemeClr>
              </a:solidFill>
              <a:cs typeface="+mn-ea"/>
              <a:sym typeface="+mn-lt"/>
            </a:endParaRP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kern="0" dirty="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认识联想思维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accent6">
                  <a:lumMod val="60000"/>
                  <a:lumOff val="4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B0347422-1503-7812-E9FB-B84CA3621425}"/>
              </a:ext>
            </a:extLst>
          </p:cNvPr>
          <p:cNvGrpSpPr/>
          <p:nvPr/>
        </p:nvGrpSpPr>
        <p:grpSpPr>
          <a:xfrm>
            <a:off x="1841579" y="1672029"/>
            <a:ext cx="4688114" cy="4161972"/>
            <a:chOff x="6525117" y="1121228"/>
            <a:chExt cx="4688114" cy="4615543"/>
          </a:xfrm>
        </p:grpSpPr>
        <p:sp>
          <p:nvSpPr>
            <p:cNvPr id="3" name="云形 2">
              <a:extLst>
                <a:ext uri="{FF2B5EF4-FFF2-40B4-BE49-F238E27FC236}">
                  <a16:creationId xmlns:a16="http://schemas.microsoft.com/office/drawing/2014/main" id="{499417E4-3D47-78A8-6807-3B99861F3CD5}"/>
                </a:ext>
              </a:extLst>
            </p:cNvPr>
            <p:cNvSpPr/>
            <p:nvPr/>
          </p:nvSpPr>
          <p:spPr>
            <a:xfrm>
              <a:off x="6525117" y="1121228"/>
              <a:ext cx="4688114" cy="4615543"/>
            </a:xfrm>
            <a:prstGeom prst="cloud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3BB4AD31-BF59-0C84-C3EA-A37E27800E9B}"/>
                </a:ext>
              </a:extLst>
            </p:cNvPr>
            <p:cNvSpPr txBox="1"/>
            <p:nvPr/>
          </p:nvSpPr>
          <p:spPr>
            <a:xfrm>
              <a:off x="6986743" y="1860094"/>
              <a:ext cx="3543803" cy="258228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457200">
                <a:lnSpc>
                  <a:spcPct val="150000"/>
                </a:lnSpc>
              </a:pPr>
              <a:r>
                <a:rPr lang="zh-CN" altLang="en-US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请阅读创新故事</a:t>
              </a:r>
              <a:r>
                <a:rPr lang="en-US" altLang="zh-CN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《</a:t>
              </a:r>
              <a:r>
                <a:rPr lang="zh-CN" altLang="en-US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鲁班发明锯子</a:t>
              </a:r>
              <a:r>
                <a:rPr lang="en-US" altLang="zh-CN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》</a:t>
              </a:r>
              <a:r>
                <a:rPr lang="zh-CN" altLang="en-US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，</a:t>
              </a:r>
              <a:r>
                <a:rPr lang="en-US" altLang="zh-CN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 </a:t>
              </a:r>
              <a:r>
                <a:rPr lang="zh-CN" altLang="en-US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谈谈鲁班发明锯子应用了哪种类型的联想思维</a:t>
              </a:r>
              <a:r>
                <a:rPr lang="en-US" altLang="zh-CN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?</a:t>
              </a:r>
              <a:r>
                <a:rPr lang="zh-CN" altLang="en-US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 你还知道哪些类似的通过联想思维实现创造、创新的故事</a:t>
              </a:r>
              <a:r>
                <a:rPr lang="en-US" altLang="zh-CN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?</a:t>
              </a:r>
              <a:endPara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id="{395757FD-AF5D-C2E0-D8B6-5D40690B8D01}"/>
              </a:ext>
            </a:extLst>
          </p:cNvPr>
          <p:cNvPicPr>
            <a:picLocks/>
          </p:cNvPicPr>
          <p:nvPr/>
        </p:nvPicPr>
        <p:blipFill>
          <a:blip r:embed="rId2" cstate="print">
            <a:alphaModFix amt="8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9105" y="2338286"/>
            <a:ext cx="3680737" cy="2845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1131602"/>
      </p:ext>
    </p:extLst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/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" name="íSľïḑe"/>
          <p:cNvSpPr txBox="1"/>
          <p:nvPr/>
        </p:nvSpPr>
        <p:spPr>
          <a:xfrm>
            <a:off x="1044743" y="145979"/>
            <a:ext cx="4223943" cy="800219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800" kern="0" dirty="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步骤二</a:t>
            </a:r>
            <a:endParaRPr lang="en-US" altLang="zh-CN" sz="1800" kern="0" dirty="0">
              <a:solidFill>
                <a:schemeClr val="accent6">
                  <a:lumMod val="60000"/>
                  <a:lumOff val="40000"/>
                </a:schemeClr>
              </a:solidFill>
              <a:cs typeface="+mn-ea"/>
              <a:sym typeface="+mn-lt"/>
            </a:endParaRP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kern="0" dirty="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掌握联想思维的方法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accent6">
                  <a:lumMod val="60000"/>
                  <a:lumOff val="4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1A1A5EF9-AEC4-8C1E-42A4-8064BF5BE347}"/>
              </a:ext>
            </a:extLst>
          </p:cNvPr>
          <p:cNvGrpSpPr/>
          <p:nvPr/>
        </p:nvGrpSpPr>
        <p:grpSpPr>
          <a:xfrm>
            <a:off x="1659658" y="1619092"/>
            <a:ext cx="9428585" cy="3345520"/>
            <a:chOff x="1460502" y="1445999"/>
            <a:chExt cx="8525327" cy="3345520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6E47BE2F-C307-7C01-5EB1-F71AEA22C540}"/>
                </a:ext>
              </a:extLst>
            </p:cNvPr>
            <p:cNvSpPr txBox="1"/>
            <p:nvPr/>
          </p:nvSpPr>
          <p:spPr>
            <a:xfrm>
              <a:off x="1460502" y="2001332"/>
              <a:ext cx="4856115" cy="27901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457200">
                <a:lnSpc>
                  <a:spcPct val="150000"/>
                </a:lnSpc>
              </a:pPr>
              <a:r>
                <a:rPr lang="zh-CN" altLang="en-US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类比联想法是把陌生的对象与熟悉的对象、未知的东西与已知的东西进行比较</a:t>
              </a:r>
              <a:r>
                <a:rPr lang="en-US" altLang="zh-CN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,</a:t>
              </a:r>
              <a:r>
                <a:rPr lang="zh-CN" altLang="en-US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从中获得启发的思维方法，其基本原理是类比推理</a:t>
              </a:r>
              <a:r>
                <a:rPr lang="en-US" altLang="zh-CN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,</a:t>
              </a:r>
              <a:r>
                <a:rPr lang="zh-CN" altLang="en-US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 实施思路是根据对某一对象的成分、结构、功能、性质等方面特性的认识</a:t>
              </a:r>
              <a:r>
                <a:rPr lang="en-US" altLang="zh-CN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,</a:t>
              </a:r>
              <a:r>
                <a:rPr lang="zh-CN" altLang="en-US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推导出当前要解决问题的可能性。</a:t>
              </a: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512A1E67-7009-BD1B-84C6-08EC8B7EBCE2}"/>
                </a:ext>
              </a:extLst>
            </p:cNvPr>
            <p:cNvSpPr txBox="1"/>
            <p:nvPr/>
          </p:nvSpPr>
          <p:spPr>
            <a:xfrm>
              <a:off x="1612901" y="1445999"/>
              <a:ext cx="8372928" cy="50436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400" b="1" dirty="0">
                  <a:solidFill>
                    <a:srgbClr val="ED7D3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一、类比联想法</a:t>
              </a:r>
              <a:endPara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endParaRPr>
            </a:p>
          </p:txBody>
        </p:sp>
      </p:grpSp>
      <p:pic>
        <p:nvPicPr>
          <p:cNvPr id="12" name="图片 11">
            <a:extLst>
              <a:ext uri="{FF2B5EF4-FFF2-40B4-BE49-F238E27FC236}">
                <a16:creationId xmlns:a16="http://schemas.microsoft.com/office/drawing/2014/main" id="{1C9E3DBC-47A4-76A7-121F-E04B7AA05CAA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0278" y="2174424"/>
            <a:ext cx="4280764" cy="27901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1881732"/>
      </p:ext>
    </p:extLst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/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" name="íSľïḑe"/>
          <p:cNvSpPr txBox="1"/>
          <p:nvPr/>
        </p:nvSpPr>
        <p:spPr>
          <a:xfrm>
            <a:off x="1044743" y="145979"/>
            <a:ext cx="4223943" cy="800219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800" kern="0" dirty="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步骤二</a:t>
            </a:r>
            <a:endParaRPr lang="en-US" altLang="zh-CN" sz="1800" kern="0" dirty="0">
              <a:solidFill>
                <a:schemeClr val="accent6">
                  <a:lumMod val="60000"/>
                  <a:lumOff val="40000"/>
                </a:schemeClr>
              </a:solidFill>
              <a:cs typeface="+mn-ea"/>
              <a:sym typeface="+mn-lt"/>
            </a:endParaRP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kern="0" dirty="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掌握联想思维的方法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accent6">
                  <a:lumMod val="60000"/>
                  <a:lumOff val="4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84D3007C-9A6F-8BCD-886A-5A50A8B818A5}"/>
              </a:ext>
            </a:extLst>
          </p:cNvPr>
          <p:cNvGrpSpPr/>
          <p:nvPr/>
        </p:nvGrpSpPr>
        <p:grpSpPr>
          <a:xfrm>
            <a:off x="5087145" y="668857"/>
            <a:ext cx="2698135" cy="435697"/>
            <a:chOff x="1693562" y="1058087"/>
            <a:chExt cx="2698135" cy="435697"/>
          </a:xfrm>
        </p:grpSpPr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512A1E67-7009-BD1B-84C6-08EC8B7EBCE2}"/>
                </a:ext>
              </a:extLst>
            </p:cNvPr>
            <p:cNvSpPr txBox="1"/>
            <p:nvPr/>
          </p:nvSpPr>
          <p:spPr>
            <a:xfrm>
              <a:off x="1923181" y="1058087"/>
              <a:ext cx="2468516" cy="43569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pPr marL="0" marR="0" lvl="0" algn="ctr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000" b="1" dirty="0">
                  <a:solidFill>
                    <a:schemeClr val="accent6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类比联想法的实施</a:t>
              </a:r>
              <a:endPara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7549CAD7-30D3-B323-C07F-1001ABD24E56}"/>
                </a:ext>
              </a:extLst>
            </p:cNvPr>
            <p:cNvSpPr/>
            <p:nvPr/>
          </p:nvSpPr>
          <p:spPr>
            <a:xfrm>
              <a:off x="1693562" y="1180968"/>
              <a:ext cx="270456" cy="267202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3" name="图片 12">
            <a:extLst>
              <a:ext uri="{FF2B5EF4-FFF2-40B4-BE49-F238E27FC236}">
                <a16:creationId xmlns:a16="http://schemas.microsoft.com/office/drawing/2014/main" id="{B8E20E77-EAFE-E85D-38C5-1E8C4A08A51D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3415" y="1272512"/>
            <a:ext cx="9186961" cy="517336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80570787"/>
      </p:ext>
    </p:extLst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-1404050" y="178727"/>
            <a:ext cx="7688736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4000" dirty="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项目介绍</a:t>
            </a:r>
          </a:p>
        </p:txBody>
      </p:sp>
      <p:grpSp>
        <p:nvGrpSpPr>
          <p:cNvPr id="5" name="Shape;222;p28"/>
          <p:cNvGrpSpPr/>
          <p:nvPr/>
        </p:nvGrpSpPr>
        <p:grpSpPr>
          <a:xfrm rot="16200000">
            <a:off x="11454133" y="6091218"/>
            <a:ext cx="83474" cy="584215"/>
            <a:chOff x="687750" y="1096650"/>
            <a:chExt cx="64500" cy="451421"/>
          </a:xfrm>
          <a:solidFill>
            <a:srgbClr val="002FA7"/>
          </a:solidFill>
        </p:grpSpPr>
        <p:sp>
          <p:nvSpPr>
            <p:cNvPr id="6" name="Shape;223;p28"/>
            <p:cNvSpPr/>
            <p:nvPr/>
          </p:nvSpPr>
          <p:spPr>
            <a:xfrm>
              <a:off x="687750" y="1483571"/>
              <a:ext cx="64500" cy="6450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  <p:sp>
          <p:nvSpPr>
            <p:cNvPr id="7" name="Shape;224;p28"/>
            <p:cNvSpPr/>
            <p:nvPr/>
          </p:nvSpPr>
          <p:spPr>
            <a:xfrm>
              <a:off x="687750" y="1290111"/>
              <a:ext cx="64500" cy="6450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  <p:sp>
          <p:nvSpPr>
            <p:cNvPr id="8" name="hape;225;p28"/>
            <p:cNvSpPr/>
            <p:nvPr/>
          </p:nvSpPr>
          <p:spPr>
            <a:xfrm>
              <a:off x="687750" y="1096650"/>
              <a:ext cx="64500" cy="6450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" name="Shape;222;p28"/>
          <p:cNvGrpSpPr/>
          <p:nvPr/>
        </p:nvGrpSpPr>
        <p:grpSpPr>
          <a:xfrm rot="5400000">
            <a:off x="748416" y="87346"/>
            <a:ext cx="83474" cy="584215"/>
            <a:chOff x="687750" y="1096650"/>
            <a:chExt cx="64500" cy="451421"/>
          </a:xfrm>
          <a:solidFill>
            <a:schemeClr val="accent6">
              <a:lumMod val="60000"/>
              <a:lumOff val="40000"/>
            </a:schemeClr>
          </a:solidFill>
        </p:grpSpPr>
        <p:sp>
          <p:nvSpPr>
            <p:cNvPr id="10" name="Shape;223;p28"/>
            <p:cNvSpPr/>
            <p:nvPr/>
          </p:nvSpPr>
          <p:spPr>
            <a:xfrm>
              <a:off x="687750" y="1483571"/>
              <a:ext cx="64500" cy="6450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  <p:sp>
          <p:nvSpPr>
            <p:cNvPr id="11" name="Shape;224;p28"/>
            <p:cNvSpPr/>
            <p:nvPr/>
          </p:nvSpPr>
          <p:spPr>
            <a:xfrm>
              <a:off x="687750" y="1290111"/>
              <a:ext cx="64500" cy="6450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  <p:sp>
          <p:nvSpPr>
            <p:cNvPr id="12" name="Shape;225;p28"/>
            <p:cNvSpPr/>
            <p:nvPr/>
          </p:nvSpPr>
          <p:spPr>
            <a:xfrm>
              <a:off x="687750" y="1096650"/>
              <a:ext cx="64500" cy="6450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3" name="文本框 12">
            <a:extLst>
              <a:ext uri="{FF2B5EF4-FFF2-40B4-BE49-F238E27FC236}">
                <a16:creationId xmlns:a16="http://schemas.microsoft.com/office/drawing/2014/main" id="{D155ACBA-D267-5430-B0CD-F83FFF62282A}"/>
              </a:ext>
            </a:extLst>
          </p:cNvPr>
          <p:cNvSpPr txBox="1"/>
          <p:nvPr/>
        </p:nvSpPr>
        <p:spPr>
          <a:xfrm>
            <a:off x="2117764" y="1220734"/>
            <a:ext cx="8510480" cy="42905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7200">
              <a:lnSpc>
                <a:spcPct val="200000"/>
              </a:lnSpc>
            </a:pP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创新思维就是产生新思想、新概念的思维。创新思维是创新能力的核心因素和创新意识的主要内容，是创新活动的灵魂和发动机。创新思维与常规思维的区别主要有两点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:①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凡有现成的规律、方法可以遵循的思维都是常规思维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;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没有现成的规律、方法可以遵循的思维才是创新思维。②思维成果不是前所未有的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都不是创新思维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;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只有思维成果是前所未有的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才是创新思维。中职生只有掌握创新思维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才能更好地开展创新创业活动。通过完成本项目的四个任务的学习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中职生可以掌握常见的创新思维。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5386439-7CE4-1394-7C83-3BF95EE13FF9}"/>
              </a:ext>
            </a:extLst>
          </p:cNvPr>
          <p:cNvSpPr txBox="1"/>
          <p:nvPr/>
        </p:nvSpPr>
        <p:spPr>
          <a:xfrm>
            <a:off x="2117764" y="5773897"/>
            <a:ext cx="868927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>
                <a:hlinkClick r:id="rId2"/>
              </a:rPr>
              <a:t>[</a:t>
            </a:r>
            <a:r>
              <a:rPr lang="zh-CN" altLang="en-US" dirty="0">
                <a:hlinkClick r:id="rId2"/>
              </a:rPr>
              <a:t>直播南京</a:t>
            </a:r>
            <a:r>
              <a:rPr lang="en-US" altLang="zh-CN" dirty="0">
                <a:hlinkClick r:id="rId2"/>
              </a:rPr>
              <a:t>]</a:t>
            </a:r>
            <a:r>
              <a:rPr lang="zh-CN" altLang="en-US" dirty="0">
                <a:hlinkClick r:id="rId2"/>
              </a:rPr>
              <a:t>市十大杰出青年风采：创新思维成就人生梦想</a:t>
            </a:r>
            <a:r>
              <a:rPr lang="en-US" altLang="zh-CN" dirty="0">
                <a:hlinkClick r:id="rId2"/>
              </a:rPr>
              <a:t>_</a:t>
            </a:r>
            <a:r>
              <a:rPr lang="zh-CN" altLang="en-US" dirty="0">
                <a:hlinkClick r:id="rId2"/>
              </a:rPr>
              <a:t>新闻频道</a:t>
            </a:r>
            <a:r>
              <a:rPr lang="en-US" altLang="zh-CN" dirty="0">
                <a:hlinkClick r:id="rId2"/>
              </a:rPr>
              <a:t>_</a:t>
            </a:r>
            <a:r>
              <a:rPr lang="zh-CN" altLang="en-US" dirty="0">
                <a:hlinkClick r:id="rId2"/>
              </a:rPr>
              <a:t>央视网</a:t>
            </a:r>
            <a:r>
              <a:rPr lang="en-US" altLang="zh-CN" dirty="0">
                <a:hlinkClick r:id="rId2"/>
              </a:rPr>
              <a:t>(cctv.com)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07103466"/>
      </p:ext>
    </p:extLst>
  </p:cSld>
  <p:clrMapOvr>
    <a:masterClrMapping/>
  </p:clrMapOvr>
  <p:transition spd="med" advClick="0" advTm="3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/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" name="íSľïḑe"/>
          <p:cNvSpPr txBox="1"/>
          <p:nvPr/>
        </p:nvSpPr>
        <p:spPr>
          <a:xfrm>
            <a:off x="1044743" y="145979"/>
            <a:ext cx="4223943" cy="800219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800" kern="0" dirty="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步骤二</a:t>
            </a:r>
            <a:endParaRPr lang="en-US" altLang="zh-CN" sz="1800" kern="0" dirty="0">
              <a:solidFill>
                <a:schemeClr val="accent6">
                  <a:lumMod val="60000"/>
                  <a:lumOff val="40000"/>
                </a:schemeClr>
              </a:solidFill>
              <a:cs typeface="+mn-ea"/>
              <a:sym typeface="+mn-lt"/>
            </a:endParaRP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kern="0" dirty="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掌握联想思维的方法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accent6">
                  <a:lumMod val="60000"/>
                  <a:lumOff val="4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1A1A5EF9-AEC4-8C1E-42A4-8064BF5BE347}"/>
              </a:ext>
            </a:extLst>
          </p:cNvPr>
          <p:cNvGrpSpPr/>
          <p:nvPr/>
        </p:nvGrpSpPr>
        <p:grpSpPr>
          <a:xfrm>
            <a:off x="5739691" y="1387271"/>
            <a:ext cx="5407566" cy="4268850"/>
            <a:chOff x="1460502" y="1445999"/>
            <a:chExt cx="4856115" cy="4268850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6E47BE2F-C307-7C01-5EB1-F71AEA22C540}"/>
                </a:ext>
              </a:extLst>
            </p:cNvPr>
            <p:cNvSpPr txBox="1"/>
            <p:nvPr/>
          </p:nvSpPr>
          <p:spPr>
            <a:xfrm>
              <a:off x="1460502" y="2001332"/>
              <a:ext cx="4856115" cy="371351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457200">
                <a:lnSpc>
                  <a:spcPct val="150000"/>
                </a:lnSpc>
              </a:pPr>
              <a:r>
                <a:rPr lang="zh-CN" altLang="en-US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指把某一事物的原理、结构、方法、材料等转移到当前研究对象上，从而产生新成果的创新思维方法，其基本原理是各种理论和技术之间互相转移</a:t>
              </a:r>
              <a:r>
                <a:rPr lang="en-US" altLang="zh-CN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,</a:t>
              </a:r>
              <a:r>
                <a:rPr lang="zh-CN" altLang="en-US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 把已成熟的成果转移到新的领域</a:t>
              </a:r>
              <a:r>
                <a:rPr lang="en-US" altLang="zh-CN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,</a:t>
              </a:r>
              <a:r>
                <a:rPr lang="zh-CN" altLang="en-US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用来解决新问题，实施思路一般有两种</a:t>
              </a:r>
              <a:r>
                <a:rPr lang="en-US" altLang="zh-CN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:</a:t>
              </a:r>
              <a:r>
                <a:rPr lang="zh-CN" altLang="en-US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一是从现有的成果出发去寻找新的载体</a:t>
              </a:r>
              <a:r>
                <a:rPr lang="en-US" altLang="zh-CN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,</a:t>
              </a:r>
              <a:r>
                <a:rPr lang="zh-CN" altLang="en-US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以便有所创新</a:t>
              </a:r>
              <a:r>
                <a:rPr lang="en-US" altLang="zh-CN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;</a:t>
              </a:r>
              <a:r>
                <a:rPr lang="zh-CN" altLang="en-US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二是从问题出发去寻找其他现有成果以解决问题。</a:t>
              </a: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512A1E67-7009-BD1B-84C6-08EC8B7EBCE2}"/>
                </a:ext>
              </a:extLst>
            </p:cNvPr>
            <p:cNvSpPr txBox="1"/>
            <p:nvPr/>
          </p:nvSpPr>
          <p:spPr>
            <a:xfrm>
              <a:off x="1612901" y="1445999"/>
              <a:ext cx="2663334" cy="50436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400" b="1" dirty="0">
                  <a:solidFill>
                    <a:srgbClr val="ED7D3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二、</a:t>
              </a:r>
              <a:r>
                <a:rPr lang="zh-CN" altLang="en-US" sz="2400" dirty="0">
                  <a:solidFill>
                    <a:schemeClr val="accent2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移植联想法</a:t>
              </a:r>
              <a:endPara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endParaRPr>
            </a:p>
          </p:txBody>
        </p:sp>
      </p:grpSp>
      <p:pic>
        <p:nvPicPr>
          <p:cNvPr id="10" name="图片 9">
            <a:extLst>
              <a:ext uri="{FF2B5EF4-FFF2-40B4-BE49-F238E27FC236}">
                <a16:creationId xmlns:a16="http://schemas.microsoft.com/office/drawing/2014/main" id="{04580D3E-B527-D62C-5E06-9AF1F2A6A740}"/>
              </a:ext>
            </a:extLst>
          </p:cNvPr>
          <p:cNvPicPr>
            <a:picLocks/>
          </p:cNvPicPr>
          <p:nvPr/>
        </p:nvPicPr>
        <p:blipFill>
          <a:blip r:embed="rId2" cstate="print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7093" y="2064954"/>
            <a:ext cx="4381500" cy="32861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27177848"/>
      </p:ext>
    </p:extLst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/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" name="íSľïḑe"/>
          <p:cNvSpPr txBox="1"/>
          <p:nvPr/>
        </p:nvSpPr>
        <p:spPr>
          <a:xfrm>
            <a:off x="1044743" y="145979"/>
            <a:ext cx="4223943" cy="800219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800" kern="0" dirty="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步骤二</a:t>
            </a:r>
            <a:endParaRPr lang="en-US" altLang="zh-CN" sz="1800" kern="0" dirty="0">
              <a:solidFill>
                <a:schemeClr val="accent6">
                  <a:lumMod val="60000"/>
                  <a:lumOff val="40000"/>
                </a:schemeClr>
              </a:solidFill>
              <a:cs typeface="+mn-ea"/>
              <a:sym typeface="+mn-lt"/>
            </a:endParaRP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kern="0" dirty="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掌握联想思维的方法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accent6">
                  <a:lumMod val="60000"/>
                  <a:lumOff val="4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84D3007C-9A6F-8BCD-886A-5A50A8B818A5}"/>
              </a:ext>
            </a:extLst>
          </p:cNvPr>
          <p:cNvGrpSpPr/>
          <p:nvPr/>
        </p:nvGrpSpPr>
        <p:grpSpPr>
          <a:xfrm>
            <a:off x="5087145" y="668857"/>
            <a:ext cx="2698135" cy="435697"/>
            <a:chOff x="1693562" y="1058087"/>
            <a:chExt cx="2698135" cy="435697"/>
          </a:xfrm>
        </p:grpSpPr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512A1E67-7009-BD1B-84C6-08EC8B7EBCE2}"/>
                </a:ext>
              </a:extLst>
            </p:cNvPr>
            <p:cNvSpPr txBox="1"/>
            <p:nvPr/>
          </p:nvSpPr>
          <p:spPr>
            <a:xfrm>
              <a:off x="1923181" y="1058087"/>
              <a:ext cx="2468516" cy="43569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pPr marL="0" marR="0" lvl="0" algn="ctr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000" b="1" dirty="0">
                  <a:solidFill>
                    <a:schemeClr val="accent6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移植联想法的实施</a:t>
              </a:r>
              <a:endPara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7549CAD7-30D3-B323-C07F-1001ABD24E56}"/>
                </a:ext>
              </a:extLst>
            </p:cNvPr>
            <p:cNvSpPr/>
            <p:nvPr/>
          </p:nvSpPr>
          <p:spPr>
            <a:xfrm>
              <a:off x="1693562" y="1180968"/>
              <a:ext cx="270456" cy="267202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id="{4C024104-0964-A4E3-23F5-C78A0D9803E6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3669" y="1284636"/>
            <a:ext cx="8215330" cy="492057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592508452"/>
      </p:ext>
    </p:extLst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/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" name="íSľïḑe"/>
          <p:cNvSpPr txBox="1"/>
          <p:nvPr/>
        </p:nvSpPr>
        <p:spPr>
          <a:xfrm>
            <a:off x="1044743" y="145979"/>
            <a:ext cx="4223943" cy="800219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800" kern="0" dirty="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步骤三</a:t>
            </a:r>
            <a:endParaRPr lang="en-US" altLang="zh-CN" sz="1800" kern="0" dirty="0">
              <a:solidFill>
                <a:schemeClr val="accent6">
                  <a:lumMod val="60000"/>
                  <a:lumOff val="40000"/>
                </a:schemeClr>
              </a:solidFill>
              <a:cs typeface="+mn-ea"/>
              <a:sym typeface="+mn-lt"/>
            </a:endParaRP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kern="0" dirty="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开展创新实践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accent6">
                  <a:lumMod val="60000"/>
                  <a:lumOff val="4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BD324C4-0EBA-81EB-1B98-8C9CDDB41F0F}"/>
              </a:ext>
            </a:extLst>
          </p:cNvPr>
          <p:cNvSpPr txBox="1"/>
          <p:nvPr/>
        </p:nvSpPr>
        <p:spPr>
          <a:xfrm>
            <a:off x="1882016" y="1898321"/>
            <a:ext cx="4905151" cy="27901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阅读课本的案例，请以小组为单位，为武鸣沃柑设计一个创新宣传方案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并制作成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PPT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与其他小组分享、讨论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评选出最好的、最有创意的方案。提示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: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思考火龙果“补光灯秀”的由来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;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了解沃柑的特点和属性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;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充分运用联想思维。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E947CD59-D0E4-BFE0-4B96-2EF481E3B0DE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1379" y="2125960"/>
            <a:ext cx="3904982" cy="26060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1236909"/>
      </p:ext>
    </p:extLst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标题 3"/>
          <p:cNvSpPr txBox="1"/>
          <p:nvPr/>
        </p:nvSpPr>
        <p:spPr>
          <a:xfrm>
            <a:off x="1938646" y="1164867"/>
            <a:ext cx="8314708" cy="267416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zh-CN" altLang="en-US" sz="5400" spc="300" dirty="0">
                <a:solidFill>
                  <a:schemeClr val="accent6">
                    <a:lumMod val="60000"/>
                    <a:lumOff val="4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任务四</a:t>
            </a:r>
            <a:endParaRPr lang="en-US" altLang="zh-CN" sz="5400" spc="300" dirty="0">
              <a:solidFill>
                <a:schemeClr val="accent6">
                  <a:lumMod val="60000"/>
                  <a:lumOff val="4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lvl="0" algn="ctr">
              <a:lnSpc>
                <a:spcPct val="50000"/>
              </a:lnSpc>
            </a:pPr>
            <a:endParaRPr lang="en-US" altLang="zh-CN" sz="6600" spc="300" dirty="0">
              <a:solidFill>
                <a:schemeClr val="accent6">
                  <a:lumMod val="60000"/>
                  <a:lumOff val="4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lvl="0" algn="ctr"/>
            <a:r>
              <a:rPr lang="zh-CN" altLang="en-US" sz="6600" spc="300" dirty="0">
                <a:solidFill>
                  <a:schemeClr val="accent6">
                    <a:lumMod val="60000"/>
                    <a:lumOff val="4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学习灵感思维</a:t>
            </a:r>
          </a:p>
        </p:txBody>
      </p:sp>
    </p:spTree>
    <p:extLst>
      <p:ext uri="{BB962C8B-B14F-4D97-AF65-F5344CB8AC3E}">
        <p14:creationId xmlns:p14="http://schemas.microsoft.com/office/powerpoint/2010/main" val="3592179619"/>
      </p:ext>
    </p:extLst>
  </p:cSld>
  <p:clrMapOvr>
    <a:masterClrMapping/>
  </p:clrMapOvr>
  <p:transition spd="slow" advClick="0" advTm="300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2">
            <a:extLst>
              <a:ext uri="{FF2B5EF4-FFF2-40B4-BE49-F238E27FC236}">
                <a16:creationId xmlns:a16="http://schemas.microsoft.com/office/drawing/2014/main" id="{C6CCC217-93E1-A2BF-2818-8C87EA6727AC}"/>
              </a:ext>
            </a:extLst>
          </p:cNvPr>
          <p:cNvSpPr/>
          <p:nvPr/>
        </p:nvSpPr>
        <p:spPr>
          <a:xfrm>
            <a:off x="1518952" y="1396789"/>
            <a:ext cx="9585419" cy="4898571"/>
          </a:xfrm>
          <a:prstGeom prst="roundRect">
            <a:avLst/>
          </a:prstGeom>
          <a:solidFill>
            <a:srgbClr val="F2FAF5"/>
          </a:solidFill>
          <a:ln>
            <a:solidFill>
              <a:schemeClr val="accent6">
                <a:lumMod val="20000"/>
                <a:lumOff val="80000"/>
              </a:schemeClr>
            </a:solidFill>
          </a:ln>
          <a:effectLst>
            <a:softEdge rad="3175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-1404050" y="178727"/>
            <a:ext cx="7688736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4000" dirty="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任务目标</a:t>
            </a:r>
          </a:p>
        </p:txBody>
      </p:sp>
      <p:grpSp>
        <p:nvGrpSpPr>
          <p:cNvPr id="5" name="Shape;222;p28"/>
          <p:cNvGrpSpPr/>
          <p:nvPr/>
        </p:nvGrpSpPr>
        <p:grpSpPr>
          <a:xfrm rot="16200000">
            <a:off x="11454133" y="6091218"/>
            <a:ext cx="83474" cy="584215"/>
            <a:chOff x="687750" y="1096650"/>
            <a:chExt cx="64500" cy="451421"/>
          </a:xfrm>
          <a:solidFill>
            <a:srgbClr val="002FA7"/>
          </a:solidFill>
        </p:grpSpPr>
        <p:sp>
          <p:nvSpPr>
            <p:cNvPr id="6" name="Shape;223;p28"/>
            <p:cNvSpPr/>
            <p:nvPr/>
          </p:nvSpPr>
          <p:spPr>
            <a:xfrm>
              <a:off x="687750" y="1483571"/>
              <a:ext cx="64500" cy="6450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  <p:sp>
          <p:nvSpPr>
            <p:cNvPr id="7" name="Shape;224;p28"/>
            <p:cNvSpPr/>
            <p:nvPr/>
          </p:nvSpPr>
          <p:spPr>
            <a:xfrm>
              <a:off x="687750" y="1290111"/>
              <a:ext cx="64500" cy="6450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  <p:sp>
          <p:nvSpPr>
            <p:cNvPr id="8" name="hape;225;p28"/>
            <p:cNvSpPr/>
            <p:nvPr/>
          </p:nvSpPr>
          <p:spPr>
            <a:xfrm>
              <a:off x="687750" y="1096650"/>
              <a:ext cx="64500" cy="6450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" name="Shape;222;p28"/>
          <p:cNvGrpSpPr/>
          <p:nvPr/>
        </p:nvGrpSpPr>
        <p:grpSpPr>
          <a:xfrm rot="5400000">
            <a:off x="748416" y="87346"/>
            <a:ext cx="83474" cy="584215"/>
            <a:chOff x="687750" y="1096650"/>
            <a:chExt cx="64500" cy="451421"/>
          </a:xfrm>
          <a:solidFill>
            <a:schemeClr val="accent6">
              <a:lumMod val="60000"/>
              <a:lumOff val="40000"/>
            </a:schemeClr>
          </a:solidFill>
        </p:grpSpPr>
        <p:sp>
          <p:nvSpPr>
            <p:cNvPr id="10" name="Shape;223;p28"/>
            <p:cNvSpPr/>
            <p:nvPr/>
          </p:nvSpPr>
          <p:spPr>
            <a:xfrm>
              <a:off x="687750" y="1483571"/>
              <a:ext cx="64500" cy="6450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  <p:sp>
          <p:nvSpPr>
            <p:cNvPr id="11" name="Shape;224;p28"/>
            <p:cNvSpPr/>
            <p:nvPr/>
          </p:nvSpPr>
          <p:spPr>
            <a:xfrm>
              <a:off x="687750" y="1290111"/>
              <a:ext cx="64500" cy="6450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  <p:sp>
          <p:nvSpPr>
            <p:cNvPr id="12" name="Shape;225;p28"/>
            <p:cNvSpPr/>
            <p:nvPr/>
          </p:nvSpPr>
          <p:spPr>
            <a:xfrm>
              <a:off x="687750" y="1096650"/>
              <a:ext cx="64500" cy="6450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BB7CEF4A-9F5C-3561-D64A-DBE49C6CDCCB}"/>
              </a:ext>
            </a:extLst>
          </p:cNvPr>
          <p:cNvGrpSpPr/>
          <p:nvPr/>
        </p:nvGrpSpPr>
        <p:grpSpPr>
          <a:xfrm>
            <a:off x="2067438" y="2152896"/>
            <a:ext cx="5294145" cy="3453346"/>
            <a:chOff x="2107194" y="1839267"/>
            <a:chExt cx="5294145" cy="3453346"/>
          </a:xfrm>
        </p:grpSpPr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101BFECF-4972-9F44-033C-E980D4FE7E78}"/>
                </a:ext>
              </a:extLst>
            </p:cNvPr>
            <p:cNvGrpSpPr/>
            <p:nvPr/>
          </p:nvGrpSpPr>
          <p:grpSpPr>
            <a:xfrm>
              <a:off x="2107194" y="1839267"/>
              <a:ext cx="5294145" cy="1822693"/>
              <a:chOff x="1864238" y="1964835"/>
              <a:chExt cx="4980234" cy="1822693"/>
            </a:xfrm>
          </p:grpSpPr>
          <p:grpSp>
            <p:nvGrpSpPr>
              <p:cNvPr id="29" name="组合 28">
                <a:extLst>
                  <a:ext uri="{FF2B5EF4-FFF2-40B4-BE49-F238E27FC236}">
                    <a16:creationId xmlns:a16="http://schemas.microsoft.com/office/drawing/2014/main" id="{E29BF653-3C86-D0B2-FE84-6CD6E8433535}"/>
                  </a:ext>
                </a:extLst>
              </p:cNvPr>
              <p:cNvGrpSpPr/>
              <p:nvPr/>
            </p:nvGrpSpPr>
            <p:grpSpPr>
              <a:xfrm>
                <a:off x="1864238" y="3172072"/>
                <a:ext cx="4980234" cy="615456"/>
                <a:chOff x="1801996" y="2927505"/>
                <a:chExt cx="4980234" cy="615456"/>
              </a:xfrm>
            </p:grpSpPr>
            <p:sp>
              <p:nvSpPr>
                <p:cNvPr id="26" name="箭头: 五边形 25">
                  <a:extLst>
                    <a:ext uri="{FF2B5EF4-FFF2-40B4-BE49-F238E27FC236}">
                      <a16:creationId xmlns:a16="http://schemas.microsoft.com/office/drawing/2014/main" id="{F0CAEEEA-4183-6C3E-3359-28D072B2E679}"/>
                    </a:ext>
                  </a:extLst>
                </p:cNvPr>
                <p:cNvSpPr/>
                <p:nvPr/>
              </p:nvSpPr>
              <p:spPr>
                <a:xfrm>
                  <a:off x="1801996" y="2927505"/>
                  <a:ext cx="4980234" cy="615456"/>
                </a:xfrm>
                <a:prstGeom prst="homePlate">
                  <a:avLst/>
                </a:prstGeom>
                <a:solidFill>
                  <a:schemeClr val="accent6">
                    <a:lumMod val="20000"/>
                    <a:lumOff val="80000"/>
                  </a:schemeClr>
                </a:soli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" name="文本框 14">
                  <a:extLst>
                    <a:ext uri="{FF2B5EF4-FFF2-40B4-BE49-F238E27FC236}">
                      <a16:creationId xmlns:a16="http://schemas.microsoft.com/office/drawing/2014/main" id="{12A7F7D9-6E7D-668A-0F37-4A1EFDAB3279}"/>
                    </a:ext>
                  </a:extLst>
                </p:cNvPr>
                <p:cNvSpPr txBox="1"/>
                <p:nvPr/>
              </p:nvSpPr>
              <p:spPr>
                <a:xfrm>
                  <a:off x="1885453" y="3006749"/>
                  <a:ext cx="4853144" cy="461665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>
                  <a:spAutoFit/>
                </a:bodyPr>
                <a:lstStyle>
                  <a:defPPr>
                    <a:defRPr lang="zh-CN"/>
                  </a:defPPr>
                  <a:lvl1pPr>
                    <a:defRPr sz="2400" b="1">
                      <a:solidFill>
                        <a:schemeClr val="accent2"/>
                      </a:solidFill>
                      <a:latin typeface="宋体" panose="02010600030101010101" pitchFamily="2" charset="-122"/>
                      <a:ea typeface="宋体" panose="02010600030101010101" pitchFamily="2" charset="-122"/>
                    </a:defRPr>
                  </a:lvl1pPr>
                </a:lstStyle>
                <a:p>
                  <a:r>
                    <a:rPr lang="en-US" altLang="zh-CN" dirty="0">
                      <a:solidFill>
                        <a:schemeClr val="accent2">
                          <a:lumMod val="75000"/>
                        </a:schemeClr>
                      </a:solidFill>
                    </a:rPr>
                    <a:t>(2)</a:t>
                  </a:r>
                  <a:r>
                    <a:rPr lang="zh-CN" altLang="en-US" dirty="0">
                      <a:solidFill>
                        <a:schemeClr val="accent2">
                          <a:lumMod val="75000"/>
                        </a:schemeClr>
                      </a:solidFill>
                    </a:rPr>
                    <a:t>学习灵感思维的基本方法。</a:t>
                  </a:r>
                </a:p>
              </p:txBody>
            </p:sp>
          </p:grpSp>
          <p:grpSp>
            <p:nvGrpSpPr>
              <p:cNvPr id="30" name="组合 29">
                <a:extLst>
                  <a:ext uri="{FF2B5EF4-FFF2-40B4-BE49-F238E27FC236}">
                    <a16:creationId xmlns:a16="http://schemas.microsoft.com/office/drawing/2014/main" id="{95D09FBE-12C3-5689-DD5B-EAE8C7A6E3D5}"/>
                  </a:ext>
                </a:extLst>
              </p:cNvPr>
              <p:cNvGrpSpPr/>
              <p:nvPr/>
            </p:nvGrpSpPr>
            <p:grpSpPr>
              <a:xfrm>
                <a:off x="1864238" y="1964835"/>
                <a:ext cx="4936600" cy="615456"/>
                <a:chOff x="1801996" y="1720268"/>
                <a:chExt cx="4936600" cy="615456"/>
              </a:xfrm>
            </p:grpSpPr>
            <p:sp>
              <p:nvSpPr>
                <p:cNvPr id="25" name="箭头: 五边形 24">
                  <a:extLst>
                    <a:ext uri="{FF2B5EF4-FFF2-40B4-BE49-F238E27FC236}">
                      <a16:creationId xmlns:a16="http://schemas.microsoft.com/office/drawing/2014/main" id="{EA68EA73-9758-2029-0A3E-B0221AED4DE9}"/>
                    </a:ext>
                  </a:extLst>
                </p:cNvPr>
                <p:cNvSpPr/>
                <p:nvPr/>
              </p:nvSpPr>
              <p:spPr>
                <a:xfrm>
                  <a:off x="1801996" y="1720268"/>
                  <a:ext cx="4936600" cy="615456"/>
                </a:xfrm>
                <a:prstGeom prst="homePlate">
                  <a:avLst/>
                </a:prstGeom>
                <a:solidFill>
                  <a:schemeClr val="accent6">
                    <a:lumMod val="20000"/>
                    <a:lumOff val="80000"/>
                  </a:schemeClr>
                </a:soli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4" name="文本框 23">
                  <a:extLst>
                    <a:ext uri="{FF2B5EF4-FFF2-40B4-BE49-F238E27FC236}">
                      <a16:creationId xmlns:a16="http://schemas.microsoft.com/office/drawing/2014/main" id="{26C06C03-0DA4-51DA-BD6C-3DA18848A14D}"/>
                    </a:ext>
                  </a:extLst>
                </p:cNvPr>
                <p:cNvSpPr txBox="1"/>
                <p:nvPr/>
              </p:nvSpPr>
              <p:spPr>
                <a:xfrm>
                  <a:off x="1885453" y="1772144"/>
                  <a:ext cx="4709781" cy="461665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>
                  <a:spAutoFit/>
                </a:bodyPr>
                <a:lstStyle/>
                <a:p>
                  <a:r>
                    <a:rPr lang="en-US" altLang="zh-CN" sz="2400" b="1" dirty="0">
                      <a:solidFill>
                        <a:schemeClr val="accent2">
                          <a:lumMod val="75000"/>
                        </a:schemeClr>
                      </a:solidFill>
                      <a:latin typeface="宋体" panose="02010600030101010101" pitchFamily="2" charset="-122"/>
                      <a:ea typeface="宋体" panose="02010600030101010101" pitchFamily="2" charset="-122"/>
                    </a:rPr>
                    <a:t>(1)</a:t>
                  </a:r>
                  <a:r>
                    <a:rPr lang="zh-CN" altLang="en-US" sz="2400" b="1" dirty="0">
                      <a:solidFill>
                        <a:schemeClr val="accent2">
                          <a:lumMod val="75000"/>
                        </a:schemeClr>
                      </a:solidFill>
                      <a:latin typeface="宋体" panose="02010600030101010101" pitchFamily="2" charset="-122"/>
                      <a:ea typeface="宋体" panose="02010600030101010101" pitchFamily="2" charset="-122"/>
                    </a:rPr>
                    <a:t>了解灵感思维的概念与基本特征。</a:t>
                  </a:r>
                </a:p>
              </p:txBody>
            </p:sp>
          </p:grpSp>
        </p:grpSp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id="{E0415088-FB3D-FA80-2BCB-F856D898BF79}"/>
                </a:ext>
              </a:extLst>
            </p:cNvPr>
            <p:cNvGrpSpPr/>
            <p:nvPr/>
          </p:nvGrpSpPr>
          <p:grpSpPr>
            <a:xfrm>
              <a:off x="2107194" y="4278959"/>
              <a:ext cx="5247761" cy="1013654"/>
              <a:chOff x="2107195" y="4278959"/>
              <a:chExt cx="4791848" cy="1013654"/>
            </a:xfrm>
          </p:grpSpPr>
          <p:sp>
            <p:nvSpPr>
              <p:cNvPr id="14" name="箭头: 五边形 13">
                <a:extLst>
                  <a:ext uri="{FF2B5EF4-FFF2-40B4-BE49-F238E27FC236}">
                    <a16:creationId xmlns:a16="http://schemas.microsoft.com/office/drawing/2014/main" id="{CB3644E3-A4BF-2EC6-C03D-14B0A24F0398}"/>
                  </a:ext>
                </a:extLst>
              </p:cNvPr>
              <p:cNvSpPr/>
              <p:nvPr/>
            </p:nvSpPr>
            <p:spPr>
              <a:xfrm>
                <a:off x="2107195" y="4278959"/>
                <a:ext cx="4791848" cy="1013654"/>
              </a:xfrm>
              <a:prstGeom prst="homePlate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305A6033-B8F3-88E9-60C8-6B51A06228E1}"/>
                  </a:ext>
                </a:extLst>
              </p:cNvPr>
              <p:cNvSpPr txBox="1"/>
              <p:nvPr/>
            </p:nvSpPr>
            <p:spPr>
              <a:xfrm>
                <a:off x="2190653" y="4358203"/>
                <a:ext cx="4290912" cy="83099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defRPr sz="2400" b="1">
                    <a:solidFill>
                      <a:schemeClr val="accent2"/>
                    </a:solidFill>
                    <a:latin typeface="宋体" panose="02010600030101010101" pitchFamily="2" charset="-122"/>
                    <a:ea typeface="宋体" panose="02010600030101010101" pitchFamily="2" charset="-122"/>
                  </a:defRPr>
                </a:lvl1pPr>
              </a:lstStyle>
              <a:p>
                <a:r>
                  <a:rPr lang="en-US" altLang="zh-CN" dirty="0">
                    <a:solidFill>
                      <a:schemeClr val="accent2">
                        <a:lumMod val="75000"/>
                      </a:schemeClr>
                    </a:solidFill>
                  </a:rPr>
                  <a:t>(3)</a:t>
                </a:r>
                <a:r>
                  <a:rPr lang="zh-CN" altLang="en-US" dirty="0">
                    <a:solidFill>
                      <a:schemeClr val="accent2">
                        <a:lumMod val="75000"/>
                      </a:schemeClr>
                    </a:solidFill>
                  </a:rPr>
                  <a:t>通过实践活动体会、运用灵感思维。</a:t>
                </a:r>
              </a:p>
            </p:txBody>
          </p:sp>
        </p:grpSp>
      </p:grpSp>
      <p:pic>
        <p:nvPicPr>
          <p:cNvPr id="17" name="图片 16">
            <a:extLst>
              <a:ext uri="{FF2B5EF4-FFF2-40B4-BE49-F238E27FC236}">
                <a16:creationId xmlns:a16="http://schemas.microsoft.com/office/drawing/2014/main" id="{57B875C0-5E1D-36E8-E7FA-1337E5D73F69}"/>
              </a:ext>
            </a:extLst>
          </p:cNvPr>
          <p:cNvPicPr>
            <a:picLocks/>
          </p:cNvPicPr>
          <p:nvPr/>
        </p:nvPicPr>
        <p:blipFill>
          <a:blip r:embed="rId2" cstate="print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0069" y="1982889"/>
            <a:ext cx="2858064" cy="36573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3542880"/>
      </p:ext>
    </p:extLst>
  </p:cSld>
  <p:clrMapOvr>
    <a:masterClrMapping/>
  </p:clrMapOvr>
  <p:transition spd="med" advClick="0" advTm="3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/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" name="íSľïḑe"/>
          <p:cNvSpPr txBox="1"/>
          <p:nvPr/>
        </p:nvSpPr>
        <p:spPr>
          <a:xfrm>
            <a:off x="1044743" y="145979"/>
            <a:ext cx="4223943" cy="800219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800" kern="0" dirty="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步骤一</a:t>
            </a:r>
            <a:endParaRPr lang="en-US" altLang="zh-CN" sz="1800" kern="0" dirty="0">
              <a:solidFill>
                <a:schemeClr val="accent6">
                  <a:lumMod val="60000"/>
                  <a:lumOff val="40000"/>
                </a:schemeClr>
              </a:solidFill>
              <a:cs typeface="+mn-ea"/>
              <a:sym typeface="+mn-lt"/>
            </a:endParaRP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kern="0" dirty="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认识灵感思维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accent6">
                  <a:lumMod val="60000"/>
                  <a:lumOff val="4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0F240F11-AB61-786F-267A-924191A1059E}"/>
              </a:ext>
            </a:extLst>
          </p:cNvPr>
          <p:cNvGrpSpPr/>
          <p:nvPr/>
        </p:nvGrpSpPr>
        <p:grpSpPr>
          <a:xfrm>
            <a:off x="1659658" y="1619092"/>
            <a:ext cx="9428585" cy="3807185"/>
            <a:chOff x="1460502" y="1445999"/>
            <a:chExt cx="8525327" cy="3807185"/>
          </a:xfrm>
        </p:grpSpPr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4BD324C4-0EBA-81EB-1B98-8C9CDDB41F0F}"/>
                </a:ext>
              </a:extLst>
            </p:cNvPr>
            <p:cNvSpPr txBox="1"/>
            <p:nvPr/>
          </p:nvSpPr>
          <p:spPr>
            <a:xfrm>
              <a:off x="1460502" y="2001332"/>
              <a:ext cx="4856115" cy="325185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457200">
                <a:lnSpc>
                  <a:spcPct val="150000"/>
                </a:lnSpc>
              </a:pPr>
              <a:r>
                <a:rPr lang="zh-CN" altLang="en-US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也称作顿悟</a:t>
              </a:r>
              <a:r>
                <a:rPr lang="en-US" altLang="zh-CN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,</a:t>
              </a:r>
              <a:r>
                <a:rPr lang="zh-CN" altLang="en-US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是指人们在科学研究、科学创造、产品开发或问题解决过程中</a:t>
              </a:r>
              <a:r>
                <a:rPr lang="en-US" altLang="zh-CN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,</a:t>
              </a:r>
              <a:r>
                <a:rPr lang="zh-CN" altLang="en-US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借助直觉启示所突然涌现、迸发的一种领悟或理解</a:t>
              </a:r>
              <a:r>
                <a:rPr lang="en-US" altLang="zh-CN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,</a:t>
              </a:r>
              <a:r>
                <a:rPr lang="zh-CN" altLang="en-US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从而使问题得到解决的思维过程。我们经常说的文学家的“神来之笔”</a:t>
              </a:r>
              <a:r>
                <a:rPr lang="en-US" altLang="zh-CN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,</a:t>
              </a:r>
              <a:r>
                <a:rPr lang="zh-CN" altLang="en-US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军事指挥家的“出奇制胜”</a:t>
              </a:r>
              <a:r>
                <a:rPr lang="en-US" altLang="zh-CN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,</a:t>
              </a:r>
              <a:r>
                <a:rPr lang="zh-CN" altLang="en-US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思想家的“豁然贯通”</a:t>
              </a:r>
              <a:r>
                <a:rPr lang="en-US" altLang="zh-CN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,</a:t>
              </a:r>
              <a:r>
                <a:rPr lang="zh-CN" altLang="en-US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科学家的“茅塞顿开”等</a:t>
              </a:r>
              <a:r>
                <a:rPr lang="en-US" altLang="zh-CN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,</a:t>
              </a:r>
              <a:r>
                <a:rPr lang="zh-CN" altLang="en-US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都是灵感思维的体现。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C1A77328-3890-85BB-EB2E-0DE5DFEB4AC6}"/>
                </a:ext>
              </a:extLst>
            </p:cNvPr>
            <p:cNvSpPr txBox="1"/>
            <p:nvPr/>
          </p:nvSpPr>
          <p:spPr>
            <a:xfrm>
              <a:off x="1612901" y="1445999"/>
              <a:ext cx="8372928" cy="50436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400" b="1" dirty="0">
                  <a:solidFill>
                    <a:srgbClr val="ED7D3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一、灵感思维的概念</a:t>
              </a:r>
              <a:endPara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endParaRPr>
            </a:p>
          </p:txBody>
        </p:sp>
      </p:grpSp>
      <p:pic>
        <p:nvPicPr>
          <p:cNvPr id="6" name="图片 5">
            <a:extLst>
              <a:ext uri="{FF2B5EF4-FFF2-40B4-BE49-F238E27FC236}">
                <a16:creationId xmlns:a16="http://schemas.microsoft.com/office/drawing/2014/main" id="{35F35D17-254B-E8CC-3B54-73F0FFC969C4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1243" y="2174425"/>
            <a:ext cx="2676525" cy="308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5615702"/>
      </p:ext>
    </p:extLst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/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" name="íSľïḑe"/>
          <p:cNvSpPr txBox="1"/>
          <p:nvPr/>
        </p:nvSpPr>
        <p:spPr>
          <a:xfrm>
            <a:off x="1044743" y="145979"/>
            <a:ext cx="4223943" cy="800219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800" kern="0" dirty="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步骤一</a:t>
            </a:r>
            <a:endParaRPr lang="en-US" altLang="zh-CN" sz="1800" kern="0" dirty="0">
              <a:solidFill>
                <a:schemeClr val="accent6">
                  <a:lumMod val="60000"/>
                  <a:lumOff val="40000"/>
                </a:schemeClr>
              </a:solidFill>
              <a:cs typeface="+mn-ea"/>
              <a:sym typeface="+mn-lt"/>
            </a:endParaRP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kern="0" dirty="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认识灵感思维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accent6">
                  <a:lumMod val="60000"/>
                  <a:lumOff val="4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0F240F11-AB61-786F-267A-924191A1059E}"/>
              </a:ext>
            </a:extLst>
          </p:cNvPr>
          <p:cNvGrpSpPr/>
          <p:nvPr/>
        </p:nvGrpSpPr>
        <p:grpSpPr>
          <a:xfrm>
            <a:off x="1659658" y="1619092"/>
            <a:ext cx="9428585" cy="1037196"/>
            <a:chOff x="1460502" y="1445999"/>
            <a:chExt cx="8525327" cy="1037196"/>
          </a:xfrm>
        </p:grpSpPr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4BD324C4-0EBA-81EB-1B98-8C9CDDB41F0F}"/>
                </a:ext>
              </a:extLst>
            </p:cNvPr>
            <p:cNvSpPr txBox="1"/>
            <p:nvPr/>
          </p:nvSpPr>
          <p:spPr>
            <a:xfrm>
              <a:off x="1460502" y="2001332"/>
              <a:ext cx="4856115" cy="48186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457200">
                <a:lnSpc>
                  <a:spcPct val="150000"/>
                </a:lnSpc>
              </a:pPr>
              <a:endPara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C1A77328-3890-85BB-EB2E-0DE5DFEB4AC6}"/>
                </a:ext>
              </a:extLst>
            </p:cNvPr>
            <p:cNvSpPr txBox="1"/>
            <p:nvPr/>
          </p:nvSpPr>
          <p:spPr>
            <a:xfrm>
              <a:off x="1612901" y="1445999"/>
              <a:ext cx="8372928" cy="50436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400" b="1" dirty="0">
                  <a:solidFill>
                    <a:srgbClr val="ED7D3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二、灵感思维的基本特征</a:t>
              </a:r>
              <a:endPara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1F55E2B6-6353-EE14-758C-4EB32703AAC3}"/>
              </a:ext>
            </a:extLst>
          </p:cNvPr>
          <p:cNvGrpSpPr/>
          <p:nvPr/>
        </p:nvGrpSpPr>
        <p:grpSpPr>
          <a:xfrm>
            <a:off x="2575239" y="2656288"/>
            <a:ext cx="2878427" cy="2584277"/>
            <a:chOff x="2175994" y="2796355"/>
            <a:chExt cx="2878427" cy="2584277"/>
          </a:xfrm>
        </p:grpSpPr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76AD17C6-4F85-1FF8-9A8F-02ED23363085}"/>
                </a:ext>
              </a:extLst>
            </p:cNvPr>
            <p:cNvGrpSpPr/>
            <p:nvPr/>
          </p:nvGrpSpPr>
          <p:grpSpPr>
            <a:xfrm>
              <a:off x="2272585" y="2846231"/>
              <a:ext cx="1423115" cy="1355482"/>
              <a:chOff x="2434107" y="2673947"/>
              <a:chExt cx="1423115" cy="1355482"/>
            </a:xfrm>
          </p:grpSpPr>
          <p:sp>
            <p:nvSpPr>
              <p:cNvPr id="3" name="椭圆 2">
                <a:extLst>
                  <a:ext uri="{FF2B5EF4-FFF2-40B4-BE49-F238E27FC236}">
                    <a16:creationId xmlns:a16="http://schemas.microsoft.com/office/drawing/2014/main" id="{34435892-DA5A-0405-ECBE-07990CA0D12B}"/>
                  </a:ext>
                </a:extLst>
              </p:cNvPr>
              <p:cNvSpPr/>
              <p:nvPr/>
            </p:nvSpPr>
            <p:spPr>
              <a:xfrm>
                <a:off x="2434107" y="2673947"/>
                <a:ext cx="1423115" cy="1355482"/>
              </a:xfrm>
              <a:prstGeom prst="ellipse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>
                <a:solidFill>
                  <a:schemeClr val="accent6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A2BED565-FE12-8B8D-81F1-68AA0CE10B0C}"/>
                  </a:ext>
                </a:extLst>
              </p:cNvPr>
              <p:cNvSpPr txBox="1"/>
              <p:nvPr/>
            </p:nvSpPr>
            <p:spPr>
              <a:xfrm>
                <a:off x="2698125" y="2997745"/>
                <a:ext cx="1030310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b="1" dirty="0">
                    <a:solidFill>
                      <a:schemeClr val="accent2">
                        <a:lumMod val="75000"/>
                      </a:schemeClr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引发的突发性</a:t>
                </a:r>
              </a:p>
            </p:txBody>
          </p:sp>
        </p:grp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880060F4-B1D3-DC2F-1E50-5B5FC160C258}"/>
                </a:ext>
              </a:extLst>
            </p:cNvPr>
            <p:cNvGrpSpPr/>
            <p:nvPr/>
          </p:nvGrpSpPr>
          <p:grpSpPr>
            <a:xfrm>
              <a:off x="3631306" y="2796355"/>
              <a:ext cx="1423115" cy="1355482"/>
              <a:chOff x="2434107" y="2673947"/>
              <a:chExt cx="1423115" cy="1355482"/>
            </a:xfrm>
          </p:grpSpPr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6523FB01-8E7C-0AE9-E012-AA3A4CC1AA91}"/>
                  </a:ext>
                </a:extLst>
              </p:cNvPr>
              <p:cNvSpPr/>
              <p:nvPr/>
            </p:nvSpPr>
            <p:spPr>
              <a:xfrm>
                <a:off x="2434107" y="2673947"/>
                <a:ext cx="1423115" cy="1355482"/>
              </a:xfrm>
              <a:prstGeom prst="ellipse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>
                <a:solidFill>
                  <a:schemeClr val="accent6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4590F371-B59A-2189-CB72-284ED7C1C6AB}"/>
                  </a:ext>
                </a:extLst>
              </p:cNvPr>
              <p:cNvSpPr txBox="1"/>
              <p:nvPr/>
            </p:nvSpPr>
            <p:spPr>
              <a:xfrm>
                <a:off x="2698125" y="2997745"/>
                <a:ext cx="1030310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b="1" dirty="0">
                    <a:solidFill>
                      <a:schemeClr val="accent2">
                        <a:lumMod val="75000"/>
                      </a:schemeClr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过程的偶然性</a:t>
                </a:r>
              </a:p>
            </p:txBody>
          </p: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6BE80E72-0176-1A43-ACF7-31E8FAA348F4}"/>
                </a:ext>
              </a:extLst>
            </p:cNvPr>
            <p:cNvGrpSpPr/>
            <p:nvPr/>
          </p:nvGrpSpPr>
          <p:grpSpPr>
            <a:xfrm>
              <a:off x="3599109" y="3975274"/>
              <a:ext cx="1423115" cy="1355482"/>
              <a:chOff x="2434107" y="2673947"/>
              <a:chExt cx="1423115" cy="1355482"/>
            </a:xfrm>
          </p:grpSpPr>
          <p:sp>
            <p:nvSpPr>
              <p:cNvPr id="15" name="椭圆 14">
                <a:extLst>
                  <a:ext uri="{FF2B5EF4-FFF2-40B4-BE49-F238E27FC236}">
                    <a16:creationId xmlns:a16="http://schemas.microsoft.com/office/drawing/2014/main" id="{EAC61CE9-4015-31D5-AB10-E4733A69CA5A}"/>
                  </a:ext>
                </a:extLst>
              </p:cNvPr>
              <p:cNvSpPr/>
              <p:nvPr/>
            </p:nvSpPr>
            <p:spPr>
              <a:xfrm>
                <a:off x="2434107" y="2673947"/>
                <a:ext cx="1423115" cy="1355482"/>
              </a:xfrm>
              <a:prstGeom prst="ellipse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>
                <a:solidFill>
                  <a:schemeClr val="accent6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61C5FEA6-712B-C7C2-8DBB-BCBDCCA8A396}"/>
                  </a:ext>
                </a:extLst>
              </p:cNvPr>
              <p:cNvSpPr txBox="1"/>
              <p:nvPr/>
            </p:nvSpPr>
            <p:spPr>
              <a:xfrm>
                <a:off x="2698125" y="2997745"/>
                <a:ext cx="1030310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b="1" dirty="0">
                    <a:solidFill>
                      <a:schemeClr val="accent2">
                        <a:lumMod val="75000"/>
                      </a:schemeClr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内容的模糊性</a:t>
                </a:r>
              </a:p>
            </p:txBody>
          </p:sp>
        </p:grpSp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CCB24BE5-9FA4-DB5C-0C60-40B0AA518498}"/>
                </a:ext>
              </a:extLst>
            </p:cNvPr>
            <p:cNvGrpSpPr/>
            <p:nvPr/>
          </p:nvGrpSpPr>
          <p:grpSpPr>
            <a:xfrm>
              <a:off x="2175994" y="4025150"/>
              <a:ext cx="1423115" cy="1355482"/>
              <a:chOff x="2434107" y="2673947"/>
              <a:chExt cx="1423115" cy="1355482"/>
            </a:xfrm>
          </p:grpSpPr>
          <p:sp>
            <p:nvSpPr>
              <p:cNvPr id="18" name="椭圆 17">
                <a:extLst>
                  <a:ext uri="{FF2B5EF4-FFF2-40B4-BE49-F238E27FC236}">
                    <a16:creationId xmlns:a16="http://schemas.microsoft.com/office/drawing/2014/main" id="{DBB107E1-6040-2ED8-A429-4EFA5856DA9D}"/>
                  </a:ext>
                </a:extLst>
              </p:cNvPr>
              <p:cNvSpPr/>
              <p:nvPr/>
            </p:nvSpPr>
            <p:spPr>
              <a:xfrm>
                <a:off x="2434107" y="2673947"/>
                <a:ext cx="1423115" cy="1355482"/>
              </a:xfrm>
              <a:prstGeom prst="ellipse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>
                <a:solidFill>
                  <a:schemeClr val="accent6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id="{29C9FCFF-5334-6517-B9D5-11DA1DEF9EDD}"/>
                  </a:ext>
                </a:extLst>
              </p:cNvPr>
              <p:cNvSpPr txBox="1"/>
              <p:nvPr/>
            </p:nvSpPr>
            <p:spPr>
              <a:xfrm>
                <a:off x="2698125" y="2997745"/>
                <a:ext cx="1030310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b="1" dirty="0">
                    <a:solidFill>
                      <a:schemeClr val="accent2">
                        <a:lumMod val="75000"/>
                      </a:schemeClr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结果的新颖性</a:t>
                </a:r>
              </a:p>
            </p:txBody>
          </p:sp>
        </p:grpSp>
      </p:grpSp>
      <p:pic>
        <p:nvPicPr>
          <p:cNvPr id="23" name="图片 22">
            <a:extLst>
              <a:ext uri="{FF2B5EF4-FFF2-40B4-BE49-F238E27FC236}">
                <a16:creationId xmlns:a16="http://schemas.microsoft.com/office/drawing/2014/main" id="{6D55D779-153C-CDAF-8EE4-1636F11E0775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5838" y="1797221"/>
            <a:ext cx="4267796" cy="37815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574905391"/>
      </p:ext>
    </p:extLst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/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" name="íSľïḑe"/>
          <p:cNvSpPr txBox="1"/>
          <p:nvPr/>
        </p:nvSpPr>
        <p:spPr>
          <a:xfrm>
            <a:off x="1044743" y="145979"/>
            <a:ext cx="4223943" cy="800219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800" kern="0" dirty="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步骤一</a:t>
            </a:r>
            <a:endParaRPr lang="en-US" altLang="zh-CN" sz="1800" kern="0" dirty="0">
              <a:solidFill>
                <a:schemeClr val="accent6">
                  <a:lumMod val="60000"/>
                  <a:lumOff val="40000"/>
                </a:schemeClr>
              </a:solidFill>
              <a:cs typeface="+mn-ea"/>
              <a:sym typeface="+mn-lt"/>
            </a:endParaRP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kern="0" dirty="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认识灵感思维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accent6">
                  <a:lumMod val="60000"/>
                  <a:lumOff val="4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7AD83DCC-10D5-EC6B-7AB3-3AB8D2CD1A92}"/>
              </a:ext>
            </a:extLst>
          </p:cNvPr>
          <p:cNvGrpSpPr/>
          <p:nvPr/>
        </p:nvGrpSpPr>
        <p:grpSpPr>
          <a:xfrm>
            <a:off x="1841578" y="1394142"/>
            <a:ext cx="5003544" cy="4407789"/>
            <a:chOff x="6698981" y="1291519"/>
            <a:chExt cx="4688114" cy="4615543"/>
          </a:xfrm>
        </p:grpSpPr>
        <p:sp>
          <p:nvSpPr>
            <p:cNvPr id="21" name="云形 20">
              <a:extLst>
                <a:ext uri="{FF2B5EF4-FFF2-40B4-BE49-F238E27FC236}">
                  <a16:creationId xmlns:a16="http://schemas.microsoft.com/office/drawing/2014/main" id="{064B44D9-30CC-0C6F-1020-0A100E3B2B4E}"/>
                </a:ext>
              </a:extLst>
            </p:cNvPr>
            <p:cNvSpPr/>
            <p:nvPr/>
          </p:nvSpPr>
          <p:spPr>
            <a:xfrm>
              <a:off x="6698981" y="1291519"/>
              <a:ext cx="4688114" cy="4615543"/>
            </a:xfrm>
            <a:prstGeom prst="cloud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1834B667-9379-99D5-C573-67EA3F034A1A}"/>
                </a:ext>
              </a:extLst>
            </p:cNvPr>
            <p:cNvSpPr txBox="1"/>
            <p:nvPr/>
          </p:nvSpPr>
          <p:spPr>
            <a:xfrm>
              <a:off x="7213883" y="1964501"/>
              <a:ext cx="3729489" cy="309426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457200">
                <a:lnSpc>
                  <a:spcPct val="150000"/>
                </a:lnSpc>
              </a:pPr>
              <a:r>
                <a:rPr lang="zh-CN" altLang="en-US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（</a:t>
              </a:r>
              <a:r>
                <a:rPr lang="en-US" altLang="zh-CN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1</a:t>
              </a:r>
              <a:r>
                <a:rPr lang="zh-CN" altLang="en-US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）请阅读启发故事</a:t>
              </a:r>
              <a:r>
                <a:rPr lang="en-US" altLang="zh-CN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《</a:t>
              </a:r>
              <a:r>
                <a:rPr lang="zh-CN" altLang="en-US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凯库勒的梦</a:t>
              </a:r>
              <a:r>
                <a:rPr lang="en-US" altLang="zh-CN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》</a:t>
              </a:r>
              <a:r>
                <a:rPr lang="zh-CN" altLang="en-US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，谈谈灵感思维的基本特征是如何在本故事中体现的</a:t>
              </a:r>
              <a:r>
                <a:rPr lang="en-US" altLang="zh-CN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?</a:t>
              </a:r>
              <a:r>
                <a:rPr lang="zh-CN" altLang="en-US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你有过灵感突现的经历吗</a:t>
              </a:r>
              <a:r>
                <a:rPr lang="en-US" altLang="zh-CN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?</a:t>
              </a:r>
              <a:r>
                <a:rPr lang="zh-CN" altLang="en-US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得出了什么结果</a:t>
              </a:r>
              <a:r>
                <a:rPr lang="en-US" altLang="zh-CN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?</a:t>
              </a:r>
            </a:p>
            <a:p>
              <a:pPr indent="457200">
                <a:lnSpc>
                  <a:spcPct val="150000"/>
                </a:lnSpc>
              </a:pPr>
              <a:r>
                <a:rPr lang="zh-CN" altLang="en-US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（</a:t>
              </a:r>
              <a:r>
                <a:rPr lang="en-US" altLang="zh-CN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2</a:t>
              </a:r>
              <a:r>
                <a:rPr lang="zh-CN" altLang="en-US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）了解什么是质疑思维。</a:t>
              </a:r>
            </a:p>
          </p:txBody>
        </p:sp>
      </p:grpSp>
      <p:pic>
        <p:nvPicPr>
          <p:cNvPr id="25" name="图片 24">
            <a:extLst>
              <a:ext uri="{FF2B5EF4-FFF2-40B4-BE49-F238E27FC236}">
                <a16:creationId xmlns:a16="http://schemas.microsoft.com/office/drawing/2014/main" id="{64B95E7A-CF65-B44A-3D2D-1045773B67FB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9380" y="2036832"/>
            <a:ext cx="3903572" cy="3106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1098178"/>
      </p:ext>
    </p:extLst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/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" name="íSľïḑe"/>
          <p:cNvSpPr txBox="1"/>
          <p:nvPr/>
        </p:nvSpPr>
        <p:spPr>
          <a:xfrm>
            <a:off x="1044743" y="145979"/>
            <a:ext cx="4223943" cy="800219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800" kern="0" dirty="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步骤二</a:t>
            </a:r>
            <a:endParaRPr lang="en-US" altLang="zh-CN" sz="1800" kern="0" dirty="0">
              <a:solidFill>
                <a:schemeClr val="accent6">
                  <a:lumMod val="60000"/>
                  <a:lumOff val="40000"/>
                </a:schemeClr>
              </a:solidFill>
              <a:cs typeface="+mn-ea"/>
              <a:sym typeface="+mn-lt"/>
            </a:endParaRP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kern="0" dirty="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学习应用灵感思维的方法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accent6">
                  <a:lumMod val="60000"/>
                  <a:lumOff val="4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747D0C9A-9D60-270C-7D4A-B88650174209}"/>
              </a:ext>
            </a:extLst>
          </p:cNvPr>
          <p:cNvGrpSpPr/>
          <p:nvPr/>
        </p:nvGrpSpPr>
        <p:grpSpPr>
          <a:xfrm>
            <a:off x="6288110" y="1980127"/>
            <a:ext cx="3676923" cy="3615642"/>
            <a:chOff x="1439214" y="1919003"/>
            <a:chExt cx="3676923" cy="3615642"/>
          </a:xfrm>
        </p:grpSpPr>
        <p:grpSp>
          <p:nvGrpSpPr>
            <p:cNvPr id="34" name="组合 33">
              <a:extLst>
                <a:ext uri="{FF2B5EF4-FFF2-40B4-BE49-F238E27FC236}">
                  <a16:creationId xmlns:a16="http://schemas.microsoft.com/office/drawing/2014/main" id="{E4995C17-0476-D8A2-0A51-8CA9566036AA}"/>
                </a:ext>
              </a:extLst>
            </p:cNvPr>
            <p:cNvGrpSpPr/>
            <p:nvPr/>
          </p:nvGrpSpPr>
          <p:grpSpPr>
            <a:xfrm>
              <a:off x="1439214" y="1919003"/>
              <a:ext cx="3676923" cy="3615642"/>
              <a:chOff x="1439214" y="1919003"/>
              <a:chExt cx="3676923" cy="3615642"/>
            </a:xfrm>
          </p:grpSpPr>
          <p:cxnSp>
            <p:nvCxnSpPr>
              <p:cNvPr id="32" name="直接连接符 31">
                <a:extLst>
                  <a:ext uri="{FF2B5EF4-FFF2-40B4-BE49-F238E27FC236}">
                    <a16:creationId xmlns:a16="http://schemas.microsoft.com/office/drawing/2014/main" id="{E431AF05-E6FC-9E5A-9333-7C61B5874164}"/>
                  </a:ext>
                </a:extLst>
              </p:cNvPr>
              <p:cNvCxnSpPr>
                <a:cxnSpLocks/>
                <a:stCxn id="18" idx="5"/>
              </p:cNvCxnSpPr>
              <p:nvPr/>
            </p:nvCxnSpPr>
            <p:spPr>
              <a:xfrm>
                <a:off x="3310302" y="3814624"/>
                <a:ext cx="669273" cy="707886"/>
              </a:xfrm>
              <a:prstGeom prst="line">
                <a:avLst/>
              </a:prstGeom>
              <a:ln w="57150">
                <a:solidFill>
                  <a:schemeClr val="accent6">
                    <a:lumMod val="20000"/>
                    <a:lumOff val="8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>
                <a:extLst>
                  <a:ext uri="{FF2B5EF4-FFF2-40B4-BE49-F238E27FC236}">
                    <a16:creationId xmlns:a16="http://schemas.microsoft.com/office/drawing/2014/main" id="{CC1753A6-95ED-B6CE-0294-1D2A92591779}"/>
                  </a:ext>
                </a:extLst>
              </p:cNvPr>
              <p:cNvCxnSpPr>
                <a:stCxn id="18" idx="3"/>
              </p:cNvCxnSpPr>
              <p:nvPr/>
            </p:nvCxnSpPr>
            <p:spPr>
              <a:xfrm flipH="1">
                <a:off x="2363273" y="3814624"/>
                <a:ext cx="669273" cy="612000"/>
              </a:xfrm>
              <a:prstGeom prst="line">
                <a:avLst/>
              </a:prstGeom>
              <a:ln w="57150">
                <a:solidFill>
                  <a:schemeClr val="accent6">
                    <a:lumMod val="20000"/>
                    <a:lumOff val="8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直接连接符 25">
                <a:extLst>
                  <a:ext uri="{FF2B5EF4-FFF2-40B4-BE49-F238E27FC236}">
                    <a16:creationId xmlns:a16="http://schemas.microsoft.com/office/drawing/2014/main" id="{8BECB9EF-B838-6959-3F20-122CC10B6131}"/>
                  </a:ext>
                </a:extLst>
              </p:cNvPr>
              <p:cNvCxnSpPr>
                <a:stCxn id="18" idx="7"/>
                <a:endCxn id="16" idx="3"/>
              </p:cNvCxnSpPr>
              <p:nvPr/>
            </p:nvCxnSpPr>
            <p:spPr>
              <a:xfrm flipV="1">
                <a:off x="3310302" y="2935838"/>
                <a:ext cx="717547" cy="642011"/>
              </a:xfrm>
              <a:prstGeom prst="line">
                <a:avLst/>
              </a:prstGeom>
              <a:ln w="57150">
                <a:solidFill>
                  <a:schemeClr val="accent6">
                    <a:lumMod val="20000"/>
                    <a:lumOff val="8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直接连接符 27">
                <a:extLst>
                  <a:ext uri="{FF2B5EF4-FFF2-40B4-BE49-F238E27FC236}">
                    <a16:creationId xmlns:a16="http://schemas.microsoft.com/office/drawing/2014/main" id="{BF6C6E6C-18C8-0754-5233-719DAA4EDFC3}"/>
                  </a:ext>
                </a:extLst>
              </p:cNvPr>
              <p:cNvCxnSpPr>
                <a:stCxn id="2" idx="5"/>
                <a:endCxn id="18" idx="1"/>
              </p:cNvCxnSpPr>
              <p:nvPr/>
            </p:nvCxnSpPr>
            <p:spPr>
              <a:xfrm>
                <a:off x="2527502" y="2935838"/>
                <a:ext cx="505044" cy="642011"/>
              </a:xfrm>
              <a:prstGeom prst="line">
                <a:avLst/>
              </a:prstGeom>
              <a:ln w="57150">
                <a:solidFill>
                  <a:schemeClr val="accent6">
                    <a:lumMod val="20000"/>
                    <a:lumOff val="8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56940E4D-845F-FFC8-62C6-2BBBAB33CFB3}"/>
                  </a:ext>
                </a:extLst>
              </p:cNvPr>
              <p:cNvGrpSpPr/>
              <p:nvPr/>
            </p:nvGrpSpPr>
            <p:grpSpPr>
              <a:xfrm>
                <a:off x="1439214" y="1919003"/>
                <a:ext cx="1275009" cy="1191296"/>
                <a:chOff x="1815920" y="2157211"/>
                <a:chExt cx="1275009" cy="1191296"/>
              </a:xfrm>
            </p:grpSpPr>
            <p:sp>
              <p:nvSpPr>
                <p:cNvPr id="2" name="椭圆 1">
                  <a:extLst>
                    <a:ext uri="{FF2B5EF4-FFF2-40B4-BE49-F238E27FC236}">
                      <a16:creationId xmlns:a16="http://schemas.microsoft.com/office/drawing/2014/main" id="{83A33830-89BF-3940-470A-B41C3420BB4E}"/>
                    </a:ext>
                  </a:extLst>
                </p:cNvPr>
                <p:cNvSpPr/>
                <p:nvPr/>
              </p:nvSpPr>
              <p:spPr>
                <a:xfrm>
                  <a:off x="1815920" y="2157211"/>
                  <a:ext cx="1275009" cy="1191296"/>
                </a:xfrm>
                <a:prstGeom prst="ellipse">
                  <a:avLst/>
                </a:prstGeom>
                <a:solidFill>
                  <a:schemeClr val="accent6">
                    <a:lumMod val="20000"/>
                    <a:lumOff val="80000"/>
                  </a:schemeClr>
                </a:solidFill>
                <a:ln>
                  <a:solidFill>
                    <a:schemeClr val="accent2">
                      <a:lumMod val="20000"/>
                      <a:lumOff val="80000"/>
                    </a:schemeClr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" name="文本框 2">
                  <a:extLst>
                    <a:ext uri="{FF2B5EF4-FFF2-40B4-BE49-F238E27FC236}">
                      <a16:creationId xmlns:a16="http://schemas.microsoft.com/office/drawing/2014/main" id="{FE1EC3DF-2499-E59B-1B55-4E941DDE9B6E}"/>
                    </a:ext>
                  </a:extLst>
                </p:cNvPr>
                <p:cNvSpPr txBox="1"/>
                <p:nvPr/>
              </p:nvSpPr>
              <p:spPr>
                <a:xfrm>
                  <a:off x="1931832" y="2389034"/>
                  <a:ext cx="972355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b="1" dirty="0">
                      <a:solidFill>
                        <a:schemeClr val="accent2">
                          <a:lumMod val="75000"/>
                        </a:schemeClr>
                      </a:solidFill>
                      <a:latin typeface="宋体" panose="02010600030101010101" pitchFamily="2" charset="-122"/>
                      <a:ea typeface="宋体" panose="02010600030101010101" pitchFamily="2" charset="-122"/>
                    </a:rPr>
                    <a:t>观察</a:t>
                  </a:r>
                  <a:endParaRPr lang="en-US" altLang="zh-CN" sz="2000" b="1" dirty="0">
                    <a:solidFill>
                      <a:schemeClr val="accent2">
                        <a:lumMod val="75000"/>
                      </a:schemeClr>
                    </a:solidFill>
                    <a:latin typeface="宋体" panose="02010600030101010101" pitchFamily="2" charset="-122"/>
                    <a:ea typeface="宋体" panose="02010600030101010101" pitchFamily="2" charset="-122"/>
                  </a:endParaRPr>
                </a:p>
                <a:p>
                  <a:pPr algn="ctr"/>
                  <a:r>
                    <a:rPr lang="zh-CN" altLang="en-US" sz="2000" b="1" dirty="0">
                      <a:solidFill>
                        <a:schemeClr val="accent2">
                          <a:lumMod val="75000"/>
                        </a:schemeClr>
                      </a:solidFill>
                      <a:latin typeface="宋体" panose="02010600030101010101" pitchFamily="2" charset="-122"/>
                      <a:ea typeface="宋体" panose="02010600030101010101" pitchFamily="2" charset="-122"/>
                    </a:rPr>
                    <a:t>分析法</a:t>
                  </a:r>
                </a:p>
              </p:txBody>
            </p:sp>
          </p:grpSp>
          <p:grpSp>
            <p:nvGrpSpPr>
              <p:cNvPr id="9" name="组合 8">
                <a:extLst>
                  <a:ext uri="{FF2B5EF4-FFF2-40B4-BE49-F238E27FC236}">
                    <a16:creationId xmlns:a16="http://schemas.microsoft.com/office/drawing/2014/main" id="{DAB35FC8-D36A-4337-B879-6E2CFCDE840D}"/>
                  </a:ext>
                </a:extLst>
              </p:cNvPr>
              <p:cNvGrpSpPr/>
              <p:nvPr/>
            </p:nvGrpSpPr>
            <p:grpSpPr>
              <a:xfrm>
                <a:off x="3841128" y="4333467"/>
                <a:ext cx="1275009" cy="1191296"/>
                <a:chOff x="1815920" y="2157211"/>
                <a:chExt cx="1275009" cy="1191296"/>
              </a:xfrm>
            </p:grpSpPr>
            <p:sp>
              <p:nvSpPr>
                <p:cNvPr id="10" name="椭圆 9">
                  <a:extLst>
                    <a:ext uri="{FF2B5EF4-FFF2-40B4-BE49-F238E27FC236}">
                      <a16:creationId xmlns:a16="http://schemas.microsoft.com/office/drawing/2014/main" id="{9CF1F551-A49F-5866-570B-02991FCF6D65}"/>
                    </a:ext>
                  </a:extLst>
                </p:cNvPr>
                <p:cNvSpPr/>
                <p:nvPr/>
              </p:nvSpPr>
              <p:spPr>
                <a:xfrm>
                  <a:off x="1815920" y="2157211"/>
                  <a:ext cx="1275009" cy="1191296"/>
                </a:xfrm>
                <a:prstGeom prst="ellipse">
                  <a:avLst/>
                </a:prstGeom>
                <a:solidFill>
                  <a:schemeClr val="accent6">
                    <a:lumMod val="20000"/>
                    <a:lumOff val="80000"/>
                  </a:schemeClr>
                </a:solidFill>
                <a:ln>
                  <a:solidFill>
                    <a:schemeClr val="accent2">
                      <a:lumMod val="20000"/>
                      <a:lumOff val="80000"/>
                    </a:schemeClr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" name="文本框 10">
                  <a:extLst>
                    <a:ext uri="{FF2B5EF4-FFF2-40B4-BE49-F238E27FC236}">
                      <a16:creationId xmlns:a16="http://schemas.microsoft.com/office/drawing/2014/main" id="{9B6AE07A-58E4-2A0A-BD74-68B081C21012}"/>
                    </a:ext>
                  </a:extLst>
                </p:cNvPr>
                <p:cNvSpPr txBox="1"/>
                <p:nvPr/>
              </p:nvSpPr>
              <p:spPr>
                <a:xfrm>
                  <a:off x="1931832" y="2389034"/>
                  <a:ext cx="972355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b="1" dirty="0">
                      <a:solidFill>
                        <a:schemeClr val="accent2">
                          <a:lumMod val="75000"/>
                        </a:schemeClr>
                      </a:solidFill>
                      <a:latin typeface="宋体" panose="02010600030101010101" pitchFamily="2" charset="-122"/>
                      <a:ea typeface="宋体" panose="02010600030101010101" pitchFamily="2" charset="-122"/>
                    </a:rPr>
                    <a:t>激情</a:t>
                  </a:r>
                  <a:endParaRPr lang="en-US" altLang="zh-CN" sz="2000" b="1" dirty="0">
                    <a:solidFill>
                      <a:schemeClr val="accent2">
                        <a:lumMod val="75000"/>
                      </a:schemeClr>
                    </a:solidFill>
                    <a:latin typeface="宋体" panose="02010600030101010101" pitchFamily="2" charset="-122"/>
                    <a:ea typeface="宋体" panose="02010600030101010101" pitchFamily="2" charset="-122"/>
                  </a:endParaRPr>
                </a:p>
                <a:p>
                  <a:pPr algn="ctr"/>
                  <a:r>
                    <a:rPr lang="zh-CN" altLang="en-US" sz="2000" b="1" dirty="0">
                      <a:solidFill>
                        <a:schemeClr val="accent2">
                          <a:lumMod val="75000"/>
                        </a:schemeClr>
                      </a:solidFill>
                      <a:latin typeface="宋体" panose="02010600030101010101" pitchFamily="2" charset="-122"/>
                      <a:ea typeface="宋体" panose="02010600030101010101" pitchFamily="2" charset="-122"/>
                    </a:rPr>
                    <a:t>冲动法</a:t>
                  </a:r>
                </a:p>
              </p:txBody>
            </p:sp>
          </p:grpSp>
          <p:grpSp>
            <p:nvGrpSpPr>
              <p:cNvPr id="12" name="组合 11">
                <a:extLst>
                  <a:ext uri="{FF2B5EF4-FFF2-40B4-BE49-F238E27FC236}">
                    <a16:creationId xmlns:a16="http://schemas.microsoft.com/office/drawing/2014/main" id="{84CC4ADB-CC8A-4F06-D517-268CB2425AFD}"/>
                  </a:ext>
                </a:extLst>
              </p:cNvPr>
              <p:cNvGrpSpPr/>
              <p:nvPr/>
            </p:nvGrpSpPr>
            <p:grpSpPr>
              <a:xfrm>
                <a:off x="1439214" y="4343349"/>
                <a:ext cx="1275009" cy="1191296"/>
                <a:chOff x="1815920" y="2157211"/>
                <a:chExt cx="1275009" cy="1191296"/>
              </a:xfrm>
            </p:grpSpPr>
            <p:sp>
              <p:nvSpPr>
                <p:cNvPr id="13" name="椭圆 12">
                  <a:extLst>
                    <a:ext uri="{FF2B5EF4-FFF2-40B4-BE49-F238E27FC236}">
                      <a16:creationId xmlns:a16="http://schemas.microsoft.com/office/drawing/2014/main" id="{8FB569DF-51C0-9B8F-DEE5-C0271D6EDDB5}"/>
                    </a:ext>
                  </a:extLst>
                </p:cNvPr>
                <p:cNvSpPr/>
                <p:nvPr/>
              </p:nvSpPr>
              <p:spPr>
                <a:xfrm>
                  <a:off x="1815920" y="2157211"/>
                  <a:ext cx="1275009" cy="1191296"/>
                </a:xfrm>
                <a:prstGeom prst="ellipse">
                  <a:avLst/>
                </a:prstGeom>
                <a:solidFill>
                  <a:schemeClr val="accent6">
                    <a:lumMod val="20000"/>
                    <a:lumOff val="80000"/>
                  </a:schemeClr>
                </a:solidFill>
                <a:ln>
                  <a:solidFill>
                    <a:schemeClr val="accent2">
                      <a:lumMod val="20000"/>
                      <a:lumOff val="80000"/>
                    </a:schemeClr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" name="文本框 13">
                  <a:extLst>
                    <a:ext uri="{FF2B5EF4-FFF2-40B4-BE49-F238E27FC236}">
                      <a16:creationId xmlns:a16="http://schemas.microsoft.com/office/drawing/2014/main" id="{F4980B13-7D61-DC59-F6EE-E3413C7DCBCC}"/>
                    </a:ext>
                  </a:extLst>
                </p:cNvPr>
                <p:cNvSpPr txBox="1"/>
                <p:nvPr/>
              </p:nvSpPr>
              <p:spPr>
                <a:xfrm>
                  <a:off x="1931832" y="2389034"/>
                  <a:ext cx="972355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b="1" dirty="0">
                      <a:solidFill>
                        <a:schemeClr val="accent2">
                          <a:lumMod val="75000"/>
                        </a:schemeClr>
                      </a:solidFill>
                      <a:latin typeface="宋体" panose="02010600030101010101" pitchFamily="2" charset="-122"/>
                      <a:ea typeface="宋体" panose="02010600030101010101" pitchFamily="2" charset="-122"/>
                    </a:rPr>
                    <a:t>实践</a:t>
                  </a:r>
                  <a:endParaRPr lang="en-US" altLang="zh-CN" sz="2000" b="1" dirty="0">
                    <a:solidFill>
                      <a:schemeClr val="accent2">
                        <a:lumMod val="75000"/>
                      </a:schemeClr>
                    </a:solidFill>
                    <a:latin typeface="宋体" panose="02010600030101010101" pitchFamily="2" charset="-122"/>
                    <a:ea typeface="宋体" panose="02010600030101010101" pitchFamily="2" charset="-122"/>
                  </a:endParaRPr>
                </a:p>
                <a:p>
                  <a:pPr algn="ctr"/>
                  <a:r>
                    <a:rPr lang="zh-CN" altLang="en-US" sz="2000" b="1" dirty="0">
                      <a:solidFill>
                        <a:schemeClr val="accent2">
                          <a:lumMod val="75000"/>
                        </a:schemeClr>
                      </a:solidFill>
                      <a:latin typeface="宋体" panose="02010600030101010101" pitchFamily="2" charset="-122"/>
                      <a:ea typeface="宋体" panose="02010600030101010101" pitchFamily="2" charset="-122"/>
                    </a:rPr>
                    <a:t>激发法</a:t>
                  </a:r>
                </a:p>
              </p:txBody>
            </p: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C3858481-D48D-96BA-3775-41FFCB75C242}"/>
                  </a:ext>
                </a:extLst>
              </p:cNvPr>
              <p:cNvGrpSpPr/>
              <p:nvPr/>
            </p:nvGrpSpPr>
            <p:grpSpPr>
              <a:xfrm>
                <a:off x="3841128" y="1919003"/>
                <a:ext cx="1275009" cy="1191296"/>
                <a:chOff x="1815920" y="2157211"/>
                <a:chExt cx="1275009" cy="1191296"/>
              </a:xfrm>
            </p:grpSpPr>
            <p:sp>
              <p:nvSpPr>
                <p:cNvPr id="16" name="椭圆 15">
                  <a:extLst>
                    <a:ext uri="{FF2B5EF4-FFF2-40B4-BE49-F238E27FC236}">
                      <a16:creationId xmlns:a16="http://schemas.microsoft.com/office/drawing/2014/main" id="{06EFF19B-349E-D591-6FEE-C0369E6F14F6}"/>
                    </a:ext>
                  </a:extLst>
                </p:cNvPr>
                <p:cNvSpPr/>
                <p:nvPr/>
              </p:nvSpPr>
              <p:spPr>
                <a:xfrm>
                  <a:off x="1815920" y="2157211"/>
                  <a:ext cx="1275009" cy="1191296"/>
                </a:xfrm>
                <a:prstGeom prst="ellipse">
                  <a:avLst/>
                </a:prstGeom>
                <a:solidFill>
                  <a:schemeClr val="accent6">
                    <a:lumMod val="20000"/>
                    <a:lumOff val="80000"/>
                  </a:schemeClr>
                </a:solidFill>
                <a:ln>
                  <a:solidFill>
                    <a:schemeClr val="accent2">
                      <a:lumMod val="20000"/>
                      <a:lumOff val="80000"/>
                    </a:schemeClr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" name="文本框 16">
                  <a:extLst>
                    <a:ext uri="{FF2B5EF4-FFF2-40B4-BE49-F238E27FC236}">
                      <a16:creationId xmlns:a16="http://schemas.microsoft.com/office/drawing/2014/main" id="{662CE96F-56DB-BDDA-4F64-80B015802982}"/>
                    </a:ext>
                  </a:extLst>
                </p:cNvPr>
                <p:cNvSpPr txBox="1"/>
                <p:nvPr/>
              </p:nvSpPr>
              <p:spPr>
                <a:xfrm>
                  <a:off x="1931832" y="2389034"/>
                  <a:ext cx="972355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b="1" dirty="0">
                      <a:solidFill>
                        <a:schemeClr val="accent2">
                          <a:lumMod val="75000"/>
                        </a:schemeClr>
                      </a:solidFill>
                      <a:latin typeface="宋体" panose="02010600030101010101" pitchFamily="2" charset="-122"/>
                      <a:ea typeface="宋体" panose="02010600030101010101" pitchFamily="2" charset="-122"/>
                    </a:rPr>
                    <a:t>启发</a:t>
                  </a:r>
                  <a:endParaRPr lang="en-US" altLang="zh-CN" sz="2000" b="1" dirty="0">
                    <a:solidFill>
                      <a:schemeClr val="accent2">
                        <a:lumMod val="75000"/>
                      </a:schemeClr>
                    </a:solidFill>
                    <a:latin typeface="宋体" panose="02010600030101010101" pitchFamily="2" charset="-122"/>
                    <a:ea typeface="宋体" panose="02010600030101010101" pitchFamily="2" charset="-122"/>
                  </a:endParaRPr>
                </a:p>
                <a:p>
                  <a:pPr algn="ctr"/>
                  <a:r>
                    <a:rPr lang="zh-CN" altLang="en-US" sz="2000" b="1" dirty="0">
                      <a:solidFill>
                        <a:schemeClr val="accent2">
                          <a:lumMod val="75000"/>
                        </a:schemeClr>
                      </a:solidFill>
                      <a:latin typeface="宋体" panose="02010600030101010101" pitchFamily="2" charset="-122"/>
                      <a:ea typeface="宋体" panose="02010600030101010101" pitchFamily="2" charset="-122"/>
                    </a:rPr>
                    <a:t>联想法</a:t>
                  </a:r>
                </a:p>
              </p:txBody>
            </p:sp>
          </p:grpSp>
        </p:grp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C6BBCCB8-A7E3-F8EA-BE20-A3893E140891}"/>
                </a:ext>
              </a:extLst>
            </p:cNvPr>
            <p:cNvSpPr/>
            <p:nvPr/>
          </p:nvSpPr>
          <p:spPr>
            <a:xfrm>
              <a:off x="2975021" y="3528811"/>
              <a:ext cx="392806" cy="334851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5" name="图片 34">
            <a:extLst>
              <a:ext uri="{FF2B5EF4-FFF2-40B4-BE49-F238E27FC236}">
                <a16:creationId xmlns:a16="http://schemas.microsoft.com/office/drawing/2014/main" id="{9AB35C16-BA27-FBDB-A20A-67155AA8BCD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0429" y="2073448"/>
            <a:ext cx="2857500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1887314"/>
      </p:ext>
    </p:extLst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/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" name="íSľïḑe"/>
          <p:cNvSpPr txBox="1"/>
          <p:nvPr/>
        </p:nvSpPr>
        <p:spPr>
          <a:xfrm>
            <a:off x="1044743" y="145979"/>
            <a:ext cx="4223943" cy="800219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800" kern="0" dirty="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步骤二</a:t>
            </a:r>
            <a:endParaRPr lang="en-US" altLang="zh-CN" sz="1800" kern="0" dirty="0">
              <a:solidFill>
                <a:schemeClr val="accent6">
                  <a:lumMod val="60000"/>
                  <a:lumOff val="40000"/>
                </a:schemeClr>
              </a:solidFill>
              <a:cs typeface="+mn-ea"/>
              <a:sym typeface="+mn-lt"/>
            </a:endParaRP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kern="0" dirty="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学习应用灵感思维的方法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accent6">
                  <a:lumMod val="60000"/>
                  <a:lumOff val="4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AECE7966-F91F-B121-3136-755BF98335DA}"/>
              </a:ext>
            </a:extLst>
          </p:cNvPr>
          <p:cNvGrpSpPr/>
          <p:nvPr/>
        </p:nvGrpSpPr>
        <p:grpSpPr>
          <a:xfrm>
            <a:off x="1616196" y="1355506"/>
            <a:ext cx="5525137" cy="4781278"/>
            <a:chOff x="6487807" y="1251062"/>
            <a:chExt cx="5176825" cy="5006636"/>
          </a:xfrm>
        </p:grpSpPr>
        <p:sp>
          <p:nvSpPr>
            <p:cNvPr id="7" name="云形 6">
              <a:extLst>
                <a:ext uri="{FF2B5EF4-FFF2-40B4-BE49-F238E27FC236}">
                  <a16:creationId xmlns:a16="http://schemas.microsoft.com/office/drawing/2014/main" id="{8A0B6E69-F358-B32F-245C-3BEA34DB6214}"/>
                </a:ext>
              </a:extLst>
            </p:cNvPr>
            <p:cNvSpPr/>
            <p:nvPr/>
          </p:nvSpPr>
          <p:spPr>
            <a:xfrm>
              <a:off x="6487807" y="1251062"/>
              <a:ext cx="5176825" cy="5006636"/>
            </a:xfrm>
            <a:prstGeom prst="cloud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CDA99F47-7E38-5E25-F1CD-E58C3106597F}"/>
                </a:ext>
              </a:extLst>
            </p:cNvPr>
            <p:cNvSpPr txBox="1"/>
            <p:nvPr/>
          </p:nvSpPr>
          <p:spPr>
            <a:xfrm>
              <a:off x="7310384" y="1991472"/>
              <a:ext cx="3688542" cy="340512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457200">
                <a:lnSpc>
                  <a:spcPct val="150000"/>
                </a:lnSpc>
              </a:pPr>
              <a:r>
                <a:rPr lang="zh-CN" altLang="en-US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（</a:t>
              </a:r>
              <a:r>
                <a:rPr lang="en-US" altLang="zh-CN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1</a:t>
              </a:r>
              <a:r>
                <a:rPr lang="zh-CN" altLang="en-US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）请阅读创新故事</a:t>
              </a:r>
              <a:r>
                <a:rPr lang="en-US" altLang="zh-CN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《</a:t>
              </a:r>
              <a:r>
                <a:rPr lang="zh-CN" altLang="en-US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朱冼育蚕</a:t>
              </a:r>
              <a:r>
                <a:rPr lang="en-US" altLang="zh-CN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》</a:t>
              </a:r>
              <a:r>
                <a:rPr lang="zh-CN" altLang="en-US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，谈谈生物学家朱冼是用了什么样的方法</a:t>
              </a:r>
              <a:r>
                <a:rPr lang="en-US" altLang="zh-CN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,</a:t>
              </a:r>
              <a:r>
                <a:rPr lang="zh-CN" altLang="en-US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经过怎样的过程</a:t>
              </a:r>
              <a:r>
                <a:rPr lang="en-US" altLang="zh-CN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,</a:t>
              </a:r>
              <a:r>
                <a:rPr lang="zh-CN" altLang="en-US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发现新的杂交思路的</a:t>
              </a:r>
              <a:r>
                <a:rPr lang="en-US" altLang="zh-CN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?</a:t>
              </a:r>
              <a:r>
                <a:rPr lang="zh-CN" altLang="en-US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 你有哪些体现灵感思维的时刻</a:t>
              </a:r>
              <a:r>
                <a:rPr lang="en-US" altLang="zh-CN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?</a:t>
              </a:r>
            </a:p>
            <a:p>
              <a:pPr indent="457200">
                <a:lnSpc>
                  <a:spcPct val="150000"/>
                </a:lnSpc>
              </a:pPr>
              <a:r>
                <a:rPr lang="zh-CN" altLang="en-US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（</a:t>
              </a:r>
              <a:r>
                <a:rPr lang="en-US" altLang="zh-CN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2</a:t>
              </a:r>
              <a:r>
                <a:rPr lang="zh-CN" altLang="en-US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）了解运用灵感思维的主观条件。</a:t>
              </a:r>
            </a:p>
          </p:txBody>
        </p:sp>
      </p:grpSp>
      <p:pic>
        <p:nvPicPr>
          <p:cNvPr id="21" name="图片 20">
            <a:extLst>
              <a:ext uri="{FF2B5EF4-FFF2-40B4-BE49-F238E27FC236}">
                <a16:creationId xmlns:a16="http://schemas.microsoft.com/office/drawing/2014/main" id="{E227388F-6DF5-F1EB-D62E-A0042F86FB58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1396" y="2336445"/>
            <a:ext cx="3524250" cy="281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3199735"/>
      </p:ext>
    </p:extLst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-1404050" y="178727"/>
            <a:ext cx="7688736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4000" dirty="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项目介绍</a:t>
            </a:r>
          </a:p>
        </p:txBody>
      </p:sp>
      <p:grpSp>
        <p:nvGrpSpPr>
          <p:cNvPr id="5" name="Shape;222;p28"/>
          <p:cNvGrpSpPr/>
          <p:nvPr/>
        </p:nvGrpSpPr>
        <p:grpSpPr>
          <a:xfrm rot="16200000">
            <a:off x="11454133" y="6091218"/>
            <a:ext cx="83474" cy="584215"/>
            <a:chOff x="687750" y="1096650"/>
            <a:chExt cx="64500" cy="451421"/>
          </a:xfrm>
          <a:solidFill>
            <a:srgbClr val="002FA7"/>
          </a:solidFill>
        </p:grpSpPr>
        <p:sp>
          <p:nvSpPr>
            <p:cNvPr id="6" name="Shape;223;p28"/>
            <p:cNvSpPr/>
            <p:nvPr/>
          </p:nvSpPr>
          <p:spPr>
            <a:xfrm>
              <a:off x="687750" y="1483571"/>
              <a:ext cx="64500" cy="6450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  <p:sp>
          <p:nvSpPr>
            <p:cNvPr id="7" name="Shape;224;p28"/>
            <p:cNvSpPr/>
            <p:nvPr/>
          </p:nvSpPr>
          <p:spPr>
            <a:xfrm>
              <a:off x="687750" y="1290111"/>
              <a:ext cx="64500" cy="6450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  <p:sp>
          <p:nvSpPr>
            <p:cNvPr id="8" name="hape;225;p28"/>
            <p:cNvSpPr/>
            <p:nvPr/>
          </p:nvSpPr>
          <p:spPr>
            <a:xfrm>
              <a:off x="687750" y="1096650"/>
              <a:ext cx="64500" cy="6450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" name="Shape;222;p28"/>
          <p:cNvGrpSpPr/>
          <p:nvPr/>
        </p:nvGrpSpPr>
        <p:grpSpPr>
          <a:xfrm rot="5400000">
            <a:off x="748416" y="87346"/>
            <a:ext cx="83474" cy="584215"/>
            <a:chOff x="687750" y="1096650"/>
            <a:chExt cx="64500" cy="451421"/>
          </a:xfrm>
          <a:solidFill>
            <a:schemeClr val="accent6">
              <a:lumMod val="60000"/>
              <a:lumOff val="40000"/>
            </a:schemeClr>
          </a:solidFill>
        </p:grpSpPr>
        <p:sp>
          <p:nvSpPr>
            <p:cNvPr id="10" name="Shape;223;p28"/>
            <p:cNvSpPr/>
            <p:nvPr/>
          </p:nvSpPr>
          <p:spPr>
            <a:xfrm>
              <a:off x="687750" y="1483571"/>
              <a:ext cx="64500" cy="6450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  <p:sp>
          <p:nvSpPr>
            <p:cNvPr id="11" name="Shape;224;p28"/>
            <p:cNvSpPr/>
            <p:nvPr/>
          </p:nvSpPr>
          <p:spPr>
            <a:xfrm>
              <a:off x="687750" y="1290111"/>
              <a:ext cx="64500" cy="6450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  <p:sp>
          <p:nvSpPr>
            <p:cNvPr id="12" name="Shape;225;p28"/>
            <p:cNvSpPr/>
            <p:nvPr/>
          </p:nvSpPr>
          <p:spPr>
            <a:xfrm>
              <a:off x="687750" y="1096650"/>
              <a:ext cx="64500" cy="6450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98345175-D0F4-CECA-814A-DE627F354C46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2510" y="1196509"/>
            <a:ext cx="7779623" cy="530277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778937222"/>
      </p:ext>
    </p:extLst>
  </p:cSld>
  <p:clrMapOvr>
    <a:masterClrMapping/>
  </p:clrMapOvr>
  <p:transition spd="med" advClick="0" advTm="3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/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" name="íSľïḑe"/>
          <p:cNvSpPr txBox="1"/>
          <p:nvPr/>
        </p:nvSpPr>
        <p:spPr>
          <a:xfrm>
            <a:off x="1044743" y="145979"/>
            <a:ext cx="4223943" cy="800219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800" kern="0" dirty="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步骤三</a:t>
            </a:r>
            <a:endParaRPr lang="en-US" altLang="zh-CN" sz="1800" kern="0" dirty="0">
              <a:solidFill>
                <a:schemeClr val="accent6">
                  <a:lumMod val="60000"/>
                  <a:lumOff val="40000"/>
                </a:schemeClr>
              </a:solidFill>
              <a:cs typeface="+mn-ea"/>
              <a:sym typeface="+mn-lt"/>
            </a:endParaRP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kern="0" dirty="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开展创新实践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accent6">
                  <a:lumMod val="60000"/>
                  <a:lumOff val="4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CDA99F47-7E38-5E25-F1CD-E58C3106597F}"/>
              </a:ext>
            </a:extLst>
          </p:cNvPr>
          <p:cNvSpPr txBox="1"/>
          <p:nvPr/>
        </p:nvSpPr>
        <p:spPr>
          <a:xfrm>
            <a:off x="1966084" y="1460168"/>
            <a:ext cx="8710501" cy="46368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有消费者在网络平台吐槽智能电视困扰家中老人的现象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:“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遥控器按键太多，老年人不知道该怎么用”“开机后不能直达想看的电视节目”“遇到问题找不到人帮”、即便子女通过电话指导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老年人也听不清楚、弄不明白。</a:t>
            </a:r>
            <a:endParaRPr lang="en-US" altLang="zh-CN" sz="20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457200">
              <a:lnSpc>
                <a:spcPct val="150000"/>
              </a:lnSpc>
            </a:pP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假设你是电视机生产企业的营销人员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面对当前老年人遇到的种种问题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请有针对性地向研发部门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]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提出智能电视的适老化创新研发建议。</a:t>
            </a:r>
            <a:endParaRPr lang="en-US" altLang="zh-CN" sz="20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457200">
              <a:lnSpc>
                <a:spcPct val="150000"/>
              </a:lnSpc>
            </a:pP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(1)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你需要做一个调研，了解老年人观看电视存在的困难、问题都有哪些，并从中选出最迫切需要解决的一个问题作为研究主题。</a:t>
            </a:r>
            <a:endParaRPr lang="en-US" altLang="zh-CN" sz="20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457200">
              <a:lnSpc>
                <a:spcPct val="150000"/>
              </a:lnSpc>
            </a:pP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(2)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打开思路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激发灵感，提出至少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条解决这个问题的建议。</a:t>
            </a:r>
            <a:endParaRPr lang="en-US" altLang="zh-CN" sz="20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457200">
              <a:lnSpc>
                <a:spcPct val="150000"/>
              </a:lnSpc>
            </a:pP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(3)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将你的建议展示给大家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一起探讨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评选出最有创意的建议。</a:t>
            </a:r>
            <a:endParaRPr lang="en-US" altLang="zh-CN" sz="20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457200">
              <a:lnSpc>
                <a:spcPct val="150000"/>
              </a:lnSpc>
            </a:pPr>
            <a:endParaRPr lang="zh-CN" altLang="en-US" sz="20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66443249"/>
      </p:ext>
    </p:extLst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B8144251-430E-B9DC-6798-AEBA903A6AB1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70000"/>
          </a:blip>
          <a:stretch>
            <a:fillRect/>
          </a:stretch>
        </p:blipFill>
        <p:spPr>
          <a:xfrm>
            <a:off x="2289368" y="1460682"/>
            <a:ext cx="7943463" cy="4526190"/>
          </a:xfrm>
          <a:prstGeom prst="rect">
            <a:avLst/>
          </a:prstGeom>
        </p:spPr>
      </p:pic>
    </p:spTree>
  </p:cSld>
  <p:clrMapOvr>
    <a:masterClrMapping/>
  </p:clrMapOvr>
  <p:transition spd="slow" advClick="0" advTm="3000">
    <p:wip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标题 3"/>
          <p:cNvSpPr txBox="1"/>
          <p:nvPr/>
        </p:nvSpPr>
        <p:spPr>
          <a:xfrm>
            <a:off x="2687121" y="1411609"/>
            <a:ext cx="6572993" cy="267416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zh-CN" altLang="en-US" sz="5400" spc="300" dirty="0">
                <a:solidFill>
                  <a:schemeClr val="accent6">
                    <a:lumMod val="60000"/>
                    <a:lumOff val="4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任务一 </a:t>
            </a:r>
            <a:endParaRPr lang="en-US" altLang="zh-CN" sz="5400" spc="300" dirty="0">
              <a:solidFill>
                <a:schemeClr val="accent6">
                  <a:lumMod val="60000"/>
                  <a:lumOff val="4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lvl="0" algn="ctr">
              <a:lnSpc>
                <a:spcPct val="50000"/>
              </a:lnSpc>
            </a:pPr>
            <a:endParaRPr lang="en-US" altLang="zh-CN" sz="6600" spc="300" dirty="0">
              <a:solidFill>
                <a:schemeClr val="accent6">
                  <a:lumMod val="60000"/>
                  <a:lumOff val="4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lvl="0" algn="ctr"/>
            <a:r>
              <a:rPr lang="zh-CN" altLang="en-US" sz="6600" spc="300" dirty="0">
                <a:solidFill>
                  <a:schemeClr val="accent6">
                    <a:lumMod val="60000"/>
                    <a:lumOff val="4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拆掉思维的墙</a:t>
            </a:r>
          </a:p>
        </p:txBody>
      </p:sp>
    </p:spTree>
  </p:cSld>
  <p:clrMapOvr>
    <a:masterClrMapping/>
  </p:clrMapOvr>
  <p:transition spd="slow" advClick="0" advTm="300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-1404050" y="178727"/>
            <a:ext cx="7688736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4000" dirty="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任务目标</a:t>
            </a:r>
          </a:p>
        </p:txBody>
      </p:sp>
      <p:grpSp>
        <p:nvGrpSpPr>
          <p:cNvPr id="5" name="Shape;222;p28"/>
          <p:cNvGrpSpPr/>
          <p:nvPr/>
        </p:nvGrpSpPr>
        <p:grpSpPr>
          <a:xfrm rot="16200000">
            <a:off x="11454133" y="6091218"/>
            <a:ext cx="83474" cy="584215"/>
            <a:chOff x="687750" y="1096650"/>
            <a:chExt cx="64500" cy="451421"/>
          </a:xfrm>
          <a:solidFill>
            <a:srgbClr val="002FA7"/>
          </a:solidFill>
        </p:grpSpPr>
        <p:sp>
          <p:nvSpPr>
            <p:cNvPr id="6" name="Shape;223;p28"/>
            <p:cNvSpPr/>
            <p:nvPr/>
          </p:nvSpPr>
          <p:spPr>
            <a:xfrm>
              <a:off x="687750" y="1483571"/>
              <a:ext cx="64500" cy="6450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  <p:sp>
          <p:nvSpPr>
            <p:cNvPr id="7" name="Shape;224;p28"/>
            <p:cNvSpPr/>
            <p:nvPr/>
          </p:nvSpPr>
          <p:spPr>
            <a:xfrm>
              <a:off x="687750" y="1290111"/>
              <a:ext cx="64500" cy="6450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  <p:sp>
          <p:nvSpPr>
            <p:cNvPr id="8" name="hape;225;p28"/>
            <p:cNvSpPr/>
            <p:nvPr/>
          </p:nvSpPr>
          <p:spPr>
            <a:xfrm>
              <a:off x="687750" y="1096650"/>
              <a:ext cx="64500" cy="6450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" name="Shape;222;p28"/>
          <p:cNvGrpSpPr/>
          <p:nvPr/>
        </p:nvGrpSpPr>
        <p:grpSpPr>
          <a:xfrm rot="5400000">
            <a:off x="748416" y="87346"/>
            <a:ext cx="83474" cy="584215"/>
            <a:chOff x="687750" y="1096650"/>
            <a:chExt cx="64500" cy="451421"/>
          </a:xfrm>
          <a:solidFill>
            <a:schemeClr val="accent6">
              <a:lumMod val="60000"/>
              <a:lumOff val="40000"/>
            </a:schemeClr>
          </a:solidFill>
        </p:grpSpPr>
        <p:sp>
          <p:nvSpPr>
            <p:cNvPr id="10" name="Shape;223;p28"/>
            <p:cNvSpPr/>
            <p:nvPr/>
          </p:nvSpPr>
          <p:spPr>
            <a:xfrm>
              <a:off x="687750" y="1483571"/>
              <a:ext cx="64500" cy="6450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  <p:sp>
          <p:nvSpPr>
            <p:cNvPr id="11" name="Shape;224;p28"/>
            <p:cNvSpPr/>
            <p:nvPr/>
          </p:nvSpPr>
          <p:spPr>
            <a:xfrm>
              <a:off x="687750" y="1290111"/>
              <a:ext cx="64500" cy="6450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  <p:sp>
          <p:nvSpPr>
            <p:cNvPr id="12" name="Shape;225;p28"/>
            <p:cNvSpPr/>
            <p:nvPr/>
          </p:nvSpPr>
          <p:spPr>
            <a:xfrm>
              <a:off x="687750" y="1096650"/>
              <a:ext cx="64500" cy="6450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AF08AF33-6CC7-6F12-6A2F-85F79A4EB34F}"/>
              </a:ext>
            </a:extLst>
          </p:cNvPr>
          <p:cNvGrpSpPr/>
          <p:nvPr/>
        </p:nvGrpSpPr>
        <p:grpSpPr>
          <a:xfrm>
            <a:off x="1477385" y="1190623"/>
            <a:ext cx="9768114" cy="4826000"/>
            <a:chOff x="1211943" y="1139823"/>
            <a:chExt cx="9768114" cy="4826000"/>
          </a:xfrm>
        </p:grpSpPr>
        <p:sp>
          <p:nvSpPr>
            <p:cNvPr id="34" name="矩形 33">
              <a:extLst>
                <a:ext uri="{FF2B5EF4-FFF2-40B4-BE49-F238E27FC236}">
                  <a16:creationId xmlns:a16="http://schemas.microsoft.com/office/drawing/2014/main" id="{A014D60C-C3D3-ADD4-E527-2F6234A301F5}"/>
                </a:ext>
              </a:extLst>
            </p:cNvPr>
            <p:cNvSpPr/>
            <p:nvPr/>
          </p:nvSpPr>
          <p:spPr>
            <a:xfrm>
              <a:off x="1211943" y="1139823"/>
              <a:ext cx="9768114" cy="4826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id="{556AEE5F-B756-89B8-48AB-DCB7FA425B3B}"/>
                </a:ext>
              </a:extLst>
            </p:cNvPr>
            <p:cNvGrpSpPr/>
            <p:nvPr/>
          </p:nvGrpSpPr>
          <p:grpSpPr>
            <a:xfrm>
              <a:off x="1584422" y="1914035"/>
              <a:ext cx="5727289" cy="3029930"/>
              <a:chOff x="1787622" y="1720268"/>
              <a:chExt cx="5727289" cy="3029930"/>
            </a:xfrm>
          </p:grpSpPr>
          <p:grpSp>
            <p:nvGrpSpPr>
              <p:cNvPr id="29" name="组合 28">
                <a:extLst>
                  <a:ext uri="{FF2B5EF4-FFF2-40B4-BE49-F238E27FC236}">
                    <a16:creationId xmlns:a16="http://schemas.microsoft.com/office/drawing/2014/main" id="{E29BF653-3C86-D0B2-FE84-6CD6E8433535}"/>
                  </a:ext>
                </a:extLst>
              </p:cNvPr>
              <p:cNvGrpSpPr/>
              <p:nvPr/>
            </p:nvGrpSpPr>
            <p:grpSpPr>
              <a:xfrm>
                <a:off x="1801996" y="2927505"/>
                <a:ext cx="4216400" cy="615456"/>
                <a:chOff x="1801996" y="2927505"/>
                <a:chExt cx="4216400" cy="615456"/>
              </a:xfrm>
            </p:grpSpPr>
            <p:sp>
              <p:nvSpPr>
                <p:cNvPr id="26" name="箭头: 五边形 25">
                  <a:extLst>
                    <a:ext uri="{FF2B5EF4-FFF2-40B4-BE49-F238E27FC236}">
                      <a16:creationId xmlns:a16="http://schemas.microsoft.com/office/drawing/2014/main" id="{F0CAEEEA-4183-6C3E-3359-28D072B2E679}"/>
                    </a:ext>
                  </a:extLst>
                </p:cNvPr>
                <p:cNvSpPr/>
                <p:nvPr/>
              </p:nvSpPr>
              <p:spPr>
                <a:xfrm>
                  <a:off x="1801996" y="2927505"/>
                  <a:ext cx="4216400" cy="615456"/>
                </a:xfrm>
                <a:prstGeom prst="homePlate">
                  <a:avLst/>
                </a:prstGeom>
                <a:solidFill>
                  <a:schemeClr val="accent6">
                    <a:lumMod val="20000"/>
                    <a:lumOff val="80000"/>
                  </a:schemeClr>
                </a:soli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" name="文本框 14">
                  <a:extLst>
                    <a:ext uri="{FF2B5EF4-FFF2-40B4-BE49-F238E27FC236}">
                      <a16:creationId xmlns:a16="http://schemas.microsoft.com/office/drawing/2014/main" id="{12A7F7D9-6E7D-668A-0F37-4A1EFDAB3279}"/>
                    </a:ext>
                  </a:extLst>
                </p:cNvPr>
                <p:cNvSpPr txBox="1"/>
                <p:nvPr/>
              </p:nvSpPr>
              <p:spPr>
                <a:xfrm>
                  <a:off x="1885454" y="3006749"/>
                  <a:ext cx="4049485" cy="461665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>
                  <a:spAutoFit/>
                </a:bodyPr>
                <a:lstStyle>
                  <a:defPPr>
                    <a:defRPr lang="zh-CN"/>
                  </a:defPPr>
                  <a:lvl1pPr>
                    <a:defRPr sz="2400" b="1">
                      <a:solidFill>
                        <a:schemeClr val="accent2"/>
                      </a:solidFill>
                      <a:latin typeface="宋体" panose="02010600030101010101" pitchFamily="2" charset="-122"/>
                      <a:ea typeface="宋体" panose="02010600030101010101" pitchFamily="2" charset="-122"/>
                    </a:defRPr>
                  </a:lvl1pPr>
                </a:lstStyle>
                <a:p>
                  <a:r>
                    <a:rPr lang="en-US" altLang="zh-CN" dirty="0">
                      <a:solidFill>
                        <a:schemeClr val="accent2">
                          <a:lumMod val="75000"/>
                        </a:schemeClr>
                      </a:solidFill>
                    </a:rPr>
                    <a:t>(2)</a:t>
                  </a:r>
                  <a:r>
                    <a:rPr lang="zh-CN" altLang="en-US" dirty="0">
                      <a:solidFill>
                        <a:schemeClr val="accent2">
                          <a:lumMod val="75000"/>
                        </a:schemeClr>
                      </a:solidFill>
                    </a:rPr>
                    <a:t>了解常见的思维误区。</a:t>
                  </a:r>
                </a:p>
              </p:txBody>
            </p:sp>
          </p:grpSp>
          <p:grpSp>
            <p:nvGrpSpPr>
              <p:cNvPr id="28" name="组合 27">
                <a:extLst>
                  <a:ext uri="{FF2B5EF4-FFF2-40B4-BE49-F238E27FC236}">
                    <a16:creationId xmlns:a16="http://schemas.microsoft.com/office/drawing/2014/main" id="{042A3654-CE88-05FA-B7CB-C832C50702EF}"/>
                  </a:ext>
                </a:extLst>
              </p:cNvPr>
              <p:cNvGrpSpPr/>
              <p:nvPr/>
            </p:nvGrpSpPr>
            <p:grpSpPr>
              <a:xfrm>
                <a:off x="1787622" y="4134742"/>
                <a:ext cx="5727289" cy="615456"/>
                <a:chOff x="1885454" y="4164458"/>
                <a:chExt cx="5727289" cy="615456"/>
              </a:xfrm>
            </p:grpSpPr>
            <p:sp>
              <p:nvSpPr>
                <p:cNvPr id="27" name="箭头: 五边形 26">
                  <a:extLst>
                    <a:ext uri="{FF2B5EF4-FFF2-40B4-BE49-F238E27FC236}">
                      <a16:creationId xmlns:a16="http://schemas.microsoft.com/office/drawing/2014/main" id="{9F3EC6F8-2E60-B390-2D82-F4843216ED34}"/>
                    </a:ext>
                  </a:extLst>
                </p:cNvPr>
                <p:cNvSpPr/>
                <p:nvPr/>
              </p:nvSpPr>
              <p:spPr>
                <a:xfrm>
                  <a:off x="1885454" y="4164458"/>
                  <a:ext cx="4246136" cy="615456"/>
                </a:xfrm>
                <a:prstGeom prst="homePlate">
                  <a:avLst/>
                </a:prstGeom>
                <a:solidFill>
                  <a:schemeClr val="accent6">
                    <a:lumMod val="20000"/>
                    <a:lumOff val="80000"/>
                  </a:schemeClr>
                </a:soli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8" name="文本框 17">
                  <a:extLst>
                    <a:ext uri="{FF2B5EF4-FFF2-40B4-BE49-F238E27FC236}">
                      <a16:creationId xmlns:a16="http://schemas.microsoft.com/office/drawing/2014/main" id="{2AC6805A-A121-18DF-0F9E-2D605911DDD0}"/>
                    </a:ext>
                  </a:extLst>
                </p:cNvPr>
                <p:cNvSpPr txBox="1"/>
                <p:nvPr/>
              </p:nvSpPr>
              <p:spPr>
                <a:xfrm>
                  <a:off x="1885454" y="4241354"/>
                  <a:ext cx="5727289" cy="461665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>
                  <a:spAutoFit/>
                </a:bodyPr>
                <a:lstStyle>
                  <a:defPPr>
                    <a:defRPr lang="zh-CN"/>
                  </a:defPPr>
                  <a:lvl1pPr>
                    <a:defRPr sz="2400" b="1">
                      <a:solidFill>
                        <a:schemeClr val="accent2"/>
                      </a:solidFill>
                      <a:latin typeface="宋体" panose="02010600030101010101" pitchFamily="2" charset="-122"/>
                      <a:ea typeface="宋体" panose="02010600030101010101" pitchFamily="2" charset="-122"/>
                    </a:defRPr>
                  </a:lvl1pPr>
                </a:lstStyle>
                <a:p>
                  <a:r>
                    <a:rPr lang="en-US" altLang="zh-CN" dirty="0">
                      <a:solidFill>
                        <a:schemeClr val="accent2">
                          <a:lumMod val="75000"/>
                        </a:schemeClr>
                      </a:solidFill>
                    </a:rPr>
                    <a:t>(3)</a:t>
                  </a:r>
                  <a:r>
                    <a:rPr lang="zh-CN" altLang="en-US" dirty="0">
                      <a:solidFill>
                        <a:schemeClr val="accent2">
                          <a:lumMod val="75000"/>
                        </a:schemeClr>
                      </a:solidFill>
                    </a:rPr>
                    <a:t>了解如何走出思维误区。</a:t>
                  </a:r>
                </a:p>
              </p:txBody>
            </p:sp>
          </p:grpSp>
          <p:grpSp>
            <p:nvGrpSpPr>
              <p:cNvPr id="30" name="组合 29">
                <a:extLst>
                  <a:ext uri="{FF2B5EF4-FFF2-40B4-BE49-F238E27FC236}">
                    <a16:creationId xmlns:a16="http://schemas.microsoft.com/office/drawing/2014/main" id="{95D09FBE-12C3-5689-DD5B-EAE8C7A6E3D5}"/>
                  </a:ext>
                </a:extLst>
              </p:cNvPr>
              <p:cNvGrpSpPr/>
              <p:nvPr/>
            </p:nvGrpSpPr>
            <p:grpSpPr>
              <a:xfrm>
                <a:off x="1801996" y="1720268"/>
                <a:ext cx="4216400" cy="615456"/>
                <a:chOff x="1801996" y="1720268"/>
                <a:chExt cx="4216400" cy="615456"/>
              </a:xfrm>
            </p:grpSpPr>
            <p:sp>
              <p:nvSpPr>
                <p:cNvPr id="25" name="箭头: 五边形 24">
                  <a:extLst>
                    <a:ext uri="{FF2B5EF4-FFF2-40B4-BE49-F238E27FC236}">
                      <a16:creationId xmlns:a16="http://schemas.microsoft.com/office/drawing/2014/main" id="{EA68EA73-9758-2029-0A3E-B0221AED4DE9}"/>
                    </a:ext>
                  </a:extLst>
                </p:cNvPr>
                <p:cNvSpPr/>
                <p:nvPr/>
              </p:nvSpPr>
              <p:spPr>
                <a:xfrm>
                  <a:off x="1801996" y="1720268"/>
                  <a:ext cx="4216400" cy="615456"/>
                </a:xfrm>
                <a:prstGeom prst="homePlate">
                  <a:avLst/>
                </a:prstGeom>
                <a:solidFill>
                  <a:schemeClr val="accent6">
                    <a:lumMod val="20000"/>
                    <a:lumOff val="80000"/>
                  </a:schemeClr>
                </a:soli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4" name="文本框 23">
                  <a:extLst>
                    <a:ext uri="{FF2B5EF4-FFF2-40B4-BE49-F238E27FC236}">
                      <a16:creationId xmlns:a16="http://schemas.microsoft.com/office/drawing/2014/main" id="{26C06C03-0DA4-51DA-BD6C-3DA18848A14D}"/>
                    </a:ext>
                  </a:extLst>
                </p:cNvPr>
                <p:cNvSpPr txBox="1"/>
                <p:nvPr/>
              </p:nvSpPr>
              <p:spPr>
                <a:xfrm>
                  <a:off x="1885454" y="1772144"/>
                  <a:ext cx="3840572" cy="461665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>
                  <a:spAutoFit/>
                </a:bodyPr>
                <a:lstStyle/>
                <a:p>
                  <a:r>
                    <a:rPr lang="en-US" altLang="zh-CN" sz="2400" b="1" dirty="0">
                      <a:solidFill>
                        <a:schemeClr val="accent2">
                          <a:lumMod val="75000"/>
                        </a:schemeClr>
                      </a:solidFill>
                      <a:latin typeface="宋体" panose="02010600030101010101" pitchFamily="2" charset="-122"/>
                      <a:ea typeface="宋体" panose="02010600030101010101" pitchFamily="2" charset="-122"/>
                    </a:rPr>
                    <a:t>(1)</a:t>
                  </a:r>
                  <a:r>
                    <a:rPr lang="zh-CN" altLang="en-US" sz="2400" b="1" dirty="0">
                      <a:solidFill>
                        <a:schemeClr val="accent2">
                          <a:lumMod val="75000"/>
                        </a:schemeClr>
                      </a:solidFill>
                      <a:latin typeface="宋体" panose="02010600030101010101" pitchFamily="2" charset="-122"/>
                      <a:ea typeface="宋体" panose="02010600030101010101" pitchFamily="2" charset="-122"/>
                    </a:rPr>
                    <a:t>了解思维和思维定式。</a:t>
                  </a:r>
                </a:p>
              </p:txBody>
            </p:sp>
          </p:grpSp>
        </p:grpSp>
      </p:grpSp>
      <p:pic>
        <p:nvPicPr>
          <p:cNvPr id="16" name="图片 15">
            <a:extLst>
              <a:ext uri="{FF2B5EF4-FFF2-40B4-BE49-F238E27FC236}">
                <a16:creationId xmlns:a16="http://schemas.microsoft.com/office/drawing/2014/main" id="{01C1B12F-8762-532A-C148-F90529B89460}"/>
              </a:ext>
            </a:extLst>
          </p:cNvPr>
          <p:cNvPicPr>
            <a:picLocks/>
          </p:cNvPicPr>
          <p:nvPr/>
        </p:nvPicPr>
        <p:blipFill>
          <a:blip r:embed="rId2" cstate="print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2853" y="1607899"/>
            <a:ext cx="3363481" cy="39914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890488175"/>
      </p:ext>
    </p:extLst>
  </p:cSld>
  <p:clrMapOvr>
    <a:masterClrMapping/>
  </p:clrMapOvr>
  <p:transition spd="med" advClick="0" advTm="3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/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" name="íSľïḑe"/>
          <p:cNvSpPr txBox="1"/>
          <p:nvPr/>
        </p:nvSpPr>
        <p:spPr>
          <a:xfrm>
            <a:off x="1044743" y="242416"/>
            <a:ext cx="3467622" cy="800219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800" kern="0" dirty="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步骤一</a:t>
            </a:r>
            <a:endParaRPr lang="en-US" altLang="zh-CN" sz="1800" kern="0" dirty="0">
              <a:solidFill>
                <a:schemeClr val="accent6">
                  <a:lumMod val="60000"/>
                  <a:lumOff val="40000"/>
                </a:schemeClr>
              </a:solidFill>
              <a:cs typeface="+mn-ea"/>
              <a:sym typeface="+mn-lt"/>
            </a:endParaRP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kern="0" dirty="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认识</a:t>
            </a:r>
            <a:r>
              <a:rPr lang="zh-CN" altLang="en-US" sz="2800" kern="0" noProof="0" dirty="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思维和思维定式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accent6">
                  <a:lumMod val="60000"/>
                  <a:lumOff val="4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37F975F-0A86-C3C1-7158-1301AC35B5D9}"/>
              </a:ext>
            </a:extLst>
          </p:cNvPr>
          <p:cNvSpPr txBox="1"/>
          <p:nvPr/>
        </p:nvSpPr>
        <p:spPr>
          <a:xfrm>
            <a:off x="1167729" y="1234311"/>
            <a:ext cx="5564305" cy="25162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7200">
              <a:lnSpc>
                <a:spcPct val="130000"/>
              </a:lnSpc>
            </a:pPr>
            <a:r>
              <a:rPr lang="zh-CN" altLang="en-US" sz="2400" b="1" dirty="0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一、思维</a:t>
            </a:r>
            <a:endParaRPr lang="en-US" altLang="zh-CN" sz="2400" b="1" dirty="0">
              <a:solidFill>
                <a:schemeClr val="accent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457200">
              <a:lnSpc>
                <a:spcPct val="130000"/>
              </a:lnSpc>
            </a:pP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思维是人用头脑进行逻辑推导的属性、能力和过程。思维能力是人脑对客观事物间接的、概括的反映。思维能力是人的能力结构的核心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一个人的思维能力在一定程度上决定了一个人做事的成效。</a:t>
            </a:r>
            <a:endParaRPr lang="en-US" altLang="zh-CN" sz="20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EE65E9C-ADE3-A2E4-27AB-FF261C8EFCE6}"/>
              </a:ext>
            </a:extLst>
          </p:cNvPr>
          <p:cNvSpPr txBox="1"/>
          <p:nvPr/>
        </p:nvSpPr>
        <p:spPr>
          <a:xfrm>
            <a:off x="1108059" y="3750577"/>
            <a:ext cx="5683644" cy="25162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7200">
              <a:lnSpc>
                <a:spcPct val="130000"/>
              </a:lnSpc>
            </a:pPr>
            <a:r>
              <a:rPr lang="zh-CN" altLang="en-US" sz="2400" b="1" dirty="0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二、思维定式</a:t>
            </a:r>
            <a:endParaRPr lang="en-US" altLang="zh-CN" sz="2400" b="1" dirty="0">
              <a:solidFill>
                <a:schemeClr val="accent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457200">
              <a:lnSpc>
                <a:spcPct val="130000"/>
              </a:lnSpc>
            </a:pP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我们把常规思维的惯性称为思维定式。这是一种人人皆有的思维状态，是由先前的活动造成的一种对活动的特殊心理准备状态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或活动的倾向性。思维定式是创新的大敌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不打破思维定式，就难以有创新。</a:t>
            </a:r>
            <a:endParaRPr lang="en-US" altLang="zh-CN" sz="20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44B9DD4C-FBDF-C65C-DF02-0FEAC5DCB95F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9884" y="2756078"/>
            <a:ext cx="4079041" cy="3171825"/>
          </a:xfrm>
          <a:prstGeom prst="rect">
            <a:avLst/>
          </a:prstGeom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id="{6F025F35-0495-B03F-36C6-D3D07486DB31}"/>
              </a:ext>
            </a:extLst>
          </p:cNvPr>
          <p:cNvGrpSpPr/>
          <p:nvPr/>
        </p:nvGrpSpPr>
        <p:grpSpPr>
          <a:xfrm>
            <a:off x="7864342" y="1363550"/>
            <a:ext cx="2734972" cy="1218663"/>
            <a:chOff x="5899150" y="1530350"/>
            <a:chExt cx="4927600" cy="3505200"/>
          </a:xfrm>
        </p:grpSpPr>
        <p:sp>
          <p:nvSpPr>
            <p:cNvPr id="8" name="云形 7">
              <a:extLst>
                <a:ext uri="{FF2B5EF4-FFF2-40B4-BE49-F238E27FC236}">
                  <a16:creationId xmlns:a16="http://schemas.microsoft.com/office/drawing/2014/main" id="{557ABBAF-0865-1019-834F-40AF615EFA34}"/>
                </a:ext>
              </a:extLst>
            </p:cNvPr>
            <p:cNvSpPr/>
            <p:nvPr/>
          </p:nvSpPr>
          <p:spPr>
            <a:xfrm>
              <a:off x="5899150" y="1530350"/>
              <a:ext cx="4927600" cy="3505200"/>
            </a:xfrm>
            <a:prstGeom prst="cloud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F8C7CED7-801D-D7DF-F358-16336A608814}"/>
                </a:ext>
              </a:extLst>
            </p:cNvPr>
            <p:cNvSpPr txBox="1"/>
            <p:nvPr/>
          </p:nvSpPr>
          <p:spPr>
            <a:xfrm>
              <a:off x="6235183" y="1905553"/>
              <a:ext cx="4255533" cy="240400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有哪些突破思维</a:t>
              </a:r>
              <a:endPara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algn="ctr">
                <a:lnSpc>
                  <a:spcPct val="130000"/>
                </a:lnSpc>
              </a:pPr>
              <a:r>
                <a:rPr lang="zh-CN" altLang="en-US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定式的训练呢</a:t>
              </a:r>
              <a:r>
                <a:rPr lang="en-US" altLang="zh-CN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?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92656913"/>
      </p:ext>
    </p:extLst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/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" name="íSľïḑe"/>
          <p:cNvSpPr txBox="1"/>
          <p:nvPr/>
        </p:nvSpPr>
        <p:spPr>
          <a:xfrm>
            <a:off x="1044743" y="242416"/>
            <a:ext cx="3467622" cy="800219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800" kern="0" dirty="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步骤二</a:t>
            </a:r>
            <a:endParaRPr lang="en-US" altLang="zh-CN" sz="1800" kern="0" dirty="0">
              <a:solidFill>
                <a:schemeClr val="accent6">
                  <a:lumMod val="60000"/>
                  <a:lumOff val="40000"/>
                </a:schemeClr>
              </a:solidFill>
              <a:cs typeface="+mn-ea"/>
              <a:sym typeface="+mn-lt"/>
            </a:endParaRP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kern="0" noProof="0" dirty="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了解常见的思维误区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accent6">
                  <a:lumMod val="60000"/>
                  <a:lumOff val="4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684E8A61-E657-5A20-9EAC-C6DBDD9E440C}"/>
              </a:ext>
            </a:extLst>
          </p:cNvPr>
          <p:cNvGrpSpPr/>
          <p:nvPr/>
        </p:nvGrpSpPr>
        <p:grpSpPr>
          <a:xfrm>
            <a:off x="1293075" y="2376689"/>
            <a:ext cx="648236" cy="2640169"/>
            <a:chOff x="1508975" y="2414789"/>
            <a:chExt cx="648236" cy="2640169"/>
          </a:xfrm>
        </p:grpSpPr>
        <p:sp>
          <p:nvSpPr>
            <p:cNvPr id="24" name="流程图: 终止 23">
              <a:extLst>
                <a:ext uri="{FF2B5EF4-FFF2-40B4-BE49-F238E27FC236}">
                  <a16:creationId xmlns:a16="http://schemas.microsoft.com/office/drawing/2014/main" id="{95480633-229C-D0F2-4F29-F908AA261C73}"/>
                </a:ext>
              </a:extLst>
            </p:cNvPr>
            <p:cNvSpPr/>
            <p:nvPr/>
          </p:nvSpPr>
          <p:spPr>
            <a:xfrm>
              <a:off x="1508975" y="2414789"/>
              <a:ext cx="648236" cy="2640169"/>
            </a:xfrm>
            <a:prstGeom prst="flowChartTerminator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1F2337AC-2882-CC87-0293-DE5489DC6CB5}"/>
                </a:ext>
              </a:extLst>
            </p:cNvPr>
            <p:cNvSpPr txBox="1"/>
            <p:nvPr/>
          </p:nvSpPr>
          <p:spPr>
            <a:xfrm>
              <a:off x="1587501" y="2556456"/>
              <a:ext cx="492443" cy="2440547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accent2">
                      <a:lumMod val="50000"/>
                    </a:scheme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六种常见的思维误区</a:t>
              </a:r>
            </a:p>
          </p:txBody>
        </p:sp>
      </p:grpSp>
      <p:graphicFrame>
        <p:nvGraphicFramePr>
          <p:cNvPr id="26" name="表格 26">
            <a:extLst>
              <a:ext uri="{FF2B5EF4-FFF2-40B4-BE49-F238E27FC236}">
                <a16:creationId xmlns:a16="http://schemas.microsoft.com/office/drawing/2014/main" id="{61EA3AA7-3DB1-1F09-8D46-5E3C4A4E9B7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7438211"/>
              </p:ext>
            </p:extLst>
          </p:nvPr>
        </p:nvGraphicFramePr>
        <p:xfrm>
          <a:off x="2308654" y="1420379"/>
          <a:ext cx="8924496" cy="4552787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341822">
                  <a:extLst>
                    <a:ext uri="{9D8B030D-6E8A-4147-A177-3AD203B41FA5}">
                      <a16:colId xmlns:a16="http://schemas.microsoft.com/office/drawing/2014/main" val="2262518314"/>
                    </a:ext>
                  </a:extLst>
                </a:gridCol>
                <a:gridCol w="2518930">
                  <a:extLst>
                    <a:ext uri="{9D8B030D-6E8A-4147-A177-3AD203B41FA5}">
                      <a16:colId xmlns:a16="http://schemas.microsoft.com/office/drawing/2014/main" val="1843121726"/>
                    </a:ext>
                  </a:extLst>
                </a:gridCol>
                <a:gridCol w="2832620">
                  <a:extLst>
                    <a:ext uri="{9D8B030D-6E8A-4147-A177-3AD203B41FA5}">
                      <a16:colId xmlns:a16="http://schemas.microsoft.com/office/drawing/2014/main" val="3610664552"/>
                    </a:ext>
                  </a:extLst>
                </a:gridCol>
                <a:gridCol w="2231124">
                  <a:extLst>
                    <a:ext uri="{9D8B030D-6E8A-4147-A177-3AD203B41FA5}">
                      <a16:colId xmlns:a16="http://schemas.microsoft.com/office/drawing/2014/main" val="189152077"/>
                    </a:ext>
                  </a:extLst>
                </a:gridCol>
              </a:tblGrid>
              <a:tr h="530414">
                <a:tc>
                  <a:txBody>
                    <a:bodyPr/>
                    <a:lstStyle/>
                    <a:p>
                      <a:pPr algn="ctr"/>
                      <a:endParaRPr lang="en-US" altLang="zh-CN" sz="20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algn="ctr"/>
                      <a:r>
                        <a:rPr lang="zh-CN" altLang="en-US" sz="200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思维误区</a:t>
                      </a:r>
                      <a:endParaRPr lang="en-US" altLang="zh-CN" sz="20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algn="ctr"/>
                      <a:endParaRPr lang="zh-CN" altLang="en-US" sz="20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0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algn="ctr"/>
                      <a:r>
                        <a:rPr lang="zh-CN" altLang="en-US" sz="200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非黑即白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0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algn="ctr"/>
                      <a:r>
                        <a:rPr lang="zh-CN" altLang="en-US" sz="200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比较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0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algn="ctr"/>
                      <a:r>
                        <a:rPr lang="zh-CN" altLang="en-US" sz="200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过滤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53202807"/>
                  </a:ext>
                </a:extLst>
              </a:tr>
              <a:tr h="3546947">
                <a:tc>
                  <a:txBody>
                    <a:bodyPr/>
                    <a:lstStyle/>
                    <a:p>
                      <a:pPr algn="ctr"/>
                      <a:endParaRPr lang="en-US" altLang="zh-CN" sz="20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algn="ctr"/>
                      <a:endParaRPr lang="en-US" altLang="zh-CN" sz="20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algn="ctr"/>
                      <a:endParaRPr lang="en-US" altLang="zh-CN" sz="20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algn="ctr"/>
                      <a:endParaRPr lang="en-US" altLang="zh-CN" sz="20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algn="ctr"/>
                      <a:r>
                        <a:rPr lang="zh-CN" altLang="en-US" sz="20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示例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457200" algn="l">
                        <a:lnSpc>
                          <a:spcPct val="120000"/>
                        </a:lnSpc>
                      </a:pPr>
                      <a:endParaRPr lang="en-US" altLang="zh-CN" sz="18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indent="457200" algn="l">
                        <a:lnSpc>
                          <a:spcPct val="120000"/>
                        </a:lnSpc>
                      </a:pPr>
                      <a:endParaRPr lang="en-US" altLang="zh-CN" sz="18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indent="457200" algn="l">
                        <a:lnSpc>
                          <a:spcPct val="120000"/>
                        </a:lnSpc>
                      </a:pPr>
                      <a:r>
                        <a:rPr lang="zh-CN" altLang="en-US" sz="18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小张在初次创业中的表现并没有达到他自已所定的高标准，尽管已经表现得很不错了</a:t>
                      </a:r>
                      <a:r>
                        <a:rPr lang="en-US" altLang="zh-CN" sz="18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,</a:t>
                      </a:r>
                      <a:r>
                        <a:rPr lang="zh-CN" altLang="en-US" sz="18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但是因为他告诉自己他是没希望的</a:t>
                      </a:r>
                      <a:r>
                        <a:rPr lang="en-US" altLang="zh-CN" sz="18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,</a:t>
                      </a:r>
                      <a:r>
                        <a:rPr lang="zh-CN" altLang="en-US" sz="18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所以他感到非常沮丧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457200" algn="l" defTabSz="914400" rtl="0" eaLnBrk="1" latinLnBrk="0" hangingPunct="1">
                        <a:lnSpc>
                          <a:spcPct val="120000"/>
                        </a:lnSpc>
                      </a:pPr>
                      <a:endParaRPr lang="en-US" altLang="zh-CN" sz="1800" kern="1200" dirty="0">
                        <a:solidFill>
                          <a:schemeClr val="dk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0" indent="457200" algn="l" defTabSz="914400" rtl="0" eaLnBrk="1" latinLnBrk="0" hangingPunct="1">
                        <a:lnSpc>
                          <a:spcPct val="120000"/>
                        </a:lnSpc>
                      </a:pPr>
                      <a:endParaRPr lang="en-US" altLang="zh-CN" sz="1800" kern="1200" dirty="0">
                        <a:solidFill>
                          <a:schemeClr val="dk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0" indent="457200" algn="l" defTabSz="914400" rtl="0" eaLnBrk="1" latinLnBrk="0" hangingPunct="1">
                        <a:lnSpc>
                          <a:spcPct val="120000"/>
                        </a:lnSpc>
                      </a:pPr>
                      <a:r>
                        <a:rPr lang="zh-CN" altLang="en-US" sz="1800" kern="1200" dirty="0">
                          <a:solidFill>
                            <a:schemeClr val="dk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小肖是一个很有天赋的学生，他在技能竞赛的成绩排名全校第一。小张因为总是和小肖比较</a:t>
                      </a:r>
                      <a:r>
                        <a:rPr lang="en-US" altLang="zh-CN" sz="1800" kern="1200" dirty="0">
                          <a:solidFill>
                            <a:schemeClr val="dk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,</a:t>
                      </a:r>
                      <a:r>
                        <a:rPr lang="zh-CN" altLang="en-US" sz="1800" kern="1200" dirty="0">
                          <a:solidFill>
                            <a:schemeClr val="dk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所以觉得自己不如小肖</a:t>
                      </a:r>
                      <a:r>
                        <a:rPr lang="en-US" altLang="zh-CN" sz="1800" kern="1200" dirty="0">
                          <a:solidFill>
                            <a:schemeClr val="dk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,</a:t>
                      </a:r>
                      <a:r>
                        <a:rPr lang="zh-CN" altLang="en-US" sz="1800" kern="1200" dirty="0">
                          <a:solidFill>
                            <a:schemeClr val="dk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尽管小张的成绩已经非常好了</a:t>
                      </a:r>
                      <a:endParaRPr lang="zh-CN" altLang="en-US" sz="1800" kern="1200" dirty="0">
                        <a:solidFill>
                          <a:schemeClr val="dk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457200" algn="l" defTabSz="914400" rtl="0" eaLnBrk="1" latinLnBrk="0" hangingPunct="1">
                        <a:lnSpc>
                          <a:spcPct val="120000"/>
                        </a:lnSpc>
                      </a:pPr>
                      <a:endParaRPr lang="en-US" altLang="zh-CN" sz="1800" kern="1200" dirty="0">
                        <a:solidFill>
                          <a:schemeClr val="dk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0" indent="457200" algn="l" defTabSz="914400" rtl="0" eaLnBrk="1" latinLnBrk="0" hangingPunct="1">
                        <a:lnSpc>
                          <a:spcPct val="120000"/>
                        </a:lnSpc>
                      </a:pPr>
                      <a:endParaRPr lang="en-US" altLang="zh-CN" sz="1800" kern="1200" dirty="0">
                        <a:solidFill>
                          <a:schemeClr val="dk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0" indent="457200" algn="l" defTabSz="914400" rtl="0" eaLnBrk="1" latinLnBrk="0" hangingPunct="1">
                        <a:lnSpc>
                          <a:spcPct val="120000"/>
                        </a:lnSpc>
                      </a:pPr>
                      <a:r>
                        <a:rPr lang="zh-CN" altLang="en-US" sz="1800" kern="1200" dirty="0">
                          <a:solidFill>
                            <a:schemeClr val="dk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小茜一直感到很沮丧</a:t>
                      </a:r>
                      <a:r>
                        <a:rPr lang="en-US" altLang="zh-CN" sz="1800" kern="1200" dirty="0">
                          <a:solidFill>
                            <a:schemeClr val="dk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,</a:t>
                      </a:r>
                      <a:r>
                        <a:rPr lang="zh-CN" altLang="en-US" sz="1800" kern="1200" dirty="0">
                          <a:solidFill>
                            <a:schemeClr val="dk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她发现自己总是回想起工作中失败的时刻，而忽略那些经历过的正向的体验</a:t>
                      </a:r>
                      <a:endParaRPr lang="zh-CN" altLang="en-US" sz="1800" kern="1200" dirty="0">
                        <a:solidFill>
                          <a:schemeClr val="dk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11304164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/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" name="íSľïḑe"/>
          <p:cNvSpPr txBox="1"/>
          <p:nvPr/>
        </p:nvSpPr>
        <p:spPr>
          <a:xfrm>
            <a:off x="1044743" y="242416"/>
            <a:ext cx="3467622" cy="800219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800" kern="0" dirty="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步骤二</a:t>
            </a:r>
            <a:endParaRPr lang="en-US" altLang="zh-CN" sz="1800" kern="0" dirty="0">
              <a:solidFill>
                <a:schemeClr val="accent6">
                  <a:lumMod val="60000"/>
                  <a:lumOff val="40000"/>
                </a:schemeClr>
              </a:solidFill>
              <a:cs typeface="+mn-ea"/>
              <a:sym typeface="+mn-lt"/>
            </a:endParaRP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kern="0" noProof="0" dirty="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了解常见的思维误区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accent6">
                  <a:lumMod val="60000"/>
                  <a:lumOff val="4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684E8A61-E657-5A20-9EAC-C6DBDD9E440C}"/>
              </a:ext>
            </a:extLst>
          </p:cNvPr>
          <p:cNvGrpSpPr/>
          <p:nvPr/>
        </p:nvGrpSpPr>
        <p:grpSpPr>
          <a:xfrm>
            <a:off x="1044743" y="2351289"/>
            <a:ext cx="648236" cy="2640169"/>
            <a:chOff x="1508975" y="2414789"/>
            <a:chExt cx="648236" cy="2640169"/>
          </a:xfrm>
        </p:grpSpPr>
        <p:sp>
          <p:nvSpPr>
            <p:cNvPr id="24" name="流程图: 终止 23">
              <a:extLst>
                <a:ext uri="{FF2B5EF4-FFF2-40B4-BE49-F238E27FC236}">
                  <a16:creationId xmlns:a16="http://schemas.microsoft.com/office/drawing/2014/main" id="{95480633-229C-D0F2-4F29-F908AA261C73}"/>
                </a:ext>
              </a:extLst>
            </p:cNvPr>
            <p:cNvSpPr/>
            <p:nvPr/>
          </p:nvSpPr>
          <p:spPr>
            <a:xfrm>
              <a:off x="1508975" y="2414789"/>
              <a:ext cx="648236" cy="2640169"/>
            </a:xfrm>
            <a:prstGeom prst="flowChartTerminator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1F2337AC-2882-CC87-0293-DE5489DC6CB5}"/>
                </a:ext>
              </a:extLst>
            </p:cNvPr>
            <p:cNvSpPr txBox="1"/>
            <p:nvPr/>
          </p:nvSpPr>
          <p:spPr>
            <a:xfrm>
              <a:off x="1587501" y="2556456"/>
              <a:ext cx="492443" cy="2440547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accent2">
                      <a:lumMod val="50000"/>
                    </a:scheme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六种常见的思维误区</a:t>
              </a:r>
            </a:p>
          </p:txBody>
        </p:sp>
      </p:grpSp>
      <p:graphicFrame>
        <p:nvGraphicFramePr>
          <p:cNvPr id="8" name="表格 7">
            <a:extLst>
              <a:ext uri="{FF2B5EF4-FFF2-40B4-BE49-F238E27FC236}">
                <a16:creationId xmlns:a16="http://schemas.microsoft.com/office/drawing/2014/main" id="{3C8AB53C-880A-0A48-69E0-3B947F2D577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8030558"/>
              </p:ext>
            </p:extLst>
          </p:nvPr>
        </p:nvGraphicFramePr>
        <p:xfrm>
          <a:off x="2235737" y="1588527"/>
          <a:ext cx="9302213" cy="4292691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146841">
                  <a:extLst>
                    <a:ext uri="{9D8B030D-6E8A-4147-A177-3AD203B41FA5}">
                      <a16:colId xmlns:a16="http://schemas.microsoft.com/office/drawing/2014/main" val="3394199270"/>
                    </a:ext>
                  </a:extLst>
                </a:gridCol>
                <a:gridCol w="2573722">
                  <a:extLst>
                    <a:ext uri="{9D8B030D-6E8A-4147-A177-3AD203B41FA5}">
                      <a16:colId xmlns:a16="http://schemas.microsoft.com/office/drawing/2014/main" val="3377270688"/>
                    </a:ext>
                  </a:extLst>
                </a:gridCol>
                <a:gridCol w="3170372">
                  <a:extLst>
                    <a:ext uri="{9D8B030D-6E8A-4147-A177-3AD203B41FA5}">
                      <a16:colId xmlns:a16="http://schemas.microsoft.com/office/drawing/2014/main" val="2543179726"/>
                    </a:ext>
                  </a:extLst>
                </a:gridCol>
                <a:gridCol w="2411278">
                  <a:extLst>
                    <a:ext uri="{9D8B030D-6E8A-4147-A177-3AD203B41FA5}">
                      <a16:colId xmlns:a16="http://schemas.microsoft.com/office/drawing/2014/main" val="325027377"/>
                    </a:ext>
                  </a:extLst>
                </a:gridCol>
              </a:tblGrid>
              <a:tr h="514260">
                <a:tc>
                  <a:txBody>
                    <a:bodyPr/>
                    <a:lstStyle/>
                    <a:p>
                      <a:pPr algn="ctr"/>
                      <a:endParaRPr lang="en-US" altLang="zh-CN" sz="18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algn="ctr"/>
                      <a:r>
                        <a:rPr lang="zh-CN" altLang="en-US" sz="180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思维误区</a:t>
                      </a:r>
                      <a:endParaRPr lang="en-US" altLang="zh-CN" sz="18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algn="ctr"/>
                      <a:endParaRPr lang="zh-CN" altLang="en-US" sz="18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18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algn="ctr"/>
                      <a:r>
                        <a:rPr lang="zh-CN" altLang="en-US" sz="180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个体化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18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algn="ctr"/>
                      <a:r>
                        <a:rPr lang="zh-CN" altLang="en-US" sz="180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灾难化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18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algn="ctr"/>
                      <a:r>
                        <a:rPr lang="zh-CN" altLang="en-US" sz="180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后见之明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05070806"/>
                  </a:ext>
                </a:extLst>
              </a:tr>
              <a:tr h="3378291">
                <a:tc>
                  <a:txBody>
                    <a:bodyPr/>
                    <a:lstStyle/>
                    <a:p>
                      <a:pPr algn="ctr"/>
                      <a:endParaRPr lang="en-US" altLang="zh-CN" sz="18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algn="ctr"/>
                      <a:endParaRPr lang="en-US" altLang="zh-CN" sz="18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algn="ctr"/>
                      <a:endParaRPr lang="en-US" altLang="zh-CN" sz="18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algn="ctr"/>
                      <a:endParaRPr lang="en-US" altLang="zh-CN" sz="18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algn="ctr"/>
                      <a:r>
                        <a:rPr lang="zh-CN" altLang="en-US" sz="18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示例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457200" algn="l" defTabSz="914400" rtl="0" eaLnBrk="1" latinLnBrk="0" hangingPunct="1">
                        <a:lnSpc>
                          <a:spcPct val="120000"/>
                        </a:lnSpc>
                      </a:pPr>
                      <a:endParaRPr lang="en-US" altLang="zh-CN" sz="1800" kern="1200" dirty="0">
                        <a:solidFill>
                          <a:schemeClr val="dk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0" indent="457200" algn="l" defTabSz="914400" rtl="0" eaLnBrk="1" latinLnBrk="0" hangingPunct="1">
                        <a:lnSpc>
                          <a:spcPct val="120000"/>
                        </a:lnSpc>
                      </a:pPr>
                      <a:r>
                        <a:rPr lang="zh-CN" altLang="en-US" sz="1800" kern="1200" dirty="0">
                          <a:solidFill>
                            <a:schemeClr val="dk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这些年</a:t>
                      </a:r>
                      <a:r>
                        <a:rPr lang="en-US" altLang="zh-CN" sz="1800" kern="1200" dirty="0">
                          <a:solidFill>
                            <a:schemeClr val="dk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,</a:t>
                      </a:r>
                      <a:r>
                        <a:rPr lang="zh-CN" altLang="en-US" sz="1800" kern="1200" dirty="0">
                          <a:solidFill>
                            <a:schemeClr val="dk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外卖兴起并逐渐走向成熟</a:t>
                      </a:r>
                      <a:r>
                        <a:rPr lang="en-US" altLang="zh-CN" sz="1800" kern="1200" dirty="0">
                          <a:solidFill>
                            <a:schemeClr val="dk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,</a:t>
                      </a:r>
                      <a:r>
                        <a:rPr lang="zh-CN" altLang="en-US" sz="1800" kern="1200" dirty="0">
                          <a:solidFill>
                            <a:schemeClr val="dk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人们对便捷食品有了更多的选择</a:t>
                      </a:r>
                      <a:r>
                        <a:rPr lang="en-US" altLang="zh-CN" sz="1800" kern="1200" dirty="0">
                          <a:solidFill>
                            <a:schemeClr val="dk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,</a:t>
                      </a:r>
                      <a:r>
                        <a:rPr lang="zh-CN" altLang="en-US" sz="1800" kern="1200" dirty="0">
                          <a:solidFill>
                            <a:schemeClr val="dk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导致方便面销量下滑。方便面销量下滑是市场选择的结果</a:t>
                      </a:r>
                      <a:r>
                        <a:rPr lang="en-US" altLang="zh-CN" sz="1800" kern="1200" dirty="0">
                          <a:solidFill>
                            <a:schemeClr val="dk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,</a:t>
                      </a:r>
                      <a:r>
                        <a:rPr lang="zh-CN" altLang="en-US" sz="1800" kern="1200" dirty="0">
                          <a:solidFill>
                            <a:schemeClr val="dk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与方便面自身的包装、口味这些没有关系</a:t>
                      </a:r>
                      <a:endParaRPr lang="zh-CN" altLang="en-US" sz="1800" kern="1200" dirty="0">
                        <a:solidFill>
                          <a:schemeClr val="dk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457200" algn="l" defTabSz="914400" rtl="0" eaLnBrk="1" latinLnBrk="0" hangingPunct="1">
                        <a:lnSpc>
                          <a:spcPts val="1500"/>
                        </a:lnSpc>
                      </a:pPr>
                      <a:endParaRPr lang="en-US" altLang="zh-CN" sz="1800" kern="1200" dirty="0">
                        <a:solidFill>
                          <a:schemeClr val="dk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0" indent="457200" algn="l" defTabSz="914400" rtl="0" eaLnBrk="1" latinLnBrk="0" hangingPunct="1">
                        <a:lnSpc>
                          <a:spcPct val="120000"/>
                        </a:lnSpc>
                      </a:pPr>
                      <a:r>
                        <a:rPr lang="zh-CN" altLang="en-US" sz="1800" kern="1200" dirty="0">
                          <a:solidFill>
                            <a:schemeClr val="dk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小娜在周六的早上睡过了头，导致上班迟到。在路上</a:t>
                      </a:r>
                      <a:r>
                        <a:rPr lang="en-US" altLang="zh-CN" sz="1800" kern="1200" dirty="0">
                          <a:solidFill>
                            <a:schemeClr val="dk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,</a:t>
                      </a:r>
                      <a:r>
                        <a:rPr lang="zh-CN" altLang="en-US" sz="1800" kern="1200" dirty="0">
                          <a:solidFill>
                            <a:schemeClr val="dk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她一直在想</a:t>
                      </a:r>
                      <a:r>
                        <a:rPr lang="en-US" altLang="zh-CN" sz="1800" kern="1200" dirty="0">
                          <a:solidFill>
                            <a:schemeClr val="dk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:“</a:t>
                      </a:r>
                      <a:r>
                        <a:rPr lang="zh-CN" altLang="en-US" sz="1800" kern="1200" dirty="0">
                          <a:solidFill>
                            <a:schemeClr val="dk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我可能要被解雇</a:t>
                      </a:r>
                      <a:r>
                        <a:rPr lang="en-US" altLang="zh-CN" sz="1800" kern="1200" dirty="0">
                          <a:solidFill>
                            <a:schemeClr val="dk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,</a:t>
                      </a:r>
                      <a:r>
                        <a:rPr lang="zh-CN" altLang="en-US" sz="1800" kern="1200" dirty="0">
                          <a:solidFill>
                            <a:schemeClr val="dk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我会因为没有钱而不能出门</a:t>
                      </a:r>
                      <a:r>
                        <a:rPr lang="en-US" altLang="zh-CN" sz="1800" kern="1200" dirty="0">
                          <a:solidFill>
                            <a:schemeClr val="dk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,</a:t>
                      </a:r>
                      <a:r>
                        <a:rPr lang="zh-CN" altLang="en-US" sz="1800" kern="1200" dirty="0">
                          <a:solidFill>
                            <a:schemeClr val="dk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这样我的朋友也会拋弃我</a:t>
                      </a:r>
                      <a:r>
                        <a:rPr lang="en-US" altLang="zh-CN" sz="1800" kern="1200" dirty="0">
                          <a:solidFill>
                            <a:schemeClr val="dk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......</a:t>
                      </a:r>
                      <a:r>
                        <a:rPr lang="zh-CN" altLang="en-US" sz="1800" kern="1200" dirty="0">
                          <a:solidFill>
                            <a:schemeClr val="dk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”当她到达工作地点时</a:t>
                      </a:r>
                      <a:r>
                        <a:rPr lang="en-US" altLang="zh-CN" sz="1800" kern="1200" dirty="0">
                          <a:solidFill>
                            <a:schemeClr val="dk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,</a:t>
                      </a:r>
                      <a:r>
                        <a:rPr lang="zh-CN" altLang="en-US" sz="1800" kern="1200" dirty="0">
                          <a:solidFill>
                            <a:schemeClr val="dk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老板知道了她迟到的事</a:t>
                      </a:r>
                      <a:r>
                        <a:rPr lang="en-US" altLang="zh-CN" sz="1800" kern="1200" dirty="0">
                          <a:solidFill>
                            <a:schemeClr val="dk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,</a:t>
                      </a:r>
                      <a:r>
                        <a:rPr lang="zh-CN" altLang="en-US" sz="1800" kern="1200" dirty="0">
                          <a:solidFill>
                            <a:schemeClr val="dk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但并没有生气</a:t>
                      </a:r>
                      <a:r>
                        <a:rPr lang="en-US" altLang="zh-CN" sz="1800" kern="1200" dirty="0">
                          <a:solidFill>
                            <a:schemeClr val="dk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,</a:t>
                      </a:r>
                      <a:r>
                        <a:rPr lang="zh-CN" altLang="en-US" sz="1800" kern="1200" dirty="0">
                          <a:solidFill>
                            <a:schemeClr val="dk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也没有要解雇她的意思</a:t>
                      </a:r>
                      <a:endParaRPr lang="zh-CN" altLang="en-US" sz="1800" kern="1200" dirty="0">
                        <a:solidFill>
                          <a:schemeClr val="dk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457200" algn="l" defTabSz="914400" rtl="0" eaLnBrk="1" latinLnBrk="0" hangingPunct="1">
                        <a:lnSpc>
                          <a:spcPct val="120000"/>
                        </a:lnSpc>
                      </a:pPr>
                      <a:endParaRPr lang="en-US" altLang="zh-CN" sz="1800" kern="1200" dirty="0">
                        <a:solidFill>
                          <a:schemeClr val="dk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0" indent="457200" algn="l" defTabSz="914400" rtl="0" eaLnBrk="1" latinLnBrk="0" hangingPunct="1">
                        <a:lnSpc>
                          <a:spcPct val="120000"/>
                        </a:lnSpc>
                      </a:pPr>
                      <a:r>
                        <a:rPr lang="zh-CN" altLang="en-US" sz="1800" kern="1200" dirty="0">
                          <a:solidFill>
                            <a:schemeClr val="dk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小文在中职毕业那年选择了创业</a:t>
                      </a:r>
                      <a:r>
                        <a:rPr lang="en-US" altLang="zh-CN" sz="1800" kern="1200" dirty="0">
                          <a:solidFill>
                            <a:schemeClr val="dk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,</a:t>
                      </a:r>
                      <a:r>
                        <a:rPr lang="zh-CN" altLang="en-US" sz="1800" kern="1200" dirty="0">
                          <a:solidFill>
                            <a:schemeClr val="dk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他发现创业非常难</a:t>
                      </a:r>
                      <a:r>
                        <a:rPr lang="en-US" altLang="zh-CN" sz="1800" kern="1200" dirty="0">
                          <a:solidFill>
                            <a:schemeClr val="dk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,</a:t>
                      </a:r>
                      <a:r>
                        <a:rPr lang="zh-CN" altLang="en-US" sz="1800" kern="1200" dirty="0">
                          <a:solidFill>
                            <a:schemeClr val="dk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最终创业失败。现在小文认为自己一开始应该选择去工作</a:t>
                      </a:r>
                      <a:r>
                        <a:rPr lang="en-US" altLang="zh-CN" sz="1800" kern="1200" dirty="0">
                          <a:solidFill>
                            <a:schemeClr val="dk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,</a:t>
                      </a:r>
                      <a:r>
                        <a:rPr lang="zh-CN" altLang="en-US" sz="1800" kern="1200" dirty="0">
                          <a:solidFill>
                            <a:schemeClr val="dk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累积经验和人脉</a:t>
                      </a:r>
                      <a:r>
                        <a:rPr lang="en-US" altLang="zh-CN" sz="1800" kern="1200" dirty="0">
                          <a:solidFill>
                            <a:schemeClr val="dk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,</a:t>
                      </a:r>
                      <a:r>
                        <a:rPr lang="zh-CN" altLang="en-US" sz="1800" kern="1200" dirty="0">
                          <a:solidFill>
                            <a:schemeClr val="dk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更多地去了解这个行业</a:t>
                      </a:r>
                      <a:r>
                        <a:rPr lang="en-US" altLang="zh-CN" sz="1800" kern="1200" dirty="0">
                          <a:solidFill>
                            <a:schemeClr val="dk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,</a:t>
                      </a:r>
                      <a:r>
                        <a:rPr lang="zh-CN" altLang="en-US" sz="1800" kern="1200" dirty="0">
                          <a:solidFill>
                            <a:schemeClr val="dk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再去创业</a:t>
                      </a:r>
                      <a:endParaRPr lang="zh-CN" altLang="en-US" sz="1800" kern="1200" dirty="0">
                        <a:solidFill>
                          <a:schemeClr val="dk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5065043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28333546"/>
      </p:ext>
    </p:extLst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theme/theme1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f03vjfi4">
      <a:majorFont>
        <a:latin typeface="思源黑体 CN"/>
        <a:ea typeface="思源黑体 CN"/>
        <a:cs typeface=""/>
      </a:majorFont>
      <a:minorFont>
        <a:latin typeface="思源黑体 CN"/>
        <a:ea typeface="思源黑体 CN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1635</TotalTime>
  <Words>2741</Words>
  <Application>Microsoft Office PowerPoint</Application>
  <PresentationFormat>宽屏</PresentationFormat>
  <Paragraphs>267</Paragraphs>
  <Slides>41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47" baseType="lpstr">
      <vt:lpstr>方正兰亭大黑_GBK</vt:lpstr>
      <vt:lpstr>思源黑体 CN</vt:lpstr>
      <vt:lpstr>宋体</vt:lpstr>
      <vt:lpstr>Arial</vt:lpstr>
      <vt:lpstr>Calibri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PC-Liq</dc:creator>
  <cp:lastModifiedBy>chen junhai</cp:lastModifiedBy>
  <cp:revision>128</cp:revision>
  <dcterms:created xsi:type="dcterms:W3CDTF">2023-07-18T02:52:34Z</dcterms:created>
  <dcterms:modified xsi:type="dcterms:W3CDTF">2023-07-31T08:20:37Z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01AE38044DDD55ECB2BDB064AF06D61E</vt:lpwstr>
  </property>
  <property fmtid="{D5CDD505-2E9C-101B-9397-08002B2CF9AE}" pid="3" name="KSOProductBuildVer">
    <vt:lpwstr>2052-4.6.1.7451</vt:lpwstr>
  </property>
</Properties>
</file>