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43"/>
  </p:notesMasterIdLst>
  <p:sldIdLst>
    <p:sldId id="297" r:id="rId3"/>
    <p:sldId id="298" r:id="rId4"/>
    <p:sldId id="299" r:id="rId5"/>
    <p:sldId id="316" r:id="rId6"/>
    <p:sldId id="317" r:id="rId7"/>
    <p:sldId id="318" r:id="rId8"/>
    <p:sldId id="319" r:id="rId9"/>
    <p:sldId id="321" r:id="rId10"/>
    <p:sldId id="322" r:id="rId11"/>
    <p:sldId id="323" r:id="rId12"/>
    <p:sldId id="326" r:id="rId13"/>
    <p:sldId id="325" r:id="rId14"/>
    <p:sldId id="324" r:id="rId15"/>
    <p:sldId id="327" r:id="rId16"/>
    <p:sldId id="330" r:id="rId17"/>
    <p:sldId id="328" r:id="rId18"/>
    <p:sldId id="329" r:id="rId19"/>
    <p:sldId id="332" r:id="rId20"/>
    <p:sldId id="331" r:id="rId21"/>
    <p:sldId id="333" r:id="rId22"/>
    <p:sldId id="334" r:id="rId23"/>
    <p:sldId id="305" r:id="rId24"/>
    <p:sldId id="335" r:id="rId25"/>
    <p:sldId id="336" r:id="rId26"/>
    <p:sldId id="337" r:id="rId27"/>
    <p:sldId id="338" r:id="rId28"/>
    <p:sldId id="340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48" r:id="rId37"/>
    <p:sldId id="313" r:id="rId38"/>
    <p:sldId id="314" r:id="rId39"/>
    <p:sldId id="349" r:id="rId40"/>
    <p:sldId id="350" r:id="rId41"/>
    <p:sldId id="351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7" userDrawn="1">
          <p15:clr>
            <a:srgbClr val="A4A3A4"/>
          </p15:clr>
        </p15:guide>
        <p15:guide id="2" pos="3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14" y="-60"/>
      </p:cViewPr>
      <p:guideLst>
        <p:guide orient="horz" pos="2117"/>
        <p:guide pos="39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2024-09-08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image" Target="../media/image10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64.xml"/><Relationship Id="rId10" Type="http://schemas.openxmlformats.org/officeDocument/2006/relationships/tags" Target="../tags/tag69.xml"/><Relationship Id="rId4" Type="http://schemas.openxmlformats.org/officeDocument/2006/relationships/tags" Target="../tags/tag63.xml"/><Relationship Id="rId9" Type="http://schemas.openxmlformats.org/officeDocument/2006/relationships/tags" Target="../tags/tag6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../media/image11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74.xml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image" Target="../media/image12.png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84.xml"/><Relationship Id="rId10" Type="http://schemas.openxmlformats.org/officeDocument/2006/relationships/tags" Target="../tags/tag89.xml"/><Relationship Id="rId4" Type="http://schemas.openxmlformats.org/officeDocument/2006/relationships/tags" Target="../tags/tag83.xml"/><Relationship Id="rId9" Type="http://schemas.openxmlformats.org/officeDocument/2006/relationships/tags" Target="../tags/tag8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10" Type="http://schemas.openxmlformats.org/officeDocument/2006/relationships/image" Target="../media/image13.png"/><Relationship Id="rId4" Type="http://schemas.openxmlformats.org/officeDocument/2006/relationships/tags" Target="../tags/tag93.xml"/><Relationship Id="rId9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image" Target="../media/image15.pn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28.xml"/><Relationship Id="rId9" Type="http://schemas.openxmlformats.org/officeDocument/2006/relationships/tags" Target="../tags/tag13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4" Type="http://schemas.openxmlformats.org/officeDocument/2006/relationships/image" Target="../media/image2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4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5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image" Target="../media/image6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image" Target="../media/image7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image" Target="../media/image8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46.xml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10" Type="http://schemas.openxmlformats.org/officeDocument/2006/relationships/image" Target="../media/image9.png"/><Relationship Id="rId4" Type="http://schemas.openxmlformats.org/officeDocument/2006/relationships/tags" Target="../tags/tag55.xml"/><Relationship Id="rId9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17675" y="1952625"/>
            <a:ext cx="8836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GUSHICIJIANSHANG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717830" y="2511584"/>
            <a:ext cx="7656284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古诗词鉴赏</a:t>
            </a: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F9A0F4-940C-110E-7816-464540543EF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8475" y="1711040"/>
            <a:ext cx="3876432" cy="387643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5531" y="5506192"/>
            <a:ext cx="629920" cy="81280"/>
            <a:chOff x="11043920" y="6238240"/>
            <a:chExt cx="629920" cy="81280"/>
          </a:xfrm>
          <a:solidFill>
            <a:srgbClr val="ED7D31"/>
          </a:solidFill>
        </p:grpSpPr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159256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9"/>
              </p:custDataLst>
            </p:nvPr>
          </p:nvSpPr>
          <p:spPr>
            <a:xfrm>
              <a:off x="1131824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10"/>
              </p:custDataLst>
            </p:nvPr>
          </p:nvSpPr>
          <p:spPr>
            <a:xfrm>
              <a:off x="1104392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6111291" y="1962907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Rounded Rectangle 115"/>
          <p:cNvSpPr/>
          <p:nvPr>
            <p:custDataLst>
              <p:tags r:id="rId2"/>
            </p:custDataLst>
          </p:nvPr>
        </p:nvSpPr>
        <p:spPr>
          <a:xfrm>
            <a:off x="6135962" y="4004905"/>
            <a:ext cx="482827" cy="46900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94118" y="1867818"/>
            <a:ext cx="4733641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点面结合：“点”指能显示人、景物状态特征的详细描写，“面”指对人、景物的概括性描写。以点带面、点面结合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可以使主体形象更丰满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增添诗歌内涵。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30453" y="3906351"/>
            <a:ext cx="4663846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视听结合：指主要从视觉和听觉两个角度描写景物。运用多种感官、多角度描墓事物的特征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使事物具体可感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从而达到声色兼备的效果。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486400" y="1830858"/>
            <a:ext cx="5527040" cy="399288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5947946" y="19661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1" name="TextBox 8"/>
          <p:cNvSpPr txBox="1"/>
          <p:nvPr>
            <p:custDataLst>
              <p:tags r:id="rId4"/>
            </p:custDataLst>
          </p:nvPr>
        </p:nvSpPr>
        <p:spPr>
          <a:xfrm>
            <a:off x="5973597" y="4006480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表达方式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>
            <p:custDataLst>
              <p:tags r:id="rId6"/>
            </p:custDataLst>
          </p:nvPr>
        </p:nvSpPr>
        <p:spPr>
          <a:xfrm>
            <a:off x="920832" y="1737770"/>
            <a:ext cx="623334" cy="589280"/>
          </a:xfrm>
          <a:prstGeom prst="roundRect">
            <a:avLst/>
          </a:prstGeom>
          <a:solidFill>
            <a:srgbClr val="ED7D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>
            <p:custDataLst>
              <p:tags r:id="rId7"/>
            </p:custDataLst>
          </p:nvPr>
        </p:nvSpPr>
        <p:spPr>
          <a:xfrm>
            <a:off x="4176832" y="4618042"/>
            <a:ext cx="1096208" cy="10363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3BB8A9-CB4B-0166-530E-0B5103247DF2}"/>
              </a:ext>
            </a:extLst>
          </p:cNvPr>
          <p:cNvSpPr txBox="1"/>
          <p:nvPr/>
        </p:nvSpPr>
        <p:spPr>
          <a:xfrm>
            <a:off x="5724125" y="1208394"/>
            <a:ext cx="4900540" cy="46166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（一）描写</a:t>
            </a:r>
          </a:p>
        </p:txBody>
      </p:sp>
    </p:spTree>
    <p:extLst>
      <p:ext uri="{BB962C8B-B14F-4D97-AF65-F5344CB8AC3E}">
        <p14:creationId xmlns:p14="http://schemas.microsoft.com/office/powerpoint/2010/main" val="225584959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/>
      <p:bldP spid="17" grpId="0"/>
      <p:bldP spid="29" grpId="0"/>
      <p:bldP spid="31" grpId="0"/>
      <p:bldP spid="33" grpId="0" bldLvl="0" animBg="1"/>
      <p:bldP spid="34" grpId="0" bldLvl="0" animBg="1"/>
      <p:bldP spid="21" grpId="0" bldLvl="0" animBg="1"/>
      <p:bldP spid="24" grpId="0" bldLvl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DC22A84-72B3-D0D6-DDDC-C79BEABCE93C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2784" b="11180"/>
          <a:stretch/>
        </p:blipFill>
        <p:spPr>
          <a:xfrm>
            <a:off x="1310491" y="1546459"/>
            <a:ext cx="3272737" cy="437643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5531" y="5506192"/>
            <a:ext cx="629920" cy="81280"/>
            <a:chOff x="11043920" y="6238240"/>
            <a:chExt cx="629920" cy="81280"/>
          </a:xfrm>
          <a:solidFill>
            <a:srgbClr val="ED7D31"/>
          </a:solidFill>
        </p:grpSpPr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159256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9"/>
              </p:custDataLst>
            </p:nvPr>
          </p:nvSpPr>
          <p:spPr>
            <a:xfrm>
              <a:off x="1131824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10"/>
              </p:custDataLst>
            </p:nvPr>
          </p:nvSpPr>
          <p:spPr>
            <a:xfrm>
              <a:off x="1104392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6111291" y="1962907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Rounded Rectangle 115"/>
          <p:cNvSpPr/>
          <p:nvPr>
            <p:custDataLst>
              <p:tags r:id="rId2"/>
            </p:custDataLst>
          </p:nvPr>
        </p:nvSpPr>
        <p:spPr>
          <a:xfrm>
            <a:off x="6135962" y="4004905"/>
            <a:ext cx="482827" cy="46900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94118" y="1867818"/>
            <a:ext cx="4733641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直接抒情：或称“直抒胸臆”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指诗人在诗文创作中直接抒发自己的思想情感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表达对有关人事的态度。如杜甫的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茅屋为秋风所破歌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30453" y="3906351"/>
            <a:ext cx="4663846" cy="140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借景抒情：指诗人把要抒发的思想情感寄寓在景物之中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通过景物描写予以抒发。如杜甫的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登高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486400" y="1830858"/>
            <a:ext cx="5527040" cy="399288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5947946" y="19661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1" name="TextBox 8"/>
          <p:cNvSpPr txBox="1"/>
          <p:nvPr>
            <p:custDataLst>
              <p:tags r:id="rId4"/>
            </p:custDataLst>
          </p:nvPr>
        </p:nvSpPr>
        <p:spPr>
          <a:xfrm>
            <a:off x="5967541" y="4006480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表达方式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>
            <p:custDataLst>
              <p:tags r:id="rId6"/>
            </p:custDataLst>
          </p:nvPr>
        </p:nvSpPr>
        <p:spPr>
          <a:xfrm>
            <a:off x="920832" y="1737770"/>
            <a:ext cx="623334" cy="589280"/>
          </a:xfrm>
          <a:prstGeom prst="roundRect">
            <a:avLst/>
          </a:prstGeom>
          <a:solidFill>
            <a:srgbClr val="ED7D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>
            <p:custDataLst>
              <p:tags r:id="rId7"/>
            </p:custDataLst>
          </p:nvPr>
        </p:nvSpPr>
        <p:spPr>
          <a:xfrm>
            <a:off x="4176832" y="4618042"/>
            <a:ext cx="1096208" cy="10363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3BB8A9-CB4B-0166-530E-0B5103247DF2}"/>
              </a:ext>
            </a:extLst>
          </p:cNvPr>
          <p:cNvSpPr txBox="1"/>
          <p:nvPr/>
        </p:nvSpPr>
        <p:spPr>
          <a:xfrm>
            <a:off x="5724125" y="1208394"/>
            <a:ext cx="4900540" cy="46166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（二）抒情</a:t>
            </a:r>
          </a:p>
        </p:txBody>
      </p:sp>
    </p:spTree>
    <p:extLst>
      <p:ext uri="{BB962C8B-B14F-4D97-AF65-F5344CB8AC3E}">
        <p14:creationId xmlns:p14="http://schemas.microsoft.com/office/powerpoint/2010/main" val="40209562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/>
      <p:bldP spid="17" grpId="0"/>
      <p:bldP spid="29" grpId="0"/>
      <p:bldP spid="31" grpId="0"/>
      <p:bldP spid="33" grpId="0" bldLvl="0" animBg="1"/>
      <p:bldP spid="34" grpId="0" bldLvl="0" animBg="1"/>
      <p:bldP spid="21" grpId="0" bldLvl="0" animBg="1"/>
      <p:bldP spid="24" grpId="0" bldLvl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F66B18C-9C3C-4A14-E802-DFEA70D9160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3440" y="2178206"/>
            <a:ext cx="3896278" cy="303232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5531" y="5506192"/>
            <a:ext cx="629920" cy="81280"/>
            <a:chOff x="11043920" y="6238240"/>
            <a:chExt cx="629920" cy="81280"/>
          </a:xfrm>
          <a:solidFill>
            <a:srgbClr val="ED7D31"/>
          </a:solidFill>
        </p:grpSpPr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159256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9"/>
              </p:custDataLst>
            </p:nvPr>
          </p:nvSpPr>
          <p:spPr>
            <a:xfrm>
              <a:off x="1131824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10"/>
              </p:custDataLst>
            </p:nvPr>
          </p:nvSpPr>
          <p:spPr>
            <a:xfrm>
              <a:off x="1104392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6111291" y="1962907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Rounded Rectangle 115"/>
          <p:cNvSpPr/>
          <p:nvPr>
            <p:custDataLst>
              <p:tags r:id="rId2"/>
            </p:custDataLst>
          </p:nvPr>
        </p:nvSpPr>
        <p:spPr>
          <a:xfrm>
            <a:off x="6135962" y="4004905"/>
            <a:ext cx="482827" cy="46900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94118" y="1867818"/>
            <a:ext cx="4733641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以乐景写哀情：诗人描写看似欢快的场面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实则愈加衬托哀情之浓。如杜甫的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绝句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江碧鸟逾白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山青花欲燃。今春看又过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何日是归年”。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30453" y="3906351"/>
            <a:ext cx="4663846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托物言志 诗人借某物自身具有的特征来表达自己的某种志向或情感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使诗中的物带有了人格化的色彩。如于谦的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石灰吟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486400" y="1830858"/>
            <a:ext cx="5527040" cy="399288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5947946" y="19661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1" name="TextBox 8"/>
          <p:cNvSpPr txBox="1"/>
          <p:nvPr>
            <p:custDataLst>
              <p:tags r:id="rId4"/>
            </p:custDataLst>
          </p:nvPr>
        </p:nvSpPr>
        <p:spPr>
          <a:xfrm>
            <a:off x="5967316" y="4004905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表达方式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>
            <p:custDataLst>
              <p:tags r:id="rId6"/>
            </p:custDataLst>
          </p:nvPr>
        </p:nvSpPr>
        <p:spPr>
          <a:xfrm>
            <a:off x="920832" y="1737770"/>
            <a:ext cx="623334" cy="589280"/>
          </a:xfrm>
          <a:prstGeom prst="roundRect">
            <a:avLst/>
          </a:prstGeom>
          <a:solidFill>
            <a:srgbClr val="ED7D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>
            <p:custDataLst>
              <p:tags r:id="rId7"/>
            </p:custDataLst>
          </p:nvPr>
        </p:nvSpPr>
        <p:spPr>
          <a:xfrm>
            <a:off x="4176832" y="4618042"/>
            <a:ext cx="1096208" cy="10363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3BB8A9-CB4B-0166-530E-0B5103247DF2}"/>
              </a:ext>
            </a:extLst>
          </p:cNvPr>
          <p:cNvSpPr txBox="1"/>
          <p:nvPr/>
        </p:nvSpPr>
        <p:spPr>
          <a:xfrm>
            <a:off x="5724125" y="1208394"/>
            <a:ext cx="4900540" cy="46166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（二）抒情</a:t>
            </a:r>
          </a:p>
        </p:txBody>
      </p:sp>
    </p:spTree>
    <p:extLst>
      <p:ext uri="{BB962C8B-B14F-4D97-AF65-F5344CB8AC3E}">
        <p14:creationId xmlns:p14="http://schemas.microsoft.com/office/powerpoint/2010/main" val="77362102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/>
      <p:bldP spid="17" grpId="0"/>
      <p:bldP spid="29" grpId="0"/>
      <p:bldP spid="31" grpId="0"/>
      <p:bldP spid="33" grpId="0" bldLvl="0" animBg="1"/>
      <p:bldP spid="34" grpId="0" bldLvl="0" animBg="1"/>
      <p:bldP spid="21" grpId="0" bldLvl="0" animBg="1"/>
      <p:bldP spid="24" grpId="0" bldLvl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95531" y="5506192"/>
            <a:ext cx="629920" cy="81280"/>
            <a:chOff x="11043920" y="6238240"/>
            <a:chExt cx="629920" cy="81280"/>
          </a:xfrm>
          <a:solidFill>
            <a:srgbClr val="ED7D31"/>
          </a:solidFill>
        </p:grpSpPr>
        <p:sp>
          <p:nvSpPr>
            <p:cNvPr id="7" name="椭圆 6"/>
            <p:cNvSpPr/>
            <p:nvPr>
              <p:custDataLst>
                <p:tags r:id="rId6"/>
              </p:custDataLst>
            </p:nvPr>
          </p:nvSpPr>
          <p:spPr>
            <a:xfrm>
              <a:off x="1159256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7"/>
              </p:custDataLst>
            </p:nvPr>
          </p:nvSpPr>
          <p:spPr>
            <a:xfrm>
              <a:off x="1131824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8"/>
              </p:custDataLst>
            </p:nvPr>
          </p:nvSpPr>
          <p:spPr>
            <a:xfrm>
              <a:off x="1104392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Rounded Rectangle 115"/>
          <p:cNvSpPr/>
          <p:nvPr>
            <p:custDataLst>
              <p:tags r:id="rId1"/>
            </p:custDataLst>
          </p:nvPr>
        </p:nvSpPr>
        <p:spPr>
          <a:xfrm>
            <a:off x="6135962" y="2291157"/>
            <a:ext cx="482827" cy="46900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18789" y="2168385"/>
            <a:ext cx="4663846" cy="2790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用典：借用典故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多是借古抒怀、借人写已、借古讽今来委婉含蓄地择发自己的情感态度。如辛弃疾的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永遇乐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·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京口北固亭怀古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就运用了孙权、刘裕、宋文帝、拓跋表、廉颇的典故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词人借此来表达自己杀敌无路、报国无门的悲慨。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486400" y="1830858"/>
            <a:ext cx="5527040" cy="399288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1" name="TextBox 8"/>
          <p:cNvSpPr txBox="1"/>
          <p:nvPr>
            <p:custDataLst>
              <p:tags r:id="rId2"/>
            </p:custDataLst>
          </p:nvPr>
        </p:nvSpPr>
        <p:spPr>
          <a:xfrm>
            <a:off x="5967541" y="2298793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表达方式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>
            <p:custDataLst>
              <p:tags r:id="rId4"/>
            </p:custDataLst>
          </p:nvPr>
        </p:nvSpPr>
        <p:spPr>
          <a:xfrm>
            <a:off x="920832" y="1737770"/>
            <a:ext cx="623334" cy="589280"/>
          </a:xfrm>
          <a:prstGeom prst="roundRect">
            <a:avLst/>
          </a:prstGeom>
          <a:solidFill>
            <a:srgbClr val="ED7D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>
            <p:custDataLst>
              <p:tags r:id="rId5"/>
            </p:custDataLst>
          </p:nvPr>
        </p:nvSpPr>
        <p:spPr>
          <a:xfrm>
            <a:off x="4176832" y="4618042"/>
            <a:ext cx="1096208" cy="10363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3BB8A9-CB4B-0166-530E-0B5103247DF2}"/>
              </a:ext>
            </a:extLst>
          </p:cNvPr>
          <p:cNvSpPr txBox="1"/>
          <p:nvPr/>
        </p:nvSpPr>
        <p:spPr>
          <a:xfrm>
            <a:off x="5724125" y="1208394"/>
            <a:ext cx="4900540" cy="46166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（二）抒情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2806AB3-548E-B260-2862-12EFBDC5E3D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72116" y="2291157"/>
            <a:ext cx="27241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43135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/>
      <p:bldP spid="31" grpId="0"/>
      <p:bldP spid="33" grpId="0" bldLvl="0" animBg="1"/>
      <p:bldP spid="34" grpId="0" bldLvl="0" animBg="1"/>
      <p:bldP spid="21" grpId="0" bldLvl="0" animBg="1"/>
      <p:bldP spid="24" grpId="0" bldLvl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cs typeface="+mn-ea"/>
                <a:sym typeface="+mn-lt"/>
              </a:rPr>
              <a:t>表现手法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0633" y="1053469"/>
            <a:ext cx="6308223" cy="962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        </a:t>
            </a: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古诗词中常见的表现手法主要有比兴、联想、渲染、衬托、象征、欲扬先抑。</a:t>
            </a:r>
          </a:p>
        </p:txBody>
      </p:sp>
      <p:sp>
        <p:nvSpPr>
          <p:cNvPr id="13" name="î$ḷïďê"/>
          <p:cNvSpPr/>
          <p:nvPr>
            <p:custDataLst>
              <p:tags r:id="rId2"/>
            </p:custDataLst>
          </p:nvPr>
        </p:nvSpPr>
        <p:spPr>
          <a:xfrm>
            <a:off x="4789515" y="2148550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75844" y="2189612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比兴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475844" y="2514382"/>
            <a:ext cx="5863866" cy="4175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比兴的手法常见于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诗经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是古代诗歌的常用技巧。“比者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以彼物比此物也”对人或物加以形象的比喻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使其特征更加鲜明突出。“兴者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先言他物以引起所咏之词也”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兴”就是起兴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即借助其他事物作为诗歌发端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以引起所要歌咏的内容。“比”和“兴”常常连用。比兴手法的使用可以加强诗歌的生动性和鲜明性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增加诗歌韵味和感染力。如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关雎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先以河岸上成双成对的水鸟起兴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引出下文男子对淑女的思慕与追求。</a:t>
            </a:r>
          </a:p>
        </p:txBody>
      </p:sp>
      <p:sp>
        <p:nvSpPr>
          <p:cNvPr id="18" name="îŝḷîḋè"/>
          <p:cNvSpPr txBox="1"/>
          <p:nvPr>
            <p:custDataLst>
              <p:tags r:id="rId3"/>
            </p:custDataLst>
          </p:nvPr>
        </p:nvSpPr>
        <p:spPr bwMode="auto">
          <a:xfrm>
            <a:off x="4769518" y="2129039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585D3F4-CA67-7EE7-8950-A375C9485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512" y="1505138"/>
            <a:ext cx="2534853" cy="450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7158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/>
      <p:bldP spid="13" grpId="0" bldLvl="0" animBg="1"/>
      <p:bldP spid="14" grpId="0"/>
      <p:bldP spid="15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cs typeface="+mn-ea"/>
                <a:sym typeface="+mn-lt"/>
              </a:rPr>
              <a:t>表现手法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4827200" y="1974943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îŝḷîḋè"/>
          <p:cNvSpPr txBox="1"/>
          <p:nvPr>
            <p:custDataLst>
              <p:tags r:id="rId3"/>
            </p:custDataLst>
          </p:nvPr>
        </p:nvSpPr>
        <p:spPr bwMode="auto">
          <a:xfrm>
            <a:off x="4793263" y="2031565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571733-2F3F-12F7-2885-5F93A002A1D3}"/>
              </a:ext>
            </a:extLst>
          </p:cNvPr>
          <p:cNvSpPr txBox="1"/>
          <p:nvPr/>
        </p:nvSpPr>
        <p:spPr>
          <a:xfrm>
            <a:off x="5554704" y="2474688"/>
            <a:ext cx="5863866" cy="2790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由一事物联系到与之有关的另一事物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把事物中相似的特点联系起来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句括相似、相关联想。联想可以丰富内容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使得诗歌形象鲜明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深化主旨。如李白的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静夜思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床前明月光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疑是地上霜”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这一处联想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既写出了月光的皎洁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又点出了季节的寒冷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还烘托出诗人漂泊他乡的孤寂凄凉之情。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26A060-A794-82E8-8445-7643606C7035}"/>
              </a:ext>
            </a:extLst>
          </p:cNvPr>
          <p:cNvSpPr txBox="1"/>
          <p:nvPr/>
        </p:nvSpPr>
        <p:spPr>
          <a:xfrm>
            <a:off x="5554704" y="2008580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联想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28D3F13-D0DA-523B-5283-3BF9019E15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529" y="2771820"/>
            <a:ext cx="3431745" cy="257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5391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9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cs typeface="+mn-ea"/>
                <a:sym typeface="+mn-lt"/>
              </a:rPr>
              <a:t>表现手法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4827200" y="3603170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3"/>
            </p:custDataLst>
          </p:nvPr>
        </p:nvSpPr>
        <p:spPr>
          <a:xfrm>
            <a:off x="4798712" y="1424621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75844" y="1426600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渲染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475844" y="1696871"/>
            <a:ext cx="5863866" cy="1866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从正面着笔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用景物、环境或人物的行动、心理进行突出的多方面的形容、描绘或烘托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对景物做正面描写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渲染某种氛围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表现人物情感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增强艺术感染力。</a:t>
            </a:r>
          </a:p>
        </p:txBody>
      </p:sp>
      <p:sp>
        <p:nvSpPr>
          <p:cNvPr id="18" name="îŝḷîḋè"/>
          <p:cNvSpPr txBox="1"/>
          <p:nvPr>
            <p:custDataLst>
              <p:tags r:id="rId4"/>
            </p:custDataLst>
          </p:nvPr>
        </p:nvSpPr>
        <p:spPr bwMode="auto">
          <a:xfrm>
            <a:off x="4801148" y="1444752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9" name="îŝḷîḋè"/>
          <p:cNvSpPr txBox="1"/>
          <p:nvPr>
            <p:custDataLst>
              <p:tags r:id="rId5"/>
            </p:custDataLst>
          </p:nvPr>
        </p:nvSpPr>
        <p:spPr bwMode="auto">
          <a:xfrm>
            <a:off x="4813258" y="3655706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571733-2F3F-12F7-2885-5F93A002A1D3}"/>
              </a:ext>
            </a:extLst>
          </p:cNvPr>
          <p:cNvSpPr txBox="1"/>
          <p:nvPr/>
        </p:nvSpPr>
        <p:spPr>
          <a:xfrm>
            <a:off x="5475844" y="3922964"/>
            <a:ext cx="5863866" cy="2790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借用某种具体形象的事物暗示特定的人物或事理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以表达特定的感情和深刻的寓意。作用是化抽象为具体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使文章立意高远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含蓄深刻。如陆游的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卜算子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·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咏梅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零落成泥碾作尘，只有香如故”。诗人以梅自喻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表现自己的孤高与劲节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不与世俗同流合污。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26A060-A794-82E8-8445-7643606C7035}"/>
              </a:ext>
            </a:extLst>
          </p:cNvPr>
          <p:cNvSpPr txBox="1"/>
          <p:nvPr/>
        </p:nvSpPr>
        <p:spPr>
          <a:xfrm>
            <a:off x="5572735" y="3631486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象征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FAA1A28-D30F-7FCB-4F0A-A372F6FA2D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201510" y="2457017"/>
            <a:ext cx="5229035" cy="273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13465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4" grpId="0"/>
      <p:bldP spid="15" grpId="0"/>
      <p:bldP spid="18" grpId="0"/>
      <p:bldP spid="19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cs typeface="+mn-ea"/>
                <a:sym typeface="+mn-lt"/>
              </a:rPr>
              <a:t>表现手法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2"/>
            </p:custDataLst>
          </p:nvPr>
        </p:nvSpPr>
        <p:spPr>
          <a:xfrm>
            <a:off x="4789515" y="1300464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43548" y="1257041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欲扬先抑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403177" y="1632927"/>
            <a:ext cx="5863866" cy="5098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指先不从肯定的方面直接陈述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而是先从反面着笔加以贬抑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而后表明诗人突出强调的正面。如刘禹锡的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始闻秋风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昔看黄菊与君别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今听玄蝉我却回。五夜艘赠枕前觉，一年颜状镜中来。马思边草拳毛动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雕晒青云睡眼开。天地肃清堪四望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为君扶病上高台”。在诗的首、颔两联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诗人感叹秋风强劲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而自已却容颜憔悴、年老多病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这是“抑”。颈联写验马、雕雄劲之状。诗人借物择情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表现自己也有其一般的壮志雄小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故尾联直抒胸臆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表明自己“烈士暮年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壮心不已”的心态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这是“扬”。</a:t>
            </a:r>
          </a:p>
        </p:txBody>
      </p:sp>
      <p:sp>
        <p:nvSpPr>
          <p:cNvPr id="18" name="îŝḷîḋè"/>
          <p:cNvSpPr txBox="1"/>
          <p:nvPr>
            <p:custDataLst>
              <p:tags r:id="rId3"/>
            </p:custDataLst>
          </p:nvPr>
        </p:nvSpPr>
        <p:spPr bwMode="auto">
          <a:xfrm>
            <a:off x="4789515" y="1314699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05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CAA543D-E1FF-F68D-1C2C-B04DEF0653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068" y="2620672"/>
            <a:ext cx="4535414" cy="226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7451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3" grpId="0" bldLvl="0" animBg="1"/>
      <p:bldP spid="14" grpId="0"/>
      <p:bldP spid="15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结构技巧</a:t>
            </a:r>
          </a:p>
        </p:txBody>
      </p:sp>
      <p:sp>
        <p:nvSpPr>
          <p:cNvPr id="6" name="矩形 5"/>
          <p:cNvSpPr/>
          <p:nvPr/>
        </p:nvSpPr>
        <p:spPr>
          <a:xfrm>
            <a:off x="4795571" y="1216973"/>
            <a:ext cx="6308223" cy="1427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 古诗词的篇章结构指诗词行文脉络的安排以及情感内容的变化。篇章结构的技巧主要有开门见山、卒章显志、首尾呼应、以景结情等。</a:t>
            </a:r>
          </a:p>
        </p:txBody>
      </p:sp>
      <p:sp>
        <p:nvSpPr>
          <p:cNvPr id="13" name="î$ḷïďê"/>
          <p:cNvSpPr/>
          <p:nvPr>
            <p:custDataLst>
              <p:tags r:id="rId2"/>
            </p:custDataLst>
          </p:nvPr>
        </p:nvSpPr>
        <p:spPr>
          <a:xfrm>
            <a:off x="4789515" y="2832832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75844" y="2855732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开门见山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475844" y="3231198"/>
            <a:ext cx="5863866" cy="3251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指在诗词开篇就切入正题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不拐弯抹角。开门见山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提纲挚领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引出下文。如韦应物的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登楼寄王卿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踏图攀林恨不同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楚云沧海思无穷。数家砧杵秋山下，一郡荆棒寒雨中”。诗歌前两句开门见山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将离愁别恨全盘托出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此为“情”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;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诗歌三、四句便承前两句而来，“砧杵”“秋山”“荆棒”“寒雨”等意象是诗人离愁的具体体现。</a:t>
            </a:r>
          </a:p>
        </p:txBody>
      </p:sp>
      <p:sp>
        <p:nvSpPr>
          <p:cNvPr id="18" name="îŝḷîḋè"/>
          <p:cNvSpPr txBox="1"/>
          <p:nvPr>
            <p:custDataLst>
              <p:tags r:id="rId3"/>
            </p:custDataLst>
          </p:nvPr>
        </p:nvSpPr>
        <p:spPr bwMode="auto">
          <a:xfrm>
            <a:off x="4769518" y="2843601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81E2D85-A67C-9C47-8C1C-74F082AAFE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541" y="2433448"/>
            <a:ext cx="3711913" cy="277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3021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/>
      <p:bldP spid="13" grpId="0" bldLvl="0" animBg="1"/>
      <p:bldP spid="14" grpId="0"/>
      <p:bldP spid="15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结构</a:t>
            </a: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4827200" y="1690326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îŝḷîḋè"/>
          <p:cNvSpPr txBox="1"/>
          <p:nvPr>
            <p:custDataLst>
              <p:tags r:id="rId3"/>
            </p:custDataLst>
          </p:nvPr>
        </p:nvSpPr>
        <p:spPr bwMode="auto">
          <a:xfrm>
            <a:off x="4793263" y="1722725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571733-2F3F-12F7-2885-5F93A002A1D3}"/>
              </a:ext>
            </a:extLst>
          </p:cNvPr>
          <p:cNvSpPr txBox="1"/>
          <p:nvPr/>
        </p:nvSpPr>
        <p:spPr>
          <a:xfrm>
            <a:off x="5554704" y="2177959"/>
            <a:ext cx="5863866" cy="3713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指诗人在诗歌结尾用一两句话点明中心主题的结构手法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抒发自己的心志或情怀。“卒”为完毕，“志”是指文章的主题、中心。运用这种手法可以增加诗歌内容的深刻性、感染力和结构美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有画龙点睛的效果。如于谦的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石灰吟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千锤万凿出深山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烈火焚烧若等闲。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粉骨碎身浑不怕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要留清白在人间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”。诗歌最后两句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诗人借吟石灰的品性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传达了自己即使牺牲也要保持忠诚清白品格的精神。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26A060-A794-82E8-8445-7643606C7035}"/>
              </a:ext>
            </a:extLst>
          </p:cNvPr>
          <p:cNvSpPr txBox="1"/>
          <p:nvPr/>
        </p:nvSpPr>
        <p:spPr>
          <a:xfrm>
            <a:off x="5554704" y="1693685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卒章显志 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2BB73EC-5A52-21D9-4530-F365E80C7F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05" y="2607545"/>
            <a:ext cx="4186153" cy="268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8680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9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99285" y="13807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09445" y="42119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目  录</a:t>
            </a: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1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1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1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1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1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1"/>
            </p:custDataLst>
          </p:nvPr>
        </p:nvSpPr>
        <p:spPr>
          <a:xfrm>
            <a:off x="1349152" y="4318167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cs typeface="+mn-ea"/>
                <a:sym typeface="+mn-lt"/>
              </a:rPr>
              <a:t>O1</a:t>
            </a:r>
          </a:p>
        </p:txBody>
      </p:sp>
      <p:sp>
        <p:nvSpPr>
          <p:cNvPr id="14" name="íSľïḑe"/>
          <p:cNvSpPr txBox="1"/>
          <p:nvPr>
            <p:custDataLst>
              <p:tags r:id="rId2"/>
            </p:custDataLst>
          </p:nvPr>
        </p:nvSpPr>
        <p:spPr>
          <a:xfrm>
            <a:off x="2060064" y="2815856"/>
            <a:ext cx="3039564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古诗词常见艺术手法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íśḷîḍé"/>
          <p:cNvSpPr/>
          <p:nvPr>
            <p:custDataLst>
              <p:tags r:id="rId3"/>
            </p:custDataLst>
          </p:nvPr>
        </p:nvSpPr>
        <p:spPr>
          <a:xfrm>
            <a:off x="2132735" y="3231401"/>
            <a:ext cx="2645417" cy="1407308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古诗词的艺术手法是指诗人创作时所体现的手法技巧。中国古诗词的艺术手法主要包括修辞手法、表达方式、表现手法和结构技巧等。</a:t>
            </a: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cxnSp>
        <p:nvCxnSpPr>
          <p:cNvPr id="16" name="išlïḑé"/>
          <p:cNvCxnSpPr/>
          <p:nvPr/>
        </p:nvCxnSpPr>
        <p:spPr>
          <a:xfrm flipV="1">
            <a:off x="1884125" y="2872507"/>
            <a:ext cx="0" cy="1445660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17" name="îṡlîḓè"/>
          <p:cNvSpPr/>
          <p:nvPr>
            <p:custDataLst>
              <p:tags r:id="rId4"/>
            </p:custDataLst>
          </p:nvPr>
        </p:nvSpPr>
        <p:spPr>
          <a:xfrm>
            <a:off x="5212717" y="4318167"/>
            <a:ext cx="1094172" cy="109417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O2</a:t>
            </a:r>
          </a:p>
        </p:txBody>
      </p:sp>
      <p:sp>
        <p:nvSpPr>
          <p:cNvPr id="18" name="iS1iḓè"/>
          <p:cNvSpPr txBox="1"/>
          <p:nvPr>
            <p:custDataLst>
              <p:tags r:id="rId5"/>
            </p:custDataLst>
          </p:nvPr>
        </p:nvSpPr>
        <p:spPr>
          <a:xfrm>
            <a:off x="5929682" y="2798805"/>
            <a:ext cx="2530686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古诗词鉴赏技巧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9" name="ïṣḷïḋé"/>
          <p:cNvSpPr/>
          <p:nvPr>
            <p:custDataLst>
              <p:tags r:id="rId6"/>
            </p:custDataLst>
          </p:nvPr>
        </p:nvSpPr>
        <p:spPr>
          <a:xfrm>
            <a:off x="5996294" y="3213230"/>
            <a:ext cx="2365069" cy="144566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古诗词鉴赏，意在把握诗歌内容、分析艺术手法、体会诗人的思想情感态度等。古诗词鉴赏技巧主要包括“初步关注”“深度挖掘”两个维度。</a:t>
            </a:r>
            <a:endParaRPr lang="en-US" altLang="zh-CN" sz="1200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20" name="ïślíḓê"/>
          <p:cNvCxnSpPr/>
          <p:nvPr>
            <p:custDataLst>
              <p:tags r:id="rId7"/>
            </p:custDataLst>
          </p:nvPr>
        </p:nvCxnSpPr>
        <p:spPr>
          <a:xfrm flipV="1">
            <a:off x="5759806" y="2884618"/>
            <a:ext cx="0" cy="1445660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21" name="iś1îḋe"/>
          <p:cNvSpPr/>
          <p:nvPr>
            <p:custDataLst>
              <p:tags r:id="rId8"/>
            </p:custDataLst>
          </p:nvPr>
        </p:nvSpPr>
        <p:spPr>
          <a:xfrm>
            <a:off x="8694779" y="4318167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O3</a:t>
            </a:r>
          </a:p>
        </p:txBody>
      </p:sp>
      <p:sp>
        <p:nvSpPr>
          <p:cNvPr id="22" name="îṧḻiḍê"/>
          <p:cNvSpPr txBox="1"/>
          <p:nvPr>
            <p:custDataLst>
              <p:tags r:id="rId9"/>
            </p:custDataLst>
          </p:nvPr>
        </p:nvSpPr>
        <p:spPr>
          <a:xfrm>
            <a:off x="9442018" y="2804106"/>
            <a:ext cx="2473129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经典古诗词赏析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3" name="ïşliḓé"/>
          <p:cNvSpPr/>
          <p:nvPr>
            <p:custDataLst>
              <p:tags r:id="rId10"/>
            </p:custDataLst>
          </p:nvPr>
        </p:nvSpPr>
        <p:spPr>
          <a:xfrm>
            <a:off x="9460184" y="3213233"/>
            <a:ext cx="2139718" cy="616579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鉴赏经典古诗词作品，提高鉴赏能力。</a:t>
            </a:r>
          </a:p>
        </p:txBody>
      </p:sp>
      <p:cxnSp>
        <p:nvCxnSpPr>
          <p:cNvPr id="24" name="iśľíḑê"/>
          <p:cNvCxnSpPr/>
          <p:nvPr/>
        </p:nvCxnSpPr>
        <p:spPr>
          <a:xfrm flipV="1">
            <a:off x="9235816" y="2872507"/>
            <a:ext cx="0" cy="1445660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  <p:bldP spid="13" grpId="0" bldLvl="0" animBg="1"/>
      <p:bldP spid="14" grpId="0" bldLvl="0" animBg="1"/>
      <p:bldP spid="15" grpId="0"/>
      <p:bldP spid="17" grpId="0" bldLvl="0" animBg="1"/>
      <p:bldP spid="18" grpId="0" bldLvl="0" animBg="1"/>
      <p:bldP spid="19" grpId="0"/>
      <p:bldP spid="21" grpId="0" bldLvl="0" animBg="1"/>
      <p:bldP spid="22" grpId="0" bldLvl="0" animBg="1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结构</a:t>
            </a: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4827200" y="1690326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îŝḷîḋè"/>
          <p:cNvSpPr txBox="1"/>
          <p:nvPr>
            <p:custDataLst>
              <p:tags r:id="rId3"/>
            </p:custDataLst>
          </p:nvPr>
        </p:nvSpPr>
        <p:spPr bwMode="auto">
          <a:xfrm>
            <a:off x="4793263" y="1722725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571733-2F3F-12F7-2885-5F93A002A1D3}"/>
              </a:ext>
            </a:extLst>
          </p:cNvPr>
          <p:cNvSpPr txBox="1"/>
          <p:nvPr/>
        </p:nvSpPr>
        <p:spPr>
          <a:xfrm>
            <a:off x="5554704" y="2056845"/>
            <a:ext cx="5863866" cy="4636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指诗歌篇章间的伏笔照应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又叫呼应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即开头与结尾的照应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是古诗词常见的一种结构形式。首尾呼应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在结构上有浑然一体之感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情节连贯、脉络清晰、结构紧凑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能更加突出主题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起到良好的表达效果。如杜甫的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月夜忆舍弟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戍鼓断人行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边秋一雁声。露从今夜白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月是故乡明。有弟皆分散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无家问死生。寄书长不达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况乃未休兵”。诗歌开篇“戍鼓断人行”与结尾的“况乃未休兵”相互照应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结构紧凑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交代了诗人与兄弟离散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只能寄诗表达思念之情。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26A060-A794-82E8-8445-7643606C7035}"/>
              </a:ext>
            </a:extLst>
          </p:cNvPr>
          <p:cNvSpPr txBox="1"/>
          <p:nvPr/>
        </p:nvSpPr>
        <p:spPr>
          <a:xfrm>
            <a:off x="5554704" y="1693685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首尾呼应  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59F9E4A-E963-D2FC-42E0-5EAA9B6D37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699" y="2498845"/>
            <a:ext cx="40671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600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9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结构</a:t>
            </a: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4827200" y="1690326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îŝḷîḋè"/>
          <p:cNvSpPr txBox="1"/>
          <p:nvPr>
            <p:custDataLst>
              <p:tags r:id="rId3"/>
            </p:custDataLst>
          </p:nvPr>
        </p:nvSpPr>
        <p:spPr bwMode="auto">
          <a:xfrm>
            <a:off x="4793263" y="1722725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571733-2F3F-12F7-2885-5F93A002A1D3}"/>
              </a:ext>
            </a:extLst>
          </p:cNvPr>
          <p:cNvSpPr txBox="1"/>
          <p:nvPr/>
        </p:nvSpPr>
        <p:spPr>
          <a:xfrm>
            <a:off x="5554704" y="2177959"/>
            <a:ext cx="5863866" cy="4175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是指诗歌在议论或抒情的过程中转为写景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以景代情结束全诗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使得诗歌具有“言有尽而意无穷”的效果。如王昌龄的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从军行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琵琶起舞换新声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总是关山旧别情。撩乱边愁听不尽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高高秋月照长城”。前三句叙事抒情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最后一句以秋月照长城的景象作结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寓情于景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情感丰富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或表达了诗人的思乡之情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或暗含立功边塞的雄心壮志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又或是对现实的忧怨，使末句诗味隽永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留给读者更多的想象空间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26A060-A794-82E8-8445-7643606C7035}"/>
              </a:ext>
            </a:extLst>
          </p:cNvPr>
          <p:cNvSpPr txBox="1"/>
          <p:nvPr/>
        </p:nvSpPr>
        <p:spPr>
          <a:xfrm>
            <a:off x="5554704" y="1693685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以景结情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4BB9E35-C0F3-21F9-98FC-E659585AE2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389" y="2464641"/>
            <a:ext cx="3954811" cy="295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2562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9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6882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古诗词鉴赏技巧</a:t>
            </a: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第二部分</a:t>
            </a: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16" y="4052912"/>
            <a:ext cx="5253200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1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古诗词鉴赏，意在把握诗歌内容、分析艺术手法、体会诗人的思想情感态度等。古诗词鉴赏技巧主要包括“初步关注”和“深度挖掘”两个维度。</a:t>
            </a: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î$ḷïďê">
            <a:extLst>
              <a:ext uri="{FF2B5EF4-FFF2-40B4-BE49-F238E27FC236}">
                <a16:creationId xmlns:a16="http://schemas.microsoft.com/office/drawing/2014/main" id="{9DF0B38D-905E-80A9-C2C8-854BE24DB03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57992" y="4620180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初步关注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1259" y="1168736"/>
            <a:ext cx="9934113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      </a:t>
            </a: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“初步关注”指初步了解</a:t>
            </a:r>
            <a:r>
              <a:rPr lang="zh-CN" altLang="en-US" sz="2400" b="1" cap="all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诗歌题材</a:t>
            </a: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、</a:t>
            </a:r>
            <a:r>
              <a:rPr lang="zh-CN" altLang="en-US" sz="2400" b="1" cap="all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诗歌标题</a:t>
            </a: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、</a:t>
            </a:r>
            <a:r>
              <a:rPr lang="zh-CN" altLang="en-US" sz="2400" b="1" cap="all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诗人生平</a:t>
            </a: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和</a:t>
            </a:r>
            <a:r>
              <a:rPr lang="zh-CN" altLang="en-US" sz="2400" b="1" cap="all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诗歌注释</a:t>
            </a: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等内容。</a:t>
            </a:r>
            <a:endParaRPr lang="zh-CN" altLang="en-US" sz="2000" b="1" cap="all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íŝḷíďê"/>
          <p:cNvSpPr/>
          <p:nvPr>
            <p:custDataLst>
              <p:tags r:id="rId3"/>
            </p:custDataLst>
          </p:nvPr>
        </p:nvSpPr>
        <p:spPr>
          <a:xfrm>
            <a:off x="745198" y="4075591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4"/>
            </p:custDataLst>
          </p:nvPr>
        </p:nvSpPr>
        <p:spPr>
          <a:xfrm>
            <a:off x="785191" y="3115093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88292" y="2997957"/>
            <a:ext cx="9778287" cy="943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羁旅思乡诗：描写漂泊他乡的羁旅之苦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抒发生活的孤独、凄凉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以及离别后对家乡的思念；因被罢黜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独居他乡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不得重用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抒发怀才不遇、壮志难酬的幽怨愤慨之情。</a:t>
            </a:r>
          </a:p>
        </p:txBody>
      </p:sp>
      <p:sp>
        <p:nvSpPr>
          <p:cNvPr id="18" name="îŝḷîḋè"/>
          <p:cNvSpPr txBox="1"/>
          <p:nvPr>
            <p:custDataLst>
              <p:tags r:id="rId5"/>
            </p:custDataLst>
          </p:nvPr>
        </p:nvSpPr>
        <p:spPr bwMode="auto">
          <a:xfrm>
            <a:off x="785191" y="3171716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9" name="îŝḷîḋè"/>
          <p:cNvSpPr txBox="1"/>
          <p:nvPr>
            <p:custDataLst>
              <p:tags r:id="rId6"/>
            </p:custDataLst>
          </p:nvPr>
        </p:nvSpPr>
        <p:spPr bwMode="auto">
          <a:xfrm>
            <a:off x="745198" y="4128048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2AC97D-0CEF-2C55-712A-9744C7D83357}"/>
              </a:ext>
            </a:extLst>
          </p:cNvPr>
          <p:cNvSpPr txBox="1"/>
          <p:nvPr/>
        </p:nvSpPr>
        <p:spPr>
          <a:xfrm>
            <a:off x="490068" y="2348663"/>
            <a:ext cx="4900540" cy="46166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（一）古诗常见题材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DAA58D-2D5B-685B-847A-4A6027036676}"/>
              </a:ext>
            </a:extLst>
          </p:cNvPr>
          <p:cNvSpPr txBox="1"/>
          <p:nvPr/>
        </p:nvSpPr>
        <p:spPr>
          <a:xfrm>
            <a:off x="1388292" y="3988546"/>
            <a:ext cx="9657079" cy="481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山水田园诗：描写山野田园风光、乡村景色以及安逸恬淡的隐居田园生活为主。</a:t>
            </a:r>
          </a:p>
        </p:txBody>
      </p:sp>
      <p:sp>
        <p:nvSpPr>
          <p:cNvPr id="10" name="îŝḷîḋè">
            <a:extLst>
              <a:ext uri="{FF2B5EF4-FFF2-40B4-BE49-F238E27FC236}">
                <a16:creationId xmlns:a16="http://schemas.microsoft.com/office/drawing/2014/main" id="{ED39B71C-7C31-8E94-7F30-986F84321011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>
            <a:off x="757992" y="4648492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7F76EB3-C3A5-1726-BF40-EB60633E198D}"/>
              </a:ext>
            </a:extLst>
          </p:cNvPr>
          <p:cNvSpPr txBox="1"/>
          <p:nvPr/>
        </p:nvSpPr>
        <p:spPr>
          <a:xfrm>
            <a:off x="1388292" y="4493669"/>
            <a:ext cx="9657079" cy="1405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边塞军旅诗：以边塞风光和戍边将士的苦寒生活为基本内容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展现边塞自然风光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颂扬将士保家卫国的壮志豪情，同时表达征人思乡的孤寂，以及厌恶战争、对和平美好生活的向往。</a:t>
            </a:r>
          </a:p>
        </p:txBody>
      </p:sp>
      <p:sp>
        <p:nvSpPr>
          <p:cNvPr id="20" name="íŝḷíďê">
            <a:extLst>
              <a:ext uri="{FF2B5EF4-FFF2-40B4-BE49-F238E27FC236}">
                <a16:creationId xmlns:a16="http://schemas.microsoft.com/office/drawing/2014/main" id="{9A7669E0-A8DF-1D12-0703-9A1C4C2EE9F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77988" y="6037873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9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5585B3-9AED-41A1-8E5C-904B66417139}"/>
              </a:ext>
            </a:extLst>
          </p:cNvPr>
          <p:cNvSpPr txBox="1"/>
          <p:nvPr/>
        </p:nvSpPr>
        <p:spPr>
          <a:xfrm>
            <a:off x="1368295" y="5848574"/>
            <a:ext cx="9657079" cy="943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怀古咏史诗：以历史事件、历史古迹、古代人物为题材，多用典故，借古讽今、感慨兴衰、寄托个人哀思。</a:t>
            </a:r>
          </a:p>
        </p:txBody>
      </p:sp>
    </p:spTree>
    <p:extLst>
      <p:ext uri="{BB962C8B-B14F-4D97-AF65-F5344CB8AC3E}">
        <p14:creationId xmlns:p14="http://schemas.microsoft.com/office/powerpoint/2010/main" val="356217225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4" grpId="0" bldLvl="0" animBg="1"/>
      <p:bldP spid="5" grpId="0" bldLvl="0" animBg="1"/>
      <p:bldP spid="6" grpId="0"/>
      <p:bldP spid="12" grpId="0" bldLvl="0" animBg="1"/>
      <p:bldP spid="13" grpId="0" bldLvl="0" animBg="1"/>
      <p:bldP spid="15" grpId="0"/>
      <p:bldP spid="18" grpId="0"/>
      <p:bldP spid="19" grpId="0"/>
      <p:bldP spid="2" grpId="0"/>
      <p:bldP spid="7" grpId="0"/>
      <p:bldP spid="10" grpId="0"/>
      <p:bldP spid="17" grpId="0"/>
      <p:bldP spid="20" grpId="0" bldLvl="0" animBg="1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初步关注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745198" y="3070355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3"/>
            </p:custDataLst>
          </p:nvPr>
        </p:nvSpPr>
        <p:spPr>
          <a:xfrm>
            <a:off x="785191" y="2025074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88292" y="1860138"/>
            <a:ext cx="9778287" cy="943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送别怀人诗：主要描写离别场面，抒发离愁别绪，表达送别时的不舍与伤感和对友人的安慰与勉励。</a:t>
            </a:r>
          </a:p>
        </p:txBody>
      </p:sp>
      <p:sp>
        <p:nvSpPr>
          <p:cNvPr id="18" name="îŝḷîḋè"/>
          <p:cNvSpPr txBox="1"/>
          <p:nvPr>
            <p:custDataLst>
              <p:tags r:id="rId4"/>
            </p:custDataLst>
          </p:nvPr>
        </p:nvSpPr>
        <p:spPr bwMode="auto">
          <a:xfrm>
            <a:off x="785191" y="2081700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19" name="îŝḷîḋè"/>
          <p:cNvSpPr txBox="1"/>
          <p:nvPr>
            <p:custDataLst>
              <p:tags r:id="rId5"/>
            </p:custDataLst>
          </p:nvPr>
        </p:nvSpPr>
        <p:spPr bwMode="auto">
          <a:xfrm>
            <a:off x="745198" y="3116756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2AC97D-0CEF-2C55-712A-9744C7D83357}"/>
              </a:ext>
            </a:extLst>
          </p:cNvPr>
          <p:cNvSpPr txBox="1"/>
          <p:nvPr/>
        </p:nvSpPr>
        <p:spPr>
          <a:xfrm>
            <a:off x="490068" y="1175348"/>
            <a:ext cx="4900540" cy="46166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（一）古诗常见题材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DAA58D-2D5B-685B-847A-4A6027036676}"/>
              </a:ext>
            </a:extLst>
          </p:cNvPr>
          <p:cNvSpPr txBox="1"/>
          <p:nvPr/>
        </p:nvSpPr>
        <p:spPr>
          <a:xfrm>
            <a:off x="1388292" y="2989366"/>
            <a:ext cx="9657079" cy="1405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闺怨诗：主要抒写古代闺中妇人的忧伤情绪，包括宫怨诗、离妇诗、别离相思诗等。这类诗歌或歌颂男女之间真挚的爱情，或表达闺中生活的孤独寂寞，或表达对时光易逝的哀怨和对幸福生活的向往等。</a:t>
            </a:r>
          </a:p>
        </p:txBody>
      </p:sp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93477936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5" grpId="0"/>
      <p:bldP spid="18" grpId="0"/>
      <p:bldP spid="19" grpId="0"/>
      <p:bldP spid="2" grpId="0"/>
      <p:bldP spid="7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初步关注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88293" y="1969139"/>
            <a:ext cx="3419878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豪迈雄奇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沉郁顿挫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悲壮慷慨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朴素自然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5.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婉约细腻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6.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含蓄委婉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7.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清新明丽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2AC97D-0CEF-2C55-712A-9744C7D83357}"/>
              </a:ext>
            </a:extLst>
          </p:cNvPr>
          <p:cNvSpPr txBox="1"/>
          <p:nvPr/>
        </p:nvSpPr>
        <p:spPr>
          <a:xfrm>
            <a:off x="490068" y="1175348"/>
            <a:ext cx="4900540" cy="46166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（二）古诗常见语言风格</a:t>
            </a:r>
          </a:p>
        </p:txBody>
      </p:sp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60AAF97-4710-50DB-18D3-232B3A2EC1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5533" y="1822744"/>
            <a:ext cx="2718174" cy="432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65523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/>
      <p:bldP spid="2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2694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深度挖掘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7405" y="3409257"/>
            <a:ext cx="3419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（一）诗词意象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2AC97D-0CEF-2C55-712A-9744C7D83357}"/>
              </a:ext>
            </a:extLst>
          </p:cNvPr>
          <p:cNvSpPr txBox="1"/>
          <p:nvPr/>
        </p:nvSpPr>
        <p:spPr>
          <a:xfrm>
            <a:off x="767405" y="1050209"/>
            <a:ext cx="10447620" cy="2221762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 algn="just">
              <a:lnSpc>
                <a:spcPct val="150000"/>
              </a:lnSpc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</a:t>
            </a:r>
            <a:r>
              <a:rPr lang="zh-CN" altLang="en-US" sz="2400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“深度挖掘”则要在“初步关注”的基础上，找出诗词中的意象，有些常见的意象往往有固定的含义。分析诗词意象、意境可以准确感知诗词情感，解读诗词塑造的形象。同时，结合上一节所讲解的艺术手法，挖掘诗词中所使用的重点字词，即能直接代表诗词感情基调或思想感情的词句。</a:t>
            </a:r>
          </a:p>
        </p:txBody>
      </p:sp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FCA73-C348-6018-E588-91ADB3A500DD}"/>
              </a:ext>
            </a:extLst>
          </p:cNvPr>
          <p:cNvSpPr txBox="1"/>
          <p:nvPr/>
        </p:nvSpPr>
        <p:spPr>
          <a:xfrm>
            <a:off x="1109734" y="4065917"/>
            <a:ext cx="9657079" cy="1866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意象是诗词中带有诗人主观情感的客观物象。诗人在创作过程中常常在事物、景物中寄托自己的情感，以使得某意象凝聚或代表了某种具体的情感。古诗词中常见的意象有以下几种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）送别类；（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）思怀类；（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）凄苦类；（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）托物言志类；（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）爱情类；（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6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）军旅类；（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pitchFamily="2" charset="2"/>
              </a:rPr>
              <a:t>）归隐类等。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250980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/>
      <p:bldP spid="2" grpId="0"/>
      <p:bldP spid="21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359187"/>
            <a:ext cx="7275691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>
              <a:defRPr/>
            </a:pP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如何判断古诗词的意象？意象有何作用呢？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2AC97D-0CEF-2C55-712A-9744C7D83357}"/>
              </a:ext>
            </a:extLst>
          </p:cNvPr>
          <p:cNvSpPr txBox="1"/>
          <p:nvPr/>
        </p:nvSpPr>
        <p:spPr>
          <a:xfrm>
            <a:off x="1009512" y="1353085"/>
            <a:ext cx="9864721" cy="2221762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 algn="just">
              <a:lnSpc>
                <a:spcPct val="150000"/>
              </a:lnSpc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zh-CN" altLang="en-US" sz="2400" b="1" cap="all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首先，需判断意象类别，用一两个词语概括意象特征；其次，简要分析诗人用来修饰、描述意象的词语，这对于解读意象的内涵有重要作用；再次，分析意象在结构、音韵节奏上的作用；最后，体会意象在诗中的表意作用，分析该意象传达了诗人何种情感追求。</a:t>
            </a:r>
            <a:endParaRPr lang="zh-CN" altLang="en-US" sz="2400" cap="all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FCA73-C348-6018-E588-91ADB3A500DD}"/>
              </a:ext>
            </a:extLst>
          </p:cNvPr>
          <p:cNvSpPr txBox="1"/>
          <p:nvPr/>
        </p:nvSpPr>
        <p:spPr>
          <a:xfrm>
            <a:off x="1044742" y="3981734"/>
            <a:ext cx="9710055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分析意象的作用，主要围绕以下几方面展开：（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）渲染气氛，奠定基调，营造意境；（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）上文讲到有些意象在表情达意上的作用往往是固定的，所以要结合具体诗歌分析情感；（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）衬托人物品格，塑造人物形象；（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）结构上的线索作用。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219731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/>
      <p:bldP spid="21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2694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深度挖掘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2112" y="1133231"/>
            <a:ext cx="3419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（二）诗词意境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FCA73-C348-6018-E588-91ADB3A500DD}"/>
              </a:ext>
            </a:extLst>
          </p:cNvPr>
          <p:cNvSpPr txBox="1"/>
          <p:nvPr/>
        </p:nvSpPr>
        <p:spPr>
          <a:xfrm>
            <a:off x="1044743" y="1920317"/>
            <a:ext cx="9657079" cy="2328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意境是古诗词的艺术核心，是由诸多意象营造出来的氛围，诗人对意象的选择决定意境。分析诗词的意境特征有助于把握作品的情感，正所谓“景中有情，象中有境，情景交融，自有意境”。古诗词的鉴赏必须准确捕捉诗眼词眼，把握意象，深掘意境，善于展开联想，通过再造想象，深刻揣摩意象，把握作者的人格，领悟古诗词“言近而旨远，辞浅而义深”的精髓。古诗词中常见的意境分为两大类、八小类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4D2553-3A5C-B2A7-45B3-94174F2A3843}"/>
              </a:ext>
            </a:extLst>
          </p:cNvPr>
          <p:cNvSpPr txBox="1"/>
          <p:nvPr/>
        </p:nvSpPr>
        <p:spPr>
          <a:xfrm>
            <a:off x="1044743" y="4412344"/>
            <a:ext cx="9657079" cy="943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雄壮阳刚类：雄奇阔大、旷达开朗、苍凉悲壮、深邃沉郁；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内敛阴柔类：浓艳瑰丽、淡泊静谧、清新素雅、凄凉寒冷。</a:t>
            </a:r>
          </a:p>
        </p:txBody>
      </p:sp>
    </p:spTree>
    <p:extLst>
      <p:ext uri="{BB962C8B-B14F-4D97-AF65-F5344CB8AC3E}">
        <p14:creationId xmlns:p14="http://schemas.microsoft.com/office/powerpoint/2010/main" val="146399724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/>
      <p:bldP spid="21" grpId="0"/>
      <p:bldP spid="3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2694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深度挖掘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2112" y="1133231"/>
            <a:ext cx="3419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（三）诗词形象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FCA73-C348-6018-E588-91ADB3A500DD}"/>
              </a:ext>
            </a:extLst>
          </p:cNvPr>
          <p:cNvSpPr txBox="1"/>
          <p:nvPr/>
        </p:nvSpPr>
        <p:spPr>
          <a:xfrm>
            <a:off x="893353" y="1880033"/>
            <a:ext cx="9657079" cy="3805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古诗词中常见的人物形象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）不慕权贵、豪放洒脱的豪士形象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如李白、苏轼等；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）心怀天下、忧国忧民的士人形象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如杜甫、王安石等；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）寄情山水、归隐田园的隐士形象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如陶渊明、王维等；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）怀才不遇、壮志难酬的形象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如陈子昂、陆游等；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）矢志报国、慷慨愤世的形象，如辛弃疾、陆游等；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6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）成守边关、反对征战的将士形象，如王昌龄、高适、岑参等；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）漂泊他乡、思念故地的游子形象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如杜牧、马致远等。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49FD85A-252B-CA30-01FA-CDE8D85848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287" y="3583424"/>
            <a:ext cx="3274576" cy="327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24247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/>
      <p:bldP spid="21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5358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ONE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5"/>
            <a:ext cx="7141502" cy="10604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古诗词常见艺术手法</a:t>
            </a: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第一部分</a:t>
            </a: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16" y="4052912"/>
            <a:ext cx="6682780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古诗词的艺术手法是指诗人创作时所体现的手法技巧。中国古诗词的艺术手法主要包括修辞手法、表达方式、表现手法和结构技巧等。</a:t>
            </a:r>
          </a:p>
          <a:p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2694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深度挖掘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2112" y="1133231"/>
            <a:ext cx="3419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（三）诗词形象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FCA73-C348-6018-E588-91ADB3A500DD}"/>
              </a:ext>
            </a:extLst>
          </p:cNvPr>
          <p:cNvSpPr txBox="1"/>
          <p:nvPr/>
        </p:nvSpPr>
        <p:spPr>
          <a:xfrm>
            <a:off x="893353" y="1880033"/>
            <a:ext cx="9657079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古诗词中常见的事物形象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诗人以事物为对象进行描写刻画，歌咏某个事物的品性。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鉴赏古诗词中的事物形象可参照以下思路：首先，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总结概括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出诗词中描绘歌咏的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主要物象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；其次，结合诗句分析所咏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物象的特点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（物象的形态、色泽等），关注描写用语及评价用语的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感情色彩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；最后，结合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艺术手法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（托物言志、比喻、双关等）、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诗人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的自身经历，剖析物象所寄托的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情感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（诗人的理想、追求、品性等）。</a:t>
            </a:r>
          </a:p>
        </p:txBody>
      </p:sp>
    </p:spTree>
    <p:extLst>
      <p:ext uri="{BB962C8B-B14F-4D97-AF65-F5344CB8AC3E}">
        <p14:creationId xmlns:p14="http://schemas.microsoft.com/office/powerpoint/2010/main" val="263500303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/>
      <p:bldP spid="21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2694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深度挖掘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2112" y="1133231"/>
            <a:ext cx="3419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（四）炼字炼句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FCA73-C348-6018-E588-91ADB3A500DD}"/>
              </a:ext>
            </a:extLst>
          </p:cNvPr>
          <p:cNvSpPr txBox="1"/>
          <p:nvPr/>
        </p:nvSpPr>
        <p:spPr>
          <a:xfrm>
            <a:off x="893353" y="1880033"/>
            <a:ext cx="9657079" cy="4530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★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炼字技巧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 首先，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解释字义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，结合具体语境解释该字在诗句中的含义，包括表层含义和深层含义；其次，结合字词运用的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手法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（比如拟人、比喻、双关、夸张等修辞，也包括词类活用现象）描绘画面，抓住诗词中的主要意象，合理想象和联想，把需要赏析的字放入原句中结合诗句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描绘画面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，要注意字不离句；最后，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说明字词的作用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，从诗词内容、诗词结构、情感表达等方面考虑其有怎样的表达效果，烘托了怎样的意境，或表达了怎样的情感。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58553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/>
      <p:bldP spid="21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2694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深度挖掘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2112" y="1133231"/>
            <a:ext cx="3419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（四）炼字炼句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FCA73-C348-6018-E588-91ADB3A500DD}"/>
              </a:ext>
            </a:extLst>
          </p:cNvPr>
          <p:cNvSpPr txBox="1"/>
          <p:nvPr/>
        </p:nvSpPr>
        <p:spPr>
          <a:xfrm>
            <a:off x="899409" y="2025368"/>
            <a:ext cx="9657079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★炼句技巧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首先，理解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句子的基本意思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，分析句子包含的内容，进而把握其情感内涵；其次，分析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句子语言结构的艺术特点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（如倒装、对仗、互文等），赏析句子运用的表达技巧；最后，从句子的位置出发，分析句子在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篇章结构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中的作用，做到句不离篇。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一般来说，首句有点题、开篇、奠定基调的作用；中间句有转折文意、承上启下的作用；尾句卒章显志，以景结情，含蓄隽永。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818244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/>
      <p:bldP spid="21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2694"/>
            <a:ext cx="2534616" cy="52322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深度挖掘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2112" y="1133231"/>
            <a:ext cx="3419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（五）情感态度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FCA73-C348-6018-E588-91ADB3A500DD}"/>
              </a:ext>
            </a:extLst>
          </p:cNvPr>
          <p:cNvSpPr txBox="1"/>
          <p:nvPr/>
        </p:nvSpPr>
        <p:spPr>
          <a:xfrm>
            <a:off x="899410" y="2025368"/>
            <a:ext cx="5646726" cy="4449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评价诗词的思想内容和作者的观点态度，可从以下几个方面入手：关注题目，确定题材，感知情感；关注重点字词，分析意象，体会意境；关注重点句子，尤其是具有突出景物特点、寄托情志、运用修辞手法的句子；关注诗词中所使用的典故，要理解其蕴含的曲折之情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7863F98-2863-055B-FB29-157974AD53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7653" y="1430619"/>
            <a:ext cx="3449544" cy="482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97922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/>
      <p:bldP spid="21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59368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THREE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经典古诗词赏析</a:t>
            </a: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第三部分</a:t>
            </a:r>
          </a:p>
        </p:txBody>
      </p:sp>
    </p:spTree>
    <p:extLst>
      <p:ext uri="{BB962C8B-B14F-4D97-AF65-F5344CB8AC3E}">
        <p14:creationId xmlns:p14="http://schemas.microsoft.com/office/powerpoint/2010/main" val="1489321961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FCA73-C348-6018-E588-91ADB3A500DD}"/>
              </a:ext>
            </a:extLst>
          </p:cNvPr>
          <p:cNvSpPr txBox="1"/>
          <p:nvPr/>
        </p:nvSpPr>
        <p:spPr>
          <a:xfrm>
            <a:off x="1076124" y="1510640"/>
            <a:ext cx="5646726" cy="4068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登高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          ［唐］杜甫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风急天高猿啸哀，渚清沙白鸟飞回。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无边落木萧萧下，不尽长江滚滚来。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万里悲秋常作客，百年多病独登台。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艰难苦恨繁霜鬓，潦倒新停浊酒杯。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6C3360E-1052-A549-F29C-3D3F0E652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920" y="1388646"/>
            <a:ext cx="4006567" cy="429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0852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81ACB568-7005-E7A8-1AE2-8F0DEF0B1290}"/>
              </a:ext>
            </a:extLst>
          </p:cNvPr>
          <p:cNvSpPr/>
          <p:nvPr/>
        </p:nvSpPr>
        <p:spPr>
          <a:xfrm>
            <a:off x="1792466" y="2943036"/>
            <a:ext cx="8150877" cy="126562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9CD227-2796-1AAD-5963-A101DC577118}"/>
              </a:ext>
            </a:extLst>
          </p:cNvPr>
          <p:cNvSpPr txBox="1"/>
          <p:nvPr/>
        </p:nvSpPr>
        <p:spPr>
          <a:xfrm>
            <a:off x="1539717" y="3190278"/>
            <a:ext cx="8462593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全诗描绘了怎样的画面？表达了诗人什么情感？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0107662-0DF1-B1F1-9E34-ECEA10B33E5F}"/>
              </a:ext>
            </a:extLst>
          </p:cNvPr>
          <p:cNvSpPr txBox="1"/>
          <p:nvPr/>
        </p:nvSpPr>
        <p:spPr>
          <a:xfrm>
            <a:off x="2298260" y="1918631"/>
            <a:ext cx="8196145" cy="2576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全诗主要记述诗人由登高临眺时所见的秋江景致、所见所闻，描绘秋季江边萧瑟寂寥的景色，触景生情，抒发了年老多病、身世孤零却壮志难酬的悲痛之情。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îŝḷîḋè">
            <a:extLst>
              <a:ext uri="{FF2B5EF4-FFF2-40B4-BE49-F238E27FC236}">
                <a16:creationId xmlns:a16="http://schemas.microsoft.com/office/drawing/2014/main" id="{1447D03D-725E-9C72-B99C-1622615FF6AB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767405" y="606618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FCA73-C348-6018-E588-91ADB3A500DD}"/>
              </a:ext>
            </a:extLst>
          </p:cNvPr>
          <p:cNvSpPr txBox="1"/>
          <p:nvPr/>
        </p:nvSpPr>
        <p:spPr>
          <a:xfrm>
            <a:off x="767405" y="1214680"/>
            <a:ext cx="7541037" cy="4622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雨霖铃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          ［宋］柳永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寒蝉凄切，对长亭晚，骤雨初歇。都门帐饮无绪，留恋处，兰舟催发。执手相看泪眼，竟无语凝噎。念去去，千里烟波，暮霭沉沉楚天阔。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多情自古伤离别，更那堪，冷落清秋节！ 今宵酒醒何处？ 杨柳岸，晓风残月。此去经年，应是良辰好景虚设。便纵有千种风情，更与何人说？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D0C2543-DC8B-8B36-B14F-AF89F4140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6521" y="2271617"/>
            <a:ext cx="30289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70744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81ACB568-7005-E7A8-1AE2-8F0DEF0B1290}"/>
              </a:ext>
            </a:extLst>
          </p:cNvPr>
          <p:cNvSpPr/>
          <p:nvPr/>
        </p:nvSpPr>
        <p:spPr>
          <a:xfrm>
            <a:off x="1792466" y="2943036"/>
            <a:ext cx="8150877" cy="126562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9CD227-2796-1AAD-5963-A101DC577118}"/>
              </a:ext>
            </a:extLst>
          </p:cNvPr>
          <p:cNvSpPr txBox="1"/>
          <p:nvPr/>
        </p:nvSpPr>
        <p:spPr>
          <a:xfrm>
            <a:off x="1279325" y="3172111"/>
            <a:ext cx="8462593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词中运用了哪些意象？这些意象起到怎样的作用？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470499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cs typeface="+mn-ea"/>
                <a:sym typeface="+mn-lt"/>
              </a:rPr>
              <a:t>修辞手法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0633" y="1053469"/>
            <a:ext cx="6308223" cy="962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      </a:t>
            </a: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古诗词常用修辞手法主要有比喻、拟人、夸张、对比、对偶、借代、设问、双关。</a:t>
            </a: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4827200" y="4329852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3"/>
            </p:custDataLst>
          </p:nvPr>
        </p:nvSpPr>
        <p:spPr>
          <a:xfrm>
            <a:off x="4789515" y="2148550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75844" y="2189612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比喻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475844" y="2465941"/>
            <a:ext cx="5863866" cy="1866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用与 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A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事物有相似点的 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B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事物来描写说明 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A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事物。比喻具有化抽象为具体，使描写生动形象的作用。如刘禹锡的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望洞庭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遥望洞庭山水色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白银盘里一青螺”。</a:t>
            </a:r>
          </a:p>
        </p:txBody>
      </p:sp>
      <p:sp>
        <p:nvSpPr>
          <p:cNvPr id="18" name="îŝḷîḋè"/>
          <p:cNvSpPr txBox="1"/>
          <p:nvPr>
            <p:custDataLst>
              <p:tags r:id="rId4"/>
            </p:custDataLst>
          </p:nvPr>
        </p:nvSpPr>
        <p:spPr bwMode="auto">
          <a:xfrm>
            <a:off x="4769518" y="2129039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9" name="îŝḷîḋè"/>
          <p:cNvSpPr txBox="1"/>
          <p:nvPr>
            <p:custDataLst>
              <p:tags r:id="rId5"/>
            </p:custDataLst>
          </p:nvPr>
        </p:nvSpPr>
        <p:spPr bwMode="auto">
          <a:xfrm>
            <a:off x="4813258" y="4388438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585D3F4-CA67-7EE7-8950-A375C9485E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0512" y="1505138"/>
            <a:ext cx="2534853" cy="450841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5571733-2F3F-12F7-2885-5F93A002A1D3}"/>
              </a:ext>
            </a:extLst>
          </p:cNvPr>
          <p:cNvSpPr txBox="1"/>
          <p:nvPr/>
        </p:nvSpPr>
        <p:spPr>
          <a:xfrm>
            <a:off x="5475844" y="4855539"/>
            <a:ext cx="5863866" cy="1866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使事物人格化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具备人的动作和感情。运用拟人修辞手法可以使诗歌中的形象更加生动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增加趣味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强化情感。如杨万里的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秋山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小枫一夜偷天酒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却倩孤松掩醉容”。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26A060-A794-82E8-8445-7643606C7035}"/>
              </a:ext>
            </a:extLst>
          </p:cNvPr>
          <p:cNvSpPr txBox="1"/>
          <p:nvPr/>
        </p:nvSpPr>
        <p:spPr>
          <a:xfrm>
            <a:off x="5572735" y="4412663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拟人</a:t>
            </a:r>
          </a:p>
        </p:txBody>
      </p:sp>
    </p:spTree>
    <p:extLst>
      <p:ext uri="{BB962C8B-B14F-4D97-AF65-F5344CB8AC3E}">
        <p14:creationId xmlns:p14="http://schemas.microsoft.com/office/powerpoint/2010/main" val="61474937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/>
      <p:bldP spid="12" grpId="0" bldLvl="0" animBg="1"/>
      <p:bldP spid="13" grpId="0" bldLvl="0" animBg="1"/>
      <p:bldP spid="14" grpId="0"/>
      <p:bldP spid="15" grpId="0"/>
      <p:bldP spid="18" grpId="0"/>
      <p:bldP spid="19" grpId="0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0107662-0DF1-B1F1-9E34-ECEA10B33E5F}"/>
              </a:ext>
            </a:extLst>
          </p:cNvPr>
          <p:cNvSpPr txBox="1"/>
          <p:nvPr/>
        </p:nvSpPr>
        <p:spPr>
          <a:xfrm>
            <a:off x="2298260" y="1918631"/>
            <a:ext cx="8196145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意象：“蝉”“长亭”“雨”“兰舟”“烟波”“暮霭”“楚天”“杨柳”“晓风残月”。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作用：渲染凄清意境，烘托人物感情，展现不忍离别却又不得不别的依依不舍之情。</a:t>
            </a:r>
          </a:p>
        </p:txBody>
      </p:sp>
    </p:spTree>
    <p:extLst>
      <p:ext uri="{BB962C8B-B14F-4D97-AF65-F5344CB8AC3E}">
        <p14:creationId xmlns:p14="http://schemas.microsoft.com/office/powerpoint/2010/main" val="283763560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cs typeface="+mn-ea"/>
                <a:sym typeface="+mn-lt"/>
              </a:rPr>
              <a:t>修辞手法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4784811" y="4008903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3"/>
            </p:custDataLst>
          </p:nvPr>
        </p:nvSpPr>
        <p:spPr>
          <a:xfrm>
            <a:off x="4789515" y="1458201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75844" y="1432654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夸张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475844" y="1696868"/>
            <a:ext cx="5863866" cy="2328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指诗人运用丰富奇特的想象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为了突出事物的某种特征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夸大或缩小事物的某种性质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借以择发某种强烈的情感。如李白的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秋浦歌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白发三千丈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缘愁似个长”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白发因愁长达三千丈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运用夸张手法，表现愁思深重。</a:t>
            </a:r>
          </a:p>
        </p:txBody>
      </p:sp>
      <p:sp>
        <p:nvSpPr>
          <p:cNvPr id="18" name="îŝḷîḋè"/>
          <p:cNvSpPr txBox="1"/>
          <p:nvPr>
            <p:custDataLst>
              <p:tags r:id="rId4"/>
            </p:custDataLst>
          </p:nvPr>
        </p:nvSpPr>
        <p:spPr bwMode="auto">
          <a:xfrm>
            <a:off x="4769518" y="1456862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9" name="îŝḷîḋè"/>
          <p:cNvSpPr txBox="1"/>
          <p:nvPr>
            <p:custDataLst>
              <p:tags r:id="rId5"/>
            </p:custDataLst>
          </p:nvPr>
        </p:nvSpPr>
        <p:spPr bwMode="auto">
          <a:xfrm>
            <a:off x="4758759" y="4037214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571733-2F3F-12F7-2885-5F93A002A1D3}"/>
              </a:ext>
            </a:extLst>
          </p:cNvPr>
          <p:cNvSpPr txBox="1"/>
          <p:nvPr/>
        </p:nvSpPr>
        <p:spPr>
          <a:xfrm>
            <a:off x="5475844" y="4419533"/>
            <a:ext cx="5863866" cy="1866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又叫对照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是把两种互相对立的事物或同种事物的两方面并举出来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突出两个事物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(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或两种状态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)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各自的特点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没有主从之分。如高适的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燕歌行并序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战士军前半死生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美人帐下犹歌舞”。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26A060-A794-82E8-8445-7643606C7035}"/>
              </a:ext>
            </a:extLst>
          </p:cNvPr>
          <p:cNvSpPr txBox="1"/>
          <p:nvPr/>
        </p:nvSpPr>
        <p:spPr>
          <a:xfrm>
            <a:off x="5572735" y="4025101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对比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BC7E158-175F-1366-ED79-733B2136BF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2166" y="1696868"/>
            <a:ext cx="3081836" cy="360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561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4" grpId="0"/>
      <p:bldP spid="15" grpId="0"/>
      <p:bldP spid="18" grpId="0"/>
      <p:bldP spid="19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cs typeface="+mn-ea"/>
                <a:sym typeface="+mn-lt"/>
              </a:rPr>
              <a:t>修辞手法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4784811" y="4547858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3"/>
            </p:custDataLst>
          </p:nvPr>
        </p:nvSpPr>
        <p:spPr>
          <a:xfrm>
            <a:off x="4789515" y="1458201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75844" y="1432654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对偶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475844" y="1696868"/>
            <a:ext cx="5863866" cy="2790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用字数相等、结构相同或相似的两个诗句来表达并列或相对的内容。形式上，语言简练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整齐对称；音韵上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富有节奏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;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内容上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概括集中。如杜甫的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登高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无边落木萧萧下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不尽长江滚滚来”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无边”对“不尽”，“落木”对“长江”，“萧萧下”对“滚滚来”。</a:t>
            </a:r>
          </a:p>
        </p:txBody>
      </p:sp>
      <p:sp>
        <p:nvSpPr>
          <p:cNvPr id="18" name="îŝḷîḋè"/>
          <p:cNvSpPr txBox="1"/>
          <p:nvPr>
            <p:custDataLst>
              <p:tags r:id="rId4"/>
            </p:custDataLst>
          </p:nvPr>
        </p:nvSpPr>
        <p:spPr bwMode="auto">
          <a:xfrm>
            <a:off x="4769518" y="1456862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19" name="îŝḷîḋè"/>
          <p:cNvSpPr txBox="1"/>
          <p:nvPr>
            <p:custDataLst>
              <p:tags r:id="rId5"/>
            </p:custDataLst>
          </p:nvPr>
        </p:nvSpPr>
        <p:spPr bwMode="auto">
          <a:xfrm>
            <a:off x="4758759" y="4551942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571733-2F3F-12F7-2885-5F93A002A1D3}"/>
              </a:ext>
            </a:extLst>
          </p:cNvPr>
          <p:cNvSpPr txBox="1"/>
          <p:nvPr/>
        </p:nvSpPr>
        <p:spPr>
          <a:xfrm>
            <a:off x="5475844" y="4879764"/>
            <a:ext cx="5863866" cy="1866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指借用相关的事物来代替所要表达的人或者事物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使描写对象形象鲜明。如文天祥的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过零丁洋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人生自古谁无死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留取丹心照汗青”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诗人用“汗青”指代史册。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26A060-A794-82E8-8445-7643606C7035}"/>
              </a:ext>
            </a:extLst>
          </p:cNvPr>
          <p:cNvSpPr txBox="1"/>
          <p:nvPr/>
        </p:nvSpPr>
        <p:spPr>
          <a:xfrm>
            <a:off x="5572735" y="4521666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借代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43F5EC7-35BC-CF7E-DAE0-876BC8DF13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4743" y="2117236"/>
            <a:ext cx="3317446" cy="276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96678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4" grpId="0"/>
      <p:bldP spid="15" grpId="0"/>
      <p:bldP spid="18" grpId="0"/>
      <p:bldP spid="19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cs typeface="+mn-ea"/>
                <a:sym typeface="+mn-lt"/>
              </a:rPr>
              <a:t>修辞手法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íŝḷíďê"/>
          <p:cNvSpPr/>
          <p:nvPr>
            <p:custDataLst>
              <p:tags r:id="rId2"/>
            </p:custDataLst>
          </p:nvPr>
        </p:nvSpPr>
        <p:spPr>
          <a:xfrm>
            <a:off x="4784811" y="3312506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3"/>
            </p:custDataLst>
          </p:nvPr>
        </p:nvSpPr>
        <p:spPr>
          <a:xfrm>
            <a:off x="4789515" y="1458201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75844" y="1432654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设问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475844" y="1751370"/>
            <a:ext cx="5863866" cy="1405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为了强调观点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加重语气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增强情感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用一问一答的形式表示。如白居易的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琵琶行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座中泣下谁最多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?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江州司马青衫湿”。</a:t>
            </a:r>
          </a:p>
        </p:txBody>
      </p:sp>
      <p:sp>
        <p:nvSpPr>
          <p:cNvPr id="18" name="îŝḷîḋè"/>
          <p:cNvSpPr txBox="1"/>
          <p:nvPr>
            <p:custDataLst>
              <p:tags r:id="rId4"/>
            </p:custDataLst>
          </p:nvPr>
        </p:nvSpPr>
        <p:spPr bwMode="auto">
          <a:xfrm>
            <a:off x="4769518" y="1456862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07</a:t>
            </a:r>
          </a:p>
        </p:txBody>
      </p:sp>
      <p:sp>
        <p:nvSpPr>
          <p:cNvPr id="19" name="îŝḷîḋè"/>
          <p:cNvSpPr txBox="1"/>
          <p:nvPr>
            <p:custDataLst>
              <p:tags r:id="rId5"/>
            </p:custDataLst>
          </p:nvPr>
        </p:nvSpPr>
        <p:spPr bwMode="auto">
          <a:xfrm>
            <a:off x="4758759" y="3316588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08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571733-2F3F-12F7-2885-5F93A002A1D3}"/>
              </a:ext>
            </a:extLst>
          </p:cNvPr>
          <p:cNvSpPr txBox="1"/>
          <p:nvPr/>
        </p:nvSpPr>
        <p:spPr>
          <a:xfrm>
            <a:off x="5475844" y="3771578"/>
            <a:ext cx="5863866" cy="1405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利用语音或语义条件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使语句表达含蓄、语义丰富。如刘禹锡的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竹枝词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东边日出西边雨，道是无晴却有晴”。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26A060-A794-82E8-8445-7643606C7035}"/>
              </a:ext>
            </a:extLst>
          </p:cNvPr>
          <p:cNvSpPr txBox="1"/>
          <p:nvPr/>
        </p:nvSpPr>
        <p:spPr>
          <a:xfrm>
            <a:off x="5572735" y="3334756"/>
            <a:ext cx="4900540" cy="40011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双关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F826EF-BB61-1D78-AAB1-67A22F14DE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440" y="2286256"/>
            <a:ext cx="3748617" cy="209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75060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4" grpId="0"/>
      <p:bldP spid="15" grpId="0"/>
      <p:bldP spid="18" grpId="0"/>
      <p:bldP spid="19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D9667F26-1C5F-4F5C-7AFE-CE22F8AA895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6934" y="2195961"/>
            <a:ext cx="4514850" cy="31051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5531" y="5506192"/>
            <a:ext cx="629920" cy="81280"/>
            <a:chOff x="11043920" y="6238240"/>
            <a:chExt cx="629920" cy="81280"/>
          </a:xfrm>
          <a:solidFill>
            <a:srgbClr val="ED7D31"/>
          </a:solidFill>
        </p:grpSpPr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159256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9"/>
              </p:custDataLst>
            </p:nvPr>
          </p:nvSpPr>
          <p:spPr>
            <a:xfrm>
              <a:off x="1131824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10"/>
              </p:custDataLst>
            </p:nvPr>
          </p:nvSpPr>
          <p:spPr>
            <a:xfrm>
              <a:off x="1104392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6111291" y="1962907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Rounded Rectangle 115"/>
          <p:cNvSpPr/>
          <p:nvPr>
            <p:custDataLst>
              <p:tags r:id="rId2"/>
            </p:custDataLst>
          </p:nvPr>
        </p:nvSpPr>
        <p:spPr>
          <a:xfrm>
            <a:off x="6135962" y="4004905"/>
            <a:ext cx="482827" cy="46900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94118" y="1867818"/>
            <a:ext cx="4733641" cy="191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正侧结合：对描写对象进行正面的、直接的措写是正面描写；通过描写对象周围的事物或环境，使描写对象鲜明突出的描写是侧面措写，又叫间接描写。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30453" y="3906351"/>
            <a:ext cx="4663846" cy="2328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点面结合：指诗歌中对事物的动态描写和静态描写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或以动衬静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或动静结合。如王维的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山居秋曝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》“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竹喧归浣女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莲动下渔舟”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以“竹喧”“莲动’衬托山中清幽。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486400" y="1830858"/>
            <a:ext cx="5527040" cy="399288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9" name="TextBox 8"/>
          <p:cNvSpPr txBox="1"/>
          <p:nvPr>
            <p:custDataLst>
              <p:tags r:id="rId3"/>
            </p:custDataLst>
          </p:nvPr>
        </p:nvSpPr>
        <p:spPr>
          <a:xfrm>
            <a:off x="5947946" y="19661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1" name="TextBox 8"/>
          <p:cNvSpPr txBox="1"/>
          <p:nvPr>
            <p:custDataLst>
              <p:tags r:id="rId4"/>
            </p:custDataLst>
          </p:nvPr>
        </p:nvSpPr>
        <p:spPr>
          <a:xfrm>
            <a:off x="5973597" y="4006480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表达方式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>
            <p:custDataLst>
              <p:tags r:id="rId6"/>
            </p:custDataLst>
          </p:nvPr>
        </p:nvSpPr>
        <p:spPr>
          <a:xfrm>
            <a:off x="920832" y="1737770"/>
            <a:ext cx="623334" cy="589280"/>
          </a:xfrm>
          <a:prstGeom prst="roundRect">
            <a:avLst/>
          </a:prstGeom>
          <a:solidFill>
            <a:srgbClr val="ED7D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>
            <p:custDataLst>
              <p:tags r:id="rId7"/>
            </p:custDataLst>
          </p:nvPr>
        </p:nvSpPr>
        <p:spPr>
          <a:xfrm>
            <a:off x="4176832" y="4618042"/>
            <a:ext cx="1096208" cy="10363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3BB8A9-CB4B-0166-530E-0B5103247DF2}"/>
              </a:ext>
            </a:extLst>
          </p:cNvPr>
          <p:cNvSpPr txBox="1"/>
          <p:nvPr/>
        </p:nvSpPr>
        <p:spPr>
          <a:xfrm>
            <a:off x="5724125" y="1208394"/>
            <a:ext cx="4900540" cy="46166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（一）描写</a:t>
            </a:r>
          </a:p>
        </p:txBody>
      </p:sp>
    </p:spTree>
    <p:extLst>
      <p:ext uri="{BB962C8B-B14F-4D97-AF65-F5344CB8AC3E}">
        <p14:creationId xmlns:p14="http://schemas.microsoft.com/office/powerpoint/2010/main" val="119710745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/>
      <p:bldP spid="17" grpId="0"/>
      <p:bldP spid="29" grpId="0"/>
      <p:bldP spid="31" grpId="0"/>
      <p:bldP spid="33" grpId="0" bldLvl="0" animBg="1"/>
      <p:bldP spid="34" grpId="0" bldLvl="0" animBg="1"/>
      <p:bldP spid="21" grpId="0" bldLvl="0" animBg="1"/>
      <p:bldP spid="24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95531" y="5506192"/>
            <a:ext cx="629920" cy="81280"/>
            <a:chOff x="11043920" y="6238240"/>
            <a:chExt cx="629920" cy="81280"/>
          </a:xfrm>
          <a:solidFill>
            <a:srgbClr val="ED7D31"/>
          </a:solidFill>
        </p:grpSpPr>
        <p:sp>
          <p:nvSpPr>
            <p:cNvPr id="7" name="椭圆 6"/>
            <p:cNvSpPr/>
            <p:nvPr>
              <p:custDataLst>
                <p:tags r:id="rId6"/>
              </p:custDataLst>
            </p:nvPr>
          </p:nvSpPr>
          <p:spPr>
            <a:xfrm>
              <a:off x="1159256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7"/>
              </p:custDataLst>
            </p:nvPr>
          </p:nvSpPr>
          <p:spPr>
            <a:xfrm>
              <a:off x="1131824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8"/>
              </p:custDataLst>
            </p:nvPr>
          </p:nvSpPr>
          <p:spPr>
            <a:xfrm>
              <a:off x="1104392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Rounded Rectangle 88"/>
          <p:cNvSpPr/>
          <p:nvPr>
            <p:custDataLst>
              <p:tags r:id="rId1"/>
            </p:custDataLst>
          </p:nvPr>
        </p:nvSpPr>
        <p:spPr>
          <a:xfrm>
            <a:off x="6111291" y="1962907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94118" y="1867818"/>
            <a:ext cx="4733641" cy="3251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虚实结合：诗歌中的“虚”是指想象出的部分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如梦境、未来、过去、神话等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;“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实”是指客观世界中存在的实事、实境。采用虚实结合的写法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可以使结构更加紧凑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形象更加鲜明，丰富意象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开拓意境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使诗人的感情表达得更深沉而充分</a:t>
            </a:r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为读者提供想象空间。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486400" y="1830858"/>
            <a:ext cx="5527040" cy="399288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9" name="TextBox 8"/>
          <p:cNvSpPr txBox="1"/>
          <p:nvPr>
            <p:custDataLst>
              <p:tags r:id="rId2"/>
            </p:custDataLst>
          </p:nvPr>
        </p:nvSpPr>
        <p:spPr>
          <a:xfrm>
            <a:off x="5947946" y="196611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表达方式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>
            <p:custDataLst>
              <p:tags r:id="rId4"/>
            </p:custDataLst>
          </p:nvPr>
        </p:nvSpPr>
        <p:spPr>
          <a:xfrm>
            <a:off x="920832" y="1737770"/>
            <a:ext cx="623334" cy="589280"/>
          </a:xfrm>
          <a:prstGeom prst="roundRect">
            <a:avLst/>
          </a:prstGeom>
          <a:solidFill>
            <a:srgbClr val="ED7D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>
            <p:custDataLst>
              <p:tags r:id="rId5"/>
            </p:custDataLst>
          </p:nvPr>
        </p:nvSpPr>
        <p:spPr>
          <a:xfrm>
            <a:off x="4176832" y="4618042"/>
            <a:ext cx="1096208" cy="10363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3BB8A9-CB4B-0166-530E-0B5103247DF2}"/>
              </a:ext>
            </a:extLst>
          </p:cNvPr>
          <p:cNvSpPr txBox="1"/>
          <p:nvPr/>
        </p:nvSpPr>
        <p:spPr>
          <a:xfrm>
            <a:off x="5724125" y="1208394"/>
            <a:ext cx="4900540" cy="46166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（一）描写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A0A32D6-44CF-6213-CDF1-5C5B59974F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57300" y="1670059"/>
            <a:ext cx="2287682" cy="406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6352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/>
      <p:bldP spid="29" grpId="0"/>
      <p:bldP spid="33" grpId="0" bldLvl="0" animBg="1"/>
      <p:bldP spid="34" grpId="0" bldLvl="0" animBg="1"/>
      <p:bldP spid="21" grpId="0" bldLvl="0" animBg="1"/>
      <p:bldP spid="24" grpId="0" bldLvl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4055</Words>
  <Application>Microsoft Office PowerPoint</Application>
  <PresentationFormat>宽屏</PresentationFormat>
  <Paragraphs>215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Source Han Sans CN Bold</vt:lpstr>
      <vt:lpstr>方正兰亭大黑_GBK</vt:lpstr>
      <vt:lpstr>黑体</vt:lpstr>
      <vt:lpstr>楷体</vt:lpstr>
      <vt:lpstr>宋体</vt:lpstr>
      <vt:lpstr>Arial</vt:lpstr>
      <vt:lpstr>Calibri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April .</cp:lastModifiedBy>
  <cp:revision>82</cp:revision>
  <dcterms:created xsi:type="dcterms:W3CDTF">2023-11-08T11:26:17Z</dcterms:created>
  <dcterms:modified xsi:type="dcterms:W3CDTF">2024-09-08T14:00:10Z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2052-6.2.2.8394</vt:lpwstr>
  </property>
</Properties>
</file>