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38"/>
  </p:notesMasterIdLst>
  <p:sldIdLst>
    <p:sldId id="316" r:id="rId3"/>
    <p:sldId id="317" r:id="rId4"/>
    <p:sldId id="319" r:id="rId5"/>
    <p:sldId id="323" r:id="rId6"/>
    <p:sldId id="322" r:id="rId7"/>
    <p:sldId id="324" r:id="rId8"/>
    <p:sldId id="325" r:id="rId9"/>
    <p:sldId id="326" r:id="rId10"/>
    <p:sldId id="328" r:id="rId11"/>
    <p:sldId id="329" r:id="rId12"/>
    <p:sldId id="330" r:id="rId13"/>
    <p:sldId id="331" r:id="rId14"/>
    <p:sldId id="334" r:id="rId15"/>
    <p:sldId id="335" r:id="rId16"/>
    <p:sldId id="336" r:id="rId17"/>
    <p:sldId id="337" r:id="rId18"/>
    <p:sldId id="318" r:id="rId19"/>
    <p:sldId id="321" r:id="rId20"/>
    <p:sldId id="338" r:id="rId21"/>
    <p:sldId id="339" r:id="rId22"/>
    <p:sldId id="340" r:id="rId23"/>
    <p:sldId id="341" r:id="rId24"/>
    <p:sldId id="342" r:id="rId25"/>
    <p:sldId id="343" r:id="rId26"/>
    <p:sldId id="344" r:id="rId27"/>
    <p:sldId id="345" r:id="rId28"/>
    <p:sldId id="346" r:id="rId29"/>
    <p:sldId id="347" r:id="rId30"/>
    <p:sldId id="348" r:id="rId31"/>
    <p:sldId id="349" r:id="rId32"/>
    <p:sldId id="351" r:id="rId33"/>
    <p:sldId id="352" r:id="rId34"/>
    <p:sldId id="353" r:id="rId35"/>
    <p:sldId id="354" r:id="rId36"/>
    <p:sldId id="355" r:id="rId37"/>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0" autoAdjust="0"/>
    <p:restoredTop sz="94660"/>
  </p:normalViewPr>
  <p:slideViewPr>
    <p:cSldViewPr snapToGrid="0" showGuides="1">
      <p:cViewPr varScale="1">
        <p:scale>
          <a:sx n="68" d="100"/>
          <a:sy n="68" d="100"/>
        </p:scale>
        <p:origin x="-476" y="-64"/>
      </p:cViewPr>
      <p:guideLst>
        <p:guide orient="horz" pos="2155"/>
        <p:guide pos="37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888216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4"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4"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7.png"/><Relationship Id="rId5" Type="http://schemas.openxmlformats.org/officeDocument/2006/relationships/slideLayout" Target="../slideLayouts/slideLayout4.xml"/><Relationship Id="rId4" Type="http://schemas.openxmlformats.org/officeDocument/2006/relationships/tags" Target="../tags/tag59.xml"/></Relationships>
</file>

<file path=ppt/slides/_rels/slide21.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4"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4"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4"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4"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4.png"/><Relationship Id="rId4"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4"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4"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4"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4"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4"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5.png"/><Relationship Id="rId4"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6.png"/><Relationship Id="rId4"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6970" y="1360170"/>
            <a:ext cx="6868795" cy="1198880"/>
          </a:xfrm>
          <a:prstGeom prst="rect">
            <a:avLst/>
          </a:prstGeom>
        </p:spPr>
        <p:txBody>
          <a:bodyPr wrap="squar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SECTION EIGHT</a:t>
            </a:r>
          </a:p>
        </p:txBody>
      </p:sp>
      <p:sp>
        <p:nvSpPr>
          <p:cNvPr id="32" name="矩形 31"/>
          <p:cNvSpPr/>
          <p:nvPr/>
        </p:nvSpPr>
        <p:spPr>
          <a:xfrm>
            <a:off x="2062064" y="2669154"/>
            <a:ext cx="8080309" cy="3046988"/>
          </a:xfrm>
          <a:prstGeom prst="rect">
            <a:avLst/>
          </a:prstGeom>
        </p:spPr>
        <p:txBody>
          <a:bodyPr wrap="square">
            <a:spAutoFit/>
          </a:bodyPr>
          <a:lstStyle/>
          <a:p>
            <a:pPr algn="ctr"/>
            <a:r>
              <a:rPr lang="en-US" altLang="zh-CN" sz="4800" b="1" dirty="0">
                <a:solidFill>
                  <a:schemeClr val="accent1"/>
                </a:solidFill>
                <a:latin typeface="Times New Roman" panose="02020603050405020304" pitchFamily="18" charset="0"/>
                <a:ea typeface="仿宋" panose="02010609060101010101" pitchFamily="49" charset="-122"/>
                <a:cs typeface="Times New Roman" panose="02020603050405020304" pitchFamily="18" charset="0"/>
                <a:sym typeface="+mn-lt"/>
              </a:rPr>
              <a:t>Chapter 1</a:t>
            </a:r>
            <a:r>
              <a:rPr lang="zh-CN" altLang="en-US" sz="4800" b="1" dirty="0">
                <a:solidFill>
                  <a:schemeClr val="accent1"/>
                </a:solidFill>
                <a:latin typeface="Times New Roman" panose="02020603050405020304" pitchFamily="18" charset="0"/>
                <a:ea typeface="仿宋" panose="02010609060101010101" pitchFamily="49" charset="-122"/>
                <a:cs typeface="Times New Roman" panose="02020603050405020304" pitchFamily="18" charset="0"/>
                <a:sym typeface="+mn-lt"/>
              </a:rPr>
              <a:t>   语法精讲     </a:t>
            </a:r>
            <a:endParaRPr lang="en-US" altLang="zh-CN" sz="4800" b="1" dirty="0">
              <a:solidFill>
                <a:schemeClr val="accent1"/>
              </a:solidFill>
              <a:latin typeface="Times New Roman" panose="02020603050405020304" pitchFamily="18" charset="0"/>
              <a:ea typeface="仿宋" panose="02010609060101010101" pitchFamily="49" charset="-122"/>
              <a:cs typeface="Times New Roman" panose="02020603050405020304" pitchFamily="18" charset="0"/>
              <a:sym typeface="+mn-lt"/>
            </a:endParaRPr>
          </a:p>
          <a:p>
            <a:pPr algn="ctr"/>
            <a:r>
              <a:rPr lang="en-US" altLang="zh-CN" sz="4800" b="1" dirty="0">
                <a:solidFill>
                  <a:schemeClr val="accent1"/>
                </a:solidFill>
                <a:latin typeface="Times New Roman" panose="02020603050405020304" pitchFamily="18" charset="0"/>
                <a:ea typeface="仿宋" panose="02010609060101010101" pitchFamily="49" charset="-122"/>
                <a:cs typeface="Times New Roman" panose="02020603050405020304" pitchFamily="18" charset="0"/>
                <a:sym typeface="+mn-lt"/>
              </a:rPr>
              <a:t>      </a:t>
            </a:r>
          </a:p>
          <a:p>
            <a:pPr algn="ctr"/>
            <a:r>
              <a:rPr lang="en-US" altLang="zh-CN" sz="4800" b="1" dirty="0">
                <a:solidFill>
                  <a:schemeClr val="accent1"/>
                </a:solidFill>
                <a:latin typeface="Times New Roman" panose="02020603050405020304" pitchFamily="18" charset="0"/>
                <a:ea typeface="仿宋" panose="02010609060101010101" pitchFamily="49" charset="-122"/>
                <a:cs typeface="Times New Roman" panose="02020603050405020304" pitchFamily="18" charset="0"/>
                <a:sym typeface="+mn-lt"/>
              </a:rPr>
              <a:t> </a:t>
            </a:r>
            <a:r>
              <a:rPr lang="en-US" altLang="zh-CN" sz="4800" b="1" dirty="0" smtClean="0">
                <a:solidFill>
                  <a:schemeClr val="accent1"/>
                </a:solidFill>
                <a:latin typeface="Times New Roman" panose="02020603050405020304" pitchFamily="18" charset="0"/>
                <a:ea typeface="仿宋" panose="02010609060101010101" pitchFamily="49" charset="-122"/>
                <a:cs typeface="Times New Roman" panose="02020603050405020304" pitchFamily="18" charset="0"/>
                <a:sym typeface="+mn-lt"/>
              </a:rPr>
              <a:t>  Section </a:t>
            </a:r>
            <a:r>
              <a:rPr lang="en-US" altLang="zh-CN" sz="4800" b="1" dirty="0">
                <a:solidFill>
                  <a:schemeClr val="accent1"/>
                </a:solidFill>
                <a:latin typeface="Times New Roman" panose="02020603050405020304" pitchFamily="18" charset="0"/>
                <a:ea typeface="仿宋" panose="02010609060101010101" pitchFamily="49" charset="-122"/>
                <a:cs typeface="Times New Roman" panose="02020603050405020304" pitchFamily="18" charset="0"/>
                <a:sym typeface="+mn-lt"/>
              </a:rPr>
              <a:t>8 </a:t>
            </a:r>
            <a:r>
              <a:rPr lang="en-US" altLang="zh-CN" sz="4800" b="1" dirty="0" smtClean="0">
                <a:solidFill>
                  <a:schemeClr val="accent1"/>
                </a:solidFill>
                <a:latin typeface="Times New Roman" panose="02020603050405020304" pitchFamily="18" charset="0"/>
                <a:ea typeface="仿宋" panose="02010609060101010101" pitchFamily="49" charset="-122"/>
                <a:cs typeface="Times New Roman" panose="02020603050405020304" pitchFamily="18" charset="0"/>
                <a:sym typeface="+mn-lt"/>
              </a:rPr>
              <a:t>   </a:t>
            </a:r>
            <a:r>
              <a:rPr lang="zh-CN" altLang="en-US" sz="4800" b="1" dirty="0">
                <a:solidFill>
                  <a:schemeClr val="accent1"/>
                </a:solidFill>
                <a:latin typeface="Times New Roman" panose="02020603050405020304" pitchFamily="18" charset="0"/>
                <a:ea typeface="仿宋" panose="02010609060101010101" pitchFamily="49" charset="-122"/>
                <a:cs typeface="Times New Roman" panose="02020603050405020304" pitchFamily="18" charset="0"/>
                <a:sym typeface="+mn-lt"/>
              </a:rPr>
              <a:t>时态</a:t>
            </a:r>
            <a:r>
              <a:rPr lang="zh-CN" altLang="en-US" sz="4800" b="1" dirty="0">
                <a:solidFill>
                  <a:schemeClr val="accent1"/>
                </a:solidFill>
                <a:latin typeface="Times New Roman" panose="02020603050405020304" pitchFamily="18" charset="0"/>
                <a:ea typeface="仿宋" panose="02010609060101010101" pitchFamily="49" charset="-122"/>
                <a:cs typeface="Times New Roman" panose="02020603050405020304" pitchFamily="18" charset="0"/>
                <a:sym typeface="+mn-lt"/>
              </a:rPr>
              <a:t>和语态</a:t>
            </a:r>
          </a:p>
          <a:p>
            <a:pPr lvl="0" algn="ctr"/>
            <a:endParaRPr lang="zh-CN" altLang="en-US" sz="4800" b="1" dirty="0">
              <a:solidFill>
                <a:schemeClr val="accent1"/>
              </a:solidFill>
              <a:latin typeface="Times New Roman" panose="02020603050405020304" pitchFamily="18" charset="0"/>
              <a:ea typeface="仿宋" panose="02010609060101010101" pitchFamily="49" charset="-122"/>
              <a:cs typeface="Times New Roman" panose="02020603050405020304" pitchFamily="18"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0" name="Rounded Rectangle 88"/>
          <p:cNvSpPr/>
          <p:nvPr>
            <p:custDataLst>
              <p:tags r:id="rId2"/>
            </p:custDataLst>
          </p:nvPr>
        </p:nvSpPr>
        <p:spPr>
          <a:xfrm>
            <a:off x="561975" y="11995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9947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2.1</a:t>
            </a:r>
            <a:endParaRPr lang="zh-CN" altLang="en-US" sz="2000" b="1" dirty="0">
              <a:solidFill>
                <a:schemeClr val="lt1"/>
              </a:solidFill>
              <a:cs typeface="+mn-ea"/>
              <a:sym typeface="+mn-lt"/>
            </a:endParaRPr>
          </a:p>
        </p:txBody>
      </p:sp>
      <p:sp>
        <p:nvSpPr>
          <p:cNvPr id="3" name="文本框 2"/>
          <p:cNvSpPr txBox="1"/>
          <p:nvPr/>
        </p:nvSpPr>
        <p:spPr>
          <a:xfrm>
            <a:off x="1202690" y="1096010"/>
            <a:ext cx="6096000" cy="1014730"/>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在一般状态下的时态</a:t>
            </a:r>
            <a:endParaRPr lang="en-US" altLang="zh-CN" sz="2000" b="1" dirty="0">
              <a:solidFill>
                <a:srgbClr val="000000"/>
              </a:solidFill>
              <a:cs typeface="+mn-ea"/>
              <a:sym typeface="+mn-lt"/>
            </a:endParaRPr>
          </a:p>
          <a:p>
            <a:pPr lvl="0">
              <a:lnSpc>
                <a:spcPct val="150000"/>
              </a:lnSpc>
            </a:pPr>
            <a:endParaRPr lang="zh-CN" altLang="en-US"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64210" y="1513205"/>
            <a:ext cx="10695305" cy="3969385"/>
          </a:xfrm>
          <a:prstGeom prst="rect">
            <a:avLst/>
          </a:prstGeom>
          <a:noFill/>
        </p:spPr>
        <p:txBody>
          <a:bodyPr wrap="square" rtlCol="0">
            <a:spAutoFit/>
          </a:bodyPr>
          <a:lstStyle/>
          <a:p>
            <a:pPr>
              <a:lnSpc>
                <a:spcPct val="150000"/>
              </a:lnSpc>
            </a:pPr>
            <a:r>
              <a:rPr lang="en-US" altLang="zh-CN" sz="2400" b="1">
                <a:latin typeface="宋体" panose="02010600030101010101" pitchFamily="2" charset="-122"/>
                <a:ea typeface="宋体" panose="02010600030101010101" pitchFamily="2" charset="-122"/>
                <a:sym typeface="+mn-ea"/>
              </a:rPr>
              <a:t>4.</a:t>
            </a:r>
            <a:r>
              <a:rPr lang="zh-CN" altLang="en-US" sz="2400" b="1">
                <a:latin typeface="宋体" panose="02010600030101010101" pitchFamily="2" charset="-122"/>
                <a:ea typeface="宋体" panose="02010600030101010101" pitchFamily="2" charset="-122"/>
                <a:sym typeface="+mn-ea"/>
              </a:rPr>
              <a:t>过去将来</a:t>
            </a:r>
            <a:r>
              <a:rPr lang="en-US" altLang="zh-CN" sz="2400" b="1">
                <a:latin typeface="宋体" panose="02010600030101010101" pitchFamily="2" charset="-122"/>
                <a:ea typeface="宋体" panose="02010600030101010101" pitchFamily="2" charset="-122"/>
                <a:sym typeface="+mn-ea"/>
              </a:rPr>
              <a:t>时</a:t>
            </a:r>
          </a:p>
          <a:p>
            <a:pPr>
              <a:lnSpc>
                <a:spcPct val="150000"/>
              </a:lnSpc>
            </a:pPr>
            <a:r>
              <a:rPr lang="en-US" sz="2400" b="1">
                <a:highlight>
                  <a:srgbClr val="FFFF00"/>
                </a:highlight>
                <a:latin typeface="宋体" panose="02010600030101010101" pitchFamily="2" charset="-122"/>
                <a:ea typeface="宋体" panose="02010600030101010101" pitchFamily="2" charset="-122"/>
                <a:sym typeface="+mn-ea"/>
              </a:rPr>
              <a:t>过去将来时的构成为“</a:t>
            </a:r>
            <a:r>
              <a:rPr 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would/should do</a:t>
            </a:r>
            <a:r>
              <a:rPr lang="en-US" sz="2400" b="1">
                <a:highlight>
                  <a:srgbClr val="FFFF00"/>
                </a:highlight>
                <a:latin typeface="宋体" panose="02010600030101010101" pitchFamily="2" charset="-122"/>
                <a:ea typeface="宋体" panose="02010600030101010101" pitchFamily="2" charset="-122"/>
                <a:sym typeface="+mn-ea"/>
              </a:rPr>
              <a:t>”。表示从过去的某一时间看将要发生的动作或存在的状态，常用于间接引语中</a:t>
            </a:r>
            <a:r>
              <a:rPr lang="zh-CN" altLang="en-US" sz="2400" b="1">
                <a:highlight>
                  <a:srgbClr val="FFFF00"/>
                </a:highlight>
                <a:latin typeface="宋体" panose="02010600030101010101" pitchFamily="2" charset="-122"/>
                <a:ea typeface="宋体" panose="02010600030101010101" pitchFamily="2" charset="-122"/>
                <a:sym typeface="+mn-ea"/>
              </a:rPr>
              <a:t>。</a:t>
            </a:r>
          </a:p>
          <a:p>
            <a:pPr>
              <a:lnSpc>
                <a:spcPct val="150000"/>
              </a:lnSpc>
            </a:pPr>
            <a:r>
              <a:rPr sz="2400">
                <a:latin typeface="Times New Roman" panose="02020603050405020304" charset="0"/>
                <a:ea typeface="宋体" panose="02010600030101010101" pitchFamily="2" charset="-122"/>
                <a:cs typeface="Times New Roman" panose="02020603050405020304" charset="0"/>
              </a:rPr>
              <a:t>He said he</a:t>
            </a:r>
            <a:r>
              <a:rPr sz="2400" b="1" i="1">
                <a:latin typeface="Times New Roman" panose="02020603050405020304" charset="0"/>
                <a:ea typeface="宋体" panose="02010600030101010101" pitchFamily="2" charset="-122"/>
                <a:cs typeface="Times New Roman" panose="02020603050405020304" charset="0"/>
              </a:rPr>
              <a:t> would visit</a:t>
            </a:r>
            <a:r>
              <a:rPr sz="2400">
                <a:latin typeface="Times New Roman" panose="02020603050405020304" charset="0"/>
                <a:ea typeface="宋体" panose="02010600030101010101" pitchFamily="2" charset="-122"/>
                <a:cs typeface="Times New Roman" panose="02020603050405020304" charset="0"/>
              </a:rPr>
              <a:t> me，but he didn’t。</a:t>
            </a:r>
          </a:p>
          <a:p>
            <a:pPr>
              <a:lnSpc>
                <a:spcPct val="150000"/>
              </a:lnSpc>
            </a:pPr>
            <a:r>
              <a:rPr sz="2400">
                <a:latin typeface="Times New Roman" panose="02020603050405020304" charset="0"/>
                <a:ea typeface="宋体" panose="02010600030101010101" pitchFamily="2" charset="-122"/>
                <a:cs typeface="Times New Roman" panose="02020603050405020304" charset="0"/>
              </a:rPr>
              <a:t>他说他要来看我，但是他没来。They made up their mind that they </a:t>
            </a:r>
            <a:r>
              <a:rPr sz="2400" b="1" i="1">
                <a:latin typeface="Times New Roman" panose="02020603050405020304" charset="0"/>
                <a:ea typeface="宋体" panose="02010600030101010101" pitchFamily="2" charset="-122"/>
                <a:cs typeface="Times New Roman" panose="02020603050405020304" charset="0"/>
              </a:rPr>
              <a:t>would build </a:t>
            </a:r>
            <a:r>
              <a:rPr sz="2400">
                <a:latin typeface="Times New Roman" panose="02020603050405020304" charset="0"/>
                <a:ea typeface="宋体" panose="02010600030101010101" pitchFamily="2" charset="-122"/>
                <a:cs typeface="Times New Roman" panose="02020603050405020304" charset="0"/>
              </a:rPr>
              <a:t>a new house.</a:t>
            </a:r>
          </a:p>
          <a:p>
            <a:pPr>
              <a:lnSpc>
                <a:spcPct val="150000"/>
              </a:lnSpc>
            </a:pPr>
            <a:r>
              <a:rPr sz="2400">
                <a:latin typeface="Times New Roman" panose="02020603050405020304" charset="0"/>
                <a:ea typeface="宋体" panose="02010600030101010101" pitchFamily="2" charset="-122"/>
                <a:cs typeface="Times New Roman" panose="02020603050405020304" charset="0"/>
              </a:rPr>
              <a:t>他们下决心要建造一所新房子。</a:t>
            </a:r>
          </a:p>
        </p:txBody>
      </p:sp>
      <p:sp>
        <p:nvSpPr>
          <p:cNvPr id="7"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10" grpId="0" bldLvl="0" animBg="1"/>
      <p:bldP spid="29" grpId="0"/>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0" name="Rounded Rectangle 88"/>
          <p:cNvSpPr/>
          <p:nvPr>
            <p:custDataLst>
              <p:tags r:id="rId2"/>
            </p:custDataLst>
          </p:nvPr>
        </p:nvSpPr>
        <p:spPr>
          <a:xfrm>
            <a:off x="561975" y="11995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9947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2.2</a:t>
            </a:r>
            <a:endParaRPr lang="zh-CN" altLang="en-US" sz="2000" b="1" dirty="0">
              <a:solidFill>
                <a:schemeClr val="lt1"/>
              </a:solidFill>
              <a:cs typeface="+mn-ea"/>
              <a:sym typeface="+mn-lt"/>
            </a:endParaRPr>
          </a:p>
        </p:txBody>
      </p:sp>
      <p:sp>
        <p:nvSpPr>
          <p:cNvPr id="3" name="文本框 2"/>
          <p:cNvSpPr txBox="1"/>
          <p:nvPr/>
        </p:nvSpPr>
        <p:spPr>
          <a:xfrm>
            <a:off x="1202690" y="1096010"/>
            <a:ext cx="6096000" cy="1014730"/>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在进行状态下的时态</a:t>
            </a:r>
            <a:endParaRPr lang="en-US" altLang="zh-CN" sz="2000" b="1" dirty="0">
              <a:solidFill>
                <a:srgbClr val="000000"/>
              </a:solidFill>
              <a:cs typeface="+mn-ea"/>
              <a:sym typeface="+mn-lt"/>
            </a:endParaRPr>
          </a:p>
          <a:p>
            <a:pPr lvl="0">
              <a:lnSpc>
                <a:spcPct val="150000"/>
              </a:lnSpc>
            </a:pPr>
            <a:endParaRPr lang="zh-CN" altLang="en-US"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64210" y="1513205"/>
            <a:ext cx="10695305" cy="4707890"/>
          </a:xfrm>
          <a:prstGeom prst="rect">
            <a:avLst/>
          </a:prstGeom>
          <a:noFill/>
        </p:spPr>
        <p:txBody>
          <a:bodyPr wrap="square" rtlCol="0">
            <a:spAutoFit/>
          </a:bodyPr>
          <a:lstStyle/>
          <a:p>
            <a:pPr>
              <a:lnSpc>
                <a:spcPct val="150000"/>
              </a:lnSpc>
            </a:pPr>
            <a:r>
              <a:rPr lang="en-US" altLang="zh-CN" sz="2000" b="1">
                <a:latin typeface="宋体" panose="02010600030101010101" pitchFamily="2" charset="-122"/>
                <a:ea typeface="宋体" panose="02010600030101010101" pitchFamily="2" charset="-122"/>
                <a:sym typeface="+mn-ea"/>
              </a:rPr>
              <a:t>1.</a:t>
            </a:r>
            <a:r>
              <a:rPr lang="zh-CN" altLang="en-US" sz="2000" b="1">
                <a:latin typeface="宋体" panose="02010600030101010101" pitchFamily="2" charset="-122"/>
                <a:ea typeface="宋体" panose="02010600030101010101" pitchFamily="2" charset="-122"/>
                <a:sym typeface="+mn-ea"/>
              </a:rPr>
              <a:t>现在进行</a:t>
            </a:r>
            <a:r>
              <a:rPr lang="en-US" altLang="zh-CN" sz="2000" b="1">
                <a:latin typeface="宋体" panose="02010600030101010101" pitchFamily="2" charset="-122"/>
                <a:ea typeface="宋体" panose="02010600030101010101" pitchFamily="2" charset="-122"/>
                <a:sym typeface="+mn-ea"/>
              </a:rPr>
              <a:t>时</a:t>
            </a:r>
          </a:p>
          <a:p>
            <a:pPr>
              <a:lnSpc>
                <a:spcPct val="150000"/>
              </a:lnSpc>
            </a:pPr>
            <a:r>
              <a:rPr lang="zh-CN" altLang="en-US" sz="2000" b="1">
                <a:highlight>
                  <a:srgbClr val="FFFF00"/>
                </a:highlight>
                <a:latin typeface="宋体" panose="02010600030101010101" pitchFamily="2" charset="-122"/>
                <a:ea typeface="宋体" panose="02010600030101010101" pitchFamily="2" charset="-122"/>
                <a:sym typeface="+mn-ea"/>
              </a:rPr>
              <a:t>现在进行时的构成为：助动词</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be+</a:t>
            </a:r>
            <a:r>
              <a:rPr lang="zh-CN" altLang="en-US" sz="2000" b="1">
                <a:highlight>
                  <a:srgbClr val="FFFF00"/>
                </a:highlight>
                <a:latin typeface="宋体" panose="02010600030101010101" pitchFamily="2" charset="-122"/>
                <a:ea typeface="宋体" panose="02010600030101010101" pitchFamily="2" charset="-122"/>
                <a:sym typeface="+mn-ea"/>
              </a:rPr>
              <a:t>动词现在分词，即“</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am/are/is +doing</a:t>
            </a:r>
            <a:r>
              <a:rPr lang="zh-CN" altLang="en-US" sz="2000" b="1">
                <a:highlight>
                  <a:srgbClr val="FFFF00"/>
                </a:highlight>
                <a:latin typeface="宋体" panose="02010600030101010101" pitchFamily="2" charset="-122"/>
                <a:ea typeface="宋体" panose="02010600030101010101" pitchFamily="2" charset="-122"/>
                <a:sym typeface="+mn-ea"/>
              </a:rPr>
              <a:t>”。</a:t>
            </a:r>
          </a:p>
          <a:p>
            <a:pPr>
              <a:lnSpc>
                <a:spcPct val="150000"/>
              </a:lnSpc>
            </a:pPr>
            <a:r>
              <a:rPr lang="en-US" sz="2000" b="1">
                <a:highlight>
                  <a:srgbClr val="FFFF00"/>
                </a:highlight>
                <a:latin typeface="宋体" panose="02010600030101010101" pitchFamily="2" charset="-122"/>
                <a:ea typeface="宋体" panose="02010600030101010101" pitchFamily="2" charset="-122"/>
                <a:sym typeface="+mn-ea"/>
              </a:rPr>
              <a:t>(1)</a:t>
            </a:r>
            <a:r>
              <a:rPr lang="zh-CN" altLang="en-US" sz="2000" b="1">
                <a:highlight>
                  <a:srgbClr val="FFFF00"/>
                </a:highlight>
                <a:latin typeface="宋体" panose="02010600030101010101" pitchFamily="2" charset="-122"/>
                <a:ea typeface="宋体" panose="02010600030101010101" pitchFamily="2" charset="-122"/>
                <a:sym typeface="+mn-ea"/>
              </a:rPr>
              <a:t>表示现在或现阶段正在进行的动作和发生的事情。</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 Now I </a:t>
            </a:r>
            <a:r>
              <a:rPr sz="2000" b="1" i="1">
                <a:latin typeface="Times New Roman" panose="02020603050405020304" charset="0"/>
                <a:ea typeface="宋体" panose="02010600030101010101" pitchFamily="2" charset="-122"/>
                <a:cs typeface="Times New Roman" panose="02020603050405020304" charset="0"/>
                <a:sym typeface="+mn-ea"/>
              </a:rPr>
              <a:t>am planning </a:t>
            </a:r>
            <a:r>
              <a:rPr sz="2000">
                <a:latin typeface="Times New Roman" panose="02020603050405020304" charset="0"/>
                <a:ea typeface="宋体" panose="02010600030101010101" pitchFamily="2" charset="-122"/>
                <a:cs typeface="Times New Roman" panose="02020603050405020304" charset="0"/>
                <a:sym typeface="+mn-ea"/>
              </a:rPr>
              <a:t>our schedule for the trip. </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现在我正在计划我们的旅行日程。</a:t>
            </a:r>
          </a:p>
          <a:p>
            <a:pPr algn="l">
              <a:lnSpc>
                <a:spcPct val="150000"/>
              </a:lnSpc>
              <a:buClrTx/>
              <a:buSzTx/>
              <a:buNone/>
            </a:pPr>
            <a:r>
              <a:rPr lang="en-US" sz="2000" b="1">
                <a:highlight>
                  <a:srgbClr val="FFFF00"/>
                </a:highlight>
                <a:latin typeface="宋体" panose="02010600030101010101" pitchFamily="2" charset="-122"/>
                <a:ea typeface="宋体" panose="02010600030101010101" pitchFamily="2" charset="-122"/>
                <a:sym typeface="+mn-ea"/>
              </a:rPr>
              <a:t>(2)</a:t>
            </a:r>
            <a:r>
              <a:rPr lang="zh-CN" altLang="en-US" sz="2000" b="1">
                <a:highlight>
                  <a:srgbClr val="FFFF00"/>
                </a:highlight>
                <a:latin typeface="宋体" panose="02010600030101010101" pitchFamily="2" charset="-122"/>
                <a:ea typeface="宋体" panose="02010600030101010101" pitchFamily="2" charset="-122"/>
                <a:sym typeface="+mn-ea"/>
              </a:rPr>
              <a:t>和</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always constantly continuously</a:t>
            </a:r>
            <a:r>
              <a:rPr lang="zh-CN" altLang="en-US" sz="2000" b="1">
                <a:highlight>
                  <a:srgbClr val="FFFF00"/>
                </a:highlight>
                <a:latin typeface="宋体" panose="02010600030101010101" pitchFamily="2" charset="-122"/>
                <a:ea typeface="宋体" panose="02010600030101010101" pitchFamily="2" charset="-122"/>
                <a:sym typeface="+mn-ea"/>
              </a:rPr>
              <a:t>等副词连用表示赞赏，厌恶，遗憾等感情。</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Alice </a:t>
            </a:r>
            <a:r>
              <a:rPr sz="2000" b="1" i="1">
                <a:latin typeface="Times New Roman" panose="02020603050405020304" charset="0"/>
                <a:ea typeface="宋体" panose="02010600030101010101" pitchFamily="2" charset="-122"/>
                <a:cs typeface="Times New Roman" panose="02020603050405020304" charset="0"/>
                <a:sym typeface="+mn-ea"/>
              </a:rPr>
              <a:t>is</a:t>
            </a:r>
            <a:r>
              <a:rPr sz="2000">
                <a:latin typeface="Times New Roman" panose="02020603050405020304" charset="0"/>
                <a:ea typeface="宋体" panose="02010600030101010101" pitchFamily="2" charset="-122"/>
                <a:cs typeface="Times New Roman" panose="02020603050405020304" charset="0"/>
                <a:sym typeface="+mn-ea"/>
              </a:rPr>
              <a:t> always </a:t>
            </a:r>
            <a:r>
              <a:rPr sz="2000" b="1" i="1">
                <a:latin typeface="Times New Roman" panose="02020603050405020304" charset="0"/>
                <a:ea typeface="宋体" panose="02010600030101010101" pitchFamily="2" charset="-122"/>
                <a:cs typeface="Times New Roman" panose="02020603050405020304" charset="0"/>
                <a:sym typeface="+mn-ea"/>
              </a:rPr>
              <a:t>thinking </a:t>
            </a:r>
            <a:r>
              <a:rPr sz="2000">
                <a:latin typeface="Times New Roman" panose="02020603050405020304" charset="0"/>
                <a:ea typeface="宋体" panose="02010600030101010101" pitchFamily="2" charset="-122"/>
                <a:cs typeface="Times New Roman" panose="02020603050405020304" charset="0"/>
                <a:sym typeface="+mn-ea"/>
              </a:rPr>
              <a:t>of others instead of herself.</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爱丽丝总是为别人着想而不为自己着想。</a:t>
            </a:r>
          </a:p>
          <a:p>
            <a:pPr>
              <a:lnSpc>
                <a:spcPct val="150000"/>
              </a:lnSpc>
            </a:pPr>
            <a:r>
              <a:rPr lang="en-US" sz="2000" b="1">
                <a:highlight>
                  <a:srgbClr val="FFFF00"/>
                </a:highlight>
                <a:latin typeface="宋体" panose="02010600030101010101" pitchFamily="2" charset="-122"/>
                <a:ea typeface="宋体" panose="02010600030101010101" pitchFamily="2" charset="-122"/>
                <a:sym typeface="+mn-ea"/>
              </a:rPr>
              <a:t>(3)</a:t>
            </a:r>
            <a:r>
              <a:rPr lang="zh-CN" altLang="en-US" sz="2000" b="1">
                <a:highlight>
                  <a:srgbClr val="FFFF00"/>
                </a:highlight>
                <a:latin typeface="宋体" panose="02010600030101010101" pitchFamily="2" charset="-122"/>
                <a:ea typeface="宋体" panose="02010600030101010101" pitchFamily="2" charset="-122"/>
                <a:sym typeface="+mn-ea"/>
              </a:rPr>
              <a:t>和动词</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come, go, leave, stay, fly, arrive, begin, start, take</a:t>
            </a:r>
            <a:r>
              <a:rPr lang="zh-CN" altLang="en-US" sz="2000" b="1">
                <a:highlight>
                  <a:srgbClr val="FFFF00"/>
                </a:highlight>
                <a:latin typeface="宋体" panose="02010600030101010101" pitchFamily="2" charset="-122"/>
                <a:ea typeface="宋体" panose="02010600030101010101" pitchFamily="2" charset="-122"/>
                <a:sym typeface="+mn-ea"/>
              </a:rPr>
              <a:t>等可用进行时表示将来。</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I </a:t>
            </a:r>
            <a:r>
              <a:rPr sz="2000" b="1" i="1">
                <a:latin typeface="Times New Roman" panose="02020603050405020304" charset="0"/>
                <a:ea typeface="宋体" panose="02010600030101010101" pitchFamily="2" charset="-122"/>
                <a:cs typeface="Times New Roman" panose="02020603050405020304" charset="0"/>
                <a:sym typeface="+mn-ea"/>
              </a:rPr>
              <a:t>am flying</a:t>
            </a:r>
            <a:r>
              <a:rPr sz="2000">
                <a:latin typeface="Times New Roman" panose="02020603050405020304" charset="0"/>
                <a:ea typeface="宋体" panose="02010600030101010101" pitchFamily="2" charset="-122"/>
                <a:cs typeface="Times New Roman" panose="02020603050405020304" charset="0"/>
                <a:sym typeface="+mn-ea"/>
              </a:rPr>
              <a:t> to New York this afternoon</a:t>
            </a:r>
            <a:r>
              <a:rPr lang="en-US" sz="2000">
                <a:latin typeface="Times New Roman" panose="02020603050405020304" charset="0"/>
                <a:ea typeface="宋体" panose="02010600030101010101" pitchFamily="2" charset="-122"/>
                <a:cs typeface="Times New Roman" panose="02020603050405020304" charset="0"/>
                <a:sym typeface="+mn-ea"/>
              </a:rPr>
              <a:t>.   </a:t>
            </a:r>
            <a:r>
              <a:rPr sz="2000">
                <a:latin typeface="Times New Roman" panose="02020603050405020304" charset="0"/>
                <a:ea typeface="宋体" panose="02010600030101010101" pitchFamily="2" charset="-122"/>
                <a:cs typeface="Times New Roman" panose="02020603050405020304" charset="0"/>
                <a:sym typeface="+mn-ea"/>
              </a:rPr>
              <a:t>今天下午我将乘飞机去纽约</a:t>
            </a:r>
            <a:r>
              <a:rPr sz="2000">
                <a:latin typeface="Times New Roman" panose="02020603050405020304" charset="0"/>
                <a:ea typeface="宋体" panose="02010600030101010101" pitchFamily="2" charset="-122"/>
                <a:cs typeface="Times New Roman" panose="02020603050405020304" charset="0"/>
              </a:rPr>
              <a:t>。</a:t>
            </a:r>
          </a:p>
        </p:txBody>
      </p:sp>
      <p:sp>
        <p:nvSpPr>
          <p:cNvPr id="7"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10" grpId="0" bldLvl="0" animBg="1"/>
      <p:bldP spid="29" grpId="0"/>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0" name="Rounded Rectangle 88"/>
          <p:cNvSpPr/>
          <p:nvPr>
            <p:custDataLst>
              <p:tags r:id="rId2"/>
            </p:custDataLst>
          </p:nvPr>
        </p:nvSpPr>
        <p:spPr>
          <a:xfrm>
            <a:off x="561975" y="11995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9947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2.2</a:t>
            </a:r>
            <a:endParaRPr lang="zh-CN" altLang="en-US" sz="2000" b="1" dirty="0">
              <a:solidFill>
                <a:schemeClr val="lt1"/>
              </a:solidFill>
              <a:cs typeface="+mn-ea"/>
              <a:sym typeface="+mn-lt"/>
            </a:endParaRPr>
          </a:p>
        </p:txBody>
      </p:sp>
      <p:sp>
        <p:nvSpPr>
          <p:cNvPr id="3" name="文本框 2"/>
          <p:cNvSpPr txBox="1"/>
          <p:nvPr/>
        </p:nvSpPr>
        <p:spPr>
          <a:xfrm>
            <a:off x="1202690" y="1096010"/>
            <a:ext cx="6096000" cy="1014730"/>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在进行状态下的时态</a:t>
            </a:r>
            <a:endParaRPr lang="en-US" altLang="zh-CN" sz="2000" b="1" dirty="0">
              <a:solidFill>
                <a:srgbClr val="000000"/>
              </a:solidFill>
              <a:cs typeface="+mn-ea"/>
              <a:sym typeface="+mn-lt"/>
            </a:endParaRPr>
          </a:p>
          <a:p>
            <a:pPr lvl="0">
              <a:lnSpc>
                <a:spcPct val="150000"/>
              </a:lnSpc>
            </a:pPr>
            <a:endParaRPr lang="zh-CN" altLang="en-US"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64210" y="1513205"/>
            <a:ext cx="10951210" cy="4661535"/>
          </a:xfrm>
          <a:prstGeom prst="rect">
            <a:avLst/>
          </a:prstGeom>
          <a:noFill/>
        </p:spPr>
        <p:txBody>
          <a:bodyPr wrap="square" rtlCol="0">
            <a:spAutoFit/>
          </a:bodyPr>
          <a:lstStyle/>
          <a:p>
            <a:pPr>
              <a:lnSpc>
                <a:spcPct val="150000"/>
              </a:lnSpc>
            </a:pPr>
            <a:r>
              <a:rPr lang="en-US" altLang="zh-CN" sz="2200" b="1">
                <a:latin typeface="宋体" panose="02010600030101010101" pitchFamily="2" charset="-122"/>
                <a:ea typeface="宋体" panose="02010600030101010101" pitchFamily="2" charset="-122"/>
                <a:sym typeface="+mn-ea"/>
              </a:rPr>
              <a:t>2.</a:t>
            </a:r>
            <a:r>
              <a:rPr lang="zh-CN" altLang="en-US" sz="2200" b="1">
                <a:latin typeface="宋体" panose="02010600030101010101" pitchFamily="2" charset="-122"/>
                <a:ea typeface="宋体" panose="02010600030101010101" pitchFamily="2" charset="-122"/>
                <a:sym typeface="+mn-ea"/>
              </a:rPr>
              <a:t>过去进行</a:t>
            </a:r>
            <a:r>
              <a:rPr lang="en-US" altLang="zh-CN" sz="2200" b="1">
                <a:latin typeface="宋体" panose="02010600030101010101" pitchFamily="2" charset="-122"/>
                <a:ea typeface="宋体" panose="02010600030101010101" pitchFamily="2" charset="-122"/>
                <a:sym typeface="+mn-ea"/>
              </a:rPr>
              <a:t>时</a:t>
            </a:r>
          </a:p>
          <a:p>
            <a:pPr>
              <a:lnSpc>
                <a:spcPct val="150000"/>
              </a:lnSpc>
            </a:pPr>
            <a:r>
              <a:rPr lang="zh-CN" altLang="en-US" sz="2200" b="1">
                <a:highlight>
                  <a:srgbClr val="FFFF00"/>
                </a:highlight>
                <a:latin typeface="宋体" panose="02010600030101010101" pitchFamily="2" charset="-122"/>
                <a:ea typeface="宋体" panose="02010600030101010101" pitchFamily="2" charset="-122"/>
                <a:sym typeface="+mn-ea"/>
              </a:rPr>
              <a:t>过去进行时的构成为“</a:t>
            </a:r>
            <a:r>
              <a:rPr 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was/were +doing</a:t>
            </a:r>
            <a:r>
              <a:rPr lang="zh-CN" altLang="en-US" sz="2200" b="1">
                <a:highlight>
                  <a:srgbClr val="FFFF00"/>
                </a:highlight>
                <a:latin typeface="宋体" panose="02010600030101010101" pitchFamily="2" charset="-122"/>
                <a:ea typeface="宋体" panose="02010600030101010101" pitchFamily="2" charset="-122"/>
                <a:sym typeface="+mn-ea"/>
              </a:rPr>
              <a:t>”，表示过去某时刻或某阶段正在发生的动作。</a:t>
            </a:r>
          </a:p>
          <a:p>
            <a:pPr algn="l">
              <a:lnSpc>
                <a:spcPct val="150000"/>
              </a:lnSpc>
              <a:buClrTx/>
              <a:buSzTx/>
              <a:buNone/>
            </a:pPr>
            <a:r>
              <a:rPr sz="2200">
                <a:latin typeface="Times New Roman" panose="02020603050405020304" charset="0"/>
                <a:ea typeface="宋体" panose="02010600030101010101" pitchFamily="2" charset="-122"/>
                <a:cs typeface="Times New Roman" panose="02020603050405020304" charset="0"/>
                <a:sym typeface="+mn-ea"/>
              </a:rPr>
              <a:t>When the clock struck twelve, she </a:t>
            </a:r>
            <a:r>
              <a:rPr sz="2200" b="1" i="1">
                <a:latin typeface="Times New Roman" panose="02020603050405020304" charset="0"/>
                <a:ea typeface="宋体" panose="02010600030101010101" pitchFamily="2" charset="-122"/>
                <a:cs typeface="Times New Roman" panose="02020603050405020304" charset="0"/>
                <a:sym typeface="+mn-ea"/>
              </a:rPr>
              <a:t>was studying</a:t>
            </a:r>
            <a:r>
              <a:rPr sz="2200">
                <a:latin typeface="Times New Roman" panose="02020603050405020304" charset="0"/>
                <a:ea typeface="宋体" panose="02010600030101010101" pitchFamily="2" charset="-122"/>
                <a:cs typeface="Times New Roman" panose="02020603050405020304" charset="0"/>
                <a:sym typeface="+mn-ea"/>
              </a:rPr>
              <a:t> diligently in the library.</a:t>
            </a:r>
          </a:p>
          <a:p>
            <a:pPr algn="l">
              <a:lnSpc>
                <a:spcPct val="150000"/>
              </a:lnSpc>
              <a:buClrTx/>
              <a:buSzTx/>
              <a:buNone/>
            </a:pPr>
            <a:r>
              <a:rPr sz="2200">
                <a:latin typeface="Times New Roman" panose="02020603050405020304" charset="0"/>
                <a:ea typeface="宋体" panose="02010600030101010101" pitchFamily="2" charset="-122"/>
                <a:cs typeface="Times New Roman" panose="02020603050405020304" charset="0"/>
                <a:sym typeface="+mn-ea"/>
              </a:rPr>
              <a:t>当时钟敲响十二点的时候，她正在图书馆里专心地读书。</a:t>
            </a:r>
          </a:p>
          <a:p>
            <a:pPr>
              <a:lnSpc>
                <a:spcPct val="150000"/>
              </a:lnSpc>
            </a:pPr>
            <a:r>
              <a:rPr lang="en-US" altLang="zh-CN" sz="2200" b="1">
                <a:latin typeface="宋体" panose="02010600030101010101" pitchFamily="2" charset="-122"/>
                <a:ea typeface="宋体" panose="02010600030101010101" pitchFamily="2" charset="-122"/>
                <a:sym typeface="+mn-ea"/>
              </a:rPr>
              <a:t>3.</a:t>
            </a:r>
            <a:r>
              <a:rPr lang="zh-CN" altLang="en-US" sz="2200" b="1">
                <a:latin typeface="宋体" panose="02010600030101010101" pitchFamily="2" charset="-122"/>
                <a:ea typeface="宋体" panose="02010600030101010101" pitchFamily="2" charset="-122"/>
                <a:sym typeface="+mn-ea"/>
              </a:rPr>
              <a:t>将来进行</a:t>
            </a:r>
            <a:r>
              <a:rPr lang="en-US" altLang="zh-CN" sz="2200" b="1">
                <a:latin typeface="宋体" panose="02010600030101010101" pitchFamily="2" charset="-122"/>
                <a:ea typeface="宋体" panose="02010600030101010101" pitchFamily="2" charset="-122"/>
                <a:sym typeface="+mn-ea"/>
              </a:rPr>
              <a:t>时</a:t>
            </a:r>
            <a:endParaRPr lang="zh-CN" altLang="en-US" sz="2200" b="1">
              <a:highlight>
                <a:srgbClr val="FFFF00"/>
              </a:highlight>
              <a:latin typeface="宋体" panose="02010600030101010101" pitchFamily="2" charset="-122"/>
              <a:ea typeface="宋体" panose="02010600030101010101" pitchFamily="2" charset="-122"/>
              <a:sym typeface="+mn-ea"/>
            </a:endParaRPr>
          </a:p>
          <a:p>
            <a:pPr>
              <a:lnSpc>
                <a:spcPct val="150000"/>
              </a:lnSpc>
            </a:pPr>
            <a:r>
              <a:rPr lang="zh-CN" altLang="en-US" sz="2200" b="1">
                <a:highlight>
                  <a:srgbClr val="FFFF00"/>
                </a:highlight>
                <a:latin typeface="宋体" panose="02010600030101010101" pitchFamily="2" charset="-122"/>
                <a:ea typeface="宋体" panose="02010600030101010101" pitchFamily="2" charset="-122"/>
                <a:sym typeface="+mn-ea"/>
              </a:rPr>
              <a:t>将来进行时的结构为“</a:t>
            </a:r>
            <a:r>
              <a:rPr 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will/shall be doing</a:t>
            </a:r>
            <a:r>
              <a:rPr lang="zh-CN" altLang="en-US" sz="2200" b="1">
                <a:highlight>
                  <a:srgbClr val="FFFF00"/>
                </a:highlight>
                <a:latin typeface="宋体" panose="02010600030101010101" pitchFamily="2" charset="-122"/>
                <a:ea typeface="宋体" panose="02010600030101010101" pitchFamily="2" charset="-122"/>
                <a:sym typeface="+mn-ea"/>
              </a:rPr>
              <a:t>”。表示将来某一时刻正在进行的动作。  </a:t>
            </a:r>
          </a:p>
          <a:p>
            <a:pPr algn="l">
              <a:lnSpc>
                <a:spcPct val="150000"/>
              </a:lnSpc>
              <a:buClrTx/>
              <a:buSzTx/>
              <a:buNone/>
            </a:pPr>
            <a:r>
              <a:rPr sz="2200">
                <a:latin typeface="Times New Roman" panose="02020603050405020304" charset="0"/>
                <a:ea typeface="宋体" panose="02010600030101010101" pitchFamily="2" charset="-122"/>
                <a:cs typeface="Times New Roman" panose="02020603050405020304" charset="0"/>
                <a:sym typeface="+mn-ea"/>
              </a:rPr>
              <a:t>Alice can’t attend meeting at three o’clock this afternoon because she</a:t>
            </a:r>
            <a:r>
              <a:rPr sz="2200" b="1" i="1">
                <a:latin typeface="Times New Roman" panose="02020603050405020304" charset="0"/>
                <a:ea typeface="宋体" panose="02010600030101010101" pitchFamily="2" charset="-122"/>
                <a:cs typeface="Times New Roman" panose="02020603050405020304" charset="0"/>
                <a:sym typeface="+mn-ea"/>
              </a:rPr>
              <a:t> will be teaching</a:t>
            </a:r>
            <a:r>
              <a:rPr sz="2200">
                <a:latin typeface="Times New Roman" panose="02020603050405020304" charset="0"/>
                <a:ea typeface="宋体" panose="02010600030101010101" pitchFamily="2" charset="-122"/>
                <a:cs typeface="Times New Roman" panose="02020603050405020304" charset="0"/>
                <a:sym typeface="+mn-ea"/>
              </a:rPr>
              <a:t> a class </a:t>
            </a:r>
          </a:p>
          <a:p>
            <a:pPr algn="l">
              <a:lnSpc>
                <a:spcPct val="150000"/>
              </a:lnSpc>
              <a:buClrTx/>
              <a:buSzTx/>
              <a:buNone/>
            </a:pPr>
            <a:r>
              <a:rPr sz="2200">
                <a:latin typeface="Times New Roman" panose="02020603050405020304" charset="0"/>
                <a:ea typeface="宋体" panose="02010600030101010101" pitchFamily="2" charset="-122"/>
                <a:cs typeface="Times New Roman" panose="02020603050405020304" charset="0"/>
                <a:sym typeface="+mn-ea"/>
              </a:rPr>
              <a:t>at that time.</a:t>
            </a:r>
          </a:p>
          <a:p>
            <a:pPr algn="l">
              <a:lnSpc>
                <a:spcPct val="150000"/>
              </a:lnSpc>
              <a:buClrTx/>
              <a:buSzTx/>
              <a:buNone/>
            </a:pPr>
            <a:r>
              <a:rPr sz="2200">
                <a:latin typeface="Times New Roman" panose="02020603050405020304" charset="0"/>
                <a:ea typeface="宋体" panose="02010600030101010101" pitchFamily="2" charset="-122"/>
                <a:cs typeface="Times New Roman" panose="02020603050405020304" charset="0"/>
                <a:sym typeface="+mn-ea"/>
              </a:rPr>
              <a:t>爱丽丝无法参加今天下午3:00的会议，因为届时她正在授课。</a:t>
            </a:r>
          </a:p>
        </p:txBody>
      </p:sp>
      <p:sp>
        <p:nvSpPr>
          <p:cNvPr id="7"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10" grpId="0" bldLvl="0" animBg="1"/>
      <p:bldP spid="29" grpId="0"/>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0" name="Rounded Rectangle 88"/>
          <p:cNvSpPr/>
          <p:nvPr>
            <p:custDataLst>
              <p:tags r:id="rId2"/>
            </p:custDataLst>
          </p:nvPr>
        </p:nvSpPr>
        <p:spPr>
          <a:xfrm>
            <a:off x="561975" y="11995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9947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2.3</a:t>
            </a:r>
            <a:endParaRPr lang="zh-CN" altLang="en-US" sz="2000" b="1" dirty="0">
              <a:solidFill>
                <a:schemeClr val="lt1"/>
              </a:solidFill>
              <a:cs typeface="+mn-ea"/>
              <a:sym typeface="+mn-lt"/>
            </a:endParaRPr>
          </a:p>
        </p:txBody>
      </p:sp>
      <p:sp>
        <p:nvSpPr>
          <p:cNvPr id="3" name="文本框 2"/>
          <p:cNvSpPr txBox="1"/>
          <p:nvPr/>
        </p:nvSpPr>
        <p:spPr>
          <a:xfrm>
            <a:off x="1202690" y="1096010"/>
            <a:ext cx="6096000" cy="1014730"/>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在完成状态下的时态</a:t>
            </a:r>
            <a:endParaRPr lang="en-US" altLang="zh-CN" sz="2000" b="1" dirty="0">
              <a:solidFill>
                <a:srgbClr val="000000"/>
              </a:solidFill>
              <a:cs typeface="+mn-ea"/>
              <a:sym typeface="+mn-lt"/>
            </a:endParaRPr>
          </a:p>
          <a:p>
            <a:pPr lvl="0">
              <a:lnSpc>
                <a:spcPct val="150000"/>
              </a:lnSpc>
            </a:pPr>
            <a:endParaRPr lang="zh-CN" altLang="en-US"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64210" y="1513205"/>
            <a:ext cx="10951210" cy="5169535"/>
          </a:xfrm>
          <a:prstGeom prst="rect">
            <a:avLst/>
          </a:prstGeom>
          <a:noFill/>
        </p:spPr>
        <p:txBody>
          <a:bodyPr wrap="square" rtlCol="0">
            <a:spAutoFit/>
          </a:bodyPr>
          <a:lstStyle/>
          <a:p>
            <a:pPr>
              <a:lnSpc>
                <a:spcPct val="150000"/>
              </a:lnSpc>
            </a:pPr>
            <a:r>
              <a:rPr lang="en-US" altLang="zh-CN" sz="2000" b="1">
                <a:latin typeface="宋体" panose="02010600030101010101" pitchFamily="2" charset="-122"/>
                <a:ea typeface="宋体" panose="02010600030101010101" pitchFamily="2" charset="-122"/>
                <a:sym typeface="+mn-ea"/>
              </a:rPr>
              <a:t>1.</a:t>
            </a:r>
            <a:r>
              <a:rPr lang="zh-CN" altLang="en-US" sz="2000" b="1">
                <a:latin typeface="宋体" panose="02010600030101010101" pitchFamily="2" charset="-122"/>
                <a:ea typeface="宋体" panose="02010600030101010101" pitchFamily="2" charset="-122"/>
                <a:sym typeface="+mn-ea"/>
              </a:rPr>
              <a:t>现在完成</a:t>
            </a:r>
            <a:r>
              <a:rPr lang="en-US" altLang="zh-CN" sz="2000" b="1">
                <a:latin typeface="宋体" panose="02010600030101010101" pitchFamily="2" charset="-122"/>
                <a:ea typeface="宋体" panose="02010600030101010101" pitchFamily="2" charset="-122"/>
                <a:sym typeface="+mn-ea"/>
              </a:rPr>
              <a:t>时</a:t>
            </a:r>
          </a:p>
          <a:p>
            <a:pPr>
              <a:lnSpc>
                <a:spcPct val="150000"/>
              </a:lnSpc>
            </a:pPr>
            <a:r>
              <a:rPr lang="zh-CN" altLang="en-US" sz="2000" b="1">
                <a:highlight>
                  <a:srgbClr val="FFFF00"/>
                </a:highlight>
                <a:latin typeface="宋体" panose="02010600030101010101" pitchFamily="2" charset="-122"/>
                <a:ea typeface="宋体" panose="02010600030101010101" pitchFamily="2" charset="-122"/>
                <a:sym typeface="+mn-ea"/>
              </a:rPr>
              <a:t>现在完成时的构成为助动词</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have/has</a:t>
            </a:r>
            <a:r>
              <a:rPr lang="zh-CN" altLang="en-US" sz="2000" b="1">
                <a:highlight>
                  <a:srgbClr val="FFFF00"/>
                </a:highlight>
                <a:latin typeface="宋体" panose="02010600030101010101" pitchFamily="2" charset="-122"/>
                <a:ea typeface="宋体" panose="02010600030101010101" pitchFamily="2" charset="-122"/>
                <a:sym typeface="+mn-ea"/>
              </a:rPr>
              <a:t>+动词的过去分词，即 “</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have/has done</a:t>
            </a:r>
            <a:r>
              <a:rPr lang="zh-CN" altLang="en-US" sz="2000" b="1">
                <a:highlight>
                  <a:srgbClr val="FFFF00"/>
                </a:highlight>
                <a:latin typeface="宋体" panose="02010600030101010101" pitchFamily="2" charset="-122"/>
                <a:ea typeface="宋体" panose="02010600030101010101" pitchFamily="2" charset="-122"/>
                <a:sym typeface="+mn-ea"/>
              </a:rPr>
              <a:t>”。 </a:t>
            </a:r>
          </a:p>
          <a:p>
            <a:pPr>
              <a:lnSpc>
                <a:spcPct val="150000"/>
              </a:lnSpc>
            </a:pPr>
            <a:r>
              <a:rPr lang="en-US" sz="2000" b="1">
                <a:highlight>
                  <a:srgbClr val="FFFF00"/>
                </a:highlight>
                <a:latin typeface="宋体" panose="02010600030101010101" pitchFamily="2" charset="-122"/>
                <a:ea typeface="宋体" panose="02010600030101010101" pitchFamily="2" charset="-122"/>
                <a:sym typeface="+mn-ea"/>
              </a:rPr>
              <a:t>(1)</a:t>
            </a:r>
            <a:r>
              <a:rPr lang="zh-CN" altLang="en-US" sz="2000" b="1">
                <a:highlight>
                  <a:srgbClr val="FFFF00"/>
                </a:highlight>
                <a:latin typeface="宋体" panose="02010600030101010101" pitchFamily="2" charset="-122"/>
                <a:ea typeface="宋体" panose="02010600030101010101" pitchFamily="2" charset="-122"/>
                <a:sym typeface="+mn-ea"/>
              </a:rPr>
              <a:t>表示从过去的某时开始，一直延续到现在的动作和状态，常与之连用的时间状语有</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recently, in recent years, in the past, since then, so far, up to now, until now</a:t>
            </a:r>
            <a:r>
              <a:rPr lang="zh-CN" altLang="en-US" sz="2000" b="1">
                <a:highlight>
                  <a:srgbClr val="FFFF00"/>
                </a:highlight>
                <a:latin typeface="宋体" panose="02010600030101010101" pitchFamily="2" charset="-122"/>
                <a:ea typeface="宋体" panose="02010600030101010101" pitchFamily="2" charset="-122"/>
                <a:sym typeface="+mn-ea"/>
              </a:rPr>
              <a:t>等。</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Despite the previous rounds of talks, no agreement </a:t>
            </a:r>
            <a:r>
              <a:rPr sz="2000" b="1" i="1">
                <a:latin typeface="Times New Roman" panose="02020603050405020304" charset="0"/>
                <a:ea typeface="宋体" panose="02010600030101010101" pitchFamily="2" charset="-122"/>
                <a:cs typeface="Times New Roman" panose="02020603050405020304" charset="0"/>
                <a:sym typeface="+mn-ea"/>
              </a:rPr>
              <a:t>has been reached</a:t>
            </a:r>
            <a:r>
              <a:rPr sz="2000">
                <a:latin typeface="Times New Roman" panose="02020603050405020304" charset="0"/>
                <a:ea typeface="宋体" panose="02010600030101010101" pitchFamily="2" charset="-122"/>
                <a:cs typeface="Times New Roman" panose="02020603050405020304" charset="0"/>
                <a:sym typeface="+mn-ea"/>
              </a:rPr>
              <a:t> so far by the two sides.</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尽管进行了数轮谈判，但到目前为止双方未达成任何协议。</a:t>
            </a:r>
          </a:p>
          <a:p>
            <a:pPr>
              <a:lnSpc>
                <a:spcPct val="150000"/>
              </a:lnSpc>
            </a:pPr>
            <a:r>
              <a:rPr lang="en-US" sz="2000" b="1">
                <a:highlight>
                  <a:srgbClr val="FFFF00"/>
                </a:highlight>
                <a:latin typeface="宋体" panose="02010600030101010101" pitchFamily="2" charset="-122"/>
                <a:ea typeface="宋体" panose="02010600030101010101" pitchFamily="2" charset="-122"/>
                <a:sym typeface="+mn-ea"/>
              </a:rPr>
              <a:t>(2)</a:t>
            </a:r>
            <a:r>
              <a:rPr lang="zh-CN" altLang="en-US" sz="2000" b="1">
                <a:highlight>
                  <a:srgbClr val="FFFF00"/>
                </a:highlight>
                <a:latin typeface="宋体" panose="02010600030101010101" pitchFamily="2" charset="-122"/>
                <a:ea typeface="宋体" panose="02010600030101010101" pitchFamily="2" charset="-122"/>
                <a:sym typeface="+mn-ea"/>
              </a:rPr>
              <a:t>表示过去发生的事情对现在产生的影响，或造成的结果。常用的时间状语有</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already, ever,  just, yet, before, never</a:t>
            </a:r>
            <a:r>
              <a:rPr lang="zh-CN" altLang="en-US" sz="2000" b="1">
                <a:highlight>
                  <a:srgbClr val="FFFF00"/>
                </a:highlight>
                <a:latin typeface="宋体" panose="02010600030101010101" pitchFamily="2" charset="-122"/>
                <a:ea typeface="宋体" panose="02010600030101010101" pitchFamily="2" charset="-122"/>
                <a:sym typeface="+mn-ea"/>
              </a:rPr>
              <a:t>等，通常用</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give, go, see</a:t>
            </a:r>
            <a:r>
              <a:rPr lang="zh-CN" altLang="en-US" sz="2000" b="1">
                <a:highlight>
                  <a:srgbClr val="FFFF00"/>
                </a:highlight>
                <a:latin typeface="宋体" panose="02010600030101010101" pitchFamily="2" charset="-122"/>
                <a:ea typeface="宋体" panose="02010600030101010101" pitchFamily="2" charset="-122"/>
                <a:sym typeface="+mn-ea"/>
              </a:rPr>
              <a:t>等非延续性动词。</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The concert </a:t>
            </a:r>
            <a:r>
              <a:rPr sz="2000" b="1" i="1">
                <a:latin typeface="Times New Roman" panose="02020603050405020304" charset="0"/>
                <a:ea typeface="宋体" panose="02010600030101010101" pitchFamily="2" charset="-122"/>
                <a:cs typeface="Times New Roman" panose="02020603050405020304" charset="0"/>
                <a:sym typeface="+mn-ea"/>
              </a:rPr>
              <a:t>has</a:t>
            </a:r>
            <a:r>
              <a:rPr sz="2000">
                <a:latin typeface="Times New Roman" panose="02020603050405020304" charset="0"/>
                <a:ea typeface="宋体" panose="02010600030101010101" pitchFamily="2" charset="-122"/>
                <a:cs typeface="Times New Roman" panose="02020603050405020304" charset="0"/>
                <a:sym typeface="+mn-ea"/>
              </a:rPr>
              <a:t> already </a:t>
            </a:r>
            <a:r>
              <a:rPr sz="2000" b="1" i="1">
                <a:latin typeface="Times New Roman" panose="02020603050405020304" charset="0"/>
                <a:ea typeface="宋体" panose="02010600030101010101" pitchFamily="2" charset="-122"/>
                <a:cs typeface="Times New Roman" panose="02020603050405020304" charset="0"/>
                <a:sym typeface="+mn-ea"/>
              </a:rPr>
              <a:t>started</a:t>
            </a:r>
            <a:r>
              <a:rPr sz="2000">
                <a:latin typeface="Times New Roman" panose="02020603050405020304" charset="0"/>
                <a:ea typeface="宋体" panose="02010600030101010101" pitchFamily="2" charset="-122"/>
                <a:cs typeface="Times New Roman" panose="02020603050405020304" charset="0"/>
                <a:sym typeface="+mn-ea"/>
              </a:rPr>
              <a:t>. 音乐会已经开始了。</a:t>
            </a:r>
          </a:p>
          <a:p>
            <a:pPr>
              <a:lnSpc>
                <a:spcPct val="150000"/>
              </a:lnSpc>
            </a:pPr>
            <a:r>
              <a:rPr lang="en-US" sz="2000" b="1">
                <a:highlight>
                  <a:srgbClr val="FFFF00"/>
                </a:highlight>
                <a:latin typeface="宋体" panose="02010600030101010101" pitchFamily="2" charset="-122"/>
                <a:ea typeface="宋体" panose="02010600030101010101" pitchFamily="2" charset="-122"/>
                <a:sym typeface="+mn-ea"/>
              </a:rPr>
              <a:t>(3)</a:t>
            </a:r>
            <a:r>
              <a:rPr lang="zh-CN" altLang="en-US" sz="2000" b="1">
                <a:highlight>
                  <a:srgbClr val="FFFF00"/>
                </a:highlight>
                <a:latin typeface="宋体" panose="02010600030101010101" pitchFamily="2" charset="-122"/>
                <a:ea typeface="宋体" panose="02010600030101010101" pitchFamily="2" charset="-122"/>
                <a:sym typeface="+mn-ea"/>
              </a:rPr>
              <a:t>“最高级+名词”或“</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It /This is the+</a:t>
            </a:r>
            <a:r>
              <a:rPr lang="zh-CN" altLang="en-US" sz="2000" b="1">
                <a:highlight>
                  <a:srgbClr val="FFFF00"/>
                </a:highlight>
                <a:latin typeface="宋体" panose="02010600030101010101" pitchFamily="2" charset="-122"/>
                <a:ea typeface="宋体" panose="02010600030101010101" pitchFamily="2" charset="-122"/>
                <a:sym typeface="+mn-ea"/>
              </a:rPr>
              <a:t>序数词</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+time</a:t>
            </a:r>
            <a:r>
              <a:rPr lang="zh-CN" altLang="en-US" sz="2000" b="1">
                <a:highlight>
                  <a:srgbClr val="FFFF00"/>
                </a:highlight>
                <a:latin typeface="宋体" panose="02010600030101010101" pitchFamily="2" charset="-122"/>
                <a:ea typeface="宋体" panose="02010600030101010101" pitchFamily="2" charset="-122"/>
                <a:sym typeface="+mn-ea"/>
              </a:rPr>
              <a:t>”后的从句谓语动词常用该时态。</a:t>
            </a:r>
          </a:p>
          <a:p>
            <a:pPr>
              <a:lnSpc>
                <a:spcPct val="150000"/>
              </a:lnSpc>
            </a:pPr>
            <a:r>
              <a:rPr sz="2000">
                <a:latin typeface="Times New Roman" panose="02020603050405020304" charset="0"/>
                <a:ea typeface="宋体" panose="02010600030101010101" pitchFamily="2" charset="-122"/>
                <a:cs typeface="Times New Roman" panose="02020603050405020304" charset="0"/>
                <a:sym typeface="+mn-ea"/>
              </a:rPr>
              <a:t>This is the best tea I </a:t>
            </a:r>
            <a:r>
              <a:rPr sz="2000" b="1" i="1">
                <a:latin typeface="Times New Roman" panose="02020603050405020304" charset="0"/>
                <a:ea typeface="宋体" panose="02010600030101010101" pitchFamily="2" charset="-122"/>
                <a:cs typeface="Times New Roman" panose="02020603050405020304" charset="0"/>
                <a:sym typeface="+mn-ea"/>
              </a:rPr>
              <a:t>have </a:t>
            </a:r>
            <a:r>
              <a:rPr sz="2000">
                <a:latin typeface="Times New Roman" panose="02020603050405020304" charset="0"/>
                <a:ea typeface="宋体" panose="02010600030101010101" pitchFamily="2" charset="-122"/>
                <a:cs typeface="Times New Roman" panose="02020603050405020304" charset="0"/>
                <a:sym typeface="+mn-ea"/>
              </a:rPr>
              <a:t>ever </a:t>
            </a:r>
            <a:r>
              <a:rPr sz="2000" b="1" i="1">
                <a:latin typeface="Times New Roman" panose="02020603050405020304" charset="0"/>
                <a:ea typeface="宋体" panose="02010600030101010101" pitchFamily="2" charset="-122"/>
                <a:cs typeface="Times New Roman" panose="02020603050405020304" charset="0"/>
                <a:sym typeface="+mn-ea"/>
              </a:rPr>
              <a:t>drunk</a:t>
            </a:r>
            <a:r>
              <a:rPr sz="2000">
                <a:latin typeface="Times New Roman" panose="02020603050405020304" charset="0"/>
                <a:ea typeface="宋体" panose="02010600030101010101" pitchFamily="2" charset="-122"/>
                <a:cs typeface="Times New Roman" panose="02020603050405020304" charset="0"/>
                <a:sym typeface="+mn-ea"/>
              </a:rPr>
              <a:t>. 这是我喝过最好的茶了。</a:t>
            </a:r>
          </a:p>
        </p:txBody>
      </p:sp>
      <p:sp>
        <p:nvSpPr>
          <p:cNvPr id="7"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10" grpId="0" bldLvl="0" animBg="1"/>
      <p:bldP spid="29" grpId="0"/>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0" name="Rounded Rectangle 88"/>
          <p:cNvSpPr/>
          <p:nvPr>
            <p:custDataLst>
              <p:tags r:id="rId2"/>
            </p:custDataLst>
          </p:nvPr>
        </p:nvSpPr>
        <p:spPr>
          <a:xfrm>
            <a:off x="561975" y="11995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9947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2.3</a:t>
            </a:r>
            <a:endParaRPr lang="zh-CN" altLang="en-US" sz="2000" b="1" dirty="0">
              <a:solidFill>
                <a:schemeClr val="lt1"/>
              </a:solidFill>
              <a:cs typeface="+mn-ea"/>
              <a:sym typeface="+mn-lt"/>
            </a:endParaRPr>
          </a:p>
        </p:txBody>
      </p:sp>
      <p:sp>
        <p:nvSpPr>
          <p:cNvPr id="3" name="文本框 2"/>
          <p:cNvSpPr txBox="1"/>
          <p:nvPr/>
        </p:nvSpPr>
        <p:spPr>
          <a:xfrm>
            <a:off x="1202690" y="1096010"/>
            <a:ext cx="6096000" cy="1014730"/>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在完成状态下的时态</a:t>
            </a:r>
            <a:endParaRPr lang="en-US" altLang="zh-CN" sz="2000" b="1" dirty="0">
              <a:solidFill>
                <a:srgbClr val="000000"/>
              </a:solidFill>
              <a:cs typeface="+mn-ea"/>
              <a:sym typeface="+mn-lt"/>
            </a:endParaRPr>
          </a:p>
          <a:p>
            <a:pPr lvl="0">
              <a:lnSpc>
                <a:spcPct val="150000"/>
              </a:lnSpc>
            </a:pPr>
            <a:endParaRPr lang="zh-CN" altLang="en-US"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64210" y="1513205"/>
            <a:ext cx="10951210" cy="5169535"/>
          </a:xfrm>
          <a:prstGeom prst="rect">
            <a:avLst/>
          </a:prstGeom>
          <a:noFill/>
        </p:spPr>
        <p:txBody>
          <a:bodyPr wrap="square" rtlCol="0">
            <a:spAutoFit/>
          </a:bodyPr>
          <a:lstStyle/>
          <a:p>
            <a:pPr>
              <a:lnSpc>
                <a:spcPct val="150000"/>
              </a:lnSpc>
            </a:pPr>
            <a:r>
              <a:rPr lang="en-US" altLang="zh-CN" sz="2200" b="1">
                <a:latin typeface="宋体" panose="02010600030101010101" pitchFamily="2" charset="-122"/>
                <a:ea typeface="宋体" panose="02010600030101010101" pitchFamily="2" charset="-122"/>
                <a:sym typeface="+mn-ea"/>
              </a:rPr>
              <a:t>2.</a:t>
            </a:r>
            <a:r>
              <a:rPr lang="zh-CN" altLang="en-US" sz="2200" b="1">
                <a:latin typeface="宋体" panose="02010600030101010101" pitchFamily="2" charset="-122"/>
                <a:ea typeface="宋体" panose="02010600030101010101" pitchFamily="2" charset="-122"/>
                <a:sym typeface="+mn-ea"/>
              </a:rPr>
              <a:t>过去完成</a:t>
            </a:r>
            <a:r>
              <a:rPr lang="en-US" altLang="zh-CN" sz="2200" b="1">
                <a:latin typeface="宋体" panose="02010600030101010101" pitchFamily="2" charset="-122"/>
                <a:ea typeface="宋体" panose="02010600030101010101" pitchFamily="2" charset="-122"/>
                <a:sym typeface="+mn-ea"/>
              </a:rPr>
              <a:t>时</a:t>
            </a:r>
            <a:r>
              <a:rPr lang="zh-CN" altLang="en-US" sz="2200" b="1">
                <a:highlight>
                  <a:srgbClr val="FFFF00"/>
                </a:highlight>
                <a:latin typeface="宋体" panose="02010600030101010101" pitchFamily="2" charset="-122"/>
                <a:ea typeface="宋体" panose="02010600030101010101" pitchFamily="2" charset="-122"/>
                <a:sym typeface="+mn-ea"/>
              </a:rPr>
              <a:t> </a:t>
            </a:r>
          </a:p>
          <a:p>
            <a:pPr>
              <a:lnSpc>
                <a:spcPct val="150000"/>
              </a:lnSpc>
            </a:pPr>
            <a:r>
              <a:rPr lang="zh-CN" altLang="en-US" sz="2200" b="1">
                <a:highlight>
                  <a:srgbClr val="FFFF00"/>
                </a:highlight>
                <a:latin typeface="宋体" panose="02010600030101010101" pitchFamily="2" charset="-122"/>
                <a:ea typeface="宋体" panose="02010600030101010101" pitchFamily="2" charset="-122"/>
                <a:sym typeface="+mn-ea"/>
              </a:rPr>
              <a:t>过去完成时的构成为助动词</a:t>
            </a:r>
            <a:r>
              <a:rPr 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had+</a:t>
            </a:r>
            <a:r>
              <a:rPr lang="zh-CN" altLang="en-US" sz="2200" b="1">
                <a:highlight>
                  <a:srgbClr val="FFFF00"/>
                </a:highlight>
                <a:latin typeface="宋体" panose="02010600030101010101" pitchFamily="2" charset="-122"/>
                <a:ea typeface="宋体" panose="02010600030101010101" pitchFamily="2" charset="-122"/>
                <a:sym typeface="+mn-ea"/>
              </a:rPr>
              <a:t>动词的过去分词，即 “</a:t>
            </a:r>
            <a:r>
              <a:rPr 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had done</a:t>
            </a:r>
            <a:r>
              <a:rPr lang="zh-CN" altLang="en-US" sz="2200" b="1">
                <a:highlight>
                  <a:srgbClr val="FFFF00"/>
                </a:highlight>
                <a:latin typeface="宋体" panose="02010600030101010101" pitchFamily="2" charset="-122"/>
                <a:ea typeface="宋体" panose="02010600030101010101" pitchFamily="2" charset="-122"/>
                <a:sym typeface="+mn-ea"/>
              </a:rPr>
              <a:t>”。</a:t>
            </a:r>
          </a:p>
          <a:p>
            <a:pPr>
              <a:lnSpc>
                <a:spcPct val="150000"/>
              </a:lnSpc>
            </a:pPr>
            <a:r>
              <a:rPr lang="en-US" sz="2200" b="1">
                <a:highlight>
                  <a:srgbClr val="FFFF00"/>
                </a:highlight>
                <a:latin typeface="宋体" panose="02010600030101010101" pitchFamily="2" charset="-122"/>
                <a:ea typeface="宋体" panose="02010600030101010101" pitchFamily="2" charset="-122"/>
                <a:sym typeface="+mn-ea"/>
              </a:rPr>
              <a:t>(1)</a:t>
            </a:r>
            <a:r>
              <a:rPr lang="zh-CN" altLang="en-US" sz="2200" b="1">
                <a:highlight>
                  <a:srgbClr val="FFFF00"/>
                </a:highlight>
                <a:latin typeface="宋体" panose="02010600030101010101" pitchFamily="2" charset="-122"/>
                <a:ea typeface="宋体" panose="02010600030101010101" pitchFamily="2" charset="-122"/>
                <a:sym typeface="+mn-ea"/>
              </a:rPr>
              <a:t>表示某个动作或状态从过去的某一时间之前就已经开始，一直延续到过去的这个时间点，这一用法常与</a:t>
            </a:r>
            <a:r>
              <a:rPr 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for, since, until </a:t>
            </a:r>
            <a:r>
              <a:rPr lang="zh-CN" altLang="en-US" sz="2200" b="1">
                <a:highlight>
                  <a:srgbClr val="FFFF00"/>
                </a:highlight>
                <a:latin typeface="宋体" panose="02010600030101010101" pitchFamily="2" charset="-122"/>
                <a:ea typeface="宋体" panose="02010600030101010101" pitchFamily="2" charset="-122"/>
                <a:sym typeface="+mn-ea"/>
              </a:rPr>
              <a:t>等引导词的时间段连用。</a:t>
            </a:r>
            <a:endParaRPr sz="2200">
              <a:latin typeface="Times New Roman" panose="02020603050405020304" charset="0"/>
              <a:ea typeface="宋体" panose="02010600030101010101" pitchFamily="2" charset="-122"/>
              <a:cs typeface="Times New Roman" panose="02020603050405020304" charset="0"/>
              <a:sym typeface="+mn-ea"/>
            </a:endParaRPr>
          </a:p>
          <a:p>
            <a:pPr>
              <a:lnSpc>
                <a:spcPct val="150000"/>
              </a:lnSpc>
            </a:pPr>
            <a:r>
              <a:rPr sz="2200">
                <a:latin typeface="Times New Roman" panose="02020603050405020304" charset="0"/>
                <a:ea typeface="宋体" panose="02010600030101010101" pitchFamily="2" charset="-122"/>
                <a:cs typeface="Times New Roman" panose="02020603050405020304" charset="0"/>
                <a:sym typeface="+mn-ea"/>
              </a:rPr>
              <a:t>He</a:t>
            </a:r>
            <a:r>
              <a:rPr sz="2200" b="1" i="1">
                <a:latin typeface="Times New Roman" panose="02020603050405020304" charset="0"/>
                <a:ea typeface="宋体" panose="02010600030101010101" pitchFamily="2" charset="-122"/>
                <a:cs typeface="Times New Roman" panose="02020603050405020304" charset="0"/>
                <a:sym typeface="+mn-ea"/>
              </a:rPr>
              <a:t> had studied</a:t>
            </a:r>
            <a:r>
              <a:rPr sz="2200">
                <a:latin typeface="Times New Roman" panose="02020603050405020304" charset="0"/>
                <a:ea typeface="宋体" panose="02010600030101010101" pitchFamily="2" charset="-122"/>
                <a:cs typeface="Times New Roman" panose="02020603050405020304" charset="0"/>
                <a:sym typeface="+mn-ea"/>
              </a:rPr>
              <a:t> English for five years before he came here. </a:t>
            </a:r>
          </a:p>
          <a:p>
            <a:pPr>
              <a:lnSpc>
                <a:spcPct val="150000"/>
              </a:lnSpc>
            </a:pPr>
            <a:r>
              <a:rPr sz="2200">
                <a:latin typeface="Times New Roman" panose="02020603050405020304" charset="0"/>
                <a:ea typeface="宋体" panose="02010600030101010101" pitchFamily="2" charset="-122"/>
                <a:cs typeface="Times New Roman" panose="02020603050405020304" charset="0"/>
                <a:sym typeface="+mn-ea"/>
              </a:rPr>
              <a:t>来这儿之前， 他已经学了五年英语。</a:t>
            </a:r>
          </a:p>
          <a:p>
            <a:pPr>
              <a:lnSpc>
                <a:spcPct val="150000"/>
              </a:lnSpc>
            </a:pPr>
            <a:r>
              <a:rPr lang="en-US" sz="2200" b="1">
                <a:highlight>
                  <a:srgbClr val="FFFF00"/>
                </a:highlight>
                <a:latin typeface="宋体" panose="02010600030101010101" pitchFamily="2" charset="-122"/>
                <a:ea typeface="宋体" panose="02010600030101010101" pitchFamily="2" charset="-122"/>
                <a:sym typeface="+mn-ea"/>
              </a:rPr>
              <a:t>(2)</a:t>
            </a:r>
            <a:r>
              <a:rPr lang="zh-CN" altLang="en-US" sz="2200" b="1">
                <a:highlight>
                  <a:srgbClr val="FFFF00"/>
                </a:highlight>
                <a:latin typeface="宋体" panose="02010600030101010101" pitchFamily="2" charset="-122"/>
                <a:ea typeface="宋体" panose="02010600030101010101" pitchFamily="2" charset="-122"/>
                <a:sym typeface="+mn-ea"/>
              </a:rPr>
              <a:t>表示某个时间点之前，已经发生或存在的动作或状态，这一用法常与非延续性的动词连用。 </a:t>
            </a:r>
          </a:p>
          <a:p>
            <a:pPr>
              <a:lnSpc>
                <a:spcPct val="150000"/>
              </a:lnSpc>
            </a:pPr>
            <a:r>
              <a:rPr sz="2200">
                <a:latin typeface="Times New Roman" panose="02020603050405020304" charset="0"/>
                <a:ea typeface="宋体" panose="02010600030101010101" pitchFamily="2" charset="-122"/>
                <a:cs typeface="Times New Roman" panose="02020603050405020304" charset="0"/>
                <a:sym typeface="+mn-ea"/>
              </a:rPr>
              <a:t>When they went to the field, the football match</a:t>
            </a:r>
            <a:r>
              <a:rPr sz="2200" b="1" i="1">
                <a:latin typeface="Times New Roman" panose="02020603050405020304" charset="0"/>
                <a:ea typeface="宋体" panose="02010600030101010101" pitchFamily="2" charset="-122"/>
                <a:cs typeface="Times New Roman" panose="02020603050405020304" charset="0"/>
                <a:sym typeface="+mn-ea"/>
              </a:rPr>
              <a:t> had </a:t>
            </a:r>
            <a:r>
              <a:rPr sz="2200">
                <a:latin typeface="Times New Roman" panose="02020603050405020304" charset="0"/>
                <a:ea typeface="宋体" panose="02010600030101010101" pitchFamily="2" charset="-122"/>
                <a:cs typeface="Times New Roman" panose="02020603050405020304" charset="0"/>
                <a:sym typeface="+mn-ea"/>
              </a:rPr>
              <a:t>already </a:t>
            </a:r>
            <a:r>
              <a:rPr sz="2200" b="1" i="1">
                <a:latin typeface="Times New Roman" panose="02020603050405020304" charset="0"/>
                <a:ea typeface="宋体" panose="02010600030101010101" pitchFamily="2" charset="-122"/>
                <a:cs typeface="Times New Roman" panose="02020603050405020304" charset="0"/>
                <a:sym typeface="+mn-ea"/>
              </a:rPr>
              <a:t>started</a:t>
            </a:r>
            <a:r>
              <a:rPr sz="2200">
                <a:latin typeface="Times New Roman" panose="02020603050405020304" charset="0"/>
                <a:ea typeface="宋体" panose="02010600030101010101" pitchFamily="2" charset="-122"/>
                <a:cs typeface="Times New Roman" panose="02020603050405020304" charset="0"/>
                <a:sym typeface="+mn-ea"/>
              </a:rPr>
              <a:t>. </a:t>
            </a:r>
          </a:p>
          <a:p>
            <a:pPr>
              <a:lnSpc>
                <a:spcPct val="150000"/>
              </a:lnSpc>
            </a:pPr>
            <a:r>
              <a:rPr sz="2200">
                <a:latin typeface="Times New Roman" panose="02020603050405020304" charset="0"/>
                <a:ea typeface="宋体" panose="02010600030101010101" pitchFamily="2" charset="-122"/>
                <a:cs typeface="Times New Roman" panose="02020603050405020304" charset="0"/>
                <a:sym typeface="+mn-ea"/>
              </a:rPr>
              <a:t>当他们到足球场的时候，足球赛已经开始了。</a:t>
            </a:r>
          </a:p>
        </p:txBody>
      </p:sp>
      <p:sp>
        <p:nvSpPr>
          <p:cNvPr id="7"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10" grpId="0" bldLvl="0" animBg="1"/>
      <p:bldP spid="29" grpId="0"/>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0" name="Rounded Rectangle 88"/>
          <p:cNvSpPr/>
          <p:nvPr>
            <p:custDataLst>
              <p:tags r:id="rId2"/>
            </p:custDataLst>
          </p:nvPr>
        </p:nvSpPr>
        <p:spPr>
          <a:xfrm>
            <a:off x="561975" y="11995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9947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2.3</a:t>
            </a:r>
            <a:endParaRPr lang="zh-CN" altLang="en-US" sz="2000" b="1" dirty="0">
              <a:solidFill>
                <a:schemeClr val="lt1"/>
              </a:solidFill>
              <a:cs typeface="+mn-ea"/>
              <a:sym typeface="+mn-lt"/>
            </a:endParaRPr>
          </a:p>
        </p:txBody>
      </p:sp>
      <p:sp>
        <p:nvSpPr>
          <p:cNvPr id="3" name="文本框 2"/>
          <p:cNvSpPr txBox="1"/>
          <p:nvPr/>
        </p:nvSpPr>
        <p:spPr>
          <a:xfrm>
            <a:off x="1202690" y="1096010"/>
            <a:ext cx="6096000" cy="1014730"/>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在完成状态下的时态</a:t>
            </a:r>
            <a:endParaRPr lang="en-US" altLang="zh-CN" sz="2000" b="1" dirty="0">
              <a:solidFill>
                <a:srgbClr val="000000"/>
              </a:solidFill>
              <a:cs typeface="+mn-ea"/>
              <a:sym typeface="+mn-lt"/>
            </a:endParaRPr>
          </a:p>
          <a:p>
            <a:pPr lvl="0">
              <a:lnSpc>
                <a:spcPct val="150000"/>
              </a:lnSpc>
            </a:pPr>
            <a:endParaRPr lang="zh-CN" altLang="en-US"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64210" y="1513205"/>
            <a:ext cx="10951210" cy="5169535"/>
          </a:xfrm>
          <a:prstGeom prst="rect">
            <a:avLst/>
          </a:prstGeom>
          <a:noFill/>
        </p:spPr>
        <p:txBody>
          <a:bodyPr wrap="square" rtlCol="0">
            <a:spAutoFit/>
          </a:bodyPr>
          <a:lstStyle/>
          <a:p>
            <a:pPr>
              <a:lnSpc>
                <a:spcPct val="150000"/>
              </a:lnSpc>
            </a:pPr>
            <a:r>
              <a:rPr lang="en-US" altLang="zh-CN" sz="2200" b="1">
                <a:latin typeface="宋体" panose="02010600030101010101" pitchFamily="2" charset="-122"/>
                <a:ea typeface="宋体" panose="02010600030101010101" pitchFamily="2" charset="-122"/>
                <a:sym typeface="+mn-ea"/>
              </a:rPr>
              <a:t>3.</a:t>
            </a:r>
            <a:r>
              <a:rPr lang="zh-CN" altLang="en-US" sz="2200" b="1">
                <a:latin typeface="宋体" panose="02010600030101010101" pitchFamily="2" charset="-122"/>
                <a:ea typeface="宋体" panose="02010600030101010101" pitchFamily="2" charset="-122"/>
                <a:sym typeface="+mn-ea"/>
              </a:rPr>
              <a:t>将来完成</a:t>
            </a:r>
            <a:r>
              <a:rPr lang="en-US" altLang="zh-CN" sz="2200" b="1">
                <a:latin typeface="宋体" panose="02010600030101010101" pitchFamily="2" charset="-122"/>
                <a:ea typeface="宋体" panose="02010600030101010101" pitchFamily="2" charset="-122"/>
                <a:sym typeface="+mn-ea"/>
              </a:rPr>
              <a:t>时</a:t>
            </a:r>
            <a:r>
              <a:rPr lang="zh-CN" altLang="en-US" sz="2200" b="1">
                <a:highlight>
                  <a:srgbClr val="FFFF00"/>
                </a:highlight>
                <a:latin typeface="宋体" panose="02010600030101010101" pitchFamily="2" charset="-122"/>
                <a:ea typeface="宋体" panose="02010600030101010101" pitchFamily="2" charset="-122"/>
                <a:sym typeface="+mn-ea"/>
              </a:rPr>
              <a:t> </a:t>
            </a:r>
          </a:p>
          <a:p>
            <a:pPr>
              <a:lnSpc>
                <a:spcPct val="150000"/>
              </a:lnSpc>
            </a:pPr>
            <a:r>
              <a:rPr lang="zh-CN" altLang="en-US" sz="2200" b="1">
                <a:highlight>
                  <a:srgbClr val="FFFF00"/>
                </a:highlight>
                <a:latin typeface="宋体" panose="02010600030101010101" pitchFamily="2" charset="-122"/>
                <a:ea typeface="宋体" panose="02010600030101010101" pitchFamily="2" charset="-122"/>
                <a:sym typeface="+mn-ea"/>
              </a:rPr>
              <a:t>将来完成时结构为“</a:t>
            </a:r>
            <a:r>
              <a:rPr 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will/shall have done</a:t>
            </a:r>
            <a:r>
              <a:rPr lang="zh-CN" altLang="en-US" sz="2200" b="1">
                <a:highlight>
                  <a:srgbClr val="FFFF00"/>
                </a:highlight>
                <a:latin typeface="宋体" panose="02010600030101010101" pitchFamily="2" charset="-122"/>
                <a:ea typeface="宋体" panose="02010600030101010101" pitchFamily="2" charset="-122"/>
                <a:sym typeface="+mn-ea"/>
              </a:rPr>
              <a:t>”，表示在将来某一时间以前已经完成或一直持续的动作的时态，经常与</a:t>
            </a:r>
            <a:r>
              <a:rPr 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before</a:t>
            </a:r>
            <a:r>
              <a:rPr lang="zh-CN" altLang="en-US" sz="2200" b="1">
                <a:highlight>
                  <a:srgbClr val="FFFF00"/>
                </a:highlight>
                <a:latin typeface="宋体" panose="02010600030101010101" pitchFamily="2" charset="-122"/>
                <a:ea typeface="宋体" panose="02010600030101010101" pitchFamily="2" charset="-122"/>
                <a:sym typeface="+mn-ea"/>
              </a:rPr>
              <a:t>+将来时间或by</a:t>
            </a:r>
            <a:r>
              <a:rPr 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b="1">
                <a:highlight>
                  <a:srgbClr val="FFFF00"/>
                </a:highlight>
                <a:latin typeface="宋体" panose="02010600030101010101" pitchFamily="2" charset="-122"/>
                <a:ea typeface="宋体" panose="02010600030101010101" pitchFamily="2" charset="-122"/>
                <a:sym typeface="+mn-ea"/>
              </a:rPr>
              <a:t>将来时间连用。还可以表示某种状况将一直持续到说话人所提及的将来某一个时间。</a:t>
            </a:r>
            <a:r>
              <a:rPr sz="2200">
                <a:latin typeface="Times New Roman" panose="02020603050405020304" charset="0"/>
                <a:ea typeface="宋体" panose="02010600030101010101" pitchFamily="2" charset="-122"/>
                <a:cs typeface="Times New Roman" panose="02020603050405020304" charset="0"/>
                <a:sym typeface="+mn-ea"/>
              </a:rPr>
              <a:t> </a:t>
            </a:r>
          </a:p>
          <a:p>
            <a:pPr>
              <a:lnSpc>
                <a:spcPct val="150000"/>
              </a:lnSpc>
            </a:pPr>
            <a:r>
              <a:rPr sz="2200">
                <a:latin typeface="Times New Roman" panose="02020603050405020304" charset="0"/>
                <a:ea typeface="宋体" panose="02010600030101010101" pitchFamily="2" charset="-122"/>
                <a:cs typeface="Times New Roman" panose="02020603050405020304" charset="0"/>
                <a:sym typeface="+mn-ea"/>
              </a:rPr>
              <a:t>I hope I</a:t>
            </a:r>
            <a:r>
              <a:rPr sz="2200" b="1" i="1">
                <a:latin typeface="Times New Roman" panose="02020603050405020304" charset="0"/>
                <a:ea typeface="宋体" panose="02010600030101010101" pitchFamily="2" charset="-122"/>
                <a:cs typeface="Times New Roman" panose="02020603050405020304" charset="0"/>
                <a:sym typeface="+mn-ea"/>
              </a:rPr>
              <a:t>’ll have finished </a:t>
            </a:r>
            <a:r>
              <a:rPr sz="2200">
                <a:latin typeface="Times New Roman" panose="02020603050405020304" charset="0"/>
                <a:ea typeface="宋体" panose="02010600030101010101" pitchFamily="2" charset="-122"/>
                <a:cs typeface="Times New Roman" panose="02020603050405020304" charset="0"/>
                <a:sym typeface="+mn-ea"/>
              </a:rPr>
              <a:t>the work by the end of the month.</a:t>
            </a:r>
          </a:p>
          <a:p>
            <a:pPr>
              <a:lnSpc>
                <a:spcPct val="150000"/>
              </a:lnSpc>
            </a:pPr>
            <a:r>
              <a:rPr sz="2200">
                <a:latin typeface="Times New Roman" panose="02020603050405020304" charset="0"/>
                <a:ea typeface="宋体" panose="02010600030101010101" pitchFamily="2" charset="-122"/>
                <a:cs typeface="Times New Roman" panose="02020603050405020304" charset="0"/>
                <a:sym typeface="+mn-ea"/>
              </a:rPr>
              <a:t>我希望我这个月底能完成工作。</a:t>
            </a:r>
          </a:p>
          <a:p>
            <a:pPr>
              <a:lnSpc>
                <a:spcPct val="150000"/>
              </a:lnSpc>
            </a:pPr>
            <a:r>
              <a:rPr sz="2200">
                <a:latin typeface="Times New Roman" panose="02020603050405020304" charset="0"/>
                <a:ea typeface="宋体" panose="02010600030101010101" pitchFamily="2" charset="-122"/>
                <a:cs typeface="Times New Roman" panose="02020603050405020304" charset="0"/>
                <a:sym typeface="+mn-ea"/>
              </a:rPr>
              <a:t>Planning so far ahead makes no sense, so many things </a:t>
            </a:r>
            <a:r>
              <a:rPr sz="2200" b="1" i="1">
                <a:latin typeface="Times New Roman" panose="02020603050405020304" charset="0"/>
                <a:ea typeface="宋体" panose="02010600030101010101" pitchFamily="2" charset="-122"/>
                <a:cs typeface="Times New Roman" panose="02020603050405020304" charset="0"/>
                <a:sym typeface="+mn-ea"/>
              </a:rPr>
              <a:t>will have changed</a:t>
            </a:r>
            <a:r>
              <a:rPr sz="2200">
                <a:latin typeface="Times New Roman" panose="02020603050405020304" charset="0"/>
                <a:ea typeface="宋体" panose="02010600030101010101" pitchFamily="2" charset="-122"/>
                <a:cs typeface="Times New Roman" panose="02020603050405020304" charset="0"/>
                <a:sym typeface="+mn-ea"/>
              </a:rPr>
              <a:t> by next year.   </a:t>
            </a:r>
          </a:p>
          <a:p>
            <a:pPr>
              <a:lnSpc>
                <a:spcPct val="150000"/>
              </a:lnSpc>
            </a:pPr>
            <a:r>
              <a:rPr sz="2200">
                <a:latin typeface="Times New Roman" panose="02020603050405020304" charset="0"/>
                <a:ea typeface="宋体" panose="02010600030101010101" pitchFamily="2" charset="-122"/>
                <a:cs typeface="Times New Roman" panose="02020603050405020304" charset="0"/>
                <a:sym typeface="+mn-ea"/>
              </a:rPr>
              <a:t>提前这么久就计划并不明智，到明年许多事情都会发生变化。 </a:t>
            </a:r>
          </a:p>
          <a:p>
            <a:pPr>
              <a:lnSpc>
                <a:spcPct val="150000"/>
              </a:lnSpc>
            </a:pPr>
            <a:r>
              <a:rPr sz="2200">
                <a:latin typeface="Times New Roman" panose="02020603050405020304" charset="0"/>
                <a:ea typeface="宋体" panose="02010600030101010101" pitchFamily="2" charset="-122"/>
                <a:cs typeface="Times New Roman" panose="02020603050405020304" charset="0"/>
                <a:sym typeface="+mn-ea"/>
              </a:rPr>
              <a:t>By this time next week we </a:t>
            </a:r>
            <a:r>
              <a:rPr sz="2200" b="1" i="1">
                <a:latin typeface="Times New Roman" panose="02020603050405020304" charset="0"/>
                <a:ea typeface="宋体" panose="02010600030101010101" pitchFamily="2" charset="-122"/>
                <a:cs typeface="Times New Roman" panose="02020603050405020304" charset="0"/>
                <a:sym typeface="+mn-ea"/>
              </a:rPr>
              <a:t>will have work</a:t>
            </a:r>
            <a:r>
              <a:rPr sz="2200">
                <a:latin typeface="Times New Roman" panose="02020603050405020304" charset="0"/>
                <a:ea typeface="宋体" panose="02010600030101010101" pitchFamily="2" charset="-122"/>
                <a:cs typeface="Times New Roman" panose="02020603050405020304" charset="0"/>
                <a:sym typeface="+mn-ea"/>
              </a:rPr>
              <a:t> for the company for twenty years.</a:t>
            </a:r>
          </a:p>
          <a:p>
            <a:pPr>
              <a:lnSpc>
                <a:spcPct val="150000"/>
              </a:lnSpc>
            </a:pPr>
            <a:r>
              <a:rPr sz="2200">
                <a:latin typeface="Times New Roman" panose="02020603050405020304" charset="0"/>
                <a:ea typeface="宋体" panose="02010600030101010101" pitchFamily="2" charset="-122"/>
                <a:cs typeface="Times New Roman" panose="02020603050405020304" charset="0"/>
                <a:sym typeface="+mn-ea"/>
              </a:rPr>
              <a:t>到下个星期此刻我已经为该公司干了20年。</a:t>
            </a:r>
          </a:p>
        </p:txBody>
      </p:sp>
      <p:sp>
        <p:nvSpPr>
          <p:cNvPr id="7"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10" grpId="0" bldLvl="0" animBg="1"/>
      <p:bldP spid="29" grpId="0"/>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0" name="Rounded Rectangle 88"/>
          <p:cNvSpPr/>
          <p:nvPr>
            <p:custDataLst>
              <p:tags r:id="rId2"/>
            </p:custDataLst>
          </p:nvPr>
        </p:nvSpPr>
        <p:spPr>
          <a:xfrm>
            <a:off x="561975" y="11995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9947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2.4</a:t>
            </a:r>
            <a:endParaRPr lang="zh-CN" altLang="en-US" sz="2000" b="1" dirty="0">
              <a:solidFill>
                <a:schemeClr val="lt1"/>
              </a:solidFill>
              <a:cs typeface="+mn-ea"/>
              <a:sym typeface="+mn-lt"/>
            </a:endParaRPr>
          </a:p>
        </p:txBody>
      </p:sp>
      <p:sp>
        <p:nvSpPr>
          <p:cNvPr id="3" name="文本框 2"/>
          <p:cNvSpPr txBox="1"/>
          <p:nvPr/>
        </p:nvSpPr>
        <p:spPr>
          <a:xfrm>
            <a:off x="1202690" y="1096010"/>
            <a:ext cx="6096000" cy="1014730"/>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在完成进行状态下的时态</a:t>
            </a:r>
            <a:endParaRPr lang="en-US" altLang="zh-CN" sz="2000" b="1" dirty="0">
              <a:solidFill>
                <a:srgbClr val="000000"/>
              </a:solidFill>
              <a:cs typeface="+mn-ea"/>
              <a:sym typeface="+mn-lt"/>
            </a:endParaRPr>
          </a:p>
          <a:p>
            <a:pPr lvl="0">
              <a:lnSpc>
                <a:spcPct val="150000"/>
              </a:lnSpc>
            </a:pPr>
            <a:endParaRPr lang="zh-CN" altLang="en-US"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64210" y="1513205"/>
            <a:ext cx="11221085" cy="5215890"/>
          </a:xfrm>
          <a:prstGeom prst="rect">
            <a:avLst/>
          </a:prstGeom>
          <a:noFill/>
        </p:spPr>
        <p:txBody>
          <a:bodyPr wrap="square" rtlCol="0">
            <a:spAutoFit/>
          </a:bodyPr>
          <a:lstStyle/>
          <a:p>
            <a:pPr>
              <a:lnSpc>
                <a:spcPct val="150000"/>
              </a:lnSpc>
            </a:pPr>
            <a:r>
              <a:rPr lang="en-US" altLang="zh-CN" sz="2000" b="1">
                <a:latin typeface="宋体" panose="02010600030101010101" pitchFamily="2" charset="-122"/>
                <a:ea typeface="宋体" panose="02010600030101010101" pitchFamily="2" charset="-122"/>
                <a:sym typeface="+mn-ea"/>
              </a:rPr>
              <a:t>1.现在完成进行时 </a:t>
            </a:r>
            <a:r>
              <a:rPr sz="2000">
                <a:latin typeface="Times New Roman" panose="02020603050405020304" charset="0"/>
                <a:ea typeface="宋体" panose="02010600030101010101" pitchFamily="2" charset="-122"/>
                <a:cs typeface="Times New Roman" panose="02020603050405020304" charset="0"/>
                <a:sym typeface="+mn-ea"/>
              </a:rPr>
              <a:t> </a:t>
            </a:r>
          </a:p>
          <a:p>
            <a:pPr>
              <a:lnSpc>
                <a:spcPct val="150000"/>
              </a:lnSpc>
            </a:pPr>
            <a:r>
              <a:rPr lang="zh-CN" altLang="en-US" sz="2000" b="1">
                <a:highlight>
                  <a:srgbClr val="FFFF00"/>
                </a:highlight>
                <a:latin typeface="宋体" panose="02010600030101010101" pitchFamily="2" charset="-122"/>
                <a:ea typeface="宋体" panose="02010600030101010101" pitchFamily="2" charset="-122"/>
                <a:sym typeface="+mn-ea"/>
              </a:rPr>
              <a:t>现在完成进行时构成为“</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have/has +been+ doing</a:t>
            </a:r>
            <a:r>
              <a:rPr lang="zh-CN" altLang="en-US" sz="2000" b="1">
                <a:highlight>
                  <a:srgbClr val="FFFF00"/>
                </a:highlight>
                <a:latin typeface="宋体" panose="02010600030101010101" pitchFamily="2" charset="-122"/>
                <a:ea typeface="宋体" panose="02010600030101010101" pitchFamily="2" charset="-122"/>
                <a:sym typeface="+mn-ea"/>
              </a:rPr>
              <a:t>”。表示动作从过去某一时间开始，一直持续到现在（该动作有可能刚刚终止，或者可能仍然要继续下去）。也可表示现在的状态，有时表示动作的重复等。</a:t>
            </a:r>
          </a:p>
          <a:p>
            <a:pPr>
              <a:lnSpc>
                <a:spcPct val="150000"/>
              </a:lnSpc>
            </a:pPr>
            <a:r>
              <a:rPr sz="2000">
                <a:latin typeface="Times New Roman" panose="02020603050405020304" charset="0"/>
                <a:ea typeface="宋体" panose="02010600030101010101" pitchFamily="2" charset="-122"/>
                <a:cs typeface="Times New Roman" panose="02020603050405020304" charset="0"/>
                <a:sym typeface="+mn-ea"/>
              </a:rPr>
              <a:t>Since the time humankind started gardening, we </a:t>
            </a:r>
            <a:r>
              <a:rPr sz="2000" b="1" i="1">
                <a:latin typeface="Times New Roman" panose="02020603050405020304" charset="0"/>
                <a:ea typeface="宋体" panose="02010600030101010101" pitchFamily="2" charset="-122"/>
                <a:cs typeface="Times New Roman" panose="02020603050405020304" charset="0"/>
                <a:sym typeface="+mn-ea"/>
              </a:rPr>
              <a:t>have been trying</a:t>
            </a:r>
            <a:r>
              <a:rPr sz="2000">
                <a:latin typeface="Times New Roman" panose="02020603050405020304" charset="0"/>
                <a:ea typeface="宋体" panose="02010600030101010101" pitchFamily="2" charset="-122"/>
                <a:cs typeface="Times New Roman" panose="02020603050405020304" charset="0"/>
                <a:sym typeface="+mn-ea"/>
              </a:rPr>
              <a:t> to make the environment more beautiful. </a:t>
            </a:r>
          </a:p>
          <a:p>
            <a:pPr>
              <a:lnSpc>
                <a:spcPct val="150000"/>
              </a:lnSpc>
            </a:pPr>
            <a:r>
              <a:rPr sz="2000">
                <a:latin typeface="Times New Roman" panose="02020603050405020304" charset="0"/>
                <a:ea typeface="宋体" panose="02010600030101010101" pitchFamily="2" charset="-122"/>
                <a:cs typeface="Times New Roman" panose="02020603050405020304" charset="0"/>
                <a:sym typeface="+mn-ea"/>
              </a:rPr>
              <a:t>自从人类开始做园艺工作以来，我们一直努力使环境变得更美。</a:t>
            </a:r>
          </a:p>
          <a:p>
            <a:pPr>
              <a:lnSpc>
                <a:spcPct val="150000"/>
              </a:lnSpc>
            </a:pPr>
            <a:r>
              <a:rPr lang="en-US" altLang="zh-CN" sz="2000" b="1">
                <a:latin typeface="宋体" panose="02010600030101010101" pitchFamily="2" charset="-122"/>
                <a:ea typeface="宋体" panose="02010600030101010101" pitchFamily="2" charset="-122"/>
                <a:sym typeface="+mn-ea"/>
              </a:rPr>
              <a:t>2.过去完成进行时 </a:t>
            </a:r>
          </a:p>
          <a:p>
            <a:pPr>
              <a:lnSpc>
                <a:spcPct val="150000"/>
              </a:lnSpc>
            </a:pPr>
            <a:r>
              <a:rPr lang="zh-CN" altLang="en-US" sz="2000" b="1">
                <a:highlight>
                  <a:srgbClr val="FFFF00"/>
                </a:highlight>
                <a:latin typeface="宋体" panose="02010600030101010101" pitchFamily="2" charset="-122"/>
                <a:ea typeface="宋体" panose="02010600030101010101" pitchFamily="2" charset="-122"/>
                <a:sym typeface="+mn-ea"/>
              </a:rPr>
              <a:t>过去完成进行时构成为“</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had+ been+ doing</a:t>
            </a:r>
            <a:r>
              <a:rPr lang="zh-CN" altLang="en-US" sz="2000" b="1">
                <a:highlight>
                  <a:srgbClr val="FFFF00"/>
                </a:highlight>
                <a:latin typeface="宋体" panose="02010600030101010101" pitchFamily="2" charset="-122"/>
                <a:ea typeface="宋体" panose="02010600030101010101" pitchFamily="2" charset="-122"/>
                <a:sym typeface="+mn-ea"/>
              </a:rPr>
              <a:t>” , 强调动作从过去的过去开始一直延续到过去某个时间点，在过去某个时间点时，这个动作可能刚刚停止，也可能仍然在进行。</a:t>
            </a:r>
          </a:p>
          <a:p>
            <a:pPr>
              <a:lnSpc>
                <a:spcPct val="150000"/>
              </a:lnSpc>
            </a:pPr>
            <a:r>
              <a:rPr sz="2000">
                <a:latin typeface="Times New Roman" panose="02020603050405020304" charset="0"/>
                <a:ea typeface="宋体" panose="02010600030101010101" pitchFamily="2" charset="-122"/>
                <a:cs typeface="Times New Roman" panose="02020603050405020304" charset="0"/>
                <a:sym typeface="+mn-ea"/>
              </a:rPr>
              <a:t>She </a:t>
            </a:r>
            <a:r>
              <a:rPr sz="2000" b="1" i="1">
                <a:latin typeface="Times New Roman" panose="02020603050405020304" charset="0"/>
                <a:ea typeface="宋体" panose="02010600030101010101" pitchFamily="2" charset="-122"/>
                <a:cs typeface="Times New Roman" panose="02020603050405020304" charset="0"/>
                <a:sym typeface="+mn-ea"/>
              </a:rPr>
              <a:t>had been suffering</a:t>
            </a:r>
            <a:r>
              <a:rPr sz="2000">
                <a:latin typeface="Times New Roman" panose="02020603050405020304" charset="0"/>
                <a:ea typeface="宋体" panose="02010600030101010101" pitchFamily="2" charset="-122"/>
                <a:cs typeface="Times New Roman" panose="02020603050405020304" charset="0"/>
                <a:sym typeface="+mn-ea"/>
              </a:rPr>
              <a:t> from a bad cold when she took the exam.</a:t>
            </a:r>
          </a:p>
          <a:p>
            <a:pPr>
              <a:lnSpc>
                <a:spcPct val="150000"/>
              </a:lnSpc>
            </a:pPr>
            <a:r>
              <a:rPr sz="2000">
                <a:latin typeface="Times New Roman" panose="02020603050405020304" charset="0"/>
                <a:ea typeface="宋体" panose="02010600030101010101" pitchFamily="2" charset="-122"/>
                <a:cs typeface="Times New Roman" panose="02020603050405020304" charset="0"/>
                <a:sym typeface="+mn-ea"/>
              </a:rPr>
              <a:t>她在考试之前一直患重感冒</a:t>
            </a:r>
            <a:r>
              <a:rPr sz="2200">
                <a:latin typeface="Times New Roman" panose="02020603050405020304" charset="0"/>
                <a:ea typeface="宋体" panose="02010600030101010101" pitchFamily="2" charset="-122"/>
                <a:cs typeface="Times New Roman" panose="02020603050405020304" charset="0"/>
                <a:sym typeface="+mn-ea"/>
              </a:rPr>
              <a:t>。</a:t>
            </a:r>
          </a:p>
        </p:txBody>
      </p:sp>
      <p:sp>
        <p:nvSpPr>
          <p:cNvPr id="7"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10" grpId="0" bldLvl="0" animBg="1"/>
      <p:bldP spid="29" grpId="0"/>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语态</a:t>
            </a:r>
          </a:p>
        </p:txBody>
      </p:sp>
      <p:sp>
        <p:nvSpPr>
          <p:cNvPr id="10" name="Rounded Rectangle 88"/>
          <p:cNvSpPr/>
          <p:nvPr>
            <p:custDataLst>
              <p:tags r:id="rId2"/>
            </p:custDataLst>
          </p:nvPr>
        </p:nvSpPr>
        <p:spPr>
          <a:xfrm>
            <a:off x="547421" y="1201835"/>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490220" y="1248410"/>
            <a:ext cx="554355"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1</a:t>
            </a:r>
          </a:p>
        </p:txBody>
      </p:sp>
      <p:sp>
        <p:nvSpPr>
          <p:cNvPr id="3" name="文本框 2"/>
          <p:cNvSpPr txBox="1"/>
          <p:nvPr/>
        </p:nvSpPr>
        <p:spPr>
          <a:xfrm>
            <a:off x="1044575" y="111760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语态的概念</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2" name="流程图: 可选过程 1"/>
          <p:cNvSpPr/>
          <p:nvPr/>
        </p:nvSpPr>
        <p:spPr>
          <a:xfrm>
            <a:off x="1383030" y="1719580"/>
            <a:ext cx="2640330" cy="1406525"/>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5400"/>
              <a:t>语态</a:t>
            </a:r>
          </a:p>
        </p:txBody>
      </p:sp>
      <p:cxnSp>
        <p:nvCxnSpPr>
          <p:cNvPr id="7" name="直接连接符 6"/>
          <p:cNvCxnSpPr/>
          <p:nvPr/>
        </p:nvCxnSpPr>
        <p:spPr>
          <a:xfrm flipV="1">
            <a:off x="4023360" y="2414270"/>
            <a:ext cx="2175510" cy="22860"/>
          </a:xfrm>
          <a:prstGeom prst="line">
            <a:avLst/>
          </a:prstGeom>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624705" y="1892300"/>
            <a:ext cx="972820" cy="521970"/>
          </a:xfrm>
          <a:prstGeom prst="rect">
            <a:avLst/>
          </a:prstGeom>
          <a:noFill/>
        </p:spPr>
        <p:txBody>
          <a:bodyPr wrap="square" rtlCol="0">
            <a:spAutoFit/>
          </a:bodyPr>
          <a:lstStyle/>
          <a:p>
            <a:r>
              <a:rPr lang="zh-CN" altLang="en-US" sz="2800"/>
              <a:t>概念</a:t>
            </a:r>
          </a:p>
        </p:txBody>
      </p:sp>
      <p:cxnSp>
        <p:nvCxnSpPr>
          <p:cNvPr id="13" name="肘形连接符 12"/>
          <p:cNvCxnSpPr>
            <a:stCxn id="2" idx="2"/>
            <a:endCxn id="14" idx="1"/>
          </p:cNvCxnSpPr>
          <p:nvPr/>
        </p:nvCxnSpPr>
        <p:spPr>
          <a:xfrm rot="5400000" flipV="1">
            <a:off x="3332480" y="2496820"/>
            <a:ext cx="814070" cy="207264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4" name="流程图: 可选过程 13"/>
          <p:cNvSpPr/>
          <p:nvPr/>
        </p:nvSpPr>
        <p:spPr>
          <a:xfrm>
            <a:off x="4775835" y="3454400"/>
            <a:ext cx="5918835" cy="971550"/>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pPr algn="ctr">
              <a:buClrTx/>
              <a:buSzTx/>
              <a:buNone/>
            </a:pPr>
            <a:r>
              <a:rPr lang="zh-CN" altLang="en-US" sz="2400">
                <a:latin typeface="Times New Roman" panose="02020603050405020304" charset="0"/>
                <a:cs typeface="Times New Roman" panose="02020603050405020304" charset="0"/>
                <a:sym typeface="+mn-ea"/>
              </a:rPr>
              <a:t>主动语态：主语是谓语动作的执行者</a:t>
            </a:r>
          </a:p>
        </p:txBody>
      </p:sp>
      <p:sp>
        <p:nvSpPr>
          <p:cNvPr id="17" name="流程图: 可选过程 16"/>
          <p:cNvSpPr/>
          <p:nvPr/>
        </p:nvSpPr>
        <p:spPr>
          <a:xfrm>
            <a:off x="4775835" y="4935220"/>
            <a:ext cx="5933440" cy="971550"/>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a:t>被动语态：主语是谓语动作的承受者</a:t>
            </a:r>
          </a:p>
        </p:txBody>
      </p:sp>
      <p:cxnSp>
        <p:nvCxnSpPr>
          <p:cNvPr id="19" name="肘形连接符 18"/>
          <p:cNvCxnSpPr>
            <a:stCxn id="2" idx="2"/>
            <a:endCxn id="17" idx="1"/>
          </p:cNvCxnSpPr>
          <p:nvPr/>
        </p:nvCxnSpPr>
        <p:spPr>
          <a:xfrm rot="5400000" flipV="1">
            <a:off x="2592070" y="3237230"/>
            <a:ext cx="2294890" cy="207264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745615" y="3768725"/>
            <a:ext cx="957580" cy="521970"/>
          </a:xfrm>
          <a:prstGeom prst="rect">
            <a:avLst/>
          </a:prstGeom>
          <a:noFill/>
        </p:spPr>
        <p:txBody>
          <a:bodyPr wrap="square" rtlCol="0">
            <a:spAutoFit/>
          </a:bodyPr>
          <a:lstStyle/>
          <a:p>
            <a:r>
              <a:rPr lang="zh-CN" altLang="en-US" sz="2800"/>
              <a:t>分类</a:t>
            </a:r>
          </a:p>
        </p:txBody>
      </p:sp>
      <p:sp>
        <p:nvSpPr>
          <p:cNvPr id="8" name="流程图: 可选过程 7"/>
          <p:cNvSpPr/>
          <p:nvPr/>
        </p:nvSpPr>
        <p:spPr>
          <a:xfrm>
            <a:off x="6198870" y="1748155"/>
            <a:ext cx="4351020" cy="1421130"/>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200"/>
              <a:t>主语谓语之间的关系</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语</a:t>
            </a:r>
            <a:r>
              <a:rPr lang="zh-CN" altLang="en-US" sz="2800" kern="0" noProof="0" dirty="0">
                <a:ln>
                  <a:noFill/>
                </a:ln>
                <a:solidFill>
                  <a:schemeClr val="accent1"/>
                </a:solidFill>
                <a:effectLst/>
                <a:uLnTx/>
                <a:uFillTx/>
                <a:cs typeface="+mn-ea"/>
                <a:sym typeface="+mn-lt"/>
              </a:rPr>
              <a:t>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1</a:t>
            </a:r>
          </a:p>
        </p:txBody>
      </p:sp>
      <p:sp>
        <p:nvSpPr>
          <p:cNvPr id="3" name="文本框 2"/>
          <p:cNvSpPr txBox="1"/>
          <p:nvPr/>
        </p:nvSpPr>
        <p:spPr>
          <a:xfrm>
            <a:off x="1202690" y="120777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语态的概念</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56590" y="1815465"/>
            <a:ext cx="10695305" cy="3415030"/>
          </a:xfrm>
          <a:prstGeom prst="rect">
            <a:avLst/>
          </a:prstGeom>
          <a:noFill/>
        </p:spPr>
        <p:txBody>
          <a:bodyPr wrap="square" rtlCol="0">
            <a:spAutoFit/>
          </a:bodyPr>
          <a:lstStyle/>
          <a:p>
            <a:pPr>
              <a:lnSpc>
                <a:spcPct val="150000"/>
              </a:lnSpc>
            </a:pPr>
            <a:r>
              <a:rPr lang="en-US" altLang="zh-CN" sz="2400" b="1">
                <a:latin typeface="宋体" panose="02010600030101010101" pitchFamily="2" charset="-122"/>
                <a:ea typeface="宋体" panose="02010600030101010101" pitchFamily="2" charset="-122"/>
              </a:rPr>
              <a:t>通常情况下，</a:t>
            </a:r>
            <a:r>
              <a:rPr lang="zh-CN" altLang="en-US" sz="2400" b="1">
                <a:highlight>
                  <a:srgbClr val="FFFF00"/>
                </a:highlight>
                <a:latin typeface="宋体" panose="02010600030101010101" pitchFamily="2" charset="-122"/>
                <a:ea typeface="宋体" panose="02010600030101010101" pitchFamily="2" charset="-122"/>
              </a:rPr>
              <a:t>主动或被动是通过词语的意义来确定的，</a:t>
            </a:r>
            <a:r>
              <a:rPr lang="en-US" altLang="zh-CN" sz="2400" b="1">
                <a:latin typeface="宋体" panose="02010600030101010101" pitchFamily="2" charset="-122"/>
                <a:ea typeface="宋体" panose="02010600030101010101" pitchFamily="2" charset="-122"/>
              </a:rPr>
              <a:t>并不是通过语法手段来辨别的，也就是说不是单纯通过谓语动词的变化来确定的。</a:t>
            </a:r>
          </a:p>
          <a:p>
            <a:pPr algn="l">
              <a:lnSpc>
                <a:spcPct val="150000"/>
              </a:lnSpc>
              <a:buClrTx/>
              <a:buSzTx/>
              <a:buNone/>
            </a:pPr>
            <a:r>
              <a:rPr lang="zh-CN" altLang="en-US" sz="2400">
                <a:latin typeface="Times New Roman" panose="02020603050405020304" charset="0"/>
                <a:ea typeface="宋体" panose="02010600030101010101" pitchFamily="2" charset="-122"/>
                <a:cs typeface="Times New Roman" panose="02020603050405020304" charset="0"/>
              </a:rPr>
              <a:t>Huang Fang </a:t>
            </a:r>
            <a:r>
              <a:rPr lang="zh-CN" altLang="en-US" sz="2400" b="1" i="1">
                <a:latin typeface="Times New Roman" panose="02020603050405020304" charset="0"/>
                <a:ea typeface="宋体" panose="02010600030101010101" pitchFamily="2" charset="-122"/>
                <a:cs typeface="Times New Roman" panose="02020603050405020304" charset="0"/>
              </a:rPr>
              <a:t>was born</a:t>
            </a:r>
            <a:r>
              <a:rPr lang="zh-CN" altLang="en-US" sz="2400">
                <a:latin typeface="Times New Roman" panose="02020603050405020304" charset="0"/>
                <a:ea typeface="宋体" panose="02010600030101010101" pitchFamily="2" charset="-122"/>
                <a:cs typeface="Times New Roman" panose="02020603050405020304" charset="0"/>
              </a:rPr>
              <a:t> in a small town. </a:t>
            </a:r>
          </a:p>
          <a:p>
            <a:pPr algn="l">
              <a:lnSpc>
                <a:spcPct val="150000"/>
              </a:lnSpc>
              <a:buClrTx/>
              <a:buSzTx/>
              <a:buNone/>
            </a:pPr>
            <a:r>
              <a:rPr lang="zh-CN" altLang="en-US" sz="2400">
                <a:latin typeface="Times New Roman" panose="02020603050405020304" charset="0"/>
                <a:ea typeface="宋体" panose="02010600030101010101" pitchFamily="2" charset="-122"/>
                <a:cs typeface="Times New Roman" panose="02020603050405020304" charset="0"/>
              </a:rPr>
              <a:t>黄芳出生在一个小镇。</a:t>
            </a:r>
          </a:p>
          <a:p>
            <a:pPr algn="l">
              <a:lnSpc>
                <a:spcPct val="150000"/>
              </a:lnSpc>
              <a:buClrTx/>
              <a:buSzTx/>
              <a:buNone/>
            </a:pPr>
            <a:r>
              <a:rPr lang="zh-CN" altLang="en-US" sz="2400">
                <a:latin typeface="Times New Roman" panose="02020603050405020304" charset="0"/>
                <a:ea typeface="宋体" panose="02010600030101010101" pitchFamily="2" charset="-122"/>
                <a:cs typeface="Times New Roman" panose="02020603050405020304" charset="0"/>
              </a:rPr>
              <a:t>The task assigned by the English teacher </a:t>
            </a:r>
            <a:r>
              <a:rPr lang="zh-CN" altLang="en-US" sz="2400" b="1" i="1">
                <a:latin typeface="Times New Roman" panose="02020603050405020304" charset="0"/>
                <a:ea typeface="宋体" panose="02010600030101010101" pitchFamily="2" charset="-122"/>
                <a:cs typeface="Times New Roman" panose="02020603050405020304" charset="0"/>
              </a:rPr>
              <a:t>has been completed</a:t>
            </a:r>
            <a:r>
              <a:rPr lang="zh-CN" altLang="en-US" sz="2400">
                <a:latin typeface="Times New Roman" panose="02020603050405020304" charset="0"/>
                <a:ea typeface="宋体" panose="02010600030101010101" pitchFamily="2" charset="-122"/>
                <a:cs typeface="Times New Roman" panose="02020603050405020304" charset="0"/>
              </a:rPr>
              <a:t>.</a:t>
            </a:r>
          </a:p>
          <a:p>
            <a:pPr algn="l">
              <a:lnSpc>
                <a:spcPct val="150000"/>
              </a:lnSpc>
              <a:buClrTx/>
              <a:buSzTx/>
              <a:buNone/>
            </a:pPr>
            <a:r>
              <a:rPr lang="zh-CN" altLang="en-US" sz="2400">
                <a:latin typeface="Times New Roman" panose="02020603050405020304" charset="0"/>
                <a:ea typeface="宋体" panose="02010600030101010101" pitchFamily="2" charset="-122"/>
                <a:cs typeface="Times New Roman" panose="02020603050405020304" charset="0"/>
              </a:rPr>
              <a:t>英语老师布置的作业已经完成了。</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语</a:t>
            </a:r>
            <a:r>
              <a:rPr lang="zh-CN" altLang="en-US" sz="2800" kern="0" noProof="0" dirty="0">
                <a:ln>
                  <a:noFill/>
                </a:ln>
                <a:solidFill>
                  <a:schemeClr val="accent1"/>
                </a:solidFill>
                <a:effectLst/>
                <a:uLnTx/>
                <a:uFillTx/>
                <a:cs typeface="+mn-ea"/>
                <a:sym typeface="+mn-lt"/>
              </a:rPr>
              <a:t>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1741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8169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a:t>
            </a:r>
          </a:p>
        </p:txBody>
      </p:sp>
      <p:sp>
        <p:nvSpPr>
          <p:cNvPr id="3" name="文本框 2"/>
          <p:cNvSpPr txBox="1"/>
          <p:nvPr/>
        </p:nvSpPr>
        <p:spPr>
          <a:xfrm>
            <a:off x="1202690" y="107823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被动语态的形式</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7" name="文本框 6"/>
          <p:cNvSpPr txBox="1"/>
          <p:nvPr/>
        </p:nvSpPr>
        <p:spPr>
          <a:xfrm>
            <a:off x="664210" y="1548130"/>
            <a:ext cx="10951210" cy="4477385"/>
          </a:xfrm>
          <a:prstGeom prst="rect">
            <a:avLst/>
          </a:prstGeom>
          <a:noFill/>
        </p:spPr>
        <p:txBody>
          <a:bodyPr wrap="square" rtlCol="0">
            <a:spAutoFit/>
          </a:bodyPr>
          <a:lstStyle/>
          <a:p>
            <a:pPr>
              <a:lnSpc>
                <a:spcPct val="150000"/>
              </a:lnSpc>
            </a:pPr>
            <a:r>
              <a:rPr lang="en-US" altLang="zh-CN" sz="2200" b="1">
                <a:latin typeface="宋体" panose="02010600030101010101" pitchFamily="2" charset="-122"/>
                <a:ea typeface="宋体" panose="02010600030101010101" pitchFamily="2" charset="-122"/>
                <a:sym typeface="+mn-ea"/>
              </a:rPr>
              <a:t>1.</a:t>
            </a:r>
            <a:r>
              <a:rPr sz="2200" b="1">
                <a:latin typeface="宋体" panose="02010600030101010101" pitchFamily="2" charset="-122"/>
                <a:ea typeface="宋体" panose="02010600030101010101" pitchFamily="2" charset="-122"/>
                <a:sym typeface="+mn-ea"/>
              </a:rPr>
              <a:t>几种时态的被动语态形式</a:t>
            </a:r>
          </a:p>
          <a:p>
            <a:pPr algn="l">
              <a:lnSpc>
                <a:spcPct val="150000"/>
              </a:lnSpc>
              <a:buClrTx/>
              <a:buSzTx/>
              <a:buNone/>
            </a:pPr>
            <a:r>
              <a:rPr lang="zh-CN" altLang="en-US" sz="2400" b="1">
                <a:highlight>
                  <a:srgbClr val="FFFF00"/>
                </a:highlight>
                <a:latin typeface="宋体" panose="02010600030101010101" pitchFamily="2" charset="-122"/>
                <a:ea typeface="宋体" panose="02010600030101010101" pitchFamily="2" charset="-122"/>
                <a:sym typeface="+mn-ea"/>
              </a:rPr>
              <a:t>被动语态的构成形式是“系动词</a:t>
            </a:r>
            <a:r>
              <a:rPr 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be</a:t>
            </a:r>
            <a:r>
              <a:rPr lang="zh-CN" altLang="en-US" sz="2400" b="1">
                <a:highlight>
                  <a:srgbClr val="FFFF00"/>
                </a:highlight>
                <a:latin typeface="宋体" panose="02010600030101010101" pitchFamily="2" charset="-122"/>
                <a:ea typeface="宋体" panose="02010600030101010101" pitchFamily="2" charset="-122"/>
                <a:sym typeface="+mn-ea"/>
              </a:rPr>
              <a:t>+动词的过去分词”，后面常带上</a:t>
            </a:r>
            <a:r>
              <a:rPr 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by</a:t>
            </a:r>
            <a:r>
              <a:rPr lang="zh-CN" altLang="en-US" sz="2400" b="1">
                <a:highlight>
                  <a:srgbClr val="FFFF00"/>
                </a:highlight>
                <a:latin typeface="宋体" panose="02010600030101010101" pitchFamily="2" charset="-122"/>
                <a:ea typeface="宋体" panose="02010600030101010101" pitchFamily="2" charset="-122"/>
                <a:sym typeface="+mn-ea"/>
              </a:rPr>
              <a:t>引导的介词宾语来说明该动作的执行者。</a:t>
            </a:r>
            <a:r>
              <a:rPr 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be</a:t>
            </a:r>
            <a:r>
              <a:rPr lang="zh-CN" altLang="en-US" sz="2400" b="1">
                <a:highlight>
                  <a:srgbClr val="FFFF00"/>
                </a:highlight>
                <a:latin typeface="宋体" panose="02010600030101010101" pitchFamily="2" charset="-122"/>
                <a:ea typeface="宋体" panose="02010600030101010101" pitchFamily="2" charset="-122"/>
                <a:sym typeface="+mn-ea"/>
              </a:rPr>
              <a:t>后面的动词必须是及物动词或动词短语。</a:t>
            </a:r>
          </a:p>
          <a:p>
            <a:pPr algn="l">
              <a:lnSpc>
                <a:spcPct val="150000"/>
              </a:lnSpc>
              <a:buClrTx/>
              <a:buSzTx/>
              <a:buNone/>
            </a:pPr>
            <a:r>
              <a:rPr lang="zh-CN" altLang="en-US" sz="2400" b="1">
                <a:highlight>
                  <a:srgbClr val="FFFF00"/>
                </a:highlight>
                <a:latin typeface="宋体" panose="02010600030101010101" pitchFamily="2" charset="-122"/>
                <a:ea typeface="宋体" panose="02010600030101010101" pitchFamily="2" charset="-122"/>
                <a:sym typeface="+mn-ea"/>
              </a:rPr>
              <a:t>同时也要注意助动词</a:t>
            </a:r>
            <a:r>
              <a:rPr 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be</a:t>
            </a:r>
            <a:r>
              <a:rPr lang="zh-CN" altLang="en-US" sz="2400" b="1">
                <a:highlight>
                  <a:srgbClr val="FFFF00"/>
                </a:highlight>
                <a:latin typeface="宋体" panose="02010600030101010101" pitchFamily="2" charset="-122"/>
                <a:ea typeface="宋体" panose="02010600030101010101" pitchFamily="2" charset="-122"/>
                <a:sym typeface="+mn-ea"/>
              </a:rPr>
              <a:t>在人称、数、时态上的变化。  </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The room </a:t>
            </a:r>
            <a:r>
              <a:rPr sz="2400" b="1" i="1">
                <a:latin typeface="Times New Roman" panose="02020603050405020304" charset="0"/>
                <a:ea typeface="宋体" panose="02010600030101010101" pitchFamily="2" charset="-122"/>
                <a:cs typeface="Times New Roman" panose="02020603050405020304" charset="0"/>
                <a:sym typeface="+mn-ea"/>
              </a:rPr>
              <a:t>was being cleaned</a:t>
            </a:r>
            <a:r>
              <a:rPr sz="2400">
                <a:latin typeface="Times New Roman" panose="02020603050405020304" charset="0"/>
                <a:ea typeface="宋体" panose="02010600030101010101" pitchFamily="2" charset="-122"/>
                <a:cs typeface="Times New Roman" panose="02020603050405020304" charset="0"/>
                <a:sym typeface="+mn-ea"/>
              </a:rPr>
              <a:t> when I arrived.  </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我到的时候有人正在打扫房间。</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This book </a:t>
            </a:r>
            <a:r>
              <a:rPr sz="2400" b="1" i="1">
                <a:latin typeface="Times New Roman" panose="02020603050405020304" charset="0"/>
                <a:ea typeface="宋体" panose="02010600030101010101" pitchFamily="2" charset="-122"/>
                <a:cs typeface="Times New Roman" panose="02020603050405020304" charset="0"/>
                <a:sym typeface="+mn-ea"/>
              </a:rPr>
              <a:t>has been translated</a:t>
            </a:r>
            <a:r>
              <a:rPr sz="2400">
                <a:latin typeface="Times New Roman" panose="02020603050405020304" charset="0"/>
                <a:ea typeface="宋体" panose="02010600030101010101" pitchFamily="2" charset="-122"/>
                <a:cs typeface="Times New Roman" panose="02020603050405020304" charset="0"/>
                <a:sym typeface="+mn-ea"/>
              </a:rPr>
              <a:t> into many languages. </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这本书已被译成多种语言。</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时态</a:t>
            </a:r>
          </a:p>
        </p:txBody>
      </p:sp>
      <p:sp>
        <p:nvSpPr>
          <p:cNvPr id="10" name="Rounded Rectangle 88"/>
          <p:cNvSpPr/>
          <p:nvPr>
            <p:custDataLst>
              <p:tags r:id="rId2"/>
            </p:custDataLst>
          </p:nvPr>
        </p:nvSpPr>
        <p:spPr>
          <a:xfrm>
            <a:off x="547421" y="1201835"/>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490220" y="1248410"/>
            <a:ext cx="554355"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1</a:t>
            </a:r>
          </a:p>
        </p:txBody>
      </p:sp>
      <p:sp>
        <p:nvSpPr>
          <p:cNvPr id="3" name="文本框 2"/>
          <p:cNvSpPr txBox="1"/>
          <p:nvPr/>
        </p:nvSpPr>
        <p:spPr>
          <a:xfrm>
            <a:off x="1044575" y="111760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时态的概念</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2" name="流程图: 可选过程 1"/>
          <p:cNvSpPr/>
          <p:nvPr/>
        </p:nvSpPr>
        <p:spPr>
          <a:xfrm>
            <a:off x="1383030" y="1719580"/>
            <a:ext cx="2640330" cy="1406525"/>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5400"/>
              <a:t>时态</a:t>
            </a:r>
          </a:p>
        </p:txBody>
      </p:sp>
      <p:cxnSp>
        <p:nvCxnSpPr>
          <p:cNvPr id="7" name="直接连接符 6"/>
          <p:cNvCxnSpPr/>
          <p:nvPr/>
        </p:nvCxnSpPr>
        <p:spPr>
          <a:xfrm flipV="1">
            <a:off x="4023360" y="2414270"/>
            <a:ext cx="2175510" cy="22860"/>
          </a:xfrm>
          <a:prstGeom prst="line">
            <a:avLst/>
          </a:prstGeom>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624705" y="1892300"/>
            <a:ext cx="972820" cy="521970"/>
          </a:xfrm>
          <a:prstGeom prst="rect">
            <a:avLst/>
          </a:prstGeom>
          <a:noFill/>
        </p:spPr>
        <p:txBody>
          <a:bodyPr wrap="square" rtlCol="0">
            <a:spAutoFit/>
          </a:bodyPr>
          <a:lstStyle/>
          <a:p>
            <a:r>
              <a:rPr lang="zh-CN" altLang="en-US" sz="2800"/>
              <a:t>概念</a:t>
            </a:r>
          </a:p>
        </p:txBody>
      </p:sp>
      <p:cxnSp>
        <p:nvCxnSpPr>
          <p:cNvPr id="13" name="肘形连接符 12"/>
          <p:cNvCxnSpPr>
            <a:stCxn id="2" idx="2"/>
            <a:endCxn id="14" idx="1"/>
          </p:cNvCxnSpPr>
          <p:nvPr/>
        </p:nvCxnSpPr>
        <p:spPr>
          <a:xfrm rot="5400000" flipV="1">
            <a:off x="3332480" y="2496820"/>
            <a:ext cx="814070" cy="207264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4" name="流程图: 可选过程 13"/>
          <p:cNvSpPr/>
          <p:nvPr/>
        </p:nvSpPr>
        <p:spPr>
          <a:xfrm>
            <a:off x="4775835" y="3454400"/>
            <a:ext cx="2640965" cy="971550"/>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pPr algn="ctr">
              <a:buClrTx/>
              <a:buSzTx/>
              <a:buNone/>
            </a:pPr>
            <a:r>
              <a:rPr lang="zh-CN" altLang="en-US" sz="2400">
                <a:latin typeface="Times New Roman" panose="02020603050405020304" charset="0"/>
                <a:cs typeface="Times New Roman" panose="02020603050405020304" charset="0"/>
                <a:sym typeface="+mn-ea"/>
              </a:rPr>
              <a:t>过去、现在、</a:t>
            </a:r>
          </a:p>
          <a:p>
            <a:pPr algn="ctr">
              <a:buClrTx/>
              <a:buSzTx/>
              <a:buNone/>
            </a:pPr>
            <a:r>
              <a:rPr lang="zh-CN" altLang="en-US" sz="2400">
                <a:latin typeface="Times New Roman" panose="02020603050405020304" charset="0"/>
                <a:cs typeface="Times New Roman" panose="02020603050405020304" charset="0"/>
                <a:sym typeface="+mn-ea"/>
              </a:rPr>
              <a:t>将来、过去将来</a:t>
            </a:r>
          </a:p>
        </p:txBody>
      </p:sp>
      <p:sp>
        <p:nvSpPr>
          <p:cNvPr id="17" name="流程图: 可选过程 16"/>
          <p:cNvSpPr/>
          <p:nvPr/>
        </p:nvSpPr>
        <p:spPr>
          <a:xfrm>
            <a:off x="4775835" y="4935220"/>
            <a:ext cx="2640965" cy="971550"/>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a:t>一般、进行、</a:t>
            </a:r>
          </a:p>
          <a:p>
            <a:pPr algn="ctr"/>
            <a:r>
              <a:rPr lang="zh-CN" altLang="en-US" sz="2400"/>
              <a:t>完成、完成进行</a:t>
            </a:r>
          </a:p>
        </p:txBody>
      </p:sp>
      <p:cxnSp>
        <p:nvCxnSpPr>
          <p:cNvPr id="19" name="肘形连接符 18"/>
          <p:cNvCxnSpPr>
            <a:stCxn id="2" idx="2"/>
            <a:endCxn id="17" idx="1"/>
          </p:cNvCxnSpPr>
          <p:nvPr/>
        </p:nvCxnSpPr>
        <p:spPr>
          <a:xfrm rot="5400000" flipV="1">
            <a:off x="2592070" y="3237230"/>
            <a:ext cx="2294890" cy="207264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745615" y="3768725"/>
            <a:ext cx="957580" cy="521970"/>
          </a:xfrm>
          <a:prstGeom prst="rect">
            <a:avLst/>
          </a:prstGeom>
          <a:noFill/>
        </p:spPr>
        <p:txBody>
          <a:bodyPr wrap="square" rtlCol="0">
            <a:spAutoFit/>
          </a:bodyPr>
          <a:lstStyle/>
          <a:p>
            <a:r>
              <a:rPr lang="zh-CN" altLang="en-US" sz="2800"/>
              <a:t>分类</a:t>
            </a:r>
          </a:p>
        </p:txBody>
      </p:sp>
      <p:sp>
        <p:nvSpPr>
          <p:cNvPr id="8" name="流程图: 可选过程 7"/>
          <p:cNvSpPr/>
          <p:nvPr/>
        </p:nvSpPr>
        <p:spPr>
          <a:xfrm>
            <a:off x="6198870" y="1748155"/>
            <a:ext cx="4351020" cy="1421130"/>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200"/>
              <a:t>用谓语动词</a:t>
            </a:r>
          </a:p>
          <a:p>
            <a:pPr algn="ctr"/>
            <a:r>
              <a:rPr lang="zh-CN" altLang="en-US" sz="2200"/>
              <a:t>表示动作发生的时间</a:t>
            </a:r>
          </a:p>
          <a:p>
            <a:pPr algn="ctr"/>
            <a:r>
              <a:rPr lang="zh-CN" altLang="en-US" sz="2200"/>
              <a:t>和存在的状态</a:t>
            </a:r>
          </a:p>
          <a:p>
            <a:pPr algn="ctr"/>
            <a:r>
              <a:rPr lang="zh-CN" altLang="en-US" sz="2200"/>
              <a:t>是时间发展和动作进展的组合</a:t>
            </a:r>
          </a:p>
        </p:txBody>
      </p:sp>
      <p:sp>
        <p:nvSpPr>
          <p:cNvPr id="12" name="文本框 11"/>
          <p:cNvSpPr txBox="1"/>
          <p:nvPr/>
        </p:nvSpPr>
        <p:spPr>
          <a:xfrm>
            <a:off x="2917190" y="3454400"/>
            <a:ext cx="1644015" cy="521970"/>
          </a:xfrm>
          <a:prstGeom prst="rect">
            <a:avLst/>
          </a:prstGeom>
          <a:noFill/>
        </p:spPr>
        <p:txBody>
          <a:bodyPr wrap="square" rtlCol="0">
            <a:spAutoFit/>
          </a:bodyPr>
          <a:lstStyle/>
          <a:p>
            <a:r>
              <a:rPr lang="zh-CN" altLang="en-US" sz="2800"/>
              <a:t>按时间分</a:t>
            </a:r>
            <a:endParaRPr lang="zh-CN" altLang="en-US"/>
          </a:p>
        </p:txBody>
      </p:sp>
      <p:sp>
        <p:nvSpPr>
          <p:cNvPr id="15" name="文本框 14"/>
          <p:cNvSpPr txBox="1"/>
          <p:nvPr/>
        </p:nvSpPr>
        <p:spPr>
          <a:xfrm>
            <a:off x="2795270" y="4853305"/>
            <a:ext cx="2756535" cy="460375"/>
          </a:xfrm>
          <a:prstGeom prst="rect">
            <a:avLst/>
          </a:prstGeom>
          <a:noFill/>
        </p:spPr>
        <p:txBody>
          <a:bodyPr wrap="square" rtlCol="0">
            <a:spAutoFit/>
          </a:bodyPr>
          <a:lstStyle/>
          <a:p>
            <a:r>
              <a:rPr lang="zh-CN" altLang="en-US" sz="2400"/>
              <a:t>按动作进展分</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P spid="3"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语</a:t>
            </a:r>
            <a:r>
              <a:rPr lang="zh-CN" altLang="en-US" sz="2800" kern="0" noProof="0" dirty="0">
                <a:ln>
                  <a:noFill/>
                </a:ln>
                <a:solidFill>
                  <a:schemeClr val="accent1"/>
                </a:solidFill>
                <a:effectLst/>
                <a:uLnTx/>
                <a:uFillTx/>
                <a:cs typeface="+mn-ea"/>
                <a:sym typeface="+mn-lt"/>
              </a:rPr>
              <a:t>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1741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8169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a:t>
            </a:r>
          </a:p>
        </p:txBody>
      </p:sp>
      <p:sp>
        <p:nvSpPr>
          <p:cNvPr id="3" name="文本框 2"/>
          <p:cNvSpPr txBox="1"/>
          <p:nvPr/>
        </p:nvSpPr>
        <p:spPr>
          <a:xfrm>
            <a:off x="1202690" y="107823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被动语态的形式</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pic>
        <p:nvPicPr>
          <p:cNvPr id="2" name="图片 1"/>
          <p:cNvPicPr>
            <a:picLocks noChangeAspect="1"/>
          </p:cNvPicPr>
          <p:nvPr>
            <p:custDataLst>
              <p:tags r:id="rId4"/>
            </p:custDataLst>
          </p:nvPr>
        </p:nvPicPr>
        <p:blipFill>
          <a:blip r:embed="rId6"/>
          <a:stretch>
            <a:fillRect/>
          </a:stretch>
        </p:blipFill>
        <p:spPr>
          <a:xfrm>
            <a:off x="490220" y="1804035"/>
            <a:ext cx="11278235" cy="3242945"/>
          </a:xfrm>
          <a:prstGeom prst="rect">
            <a:avLst/>
          </a:prstGeom>
        </p:spPr>
      </p:pic>
      <p:sp>
        <p:nvSpPr>
          <p:cNvPr id="8" name="文本框 7"/>
          <p:cNvSpPr txBox="1"/>
          <p:nvPr/>
        </p:nvSpPr>
        <p:spPr>
          <a:xfrm>
            <a:off x="6833235" y="6071235"/>
            <a:ext cx="309880" cy="368300"/>
          </a:xfrm>
          <a:prstGeom prst="rect">
            <a:avLst/>
          </a:prstGeom>
          <a:noFill/>
        </p:spPr>
        <p:txBody>
          <a:bodyPr wrap="none" rtlCol="0">
            <a:sp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语</a:t>
            </a:r>
            <a:r>
              <a:rPr lang="zh-CN" altLang="en-US" sz="2800" kern="0" noProof="0" dirty="0">
                <a:ln>
                  <a:noFill/>
                </a:ln>
                <a:solidFill>
                  <a:schemeClr val="accent1"/>
                </a:solidFill>
                <a:effectLst/>
                <a:uLnTx/>
                <a:uFillTx/>
                <a:cs typeface="+mn-ea"/>
                <a:sym typeface="+mn-lt"/>
              </a:rPr>
              <a:t>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1741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8169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a:t>
            </a:r>
          </a:p>
        </p:txBody>
      </p:sp>
      <p:sp>
        <p:nvSpPr>
          <p:cNvPr id="3" name="文本框 2"/>
          <p:cNvSpPr txBox="1"/>
          <p:nvPr/>
        </p:nvSpPr>
        <p:spPr>
          <a:xfrm>
            <a:off x="1202690" y="107823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被动语态的形式</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7" name="文本框 6"/>
          <p:cNvSpPr txBox="1"/>
          <p:nvPr/>
        </p:nvSpPr>
        <p:spPr>
          <a:xfrm>
            <a:off x="664210" y="1548130"/>
            <a:ext cx="10951210" cy="3969385"/>
          </a:xfrm>
          <a:prstGeom prst="rect">
            <a:avLst/>
          </a:prstGeom>
          <a:noFill/>
        </p:spPr>
        <p:txBody>
          <a:bodyPr wrap="square" rtlCol="0">
            <a:spAutoFit/>
          </a:bodyPr>
          <a:lstStyle/>
          <a:p>
            <a:pPr>
              <a:lnSpc>
                <a:spcPct val="150000"/>
              </a:lnSpc>
            </a:pPr>
            <a:r>
              <a:rPr lang="en-US" altLang="zh-CN" sz="2400" b="1">
                <a:latin typeface="宋体" panose="02010600030101010101" pitchFamily="2" charset="-122"/>
                <a:ea typeface="宋体" panose="02010600030101010101" pitchFamily="2" charset="-122"/>
                <a:sym typeface="+mn-ea"/>
              </a:rPr>
              <a:t>2.</a:t>
            </a:r>
            <a:r>
              <a:rPr lang="zh-CN" altLang="en-US" sz="2400" b="1">
                <a:latin typeface="宋体" panose="02010600030101010101" pitchFamily="2" charset="-122"/>
                <a:ea typeface="宋体" panose="02010600030101010101" pitchFamily="2" charset="-122"/>
                <a:sym typeface="+mn-ea"/>
              </a:rPr>
              <a:t>采用被动语态的情况</a:t>
            </a:r>
            <a:endParaRPr sz="2400" b="1">
              <a:latin typeface="宋体" panose="02010600030101010101" pitchFamily="2" charset="-122"/>
              <a:ea typeface="宋体" panose="02010600030101010101" pitchFamily="2" charset="-122"/>
              <a:sym typeface="+mn-ea"/>
            </a:endParaRPr>
          </a:p>
          <a:p>
            <a:pPr algn="l">
              <a:lnSpc>
                <a:spcPct val="150000"/>
              </a:lnSpc>
              <a:buClrTx/>
              <a:buSzTx/>
              <a:buNone/>
            </a:pPr>
            <a:r>
              <a:rPr lang="en-US" sz="2400" b="1">
                <a:highlight>
                  <a:srgbClr val="FFFF00"/>
                </a:highlight>
                <a:latin typeface="宋体" panose="02010600030101010101" pitchFamily="2" charset="-122"/>
                <a:ea typeface="宋体" panose="02010600030101010101" pitchFamily="2" charset="-122"/>
                <a:sym typeface="+mn-ea"/>
              </a:rPr>
              <a:t>(1)</a:t>
            </a:r>
            <a:r>
              <a:rPr lang="zh-CN" altLang="en-US" sz="2400" b="1">
                <a:highlight>
                  <a:srgbClr val="FFFF00"/>
                </a:highlight>
                <a:latin typeface="宋体" panose="02010600030101010101" pitchFamily="2" charset="-122"/>
                <a:ea typeface="宋体" panose="02010600030101010101" pitchFamily="2" charset="-122"/>
                <a:sym typeface="+mn-ea"/>
              </a:rPr>
              <a:t>只知道动作的承受者，不知道动作的执行者。</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An apple </a:t>
            </a:r>
            <a:r>
              <a:rPr sz="2400" b="1" i="1">
                <a:latin typeface="Times New Roman" panose="02020603050405020304" charset="0"/>
                <a:ea typeface="宋体" panose="02010600030101010101" pitchFamily="2" charset="-122"/>
                <a:cs typeface="Times New Roman" panose="02020603050405020304" charset="0"/>
                <a:sym typeface="+mn-ea"/>
              </a:rPr>
              <a:t>was passed up</a:t>
            </a:r>
            <a:r>
              <a:rPr sz="2400">
                <a:latin typeface="Times New Roman" panose="02020603050405020304" charset="0"/>
                <a:ea typeface="宋体" panose="02010600030101010101" pitchFamily="2" charset="-122"/>
                <a:cs typeface="Times New Roman" panose="02020603050405020304" charset="0"/>
                <a:sym typeface="+mn-ea"/>
              </a:rPr>
              <a:t> to the child. </a:t>
            </a: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一个苹果</a:t>
            </a:r>
            <a:r>
              <a:rPr lang="zh-CN" sz="2400">
                <a:latin typeface="Times New Roman" panose="02020603050405020304" charset="0"/>
                <a:ea typeface="宋体" panose="02010600030101010101" pitchFamily="2" charset="-122"/>
                <a:cs typeface="Times New Roman" panose="02020603050405020304" charset="0"/>
                <a:sym typeface="+mn-ea"/>
              </a:rPr>
              <a:t>被</a:t>
            </a:r>
            <a:r>
              <a:rPr sz="2400">
                <a:latin typeface="Times New Roman" panose="02020603050405020304" charset="0"/>
                <a:ea typeface="宋体" panose="02010600030101010101" pitchFamily="2" charset="-122"/>
                <a:cs typeface="Times New Roman" panose="02020603050405020304" charset="0"/>
                <a:sym typeface="+mn-ea"/>
              </a:rPr>
              <a:t>传给了那个孩子。</a:t>
            </a:r>
          </a:p>
          <a:p>
            <a:pPr algn="l">
              <a:lnSpc>
                <a:spcPct val="150000"/>
              </a:lnSpc>
              <a:buClrTx/>
              <a:buSzTx/>
              <a:buFontTx/>
              <a:buNone/>
            </a:pPr>
            <a:r>
              <a:rPr lang="en-US" sz="2400" b="1">
                <a:highlight>
                  <a:srgbClr val="FFFF00"/>
                </a:highlight>
                <a:latin typeface="宋体" panose="02010600030101010101" pitchFamily="2" charset="-122"/>
                <a:ea typeface="宋体" panose="02010600030101010101" pitchFamily="2" charset="-122"/>
                <a:sym typeface="+mn-ea"/>
              </a:rPr>
              <a:t>(2)</a:t>
            </a:r>
            <a:r>
              <a:rPr lang="zh-CN" altLang="en-US" sz="2400" b="1">
                <a:highlight>
                  <a:srgbClr val="FFFF00"/>
                </a:highlight>
                <a:latin typeface="宋体" panose="02010600030101010101" pitchFamily="2" charset="-122"/>
                <a:ea typeface="宋体" panose="02010600030101010101" pitchFamily="2" charset="-122"/>
                <a:sym typeface="+mn-ea"/>
              </a:rPr>
              <a:t>没有必要指出动作的执行者。</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This problem </a:t>
            </a:r>
            <a:r>
              <a:rPr sz="2400" b="1" i="1">
                <a:latin typeface="Times New Roman" panose="02020603050405020304" charset="0"/>
                <a:ea typeface="宋体" panose="02010600030101010101" pitchFamily="2" charset="-122"/>
                <a:cs typeface="Times New Roman" panose="02020603050405020304" charset="0"/>
                <a:sym typeface="+mn-ea"/>
              </a:rPr>
              <a:t>must be settled</a:t>
            </a:r>
            <a:r>
              <a:rPr sz="2400">
                <a:latin typeface="Times New Roman" panose="02020603050405020304" charset="0"/>
                <a:ea typeface="宋体" panose="02010600030101010101" pitchFamily="2" charset="-122"/>
                <a:cs typeface="Times New Roman" panose="02020603050405020304" charset="0"/>
                <a:sym typeface="+mn-ea"/>
              </a:rPr>
              <a:t> at once.  </a:t>
            </a: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这个问题必须</a:t>
            </a:r>
            <a:r>
              <a:rPr lang="zh-CN" sz="2400">
                <a:latin typeface="Times New Roman" panose="02020603050405020304" charset="0"/>
                <a:ea typeface="宋体" panose="02010600030101010101" pitchFamily="2" charset="-122"/>
                <a:cs typeface="Times New Roman" panose="02020603050405020304" charset="0"/>
                <a:sym typeface="+mn-ea"/>
              </a:rPr>
              <a:t>立刻被</a:t>
            </a:r>
            <a:r>
              <a:rPr sz="2400">
                <a:latin typeface="Times New Roman" panose="02020603050405020304" charset="0"/>
                <a:ea typeface="宋体" panose="02010600030101010101" pitchFamily="2" charset="-122"/>
                <a:cs typeface="Times New Roman" panose="02020603050405020304" charset="0"/>
                <a:sym typeface="+mn-ea"/>
              </a:rPr>
              <a:t>解决。</a:t>
            </a:r>
          </a:p>
          <a:p>
            <a:pPr algn="l">
              <a:lnSpc>
                <a:spcPct val="150000"/>
              </a:lnSpc>
              <a:buClrTx/>
              <a:buSzTx/>
              <a:buNone/>
            </a:pPr>
            <a:r>
              <a:rPr lang="en-US" sz="2400" b="1">
                <a:highlight>
                  <a:srgbClr val="FFFF00"/>
                </a:highlight>
                <a:latin typeface="宋体" panose="02010600030101010101" pitchFamily="2" charset="-122"/>
                <a:ea typeface="宋体" panose="02010600030101010101" pitchFamily="2" charset="-122"/>
                <a:sym typeface="+mn-ea"/>
              </a:rPr>
              <a:t>(3)</a:t>
            </a:r>
            <a:r>
              <a:rPr lang="zh-CN" altLang="en-US" sz="2400" b="1">
                <a:highlight>
                  <a:srgbClr val="FFFF00"/>
                </a:highlight>
                <a:latin typeface="宋体" panose="02010600030101010101" pitchFamily="2" charset="-122"/>
                <a:ea typeface="宋体" panose="02010600030101010101" pitchFamily="2" charset="-122"/>
                <a:sym typeface="+mn-ea"/>
              </a:rPr>
              <a:t>有必要突出或强调动作的承受者。</a:t>
            </a:r>
            <a:endParaRPr sz="2400">
              <a:latin typeface="Times New Roman" panose="02020603050405020304" charset="0"/>
              <a:ea typeface="宋体" panose="02010600030101010101" pitchFamily="2" charset="-122"/>
              <a:cs typeface="Times New Roman" panose="02020603050405020304" charset="0"/>
              <a:sym typeface="+mn-ea"/>
            </a:endParaRP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 This kind of refrigerator </a:t>
            </a:r>
            <a:r>
              <a:rPr sz="2400" b="1" i="1">
                <a:latin typeface="Times New Roman" panose="02020603050405020304" charset="0"/>
                <a:ea typeface="宋体" panose="02010600030101010101" pitchFamily="2" charset="-122"/>
                <a:cs typeface="Times New Roman" panose="02020603050405020304" charset="0"/>
                <a:sym typeface="+mn-ea"/>
              </a:rPr>
              <a:t>has been sold out</a:t>
            </a:r>
            <a:r>
              <a:rPr sz="2400">
                <a:latin typeface="Times New Roman" panose="02020603050405020304" charset="0"/>
                <a:ea typeface="宋体" panose="02010600030101010101" pitchFamily="2" charset="-122"/>
                <a:cs typeface="Times New Roman" panose="02020603050405020304" charset="0"/>
                <a:sym typeface="+mn-ea"/>
              </a:rPr>
              <a:t>. </a:t>
            </a:r>
            <a:r>
              <a:rPr lang="en-US" sz="2400">
                <a:latin typeface="Times New Roman" panose="02020603050405020304" charset="0"/>
                <a:ea typeface="宋体" panose="02010600030101010101" pitchFamily="2" charset="-122"/>
                <a:cs typeface="Times New Roman" panose="02020603050405020304" charset="0"/>
                <a:sym typeface="+mn-ea"/>
              </a:rPr>
              <a:t>   </a:t>
            </a:r>
            <a:r>
              <a:rPr sz="2400">
                <a:latin typeface="Times New Roman" panose="02020603050405020304" charset="0"/>
                <a:ea typeface="宋体" panose="02010600030101010101" pitchFamily="2" charset="-122"/>
                <a:cs typeface="Times New Roman" panose="02020603050405020304" charset="0"/>
                <a:sym typeface="+mn-ea"/>
              </a:rPr>
              <a:t>这种型号的冰箱已经</a:t>
            </a:r>
            <a:r>
              <a:rPr lang="zh-CN" sz="2400">
                <a:latin typeface="Times New Roman" panose="02020603050405020304" charset="0"/>
                <a:ea typeface="宋体" panose="02010600030101010101" pitchFamily="2" charset="-122"/>
                <a:cs typeface="Times New Roman" panose="02020603050405020304" charset="0"/>
                <a:sym typeface="+mn-ea"/>
              </a:rPr>
              <a:t>被</a:t>
            </a:r>
            <a:r>
              <a:rPr sz="2400">
                <a:latin typeface="Times New Roman" panose="02020603050405020304" charset="0"/>
                <a:ea typeface="宋体" panose="02010600030101010101" pitchFamily="2" charset="-122"/>
                <a:cs typeface="Times New Roman" panose="02020603050405020304" charset="0"/>
                <a:sym typeface="+mn-ea"/>
              </a:rPr>
              <a:t>卖完。</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语</a:t>
            </a:r>
            <a:r>
              <a:rPr lang="zh-CN" altLang="en-US" sz="2800" kern="0" noProof="0" dirty="0">
                <a:ln>
                  <a:noFill/>
                </a:ln>
                <a:solidFill>
                  <a:schemeClr val="accent1"/>
                </a:solidFill>
                <a:effectLst/>
                <a:uLnTx/>
                <a:uFillTx/>
                <a:cs typeface="+mn-ea"/>
                <a:sym typeface="+mn-lt"/>
              </a:rPr>
              <a:t>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1741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8169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3</a:t>
            </a:r>
          </a:p>
        </p:txBody>
      </p:sp>
      <p:sp>
        <p:nvSpPr>
          <p:cNvPr id="3" name="文本框 2"/>
          <p:cNvSpPr txBox="1"/>
          <p:nvPr/>
        </p:nvSpPr>
        <p:spPr>
          <a:xfrm>
            <a:off x="1202690" y="107823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主动语态与被动语态的转换</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7" name="文本框 6"/>
          <p:cNvSpPr txBox="1"/>
          <p:nvPr/>
        </p:nvSpPr>
        <p:spPr>
          <a:xfrm>
            <a:off x="664210" y="1548130"/>
            <a:ext cx="10951210" cy="3415030"/>
          </a:xfrm>
          <a:prstGeom prst="rect">
            <a:avLst/>
          </a:prstGeom>
          <a:noFill/>
        </p:spPr>
        <p:txBody>
          <a:bodyPr wrap="square" rtlCol="0">
            <a:spAutoFit/>
          </a:bodyPr>
          <a:lstStyle/>
          <a:p>
            <a:pPr>
              <a:lnSpc>
                <a:spcPct val="150000"/>
              </a:lnSpc>
            </a:pPr>
            <a:r>
              <a:rPr lang="zh-CN" altLang="en-US" sz="2400" b="1">
                <a:latin typeface="宋体" panose="02010600030101010101" pitchFamily="2" charset="-122"/>
                <a:ea typeface="宋体" panose="02010600030101010101" pitchFamily="2" charset="-122"/>
                <a:sym typeface="+mn-ea"/>
              </a:rPr>
              <a:t>1. 单宾语的主动句变成被动句</a:t>
            </a:r>
          </a:p>
          <a:p>
            <a:pPr algn="l">
              <a:lnSpc>
                <a:spcPct val="150000"/>
              </a:lnSpc>
              <a:buClrTx/>
              <a:buSzTx/>
              <a:buNone/>
            </a:pPr>
            <a:r>
              <a:rPr lang="zh-CN" altLang="en-US" sz="2400" b="1">
                <a:highlight>
                  <a:srgbClr val="FFFF00"/>
                </a:highlight>
                <a:latin typeface="宋体" panose="02010600030101010101" pitchFamily="2" charset="-122"/>
                <a:ea typeface="宋体" panose="02010600030101010101" pitchFamily="2" charset="-122"/>
                <a:sym typeface="+mn-ea"/>
              </a:rPr>
              <a:t>首先把主动句中的宾语变为被动句的主语，再把主动句的谓语动词变为被动</a:t>
            </a:r>
          </a:p>
          <a:p>
            <a:pPr algn="l">
              <a:lnSpc>
                <a:spcPct val="150000"/>
              </a:lnSpc>
              <a:buClrTx/>
              <a:buSzTx/>
              <a:buNone/>
            </a:pPr>
            <a:r>
              <a:rPr lang="zh-CN" altLang="en-US" sz="2400" b="1">
                <a:highlight>
                  <a:srgbClr val="FFFF00"/>
                </a:highlight>
                <a:latin typeface="宋体" panose="02010600030101010101" pitchFamily="2" charset="-122"/>
                <a:ea typeface="宋体" panose="02010600030101010101" pitchFamily="2" charset="-122"/>
                <a:sym typeface="+mn-ea"/>
              </a:rPr>
              <a:t>态的形式，最后将主动句的主语用介词</a:t>
            </a:r>
            <a:r>
              <a:rPr lang="zh-CN" alt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by</a:t>
            </a:r>
            <a:r>
              <a:rPr lang="zh-CN" altLang="en-US" sz="2400" b="1">
                <a:highlight>
                  <a:srgbClr val="FFFF00"/>
                </a:highlight>
                <a:latin typeface="宋体" panose="02010600030101010101" pitchFamily="2" charset="-122"/>
                <a:ea typeface="宋体" panose="02010600030101010101" pitchFamily="2" charset="-122"/>
                <a:sym typeface="+mn-ea"/>
              </a:rPr>
              <a:t>引出。</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They have signed the contract.</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——The contract</a:t>
            </a:r>
            <a:r>
              <a:rPr sz="2400" b="1" i="1">
                <a:latin typeface="Times New Roman" panose="02020603050405020304" charset="0"/>
                <a:ea typeface="宋体" panose="02010600030101010101" pitchFamily="2" charset="-122"/>
                <a:cs typeface="Times New Roman" panose="02020603050405020304" charset="0"/>
                <a:sym typeface="+mn-ea"/>
              </a:rPr>
              <a:t> have been signed</a:t>
            </a:r>
            <a:r>
              <a:rPr sz="2400">
                <a:latin typeface="Times New Roman" panose="02020603050405020304" charset="0"/>
                <a:ea typeface="宋体" panose="02010600030101010101" pitchFamily="2" charset="-122"/>
                <a:cs typeface="Times New Roman" panose="02020603050405020304" charset="0"/>
                <a:sym typeface="+mn-ea"/>
              </a:rPr>
              <a:t> by them.</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 他们签订了合同。</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语</a:t>
            </a:r>
            <a:r>
              <a:rPr lang="zh-CN" altLang="en-US" sz="2800" kern="0" noProof="0" dirty="0">
                <a:ln>
                  <a:noFill/>
                </a:ln>
                <a:solidFill>
                  <a:schemeClr val="accent1"/>
                </a:solidFill>
                <a:effectLst/>
                <a:uLnTx/>
                <a:uFillTx/>
                <a:cs typeface="+mn-ea"/>
                <a:sym typeface="+mn-lt"/>
              </a:rPr>
              <a:t>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1741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8169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3</a:t>
            </a:r>
          </a:p>
        </p:txBody>
      </p:sp>
      <p:sp>
        <p:nvSpPr>
          <p:cNvPr id="3" name="文本框 2"/>
          <p:cNvSpPr txBox="1"/>
          <p:nvPr/>
        </p:nvSpPr>
        <p:spPr>
          <a:xfrm>
            <a:off x="1202690" y="107823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主动语态与被动语态的转换</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7" name="文本框 6"/>
          <p:cNvSpPr txBox="1"/>
          <p:nvPr/>
        </p:nvSpPr>
        <p:spPr>
          <a:xfrm>
            <a:off x="664210" y="1548130"/>
            <a:ext cx="10951210" cy="4661535"/>
          </a:xfrm>
          <a:prstGeom prst="rect">
            <a:avLst/>
          </a:prstGeom>
          <a:noFill/>
        </p:spPr>
        <p:txBody>
          <a:bodyPr wrap="square" rtlCol="0">
            <a:spAutoFit/>
          </a:bodyPr>
          <a:lstStyle/>
          <a:p>
            <a:pPr algn="l">
              <a:lnSpc>
                <a:spcPct val="150000"/>
              </a:lnSpc>
              <a:buClrTx/>
              <a:buSzTx/>
              <a:buNone/>
            </a:pPr>
            <a:r>
              <a:rPr lang="zh-CN" altLang="en-US" sz="2200" b="1">
                <a:latin typeface="宋体" panose="02010600030101010101" pitchFamily="2" charset="-122"/>
                <a:ea typeface="宋体" panose="02010600030101010101" pitchFamily="2" charset="-122"/>
                <a:sym typeface="+mn-ea"/>
              </a:rPr>
              <a:t>1. 单宾语的主动句变成被动句</a:t>
            </a:r>
          </a:p>
          <a:p>
            <a:pPr algn="l">
              <a:lnSpc>
                <a:spcPct val="150000"/>
              </a:lnSpc>
              <a:buClrTx/>
              <a:buSzTx/>
              <a:buNone/>
            </a:pPr>
            <a:r>
              <a:rPr lang="en-US" altLang="zh-CN" sz="2200" b="1">
                <a:highlight>
                  <a:srgbClr val="FFFF00"/>
                </a:highlight>
                <a:latin typeface="宋体" panose="02010600030101010101" pitchFamily="2" charset="-122"/>
                <a:ea typeface="宋体" panose="02010600030101010101" pitchFamily="2" charset="-122"/>
                <a:sym typeface="+mn-ea"/>
              </a:rPr>
              <a:t>*</a:t>
            </a:r>
            <a:r>
              <a:rPr lang="zh-CN" altLang="en-US" sz="2200" b="1">
                <a:highlight>
                  <a:srgbClr val="FFFF00"/>
                </a:highlight>
                <a:latin typeface="宋体" panose="02010600030101010101" pitchFamily="2" charset="-122"/>
                <a:ea typeface="宋体" panose="02010600030101010101" pitchFamily="2" charset="-122"/>
                <a:sym typeface="+mn-ea"/>
              </a:rPr>
              <a:t>有些动词</a:t>
            </a:r>
            <a:r>
              <a:rPr lang="zh-CN" alt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believe, consider</a:t>
            </a:r>
            <a:r>
              <a:rPr lang="en-US" altLang="zh-CN" sz="2200">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know, report</a:t>
            </a:r>
            <a:r>
              <a:rPr lang="en-US" altLang="zh-CN" sz="2200">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say</a:t>
            </a:r>
            <a:r>
              <a:rPr lang="en-US" altLang="zh-CN" sz="2200">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suppose</a:t>
            </a:r>
            <a:r>
              <a:rPr lang="en-US" altLang="zh-CN" sz="2200">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think</a:t>
            </a:r>
            <a:r>
              <a:rPr lang="en-US" altLang="zh-CN" sz="2200">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understand</a:t>
            </a:r>
            <a:r>
              <a:rPr lang="en-US" altLang="zh-CN" sz="2200">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feel</a:t>
            </a:r>
            <a:r>
              <a:rPr lang="en-US" altLang="zh-CN" sz="2200">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fear</a:t>
            </a:r>
            <a:r>
              <a:rPr lang="en-US" altLang="zh-CN" sz="2200">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consider</a:t>
            </a:r>
            <a:r>
              <a:rPr lang="zh-CN" altLang="en-US" sz="2200" b="1">
                <a:highlight>
                  <a:srgbClr val="FFFF00"/>
                </a:highlight>
                <a:latin typeface="宋体" panose="02010600030101010101" pitchFamily="2" charset="-122"/>
                <a:ea typeface="宋体" panose="02010600030101010101" pitchFamily="2" charset="-122"/>
                <a:sym typeface="+mn-ea"/>
              </a:rPr>
              <a:t>等后面有</a:t>
            </a:r>
            <a:r>
              <a:rPr lang="zh-CN" alt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that</a:t>
            </a:r>
            <a:r>
              <a:rPr lang="zh-CN" altLang="en-US" sz="2200" b="1">
                <a:highlight>
                  <a:srgbClr val="FFFF00"/>
                </a:highlight>
                <a:latin typeface="宋体" panose="02010600030101010101" pitchFamily="2" charset="-122"/>
                <a:ea typeface="宋体" panose="02010600030101010101" pitchFamily="2" charset="-122"/>
                <a:sym typeface="+mn-ea"/>
              </a:rPr>
              <a:t>引导的宾语从句时，主动句变为被动句有以下两种方法。</a:t>
            </a:r>
          </a:p>
          <a:p>
            <a:pPr algn="l">
              <a:lnSpc>
                <a:spcPct val="150000"/>
              </a:lnSpc>
              <a:buClrTx/>
              <a:buSzTx/>
              <a:buNone/>
            </a:pPr>
            <a:r>
              <a:rPr lang="en-US" sz="2200" b="1">
                <a:highlight>
                  <a:srgbClr val="FFFF00"/>
                </a:highlight>
                <a:latin typeface="宋体" panose="02010600030101010101" pitchFamily="2" charset="-122"/>
                <a:ea typeface="宋体" panose="02010600030101010101" pitchFamily="2" charset="-122"/>
                <a:sym typeface="+mn-ea"/>
              </a:rPr>
              <a:t>(1)</a:t>
            </a:r>
            <a:r>
              <a:rPr lang="zh-CN" altLang="en-US" sz="2200" b="1">
                <a:highlight>
                  <a:srgbClr val="FFFF00"/>
                </a:highlight>
                <a:latin typeface="宋体" panose="02010600030101010101" pitchFamily="2" charset="-122"/>
                <a:ea typeface="宋体" panose="02010600030101010101" pitchFamily="2" charset="-122"/>
                <a:sym typeface="+mn-ea"/>
              </a:rPr>
              <a:t>形式主语</a:t>
            </a:r>
            <a:r>
              <a:rPr lang="zh-CN" altLang="en-US" sz="2200">
                <a:highlight>
                  <a:srgbClr val="FFFF00"/>
                </a:highlight>
                <a:latin typeface="Times New Roman" panose="02020603050405020304" charset="0"/>
                <a:ea typeface="宋体" panose="02010600030101010101" pitchFamily="2" charset="-122"/>
                <a:cs typeface="Times New Roman" panose="02020603050405020304" charset="0"/>
                <a:sym typeface="+mn-ea"/>
              </a:rPr>
              <a:t>It+</a:t>
            </a:r>
            <a:r>
              <a:rPr lang="zh-CN" altLang="en-US" sz="2200" b="1">
                <a:highlight>
                  <a:srgbClr val="FFFF00"/>
                </a:highlight>
                <a:latin typeface="宋体" panose="02010600030101010101" pitchFamily="2" charset="-122"/>
                <a:ea typeface="宋体" panose="02010600030101010101" pitchFamily="2" charset="-122"/>
                <a:sym typeface="+mn-ea"/>
              </a:rPr>
              <a:t>原句的谓语动词被动式+原句的宾语从句：</a:t>
            </a:r>
          </a:p>
          <a:p>
            <a:pPr algn="l">
              <a:lnSpc>
                <a:spcPct val="150000"/>
              </a:lnSpc>
              <a:buClrTx/>
              <a:buSzTx/>
              <a:buNone/>
            </a:pPr>
            <a:r>
              <a:rPr sz="2200">
                <a:latin typeface="Times New Roman" panose="02020603050405020304" charset="0"/>
                <a:ea typeface="宋体" panose="02010600030101010101" pitchFamily="2" charset="-122"/>
                <a:cs typeface="Times New Roman" panose="02020603050405020304" charset="0"/>
                <a:sym typeface="+mn-ea"/>
              </a:rPr>
              <a:t>They said Tony finished all the tasks in a day.  </a:t>
            </a:r>
          </a:p>
          <a:p>
            <a:pPr algn="l">
              <a:lnSpc>
                <a:spcPct val="150000"/>
              </a:lnSpc>
              <a:buClrTx/>
              <a:buSzTx/>
              <a:buNone/>
            </a:pPr>
            <a:r>
              <a:rPr sz="2200">
                <a:latin typeface="Times New Roman" panose="02020603050405020304" charset="0"/>
                <a:ea typeface="宋体" panose="02010600030101010101" pitchFamily="2" charset="-122"/>
                <a:cs typeface="Times New Roman" panose="02020603050405020304" charset="0"/>
                <a:sym typeface="+mn-ea"/>
              </a:rPr>
              <a:t>——It </a:t>
            </a:r>
            <a:r>
              <a:rPr sz="2200" b="1" i="1">
                <a:latin typeface="Times New Roman" panose="02020603050405020304" charset="0"/>
                <a:ea typeface="宋体" panose="02010600030101010101" pitchFamily="2" charset="-122"/>
                <a:cs typeface="Times New Roman" panose="02020603050405020304" charset="0"/>
                <a:sym typeface="+mn-ea"/>
              </a:rPr>
              <a:t>was said </a:t>
            </a:r>
            <a:r>
              <a:rPr sz="2200">
                <a:latin typeface="Times New Roman" panose="02020603050405020304" charset="0"/>
                <a:ea typeface="宋体" panose="02010600030101010101" pitchFamily="2" charset="-122"/>
                <a:cs typeface="Times New Roman" panose="02020603050405020304" charset="0"/>
                <a:sym typeface="+mn-ea"/>
              </a:rPr>
              <a:t>that Tony finished all the tasks in a day.</a:t>
            </a:r>
          </a:p>
          <a:p>
            <a:pPr algn="l">
              <a:lnSpc>
                <a:spcPct val="150000"/>
              </a:lnSpc>
              <a:buClrTx/>
              <a:buSzTx/>
              <a:buNone/>
            </a:pPr>
            <a:r>
              <a:rPr sz="2200">
                <a:latin typeface="Times New Roman" panose="02020603050405020304" charset="0"/>
                <a:ea typeface="宋体" panose="02010600030101010101" pitchFamily="2" charset="-122"/>
                <a:cs typeface="Times New Roman" panose="02020603050405020304" charset="0"/>
                <a:sym typeface="+mn-ea"/>
              </a:rPr>
              <a:t>他们说托尼一天完成了所有的任务。</a:t>
            </a:r>
          </a:p>
          <a:p>
            <a:pPr algn="l">
              <a:lnSpc>
                <a:spcPct val="150000"/>
              </a:lnSpc>
              <a:buClrTx/>
              <a:buSzTx/>
              <a:buNone/>
            </a:pPr>
            <a:r>
              <a:rPr lang="en-US" sz="2200" b="1">
                <a:highlight>
                  <a:srgbClr val="FFFF00"/>
                </a:highlight>
                <a:latin typeface="宋体" panose="02010600030101010101" pitchFamily="2" charset="-122"/>
                <a:ea typeface="宋体" panose="02010600030101010101" pitchFamily="2" charset="-122"/>
                <a:sym typeface="+mn-ea"/>
              </a:rPr>
              <a:t>(2)原句宾语从句的主语+原句谓语动词的被动式+原句宾语从句中的谓语动词不定式，还是上句：</a:t>
            </a:r>
            <a:r>
              <a:rPr sz="2200">
                <a:latin typeface="Times New Roman" panose="02020603050405020304" charset="0"/>
                <a:ea typeface="宋体" panose="02010600030101010101" pitchFamily="2" charset="-122"/>
                <a:cs typeface="Times New Roman" panose="02020603050405020304" charset="0"/>
                <a:sym typeface="+mn-ea"/>
              </a:rPr>
              <a:t>——Tony </a:t>
            </a:r>
            <a:r>
              <a:rPr sz="2200" b="1" i="1">
                <a:latin typeface="Times New Roman" panose="02020603050405020304" charset="0"/>
                <a:ea typeface="宋体" panose="02010600030101010101" pitchFamily="2" charset="-122"/>
                <a:cs typeface="Times New Roman" panose="02020603050405020304" charset="0"/>
                <a:sym typeface="+mn-ea"/>
              </a:rPr>
              <a:t>was said</a:t>
            </a:r>
            <a:r>
              <a:rPr sz="2200">
                <a:latin typeface="Times New Roman" panose="02020603050405020304" charset="0"/>
                <a:ea typeface="宋体" panose="02010600030101010101" pitchFamily="2" charset="-122"/>
                <a:cs typeface="Times New Roman" panose="02020603050405020304" charset="0"/>
                <a:sym typeface="+mn-ea"/>
              </a:rPr>
              <a:t> to finish all the tasks in a day.</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语</a:t>
            </a:r>
            <a:r>
              <a:rPr lang="zh-CN" altLang="en-US" sz="2800" kern="0" noProof="0" dirty="0">
                <a:ln>
                  <a:noFill/>
                </a:ln>
                <a:solidFill>
                  <a:schemeClr val="accent1"/>
                </a:solidFill>
                <a:effectLst/>
                <a:uLnTx/>
                <a:uFillTx/>
                <a:cs typeface="+mn-ea"/>
                <a:sym typeface="+mn-lt"/>
              </a:rPr>
              <a:t>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1741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8169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3</a:t>
            </a:r>
          </a:p>
        </p:txBody>
      </p:sp>
      <p:sp>
        <p:nvSpPr>
          <p:cNvPr id="3" name="文本框 2"/>
          <p:cNvSpPr txBox="1"/>
          <p:nvPr/>
        </p:nvSpPr>
        <p:spPr>
          <a:xfrm>
            <a:off x="1202690" y="107823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主动语态与被动语态的转换</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7" name="文本框 6"/>
          <p:cNvSpPr txBox="1"/>
          <p:nvPr/>
        </p:nvSpPr>
        <p:spPr>
          <a:xfrm>
            <a:off x="664210" y="1548130"/>
            <a:ext cx="10951210" cy="5169535"/>
          </a:xfrm>
          <a:prstGeom prst="rect">
            <a:avLst/>
          </a:prstGeom>
          <a:noFill/>
        </p:spPr>
        <p:txBody>
          <a:bodyPr wrap="square" rtlCol="0">
            <a:spAutoFit/>
          </a:bodyPr>
          <a:lstStyle/>
          <a:p>
            <a:pPr algn="l">
              <a:lnSpc>
                <a:spcPct val="150000"/>
              </a:lnSpc>
              <a:buClrTx/>
              <a:buSzTx/>
              <a:buNone/>
            </a:pPr>
            <a:r>
              <a:rPr lang="zh-CN" altLang="en-US" sz="2000" b="1">
                <a:latin typeface="宋体" panose="02010600030101010101" pitchFamily="2" charset="-122"/>
                <a:ea typeface="宋体" panose="02010600030101010101" pitchFamily="2" charset="-122"/>
                <a:sym typeface="+mn-ea"/>
              </a:rPr>
              <a:t>2. 含双宾语（间接宾语+直接宾语）的主动句变成被动句</a:t>
            </a:r>
          </a:p>
          <a:p>
            <a:pPr algn="l">
              <a:lnSpc>
                <a:spcPct val="150000"/>
              </a:lnSpc>
              <a:buClrTx/>
              <a:buSzTx/>
              <a:buNone/>
            </a:pPr>
            <a:r>
              <a:rPr lang="en-US" sz="2000" b="1">
                <a:highlight>
                  <a:srgbClr val="FFFF00"/>
                </a:highlight>
                <a:latin typeface="宋体" panose="02010600030101010101" pitchFamily="2" charset="-122"/>
                <a:ea typeface="宋体" panose="02010600030101010101" pitchFamily="2" charset="-122"/>
                <a:sym typeface="+mn-ea"/>
              </a:rPr>
              <a:t>(1)将原句中的间接宾语（通常指认）转化成主语，原句中的直接宾语仍作宾语</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I gave him a book. 我给了他一本书。</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——He </a:t>
            </a:r>
            <a:r>
              <a:rPr sz="2000" b="1" i="1">
                <a:latin typeface="Times New Roman" panose="02020603050405020304" charset="0"/>
                <a:ea typeface="宋体" panose="02010600030101010101" pitchFamily="2" charset="-122"/>
                <a:cs typeface="Times New Roman" panose="02020603050405020304" charset="0"/>
                <a:sym typeface="+mn-ea"/>
              </a:rPr>
              <a:t>was given</a:t>
            </a:r>
            <a:r>
              <a:rPr sz="2000">
                <a:latin typeface="Times New Roman" panose="02020603050405020304" charset="0"/>
                <a:ea typeface="宋体" panose="02010600030101010101" pitchFamily="2" charset="-122"/>
                <a:cs typeface="Times New Roman" panose="02020603050405020304" charset="0"/>
                <a:sym typeface="+mn-ea"/>
              </a:rPr>
              <a:t> a book.（将间接宾语作为主语）</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——A book </a:t>
            </a:r>
            <a:r>
              <a:rPr sz="2000" b="1" i="1">
                <a:latin typeface="Times New Roman" panose="02020603050405020304" charset="0"/>
                <a:ea typeface="宋体" panose="02010600030101010101" pitchFamily="2" charset="-122"/>
                <a:cs typeface="Times New Roman" panose="02020603050405020304" charset="0"/>
                <a:sym typeface="+mn-ea"/>
              </a:rPr>
              <a:t>was given</a:t>
            </a:r>
            <a:r>
              <a:rPr sz="2000">
                <a:latin typeface="Times New Roman" panose="02020603050405020304" charset="0"/>
                <a:ea typeface="宋体" panose="02010600030101010101" pitchFamily="2" charset="-122"/>
                <a:cs typeface="Times New Roman" panose="02020603050405020304" charset="0"/>
                <a:sym typeface="+mn-ea"/>
              </a:rPr>
              <a:t> to him by me.  （将直接宾语作为主语）</a:t>
            </a:r>
          </a:p>
          <a:p>
            <a:pPr algn="l">
              <a:lnSpc>
                <a:spcPct val="150000"/>
              </a:lnSpc>
              <a:buClrTx/>
              <a:buSzTx/>
              <a:buFontTx/>
              <a:buNone/>
            </a:pPr>
            <a:r>
              <a:rPr lang="en-US" sz="2000" b="1">
                <a:highlight>
                  <a:srgbClr val="FFFF00"/>
                </a:highlight>
                <a:latin typeface="宋体" panose="02010600030101010101" pitchFamily="2" charset="-122"/>
                <a:ea typeface="宋体" panose="02010600030101010101" pitchFamily="2" charset="-122"/>
                <a:sym typeface="+mn-ea"/>
              </a:rPr>
              <a:t>(2)注意：当主动句的直接宾语是从句时，或者直接宾语是比较复杂地结构时，如“主语+谓语+间接宾语+介词+直接宾语”， 那么转为被动语态只能将间接宾语作为主语。</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He told me that everything </a:t>
            </a:r>
            <a:r>
              <a:rPr sz="2000" b="1" i="1">
                <a:latin typeface="Times New Roman" panose="02020603050405020304" charset="0"/>
                <a:ea typeface="宋体" panose="02010600030101010101" pitchFamily="2" charset="-122"/>
                <a:cs typeface="Times New Roman" panose="02020603050405020304" charset="0"/>
                <a:sym typeface="+mn-ea"/>
              </a:rPr>
              <a:t>had been ready</a:t>
            </a:r>
            <a:r>
              <a:rPr sz="2000">
                <a:latin typeface="Times New Roman" panose="02020603050405020304" charset="0"/>
                <a:ea typeface="宋体" panose="02010600030101010101" pitchFamily="2" charset="-122"/>
                <a:cs typeface="Times New Roman" panose="02020603050405020304" charset="0"/>
                <a:sym typeface="+mn-ea"/>
              </a:rPr>
              <a:t>. 他告知我一切皆已准备。</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 I was told that everything </a:t>
            </a:r>
            <a:r>
              <a:rPr sz="2000" b="1" i="1">
                <a:latin typeface="Times New Roman" panose="02020603050405020304" charset="0"/>
                <a:ea typeface="宋体" panose="02010600030101010101" pitchFamily="2" charset="-122"/>
                <a:cs typeface="Times New Roman" panose="02020603050405020304" charset="0"/>
                <a:sym typeface="+mn-ea"/>
              </a:rPr>
              <a:t>had been ready</a:t>
            </a:r>
            <a:r>
              <a:rPr sz="2000">
                <a:latin typeface="Times New Roman" panose="02020603050405020304" charset="0"/>
                <a:ea typeface="宋体" panose="02010600030101010101" pitchFamily="2" charset="-122"/>
                <a:cs typeface="Times New Roman" panose="02020603050405020304" charset="0"/>
                <a:sym typeface="+mn-ea"/>
              </a:rPr>
              <a:t>. 我得知一切皆已准备。</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He mistook me for my sister.  他把我误认为我的妹妹了。</a:t>
            </a:r>
          </a:p>
          <a:p>
            <a:pPr algn="l">
              <a:lnSpc>
                <a:spcPct val="150000"/>
              </a:lnSpc>
              <a:buClrTx/>
              <a:buSzTx/>
              <a:buNone/>
            </a:pPr>
            <a:r>
              <a:rPr sz="2000">
                <a:latin typeface="Times New Roman" panose="02020603050405020304" charset="0"/>
                <a:ea typeface="宋体" panose="02010600030101010101" pitchFamily="2" charset="-122"/>
                <a:cs typeface="Times New Roman" panose="02020603050405020304" charset="0"/>
                <a:sym typeface="+mn-ea"/>
              </a:rPr>
              <a:t>—— I </a:t>
            </a:r>
            <a:r>
              <a:rPr sz="2000" b="1" i="1">
                <a:latin typeface="Times New Roman" panose="02020603050405020304" charset="0"/>
                <a:ea typeface="宋体" panose="02010600030101010101" pitchFamily="2" charset="-122"/>
                <a:cs typeface="Times New Roman" panose="02020603050405020304" charset="0"/>
                <a:sym typeface="+mn-ea"/>
              </a:rPr>
              <a:t>was mistaken</a:t>
            </a:r>
            <a:r>
              <a:rPr sz="2000">
                <a:latin typeface="Times New Roman" panose="02020603050405020304" charset="0"/>
                <a:ea typeface="宋体" panose="02010600030101010101" pitchFamily="2" charset="-122"/>
                <a:cs typeface="Times New Roman" panose="02020603050405020304" charset="0"/>
                <a:sym typeface="+mn-ea"/>
              </a:rPr>
              <a:t> for my sister.  我被他误认为我的妹妹了。</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语</a:t>
            </a:r>
            <a:r>
              <a:rPr lang="zh-CN" altLang="en-US" sz="2800" kern="0" noProof="0" dirty="0">
                <a:ln>
                  <a:noFill/>
                </a:ln>
                <a:solidFill>
                  <a:schemeClr val="accent1"/>
                </a:solidFill>
                <a:effectLst/>
                <a:uLnTx/>
                <a:uFillTx/>
                <a:cs typeface="+mn-ea"/>
                <a:sym typeface="+mn-lt"/>
              </a:rPr>
              <a:t>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1741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8169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3</a:t>
            </a:r>
          </a:p>
        </p:txBody>
      </p:sp>
      <p:sp>
        <p:nvSpPr>
          <p:cNvPr id="3" name="文本框 2"/>
          <p:cNvSpPr txBox="1"/>
          <p:nvPr/>
        </p:nvSpPr>
        <p:spPr>
          <a:xfrm>
            <a:off x="1202690" y="107823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主动语态与被动语态的转换</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7" name="文本框 6"/>
          <p:cNvSpPr txBox="1"/>
          <p:nvPr/>
        </p:nvSpPr>
        <p:spPr>
          <a:xfrm>
            <a:off x="664210" y="1548130"/>
            <a:ext cx="10951210" cy="3415030"/>
          </a:xfrm>
          <a:prstGeom prst="rect">
            <a:avLst/>
          </a:prstGeom>
          <a:noFill/>
        </p:spPr>
        <p:txBody>
          <a:bodyPr wrap="square" rtlCol="0">
            <a:spAutoFit/>
          </a:bodyPr>
          <a:lstStyle/>
          <a:p>
            <a:pPr algn="l">
              <a:lnSpc>
                <a:spcPct val="150000"/>
              </a:lnSpc>
              <a:buClrTx/>
              <a:buSzTx/>
              <a:buNone/>
            </a:pPr>
            <a:r>
              <a:rPr lang="zh-CN" altLang="en-US" sz="2400" b="1">
                <a:latin typeface="宋体" panose="02010600030101010101" pitchFamily="2" charset="-122"/>
                <a:ea typeface="宋体" panose="02010600030101010101" pitchFamily="2" charset="-122"/>
                <a:sym typeface="+mn-ea"/>
              </a:rPr>
              <a:t>3. 含复合宾语（宾语+宾补）的主动句变成被动句</a:t>
            </a:r>
          </a:p>
          <a:p>
            <a:pPr algn="l">
              <a:lnSpc>
                <a:spcPct val="150000"/>
              </a:lnSpc>
              <a:buClrTx/>
              <a:buSzTx/>
              <a:buNone/>
            </a:pPr>
            <a:r>
              <a:rPr lang="en-US" sz="2400" b="1">
                <a:highlight>
                  <a:srgbClr val="FFFF00"/>
                </a:highlight>
                <a:latin typeface="宋体" panose="02010600030101010101" pitchFamily="2" charset="-122"/>
                <a:ea typeface="宋体" panose="02010600030101010101" pitchFamily="2" charset="-122"/>
                <a:sym typeface="+mn-ea"/>
              </a:rPr>
              <a:t>把主动句的宾语变为被动句的主语，原来宾语补足语变为主语补足语。</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Everybody called him little Jackie.  </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大家都叫他小杰基。</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——He was called little Jackie by everybody. </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他被大家称作小杰基。</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语</a:t>
            </a:r>
            <a:r>
              <a:rPr lang="zh-CN" altLang="en-US" sz="2800" kern="0" noProof="0" dirty="0">
                <a:ln>
                  <a:noFill/>
                </a:ln>
                <a:solidFill>
                  <a:schemeClr val="accent1"/>
                </a:solidFill>
                <a:effectLst/>
                <a:uLnTx/>
                <a:uFillTx/>
                <a:cs typeface="+mn-ea"/>
                <a:sym typeface="+mn-lt"/>
              </a:rPr>
              <a:t>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1741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8169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4</a:t>
            </a:r>
          </a:p>
        </p:txBody>
      </p:sp>
      <p:sp>
        <p:nvSpPr>
          <p:cNvPr id="3" name="文本框 2"/>
          <p:cNvSpPr txBox="1"/>
          <p:nvPr/>
        </p:nvSpPr>
        <p:spPr>
          <a:xfrm>
            <a:off x="1202690" y="107823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用主动形式表示被动意义的情况</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7" name="文本框 6"/>
          <p:cNvSpPr txBox="1"/>
          <p:nvPr/>
        </p:nvSpPr>
        <p:spPr>
          <a:xfrm>
            <a:off x="664210" y="1624965"/>
            <a:ext cx="10951210" cy="2861310"/>
          </a:xfrm>
          <a:prstGeom prst="rect">
            <a:avLst/>
          </a:prstGeom>
          <a:noFill/>
        </p:spPr>
        <p:txBody>
          <a:bodyPr wrap="square" rtlCol="0">
            <a:spAutoFit/>
          </a:bodyPr>
          <a:lstStyle/>
          <a:p>
            <a:pPr algn="l">
              <a:lnSpc>
                <a:spcPct val="150000"/>
              </a:lnSpc>
              <a:buClrTx/>
              <a:buSzTx/>
              <a:buNone/>
            </a:pPr>
            <a:r>
              <a:rPr lang="en-US" sz="2400" b="1">
                <a:highlight>
                  <a:srgbClr val="FFFF00"/>
                </a:highlight>
                <a:latin typeface="宋体" panose="02010600030101010101" pitchFamily="2" charset="-122"/>
                <a:ea typeface="宋体" panose="02010600030101010101" pitchFamily="2" charset="-122"/>
                <a:sym typeface="+mn-ea"/>
              </a:rPr>
              <a:t>1.有些常见的及物动词如</a:t>
            </a:r>
            <a:r>
              <a:rPr 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sell, wash, write, wear, open, shut, lock, close, start, begin, read</a:t>
            </a:r>
            <a:r>
              <a:rPr lang="en-US" sz="2400" b="1">
                <a:highlight>
                  <a:srgbClr val="FFFF00"/>
                </a:highlight>
                <a:latin typeface="宋体" panose="02010600030101010101" pitchFamily="2" charset="-122"/>
                <a:ea typeface="宋体" panose="02010600030101010101" pitchFamily="2" charset="-122"/>
                <a:sym typeface="+mn-ea"/>
              </a:rPr>
              <a:t>等,被用作不及物动词时，表示主语的内在特征、性质或状态。常与</a:t>
            </a:r>
            <a:r>
              <a:rPr 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quickly, easily, well</a:t>
            </a:r>
            <a:r>
              <a:rPr lang="en-US" sz="2400" b="1">
                <a:highlight>
                  <a:srgbClr val="FFFF00"/>
                </a:highlight>
                <a:latin typeface="宋体" panose="02010600030101010101" pitchFamily="2" charset="-122"/>
                <a:ea typeface="宋体" panose="02010600030101010101" pitchFamily="2" charset="-122"/>
                <a:sym typeface="+mn-ea"/>
              </a:rPr>
              <a:t>等副词连用，并不是为了强调动作，用法上用主动意义表示被动状态。</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The door </a:t>
            </a:r>
            <a:r>
              <a:rPr sz="2400" b="1" i="1">
                <a:latin typeface="Times New Roman" panose="02020603050405020304" charset="0"/>
                <a:ea typeface="宋体" panose="02010600030101010101" pitchFamily="2" charset="-122"/>
                <a:cs typeface="Times New Roman" panose="02020603050405020304" charset="0"/>
                <a:sym typeface="+mn-ea"/>
              </a:rPr>
              <a:t>locks</a:t>
            </a:r>
            <a:r>
              <a:rPr sz="2400">
                <a:latin typeface="Times New Roman" panose="02020603050405020304" charset="0"/>
                <a:ea typeface="宋体" panose="02010600030101010101" pitchFamily="2" charset="-122"/>
                <a:cs typeface="Times New Roman" panose="02020603050405020304" charset="0"/>
                <a:sym typeface="+mn-ea"/>
              </a:rPr>
              <a:t> easily. 这扇门容易锁上。</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The pen </a:t>
            </a:r>
            <a:r>
              <a:rPr sz="2400" b="1" i="1">
                <a:latin typeface="Times New Roman" panose="02020603050405020304" charset="0"/>
                <a:ea typeface="宋体" panose="02010600030101010101" pitchFamily="2" charset="-122"/>
                <a:cs typeface="Times New Roman" panose="02020603050405020304" charset="0"/>
                <a:sym typeface="+mn-ea"/>
              </a:rPr>
              <a:t>writes</a:t>
            </a:r>
            <a:r>
              <a:rPr sz="2400">
                <a:latin typeface="Times New Roman" panose="02020603050405020304" charset="0"/>
                <a:ea typeface="宋体" panose="02010600030101010101" pitchFamily="2" charset="-122"/>
                <a:cs typeface="Times New Roman" panose="02020603050405020304" charset="0"/>
                <a:sym typeface="+mn-ea"/>
              </a:rPr>
              <a:t> well.  这笔很好写。</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语</a:t>
            </a:r>
            <a:r>
              <a:rPr lang="zh-CN" altLang="en-US" sz="2800" kern="0" noProof="0" dirty="0">
                <a:ln>
                  <a:noFill/>
                </a:ln>
                <a:solidFill>
                  <a:schemeClr val="accent1"/>
                </a:solidFill>
                <a:effectLst/>
                <a:uLnTx/>
                <a:uFillTx/>
                <a:cs typeface="+mn-ea"/>
                <a:sym typeface="+mn-lt"/>
              </a:rPr>
              <a:t>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1741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8169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4</a:t>
            </a:r>
          </a:p>
        </p:txBody>
      </p:sp>
      <p:sp>
        <p:nvSpPr>
          <p:cNvPr id="3" name="文本框 2"/>
          <p:cNvSpPr txBox="1"/>
          <p:nvPr/>
        </p:nvSpPr>
        <p:spPr>
          <a:xfrm>
            <a:off x="1202690" y="107823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用主动形式表示被动意义的情况</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7" name="文本框 6"/>
          <p:cNvSpPr txBox="1"/>
          <p:nvPr/>
        </p:nvSpPr>
        <p:spPr>
          <a:xfrm>
            <a:off x="664210" y="1624965"/>
            <a:ext cx="10951210" cy="4523105"/>
          </a:xfrm>
          <a:prstGeom prst="rect">
            <a:avLst/>
          </a:prstGeom>
          <a:noFill/>
        </p:spPr>
        <p:txBody>
          <a:bodyPr wrap="square" rtlCol="0">
            <a:spAutoFit/>
          </a:bodyPr>
          <a:lstStyle/>
          <a:p>
            <a:pPr algn="l">
              <a:lnSpc>
                <a:spcPct val="150000"/>
              </a:lnSpc>
              <a:buClrTx/>
              <a:buSzTx/>
              <a:buNone/>
            </a:pPr>
            <a:r>
              <a:rPr lang="en-US" sz="2400" b="1">
                <a:highlight>
                  <a:srgbClr val="FFFF00"/>
                </a:highlight>
                <a:latin typeface="宋体" panose="02010600030101010101" pitchFamily="2" charset="-122"/>
                <a:ea typeface="宋体" panose="02010600030101010101" pitchFamily="2" charset="-122"/>
                <a:sym typeface="+mn-ea"/>
              </a:rPr>
              <a:t>2.形容词</a:t>
            </a:r>
            <a:r>
              <a:rPr 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worth</a:t>
            </a:r>
            <a:r>
              <a:rPr lang="en-US" sz="2400" b="1">
                <a:highlight>
                  <a:srgbClr val="FFFF00"/>
                </a:highlight>
                <a:latin typeface="宋体" panose="02010600030101010101" pitchFamily="2" charset="-122"/>
                <a:ea typeface="宋体" panose="02010600030101010101" pitchFamily="2" charset="-122"/>
                <a:sym typeface="+mn-ea"/>
              </a:rPr>
              <a:t>和动词</a:t>
            </a:r>
            <a:r>
              <a:rPr 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require, need, want</a:t>
            </a:r>
            <a:r>
              <a:rPr lang="en-US" sz="2400" b="1">
                <a:highlight>
                  <a:srgbClr val="FFFF00"/>
                </a:highlight>
                <a:latin typeface="宋体" panose="02010600030101010101" pitchFamily="2" charset="-122"/>
                <a:ea typeface="宋体" panose="02010600030101010101" pitchFamily="2" charset="-122"/>
                <a:sym typeface="+mn-ea"/>
              </a:rPr>
              <a:t>等后面接动名词时，</a:t>
            </a:r>
          </a:p>
          <a:p>
            <a:pPr algn="l">
              <a:lnSpc>
                <a:spcPct val="150000"/>
              </a:lnSpc>
              <a:buClrTx/>
              <a:buSzTx/>
              <a:buNone/>
            </a:pPr>
            <a:r>
              <a:rPr lang="en-US" sz="2400" b="1">
                <a:highlight>
                  <a:srgbClr val="FFFF00"/>
                </a:highlight>
                <a:latin typeface="宋体" panose="02010600030101010101" pitchFamily="2" charset="-122"/>
                <a:ea typeface="宋体" panose="02010600030101010101" pitchFamily="2" charset="-122"/>
                <a:sym typeface="+mn-ea"/>
              </a:rPr>
              <a:t>须用主动态表示被动的含义。</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The book </a:t>
            </a:r>
            <a:r>
              <a:rPr sz="2400" b="1" i="1">
                <a:latin typeface="Times New Roman" panose="02020603050405020304" charset="0"/>
                <a:ea typeface="宋体" panose="02010600030101010101" pitchFamily="2" charset="-122"/>
                <a:cs typeface="Times New Roman" panose="02020603050405020304" charset="0"/>
                <a:sym typeface="+mn-ea"/>
              </a:rPr>
              <a:t>is worth reading</a:t>
            </a:r>
            <a:r>
              <a:rPr sz="2400">
                <a:latin typeface="Times New Roman" panose="02020603050405020304" charset="0"/>
                <a:ea typeface="宋体" panose="02010600030101010101" pitchFamily="2" charset="-122"/>
                <a:cs typeface="Times New Roman" panose="02020603050405020304" charset="0"/>
                <a:sym typeface="+mn-ea"/>
              </a:rPr>
              <a:t>. 这本书值得读。</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The house </a:t>
            </a:r>
            <a:r>
              <a:rPr sz="2400" b="1" i="1">
                <a:latin typeface="Times New Roman" panose="02020603050405020304" charset="0"/>
                <a:ea typeface="宋体" panose="02010600030101010101" pitchFamily="2" charset="-122"/>
                <a:cs typeface="Times New Roman" panose="02020603050405020304" charset="0"/>
                <a:sym typeface="+mn-ea"/>
              </a:rPr>
              <a:t>needs repairing</a:t>
            </a:r>
            <a:r>
              <a:rPr sz="2400">
                <a:latin typeface="Times New Roman" panose="02020603050405020304" charset="0"/>
                <a:ea typeface="宋体" panose="02010600030101010101" pitchFamily="2" charset="-122"/>
                <a:cs typeface="Times New Roman" panose="02020603050405020304" charset="0"/>
                <a:sym typeface="+mn-ea"/>
              </a:rPr>
              <a:t>. 这房子需要修理。</a:t>
            </a:r>
          </a:p>
          <a:p>
            <a:pPr algn="l">
              <a:lnSpc>
                <a:spcPct val="150000"/>
              </a:lnSpc>
              <a:buClrTx/>
              <a:buSzTx/>
              <a:buNone/>
            </a:pPr>
            <a:r>
              <a:rPr lang="en-US" sz="2400" b="1">
                <a:highlight>
                  <a:srgbClr val="FFFF00"/>
                </a:highlight>
                <a:latin typeface="宋体" panose="02010600030101010101" pitchFamily="2" charset="-122"/>
                <a:ea typeface="宋体" panose="02010600030101010101" pitchFamily="2" charset="-122"/>
                <a:sym typeface="+mn-ea"/>
              </a:rPr>
              <a:t>3.一些系动词</a:t>
            </a:r>
            <a:r>
              <a:rPr 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feel, smell, sound, taste, prove</a:t>
            </a:r>
            <a:r>
              <a:rPr lang="en-US" sz="2400" b="1">
                <a:highlight>
                  <a:srgbClr val="FFFF00"/>
                </a:highlight>
                <a:latin typeface="宋体" panose="02010600030101010101" pitchFamily="2" charset="-122"/>
                <a:ea typeface="宋体" panose="02010600030101010101" pitchFamily="2" charset="-122"/>
                <a:sym typeface="+mn-ea"/>
              </a:rPr>
              <a:t>等，往往以主动形式表示被动的含义。</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Good medicine tastes bitter the flower </a:t>
            </a:r>
            <a:r>
              <a:rPr sz="2400" b="1" i="1">
                <a:latin typeface="Times New Roman" panose="02020603050405020304" charset="0"/>
                <a:ea typeface="宋体" panose="02010600030101010101" pitchFamily="2" charset="-122"/>
                <a:cs typeface="Times New Roman" panose="02020603050405020304" charset="0"/>
                <a:sym typeface="+mn-ea"/>
              </a:rPr>
              <a:t>smells </a:t>
            </a:r>
            <a:r>
              <a:rPr sz="2400">
                <a:latin typeface="Times New Roman" panose="02020603050405020304" charset="0"/>
                <a:ea typeface="宋体" panose="02010600030101010101" pitchFamily="2" charset="-122"/>
                <a:cs typeface="Times New Roman" panose="02020603050405020304" charset="0"/>
                <a:sym typeface="+mn-ea"/>
              </a:rPr>
              <a:t>sweet. 良药苦口。</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As time went by,  his theory  </a:t>
            </a:r>
            <a:r>
              <a:rPr sz="2400" b="1" i="1">
                <a:latin typeface="Times New Roman" panose="02020603050405020304" charset="0"/>
                <a:ea typeface="宋体" panose="02010600030101010101" pitchFamily="2" charset="-122"/>
                <a:cs typeface="Times New Roman" panose="02020603050405020304" charset="0"/>
                <a:sym typeface="+mn-ea"/>
              </a:rPr>
              <a:t>proved </a:t>
            </a:r>
            <a:r>
              <a:rPr sz="2400">
                <a:latin typeface="Times New Roman" panose="02020603050405020304" charset="0"/>
                <a:ea typeface="宋体" panose="02010600030101010101" pitchFamily="2" charset="-122"/>
                <a:cs typeface="Times New Roman" panose="02020603050405020304" charset="0"/>
                <a:sym typeface="+mn-ea"/>
              </a:rPr>
              <a:t>to be correct. </a:t>
            </a:r>
          </a:p>
          <a:p>
            <a:pPr algn="l">
              <a:lnSpc>
                <a:spcPct val="150000"/>
              </a:lnSpc>
              <a:buClrTx/>
              <a:buSzTx/>
              <a:buNone/>
            </a:pPr>
            <a:r>
              <a:rPr sz="2400">
                <a:latin typeface="Times New Roman" panose="02020603050405020304" charset="0"/>
                <a:ea typeface="宋体" panose="02010600030101010101" pitchFamily="2" charset="-122"/>
                <a:cs typeface="Times New Roman" panose="02020603050405020304" charset="0"/>
                <a:sym typeface="+mn-ea"/>
              </a:rPr>
              <a:t>随着时间推移，他的理论证明是正确的。</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典型例题</a:t>
            </a: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1</a:t>
            </a:r>
          </a:p>
        </p:txBody>
      </p:sp>
      <p:sp>
        <p:nvSpPr>
          <p:cNvPr id="3" name="文本框 2"/>
          <p:cNvSpPr txBox="1"/>
          <p:nvPr/>
        </p:nvSpPr>
        <p:spPr>
          <a:xfrm>
            <a:off x="1202690" y="120777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单项选择题</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56590" y="1815465"/>
            <a:ext cx="10695305" cy="4707890"/>
          </a:xfrm>
          <a:prstGeom prst="rect">
            <a:avLst/>
          </a:prstGeom>
          <a:noFill/>
        </p:spPr>
        <p:txBody>
          <a:bodyPr wrap="square" rtlCol="0">
            <a:spAutoFit/>
          </a:bodyPr>
          <a:lstStyle/>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1. By the time you arrive in London, we ______ in Europe for two weeks. </a:t>
            </a:r>
          </a:p>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A. shall stay     B. have stayed    C. will have stayed    D. have been staying </a:t>
            </a:r>
          </a:p>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解析：选</a:t>
            </a:r>
            <a:r>
              <a:rPr lang="en-US" altLang="zh-CN" sz="2000" b="1">
                <a:solidFill>
                  <a:srgbClr val="FF0000"/>
                </a:solidFill>
                <a:latin typeface="Times New Roman" panose="02020603050405020304" charset="0"/>
                <a:cs typeface="Times New Roman" panose="02020603050405020304" charset="0"/>
              </a:rPr>
              <a:t>C</a:t>
            </a:r>
            <a:r>
              <a:rPr lang="en-US" altLang="zh-CN" sz="2000">
                <a:latin typeface="Times New Roman" panose="02020603050405020304" charset="0"/>
                <a:ea typeface="宋体" panose="02010600030101010101" pitchFamily="2" charset="-122"/>
                <a:cs typeface="Times New Roman" panose="02020603050405020304" charset="0"/>
              </a:rPr>
              <a:t>。题意：当你到达伦敦时，我们将已经在欧洲逗留两周了。by the time引导的时间状语从句中使用了一般现在时表将来，主句应用将来时，因此排除B 、D。由此判断应用将来完成时表示将来某一时间或动作发生之前已经完成的动作。</a:t>
            </a:r>
          </a:p>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2. Nowadays, a large number of women, especially those from the countryside, ______ in the clothing industry. </a:t>
            </a:r>
          </a:p>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A. is working       B. works       C. work       D. worked </a:t>
            </a:r>
          </a:p>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解析：选</a:t>
            </a:r>
            <a:r>
              <a:rPr lang="en-US" altLang="zh-CN" sz="2000" b="1">
                <a:solidFill>
                  <a:srgbClr val="FF0000"/>
                </a:solidFill>
                <a:latin typeface="Times New Roman" panose="02020603050405020304" charset="0"/>
                <a:cs typeface="Times New Roman" panose="02020603050405020304" charset="0"/>
              </a:rPr>
              <a:t>C</a:t>
            </a:r>
            <a:r>
              <a:rPr lang="en-US" altLang="zh-CN" sz="2000">
                <a:latin typeface="Times New Roman" panose="02020603050405020304" charset="0"/>
                <a:ea typeface="宋体" panose="02010600030101010101" pitchFamily="2" charset="-122"/>
                <a:cs typeface="Times New Roman" panose="02020603050405020304" charset="0"/>
              </a:rPr>
              <a:t>。句子的主语是复数句词women, 再由时间状语Nowadays可知说的是现在的时态，只有 C项时态和数均正确。</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additive="base">
                                        <p:cTn id="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5" end="5"/>
                                            </p:txEl>
                                          </p:spTgt>
                                        </p:tgtEl>
                                        <p:attrNameLst>
                                          <p:attrName>style.visibility</p:attrName>
                                        </p:attrNameLst>
                                      </p:cBhvr>
                                      <p:to>
                                        <p:strVal val="visible"/>
                                      </p:to>
                                    </p:set>
                                    <p:anim calcmode="lin" valueType="num">
                                      <p:cBhvr additive="base">
                                        <p:cTn id="13"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29" grpId="0"/>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典型例题</a:t>
            </a: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1</a:t>
            </a:r>
          </a:p>
        </p:txBody>
      </p:sp>
      <p:sp>
        <p:nvSpPr>
          <p:cNvPr id="3" name="文本框 2"/>
          <p:cNvSpPr txBox="1"/>
          <p:nvPr/>
        </p:nvSpPr>
        <p:spPr>
          <a:xfrm>
            <a:off x="1202690" y="120777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单项选择题</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56590" y="1815465"/>
            <a:ext cx="10695305" cy="4246245"/>
          </a:xfrm>
          <a:prstGeom prst="rect">
            <a:avLst/>
          </a:prstGeom>
          <a:noFill/>
        </p:spPr>
        <p:txBody>
          <a:bodyPr wrap="square" rtlCol="0">
            <a:spAutoFit/>
          </a:bodyPr>
          <a:lstStyle/>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3. The two friends ______ on the Internet for three hours, and they would go on till the next morning. </a:t>
            </a:r>
          </a:p>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A. had been chatting  B. had chatted    C. were chatting   D. has been chatting </a:t>
            </a:r>
          </a:p>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解析：选</a:t>
            </a:r>
            <a:r>
              <a:rPr lang="en-US" altLang="zh-CN" sz="2000" b="1">
                <a:solidFill>
                  <a:srgbClr val="FF0000"/>
                </a:solidFill>
                <a:latin typeface="Times New Roman" panose="02020603050405020304" charset="0"/>
                <a:cs typeface="Times New Roman" panose="02020603050405020304" charset="0"/>
              </a:rPr>
              <a:t>A</a:t>
            </a:r>
            <a:r>
              <a:rPr lang="en-US" altLang="zh-CN" sz="2000">
                <a:latin typeface="Times New Roman" panose="02020603050405020304" charset="0"/>
                <a:ea typeface="宋体" panose="02010600030101010101" pitchFamily="2" charset="-122"/>
                <a:cs typeface="Times New Roman" panose="02020603050405020304" charset="0"/>
              </a:rPr>
              <a:t>。题意：这两个朋友已经上网聊天3个小时了，而且还将继续到第二天早上。这个过去的动作一直在进行，且将延续一段时间，用过去完成进行时来表达。</a:t>
            </a:r>
          </a:p>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4. — Why did you leave that position ?</a:t>
            </a:r>
          </a:p>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 I ______ a better position at JD. </a:t>
            </a:r>
          </a:p>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A. offer      B. offered       C. am offered       D. was offered </a:t>
            </a:r>
          </a:p>
          <a:p>
            <a:pPr>
              <a:lnSpc>
                <a:spcPct val="150000"/>
              </a:lnSpc>
            </a:pPr>
            <a:r>
              <a:rPr lang="en-US" altLang="zh-CN" sz="2000">
                <a:latin typeface="Times New Roman" panose="02020603050405020304" charset="0"/>
                <a:ea typeface="宋体" panose="02010600030101010101" pitchFamily="2" charset="-122"/>
                <a:cs typeface="Times New Roman" panose="02020603050405020304" charset="0"/>
              </a:rPr>
              <a:t>解析：选</a:t>
            </a:r>
            <a:r>
              <a:rPr lang="en-US" altLang="zh-CN" sz="2000" b="1">
                <a:solidFill>
                  <a:srgbClr val="FF0000"/>
                </a:solidFill>
                <a:latin typeface="Times New Roman" panose="02020603050405020304" charset="0"/>
                <a:cs typeface="Times New Roman" panose="02020603050405020304" charset="0"/>
              </a:rPr>
              <a:t>D</a:t>
            </a:r>
            <a:r>
              <a:rPr lang="en-US" altLang="zh-CN" sz="2000">
                <a:latin typeface="Times New Roman" panose="02020603050405020304" charset="0"/>
                <a:ea typeface="宋体" panose="02010600030101010101" pitchFamily="2" charset="-122"/>
                <a:cs typeface="Times New Roman" panose="02020603050405020304" charset="0"/>
              </a:rPr>
              <a:t>。由上文提问的时态可以判断下文中的答语也要针对过去的情况，又因为主语I是offer动作的承受者，因此用被动语态。</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additive="base">
                                        <p:cTn id="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anim calcmode="lin" valueType="num">
                                      <p:cBhvr additive="base">
                                        <p:cTn id="13"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29" grpId="0"/>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1</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pic>
        <p:nvPicPr>
          <p:cNvPr id="100" name="图片 99"/>
          <p:cNvPicPr/>
          <p:nvPr/>
        </p:nvPicPr>
        <p:blipFill>
          <a:blip r:embed="rId5"/>
          <a:stretch>
            <a:fillRect/>
          </a:stretch>
        </p:blipFill>
        <p:spPr>
          <a:xfrm>
            <a:off x="1044575" y="1248410"/>
            <a:ext cx="9792335" cy="5520055"/>
          </a:xfrm>
          <a:prstGeom prst="rect">
            <a:avLst/>
          </a:prstGeom>
          <a:noFill/>
          <a:ln w="9525">
            <a:noFill/>
          </a:ln>
        </p:spPr>
      </p:pic>
      <p:sp>
        <p:nvSpPr>
          <p:cNvPr id="3" name="文本框 2"/>
          <p:cNvSpPr txBox="1"/>
          <p:nvPr/>
        </p:nvSpPr>
        <p:spPr>
          <a:xfrm>
            <a:off x="1202690" y="1207770"/>
            <a:ext cx="6096000" cy="553085"/>
          </a:xfrm>
          <a:prstGeom prst="rect">
            <a:avLst/>
          </a:prstGeom>
          <a:noFill/>
        </p:spPr>
        <p:txBody>
          <a:bodyPr wrap="square" rtlCol="0" anchor="t">
            <a:spAutoFit/>
          </a:bodyPr>
          <a:lstStyle/>
          <a:p>
            <a:pPr>
              <a:lnSpc>
                <a:spcPct val="150000"/>
              </a:lnSpc>
            </a:pPr>
            <a:r>
              <a:rPr lang="zh-CN" altLang="en-US" sz="2000" b="1" dirty="0">
                <a:solidFill>
                  <a:srgbClr val="000000"/>
                </a:solidFill>
                <a:cs typeface="+mn-ea"/>
                <a:sym typeface="+mn-lt"/>
              </a:rPr>
              <a:t>时态的概念</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典型例题</a:t>
            </a: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1</a:t>
            </a:r>
          </a:p>
        </p:txBody>
      </p:sp>
      <p:sp>
        <p:nvSpPr>
          <p:cNvPr id="3" name="文本框 2"/>
          <p:cNvSpPr txBox="1"/>
          <p:nvPr/>
        </p:nvSpPr>
        <p:spPr>
          <a:xfrm>
            <a:off x="1202690" y="120777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单项选择题</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56590" y="1815465"/>
            <a:ext cx="10695305" cy="2306955"/>
          </a:xfrm>
          <a:prstGeom prst="rect">
            <a:avLst/>
          </a:prstGeom>
          <a:noFill/>
        </p:spPr>
        <p:txBody>
          <a:bodyPr wrap="square" rtlCol="0">
            <a:spAutoFit/>
          </a:bodyPr>
          <a:lstStyle/>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5. The silence of the library _____ only by the sound of pages being turned over.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A. been broken      B. was broken       C. broke       D. breaks</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解析：选</a:t>
            </a:r>
            <a:r>
              <a:rPr lang="en-US" altLang="zh-CN" sz="2400" b="1">
                <a:solidFill>
                  <a:srgbClr val="FF0000"/>
                </a:solidFill>
                <a:latin typeface="Times New Roman" panose="02020603050405020304" charset="0"/>
                <a:cs typeface="Times New Roman" panose="02020603050405020304" charset="0"/>
              </a:rPr>
              <a:t>B</a:t>
            </a:r>
            <a:r>
              <a:rPr lang="en-US" altLang="zh-CN" sz="2400">
                <a:latin typeface="Times New Roman" panose="02020603050405020304" charset="0"/>
                <a:ea typeface="宋体" panose="02010600030101010101" pitchFamily="2" charset="-122"/>
                <a:cs typeface="Times New Roman" panose="02020603050405020304" charset="0"/>
              </a:rPr>
              <a:t>。题意：图书馆的安静被打破，须用被动语态；只有B选项的被动语态形式是正确的。</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additive="base">
                                        <p:cTn id="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29" grpId="0"/>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kumimoji="0" lang="zh-CN" altLang="en-US" sz="2800" b="1" i="0" u="none" strike="noStrike" kern="0" cap="none" spc="0" normalizeH="0" baseline="0" noProof="0" dirty="0">
                <a:ln>
                  <a:noFill/>
                </a:ln>
                <a:solidFill>
                  <a:schemeClr val="accent1"/>
                </a:solidFill>
                <a:effectLst/>
                <a:uLnTx/>
                <a:uFillTx/>
                <a:cs typeface="+mn-ea"/>
                <a:sym typeface="+mn-lt"/>
              </a:rPr>
              <a:t>典型例题</a:t>
            </a: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a:t>
            </a:r>
          </a:p>
        </p:txBody>
      </p:sp>
      <p:sp>
        <p:nvSpPr>
          <p:cNvPr id="3" name="文本框 2"/>
          <p:cNvSpPr txBox="1"/>
          <p:nvPr/>
        </p:nvSpPr>
        <p:spPr>
          <a:xfrm>
            <a:off x="1165860" y="1311275"/>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填空题</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2" name="文本框 1"/>
          <p:cNvSpPr txBox="1"/>
          <p:nvPr/>
        </p:nvSpPr>
        <p:spPr>
          <a:xfrm>
            <a:off x="589915" y="1760220"/>
            <a:ext cx="10695305" cy="4154170"/>
          </a:xfrm>
          <a:prstGeom prst="rect">
            <a:avLst/>
          </a:prstGeom>
          <a:noFill/>
        </p:spPr>
        <p:txBody>
          <a:bodyPr wrap="square" rtlCol="0">
            <a:spAutoFit/>
          </a:bodyPr>
          <a:lstStyle/>
          <a:p>
            <a:pPr>
              <a:lnSpc>
                <a:spcPct val="150000"/>
              </a:lnSpc>
            </a:pPr>
            <a:r>
              <a:rPr lang="en-US" altLang="zh-CN" sz="2200">
                <a:latin typeface="Times New Roman" panose="02020603050405020304" charset="0"/>
                <a:ea typeface="宋体" panose="02010600030101010101" pitchFamily="2" charset="-122"/>
                <a:cs typeface="Times New Roman" panose="02020603050405020304" charset="0"/>
              </a:rPr>
              <a:t>6. Susan decided not to work on the program at home because she didn’t want her parents to know what she (do) ________ .</a:t>
            </a:r>
          </a:p>
          <a:p>
            <a:pPr>
              <a:lnSpc>
                <a:spcPct val="150000"/>
              </a:lnSpc>
            </a:pPr>
            <a:r>
              <a:rPr lang="en-US" altLang="zh-CN" sz="2200">
                <a:latin typeface="Times New Roman" panose="02020603050405020304" charset="0"/>
                <a:ea typeface="宋体" panose="02010600030101010101" pitchFamily="2" charset="-122"/>
                <a:cs typeface="Times New Roman" panose="02020603050405020304" charset="0"/>
              </a:rPr>
              <a:t>解析：填</a:t>
            </a:r>
            <a:r>
              <a:rPr lang="en-US" altLang="zh-CN" sz="2200" b="1">
                <a:solidFill>
                  <a:srgbClr val="FF0000"/>
                </a:solidFill>
                <a:latin typeface="Times New Roman" panose="02020603050405020304" charset="0"/>
                <a:cs typeface="Times New Roman" panose="02020603050405020304" charset="0"/>
              </a:rPr>
              <a:t>was doing</a:t>
            </a:r>
            <a:r>
              <a:rPr lang="en-US" altLang="zh-CN" sz="2200">
                <a:latin typeface="Times New Roman" panose="02020603050405020304" charset="0"/>
                <a:ea typeface="宋体" panose="02010600030101010101" pitchFamily="2" charset="-122"/>
                <a:cs typeface="Times New Roman" panose="02020603050405020304" charset="0"/>
              </a:rPr>
              <a:t>。整个句子是基于过去时态，再由题意“Susan决定不在家里……，因为不想让父母知道她在做什么”可知还没有做完，用过去进行时。</a:t>
            </a:r>
          </a:p>
          <a:p>
            <a:pPr>
              <a:lnSpc>
                <a:spcPct val="150000"/>
              </a:lnSpc>
            </a:pPr>
            <a:r>
              <a:rPr lang="en-US" altLang="zh-CN" sz="2200">
                <a:latin typeface="Times New Roman" panose="02020603050405020304" charset="0"/>
                <a:ea typeface="宋体" panose="02010600030101010101" pitchFamily="2" charset="-122"/>
                <a:cs typeface="Times New Roman" panose="02020603050405020304" charset="0"/>
              </a:rPr>
              <a:t>7. My mind wasn’t on what he was saying, so I’m afraid I (miss) ______ half of it. </a:t>
            </a:r>
          </a:p>
          <a:p>
            <a:pPr>
              <a:lnSpc>
                <a:spcPct val="150000"/>
              </a:lnSpc>
            </a:pPr>
            <a:r>
              <a:rPr lang="en-US" altLang="zh-CN" sz="2200">
                <a:latin typeface="Times New Roman" panose="02020603050405020304" charset="0"/>
                <a:ea typeface="宋体" panose="02010600030101010101" pitchFamily="2" charset="-122"/>
                <a:cs typeface="Times New Roman" panose="02020603050405020304" charset="0"/>
              </a:rPr>
              <a:t>解析：填</a:t>
            </a:r>
            <a:r>
              <a:rPr lang="en-US" altLang="zh-CN" sz="2200" b="1">
                <a:solidFill>
                  <a:srgbClr val="FF0000"/>
                </a:solidFill>
                <a:latin typeface="Times New Roman" panose="02020603050405020304" charset="0"/>
                <a:cs typeface="Times New Roman" panose="02020603050405020304" charset="0"/>
              </a:rPr>
              <a:t>missed</a:t>
            </a:r>
            <a:r>
              <a:rPr lang="en-US" altLang="zh-CN" sz="2200">
                <a:latin typeface="Times New Roman" panose="02020603050405020304" charset="0"/>
                <a:ea typeface="宋体" panose="02010600030101010101" pitchFamily="2" charset="-122"/>
                <a:cs typeface="Times New Roman" panose="02020603050405020304" charset="0"/>
              </a:rPr>
              <a:t>。句意：（当时）我并没有注意他说的话，所以（现在）我觉得他讲的话一半我没有听到。题中透出时间信息的三个地方：wasn’t ,was saying和I’m afraid是重要依据。</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29" grpId="0"/>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课后练习</a:t>
            </a: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1</a:t>
            </a:r>
          </a:p>
        </p:txBody>
      </p:sp>
      <p:sp>
        <p:nvSpPr>
          <p:cNvPr id="3" name="文本框 2"/>
          <p:cNvSpPr txBox="1"/>
          <p:nvPr/>
        </p:nvSpPr>
        <p:spPr>
          <a:xfrm>
            <a:off x="1202690" y="120777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单项选择题</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56590" y="1815465"/>
            <a:ext cx="10695305" cy="4523105"/>
          </a:xfrm>
          <a:prstGeom prst="rect">
            <a:avLst/>
          </a:prstGeom>
          <a:noFill/>
        </p:spPr>
        <p:txBody>
          <a:bodyPr wrap="square" rtlCol="0">
            <a:spAutoFit/>
          </a:bodyPr>
          <a:lstStyle/>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1. I ______ with my uncle and aunt because my parents have gone abroad for a holiday.</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A. stayed        B. am staying      C. have stayed      D. was staying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2. In such a fierce competition, a person has to make every effort if he _______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A. has succeeded   B. is to succeed     C. would succeed    D. will succeed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3. I _______ a novel written by Ernest Heming-ways last night, and another night I’ll finish it.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A. read           B. have read       C. had read       D. was reading  </a:t>
            </a:r>
          </a:p>
        </p:txBody>
      </p:sp>
      <p:sp>
        <p:nvSpPr>
          <p:cNvPr id="9" name="文本框 8"/>
          <p:cNvSpPr txBox="1"/>
          <p:nvPr/>
        </p:nvSpPr>
        <p:spPr>
          <a:xfrm>
            <a:off x="1358900" y="1995170"/>
            <a:ext cx="57213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B</a:t>
            </a:r>
          </a:p>
        </p:txBody>
      </p:sp>
      <p:sp>
        <p:nvSpPr>
          <p:cNvPr id="11" name="文本框 10"/>
          <p:cNvSpPr txBox="1"/>
          <p:nvPr/>
        </p:nvSpPr>
        <p:spPr>
          <a:xfrm>
            <a:off x="9594215" y="3594100"/>
            <a:ext cx="59499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B</a:t>
            </a:r>
          </a:p>
        </p:txBody>
      </p:sp>
      <p:sp>
        <p:nvSpPr>
          <p:cNvPr id="12" name="文本框 11"/>
          <p:cNvSpPr txBox="1"/>
          <p:nvPr/>
        </p:nvSpPr>
        <p:spPr>
          <a:xfrm>
            <a:off x="1412240" y="4689475"/>
            <a:ext cx="70421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29" grpId="0"/>
      <p:bldP spid="8" grpId="0"/>
      <p:bldP spid="8" grpId="1"/>
      <p:bldP spid="9" grpId="0"/>
      <p:bldP spid="9" grpId="1"/>
      <p:bldP spid="11" grpId="0"/>
      <p:bldP spid="11" grpId="1"/>
      <p:bldP spid="12" grpId="0"/>
      <p:bldP spid="1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课后练习</a:t>
            </a: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1</a:t>
            </a:r>
          </a:p>
        </p:txBody>
      </p:sp>
      <p:sp>
        <p:nvSpPr>
          <p:cNvPr id="3" name="文本框 2"/>
          <p:cNvSpPr txBox="1"/>
          <p:nvPr/>
        </p:nvSpPr>
        <p:spPr>
          <a:xfrm>
            <a:off x="1202690" y="120777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单项选择题</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56590" y="1815465"/>
            <a:ext cx="10695305" cy="4523105"/>
          </a:xfrm>
          <a:prstGeom prst="rect">
            <a:avLst/>
          </a:prstGeom>
          <a:noFill/>
        </p:spPr>
        <p:txBody>
          <a:bodyPr wrap="square" rtlCol="0">
            <a:spAutoFit/>
          </a:bodyPr>
          <a:lstStyle/>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4. Months ago we sailed ten thousand miles across this open sea, which ______ the Pacific, and we met no storms.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A. was called      B. had been called    C. is called      D. has been called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5. Let’s keep to the point or we ______ any decisions.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A. will never reach         B. have never reached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C. never reach             D. never reached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6. No one in the department but Tom and I  _____ that the director is going to resign.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A. knows       B. know        C. have known      D. am to know  </a:t>
            </a:r>
          </a:p>
        </p:txBody>
      </p:sp>
      <p:sp>
        <p:nvSpPr>
          <p:cNvPr id="9" name="文本框 8"/>
          <p:cNvSpPr txBox="1"/>
          <p:nvPr/>
        </p:nvSpPr>
        <p:spPr>
          <a:xfrm>
            <a:off x="9730740" y="2002155"/>
            <a:ext cx="57213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C</a:t>
            </a:r>
          </a:p>
        </p:txBody>
      </p:sp>
      <p:sp>
        <p:nvSpPr>
          <p:cNvPr id="11" name="文本框 10"/>
          <p:cNvSpPr txBox="1"/>
          <p:nvPr/>
        </p:nvSpPr>
        <p:spPr>
          <a:xfrm>
            <a:off x="4793615" y="3608070"/>
            <a:ext cx="59499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A</a:t>
            </a:r>
          </a:p>
        </p:txBody>
      </p:sp>
      <p:sp>
        <p:nvSpPr>
          <p:cNvPr id="12" name="文本框 11"/>
          <p:cNvSpPr txBox="1"/>
          <p:nvPr/>
        </p:nvSpPr>
        <p:spPr>
          <a:xfrm>
            <a:off x="6234430" y="5194300"/>
            <a:ext cx="70421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29" grpId="0"/>
      <p:bldP spid="8" grpId="0"/>
      <p:bldP spid="8" grpId="1"/>
      <p:bldP spid="9" grpId="0"/>
      <p:bldP spid="9" grpId="1"/>
      <p:bldP spid="11" grpId="0"/>
      <p:bldP spid="11" grpId="1"/>
      <p:bldP spid="12" grpId="0"/>
      <p:bldP spid="12"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课后练习</a:t>
            </a: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1</a:t>
            </a:r>
          </a:p>
        </p:txBody>
      </p:sp>
      <p:sp>
        <p:nvSpPr>
          <p:cNvPr id="3" name="文本框 2"/>
          <p:cNvSpPr txBox="1"/>
          <p:nvPr/>
        </p:nvSpPr>
        <p:spPr>
          <a:xfrm>
            <a:off x="1202690" y="120777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单项选择题</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56590" y="1815465"/>
            <a:ext cx="10695305" cy="4523105"/>
          </a:xfrm>
          <a:prstGeom prst="rect">
            <a:avLst/>
          </a:prstGeom>
          <a:noFill/>
        </p:spPr>
        <p:txBody>
          <a:bodyPr wrap="square" rtlCol="0">
            <a:spAutoFit/>
          </a:bodyPr>
          <a:lstStyle/>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7. Although he has lived with us for years, he ______ us much impression.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A. hadn’t left    B. didn’t leave   C. doesn’t leave     D. hasn’t left</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8. I ______ ten minutes to decide whether I should take the offer.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A. gave        B. had given     C. was giving       D. was given</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9. According to the art dealer, the painting ______ to go for at least a million dollars.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A. is expected      B. expects       C. expected       D. is expecting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10. The window is believed ______ by Tommy.</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A. broken        B. to be broken      C.to break    D. to have been broken  </a:t>
            </a:r>
          </a:p>
        </p:txBody>
      </p:sp>
      <p:sp>
        <p:nvSpPr>
          <p:cNvPr id="9" name="文本框 8"/>
          <p:cNvSpPr txBox="1"/>
          <p:nvPr/>
        </p:nvSpPr>
        <p:spPr>
          <a:xfrm>
            <a:off x="6437630" y="1973580"/>
            <a:ext cx="57213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D</a:t>
            </a:r>
          </a:p>
        </p:txBody>
      </p:sp>
      <p:sp>
        <p:nvSpPr>
          <p:cNvPr id="11" name="文本框 10"/>
          <p:cNvSpPr txBox="1"/>
          <p:nvPr/>
        </p:nvSpPr>
        <p:spPr>
          <a:xfrm>
            <a:off x="1412240" y="3025775"/>
            <a:ext cx="59499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D</a:t>
            </a:r>
          </a:p>
        </p:txBody>
      </p:sp>
      <p:sp>
        <p:nvSpPr>
          <p:cNvPr id="12" name="文本框 11"/>
          <p:cNvSpPr txBox="1"/>
          <p:nvPr/>
        </p:nvSpPr>
        <p:spPr>
          <a:xfrm>
            <a:off x="6080125" y="4118610"/>
            <a:ext cx="70421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A</a:t>
            </a:r>
          </a:p>
        </p:txBody>
      </p:sp>
      <p:sp>
        <p:nvSpPr>
          <p:cNvPr id="2" name="文本框 1"/>
          <p:cNvSpPr txBox="1"/>
          <p:nvPr/>
        </p:nvSpPr>
        <p:spPr>
          <a:xfrm>
            <a:off x="4356100" y="5255260"/>
            <a:ext cx="70421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29" grpId="0"/>
      <p:bldP spid="8" grpId="0"/>
      <p:bldP spid="8" grpId="1"/>
      <p:bldP spid="9" grpId="0"/>
      <p:bldP spid="9" grpId="1"/>
      <p:bldP spid="11" grpId="0"/>
      <p:bldP spid="11" grpId="1"/>
      <p:bldP spid="12" grpId="0"/>
      <p:bldP spid="12" grpId="1"/>
      <p:bldP spid="2" grpId="0"/>
      <p:bldP spid="2"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课后练习</a:t>
            </a: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a:t>
            </a:r>
          </a:p>
        </p:txBody>
      </p:sp>
      <p:sp>
        <p:nvSpPr>
          <p:cNvPr id="3" name="文本框 2"/>
          <p:cNvSpPr txBox="1"/>
          <p:nvPr/>
        </p:nvSpPr>
        <p:spPr>
          <a:xfrm>
            <a:off x="1202690" y="1207770"/>
            <a:ext cx="6096000" cy="553085"/>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填空题</a:t>
            </a: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56590" y="1815465"/>
            <a:ext cx="10695305" cy="2861310"/>
          </a:xfrm>
          <a:prstGeom prst="rect">
            <a:avLst/>
          </a:prstGeom>
          <a:noFill/>
        </p:spPr>
        <p:txBody>
          <a:bodyPr wrap="square" rtlCol="0">
            <a:spAutoFit/>
          </a:bodyPr>
          <a:lstStyle/>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11. All morning as she waited for the medical report from the doctor, her nervousness (grow) _________.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12. In order to escape from being punished, they tried to hide the truth that their neglect (cause)________ the accident. </a:t>
            </a:r>
          </a:p>
          <a:p>
            <a:pPr>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13. The notice (pass)____________ from hand to hand until all of us have read it.</a:t>
            </a:r>
          </a:p>
        </p:txBody>
      </p:sp>
      <p:sp>
        <p:nvSpPr>
          <p:cNvPr id="7" name="文本框 6"/>
          <p:cNvSpPr txBox="1"/>
          <p:nvPr/>
        </p:nvSpPr>
        <p:spPr>
          <a:xfrm>
            <a:off x="1628775" y="2462530"/>
            <a:ext cx="258508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grew</a:t>
            </a:r>
          </a:p>
        </p:txBody>
      </p:sp>
      <p:sp>
        <p:nvSpPr>
          <p:cNvPr id="2" name="文本框 1"/>
          <p:cNvSpPr txBox="1"/>
          <p:nvPr/>
        </p:nvSpPr>
        <p:spPr>
          <a:xfrm>
            <a:off x="2522220" y="3634740"/>
            <a:ext cx="258508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had caused</a:t>
            </a:r>
          </a:p>
        </p:txBody>
      </p:sp>
      <p:sp>
        <p:nvSpPr>
          <p:cNvPr id="9" name="文本框 8"/>
          <p:cNvSpPr txBox="1"/>
          <p:nvPr/>
        </p:nvSpPr>
        <p:spPr>
          <a:xfrm>
            <a:off x="3336925" y="4164330"/>
            <a:ext cx="2585085" cy="398780"/>
          </a:xfrm>
          <a:prstGeom prst="rect">
            <a:avLst/>
          </a:prstGeom>
          <a:noFill/>
        </p:spPr>
        <p:txBody>
          <a:bodyPr wrap="square" rtlCol="0">
            <a:spAutoFit/>
          </a:bodyPr>
          <a:lstStyle/>
          <a:p>
            <a:r>
              <a:rPr lang="en-US" altLang="zh-CN" sz="2000" b="1">
                <a:solidFill>
                  <a:srgbClr val="FF0000"/>
                </a:solidFill>
                <a:latin typeface="Times New Roman" panose="02020603050405020304" charset="0"/>
                <a:cs typeface="Times New Roman" panose="02020603050405020304" charset="0"/>
              </a:rPr>
              <a:t>was passed</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29" grpId="0"/>
      <p:bldP spid="8" grpId="0"/>
      <p:bldP spid="8" grpId="1"/>
      <p:bldP spid="7" grpId="0"/>
      <p:bldP spid="7" grpId="1"/>
      <p:bldP spid="2" grpId="0"/>
      <p:bldP spid="2" grpId="1"/>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a:t>
            </a:r>
          </a:p>
        </p:txBody>
      </p:sp>
      <p:sp>
        <p:nvSpPr>
          <p:cNvPr id="3" name="文本框 2"/>
          <p:cNvSpPr txBox="1"/>
          <p:nvPr/>
        </p:nvSpPr>
        <p:spPr>
          <a:xfrm>
            <a:off x="1202690" y="1207770"/>
            <a:ext cx="6096000" cy="553085"/>
          </a:xfrm>
          <a:prstGeom prst="rect">
            <a:avLst/>
          </a:prstGeom>
          <a:noFill/>
        </p:spPr>
        <p:txBody>
          <a:bodyPr wrap="square" rtlCol="0" anchor="t">
            <a:spAutoFit/>
          </a:bodyPr>
          <a:lstStyle/>
          <a:p>
            <a:pPr>
              <a:lnSpc>
                <a:spcPct val="150000"/>
              </a:lnSpc>
            </a:pPr>
            <a:r>
              <a:rPr lang="zh-CN" altLang="en-US" sz="2000" b="1" dirty="0">
                <a:solidFill>
                  <a:srgbClr val="000000"/>
                </a:solidFill>
                <a:cs typeface="+mn-ea"/>
                <a:sym typeface="+mn-lt"/>
              </a:rPr>
              <a:t>时态的用法</a:t>
            </a:r>
            <a:endParaRPr lang="en-US" altLang="zh-CN"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56590" y="1683385"/>
            <a:ext cx="10695305" cy="2030095"/>
          </a:xfrm>
          <a:prstGeom prst="rect">
            <a:avLst/>
          </a:prstGeom>
          <a:noFill/>
        </p:spPr>
        <p:txBody>
          <a:bodyPr wrap="square" rtlCol="0">
            <a:spAutoFit/>
          </a:bodyPr>
          <a:lstStyle/>
          <a:p>
            <a:pPr>
              <a:lnSpc>
                <a:spcPct val="150000"/>
              </a:lnSpc>
            </a:pPr>
            <a:r>
              <a:rPr lang="en-US" altLang="zh-CN" sz="2800" b="1">
                <a:latin typeface="宋体" panose="02010600030101010101" pitchFamily="2" charset="-122"/>
                <a:ea typeface="宋体" panose="02010600030101010101" pitchFamily="2" charset="-122"/>
              </a:rPr>
              <a:t>根据英语时态的规律和常见考点，现从不同状态说明时态的用法</a:t>
            </a:r>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这四个状态分别是：一般，进行，完成，完成进行。本章重点讲解这四个状态下的比较常用的12种时态。</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31127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311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2.1</a:t>
            </a:r>
          </a:p>
        </p:txBody>
      </p:sp>
      <p:sp>
        <p:nvSpPr>
          <p:cNvPr id="3" name="文本框 2"/>
          <p:cNvSpPr txBox="1"/>
          <p:nvPr/>
        </p:nvSpPr>
        <p:spPr>
          <a:xfrm>
            <a:off x="1202690" y="1207770"/>
            <a:ext cx="6096000" cy="553085"/>
          </a:xfrm>
          <a:prstGeom prst="rect">
            <a:avLst/>
          </a:prstGeom>
          <a:noFill/>
        </p:spPr>
        <p:txBody>
          <a:bodyPr wrap="square" rtlCol="0" anchor="t">
            <a:spAutoFit/>
          </a:bodyPr>
          <a:lstStyle/>
          <a:p>
            <a:pPr>
              <a:lnSpc>
                <a:spcPct val="150000"/>
              </a:lnSpc>
            </a:pPr>
            <a:r>
              <a:rPr lang="zh-CN" altLang="en-US" sz="2000" b="1" dirty="0">
                <a:solidFill>
                  <a:srgbClr val="000000"/>
                </a:solidFill>
                <a:cs typeface="+mn-ea"/>
                <a:sym typeface="+mn-lt"/>
              </a:rPr>
              <a:t>在一般状态下的时态</a:t>
            </a:r>
            <a:endParaRPr lang="en-US" altLang="zh-CN"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pic>
        <p:nvPicPr>
          <p:cNvPr id="2" name="图片 1"/>
          <p:cNvPicPr>
            <a:picLocks noChangeAspect="1"/>
          </p:cNvPicPr>
          <p:nvPr/>
        </p:nvPicPr>
        <p:blipFill>
          <a:blip r:embed="rId5"/>
          <a:stretch>
            <a:fillRect/>
          </a:stretch>
        </p:blipFill>
        <p:spPr>
          <a:xfrm>
            <a:off x="1492250" y="3241040"/>
            <a:ext cx="9685020" cy="3347720"/>
          </a:xfrm>
          <a:prstGeom prst="rect">
            <a:avLst/>
          </a:prstGeom>
        </p:spPr>
      </p:pic>
      <p:sp>
        <p:nvSpPr>
          <p:cNvPr id="8" name="文本框 7"/>
          <p:cNvSpPr txBox="1"/>
          <p:nvPr/>
        </p:nvSpPr>
        <p:spPr>
          <a:xfrm>
            <a:off x="656590" y="1683385"/>
            <a:ext cx="10695305" cy="2399665"/>
          </a:xfrm>
          <a:prstGeom prst="rect">
            <a:avLst/>
          </a:prstGeom>
          <a:noFill/>
        </p:spPr>
        <p:txBody>
          <a:bodyPr wrap="square" rtlCol="0">
            <a:spAutoFit/>
          </a:bodyPr>
          <a:lstStyle/>
          <a:p>
            <a:pPr>
              <a:lnSpc>
                <a:spcPct val="150000"/>
              </a:lnSpc>
            </a:pPr>
            <a:r>
              <a:rPr lang="en-US" altLang="zh-CN" sz="2000" b="1">
                <a:latin typeface="宋体" panose="02010600030101010101" pitchFamily="2" charset="-122"/>
                <a:ea typeface="宋体" panose="02010600030101010101" pitchFamily="2" charset="-122"/>
              </a:rPr>
              <a:t>1. 一般现在时</a:t>
            </a:r>
          </a:p>
          <a:p>
            <a:pPr>
              <a:lnSpc>
                <a:spcPct val="150000"/>
              </a:lnSpc>
            </a:pPr>
            <a:r>
              <a:rPr lang="en-US" altLang="zh-CN" sz="2000" b="1">
                <a:latin typeface="宋体" panose="02010600030101010101" pitchFamily="2" charset="-122"/>
                <a:ea typeface="宋体" panose="02010600030101010101" pitchFamily="2" charset="-122"/>
              </a:rPr>
              <a:t>一般现在时的构成为动词原形“do”，表示当主语是第三人称单数时，应在动词原形后加s或es词尾。要注意两类不规则动词。如实义动词have有have和has两种形式，系动词be有am，are，is三种形式。 </a:t>
            </a:r>
          </a:p>
          <a:p>
            <a:pPr>
              <a:lnSpc>
                <a:spcPct val="150000"/>
              </a:lnSpc>
            </a:pPr>
            <a:endParaRPr lang="en-US" altLang="zh-CN" sz="20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5"/>
          <a:stretch>
            <a:fillRect/>
          </a:stretch>
        </p:blipFill>
        <p:spPr>
          <a:xfrm>
            <a:off x="2265045" y="1036320"/>
            <a:ext cx="8984615" cy="5821680"/>
          </a:xfrm>
          <a:prstGeom prst="rect">
            <a:avLst/>
          </a:prstGeom>
        </p:spPr>
      </p:pic>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Rounded Rectangle 88"/>
          <p:cNvSpPr/>
          <p:nvPr>
            <p:custDataLst>
              <p:tags r:id="rId2"/>
            </p:custDataLst>
          </p:nvPr>
        </p:nvSpPr>
        <p:spPr>
          <a:xfrm>
            <a:off x="561975" y="1150620"/>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5756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2.1</a:t>
            </a:r>
          </a:p>
        </p:txBody>
      </p:sp>
      <p:sp>
        <p:nvSpPr>
          <p:cNvPr id="3" name="文本框 2"/>
          <p:cNvSpPr txBox="1"/>
          <p:nvPr/>
        </p:nvSpPr>
        <p:spPr>
          <a:xfrm>
            <a:off x="1133475" y="1054100"/>
            <a:ext cx="2598420" cy="553085"/>
          </a:xfrm>
          <a:prstGeom prst="rect">
            <a:avLst/>
          </a:prstGeom>
          <a:noFill/>
        </p:spPr>
        <p:txBody>
          <a:bodyPr wrap="square" rtlCol="0" anchor="t">
            <a:spAutoFit/>
          </a:bodyPr>
          <a:lstStyle/>
          <a:p>
            <a:pPr>
              <a:lnSpc>
                <a:spcPct val="150000"/>
              </a:lnSpc>
            </a:pPr>
            <a:r>
              <a:rPr lang="zh-CN" altLang="en-US" sz="2000" b="1" dirty="0">
                <a:solidFill>
                  <a:srgbClr val="000000"/>
                </a:solidFill>
                <a:cs typeface="+mn-ea"/>
                <a:sym typeface="+mn-lt"/>
              </a:rPr>
              <a:t>在一般状态下的时态</a:t>
            </a:r>
            <a:endParaRPr lang="en-US" altLang="zh-CN"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56590" y="1578610"/>
            <a:ext cx="1906270" cy="553085"/>
          </a:xfrm>
          <a:prstGeom prst="rect">
            <a:avLst/>
          </a:prstGeom>
          <a:noFill/>
        </p:spPr>
        <p:txBody>
          <a:bodyPr wrap="square" rtlCol="0">
            <a:spAutoFit/>
          </a:bodyPr>
          <a:lstStyle/>
          <a:p>
            <a:pPr>
              <a:lnSpc>
                <a:spcPct val="150000"/>
              </a:lnSpc>
            </a:pPr>
            <a:r>
              <a:rPr lang="en-US" altLang="zh-CN" sz="2000" b="1">
                <a:latin typeface="宋体" panose="02010600030101010101" pitchFamily="2" charset="-122"/>
                <a:ea typeface="宋体" panose="02010600030101010101" pitchFamily="2" charset="-122"/>
              </a:rPr>
              <a:t>1. 一般现在时</a:t>
            </a: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5" grpId="0" bldLvl="0" animBg="1"/>
      <p:bldP spid="10" grpId="0" bldLvl="0" animBg="1"/>
      <p:bldP spid="29" grpId="0"/>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0" name="Rounded Rectangle 88"/>
          <p:cNvSpPr/>
          <p:nvPr>
            <p:custDataLst>
              <p:tags r:id="rId2"/>
            </p:custDataLst>
          </p:nvPr>
        </p:nvSpPr>
        <p:spPr>
          <a:xfrm>
            <a:off x="561975" y="1192530"/>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92491"/>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2.1</a:t>
            </a:r>
            <a:endParaRPr lang="zh-CN" altLang="en-US" sz="2000" b="1" dirty="0">
              <a:solidFill>
                <a:schemeClr val="lt1"/>
              </a:solidFill>
              <a:cs typeface="+mn-ea"/>
              <a:sym typeface="+mn-lt"/>
            </a:endParaRPr>
          </a:p>
        </p:txBody>
      </p:sp>
      <p:sp>
        <p:nvSpPr>
          <p:cNvPr id="3" name="文本框 2"/>
          <p:cNvSpPr txBox="1"/>
          <p:nvPr/>
        </p:nvSpPr>
        <p:spPr>
          <a:xfrm>
            <a:off x="1202690" y="1089025"/>
            <a:ext cx="6096000" cy="1014730"/>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在一般状态下的时态</a:t>
            </a:r>
            <a:endParaRPr lang="en-US" altLang="zh-CN" sz="2000" b="1" dirty="0">
              <a:solidFill>
                <a:srgbClr val="000000"/>
              </a:solidFill>
              <a:cs typeface="+mn-ea"/>
              <a:sym typeface="+mn-lt"/>
            </a:endParaRPr>
          </a:p>
          <a:p>
            <a:pPr lvl="0">
              <a:lnSpc>
                <a:spcPct val="150000"/>
              </a:lnSpc>
            </a:pPr>
            <a:endParaRPr lang="zh-CN" altLang="en-US"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64210" y="1506220"/>
            <a:ext cx="10695305" cy="5169535"/>
          </a:xfrm>
          <a:prstGeom prst="rect">
            <a:avLst/>
          </a:prstGeom>
          <a:noFill/>
        </p:spPr>
        <p:txBody>
          <a:bodyPr wrap="square" rtlCol="0">
            <a:spAutoFit/>
          </a:bodyPr>
          <a:lstStyle/>
          <a:p>
            <a:pPr>
              <a:lnSpc>
                <a:spcPct val="150000"/>
              </a:lnSpc>
            </a:pPr>
            <a:r>
              <a:rPr lang="en-US" altLang="zh-CN" sz="2000" b="1">
                <a:latin typeface="宋体" panose="02010600030101010101" pitchFamily="2" charset="-122"/>
                <a:ea typeface="宋体" panose="02010600030101010101" pitchFamily="2" charset="-122"/>
                <a:sym typeface="+mn-ea"/>
              </a:rPr>
              <a:t>2.一般过去时</a:t>
            </a:r>
            <a:endParaRPr sz="2000">
              <a:latin typeface="Times New Roman" panose="02020603050405020304" charset="0"/>
              <a:ea typeface="宋体" panose="02010600030101010101" pitchFamily="2" charset="-122"/>
              <a:cs typeface="Times New Roman" panose="02020603050405020304" charset="0"/>
              <a:sym typeface="+mn-ea"/>
            </a:endParaRPr>
          </a:p>
          <a:p>
            <a:pPr>
              <a:lnSpc>
                <a:spcPct val="150000"/>
              </a:lnSpc>
            </a:pPr>
            <a:r>
              <a:rPr lang="en-US" sz="2000" b="1">
                <a:highlight>
                  <a:srgbClr val="FFFF00"/>
                </a:highlight>
                <a:latin typeface="宋体" panose="02010600030101010101" pitchFamily="2" charset="-122"/>
                <a:ea typeface="宋体" panose="02010600030101010101" pitchFamily="2" charset="-122"/>
                <a:sym typeface="+mn-ea"/>
              </a:rPr>
              <a:t>一般过去时的构成是动词的过去式“</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did</a:t>
            </a:r>
            <a:r>
              <a:rPr lang="en-US" sz="2000" b="1">
                <a:highlight>
                  <a:srgbClr val="FFFF00"/>
                </a:highlight>
                <a:latin typeface="宋体" panose="02010600030101010101" pitchFamily="2" charset="-122"/>
                <a:ea typeface="宋体" panose="02010600030101010101" pitchFamily="2" charset="-122"/>
                <a:sym typeface="+mn-ea"/>
              </a:rPr>
              <a:t>”，动词分为规则动词和不规则动词。</a:t>
            </a:r>
            <a:endParaRPr lang="en-US" sz="2000" b="1">
              <a:highlight>
                <a:srgbClr val="FFFF00"/>
              </a:highlight>
              <a:latin typeface="宋体" panose="02010600030101010101" pitchFamily="2" charset="-122"/>
              <a:ea typeface="宋体" panose="02010600030101010101" pitchFamily="2" charset="-122"/>
            </a:endParaRPr>
          </a:p>
          <a:p>
            <a:pPr>
              <a:lnSpc>
                <a:spcPct val="150000"/>
              </a:lnSpc>
            </a:pPr>
            <a:r>
              <a:rPr lang="en-US" sz="2000" b="1">
                <a:highlight>
                  <a:srgbClr val="FFFF00"/>
                </a:highlight>
                <a:latin typeface="宋体" panose="02010600030101010101" pitchFamily="2" charset="-122"/>
                <a:ea typeface="宋体" panose="02010600030101010101" pitchFamily="2" charset="-122"/>
                <a:sym typeface="+mn-ea"/>
              </a:rPr>
              <a:t>(1)表示过去发生的一次性、习惯性的动作或状态，常与</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ago,  just now, in the past, the other day, last week, yesterday, at that time</a:t>
            </a:r>
            <a:r>
              <a:rPr lang="en-US" sz="2000" b="1">
                <a:highlight>
                  <a:srgbClr val="FFFF00"/>
                </a:highlight>
                <a:latin typeface="宋体" panose="02010600030101010101" pitchFamily="2" charset="-122"/>
                <a:ea typeface="宋体" panose="02010600030101010101" pitchFamily="2" charset="-122"/>
                <a:sym typeface="+mn-ea"/>
              </a:rPr>
              <a:t>等表示过去的时间状语连用。</a:t>
            </a:r>
            <a:endParaRPr lang="en-US" sz="2000" b="1">
              <a:highlight>
                <a:srgbClr val="FFFF00"/>
              </a:highlight>
              <a:latin typeface="宋体" panose="02010600030101010101" pitchFamily="2" charset="-122"/>
              <a:ea typeface="宋体" panose="02010600030101010101" pitchFamily="2" charset="-122"/>
            </a:endParaRPr>
          </a:p>
          <a:p>
            <a:pPr>
              <a:lnSpc>
                <a:spcPct val="150000"/>
              </a:lnSpc>
            </a:pPr>
            <a:r>
              <a:rPr sz="2000">
                <a:latin typeface="Times New Roman" panose="02020603050405020304" charset="0"/>
                <a:ea typeface="宋体" panose="02010600030101010101" pitchFamily="2" charset="-122"/>
                <a:cs typeface="Times New Roman" panose="02020603050405020304" charset="0"/>
              </a:rPr>
              <a:t>He </a:t>
            </a:r>
            <a:r>
              <a:rPr sz="2000" b="1" i="1">
                <a:latin typeface="Times New Roman" panose="02020603050405020304" charset="0"/>
                <a:ea typeface="宋体" panose="02010600030101010101" pitchFamily="2" charset="-122"/>
                <a:cs typeface="Times New Roman" panose="02020603050405020304" charset="0"/>
              </a:rPr>
              <a:t>worked</a:t>
            </a:r>
            <a:r>
              <a:rPr sz="2000">
                <a:latin typeface="Times New Roman" panose="02020603050405020304" charset="0"/>
                <a:ea typeface="宋体" panose="02010600030101010101" pitchFamily="2" charset="-122"/>
                <a:cs typeface="Times New Roman" panose="02020603050405020304" charset="0"/>
              </a:rPr>
              <a:t> on the farm in the past, but now he is a teacher.</a:t>
            </a:r>
          </a:p>
          <a:p>
            <a:pPr>
              <a:lnSpc>
                <a:spcPct val="150000"/>
              </a:lnSpc>
            </a:pPr>
            <a:r>
              <a:rPr sz="2000">
                <a:latin typeface="Times New Roman" panose="02020603050405020304" charset="0"/>
                <a:ea typeface="宋体" panose="02010600030101010101" pitchFamily="2" charset="-122"/>
                <a:cs typeface="Times New Roman" panose="02020603050405020304" charset="0"/>
              </a:rPr>
              <a:t>他过去在农场工作，但是现在是一名老师。To my delight I </a:t>
            </a:r>
            <a:r>
              <a:rPr sz="2000" b="1" i="1">
                <a:latin typeface="Times New Roman" panose="02020603050405020304" charset="0"/>
                <a:ea typeface="宋体" panose="02010600030101010101" pitchFamily="2" charset="-122"/>
                <a:cs typeface="Times New Roman" panose="02020603050405020304" charset="0"/>
              </a:rPr>
              <a:t>was chosen</a:t>
            </a:r>
            <a:r>
              <a:rPr sz="2000">
                <a:latin typeface="Times New Roman" panose="02020603050405020304" charset="0"/>
                <a:ea typeface="宋体" panose="02010600030101010101" pitchFamily="2" charset="-122"/>
                <a:cs typeface="Times New Roman" panose="02020603050405020304" charset="0"/>
              </a:rPr>
              <a:t> from hundreds of applicants to attend the opening ceremony. </a:t>
            </a:r>
            <a:r>
              <a:rPr lang="en-US" sz="2000">
                <a:latin typeface="Times New Roman" panose="02020603050405020304" charset="0"/>
                <a:ea typeface="宋体" panose="02010600030101010101" pitchFamily="2" charset="-122"/>
                <a:cs typeface="Times New Roman" panose="02020603050405020304" charset="0"/>
              </a:rPr>
              <a:t>     </a:t>
            </a:r>
          </a:p>
          <a:p>
            <a:pPr>
              <a:lnSpc>
                <a:spcPct val="150000"/>
              </a:lnSpc>
            </a:pPr>
            <a:r>
              <a:rPr sz="2000">
                <a:latin typeface="Times New Roman" panose="02020603050405020304" charset="0"/>
                <a:ea typeface="宋体" panose="02010600030101010101" pitchFamily="2" charset="-122"/>
                <a:cs typeface="Times New Roman" panose="02020603050405020304" charset="0"/>
              </a:rPr>
              <a:t>令我高兴的是，在数百名申请人中，我被选中参加开幕式</a:t>
            </a:r>
            <a:r>
              <a:rPr lang="zh-CN" sz="2000">
                <a:latin typeface="Times New Roman" panose="02020603050405020304" charset="0"/>
                <a:ea typeface="宋体" panose="02010600030101010101" pitchFamily="2" charset="-122"/>
                <a:cs typeface="Times New Roman" panose="02020603050405020304" charset="0"/>
              </a:rPr>
              <a:t>。</a:t>
            </a:r>
          </a:p>
          <a:p>
            <a:pPr>
              <a:lnSpc>
                <a:spcPct val="150000"/>
              </a:lnSpc>
            </a:pPr>
            <a:r>
              <a:rPr lang="en-US" sz="2000" b="1">
                <a:highlight>
                  <a:srgbClr val="FFFF00"/>
                </a:highlight>
                <a:latin typeface="宋体" panose="02010600030101010101" pitchFamily="2" charset="-122"/>
                <a:ea typeface="宋体" panose="02010600030101010101" pitchFamily="2" charset="-122"/>
                <a:sym typeface="+mn-ea"/>
              </a:rPr>
              <a:t>(2)</a:t>
            </a:r>
            <a:r>
              <a:rPr lang="en-US" sz="2000" b="1">
                <a:highlight>
                  <a:srgbClr val="FFFF00"/>
                </a:highlight>
                <a:latin typeface="宋体" panose="02010600030101010101" pitchFamily="2" charset="-122"/>
                <a:ea typeface="宋体" panose="02010600030101010101" pitchFamily="2" charset="-122"/>
              </a:rPr>
              <a:t>“</a:t>
            </a:r>
            <a:r>
              <a:rPr lang="en-US" sz="2000">
                <a:highlight>
                  <a:srgbClr val="FFFF00"/>
                </a:highlight>
                <a:latin typeface="Times New Roman" panose="02020603050405020304" charset="0"/>
                <a:ea typeface="宋体" panose="02010600030101010101" pitchFamily="2" charset="-122"/>
                <a:cs typeface="Times New Roman" panose="02020603050405020304" charset="0"/>
              </a:rPr>
              <a:t>used to</a:t>
            </a:r>
            <a:r>
              <a:rPr lang="en-US" sz="2000" b="1">
                <a:highlight>
                  <a:srgbClr val="FFFF00"/>
                </a:highlight>
                <a:latin typeface="宋体" panose="02010600030101010101" pitchFamily="2" charset="-122"/>
                <a:ea typeface="宋体" panose="02010600030101010101" pitchFamily="2" charset="-122"/>
              </a:rPr>
              <a:t>+动词原形”表示过去习惯性动作，而现在已经不再发生了。</a:t>
            </a:r>
            <a:r>
              <a:rPr sz="2000">
                <a:latin typeface="Times New Roman" panose="02020603050405020304" charset="0"/>
                <a:ea typeface="宋体" panose="02010600030101010101" pitchFamily="2" charset="-122"/>
                <a:cs typeface="Times New Roman" panose="02020603050405020304" charset="0"/>
              </a:rPr>
              <a:t> </a:t>
            </a:r>
          </a:p>
          <a:p>
            <a:pPr>
              <a:lnSpc>
                <a:spcPct val="150000"/>
              </a:lnSpc>
            </a:pPr>
            <a:r>
              <a:rPr sz="2000">
                <a:latin typeface="Times New Roman" panose="02020603050405020304" charset="0"/>
                <a:ea typeface="宋体" panose="02010600030101010101" pitchFamily="2" charset="-122"/>
                <a:cs typeface="Times New Roman" panose="02020603050405020304" charset="0"/>
              </a:rPr>
              <a:t>We </a:t>
            </a:r>
            <a:r>
              <a:rPr sz="2000" b="1" i="1">
                <a:latin typeface="Times New Roman" panose="02020603050405020304" charset="0"/>
                <a:ea typeface="宋体" panose="02010600030101010101" pitchFamily="2" charset="-122"/>
                <a:cs typeface="Times New Roman" panose="02020603050405020304" charset="0"/>
              </a:rPr>
              <a:t>used to</a:t>
            </a:r>
            <a:r>
              <a:rPr sz="2000">
                <a:latin typeface="Times New Roman" panose="02020603050405020304" charset="0"/>
                <a:ea typeface="宋体" panose="02010600030101010101" pitchFamily="2" charset="-122"/>
                <a:cs typeface="Times New Roman" panose="02020603050405020304" charset="0"/>
              </a:rPr>
              <a:t> spend our vacation in the mountains.</a:t>
            </a:r>
          </a:p>
          <a:p>
            <a:pPr>
              <a:lnSpc>
                <a:spcPct val="150000"/>
              </a:lnSpc>
            </a:pPr>
            <a:r>
              <a:rPr sz="2000">
                <a:latin typeface="Times New Roman" panose="02020603050405020304" charset="0"/>
                <a:ea typeface="宋体" panose="02010600030101010101" pitchFamily="2" charset="-122"/>
                <a:cs typeface="Times New Roman" panose="02020603050405020304" charset="0"/>
              </a:rPr>
              <a:t>我们以前常常在山里度假。</a:t>
            </a:r>
            <a:endParaRPr lang="zh-CN" altLang="en-US" sz="2000">
              <a:ea typeface="宋体" panose="02010600030101010101" pitchFamily="2" charset="-122"/>
            </a:endParaRPr>
          </a:p>
        </p:txBody>
      </p:sp>
      <p:sp>
        <p:nvSpPr>
          <p:cNvPr id="7"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10" grpId="0" bldLvl="0" animBg="1"/>
      <p:bldP spid="29" grpId="0"/>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0" name="Rounded Rectangle 88"/>
          <p:cNvSpPr/>
          <p:nvPr>
            <p:custDataLst>
              <p:tags r:id="rId2"/>
            </p:custDataLst>
          </p:nvPr>
        </p:nvSpPr>
        <p:spPr>
          <a:xfrm>
            <a:off x="561975" y="11995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9947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2.1</a:t>
            </a:r>
            <a:endParaRPr lang="zh-CN" altLang="en-US" sz="2000" b="1" dirty="0">
              <a:solidFill>
                <a:schemeClr val="lt1"/>
              </a:solidFill>
              <a:cs typeface="+mn-ea"/>
              <a:sym typeface="+mn-lt"/>
            </a:endParaRPr>
          </a:p>
        </p:txBody>
      </p:sp>
      <p:sp>
        <p:nvSpPr>
          <p:cNvPr id="3" name="文本框 2"/>
          <p:cNvSpPr txBox="1"/>
          <p:nvPr/>
        </p:nvSpPr>
        <p:spPr>
          <a:xfrm>
            <a:off x="1202690" y="1096010"/>
            <a:ext cx="6096000" cy="1014730"/>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在一般状态下的时态</a:t>
            </a:r>
            <a:endParaRPr lang="en-US" altLang="zh-CN" sz="2000" b="1" dirty="0">
              <a:solidFill>
                <a:srgbClr val="000000"/>
              </a:solidFill>
              <a:cs typeface="+mn-ea"/>
              <a:sym typeface="+mn-lt"/>
            </a:endParaRPr>
          </a:p>
          <a:p>
            <a:pPr lvl="0">
              <a:lnSpc>
                <a:spcPct val="150000"/>
              </a:lnSpc>
            </a:pPr>
            <a:endParaRPr lang="zh-CN" altLang="en-US"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64210" y="1513205"/>
            <a:ext cx="10695305" cy="4707890"/>
          </a:xfrm>
          <a:prstGeom prst="rect">
            <a:avLst/>
          </a:prstGeom>
          <a:noFill/>
        </p:spPr>
        <p:txBody>
          <a:bodyPr wrap="square" rtlCol="0">
            <a:spAutoFit/>
          </a:bodyPr>
          <a:lstStyle/>
          <a:p>
            <a:pPr>
              <a:lnSpc>
                <a:spcPct val="150000"/>
              </a:lnSpc>
            </a:pPr>
            <a:r>
              <a:rPr lang="en-US" altLang="zh-CN" sz="2000" b="1">
                <a:latin typeface="宋体" panose="02010600030101010101" pitchFamily="2" charset="-122"/>
                <a:ea typeface="宋体" panose="02010600030101010101" pitchFamily="2" charset="-122"/>
                <a:sym typeface="+mn-ea"/>
              </a:rPr>
              <a:t>3.一般</a:t>
            </a:r>
            <a:r>
              <a:rPr lang="zh-CN" altLang="en-US" sz="2000" b="1">
                <a:latin typeface="宋体" panose="02010600030101010101" pitchFamily="2" charset="-122"/>
                <a:ea typeface="宋体" panose="02010600030101010101" pitchFamily="2" charset="-122"/>
                <a:sym typeface="+mn-ea"/>
              </a:rPr>
              <a:t>将来</a:t>
            </a:r>
            <a:r>
              <a:rPr lang="en-US" altLang="zh-CN" sz="2000" b="1">
                <a:latin typeface="宋体" panose="02010600030101010101" pitchFamily="2" charset="-122"/>
                <a:ea typeface="宋体" panose="02010600030101010101" pitchFamily="2" charset="-122"/>
                <a:sym typeface="+mn-ea"/>
              </a:rPr>
              <a:t>时</a:t>
            </a:r>
          </a:p>
          <a:p>
            <a:pPr>
              <a:lnSpc>
                <a:spcPct val="150000"/>
              </a:lnSpc>
            </a:pPr>
            <a:r>
              <a:rPr lang="en-US" sz="2000" b="1">
                <a:highlight>
                  <a:srgbClr val="FFFF00"/>
                </a:highlight>
                <a:latin typeface="宋体" panose="02010600030101010101" pitchFamily="2" charset="-122"/>
                <a:ea typeface="宋体" panose="02010600030101010101" pitchFamily="2" charset="-122"/>
                <a:sym typeface="+mn-ea"/>
              </a:rPr>
              <a:t>一般将来时的构成</a:t>
            </a:r>
            <a:r>
              <a:rPr lang="zh-CN" altLang="en-US" sz="2000" b="1">
                <a:highlight>
                  <a:srgbClr val="FFFF00"/>
                </a:highlight>
                <a:latin typeface="宋体" panose="02010600030101010101" pitchFamily="2" charset="-122"/>
                <a:ea typeface="宋体" panose="02010600030101010101" pitchFamily="2" charset="-122"/>
                <a:sym typeface="+mn-ea"/>
              </a:rPr>
              <a:t>通常</a:t>
            </a:r>
            <a:r>
              <a:rPr lang="en-US" sz="2000" b="1">
                <a:highlight>
                  <a:srgbClr val="FFFF00"/>
                </a:highlight>
                <a:latin typeface="宋体" panose="02010600030101010101" pitchFamily="2" charset="-122"/>
                <a:ea typeface="宋体" panose="02010600030101010101" pitchFamily="2" charset="-122"/>
                <a:sym typeface="+mn-ea"/>
              </a:rPr>
              <a:t>为“</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will/ shall do</a:t>
            </a:r>
            <a:r>
              <a:rPr lang="en-US" sz="2000" b="1">
                <a:highlight>
                  <a:srgbClr val="FFFF00"/>
                </a:highlight>
                <a:latin typeface="宋体" panose="02010600030101010101" pitchFamily="2" charset="-122"/>
                <a:ea typeface="宋体" panose="02010600030101010101" pitchFamily="2" charset="-122"/>
                <a:sym typeface="+mn-ea"/>
              </a:rPr>
              <a:t>”。</a:t>
            </a:r>
          </a:p>
          <a:p>
            <a:pPr>
              <a:lnSpc>
                <a:spcPct val="150000"/>
              </a:lnSpc>
            </a:pPr>
            <a:r>
              <a:rPr lang="en-US" sz="2000" b="1">
                <a:highlight>
                  <a:srgbClr val="FFFF00"/>
                </a:highlight>
                <a:latin typeface="宋体" panose="02010600030101010101" pitchFamily="2" charset="-122"/>
                <a:ea typeface="宋体" panose="02010600030101010101" pitchFamily="2" charset="-122"/>
                <a:sym typeface="+mn-ea"/>
              </a:rPr>
              <a:t>(1)</a:t>
            </a:r>
            <a:r>
              <a:rPr lang="en-US" sz="2000" b="1">
                <a:highlight>
                  <a:srgbClr val="FFFF00"/>
                </a:highlight>
                <a:ea typeface="宋体" panose="02010600030101010101" pitchFamily="2" charset="-122"/>
                <a:sym typeface="+mn-ea"/>
              </a:rPr>
              <a:t>表</a:t>
            </a:r>
            <a:r>
              <a:rPr lang="en-US" sz="2000" b="1">
                <a:highlight>
                  <a:srgbClr val="FFFF00"/>
                </a:highlight>
                <a:latin typeface="宋体" panose="02010600030101010101" pitchFamily="2" charset="-122"/>
                <a:ea typeface="宋体" panose="02010600030101010101" pitchFamily="2" charset="-122"/>
                <a:sym typeface="+mn-ea"/>
              </a:rPr>
              <a:t>示将来的动作或状态，</a:t>
            </a:r>
          </a:p>
          <a:p>
            <a:pPr>
              <a:lnSpc>
                <a:spcPct val="150000"/>
              </a:lnSpc>
            </a:pPr>
            <a:r>
              <a:rPr lang="en-US" sz="2000" b="1">
                <a:highlight>
                  <a:srgbClr val="FFFF00"/>
                </a:highlight>
                <a:latin typeface="宋体" panose="02010600030101010101" pitchFamily="2" charset="-122"/>
                <a:ea typeface="宋体" panose="02010600030101010101" pitchFamily="2" charset="-122"/>
                <a:sym typeface="+mn-ea"/>
              </a:rPr>
              <a:t>常与</a:t>
            </a:r>
            <a:r>
              <a:rPr lang="en-US" sz="2000">
                <a:highlight>
                  <a:srgbClr val="FFFF00"/>
                </a:highlight>
                <a:latin typeface="Times New Roman" panose="02020603050405020304" charset="0"/>
                <a:ea typeface="宋体" panose="02010600030101010101" pitchFamily="2" charset="-122"/>
                <a:cs typeface="Times New Roman" panose="02020603050405020304" charset="0"/>
                <a:sym typeface="+mn-ea"/>
              </a:rPr>
              <a:t>next year, tomorrow, soon, in the future</a:t>
            </a:r>
            <a:r>
              <a:rPr lang="en-US" sz="2000" b="1">
                <a:highlight>
                  <a:srgbClr val="FFFF00"/>
                </a:highlight>
                <a:latin typeface="宋体" panose="02010600030101010101" pitchFamily="2" charset="-122"/>
                <a:ea typeface="宋体" panose="02010600030101010101" pitchFamily="2" charset="-122"/>
                <a:sym typeface="+mn-ea"/>
              </a:rPr>
              <a:t>等表将来的时间状语连用。</a:t>
            </a:r>
            <a:endParaRPr lang="en-US" sz="2000">
              <a:highlight>
                <a:srgbClr val="FFFF00"/>
              </a:highlight>
              <a:ea typeface="宋体" panose="02010600030101010101" pitchFamily="2" charset="-122"/>
              <a:sym typeface="+mn-ea"/>
            </a:endParaRPr>
          </a:p>
          <a:p>
            <a:pPr>
              <a:lnSpc>
                <a:spcPct val="150000"/>
              </a:lnSpc>
            </a:pPr>
            <a:r>
              <a:rPr sz="2000">
                <a:latin typeface="Times New Roman" panose="02020603050405020304" charset="0"/>
                <a:ea typeface="宋体" panose="02010600030101010101" pitchFamily="2" charset="-122"/>
                <a:cs typeface="Times New Roman" panose="02020603050405020304" charset="0"/>
              </a:rPr>
              <a:t>Don’t worry, the hard work that you do now </a:t>
            </a:r>
            <a:r>
              <a:rPr sz="2000" b="1" i="1">
                <a:latin typeface="Times New Roman" panose="02020603050405020304" charset="0"/>
                <a:ea typeface="宋体" panose="02010600030101010101" pitchFamily="2" charset="-122"/>
                <a:cs typeface="Times New Roman" panose="02020603050405020304" charset="0"/>
              </a:rPr>
              <a:t>will be repaid</a:t>
            </a:r>
            <a:r>
              <a:rPr sz="2000">
                <a:latin typeface="Times New Roman" panose="02020603050405020304" charset="0"/>
                <a:ea typeface="宋体" panose="02010600030101010101" pitchFamily="2" charset="-122"/>
                <a:cs typeface="Times New Roman" panose="02020603050405020304" charset="0"/>
              </a:rPr>
              <a:t> some day in the future. </a:t>
            </a:r>
          </a:p>
          <a:p>
            <a:pPr>
              <a:lnSpc>
                <a:spcPct val="150000"/>
              </a:lnSpc>
            </a:pPr>
            <a:r>
              <a:rPr sz="2000">
                <a:latin typeface="Times New Roman" panose="02020603050405020304" charset="0"/>
                <a:ea typeface="宋体" panose="02010600030101010101" pitchFamily="2" charset="-122"/>
                <a:cs typeface="Times New Roman" panose="02020603050405020304" charset="0"/>
              </a:rPr>
              <a:t>别担心</a:t>
            </a:r>
            <a:r>
              <a:rPr lang="en-US" sz="2000">
                <a:latin typeface="Times New Roman" panose="02020603050405020304" charset="0"/>
                <a:ea typeface="宋体" panose="02010600030101010101" pitchFamily="2" charset="-122"/>
                <a:cs typeface="Times New Roman" panose="02020603050405020304" charset="0"/>
              </a:rPr>
              <a:t>,</a:t>
            </a:r>
            <a:r>
              <a:rPr sz="2000">
                <a:latin typeface="Times New Roman" panose="02020603050405020304" charset="0"/>
                <a:ea typeface="宋体" panose="02010600030101010101" pitchFamily="2" charset="-122"/>
                <a:cs typeface="Times New Roman" panose="02020603050405020304" charset="0"/>
              </a:rPr>
              <a:t>你现在所付出的努力，未来某一天会得到回报。</a:t>
            </a:r>
          </a:p>
          <a:p>
            <a:pPr>
              <a:lnSpc>
                <a:spcPct val="150000"/>
              </a:lnSpc>
            </a:pPr>
            <a:r>
              <a:rPr lang="en-US" sz="2000" b="1">
                <a:highlight>
                  <a:srgbClr val="FFFF00"/>
                </a:highlight>
                <a:latin typeface="宋体" panose="02010600030101010101" pitchFamily="2" charset="-122"/>
                <a:ea typeface="宋体" panose="02010600030101010101" pitchFamily="2" charset="-122"/>
              </a:rPr>
              <a:t>(2)</a:t>
            </a:r>
            <a:r>
              <a:rPr lang="en-US" sz="2000">
                <a:highlight>
                  <a:srgbClr val="FFFF00"/>
                </a:highlight>
                <a:latin typeface="Times New Roman" panose="02020603050405020304" charset="0"/>
                <a:ea typeface="宋体" panose="02010600030101010101" pitchFamily="2" charset="-122"/>
                <a:cs typeface="Times New Roman" panose="02020603050405020304" charset="0"/>
              </a:rPr>
              <a:t>is /am/ are going to do</a:t>
            </a:r>
            <a:r>
              <a:rPr lang="en-US" sz="2000" b="1">
                <a:highlight>
                  <a:srgbClr val="FFFF00"/>
                </a:highlight>
                <a:latin typeface="宋体" panose="02010600030101010101" pitchFamily="2" charset="-122"/>
                <a:ea typeface="宋体" panose="02010600030101010101" pitchFamily="2" charset="-122"/>
              </a:rPr>
              <a:t>表示现在打算或计划将来要做的事情。</a:t>
            </a:r>
          </a:p>
          <a:p>
            <a:pPr>
              <a:lnSpc>
                <a:spcPct val="150000"/>
              </a:lnSpc>
            </a:pPr>
            <a:r>
              <a:rPr lang="en-US" sz="2000" b="1">
                <a:highlight>
                  <a:srgbClr val="FFFF00"/>
                </a:highlight>
                <a:latin typeface="宋体" panose="02010600030101010101" pitchFamily="2" charset="-122"/>
                <a:ea typeface="宋体" panose="02010600030101010101" pitchFamily="2" charset="-122"/>
              </a:rPr>
              <a:t>也可以表示根据某种迹象认为在最近或将来要发生的事情。</a:t>
            </a:r>
          </a:p>
          <a:p>
            <a:pPr>
              <a:lnSpc>
                <a:spcPct val="150000"/>
              </a:lnSpc>
            </a:pPr>
            <a:r>
              <a:rPr sz="2000">
                <a:latin typeface="Times New Roman" panose="02020603050405020304" charset="0"/>
                <a:ea typeface="宋体" panose="02010600030101010101" pitchFamily="2" charset="-122"/>
                <a:cs typeface="Times New Roman" panose="02020603050405020304" charset="0"/>
              </a:rPr>
              <a:t>They</a:t>
            </a:r>
            <a:r>
              <a:rPr sz="2000" b="1" i="1">
                <a:latin typeface="Times New Roman" panose="02020603050405020304" charset="0"/>
                <a:ea typeface="宋体" panose="02010600030101010101" pitchFamily="2" charset="-122"/>
                <a:cs typeface="Times New Roman" panose="02020603050405020304" charset="0"/>
              </a:rPr>
              <a:t> are going to</a:t>
            </a:r>
            <a:r>
              <a:rPr sz="2000">
                <a:latin typeface="Times New Roman" panose="02020603050405020304" charset="0"/>
                <a:ea typeface="宋体" panose="02010600030101010101" pitchFamily="2" charset="-122"/>
                <a:cs typeface="Times New Roman" panose="02020603050405020304" charset="0"/>
              </a:rPr>
              <a:t> hold a meeting to discuss the problem.</a:t>
            </a:r>
            <a:r>
              <a:rPr lang="en-US" sz="2000">
                <a:latin typeface="Times New Roman" panose="02020603050405020304" charset="0"/>
                <a:ea typeface="宋体" panose="02010600030101010101" pitchFamily="2" charset="-122"/>
                <a:cs typeface="Times New Roman" panose="02020603050405020304" charset="0"/>
              </a:rPr>
              <a:t>    </a:t>
            </a:r>
            <a:r>
              <a:rPr sz="2000">
                <a:latin typeface="Times New Roman" panose="02020603050405020304" charset="0"/>
                <a:ea typeface="宋体" panose="02010600030101010101" pitchFamily="2" charset="-122"/>
                <a:cs typeface="Times New Roman" panose="02020603050405020304" charset="0"/>
              </a:rPr>
              <a:t>他们打算开个会来讨论这个问题。</a:t>
            </a:r>
          </a:p>
          <a:p>
            <a:pPr>
              <a:lnSpc>
                <a:spcPct val="150000"/>
              </a:lnSpc>
            </a:pPr>
            <a:r>
              <a:rPr sz="2000">
                <a:latin typeface="Times New Roman" panose="02020603050405020304" charset="0"/>
                <a:ea typeface="宋体" panose="02010600030101010101" pitchFamily="2" charset="-122"/>
                <a:cs typeface="Times New Roman" panose="02020603050405020304" charset="0"/>
              </a:rPr>
              <a:t>It looks as if it </a:t>
            </a:r>
            <a:r>
              <a:rPr sz="2000" b="1" i="1">
                <a:latin typeface="Times New Roman" panose="02020603050405020304" charset="0"/>
                <a:ea typeface="宋体" panose="02010600030101010101" pitchFamily="2" charset="-122"/>
                <a:cs typeface="Times New Roman" panose="02020603050405020304" charset="0"/>
              </a:rPr>
              <a:t>is going to</a:t>
            </a:r>
            <a:r>
              <a:rPr sz="2000">
                <a:latin typeface="Times New Roman" panose="02020603050405020304" charset="0"/>
                <a:ea typeface="宋体" panose="02010600030101010101" pitchFamily="2" charset="-122"/>
                <a:cs typeface="Times New Roman" panose="02020603050405020304" charset="0"/>
              </a:rPr>
              <a:t> rain. </a:t>
            </a:r>
            <a:r>
              <a:rPr lang="en-US" sz="2000">
                <a:latin typeface="Times New Roman" panose="02020603050405020304" charset="0"/>
                <a:ea typeface="宋体" panose="02010600030101010101" pitchFamily="2" charset="-122"/>
                <a:cs typeface="Times New Roman" panose="02020603050405020304" charset="0"/>
              </a:rPr>
              <a:t>                                             </a:t>
            </a:r>
            <a:r>
              <a:rPr sz="2000">
                <a:latin typeface="Times New Roman" panose="02020603050405020304" charset="0"/>
                <a:ea typeface="宋体" panose="02010600030101010101" pitchFamily="2" charset="-122"/>
                <a:cs typeface="Times New Roman" panose="02020603050405020304" charset="0"/>
              </a:rPr>
              <a:t>天看上去像是要下雨了。</a:t>
            </a:r>
          </a:p>
        </p:txBody>
      </p:sp>
      <p:sp>
        <p:nvSpPr>
          <p:cNvPr id="7"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10" grpId="0" bldLvl="0" animBg="1"/>
      <p:bldP spid="29" grpId="0"/>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0" name="Rounded Rectangle 88"/>
          <p:cNvSpPr/>
          <p:nvPr>
            <p:custDataLst>
              <p:tags r:id="rId2"/>
            </p:custDataLst>
          </p:nvPr>
        </p:nvSpPr>
        <p:spPr>
          <a:xfrm>
            <a:off x="561975" y="1199515"/>
            <a:ext cx="482600" cy="44958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29" name="TextBox 8"/>
          <p:cNvSpPr txBox="1"/>
          <p:nvPr>
            <p:custDataLst>
              <p:tags r:id="rId3"/>
            </p:custDataLst>
          </p:nvPr>
        </p:nvSpPr>
        <p:spPr>
          <a:xfrm>
            <a:off x="393330" y="119947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2.1</a:t>
            </a:r>
            <a:endParaRPr lang="zh-CN" altLang="en-US" sz="2000" b="1" dirty="0">
              <a:solidFill>
                <a:schemeClr val="lt1"/>
              </a:solidFill>
              <a:cs typeface="+mn-ea"/>
              <a:sym typeface="+mn-lt"/>
            </a:endParaRPr>
          </a:p>
        </p:txBody>
      </p:sp>
      <p:sp>
        <p:nvSpPr>
          <p:cNvPr id="3" name="文本框 2"/>
          <p:cNvSpPr txBox="1"/>
          <p:nvPr/>
        </p:nvSpPr>
        <p:spPr>
          <a:xfrm>
            <a:off x="1202690" y="1096010"/>
            <a:ext cx="6096000" cy="1014730"/>
          </a:xfrm>
          <a:prstGeom prst="rect">
            <a:avLst/>
          </a:prstGeom>
          <a:noFill/>
        </p:spPr>
        <p:txBody>
          <a:bodyPr wrap="square" rtlCol="0" anchor="t">
            <a:spAutoFit/>
          </a:bodyPr>
          <a:lstStyle/>
          <a:p>
            <a:pPr lvl="0">
              <a:lnSpc>
                <a:spcPct val="150000"/>
              </a:lnSpc>
            </a:pPr>
            <a:r>
              <a:rPr lang="zh-CN" altLang="en-US" sz="2000" b="1" dirty="0">
                <a:solidFill>
                  <a:srgbClr val="000000"/>
                </a:solidFill>
                <a:cs typeface="+mn-ea"/>
                <a:sym typeface="+mn-lt"/>
              </a:rPr>
              <a:t>在一般状态下的时态</a:t>
            </a:r>
            <a:endParaRPr lang="en-US" altLang="zh-CN" sz="2000" b="1" dirty="0">
              <a:solidFill>
                <a:srgbClr val="000000"/>
              </a:solidFill>
              <a:cs typeface="+mn-ea"/>
              <a:sym typeface="+mn-lt"/>
            </a:endParaRPr>
          </a:p>
          <a:p>
            <a:pPr lvl="0">
              <a:lnSpc>
                <a:spcPct val="150000"/>
              </a:lnSpc>
            </a:pPr>
            <a:endParaRPr lang="zh-CN" altLang="en-US" sz="2000" b="1" dirty="0">
              <a:solidFill>
                <a:srgbClr val="000000"/>
              </a:solidFill>
              <a:cs typeface="+mn-ea"/>
              <a:sym typeface="+mn-lt"/>
            </a:endParaRPr>
          </a:p>
        </p:txBody>
      </p:sp>
      <p:cxnSp>
        <p:nvCxnSpPr>
          <p:cNvPr id="6" name="直接连接符 5"/>
          <p:cNvCxnSpPr/>
          <p:nvPr/>
        </p:nvCxnSpPr>
        <p:spPr>
          <a:xfrm>
            <a:off x="553085" y="1076960"/>
            <a:ext cx="552704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sp>
        <p:nvSpPr>
          <p:cNvPr id="8" name="文本框 7"/>
          <p:cNvSpPr txBox="1"/>
          <p:nvPr/>
        </p:nvSpPr>
        <p:spPr>
          <a:xfrm>
            <a:off x="664210" y="1513205"/>
            <a:ext cx="10695305" cy="3969385"/>
          </a:xfrm>
          <a:prstGeom prst="rect">
            <a:avLst/>
          </a:prstGeom>
          <a:noFill/>
        </p:spPr>
        <p:txBody>
          <a:bodyPr wrap="square" rtlCol="0">
            <a:spAutoFit/>
          </a:bodyPr>
          <a:lstStyle/>
          <a:p>
            <a:pPr>
              <a:lnSpc>
                <a:spcPct val="150000"/>
              </a:lnSpc>
            </a:pPr>
            <a:r>
              <a:rPr lang="en-US" altLang="zh-CN" sz="2400" b="1">
                <a:latin typeface="宋体" panose="02010600030101010101" pitchFamily="2" charset="-122"/>
                <a:ea typeface="宋体" panose="02010600030101010101" pitchFamily="2" charset="-122"/>
                <a:sym typeface="+mn-ea"/>
              </a:rPr>
              <a:t>3.一般</a:t>
            </a:r>
            <a:r>
              <a:rPr lang="zh-CN" altLang="en-US" sz="2400" b="1">
                <a:latin typeface="宋体" panose="02010600030101010101" pitchFamily="2" charset="-122"/>
                <a:ea typeface="宋体" panose="02010600030101010101" pitchFamily="2" charset="-122"/>
                <a:sym typeface="+mn-ea"/>
              </a:rPr>
              <a:t>将来</a:t>
            </a:r>
            <a:r>
              <a:rPr lang="en-US" altLang="zh-CN" sz="2400" b="1">
                <a:latin typeface="宋体" panose="02010600030101010101" pitchFamily="2" charset="-122"/>
                <a:ea typeface="宋体" panose="02010600030101010101" pitchFamily="2" charset="-122"/>
                <a:sym typeface="+mn-ea"/>
              </a:rPr>
              <a:t>时</a:t>
            </a:r>
          </a:p>
          <a:p>
            <a:pPr>
              <a:lnSpc>
                <a:spcPct val="150000"/>
              </a:lnSpc>
            </a:pPr>
            <a:r>
              <a:rPr lang="en-US" sz="2400" b="1">
                <a:highlight>
                  <a:srgbClr val="FFFF00"/>
                </a:highlight>
                <a:latin typeface="宋体" panose="02010600030101010101" pitchFamily="2" charset="-122"/>
                <a:ea typeface="宋体" panose="02010600030101010101" pitchFamily="2" charset="-122"/>
                <a:sym typeface="+mn-ea"/>
              </a:rPr>
              <a:t>一般将来时的构成</a:t>
            </a:r>
            <a:r>
              <a:rPr lang="zh-CN" altLang="en-US" sz="2400" b="1">
                <a:highlight>
                  <a:srgbClr val="FFFF00"/>
                </a:highlight>
                <a:latin typeface="宋体" panose="02010600030101010101" pitchFamily="2" charset="-122"/>
                <a:ea typeface="宋体" panose="02010600030101010101" pitchFamily="2" charset="-122"/>
                <a:sym typeface="+mn-ea"/>
              </a:rPr>
              <a:t>通常</a:t>
            </a:r>
            <a:r>
              <a:rPr lang="en-US" sz="2400" b="1">
                <a:highlight>
                  <a:srgbClr val="FFFF00"/>
                </a:highlight>
                <a:latin typeface="宋体" panose="02010600030101010101" pitchFamily="2" charset="-122"/>
                <a:ea typeface="宋体" panose="02010600030101010101" pitchFamily="2" charset="-122"/>
                <a:sym typeface="+mn-ea"/>
              </a:rPr>
              <a:t>为“</a:t>
            </a:r>
            <a:r>
              <a:rPr lang="en-US" sz="2400">
                <a:highlight>
                  <a:srgbClr val="FFFF00"/>
                </a:highlight>
                <a:latin typeface="Times New Roman" panose="02020603050405020304" charset="0"/>
                <a:ea typeface="宋体" panose="02010600030101010101" pitchFamily="2" charset="-122"/>
                <a:cs typeface="Times New Roman" panose="02020603050405020304" charset="0"/>
                <a:sym typeface="+mn-ea"/>
              </a:rPr>
              <a:t>will/ shall do</a:t>
            </a:r>
            <a:r>
              <a:rPr lang="en-US" sz="2400" b="1">
                <a:highlight>
                  <a:srgbClr val="FFFF00"/>
                </a:highlight>
                <a:latin typeface="宋体" panose="02010600030101010101" pitchFamily="2" charset="-122"/>
                <a:ea typeface="宋体" panose="02010600030101010101" pitchFamily="2" charset="-122"/>
                <a:sym typeface="+mn-ea"/>
              </a:rPr>
              <a:t>”。</a:t>
            </a:r>
          </a:p>
          <a:p>
            <a:pPr>
              <a:lnSpc>
                <a:spcPct val="150000"/>
              </a:lnSpc>
            </a:pPr>
            <a:r>
              <a:rPr lang="en-US" sz="2400" b="1">
                <a:highlight>
                  <a:srgbClr val="FFFF00"/>
                </a:highlight>
                <a:latin typeface="宋体" panose="02010600030101010101" pitchFamily="2" charset="-122"/>
                <a:ea typeface="宋体" panose="02010600030101010101" pitchFamily="2" charset="-122"/>
                <a:sym typeface="+mn-ea"/>
              </a:rPr>
              <a:t>(3)</a:t>
            </a:r>
            <a:r>
              <a:rPr lang="en-US" sz="2400">
                <a:highlight>
                  <a:srgbClr val="FFFF00"/>
                </a:highlight>
                <a:latin typeface="Times New Roman" panose="02020603050405020304" charset="0"/>
                <a:ea typeface="宋体" panose="02010600030101010101" pitchFamily="2" charset="-122"/>
                <a:cs typeface="Times New Roman" panose="02020603050405020304" charset="0"/>
              </a:rPr>
              <a:t>is /am/ are to do</a:t>
            </a:r>
            <a:r>
              <a:rPr lang="en-US" sz="2400" b="1">
                <a:highlight>
                  <a:srgbClr val="FFFF00"/>
                </a:highlight>
                <a:latin typeface="Times New Roman" panose="02020603050405020304" charset="0"/>
                <a:ea typeface="宋体" panose="02010600030101010101" pitchFamily="2" charset="-122"/>
                <a:cs typeface="Times New Roman" panose="02020603050405020304" charset="0"/>
              </a:rPr>
              <a:t>表示预先安排好的计划或约定。</a:t>
            </a:r>
            <a:endParaRPr sz="2400">
              <a:latin typeface="Times New Roman" panose="02020603050405020304" charset="0"/>
              <a:ea typeface="宋体" panose="02010600030101010101" pitchFamily="2" charset="-122"/>
              <a:cs typeface="Times New Roman" panose="02020603050405020304" charset="0"/>
            </a:endParaRPr>
          </a:p>
          <a:p>
            <a:pPr>
              <a:lnSpc>
                <a:spcPct val="150000"/>
              </a:lnSpc>
            </a:pPr>
            <a:r>
              <a:rPr sz="2400">
                <a:latin typeface="Times New Roman" panose="02020603050405020304" charset="0"/>
                <a:ea typeface="宋体" panose="02010600030101010101" pitchFamily="2" charset="-122"/>
                <a:cs typeface="Times New Roman" panose="02020603050405020304" charset="0"/>
              </a:rPr>
              <a:t>You </a:t>
            </a:r>
            <a:r>
              <a:rPr sz="2400" b="1" i="1">
                <a:latin typeface="Times New Roman" panose="02020603050405020304" charset="0"/>
                <a:ea typeface="宋体" panose="02010600030101010101" pitchFamily="2" charset="-122"/>
                <a:cs typeface="Times New Roman" panose="02020603050405020304" charset="0"/>
              </a:rPr>
              <a:t>are to meet</a:t>
            </a:r>
            <a:r>
              <a:rPr sz="2400">
                <a:latin typeface="Times New Roman" panose="02020603050405020304" charset="0"/>
                <a:ea typeface="宋体" panose="02010600030101010101" pitchFamily="2" charset="-122"/>
                <a:cs typeface="Times New Roman" panose="02020603050405020304" charset="0"/>
              </a:rPr>
              <a:t> M</a:t>
            </a:r>
            <a:r>
              <a:rPr lang="en-US" sz="2400">
                <a:latin typeface="Times New Roman" panose="02020603050405020304" charset="0"/>
                <a:ea typeface="宋体" panose="02010600030101010101" pitchFamily="2" charset="-122"/>
                <a:cs typeface="Times New Roman" panose="02020603050405020304" charset="0"/>
              </a:rPr>
              <a:t>r</a:t>
            </a:r>
            <a:r>
              <a:rPr sz="2400">
                <a:latin typeface="Times New Roman" panose="02020603050405020304" charset="0"/>
                <a:ea typeface="宋体" panose="02010600030101010101" pitchFamily="2" charset="-122"/>
                <a:cs typeface="Times New Roman" panose="02020603050405020304" charset="0"/>
              </a:rPr>
              <a:t>. Wang at eight o’clock this morning.</a:t>
            </a:r>
          </a:p>
          <a:p>
            <a:pPr>
              <a:lnSpc>
                <a:spcPct val="150000"/>
              </a:lnSpc>
            </a:pPr>
            <a:r>
              <a:rPr sz="2400">
                <a:latin typeface="Times New Roman" panose="02020603050405020304" charset="0"/>
                <a:ea typeface="宋体" panose="02010600030101010101" pitchFamily="2" charset="-122"/>
                <a:cs typeface="Times New Roman" panose="02020603050405020304" charset="0"/>
              </a:rPr>
              <a:t>你今天早上8点要去见王先生。</a:t>
            </a:r>
          </a:p>
          <a:p>
            <a:pPr>
              <a:lnSpc>
                <a:spcPct val="150000"/>
              </a:lnSpc>
            </a:pPr>
            <a:r>
              <a:rPr lang="en-US" sz="2400" b="1">
                <a:highlight>
                  <a:srgbClr val="FFFF00"/>
                </a:highlight>
                <a:latin typeface="宋体" panose="02010600030101010101" pitchFamily="2" charset="-122"/>
                <a:ea typeface="宋体" panose="02010600030101010101" pitchFamily="2" charset="-122"/>
                <a:sym typeface="+mn-ea"/>
              </a:rPr>
              <a:t>(4)</a:t>
            </a:r>
            <a:r>
              <a:rPr lang="en-US" sz="2400">
                <a:highlight>
                  <a:srgbClr val="FFFF00"/>
                </a:highlight>
                <a:latin typeface="Times New Roman" panose="02020603050405020304" charset="0"/>
                <a:ea typeface="宋体" panose="02010600030101010101" pitchFamily="2" charset="-122"/>
                <a:cs typeface="Times New Roman" panose="02020603050405020304" charset="0"/>
              </a:rPr>
              <a:t>is /am/ are about to do</a:t>
            </a:r>
            <a:r>
              <a:rPr lang="en-US" sz="2400" b="1">
                <a:highlight>
                  <a:srgbClr val="FFFF00"/>
                </a:highlight>
                <a:latin typeface="Times New Roman" panose="02020603050405020304" charset="0"/>
                <a:ea typeface="宋体" panose="02010600030101010101" pitchFamily="2" charset="-122"/>
                <a:cs typeface="Times New Roman" panose="02020603050405020304" charset="0"/>
              </a:rPr>
              <a:t>表示即将做某事，该结构不与具体的时间状语连用。</a:t>
            </a:r>
            <a:endParaRPr lang="en-US" sz="2400">
              <a:highlight>
                <a:srgbClr val="FFFF00"/>
              </a:highlight>
              <a:latin typeface="Times New Roman" panose="02020603050405020304" charset="0"/>
              <a:ea typeface="宋体" panose="02010600030101010101" pitchFamily="2" charset="-122"/>
              <a:cs typeface="Times New Roman" panose="02020603050405020304" charset="0"/>
            </a:endParaRPr>
          </a:p>
          <a:p>
            <a:pPr>
              <a:lnSpc>
                <a:spcPct val="150000"/>
              </a:lnSpc>
            </a:pPr>
            <a:r>
              <a:rPr sz="2400">
                <a:latin typeface="Times New Roman" panose="02020603050405020304" charset="0"/>
                <a:ea typeface="宋体" panose="02010600030101010101" pitchFamily="2" charset="-122"/>
                <a:cs typeface="Times New Roman" panose="02020603050405020304" charset="0"/>
              </a:rPr>
              <a:t>I</a:t>
            </a:r>
            <a:r>
              <a:rPr sz="2400" b="1" i="1">
                <a:latin typeface="Times New Roman" panose="02020603050405020304" charset="0"/>
                <a:ea typeface="宋体" panose="02010600030101010101" pitchFamily="2" charset="-122"/>
                <a:cs typeface="Times New Roman" panose="02020603050405020304" charset="0"/>
              </a:rPr>
              <a:t> am about to</a:t>
            </a:r>
            <a:r>
              <a:rPr sz="2400">
                <a:latin typeface="Times New Roman" panose="02020603050405020304" charset="0"/>
                <a:ea typeface="宋体" panose="02010600030101010101" pitchFamily="2" charset="-122"/>
                <a:cs typeface="Times New Roman" panose="02020603050405020304" charset="0"/>
              </a:rPr>
              <a:t> stop. 我即将停下来。</a:t>
            </a:r>
          </a:p>
        </p:txBody>
      </p:sp>
      <p:sp>
        <p:nvSpPr>
          <p:cNvPr id="7" name="íSľïḑe"/>
          <p:cNvSpPr txBox="1"/>
          <p:nvPr/>
        </p:nvSpPr>
        <p:spPr>
          <a:xfrm>
            <a:off x="1044575" y="383223"/>
            <a:ext cx="48120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a:t>
            </a:r>
            <a:r>
              <a:rPr kumimoji="0" lang="en-US" altLang="zh-CN" sz="2800" b="1" i="0" u="none" strike="noStrike" kern="0" cap="none" spc="0" normalizeH="0" baseline="0" noProof="0" dirty="0">
                <a:ln>
                  <a:noFill/>
                </a:ln>
                <a:solidFill>
                  <a:schemeClr val="accent1"/>
                </a:solidFill>
                <a:effectLst/>
                <a:uLnTx/>
                <a:uFillTx/>
                <a:cs typeface="+mn-ea"/>
                <a:sym typeface="+mn-lt"/>
              </a:rPr>
              <a:t> </a:t>
            </a:r>
            <a:r>
              <a:rPr lang="zh-CN" altLang="en-US" sz="2800" kern="0" noProof="0" dirty="0">
                <a:ln>
                  <a:noFill/>
                </a:ln>
                <a:solidFill>
                  <a:schemeClr val="accent1"/>
                </a:solidFill>
                <a:effectLst/>
                <a:uLnTx/>
                <a:uFillTx/>
                <a:cs typeface="+mn-ea"/>
                <a:sym typeface="+mn-lt"/>
              </a:rPr>
              <a:t>时态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par>
    </p:tnLst>
    <p:bldLst>
      <p:bldP spid="4" grpId="0" bldLvl="0" animBg="1"/>
      <p:bldP spid="10" grpId="0" bldLvl="0" animBg="1"/>
      <p:bldP spid="29" grpId="0"/>
      <p:bldP spid="8" grpId="0"/>
      <p:bldP spid="8" grpId="1"/>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9ab7f758-118b-467d-808e-66a3fda3983b"/>
  <p:tag name="COMMONDATA" val="eyJoZGlkIjoiNGI0MWEzMWIwMDkzNDU5MWMzMDA0MWRhYWEyZDAyZTgifQ=="/>
</p:tagLst>
</file>

<file path=ppt/tags/tag1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10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0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10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0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160,&quot;width&quot;:10990}"/>
</p:tagLst>
</file>

<file path=ppt/tags/tag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7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7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8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8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9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9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9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9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9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9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9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2130</Words>
  <Application>Microsoft Office PowerPoint</Application>
  <PresentationFormat>自定义</PresentationFormat>
  <Paragraphs>328</Paragraphs>
  <Slides>35</Slides>
  <Notes>0</Notes>
  <HiddenSlides>0</HiddenSlides>
  <MMClips>0</MMClips>
  <ScaleCrop>false</ScaleCrop>
  <HeadingPairs>
    <vt:vector size="4" baseType="variant">
      <vt:variant>
        <vt:lpstr>主题</vt:lpstr>
      </vt:variant>
      <vt:variant>
        <vt:i4>2</vt:i4>
      </vt:variant>
      <vt:variant>
        <vt:lpstr>幻灯片标题</vt:lpstr>
      </vt:variant>
      <vt:variant>
        <vt:i4>35</vt:i4>
      </vt:variant>
    </vt:vector>
  </HeadingPairs>
  <TitlesOfParts>
    <vt:vector size="37" baseType="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lenovo</cp:lastModifiedBy>
  <cp:revision>98</cp:revision>
  <dcterms:created xsi:type="dcterms:W3CDTF">2023-11-08T11:26:00Z</dcterms:created>
  <dcterms:modified xsi:type="dcterms:W3CDTF">2024-09-20T08:57:39Z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2052-11.1.0.12165</vt:lpwstr>
  </property>
</Properties>
</file>