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8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91" r:id="rId29"/>
    <p:sldId id="282" r:id="rId30"/>
    <p:sldId id="283" r:id="rId31"/>
    <p:sldId id="284" r:id="rId3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228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40fc09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4624092-DF44-452D-9DA3-16B669FAD9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人体的呼吸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40fc09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C91896-BAA8-470E-900B-72AC8F680E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8ff97b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72ea5c2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819e3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288b0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8ff97b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72ea5c2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f819e320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33288b083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人体的呼吸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6EF28D-BD41-7715-25F9-7D3909B257F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102AA4-E958-4F60-8571-7D98CA79E5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86B40B-4142-40E3-B244-7E563DF3B0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8ff97b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72ea5c2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819e3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288b0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8ff97b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72ea5c2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f819e320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33288b083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2_1#4b7580db2?colgroup=4,8,18&amp;vaa=1&amp;vcp=1&amp;vis=1&amp;pid=1a49356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29375"/>
              </p:ext>
            </p:extLst>
          </p:nvPr>
        </p:nvGraphicFramePr>
        <p:xfrm>
          <a:off x="539497" y="2153888"/>
          <a:ext cx="11112012" cy="3254820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2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吸系统结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0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痰的形成场所是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是气体和食物的共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同通道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能避免食物入肺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32_2#4b7580db2.table_image?tii=2&amp;vaa=1&amp;vcp=1&amp;vis=1&amp;pid=1a493566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478" y="2812066"/>
            <a:ext cx="2121408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33_1#4b7580db2.blank?vaa=1&amp;vcp=1&amp;vis=1&amp;pid=1a493566b&amp;color=0,0,0&amp;mp=1&amp;vpa=21&amp;vtp=1&amp;vaab=1"/>
          <p:cNvSpPr/>
          <p:nvPr/>
        </p:nvSpPr>
        <p:spPr>
          <a:xfrm>
            <a:off x="9044044" y="29353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6_AN.34_1#4b7580db2.blank?vaa=1&amp;vcp=1&amp;vis=1&amp;pid=1a493566b&amp;color=0,0,0&amp;mp=1&amp;vpa=22&amp;vtp=1&amp;vaab=1&amp;bbb=1"/>
          <p:cNvSpPr/>
          <p:nvPr/>
        </p:nvSpPr>
        <p:spPr>
          <a:xfrm>
            <a:off x="10169976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气管</a:t>
            </a:r>
            <a:endParaRPr lang="en-US" altLang="zh-CN" sz="2800" dirty="0"/>
          </a:p>
        </p:txBody>
      </p:sp>
      <p:sp>
        <p:nvSpPr>
          <p:cNvPr id="6" name="QB_6_AN.35_1#4b7580db2.blank?vaa=1&amp;vcp=1&amp;vis=1&amp;pid=1a493566b&amp;color=0,0,0&amp;mp=1&amp;vpa=23&amp;vtp=1&amp;vaab=1"/>
          <p:cNvSpPr/>
          <p:nvPr/>
        </p:nvSpPr>
        <p:spPr>
          <a:xfrm>
            <a:off x="6021443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36_1#4b7580db2.blank?vaa=1&amp;vcp=1&amp;vis=1&amp;pid=1a493566b&amp;color=0,0,0&amp;mp=1&amp;vpa=24&amp;vtp=1&amp;vaab=1&amp;bbb=1"/>
          <p:cNvSpPr/>
          <p:nvPr/>
        </p:nvSpPr>
        <p:spPr>
          <a:xfrm>
            <a:off x="7266044" y="3494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支气管</a:t>
            </a:r>
            <a:endParaRPr lang="en-US" altLang="zh-CN" sz="2800" dirty="0"/>
          </a:p>
        </p:txBody>
      </p:sp>
      <p:sp>
        <p:nvSpPr>
          <p:cNvPr id="8" name="QB_6_AN.37_1#4b7580db2.blank?vaa=1&amp;vcp=1&amp;vis=1&amp;pid=1a493566b&amp;color=0,0,0&amp;mp=1&amp;vpa=25&amp;vtp=1&amp;vaab=1"/>
          <p:cNvSpPr/>
          <p:nvPr/>
        </p:nvSpPr>
        <p:spPr>
          <a:xfrm>
            <a:off x="6554844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9" name="QB_6_AN.38_1#4b7580db2.blank?vaa=1&amp;vcp=1&amp;vis=1&amp;pid=1a493566b&amp;color=0,0,0&amp;mp=1&amp;vpa=26&amp;vtp=1&amp;vaab=1"/>
          <p:cNvSpPr/>
          <p:nvPr/>
        </p:nvSpPr>
        <p:spPr>
          <a:xfrm>
            <a:off x="7799444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咽</a:t>
            </a:r>
            <a:endParaRPr lang="en-US" altLang="zh-CN" sz="2800" dirty="0"/>
          </a:p>
        </p:txBody>
      </p:sp>
      <p:sp>
        <p:nvSpPr>
          <p:cNvPr id="10" name="QB_6_AN.39_1#4b7580db2.blank?vaa=1&amp;vcp=1&amp;vis=1&amp;pid=1a493566b&amp;color=0,0,0&amp;mp=1&amp;vpa=27&amp;vtp=1&amp;vaab=1&amp;bbb=1"/>
          <p:cNvSpPr/>
          <p:nvPr/>
        </p:nvSpPr>
        <p:spPr>
          <a:xfrm>
            <a:off x="6719944" y="459168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会厌软骨</a:t>
            </a:r>
            <a:endParaRPr lang="en-US" altLang="zh-CN" sz="2800" dirty="0"/>
          </a:p>
        </p:txBody>
      </p:sp>
      <p:sp>
        <p:nvSpPr>
          <p:cNvPr id="2" name="QB_6_BD.32_1#4b7580db2?colgroup=4,8,18&amp;vaa=1&amp;vcp=1&amp;vis=1&amp;pid=1a493566b&amp;color=0,0,0&amp;mp=1&amp;vtp=1&amp;vaab=1&amp;bt=1&amp;bbb=1">
            <a:extLst>
              <a:ext uri="{FF2B5EF4-FFF2-40B4-BE49-F238E27FC236}">
                <a16:creationId xmlns:a16="http://schemas.microsoft.com/office/drawing/2014/main" id="{69A9F511-F20C-C261-CA83-CD9A12A46223}"/>
              </a:ext>
            </a:extLst>
          </p:cNvPr>
          <p:cNvSpPr txBox="1"/>
          <p:nvPr/>
        </p:nvSpPr>
        <p:spPr>
          <a:xfrm>
            <a:off x="10933364" y="14454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40_1#4b7580db2?colgroup=4,8,18&amp;vaa=1&amp;vcp=1&amp;vis=1&amp;pid=1a49356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885887"/>
              </p:ext>
            </p:extLst>
          </p:nvPr>
        </p:nvGraphicFramePr>
        <p:xfrm>
          <a:off x="539497" y="1815560"/>
          <a:ext cx="11112012" cy="3931476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肌运动示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5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图甲演示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胸腔容积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血液流经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40_2#4b7580db2.table_image?tii=3&amp;vaa=1&amp;vcp=1&amp;vis=1&amp;pid=1a493566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1606" y="2953798"/>
            <a:ext cx="235915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41_1#4b7580db2.blank?vaa=1&amp;vcp=1&amp;vis=1&amp;pid=1a493566b&amp;color=0,0,0&amp;mp=1&amp;vpa=28&amp;vtp=1&amp;vaab=1&amp;bbb=1"/>
          <p:cNvSpPr/>
          <p:nvPr/>
        </p:nvSpPr>
        <p:spPr>
          <a:xfrm>
            <a:off x="7977244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气管</a:t>
            </a:r>
            <a:endParaRPr lang="en-US" altLang="zh-CN" sz="2800" dirty="0"/>
          </a:p>
        </p:txBody>
      </p:sp>
      <p:sp>
        <p:nvSpPr>
          <p:cNvPr id="5" name="QB_6_AN.42_1#4b7580db2.blank?vaa=1&amp;vcp=1&amp;vis=1&amp;pid=1a493566b&amp;color=0,0,0&amp;mp=1&amp;vpa=29&amp;vtp=1&amp;vaab=1"/>
          <p:cNvSpPr/>
          <p:nvPr/>
        </p:nvSpPr>
        <p:spPr>
          <a:xfrm>
            <a:off x="10453744" y="2376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6" name="QB_6_AN.43_1#4b7580db2.blank?vaa=1&amp;vcp=1&amp;vis=1&amp;pid=1a493566b&amp;color=0,0,0&amp;mp=1&amp;vpa=30&amp;vtp=1&amp;vaab=1&amp;bbb=1"/>
          <p:cNvSpPr/>
          <p:nvPr/>
        </p:nvSpPr>
        <p:spPr>
          <a:xfrm>
            <a:off x="6377044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</a:t>
            </a:r>
            <a:endParaRPr lang="en-US" altLang="zh-CN" sz="2800" dirty="0"/>
          </a:p>
        </p:txBody>
      </p:sp>
      <p:sp>
        <p:nvSpPr>
          <p:cNvPr id="7" name="QB_6_AN.44_1#4b7580db2.blank?vaa=1&amp;vcp=1&amp;vis=1&amp;pid=1a493566b&amp;color=0,0,0&amp;mp=1&amp;vpa=31&amp;vtp=1&amp;vaab=1&amp;bbb=1"/>
          <p:cNvSpPr/>
          <p:nvPr/>
        </p:nvSpPr>
        <p:spPr>
          <a:xfrm>
            <a:off x="8853544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膈肌</a:t>
            </a:r>
            <a:endParaRPr lang="en-US" altLang="zh-CN" sz="2800" dirty="0"/>
          </a:p>
        </p:txBody>
      </p:sp>
      <p:sp>
        <p:nvSpPr>
          <p:cNvPr id="8" name="QB_6_AN.45_1#4b7580db2.blank?vaa=1&amp;vcp=1&amp;vis=1&amp;pid=1a493566b&amp;color=0,0,0&amp;mp=1&amp;vpa=32&amp;vtp=1&amp;vaab=1"/>
          <p:cNvSpPr/>
          <p:nvPr/>
        </p:nvSpPr>
        <p:spPr>
          <a:xfrm>
            <a:off x="7621644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</a:t>
            </a:r>
            <a:endParaRPr lang="en-US" altLang="zh-CN" sz="2800" dirty="0"/>
          </a:p>
        </p:txBody>
      </p:sp>
      <p:sp>
        <p:nvSpPr>
          <p:cNvPr id="9" name="QB_6_AN.46_1#4b7580db2.blank?vaa=1&amp;vcp=1&amp;vis=1&amp;pid=1a493566b&amp;color=0,0,0&amp;mp=1&amp;vpa=33&amp;vtp=1&amp;vaab=1&amp;bbb=1"/>
          <p:cNvSpPr/>
          <p:nvPr/>
        </p:nvSpPr>
        <p:spPr>
          <a:xfrm>
            <a:off x="10098144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0" name="QB_6_AN.47_1#4b7580db2.blank?vaa=1&amp;vcp=1&amp;vis=1&amp;pid=1a493566b&amp;color=0,0,0&amp;mp=1&amp;vpa=34&amp;vtp=1&amp;vaab=1&amp;bbb=1"/>
          <p:cNvSpPr/>
          <p:nvPr/>
        </p:nvSpPr>
        <p:spPr>
          <a:xfrm>
            <a:off x="6732644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11" name="QB_6_AN.48_1#4b7580db2.blank?vaa=1&amp;vcp=1&amp;vis=1&amp;pid=1a493566b&amp;color=0,0,0&amp;mp=1&amp;vpa=35&amp;vtp=1&amp;vaab=1&amp;bbb=1"/>
          <p:cNvSpPr/>
          <p:nvPr/>
        </p:nvSpPr>
        <p:spPr>
          <a:xfrm>
            <a:off x="9386944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/>
          </a:p>
        </p:txBody>
      </p:sp>
      <p:sp>
        <p:nvSpPr>
          <p:cNvPr id="2" name="QB_6_AN.49_1#4b7580db2.blank?vaa=1&amp;vcp=1&amp;vis=1&amp;pid=1a493566b&amp;color=0,0,0&amp;mp=1&amp;vpa=36&amp;vtp=1&amp;vaab=1&amp;bbb=1"/>
          <p:cNvSpPr/>
          <p:nvPr/>
        </p:nvSpPr>
        <p:spPr>
          <a:xfrm>
            <a:off x="6021443" y="51504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13" name="QB_6_BD.40_1#4b7580db2?colgroup=4,8,18&amp;vaa=1&amp;vcp=1&amp;vis=1&amp;pid=1a493566b&amp;color=0,0,0&amp;mp=1&amp;vtp=1&amp;vaab=1&amp;bt=1&amp;bbb=1">
            <a:extLst>
              <a:ext uri="{FF2B5EF4-FFF2-40B4-BE49-F238E27FC236}">
                <a16:creationId xmlns:a16="http://schemas.microsoft.com/office/drawing/2014/main" id="{ECFC23A5-6104-CBBF-472A-1F1FA2EB0111}"/>
              </a:ext>
            </a:extLst>
          </p:cNvPr>
          <p:cNvSpPr txBox="1"/>
          <p:nvPr/>
        </p:nvSpPr>
        <p:spPr>
          <a:xfrm>
            <a:off x="10933364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78f7c9c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50_1#6a2e4dbf0?htil=2&amp;vaa=1&amp;vcp=1&amp;vis=1&amp;pid=3b78f7c9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1285528"/>
            <a:ext cx="265176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0_2#6a2e4dbf0?htil=2&amp;sp=1&amp;vaa=1&amp;vcp=1&amp;vis=1&amp;pid=3b78f7c9c&amp;color=0,0,0&amp;vtp=1&amp;vaab=1&amp;bbb=1&amp;hb=1&amp;hs=1"/>
          <p:cNvSpPr/>
          <p:nvPr/>
        </p:nvSpPr>
        <p:spPr>
          <a:xfrm>
            <a:off x="539496" y="1267240"/>
            <a:ext cx="833018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呼吸过程中二氧化碳含量的变化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在学习了呼吸系统相关知识后，某生物兴趣小组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的同学探究了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“呼吸过程中二氧化碳含量的变化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们依据二氧化碳能使澄清的石灰水变浑浊的特性设计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实验装置如上图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，请据图回答问题。</a:t>
            </a:r>
            <a:endParaRPr lang="en-US" altLang="zh-CN" sz="2800" dirty="0"/>
          </a:p>
        </p:txBody>
      </p:sp>
      <p:sp>
        <p:nvSpPr>
          <p:cNvPr id="5" name="QB_7_BD.51_1#027477f95?vaa=1&amp;vcp=1&amp;vis=1&amp;pid=6a2e4dbf0&amp;color=0,0,0&amp;vtp=1&amp;vaab=1&amp;bbb=1&amp;hb=1&amp;hs=1"/>
          <p:cNvSpPr/>
          <p:nvPr/>
        </p:nvSpPr>
        <p:spPr>
          <a:xfrm>
            <a:off x="539496" y="4474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6" name="QB_7_AN.52_1#027477f95.blank?vaa=1&amp;vcp=1&amp;vis=1&amp;pid=6a2e4dbf0&amp;color=0,0,0&amp;vpa=37&amp;vtp=1&amp;vaab=1&amp;bbb=1&amp;hb=1"/>
          <p:cNvSpPr/>
          <p:nvPr/>
        </p:nvSpPr>
        <p:spPr>
          <a:xfrm>
            <a:off x="539496" y="444358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呼出的气体和吸入的气体相比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，哪个二氧化碳含量更高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d0ac9e08b?htil=3&amp;vaa=1&amp;vcp=1&amp;vis=1&amp;pid=6a2e4db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2777" y="1056132"/>
            <a:ext cx="265176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53_2#d0ac9e08b?htil=3&amp;vaa=1&amp;vcp=1&amp;vis=1&amp;pid=6a2e4dbf0&amp;color=0,0,0&amp;vtp=1&amp;vaab=1&amp;bt=1&amp;bbb=1&amp;hs=1"/>
          <p:cNvSpPr/>
          <p:nvPr/>
        </p:nvSpPr>
        <p:spPr>
          <a:xfrm>
            <a:off x="539496" y="918972"/>
            <a:ext cx="83301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作出假设：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d0ac9e08b.blank?vaa=1&amp;vcp=1&amp;vis=1&amp;pid=6a2e4dbf0&amp;color=0,0,0&amp;vpa=38&amp;vtp=1&amp;vaab=1&amp;bbb=1"/>
          <p:cNvSpPr/>
          <p:nvPr/>
        </p:nvSpPr>
        <p:spPr>
          <a:xfrm>
            <a:off x="3216815" y="867537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呼出的气体中二氧化碳含量更高</a:t>
            </a:r>
            <a:endParaRPr lang="en-US" altLang="zh-CN" sz="2800" dirty="0"/>
          </a:p>
        </p:txBody>
      </p:sp>
      <p:sp>
        <p:nvSpPr>
          <p:cNvPr id="5" name="QB_7_BD.55_1#00957a165?htil=3&amp;vaa=1&amp;vcp=1&amp;vis=1&amp;pid=6a2e4dbf0&amp;color=0,0,0&amp;vtp=1&amp;vaab=1&amp;bbb=1&amp;hb=1&amp;hs=1"/>
          <p:cNvSpPr/>
          <p:nvPr/>
        </p:nvSpPr>
        <p:spPr>
          <a:xfrm>
            <a:off x="539496" y="1551241"/>
            <a:ext cx="83301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（3）实验操作说明：先捏紧A处，松开B处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，向乙内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，再捏紧B处，松开A处，吸气，重复多次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中通入甲瓶中的是空气，通入乙瓶中的是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，本实验中设置甲瓶是为了进行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2_1#00957a165.blank?vaa=1&amp;vcp=1&amp;vis=1&amp;pid=6a2e4dbf0&amp;color=0,0,0&amp;vpa=39&amp;vtp=1&amp;vaab=1&amp;bbb=1&amp;hb=1"/>
          <p:cNvSpPr/>
          <p:nvPr/>
        </p:nvSpPr>
        <p:spPr>
          <a:xfrm>
            <a:off x="539496" y="2816161"/>
            <a:ext cx="833018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</a:t>
            </a:r>
            <a:endParaRPr lang="en-US" altLang="zh-CN" sz="2800" dirty="0"/>
          </a:p>
        </p:txBody>
      </p:sp>
      <p:sp>
        <p:nvSpPr>
          <p:cNvPr id="7" name="QB_7_AN.3_1#00957a165.blank?vaa=1&amp;vcp=1&amp;vis=1&amp;pid=6a2e4dbf0&amp;color=0,0,0&amp;vpa=40&amp;vtp=1&amp;vaab=1&amp;bbb=1"/>
          <p:cNvSpPr/>
          <p:nvPr/>
        </p:nvSpPr>
        <p:spPr>
          <a:xfrm>
            <a:off x="6061615" y="3442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8" name="QB_7_BD.58_1#74e325bf2?vaa=1&amp;vcp=1&amp;vis=1&amp;pid=6a2e4dbf0&amp;color=0,0,0&amp;vtp=1&amp;vaab=1&amp;bbb=1&amp;hs=1"/>
          <p:cNvSpPr/>
          <p:nvPr/>
        </p:nvSpPr>
        <p:spPr>
          <a:xfrm>
            <a:off x="539496" y="4116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预测实验现象：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瓶中澄清石灰水变浑浊程度更大。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（5）兴趣小组的同学向乙瓶呼气的过程中，肺内容积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（填“扩大”或“缩小”），气体被呼出。</a:t>
            </a:r>
            <a:endParaRPr lang="en-US" altLang="zh-CN" sz="2800" dirty="0"/>
          </a:p>
        </p:txBody>
      </p:sp>
      <p:sp>
        <p:nvSpPr>
          <p:cNvPr id="9" name="QB_7_AN.4_1#74e325bf2.blank?vaa=1&amp;vcp=1&amp;vis=1&amp;pid=6a2e4dbf0&amp;color=0,0,0&amp;vpa=41&amp;vtp=1&amp;vaab=1"/>
          <p:cNvSpPr/>
          <p:nvPr/>
        </p:nvSpPr>
        <p:spPr>
          <a:xfrm>
            <a:off x="3928015" y="408616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11" name="QB_7_AN.61_1#74e325bf2.blank?vaa=1&amp;vcp=1&amp;vis=1&amp;pid=6a2e4dbf0&amp;color=0,0,0&amp;vpa=42&amp;vtp=1&amp;vaab=1&amp;bbb=1"/>
          <p:cNvSpPr/>
          <p:nvPr/>
        </p:nvSpPr>
        <p:spPr>
          <a:xfrm>
            <a:off x="8906414" y="473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缩小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819e320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8f819e320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64_1#5359b1645?htil=5&amp;vaa=1&amp;vcp=1&amp;vis=1&amp;pid=8f819e3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6871" y="656498"/>
            <a:ext cx="6493849" cy="243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64_2#5359b1645?htil=5&amp;vaa=1&amp;vcp=1&amp;vis=1&amp;pid=8f819e320&amp;color=0,0,0&amp;vtp=1&amp;vaab=1&amp;bt=1&amp;bbb=1&amp;hb=1&amp;hs=1"/>
          <p:cNvSpPr/>
          <p:nvPr/>
        </p:nvSpPr>
        <p:spPr>
          <a:xfrm>
            <a:off x="539995" y="555915"/>
            <a:ext cx="4425696" cy="28160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命不息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，呼吸不止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外界的气体交换与胸廓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的变化密切相关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呼吸时肺内气压的变化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二表示呼吸时胸腔底部膈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BD.64_2#5359b1645?htil=5&amp;vaa=1&amp;vcp=1&amp;vis=1&amp;pid=8f819e320&amp;color=0,0,0&amp;vtp=1&amp;vaab=1&amp;bt=1&amp;bbb=1&amp;hb=1&amp;hs=1">
            <a:extLst>
              <a:ext uri="{FF2B5EF4-FFF2-40B4-BE49-F238E27FC236}">
                <a16:creationId xmlns:a16="http://schemas.microsoft.com/office/drawing/2014/main" id="{BBAC9A4B-75D7-427B-F713-D6822377FB9D}"/>
              </a:ext>
            </a:extLst>
          </p:cNvPr>
          <p:cNvSpPr/>
          <p:nvPr/>
        </p:nvSpPr>
        <p:spPr>
          <a:xfrm>
            <a:off x="540494" y="3365664"/>
            <a:ext cx="11112011" cy="1839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肌所处的两种状态，图三表示肺泡与外界及毛细血管之间的气体交换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4_3#5359b1645.choices?htil=5&amp;vaa=1&amp;vcp=1&amp;vis=1&amp;pid=8f819e320&amp;color=0,0,0&amp;vtp=1&amp;vaab=1&amp;bbb=1&amp;htil=1&amp;hb=1">
                <a:extLst>
                  <a:ext uri="{FF2B5EF4-FFF2-40B4-BE49-F238E27FC236}">
                    <a16:creationId xmlns:a16="http://schemas.microsoft.com/office/drawing/2014/main" id="{9FB374C5-758B-BBB0-0EF1-438D2FFB39FD}"/>
                  </a:ext>
                </a:extLst>
              </p:cNvPr>
              <p:cNvSpPr/>
              <p:nvPr/>
            </p:nvSpPr>
            <p:spPr>
              <a:xfrm>
                <a:off x="539497" y="4295103"/>
                <a:ext cx="4699877" cy="20069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A.图一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𝐵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段表示呼气，图二中膈顶的位置由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B.图一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𝐷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𝐸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段表示肺内气压逐渐增大，此时人体处于吸气状态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C.图三中气体Ⅰ和Ⅱ的进出，通过呼吸作用来实现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D.图三中血液流经肺泡后，由动脉血变成了静脉血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64_3#5359b1645.choices?htil=5&amp;vaa=1&amp;vcp=1&amp;vis=1&amp;pid=8f819e320&amp;color=0,0,0&amp;vtp=1&amp;vaab=1&amp;bbb=1&amp;htil=1&amp;hb=1">
                <a:extLst>
                  <a:ext uri="{FF2B5EF4-FFF2-40B4-BE49-F238E27FC236}">
                    <a16:creationId xmlns:a16="http://schemas.microsoft.com/office/drawing/2014/main" id="{9FB374C5-758B-BBB0-0EF1-438D2FFB39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295103"/>
                <a:ext cx="4699877" cy="2006982"/>
              </a:xfrm>
              <a:prstGeom prst="rect">
                <a:avLst/>
              </a:prstGeom>
              <a:blipFill>
                <a:blip r:embed="rId4"/>
                <a:stretch>
                  <a:fillRect l="-4675" t="-6079" r="-113636" b="-2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67_1#ea3eed75a.bracket?vaa=1&amp;vcp=1&amp;vis=1&amp;pid=f0c622d28&amp;color=0,0,0&amp;vpa=44&amp;vtp=1&amp;vaab=1">
            <a:extLst>
              <a:ext uri="{FF2B5EF4-FFF2-40B4-BE49-F238E27FC236}">
                <a16:creationId xmlns:a16="http://schemas.microsoft.com/office/drawing/2014/main" id="{6E484EAC-B855-0661-1EC7-2CC7063AFCA2}"/>
              </a:ext>
            </a:extLst>
          </p:cNvPr>
          <p:cNvSpPr/>
          <p:nvPr/>
        </p:nvSpPr>
        <p:spPr>
          <a:xfrm>
            <a:off x="4055950" y="37353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EX.1_1#5359b1645?vaa=1&amp;vcp=1&amp;vis=1&amp;pid=8f819e320&amp;color=0,0,0&amp;vtp=1&amp;vaab=1&amp;bbb=1&amp;hb=1"/>
              <p:cNvSpPr/>
              <p:nvPr/>
            </p:nvSpPr>
            <p:spPr>
              <a:xfrm>
                <a:off x="541020" y="409942"/>
                <a:ext cx="11109960" cy="2590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掌握吸气和呼气的过程是解题的关键。图一中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𝐵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段肺内气压高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于外界气压，表示呼气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𝐷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𝐸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段肺内气压虽然逐渐增大，但仍然低于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外界气压，所以此时人体处于吸气状态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EX.1_1#5359b1645?vaa=1&amp;vcp=1&amp;vis=1&amp;pid=8f819e32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09942"/>
                <a:ext cx="11109960" cy="2590800"/>
              </a:xfrm>
              <a:prstGeom prst="rect">
                <a:avLst/>
              </a:prstGeom>
              <a:blipFill>
                <a:blip r:embed="rId3"/>
                <a:stretch>
                  <a:fillRect l="-1976" r="-329" b="-44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EX.1_1#5359b1645?vaa=1&amp;vcp=1&amp;vis=1&amp;pid=8f819e320&amp;color=0,0,0&amp;vtp=1&amp;vaab=1&amp;bbb=1&amp;hb=1&amp;htil=1">
                <a:extLst>
                  <a:ext uri="{FF2B5EF4-FFF2-40B4-BE49-F238E27FC236}">
                    <a16:creationId xmlns:a16="http://schemas.microsoft.com/office/drawing/2014/main" id="{D601CBF2-BCB2-F2BB-7F2B-051F85E64FF3}"/>
                  </a:ext>
                </a:extLst>
              </p:cNvPr>
              <p:cNvSpPr/>
              <p:nvPr/>
            </p:nvSpPr>
            <p:spPr>
              <a:xfrm>
                <a:off x="541020" y="2893339"/>
                <a:ext cx="11109960" cy="32379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图二中膈肌收缩，膈顶的位置由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顶端下移，胸腔的上下径变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长容积变大，肺随之扩张，肺内气压降低，完成吸气。图三中A和Ⅱ表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示二氧化碳、B和Ⅰ表示氧气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是肺动脉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是肺静脉。肺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与外界的气体交换是通过呼吸运动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EX.1_1#5359b1645?vaa=1&amp;vcp=1&amp;vis=1&amp;pid=8f819e320&amp;color=0,0,0&amp;vtp=1&amp;vaab=1&amp;bbb=1&amp;hb=1&amp;htil=1">
                <a:extLst>
                  <a:ext uri="{FF2B5EF4-FFF2-40B4-BE49-F238E27FC236}">
                    <a16:creationId xmlns:a16="http://schemas.microsoft.com/office/drawing/2014/main" id="{D601CBF2-BCB2-F2BB-7F2B-051F85E64F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893339"/>
                <a:ext cx="11109960" cy="3237954"/>
              </a:xfrm>
              <a:prstGeom prst="rect">
                <a:avLst/>
              </a:prstGeom>
              <a:blipFill>
                <a:blip r:embed="rId4"/>
                <a:stretch>
                  <a:fillRect l="-1976" b="-4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AN.1_1#5359b1645?htil=4&amp;vaa=1&amp;vcp=1&amp;vis=1&amp;pid=8f819e32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DB7A955D-FE71-2882-50E7-A19A938D9E4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650" y="4227415"/>
            <a:ext cx="5392330" cy="20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359b1645?vaa=1&amp;vcp=1&amp;vis=1&amp;pid=8f819e320&amp;color=0,0,0&amp;vtp=1&amp;vaab=1&amp;bbb=1&amp;hb=1&amp;htil=1">
            <a:extLst>
              <a:ext uri="{FF2B5EF4-FFF2-40B4-BE49-F238E27FC236}">
                <a16:creationId xmlns:a16="http://schemas.microsoft.com/office/drawing/2014/main" id="{C18EBF10-7980-7424-B6A2-C11BFFE0CE4D}"/>
              </a:ext>
            </a:extLst>
          </p:cNvPr>
          <p:cNvSpPr/>
          <p:nvPr/>
        </p:nvSpPr>
        <p:spPr>
          <a:xfrm>
            <a:off x="539496" y="585185"/>
            <a:ext cx="11091672" cy="43814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来实现的。血液流经肺泡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外的毛细血管网时，血液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中的二氧化碳进入肺泡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肺泡中的氧进入血液，与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红细胞中的血红蛋白结合。这样，血液就由含氧较少、颜色暗红的静脉血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变成了含氧丰富、颜色鲜红的动脉血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N.1_1#5359b1645?htil=4&amp;vaa=1&amp;vcp=1&amp;vis=1&amp;pid=8f819e32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16CB6BB1-D78E-AA7F-34B1-964312CB4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5728"/>
            <a:ext cx="6739128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6565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3288b083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33288b083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c622d28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66_1#ea3eed75a?sp=1&amp;vaa=1&amp;vcp=1&amp;vis=1&amp;pid=f0c622d2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呼吸道不仅能保证气体顺畅通过，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而且还能对吸入的气体进行处理，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使到达肺部的气体(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7_1#ea3eed75a.bracket?vaa=1&amp;vcp=1&amp;vis=1&amp;pid=f0c622d28&amp;color=0,0,0&amp;vpa=44&amp;vtp=1&amp;vaab=1"/>
          <p:cNvSpPr/>
          <p:nvPr/>
        </p:nvSpPr>
        <p:spPr>
          <a:xfrm>
            <a:off x="36613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6_2#ea3eed75a?vaa=1&amp;vcp=1&amp;vis=1&amp;pid=f0c622d28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①温暖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②湿润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③清洁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④干燥</a:t>
            </a:r>
            <a:endParaRPr lang="en-US" altLang="zh-CN" sz="2800" dirty="0"/>
          </a:p>
        </p:txBody>
      </p:sp>
      <p:sp>
        <p:nvSpPr>
          <p:cNvPr id="6" name="QC_6_BD.66_3#ea3eed75a.choices?vaa=1&amp;vcp=1&amp;vis=1&amp;pid=f0c622d28&amp;color=0,0,0&amp;vtp=1&amp;vaab=1&amp;bbb=1"/>
          <p:cNvSpPr/>
          <p:nvPr/>
        </p:nvSpPr>
        <p:spPr>
          <a:xfrm>
            <a:off x="539496" y="3164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C9EA6A3D-CC2D-55FF-FAA1-5FEE68FFA199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体的呼吸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120516c08?vaa=1&amp;vcp=1&amp;vis=1&amp;pid=f0c622d28&amp;color=0,0,0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（山东临沂·模拟）当人们吸入含有流感病毒的空气时，该病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毒通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过呼吸道到达肺部的途径是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69_1#120516c08.bracket?vaa=1&amp;vcp=1&amp;vis=1&amp;pid=f0c622d28&amp;color=0,0,0&amp;vpa=45&amp;vtp=1&amp;vaab=1"/>
          <p:cNvSpPr/>
          <p:nvPr/>
        </p:nvSpPr>
        <p:spPr>
          <a:xfrm>
            <a:off x="4444233" y="226011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8_2#120516c08.choices?vaa=1&amp;vcp=1&amp;vis=1&amp;pid=f0c622d28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A.口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口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68_2#120516c08.choices?vaa=1&amp;vcp=1&amp;vis=1&amp;pid=f0c622d2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b944393cd?sp=1&amp;vaa=1&amp;vcp=1&amp;vis=1&amp;pid=f0c622d28&amp;color=0,0,0&amp;vtp=1&amp;vaab=1&amp;bt=1&amp;bbb=1&amp;hb=1"/>
          <p:cNvSpPr/>
          <p:nvPr/>
        </p:nvSpPr>
        <p:spPr>
          <a:xfrm>
            <a:off x="539496" y="18636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（福建·中考）下列关于肺泡适于气体交换的特点的叙述，正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71_1#b944393cd.bracket?vaa=1&amp;vcp=1&amp;vis=1&amp;pid=f0c622d28&amp;color=0,0,0&amp;vpa=46&amp;vtp=1&amp;vaab=1"/>
          <p:cNvSpPr/>
          <p:nvPr/>
        </p:nvSpPr>
        <p:spPr>
          <a:xfrm>
            <a:off x="895702" y="25518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0_2#b944393cd?vaa=1&amp;vcp=1&amp;vis=1&amp;pid=f0c622d28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①数目很多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②总表面积很小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③壁由多层细胞组成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④外部缠绕丰富的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5" name="QC_6_BD.70_3#b944393cd.choices?vaa=1&amp;vcp=1&amp;vis=1&amp;pid=f0c622d28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a1b57c394?sp=1&amp;vaa=1&amp;vcp=1&amp;vis=1&amp;pid=f0c622d28&amp;color=0,0,0&amp;vtp=1&amp;vaab=1&amp;bt=1&amp;bbb=1&amp;hb=1"/>
          <p:cNvSpPr/>
          <p:nvPr/>
        </p:nvSpPr>
        <p:spPr>
          <a:xfrm>
            <a:off x="539496" y="14317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（广西北部湾·中考）下图表示人体内肺泡周围气体交换和运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6_BD.72_2#a1b57c394?htil=6&amp;vaa=1&amp;vcp=1&amp;vis=1&amp;pid=f0c622d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137" y="2768727"/>
            <a:ext cx="394106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72_3#a1b57c394.choices?htil=6&amp;vaa=1&amp;vcp=1&amp;vis=1&amp;pid=f0c622d28&amp;color=0,0,0&amp;vtp=1&amp;vaab=1&amp;bbb=1"/>
          <p:cNvSpPr/>
          <p:nvPr/>
        </p:nvSpPr>
        <p:spPr>
          <a:xfrm>
            <a:off x="539496" y="2714815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A.在人体内只有肺泡周围才能进行气体交换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.肺泡内的气体进入血液需要经过三层细胞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.血液流经肺泡周围后由动脉血变为静脉血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.通过扩散作用实现二氧化碳和氧气的交换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a1b57c394?htil=7&amp;vaa=1&amp;vcp=1&amp;vis=1&amp;pid=f0c622d2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1584" y="704368"/>
            <a:ext cx="391363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a1b57c394?htil=7&amp;vaa=1&amp;vcp=1&amp;vis=1&amp;pid=f0c622d28&amp;color=0,0,0&amp;vtp=1&amp;vaab=1&amp;bt=1&amp;bbb=1&amp;hb=1&amp;hs=1"/>
          <p:cNvSpPr/>
          <p:nvPr/>
        </p:nvSpPr>
        <p:spPr>
          <a:xfrm>
            <a:off x="539496" y="686080"/>
            <a:ext cx="7059168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人体的呼吸包括四个过程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肺与外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界的气体交换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肺泡内的气体交换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气体在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血液中的运输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组织里的气体交换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缠绕着大量的毛细血管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毛细血管壁和肺泡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壁都只有一层上皮细胞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所以肺泡内的气体</a:t>
            </a:r>
            <a:endParaRPr lang="en-US" altLang="zh-CN" sz="2800" dirty="0"/>
          </a:p>
        </p:txBody>
      </p:sp>
      <p:sp>
        <p:nvSpPr>
          <p:cNvPr id="4" name="QC_6_AS.1_1#a1b57c394?htil=7&amp;vaa=1&amp;vcp=1&amp;vis=1&amp;pid=f0c622d28&amp;color=0,0,0&amp;vtp=1&amp;vaab=1&amp;bt=1&amp;bbb=1&amp;hb=1&amp;hs=1">
            <a:extLst>
              <a:ext uri="{FF2B5EF4-FFF2-40B4-BE49-F238E27FC236}">
                <a16:creationId xmlns:a16="http://schemas.microsoft.com/office/drawing/2014/main" id="{6D115A97-660A-E627-EC9F-FD292C10711B}"/>
              </a:ext>
            </a:extLst>
          </p:cNvPr>
          <p:cNvSpPr/>
          <p:nvPr/>
        </p:nvSpPr>
        <p:spPr>
          <a:xfrm>
            <a:off x="539496" y="3892512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进入血液需要经过两层细胞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经过肺泡内的气体交换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血液流经肺泡后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含氧量增加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血液由静脉血变为动脉血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肺泡与外界的气体交换是通过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呼吸作用实现的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肺泡内的气体交换通过气体扩散作用完成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73_1#a1b57c394.bracket?vaa=1&amp;vcp=1&amp;vis=1&amp;pid=f0c622d28&amp;color=0,0,0&amp;vpa=47&amp;vtp=1&amp;vaab=1">
            <a:extLst>
              <a:ext uri="{FF2B5EF4-FFF2-40B4-BE49-F238E27FC236}">
                <a16:creationId xmlns:a16="http://schemas.microsoft.com/office/drawing/2014/main" id="{B20687D6-4D07-190B-B3BA-4BFB90609A60}"/>
              </a:ext>
            </a:extLst>
          </p:cNvPr>
          <p:cNvSpPr/>
          <p:nvPr/>
        </p:nvSpPr>
        <p:spPr>
          <a:xfrm>
            <a:off x="435630" y="5700320"/>
            <a:ext cx="1605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86254c1dc?vaa=1&amp;vcp=1&amp;vis=1&amp;pid=f0c622d28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我们每时每刻都要进行呼吸作用，吸入大量的氧气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。人体吸入的氧的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最终去向是(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6_1#86254c1dc.bracket?vaa=1&amp;vcp=1&amp;vis=1&amp;pid=f0c622d28&amp;color=0,0,0&amp;vpa=48&amp;vtp=1&amp;vaab=1"/>
          <p:cNvSpPr/>
          <p:nvPr/>
        </p:nvSpPr>
        <p:spPr>
          <a:xfrm>
            <a:off x="25945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5_2#86254c1dc.choices?vaa=1&amp;vcp=1&amp;vis=1&amp;pid=f0c622d28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.用来构成细胞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.用来与血红蛋白结合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C.用来交换二氧化碳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.用来氧化分解有机物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7b3a557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77_1#a617e91af?sp=1&amp;vaa=1&amp;vcp=1&amp;vis=1&amp;pid=7f7b3a55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（河南·中考）下图所示装置可以模拟肺与外界的气体交换，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模拟肺，橡皮膜模拟膈。此装置还可以反映胸廓内压力的变化情况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列相关说法正确的是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6_BD.77_2#a617e91af?htil=8&amp;vaa=1&amp;vcp=1&amp;vis=1&amp;pid=7f7b3a5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2045" y="3245276"/>
            <a:ext cx="339242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77_3#a617e91af.choices?htil=8&amp;vaa=1&amp;vcp=1&amp;vis=1&amp;pid=7f7b3a557&amp;color=0,0,0&amp;vtp=1&amp;vaab=1&amp;bbb=1"/>
          <p:cNvSpPr/>
          <p:nvPr/>
        </p:nvSpPr>
        <p:spPr>
          <a:xfrm>
            <a:off x="539496" y="3191364"/>
            <a:ext cx="75895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A.向下拉橡皮膜，模拟膈肌收缩，液面A上升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.向上推橡皮膜，模拟呼气过程，液面A下降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.向上推橡皮膜，胸廓容积增大，液面B下降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.向下拉橡皮膜，肺内气压减小，液面B上升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617e91af?vaa=1&amp;vcp=1&amp;vis=1&amp;pid=7f7b3a557&amp;color=0,0,0&amp;vtp=1&amp;vaab=1&amp;bt=1&amp;bbb=1&amp;hb=1"/>
          <p:cNvSpPr/>
          <p:nvPr/>
        </p:nvSpPr>
        <p:spPr>
          <a:xfrm>
            <a:off x="539496" y="11828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向下拉橡皮膜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模拟吸气过程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吸气时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膈肌收缩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胸廓的容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肺随之扩张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造成肺内气压减小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小于外界大气压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a617e91af?vaa=1&amp;vcp=1&amp;vis=1&amp;pid=7f7b3a5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3160522"/>
            <a:ext cx="43434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78_1#a617e91af.bracket?vaa=1&amp;vcp=1&amp;vis=1&amp;pid=7f7b3a557&amp;color=0,0,0&amp;vpa=49&amp;vtp=1&amp;vaab=1">
            <a:extLst>
              <a:ext uri="{FF2B5EF4-FFF2-40B4-BE49-F238E27FC236}">
                <a16:creationId xmlns:a16="http://schemas.microsoft.com/office/drawing/2014/main" id="{1D2B262A-38BA-3665-A040-B746A6AB9F4A}"/>
              </a:ext>
            </a:extLst>
          </p:cNvPr>
          <p:cNvSpPr/>
          <p:nvPr/>
        </p:nvSpPr>
        <p:spPr>
          <a:xfrm>
            <a:off x="372929" y="3015310"/>
            <a:ext cx="164654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0_1#9f301dba9?htil=9&amp;vaa=1&amp;vcp=1&amp;vis=1&amp;pid=7f7b3a55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040" y="1851374"/>
            <a:ext cx="3130334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0_2#9f301dba9?htil=9&amp;sp=1&amp;vaa=1&amp;vcp=1&amp;vis=1&amp;pid=7f7b3a557&amp;color=0,0,0&amp;vtp=1&amp;vaab=1&amp;bt=1&amp;bbb=1&amp;hb=1&amp;hs=1"/>
          <p:cNvSpPr/>
          <p:nvPr/>
        </p:nvSpPr>
        <p:spPr>
          <a:xfrm>
            <a:off x="539496" y="1864074"/>
            <a:ext cx="65196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当阻塞物阻塞咽喉时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，救护者可按照下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图所示方法施救，被救者体内发生的变化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80_3#9f301dba9.choices?vaa=1&amp;vcp=1&amp;vis=1&amp;pid=7f7b3a557&amp;color=0,0,0&amp;vtp=1&amp;vaab=1&amp;bbb=1&amp;hs=1"/>
          <p:cNvSpPr/>
          <p:nvPr/>
        </p:nvSpPr>
        <p:spPr>
          <a:xfrm>
            <a:off x="539496" y="3784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A.膈顶部上升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，肺内气压变小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.膈顶部下降，肺内气压变大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.胸腔容积缩小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，肺内气压变大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.胸腔容积扩大，肺内气压变小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9f301dba9?vaa=1&amp;vcp=1&amp;vis=1&amp;pid=7f7b3a557&amp;color=0,0,0&amp;vtp=1&amp;vaab=1&amp;bbb=1&amp;hb=1&amp;htil=1">
            <a:extLst>
              <a:ext uri="{FF2B5EF4-FFF2-40B4-BE49-F238E27FC236}">
                <a16:creationId xmlns:a16="http://schemas.microsoft.com/office/drawing/2014/main" id="{38BFFE35-7864-82FD-9D3B-FC790A309D0E}"/>
              </a:ext>
            </a:extLst>
          </p:cNvPr>
          <p:cNvSpPr/>
          <p:nvPr/>
        </p:nvSpPr>
        <p:spPr>
          <a:xfrm>
            <a:off x="539496" y="1225264"/>
            <a:ext cx="6511544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呼吸道是获得氧气的重要通道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当阻塞物经咽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喉后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堵住气管时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起呼吸困难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救护者可按照图中所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示方法施救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使被救者膈顶部上升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容积缩小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肺内气压大于外界气压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较大的气流把阻塞物冲出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气体才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能顺利进入肺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BD.80_1#9f301dba9?htil=9&amp;vaa=1&amp;vcp=1&amp;vis=1&amp;pid=7f7b3a557&amp;color=0,0,0&amp;tib=255,255,255&amp;vtp=1&amp;vaab=1" descr="preencoded.png">
            <a:extLst>
              <a:ext uri="{FF2B5EF4-FFF2-40B4-BE49-F238E27FC236}">
                <a16:creationId xmlns:a16="http://schemas.microsoft.com/office/drawing/2014/main" id="{D95251AF-DC7F-642D-7BBB-08BB2B5AD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0259" y="1365808"/>
            <a:ext cx="446227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82_1#9f301dba9.bracket?vaa=1&amp;vcp=1&amp;vis=1&amp;pid=7f7b3a557&amp;color=0,0,0&amp;vpa=50&amp;vtp=1&amp;vaab=1">
            <a:extLst>
              <a:ext uri="{FF2B5EF4-FFF2-40B4-BE49-F238E27FC236}">
                <a16:creationId xmlns:a16="http://schemas.microsoft.com/office/drawing/2014/main" id="{EBB1170A-2D98-0ABC-53A1-8864A84D07F2}"/>
              </a:ext>
            </a:extLst>
          </p:cNvPr>
          <p:cNvSpPr/>
          <p:nvPr/>
        </p:nvSpPr>
        <p:spPr>
          <a:xfrm>
            <a:off x="513527" y="5665121"/>
            <a:ext cx="138015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921636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80816e0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83_1#096122c3a?vaa=1&amp;vcp=1&amp;vis=1&amp;pid=5a80816e0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肺活量是《国家学生体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康标准》中的测试指标之一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84_1#966471f75?vaa=1&amp;vcp=1&amp;vis=1&amp;pid=096122c3a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）肺活量能体现肺与外界进行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的能力。测量肺活量时应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尽力吸气后再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，取三次测量的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填“最大值”或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5" name="QB_7_AN.85_1#966471f75.blank?vaa=1&amp;vcp=1&amp;vis=1&amp;pid=096122c3a&amp;color=0,0,0&amp;vpa=51&amp;vtp=1&amp;vaab=1&amp;bbb=1"/>
          <p:cNvSpPr/>
          <p:nvPr/>
        </p:nvSpPr>
        <p:spPr>
          <a:xfrm>
            <a:off x="5706015" y="252016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6" name="QB_7_AN.86_1#966471f75.blank?vaa=1&amp;vcp=1&amp;vis=1&amp;pid=096122c3a&amp;color=0,0,0&amp;vpa=52&amp;vtp=1&amp;vaab=1&amp;bbb=1"/>
          <p:cNvSpPr/>
          <p:nvPr/>
        </p:nvSpPr>
        <p:spPr>
          <a:xfrm>
            <a:off x="2683414" y="316786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尽力呼气</a:t>
            </a:r>
            <a:endParaRPr lang="en-US" altLang="zh-CN" sz="2800" dirty="0"/>
          </a:p>
        </p:txBody>
      </p:sp>
      <p:sp>
        <p:nvSpPr>
          <p:cNvPr id="7" name="QB_7_AN.87_1#966471f75.blank?vaa=1&amp;vcp=1&amp;vis=1&amp;pid=096122c3a&amp;color=0,0,0&amp;vpa=53&amp;vtp=1&amp;vaab=1&amp;bbb=1"/>
          <p:cNvSpPr/>
          <p:nvPr/>
        </p:nvSpPr>
        <p:spPr>
          <a:xfrm>
            <a:off x="6950614" y="316786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c8ff97b4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ac8ff97b4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8_1#c1e64a644?htil=10&amp;vaa=1&amp;vcp=1&amp;vis=1&amp;pid=096122c3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7152" y="657796"/>
            <a:ext cx="24231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8_2#c1e64a644?htil=10&amp;sp=1&amp;vaa=1&amp;vcp=1&amp;vis=1&amp;pid=096122c3a&amp;color=0,0,0&amp;vtp=1&amp;vaab=1&amp;bt=1&amp;bbb=1&amp;hb=1&amp;hs=1"/>
          <p:cNvSpPr/>
          <p:nvPr/>
        </p:nvSpPr>
        <p:spPr>
          <a:xfrm>
            <a:off x="539496" y="639508"/>
            <a:ext cx="85587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）研究者采用两种不同训练方式对中学生进行体育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，一周两次，持续12周后，测算肺活量的提升率。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1：一组训练后，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心率恢复到平静状态时，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即开始下一组训练；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8_3#c1e64a644?vaa=1&amp;vcp=1&amp;vis=1&amp;pid=096122c3a&amp;color=0,0,0&amp;vtp=1&amp;vaab=1&amp;bbb=1&amp;hb=1&amp;hs=1"/>
              <p:cNvSpPr/>
              <p:nvPr/>
            </p:nvSpPr>
            <p:spPr>
              <a:xfrm>
                <a:off x="539496" y="4340225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①运动时，人体的呼吸频率和深度相应增加，使下图所示的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肋间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功能加强，胸廓扩大和缩小的幅度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。训练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结果表明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，两种方式均可以提高肺活量。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8_3#c1e64a644?vaa=1&amp;vcp=1&amp;vis=1&amp;pid=096122c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40225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1701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89_1#c1e64a644.blank?vaa=1&amp;vcp=1&amp;vis=1&amp;pid=096122c3a&amp;color=0,0,0&amp;vpa=54&amp;vtp=1&amp;vaab=1&amp;bbb=1"/>
          <p:cNvSpPr/>
          <p:nvPr/>
        </p:nvSpPr>
        <p:spPr>
          <a:xfrm>
            <a:off x="1703928" y="495744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膈（膈肌）</a:t>
            </a:r>
            <a:endParaRPr lang="en-US" altLang="zh-CN" sz="2800" dirty="0"/>
          </a:p>
        </p:txBody>
      </p:sp>
      <p:sp>
        <p:nvSpPr>
          <p:cNvPr id="6" name="QB_7_AN.90_1#c1e64a644.blank?vaa=1&amp;vcp=1&amp;vis=1&amp;pid=096122c3a&amp;color=0,0,0&amp;vpa=55&amp;vtp=1&amp;vaab=1&amp;bbb=1"/>
          <p:cNvSpPr/>
          <p:nvPr/>
        </p:nvSpPr>
        <p:spPr>
          <a:xfrm>
            <a:off x="9171528" y="49574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7" name="QB_7_BD.88_2#c1e64a644?htil=10&amp;sp=1&amp;vaa=1&amp;vcp=1&amp;vis=1&amp;pid=096122c3a&amp;color=0,0,0&amp;vtp=1&amp;vaab=1&amp;bt=1&amp;bbb=1&amp;hb=1&amp;hs=1">
            <a:extLst>
              <a:ext uri="{FF2B5EF4-FFF2-40B4-BE49-F238E27FC236}">
                <a16:creationId xmlns:a16="http://schemas.microsoft.com/office/drawing/2014/main" id="{EC2EAB70-8AAE-80E7-E0AD-9162F38DF896}"/>
              </a:ext>
            </a:extLst>
          </p:cNvPr>
          <p:cNvSpPr/>
          <p:nvPr/>
        </p:nvSpPr>
        <p:spPr>
          <a:xfrm>
            <a:off x="539995" y="31267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2：一组训练后，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心率维持在较高水平时，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即开始下一组训练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1_1#c1e64a644?vaa=1&amp;vcp=1&amp;vis=1&amp;pid=096122c3a&amp;color=0,0,0&amp;vtp=1&amp;vaab=1&amp;bt=1&amp;bbb=1&amp;hb=1"/>
          <p:cNvSpPr/>
          <p:nvPr/>
        </p:nvSpPr>
        <p:spPr>
          <a:xfrm>
            <a:off x="539496" y="15598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②与训练方式1相比，训练方式2使肺活量的提升率更高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，这主要是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由于用该方式训练的过程中，两组训练间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2_1#c1e64a644.blank?vaa=1&amp;vcp=1&amp;vis=1&amp;pid=096122c3a&amp;color=0,0,0&amp;vpa=56&amp;vtp=1&amp;vaab=1&amp;bbb=1"/>
          <p:cNvSpPr/>
          <p:nvPr/>
        </p:nvSpPr>
        <p:spPr>
          <a:xfrm>
            <a:off x="6950614" y="215607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恢复时间较短</a:t>
            </a:r>
            <a:endParaRPr lang="en-US" altLang="zh-CN" sz="2800" dirty="0"/>
          </a:p>
        </p:txBody>
      </p:sp>
      <p:pic>
        <p:nvPicPr>
          <p:cNvPr id="4" name="QB_7_BD.91_2#c1e64a644?vaa=1&amp;vcp=1&amp;vis=1&amp;pid=096122c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4608" y="2896743"/>
            <a:ext cx="245973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9e632da6?vcp=1&amp;pid=ac8ff97b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79576"/>
            <a:ext cx="11073384" cy="44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72ea5c2a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672ea5c2a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72d3ac2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6be28a7f0?vaa=1&amp;vcp=1&amp;vis=1&amp;pid=4f72d3ac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人体呼吸系统</a:t>
            </a:r>
            <a:endParaRPr lang="en-US" altLang="zh-CN" sz="2800" dirty="0"/>
          </a:p>
        </p:txBody>
      </p:sp>
      <p:sp>
        <p:nvSpPr>
          <p:cNvPr id="4" name="QB_7_BD.2_1#8b9c663ce?vaa=1&amp;vcp=1&amp;vis=1&amp;pid=6be28a7f0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是气体进出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的通道，叫作呼吸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道，能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吸入的空气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8b9c663ce.blank?vaa=1&amp;vcp=1&amp;vis=1&amp;pid=6be28a7f0&amp;color=0,0,0&amp;vpa=1&amp;vtp=1&amp;vaab=1&amp;bbb=1"/>
          <p:cNvSpPr/>
          <p:nvPr/>
        </p:nvSpPr>
        <p:spPr>
          <a:xfrm>
            <a:off x="1438815" y="187754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鼻、咽、喉、气管、支气管</a:t>
            </a:r>
            <a:endParaRPr lang="en-US" altLang="zh-CN" sz="2800" dirty="0"/>
          </a:p>
        </p:txBody>
      </p:sp>
      <p:sp>
        <p:nvSpPr>
          <p:cNvPr id="6" name="QB_7_AN.2_1#8b9c663ce.blank?vaa=1&amp;vcp=1&amp;vis=1&amp;pid=6be28a7f0&amp;color=0,0,0&amp;vpa=2&amp;vtp=1&amp;vaab=1"/>
          <p:cNvSpPr/>
          <p:nvPr/>
        </p:nvSpPr>
        <p:spPr>
          <a:xfrm>
            <a:off x="7839614" y="187754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7" name="QB_7_AN.3_1#8b9c663ce.blank?vaa=1&amp;vcp=1&amp;vis=1&amp;pid=6be28a7f0&amp;color=0,0,0&amp;vpa=3&amp;vtp=1&amp;vaab=1&amp;bbb=1"/>
          <p:cNvSpPr/>
          <p:nvPr/>
        </p:nvSpPr>
        <p:spPr>
          <a:xfrm>
            <a:off x="1616614" y="2504294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清洁、温暖和湿润</a:t>
            </a:r>
            <a:endParaRPr lang="en-US" altLang="zh-CN" sz="2800" dirty="0"/>
          </a:p>
        </p:txBody>
      </p:sp>
      <p:sp>
        <p:nvSpPr>
          <p:cNvPr id="8" name="QB_7_BD.6_1#b611bf6d0?vaa=1&amp;vcp=1&amp;vis=1&amp;pid=6be28a7f0&amp;color=0,0,0&amp;vtp=1&amp;vaab=1&amp;bbb=1&amp;hb=1"/>
          <p:cNvSpPr/>
          <p:nvPr/>
        </p:nvSpPr>
        <p:spPr>
          <a:xfrm>
            <a:off x="539496" y="31850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是呼吸系统的主要器官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。肺泡适于物质交换的特点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：肺泡的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3亿多个），表面积很大（100平方米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）；肺泡壁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面湿润；肺泡周围有丰富的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；肺泡壁和毛细血管壁都只由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，适于物质交换。</a:t>
            </a:r>
            <a:endParaRPr lang="en-US" altLang="zh-CN" sz="2800" dirty="0"/>
          </a:p>
        </p:txBody>
      </p:sp>
      <p:sp>
        <p:nvSpPr>
          <p:cNvPr id="9" name="QB_7_AN.7_1#b611bf6d0.blank?vaa=1&amp;vcp=1&amp;vis=1&amp;pid=6be28a7f0&amp;color=0,0,0&amp;vpa=4&amp;vtp=1&amp;vaab=1"/>
          <p:cNvSpPr/>
          <p:nvPr/>
        </p:nvSpPr>
        <p:spPr>
          <a:xfrm>
            <a:off x="1438815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10" name="QB_7_AN.8_1#b611bf6d0.blank?vaa=1&amp;vcp=1&amp;vis=1&amp;pid=6be28a7f0&amp;color=0,0,0&amp;vpa=5&amp;vtp=1&amp;vaab=1&amp;bbb=1"/>
          <p:cNvSpPr/>
          <p:nvPr/>
        </p:nvSpPr>
        <p:spPr>
          <a:xfrm>
            <a:off x="549815" y="380223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数量多</a:t>
            </a:r>
            <a:endParaRPr lang="en-US" altLang="zh-CN" sz="2800" dirty="0"/>
          </a:p>
        </p:txBody>
      </p:sp>
      <p:sp>
        <p:nvSpPr>
          <p:cNvPr id="11" name="QB_7_AN.9_1#b611bf6d0.blank?vaa=1&amp;vcp=1&amp;vis=1&amp;pid=6be28a7f0&amp;color=0,0,0&amp;vpa=6&amp;vtp=1&amp;vaab=1&amp;bbb=1"/>
          <p:cNvSpPr/>
          <p:nvPr/>
        </p:nvSpPr>
        <p:spPr>
          <a:xfrm>
            <a:off x="9795414" y="38022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极薄</a:t>
            </a:r>
            <a:endParaRPr lang="en-US" altLang="zh-CN" sz="2800" dirty="0"/>
          </a:p>
        </p:txBody>
      </p:sp>
      <p:sp>
        <p:nvSpPr>
          <p:cNvPr id="12" name="QB_7_AN.10_1#b611bf6d0.blank?vaa=1&amp;vcp=1&amp;vis=1&amp;pid=6be28a7f0&amp;color=0,0,0&amp;vpa=7&amp;vtp=1&amp;vaab=1&amp;bbb=1"/>
          <p:cNvSpPr/>
          <p:nvPr/>
        </p:nvSpPr>
        <p:spPr>
          <a:xfrm>
            <a:off x="4817015" y="44499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13" name="QB_7_AN.11_1#b611bf6d0.blank?vaa=1&amp;vcp=1&amp;vis=1&amp;pid=6be28a7f0&amp;color=0,0,0&amp;vpa=8&amp;vtp=1&amp;vaab=1&amp;bbb=1"/>
          <p:cNvSpPr/>
          <p:nvPr/>
        </p:nvSpPr>
        <p:spPr>
          <a:xfrm>
            <a:off x="549815" y="507667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一层上皮细胞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_1#489026354?vaa=1&amp;vcp=1&amp;vis=1&amp;pid=4f72d3ac2&amp;color=0,0,0&amp;vtp=1&amp;vaab=1&amp;bt=1&amp;bbb=1"/>
          <p:cNvSpPr/>
          <p:nvPr/>
        </p:nvSpPr>
        <p:spPr>
          <a:xfrm>
            <a:off x="539496" y="9063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呼吸全过程</a:t>
            </a:r>
            <a:endParaRPr lang="en-US" altLang="zh-CN" sz="2800" dirty="0"/>
          </a:p>
        </p:txBody>
      </p:sp>
      <p:pic>
        <p:nvPicPr>
          <p:cNvPr id="3" name="QO_7_BD.13_1#0ccf04dcb?htil=1&amp;vaa=1&amp;vcp=1&amp;vis=1&amp;pid=4890263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147" y="1521396"/>
            <a:ext cx="418720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_2#0ccf04dcb?htil=1&amp;sp=1&amp;vaa=1&amp;vcp=1&amp;vis=1&amp;pid=489026354&amp;color=0,0,0&amp;vtp=1&amp;vaab=1&amp;bbb=1&amp;hb=1&amp;hs=1"/>
          <p:cNvSpPr/>
          <p:nvPr/>
        </p:nvSpPr>
        <p:spPr>
          <a:xfrm>
            <a:off x="539496" y="1534096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（1）肺的通气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：外界与肺泡之间进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行气体交换的过程是由呼吸肌的收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缩和舒张完成的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4_1#8dd6e56d4?vaa=1&amp;vcp=1&amp;vis=1&amp;pid=0ccf04dcb&amp;color=0,0,0&amp;vtp=1&amp;vaab=1&amp;bbb=1&amp;hs=1"/>
          <p:cNvSpPr/>
          <p:nvPr/>
        </p:nvSpPr>
        <p:spPr>
          <a:xfrm>
            <a:off x="539496" y="3446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呼吸肌主要包括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它们同时收缩和舒张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dd6e56d4.blank?vaa=1&amp;vcp=1&amp;vis=1&amp;pid=0ccf04dcb&amp;color=0,0,0&amp;vpa=9&amp;vtp=1&amp;vaab=1&amp;bbb=1"/>
          <p:cNvSpPr/>
          <p:nvPr/>
        </p:nvSpPr>
        <p:spPr>
          <a:xfrm>
            <a:off x="3394615" y="339509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肋间肌和膈肌</a:t>
            </a:r>
            <a:endParaRPr lang="en-US" altLang="zh-CN" sz="2800" dirty="0"/>
          </a:p>
        </p:txBody>
      </p:sp>
      <p:sp>
        <p:nvSpPr>
          <p:cNvPr id="7" name="QB_8_BD.16_1#9ac761b96?vaa=1&amp;vcp=1&amp;vis=1&amp;pid=0ccf04dcb&amp;color=0,0,0&amp;vtp=1&amp;vaab=1&amp;bbb=1&amp;hb=1&amp;hs=1"/>
          <p:cNvSpPr/>
          <p:nvPr/>
        </p:nvSpPr>
        <p:spPr>
          <a:xfrm>
            <a:off x="539496" y="407777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肋间肌收缩时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膈肌收缩时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膈顶部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增大，胸廓扩大引起肺的扩张，导致肺内气压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与外界大气压产生压力差完成吸气。反之，呼吸肌舒张完成呼气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7_1#9ac761b96.blank?vaa=1&amp;vcp=1&amp;vis=1&amp;pid=0ccf04dcb&amp;color=0,0,0&amp;vpa=10&amp;vtp=1&amp;vaab=1&amp;bbb=1"/>
          <p:cNvSpPr/>
          <p:nvPr/>
        </p:nvSpPr>
        <p:spPr>
          <a:xfrm>
            <a:off x="4412996" y="404729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前后径、左右径</a:t>
            </a:r>
            <a:endParaRPr lang="en-US" altLang="zh-CN" sz="2800" dirty="0"/>
          </a:p>
        </p:txBody>
      </p:sp>
      <p:sp>
        <p:nvSpPr>
          <p:cNvPr id="9" name="QB_8_AN.18_1#9ac761b96.blank?vaa=1&amp;vcp=1&amp;vis=1&amp;pid=0ccf04dcb&amp;color=0,0,0&amp;vpa=11&amp;vtp=1&amp;vaab=1&amp;bbb=1"/>
          <p:cNvSpPr/>
          <p:nvPr/>
        </p:nvSpPr>
        <p:spPr>
          <a:xfrm>
            <a:off x="2656490" y="472547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上下径</a:t>
            </a:r>
            <a:endParaRPr lang="en-US" altLang="zh-CN" sz="2800" dirty="0"/>
          </a:p>
        </p:txBody>
      </p:sp>
      <p:sp>
        <p:nvSpPr>
          <p:cNvPr id="10" name="QB_8_AN.19_1#9ac761b96.blank?vaa=1&amp;vcp=1&amp;vis=1&amp;pid=0ccf04dcb&amp;color=0,0,0&amp;vpa=12&amp;vtp=1&amp;vaab=1&amp;bbb=1"/>
          <p:cNvSpPr/>
          <p:nvPr/>
        </p:nvSpPr>
        <p:spPr>
          <a:xfrm>
            <a:off x="539496" y="527913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_1#709b89852?vaa=1&amp;vcp=1&amp;vis=1&amp;pid=0ccf04dcb&amp;color=0,0,0&amp;vtp=1&amp;vaab=1&amp;bbb=1&amp;htil=1&amp;hb=1">
            <a:extLst>
              <a:ext uri="{FF2B5EF4-FFF2-40B4-BE49-F238E27FC236}">
                <a16:creationId xmlns:a16="http://schemas.microsoft.com/office/drawing/2014/main" id="{22E80AF4-A185-C99B-55FC-47790DDA51B0}"/>
              </a:ext>
            </a:extLst>
          </p:cNvPr>
          <p:cNvSpPr/>
          <p:nvPr/>
        </p:nvSpPr>
        <p:spPr>
          <a:xfrm>
            <a:off x="598175" y="625030"/>
            <a:ext cx="57156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当吸气或呼气结束的瞬间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肺内气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外界大气压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709b89852.blank?vaa=1&amp;vcp=1&amp;vis=1&amp;pid=0ccf04dcb&amp;color=0,0,0&amp;vpa=13&amp;vtp=1&amp;vaab=1&amp;bbb=1&amp;htil=1&amp;hb=1">
            <a:extLst>
              <a:ext uri="{FF2B5EF4-FFF2-40B4-BE49-F238E27FC236}">
                <a16:creationId xmlns:a16="http://schemas.microsoft.com/office/drawing/2014/main" id="{21882D15-6410-0AAF-9682-92D4ADEFBF0A}"/>
              </a:ext>
            </a:extLst>
          </p:cNvPr>
          <p:cNvSpPr/>
          <p:nvPr/>
        </p:nvSpPr>
        <p:spPr>
          <a:xfrm>
            <a:off x="964094" y="12212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等于</a:t>
            </a:r>
            <a:endParaRPr lang="en-US" altLang="zh-CN" sz="2800" dirty="0"/>
          </a:p>
        </p:txBody>
      </p:sp>
      <p:pic>
        <p:nvPicPr>
          <p:cNvPr id="4" name="QO_7_BD.13_1#0ccf04dcb?htil=1&amp;vaa=1&amp;vcp=1&amp;vis=1&amp;pid=489026354&amp;color=0,0,0&amp;tib=255,255,255&amp;vtp=1&amp;vaab=1" descr="preencoded.png">
            <a:extLst>
              <a:ext uri="{FF2B5EF4-FFF2-40B4-BE49-F238E27FC236}">
                <a16:creationId xmlns:a16="http://schemas.microsoft.com/office/drawing/2014/main" id="{E0F48DE0-73DB-5710-0638-B2F6F2D3B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3825" y="722240"/>
            <a:ext cx="5075652" cy="220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22_1#ddeda9c54?vaa=1&amp;vcp=1&amp;vis=1&amp;pid=489026354&amp;color=0,0,0&amp;vtp=1&amp;vaab=1&amp;bt=1&amp;bbb=1&amp;hb=1"/>
          <p:cNvSpPr/>
          <p:nvPr/>
        </p:nvSpPr>
        <p:spPr>
          <a:xfrm>
            <a:off x="452868" y="28248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（2）肺的换气：肺泡与血液之间进行氧气和二氧化碳的交换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作用完成。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（3）进入血液中的氧通过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输送到全身各处的组织细胞里。</a:t>
            </a:r>
            <a:endParaRPr lang="en-US" altLang="zh-CN" sz="2800" dirty="0"/>
          </a:p>
        </p:txBody>
      </p:sp>
      <p:sp>
        <p:nvSpPr>
          <p:cNvPr id="6" name="QB_7_AN.1_1#ddeda9c54.blank?vaa=1&amp;vcp=1&amp;vis=1&amp;pid=489026354&amp;color=0,0,0&amp;vpa=14&amp;vtp=1&amp;vaab=1&amp;bbb=1"/>
          <p:cNvSpPr/>
          <p:nvPr/>
        </p:nvSpPr>
        <p:spPr>
          <a:xfrm>
            <a:off x="463187" y="344208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气体扩散</a:t>
            </a:r>
            <a:endParaRPr lang="en-US" altLang="zh-CN" sz="2800" dirty="0"/>
          </a:p>
        </p:txBody>
      </p:sp>
      <p:sp>
        <p:nvSpPr>
          <p:cNvPr id="7" name="QB_7_AN.25_1#ddeda9c54.blank?vaa=1&amp;vcp=1&amp;vis=1&amp;pid=489026354&amp;color=0,0,0&amp;vpa=15&amp;vtp=1&amp;vaab=1&amp;bbb=1"/>
          <p:cNvSpPr/>
          <p:nvPr/>
        </p:nvSpPr>
        <p:spPr>
          <a:xfrm>
            <a:off x="4552587" y="406882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559809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a493566b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0" name="QB_6_BD.26_1#4b7580db2?colgroup=4,8,18&amp;vaa=1&amp;vcp=1&amp;vis=1&amp;pid=1a49356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690882"/>
              </p:ext>
            </p:extLst>
          </p:nvPr>
        </p:nvGraphicFramePr>
        <p:xfrm>
          <a:off x="539497" y="1327576"/>
          <a:ext cx="11112012" cy="3254820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2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吸系统结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0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呼吸系统最主要的器官是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zh-CN" altLang="en-US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能温暖吸入的空气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26_2#4b7580db2.table_image?tii=1&amp;vaa=1&amp;vcp=1&amp;vis=1&amp;pid=1a49356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478" y="1985754"/>
            <a:ext cx="2121408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7_1#4b7580db2.blank?vaa=1&amp;vcp=1&amp;vis=1&amp;pid=1a493566b&amp;color=0,0,0&amp;vpa=16&amp;vtp=1&amp;vaab=1"/>
          <p:cNvSpPr/>
          <p:nvPr/>
        </p:nvSpPr>
        <p:spPr>
          <a:xfrm>
            <a:off x="10485925" y="210957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400" dirty="0"/>
          </a:p>
        </p:txBody>
      </p:sp>
      <p:sp>
        <p:nvSpPr>
          <p:cNvPr id="6" name="QB_6_AN.28_1#4b7580db2.blank?vaa=1&amp;vcp=1&amp;vis=1&amp;pid=1a493566b&amp;color=0,0,0&amp;vpa=17&amp;vtp=1&amp;vaab=1"/>
          <p:cNvSpPr/>
          <p:nvPr/>
        </p:nvSpPr>
        <p:spPr>
          <a:xfrm>
            <a:off x="5349120" y="265591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400" dirty="0"/>
          </a:p>
        </p:txBody>
      </p:sp>
      <p:sp>
        <p:nvSpPr>
          <p:cNvPr id="7" name="QB_6_AN.29_1#4b7580db2.blank?vaa=1&amp;vcp=1&amp;vis=1&amp;pid=1a493566b&amp;color=0,0,0&amp;vpa=18&amp;vtp=1&amp;vaab=1"/>
          <p:cNvSpPr/>
          <p:nvPr/>
        </p:nvSpPr>
        <p:spPr>
          <a:xfrm>
            <a:off x="6554844" y="322663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400" dirty="0"/>
          </a:p>
        </p:txBody>
      </p:sp>
      <p:sp>
        <p:nvSpPr>
          <p:cNvPr id="8" name="QB_6_AN.30_1#4b7580db2.blank?vaa=1&amp;vcp=1&amp;vis=1&amp;pid=1a493566b&amp;color=0,0,0&amp;vpa=19&amp;vtp=1&amp;vaab=1&amp;bbb=1"/>
          <p:cNvSpPr/>
          <p:nvPr/>
        </p:nvSpPr>
        <p:spPr>
          <a:xfrm>
            <a:off x="7623945" y="325357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鼻腔</a:t>
            </a:r>
            <a:endParaRPr lang="en-US" altLang="zh-CN" sz="2400" dirty="0"/>
          </a:p>
        </p:txBody>
      </p:sp>
      <p:sp>
        <p:nvSpPr>
          <p:cNvPr id="9" name="QB_6_AN.31_1#4b7580db2.blank?vaa=1&amp;vcp=1&amp;vis=1&amp;pid=1a493566b&amp;color=0,0,0&amp;vpa=20&amp;vtp=1&amp;vaab=1&amp;bbb=1&amp;hb=1"/>
          <p:cNvSpPr/>
          <p:nvPr/>
        </p:nvSpPr>
        <p:spPr>
          <a:xfrm>
            <a:off x="9008799" y="3291254"/>
            <a:ext cx="648957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4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丰富的毛细血管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1071</Words>
  <Application>Microsoft Office PowerPoint</Application>
  <PresentationFormat>宽屏</PresentationFormat>
  <Paragraphs>260</Paragraphs>
  <Slides>31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13</cp:revision>
  <dcterms:created xsi:type="dcterms:W3CDTF">2024-11-18T02:46:21Z</dcterms:created>
  <dcterms:modified xsi:type="dcterms:W3CDTF">2025-08-27T11:27:15Z</dcterms:modified>
  <cp:category/>
  <cp:contentStatus/>
</cp:coreProperties>
</file>