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2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2" r:id="rId34"/>
    <p:sldId id="295" r:id="rId35"/>
    <p:sldId id="296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16" r:id="rId54"/>
    <p:sldId id="317" r:id="rId55"/>
    <p:sldId id="318" r:id="rId56"/>
    <p:sldId id="319" r:id="rId5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f9e9bf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1B10701-F489-4CB4-B382-8B9F0E31892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有关溶质质量分数的计算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f9e9bf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AA60E76-7EF2-458B-9D81-58A9C44B4B9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115bcb6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5ae65fa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2293810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6f91b07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115bcb61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5ae65fa4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c2293810c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6f91b073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有关溶质质量分数的计算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f9e9bf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346E1D6-3497-403E-9CCA-89F11D909BF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115bcb6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5ae65fa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2293810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6f91b07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115bcb61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5ae65fa4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c2293810c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6f91b073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有关溶质质量分数的计算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e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0ACB5E4-1781-CBEC-6837-4D456AD0DB6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05C9736-082B-4DFF-94DD-E78388423C1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76F8F58-A851-46EB-AA48-C43105D61AE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115bcb6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5ae65fa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2293810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6f91b07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115bcb61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5ae65fa4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c2293810c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6f91b073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A6A37DC-3466-4773-BBAC-11479B4FBD9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115bcb6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5ae65fa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2293810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6f91b07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115bcb61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5ae65fa4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c2293810c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6f91b073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4.png"/><Relationship Id="rId4" Type="http://schemas.openxmlformats.org/officeDocument/2006/relationships/image" Target="../media/image7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8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8.png"/><Relationship Id="rId4" Type="http://schemas.openxmlformats.org/officeDocument/2006/relationships/image" Target="../media/image7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2293810c.fixed?vcp=1&amp;pid=3f9e9bf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有关溶质质量分数的计算</a:t>
            </a:r>
            <a:endParaRPr lang="en-US" altLang="zh-CN" sz="4000" dirty="0"/>
          </a:p>
        </p:txBody>
      </p:sp>
      <p:sp>
        <p:nvSpPr>
          <p:cNvPr id="3" name="C_4_BD#c2293810c.fixed?vcp=1&amp;pid=3f9e9bf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c8f73288?vcp=1&amp;pid=c2293810c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溶质质量分数的基本计算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21_1#a2933a1f1?vaa=1&amp;vcp=1&amp;vis=1&amp;pid=ac8f73288&amp;color=0,0,0&amp;vtp=1&amp;vaab=1&amp;bbb=1&amp;hb=1"/>
              <p:cNvSpPr/>
              <p:nvPr/>
            </p:nvSpPr>
            <p:spPr>
              <a:xfrm>
                <a:off x="539496" y="126349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（2024·陕西·中考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）小明在测定某氯化钠溶液的溶质质量分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，用两个烧杯各取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待测溶液分别进行图1-21-1所示实验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时，氯化钠的溶解度为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21_1#a2933a1f1?vaa=1&amp;vcp=1&amp;vis=1&amp;pid=ac8f7328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3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21_2#a2933a1f1?iti=1&amp;vaa=1&amp;vcp=1&amp;vis=1&amp;pid=ac8f7328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3552" y="3242101"/>
            <a:ext cx="5641848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1_3#a2933a1f1?iti=1&amp;vaa=1&amp;vcp=1&amp;vis=1&amp;pid=ac8f73288&amp;color=0,0,0&amp;vtp=1&amp;vaab=1&amp;bbb=1"/>
          <p:cNvSpPr/>
          <p:nvPr/>
        </p:nvSpPr>
        <p:spPr>
          <a:xfrm>
            <a:off x="5401532" y="5609381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图1-21-1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2_1#6e35578d8?vaa=1&amp;vcp=1&amp;vis=1&amp;pid=a2933a1f1&amp;color=0,0,0&amp;vtp=1&amp;vaab=1&amp;bt=1&amp;bbb=1"/>
              <p:cNvSpPr/>
              <p:nvPr/>
            </p:nvSpPr>
            <p:spPr>
              <a:xfrm>
                <a:off x="539496" y="106600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水中最多溶解氯化钠的质量为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22_1#6e35578d8?vaa=1&amp;vcp=1&amp;vis=1&amp;pid=a2933a1f1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66006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24_1#6e35578d8.blank?vaa=1&amp;vcp=1&amp;vis=1&amp;pid=a2933a1f1&amp;color=0,0,0&amp;vpa=10&amp;vtp=1&amp;vaab=1&amp;bbb=1"/>
          <p:cNvSpPr/>
          <p:nvPr/>
        </p:nvSpPr>
        <p:spPr>
          <a:xfrm>
            <a:off x="8411114" y="1014571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36</a:t>
            </a:r>
            <a:endParaRPr lang="en-US" altLang="zh-CN" sz="2800" dirty="0"/>
          </a:p>
        </p:txBody>
      </p:sp>
      <p:pic>
        <p:nvPicPr>
          <p:cNvPr id="4" name="QO_6_BD.22_2#6e35578d8?iti=2&amp;vaa=1&amp;vcp=1&amp;vis=1&amp;pid=a2933a1f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4136" y="1752187"/>
            <a:ext cx="5440680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2_3#6e35578d8?iti=2&amp;vaa=1&amp;vcp=1&amp;vis=1&amp;pid=a2933a1f1&amp;color=0,0,0&amp;vtp=1&amp;vaab=1&amp;bbb=1"/>
          <p:cNvSpPr/>
          <p:nvPr/>
        </p:nvSpPr>
        <p:spPr>
          <a:xfrm>
            <a:off x="5401532" y="4037171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图1-21-1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1_1#6e35578d8?vaa=1&amp;vcp=1&amp;vis=1&amp;pid=a2933a1f1&amp;color=0,0,0&amp;vtp=1&amp;vaab=1&amp;bbb=1&amp;hb=1"/>
              <p:cNvSpPr/>
              <p:nvPr/>
            </p:nvSpPr>
            <p:spPr>
              <a:xfrm>
                <a:off x="539496" y="460968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时，氯化钠的溶解度为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水中最多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溶解氯化钠的质量是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AS.1_1#6e35578d8?vaa=1&amp;vcp=1&amp;vis=1&amp;pid=a2933a1f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09687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6_1#387aa2fdf?vaa=1&amp;vcp=1&amp;vis=1&amp;pid=a2933a1f1&amp;color=0,0,0&amp;vtp=1&amp;vaab=1&amp;bt=1&amp;bbb=1&amp;hb=1"/>
              <p:cNvSpPr/>
              <p:nvPr/>
            </p:nvSpPr>
            <p:spPr>
              <a:xfrm>
                <a:off x="539496" y="543782"/>
                <a:ext cx="11109960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中的溶液是氯化钠的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填“饱和”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或“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不饱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”）溶液。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QB_7_BD.26_1#387aa2fdf?vaa=1&amp;vcp=1&amp;vis=1&amp;pid=a2933a1f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3782"/>
                <a:ext cx="11109960" cy="1232325"/>
              </a:xfrm>
              <a:prstGeom prst="rect">
                <a:avLst/>
              </a:prstGeom>
              <a:blipFill>
                <a:blip r:embed="rId3"/>
                <a:stretch>
                  <a:fillRect l="-1976" b="-168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26_2#387aa2fdf?iti=3&amp;vaa=1&amp;vcp=1&amp;vis=1&amp;pid=a2933a1f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1392" y="1353294"/>
            <a:ext cx="5468112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6_3#387aa2fdf?iti=3&amp;vaa=1&amp;vcp=1&amp;vis=1&amp;pid=a2933a1f1&amp;color=0,0,0&amp;vtp=1&amp;vaab=1&amp;bbb=1"/>
          <p:cNvSpPr/>
          <p:nvPr/>
        </p:nvSpPr>
        <p:spPr>
          <a:xfrm>
            <a:off x="8352504" y="3647422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图1-21-1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S.1_1#387aa2fdf?vaa=1&amp;vcp=1&amp;vis=1&amp;pid=a2933a1f1&amp;color=0,0,0&amp;vtp=1&amp;vaab=1&amp;bt=1&amp;bbb=1&amp;hb=1">
                <a:extLst>
                  <a:ext uri="{FF2B5EF4-FFF2-40B4-BE49-F238E27FC236}">
                    <a16:creationId xmlns:a16="http://schemas.microsoft.com/office/drawing/2014/main" id="{5ED9FFA9-AF62-43F0-968A-511E291A2054}"/>
                  </a:ext>
                </a:extLst>
              </p:cNvPr>
              <p:cNvSpPr/>
              <p:nvPr/>
            </p:nvSpPr>
            <p:spPr>
              <a:xfrm>
                <a:off x="412496" y="1791939"/>
                <a:ext cx="5683504" cy="261917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时，氯化钠的溶解度为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中的溶液是饱和溶液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恒温蒸发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水析出氯化钠固体的质量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而实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际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9" name="QB_7_AS.1_1#387aa2fdf?vaa=1&amp;vcp=1&amp;vis=1&amp;pid=a2933a1f1&amp;color=0,0,0&amp;vtp=1&amp;vaab=1&amp;bt=1&amp;bbb=1&amp;hb=1">
                <a:extLst>
                  <a:ext uri="{FF2B5EF4-FFF2-40B4-BE49-F238E27FC236}">
                    <a16:creationId xmlns:a16="http://schemas.microsoft.com/office/drawing/2014/main" id="{5ED9FFA9-AF62-43F0-968A-511E291A20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496" y="1791939"/>
                <a:ext cx="5683504" cy="2619179"/>
              </a:xfrm>
              <a:prstGeom prst="rect">
                <a:avLst/>
              </a:prstGeom>
              <a:blipFill>
                <a:blip r:embed="rId5"/>
                <a:stretch>
                  <a:fillRect l="-3863" r="-2897" b="-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D699901-8CDA-4407-B15F-417DB099861F}"/>
              </a:ext>
            </a:extLst>
          </p:cNvPr>
          <p:cNvSpPr txBox="1"/>
          <p:nvPr/>
        </p:nvSpPr>
        <p:spPr>
          <a:xfrm>
            <a:off x="7308850" y="492982"/>
            <a:ext cx="14097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不饱和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AS.1_1#387aa2fdf?vaa=1&amp;vcp=1&amp;vis=1&amp;pid=a2933a1f1&amp;color=0,0,0&amp;vtp=1&amp;vaab=1&amp;bt=1&amp;bbb=1&amp;hb=1">
                <a:extLst>
                  <a:ext uri="{FF2B5EF4-FFF2-40B4-BE49-F238E27FC236}">
                    <a16:creationId xmlns:a16="http://schemas.microsoft.com/office/drawing/2014/main" id="{C4F47F6B-DEAA-40FB-83BA-7B72C92EC60E}"/>
                  </a:ext>
                </a:extLst>
              </p:cNvPr>
              <p:cNvSpPr/>
              <p:nvPr/>
            </p:nvSpPr>
            <p:spPr>
              <a:xfrm>
                <a:off x="412496" y="4446690"/>
                <a:ext cx="11367008" cy="19651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析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氯化钠固体，说明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中的溶液是氯化钠的不饱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和溶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中饱和溶液的质量为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=68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其中含氯化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钠的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=68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36 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36 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+100 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=18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，含水的质量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=68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−18 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0" name="QB_7_AS.1_1#387aa2fdf?vaa=1&amp;vcp=1&amp;vis=1&amp;pid=a2933a1f1&amp;color=0,0,0&amp;vtp=1&amp;vaab=1&amp;bt=1&amp;bbb=1&amp;hb=1">
                <a:extLst>
                  <a:ext uri="{FF2B5EF4-FFF2-40B4-BE49-F238E27FC236}">
                    <a16:creationId xmlns:a16="http://schemas.microsoft.com/office/drawing/2014/main" id="{C4F47F6B-DEAA-40FB-83BA-7B72C92EC60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496" y="4446690"/>
                <a:ext cx="11367008" cy="1965153"/>
              </a:xfrm>
              <a:prstGeom prst="rect">
                <a:avLst/>
              </a:prstGeom>
              <a:blipFill>
                <a:blip r:embed="rId6"/>
                <a:stretch>
                  <a:fillRect l="-1931" r="-805" b="-1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3" grpId="0" build="p"/>
      <p:bldP spid="1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0_1#4ab6d9f6a?vaa=1&amp;vcp=1&amp;vis=1&amp;pid=a2933a1f1&amp;color=0,0,0&amp;vtp=1&amp;vaab=1&amp;bt=1&amp;bbb=1&amp;hb=1"/>
              <p:cNvSpPr/>
              <p:nvPr/>
            </p:nvSpPr>
            <p:spPr>
              <a:xfrm>
                <a:off x="539496" y="83604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中溶液的溶质与溶剂的质量比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填“相等”或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“不相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0_1#4ab6d9f6a?vaa=1&amp;vcp=1&amp;vis=1&amp;pid=a2933a1f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36041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2" r="3" b="-5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32_1#4ab6d9f6a.blank?vaa=1&amp;vcp=1&amp;vis=1&amp;pid=a2933a1f1&amp;color=0,0,0&amp;vpa=12&amp;vtp=1&amp;vaab=1&amp;bbb=1"/>
          <p:cNvSpPr/>
          <p:nvPr/>
        </p:nvSpPr>
        <p:spPr>
          <a:xfrm>
            <a:off x="7175088" y="80556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4ab6d9f6a?vaa=1&amp;vcp=1&amp;vis=1&amp;pid=a2933a1f1&amp;color=0,0,0&amp;vtp=1&amp;vaab=1&amp;bbb=1&amp;hb=1"/>
              <p:cNvSpPr/>
              <p:nvPr/>
            </p:nvSpPr>
            <p:spPr>
              <a:xfrm>
                <a:off x="539496" y="203784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中的溶液均为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时氯化钠的饱和溶液，故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溶液的溶质与溶剂的质量比相等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4ab6d9f6a?vaa=1&amp;vcp=1&amp;vis=1&amp;pid=a2933a1f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37842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11" r="3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6_AS.1_1#4ab6d9f6a?iti=5&amp;vaa=1&amp;vcp=1&amp;vis=1&amp;pid=a2933a1f1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2908" y="3378327"/>
            <a:ext cx="5083136" cy="197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AS.1_1#4ab6d9f6a?iti=5&amp;vaa=1&amp;vcp=1&amp;vis=1&amp;pid=a2933a1f1&amp;color=0,0,0&amp;vtp=1&amp;vaab=1&amp;bbb=1"/>
          <p:cNvSpPr/>
          <p:nvPr/>
        </p:nvSpPr>
        <p:spPr>
          <a:xfrm>
            <a:off x="5401532" y="5481637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图1-21-1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4_1#5686259b2?vaa=1&amp;vcp=1&amp;vis=1&amp;pid=a2933a1f1&amp;color=0,0,0&amp;vtp=1&amp;vaab=1&amp;bt=1&amp;bbb=1"/>
              <p:cNvSpPr/>
              <p:nvPr/>
            </p:nvSpPr>
            <p:spPr>
              <a:xfrm>
                <a:off x="539496" y="541242"/>
                <a:ext cx="11109960" cy="5536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的值等于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QB_7_BD.34_1#5686259b2?vaa=1&amp;vcp=1&amp;vis=1&amp;pid=a2933a1f1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1242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l="-1976" t="-1099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34_2#5686259b2?iti=6&amp;vaa=1&amp;vcp=1&amp;vis=1&amp;pid=a2933a1f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4144" y="755935"/>
            <a:ext cx="5925312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34_3#5686259b2?iti=6&amp;vaa=1&amp;vcp=1&amp;vis=1&amp;pid=a2933a1f1&amp;color=0,0,0&amp;vtp=1&amp;vaab=1&amp;bbb=1"/>
          <p:cNvSpPr/>
          <p:nvPr/>
        </p:nvSpPr>
        <p:spPr>
          <a:xfrm>
            <a:off x="7993857" y="3232943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图1-21-1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1_1#5686259b2?vaa=1&amp;vcp=1&amp;vis=1&amp;pid=a2933a1f1&amp;color=0,0,0&amp;vtp=1&amp;vaab=1&amp;bt=1&amp;bbb=1&amp;hb=1">
                <a:extLst>
                  <a:ext uri="{FF2B5EF4-FFF2-40B4-BE49-F238E27FC236}">
                    <a16:creationId xmlns:a16="http://schemas.microsoft.com/office/drawing/2014/main" id="{A2DAB7EC-09C7-40EB-9451-C617164436AA}"/>
                  </a:ext>
                </a:extLst>
              </p:cNvPr>
              <p:cNvSpPr/>
              <p:nvPr/>
            </p:nvSpPr>
            <p:spPr>
              <a:xfrm>
                <a:off x="541020" y="1169320"/>
                <a:ext cx="5183124" cy="38484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中的溶液含氯化钠的质量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，则含水的</a:t>
                </a:r>
                <a:r>
                  <a:rPr lang="zh-CN" altLang="en-US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氯化钠</a:t>
                </a:r>
                <a:r>
                  <a:rPr lang="en-US" altLang="zh-CN" sz="2800" b="0" i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最多能溶解氯化钠的质量</a:t>
                </a:r>
                <a:r>
                  <a:rPr lang="zh-CN" altLang="en-US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=21.6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−21.6 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QB_7_AS.1_1#5686259b2?vaa=1&amp;vcp=1&amp;vis=1&amp;pid=a2933a1f1&amp;color=0,0,0&amp;vtp=1&amp;vaab=1&amp;bt=1&amp;bbb=1&amp;hb=1">
                <a:extLst>
                  <a:ext uri="{FF2B5EF4-FFF2-40B4-BE49-F238E27FC236}">
                    <a16:creationId xmlns:a16="http://schemas.microsoft.com/office/drawing/2014/main" id="{A2DAB7EC-09C7-40EB-9451-C617164436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1169320"/>
                <a:ext cx="5183124" cy="3848426"/>
              </a:xfrm>
              <a:prstGeom prst="rect">
                <a:avLst/>
              </a:prstGeom>
              <a:blipFill>
                <a:blip r:embed="rId5"/>
                <a:stretch>
                  <a:fillRect l="-4235" r="-2941" b="-3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DB4B807-9E30-4752-B566-F1757719B31B}"/>
              </a:ext>
            </a:extLst>
          </p:cNvPr>
          <p:cNvSpPr txBox="1"/>
          <p:nvPr/>
        </p:nvSpPr>
        <p:spPr>
          <a:xfrm>
            <a:off x="3088767" y="490442"/>
            <a:ext cx="787400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2.4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8_1#4943cd7a9?vaa=1&amp;vcp=1&amp;vis=1&amp;pid=a2933a1f1&amp;color=0,0,0&amp;vtp=1&amp;vaab=1&amp;bt=1&amp;bbb=1"/>
          <p:cNvSpPr/>
          <p:nvPr/>
        </p:nvSpPr>
        <p:spPr>
          <a:xfrm>
            <a:off x="539496" y="8323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）由上述实验可得出待测氯化钠溶液的溶质质量分数为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40_1#4943cd7a9.blank?vaa=1&amp;vcp=1&amp;vis=1&amp;pid=a2933a1f1&amp;color=0,0,0&amp;vpa=14&amp;vtp=1&amp;vaab=1&amp;bbb=1"/>
              <p:cNvSpPr/>
              <p:nvPr/>
            </p:nvSpPr>
            <p:spPr>
              <a:xfrm>
                <a:off x="9605707" y="908335"/>
                <a:ext cx="8905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40_1#4943cd7a9.blank?vaa=1&amp;vcp=1&amp;vis=1&amp;pid=a2933a1f1&amp;color=0,0,0&amp;vpa=1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5707" y="908335"/>
                <a:ext cx="890588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7" t="-71" r="43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38_2#4943cd7a9?iti=8&amp;vaa=1&amp;vcp=1&amp;vis=1&amp;pid=a2933a1f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3552" y="1518507"/>
            <a:ext cx="5641848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38_3#4943cd7a9?iti=8&amp;vaa=1&amp;vcp=1&amp;vis=1&amp;pid=a2933a1f1&amp;color=0,0,0&amp;vtp=1&amp;vaab=1&amp;bbb=1"/>
          <p:cNvSpPr/>
          <p:nvPr/>
        </p:nvSpPr>
        <p:spPr>
          <a:xfrm>
            <a:off x="5401532" y="3885787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图1-21-1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1_1#4943cd7a9?vaa=1&amp;vcp=1&amp;vis=1&amp;pid=a2933a1f1&amp;color=0,0,0&amp;vtp=1&amp;vaab=1&amp;bbb=1&amp;hb=1"/>
              <p:cNvSpPr/>
              <p:nvPr/>
            </p:nvSpPr>
            <p:spPr>
              <a:xfrm>
                <a:off x="539496" y="4464907"/>
                <a:ext cx="11109960" cy="128892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中的溶液含氯化钠的质量为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，含水的质量为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，则可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知待测氯化钠溶液的溶质质量分数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×100%=25%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7_AS.1_1#4943cd7a9?vaa=1&amp;vcp=1&amp;vis=1&amp;pid=a2933a1f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64907"/>
                <a:ext cx="11109960" cy="1288923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3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EX.1_1#a2933a1f1?vaa=1&amp;vcp=1&amp;vis=1&amp;pid=ac8f73288&amp;color=0,0,0&amp;vtp=1&amp;vaab=1&amp;bt=1&amp;bbb=1"/>
              <p:cNvSpPr/>
              <p:nvPr/>
            </p:nvSpPr>
            <p:spPr>
              <a:xfrm>
                <a:off x="539496" y="554400"/>
                <a:ext cx="11109960" cy="4017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思维点拨</a:t>
                </a:r>
                <a:endParaRPr lang="en-US" altLang="zh-CN" sz="2800" dirty="0"/>
              </a:p>
              <a:p>
                <a:pPr latinLnBrk="1">
                  <a:lnSpc>
                    <a:spcPts val="7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溶质的质量分数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溶质质量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溶液质量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×100%=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溶质质量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溶质质量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溶剂质量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溶质质量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溶液质量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溶质的质量分数</a:t>
                </a:r>
                <a:endParaRPr lang="en-US" altLang="zh-CN" sz="2800" dirty="0"/>
              </a:p>
              <a:p>
                <a:pPr latinLnBrk="1">
                  <a:lnSpc>
                    <a:spcPts val="73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饱和溶液中溶质的质量分数</a:t>
                </a:r>
              </a:p>
              <a:p>
                <a:pPr latinLnBrk="1">
                  <a:lnSpc>
                    <a:spcPts val="7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溶解度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溶解度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EX.1_1#a2933a1f1?vaa=1&amp;vcp=1&amp;vis=1&amp;pid=ac8f7328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4017600"/>
              </a:xfrm>
              <a:prstGeom prst="rect">
                <a:avLst/>
              </a:prstGeom>
              <a:blipFill>
                <a:blip r:embed="rId3"/>
                <a:stretch>
                  <a:fillRect l="-1976" b="-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EX.1_1#a2933a1f1?iti=9&amp;vaa=1&amp;vcp=1&amp;vis=1&amp;pid=ac8f7328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4870" y="3213100"/>
            <a:ext cx="6250841" cy="2479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EX.1_1#a2933a1f1?iti=9&amp;vaa=1&amp;vcp=1&amp;vis=1&amp;pid=ac8f73288&amp;color=0,0,0&amp;vtp=1&amp;vaab=1&amp;bbb=1"/>
          <p:cNvSpPr/>
          <p:nvPr/>
        </p:nvSpPr>
        <p:spPr>
          <a:xfrm>
            <a:off x="8092155" y="5692247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图1-21-1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98494ada?vcp=1&amp;pid=ac8f7328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43_1#f41f9f3cb?vaa=1&amp;vcp=1&amp;vis=1&amp;pid=698494ada&amp;color=0,0,0&amp;vtp=1&amp;vaab=1&amp;bbb=1&amp;hb=1"/>
              <p:cNvSpPr/>
              <p:nvPr/>
            </p:nvSpPr>
            <p:spPr>
              <a:xfrm>
                <a:off x="539496" y="1233469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（2024·山东青岛·中考）现有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的葡萄糖溶液，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关于此溶液的说法不正确的是(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43_1#f41f9f3cb?vaa=1&amp;vcp=1&amp;vis=1&amp;pid=698494ad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5" r="-2626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AN.44_1#f41f9f3cb.bracket?vaa=1&amp;vcp=1&amp;vis=1&amp;pid=698494ada&amp;color=0,0,0&amp;vpa=15&amp;vtp=1&amp;vaab=1"/>
          <p:cNvSpPr/>
          <p:nvPr/>
        </p:nvSpPr>
        <p:spPr>
          <a:xfrm>
            <a:off x="5439315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43_2#f41f9f3cb.choices?vaa=1&amp;vcp=1&amp;vis=1&amp;pid=698494ada&amp;color=0,0,0&amp;vtp=1&amp;vaab=1&amp;bbb=1"/>
              <p:cNvSpPr/>
              <p:nvPr/>
            </p:nvSpPr>
            <p:spPr>
              <a:xfrm>
                <a:off x="539496" y="251826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A.溶质是葡萄糖，溶剂是水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.溶质与溶剂的质量比为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1∶9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.取出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此溶液，其溶质质量分数为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.从微观角度看，溶质溶解既有扩散过程，又有水合过程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43_2#f41f9f3cb.choices?vaa=1&amp;vcp=1&amp;vis=1&amp;pid=698494ad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8264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b="-8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45_1#7eaf7673d?vaa=1&amp;vcp=1&amp;vis=1&amp;pid=698494ada&amp;color=0,0,0&amp;vtp=1&amp;vaab=1&amp;bt=1&amp;bbb=1&amp;hb=1"/>
              <p:cNvSpPr/>
              <p:nvPr/>
            </p:nvSpPr>
            <p:spPr>
              <a:xfrm>
                <a:off x="539496" y="125168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（2023·湖南株洲·中考）化学实验室现有溶质质量分数为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98%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的浓硫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上述浓硫酸稀释成溶质质量分数为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5%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的稀硫酸。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请计算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45_1#7eaf7673d?vaa=1&amp;vcp=1&amp;vis=1&amp;pid=698494ad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168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8_BD.46_1#f5f6bbc39?vaa=1&amp;vcp=1&amp;vis=1&amp;pid=7eaf7673d&amp;color=0,0,0&amp;vtp=1&amp;vaab=1&amp;bbb=1"/>
          <p:cNvSpPr/>
          <p:nvPr/>
        </p:nvSpPr>
        <p:spPr>
          <a:xfrm>
            <a:off x="539496" y="31767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（1）稀释后的溶液中溶质的质量。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f5f6bbc39?vaa=1&amp;vcp=1&amp;vis=1&amp;pid=7eaf7673d&amp;color=0,0,0&amp;vtp=1&amp;vaab=1&amp;bbb=1&amp;hb=1"/>
              <p:cNvSpPr/>
              <p:nvPr/>
            </p:nvSpPr>
            <p:spPr>
              <a:xfrm>
                <a:off x="539496" y="3733133"/>
                <a:ext cx="11109960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en-US" altLang="zh-CN" sz="280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溶液稀释前后溶质的质量不变，故稀释后溶液中溶质的质量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10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稀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释前溶液中溶质的质量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×98%=98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答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稀释后的溶液中溶质的质量是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QO_8_AN.1_1#f5f6bbc39?vaa=1&amp;vcp=1&amp;vis=1&amp;pid=7eaf7673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33133"/>
                <a:ext cx="11109960" cy="1886350"/>
              </a:xfrm>
              <a:prstGeom prst="rect">
                <a:avLst/>
              </a:prstGeom>
              <a:blipFill>
                <a:blip r:embed="rId4"/>
                <a:stretch>
                  <a:fillRect l="-1976" r="-274" b="-9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e8045bc9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ce8045bc9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ce8045bc9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化学计算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48_1#d9ee31334?vaa=1&amp;vcp=1&amp;vis=1&amp;pid=7eaf7673d&amp;color=0,0,0&amp;vtp=1&amp;vaab=1&amp;bt=1&amp;bbb=1"/>
          <p:cNvSpPr/>
          <p:nvPr/>
        </p:nvSpPr>
        <p:spPr>
          <a:xfrm>
            <a:off x="539496" y="12422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（2）需要水的质量。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1_1#d9ee31334?vaa=1&amp;vcp=1&amp;vis=1&amp;pid=7eaf7673d&amp;color=0,0,0&amp;vtp=1&amp;vaab=1&amp;bbb=1&amp;hb=1"/>
              <p:cNvSpPr/>
              <p:nvPr/>
            </p:nvSpPr>
            <p:spPr>
              <a:xfrm>
                <a:off x="539496" y="1796891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解：若稀释成溶质质量分数为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5%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的稀硫酸，设需加水的质量为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)×5%=98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=1 860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若稀释成溶质质量分数为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14%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的稀硫酸，设需加水的质量为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𝑦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)×14%=98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，需要水的质量为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1 860 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：需要水的质量是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1 860 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AN.1_1#d9ee31334?vaa=1&amp;vcp=1&amp;vis=1&amp;pid=7eaf7673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96891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3" b="-17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7c61bdf5?vcp=1&amp;pid=c2293810c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溶液配制与稀释的计算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50_1#ed5928e76?vaa=1&amp;vcp=1&amp;vis=1&amp;pid=47c61bdf5&amp;color=0,0,0&amp;vtp=1&amp;vaab=1&amp;bbb=1&amp;hb=1"/>
              <p:cNvSpPr/>
              <p:nvPr/>
            </p:nvSpPr>
            <p:spPr>
              <a:xfrm>
                <a:off x="539496" y="126349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（2024·四川乐山·中考）实验室现有溶质质量分数为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化钠溶液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，但在实验中需要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的氯化钠溶液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，某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同学准备用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的氯化钠溶液和蒸馏水（密度为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）进行配制。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50_1#ed5928e76?vaa=1&amp;vcp=1&amp;vis=1&amp;pid=47c61bdf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540" b="-3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51_1#bd857dbaf?vaa=1&amp;vcp=1&amp;vis=1&amp;pid=ed5928e76&amp;color=0,0,0&amp;vtp=1&amp;vaab=1&amp;bbb=1"/>
              <p:cNvSpPr/>
              <p:nvPr/>
            </p:nvSpPr>
            <p:spPr>
              <a:xfrm>
                <a:off x="539496" y="3180379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（1）配制时需要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8%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的氯化钠溶液的质量为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51_1#bd857dbaf?vaa=1&amp;vcp=1&amp;vis=1&amp;pid=ed5928e7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80379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53_1#bd857dbaf.blank?vaa=1&amp;vcp=1&amp;vis=1&amp;pid=ed5928e76&amp;color=0,0,0&amp;vpa=16&amp;vtp=1&amp;vaab=1&amp;bbb=1"/>
          <p:cNvSpPr/>
          <p:nvPr/>
        </p:nvSpPr>
        <p:spPr>
          <a:xfrm>
            <a:off x="7285578" y="312894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1_1#bd857dbaf?vaa=1&amp;vcp=1&amp;vis=1&amp;pid=ed5928e76&amp;color=0,0,0&amp;vtp=1&amp;vaab=1&amp;bbb=1&amp;hb=1"/>
              <p:cNvSpPr/>
              <p:nvPr/>
            </p:nvSpPr>
            <p:spPr>
              <a:xfrm>
                <a:off x="539496" y="373676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设配制时需要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8%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的氯化钠溶液的质量为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，根据溶液稀释前后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溶质的质量不变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×4%=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×8%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AS.1_1#bd857dbaf?vaa=1&amp;vcp=1&amp;vis=1&amp;pid=ed5928e7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36766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35" r="-99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5_1#a9ded8a9a?vaa=1&amp;vcp=1&amp;vis=1&amp;pid=ed5928e76&amp;color=0,0,0&amp;vtp=1&amp;vaab=1&amp;bt=1&amp;bbb=1"/>
              <p:cNvSpPr/>
              <p:nvPr/>
            </p:nvSpPr>
            <p:spPr>
              <a:xfrm>
                <a:off x="539496" y="2238216"/>
                <a:ext cx="11634788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）量取蒸馏水时应选择量程为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填“10”“20”或“50”）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的量筒。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55_1#a9ded8a9a?vaa=1&amp;vcp=1&amp;vis=1&amp;pid=ed5928e76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38216"/>
                <a:ext cx="11634788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86" r="1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57_1#a9ded8a9a.blank?vaa=1&amp;vcp=1&amp;vis=1&amp;pid=ed5928e76&amp;color=0,0,0&amp;vpa=17&amp;vtp=1&amp;vaab=1&amp;bbb=1"/>
          <p:cNvSpPr/>
          <p:nvPr/>
        </p:nvSpPr>
        <p:spPr>
          <a:xfrm>
            <a:off x="5706015" y="2186781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a9ded8a9a?vaa=1&amp;vcp=1&amp;vis=1&amp;pid=ed5928e76&amp;color=0,0,0&amp;vtp=1&amp;vaab=1&amp;bbb=1&amp;hb=1"/>
              <p:cNvSpPr/>
              <p:nvPr/>
            </p:nvSpPr>
            <p:spPr>
              <a:xfrm>
                <a:off x="539496" y="2797397"/>
                <a:ext cx="11109960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需要水的质量为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蒸馏水的密度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，故需量取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蒸馏水。选择量筒时应遵循“大而近”的原则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选用规格为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的量筒量取蒸馏水。</a:t>
                </a: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QB_7_AS.1_1#a9ded8a9a?vaa=1&amp;vcp=1&amp;vis=1&amp;pid=ed5928e7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97397"/>
                <a:ext cx="11109960" cy="1886350"/>
              </a:xfrm>
              <a:prstGeom prst="rect">
                <a:avLst/>
              </a:prstGeom>
              <a:blipFill>
                <a:blip r:embed="rId4"/>
                <a:stretch>
                  <a:fillRect l="-1976" r="-5104" b="-9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9_1#604f07e15?sp=1&amp;vaa=1&amp;vcp=1&amp;vis=1&amp;pid=ed5928e76&amp;color=0,0,0&amp;vtp=1&amp;vaab=1&amp;bt=1&amp;bbb=1&amp;hb=1"/>
          <p:cNvSpPr/>
          <p:nvPr/>
        </p:nvSpPr>
        <p:spPr>
          <a:xfrm>
            <a:off x="539496" y="93167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（3）在如图1-21-2所示的仪器中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，本实验不会使用到的是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填仪器名称）。</a:t>
            </a:r>
            <a:endParaRPr lang="en-US" altLang="zh-CN" sz="2800" dirty="0"/>
          </a:p>
        </p:txBody>
      </p:sp>
      <p:pic>
        <p:nvPicPr>
          <p:cNvPr id="3" name="QB_7_BD.59_2#604f07e15?iti=10&amp;vaa=1&amp;vcp=1&amp;vis=1&amp;pid=ed5928e7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1920" y="2260473"/>
            <a:ext cx="4325112" cy="107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59_3#604f07e15?iti=10&amp;vaa=1&amp;vcp=1&amp;vis=1&amp;pid=ed5928e76&amp;color=0,0,0&amp;vtp=1&amp;vaab=1&amp;bbb=1"/>
          <p:cNvSpPr/>
          <p:nvPr/>
        </p:nvSpPr>
        <p:spPr>
          <a:xfrm>
            <a:off x="5401532" y="3466465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图1-21-2</a:t>
            </a:r>
            <a:endParaRPr lang="en-US" altLang="zh-CN" sz="2800" dirty="0"/>
          </a:p>
        </p:txBody>
      </p:sp>
      <p:sp>
        <p:nvSpPr>
          <p:cNvPr id="5" name="QB_7_AN.61_1#604f07e15.blank?vaa=1&amp;vcp=1&amp;vis=1&amp;pid=ed5928e76&amp;color=0,0,0&amp;vpa=18&amp;vtp=1&amp;vaab=1&amp;bbb=1"/>
          <p:cNvSpPr/>
          <p:nvPr/>
        </p:nvSpPr>
        <p:spPr>
          <a:xfrm>
            <a:off x="9500139" y="90119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酒精灯</a:t>
            </a:r>
            <a:endParaRPr lang="en-US" altLang="zh-CN" sz="2800" dirty="0"/>
          </a:p>
        </p:txBody>
      </p:sp>
      <p:sp>
        <p:nvSpPr>
          <p:cNvPr id="6" name="QB_7_AS.1_1#604f07e15?vaa=1&amp;vcp=1&amp;vis=1&amp;pid=ed5928e76&amp;color=0,0,0&amp;vtp=1&amp;vaab=1&amp;bbb=1&amp;hb=1"/>
          <p:cNvSpPr/>
          <p:nvPr/>
        </p:nvSpPr>
        <p:spPr>
          <a:xfrm>
            <a:off x="539496" y="41115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利用浓溶液配制稀溶液，采用的是加水稀释的方法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，其操作步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骤是计算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、量取、混匀，量筒和胶头滴管用于量取浓溶液和蒸馏水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、玻璃棒用于进行混匀操作，无需使用酒精灯。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3_1#63b89ce6b?vaa=1&amp;vcp=1&amp;vis=1&amp;pid=ed5928e76&amp;color=0,0,0&amp;vtp=1&amp;vaab=1&amp;bt=1&amp;bbb=1&amp;hb=1"/>
          <p:cNvSpPr/>
          <p:nvPr/>
        </p:nvSpPr>
        <p:spPr>
          <a:xfrm>
            <a:off x="539496" y="186359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（4）将配制好的氯化钠溶液装入试剂瓶时有少量溶液洒出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，对所配制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的氯化钠溶液的溶质质量分数的影响是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填“偏大”“偏小”或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endParaRPr lang="en-US" altLang="zh-CN" sz="2800" dirty="0"/>
          </a:p>
        </p:txBody>
      </p:sp>
      <p:sp>
        <p:nvSpPr>
          <p:cNvPr id="3" name="QB_7_AN.65_1#63b89ce6b.blank?vaa=1&amp;vcp=1&amp;vis=1&amp;pid=ed5928e76&amp;color=0,0,0&amp;vpa=19&amp;vtp=1&amp;vaab=1&amp;bbb=1"/>
          <p:cNvSpPr/>
          <p:nvPr/>
        </p:nvSpPr>
        <p:spPr>
          <a:xfrm>
            <a:off x="6595014" y="2480818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不影响</a:t>
            </a:r>
            <a:endParaRPr lang="en-US" altLang="zh-CN" sz="2800" dirty="0"/>
          </a:p>
        </p:txBody>
      </p:sp>
      <p:sp>
        <p:nvSpPr>
          <p:cNvPr id="4" name="QB_7_AS.1_1#63b89ce6b?vaa=1&amp;vcp=1&amp;vis=1&amp;pid=ed5928e76&amp;color=0,0,0&amp;vtp=1&amp;vaab=1&amp;bbb=1&amp;hb=1"/>
          <p:cNvSpPr/>
          <p:nvPr/>
        </p:nvSpPr>
        <p:spPr>
          <a:xfrm>
            <a:off x="539496" y="37873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溶液具有均一性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，将配制好的氯化钠溶液装入试剂瓶时有少量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溶液洒出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，对所配制的氯化钠溶液的溶质质量分数无影响。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EX.1_1#ed5928e76?vaa=1&amp;vcp=1&amp;vis=1&amp;pid=47c61bdf5&amp;color=0,0,0&amp;vtp=1&amp;vaab=1&amp;bt=1&amp;bbb=1"/>
              <p:cNvSpPr/>
              <p:nvPr/>
            </p:nvSpPr>
            <p:spPr>
              <a:xfrm>
                <a:off x="539496" y="1549876"/>
                <a:ext cx="11109960" cy="3746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思维点拨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溶液稀释前后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溶质的质量不变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溶质质量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溶剂质量</a:t>
                </a:r>
                <a:endParaRPr lang="en-US" altLang="zh-CN" sz="2800" dirty="0"/>
              </a:p>
              <a:p>
                <a:pPr latinLnBrk="1">
                  <a:lnSpc>
                    <a:spcPts val="7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溶质质量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溶质质量分数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溶剂质量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溶质质量分数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EX.1_1#ed5928e76?vaa=1&amp;vcp=1&amp;vis=1&amp;pid=47c61bdf5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9876"/>
                <a:ext cx="11109960" cy="3746500"/>
              </a:xfrm>
              <a:prstGeom prst="rect">
                <a:avLst/>
              </a:prstGeom>
              <a:blipFill>
                <a:blip r:embed="rId3"/>
                <a:stretch>
                  <a:fillRect l="-19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85398e41?vcp=1&amp;pid=47c61bdf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>
              <a:solidFill>
                <a:srgbClr val="000000"/>
              </a:solidFill>
            </a:endParaRPr>
          </a:p>
        </p:txBody>
      </p:sp>
      <p:pic>
        <p:nvPicPr>
          <p:cNvPr id="3" name="QO_7_BD.68_1#682133859?iti=11&amp;htil=1&amp;vaa=1&amp;vcp=1&amp;vis=1&amp;pid=f85398e4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5980" y="1260901"/>
            <a:ext cx="240487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68_2#682133859?iti=11&amp;htil=1&amp;vaa=1&amp;vcp=1&amp;vis=1&amp;pid=f85398e41&amp;color=0,0,0&amp;vtp=1&amp;vaab=1&amp;bbb=1"/>
          <p:cNvSpPr/>
          <p:nvPr/>
        </p:nvSpPr>
        <p:spPr>
          <a:xfrm>
            <a:off x="9705472" y="3828587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图1-21-3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68_3#682133859?htil=1&amp;sp=1&amp;vaa=1&amp;vcp=1&amp;vis=1&amp;pid=f85398e41&amp;color=0,0,0&amp;vtp=1&amp;vaab=1&amp;bbb=1&amp;hb=1"/>
              <p:cNvSpPr/>
              <p:nvPr/>
            </p:nvSpPr>
            <p:spPr>
              <a:xfrm>
                <a:off x="539496" y="1233469"/>
                <a:ext cx="853135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（2023·山东泰安·中考）某葡萄糖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注射液的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标签如图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1-21-3所示。计算：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O_7_BD.68_3#682133859?htil=1&amp;sp=1&amp;vaa=1&amp;vcp=1&amp;vis=1&amp;pid=f85398e4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853135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4" t="-25" r="-828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BD.69_1#3329bc944?htil=1&amp;vaa=1&amp;vcp=1&amp;vis=1&amp;pid=682133859&amp;color=0,0,0&amp;vtp=1&amp;vaab=1&amp;bbb=1"/>
          <p:cNvSpPr/>
          <p:nvPr/>
        </p:nvSpPr>
        <p:spPr>
          <a:xfrm>
            <a:off x="539496" y="2510454"/>
            <a:ext cx="85313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）葡萄糖中碳元素的质量分数为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1_1#3329bc944.blank?vaa=1&amp;vcp=1&amp;vis=1&amp;pid=682133859&amp;color=0,0,0&amp;vpa=20&amp;vtp=1&amp;vaab=1&amp;bbb=1"/>
              <p:cNvSpPr/>
              <p:nvPr/>
            </p:nvSpPr>
            <p:spPr>
              <a:xfrm>
                <a:off x="6049708" y="2583415"/>
                <a:ext cx="8905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8_AN.1_1#3329bc944.blank?vaa=1&amp;vcp=1&amp;vis=1&amp;pid=682133859&amp;color=0,0,0&amp;vpa=2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9708" y="2583415"/>
                <a:ext cx="89058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7" t="-58" r="43" b="-71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BD.71_1#363e4f44d?htil=1&amp;vaa=1&amp;vcp=1&amp;vis=1&amp;pid=682133859&amp;color=0,0,0&amp;vtp=1&amp;vaab=1&amp;bbb=1&amp;hb=1"/>
              <p:cNvSpPr/>
              <p:nvPr/>
            </p:nvSpPr>
            <p:spPr>
              <a:xfrm>
                <a:off x="539496" y="3066841"/>
                <a:ext cx="853135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（2）要把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这种葡萄糖溶液稀释为溶质质量分数为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，所需水的质量为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8_BD.71_1#363e4f44d?htil=1&amp;vaa=1&amp;vcp=1&amp;vis=1&amp;pid=68213385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66841"/>
                <a:ext cx="8531352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4" t="-35" r="6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8_AN.2_1#363e4f44d.blank?vaa=1&amp;vcp=1&amp;vis=1&amp;pid=682133859&amp;color=0,0,0&amp;vpa=21&amp;vtp=1&amp;vaab=1&amp;bbb=1"/>
          <p:cNvSpPr/>
          <p:nvPr/>
        </p:nvSpPr>
        <p:spPr>
          <a:xfrm>
            <a:off x="4974177" y="366310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73_1#de2bc1ea5?vaa=1&amp;vcp=1&amp;vis=1&amp;pid=f85398e41&amp;color=0,0,0&amp;vtp=1&amp;vaab=1&amp;bt=1&amp;bbb=1"/>
          <p:cNvSpPr/>
          <p:nvPr/>
        </p:nvSpPr>
        <p:spPr>
          <a:xfrm>
            <a:off x="539496" y="19014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（2023·黑龙江牡丹江·中考）根据题意回答下列问题。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74_1#5a5333862?vaa=1&amp;vcp=1&amp;vis=1&amp;pid=de2bc1ea5&amp;color=0,0,0&amp;vtp=1&amp;vaab=1&amp;bbb=1&amp;hb=1"/>
              <p:cNvSpPr/>
              <p:nvPr/>
            </p:nvSpPr>
            <p:spPr>
              <a:xfrm>
                <a:off x="539496" y="245602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（1）农业生产上，常用溶质质量分数为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的氯化钠溶液选种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，现要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配制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这种溶液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，需要氯化钠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，需要水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组成的混合物中，硫原子与氧原子的个数比为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3∶7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则混合物中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的质量比为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（填最简整数比）。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8_BD.74_1#5a5333862?vaa=1&amp;vcp=1&amp;vis=1&amp;pid=de2bc1ea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56021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165" b="-7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8_AN.1_1#5a5333862.blank?vaa=1&amp;vcp=1&amp;vis=1&amp;pid=de2bc1ea5&amp;color=0,0,0&amp;vpa=22&amp;vtp=1&amp;vaab=1&amp;bbb=1"/>
          <p:cNvSpPr/>
          <p:nvPr/>
        </p:nvSpPr>
        <p:spPr>
          <a:xfrm>
            <a:off x="5847302" y="3073241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8_AN.2_1#5a5333862.blank?vaa=1&amp;vcp=1&amp;vis=1&amp;pid=de2bc1ea5&amp;color=0,0,0&amp;vpa=23&amp;vtp=1&amp;vaab=1&amp;bbb=1"/>
          <p:cNvSpPr/>
          <p:nvPr/>
        </p:nvSpPr>
        <p:spPr>
          <a:xfrm>
            <a:off x="8342853" y="3073241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84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78_1#5a5333862.blank?vaa=1&amp;vcp=1&amp;vis=1&amp;pid=de2bc1ea5&amp;color=0,0,0&amp;vpa=24&amp;vtp=1&amp;vaab=1&amp;bbb=1"/>
              <p:cNvSpPr/>
              <p:nvPr/>
            </p:nvSpPr>
            <p:spPr>
              <a:xfrm>
                <a:off x="5685472" y="4474114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8∶5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8_AN.78_1#5a5333862.blank?vaa=1&amp;vcp=1&amp;vis=1&amp;pid=de2bc1ea5&amp;color=0,0,0&amp;vpa=2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472" y="4474114"/>
                <a:ext cx="727583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8c1a3271?vcp=1&amp;pid=c2293810c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溶质质量分数与化学方程式的综合计算</a:t>
            </a:r>
            <a:endParaRPr lang="en-US" altLang="zh-CN" sz="3200" dirty="0">
              <a:solidFill>
                <a:srgbClr val="92D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79_1#c2dcd358c?vaa=1&amp;vcp=1&amp;vis=1&amp;pid=d8c1a3271&amp;color=0,0,0&amp;vtp=1&amp;vaab=1&amp;bbb=1&amp;hb=1"/>
              <p:cNvSpPr/>
              <p:nvPr/>
            </p:nvSpPr>
            <p:spPr>
              <a:xfrm>
                <a:off x="539496" y="1263495"/>
                <a:ext cx="11109960" cy="2572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（2024·重庆·中考）某工业生产铜的过程中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，可发生反应</a:t>
                </a: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FeSO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CuSO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一定条件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。实验室模拟这一反应时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103.2 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溶液在该条件下恰好完全反应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，得到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固体。［已知：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的相对分子质量为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］试计算：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6_BD.79_1#c2dcd358c?vaa=1&amp;vcp=1&amp;vis=1&amp;pid=d8c1a327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25729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2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80_1#ceacd2d4b?vaa=1&amp;vcp=1&amp;vis=1&amp;pid=c2dcd358c&amp;color=0,0,0&amp;vtp=1&amp;vaab=1&amp;bbb=1"/>
              <p:cNvSpPr/>
              <p:nvPr/>
            </p:nvSpPr>
            <p:spPr>
              <a:xfrm>
                <a:off x="539496" y="3904279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中质量分数最小的元素是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填元素符号）。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80_1#ceacd2d4b?vaa=1&amp;vcp=1&amp;vis=1&amp;pid=c2dcd358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04279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82_1#ceacd2d4b.blank?vaa=1&amp;vcp=1&amp;vis=1&amp;pid=c2dcd358c&amp;color=0,0,0&amp;vpa=25&amp;vtp=1&amp;vaab=1&amp;bbb=1"/>
              <p:cNvSpPr/>
              <p:nvPr/>
            </p:nvSpPr>
            <p:spPr>
              <a:xfrm>
                <a:off x="6308915" y="3978256"/>
                <a:ext cx="3571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82_1#ceacd2d4b.blank?vaa=1&amp;vcp=1&amp;vis=1&amp;pid=c2dcd358c&amp;color=0,0,0&amp;vpa=2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8915" y="3978256"/>
                <a:ext cx="35718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53" t="-153" r="142" b="-70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1_1#ceacd2d4b?vaa=1&amp;vcp=1&amp;vis=1&amp;pid=c2dcd358c&amp;color=0,0,0&amp;vtp=1&amp;vaab=1&amp;bbb=1&amp;hb=1"/>
              <p:cNvSpPr/>
              <p:nvPr/>
            </p:nvSpPr>
            <p:spPr>
              <a:xfrm>
                <a:off x="539496" y="446066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中铜、硫、氧元素的质量比为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64∶32∶(16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×4)=</m:t>
                    </m:r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2∶1∶2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中质量分数最小的元素是硫元素。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7_AS.1_1#ceacd2d4b?vaa=1&amp;vcp=1&amp;vis=1&amp;pid=c2dcd358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60666"/>
                <a:ext cx="11109960" cy="1201357"/>
              </a:xfrm>
              <a:prstGeom prst="rect">
                <a:avLst/>
              </a:prstGeom>
              <a:blipFill>
                <a:blip r:embed="rId6"/>
                <a:stretch>
                  <a:fillRect l="-1976" r="-7574" b="-15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84_1#27582eb66?vaa=1&amp;vcp=1&amp;vis=1&amp;pid=c2dcd358c&amp;color=0,0,0&amp;vtp=1&amp;vaab=1&amp;bt=1&amp;bbb=1"/>
              <p:cNvSpPr/>
              <p:nvPr/>
            </p:nvSpPr>
            <p:spPr>
              <a:xfrm>
                <a:off x="539496" y="131695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溶液的溶质质量分数。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84_1#27582eb66?vaa=1&amp;vcp=1&amp;vis=1&amp;pid=c2dcd358c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16958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9" r="3" b="-12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AN.1_1#27582eb66?vaa=1&amp;vcp=1&amp;vis=1&amp;pid=c2dcd358c&amp;color=0,0,0&amp;vtp=1&amp;vaab=1&amp;bbb=1"/>
              <p:cNvSpPr/>
              <p:nvPr/>
            </p:nvSpPr>
            <p:spPr>
              <a:xfrm>
                <a:off x="539496" y="1880711"/>
                <a:ext cx="11109960" cy="36318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溶液中溶质的质量为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𝑦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134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6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FeSO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</m:t>
                              </m:r>
                            </m:sub>
                          </m:s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CuSO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</m:t>
                              </m:r>
                            </m:sub>
                          </m:sSub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30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sz="2800" b="0" i="1" baseline="-200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sz="2800" b="0" i="1" baseline="-800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sz="2800" b="0" baseline="-200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一定条件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Cu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↓</m:t>
                              </m:r>
                            </m:e>
                          </m:d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Fe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SO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</m:mr>
                      <m:mr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160</m:t>
                          </m:r>
                        </m:e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64</m:t>
                          </m:r>
                        </m:e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400</m:t>
                          </m:r>
                        </m:e>
                      </m:mr>
                      <m:mr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𝑥</m:t>
                          </m:r>
                        </m:e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3.2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g</m:t>
                          </m:r>
                        </m:e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𝑦</m:t>
                          </m:r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160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64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7_AN.1_1#27582eb66?vaa=1&amp;vcp=1&amp;vis=1&amp;pid=c2dcd358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80711"/>
                <a:ext cx="11109960" cy="3631819"/>
              </a:xfrm>
              <a:prstGeom prst="rect">
                <a:avLst/>
              </a:prstGeom>
              <a:blipFill rotWithShape="1">
                <a:blip r:embed="rId4"/>
                <a:stretch>
                  <a:fillRect l="-3" t="-13" r="3" b="-2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115bcb61.fixed?vcp=1&amp;pid=3f9e9bf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有关溶质质量分数的计算</a:t>
            </a:r>
            <a:endParaRPr lang="en-US" altLang="zh-CN" sz="4000" dirty="0"/>
          </a:p>
        </p:txBody>
      </p:sp>
      <p:sp>
        <p:nvSpPr>
          <p:cNvPr id="3" name="C_4_BD#e115bcb61.fixed?vcp=1&amp;pid=3f9e9bf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N.1_1#27582eb66?vaa=1&amp;vcp=1&amp;vis=1&amp;pid=c2dcd358c&amp;color=0,0,0&amp;mp=1&amp;vtp=1&amp;vaab=1&amp;bt=1&amp;bbb=1"/>
              <p:cNvSpPr/>
              <p:nvPr/>
            </p:nvSpPr>
            <p:spPr>
              <a:xfrm>
                <a:off x="539496" y="2091531"/>
                <a:ext cx="11109960" cy="2649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64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溶液的溶质质量分数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×100%=8%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溶液中溶质的质量分数为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2" name="QO_7_AN.1_1#27582eb66?vaa=1&amp;vcp=1&amp;vis=1&amp;pid=c2dcd358c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91531"/>
                <a:ext cx="11109960" cy="2649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2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86_1#35d80bb6e?vaa=1&amp;vcp=1&amp;vis=1&amp;pid=c2dcd358c&amp;color=0,0,0&amp;vtp=1&amp;vaab=1&amp;bt=1&amp;bbb=1"/>
          <p:cNvSpPr/>
          <p:nvPr/>
        </p:nvSpPr>
        <p:spPr>
          <a:xfrm>
            <a:off x="539496" y="2135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（3）反应后所得溶液的溶质质量分数。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AN.1_1#35d80bb6e?vaa=1&amp;vcp=1&amp;vis=1&amp;pid=c2dcd358c&amp;color=0,0,0&amp;vtp=1&amp;vaab=1&amp;bbb=1&amp;hb=1"/>
              <p:cNvSpPr/>
              <p:nvPr/>
            </p:nvSpPr>
            <p:spPr>
              <a:xfrm>
                <a:off x="539496" y="2763361"/>
                <a:ext cx="11109960" cy="123322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反应后所得溶液的溶质质量分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103.2 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×100%=10%</m:t>
                    </m:r>
                  </m:oMath>
                </a14:m>
                <a:r>
                  <a:rPr lang="en-US" altLang="zh-CN" sz="28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反应后所得溶液中溶质的质量分数为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10%</m:t>
                    </m:r>
                  </m:oMath>
                </a14:m>
                <a:r>
                  <a:rPr lang="en-US" altLang="zh-CN" sz="28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QO_7_AN.1_1#35d80bb6e?vaa=1&amp;vcp=1&amp;vis=1&amp;pid=c2dcd358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3361"/>
                <a:ext cx="11109960" cy="1233223"/>
              </a:xfrm>
              <a:prstGeom prst="rect">
                <a:avLst/>
              </a:prstGeom>
              <a:blipFill>
                <a:blip r:embed="rId3"/>
                <a:stretch>
                  <a:fillRect l="-1976" t="-4926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6ee64abd?vcp=1&amp;pid=d8c1a327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7_BD.88_1#9abae462d?sp=1&amp;vaa=1&amp;vcp=1&amp;vis=1&amp;pid=e6ee64abd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（2024·广西柳州·模拟）为了测定某碳酸钠溶液的溶质质量分数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学兴趣小组的同学进行了图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1-21-4所示实验。</a:t>
            </a:r>
            <a:endParaRPr lang="en-US" altLang="zh-CN" sz="2800" dirty="0"/>
          </a:p>
        </p:txBody>
      </p:sp>
      <p:pic>
        <p:nvPicPr>
          <p:cNvPr id="4" name="QO_7_BD.88_2#9abae462d?iti=12&amp;vaa=1&amp;vcp=1&amp;vis=1&amp;pid=e6ee64a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3423" y="2521363"/>
            <a:ext cx="6331783" cy="242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88_3#9abae462d?iti=12&amp;vaa=1&amp;vcp=1&amp;vis=1&amp;pid=e6ee64abd&amp;color=0,0,0&amp;vtp=1&amp;vaab=1&amp;bbb=1"/>
          <p:cNvSpPr/>
          <p:nvPr/>
        </p:nvSpPr>
        <p:spPr>
          <a:xfrm>
            <a:off x="8565356" y="5069695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图1-21-4</a:t>
            </a:r>
            <a:endParaRPr lang="en-US" altLang="zh-CN" sz="2800" dirty="0"/>
          </a:p>
        </p:txBody>
      </p:sp>
      <p:sp>
        <p:nvSpPr>
          <p:cNvPr id="6" name="QO_7_BD.88_4#9abae462d?vaa=1&amp;vcp=1&amp;vis=1&amp;pid=e6ee64abd&amp;color=0,0,0&amp;vtp=1&amp;vaab=1&amp;bbb=1"/>
          <p:cNvSpPr/>
          <p:nvPr/>
        </p:nvSpPr>
        <p:spPr>
          <a:xfrm>
            <a:off x="539496" y="252136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请分析并计算：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89_1#a5b823177?vaa=1&amp;vcp=1&amp;vis=1&amp;pid=9abae462d&amp;color=0,0,0&amp;vtp=1&amp;vaab=1&amp;bt=1&amp;bbb=1">
                <a:extLst>
                  <a:ext uri="{FF2B5EF4-FFF2-40B4-BE49-F238E27FC236}">
                    <a16:creationId xmlns:a16="http://schemas.microsoft.com/office/drawing/2014/main" id="{017A3977-3953-40E6-B4D6-13012C72D813}"/>
                  </a:ext>
                </a:extLst>
              </p:cNvPr>
              <p:cNvSpPr/>
              <p:nvPr/>
            </p:nvSpPr>
            <p:spPr>
              <a:xfrm>
                <a:off x="539496" y="3117552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）生成沉淀的质量是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BD.89_1#a5b823177?vaa=1&amp;vcp=1&amp;vis=1&amp;pid=9abae462d&amp;color=0,0,0&amp;vtp=1&amp;vaab=1&amp;bt=1&amp;bbb=1">
                <a:extLst>
                  <a:ext uri="{FF2B5EF4-FFF2-40B4-BE49-F238E27FC236}">
                    <a16:creationId xmlns:a16="http://schemas.microsoft.com/office/drawing/2014/main" id="{017A3977-3953-40E6-B4D6-13012C72D8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7552"/>
                <a:ext cx="11109960" cy="553657"/>
              </a:xfrm>
              <a:prstGeom prst="rect">
                <a:avLst/>
              </a:prstGeom>
              <a:blipFill>
                <a:blip r:embed="rId4"/>
                <a:stretch>
                  <a:fillRect l="-1976" t="-1099" b="-39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8_AN.90_1#a5b823177.blank?vaa=1&amp;vcp=1&amp;vis=1&amp;pid=9abae462d&amp;color=0,0,0&amp;vpa=26&amp;vtp=1&amp;vaab=1&amp;bbb=1">
            <a:extLst>
              <a:ext uri="{FF2B5EF4-FFF2-40B4-BE49-F238E27FC236}">
                <a16:creationId xmlns:a16="http://schemas.microsoft.com/office/drawing/2014/main" id="{647522B4-B44D-4ED7-9B1C-82A921A9EACB}"/>
              </a:ext>
            </a:extLst>
          </p:cNvPr>
          <p:cNvSpPr/>
          <p:nvPr/>
        </p:nvSpPr>
        <p:spPr>
          <a:xfrm>
            <a:off x="4283615" y="3066117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91_1#4639070d4?vaa=1&amp;vcp=1&amp;vis=1&amp;pid=9abae462d&amp;color=0,0,0&amp;vtp=1&amp;vaab=1&amp;bt=1&amp;bbb=1"/>
          <p:cNvSpPr/>
          <p:nvPr/>
        </p:nvSpPr>
        <p:spPr>
          <a:xfrm>
            <a:off x="539496" y="5374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（2）该碳酸钠溶液的溶质质量分数。</a:t>
            </a:r>
            <a:endParaRPr lang="en-US" altLang="zh-CN" sz="2800" dirty="0"/>
          </a:p>
        </p:txBody>
      </p:sp>
      <p:pic>
        <p:nvPicPr>
          <p:cNvPr id="3" name="QO_7_BD.91_2#4639070d4?iti=14&amp;vaa=1&amp;vcp=1&amp;vis=1&amp;pid=9abae462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8146" y="2996002"/>
            <a:ext cx="5971032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1_3#4639070d4?iti=14&amp;vaa=1&amp;vcp=1&amp;vis=1&amp;pid=9abae462d&amp;color=0,0,0&amp;vtp=1&amp;vaab=1&amp;bbb=1"/>
          <p:cNvSpPr/>
          <p:nvPr/>
        </p:nvSpPr>
        <p:spPr>
          <a:xfrm>
            <a:off x="8513540" y="4489926"/>
            <a:ext cx="1385887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图1-21-4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4639070d4?vaa=1&amp;vcp=1&amp;vis=1&amp;pid=9abae462d&amp;color=0,0,0&amp;vtp=1&amp;vaab=1&amp;bt=1&amp;bbb=1">
                <a:extLst>
                  <a:ext uri="{FF2B5EF4-FFF2-40B4-BE49-F238E27FC236}">
                    <a16:creationId xmlns:a16="http://schemas.microsoft.com/office/drawing/2014/main" id="{F5F8D409-8428-40C1-8F40-28202F8AFEBE}"/>
                  </a:ext>
                </a:extLst>
              </p:cNvPr>
              <p:cNvSpPr/>
              <p:nvPr/>
            </p:nvSpPr>
            <p:spPr>
              <a:xfrm>
                <a:off x="539496" y="1254601"/>
                <a:ext cx="11109960" cy="434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该碳酸钠溶液中溶质的质量为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111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4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CO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Ca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OH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=</m:t>
                          </m:r>
                        </m:e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CaCO</m:t>
                                  </m:r>
                                </m:e>
                                <m:sub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↓</m:t>
                              </m:r>
                            </m:e>
                          </m:d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+2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NaOH</m:t>
                          </m: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106</m:t>
                          </m:r>
                        </m:e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100</m:t>
                          </m:r>
                        </m:e>
                        <m:e/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𝑥</m:t>
                          </m:r>
                        </m:e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g</m:t>
                          </m:r>
                        </m:e>
                        <m:e/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106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该碳酸钠溶液的溶质质量分数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10.6 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×100%=10.6%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4639070d4?vaa=1&amp;vcp=1&amp;vis=1&amp;pid=9abae462d&amp;color=0,0,0&amp;vtp=1&amp;vaab=1&amp;bt=1&amp;bbb=1">
                <a:extLst>
                  <a:ext uri="{FF2B5EF4-FFF2-40B4-BE49-F238E27FC236}">
                    <a16:creationId xmlns:a16="http://schemas.microsoft.com/office/drawing/2014/main" id="{F5F8D409-8428-40C1-8F40-28202F8AFE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4601"/>
                <a:ext cx="11109960" cy="4343400"/>
              </a:xfrm>
              <a:prstGeom prst="rect">
                <a:avLst/>
              </a:prstGeom>
              <a:blipFill>
                <a:blip r:embed="rId4"/>
                <a:stretch>
                  <a:fillRect l="-1976" b="-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4639070d4?vaa=1&amp;vcp=1&amp;vis=1&amp;pid=9abae462d&amp;color=0,0,0&amp;mp=1&amp;vtp=1&amp;vaab=1&amp;bt=1&amp;bbb=1">
                <a:extLst>
                  <a:ext uri="{FF2B5EF4-FFF2-40B4-BE49-F238E27FC236}">
                    <a16:creationId xmlns:a16="http://schemas.microsoft.com/office/drawing/2014/main" id="{CFC18E8E-872C-4BB9-8D6F-49A05466626C}"/>
                  </a:ext>
                </a:extLst>
              </p:cNvPr>
              <p:cNvSpPr/>
              <p:nvPr/>
            </p:nvSpPr>
            <p:spPr>
              <a:xfrm>
                <a:off x="539496" y="559567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答：该碳酸钠溶液的溶质质量分数为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10.6%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4639070d4?vaa=1&amp;vcp=1&amp;vis=1&amp;pid=9abae462d&amp;color=0,0,0&amp;mp=1&amp;vtp=1&amp;vaab=1&amp;bt=1&amp;bbb=1">
                <a:extLst>
                  <a:ext uri="{FF2B5EF4-FFF2-40B4-BE49-F238E27FC236}">
                    <a16:creationId xmlns:a16="http://schemas.microsoft.com/office/drawing/2014/main" id="{CFC18E8E-872C-4BB9-8D6F-49A0546662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95678"/>
                <a:ext cx="11109960" cy="553657"/>
              </a:xfrm>
              <a:prstGeom prst="rect">
                <a:avLst/>
              </a:prstGeom>
              <a:blipFill>
                <a:blip r:embed="rId5"/>
                <a:stretch>
                  <a:fillRect l="-1976"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3_1#fdbda29f8?iti=16&amp;htil=2&amp;vaa=1&amp;vcp=1&amp;vis=1&amp;pid=e6ee64a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8160" y="1542002"/>
            <a:ext cx="3493008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93_2#fdbda29f8?iti=16&amp;htil=2&amp;vaa=1&amp;vcp=1&amp;vis=1&amp;pid=e6ee64abd&amp;color=0,0,0&amp;vtp=1&amp;vaab=1&amp;bbb=1"/>
          <p:cNvSpPr/>
          <p:nvPr/>
        </p:nvSpPr>
        <p:spPr>
          <a:xfrm>
            <a:off x="9191720" y="4128738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图1-21-5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93_3#fdbda29f8?htil=2&amp;sp=1&amp;vaa=1&amp;vcp=1&amp;vis=1&amp;pid=e6ee64abd&amp;color=0,0,0&amp;vtp=1&amp;vaab=1&amp;bt=1&amp;bbb=1&amp;hb=1"/>
              <p:cNvSpPr/>
              <p:nvPr/>
            </p:nvSpPr>
            <p:spPr>
              <a:xfrm>
                <a:off x="539496" y="1514570"/>
                <a:ext cx="747979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（2024·广西来宾·模拟）将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的固体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混合物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29.1 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溶解于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94.2 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，向所得溶液中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逐滴加入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溶液，图1-21-5是所加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溶液的质量与生成沉淀的质量的关系图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，请计算：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93_3#fdbda29f8?htil=2&amp;sp=1&amp;vaa=1&amp;vcp=1&amp;vis=1&amp;pid=e6ee64ab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14570"/>
                <a:ext cx="747979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4" r="-5681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94_1#a47fce762?htil=2&amp;vaa=1&amp;vcp=1&amp;vis=1&amp;pid=fdbda29f8&amp;color=0,0,0&amp;vtp=1&amp;vaab=1&amp;bbb=1&amp;hb=1"/>
              <p:cNvSpPr/>
              <p:nvPr/>
            </p:nvSpPr>
            <p:spPr>
              <a:xfrm>
                <a:off x="539496" y="4136358"/>
                <a:ext cx="747979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（1）恰好完全反应时，需要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溶液的质量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94_1#a47fce762?htil=2&amp;vaa=1&amp;vcp=1&amp;vis=1&amp;pid=fdbda29f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36358"/>
                <a:ext cx="7479792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5" t="-50" r="7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95_1#a47fce762.blank?vaa=1&amp;vcp=1&amp;vis=1&amp;pid=fdbda29f8&amp;color=0,0,0&amp;vpa=27&amp;vtp=1&amp;vaab=1&amp;bbb=1"/>
          <p:cNvSpPr/>
          <p:nvPr/>
        </p:nvSpPr>
        <p:spPr>
          <a:xfrm>
            <a:off x="867315" y="4732623"/>
            <a:ext cx="1058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100.0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96_1#442fcd178?vaa=1&amp;vcp=1&amp;vis=1&amp;pid=fdbda29f8&amp;color=0,0,0&amp;vtp=1&amp;vaab=1&amp;bt=1&amp;bbb=1"/>
          <p:cNvSpPr/>
          <p:nvPr/>
        </p:nvSpPr>
        <p:spPr>
          <a:xfrm>
            <a:off x="539496" y="4486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（2）恰好完全反应时，所得溶液的溶质质量分数。</a:t>
            </a:r>
            <a:endParaRPr lang="en-US" altLang="zh-CN" sz="2800" dirty="0"/>
          </a:p>
        </p:txBody>
      </p:sp>
      <p:pic>
        <p:nvPicPr>
          <p:cNvPr id="3" name="QO_7_BD.96_2#442fcd178?iti=17&amp;vaa=1&amp;vcp=1&amp;vis=1&amp;pid=fdbda29f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0496" y="457165"/>
            <a:ext cx="3108960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6_3#442fcd178?iti=17&amp;vaa=1&amp;vcp=1&amp;vis=1&amp;pid=fdbda29f8&amp;color=0,0,0&amp;vtp=1&amp;vaab=1&amp;bbb=1"/>
          <p:cNvSpPr/>
          <p:nvPr/>
        </p:nvSpPr>
        <p:spPr>
          <a:xfrm>
            <a:off x="9402033" y="2723861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图1-21-5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442fcd178?vaa=1&amp;vcp=1&amp;vis=1&amp;pid=fdbda29f8&amp;color=0,0,0&amp;vtp=1&amp;vaab=1&amp;bt=1&amp;bbb=1&amp;hb=1">
                <a:extLst>
                  <a:ext uri="{FF2B5EF4-FFF2-40B4-BE49-F238E27FC236}">
                    <a16:creationId xmlns:a16="http://schemas.microsoft.com/office/drawing/2014/main" id="{6F86FBD4-2829-400E-9624-EE505DE67433}"/>
                  </a:ext>
                </a:extLst>
              </p:cNvPr>
              <p:cNvSpPr/>
              <p:nvPr/>
            </p:nvSpPr>
            <p:spPr>
              <a:xfrm>
                <a:off x="710946" y="975324"/>
                <a:ext cx="11109960" cy="542551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解：设恰好完全反应时，生成氯化钠的质量为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参加反应的氯化钡的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𝑦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100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5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BaCl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SO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</m:t>
                              </m:r>
                            </m:sub>
                          </m:s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=</m:t>
                          </m:r>
                        </m:e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BaSO</m:t>
                                  </m:r>
                                </m:e>
                                <m:sub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↓</m:t>
                              </m:r>
                            </m:e>
                          </m:d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NaCl</m:t>
                          </m: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208</m:t>
                          </m:r>
                        </m:e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233</m:t>
                          </m:r>
                        </m:e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117</m:t>
                          </m: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𝑦</m:t>
                          </m:r>
                        </m:e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23.3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g</m:t>
                          </m:r>
                        </m:e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𝑥</m:t>
                          </m:r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233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117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23.3 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=11.7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233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208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23.3 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𝑦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恰好完全反应时，溶液中溶质的质量分数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11.7 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+29.1 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−20.8 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29.1 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+94.2 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+100.0 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−23.3 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100%=10.0%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442fcd178?vaa=1&amp;vcp=1&amp;vis=1&amp;pid=fdbda29f8&amp;color=0,0,0&amp;vtp=1&amp;vaab=1&amp;bt=1&amp;bbb=1&amp;hb=1">
                <a:extLst>
                  <a:ext uri="{FF2B5EF4-FFF2-40B4-BE49-F238E27FC236}">
                    <a16:creationId xmlns:a16="http://schemas.microsoft.com/office/drawing/2014/main" id="{6F86FBD4-2829-400E-9624-EE505DE674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946" y="975324"/>
                <a:ext cx="11109960" cy="5425511"/>
              </a:xfrm>
              <a:prstGeom prst="rect">
                <a:avLst/>
              </a:prstGeom>
              <a:blipFill>
                <a:blip r:embed="rId4"/>
                <a:stretch>
                  <a:fillRect l="-19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442fcd178?vaa=1&amp;vcp=1&amp;vis=1&amp;pid=fdbda29f8&amp;color=0,0,0&amp;mp=1&amp;vtp=1&amp;vaab=1&amp;bt=1&amp;bbb=1">
                <a:extLst>
                  <a:ext uri="{FF2B5EF4-FFF2-40B4-BE49-F238E27FC236}">
                    <a16:creationId xmlns:a16="http://schemas.microsoft.com/office/drawing/2014/main" id="{A8D0F2AC-1798-44F5-A24F-C4CAC347AE89}"/>
                  </a:ext>
                </a:extLst>
              </p:cNvPr>
              <p:cNvSpPr/>
              <p:nvPr/>
            </p:nvSpPr>
            <p:spPr>
              <a:xfrm>
                <a:off x="5351716" y="3846541"/>
                <a:ext cx="6144483" cy="1187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答：恰好完全反应时，所得溶液的溶质质量分数是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10.0%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QO_8_AN.1_1#442fcd178?vaa=1&amp;vcp=1&amp;vis=1&amp;pid=fdbda29f8&amp;color=0,0,0&amp;mp=1&amp;vtp=1&amp;vaab=1&amp;bt=1&amp;bbb=1">
                <a:extLst>
                  <a:ext uri="{FF2B5EF4-FFF2-40B4-BE49-F238E27FC236}">
                    <a16:creationId xmlns:a16="http://schemas.microsoft.com/office/drawing/2014/main" id="{A8D0F2AC-1798-44F5-A24F-C4CAC347AE8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1716" y="3846541"/>
                <a:ext cx="6144483" cy="1187441"/>
              </a:xfrm>
              <a:prstGeom prst="rect">
                <a:avLst/>
              </a:prstGeom>
              <a:blipFill>
                <a:blip r:embed="rId5"/>
                <a:stretch>
                  <a:fillRect l="-3571" t="-513" r="-1389" b="-148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uiExpand="1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e3728799?vcp=1&amp;pid=e6ee64abd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提醒：请完成第21讲备考练习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6f91b073.fixed?vcp=1&amp;pid=3f9e9bf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有关溶质质量分数的计算</a:t>
            </a:r>
            <a:endParaRPr lang="en-US" altLang="zh-CN" sz="4000" dirty="0"/>
          </a:p>
        </p:txBody>
      </p:sp>
      <p:sp>
        <p:nvSpPr>
          <p:cNvPr id="3" name="C_4_BD#e6f91b073.fixed?vcp=1&amp;pid=3f9e9bf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第21讲备考练习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295b51eb?vcp=1&amp;pid=e6f91b073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pic>
        <p:nvPicPr>
          <p:cNvPr id="3" name="QC_6_BD.98_1#0b78b7c36?iti=19&amp;htil=3&amp;vaa=1&amp;vcp=1&amp;vis=1&amp;pid=4295b51e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09293" y="1285528"/>
            <a:ext cx="1234440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98_2#0b78b7c36?iti=19&amp;htil=3&amp;vaa=1&amp;vcp=1&amp;vis=1&amp;pid=4295b51eb&amp;color=0,0,0&amp;vtp=1&amp;vaab=1&amp;bbb=1"/>
          <p:cNvSpPr/>
          <p:nvPr/>
        </p:nvSpPr>
        <p:spPr>
          <a:xfrm>
            <a:off x="10619332" y="355565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5" name="QC_6_BD.98_3#0b78b7c36?htil=3&amp;sp=1&amp;vaa=1&amp;vcp=1&amp;vis=1&amp;pid=4295b51eb&amp;color=0,0,0&amp;vtp=1&amp;vaab=1&amp;bbb=1&amp;hb=1"/>
          <p:cNvSpPr/>
          <p:nvPr/>
        </p:nvSpPr>
        <p:spPr>
          <a:xfrm>
            <a:off x="539496" y="1267240"/>
            <a:ext cx="97383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（2024·云南·中考）实验室中存放有图1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所示的氯化钾溶液。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6" name="QC_6_AN.99_1#0b78b7c36.bracket?vaa=1&amp;vcp=1&amp;vis=1&amp;pid=4295b51eb&amp;color=0,0,0&amp;vpa=28&amp;vtp=1&amp;vaab=1"/>
          <p:cNvSpPr/>
          <p:nvPr/>
        </p:nvSpPr>
        <p:spPr>
          <a:xfrm>
            <a:off x="3661315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6_BD.98_4#0b78b7c36.choices?htil=3&amp;vaa=1&amp;vcp=1&amp;vis=1&amp;pid=4295b51eb&amp;color=0,0,0&amp;vtp=1&amp;vaab=1&amp;bbb=1"/>
              <p:cNvSpPr/>
              <p:nvPr/>
            </p:nvSpPr>
            <p:spPr>
              <a:xfrm>
                <a:off x="539496" y="2550649"/>
                <a:ext cx="9738360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A.该溶液的溶剂是水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.该溶液的溶质质量分数为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.配制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该溶液需要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.将该溶液取出一半后，剩余溶液的溶质质量分数变为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6_BD.98_4#0b78b7c36.choices?htil=3&amp;vaa=1&amp;vcp=1&amp;vis=1&amp;pid=4295b51e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50649"/>
                <a:ext cx="9738360" cy="2498344"/>
              </a:xfrm>
              <a:prstGeom prst="rect">
                <a:avLst/>
              </a:prstGeom>
              <a:blipFill rotWithShape="1">
                <a:blip r:embed="rId4"/>
                <a:stretch>
                  <a:fillRect l="-4" t="-20" r="4" b="-31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00_1#760a23e9b?vaa=1&amp;vcp=1&amp;vis=1&amp;pid=67d012ac6&amp;color=0,0,0&amp;mp=1&amp;vtp=1&amp;vaab=1&amp;bt=1&amp;bbb=1&amp;hb=1"/>
              <p:cNvSpPr/>
              <p:nvPr/>
            </p:nvSpPr>
            <p:spPr>
              <a:xfrm>
                <a:off x="539496" y="252447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2.（1）配制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的蔗糖溶液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，需蔗糖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（2）含有相同质量氧元素的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的质量最简比为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00_1#760a23e9b?vaa=1&amp;vcp=1&amp;vis=1&amp;pid=67d012ac6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2447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_1#760a23e9b.blank?vaa=1&amp;vcp=1&amp;vis=1&amp;pid=67d012ac6&amp;color=0,0,0&amp;mp=1&amp;vpa=29&amp;vtp=1&amp;vaab=1&amp;bbb=1"/>
          <p:cNvSpPr/>
          <p:nvPr/>
        </p:nvSpPr>
        <p:spPr>
          <a:xfrm>
            <a:off x="9660478" y="249399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7_AN.2_1#760a23e9b.blank?vaa=1&amp;vcp=1&amp;vis=1&amp;pid=67d012ac6&amp;color=0,0,0&amp;mp=1&amp;vpa=30&amp;vtp=1&amp;vaab=1&amp;bbb=1"/>
          <p:cNvSpPr/>
          <p:nvPr/>
        </p:nvSpPr>
        <p:spPr>
          <a:xfrm>
            <a:off x="549815" y="314169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04_1#760a23e9b.blank?vaa=1&amp;vcp=1&amp;vis=1&amp;pid=67d012ac6&amp;color=0,0,0&amp;vpa=31&amp;vtp=1&amp;vaab=1&amp;bbb=1"/>
              <p:cNvSpPr/>
              <p:nvPr/>
            </p:nvSpPr>
            <p:spPr>
              <a:xfrm>
                <a:off x="9340342" y="3898169"/>
                <a:ext cx="11212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18∶17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04_1#760a23e9b.blank?vaa=1&amp;vcp=1&amp;vis=1&amp;pid=67d012ac6&amp;color=0,0,0&amp;vpa=3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40342" y="3898169"/>
                <a:ext cx="1121283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d7f3e3d35?vcp=1&amp;pid=e115bcb6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12" y="1837944"/>
            <a:ext cx="7662672" cy="318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05_1#f5ac5d55c?vaa=1&amp;vcp=1&amp;vis=1&amp;pid=4295b51eb&amp;color=0,0,0&amp;vtp=1&amp;vaab=1&amp;bt=1&amp;bbb=1&amp;hb=1"/>
              <p:cNvSpPr/>
              <p:nvPr/>
            </p:nvSpPr>
            <p:spPr>
              <a:xfrm>
                <a:off x="539496" y="221764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（2024·甘肃平凉·模拟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）葡萄糖是生物体内新陈代谢不可缺少的营养物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，为人体生命活动所需能量的重要来源，其化学式为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。试计算：</a:t>
                </a:r>
                <a:endParaRPr lang="en-US" altLang="zh-CN" sz="2800" spc="-5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105_1#f5ac5d55c?vaa=1&amp;vcp=1&amp;vis=1&amp;pid=4295b51e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1764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-324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06_1#efe4a8288?vaa=1&amp;vcp=1&amp;vis=1&amp;pid=f5ac5d55c&amp;color=0,0,0&amp;vtp=1&amp;vaab=1&amp;bbb=1"/>
              <p:cNvSpPr/>
              <p:nvPr/>
            </p:nvSpPr>
            <p:spPr>
              <a:xfrm>
                <a:off x="539496" y="342757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（1）葡萄糖中碳、氢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、氧元素的质量比为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（2）把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10%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的葡萄糖溶液稀释为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5%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，需加水的质量为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106_1#efe4a8288?vaa=1&amp;vcp=1&amp;vis=1&amp;pid=f5ac5d55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27571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_1#efe4a8288.blank?vaa=1&amp;vcp=1&amp;vis=1&amp;pid=f5ac5d55c&amp;color=0,0,0&amp;vpa=32&amp;vtp=1&amp;vaab=1&amp;bbb=1"/>
              <p:cNvSpPr/>
              <p:nvPr/>
            </p:nvSpPr>
            <p:spPr>
              <a:xfrm>
                <a:off x="7205408" y="3527329"/>
                <a:ext cx="1077341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6∶1∶8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_1#efe4a8288.blank?vaa=1&amp;vcp=1&amp;vis=1&amp;pid=f5ac5d55c&amp;color=0,0,0&amp;vpa=3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5408" y="3527329"/>
                <a:ext cx="1077341" cy="402844"/>
              </a:xfrm>
              <a:prstGeom prst="rect">
                <a:avLst/>
              </a:prstGeom>
              <a:blipFill>
                <a:blip r:embed="rId5"/>
                <a:stretch>
                  <a:fillRect l="-3955" r="-45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109_1#efe4a8288.blank?vaa=1&amp;vcp=1&amp;vis=1&amp;pid=f5ac5d55c&amp;color=0,0,0&amp;vpa=33&amp;vtp=1&amp;vaab=1&amp;bbb=1"/>
          <p:cNvSpPr/>
          <p:nvPr/>
        </p:nvSpPr>
        <p:spPr>
          <a:xfrm>
            <a:off x="9984328" y="4023836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0_1#5cd7505bd?iti=20&amp;htil=4&amp;vaa=1&amp;vcp=1&amp;vis=1&amp;pid=4295b51e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7072" y="1306290"/>
            <a:ext cx="3054096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10_2#5cd7505bd?iti=20&amp;htil=4&amp;vaa=1&amp;vcp=1&amp;vis=1&amp;pid=4295b51eb&amp;color=0,0,0&amp;vtp=1&amp;vaab=1&amp;bbb=1"/>
          <p:cNvSpPr/>
          <p:nvPr/>
        </p:nvSpPr>
        <p:spPr>
          <a:xfrm>
            <a:off x="9796938" y="359470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O_6_BD.110_3#5cd7505bd?htil=4&amp;sp=1&amp;vaa=1&amp;vcp=1&amp;vis=1&amp;pid=4295b51eb&amp;color=0,0,0&amp;vtp=1&amp;vaab=1&amp;bt=1&amp;bbb=1&amp;hb=1"/>
          <p:cNvSpPr/>
          <p:nvPr/>
        </p:nvSpPr>
        <p:spPr>
          <a:xfrm>
            <a:off x="539496" y="1288002"/>
            <a:ext cx="79187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（2024·黑龙江绥化·中考）甲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、乙物质的溶解度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曲线如图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2所示，请回答下列问题。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111_1#93da7f36e?htil=4&amp;vaa=1&amp;vcp=1&amp;vis=1&amp;pid=5cd7505bd&amp;color=0,0,0&amp;vtp=1&amp;vaab=1&amp;bbb=1&amp;hb=1"/>
              <p:cNvSpPr/>
              <p:nvPr/>
            </p:nvSpPr>
            <p:spPr>
              <a:xfrm>
                <a:off x="539496" y="2497931"/>
                <a:ext cx="7918704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点表示的含义是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BD.111_1#93da7f36e?htil=4&amp;vaa=1&amp;vcp=1&amp;vis=1&amp;pid=5cd7505b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97931"/>
                <a:ext cx="7918704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40" r="-1572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_1#93da7f36e.blank?vaa=1&amp;vcp=1&amp;vis=1&amp;pid=5cd7505bd&amp;color=0,0,0&amp;vpa=34&amp;vtp=1&amp;vaab=1&amp;bbb=1&amp;hb=1"/>
              <p:cNvSpPr/>
              <p:nvPr/>
            </p:nvSpPr>
            <p:spPr>
              <a:xfrm>
                <a:off x="539496" y="2459831"/>
                <a:ext cx="7918704" cy="122040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9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、乙的溶解度相等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7_AN.1_1#93da7f36e.blank?vaa=1&amp;vcp=1&amp;vis=1&amp;pid=5cd7505bd&amp;color=0,0,0&amp;vpa=34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59831"/>
                <a:ext cx="7918704" cy="1220407"/>
              </a:xfrm>
              <a:prstGeom prst="rect">
                <a:avLst/>
              </a:prstGeom>
              <a:blipFill rotWithShape="1">
                <a:blip r:embed="rId5"/>
                <a:stretch>
                  <a:fillRect l="-5" t="-39" b="-60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113_1#6b546d6e2?htil=4&amp;vaa=1&amp;vcp=1&amp;vis=1&amp;pid=5cd7505bd&amp;color=0,0,0&amp;vtp=1&amp;vaab=1&amp;bbb=1&amp;hb=1"/>
              <p:cNvSpPr/>
              <p:nvPr/>
            </p:nvSpPr>
            <p:spPr>
              <a:xfrm>
                <a:off x="539495" y="3711416"/>
                <a:ext cx="8520283" cy="122431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甲加入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水中，充分溶解后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得溶液中溶质的质量分数是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zh-CN" altLang="en-US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精确到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7" name="QB_7_BD.113_1#6b546d6e2?htil=4&amp;vaa=1&amp;vcp=1&amp;vis=1&amp;pid=5cd7505b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3711416"/>
                <a:ext cx="8520283" cy="1224310"/>
              </a:xfrm>
              <a:prstGeom prst="rect">
                <a:avLst/>
              </a:prstGeom>
              <a:blipFill>
                <a:blip r:embed="rId6"/>
                <a:stretch>
                  <a:fillRect l="-2504" r="-2003" b="-16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114_1#6b546d6e2.blank?vaa=1&amp;vcp=1&amp;vis=1&amp;pid=5cd7505bd&amp;color=0,0,0&amp;vpa=35&amp;vtp=1&amp;vaab=1&amp;bbb=1"/>
              <p:cNvSpPr/>
              <p:nvPr/>
            </p:nvSpPr>
            <p:spPr>
              <a:xfrm>
                <a:off x="4935537" y="4499451"/>
                <a:ext cx="116046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30.6%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114_1#6b546d6e2.blank?vaa=1&amp;vcp=1&amp;vis=1&amp;pid=5cd7505bd&amp;color=0,0,0&amp;vpa=3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5537" y="4499451"/>
                <a:ext cx="1160463" cy="40284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5_1#644c3b89a?iti=21&amp;htil=5&amp;vaa=1&amp;vcp=1&amp;vis=1&amp;pid=5cd7505b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6926" y="943800"/>
            <a:ext cx="2898648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15_2#644c3b89a?iti=21&amp;htil=5&amp;vaa=1&amp;vcp=1&amp;vis=1&amp;pid=5cd7505bd&amp;color=0,0,0&amp;vtp=1&amp;vaab=1&amp;bbb=1"/>
          <p:cNvSpPr/>
          <p:nvPr/>
        </p:nvSpPr>
        <p:spPr>
          <a:xfrm>
            <a:off x="9789069" y="311905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15_3#644c3b89a?htil=5&amp;sp=1&amp;vaa=1&amp;vcp=1&amp;vis=1&amp;pid=5cd7505bd&amp;color=0,0,0&amp;vtp=1&amp;vaab=1&amp;bt=1&amp;bbb=1&amp;hb=1&amp;hs=1"/>
              <p:cNvSpPr/>
              <p:nvPr/>
            </p:nvSpPr>
            <p:spPr>
              <a:xfrm>
                <a:off x="539496" y="916368"/>
                <a:ext cx="808329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时，取等质量的甲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、乙两种物质的饱和溶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，分别恒温蒸发等质量的水后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。下列说法正确的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.溶液中溶剂的质量：甲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.析出晶体的质量：甲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115_3#644c3b89a?htil=5&amp;sp=1&amp;vaa=1&amp;vcp=1&amp;vis=1&amp;pid=5cd7505b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6368"/>
                <a:ext cx="808329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2" b="-2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16_1#644c3b89a.blank?vaa=1&amp;vcp=1&amp;vis=1&amp;pid=5cd7505bd&amp;color=0,0,0&amp;vpa=36&amp;vtp=1&amp;vaab=1&amp;bbb=1"/>
          <p:cNvSpPr/>
          <p:nvPr/>
        </p:nvSpPr>
        <p:spPr>
          <a:xfrm>
            <a:off x="930815" y="2181288"/>
            <a:ext cx="1108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B、D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115_3#644c3b89a?htil=5&amp;sp=1&amp;vaa=1&amp;vcp=1&amp;vis=1&amp;pid=5cd7505bd&amp;color=0,0,0&amp;vtp=1&amp;vaab=1&amp;bt=1&amp;bbb=1&amp;hb=1&amp;hs=1"/>
              <p:cNvSpPr/>
              <p:nvPr/>
            </p:nvSpPr>
            <p:spPr>
              <a:xfrm>
                <a:off x="539995" y="4043680"/>
                <a:ext cx="11112011" cy="152844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C.若将其降温到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，溶液的质量：甲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D.若将其降温到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，溶液中溶质的质量分数：甲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115_3#644c3b89a?htil=5&amp;sp=1&amp;vaa=1&amp;vcp=1&amp;vis=1&amp;pid=5cd7505b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043680"/>
                <a:ext cx="11112011" cy="1528445"/>
              </a:xfrm>
              <a:prstGeom prst="rect">
                <a:avLst/>
              </a:prstGeom>
              <a:blipFill>
                <a:blip r:embed="rId5"/>
                <a:stretch>
                  <a:fillRect l="-19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17_1#8e9aeaeae?vaa=1&amp;vcp=1&amp;vis=1&amp;pid=4295b51eb&amp;color=0,0,0&amp;vtp=1&amp;vaab=1&amp;bt=1&amp;bbb=1&amp;hb=1"/>
              <p:cNvSpPr/>
              <p:nvPr/>
            </p:nvSpPr>
            <p:spPr>
              <a:xfrm>
                <a:off x="539496" y="1863693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（2024·山东枣庄·中考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）某兴趣小组开展模拟工业上从海带中制碘的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，主要反应为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NaI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。实验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室中现有溶质质量分数为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的过氧化氢溶液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，需要将其稀释成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的溶液。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117_1#8e9aeaeae?vaa=1&amp;vcp=1&amp;vis=1&amp;pid=4295b51e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3693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4" r="3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18_1#41fd264ec?vaa=1&amp;vcp=1&amp;vis=1&amp;pid=8e9aeaeae&amp;color=0,0,0&amp;vtp=1&amp;vaab=1&amp;bbb=1"/>
              <p:cNvSpPr/>
              <p:nvPr/>
            </p:nvSpPr>
            <p:spPr>
              <a:xfrm>
                <a:off x="539496" y="442731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）稀释需要加水的质量为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118_1#41fd264ec?vaa=1&amp;vcp=1&amp;vis=1&amp;pid=8e9aeaea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27315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19_1#41fd264ec.blank?vaa=1&amp;vcp=1&amp;vis=1&amp;pid=8e9aeaeae&amp;color=0,0,0&amp;vpa=37&amp;vtp=1&amp;vaab=1&amp;bbb=1"/>
          <p:cNvSpPr/>
          <p:nvPr/>
        </p:nvSpPr>
        <p:spPr>
          <a:xfrm>
            <a:off x="4994815" y="4375880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20_1#c7cd9e335?vaa=1&amp;vcp=1&amp;vis=1&amp;pid=8e9aeaeae&amp;color=0,0,0&amp;vtp=1&amp;vaab=1&amp;bt=1&amp;bbb=1&amp;hb=1"/>
              <p:cNvSpPr/>
              <p:nvPr/>
            </p:nvSpPr>
            <p:spPr>
              <a:xfrm>
                <a:off x="539496" y="117414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（2）实验中共消耗稀释后的过氧化氢溶液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，最终可制得碘单质多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少克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？（写出计算过程）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20_1#c7cd9e335?vaa=1&amp;vcp=1&amp;vis=1&amp;pid=8e9aeaea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74147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3" b="-5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AN.1_1#c7cd9e335?vaa=1&amp;vcp=1&amp;vis=1&amp;pid=8e9aeaeae&amp;color=0,0,0&amp;vtp=1&amp;vaab=1&amp;bbb=1"/>
              <p:cNvSpPr/>
              <p:nvPr/>
            </p:nvSpPr>
            <p:spPr>
              <a:xfrm>
                <a:off x="539496" y="2380520"/>
                <a:ext cx="11109960" cy="3271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解：设最终可制得碘单质的质量为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109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6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NaI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SO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</m:t>
                              </m:r>
                            </m:sub>
                          </m:s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=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SO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</m:t>
                              </m:r>
                            </m:sub>
                          </m:s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I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+2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O</m:t>
                          </m: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34</m:t>
                          </m:r>
                        </m:e>
                        <m:e/>
                        <m:e/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254</m:t>
                          </m:r>
                        </m:e>
                        <m:e/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34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g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×5%</m:t>
                          </m:r>
                        </m:e>
                        <m:e/>
                        <m:e/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𝑥</m:t>
                          </m:r>
                        </m:e>
                        <m:e/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34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254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×5%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：最终可制得碘单质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7_AN.1_1#c7cd9e335?vaa=1&amp;vcp=1&amp;vis=1&amp;pid=8e9aeaea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80520"/>
                <a:ext cx="11109960" cy="3271457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3" b="-2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2_1#ad6f8ce3f?iti=22&amp;htil=6&amp;vaa=1&amp;vcp=1&amp;vis=1&amp;pid=4295b51e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9032" y="1564481"/>
            <a:ext cx="3145536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22_2#ad6f8ce3f?iti=22&amp;htil=6&amp;vaa=1&amp;vcp=1&amp;vis=1&amp;pid=4295b51eb&amp;color=0,0,0&amp;vtp=1&amp;vaab=1&amp;bbb=1"/>
          <p:cNvSpPr/>
          <p:nvPr/>
        </p:nvSpPr>
        <p:spPr>
          <a:xfrm>
            <a:off x="9744619" y="414207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122_3#ad6f8ce3f?htil=6&amp;sp=1&amp;vaa=1&amp;vcp=1&amp;vis=1&amp;pid=4295b51eb&amp;color=0,0,0&amp;vtp=1&amp;vaab=1&amp;bt=1&amp;bbb=1&amp;hb=1&amp;hs=1"/>
              <p:cNvSpPr/>
              <p:nvPr/>
            </p:nvSpPr>
            <p:spPr>
              <a:xfrm>
                <a:off x="539496" y="1546193"/>
                <a:ext cx="783640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（2024·四川自贡·中考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）实验室现有一瓶失去标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签的氢氧化钠溶液，化学兴趣小组的同学为测定该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溶液的溶质质量分数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，取该氢氧化钠溶液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其中滴加溶质质量分数为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7.3%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的稀盐酸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，同时测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变化与加入稀盐酸的质量关系如图3所示。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O_6_BD.122_3#ad6f8ce3f?htil=6&amp;sp=1&amp;vaa=1&amp;vcp=1&amp;vis=1&amp;pid=4295b51e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6193"/>
                <a:ext cx="783640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-1091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123_1#e86918534?vaa=1&amp;vcp=1&amp;vis=1&amp;pid=ad6f8ce3f&amp;color=0,0,0&amp;vtp=1&amp;vaab=1&amp;bbb=1&amp;hs=1"/>
              <p:cNvSpPr/>
              <p:nvPr/>
            </p:nvSpPr>
            <p:spPr>
              <a:xfrm>
                <a:off x="539496" y="474481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（1）图中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点对应溶液中溶质为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填化学式）。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BD.123_1#e86918534?vaa=1&amp;vcp=1&amp;vis=1&amp;pid=ad6f8ce3f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44815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24_1#e86918534.blank?vaa=1&amp;vcp=1&amp;vis=1&amp;pid=ad6f8ce3f&amp;color=0,0,0&amp;vpa=38&amp;vtp=1&amp;vaab=1&amp;bbb=1"/>
              <p:cNvSpPr/>
              <p:nvPr/>
            </p:nvSpPr>
            <p:spPr>
              <a:xfrm>
                <a:off x="5634546" y="4822602"/>
                <a:ext cx="8921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24_1#e86918534.blank?vaa=1&amp;vcp=1&amp;vis=1&amp;pid=ad6f8ce3f&amp;color=0,0,0&amp;vpa=3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4546" y="4822602"/>
                <a:ext cx="892175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21" t="-102" r="21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5_1#c8f073452?iti=23&amp;htil=7&amp;vaa=1&amp;vcp=1&amp;vis=1&amp;pid=ad6f8ce3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0953" y="1162304"/>
            <a:ext cx="3026664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25_2#c8f073452?iti=23&amp;htil=7&amp;vaa=1&amp;vcp=1&amp;vis=1&amp;pid=ad6f8ce3f&amp;color=0,0,0&amp;vtp=1&amp;vaab=1&amp;bbb=1"/>
          <p:cNvSpPr/>
          <p:nvPr/>
        </p:nvSpPr>
        <p:spPr>
          <a:xfrm>
            <a:off x="9307104" y="365188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4" name="QO_7_BD.125_3#c8f073452?htil=7&amp;vaa=1&amp;vcp=1&amp;vis=1&amp;pid=ad6f8ce3f&amp;color=0,0,0&amp;vtp=1&amp;vaab=1&amp;bt=1&amp;bbb=1&amp;hb=1"/>
          <p:cNvSpPr/>
          <p:nvPr/>
        </p:nvSpPr>
        <p:spPr>
          <a:xfrm>
            <a:off x="539496" y="1144016"/>
            <a:ext cx="79461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）试计算该氢氧化钠溶液的溶质质量分数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写出计算过程）。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c8f073452?htil=7&amp;vaa=1&amp;vcp=1&amp;vis=1&amp;pid=ad6f8ce3f&amp;color=0,0,0&amp;vtp=1&amp;vaab=1&amp;bbb=1"/>
              <p:cNvSpPr/>
              <p:nvPr/>
            </p:nvSpPr>
            <p:spPr>
              <a:xfrm>
                <a:off x="539496" y="2353945"/>
                <a:ext cx="7946136" cy="3322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解：设该氢氧化钠溶液的溶质质量分数为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109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5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NaOH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HCl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=</m:t>
                          </m:r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NaCl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O</m:t>
                          </m: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40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36.5</m:t>
                          </m:r>
                        </m:e>
                        <m:e/>
                        <m:e/>
                        <m:e/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𝑥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⋅20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g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g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×7.3%</m:t>
                          </m:r>
                        </m:e>
                        <m:e/>
                        <m:e/>
                        <m:e/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36.5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×7.3%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：该氢氧化钠溶液的溶质质量分数为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c8f073452?htil=7&amp;vaa=1&amp;vcp=1&amp;vis=1&amp;pid=ad6f8ce3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53945"/>
                <a:ext cx="7946136" cy="3322257"/>
              </a:xfrm>
              <a:prstGeom prst="rect">
                <a:avLst/>
              </a:prstGeom>
              <a:blipFill rotWithShape="1">
                <a:blip r:embed="rId4"/>
                <a:stretch>
                  <a:fillRect l="-5" r="2" b="-2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cdf235d9?vcp=1&amp;pid=e6f91b073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127_1#c08d83ca6?sp=1&amp;vaa=1&amp;vcp=1&amp;vis=1&amp;pid=dcdf235d9&amp;color=0,0,0&amp;vtp=1&amp;vaab=1&amp;bbb=1&amp;hb=1"/>
              <p:cNvSpPr/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（2024·福建·中考）氢氧化锂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LiOH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在航天器中可用于吸收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。工业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上用电解法制得的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LiOH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保护下将混合溶液蒸发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，可得到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LiOH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晶体。有关物质的溶解度如下表所示。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127_1#c08d83ca6?sp=1&amp;vaa=1&amp;vcp=1&amp;vis=1&amp;pid=dcdf235d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-299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6" name="QO_6_BD.127_2#c08d83ca6?colgroup=8,3,3,3,3,3&amp;vaa=1&amp;vcp=1&amp;vis=1&amp;pid=dcdf235d9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3245276"/>
              <a:ext cx="11064240" cy="1713357"/>
            </p:xfrm>
            <a:graphic>
              <a:graphicData uri="http://schemas.openxmlformats.org/drawingml/2006/table">
                <a:tbl>
                  <a:tblPr/>
                  <a:tblGrid>
                    <a:gridCol w="17922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71119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溶解度/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LiOH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146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177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6" name="QO_6_BD.127_2#c08d83ca6?colgroup=8,3,3,3,3,3&amp;vaa=1&amp;vcp=1&amp;vis=1&amp;pid=dcdf235d9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3245276"/>
              <a:ext cx="11064240" cy="1713357"/>
            </p:xfrm>
            <a:graphic>
              <a:graphicData uri="http://schemas.openxmlformats.org/drawingml/2006/table">
                <a:tbl>
                  <a:tblPr/>
                  <a:tblGrid>
                    <a:gridCol w="1792224"/>
                    <a:gridCol w="1545336"/>
                    <a:gridCol w="1545336"/>
                    <a:gridCol w="1545336"/>
                    <a:gridCol w="1545336"/>
                    <a:gridCol w="1545336"/>
                    <a:gridCol w="1545336"/>
                  </a:tblGrid>
                  <a:tr h="570865"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146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177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27_3#c08d83ca6?vaa=1&amp;vcp=1&amp;vis=1&amp;pid=dcdf235d9&amp;color=0,0,0&amp;mp=1&amp;vtp=1&amp;vaab=1&amp;bt=1&amp;bbb=1&amp;hb=1"/>
              <p:cNvSpPr/>
              <p:nvPr/>
            </p:nvSpPr>
            <p:spPr>
              <a:xfrm>
                <a:off x="539496" y="129232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LiOH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的化学性质相似，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Li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的化学性质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127_3#c08d83ca6?vaa=1&amp;vcp=1&amp;vis=1&amp;pid=dcdf235d9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9232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28_1#678fd25f7?vaa=1&amp;vcp=1&amp;vis=1&amp;pid=c08d83ca6&amp;color=0,0,0&amp;vtp=1&amp;vaab=1&amp;bbb=1"/>
              <p:cNvSpPr/>
              <p:nvPr/>
            </p:nvSpPr>
            <p:spPr>
              <a:xfrm>
                <a:off x="539496" y="2498693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LiOH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（2）从电解法制得的溶液中提取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LiOH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晶体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，选用蒸发结晶法而不选用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冷却结晶法的理由是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128_1#678fd25f7?vaa=1&amp;vcp=1&amp;vis=1&amp;pid=c08d83ca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98693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33" r="3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_1#678fd25f7.blank?vaa=1&amp;vcp=1&amp;vis=1&amp;pid=c08d83ca6&amp;color=0,0,0&amp;vpa=39&amp;vtp=1&amp;vaab=1&amp;bbb=1"/>
              <p:cNvSpPr/>
              <p:nvPr/>
            </p:nvSpPr>
            <p:spPr>
              <a:xfrm>
                <a:off x="3752597" y="2597435"/>
                <a:ext cx="4476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_1#678fd25f7.blank?vaa=1&amp;vcp=1&amp;vis=1&amp;pid=c08d83ca6&amp;color=0,0,0&amp;vpa=3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2597" y="2597435"/>
                <a:ext cx="447675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85" t="-71" r="85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2_1#678fd25f7.blank?vaa=1&amp;vcp=1&amp;vis=1&amp;pid=c08d83ca6&amp;color=0,0,0&amp;vpa=40&amp;vtp=1&amp;vaab=1&amp;bbb=1"/>
              <p:cNvSpPr/>
              <p:nvPr/>
            </p:nvSpPr>
            <p:spPr>
              <a:xfrm>
                <a:off x="3724815" y="3864323"/>
                <a:ext cx="5291138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LiOH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的溶解度受温度的影响很小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7_AN.2_1#678fd25f7.blank?vaa=1&amp;vcp=1&amp;vis=1&amp;pid=c08d83ca6&amp;color=0,0,0&amp;vpa=4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4815" y="3864323"/>
                <a:ext cx="5291138" cy="410782"/>
              </a:xfrm>
              <a:prstGeom prst="rect">
                <a:avLst/>
              </a:prstGeom>
              <a:blipFill rotWithShape="1">
                <a:blip r:embed="rId6"/>
                <a:stretch>
                  <a:fillRect l="-10" t="-85" r="4" b="-5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7_BD.132_1#1afa90246?vaa=1&amp;vcp=1&amp;vis=1&amp;pid=c08d83ca6&amp;color=0,0,0&amp;vtp=1&amp;vaab=1&amp;bbb=1&amp;hb=1"/>
              <p:cNvSpPr/>
              <p:nvPr/>
            </p:nvSpPr>
            <p:spPr>
              <a:xfrm>
                <a:off x="539496" y="4352893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（3）电解法制得的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1 000 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LiOH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O_7_BD.132_1#1afa90246?vaa=1&amp;vcp=1&amp;vis=1&amp;pid=c08d83ca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52893"/>
                <a:ext cx="11109960" cy="1201357"/>
              </a:xfrm>
              <a:prstGeom prst="rect">
                <a:avLst/>
              </a:prstGeom>
              <a:blipFill rotWithShape="1">
                <a:blip r:embed="rId7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33_1#2181ebe42?vaa=1&amp;vcp=1&amp;vis=1&amp;pid=1afa90246&amp;color=0,0,0&amp;vtp=1&amp;vaab=1&amp;bt=1&amp;bbb=1"/>
              <p:cNvSpPr/>
              <p:nvPr/>
            </p:nvSpPr>
            <p:spPr>
              <a:xfrm>
                <a:off x="539496" y="157781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①该溶液中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LiOH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②蒸发该溶液的溶剂并降低温度到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20℃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，当剩余水的质量为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所得溶液是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填“饱和”或“不饱和”）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33_1#2181ebe42?vaa=1&amp;vcp=1&amp;vis=1&amp;pid=1afa90246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781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_1#2181ebe42.blank?vaa=1&amp;vcp=1&amp;vis=1&amp;pid=1afa90246&amp;color=0,0,0&amp;vpa=41&amp;vtp=1&amp;vaab=1&amp;bbb=1"/>
              <p:cNvSpPr/>
              <p:nvPr/>
            </p:nvSpPr>
            <p:spPr>
              <a:xfrm>
                <a:off x="4566984" y="1674780"/>
                <a:ext cx="77152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1_1#2181ebe42.blank?vaa=1&amp;vcp=1&amp;vis=1&amp;pid=1afa90246&amp;color=0,0,0&amp;vpa=4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6984" y="1674780"/>
                <a:ext cx="771525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8" t="-71" r="8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2_1#2181ebe42.blank?vaa=1&amp;vcp=1&amp;vis=1&amp;pid=1afa90246&amp;color=0,0,0&amp;vpa=42&amp;vtp=1&amp;vaab=1&amp;bbb=1"/>
          <p:cNvSpPr/>
          <p:nvPr/>
        </p:nvSpPr>
        <p:spPr>
          <a:xfrm>
            <a:off x="3574002" y="282178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不饱和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137_1#0bc00ba71?vaa=1&amp;vcp=1&amp;vis=1&amp;pid=c08d83ca6&amp;color=0,0,0&amp;vtp=1&amp;vaab=1&amp;bbb=1&amp;hb=1"/>
              <p:cNvSpPr/>
              <p:nvPr/>
            </p:nvSpPr>
            <p:spPr>
              <a:xfrm>
                <a:off x="539496" y="343303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（4）蒸发结晶过程中，若没有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保护，则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LiOH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晶体中会混有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Li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检验方法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：取样，加入足量稀盐酸，观察到有气泡产生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。产生气泡的反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应的化学方程式为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137_1#0bc00ba71?vaa=1&amp;vcp=1&amp;vis=1&amp;pid=c08d83ca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3032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12" r="-111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138_1#0bc00ba71.blank?vaa=1&amp;vcp=1&amp;vis=1&amp;pid=c08d83ca6&amp;color=0,0,0&amp;vpa=43&amp;vtp=1&amp;vaab=1&amp;bbb=1"/>
              <p:cNvSpPr/>
              <p:nvPr/>
            </p:nvSpPr>
            <p:spPr>
              <a:xfrm>
                <a:off x="3420809" y="4810028"/>
                <a:ext cx="599027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Li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LiCl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138_1#0bc00ba71.blank?vaa=1&amp;vcp=1&amp;vis=1&amp;pid=c08d83ca6&amp;color=0,0,0&amp;vpa=4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0809" y="4810028"/>
                <a:ext cx="5990273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1" t="-134" r="6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5ae65fa4.fixed?vcp=1&amp;pid=3f9e9bf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有关溶质质量分数的计算</a:t>
            </a:r>
            <a:endParaRPr lang="en-US" altLang="zh-CN" sz="4000" dirty="0"/>
          </a:p>
        </p:txBody>
      </p:sp>
      <p:sp>
        <p:nvSpPr>
          <p:cNvPr id="3" name="C_4_BD#e5ae65fa4.fixed?vcp=1&amp;pid=3f9e9bf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39_1#955170efb?sp=1&amp;vaa=1&amp;vcp=1&amp;vis=1&amp;pid=dcdf235d9&amp;color=0,0,0&amp;vtp=1&amp;vaab=1&amp;bt=1&amp;bbb=1&amp;hb=1"/>
              <p:cNvSpPr/>
              <p:nvPr/>
            </p:nvSpPr>
            <p:spPr>
              <a:xfrm>
                <a:off x="539496" y="185912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（2024·天津·中考）烧杯中盛有金属铜和氧化铜的固体粉末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氧元素的质量分数为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，向烧杯中加入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一定溶质质量分数的稀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硫酸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，恰好完全反应得到硫酸铜溶液。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请计算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139_1#955170efb?sp=1&amp;vaa=1&amp;vcp=1&amp;vis=1&amp;pid=dcdf235d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9121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865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BD.140_1#3a691c8c6?vaa=1&amp;vcp=1&amp;vis=1&amp;pid=955170efb&amp;color=0,0,0&amp;vtp=1&amp;vaab=1&amp;bbb=1"/>
          <p:cNvSpPr/>
          <p:nvPr/>
        </p:nvSpPr>
        <p:spPr>
          <a:xfrm>
            <a:off x="539496" y="44191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）原固体粉末中金属铜的质量为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41_1#3a691c8c6.blank?vaa=1&amp;vcp=1&amp;vis=1&amp;pid=955170efb&amp;color=0,0,0&amp;vpa=44&amp;vtp=1&amp;vaab=1&amp;bbb=1"/>
              <p:cNvSpPr/>
              <p:nvPr/>
            </p:nvSpPr>
            <p:spPr>
              <a:xfrm>
                <a:off x="6100509" y="4494180"/>
                <a:ext cx="63182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41_1#3a691c8c6.blank?vaa=1&amp;vcp=1&amp;vis=1&amp;pid=955170efb&amp;color=0,0,0&amp;vpa=4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0509" y="4494180"/>
                <a:ext cx="631825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" t="-71" r="10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42_1#bfff26685?vaa=1&amp;vcp=1&amp;vis=1&amp;pid=955170efb&amp;color=0,0,0&amp;vtp=1&amp;vaab=1&amp;bt=1&amp;bbb=1"/>
              <p:cNvSpPr/>
              <p:nvPr/>
            </p:nvSpPr>
            <p:spPr>
              <a:xfrm>
                <a:off x="539496" y="12131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）所得溶液中溶质的质量分数为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结果精确到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42_1#bfff26685?vaa=1&amp;vcp=1&amp;vis=1&amp;pid=955170efb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3104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46" r="3" b="-123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bfff26685?vaa=1&amp;vcp=1&amp;vis=1&amp;pid=955170efb&amp;color=0,0,0&amp;vtp=1&amp;vaab=1&amp;bbb=1"/>
              <p:cNvSpPr/>
              <p:nvPr/>
            </p:nvSpPr>
            <p:spPr>
              <a:xfrm>
                <a:off x="539496" y="1772285"/>
                <a:ext cx="11109960" cy="3848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解：设生成硫酸铜的质量为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，消耗硫酸溶质的质量为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𝑦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109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5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CuO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SO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</m:t>
                              </m:r>
                            </m:sub>
                          </m:sSub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=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CuSO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</m:t>
                              </m:r>
                            </m:sub>
                          </m:s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O</m:t>
                          </m: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80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98</m:t>
                          </m:r>
                        </m:e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160</m:t>
                          </m:r>
                        </m:e>
                        <m:e/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8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g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𝑦</m:t>
                          </m:r>
                        </m:e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𝑥</m:t>
                          </m:r>
                        </m:e>
                        <m:e/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160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    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98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𝑦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        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bfff26685?vaa=1&amp;vcp=1&amp;vis=1&amp;pid=955170ef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72285"/>
                <a:ext cx="11109960" cy="3848100"/>
              </a:xfrm>
              <a:prstGeom prst="rect">
                <a:avLst/>
              </a:prstGeom>
              <a:blipFill>
                <a:blip r:embed="rId4"/>
                <a:stretch>
                  <a:fillRect l="-19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bfff26685?vaa=1&amp;vcp=1&amp;vis=1&amp;pid=955170efb&amp;color=0,0,0&amp;mp=1&amp;vtp=1&amp;vaab=1&amp;bt=1&amp;bbb=1"/>
              <p:cNvSpPr/>
              <p:nvPr/>
            </p:nvSpPr>
            <p:spPr>
              <a:xfrm>
                <a:off x="539496" y="1807622"/>
                <a:ext cx="11109960" cy="2585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则所得溶液的质量为：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=148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所得溶液中溶质的质量分数为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148 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×100%≈10.8%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：所得溶液中溶质的质量分数为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10.8%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bfff26685?vaa=1&amp;vcp=1&amp;vis=1&amp;pid=955170efb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7622"/>
                <a:ext cx="11109960" cy="2585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6" r="3" b="-2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_1#bfff26685?vaa=1&amp;vcp=1&amp;vis=1&amp;pid=955170efb&amp;color=0,0,0&amp;vtp=1&amp;vaab=1&amp;bbb=1"/>
              <p:cNvSpPr/>
              <p:nvPr/>
            </p:nvSpPr>
            <p:spPr>
              <a:xfrm>
                <a:off x="539496" y="4456588"/>
                <a:ext cx="11109960" cy="5423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【答案】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10.8%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AN.1_1#bfff26685?vaa=1&amp;vcp=1&amp;vis=1&amp;pid=955170ef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56588"/>
                <a:ext cx="11109960" cy="542354"/>
              </a:xfrm>
              <a:prstGeom prst="rect">
                <a:avLst/>
              </a:prstGeom>
              <a:blipFill rotWithShape="1">
                <a:blip r:embed="rId4"/>
                <a:stretch>
                  <a:fillRect l="-3" t="-29" r="3" b="-14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uiExpand="1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47_1#3401995c4?vaa=1&amp;vcp=1&amp;vis=1&amp;pid=955170efb&amp;color=0,0,0&amp;vtp=1&amp;vaab=1&amp;bt=1&amp;bbb=1&amp;hb=1"/>
              <p:cNvSpPr/>
              <p:nvPr/>
            </p:nvSpPr>
            <p:spPr>
              <a:xfrm>
                <a:off x="539496" y="12491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（3）若用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的硫酸（密度为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）配制上述所用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一定溶质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质量分数的稀硫酸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，则需要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的硫酸多少毫升？（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写出计算过程，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；结果精确到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47_1#3401995c4?vaa=1&amp;vcp=1&amp;vis=1&amp;pid=955170ef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91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477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AN.1_1#3401995c4?vaa=1&amp;vcp=1&amp;vis=1&amp;pid=955170efb&amp;color=0,0,0&amp;vtp=1&amp;vaab=1&amp;bbb=1&amp;hb=1"/>
              <p:cNvSpPr/>
              <p:nvPr/>
            </p:nvSpPr>
            <p:spPr>
              <a:xfrm>
                <a:off x="539496" y="310892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【答案】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由（2）的计算可知，消耗硫酸溶质的质量为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，则需要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的硫酸的体积为：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(9.8 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÷60%)÷1.5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≈10.9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：需要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60%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的硫酸体积为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7_AN.1_1#3401995c4?vaa=1&amp;vcp=1&amp;vis=1&amp;pid=955170ef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08928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24" r="3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f41437ea?vcp=1&amp;pid=e6f91b073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>
              <a:solidFill>
                <a:srgbClr val="92D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149_1#09ce87e03?sp=1&amp;vaa=1&amp;vcp=1&amp;vis=1&amp;pid=1f41437ea&amp;color=0,0,0&amp;vtp=1&amp;vaab=1&amp;bbb=1&amp;hb=1"/>
              <p:cNvSpPr/>
              <p:nvPr/>
            </p:nvSpPr>
            <p:spPr>
              <a:xfrm>
                <a:off x="539496" y="126724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（2024·内蒙古包头·中考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）某实验室要测定刚购进的大理石中碳酸钙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的质量分数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大理石样品于烧杯中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，加入一定质量的溶质质量分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的稀盐酸至恰好完全反应，反应后将烧杯中的物质过滤、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洗涤、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干燥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，得到不溶物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（杂质不溶于水也不与酸反应）。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请计算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6_BD.149_1#09ce87e03?sp=1&amp;vaa=1&amp;vcp=1&amp;vis=1&amp;pid=1f41437e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3300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50_1#e3e174a5d?vaa=1&amp;vcp=1&amp;vis=1&amp;pid=09ce87e03&amp;color=0,0,0&amp;vtp=1&amp;vaab=1&amp;bbb=1"/>
              <p:cNvSpPr/>
              <p:nvPr/>
            </p:nvSpPr>
            <p:spPr>
              <a:xfrm>
                <a:off x="539496" y="446625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）该大理石中碳酸钙的质量分数为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结果精确到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50_1#e3e174a5d?vaa=1&amp;vcp=1&amp;vis=1&amp;pid=09ce87e0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66254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51_1#e3e174a5d.blank?vaa=1&amp;vcp=1&amp;vis=1&amp;pid=09ce87e03&amp;color=0,0,0&amp;vpa=46&amp;vtp=1&amp;vaab=1&amp;bbb=1"/>
              <p:cNvSpPr/>
              <p:nvPr/>
            </p:nvSpPr>
            <p:spPr>
              <a:xfrm>
                <a:off x="6456107" y="4538961"/>
                <a:ext cx="116046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83.3%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51_1#e3e174a5d.blank?vaa=1&amp;vcp=1&amp;vis=1&amp;pid=09ce87e03&amp;color=0,0,0&amp;vpa=4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6107" y="4538961"/>
                <a:ext cx="116046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5" t="-153" r="33" b="-70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52_1#476a31076?vaa=1&amp;vcp=1&amp;vis=1&amp;pid=09ce87e03&amp;color=0,0,0&amp;vtp=1&amp;vaab=1&amp;bt=1&amp;bbb=1"/>
          <p:cNvSpPr/>
          <p:nvPr/>
        </p:nvSpPr>
        <p:spPr>
          <a:xfrm>
            <a:off x="539496" y="7565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（2）所用稀盐酸的质量。（写出计算过程，下同）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AN.1_1#476a31076?vaa=1&amp;vcp=1&amp;vis=1&amp;pid=09ce87e03&amp;color=0,0,0&amp;vtp=1&amp;vaab=1&amp;bbb=1"/>
              <p:cNvSpPr/>
              <p:nvPr/>
            </p:nvSpPr>
            <p:spPr>
              <a:xfrm>
                <a:off x="539496" y="1384236"/>
                <a:ext cx="11109960" cy="4655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解：设参与反应的稀盐酸的质量为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，生成二氧化碳的质量为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𝑦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110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6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CaCO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HCl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=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CaCl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</m:e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↑+</m:t>
                              </m:r>
                            </m:e>
                          </m:d>
                        </m:e>
                        <m:e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O</m:t>
                          </m: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100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73</m:t>
                          </m:r>
                        </m:e>
                        <m:e/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44</m:t>
                          </m:r>
                        </m:e>
                        <m:e/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g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10%⋅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𝑥</m:t>
                          </m:r>
                        </m:e>
                        <m:e/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𝑦</m:t>
                          </m:r>
                        </m:e>
                        <m:e/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10%⋅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44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𝑦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：所用稀盐酸的质量为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7_AN.1_1#476a31076?vaa=1&amp;vcp=1&amp;vis=1&amp;pid=09ce87e0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84236"/>
                <a:ext cx="11109960" cy="4655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3" b="-1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54_1#3f4b951c9?vaa=1&amp;vcp=1&amp;vis=1&amp;pid=09ce87e03&amp;color=0,0,0&amp;vtp=1&amp;vaab=1&amp;bt=1&amp;bbb=1"/>
          <p:cNvSpPr/>
          <p:nvPr/>
        </p:nvSpPr>
        <p:spPr>
          <a:xfrm>
            <a:off x="539496" y="21785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（3）恰好完全反应时所得溶液的质量。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AN.1_1#3f4b951c9?vaa=1&amp;vcp=1&amp;vis=1&amp;pid=09ce87e03&amp;color=0,0,0&amp;vtp=1&amp;vaab=1&amp;bbb=1&amp;hb=1"/>
              <p:cNvSpPr/>
              <p:nvPr/>
            </p:nvSpPr>
            <p:spPr>
              <a:xfrm>
                <a:off x="539496" y="280625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【答案】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根据化学反应前后物质的总质量不变可知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，反应后溶液的总质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+73 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=78.6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：恰好完全反应时所得溶液的质量为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78.6 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7_AN.1_1#3f4b951c9?vaa=1&amp;vcp=1&amp;vis=1&amp;pid=09ce87e0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06255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-179" b="-3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1#9a82e5d11?sp=1&amp;vaa=1&amp;vcp=1&amp;vis=1&amp;pid=e5ae65fa4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涉及化学方程式的计算。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（1）解题思路。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①明确反应所得溶液的溶质是什么。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②通过化学方程式求出反应所得溶液中溶质的质量。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③求出反应所得溶液的质量。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④运用溶质质量分数的计算式计算出反应所得溶液的溶质质量分数。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BD.1_7#9a82e5d11?sp=1&amp;vaa=1&amp;vcp=1&amp;vis=1&amp;pid=e5ae65fa4&amp;color=0,0,0&amp;mp=1&amp;vtp=1&amp;vaab=1&amp;bt=1&amp;bbb=1"/>
              <p:cNvSpPr/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（2）计算反应所得溶液的质量的方法。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①固体与液体反应所得溶液的质量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固体质量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液体质量−生成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vl="0" latinLnBrk="1">
                  <a:lnSpc>
                    <a:spcPts val="5100"/>
                  </a:lnSpc>
                  <a:defRPr/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− 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生成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②溶液与溶液反应所得溶液的质量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反应前所有溶液的质量和-生成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4900"/>
                  </a:lnSpc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− 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生成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BD.1_7#9a82e5d11?sp=1&amp;vaa=1&amp;vcp=1&amp;vis=1&amp;pid=e5ae65fa4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1098" b="-6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2_1#9a82e5d11.blank?vaa=1&amp;vcp=1&amp;vis=1&amp;pid=e5ae65fa4&amp;color=0,0,0&amp;mp=1&amp;vpa=1&amp;vtp=1&amp;vaab=1&amp;bbb=1"/>
          <p:cNvSpPr/>
          <p:nvPr/>
        </p:nvSpPr>
        <p:spPr>
          <a:xfrm>
            <a:off x="10089103" y="24825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沉淀</a:t>
            </a:r>
            <a:endParaRPr lang="en-US" altLang="zh-CN" sz="2800" dirty="0"/>
          </a:p>
        </p:txBody>
      </p:sp>
      <p:sp>
        <p:nvSpPr>
          <p:cNvPr id="6" name="QB_5_AN.3_1#9a82e5d11.blank?vaa=1&amp;vcp=1&amp;vis=1&amp;pid=e5ae65fa4&amp;color=0,0,0&amp;mp=1&amp;vpa=2&amp;vtp=1&amp;vaab=1&amp;bbb=1"/>
          <p:cNvSpPr/>
          <p:nvPr/>
        </p:nvSpPr>
        <p:spPr>
          <a:xfrm>
            <a:off x="2091278" y="31302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气体</a:t>
            </a:r>
            <a:endParaRPr lang="en-US" altLang="zh-CN" sz="2800" dirty="0"/>
          </a:p>
        </p:txBody>
      </p:sp>
      <p:sp>
        <p:nvSpPr>
          <p:cNvPr id="7" name="QB_5_AN.4_1#9a82e5d11.blank?vaa=1&amp;vcp=1&amp;vis=1&amp;pid=e5ae65fa4&amp;color=0,0,0&amp;mp=1&amp;vpa=3&amp;vtp=1&amp;vaab=1&amp;bbb=1"/>
          <p:cNvSpPr/>
          <p:nvPr/>
        </p:nvSpPr>
        <p:spPr>
          <a:xfrm>
            <a:off x="549815" y="44047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沉淀</a:t>
            </a:r>
            <a:endParaRPr lang="en-US" altLang="zh-CN" sz="2800" dirty="0"/>
          </a:p>
        </p:txBody>
      </p:sp>
      <p:sp>
        <p:nvSpPr>
          <p:cNvPr id="8" name="QB_5_AN.5_1#9a82e5d11.blank?vaa=1&amp;vcp=1&amp;vis=1&amp;pid=e5ae65fa4&amp;color=0,0,0&amp;mp=1&amp;vpa=4&amp;vtp=1&amp;vaab=1&amp;bbb=1"/>
          <p:cNvSpPr/>
          <p:nvPr/>
        </p:nvSpPr>
        <p:spPr>
          <a:xfrm>
            <a:off x="3513677" y="44047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_1#ee52c36c6?vaa=1&amp;vcp=1&amp;vis=1&amp;pid=e5ae65fa4&amp;color=0,0,0&amp;vtp=1&amp;vaab=1&amp;bt=1&amp;bbb=1"/>
          <p:cNvSpPr/>
          <p:nvPr/>
        </p:nvSpPr>
        <p:spPr>
          <a:xfrm>
            <a:off x="539496" y="18010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溶液配制中的相关计算。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7_1#8c8077ed6?vaa=1&amp;vcp=1&amp;vis=1&amp;pid=ee52c36c6&amp;color=0,0,0&amp;vtp=1&amp;vaab=1&amp;bbb=1"/>
              <p:cNvSpPr/>
              <p:nvPr/>
            </p:nvSpPr>
            <p:spPr>
              <a:xfrm>
                <a:off x="539496" y="235569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（1）溶质质量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×溶质的质量分数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（2）溶剂质量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溶液质量-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7_1#8c8077ed6?vaa=1&amp;vcp=1&amp;vis=1&amp;pid=ee52c36c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55691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1_1#8c8077ed6.blank?vaa=1&amp;vcp=1&amp;vis=1&amp;pid=ee52c36c6&amp;color=0,0,0&amp;vpa=5&amp;vtp=1&amp;vaab=1&amp;bbb=1"/>
          <p:cNvSpPr/>
          <p:nvPr/>
        </p:nvSpPr>
        <p:spPr>
          <a:xfrm>
            <a:off x="3126327" y="232521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溶液质量</a:t>
            </a:r>
            <a:endParaRPr lang="en-US" altLang="zh-CN" sz="2800" dirty="0"/>
          </a:p>
        </p:txBody>
      </p:sp>
      <p:sp>
        <p:nvSpPr>
          <p:cNvPr id="6" name="QB_6_AN.2_1#8c8077ed6.blank?vaa=1&amp;vcp=1&amp;vis=1&amp;pid=ee52c36c6&amp;color=0,0,0&amp;vpa=6&amp;vtp=1&amp;vaab=1&amp;bbb=1"/>
          <p:cNvSpPr/>
          <p:nvPr/>
        </p:nvSpPr>
        <p:spPr>
          <a:xfrm>
            <a:off x="4667790" y="2951956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溶质质量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BD.11_1#2db45e44e?vaa=1&amp;vcp=1&amp;vis=1&amp;pid=ee52c36c6&amp;color=0,0,0&amp;vtp=1&amp;vaab=1&amp;bbb=1"/>
              <p:cNvSpPr/>
              <p:nvPr/>
            </p:nvSpPr>
            <p:spPr>
              <a:xfrm>
                <a:off x="539496" y="3569176"/>
                <a:ext cx="11109960" cy="90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（3）溶剂的体积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溶剂的质量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溶剂的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________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BD.11_1#2db45e44e?vaa=1&amp;vcp=1&amp;vis=1&amp;pid=ee52c36c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69176"/>
                <a:ext cx="11109960" cy="901700"/>
              </a:xfrm>
              <a:prstGeom prst="rect">
                <a:avLst/>
              </a:prstGeom>
              <a:blipFill rotWithShape="1">
                <a:blip r:embed="rId4"/>
                <a:stretch>
                  <a:fillRect l="-3" t="-53" r="3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O_6_AN.3_1#2db45e44e?vaa=1&amp;vcp=1&amp;vis=1&amp;pid=ee52c36c6&amp;color=0,0,0&amp;vtp=1&amp;vaab=1&amp;bbb=1"/>
          <p:cNvSpPr/>
          <p:nvPr/>
        </p:nvSpPr>
        <p:spPr>
          <a:xfrm>
            <a:off x="4592066" y="3936365"/>
            <a:ext cx="928370" cy="5537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密度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3_1#9ac0b5c55?vaa=1&amp;vcp=1&amp;vis=1&amp;pid=e5ae65fa4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溶液稀释或浓缩的计算。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6_BD.14_1#3925d368c?vaa=1&amp;vcp=1&amp;vis=1&amp;pid=9ac0b5c55&amp;color=0,0,0&amp;vtp=1&amp;vaab=1&amp;bbb=1&amp;hb=1"/>
          <p:cNvSpPr/>
          <p:nvPr/>
        </p:nvSpPr>
        <p:spPr>
          <a:xfrm>
            <a:off x="539496" y="11820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（1）原理：溶液稀释或浓缩（不析出晶体的情况下）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的过程中，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的质量不变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AN.1_1#3925d368c.blank?vaa=1&amp;vcp=1&amp;vis=1&amp;pid=9ac0b5c55&amp;color=0,0,0&amp;vpa=7&amp;vtp=1&amp;vaab=1&amp;bbb=1"/>
          <p:cNvSpPr/>
          <p:nvPr/>
        </p:nvSpPr>
        <p:spPr>
          <a:xfrm>
            <a:off x="10595514" y="115161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6_1#66a90771b?vaa=1&amp;vcp=1&amp;vis=1&amp;pid=9ac0b5c55&amp;color=0,0,0&amp;vtp=1&amp;vaab=1&amp;bbb=1&amp;hb=1"/>
              <p:cNvSpPr/>
              <p:nvPr/>
            </p:nvSpPr>
            <p:spPr>
              <a:xfrm>
                <a:off x="539496" y="238599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（2）公式：设稀释或浓缩前后溶液的质量分别为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，溶质的质量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分数分别为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𝜔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𝜔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，可得公式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𝜔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上式四个量中，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已知其中三个量则可求出另一个量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16_1#66a90771b?vaa=1&amp;vcp=1&amp;vis=1&amp;pid=9ac0b5c5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85995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6" r="-1763" b="-3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2_1#66a90771b.blank?vaa=1&amp;vcp=1&amp;vis=1&amp;pid=9ac0b5c55&amp;color=0,0,0&amp;vpa=8&amp;vtp=1&amp;vaab=1&amp;bbb=1"/>
              <p:cNvSpPr/>
              <p:nvPr/>
            </p:nvSpPr>
            <p:spPr>
              <a:xfrm>
                <a:off x="6320028" y="3127103"/>
                <a:ext cx="597091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𝜔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2_1#66a90771b.blank?vaa=1&amp;vcp=1&amp;vis=1&amp;pid=9ac0b5c55&amp;color=0,0,0&amp;vpa=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0028" y="3127103"/>
                <a:ext cx="597091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85" t="-90" r="11" b="-7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3_1#66a90771b.blank?vaa=1&amp;vcp=1&amp;vis=1&amp;pid=9ac0b5c55&amp;color=0,0,0&amp;vpa=9&amp;vtp=1&amp;vaab=1&amp;bbb=1"/>
              <p:cNvSpPr/>
              <p:nvPr/>
            </p:nvSpPr>
            <p:spPr>
              <a:xfrm>
                <a:off x="7270941" y="3127103"/>
                <a:ext cx="64497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3_1#66a90771b.blank?vaa=1&amp;vcp=1&amp;vis=1&amp;pid=9ac0b5c55&amp;color=0,0,0&amp;vpa=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0941" y="3127103"/>
                <a:ext cx="644970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30" t="-90" b="-7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5_BD.19_1#393b840bc?sp=1&amp;vaa=1&amp;vcp=1&amp;vis=1&amp;pid=e5ae65fa4&amp;color=0,0,0&amp;vtp=1&amp;vaab=1&amp;bbb=1"/>
              <p:cNvSpPr/>
              <p:nvPr/>
            </p:nvSpPr>
            <p:spPr>
              <a:xfrm>
                <a:off x="539496" y="4313283"/>
                <a:ext cx="11109960" cy="14608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饱和溶液中溶质质量分数的计算。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algn="l" latinLnBrk="1">
                  <a:lnSpc>
                    <a:spcPts val="6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饱和溶液中溶质的质量分数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溶解度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_________+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溶解度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5_BD.19_1#393b840bc?sp=1&amp;vaa=1&amp;vcp=1&amp;vis=1&amp;pid=e5ae65fa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13283"/>
                <a:ext cx="11109960" cy="1460881"/>
              </a:xfrm>
              <a:prstGeom prst="rect">
                <a:avLst/>
              </a:prstGeom>
              <a:blipFill rotWithShape="1">
                <a:blip r:embed="rId6"/>
                <a:stretch>
                  <a:fillRect l="-3" t="-25" r="3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5_AN.4_1#393b840bc?vaa=1&amp;vcp=1&amp;vis=1&amp;pid=e5ae65fa4&amp;color=0,0,0&amp;vtp=1&amp;vaab=1&amp;bbb=1"/>
              <p:cNvSpPr/>
              <p:nvPr/>
            </p:nvSpPr>
            <p:spPr>
              <a:xfrm>
                <a:off x="5261991" y="5187244"/>
                <a:ext cx="832485" cy="55499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100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O_5_AN.4_1#393b840bc?vaa=1&amp;vcp=1&amp;vis=1&amp;pid=e5ae65fa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1991" y="5187244"/>
                <a:ext cx="832485" cy="554990"/>
              </a:xfrm>
              <a:prstGeom prst="rect">
                <a:avLst/>
              </a:prstGeom>
              <a:blipFill>
                <a:blip r:embed="rId7"/>
                <a:stretch>
                  <a:fillRect l="-25547" b="-39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2265</Words>
  <Application>Microsoft Office PowerPoint</Application>
  <PresentationFormat>宽屏</PresentationFormat>
  <Paragraphs>406</Paragraphs>
  <Slides>56</Slides>
  <Notes>56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6" baseType="lpstr">
      <vt:lpstr>Arial (正文)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8</cp:revision>
  <dcterms:created xsi:type="dcterms:W3CDTF">2024-11-25T06:09:00Z</dcterms:created>
  <dcterms:modified xsi:type="dcterms:W3CDTF">2025-07-23T07:27:29Z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9A9F5E5E3D354A73BB517DF4232B872B_12</vt:lpwstr>
  </property>
  <property fmtid="{D5CDD505-2E9C-101B-9397-08002B2CF9AE}" pid="3" name="KSOProductBuildVer">
    <vt:lpwstr>2052-12.1.0.18912</vt:lpwstr>
  </property>
</Properties>
</file>