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78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c394d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63544D-BC9F-4139-9587-39C5BDBA57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动物的主要类群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c394d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3C9F2C-FE9A-4D20-877F-B1DCED1694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61d7104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1499b6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9ac8034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fd6a7df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61d71046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1499b6f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9ac8034c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fd6a7df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动物的主要类群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189941-90C4-43C9-B571-043EE0F0F19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98257E8-50A9-492A-AB3F-E363698201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1C847F-5402-455A-AA3F-D9EDB6E288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61d7104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1499b6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9ac8034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fd6a7df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61d71046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1499b6f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9ac8034c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fd6a7df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90ca903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graphicFrame>
        <p:nvGraphicFramePr>
          <p:cNvPr id="13" name="QB_6_BD.41_1#75c514568?colgroup=4,9,16&amp;vaa=1&amp;vcp=1&amp;vis=1&amp;pid=3190ca9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889735"/>
              </p:ext>
            </p:extLst>
          </p:nvPr>
        </p:nvGraphicFramePr>
        <p:xfrm>
          <a:off x="539496" y="1327576"/>
          <a:ext cx="11073384" cy="2267268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500"/>
                        </a:lnSpc>
                      </a:pPr>
                      <a:r>
                        <a:rPr lang="en-US" altLang="zh-CN" sz="4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蝗虫的身体分为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41_2#75c514568.table_image?tii=1&amp;vaa=1&amp;vcp=1&amp;vis=1&amp;pid=3190ca9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2255502"/>
            <a:ext cx="228600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2_1#75c514568.blank?vaa=1&amp;vcp=1&amp;vis=1&amp;pid=3190ca903&amp;color=0,0,0&amp;vpa=36&amp;vtp=1&amp;vaab=1"/>
          <p:cNvSpPr/>
          <p:nvPr/>
        </p:nvSpPr>
        <p:spPr>
          <a:xfrm>
            <a:off x="9400636" y="2005060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43_1#75c514568.blank?vaa=1&amp;vcp=1&amp;vis=1&amp;pid=3190ca903&amp;color=0,0,0&amp;vpa=37&amp;vtp=1&amp;vaab=1&amp;bbb=1"/>
          <p:cNvSpPr/>
          <p:nvPr/>
        </p:nvSpPr>
        <p:spPr>
          <a:xfrm>
            <a:off x="5651014" y="250296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44_1#75c514568.blank?vaa=1&amp;vcp=1&amp;vis=1&amp;pid=3190ca903&amp;color=0,0,0&amp;vpa=38&amp;vtp=1&amp;vaab=1"/>
          <p:cNvSpPr/>
          <p:nvPr/>
        </p:nvSpPr>
        <p:spPr>
          <a:xfrm>
            <a:off x="7418922" y="2541267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45_1#75c514568.blank?vaa=1&amp;vcp=1&amp;vis=1&amp;pid=3190ca903&amp;color=0,0,0&amp;vpa=39&amp;vtp=1&amp;vaab=1&amp;bbb=1"/>
          <p:cNvSpPr/>
          <p:nvPr/>
        </p:nvSpPr>
        <p:spPr>
          <a:xfrm>
            <a:off x="8349950" y="250296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46_1#75c514568.blank?vaa=1&amp;vcp=1&amp;vis=1&amp;pid=3190ca903&amp;color=0,0,0&amp;vpa=40&amp;vtp=1&amp;vaab=1"/>
          <p:cNvSpPr/>
          <p:nvPr/>
        </p:nvSpPr>
        <p:spPr>
          <a:xfrm>
            <a:off x="10117858" y="2576780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47_1#75c514568.blank?vaa=1&amp;vcp=1&amp;vis=1&amp;pid=3190ca903&amp;color=0,0,0&amp;vpa=41&amp;vtp=1&amp;vaab=1&amp;bbb=1"/>
          <p:cNvSpPr/>
          <p:nvPr/>
        </p:nvSpPr>
        <p:spPr>
          <a:xfrm>
            <a:off x="5651014" y="299219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腹部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48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24779"/>
              </p:ext>
            </p:extLst>
          </p:nvPr>
        </p:nvGraphicFramePr>
        <p:xfrm>
          <a:off x="539496" y="1541240"/>
          <a:ext cx="11073384" cy="4480116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500"/>
                        </a:lnSpc>
                      </a:pPr>
                      <a:r>
                        <a:rPr lang="en-US" altLang="zh-CN" sz="4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蝗虫身体上的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不仅是能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保护自己的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盔甲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还起到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能够更好地适应陆地生活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图中具有嗅觉和触觉作用的结构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蝗虫的呼吸器官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48_2#75c514568.table_image?tii=2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3575590"/>
            <a:ext cx="228600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49_1#75c514568.blank?vaa=1&amp;vcp=1&amp;vis=1&amp;pid=3190ca903&amp;color=0,0,0&amp;mp=1&amp;vpa=42&amp;vtp=1&amp;vaab=1&amp;bbb=1"/>
          <p:cNvSpPr/>
          <p:nvPr/>
        </p:nvSpPr>
        <p:spPr>
          <a:xfrm>
            <a:off x="8673615" y="2149189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50_1#75c514568.blank?vaa=1&amp;vcp=1&amp;vis=1&amp;pid=3190ca903&amp;color=0,0,0&amp;mp=1&amp;vpa=43&amp;vtp=1&amp;vaab=1&amp;bbb=1"/>
          <p:cNvSpPr/>
          <p:nvPr/>
        </p:nvSpPr>
        <p:spPr>
          <a:xfrm>
            <a:off x="8807543" y="2703372"/>
            <a:ext cx="3103563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防止体内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水分蒸发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51_1#75c514568.blank?vaa=1&amp;vcp=1&amp;vis=1&amp;pid=3190ca903&amp;color=0,0,0&amp;mp=1&amp;vpa=44&amp;vtp=1&amp;vaab=1&amp;bbb=1"/>
              <p:cNvSpPr/>
              <p:nvPr/>
            </p:nvSpPr>
            <p:spPr>
              <a:xfrm>
                <a:off x="6424127" y="4959634"/>
                <a:ext cx="3857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51_1#75c514568.blank?vaa=1&amp;vcp=1&amp;vis=1&amp;pid=3190ca903&amp;color=0,0,0&amp;mp=1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127" y="4959634"/>
                <a:ext cx="38576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52_1#75c514568.blank?vaa=1&amp;vcp=1&amp;vis=1&amp;pid=3190ca903&amp;color=0,0,0&amp;mp=1&amp;vpa=45&amp;vtp=1&amp;vaab=1&amp;bbb=1"/>
          <p:cNvSpPr/>
          <p:nvPr/>
        </p:nvSpPr>
        <p:spPr>
          <a:xfrm>
            <a:off x="7340238" y="498167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53_1#75c514568.blank?vaa=1&amp;vcp=1&amp;vis=1&amp;pid=3190ca903&amp;color=0,0,0&amp;mp=1&amp;vpa=46&amp;vtp=1&amp;vaab=1&amp;bbb=1"/>
              <p:cNvSpPr/>
              <p:nvPr/>
            </p:nvSpPr>
            <p:spPr>
              <a:xfrm>
                <a:off x="6438415" y="5541263"/>
                <a:ext cx="371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53_1#75c514568.blank?vaa=1&amp;vcp=1&amp;vis=1&amp;pid=3190ca903&amp;color=0,0,0&amp;mp=1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415" y="5541263"/>
                <a:ext cx="371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54_1#75c514568.blank?vaa=1&amp;vcp=1&amp;vis=1&amp;pid=3190ca903&amp;color=0,0,0&amp;mp=1&amp;vpa=47&amp;vtp=1&amp;vaab=1&amp;bbb=1"/>
          <p:cNvSpPr/>
          <p:nvPr/>
        </p:nvSpPr>
        <p:spPr>
          <a:xfrm>
            <a:off x="7322482" y="54538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48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2C050A6C-9B8D-20B0-5B28-7BF9F8F15EFA}"/>
              </a:ext>
            </a:extLst>
          </p:cNvPr>
          <p:cNvSpPr txBox="1"/>
          <p:nvPr/>
        </p:nvSpPr>
        <p:spPr>
          <a:xfrm>
            <a:off x="10894735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6_BD.55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379966"/>
              </p:ext>
            </p:extLst>
          </p:nvPr>
        </p:nvGraphicFramePr>
        <p:xfrm>
          <a:off x="539496" y="1262806"/>
          <a:ext cx="11073384" cy="4332714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531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62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鸟适于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飞行的特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4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（1）观察图一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鸟的身体呈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可以减少空气阻力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（2）图二中④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翅膀的面积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便于搏击空气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使鸟能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够振翅高飞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5_2#75c514568.table_image?iti=1&amp;tii=3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420" y="2024965"/>
            <a:ext cx="100584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5_3#75c514568.table_image?iti=1&amp;tii=4&amp;vaa=1&amp;vcp=1&amp;vis=1&amp;pid=3190ca903&amp;color=0,0,0&amp;mp=1&amp;vtp=1&amp;vaab=1&amp;bbb=1"/>
          <p:cNvSpPr/>
          <p:nvPr/>
        </p:nvSpPr>
        <p:spPr>
          <a:xfrm>
            <a:off x="3467259" y="283776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B_6_BD.55_4#75c514568.table_image?iti=2&amp;tii=5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3260" y="3352115"/>
            <a:ext cx="128016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5_5#75c514568.table_image?iti=2&amp;tii=6&amp;vaa=1&amp;vcp=1&amp;vis=1&amp;pid=3190ca903&amp;color=0,0,0&amp;mp=1&amp;vtp=1&amp;vaab=1&amp;bbb=1"/>
          <p:cNvSpPr/>
          <p:nvPr/>
        </p:nvSpPr>
        <p:spPr>
          <a:xfrm>
            <a:off x="3467259" y="4430091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B_6_AN.56_1#75c514568.blank?vaa=1&amp;vcp=1&amp;vis=1&amp;pid=3190ca903&amp;color=0,0,0&amp;mp=1&amp;vpa=48&amp;vtp=1&amp;vaab=1&amp;bbb=1"/>
          <p:cNvSpPr/>
          <p:nvPr/>
        </p:nvSpPr>
        <p:spPr>
          <a:xfrm>
            <a:off x="10083315" y="2355476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6_AN.57_1#75c514568.blank?vaa=1&amp;vcp=1&amp;vis=1&amp;pid=3190ca903&amp;color=0,0,0&amp;mp=1&amp;vpa=49&amp;vtp=1&amp;vaab=1&amp;bbb=1"/>
          <p:cNvSpPr/>
          <p:nvPr/>
        </p:nvSpPr>
        <p:spPr>
          <a:xfrm>
            <a:off x="7962415" y="34202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羽毛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55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788DFE1A-ABAE-7CF1-93EE-79408941A0E0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58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81570"/>
              </p:ext>
            </p:extLst>
          </p:nvPr>
        </p:nvGraphicFramePr>
        <p:xfrm>
          <a:off x="539496" y="916297"/>
          <a:ext cx="11073384" cy="5378625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69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166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鸟适于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飞行的特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400"/>
                        </a:lnSpc>
                      </a:pPr>
                      <a:r>
                        <a:rPr lang="en-US" altLang="zh-CN" sz="5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12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（3）图三中的⑤胸肌发达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附着在⑥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牵动两翼完成飞行动作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（4）鸟类的双重呼吸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能满足飞行时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对氧气的需要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这主要依赖于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的暂时储存气体作用和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的气体交换作用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QB_6_BD.58_6#75c514568.table_image?iti=8&amp;tii=17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6363" y="1722511"/>
            <a:ext cx="1150461" cy="82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58_7#75c514568.table_image?iti=8&amp;tii=18&amp;vaa=1&amp;vcp=1&amp;vis=1&amp;pid=3190ca903&amp;color=0,0,0&amp;mp=1&amp;vtp=1&amp;vaab=1&amp;bbb=1"/>
          <p:cNvSpPr/>
          <p:nvPr/>
        </p:nvSpPr>
        <p:spPr>
          <a:xfrm>
            <a:off x="3467259" y="2494926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9" name="QB_6_BD.58_8#75c514568.table_image?iti=9&amp;tii=19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300" y="2995165"/>
            <a:ext cx="1030331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6_BD.58_9#75c514568.table_image?iti=9&amp;tii=20&amp;vaa=1&amp;vcp=1&amp;vis=1&amp;pid=3190ca903&amp;color=0,0,0&amp;mp=1&amp;vtp=1&amp;vaab=1&amp;bbb=1"/>
          <p:cNvSpPr/>
          <p:nvPr/>
        </p:nvSpPr>
        <p:spPr>
          <a:xfrm>
            <a:off x="3381384" y="4138527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11" name="QB_6_BD.58_10#75c514568.table_image?iti=10&amp;tii=21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300" y="4717952"/>
            <a:ext cx="1046298" cy="78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B_6_BD.58_11#75c514568.table_image?iti=10&amp;tii=22&amp;vaa=1&amp;vcp=1&amp;vis=1&amp;pid=3190ca903&amp;color=0,0,0&amp;mp=1&amp;vtp=1&amp;vaab=1&amp;bbb=1"/>
          <p:cNvSpPr/>
          <p:nvPr/>
        </p:nvSpPr>
        <p:spPr>
          <a:xfrm>
            <a:off x="3381384" y="5547333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B_6_AN.59_1#75c514568.blank?vaa=1&amp;vcp=1&amp;vis=1&amp;pid=3190ca903&amp;color=0,0,0&amp;mp=1&amp;vpa=50&amp;vtp=1&amp;vaab=1&amp;bbb=1"/>
          <p:cNvSpPr/>
          <p:nvPr/>
        </p:nvSpPr>
        <p:spPr>
          <a:xfrm>
            <a:off x="5651014" y="291372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6_AN.60_1#75c514568.blank?vaa=1&amp;vcp=1&amp;vis=1&amp;pid=3190ca903&amp;color=0,0,0&amp;mp=1&amp;vpa=51&amp;vtp=1&amp;vaab=1"/>
          <p:cNvSpPr/>
          <p:nvPr/>
        </p:nvSpPr>
        <p:spPr>
          <a:xfrm>
            <a:off x="10570928" y="397934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6_AN.61_1#75c514568.blank?vaa=1&amp;vcp=1&amp;vis=1&amp;pid=3190ca903&amp;color=0,0,0&amp;mp=1&amp;vpa=52&amp;vtp=1&amp;vaab=1&amp;bbb=1"/>
          <p:cNvSpPr/>
          <p:nvPr/>
        </p:nvSpPr>
        <p:spPr>
          <a:xfrm>
            <a:off x="5653953" y="448516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气囊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AN.62_1#75c514568.blank?vaa=1&amp;vcp=1&amp;vis=1&amp;pid=3190ca903&amp;color=0,0,0&amp;mp=1&amp;vpa=53&amp;vtp=1&amp;vaab=1"/>
          <p:cNvSpPr/>
          <p:nvPr/>
        </p:nvSpPr>
        <p:spPr>
          <a:xfrm>
            <a:off x="10587553" y="453916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7" name="QB_6_AN.63_1#75c514568.blank?vaa=1&amp;vcp=1&amp;vis=1&amp;pid=3190ca903&amp;color=0,0,0&amp;mp=1&amp;vpa=54&amp;vtp=1&amp;vaab=1"/>
          <p:cNvSpPr/>
          <p:nvPr/>
        </p:nvSpPr>
        <p:spPr>
          <a:xfrm>
            <a:off x="5738943" y="51133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8" name="QB_6_BD.58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CE132EC6-711A-9B42-E62D-26C8FAC1ED8B}"/>
              </a:ext>
            </a:extLst>
          </p:cNvPr>
          <p:cNvSpPr txBox="1"/>
          <p:nvPr/>
        </p:nvSpPr>
        <p:spPr>
          <a:xfrm>
            <a:off x="10894735" y="3137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4" grpId="0" build="p" animBg="1"/>
      <p:bldP spid="15" grpId="0" build="p" animBg="1"/>
      <p:bldP spid="2" grpId="0" build="p" animBg="1"/>
      <p:bldP spid="1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64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898878"/>
              </p:ext>
            </p:extLst>
          </p:nvPr>
        </p:nvGraphicFramePr>
        <p:xfrm>
          <a:off x="539496" y="2427922"/>
          <a:ext cx="11073384" cy="2267268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.哺乳动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物的牙齿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500"/>
                        </a:lnSpc>
                      </a:pPr>
                      <a:r>
                        <a:rPr lang="en-US" altLang="zh-CN" sz="5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兔的牙齿应该是图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肠很发达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这些都与它的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食性相适应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64_2#75c514568.table_image?tii=23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896" y="3511582"/>
            <a:ext cx="2532888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5_1#75c514568.blank?vaa=1&amp;vcp=1&amp;vis=1&amp;pid=3190ca903&amp;color=0,0,0&amp;mp=1&amp;vpa=55&amp;vtp=1&amp;vaab=1"/>
          <p:cNvSpPr/>
          <p:nvPr/>
        </p:nvSpPr>
        <p:spPr>
          <a:xfrm>
            <a:off x="8495815" y="3077594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66_1#75c514568.blank?vaa=1&amp;vcp=1&amp;vis=1&amp;pid=3190ca903&amp;color=0,0,0&amp;mp=1&amp;vpa=56&amp;vtp=1&amp;vaab=1&amp;bbb=1"/>
          <p:cNvSpPr/>
          <p:nvPr/>
        </p:nvSpPr>
        <p:spPr>
          <a:xfrm>
            <a:off x="9809086" y="3018217"/>
            <a:ext cx="2036763" cy="9397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兔没有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犬齿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67_1#75c514568.blank?vaa=1&amp;vcp=1&amp;vis=1&amp;pid=3190ca903&amp;color=0,0,0&amp;mp=1&amp;vpa=57&amp;vtp=1&amp;vaab=1"/>
          <p:cNvSpPr/>
          <p:nvPr/>
        </p:nvSpPr>
        <p:spPr>
          <a:xfrm>
            <a:off x="8654357" y="3657127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68_1#75c514568.blank?vaa=1&amp;vcp=1&amp;vis=1&amp;pid=3190ca903&amp;color=0,0,0&amp;mp=1&amp;vpa=58&amp;vtp=1&amp;vaab=1"/>
          <p:cNvSpPr/>
          <p:nvPr/>
        </p:nvSpPr>
        <p:spPr>
          <a:xfrm>
            <a:off x="7391627" y="4179792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64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12EFEAD7-EF1F-2F4C-BF82-33B8474982F6}"/>
              </a:ext>
            </a:extLst>
          </p:cNvPr>
          <p:cNvSpPr txBox="1"/>
          <p:nvPr/>
        </p:nvSpPr>
        <p:spPr>
          <a:xfrm>
            <a:off x="10894735" y="17195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b40cc9e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sp>
        <p:nvSpPr>
          <p:cNvPr id="3" name="QO_6_BD.69_1#7ac480c16?sp=1&amp;vaa=1&amp;vcp=1&amp;vis=1&amp;pid=64b40cc9e&amp;color=0,0,0&amp;vtp=1&amp;vaab=1&amp;bbb=1"/>
          <p:cNvSpPr/>
          <p:nvPr/>
        </p:nvSpPr>
        <p:spPr>
          <a:xfrm>
            <a:off x="539496" y="122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观察蚯蚓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6_BD.69_2#7ac480c16?htil=1&amp;vaa=1&amp;vcp=1&amp;vis=1&amp;pid=64b40cc9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1911141"/>
            <a:ext cx="3447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9_3#7ac480c16?htil=1&amp;vaa=1&amp;vcp=1&amp;vis=1&amp;pid=64b40cc9e&amp;color=0,0,0&amp;vtp=1&amp;vaab=1&amp;bbb=1&amp;hs=1"/>
          <p:cNvSpPr/>
          <p:nvPr/>
        </p:nvSpPr>
        <p:spPr>
          <a:xfrm>
            <a:off x="539496" y="1806747"/>
            <a:ext cx="75346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根据实验，回答下列问题。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70_1#f70aebf0e?htil=1&amp;vaa=1&amp;vcp=1&amp;vis=1&amp;pid=7ac480c16&amp;color=0,0,0&amp;vtp=1&amp;vaab=1&amp;bbb=1&amp;hb=1&amp;hs=1"/>
          <p:cNvSpPr/>
          <p:nvPr/>
        </p:nvSpPr>
        <p:spPr>
          <a:xfrm>
            <a:off x="539496" y="2440794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）蚯蚓的身体由许多相似的环状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所以将蚯蚓称为环节动物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_1#f70aebf0e.blank?vaa=1&amp;vcp=1&amp;vis=1&amp;pid=7ac480c16&amp;color=0,0,0&amp;vpa=59&amp;vtp=1&amp;vaab=1&amp;bbb=1"/>
          <p:cNvSpPr/>
          <p:nvPr/>
        </p:nvSpPr>
        <p:spPr>
          <a:xfrm>
            <a:off x="6061615" y="2533568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72_1#b484b5f0f?vaa=1&amp;vcp=1&amp;vis=1&amp;pid=7ac480c16&amp;color=0,0,0&amp;vtp=1&amp;vaab=1&amp;bbb=1&amp;hb=1&amp;hs=1"/>
          <p:cNvSpPr/>
          <p:nvPr/>
        </p:nvSpPr>
        <p:spPr>
          <a:xfrm>
            <a:off x="539496" y="37177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（2）如上图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，蚯蚓的前端是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），因为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近身体的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（3）在探究蚯蚓在粗糙的纸上和玻璃板上运动速度的快慢的实验中，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你提出的问题是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2_1#b484b5f0f.blank?vaa=1&amp;vcp=1&amp;vis=1&amp;pid=7ac480c16&amp;color=0,0,0&amp;vpa=60&amp;vtp=1&amp;vaab=1"/>
          <p:cNvSpPr/>
          <p:nvPr/>
        </p:nvSpPr>
        <p:spPr>
          <a:xfrm>
            <a:off x="4994815" y="381029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3_1#b484b5f0f.blank?vaa=1&amp;vcp=1&amp;vis=1&amp;pid=7ac480c16&amp;color=0,0,0&amp;vpa=61&amp;vtp=1&amp;vaab=1"/>
          <p:cNvSpPr/>
          <p:nvPr/>
        </p:nvSpPr>
        <p:spPr>
          <a:xfrm>
            <a:off x="8550814" y="381029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AN.4_1#b484b5f0f.blank?vaa=1&amp;vcp=1&amp;vis=1&amp;pid=7ac480c16&amp;color=0,0,0&amp;vpa=62&amp;vtp=1&amp;vaab=1"/>
          <p:cNvSpPr/>
          <p:nvPr/>
        </p:nvSpPr>
        <p:spPr>
          <a:xfrm>
            <a:off x="1972214" y="4455713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77_1#b484b5f0f.blank?vaa=1&amp;vcp=1&amp;vis=1&amp;pid=7ac480c16&amp;color=0,0,0&amp;vpa=63&amp;vtp=1&amp;vaab=1&amp;bbb=1"/>
          <p:cNvSpPr/>
          <p:nvPr/>
        </p:nvSpPr>
        <p:spPr>
          <a:xfrm>
            <a:off x="3039014" y="5732444"/>
            <a:ext cx="7726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蚯蚓在玻璃板上比在粗糙的纸上运动的速度快吗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d151e674?sp=1&amp;vcp=1&amp;vis=1&amp;pid=7ac480c16&amp;color=0,0,0&amp;vtp=1&amp;vaab=1&amp;bt=1&amp;bbb=1&amp;htil=1"/>
          <p:cNvSpPr/>
          <p:nvPr/>
        </p:nvSpPr>
        <p:spPr>
          <a:xfrm>
            <a:off x="539995" y="76200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（4）实验步骤如下。</a:t>
            </a:r>
            <a:endParaRPr lang="en-US" altLang="zh-CN" sz="2800" dirty="0"/>
          </a:p>
        </p:txBody>
      </p:sp>
      <p:sp>
        <p:nvSpPr>
          <p:cNvPr id="3" name="P_7_BD#0d151e674?sp=1&amp;vcp=1&amp;vis=1&amp;pid=7ac480c16&amp;color=0,0,0&amp;vtp=1&amp;vaab=1&amp;bbb=1&amp;hb=1&amp;htil=1"/>
          <p:cNvSpPr/>
          <p:nvPr/>
        </p:nvSpPr>
        <p:spPr>
          <a:xfrm>
            <a:off x="539995" y="139426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①取一条活蚯蚓放在粗糙的纸上，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观察它的运动，并测量它爬行2厘米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所用的时间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7_BD#0d151e674?sp=1&amp;vcp=1&amp;vis=1&amp;pid=7ac480c16&amp;color=0,0,0&amp;vtp=1&amp;vaab=1&amp;bbb=1&amp;hb=1&amp;htil=1"/>
          <p:cNvSpPr/>
          <p:nvPr/>
        </p:nvSpPr>
        <p:spPr>
          <a:xfrm>
            <a:off x="539995" y="267125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②将这条蚯蚓放在玻璃板上，观察它的运动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，并测量它爬行2厘米所用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P_7_BD#0d151e674?sp=1&amp;vcp=1&amp;vis=1&amp;pid=7ac480c16&amp;color=0,0,0&amp;vtp=1&amp;vaab=1&amp;bbb=1&amp;htil=1"/>
          <p:cNvSpPr/>
          <p:nvPr/>
        </p:nvSpPr>
        <p:spPr>
          <a:xfrm>
            <a:off x="539995" y="38977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③分别重复进行3次。</a:t>
            </a:r>
            <a:endParaRPr lang="en-US" altLang="zh-CN" sz="2800" dirty="0"/>
          </a:p>
        </p:txBody>
      </p:sp>
      <p:pic>
        <p:nvPicPr>
          <p:cNvPr id="6" name="QO_6_BD.69_2#7ac480c16?htil=1&amp;vaa=1&amp;vcp=1&amp;vis=1&amp;pid=64b40cc9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E301CCFA-A213-C75F-D9DC-BF6286819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4585716"/>
            <a:ext cx="3447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d151e674?vcp=1&amp;vis=1&amp;pid=7ac480c16&amp;color=0,0,0&amp;mp=1&amp;vtp=1&amp;vaab=1&amp;bt=1&amp;bbb=1"/>
          <p:cNvSpPr/>
          <p:nvPr/>
        </p:nvSpPr>
        <p:spPr>
          <a:xfrm>
            <a:off x="539496" y="1708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④蚯蚓运动所需平均时间如下表：</a:t>
            </a:r>
            <a:endParaRPr lang="en-US" altLang="zh-CN" sz="2800" dirty="0"/>
          </a:p>
        </p:txBody>
      </p:sp>
      <p:graphicFrame>
        <p:nvGraphicFramePr>
          <p:cNvPr id="20" name="P_7_BD#0d151e674?colgroup=12,17&amp;vcp=1&amp;vis=1&amp;pid=7ac480c16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664637"/>
              </p:ext>
            </p:extLst>
          </p:nvPr>
        </p:nvGraphicFramePr>
        <p:xfrm>
          <a:off x="539496" y="2394331"/>
          <a:ext cx="11091672" cy="1132968"/>
        </p:xfrm>
        <a:graphic>
          <a:graphicData uri="http://schemas.openxmlformats.org/drawingml/2006/table">
            <a:tbl>
              <a:tblPr/>
              <a:tblGrid>
                <a:gridCol w="4764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粗糙的纸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玻璃板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78_2#948f4946a?htil=2&amp;vaa=1&amp;vcp=1&amp;vis=1&amp;pid=7ac480c16&amp;color=0,0,0&amp;vtp=1&amp;vaab=1&amp;bt=1&amp;bbb=1&amp;hb=1&amp;hs=1"/>
          <p:cNvSpPr/>
          <p:nvPr/>
        </p:nvSpPr>
        <p:spPr>
          <a:xfrm>
            <a:off x="539496" y="1786192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）此次探究可以得出的结论是蚯蚓在粗糙的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纸上比在玻璃板上运动速度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948f4946a.blank?vaa=1&amp;vcp=1&amp;vis=1&amp;pid=7ac480c16&amp;color=0,0,0&amp;vpa=64&amp;vtp=1&amp;vaab=1"/>
          <p:cNvSpPr/>
          <p:nvPr/>
        </p:nvSpPr>
        <p:spPr>
          <a:xfrm>
            <a:off x="4817015" y="2495487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80_1#55515b920?htil=2&amp;vaa=1&amp;vcp=1&amp;vis=1&amp;pid=7ac480c16&amp;color=0,0,0&amp;vtp=1&amp;vaab=1&amp;bbb=1&amp;hb=1&amp;hs=1"/>
          <p:cNvSpPr/>
          <p:nvPr/>
        </p:nvSpPr>
        <p:spPr>
          <a:xfrm>
            <a:off x="539496" y="3069209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（6）蚯蚓向前运动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2_1#55515b920.blank?vaa=1&amp;vcp=1&amp;vis=1&amp;pid=7ac480c16&amp;color=0,0,0&amp;vpa=65&amp;vtp=1&amp;vaab=1&amp;bbb=1"/>
          <p:cNvSpPr/>
          <p:nvPr/>
        </p:nvSpPr>
        <p:spPr>
          <a:xfrm>
            <a:off x="4994815" y="3161475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体壁的肌肉交替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82_1#9af2c306a?vaa=1&amp;vcp=1&amp;vis=1&amp;pid=7ac480c16&amp;color=0,0,0&amp;vtp=1&amp;vaab=1&amp;bbb=1&amp;hb=1&amp;hs=1"/>
          <p:cNvSpPr/>
          <p:nvPr/>
        </p:nvSpPr>
        <p:spPr>
          <a:xfrm>
            <a:off x="539496" y="43461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（7）用手指从前到后触摸蚯蚓腹面，会有粗糙不平的感觉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，这是因为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蚯蚓的体节上有小突起，这些小突起就叫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，这一结构有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AN.83_1#9af2c306a.blank?vaa=1&amp;vcp=1&amp;vis=1&amp;pid=7ac480c16&amp;color=0,0,0&amp;vpa=66&amp;vtp=1&amp;vaab=1&amp;bbb=1"/>
          <p:cNvSpPr/>
          <p:nvPr/>
        </p:nvSpPr>
        <p:spPr>
          <a:xfrm>
            <a:off x="6950614" y="508362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84_1#9af2c306a.blank?vaa=1&amp;vcp=1&amp;vis=1&amp;pid=7ac480c16&amp;color=0,0,0&amp;vpa=67&amp;vtp=1&amp;vaab=1&amp;bbb=1"/>
          <p:cNvSpPr/>
          <p:nvPr/>
        </p:nvSpPr>
        <p:spPr>
          <a:xfrm>
            <a:off x="638715" y="5714937"/>
            <a:ext cx="1681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协助运动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10" name="P_7_BD#0d151e674?colgroup=12,17&amp;vcp=1&amp;vis=1&amp;pid=7ac480c16&amp;color=0,0,0&amp;mp=1&amp;vtp=1&amp;vaab=1&amp;bbb=1">
            <a:extLst>
              <a:ext uri="{FF2B5EF4-FFF2-40B4-BE49-F238E27FC236}">
                <a16:creationId xmlns:a16="http://schemas.microsoft.com/office/drawing/2014/main" id="{7B207CEE-EA46-93BF-45D8-D1508CA50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360964"/>
              </p:ext>
            </p:extLst>
          </p:nvPr>
        </p:nvGraphicFramePr>
        <p:xfrm>
          <a:off x="519712" y="578082"/>
          <a:ext cx="11091672" cy="1132968"/>
        </p:xfrm>
        <a:graphic>
          <a:graphicData uri="http://schemas.openxmlformats.org/drawingml/2006/table">
            <a:tbl>
              <a:tblPr/>
              <a:tblGrid>
                <a:gridCol w="4764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粗糙的纸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玻璃板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85_2#22af6486e?htil=3&amp;vaa=1&amp;vcp=1&amp;vis=1&amp;pid=7ac480c16&amp;color=0,0,0&amp;vtp=1&amp;vaab=1&amp;bt=1&amp;bbb=1&amp;hb=1&amp;hs=1"/>
          <p:cNvSpPr/>
          <p:nvPr/>
        </p:nvSpPr>
        <p:spPr>
          <a:xfrm>
            <a:off x="539496" y="1539748"/>
            <a:ext cx="11231326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（8）在观察蚯蚓的实验中，要不断地用湿棉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球擦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拭蚯蚓的体表，目的是维持蚯蚓的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AN.1_1#22af6486e.blank?vaa=1&amp;vcp=1&amp;vis=1&amp;pid=7ac480c16&amp;color=0,0,0&amp;vpa=68&amp;vtp=1&amp;vaab=1&amp;bbb=1"/>
          <p:cNvSpPr/>
          <p:nvPr/>
        </p:nvSpPr>
        <p:spPr>
          <a:xfrm>
            <a:off x="2332434" y="2316023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87_1#f39c3f090?htil=3&amp;vaa=1&amp;vcp=1&amp;vis=1&amp;pid=7ac480c16&amp;color=0,0,0&amp;vtp=1&amp;vaab=1&amp;bbb=1&amp;hb=1&amp;hs=1"/>
          <p:cNvSpPr/>
          <p:nvPr/>
        </p:nvSpPr>
        <p:spPr>
          <a:xfrm>
            <a:off x="539495" y="2822765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（9）在探究实验后，对蚯蚓的正确处理方法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6" name="QB_7_AN.2_1#f39c3f090.blank?vaa=1&amp;vcp=1&amp;vis=1&amp;pid=7ac480c16&amp;color=0,0,0&amp;vpa=69&amp;vtp=1&amp;vaab=1&amp;bbb=1"/>
          <p:cNvSpPr/>
          <p:nvPr/>
        </p:nvSpPr>
        <p:spPr>
          <a:xfrm>
            <a:off x="7801442" y="2910964"/>
            <a:ext cx="38147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将蚯蚓放归自然环境中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89_1#0be441ad0?vaa=1&amp;vcp=1&amp;vis=1&amp;pid=7ac480c16&amp;color=0,0,0&amp;vtp=1&amp;vaab=1&amp;bbb=1&amp;hb=1&amp;hs=1"/>
          <p:cNvSpPr/>
          <p:nvPr/>
        </p:nvSpPr>
        <p:spPr>
          <a:xfrm>
            <a:off x="506245" y="35910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（10）蚯蚓与人类生活关系密切，请你写出蚯蚓的作用: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（答案一点即可）。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AN.90_1#0be441ad0.blank?vaa=1&amp;vcp=1&amp;vis=1&amp;pid=7ac480c16&amp;color=0,0,0&amp;vpa=70&amp;vtp=1&amp;vaab=1&amp;bbb=1"/>
          <p:cNvSpPr/>
          <p:nvPr/>
        </p:nvSpPr>
        <p:spPr>
          <a:xfrm>
            <a:off x="9182639" y="4191762"/>
            <a:ext cx="1681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改良土壤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27AA7BE7-349B-5952-7D86-37434FC64B00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 动物的主要类群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ac8034c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89ac8034c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3_1#de32efa19?htil=4&amp;vaa=1&amp;vcp=1&amp;vis=1&amp;pid=89ac803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6557" y="2227167"/>
            <a:ext cx="255117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93_2#de32efa19?htil=4&amp;vaa=1&amp;vcp=1&amp;vis=1&amp;pid=89ac8034c&amp;color=0,0,0&amp;vtp=1&amp;vaab=1&amp;bt=1&amp;bbb=1&amp;hb=1"/>
          <p:cNvSpPr/>
          <p:nvPr/>
        </p:nvSpPr>
        <p:spPr>
          <a:xfrm>
            <a:off x="539496" y="2208879"/>
            <a:ext cx="842162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图为幼年白头叶猴，属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国一级珍稀濒危动物。该动物的主要特征：体表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胎生，哺乳。据此可知，白头叶猴属于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94_1#de32efa19.bracket?vaa=1&amp;vcp=1&amp;vis=1&amp;pid=89ac8034c&amp;color=0,0,0&amp;vpa=71&amp;vtp=1&amp;vaab=1"/>
          <p:cNvSpPr/>
          <p:nvPr/>
        </p:nvSpPr>
        <p:spPr>
          <a:xfrm>
            <a:off x="6873667" y="3679812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C_5_BD.93_3#de32efa19.choices?htil=4&amp;vaa=1&amp;vcp=1&amp;vis=1&amp;pid=89ac8034c&amp;color=0,0,0&amp;vtp=1&amp;vaab=1&amp;bbb=1"/>
          <p:cNvSpPr/>
          <p:nvPr/>
        </p:nvSpPr>
        <p:spPr>
          <a:xfrm>
            <a:off x="539496" y="4082129"/>
            <a:ext cx="8421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56231" algn="l"/>
                <a:tab pos="4674362" algn="l"/>
                <a:tab pos="628129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.两栖动物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B.爬行动物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C.鸟类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.哺乳动物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de32efa19?vaa=1&amp;vcp=1&amp;vis=1&amp;pid=89ac8034c&amp;color=0,0,0&amp;mp=1&amp;vtp=1&amp;vaab=1&amp;bbb=1&amp;hb=1"/>
          <p:cNvSpPr/>
          <p:nvPr/>
        </p:nvSpPr>
        <p:spPr>
          <a:xfrm>
            <a:off x="541020" y="650574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熟练掌握各动物类群的主要特征是解题关键。两栖动物的主要特征：幼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体生活在水中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用鳃呼吸，成体大多生活在陆地上，也可在水中游泳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成体用肺呼吸，皮肤可辅助呼吸。爬行动物的主要特征：体表覆盖角质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的鳞片或甲，用肺呼吸，在陆地上产卵，卵表面有坚韧的卵壳。鸟类的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主要特征：体表覆羽，前肢变成翼，有喙无齿，有气囊辅助肺呼吸。哺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乳动物的主要特征：体表被毛，胎生、哺乳，牙齿有门齿、犬齿和臼齿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的分化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fd6a7dff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ffd6a7dff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f5b28dc?vcp=1&amp;pid=ffd6a7dff&amp;color=0,170,129&amp;vtp=1&amp;vaab=1&amp;bt=1&amp;bbb=1"/>
          <p:cNvSpPr/>
          <p:nvPr/>
        </p:nvSpPr>
        <p:spPr>
          <a:xfrm>
            <a:off x="539496" y="554400"/>
            <a:ext cx="11109960" cy="551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95_1#123a2b852?vaa=1&amp;vcp=1&amp;vis=1&amp;pid=0ff5b28dc&amp;color=0,0,0&amp;vtp=1&amp;vaab=1&amp;bbb=1&amp;hb=1"/>
          <p:cNvSpPr/>
          <p:nvPr/>
        </p:nvSpPr>
        <p:spPr>
          <a:xfrm>
            <a:off x="539496" y="1130028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（黑龙江绥化·模拟）水螅、水母都属于腔肠动物，它们体表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123a2b852.bracket?vaa=1&amp;vcp=1&amp;vis=1&amp;pid=0ff5b28dc&amp;color=0,0,0&amp;vpa=72&amp;vtp=1&amp;vaab=1"/>
          <p:cNvSpPr/>
          <p:nvPr/>
        </p:nvSpPr>
        <p:spPr>
          <a:xfrm>
            <a:off x="1464961" y="1699212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5_2#123a2b852.choices?vaa=1&amp;vcp=1&amp;vis=1&amp;pid=0ff5b28dc&amp;color=0,0,0&amp;vtp=1&amp;vaab=1&amp;bbb=1"/>
          <p:cNvSpPr/>
          <p:nvPr/>
        </p:nvSpPr>
        <p:spPr>
          <a:xfrm>
            <a:off x="539496" y="21480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A.鳞片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B.刺细胞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C.贝壳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D.黏液层</a:t>
            </a:r>
            <a:endParaRPr lang="en-US" altLang="zh-CN" sz="2800" dirty="0"/>
          </a:p>
        </p:txBody>
      </p:sp>
      <p:sp>
        <p:nvSpPr>
          <p:cNvPr id="6" name="QC_6_BD.97_1#420cfd139?vaa=1&amp;vcp=1&amp;vis=1&amp;pid=0ff5b28dc&amp;color=0,0,0&amp;vtp=1&amp;vaab=1&amp;bbb=1&amp;hb=1"/>
          <p:cNvSpPr/>
          <p:nvPr/>
        </p:nvSpPr>
        <p:spPr>
          <a:xfrm>
            <a:off x="539496" y="2667172"/>
            <a:ext cx="11109960" cy="4821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（湖南益阳·模拟）下列关于几种无脊椎动物的叙述错误的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98_1#420cfd139.bracket?vaa=1&amp;vcp=1&amp;vis=1&amp;pid=0ff5b28dc&amp;color=0,0,0&amp;vpa=73&amp;vtp=1&amp;vaab=1"/>
          <p:cNvSpPr/>
          <p:nvPr/>
        </p:nvSpPr>
        <p:spPr>
          <a:xfrm>
            <a:off x="10471503" y="2695720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97_2#420cfd139.choices?vaa=1&amp;vcp=1&amp;vis=1&amp;pid=0ff5b28dc&amp;color=0,0,0&amp;vtp=1&amp;vaab=1&amp;bbb=1&amp;hb=1"/>
          <p:cNvSpPr/>
          <p:nvPr/>
        </p:nvSpPr>
        <p:spPr>
          <a:xfrm>
            <a:off x="539496" y="324211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A.软体动物用足运动，大多具有贝壳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B.环节动物身体分节，比线虫动物运动更灵活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C.比较节肢动物和环节动物的结构特点，推测前者可能由后者进化而来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D.腔肠动物身体辐射对称，可从各方向捕获猎物、进行防御，因而比扁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形动物更高等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507c9af5c?sp=1&amp;vaa=1&amp;vcp=1&amp;vis=1&amp;pid=0ff5b28dc&amp;color=0,0,0&amp;vtp=1&amp;vaab=1&amp;bt=1&amp;bbb=1&amp;hb=1"/>
          <p:cNvSpPr/>
          <p:nvPr/>
        </p:nvSpPr>
        <p:spPr>
          <a:xfrm>
            <a:off x="539496" y="90954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3.【模型制作】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广东·中考）小华制作了仿生飞行器（如下图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6_BD.99_2#507c9af5c?vaa=1&amp;vcp=1&amp;vis=1&amp;pid=0ff5b28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246471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99_3#507c9af5c.choices?vaa=1&amp;vcp=1&amp;vis=1&amp;pid=0ff5b28dc&amp;color=0,0,0&amp;vtp=1&amp;vaab=1&amp;bbb=1"/>
          <p:cNvSpPr/>
          <p:nvPr/>
        </p:nvSpPr>
        <p:spPr>
          <a:xfrm>
            <a:off x="539496" y="47229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A.仿生体形特点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，机体呈流线型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.仿生骨骼特点，材料坚硬厚重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.仿生视觉特点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，摄像头高清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.仿生翅膀特点，机翼轻盈可折叠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507c9af5c?htil=5&amp;vaa=1&amp;vcp=1&amp;vis=1&amp;pid=0ff5b28d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7188" y="659244"/>
            <a:ext cx="4306824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507c9af5c?htil=5&amp;vaa=1&amp;vcp=1&amp;vis=1&amp;pid=0ff5b28dc&amp;color=0,0,0&amp;vtp=1&amp;vaab=1&amp;bt=1&amp;bbb=1&amp;hb=1&amp;hs=1"/>
          <p:cNvSpPr/>
          <p:nvPr/>
        </p:nvSpPr>
        <p:spPr>
          <a:xfrm>
            <a:off x="539496" y="640956"/>
            <a:ext cx="66751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鸟类适于飞行的特征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身体呈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流线型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减小空气阻力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前肢变成翼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胸肌发达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能强有力地牵引两翼完成飞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骨骼轻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有些骨中空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减轻体重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胸骨发达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有龙骨突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为发达</a:t>
            </a:r>
            <a:endParaRPr lang="en-US" altLang="zh-CN" sz="2800" dirty="0"/>
          </a:p>
        </p:txBody>
      </p:sp>
      <p:sp>
        <p:nvSpPr>
          <p:cNvPr id="4" name="QC_6_AS.1_1#507c9af5c?htil=5&amp;vaa=1&amp;vcp=1&amp;vis=1&amp;pid=0ff5b28dc&amp;color=0,0,0&amp;vtp=1&amp;vaab=1&amp;bt=1&amp;bbb=1&amp;hb=1&amp;hs=1">
            <a:extLst>
              <a:ext uri="{FF2B5EF4-FFF2-40B4-BE49-F238E27FC236}">
                <a16:creationId xmlns:a16="http://schemas.microsoft.com/office/drawing/2014/main" id="{57FE6987-EFD0-D0BB-E904-A2F0C734C01B}"/>
              </a:ext>
            </a:extLst>
          </p:cNvPr>
          <p:cNvSpPr/>
          <p:nvPr/>
        </p:nvSpPr>
        <p:spPr>
          <a:xfrm>
            <a:off x="539496" y="384738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的胸肌提供附着的场所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食量大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消化能力强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直肠短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能及时排出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粪便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减轻体重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用肺呼吸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有气囊辅助呼吸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呼吸一次在肺内进行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两次气体交换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可获得充足的氧气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100_1#507c9af5c.bracket?vaa=1&amp;vcp=1&amp;vis=1&amp;pid=0ff5b28dc&amp;color=0,0,0&amp;vpa=74&amp;vtp=1&amp;vaab=1">
            <a:extLst>
              <a:ext uri="{FF2B5EF4-FFF2-40B4-BE49-F238E27FC236}">
                <a16:creationId xmlns:a16="http://schemas.microsoft.com/office/drawing/2014/main" id="{CD9F0898-3CA1-8F81-6CBD-D5DBB84493B1}"/>
              </a:ext>
            </a:extLst>
          </p:cNvPr>
          <p:cNvSpPr/>
          <p:nvPr/>
        </p:nvSpPr>
        <p:spPr>
          <a:xfrm>
            <a:off x="495954" y="5821774"/>
            <a:ext cx="1371831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984ac7c?vcp=1&amp;pid=ffd6a7df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102_1#e6a7b36ea?sp=1&amp;vaa=1&amp;vcp=1&amp;vis=1&amp;pid=48984ac7c&amp;color=0,0,0&amp;vtp=1&amp;vaab=1&amp;bbb=1&amp;hb=1"/>
          <p:cNvSpPr/>
          <p:nvPr/>
        </p:nvSpPr>
        <p:spPr>
          <a:xfrm>
            <a:off x="539496" y="1223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鱼和螃蟹都是用鳃呼吸的，为什么鱼离开水很快就会窒息而死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蟹不会呢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？某兴趣小组的同学对鱼的鳃和螃蟹的鳃进行了对比观察。</a:t>
            </a:r>
            <a:endParaRPr lang="en-US" altLang="zh-CN" sz="2800" dirty="0"/>
          </a:p>
        </p:txBody>
      </p:sp>
      <p:sp>
        <p:nvSpPr>
          <p:cNvPr id="4" name="QO_6_BD.102_2#e6a7b36ea?vaa=1&amp;vcp=1&amp;vis=1&amp;pid=48984ac7c&amp;color=0,0,0&amp;vtp=1&amp;vaab=1&amp;bbb=1"/>
          <p:cNvSpPr/>
          <p:nvPr/>
        </p:nvSpPr>
        <p:spPr>
          <a:xfrm>
            <a:off x="539496" y="24493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（一）将新鲜的鱼鳃和螃蟹鳃分别放入水中观察鳃丝的分散情况。</a:t>
            </a:r>
            <a:endParaRPr lang="en-US" altLang="zh-CN" sz="2800" dirty="0"/>
          </a:p>
        </p:txBody>
      </p:sp>
      <p:pic>
        <p:nvPicPr>
          <p:cNvPr id="5" name="QO_6_BD.102_3#e6a7b36ea?vaa=1&amp;vcp=1&amp;vis=1&amp;pid=48984a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3137326"/>
            <a:ext cx="683971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2_4#e6a7b36ea?htil=6&amp;vaa=1&amp;vcp=1&amp;vis=1&amp;pid=48984ac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5257" y="2021173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2_5#e6a7b36ea?htil=6&amp;vaa=1&amp;vcp=1&amp;vis=1&amp;pid=48984ac7c&amp;color=0,0,0&amp;vtp=1&amp;vaab=1&amp;bt=1&amp;bbb=1&amp;hb=1&amp;hs=1"/>
          <p:cNvSpPr/>
          <p:nvPr/>
        </p:nvSpPr>
        <p:spPr>
          <a:xfrm>
            <a:off x="539496" y="1884013"/>
            <a:ext cx="8677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观察结果：鱼的鳃丝在水中较分散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；螃蟹的鳃外形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蓬松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102_6#e6a7b36ea?htil=6&amp;vaa=1&amp;vcp=1&amp;vis=1&amp;pid=48984ac7c&amp;color=0,0,0&amp;vtp=1&amp;vaab=1&amp;bbb=1&amp;hb=1&amp;hs=1"/>
          <p:cNvSpPr/>
          <p:nvPr/>
        </p:nvSpPr>
        <p:spPr>
          <a:xfrm>
            <a:off x="539496" y="3108420"/>
            <a:ext cx="86776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（二）将鳃从水中取出，置于空气中一段时间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</a:t>
            </a:r>
            <a:endParaRPr lang="en-US" altLang="zh-CN" sz="2800" dirty="0"/>
          </a:p>
        </p:txBody>
      </p:sp>
      <p:sp>
        <p:nvSpPr>
          <p:cNvPr id="5" name="QO_6_BD.102_6#e6a7b36ea?htil=6&amp;vaa=1&amp;vcp=1&amp;vis=1&amp;pid=48984ac7c&amp;color=0,0,0&amp;vtp=1&amp;vaab=1&amp;bbb=1&amp;hb=1&amp;hs=1">
            <a:extLst>
              <a:ext uri="{FF2B5EF4-FFF2-40B4-BE49-F238E27FC236}">
                <a16:creationId xmlns:a16="http://schemas.microsoft.com/office/drawing/2014/main" id="{94C77810-9C67-D142-49C5-608EE4D99D27}"/>
              </a:ext>
            </a:extLst>
          </p:cNvPr>
          <p:cNvSpPr/>
          <p:nvPr/>
        </p:nvSpPr>
        <p:spPr>
          <a:xfrm>
            <a:off x="539496" y="373516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察鳃的变化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：鱼的鳃丝粘连，表面黏稠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；螃蟹的鳃外形无明显变化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2_7#e6a7b36ea?vaa=1&amp;vcp=1&amp;vis=1&amp;pid=48984ac7c&amp;color=0,0,0&amp;vtp=1&amp;vaab=1&amp;bt=1&amp;bbb=1&amp;htil=1&amp;hs=1"/>
          <p:cNvSpPr/>
          <p:nvPr/>
        </p:nvSpPr>
        <p:spPr>
          <a:xfrm>
            <a:off x="539497" y="899922"/>
            <a:ext cx="8660385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请根据上述观察及相关知识回答问题：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03_1#3712f4c9d?vaa=1&amp;vcp=1&amp;vis=1&amp;pid=e6a7b36ea&amp;color=0,0,0&amp;vtp=1&amp;vaab=1&amp;bbb=1&amp;hb=1&amp;htil=1&amp;hs=1"/>
          <p:cNvSpPr/>
          <p:nvPr/>
        </p:nvSpPr>
        <p:spPr>
          <a:xfrm>
            <a:off x="539497" y="1532191"/>
            <a:ext cx="8660385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（1）鱼和螃蟹都有鳃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，鳃丝呈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色，因为其中含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有丰富的毛细血管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，鳃是呼吸器官。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鱼呼吸时水流经鳃，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从鳃盖后缘流出，流出的水中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减少，被鱼体吸收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3712f4c9d.blank?vaa=1&amp;vcp=1&amp;vis=1&amp;pid=e6a7b36ea&amp;color=0,0,0&amp;vpa=75&amp;vtp=1&amp;vaab=1&amp;bbb=1"/>
          <p:cNvSpPr/>
          <p:nvPr/>
        </p:nvSpPr>
        <p:spPr>
          <a:xfrm>
            <a:off x="5350415" y="162521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3712f4c9d.blank?vaa=1&amp;vcp=1&amp;vis=1&amp;pid=e6a7b36ea&amp;color=0,0,0&amp;vpa=76&amp;vtp=1&amp;vaab=1&amp;bbb=1"/>
          <p:cNvSpPr/>
          <p:nvPr/>
        </p:nvSpPr>
        <p:spPr>
          <a:xfrm>
            <a:off x="5172615" y="292290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BD.106_1#1dcf5fc4f?vaa=1&amp;vcp=1&amp;vis=1&amp;pid=e6a7b36ea&amp;color=0,0,0&amp;vtp=1&amp;vaab=1&amp;bbb=1&amp;hb=1&amp;htil=1&amp;hs=1"/>
          <p:cNvSpPr/>
          <p:nvPr/>
        </p:nvSpPr>
        <p:spPr>
          <a:xfrm>
            <a:off x="539995" y="409759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（2）鱼离开水后，鳃丝粘连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，与空气的接触面积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，故会窒息而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螃蟹离开水后鳃外形无明显变化，与空气接触面积不变，可以存活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07_1#1dcf5fc4f.blank?vaa=1&amp;vcp=1&amp;vis=1&amp;pid=e6a7b36ea&amp;color=0,0,0&amp;vpa=77&amp;vtp=1&amp;vaab=1&amp;bbb=1"/>
          <p:cNvSpPr/>
          <p:nvPr/>
        </p:nvSpPr>
        <p:spPr>
          <a:xfrm>
            <a:off x="8195714" y="419011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O_6_BD.102_4#e6a7b36ea?htil=6&amp;vaa=1&amp;vcp=1&amp;vis=1&amp;pid=48984ac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58D4D77A-98D5-968A-B052-38D55598BA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0" y="1037082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1d71046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261d71046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8_1#0c5d0d6d0?vaa=1&amp;vcp=1&amp;vis=1&amp;pid=e6a7b36ea&amp;color=0,0,0&amp;mp=1&amp;vtp=1&amp;vaab=1&amp;bt=1&amp;bbb=1&amp;hb=1&amp;htil=1&amp;hs=1"/>
          <p:cNvSpPr/>
          <p:nvPr/>
        </p:nvSpPr>
        <p:spPr>
          <a:xfrm>
            <a:off x="539497" y="1219962"/>
            <a:ext cx="8660385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（3）由图示可知，螃蟹身体分节，足分节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动物；其体表有外骨骼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，体表较硬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，在生长过程中具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0c5d0d6d0.blank?vaa=1&amp;vcp=1&amp;vis=1&amp;pid=e6a7b36ea&amp;color=0,0,0&amp;mp=1&amp;vpa=78&amp;vtp=1&amp;vaab=1&amp;bbb=1"/>
          <p:cNvSpPr/>
          <p:nvPr/>
        </p:nvSpPr>
        <p:spPr>
          <a:xfrm>
            <a:off x="8106316" y="1307084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2_1#0c5d0d6d0.blank?vaa=1&amp;vcp=1&amp;vis=1&amp;pid=e6a7b36ea&amp;color=0,0,0&amp;mp=1&amp;vpa=79&amp;vtp=1&amp;vaab=1&amp;bbb=1"/>
          <p:cNvSpPr/>
          <p:nvPr/>
        </p:nvSpPr>
        <p:spPr>
          <a:xfrm>
            <a:off x="905416" y="258381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蜕皮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111_1#0b1d61aa2?vaa=1&amp;vcp=1&amp;vis=1&amp;pid=e6a7b36ea&amp;color=0,0,0&amp;vtp=1&amp;vaab=1&amp;bbb=1&amp;hb=1&amp;htil=1&amp;hs=1"/>
          <p:cNvSpPr/>
          <p:nvPr/>
        </p:nvSpPr>
        <p:spPr>
          <a:xfrm>
            <a:off x="539995" y="314826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（4）与螃蟹相比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，鱼的身体有由脊椎骨构成的脊柱的支撑，属于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113_1#0b1d61aa2.blank?vaa=1&amp;vcp=1&amp;vis=1&amp;pid=e6a7b36ea&amp;color=0,0,0&amp;vpa=80&amp;vtp=1&amp;vaab=1&amp;bbb=1&amp;htil=1&amp;hb=1"/>
          <p:cNvSpPr/>
          <p:nvPr/>
        </p:nvSpPr>
        <p:spPr>
          <a:xfrm>
            <a:off x="10596014" y="324104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S.3_1#0b1d61aa2?vaa=1&amp;vcp=1&amp;vis=1&amp;pid=e6a7b36ea&amp;color=0,0,0&amp;vtp=1&amp;vaab=1&amp;bbb=1&amp;hb=1&amp;htil=1&amp;hs=1"/>
          <p:cNvSpPr/>
          <p:nvPr/>
        </p:nvSpPr>
        <p:spPr>
          <a:xfrm>
            <a:off x="539995" y="44252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螃蟹属于节肢动物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体表有外骨骼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外骨骼不能随着身体的长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大而长大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O_6_BD.102_4#e6a7b36ea?htil=6&amp;vaa=1&amp;vcp=1&amp;vis=1&amp;pid=48984ac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53048EF1-188E-677D-D84F-4B0807E091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9708" y="1357122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4_1#eb1418458?sp=1&amp;vaa=1&amp;vcp=1&amp;vis=1&amp;pid=48984ac7c&amp;color=0,0,0&amp;vtp=1&amp;vaab=1&amp;bt=1&amp;bbb=1&amp;hb=1"/>
          <p:cNvSpPr/>
          <p:nvPr/>
        </p:nvSpPr>
        <p:spPr>
          <a:xfrm>
            <a:off x="539496" y="377549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下图是某同学在野外调查过程中观察到的六种动物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请你运用所学的知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帮助他解决下列问题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6_BD.114_2#eb1418458?htil=7&amp;vaa=1&amp;vcp=1&amp;vis=1&amp;pid=48984ac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5" y="1534201"/>
            <a:ext cx="3231283" cy="218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15_1#6764c174b?htil=7&amp;vaa=1&amp;vcp=1&amp;vis=1&amp;pid=eb1418458&amp;color=0,0,0&amp;vtp=1&amp;vaab=1&amp;bbb=1&amp;hb=1&amp;hs=1"/>
          <p:cNvSpPr/>
          <p:nvPr/>
        </p:nvSpPr>
        <p:spPr>
          <a:xfrm>
            <a:off x="539496" y="1546901"/>
            <a:ext cx="713232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（1）A与C比较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A身体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这样的体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形有利于它的运动、捕食和防御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_1#6764c174b.blank?vaa=1&amp;vcp=1&amp;vis=1&amp;pid=eb1418458&amp;color=0,0,0&amp;vpa=81&amp;vtp=1&amp;vaab=1&amp;bbb=1"/>
          <p:cNvSpPr/>
          <p:nvPr/>
        </p:nvSpPr>
        <p:spPr>
          <a:xfrm>
            <a:off x="4367321" y="1624168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17_1#9185da0d4?htil=7&amp;vaa=1&amp;vcp=1&amp;vis=1&amp;pid=eb1418458&amp;color=0,0,0&amp;vtp=1&amp;vaab=1&amp;bbb=1&amp;hb=1&amp;hs=1"/>
              <p:cNvSpPr/>
              <p:nvPr/>
            </p:nvSpPr>
            <p:spPr>
              <a:xfrm>
                <a:off x="539496" y="2654404"/>
                <a:ext cx="7132320" cy="1099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（2）观察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经常用浸水的湿棉球轻擦其体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表以保持湿润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17_1#9185da0d4?htil=7&amp;vaa=1&amp;vcp=1&amp;vis=1&amp;pid=eb141845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4404"/>
                <a:ext cx="7132320" cy="1099757"/>
              </a:xfrm>
              <a:prstGeom prst="rect">
                <a:avLst/>
              </a:prstGeom>
              <a:blipFill>
                <a:blip r:embed="rId4"/>
                <a:stretch>
                  <a:fillRect l="-3077" t="-3315" r="-2479" b="-17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_1#9185da0d4.blank?vaa=1&amp;vcp=1&amp;vis=1&amp;pid=eb1418458&amp;color=0,0,0&amp;vpa=82&amp;vtp=1&amp;vaab=1&amp;bbb=1"/>
          <p:cNvSpPr/>
          <p:nvPr/>
        </p:nvSpPr>
        <p:spPr>
          <a:xfrm>
            <a:off x="4105656" y="3244624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保证蚯蚓的呼吸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119_1#2ef7341a2?htil=7&amp;vaa=1&amp;vcp=1&amp;vis=1&amp;pid=eb1418458&amp;color=0,0,0&amp;vtp=1&amp;vaab=1&amp;bbb=1&amp;hb=1&amp;hs=1"/>
          <p:cNvSpPr/>
          <p:nvPr/>
        </p:nvSpPr>
        <p:spPr>
          <a:xfrm>
            <a:off x="539995" y="3901023"/>
            <a:ext cx="11112011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（3）在其一生中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，呼吸器官会发生变化的是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（动物名称用字母表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3_1#2ef7341a2.blank?vaa=1&amp;vcp=1&amp;vis=1&amp;pid=eb1418458&amp;color=0,0,0&amp;vpa=83&amp;vtp=1&amp;vaab=1"/>
          <p:cNvSpPr/>
          <p:nvPr/>
        </p:nvSpPr>
        <p:spPr>
          <a:xfrm>
            <a:off x="7459114" y="3934361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BD.121_1#605834064?vaa=1&amp;vcp=1&amp;vis=1&amp;pid=eb1418458&amp;color=0,0,0&amp;vtp=1&amp;vaab=1&amp;bbb=1&amp;hb=1&amp;hs=1"/>
              <p:cNvSpPr/>
              <p:nvPr/>
            </p:nvSpPr>
            <p:spPr>
              <a:xfrm>
                <a:off x="539496" y="5003129"/>
                <a:ext cx="11109960" cy="1099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适于飞行的外部形态特点是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（写一点即可）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7_BD.121_1#605834064?vaa=1&amp;vcp=1&amp;vis=1&amp;pid=eb141845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3129"/>
                <a:ext cx="11109960" cy="1099757"/>
              </a:xfrm>
              <a:prstGeom prst="rect">
                <a:avLst/>
              </a:prstGeom>
              <a:blipFill>
                <a:blip r:embed="rId5"/>
                <a:stretch>
                  <a:fillRect l="-1976" t="-3333" b="-172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AN.122_1#605834064.blank?vaa=1&amp;vcp=1&amp;vis=1&amp;pid=eb1418458&amp;color=0,0,0&amp;vpa=84&amp;vtp=1&amp;vaab=1&amp;bbb=1"/>
          <p:cNvSpPr/>
          <p:nvPr/>
        </p:nvSpPr>
        <p:spPr>
          <a:xfrm>
            <a:off x="5910802" y="5035705"/>
            <a:ext cx="4525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身体呈流线型（合理即可）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3_1#da53cea7c?sp=1&amp;vaa=1&amp;vcp=1&amp;vis=1&amp;pid=eb1418458&amp;color=0,0,0&amp;vtp=1&amp;vaab=1&amp;bt=1&amp;bbb=1&amp;hb=1"/>
          <p:cNvSpPr/>
          <p:nvPr/>
        </p:nvSpPr>
        <p:spPr>
          <a:xfrm>
            <a:off x="539496" y="11308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（5）请尝试将以上六种动物分为两组并写出分组的依据（动物名称用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字母表示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24_1#da53cea7c.blank?vaa=1&amp;vcp=1&amp;vis=1&amp;pid=eb1418458&amp;color=0,0,0&amp;vpa=85&amp;vtp=1&amp;vaab=1&amp;bbb=1"/>
              <p:cNvSpPr/>
              <p:nvPr/>
            </p:nvSpPr>
            <p:spPr>
              <a:xfrm>
                <a:off x="1261808" y="2493391"/>
                <a:ext cx="1576388" cy="41236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124_1#da53cea7c.blank?vaa=1&amp;vcp=1&amp;vis=1&amp;pid=eb1418458&amp;color=0,0,0&amp;vpa=8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808" y="2493391"/>
                <a:ext cx="1576388" cy="412369"/>
              </a:xfrm>
              <a:prstGeom prst="rect">
                <a:avLst/>
              </a:prstGeom>
              <a:blipFill>
                <a:blip r:embed="rId3"/>
                <a:stretch>
                  <a:fillRect l="-8108" t="-33824" b="-544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25_1#da53cea7c.blank?vaa=1&amp;vcp=1&amp;vis=1&amp;pid=eb1418458&amp;color=0,0,0&amp;vpa=86&amp;vtp=1&amp;vaab=1&amp;bbb=1"/>
              <p:cNvSpPr/>
              <p:nvPr/>
            </p:nvSpPr>
            <p:spPr>
              <a:xfrm>
                <a:off x="3919561" y="2509912"/>
                <a:ext cx="1590675" cy="41236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25_1#da53cea7c.blank?vaa=1&amp;vcp=1&amp;vis=1&amp;pid=eb1418458&amp;color=0,0,0&amp;vpa=8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561" y="2509912"/>
                <a:ext cx="1590675" cy="412369"/>
              </a:xfrm>
              <a:prstGeom prst="rect">
                <a:avLst/>
              </a:prstGeom>
              <a:blipFill>
                <a:blip r:embed="rId4"/>
                <a:stretch>
                  <a:fillRect l="-8429" t="-34328" b="-552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27_1#da53cea7c.blank?vaa=1&amp;vcp=1&amp;vis=1&amp;pid=eb1418458&amp;color=0,0,0&amp;vpa=87&amp;vtp=1&amp;vaab=1&amp;bbb=1"/>
          <p:cNvSpPr/>
          <p:nvPr/>
        </p:nvSpPr>
        <p:spPr>
          <a:xfrm>
            <a:off x="6964399" y="2526433"/>
            <a:ext cx="2392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体内有无脊柱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6_BD.126_1#da53cea7c?vaa=1&amp;vcp=1&amp;vis=1&amp;pid=eb141845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3108452"/>
            <a:ext cx="388620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07390cfb?vcp=1&amp;pid=261d7104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3876"/>
            <a:ext cx="11073384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1499b6fa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d1499b6fa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bebc6bc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sp>
        <p:nvSpPr>
          <p:cNvPr id="3" name="QO_6_BD.1_1#6594f0a38?vaa=1&amp;vcp=1&amp;vis=1&amp;pid=b1bebc6bc&amp;color=0,0,0&amp;vtp=1&amp;vaab=1&amp;bbb=1"/>
          <p:cNvSpPr/>
          <p:nvPr/>
        </p:nvSpPr>
        <p:spPr>
          <a:xfrm>
            <a:off x="539496" y="122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动物的主要类群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2_1#e8e4168ce?sp=1&amp;vaa=1&amp;vcp=1&amp;vis=1&amp;pid=6594f0a38&amp;color=0,0,0&amp;vtp=1&amp;vaab=1&amp;bbb=1"/>
          <p:cNvSpPr/>
          <p:nvPr/>
        </p:nvSpPr>
        <p:spPr>
          <a:xfrm>
            <a:off x="539496" y="18067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（1）无脊椎动物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：身体里没有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9" name="QB_7_BD.2_2#e8e4168ce?colgroup=6,22&amp;vaa=1&amp;vcp=1&amp;vis=1&amp;pid=6594f0a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135584"/>
              </p:ext>
            </p:extLst>
          </p:nvPr>
        </p:nvGraphicFramePr>
        <p:xfrm>
          <a:off x="539496" y="2494706"/>
          <a:ext cx="11091672" cy="334848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无脊椎动物类群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腔肠动物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体内有消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扁形动物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线虫动物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身体细长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呈圆柱形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QB_7_AN.3_1#e8e4168ce.blank?vaa=1&amp;vcp=1&amp;vis=1&amp;pid=6594f0a38&amp;color=0,0,0&amp;vpa=1&amp;vtp=1&amp;vaab=1&amp;bbb=1"/>
          <p:cNvSpPr/>
          <p:nvPr/>
        </p:nvSpPr>
        <p:spPr>
          <a:xfrm>
            <a:off x="5350415" y="1874438"/>
            <a:ext cx="3459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由脊椎骨构成的脊柱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4_1#e8e4168ce.blank?vaa=1&amp;vcp=1&amp;vis=1&amp;pid=6594f0a38&amp;color=0,0,0&amp;vpa=2&amp;vtp=1&amp;vaab=1&amp;bbb=1"/>
          <p:cNvSpPr/>
          <p:nvPr/>
        </p:nvSpPr>
        <p:spPr>
          <a:xfrm>
            <a:off x="4695974" y="309147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辐射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_1#e8e4168ce.blank?vaa=1&amp;vcp=1&amp;vis=1&amp;pid=6594f0a38&amp;color=0,0,0&amp;vpa=3&amp;vtp=1&amp;vaab=1&amp;bbb=1"/>
          <p:cNvSpPr/>
          <p:nvPr/>
        </p:nvSpPr>
        <p:spPr>
          <a:xfrm>
            <a:off x="8239274" y="3091479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刺细胞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6_1#e8e4168ce.blank?vaa=1&amp;vcp=1&amp;vis=1&amp;pid=6594f0a38&amp;color=0,0,0&amp;vpa=4&amp;vtp=1&amp;vaab=1&amp;bbb=1"/>
          <p:cNvSpPr/>
          <p:nvPr/>
        </p:nvSpPr>
        <p:spPr>
          <a:xfrm>
            <a:off x="5394474" y="357668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7_1#e8e4168ce.blank?vaa=1&amp;vcp=1&amp;vis=1&amp;pid=6594f0a38&amp;color=0,0,0&amp;vpa=5&amp;vtp=1&amp;vaab=1&amp;bbb=1"/>
          <p:cNvSpPr/>
          <p:nvPr/>
        </p:nvSpPr>
        <p:spPr>
          <a:xfrm>
            <a:off x="4340374" y="41411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AN.8_1#e8e4168ce.blank?vaa=1&amp;vcp=1&amp;vis=1&amp;pid=6594f0a38&amp;color=0,0,0&amp;vpa=6&amp;vtp=1&amp;vaab=1&amp;bbb=1"/>
          <p:cNvSpPr/>
          <p:nvPr/>
        </p:nvSpPr>
        <p:spPr>
          <a:xfrm>
            <a:off x="6816874" y="41411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9_1#e8e4168ce.blank?vaa=1&amp;vcp=1&amp;vis=1&amp;pid=6594f0a38&amp;color=0,0,0&amp;vpa=7&amp;vtp=1&amp;vaab=1&amp;bbb=1"/>
          <p:cNvSpPr/>
          <p:nvPr/>
        </p:nvSpPr>
        <p:spPr>
          <a:xfrm>
            <a:off x="10004574" y="414113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10_1#e8e4168ce.blank?vaa=1&amp;vcp=1&amp;vis=1&amp;pid=6594f0a38&amp;color=0,0,0&amp;vpa=8&amp;vtp=1&amp;vaab=1&amp;bbb=1"/>
          <p:cNvSpPr/>
          <p:nvPr/>
        </p:nvSpPr>
        <p:spPr>
          <a:xfrm>
            <a:off x="8226574" y="4785406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角质层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7_AN.11_1#e8e4168ce.blank?vaa=1&amp;vcp=1&amp;vis=1&amp;pid=6594f0a38&amp;color=0,0,0&amp;vpa=9&amp;vtp=1&amp;vaab=1&amp;bbb=1"/>
          <p:cNvSpPr/>
          <p:nvPr/>
        </p:nvSpPr>
        <p:spPr>
          <a:xfrm>
            <a:off x="3629174" y="526438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5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12_1#e8e4168ce?colgroup=6,22&amp;vaa=1&amp;vcp=1&amp;vis=1&amp;pid=6594f0a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8465"/>
              </p:ext>
            </p:extLst>
          </p:nvPr>
        </p:nvGraphicFramePr>
        <p:xfrm>
          <a:off x="539496" y="1829688"/>
          <a:ext cx="11091672" cy="390322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无脊椎动物类群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环节动物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身体呈圆桶形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由环状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辅助肌肉进行蠕动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软体动物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身体柔软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分为头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内脏团三部分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⑫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节肢动物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身体分节并且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足和触角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⑮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完全适应陆上生活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13_1#e8e4168ce.blank?vaa=1&amp;vcp=1&amp;vis=1&amp;pid=6594f0a38&amp;color=0,0,0&amp;vpa=10&amp;vtp=1&amp;vaab=1&amp;bbb=1"/>
          <p:cNvSpPr/>
          <p:nvPr/>
        </p:nvSpPr>
        <p:spPr>
          <a:xfrm>
            <a:off x="7189099" y="246098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14_1#e8e4168ce.blank?vaa=1&amp;vcp=1&amp;vis=1&amp;pid=6594f0a38&amp;color=0,0,0&amp;vpa=11&amp;vtp=1&amp;vaab=1&amp;bbb=1"/>
          <p:cNvSpPr/>
          <p:nvPr/>
        </p:nvSpPr>
        <p:spPr>
          <a:xfrm>
            <a:off x="9532616" y="2353742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刚毛或疣足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15_1#e8e4168ce.blank?vaa=1&amp;vcp=1&amp;vis=1&amp;pid=6594f0a38&amp;color=0,0,0&amp;vpa=12&amp;vtp=1&amp;vaab=1&amp;bbb=1"/>
          <p:cNvSpPr/>
          <p:nvPr/>
        </p:nvSpPr>
        <p:spPr>
          <a:xfrm>
            <a:off x="3273574" y="40328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外套膜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16_1#e8e4168ce.blank?vaa=1&amp;vcp=1&amp;vis=1&amp;pid=6594f0a38&amp;color=0,0,0&amp;vpa=13&amp;vtp=1&amp;vaab=1&amp;bbb=1"/>
          <p:cNvSpPr/>
          <p:nvPr/>
        </p:nvSpPr>
        <p:spPr>
          <a:xfrm>
            <a:off x="6532713" y="40328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7_1#e8e4168ce.blank?vaa=1&amp;vcp=1&amp;vis=1&amp;pid=6594f0a38&amp;color=0,0,0&amp;vpa=14&amp;vtp=1&amp;vaab=1&amp;bbb=1"/>
          <p:cNvSpPr/>
          <p:nvPr/>
        </p:nvSpPr>
        <p:spPr>
          <a:xfrm>
            <a:off x="5834213" y="467715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8_1#e8e4168ce.blank?vaa=1&amp;vcp=1&amp;vis=1&amp;pid=6594f0a38&amp;color=0,0,0&amp;vpa=15&amp;vtp=1&amp;vaab=1&amp;bbb=1"/>
          <p:cNvSpPr/>
          <p:nvPr/>
        </p:nvSpPr>
        <p:spPr>
          <a:xfrm>
            <a:off x="9093349" y="467715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19_1#e8e4168ce.blank?vaa=1&amp;vcp=1&amp;vis=1&amp;pid=6594f0a38&amp;color=0,0,0&amp;vpa=16&amp;vtp=1&amp;vaab=1&amp;bbb=1"/>
          <p:cNvSpPr/>
          <p:nvPr/>
        </p:nvSpPr>
        <p:spPr>
          <a:xfrm>
            <a:off x="4056213" y="515410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7_BD.12_1#e8e4168ce?colgroup=6,22&amp;vaa=1&amp;vcp=1&amp;vis=1&amp;pid=6594f0a38&amp;color=0,0,0&amp;vtp=1&amp;vaab=1&amp;bt=1&amp;bbb=1">
            <a:extLst>
              <a:ext uri="{FF2B5EF4-FFF2-40B4-BE49-F238E27FC236}">
                <a16:creationId xmlns:a16="http://schemas.microsoft.com/office/drawing/2014/main" id="{9299AABA-353C-F994-A1E7-9B728A5373DC}"/>
              </a:ext>
            </a:extLst>
          </p:cNvPr>
          <p:cNvSpPr txBox="1"/>
          <p:nvPr/>
        </p:nvSpPr>
        <p:spPr>
          <a:xfrm>
            <a:off x="10913023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_1#d55e43add?sp=1&amp;vaa=1&amp;vcp=1&amp;vis=1&amp;pid=6594f0a38&amp;color=0,0,0&amp;vtp=1&amp;vaab=1&amp;bt=1&amp;bbb=1"/>
          <p:cNvSpPr/>
          <p:nvPr/>
        </p:nvSpPr>
        <p:spPr>
          <a:xfrm>
            <a:off x="539496" y="361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（2）脊椎动物：身体里有脊柱的动物。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11" name="QB_7_BD.20_2#d55e43add?colgroup=3,6,8,6,3&amp;vaa=1&amp;vcp=1&amp;vis=1&amp;pid=6594f0a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251898"/>
              </p:ext>
            </p:extLst>
          </p:nvPr>
        </p:nvGraphicFramePr>
        <p:xfrm>
          <a:off x="539496" y="908752"/>
          <a:ext cx="11064240" cy="5289361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4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6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两侧大多有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9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两栖类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21_1#d55e43add.blank?vaa=1&amp;vcp=1&amp;vis=1&amp;pid=6594f0a38&amp;color=0,0,0&amp;vpa=17&amp;vtp=1&amp;vaab=1&amp;bbb=1"/>
          <p:cNvSpPr/>
          <p:nvPr/>
        </p:nvSpPr>
        <p:spPr>
          <a:xfrm>
            <a:off x="2855119" y="2725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2_1#d55e43add.blank?vaa=1&amp;vcp=1&amp;vis=1&amp;pid=6594f0a38&amp;color=0,0,0&amp;vpa=18&amp;vtp=1&amp;vaab=1&amp;bbb=1"/>
          <p:cNvSpPr/>
          <p:nvPr/>
        </p:nvSpPr>
        <p:spPr>
          <a:xfrm>
            <a:off x="5872851" y="2240831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23_1#d55e43add.blank?vaa=1&amp;vcp=1&amp;vis=1&amp;pid=6594f0a38&amp;color=0,0,0&amp;vpa=19&amp;vtp=1&amp;vaab=1&amp;bbb=1"/>
          <p:cNvSpPr/>
          <p:nvPr/>
        </p:nvSpPr>
        <p:spPr>
          <a:xfrm>
            <a:off x="6490027" y="278098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24_1#d55e43add.blank?vaa=1&amp;vcp=1&amp;vis=1&amp;pid=6594f0a38&amp;color=0,0,0&amp;vpa=20&amp;vtp=1&amp;vaab=1&amp;bbb=1"/>
          <p:cNvSpPr/>
          <p:nvPr/>
        </p:nvSpPr>
        <p:spPr>
          <a:xfrm>
            <a:off x="5609494" y="329331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25_1#d55e43add.blank?vaa=1&amp;vcp=1&amp;vis=1&amp;pid=6594f0a38&amp;color=0,0,0&amp;vpa=21&amp;vtp=1&amp;vaab=1"/>
          <p:cNvSpPr/>
          <p:nvPr/>
        </p:nvSpPr>
        <p:spPr>
          <a:xfrm>
            <a:off x="8182886" y="2725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26_1#d55e43add.blank?vaa=1&amp;vcp=1&amp;vis=1&amp;pid=6594f0a38&amp;color=0,0,0&amp;vpa=22&amp;vtp=1&amp;vaab=1&amp;bbb=1"/>
          <p:cNvSpPr/>
          <p:nvPr/>
        </p:nvSpPr>
        <p:spPr>
          <a:xfrm>
            <a:off x="2838493" y="4658952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27_1#d55e43add.blank?vaa=1&amp;vcp=1&amp;vis=1&amp;pid=6594f0a38&amp;color=0,0,0&amp;vpa=23&amp;vtp=1&amp;vaab=1&amp;bbb=1"/>
          <p:cNvSpPr/>
          <p:nvPr/>
        </p:nvSpPr>
        <p:spPr>
          <a:xfrm>
            <a:off x="2499519" y="568106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潮湿陆地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QB_7_AN.28_1#d55e43add.blank?vaa=1&amp;vcp=1&amp;vis=1&amp;pid=6594f0a38&amp;color=0,0,0&amp;vpa=24&amp;vtp=1&amp;vaab=1&amp;bbb=1"/>
          <p:cNvSpPr/>
          <p:nvPr/>
        </p:nvSpPr>
        <p:spPr>
          <a:xfrm>
            <a:off x="6268878" y="48428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29_1#d55e43add.blank?vaa=1&amp;vcp=1&amp;vis=1&amp;pid=6594f0a38&amp;color=0,0,0&amp;vpa=25&amp;vtp=1&amp;vaab=1"/>
          <p:cNvSpPr/>
          <p:nvPr/>
        </p:nvSpPr>
        <p:spPr>
          <a:xfrm>
            <a:off x="9249686" y="440772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30_1#d55e43add.blank?vaa=1&amp;vcp=1&amp;vis=1&amp;pid=6594f0a38&amp;color=0,0,0&amp;vpa=26&amp;vtp=1&amp;vaab=1&amp;bbb=1&amp;hb=1"/>
          <p:cNvSpPr/>
          <p:nvPr/>
        </p:nvSpPr>
        <p:spPr>
          <a:xfrm>
            <a:off x="7816968" y="4824487"/>
            <a:ext cx="230530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肺，皮肤辅助呼吸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3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7_BD.31_1#d55e43add?colgroup=3,6,8,6,3&amp;vaa=1&amp;vcp=1&amp;vis=1&amp;pid=6594f0a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549204"/>
              </p:ext>
            </p:extLst>
          </p:nvPr>
        </p:nvGraphicFramePr>
        <p:xfrm>
          <a:off x="539496" y="1152443"/>
          <a:ext cx="11064240" cy="518338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爬行类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一般覆盖有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⑫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身体大多呈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⑮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⑯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⑲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32_1#d55e43add.blank?vaa=1&amp;vcp=1&amp;vis=1&amp;pid=6594f0a38&amp;color=0,0,0&amp;vpa=27&amp;vtp=1&amp;vaab=1&amp;bbb=1"/>
          <p:cNvSpPr/>
          <p:nvPr/>
        </p:nvSpPr>
        <p:spPr>
          <a:xfrm>
            <a:off x="2890837" y="242022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4" name="QB_7_AN.33_1#d55e43add.blank?vaa=1&amp;vcp=1&amp;vis=1&amp;pid=6594f0a38&amp;color=0,0,0&amp;vpa=28&amp;vtp=1&amp;vaab=1&amp;bbb=1"/>
          <p:cNvSpPr/>
          <p:nvPr/>
        </p:nvSpPr>
        <p:spPr>
          <a:xfrm>
            <a:off x="4498870" y="2680571"/>
            <a:ext cx="16811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鳞片或甲</a:t>
            </a:r>
            <a:endParaRPr lang="en-US" altLang="zh-CN" sz="2800" dirty="0"/>
          </a:p>
        </p:txBody>
      </p:sp>
      <p:sp>
        <p:nvSpPr>
          <p:cNvPr id="5" name="QB_7_AN.34_1#d55e43add.blank?vaa=1&amp;vcp=1&amp;vis=1&amp;pid=6594f0a38&amp;color=0,0,0&amp;vpa=29&amp;vtp=1&amp;vaab=1"/>
          <p:cNvSpPr/>
          <p:nvPr/>
        </p:nvSpPr>
        <p:spPr>
          <a:xfrm>
            <a:off x="8254325" y="2420221"/>
            <a:ext cx="6143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6" name="QB_7_AN.35_1#d55e43add.blank?vaa=1&amp;vcp=1&amp;vis=1&amp;pid=6594f0a38&amp;color=0,0,0&amp;vpa=30&amp;vtp=1&amp;vaab=1&amp;bbb=1"/>
          <p:cNvSpPr/>
          <p:nvPr/>
        </p:nvSpPr>
        <p:spPr>
          <a:xfrm>
            <a:off x="3204804" y="347413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空中</a:t>
            </a:r>
            <a:endParaRPr lang="en-US" altLang="zh-CN" sz="2800" dirty="0"/>
          </a:p>
        </p:txBody>
      </p:sp>
      <p:sp>
        <p:nvSpPr>
          <p:cNvPr id="7" name="QB_7_AN.36_1#d55e43add.blank?vaa=1&amp;vcp=1&amp;vis=1&amp;pid=6594f0a38&amp;color=0,0,0&amp;vpa=31&amp;vtp=1&amp;vaab=1&amp;bbb=1"/>
          <p:cNvSpPr/>
          <p:nvPr/>
        </p:nvSpPr>
        <p:spPr>
          <a:xfrm>
            <a:off x="4498870" y="3734481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流线型</a:t>
            </a:r>
            <a:endParaRPr lang="en-US" altLang="zh-CN" sz="2800" dirty="0"/>
          </a:p>
        </p:txBody>
      </p:sp>
      <p:sp>
        <p:nvSpPr>
          <p:cNvPr id="8" name="QB_7_AN.37_1#d55e43add.blank?vaa=1&amp;vcp=1&amp;vis=1&amp;pid=6594f0a38&amp;color=0,0,0&amp;vpa=32&amp;vtp=1&amp;vaab=1&amp;bbb=1"/>
          <p:cNvSpPr/>
          <p:nvPr/>
        </p:nvSpPr>
        <p:spPr>
          <a:xfrm>
            <a:off x="4498870" y="4243497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羽毛</a:t>
            </a:r>
            <a:endParaRPr lang="en-US" altLang="zh-CN" sz="2800" dirty="0"/>
          </a:p>
        </p:txBody>
      </p:sp>
      <p:sp>
        <p:nvSpPr>
          <p:cNvPr id="9" name="QB_7_AN.38_1#d55e43add.blank?vaa=1&amp;vcp=1&amp;vis=1&amp;pid=6594f0a38&amp;color=0,0,0&amp;vpa=33&amp;vtp=1&amp;vaab=1&amp;bbb=1"/>
          <p:cNvSpPr/>
          <p:nvPr/>
        </p:nvSpPr>
        <p:spPr>
          <a:xfrm>
            <a:off x="2493605" y="5281405"/>
            <a:ext cx="16811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各种环境</a:t>
            </a:r>
            <a:endParaRPr lang="en-US" altLang="zh-CN" sz="2800" dirty="0"/>
          </a:p>
        </p:txBody>
      </p:sp>
      <p:sp>
        <p:nvSpPr>
          <p:cNvPr id="10" name="QB_7_AN.39_1#d55e43add.blank?vaa=1&amp;vcp=1&amp;vis=1&amp;pid=6594f0a38&amp;color=0,0,0&amp;vpa=34&amp;vtp=1&amp;vaab=1&amp;bbb=1"/>
          <p:cNvSpPr/>
          <p:nvPr/>
        </p:nvSpPr>
        <p:spPr>
          <a:xfrm>
            <a:off x="6304597" y="52814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体毛</a:t>
            </a:r>
            <a:endParaRPr lang="en-US" altLang="zh-CN" sz="2800" dirty="0"/>
          </a:p>
        </p:txBody>
      </p:sp>
      <p:sp>
        <p:nvSpPr>
          <p:cNvPr id="11" name="QB_7_AN.40_1#d55e43add.blank?vaa=1&amp;vcp=1&amp;vis=1&amp;pid=6594f0a38&amp;color=0,0,0&amp;vpa=35&amp;vtp=1&amp;vaab=1&amp;bbb=1&amp;hb=1"/>
          <p:cNvSpPr/>
          <p:nvPr/>
        </p:nvSpPr>
        <p:spPr>
          <a:xfrm>
            <a:off x="10235859" y="5257815"/>
            <a:ext cx="1299464" cy="983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177800"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胎生、哺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</a:t>
            </a:r>
            <a:endParaRPr lang="en-US" altLang="zh-CN" sz="2800" dirty="0"/>
          </a:p>
        </p:txBody>
      </p:sp>
      <p:sp>
        <p:nvSpPr>
          <p:cNvPr id="2" name="QB_7_BD.31_1#d55e43add?colgroup=3,6,8,6,3&amp;vaa=1&amp;vcp=1&amp;vis=1&amp;pid=6594f0a38&amp;color=0,0,0&amp;vtp=1&amp;vaab=1&amp;bt=1&amp;bbb=1">
            <a:extLst>
              <a:ext uri="{FF2B5EF4-FFF2-40B4-BE49-F238E27FC236}">
                <a16:creationId xmlns:a16="http://schemas.microsoft.com/office/drawing/2014/main" id="{96CA9D14-EB21-48E1-415E-3CF10B2F2C9C}"/>
              </a:ext>
            </a:extLst>
          </p:cNvPr>
          <p:cNvSpPr txBox="1"/>
          <p:nvPr/>
        </p:nvSpPr>
        <p:spPr>
          <a:xfrm>
            <a:off x="10885591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1138</Words>
  <Application>Microsoft Office PowerPoint</Application>
  <PresentationFormat>宽屏</PresentationFormat>
  <Paragraphs>370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2024-11-18T02:48:42Z</dcterms:created>
  <dcterms:modified xsi:type="dcterms:W3CDTF">2025-08-27T11:27:18Z</dcterms:modified>
  <cp:category/>
  <cp:contentStatus/>
</cp:coreProperties>
</file>