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3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5" r:id="rId34"/>
    <p:sldId id="294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2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82b56a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0DA2FA8-8723-482B-AABB-BCD05171E5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5e61e82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102d2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73f45a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adc8eb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5e61e82a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f102d2b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73f45a7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adc8ebba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物质的性质与变化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82b56a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7CA841B-E50D-43AD-9101-81221035F11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5e61e82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102d2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73f45a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adc8eb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5e61e82a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f102d2b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73f45a7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adc8ebba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物质的性质与变化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affa9cbb70009bf99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0FA8D6-41D8-FEC9-A330-73F8DB44ED0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A10AEB3-7F74-4449-971E-9636FF979B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C5F5E7-FDE0-4050-B1FA-AE0DA34207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5e61e82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102d2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73f45a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adc8eb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5e61e82a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f102d2b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73f45a7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adc8ebba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AC13853-D6A3-4090-8A70-DAB0E6A061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5e61e82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102d2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73f45a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adc8eb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2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5e61e82a&amp;color=RGB(64,64,64)">
            <a:hlinkClick r:id="rId3" action="ppaction://hlinksldjump"/>
          </p:cNvPr>
          <p:cNvSpPr/>
          <p:nvPr/>
        </p:nvSpPr>
        <p:spPr>
          <a:xfrm>
            <a:off x="33375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f102d2b3&amp;color=RGB(64,64,64)">
            <a:hlinkClick r:id="rId5" action="ppaction://hlinksldjump"/>
          </p:cNvPr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考点梳理</a:t>
            </a:r>
            <a:endParaRPr lang="en-US" sz="1800" dirty="0"/>
          </a:p>
        </p:txBody>
      </p:sp>
      <p:sp>
        <p:nvSpPr>
          <p:cNvPr id="10" name="MasterShapeName?linknodeid=e73f45a7f&amp;color=RGB(64,64,64)">
            <a:hlinkClick r:id="rId6" action="ppaction://hlinksldjump"/>
          </p:cNvPr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adc8ebba&amp;color=RGB(64,64,64)">
            <a:hlinkClick r:id="rId7" action="ppaction://hlinksldjump"/>
          </p:cNvPr>
          <p:cNvSpPr/>
          <p:nvPr/>
        </p:nvSpPr>
        <p:spPr>
          <a:xfrm>
            <a:off x="758952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82b56a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0A52ECE-35E1-4FD1-945C-DD0EEA6865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物质的性质与变化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9" r:id="rId9"/>
    <p:sldLayoutId id="2147483660" r:id="rId10"/>
    <p:sldLayoutId id="214748366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5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_1#432eca56d?vaa=1&amp;vcp=1&amp;vis=1&amp;pid=ef102d2b3&amp;color=0,0,0&amp;vtp=1&amp;vaab=1&amp;bt=1&amp;bbb=1"/>
          <p:cNvSpPr/>
          <p:nvPr/>
        </p:nvSpPr>
        <p:spPr>
          <a:xfrm>
            <a:off x="539496" y="16458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质量守恒定律。</a:t>
            </a:r>
            <a:endParaRPr lang="en-US" altLang="zh-CN" sz="2800" dirty="0"/>
          </a:p>
        </p:txBody>
      </p:sp>
      <p:sp>
        <p:nvSpPr>
          <p:cNvPr id="3" name="QB_6_BD.17_1#7b5020369?sp=1&amp;vaa=1&amp;vcp=1&amp;vis=1&amp;pid=432eca56d&amp;color=0,0,0&amp;vtp=1&amp;vaab=1&amp;bbb=1"/>
          <p:cNvSpPr/>
          <p:nvPr/>
        </p:nvSpPr>
        <p:spPr>
          <a:xfrm>
            <a:off x="539496" y="22657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（1）对质量守恒定律的理解。</a:t>
            </a:r>
            <a:endParaRPr lang="en-US" altLang="zh-CN" sz="2800" dirty="0"/>
          </a:p>
        </p:txBody>
      </p:sp>
      <p:graphicFrame>
        <p:nvGraphicFramePr>
          <p:cNvPr id="17" name="QB_6_BD.17_2#7b5020369?colgroup=2,26&amp;vaa=1&amp;vcp=1&amp;vis=1&amp;pid=432eca56d&amp;color=0,0,0&amp;vtp=1&amp;vaab=1&amp;bbb=1&amp;hb=1"/>
          <p:cNvGraphicFramePr>
            <a:graphicFrameLocks noGrp="1"/>
          </p:cNvGraphicFramePr>
          <p:nvPr/>
        </p:nvGraphicFramePr>
        <p:xfrm>
          <a:off x="539496" y="2949162"/>
          <a:ext cx="11082528" cy="223628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参加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的各物质的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等于反应后生成的各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0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700"/>
                        </a:lnSpc>
                      </a:pPr>
                      <a:r>
                        <a:rPr lang="en-US" altLang="zh-CN" sz="43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QB_6_BD.17_3#7b5020369.table_image?tii=1&amp;vaa=1&amp;vcp=1&amp;vis=1&amp;pid=432eca56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9776" y="4193572"/>
            <a:ext cx="7799832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8_1#7b5020369.blank?vaa=1&amp;vcp=1&amp;vis=1&amp;pid=432eca56d&amp;color=0,0,0&amp;vpa=13&amp;vtp=1&amp;vaab=1&amp;bbb=1"/>
          <p:cNvSpPr/>
          <p:nvPr/>
        </p:nvSpPr>
        <p:spPr>
          <a:xfrm>
            <a:off x="2530878" y="2952845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化学反应</a:t>
            </a:r>
            <a:endParaRPr lang="en-US" altLang="zh-CN" sz="2800" dirty="0"/>
          </a:p>
        </p:txBody>
      </p:sp>
      <p:sp>
        <p:nvSpPr>
          <p:cNvPr id="7" name="QB_6_AN.19_1#7b5020369.blank?vaa=1&amp;vcp=1&amp;vis=1&amp;pid=432eca56d&amp;color=0,0,0&amp;vpa=14&amp;vtp=1&amp;vaab=1&amp;bbb=1"/>
          <p:cNvSpPr/>
          <p:nvPr/>
        </p:nvSpPr>
        <p:spPr>
          <a:xfrm>
            <a:off x="6086879" y="2952845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质量总和</a:t>
            </a:r>
            <a:endParaRPr lang="en-US" altLang="zh-CN" sz="2800" dirty="0"/>
          </a:p>
        </p:txBody>
      </p:sp>
      <p:sp>
        <p:nvSpPr>
          <p:cNvPr id="8" name="QB_6_AN.20_1#7b5020369.blank?vaa=1&amp;vcp=1&amp;vis=1&amp;pid=432eca56d&amp;color=0,0,0&amp;vpa=15&amp;vtp=1&amp;vaab=1&amp;bbb=1"/>
          <p:cNvSpPr/>
          <p:nvPr/>
        </p:nvSpPr>
        <p:spPr>
          <a:xfrm>
            <a:off x="2886478" y="349157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质量总和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21_1#7b5020369?colgroup=2,26&amp;vaa=1&amp;vcp=1&amp;vis=1&amp;pid=432eca56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65952"/>
          <a:ext cx="11082528" cy="2230692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微观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在化学变化中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构成物质的原子重新组合成新的分子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即在化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学反应前后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没有改变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没有增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没有变化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因此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化学反应前后物质的总质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量守恒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6_AN.22_1#7b5020369.blank?vaa=1&amp;vcp=1&amp;vis=1&amp;pid=432eca56d&amp;color=0,0,0&amp;mp=1&amp;vpa=16&amp;vtp=1&amp;vaab=1&amp;bbb=1"/>
          <p:cNvSpPr/>
          <p:nvPr/>
        </p:nvSpPr>
        <p:spPr>
          <a:xfrm>
            <a:off x="5007379" y="32243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</a:t>
            </a:r>
            <a:endParaRPr lang="en-US" altLang="zh-CN" sz="2800" dirty="0"/>
          </a:p>
        </p:txBody>
      </p:sp>
      <p:sp>
        <p:nvSpPr>
          <p:cNvPr id="4" name="QB_6_AN.23_1#7b5020369.blank?vaa=1&amp;vcp=1&amp;vis=1&amp;pid=432eca56d&amp;color=0,0,0&amp;mp=1&amp;vpa=17&amp;vtp=1&amp;vaab=1&amp;bbb=1"/>
          <p:cNvSpPr/>
          <p:nvPr/>
        </p:nvSpPr>
        <p:spPr>
          <a:xfrm>
            <a:off x="8906279" y="32243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数目</a:t>
            </a:r>
            <a:endParaRPr lang="en-US" altLang="zh-CN" sz="2800" dirty="0"/>
          </a:p>
        </p:txBody>
      </p:sp>
      <p:sp>
        <p:nvSpPr>
          <p:cNvPr id="5" name="QB_6_AN.24_1#7b5020369.blank?vaa=1&amp;vcp=1&amp;vis=1&amp;pid=432eca56d&amp;color=0,0,0&amp;mp=1&amp;vpa=18&amp;vtp=1&amp;vaab=1&amp;bbb=1"/>
          <p:cNvSpPr/>
          <p:nvPr/>
        </p:nvSpPr>
        <p:spPr>
          <a:xfrm>
            <a:off x="3584979" y="37831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2" name="QB_6_BD.21_1#7b5020369?colgroup=2,26&amp;vaa=1&amp;vcp=1&amp;vis=1&amp;pid=432eca56d&amp;color=0,0,0&amp;mp=1&amp;vtp=1&amp;vaab=1&amp;bt=1&amp;bbb=1"/>
          <p:cNvSpPr txBox="1"/>
          <p:nvPr/>
        </p:nvSpPr>
        <p:spPr>
          <a:xfrm>
            <a:off x="10903879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1#ee096e823?vaa=1&amp;vcp=1&amp;vis=1&amp;pid=432eca56d&amp;color=0,0,0&amp;vtp=1&amp;vaab=1&amp;bt=1&amp;bbb=1"/>
          <p:cNvSpPr/>
          <p:nvPr/>
        </p:nvSpPr>
        <p:spPr>
          <a:xfrm>
            <a:off x="539496" y="13879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（2）化学反应前后各量之间的关系。</a:t>
            </a:r>
            <a:endParaRPr lang="en-US" altLang="zh-CN" sz="2800" dirty="0"/>
          </a:p>
        </p:txBody>
      </p:sp>
      <p:graphicFrame>
        <p:nvGraphicFramePr>
          <p:cNvPr id="19" name="QB_6_BD.25_2#ee096e823?colgroup=4,2,22&amp;vaa=1&amp;vcp=1&amp;vis=1&amp;pid=432eca56d&amp;color=0,0,0&amp;vtp=1&amp;vaab=1&amp;bbb=1&amp;hb=1"/>
          <p:cNvGraphicFramePr>
            <a:graphicFrameLocks noGrp="1"/>
          </p:cNvGraphicFramePr>
          <p:nvPr/>
        </p:nvGraphicFramePr>
        <p:xfrm>
          <a:off x="539496" y="2069559"/>
          <a:ext cx="11073384" cy="3387156"/>
        </p:xfrm>
        <a:graphic>
          <a:graphicData uri="http://schemas.openxmlformats.org/drawingml/2006/table">
            <a:tbl>
              <a:tblPr/>
              <a:tblGrid>
                <a:gridCol w="1792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六不变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宏观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微观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两改变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宏观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的种类一定改变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微观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的种类一定改变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两可能变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分子的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可能改变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元素的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可能改变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26_1#ee096e823.blank?vaa=1&amp;vcp=1&amp;vis=1&amp;pid=432eca56d&amp;color=0,0,0&amp;vpa=19&amp;vtp=1&amp;vaab=1&amp;bbb=1"/>
          <p:cNvSpPr/>
          <p:nvPr/>
        </p:nvSpPr>
        <p:spPr>
          <a:xfrm>
            <a:off x="4450102" y="20732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</a:t>
            </a:r>
            <a:endParaRPr lang="en-US" altLang="zh-CN" sz="2800" dirty="0"/>
          </a:p>
        </p:txBody>
      </p:sp>
      <p:sp>
        <p:nvSpPr>
          <p:cNvPr id="5" name="QB_6_AN.27_1#ee096e823.blank?vaa=1&amp;vcp=1&amp;vis=1&amp;pid=432eca56d&amp;color=0,0,0&amp;vpa=20&amp;vtp=1&amp;vaab=1&amp;bbb=1"/>
          <p:cNvSpPr/>
          <p:nvPr/>
        </p:nvSpPr>
        <p:spPr>
          <a:xfrm>
            <a:off x="6926603" y="20732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6" name="QB_6_AN.28_1#ee096e823.blank?vaa=1&amp;vcp=1&amp;vis=1&amp;pid=432eca56d&amp;color=0,0,0&amp;vpa=21&amp;vtp=1&amp;vaab=1&amp;bbb=1"/>
          <p:cNvSpPr/>
          <p:nvPr/>
        </p:nvSpPr>
        <p:spPr>
          <a:xfrm>
            <a:off x="9403103" y="207324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总质量</a:t>
            </a:r>
            <a:endParaRPr lang="en-US" altLang="zh-CN" sz="2800" dirty="0"/>
          </a:p>
        </p:txBody>
      </p:sp>
      <p:sp>
        <p:nvSpPr>
          <p:cNvPr id="7" name="QB_6_AN.29_1#ee096e823.blank?vaa=1&amp;vcp=1&amp;vis=1&amp;pid=432eca56d&amp;color=0,0,0&amp;vpa=22&amp;vtp=1&amp;vaab=1&amp;bbb=1"/>
          <p:cNvSpPr/>
          <p:nvPr/>
        </p:nvSpPr>
        <p:spPr>
          <a:xfrm>
            <a:off x="4450102" y="31764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</a:t>
            </a:r>
            <a:endParaRPr lang="en-US" altLang="zh-CN" sz="2800" dirty="0"/>
          </a:p>
        </p:txBody>
      </p:sp>
      <p:sp>
        <p:nvSpPr>
          <p:cNvPr id="8" name="QB_6_AN.30_1#ee096e823.blank?vaa=1&amp;vcp=1&amp;vis=1&amp;pid=432eca56d&amp;color=0,0,0&amp;vpa=23&amp;vtp=1&amp;vaab=1&amp;bbb=1"/>
          <p:cNvSpPr/>
          <p:nvPr/>
        </p:nvSpPr>
        <p:spPr>
          <a:xfrm>
            <a:off x="6926603" y="31764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数目</a:t>
            </a:r>
            <a:endParaRPr lang="en-US" altLang="zh-CN" sz="2800" dirty="0"/>
          </a:p>
        </p:txBody>
      </p:sp>
      <p:sp>
        <p:nvSpPr>
          <p:cNvPr id="9" name="QB_6_AN.31_1#ee096e823.blank?vaa=1&amp;vcp=1&amp;vis=1&amp;pid=432eca56d&amp;color=0,0,0&amp;vpa=24&amp;vtp=1&amp;vaab=1&amp;bbb=1"/>
          <p:cNvSpPr/>
          <p:nvPr/>
        </p:nvSpPr>
        <p:spPr>
          <a:xfrm>
            <a:off x="9403103" y="31764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10" name="QB_6_AN.32_1#ee096e823.blank?vaa=1&amp;vcp=1&amp;vis=1&amp;pid=432eca56d&amp;color=0,0,0&amp;vpa=25&amp;vtp=1&amp;vaab=1&amp;bbb=1"/>
          <p:cNvSpPr/>
          <p:nvPr/>
        </p:nvSpPr>
        <p:spPr>
          <a:xfrm>
            <a:off x="3383302" y="374291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</a:t>
            </a:r>
            <a:endParaRPr lang="en-US" altLang="zh-CN" sz="2800" dirty="0"/>
          </a:p>
        </p:txBody>
      </p:sp>
      <p:sp>
        <p:nvSpPr>
          <p:cNvPr id="11" name="QB_6_AN.33_1#ee096e823.blank?vaa=1&amp;vcp=1&amp;vis=1&amp;pid=432eca56d&amp;color=0,0,0&amp;vpa=26&amp;vtp=1&amp;vaab=1&amp;bbb=1"/>
          <p:cNvSpPr/>
          <p:nvPr/>
        </p:nvSpPr>
        <p:spPr>
          <a:xfrm>
            <a:off x="3383302" y="430939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</a:t>
            </a:r>
            <a:endParaRPr lang="en-US" altLang="zh-CN" sz="2800" dirty="0"/>
          </a:p>
        </p:txBody>
      </p:sp>
      <p:sp>
        <p:nvSpPr>
          <p:cNvPr id="12" name="QB_6_AN.34_1#ee096e823.blank?vaa=1&amp;vcp=1&amp;vis=1&amp;pid=432eca56d&amp;color=0,0,0&amp;vpa=27&amp;vtp=1&amp;vaab=1&amp;bbb=1"/>
          <p:cNvSpPr/>
          <p:nvPr/>
        </p:nvSpPr>
        <p:spPr>
          <a:xfrm>
            <a:off x="3480838" y="487588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数目</a:t>
            </a:r>
            <a:endParaRPr lang="en-US" altLang="zh-CN" sz="2800" dirty="0"/>
          </a:p>
        </p:txBody>
      </p:sp>
      <p:sp>
        <p:nvSpPr>
          <p:cNvPr id="13" name="QB_6_AN.35_1#ee096e823.blank?vaa=1&amp;vcp=1&amp;vis=1&amp;pid=432eca56d&amp;color=0,0,0&amp;vpa=28&amp;vtp=1&amp;vaab=1&amp;bbb=1"/>
          <p:cNvSpPr/>
          <p:nvPr/>
        </p:nvSpPr>
        <p:spPr>
          <a:xfrm>
            <a:off x="7379739" y="487588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6c2cb320f?vaa=1&amp;vcp=1&amp;vis=1&amp;pid=432eca56d&amp;color=0,0,0&amp;vtp=1&amp;vaab=1&amp;bt=1&amp;bbb=1"/>
          <p:cNvSpPr/>
          <p:nvPr/>
        </p:nvSpPr>
        <p:spPr>
          <a:xfrm>
            <a:off x="539496" y="8958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（3）质量守恒定律的应用。</a:t>
            </a:r>
            <a:endParaRPr lang="en-US" altLang="zh-CN" sz="2800" dirty="0"/>
          </a:p>
        </p:txBody>
      </p:sp>
      <p:sp>
        <p:nvSpPr>
          <p:cNvPr id="3" name="QB_7_BD.37_1#7298f2faa?vaa=1&amp;vcp=1&amp;vis=1&amp;pid=6c2cb320f&amp;color=0,0,0&amp;vtp=1&amp;vaab=1&amp;bbb=1&amp;hb=1"/>
          <p:cNvSpPr/>
          <p:nvPr/>
        </p:nvSpPr>
        <p:spPr>
          <a:xfrm>
            <a:off x="539496" y="152355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①推断物质的组成元素及各元素的质量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——依据化学反应前后元素的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②推断化学反应中未知物的化学式或化学计量数——依据化学反应前后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原子的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不变。</a:t>
            </a:r>
            <a:endParaRPr lang="en-US" altLang="zh-CN" sz="2800" dirty="0"/>
          </a:p>
        </p:txBody>
      </p:sp>
      <p:sp>
        <p:nvSpPr>
          <p:cNvPr id="4" name="QB_7_AN.1_1#7298f2faa.blank?vaa=1&amp;vcp=1&amp;vis=1&amp;pid=6c2cb320f&amp;color=0,0,0&amp;vpa=29&amp;vtp=1&amp;vaab=1&amp;bbb=1"/>
          <p:cNvSpPr/>
          <p:nvPr/>
        </p:nvSpPr>
        <p:spPr>
          <a:xfrm>
            <a:off x="549815" y="21407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</a:t>
            </a:r>
            <a:endParaRPr lang="en-US" altLang="zh-CN" sz="2800" dirty="0"/>
          </a:p>
        </p:txBody>
      </p:sp>
      <p:sp>
        <p:nvSpPr>
          <p:cNvPr id="5" name="QB_7_AN.2_1#7298f2faa.blank?vaa=1&amp;vcp=1&amp;vis=1&amp;pid=6c2cb320f&amp;color=0,0,0&amp;vpa=30&amp;vtp=1&amp;vaab=1&amp;bbb=1"/>
          <p:cNvSpPr/>
          <p:nvPr/>
        </p:nvSpPr>
        <p:spPr>
          <a:xfrm>
            <a:off x="1972214" y="21407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7" name="QB_7_AN.3_1#7298f2faa.blank?vaa=1&amp;vcp=1&amp;vis=1&amp;pid=6c2cb320f&amp;color=0,0,0&amp;vpa=31&amp;vtp=1&amp;vaab=1&amp;bbb=1"/>
          <p:cNvSpPr/>
          <p:nvPr/>
        </p:nvSpPr>
        <p:spPr>
          <a:xfrm>
            <a:off x="1616614" y="341522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种类和数目</a:t>
            </a:r>
            <a:endParaRPr lang="en-US" altLang="zh-CN" sz="2800" dirty="0"/>
          </a:p>
        </p:txBody>
      </p:sp>
      <p:sp>
        <p:nvSpPr>
          <p:cNvPr id="8" name="P_7_BD#74c44c84b?sp=1&amp;vcp=1&amp;vis=1&amp;pid=6c2cb320f&amp;color=0,0,0&amp;vtp=1&amp;vaab=1&amp;bbb=1&amp;hb=1"/>
          <p:cNvSpPr/>
          <p:nvPr/>
        </p:nvSpPr>
        <p:spPr>
          <a:xfrm>
            <a:off x="539496" y="408895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③推算化学反应中某物质的质量——依据化学反应前后物质的总质量不变.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对反应的微观示意图进行分析、判断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——依据化学反应前后原子的种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类和数目不变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62811c23?vcp=1&amp;pid=ef102d2b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①质量守恒定律是物质发生化学反应时遵守的普遍规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，只适用于化学变化，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不能用于解释物理变化。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②质量守恒定律指的是化学反应前后物质的质量守恒，而不是物质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的体积守恒。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③运用质量守恒定律分析问题时，一定不要遗漏某种反应物或生成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物（尤其是气体）。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④化学反应前后，原子的种类、数目、质量和元素的种类、质量，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以及物质的总质量一定不变，物质的种类、分子的种类一定改变，而分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子的数目和元素的化合价可能改变。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2_1#e4dd637dc?sp=1&amp;vaa=1&amp;vcp=1&amp;vis=1&amp;pid=ef102d2b3&amp;color=0,0,0&amp;mp=1&amp;vtp=1&amp;vaab=1&amp;bt=1&amp;bbb=1"/>
          <p:cNvSpPr/>
          <p:nvPr/>
        </p:nvSpPr>
        <p:spPr>
          <a:xfrm>
            <a:off x="539496" y="16905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四种基本反应类型。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QB_5_BD.42_2#e4dd637dc?colgroup=5,12,4,5&amp;vaa=1&amp;vcp=1&amp;vis=1&amp;pid=ef102d2b3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72137"/>
              <a:ext cx="11073384" cy="2782000"/>
            </p:xfrm>
            <a:graphic>
              <a:graphicData uri="http://schemas.openxmlformats.org/drawingml/2006/table">
                <a:tbl>
                  <a:tblPr/>
                  <a:tblGrid>
                    <a:gridCol w="2185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73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定义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表达式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化合反应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由两种或两种以上物质生成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物质的反应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多变一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+⋯→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由一种反应物生成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其他物质的反应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一变多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+⋯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QB_5_BD.42_2#e4dd637dc?colgroup=5,12,4,5&amp;vaa=1&amp;vcp=1&amp;vis=1&amp;pid=ef102d2b3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372137"/>
              <a:ext cx="11073384" cy="2782000"/>
            </p:xfrm>
            <a:graphic>
              <a:graphicData uri="http://schemas.openxmlformats.org/drawingml/2006/table">
                <a:tbl>
                  <a:tblPr/>
                  <a:tblGrid>
                    <a:gridCol w="2185416"/>
                    <a:gridCol w="4773168"/>
                    <a:gridCol w="1828800"/>
                    <a:gridCol w="228600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定义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表达式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化合反应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由两种或两种以上物质生成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物质的反应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多变一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由一种反应物生成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其他物质的反应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一变多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5_AN.43_1#e4dd637dc.blank?vaa=1&amp;vcp=1&amp;vis=1&amp;pid=ef102d2b3&amp;color=0,0,0&amp;mp=1&amp;vpa=32&amp;vtp=1&amp;vaab=1&amp;bbb=1"/>
          <p:cNvSpPr/>
          <p:nvPr/>
        </p:nvSpPr>
        <p:spPr>
          <a:xfrm>
            <a:off x="2807231" y="345411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另一种</a:t>
            </a:r>
            <a:endParaRPr lang="en-US" altLang="zh-CN" sz="2800" dirty="0"/>
          </a:p>
        </p:txBody>
      </p:sp>
      <p:sp>
        <p:nvSpPr>
          <p:cNvPr id="5" name="QB_5_AN.44_1#e4dd637dc.blank?vaa=1&amp;vcp=1&amp;vis=1&amp;pid=ef102d2b3&amp;color=0,0,0&amp;mp=1&amp;vpa=33&amp;vtp=1&amp;vaab=1&amp;bbb=1"/>
          <p:cNvSpPr/>
          <p:nvPr/>
        </p:nvSpPr>
        <p:spPr>
          <a:xfrm>
            <a:off x="5652030" y="40366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两种</a:t>
            </a:r>
            <a:endParaRPr lang="en-US" altLang="zh-CN" sz="2800" dirty="0"/>
          </a:p>
        </p:txBody>
      </p:sp>
      <p:sp>
        <p:nvSpPr>
          <p:cNvPr id="6" name="QB_5_AN.45_1#e4dd637dc.blank?vaa=1&amp;vcp=1&amp;vis=1&amp;pid=ef102d2b3&amp;color=0,0,0&amp;mp=1&amp;vpa=34&amp;vtp=1&amp;vaab=1&amp;bbb=1"/>
          <p:cNvSpPr/>
          <p:nvPr/>
        </p:nvSpPr>
        <p:spPr>
          <a:xfrm>
            <a:off x="2807231" y="457533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两种以上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B_5_BD.46_1#e4dd637dc?colgroup=5,12,4,5&amp;vaa=1&amp;vcp=1&amp;vis=1&amp;pid=ef102d2b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112930"/>
              <a:ext cx="11073384" cy="3336736"/>
            </p:xfrm>
            <a:graphic>
              <a:graphicData uri="http://schemas.openxmlformats.org/drawingml/2006/table">
                <a:tbl>
                  <a:tblPr/>
                  <a:tblGrid>
                    <a:gridCol w="2185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73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定义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表达式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置换反应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由一种单质与一种化合物作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生成另一种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和另一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种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单换单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BC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B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AC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复分解反应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由两种化合物互相交换成分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生成另外两种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两交换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价不变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AB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CD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AD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CB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B_5_BD.46_1#e4dd637dc?colgroup=5,12,4,5&amp;vaa=1&amp;vcp=1&amp;vis=1&amp;pid=ef102d2b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112930"/>
              <a:ext cx="11073384" cy="3336736"/>
            </p:xfrm>
            <a:graphic>
              <a:graphicData uri="http://schemas.openxmlformats.org/drawingml/2006/table">
                <a:tbl>
                  <a:tblPr/>
                  <a:tblGrid>
                    <a:gridCol w="2185416"/>
                    <a:gridCol w="4773168"/>
                    <a:gridCol w="1828800"/>
                    <a:gridCol w="228600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定义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特征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表达式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7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置换反应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由一种单质与一种化合物作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生成另一种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和另一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种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单换单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复分解反应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由两种化合物互相交换成分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生成另外两种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两交换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价不变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5_AN.47_1#e4dd637dc.blank?vaa=1&amp;vcp=1&amp;vis=1&amp;pid=ef102d2b3&amp;color=0,0,0&amp;mp=1&amp;vpa=35&amp;vtp=1&amp;vaab=1&amp;bbb=1"/>
          <p:cNvSpPr/>
          <p:nvPr/>
        </p:nvSpPr>
        <p:spPr>
          <a:xfrm>
            <a:off x="5283730" y="32129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单质</a:t>
            </a:r>
            <a:endParaRPr lang="en-US" altLang="zh-CN" sz="2800" dirty="0"/>
          </a:p>
        </p:txBody>
      </p:sp>
      <p:sp>
        <p:nvSpPr>
          <p:cNvPr id="4" name="QB_5_AN.48_1#e4dd637dc.blank?vaa=1&amp;vcp=1&amp;vis=1&amp;pid=ef102d2b3&amp;color=0,0,0&amp;mp=1&amp;vpa=36&amp;vtp=1&amp;vaab=1&amp;bbb=1"/>
          <p:cNvSpPr/>
          <p:nvPr/>
        </p:nvSpPr>
        <p:spPr>
          <a:xfrm>
            <a:off x="3162830" y="375167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化合物</a:t>
            </a:r>
            <a:endParaRPr lang="en-US" altLang="zh-CN" sz="2800" dirty="0"/>
          </a:p>
        </p:txBody>
      </p:sp>
      <p:sp>
        <p:nvSpPr>
          <p:cNvPr id="5" name="QB_5_AN.49_1#e4dd637dc.blank?vaa=1&amp;vcp=1&amp;vis=1&amp;pid=ef102d2b3&amp;color=0,0,0&amp;mp=1&amp;vpa=37&amp;vtp=1&amp;vaab=1&amp;bbb=1"/>
          <p:cNvSpPr/>
          <p:nvPr/>
        </p:nvSpPr>
        <p:spPr>
          <a:xfrm>
            <a:off x="4940830" y="487086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化合物</a:t>
            </a:r>
            <a:endParaRPr lang="en-US" altLang="zh-CN" sz="2800" dirty="0"/>
          </a:p>
        </p:txBody>
      </p:sp>
      <p:sp>
        <p:nvSpPr>
          <p:cNvPr id="2" name="QB_5_BD.46_1#e4dd637dc?colgroup=5,12,4,5&amp;vaa=1&amp;vcp=1&amp;vis=1&amp;pid=ef102d2b3&amp;color=0,0,0&amp;mp=1&amp;vtp=1&amp;vaab=1&amp;bt=1&amp;bbb=1"/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ae90c3635?vcp=1&amp;pid=ef102d2b3&amp;color=0,0,0&amp;vtp=1&amp;vaab=1&amp;bt=1&amp;bbb=1&amp;hb=1"/>
              <p:cNvSpPr/>
              <p:nvPr/>
            </p:nvSpPr>
            <p:spPr>
              <a:xfrm>
                <a:off x="539496" y="1173289"/>
                <a:ext cx="11109960" cy="4516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【特别提示】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①化合反应和分解反应中元素的化合价可能改变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换反应中元素的化合价一定改变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复分解反应中元素的化合价一定不变。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②有些化学反应不属于上述四种基本反应类型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8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8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800" b="0" i="0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复分解反应发生的条件：生成物中有气体、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沉淀或水。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ae90c3635?vcp=1&amp;pid=ef102d2b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3289"/>
                <a:ext cx="11109960" cy="4516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3312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0_1#161e4f06f?sp=1&amp;vaa=1&amp;vcp=1&amp;vis=1&amp;pid=ef102d2b3&amp;color=0,0,0&amp;mp=1&amp;vtp=1&amp;vaab=1&amp;bt=1&amp;bbb=1&amp;hb=1"/>
          <p:cNvSpPr/>
          <p:nvPr/>
        </p:nvSpPr>
        <p:spPr>
          <a:xfrm>
            <a:off x="453771" y="11865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5.</a:t>
            </a:r>
            <a:r>
              <a:rPr lang="en-US" altLang="zh-CN" sz="28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物质的性质与用途的关系。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    </a:t>
            </a:r>
            <a:r>
              <a:rPr lang="en-US" altLang="zh-CN" sz="28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物质的性质决定物质的用途，物质的用途体现物质的性质。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氧化反应和还原反应。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化学反应按反应中得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、失氧分为氧化反应和还原反应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，物质与氧发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生的化学反应是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反应，含氧化合物失去氧的反应是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51_1#161e4f06f.blank?vaa=1&amp;vcp=1&amp;vis=1&amp;pid=ef102d2b3&amp;color=0,0,0&amp;mp=1&amp;vpa=38&amp;vtp=1&amp;vaab=1&amp;bbb=1"/>
          <p:cNvSpPr/>
          <p:nvPr/>
        </p:nvSpPr>
        <p:spPr>
          <a:xfrm>
            <a:off x="3039014" y="37430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</a:t>
            </a:r>
            <a:endParaRPr lang="en-US" altLang="zh-CN" sz="2800" dirty="0"/>
          </a:p>
        </p:txBody>
      </p:sp>
      <p:sp>
        <p:nvSpPr>
          <p:cNvPr id="4" name="QB_5_AN.52_1#161e4f06f.blank?vaa=1&amp;vcp=1&amp;vis=1&amp;pid=ef102d2b3&amp;color=0,0,0&amp;mp=1&amp;vpa=39&amp;vtp=1&amp;vaab=1&amp;bbb=1"/>
          <p:cNvSpPr/>
          <p:nvPr/>
        </p:nvSpPr>
        <p:spPr>
          <a:xfrm>
            <a:off x="9439814" y="37430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73f45a7f.fixed?vcp=1&amp;pid=e82b56a4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物质的性质与变化</a:t>
            </a:r>
            <a:endParaRPr lang="en-US" altLang="zh-CN" sz="4000" dirty="0"/>
          </a:p>
        </p:txBody>
      </p:sp>
      <p:sp>
        <p:nvSpPr>
          <p:cNvPr id="3" name="C_4_BD#e73f45a7f.fixed?vcp=1&amp;pid=e82b56a4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cccc7911.fixed?vcp=1&amp;pid=851503722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cccc7911.fixed?vcp=1&amp;pid=85150372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cccc7911.fixed?vcp=1&amp;pid=85150372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物质的变化、物质的组成与结构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9e08838?vcp=1&amp;pid=e73f45a7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物质的变化</a:t>
            </a:r>
            <a:endParaRPr lang="en-US" altLang="zh-CN" sz="3200" dirty="0"/>
          </a:p>
        </p:txBody>
      </p:sp>
      <p:sp>
        <p:nvSpPr>
          <p:cNvPr id="3" name="QC_6_BD.53_1#1fa85362e?vaa=1&amp;vcp=1&amp;vis=1&amp;pid=569e0883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（2024·河北·中考）图1-1-1所示为我国唐代名画《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捣练图》。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画卷呈现的捣练缝衣的工序中一定发生了化学变化的是(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5" name="QC_6_BD.53_2#1fa85362e?iti=1&amp;vaa=1&amp;vcp=1&amp;vis=1&amp;pid=569e088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3_3#1fa85362e?iti=1&amp;vaa=1&amp;vcp=1&amp;vis=1&amp;pid=569e08838&amp;color=0,0,0&amp;vtp=1&amp;vaab=1&amp;bbb=1"/>
          <p:cNvSpPr/>
          <p:nvPr/>
        </p:nvSpPr>
        <p:spPr>
          <a:xfrm>
            <a:off x="5490432" y="4145706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图1-1-1</a:t>
            </a:r>
            <a:endParaRPr lang="en-US" altLang="zh-CN" sz="2800" dirty="0"/>
          </a:p>
        </p:txBody>
      </p:sp>
      <p:sp>
        <p:nvSpPr>
          <p:cNvPr id="7" name="QC_6_BD.53_4#1fa85362e.choices?vaa=1&amp;vcp=1&amp;vis=1&amp;pid=569e08838&amp;color=0,0,0&amp;vtp=1&amp;vaab=1&amp;bbb=1"/>
          <p:cNvSpPr/>
          <p:nvPr/>
        </p:nvSpPr>
        <p:spPr>
          <a:xfrm>
            <a:off x="539496" y="47875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.捶打织品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B.梳理丝线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C.缝制衣物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.烧炭熨烫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1fa85362e?iti=2&amp;htil=1&amp;vaa=1&amp;vcp=1&amp;vis=1&amp;pid=569e0883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180" y="916781"/>
            <a:ext cx="542239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1fa85362e?iti=2&amp;htil=1&amp;vaa=1&amp;vcp=1&amp;vis=1&amp;pid=569e08838&amp;color=0,0,0&amp;vtp=1&amp;vaab=1&amp;bbb=1"/>
          <p:cNvSpPr/>
          <p:nvPr/>
        </p:nvSpPr>
        <p:spPr>
          <a:xfrm>
            <a:off x="8206332" y="2461101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图1-1-1</a:t>
            </a:r>
            <a:endParaRPr lang="en-US" altLang="zh-CN" sz="2800" dirty="0"/>
          </a:p>
        </p:txBody>
      </p:sp>
      <p:sp>
        <p:nvSpPr>
          <p:cNvPr id="4" name="QC_6_AS.1_1#1fa85362e?htil=1&amp;vaa=1&amp;vcp=1&amp;vis=1&amp;pid=569e08838&amp;color=0,0,0&amp;mp=1&amp;vtp=1&amp;vaab=1&amp;bt=1&amp;bbb=1&amp;hb=1&amp;hs=1"/>
          <p:cNvSpPr/>
          <p:nvPr/>
        </p:nvSpPr>
        <p:spPr>
          <a:xfrm>
            <a:off x="539496" y="898493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本题难度不大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，解答时要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先分析各变化过程中是否有新物质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生成，有新物质生成的属于化学变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，若没有新物质生成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，则属于物</a:t>
            </a:r>
            <a:endParaRPr lang="en-US" altLang="zh-CN" sz="2800" dirty="0"/>
          </a:p>
        </p:txBody>
      </p:sp>
      <p:sp>
        <p:nvSpPr>
          <p:cNvPr id="5" name="QC_6_AN.2_1#1fa85362e?vaa=1&amp;vcp=1&amp;vis=1&amp;pid=569e08838&amp;color=0,0,0&amp;vtp=1&amp;vaab=1&amp;bbb=1&amp;hs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AS.1_1#1fa85362e?htil=1&amp;vaa=1&amp;vcp=1&amp;vis=1&amp;pid=569e08838&amp;color=0,0,0&amp;mp=1&amp;vtp=1&amp;vaab=1&amp;bt=1&amp;bbb=1&amp;hb=1&amp;hs=1"/>
          <p:cNvSpPr/>
          <p:nvPr/>
        </p:nvSpPr>
        <p:spPr>
          <a:xfrm>
            <a:off x="539496" y="346992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。在捶打织品、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梳理丝线、缝制衣物的过程中，没有新物质生成，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它们属于物理变化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烧炭熨烫，在烧炭的过程中有新物质二氧化碳生成，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属于化学变化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1fa85362e?vaa=1&amp;vcp=1&amp;vis=1&amp;pid=569e08838&amp;color=0,0,0&amp;vtp=1&amp;vaab=1&amp;bt=1&amp;bbb=1"/>
          <p:cNvSpPr/>
          <p:nvPr/>
        </p:nvSpPr>
        <p:spPr>
          <a:xfrm>
            <a:off x="539496" y="17637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判断物质变化类型三步骤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QC_6_EX.1_1#1fa85362e?vaa=1&amp;vcp=1&amp;vis=1&amp;pid=569e088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100705"/>
            <a:ext cx="711403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1d9b5a8?vcp=1&amp;pid=569e0883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58_1#518c6b219?vaa=1&amp;vcp=1&amp;vis=1&amp;pid=1a1d9b5a8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（2024·广西贵港·模拟）下列庆祝“壮族三月三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”的活动涉及化学变化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_1#518c6b219.bracket?vaa=1&amp;vcp=1&amp;vis=1&amp;pid=1a1d9b5a8&amp;color=0,0,0&amp;vpa=41&amp;vtp=1&amp;vaab=1"/>
          <p:cNvSpPr/>
          <p:nvPr/>
        </p:nvSpPr>
        <p:spPr>
          <a:xfrm>
            <a:off x="1527714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8_2#518c6b219.choices?vaa=1&amp;vcp=1&amp;vis=1&amp;pid=1a1d9b5a8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.跳竹竿舞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B.抛绣球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C.举行篝火晚会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.唱山歌</a:t>
            </a:r>
            <a:endParaRPr lang="en-US" altLang="zh-CN" sz="2800" dirty="0"/>
          </a:p>
        </p:txBody>
      </p:sp>
      <p:sp>
        <p:nvSpPr>
          <p:cNvPr id="6" name="QC_7_BD.60_1#3d576733c?vaa=1&amp;vcp=1&amp;vis=1&amp;pid=1a1d9b5a8&amp;color=0,0,0&amp;vtp=1&amp;vaab=1&amp;bbb=1&amp;h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（2024·广西贺州·模拟）树立正确的劳动观念，热爱劳动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，养成劳动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下列家务劳动中发生了化学变化的是(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7_AN.61_1#3d576733c.bracket?vaa=1&amp;vcp=1&amp;vis=1&amp;pid=1a1d9b5a8&amp;color=0,0,0&amp;vpa=42&amp;vtp=1&amp;vaab=1"/>
          <p:cNvSpPr/>
          <p:nvPr/>
        </p:nvSpPr>
        <p:spPr>
          <a:xfrm>
            <a:off x="7572914" y="37742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60_2#3d576733c.choices?vaa=1&amp;vcp=1&amp;vis=1&amp;pid=1a1d9b5a8&amp;color=0,0,0&amp;vtp=1&amp;vaab=1&amp;bbb=1"/>
          <p:cNvSpPr/>
          <p:nvPr/>
        </p:nvSpPr>
        <p:spPr>
          <a:xfrm>
            <a:off x="539496" y="44091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.用水淘米洗菜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B.喷洒酒精消毒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C.捡拾果核纸屑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.整理折叠衣物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2_1#f591b692f?vaa=1&amp;vcp=1&amp;vis=1&amp;pid=1a1d9b5a8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（2024·广西来宾·模拟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）下列资源的利用过程中一定发生了化学变化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7_AN.63_1#f591b692f.bracket?vaa=1&amp;vcp=1&amp;vis=1&amp;pid=1a1d9b5a8&amp;color=0,0,0&amp;vpa=43&amp;vtp=1&amp;vaab=1"/>
          <p:cNvSpPr/>
          <p:nvPr/>
        </p:nvSpPr>
        <p:spPr>
          <a:xfrm>
            <a:off x="1527714" y="28091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62_2#f591b692f.choices?vaa=1&amp;vcp=1&amp;vis=1&amp;pid=1a1d9b5a8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.液氮用作制冷剂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.干冰用于人工降雨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C.风力发电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.用乙醇汽油作汽车燃料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061b444?vcp=1&amp;pid=e73f45a7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物质的用途及其与性质的关系</a:t>
            </a:r>
            <a:endParaRPr lang="en-US" altLang="zh-CN" sz="3200" dirty="0"/>
          </a:p>
        </p:txBody>
      </p:sp>
      <p:sp>
        <p:nvSpPr>
          <p:cNvPr id="3" name="QO_6_BD.64_1#c2ed096f2?vaa=1&amp;vcp=1&amp;vis=1&amp;pid=9e061b444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（2024·广西·中考）请用下列物质对应的序号填空。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②氧化钙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③酒精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④小苏打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⑤钛合金</a:t>
            </a:r>
            <a:endParaRPr lang="en-US" altLang="zh-CN" sz="2800" dirty="0"/>
          </a:p>
        </p:txBody>
      </p:sp>
      <p:sp>
        <p:nvSpPr>
          <p:cNvPr id="4" name="QB_7_BD.65_1#3cea386c0?vaa=1&amp;vcp=1&amp;vis=1&amp;pid=c2ed096f2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（1）可用作航空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、航天材料的是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2_1#3cea386c0.blank?vaa=1&amp;vcp=1&amp;vis=1&amp;pid=c2ed096f2&amp;color=0,0,0&amp;vpa=44&amp;vtp=1&amp;vaab=1"/>
          <p:cNvSpPr/>
          <p:nvPr/>
        </p:nvSpPr>
        <p:spPr>
          <a:xfrm>
            <a:off x="5706015" y="248822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6" name="QB_7_AS.1_1#3cea386c0?vaa=1&amp;vcp=1&amp;vis=1&amp;pid=c2ed096f2&amp;color=0,0,0&amp;vtp=1&amp;vaab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钛合金强度大、耐腐蚀性强，可用作航空、航天材料。</a:t>
            </a:r>
            <a:endParaRPr lang="en-US" altLang="zh-CN" sz="2800" dirty="0"/>
          </a:p>
        </p:txBody>
      </p:sp>
      <p:sp>
        <p:nvSpPr>
          <p:cNvPr id="8" name="QB_7_BD.69_1#be22c6617?vaa=1&amp;vcp=1&amp;vis=1&amp;pid=c2ed096f2&amp;color=0,0,0&amp;vtp=1&amp;vaab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）可用作燃料的是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71_1#be22c6617.blank?vaa=1&amp;vcp=1&amp;vis=1&amp;pid=c2ed096f2&amp;color=0,0,0&amp;vpa=45&amp;vtp=1&amp;vaab=1"/>
          <p:cNvSpPr/>
          <p:nvPr/>
        </p:nvSpPr>
        <p:spPr>
          <a:xfrm>
            <a:off x="3928015" y="373155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10" name="QB_7_AS.3_1#be22c6617?vaa=1&amp;vcp=1&amp;vis=1&amp;pid=c2ed096f2&amp;color=0,0,0&amp;vtp=1&amp;vaab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酒精具有可燃性，可用作燃料。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9" grpId="0" build="p" animBg="1"/>
      <p:bldP spid="10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3_1#451f0c0dc?vaa=1&amp;vcp=1&amp;vis=1&amp;pid=c2ed096f2&amp;color=0,0,0&amp;vtp=1&amp;vaab=1&amp;bt=1&amp;bbb=1"/>
          <p:cNvSpPr/>
          <p:nvPr/>
        </p:nvSpPr>
        <p:spPr>
          <a:xfrm>
            <a:off x="539496" y="22106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）可用作食品干燥剂的是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451f0c0dc.blank?vaa=1&amp;vcp=1&amp;vis=1&amp;pid=c2ed096f2&amp;color=0,0,0&amp;vpa=46&amp;vtp=1&amp;vaab=1"/>
          <p:cNvSpPr/>
          <p:nvPr/>
        </p:nvSpPr>
        <p:spPr>
          <a:xfrm>
            <a:off x="4994815" y="215922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4" name="QB_7_AS.1_1#451f0c0dc?vaa=1&amp;vcp=1&amp;vis=1&amp;pid=c2ed096f2&amp;color=0,0,0&amp;vtp=1&amp;vaab=1&amp;bbb=1"/>
          <p:cNvSpPr/>
          <p:nvPr/>
        </p:nvSpPr>
        <p:spPr>
          <a:xfrm>
            <a:off x="539496" y="28351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氧化钙能与水反应，无毒，可用作食品干燥剂。</a:t>
            </a:r>
            <a:endParaRPr lang="en-US" altLang="zh-CN" sz="2800" dirty="0"/>
          </a:p>
        </p:txBody>
      </p:sp>
      <p:sp>
        <p:nvSpPr>
          <p:cNvPr id="6" name="QB_7_BD.77_1#d1ce3bee3?vaa=1&amp;vcp=1&amp;vis=1&amp;pid=c2ed096f2&amp;color=0,0,0&amp;vtp=1&amp;vaab=1&amp;bbb=1"/>
          <p:cNvSpPr/>
          <p:nvPr/>
        </p:nvSpPr>
        <p:spPr>
          <a:xfrm>
            <a:off x="539496" y="34567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）可用于制作铅笔芯的是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79_1#d1ce3bee3.blank?vaa=1&amp;vcp=1&amp;vis=1&amp;pid=c2ed096f2&amp;color=0,0,0&amp;vpa=47&amp;vtp=1&amp;vaab=1"/>
          <p:cNvSpPr/>
          <p:nvPr/>
        </p:nvSpPr>
        <p:spPr>
          <a:xfrm>
            <a:off x="4994815" y="340534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8" name="QB_7_AS.3_1#d1ce3bee3?vaa=1&amp;vcp=1&amp;vis=1&amp;pid=c2ed096f2&amp;color=0,0,0&amp;vtp=1&amp;vaab=1&amp;bbb=1"/>
          <p:cNvSpPr/>
          <p:nvPr/>
        </p:nvSpPr>
        <p:spPr>
          <a:xfrm>
            <a:off x="539496" y="40784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石墨质软，能在纸上留下灰黑色痕迹，可用于制作铅笔芯。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1_1#9f509dfa6?vaa=1&amp;vcp=1&amp;vis=1&amp;pid=c2ed096f2&amp;color=0,0,0&amp;vtp=1&amp;vaab=1&amp;bt=1&amp;bbb=1"/>
          <p:cNvSpPr/>
          <p:nvPr/>
        </p:nvSpPr>
        <p:spPr>
          <a:xfrm>
            <a:off x="539496" y="25217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）可用作面包发酵剂的是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3_1#9f509dfa6.blank?vaa=1&amp;vcp=1&amp;vis=1&amp;pid=c2ed096f2&amp;color=0,0,0&amp;vpa=48&amp;vtp=1&amp;vaab=1"/>
          <p:cNvSpPr/>
          <p:nvPr/>
        </p:nvSpPr>
        <p:spPr>
          <a:xfrm>
            <a:off x="4994815" y="247027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4" name="QB_7_AS.1_1#9f509dfa6?vaa=1&amp;vcp=1&amp;vis=1&amp;pid=c2ed096f2&amp;color=0,0,0&amp;vtp=1&amp;vaab=1&amp;bbb=1&amp;hb=1"/>
          <p:cNvSpPr/>
          <p:nvPr/>
        </p:nvSpPr>
        <p:spPr>
          <a:xfrm>
            <a:off x="539496" y="31539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小苏打受热易分解产生二氧化碳气体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，还能与酸性物质反应生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成二氧化碳气体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，可用作面包发酵剂。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c2ed096f2?vaa=1&amp;vcp=1&amp;vis=1&amp;pid=9e061b444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物质的用途与物质的性质密切相关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判断物质的用途利用了物质的什么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性质是中考常考的内容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解题的关键是分析利用该物质的过程中发生的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是物理变化还是化学变化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以及变化中涉及了物质的哪方面性质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81bc9db2?vcp=1&amp;pid=9e061b44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O_7_BD.86_1#9795e4fb0?sp=1&amp;vaa=1&amp;vcp=1&amp;vis=1&amp;pid=d81bc9db2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化学就在我们身边，请用下列物质的序号填空。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②熟石灰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③干冰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④稀有气体</a:t>
            </a:r>
            <a:endParaRPr lang="en-US" altLang="zh-CN" sz="2800" dirty="0"/>
          </a:p>
        </p:txBody>
      </p:sp>
      <p:sp>
        <p:nvSpPr>
          <p:cNvPr id="4" name="QB_8_BD.87_1#e778c6701?vaa=1&amp;vcp=1&amp;vis=1&amp;pid=9795e4fb0&amp;color=0,0,0&amp;vtp=1&amp;vaab=1&amp;bb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）可用于改良酸性土壤的是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（2）可制成多种用途的电光源的是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（3）常用作调味品的是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（4）可用于人工降雨的是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e778c6701.blank?vaa=1&amp;vcp=1&amp;vis=1&amp;pid=9795e4fb0&amp;color=0,0,0&amp;vpa=49&amp;vtp=1&amp;vaab=1"/>
          <p:cNvSpPr/>
          <p:nvPr/>
        </p:nvSpPr>
        <p:spPr>
          <a:xfrm>
            <a:off x="5350415" y="248778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8_AN.2_1#e778c6701.blank?vaa=1&amp;vcp=1&amp;vis=1&amp;pid=9795e4fb0&amp;color=0,0,0&amp;vpa=50&amp;vtp=1&amp;vaab=1"/>
          <p:cNvSpPr/>
          <p:nvPr/>
        </p:nvSpPr>
        <p:spPr>
          <a:xfrm>
            <a:off x="6061615" y="313548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9" name="QB_8_AN.3_1#e778c6701.blank?vaa=1&amp;vcp=1&amp;vis=1&amp;pid=9795e4fb0&amp;color=0,0,0&amp;vpa=51&amp;vtp=1&amp;vaab=1"/>
          <p:cNvSpPr/>
          <p:nvPr/>
        </p:nvSpPr>
        <p:spPr>
          <a:xfrm>
            <a:off x="4283615" y="378318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1" name="QB_8_AN.94_1#e778c6701.blank?vaa=1&amp;vcp=1&amp;vis=1&amp;pid=9795e4fb0&amp;color=0,0,0&amp;vpa=52&amp;vtp=1&amp;vaab=1"/>
          <p:cNvSpPr/>
          <p:nvPr/>
        </p:nvSpPr>
        <p:spPr>
          <a:xfrm>
            <a:off x="4639215" y="440992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5e61e82a.fixed?vcp=1&amp;pid=e82b56a4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物质的性质与变化</a:t>
            </a:r>
            <a:endParaRPr lang="en-US" altLang="zh-CN" sz="4000" dirty="0"/>
          </a:p>
        </p:txBody>
      </p:sp>
      <p:sp>
        <p:nvSpPr>
          <p:cNvPr id="3" name="C_4_BD#d5e61e82a.fixed?vcp=1&amp;pid=e82b56a4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95_1#92d589a1a?vaa=1&amp;vcp=1&amp;vis=1&amp;pid=d81bc9db2&amp;color=0,0,0&amp;vtp=1&amp;vaab=1&amp;bt=1&amp;bbb=1&amp;hb=1"/>
          <p:cNvSpPr/>
          <p:nvPr/>
        </p:nvSpPr>
        <p:spPr>
          <a:xfrm>
            <a:off x="539496" y="90347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（2024·广西玉林·模拟）世界是由物质组成的，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物质有着广泛的用途。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①活性炭、②碳酸钙、③氮气、④硫酸、⑤氢氧化钙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，请选择适当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的物质填空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</p:txBody>
      </p:sp>
      <p:sp>
        <p:nvSpPr>
          <p:cNvPr id="3" name="QB_8_BD.96_1#e74dc26e1?vaa=1&amp;vcp=1&amp;vis=1&amp;pid=92d589a1a&amp;color=0,0,0&amp;vtp=1&amp;vaab=1&amp;bbb=1"/>
          <p:cNvSpPr/>
          <p:nvPr/>
        </p:nvSpPr>
        <p:spPr>
          <a:xfrm>
            <a:off x="539496" y="28272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）能充入灯泡延长其使用寿命的气体是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（2）可用作冰箱除味剂的是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（3）可用于改良酸性土壤的是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（4）可用作补钙剂的是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（5）可用于制造铅酸蓄电池的是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e74dc26e1.blank?vaa=1&amp;vcp=1&amp;vis=1&amp;pid=92d589a1a&amp;color=0,0,0&amp;vpa=53&amp;vtp=1&amp;vaab=1"/>
          <p:cNvSpPr/>
          <p:nvPr/>
        </p:nvSpPr>
        <p:spPr>
          <a:xfrm>
            <a:off x="7128414" y="27967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6" name="QB_8_AN.2_1#e74dc26e1.blank?vaa=1&amp;vcp=1&amp;vis=1&amp;pid=92d589a1a&amp;color=0,0,0&amp;vpa=54&amp;vtp=1&amp;vaab=1"/>
          <p:cNvSpPr/>
          <p:nvPr/>
        </p:nvSpPr>
        <p:spPr>
          <a:xfrm>
            <a:off x="4994815" y="34444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8" name="QB_8_AN.3_1#e74dc26e1.blank?vaa=1&amp;vcp=1&amp;vis=1&amp;pid=92d589a1a&amp;color=0,0,0&amp;vpa=55&amp;vtp=1&amp;vaab=1"/>
          <p:cNvSpPr/>
          <p:nvPr/>
        </p:nvSpPr>
        <p:spPr>
          <a:xfrm>
            <a:off x="5350415" y="40921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10" name="QB_8_AN.4_1#e74dc26e1.blank?vaa=1&amp;vcp=1&amp;vis=1&amp;pid=92d589a1a&amp;color=0,0,0&amp;vpa=56&amp;vtp=1&amp;vaab=1"/>
          <p:cNvSpPr/>
          <p:nvPr/>
        </p:nvSpPr>
        <p:spPr>
          <a:xfrm>
            <a:off x="4283615" y="47398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2" name="QB_8_AN.105_1#e74dc26e1.blank?vaa=1&amp;vcp=1&amp;vis=1&amp;pid=92d589a1a&amp;color=0,0,0&amp;vpa=57&amp;vtp=1&amp;vaab=1"/>
          <p:cNvSpPr/>
          <p:nvPr/>
        </p:nvSpPr>
        <p:spPr>
          <a:xfrm>
            <a:off x="5706015" y="536657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6_1#f766fd0a2?sp=1&amp;vaa=1&amp;vcp=1&amp;vis=1&amp;pid=d81bc9db2&amp;color=0,0,0&amp;vtp=1&amp;vaab=1&amp;bt=1&amp;bbb=1&amp;hb=1"/>
          <p:cNvSpPr/>
          <p:nvPr/>
        </p:nvSpPr>
        <p:spPr>
          <a:xfrm>
            <a:off x="539496" y="8971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（2024·广西河池·模拟）化学源于生活，服务于生活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。请用下列物质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的序号填空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②甲烷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③氧气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⑤澄清石灰水</a:t>
            </a:r>
            <a:endParaRPr lang="en-US" altLang="zh-CN" sz="2800" dirty="0"/>
          </a:p>
        </p:txBody>
      </p:sp>
      <p:sp>
        <p:nvSpPr>
          <p:cNvPr id="3" name="QB_8_BD.107_1#e1d0c3739?vaa=1&amp;vcp=1&amp;vis=1&amp;pid=f766fd0a2&amp;color=0,0,0&amp;vtp=1&amp;vaab=1&amp;bbb=1"/>
          <p:cNvSpPr/>
          <p:nvPr/>
        </p:nvSpPr>
        <p:spPr>
          <a:xfrm>
            <a:off x="539496" y="282086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）常用于供给呼吸的是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（2）天然气的主要成分是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（3）可用于制作导线的是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（4）可用于制作铅笔芯的是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（5）常用于检验二氧化碳的是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e1d0c3739.blank?vaa=1&amp;vcp=1&amp;vis=1&amp;pid=f766fd0a2&amp;color=0,0,0&amp;vpa=58&amp;vtp=1&amp;vaab=1"/>
          <p:cNvSpPr/>
          <p:nvPr/>
        </p:nvSpPr>
        <p:spPr>
          <a:xfrm>
            <a:off x="4639215" y="27903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6" name="QB_8_AN.2_1#e1d0c3739.blank?vaa=1&amp;vcp=1&amp;vis=1&amp;pid=f766fd0a2&amp;color=0,0,0&amp;vpa=59&amp;vtp=1&amp;vaab=1"/>
          <p:cNvSpPr/>
          <p:nvPr/>
        </p:nvSpPr>
        <p:spPr>
          <a:xfrm>
            <a:off x="4639215" y="34380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8" name="QB_8_AN.3_1#e1d0c3739.blank?vaa=1&amp;vcp=1&amp;vis=1&amp;pid=f766fd0a2&amp;color=0,0,0&amp;vpa=60&amp;vtp=1&amp;vaab=1"/>
          <p:cNvSpPr/>
          <p:nvPr/>
        </p:nvSpPr>
        <p:spPr>
          <a:xfrm>
            <a:off x="4639215" y="40857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0" name="QB_8_AN.4_1#e1d0c3739.blank?vaa=1&amp;vcp=1&amp;vis=1&amp;pid=f766fd0a2&amp;color=0,0,0&amp;vpa=61&amp;vtp=1&amp;vaab=1"/>
          <p:cNvSpPr/>
          <p:nvPr/>
        </p:nvSpPr>
        <p:spPr>
          <a:xfrm>
            <a:off x="4994815" y="47334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2" name="QB_8_AN.116_1#e1d0c3739.blank?vaa=1&amp;vcp=1&amp;vis=1&amp;pid=f766fd0a2&amp;color=0,0,0&amp;vpa=62&amp;vtp=1&amp;vaab=1"/>
          <p:cNvSpPr/>
          <p:nvPr/>
        </p:nvSpPr>
        <p:spPr>
          <a:xfrm>
            <a:off x="5350415" y="536022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52970f5?vcp=1&amp;pid=e73f45a7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质量守恒定律的应用</a:t>
            </a:r>
            <a:endParaRPr lang="en-US" altLang="zh-CN" sz="3200" dirty="0"/>
          </a:p>
        </p:txBody>
      </p:sp>
      <p:pic>
        <p:nvPicPr>
          <p:cNvPr id="3" name="QC_6_BD.117_1#4fb0c1356?iti=3&amp;htil=2&amp;vaa=1&amp;vcp=1&amp;vis=1&amp;pid=5c52970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8843" y="1281783"/>
            <a:ext cx="2377440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17_2#4fb0c1356?iti=3&amp;htil=2&amp;vaa=1&amp;vcp=1&amp;vis=1&amp;pid=5c52970f5&amp;color=0,0,0&amp;vtp=1&amp;vaab=1&amp;bbb=1"/>
          <p:cNvSpPr/>
          <p:nvPr/>
        </p:nvSpPr>
        <p:spPr>
          <a:xfrm>
            <a:off x="9833520" y="3841087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图1-1-2</a:t>
            </a:r>
            <a:endParaRPr lang="en-US" altLang="zh-CN" sz="2800" dirty="0"/>
          </a:p>
        </p:txBody>
      </p:sp>
      <p:sp>
        <p:nvSpPr>
          <p:cNvPr id="5" name="QC_6_BD.117_3#4fb0c1356?htil=2&amp;vaa=1&amp;vcp=1&amp;vis=1&amp;pid=5c52970f5&amp;color=0,0,0&amp;vtp=1&amp;vaab=1&amp;bbb=1&amp;hb=1"/>
          <p:cNvSpPr/>
          <p:nvPr/>
        </p:nvSpPr>
        <p:spPr>
          <a:xfrm>
            <a:off x="539496" y="1263495"/>
            <a:ext cx="85953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典型例题3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（2024·山西·中考）在一次实验课上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们通过小组合作完成了对密闭容器中少量小苏打与白醋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反应前后的物质质量的测定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，如图1-1-2所示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。下列分析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BD.117_4#4fb0c1356.choices?htil=2&amp;vaa=1&amp;vcp=1&amp;vis=1&amp;pid=5c52970f5&amp;color=0,0,0&amp;vtp=1&amp;vaab=1&amp;bbb=1"/>
          <p:cNvSpPr/>
          <p:nvPr/>
        </p:nvSpPr>
        <p:spPr>
          <a:xfrm>
            <a:off x="539496" y="3835889"/>
            <a:ext cx="85953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A.反应后小苏打的质量增加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.反应过程中各物质的质量都不变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.反应前后各物质的质量总和相等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.反应前称量的是小苏打和白醋的总质量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4fb0c1356?iti=5&amp;htil=4&amp;vaa=1&amp;vcp=1&amp;vis=1&amp;pid=5c52970f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0848" y="927417"/>
            <a:ext cx="2560320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4fb0c1356?iti=5&amp;htil=4&amp;vaa=1&amp;vcp=1&amp;vis=1&amp;pid=5c52970f5&amp;color=0,0,0&amp;vtp=1&amp;vaab=1&amp;bbb=1"/>
          <p:cNvSpPr/>
          <p:nvPr/>
        </p:nvSpPr>
        <p:spPr>
          <a:xfrm>
            <a:off x="9746965" y="3669601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图1-1-2</a:t>
            </a:r>
            <a:endParaRPr lang="en-US" altLang="zh-CN" sz="2800" dirty="0"/>
          </a:p>
        </p:txBody>
      </p:sp>
      <p:sp>
        <p:nvSpPr>
          <p:cNvPr id="4" name="QC_6_AS.1_1#4fb0c1356?htil=4&amp;vaa=1&amp;vcp=1&amp;vis=1&amp;pid=5c52970f5&amp;color=0,0,0&amp;vtp=1&amp;vaab=1&amp;bt=1&amp;bbb=1&amp;hb=1&amp;hs=1"/>
          <p:cNvSpPr/>
          <p:nvPr/>
        </p:nvSpPr>
        <p:spPr>
          <a:xfrm>
            <a:off x="539496" y="909129"/>
            <a:ext cx="841248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化学反应遵循质量守恒定律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，即在化学反应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，参加反应的各物质的质量总和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，等于反应后生成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的各物质的质量总和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。在化学反应过程中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，反应物的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质量减少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，生成物的质量增加，小苏打是反应物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应后小苏打的质量减少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；根据质量守恒定律可知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学反应前后各物质的质量总和相等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根据图示可知，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反应前称量的是小苏打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、白醋以及反应装置的总质量。</a:t>
            </a:r>
            <a:endParaRPr lang="en-US" altLang="zh-CN" sz="2800" dirty="0"/>
          </a:p>
        </p:txBody>
      </p:sp>
      <p:sp>
        <p:nvSpPr>
          <p:cNvPr id="5" name="QC_6_AN.2_1#4fb0c1356?vaa=1&amp;vcp=1&amp;vis=1&amp;pid=5c52970f5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4fb0c1356?iti=4&amp;htil=3&amp;vaa=1&amp;vcp=1&amp;vis=1&amp;pid=5c52970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6847" y="1792700"/>
            <a:ext cx="254203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4fb0c1356?iti=4&amp;htil=3&amp;vaa=1&amp;vcp=1&amp;vis=1&amp;pid=5c52970f5&amp;color=0,0,0&amp;vtp=1&amp;vaab=1&amp;bbb=1"/>
          <p:cNvSpPr/>
          <p:nvPr/>
        </p:nvSpPr>
        <p:spPr>
          <a:xfrm>
            <a:off x="9693819" y="4503896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图1-1-2</a:t>
            </a:r>
            <a:endParaRPr lang="en-US" altLang="zh-CN" sz="2800" dirty="0"/>
          </a:p>
        </p:txBody>
      </p:sp>
      <p:sp>
        <p:nvSpPr>
          <p:cNvPr id="4" name="QC_6_EX.1_1#4fb0c1356?htil=3&amp;vaa=1&amp;vcp=1&amp;vis=1&amp;pid=5c52970f5&amp;color=0,0,0&amp;vtp=1&amp;vaab=1&amp;bt=1&amp;bbb=1&amp;hb=1"/>
          <p:cNvSpPr/>
          <p:nvPr/>
        </p:nvSpPr>
        <p:spPr>
          <a:xfrm>
            <a:off x="539496" y="1774412"/>
            <a:ext cx="84399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质量守恒定律适用于研究化学变化中物质间的质量关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只要是化学反应都遵循质量守恒定律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不守恒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现象时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可分析反应是否有气体参加或生成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e3c5e5b7?vcp=1&amp;pid=5c52970f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22_1#c155fa94a?vaa=1&amp;vcp=1&amp;vis=1&amp;pid=de3c5e5b7&amp;color=0,0,0&amp;vtp=1&amp;vaab=1&amp;bbb=1&amp;hb=1"/>
              <p:cNvSpPr/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（2024·广西贺州·模拟）运载火箭常采用偏二甲肼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作为推进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其燃烧产物不可能是(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22_1#c155fa94a?vaa=1&amp;vcp=1&amp;vis=1&amp;pid=de3c5e5b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1_1#c155fa94a.bracket?vaa=1&amp;vcp=1&amp;vis=1&amp;pid=de3c5e5b7&amp;color=0,0,0&amp;vpa=64&amp;vtp=1&amp;vaab=1"/>
          <p:cNvSpPr/>
          <p:nvPr/>
        </p:nvSpPr>
        <p:spPr>
          <a:xfrm>
            <a:off x="47281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22_2#c155fa94a.choices?vaa=1&amp;vcp=1&amp;vis=1&amp;pid=de3c5e5b7&amp;color=0,0,0&amp;vtp=1&amp;vaab=1&amp;bbb=1"/>
              <p:cNvSpPr/>
              <p:nvPr/>
            </p:nvSpPr>
            <p:spPr>
              <a:xfrm>
                <a:off x="539496" y="251045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22_2#c155fa94a.choices?vaa=1&amp;vcp=1&amp;vis=1&amp;pid=de3c5e5b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0454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24_1#57f3ca091?vaa=1&amp;vcp=1&amp;vis=1&amp;pid=de3c5e5b7&amp;color=0,0,0&amp;vtp=1&amp;vaab=1&amp;bbb=1&amp;hb=1"/>
              <p:cNvSpPr/>
              <p:nvPr/>
            </p:nvSpPr>
            <p:spPr>
              <a:xfrm>
                <a:off x="539496" y="307636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三氧化铬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常用于给金属制品镀铬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。工业上生产三氧化铬的化学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24_1#57f3ca091?vaa=1&amp;vcp=1&amp;vis=1&amp;pid=de3c5e5b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6366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3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125_1#57f3ca091.bracket?vaa=1&amp;vcp=1&amp;vis=1&amp;pid=de3c5e5b7&amp;color=0,0,0&amp;vpa=65&amp;vtp=1&amp;vaab=1"/>
          <p:cNvSpPr/>
          <p:nvPr/>
        </p:nvSpPr>
        <p:spPr>
          <a:xfrm>
            <a:off x="816515" y="43584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24_2#57f3ca091.choices?vaa=1&amp;vcp=1&amp;vis=1&amp;pid=de3c5e5b7&amp;color=0,0,0&amp;vtp=1&amp;vaab=1&amp;bbb=1"/>
              <p:cNvSpPr/>
              <p:nvPr/>
            </p:nvSpPr>
            <p:spPr>
              <a:xfrm>
                <a:off x="539496" y="499584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124_2#57f3ca091.choices?vaa=1&amp;vcp=1&amp;vis=1&amp;pid=de3c5e5b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5844"/>
                <a:ext cx="11109960" cy="555244"/>
              </a:xfrm>
              <a:prstGeom prst="rect">
                <a:avLst/>
              </a:prstGeom>
              <a:blipFill rotWithShape="1">
                <a:blip r:embed="rId6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6_1#8f0a4ff67?sp=1&amp;vaa=1&amp;vcp=1&amp;vis=1&amp;pid=de3c5e5b7&amp;color=0,0,0&amp;vtp=1&amp;vaab=1&amp;bt=1&amp;bbb=1&amp;hb=1"/>
          <p:cNvSpPr/>
          <p:nvPr/>
        </p:nvSpPr>
        <p:spPr>
          <a:xfrm>
            <a:off x="539496" y="11284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（2024·广西钦州·模拟）某密闭容器内有甲、乙、丙、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丁四种物质，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反应一段时间后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，测得反应前后各物质的质量分数如图1-1-3所示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4" name="QC_7_BD.126_2#8f0a4ff67?iti=6&amp;htil=5&amp;vaa=1&amp;vcp=1&amp;vis=1&amp;pid=de3c5e5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4346" y="3106134"/>
            <a:ext cx="4297680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26_3#8f0a4ff67?iti=6&amp;htil=5&amp;vaa=1&amp;vcp=1&amp;vis=1&amp;pid=de3c5e5b7&amp;color=0,0,0&amp;vtp=1&amp;vaab=1&amp;bbb=1"/>
          <p:cNvSpPr/>
          <p:nvPr/>
        </p:nvSpPr>
        <p:spPr>
          <a:xfrm>
            <a:off x="8339142" y="5162518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26_4#8f0a4ff67.choices?htil=5&amp;vaa=1&amp;vcp=1&amp;vis=1&amp;pid=de3c5e5b7&amp;color=0,0,0&amp;vtp=1&amp;vaab=1&amp;bbb=1"/>
              <p:cNvSpPr/>
              <p:nvPr/>
            </p:nvSpPr>
            <p:spPr>
              <a:xfrm>
                <a:off x="539496" y="3052222"/>
                <a:ext cx="668426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A.乙是生成物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.丁一定是该反应的催化剂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.参加反应的甲与乙的质量比为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14∶3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.该反应的基本反应类型为分解反应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26_4#8f0a4ff67.choices?htil=5&amp;vaa=1&amp;vcp=1&amp;vis=1&amp;pid=de3c5e5b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222"/>
                <a:ext cx="6684264" cy="2496757"/>
              </a:xfrm>
              <a:prstGeom prst="rect">
                <a:avLst/>
              </a:prstGeom>
              <a:blipFill>
                <a:blip r:embed="rId4"/>
                <a:stretch>
                  <a:fillRect l="-3285" b="-8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8f0a4ff67?iti=7&amp;htil=6&amp;vaa=1&amp;vcp=1&amp;vis=1&amp;pid=de3c5e5b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4256" y="954881"/>
            <a:ext cx="466344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8f0a4ff67?iti=7&amp;htil=6&amp;vaa=1&amp;vcp=1&amp;vis=1&amp;pid=de3c5e5b7&amp;color=0,0,0&amp;vtp=1&amp;vaab=1&amp;bbb=1"/>
          <p:cNvSpPr/>
          <p:nvPr/>
        </p:nvSpPr>
        <p:spPr>
          <a:xfrm>
            <a:off x="8561932" y="3175857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8f0a4ff67?htil=6&amp;vaa=1&amp;vcp=1&amp;vis=1&amp;pid=de3c5e5b7&amp;color=0,0,0&amp;vtp=1&amp;vaab=1&amp;bt=1&amp;bbb=1&amp;hb=1&amp;hs=1"/>
              <p:cNvSpPr/>
              <p:nvPr/>
            </p:nvSpPr>
            <p:spPr>
              <a:xfrm>
                <a:off x="539496" y="936593"/>
                <a:ext cx="63093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反应后乙的质量分数减少了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乙是反应物；反应前后丁的质量分数不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变，则丁可能是该反应的催化剂，也可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能是不参加反应的杂质；参加反应的甲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与乙的质量比为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(70%−35%</m:t>
                    </m:r>
                    <m:r>
                      <a:rPr lang="en-US" altLang="zh-CN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)∶(14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%−</m:t>
                    </m:r>
                  </m:oMath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8f0a4ff67?htil=6&amp;vaa=1&amp;vcp=1&amp;vis=1&amp;pid=de3c5e5b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6593"/>
                <a:ext cx="6309360" cy="3144457"/>
              </a:xfrm>
              <a:prstGeom prst="rect">
                <a:avLst/>
              </a:prstGeom>
              <a:blipFill>
                <a:blip r:embed="rId4"/>
                <a:stretch>
                  <a:fillRect l="-3478" b="-6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2_1#8f0a4ff67?vaa=1&amp;vcp=1&amp;vis=1&amp;pid=de3c5e5b7&amp;color=0,0,0&amp;vtp=1&amp;vaab=1&amp;bbb=1&amp;hs=1"/>
          <p:cNvSpPr/>
          <p:nvPr/>
        </p:nvSpPr>
        <p:spPr>
          <a:xfrm>
            <a:off x="539496" y="53487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8f0a4ff67?htil=6&amp;vaa=1&amp;vcp=1&amp;vis=1&amp;pid=de3c5e5b7&amp;color=0,0,0&amp;vtp=1&amp;vaab=1&amp;bt=1&amp;bbb=1&amp;hb=1&amp;hs=1"/>
              <p:cNvSpPr/>
              <p:nvPr/>
            </p:nvSpPr>
            <p:spPr>
              <a:xfrm>
                <a:off x="539496" y="4069937"/>
                <a:ext cx="11112011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6.5%)=</m:t>
                    </m:r>
                    <m:r>
                      <a:rPr lang="en-US" altLang="zh-CN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14∶3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该反应是甲和乙反应生成丙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符合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多变一”的特征，属于化合反应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QC_7_AS.1_1#8f0a4ff67?htil=6&amp;vaa=1&amp;vcp=1&amp;vis=1&amp;pid=de3c5e5b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69937"/>
                <a:ext cx="11112011" cy="1232325"/>
              </a:xfrm>
              <a:prstGeom prst="rect">
                <a:avLst/>
              </a:prstGeom>
              <a:blipFill>
                <a:blip r:embed="rId5"/>
                <a:stretch>
                  <a:fillRect l="-1976" b="-14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ffb37f9c?vcp=1&amp;pid=e73f45a7f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化学反应类型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30_1#5ff97a074?vaa=1&amp;vcp=1&amp;vis=1&amp;pid=dffb37f9c&amp;color=0,0,0&amp;vtp=1&amp;vaab=1&amp;bbb=1&amp;hb=1"/>
              <p:cNvSpPr/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典型例题4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）中国人民革命军事博物馆中珍藏着一枚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长满红锈的鱼钩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，它承载了红军长征路上的艰辛和战友情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。鱼钩生锈涉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及反应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该反应属于(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30_1#5ff97a074?vaa=1&amp;vcp=1&amp;vis=1&amp;pid=dffb37f9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11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130_2#5ff97a074.choices?vaa=1&amp;vcp=1&amp;vis=1&amp;pid=dffb37f9c&amp;color=0,0,0&amp;vtp=1&amp;vaab=1&amp;bbb=1"/>
          <p:cNvSpPr/>
          <p:nvPr/>
        </p:nvSpPr>
        <p:spPr>
          <a:xfrm>
            <a:off x="539496" y="31151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.分解反应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B.化合反应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C.置换反应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.复分解反应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5ff97a074?vaa=1&amp;vcp=1&amp;vis=1&amp;pid=dffb37f9c&amp;color=0,0,0&amp;vtp=1&amp;vaab=1&amp;bt=1&amp;bbb=1&amp;hb=1"/>
              <p:cNvSpPr/>
              <p:nvPr/>
            </p:nvSpPr>
            <p:spPr>
              <a:xfrm>
                <a:off x="539496" y="68881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由反应的化学方程式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该反应的反应物有三种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，生成物为一种，符合“多变一”的特征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，属于化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5ff97a074?vaa=1&amp;vcp=1&amp;vis=1&amp;pid=dffb37f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8881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666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5ff97a074?vaa=1&amp;vcp=1&amp;vis=1&amp;pid=dffb37f9c&amp;color=0,0,0&amp;vtp=1&amp;vaab=1&amp;bbb=1"/>
          <p:cNvSpPr/>
          <p:nvPr/>
        </p:nvSpPr>
        <p:spPr>
          <a:xfrm>
            <a:off x="539496" y="26138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EX.1_1#5ff97a074?vaa=1&amp;vcp=1&amp;vis=1&amp;pid=dffb37f9c&amp;color=0,0,0&amp;vtp=1&amp;vaab=1&amp;bbb=1&amp;hb=1"/>
          <p:cNvSpPr/>
          <p:nvPr/>
        </p:nvSpPr>
        <p:spPr>
          <a:xfrm>
            <a:off x="539496" y="324279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思维点拨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各类基本反应类型具有不同的反应特征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化合反应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多变一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分解反应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一变多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置换反应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单换单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复分解反应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价不变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应特征可判断反应类型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2373f7b1?vcp=1&amp;pid=d5e61e82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25296"/>
            <a:ext cx="11064240" cy="440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1367400?vcp=1&amp;pid=dffb37f9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000" dirty="0"/>
          </a:p>
        </p:txBody>
      </p:sp>
      <p:sp>
        <p:nvSpPr>
          <p:cNvPr id="3" name="QC_7_BD.135_1#030c2c48e?vaa=1&amp;vcp=1&amp;vis=1&amp;pid=f2136740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下列化学反应属于化合反应的是(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7_AN.136_1#030c2c48e.bracket?vaa=1&amp;vcp=1&amp;vis=1&amp;pid=f21367400&amp;color=0,0,0&amp;vpa=68&amp;vtp=1&amp;vaab=1"/>
          <p:cNvSpPr/>
          <p:nvPr/>
        </p:nvSpPr>
        <p:spPr>
          <a:xfrm>
            <a:off x="9855739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35_2#030c2c48e.choices?vaa=1&amp;vcp=1&amp;vis=1&amp;pid=f21367400&amp;color=0,0,0&amp;vtp=1&amp;vaab=1&amp;bbb=1"/>
              <p:cNvSpPr/>
              <p:nvPr/>
            </p:nvSpPr>
            <p:spPr>
              <a:xfrm>
                <a:off x="539496" y="1802556"/>
                <a:ext cx="11109960" cy="26937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CuO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MgO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35_2#030c2c48e.choices?vaa=1&amp;vcp=1&amp;vis=1&amp;pid=f2136740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2556"/>
                <a:ext cx="11109960" cy="269379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3" b="-3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37_1#d9d963cf5?vaa=1&amp;vcp=1&amp;vis=1&amp;pid=f21367400&amp;color=0,0,0&amp;vtp=1&amp;vaab=1&amp;bt=1&amp;bbb=1&amp;hb=1"/>
              <p:cNvSpPr/>
              <p:nvPr/>
            </p:nvSpPr>
            <p:spPr>
              <a:xfrm>
                <a:off x="539496" y="554400"/>
                <a:ext cx="11109960" cy="3220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（2024·广西玉林·模拟）在明代宋应星所著的《天工开物》中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于火法炼锌的工艺记载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：“每炉甘石（主要成分是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）十斤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，装载入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一泥罐内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然后逐层用煤炭饼垫盛，其底铺薪，发火煅红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，罐中炉甘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石熔化成团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。”火法炼锌发生的反应为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X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关于该反应的说法不正确的是(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37_1#d9d963cf5?vaa=1&amp;vcp=1&amp;vis=1&amp;pid=f2136740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220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757" b="-2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37_2#d9d963cf5.choices?vaa=1&amp;vcp=1&amp;vis=1&amp;pid=f21367400&amp;color=0,0,0&amp;vtp=1&amp;vaab=1&amp;bbb=1"/>
              <p:cNvSpPr/>
              <p:nvPr/>
            </p:nvSpPr>
            <p:spPr>
              <a:xfrm>
                <a:off x="539496" y="3837033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A.该反应属于置换反应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发生了还原反应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.参加反应的碳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与生成的锌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的质量比为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24∶65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37_2#d9d963cf5.choices?vaa=1&amp;vcp=1&amp;vis=1&amp;pid=f2136740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37033"/>
                <a:ext cx="11109960" cy="2498344"/>
              </a:xfrm>
              <a:prstGeom prst="rect">
                <a:avLst/>
              </a:prstGeom>
              <a:blipFill>
                <a:blip r:embed="rId4"/>
                <a:stretch>
                  <a:fillRect l="-1976" b="-9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d9d963cf5?vaa=1&amp;vcp=1&amp;vis=1&amp;pid=f21367400&amp;color=0,0,0&amp;vtp=1&amp;vaab=1&amp;bt=1&amp;bbb=1&amp;hb=1"/>
              <p:cNvSpPr/>
              <p:nvPr/>
            </p:nvSpPr>
            <p:spPr>
              <a:xfrm>
                <a:off x="539496" y="1218660"/>
                <a:ext cx="11109960" cy="3868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根据质量守恒定律推断，生成物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的化学式为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，即该反应的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ZnCO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Zn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，是一种单质和一种化合物反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，生成另一种单质和另一种化合物的反应，符合“单换单”的特征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于置换反应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。在该反应中，碳得到氧转化为一氧化碳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，发生的是氧化反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。由该反应的化学方程式可知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，参加反应的碳与生成的锌的质量比为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(12×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2)∶65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24∶65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d9d963cf5?vaa=1&amp;vcp=1&amp;vis=1&amp;pid=f2136740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8660"/>
                <a:ext cx="11109960" cy="3868357"/>
              </a:xfrm>
              <a:prstGeom prst="rect">
                <a:avLst/>
              </a:prstGeom>
              <a:blipFill>
                <a:blip r:embed="rId3"/>
                <a:stretch>
                  <a:fillRect l="-1976" r="-1372" b="-4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_1#d9d963cf5?vaa=1&amp;vcp=1&amp;vis=1&amp;pid=f21367400&amp;color=0,0,0&amp;vtp=1&amp;vaab=1&amp;bbb=1"/>
          <p:cNvSpPr/>
          <p:nvPr/>
        </p:nvSpPr>
        <p:spPr>
          <a:xfrm>
            <a:off x="539496" y="50723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41_1#a32412c65?iti=8&amp;htil=7&amp;vaa=1&amp;vcp=1&amp;vis=1&amp;pid=f213674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5225" y="1564481"/>
            <a:ext cx="4379976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1_2#a32412c65?iti=8&amp;htil=7&amp;vaa=1&amp;vcp=1&amp;vis=1&amp;pid=f21367400&amp;color=0,0,0&amp;vtp=1&amp;vaab=1&amp;bbb=1"/>
          <p:cNvSpPr/>
          <p:nvPr/>
        </p:nvSpPr>
        <p:spPr>
          <a:xfrm>
            <a:off x="8811169" y="3739737"/>
            <a:ext cx="120808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图1-1-4</a:t>
            </a:r>
            <a:endParaRPr lang="en-US" altLang="zh-CN" sz="2800" dirty="0"/>
          </a:p>
        </p:txBody>
      </p:sp>
      <p:sp>
        <p:nvSpPr>
          <p:cNvPr id="4" name="QC_7_BD.141_3#a32412c65?htil=7&amp;sp=1&amp;vaa=1&amp;vcp=1&amp;vis=1&amp;pid=f21367400&amp;color=0,0,0&amp;vtp=1&amp;vaab=1&amp;bt=1&amp;bbb=1&amp;hb=1&amp;hs=1"/>
          <p:cNvSpPr/>
          <p:nvPr/>
        </p:nvSpPr>
        <p:spPr>
          <a:xfrm>
            <a:off x="539496" y="1546193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）某同学在奥运五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环中填入了五种物质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，形成了如图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1-1-4所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“五连环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”，其中相连物质间发生的反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应涉及的基本反应类型有(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5" name="QC_7_AN.1_1#a32412c65.bracket?vaa=1&amp;vcp=1&amp;vis=1&amp;pid=f21367400&amp;color=0,0,0&amp;vpa=70&amp;vtp=1&amp;vaab=1"/>
          <p:cNvSpPr/>
          <p:nvPr/>
        </p:nvSpPr>
        <p:spPr>
          <a:xfrm>
            <a:off x="4728115" y="34759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41_4#a32412c65.choices?htil=7&amp;vaa=1&amp;vcp=1&amp;vis=1&amp;pid=f21367400&amp;color=0,0,0&amp;vtp=1&amp;vaab=1&amp;bbb=1"/>
          <p:cNvSpPr/>
          <p:nvPr/>
        </p:nvSpPr>
        <p:spPr>
          <a:xfrm>
            <a:off x="539496" y="4109815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20850" algn="l"/>
                <a:tab pos="3404235" algn="l"/>
                <a:tab pos="50869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_7#c667e01cf?vcp=1&amp;pid=f21367400&amp;color=0,0,0&amp;vtp=1&amp;vaab=1&amp;bt=1&amp;bbb=1&amp;hs=1"/>
          <p:cNvSpPr/>
          <p:nvPr/>
        </p:nvSpPr>
        <p:spPr>
          <a:xfrm>
            <a:off x="481711" y="27293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提醒：请完成第1讲备考练习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adc8ebba.fixed?vcp=1&amp;pid=e82b56a4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物质的性质与变化</a:t>
            </a:r>
            <a:endParaRPr lang="en-US" altLang="zh-CN" sz="4000" dirty="0"/>
          </a:p>
        </p:txBody>
      </p:sp>
      <p:sp>
        <p:nvSpPr>
          <p:cNvPr id="3" name="C_4_BD#0adc8ebba.fixed?vcp=1&amp;pid=e82b56a4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第1讲备考练习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0ee970a?vcp=1&amp;pid=0adc8ebba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43_1#8c66451fc?vaa=1&amp;vcp=1&amp;vis=1&amp;pid=940ee970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（2022·广西桂林·中考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）下列陶艺制作过程一定涉及化学变化的是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_1#8c66451fc.bracket?vaa=1&amp;vcp=1&amp;vis=1&amp;pid=940ee970a&amp;color=0,0,0&amp;vpa=71&amp;vtp=1&amp;vaab=1"/>
          <p:cNvSpPr/>
          <p:nvPr/>
        </p:nvSpPr>
        <p:spPr>
          <a:xfrm>
            <a:off x="816515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43_2#8c66451fc.choices?vaa=1&amp;vcp=1&amp;vis=1&amp;pid=940ee970a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.塑形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B.晾胚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C.刻花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.烧胚</a:t>
            </a:r>
            <a:endParaRPr lang="en-US" altLang="zh-CN" sz="2800" dirty="0"/>
          </a:p>
        </p:txBody>
      </p:sp>
      <p:sp>
        <p:nvSpPr>
          <p:cNvPr id="6" name="QC_6_BD.145_1#24e3cd0e0?vaa=1&amp;vcp=1&amp;vis=1&amp;pid=940ee970a&amp;color=0,0,0&amp;vtp=1&amp;vaab=1&amp;bbb=1&amp;hb=1"/>
          <p:cNvSpPr/>
          <p:nvPr/>
        </p:nvSpPr>
        <p:spPr>
          <a:xfrm>
            <a:off x="539496" y="31723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（2024·湖南·中考）劳动技术课上，同学们利用胶水、铁丝、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彩纸、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蜡烛和竹片等材料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，制作了融合其他学科知识的创意灯笼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。下列过程主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要涉及化学变化的是(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7" name="QC_6_AN.146_1#24e3cd0e0.bracket?vaa=1&amp;vcp=1&amp;vis=1&amp;pid=940ee970a&amp;color=0,0,0&amp;vpa=72&amp;vtp=1&amp;vaab=1"/>
          <p:cNvSpPr/>
          <p:nvPr/>
        </p:nvSpPr>
        <p:spPr>
          <a:xfrm>
            <a:off x="4016915" y="445437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45_2#24e3cd0e0.choices?vaa=1&amp;vcp=1&amp;vis=1&amp;pid=940ee970a&amp;color=0,0,0&amp;vtp=1&amp;vaab=1&amp;bbb=1"/>
          <p:cNvSpPr/>
          <p:nvPr/>
        </p:nvSpPr>
        <p:spPr>
          <a:xfrm>
            <a:off x="539496" y="50949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.竹片弯曲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B.彩纸裁剪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C.蜡烛燃烧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.灯笼悬挂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47_1#6acbe4203?vaa=1&amp;vcp=1&amp;vis=1&amp;pid=940ee970a&amp;color=0,0,0&amp;vtp=1&amp;vaab=1&amp;bt=1&amp;bbb=1&amp;hb=1"/>
              <p:cNvSpPr/>
              <p:nvPr/>
            </p:nvSpPr>
            <p:spPr>
              <a:xfrm>
                <a:off x="539496" y="253946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（2024·江苏扬州·中考）反应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可用于制备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该反应所属的反应类型是(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47_1#6acbe4203?vaa=1&amp;vcp=1&amp;vis=1&amp;pid=940ee970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946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48_1#6acbe4203.bracket?vaa=1&amp;vcp=1&amp;vis=1&amp;pid=940ee970a&amp;color=0,0,0&amp;vpa=73&amp;vtp=1&amp;vaab=1"/>
          <p:cNvSpPr/>
          <p:nvPr/>
        </p:nvSpPr>
        <p:spPr>
          <a:xfrm>
            <a:off x="6409595" y="317382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47_2#6acbe4203.choices?vaa=1&amp;vcp=1&amp;vis=1&amp;pid=940ee970a&amp;color=0,0,0&amp;vtp=1&amp;vaab=1&amp;bbb=1"/>
          <p:cNvSpPr/>
          <p:nvPr/>
        </p:nvSpPr>
        <p:spPr>
          <a:xfrm>
            <a:off x="539496" y="374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.化合反应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B.分解反应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C.置换反应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.复分解反应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9_1#b15230a89?vaa=1&amp;vcp=1&amp;vis=1&amp;pid=940ee970a&amp;color=0,0,0&amp;vtp=1&amp;vaab=1&amp;bt=1&amp;bbb=1&amp;hb=1"/>
          <p:cNvSpPr/>
          <p:nvPr/>
        </p:nvSpPr>
        <p:spPr>
          <a:xfrm>
            <a:off x="539496" y="7139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（2024·四川乐山·中考）化学是一门以实验为基础的科学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涉及化学变化的是(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50_1#b15230a89.bracket?vaa=1&amp;vcp=1&amp;vis=1&amp;pid=940ee970a&amp;color=0,0,0&amp;vpa=74&amp;vtp=1&amp;vaab=1"/>
          <p:cNvSpPr/>
          <p:nvPr/>
        </p:nvSpPr>
        <p:spPr>
          <a:xfrm>
            <a:off x="3661315" y="13483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49_2#b15230a89.choice_image?htil=1&amp;vaa=1&amp;vcp=1&amp;vis=1&amp;pid=940ee970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078323"/>
            <a:ext cx="2560320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49_3#b15230a89?htil=1&amp;vaa=1&amp;vcp=1&amp;vis=1&amp;pid=940ee970a&amp;color=0,0,0&amp;vtp=1&amp;vaab=1&amp;bbb=1"/>
          <p:cNvSpPr/>
          <p:nvPr/>
        </p:nvSpPr>
        <p:spPr>
          <a:xfrm>
            <a:off x="539496" y="33950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A.研碎胆矾</a:t>
            </a:r>
            <a:endParaRPr lang="en-US" altLang="zh-CN" sz="2800" dirty="0"/>
          </a:p>
        </p:txBody>
      </p:sp>
      <p:pic>
        <p:nvPicPr>
          <p:cNvPr id="6" name="QC_6_BD.149_4#b15230a89.choice_image?htil=1&amp;vaa=1&amp;vcp=1&amp;vis=1&amp;pid=940ee970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050891"/>
            <a:ext cx="3300984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149_5#b15230a89?htil=1&amp;vaa=1&amp;vcp=1&amp;vis=1&amp;pid=940ee970a&amp;color=0,0,0&amp;vtp=1&amp;vaab=1&amp;bbb=1"/>
          <p:cNvSpPr/>
          <p:nvPr/>
        </p:nvSpPr>
        <p:spPr>
          <a:xfrm>
            <a:off x="6099048" y="339505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B.蜡烛燃烧</a:t>
            </a:r>
            <a:endParaRPr lang="en-US" altLang="zh-CN" sz="2800" dirty="0"/>
          </a:p>
        </p:txBody>
      </p:sp>
      <p:pic>
        <p:nvPicPr>
          <p:cNvPr id="8" name="QC_6_BD.149_6#b15230a89.choice_image?htil=1&amp;vaa=1&amp;vcp=1&amp;vis=1&amp;pid=940ee970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907123"/>
            <a:ext cx="2660904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49_7#b15230a89?htil=1&amp;vaa=1&amp;vcp=1&amp;vis=1&amp;pid=940ee970a&amp;color=0,0,0&amp;vtp=1&amp;vaab=1&amp;bbb=1"/>
          <p:cNvSpPr/>
          <p:nvPr/>
        </p:nvSpPr>
        <p:spPr>
          <a:xfrm>
            <a:off x="539496" y="554466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C.品红扩散</a:t>
            </a:r>
            <a:endParaRPr lang="en-US" altLang="zh-CN" sz="2800" dirty="0"/>
          </a:p>
        </p:txBody>
      </p:sp>
      <p:pic>
        <p:nvPicPr>
          <p:cNvPr id="10" name="QC_6_BD.149_8#b15230a89.choice_image?htil=1&amp;vaa=1&amp;vcp=1&amp;vis=1&amp;pid=940ee970a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999325"/>
            <a:ext cx="3136392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6_BD.149_9#b15230a89?htil=1&amp;vaa=1&amp;vcp=1&amp;vis=1&amp;pid=940ee970a&amp;color=0,0,0&amp;vtp=1&amp;vaab=1&amp;bbb=1"/>
          <p:cNvSpPr/>
          <p:nvPr/>
        </p:nvSpPr>
        <p:spPr>
          <a:xfrm>
            <a:off x="6099048" y="554466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D.用金刚石切割玻璃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1_1#abed28177?vaa=1&amp;vcp=1&amp;vis=1&amp;pid=940ee970a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（2024·山东滨州·中考）成语是中华民族文明与智慧的结晶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，是中华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文化的瑰宝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下列成语所描述的情境主要涉及化学变化的是(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3" name="QC_6_AN.152_1#abed28177.bracket?vaa=1&amp;vcp=1&amp;vis=1&amp;pid=940ee970a&amp;color=0,0,0&amp;vpa=75&amp;vtp=1&amp;vaab=1"/>
          <p:cNvSpPr/>
          <p:nvPr/>
        </p:nvSpPr>
        <p:spPr>
          <a:xfrm>
            <a:off x="10062114" y="31394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1_2#abed28177.choices?vaa=1&amp;vcp=1&amp;vis=1&amp;pid=940ee970a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.刻舟求剑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B.火上浇油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C.立竿见影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.杯弓蛇影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f102d2b3.fixed?vcp=1&amp;pid=e82b56a4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物质的性质与变化</a:t>
            </a:r>
            <a:endParaRPr lang="en-US" altLang="zh-CN" sz="4000" dirty="0"/>
          </a:p>
        </p:txBody>
      </p:sp>
      <p:sp>
        <p:nvSpPr>
          <p:cNvPr id="3" name="C_4_BD#ef102d2b3.fixed?vcp=1&amp;pid=e82b56a4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3_1#53b711b41?sp=1&amp;vaa=1&amp;vcp=1&amp;vis=1&amp;pid=940ee970a&amp;color=0,0,0&amp;vtp=1&amp;vaab=1&amp;bt=1&amp;bbb=1"/>
          <p:cNvSpPr/>
          <p:nvPr/>
        </p:nvSpPr>
        <p:spPr>
          <a:xfrm>
            <a:off x="539496" y="554401"/>
            <a:ext cx="11109960" cy="13646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（2024·广西桂林·模拟）选择适当的物质填空（填序号）。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A.石墨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B.明矾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C.小苏打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D.干冰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E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.氮气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54_1#d2b079d86?vaa=1&amp;vcp=1&amp;vis=1&amp;pid=53b711b41&amp;color=0,0,0&amp;vtp=1&amp;vaab=1&amp;bbb=1"/>
          <p:cNvSpPr/>
          <p:nvPr/>
        </p:nvSpPr>
        <p:spPr>
          <a:xfrm>
            <a:off x="468535" y="1958747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）可用作粮食储存保护气的是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（2）可用于净水的是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（3）可用于制造舞台烟雾效果的是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（4）可用于治疗胃酸过多的是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（5）可用于制铅笔芯的是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d2b079d86.blank?vaa=1&amp;vcp=1&amp;vis=1&amp;pid=53b711b41&amp;color=0,0,0&amp;vpa=76&amp;vtp=1&amp;vaab=1&amp;bbb=1"/>
              <p:cNvSpPr/>
              <p:nvPr/>
            </p:nvSpPr>
            <p:spPr>
              <a:xfrm>
                <a:off x="5699347" y="2063649"/>
                <a:ext cx="3857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d2b079d86.blank?vaa=1&amp;vcp=1&amp;vis=1&amp;pid=53b711b41&amp;color=0,0,0&amp;vpa=7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9347" y="2063649"/>
                <a:ext cx="385763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_1#d2b079d86.blank?vaa=1&amp;vcp=1&amp;vis=1&amp;pid=53b711b41&amp;color=0,0,0&amp;vpa=77&amp;vtp=1&amp;vaab=1"/>
          <p:cNvSpPr/>
          <p:nvPr/>
        </p:nvSpPr>
        <p:spPr>
          <a:xfrm>
            <a:off x="3831654" y="25759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3_1#d2b079d86.blank?vaa=1&amp;vcp=1&amp;vis=1&amp;pid=53b711b41&amp;color=0,0,0&amp;vpa=78&amp;vtp=1&amp;vaab=1"/>
          <p:cNvSpPr/>
          <p:nvPr/>
        </p:nvSpPr>
        <p:spPr>
          <a:xfrm>
            <a:off x="5952554" y="322366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4_1#d2b079d86.blank?vaa=1&amp;vcp=1&amp;vis=1&amp;pid=53b711b41&amp;color=0,0,0&amp;vpa=79&amp;vtp=1&amp;vaab=1"/>
          <p:cNvSpPr/>
          <p:nvPr/>
        </p:nvSpPr>
        <p:spPr>
          <a:xfrm>
            <a:off x="5254054" y="38713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AN.163_1#d2b079d86.blank?vaa=1&amp;vcp=1&amp;vis=1&amp;pid=53b711b41&amp;color=0,0,0&amp;vpa=80&amp;vtp=1&amp;vaab=1"/>
          <p:cNvSpPr/>
          <p:nvPr/>
        </p:nvSpPr>
        <p:spPr>
          <a:xfrm>
            <a:off x="4530154" y="449811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64_1#7b1309ae3?sp=1&amp;vaa=1&amp;vcp=1&amp;vis=1&amp;pid=940ee970a&amp;color=0,0,0&amp;vtp=1&amp;vaab=1&amp;bt=1&amp;bbb=1&amp;hb=1"/>
          <p:cNvSpPr/>
          <p:nvPr/>
        </p:nvSpPr>
        <p:spPr>
          <a:xfrm>
            <a:off x="539496" y="8971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（2024·广西北流·模拟）化学与我们的生产、生活息息相关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，请选择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合适的物质填空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稀有气体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②氯化钠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③铝合金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④生石灰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⑤活性炭</a:t>
            </a:r>
            <a:endParaRPr lang="en-US" altLang="zh-CN" sz="2800" dirty="0"/>
          </a:p>
        </p:txBody>
      </p:sp>
      <p:sp>
        <p:nvSpPr>
          <p:cNvPr id="3" name="QB_7_BD.165_1#d5871f125?vaa=1&amp;vcp=1&amp;vis=1&amp;pid=7b1309ae3&amp;color=0,0,0&amp;vtp=1&amp;vaab=1&amp;bbb=1"/>
          <p:cNvSpPr/>
          <p:nvPr/>
        </p:nvSpPr>
        <p:spPr>
          <a:xfrm>
            <a:off x="539496" y="282086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）可用于吸附冰箱异味的是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（2）可用作干燥剂的是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（3）可用于制作窗框的是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（4）可用于填充霓虹灯的是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（5）可以用来配制生理盐水的是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d5871f125.blank?vaa=1&amp;vcp=1&amp;vis=1&amp;pid=7b1309ae3&amp;color=0,0,0&amp;vpa=81&amp;vtp=1&amp;vaab=1"/>
          <p:cNvSpPr/>
          <p:nvPr/>
        </p:nvSpPr>
        <p:spPr>
          <a:xfrm>
            <a:off x="5350415" y="27903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6" name="QB_7_AN.2_1#d5871f125.blank?vaa=1&amp;vcp=1&amp;vis=1&amp;pid=7b1309ae3&amp;color=0,0,0&amp;vpa=82&amp;vtp=1&amp;vaab=1"/>
          <p:cNvSpPr/>
          <p:nvPr/>
        </p:nvSpPr>
        <p:spPr>
          <a:xfrm>
            <a:off x="4283615" y="34380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8" name="QB_7_AN.3_1#d5871f125.blank?vaa=1&amp;vcp=1&amp;vis=1&amp;pid=7b1309ae3&amp;color=0,0,0&amp;vpa=83&amp;vtp=1&amp;vaab=1"/>
          <p:cNvSpPr/>
          <p:nvPr/>
        </p:nvSpPr>
        <p:spPr>
          <a:xfrm>
            <a:off x="4639215" y="40857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10" name="QB_7_AN.4_1#d5871f125.blank?vaa=1&amp;vcp=1&amp;vis=1&amp;pid=7b1309ae3&amp;color=0,0,0&amp;vpa=84&amp;vtp=1&amp;vaab=1"/>
          <p:cNvSpPr/>
          <p:nvPr/>
        </p:nvSpPr>
        <p:spPr>
          <a:xfrm>
            <a:off x="4994815" y="473348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2" name="QB_7_AN.174_1#d5871f125.blank?vaa=1&amp;vcp=1&amp;vis=1&amp;pid=7b1309ae3&amp;color=0,0,0&amp;vpa=85&amp;vtp=1&amp;vaab=1"/>
          <p:cNvSpPr/>
          <p:nvPr/>
        </p:nvSpPr>
        <p:spPr>
          <a:xfrm>
            <a:off x="5706015" y="536022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5_1#82ab1c5cb?vaa=1&amp;vcp=1&amp;vis=1&amp;pid=940ee970a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（2024·天津·中考）化学在生产、生活中有着广泛应用。现有①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氧气、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石墨、③氖气、④干冰、⑤氢氧化钙、⑥氯化钠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，请选择适当的物质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</p:txBody>
      </p:sp>
      <p:sp>
        <p:nvSpPr>
          <p:cNvPr id="3" name="QB_7_BD.176_1#96ee76594?vaa=1&amp;vcp=1&amp;vis=1&amp;pid=82ab1c5cb&amp;color=0,0,0&amp;vtp=1&amp;vaab=1&amp;bbb=1"/>
          <p:cNvSpPr/>
          <p:nvPr/>
        </p:nvSpPr>
        <p:spPr>
          <a:xfrm>
            <a:off x="539496" y="2478132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）可用于人工降雨的是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（2）可用作干电池电极的是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（3）可用于制造电光源的是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（4）可供给人类呼吸的是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（5）可用作厨房调味品的是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（6）可用于配制波尔多液的是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96ee76594.blank?vaa=1&amp;vcp=1&amp;vis=1&amp;pid=82ab1c5cb&amp;color=0,0,0&amp;vpa=86&amp;vtp=1&amp;vaab=1"/>
          <p:cNvSpPr/>
          <p:nvPr/>
        </p:nvSpPr>
        <p:spPr>
          <a:xfrm>
            <a:off x="4639215" y="24476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6" name="QB_7_AN.2_1#96ee76594.blank?vaa=1&amp;vcp=1&amp;vis=1&amp;pid=82ab1c5cb&amp;color=0,0,0&amp;vpa=87&amp;vtp=1&amp;vaab=1"/>
          <p:cNvSpPr/>
          <p:nvPr/>
        </p:nvSpPr>
        <p:spPr>
          <a:xfrm>
            <a:off x="4994815" y="30953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8" name="QB_7_AN.3_1#96ee76594.blank?vaa=1&amp;vcp=1&amp;vis=1&amp;pid=82ab1c5cb&amp;color=0,0,0&amp;vpa=88&amp;vtp=1&amp;vaab=1"/>
          <p:cNvSpPr/>
          <p:nvPr/>
        </p:nvSpPr>
        <p:spPr>
          <a:xfrm>
            <a:off x="4994815" y="37430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10" name="QB_7_AN.4_1#96ee76594.blank?vaa=1&amp;vcp=1&amp;vis=1&amp;pid=82ab1c5cb&amp;color=0,0,0&amp;vpa=89&amp;vtp=1&amp;vaab=1"/>
          <p:cNvSpPr/>
          <p:nvPr/>
        </p:nvSpPr>
        <p:spPr>
          <a:xfrm>
            <a:off x="4639215" y="43907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2" name="QB_7_AN.5_1#96ee76594.blank?vaa=1&amp;vcp=1&amp;vis=1&amp;pid=82ab1c5cb&amp;color=0,0,0&amp;vpa=90&amp;vtp=1&amp;vaab=1"/>
          <p:cNvSpPr/>
          <p:nvPr/>
        </p:nvSpPr>
        <p:spPr>
          <a:xfrm>
            <a:off x="4994815" y="50384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14" name="QB_7_AN.187_1#96ee76594.blank?vaa=1&amp;vcp=1&amp;vis=1&amp;pid=82ab1c5cb&amp;color=0,0,0&amp;vpa=91&amp;vtp=1&amp;vaab=1"/>
          <p:cNvSpPr/>
          <p:nvPr/>
        </p:nvSpPr>
        <p:spPr>
          <a:xfrm>
            <a:off x="5350415" y="566519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0641b9d?vcp=1&amp;pid=0adc8ebba&amp;color=146,208,80&amp;vtp=1&amp;vaab=1&amp;bt=1&amp;bbb=1"/>
          <p:cNvSpPr/>
          <p:nvPr/>
        </p:nvSpPr>
        <p:spPr>
          <a:xfrm>
            <a:off x="539496" y="554400"/>
            <a:ext cx="11109960" cy="6134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88_1#c60682a91?vaa=1&amp;vcp=1&amp;vis=1&amp;pid=ca0641b9d&amp;color=0,0,0&amp;vtp=1&amp;vaab=1&amp;bbb=1&amp;hb=1"/>
          <p:cNvSpPr/>
          <p:nvPr/>
        </p:nvSpPr>
        <p:spPr>
          <a:xfrm>
            <a:off x="539496" y="1232085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（2024·安徽·中考）下列我国古法酿酒的工序中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，以发生化学变化为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4" name="QC_6_AN.189_1#c60682a91.bracket?vaa=1&amp;vcp=1&amp;vis=1&amp;pid=ca0641b9d&amp;color=0,0,0&amp;vpa=92&amp;vtp=1&amp;vaab=1"/>
          <p:cNvSpPr/>
          <p:nvPr/>
        </p:nvSpPr>
        <p:spPr>
          <a:xfrm>
            <a:off x="1883314" y="1812730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188_2#c60682a91.choice_image?htil=1&amp;vaa=1&amp;vcp=1&amp;vis=1&amp;pid=ca0641b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573446"/>
            <a:ext cx="2267712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88_3#c60682a91?htil=1&amp;vaa=1&amp;vcp=1&amp;vis=1&amp;pid=ca0641b9d&amp;color=0,0,0&amp;vtp=1&amp;vaab=1&amp;bbb=1"/>
          <p:cNvSpPr/>
          <p:nvPr/>
        </p:nvSpPr>
        <p:spPr>
          <a:xfrm>
            <a:off x="539496" y="3999910"/>
            <a:ext cx="5559552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A.捣碎酒曲</a:t>
            </a:r>
            <a:endParaRPr lang="en-US" altLang="zh-CN" sz="2800" dirty="0"/>
          </a:p>
        </p:txBody>
      </p:sp>
      <p:pic>
        <p:nvPicPr>
          <p:cNvPr id="7" name="QC_6_BD.188_4#c60682a91.choice_image?htil=1&amp;vaa=1&amp;vcp=1&amp;vis=1&amp;pid=ca0641b9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472862"/>
            <a:ext cx="2505456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6_BD.188_5#c60682a91?htil=1&amp;vaa=1&amp;vcp=1&amp;vis=1&amp;pid=ca0641b9d&amp;color=0,0,0&amp;vtp=1&amp;vaab=1&amp;bbb=1"/>
          <p:cNvSpPr/>
          <p:nvPr/>
        </p:nvSpPr>
        <p:spPr>
          <a:xfrm>
            <a:off x="6099048" y="3999910"/>
            <a:ext cx="5559552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B.谷曲混合</a:t>
            </a:r>
            <a:endParaRPr lang="en-US" altLang="zh-CN" sz="2800" dirty="0"/>
          </a:p>
        </p:txBody>
      </p:sp>
      <p:pic>
        <p:nvPicPr>
          <p:cNvPr id="9" name="QC_6_BD.188_6#c60682a91.choice_image?htil=1&amp;vaa=1&amp;vcp=1&amp;vis=1&amp;pid=ca0641b9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4521118"/>
            <a:ext cx="2304288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6_BD.188_7#c60682a91?htil=1&amp;vaa=1&amp;vcp=1&amp;vis=1&amp;pid=ca0641b9d&amp;color=0,0,0&amp;vtp=1&amp;vaab=1&amp;bbb=1"/>
          <p:cNvSpPr/>
          <p:nvPr/>
        </p:nvSpPr>
        <p:spPr>
          <a:xfrm>
            <a:off x="539496" y="5942503"/>
            <a:ext cx="5559552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C.发酵成酒</a:t>
            </a:r>
            <a:endParaRPr lang="en-US" altLang="zh-CN" sz="2800" dirty="0"/>
          </a:p>
        </p:txBody>
      </p:sp>
      <p:pic>
        <p:nvPicPr>
          <p:cNvPr id="11" name="QC_6_BD.188_8#c60682a91.choice_image?htil=1&amp;vaa=1&amp;vcp=1&amp;vis=1&amp;pid=ca0641b9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4525182"/>
            <a:ext cx="232257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6_BD.188_9#c60682a91?htil=1&amp;vaa=1&amp;vcp=1&amp;vis=1&amp;pid=ca0641b9d&amp;color=0,0,0&amp;vtp=1&amp;vaab=1&amp;bbb=1"/>
          <p:cNvSpPr/>
          <p:nvPr/>
        </p:nvSpPr>
        <p:spPr>
          <a:xfrm>
            <a:off x="6099048" y="5942503"/>
            <a:ext cx="5559552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D.泉水勾兑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90_1#f3c82b27f?vaa=1&amp;vcp=1&amp;vis=1&amp;pid=ca0641b9d&amp;color=0,0,0&amp;vtp=1&amp;vaab=1&amp;bt=1&amp;bbb=1&amp;hb=1"/>
              <p:cNvSpPr/>
              <p:nvPr/>
            </p:nvSpPr>
            <p:spPr>
              <a:xfrm>
                <a:off x="539496" y="218754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（2024·河南·中考）《周礼·考工记》中记载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，古人将含碳酸钙的贝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壳制成石灰乳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，向草木灰（含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）的水溶液中加石灰乳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，生成物能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除去丝帛的污渍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以上过程不涉及的化学基本反应类型是(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190_1#f3c82b27f?vaa=1&amp;vcp=1&amp;vis=1&amp;pid=ca0641b9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754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3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1_1#f3c82b27f.bracket?vaa=1&amp;vcp=1&amp;vis=1&amp;pid=ca0641b9d&amp;color=0,0,0&amp;vpa=93&amp;vtp=1&amp;vaab=1"/>
          <p:cNvSpPr/>
          <p:nvPr/>
        </p:nvSpPr>
        <p:spPr>
          <a:xfrm>
            <a:off x="9706514" y="34696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90_2#f3c82b27f.choices?vaa=1&amp;vcp=1&amp;vis=1&amp;pid=ca0641b9d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.化合反应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B.分解反应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C.置换反应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.复分解反应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2_1#d82793bb9?sp=1&amp;vaa=1&amp;vcp=1&amp;vis=1&amp;pid=ca0641b9d&amp;color=0,0,0&amp;vtp=1&amp;vaab=1&amp;bt=1&amp;bbb=1&amp;hb=1"/>
          <p:cNvSpPr/>
          <p:nvPr/>
        </p:nvSpPr>
        <p:spPr>
          <a:xfrm>
            <a:off x="539496" y="68884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（2022·广西柳州·中考）从宏观—微观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—符号相结合的视角探究物质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及其变化是学习化学的一种科学思维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1是工业上在一定条件下合成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氨气的微观示意图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pic>
        <p:nvPicPr>
          <p:cNvPr id="3" name="QC_6_BD.192_2#d82793bb9?iti=9&amp;vaa=1&amp;vcp=1&amp;vis=1&amp;pid=ca0641b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368" y="2666492"/>
            <a:ext cx="6300216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92_3#d82793bb9?iti=9&amp;vaa=1&amp;vcp=1&amp;vis=1&amp;pid=ca0641b9d&amp;color=0,0,0&amp;vtp=1&amp;vaab=1&amp;bbb=1"/>
          <p:cNvSpPr/>
          <p:nvPr/>
        </p:nvSpPr>
        <p:spPr>
          <a:xfrm>
            <a:off x="5787295" y="430225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5" name="QC_6_AN.193_1#d82793bb9.bracket?vaa=1&amp;vcp=1&amp;vis=1&amp;pid=ca0641b9d&amp;color=0,0,0&amp;vpa=94&amp;vtp=1&amp;vaab=1"/>
          <p:cNvSpPr/>
          <p:nvPr/>
        </p:nvSpPr>
        <p:spPr>
          <a:xfrm>
            <a:off x="7928514" y="19709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92_4#d82793bb9.choices?vaa=1&amp;vcp=1&amp;vis=1&amp;pid=ca0641b9d&amp;color=0,0,0&amp;vtp=1&amp;vaab=1&amp;bbb=1"/>
          <p:cNvSpPr/>
          <p:nvPr/>
        </p:nvSpPr>
        <p:spPr>
          <a:xfrm>
            <a:off x="539496" y="49493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.反应前后元素种类不变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.反应前后物质总质量不变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C.反应前后原子个数改变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.反应前后分子个数改变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b413f90?vcp=1&amp;pid=0adc8ebba&amp;color=146,208,8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92D05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6_BD.194_1#c8adf0c64?iti=10&amp;htil=8&amp;vaa=1&amp;vcp=1&amp;vis=1&amp;pid=0fb413f9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0144" y="1285528"/>
            <a:ext cx="4096512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94_2#c8adf0c64?iti=10&amp;htil=8&amp;vaa=1&amp;vcp=1&amp;vis=1&amp;pid=0fb413f90&amp;color=0,0,0&amp;vtp=1&amp;vaab=1&amp;bbb=1"/>
          <p:cNvSpPr/>
          <p:nvPr/>
        </p:nvSpPr>
        <p:spPr>
          <a:xfrm>
            <a:off x="9211219" y="3204752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5" name="QC_6_BD.194_3#c8adf0c64?htil=8&amp;sp=1&amp;vaa=1&amp;vcp=1&amp;vis=1&amp;pid=0fb413f90&amp;color=0,0,0&amp;vtp=1&amp;vaab=1&amp;bbb=1&amp;hb=1&amp;hs=1"/>
          <p:cNvSpPr/>
          <p:nvPr/>
        </p:nvSpPr>
        <p:spPr>
          <a:xfrm>
            <a:off x="539496" y="1267240"/>
            <a:ext cx="68854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）某实验小组的同学用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2甲所示实验验证质量守恒定律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，一段时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发现锥形瓶内部分固体变为红棕色。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实验过程中瓶内物质或元素质量变化与图2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6_AN.195_1#c8adf0c64.bracket?vaa=1&amp;vcp=1&amp;vis=1&amp;pid=0fb413f90&amp;color=0,0,0&amp;vpa=95&amp;vtp=1&amp;vaab=1"/>
          <p:cNvSpPr/>
          <p:nvPr/>
        </p:nvSpPr>
        <p:spPr>
          <a:xfrm>
            <a:off x="2594514" y="38447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94_4#c8adf0c64.choices?vaa=1&amp;vcp=1&amp;vis=1&amp;pid=0fb413f90&amp;color=0,0,0&amp;vtp=1&amp;vaab=1&amp;bbb=1&amp;hs=1"/>
          <p:cNvSpPr/>
          <p:nvPr/>
        </p:nvSpPr>
        <p:spPr>
          <a:xfrm>
            <a:off x="539496" y="44740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.铁粉的质量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.氮气的质量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C.氧元素的质量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.固态物质的质量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96_1#6733529ad?vaa=1&amp;vcp=1&amp;vis=1&amp;pid=0fb413f90&amp;color=0,0,0&amp;vtp=1&amp;vaab=1&amp;bt=1&amp;bbb=1&amp;hb=1"/>
          <p:cNvSpPr/>
          <p:nvPr/>
        </p:nvSpPr>
        <p:spPr>
          <a:xfrm>
            <a:off x="539496" y="9009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（2024·江苏盐城·中考）中华文化源远流长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，蕴含着深邃的哲学智慧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和丰富的实践经验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197_1#7a9c78094?vaa=1&amp;vcp=1&amp;vis=1&amp;pid=6733529ad&amp;color=0,0,0&amp;vtp=1&amp;vaab=1&amp;bbb=1&amp;hb=1"/>
          <p:cNvSpPr/>
          <p:nvPr/>
        </p:nvSpPr>
        <p:spPr>
          <a:xfrm>
            <a:off x="539496" y="218395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（1）刘禹锡“千淘万漉虽辛苦，吹尽狂沙始到金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”中包含的淘金过程发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生的变化，从化学的视角看属于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填“物理”或“化学”）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（2）李商隐“春蚕到死丝方尽”中的“蚕丝”属于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（填“天然”或“合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成”）纤维。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（3）姜夔“高花未吐，暗香已远”蕴含着科学道理，从分子的角度分析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“暗香已远”的原因是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7a9c78094.blank?vaa=1&amp;vcp=1&amp;vis=1&amp;pid=6733529ad&amp;color=0,0,0&amp;vpa=96&amp;vtp=1&amp;vaab=1&amp;bbb=1"/>
          <p:cNvSpPr/>
          <p:nvPr/>
        </p:nvSpPr>
        <p:spPr>
          <a:xfrm>
            <a:off x="5528215" y="28011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</a:t>
            </a:r>
            <a:endParaRPr lang="en-US" altLang="zh-CN" sz="2800" dirty="0"/>
          </a:p>
        </p:txBody>
      </p:sp>
      <p:sp>
        <p:nvSpPr>
          <p:cNvPr id="6" name="QB_7_AN.2_1#7a9c78094.blank?vaa=1&amp;vcp=1&amp;vis=1&amp;pid=6733529ad&amp;color=0,0,0&amp;vpa=97&amp;vtp=1&amp;vaab=1&amp;bbb=1"/>
          <p:cNvSpPr/>
          <p:nvPr/>
        </p:nvSpPr>
        <p:spPr>
          <a:xfrm>
            <a:off x="7757064" y="34488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</a:t>
            </a:r>
            <a:endParaRPr lang="en-US" altLang="zh-CN" sz="2800" dirty="0"/>
          </a:p>
        </p:txBody>
      </p:sp>
      <p:sp>
        <p:nvSpPr>
          <p:cNvPr id="8" name="QB_7_AN.202_1#7a9c78094.blank?vaa=1&amp;vcp=1&amp;vis=1&amp;pid=6733529ad&amp;color=0,0,0&amp;vpa=98&amp;vtp=1&amp;vaab=1&amp;bbb=1"/>
          <p:cNvSpPr/>
          <p:nvPr/>
        </p:nvSpPr>
        <p:spPr>
          <a:xfrm>
            <a:off x="3708940" y="5371020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分子是在不断运动的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03_1#6bade399d?vaa=1&amp;vcp=1&amp;vis=1&amp;pid=6733529ad&amp;color=0,0,0&amp;vtp=1&amp;vaab=1&amp;bt=1&amp;bbb=1&amp;hb=1"/>
              <p:cNvSpPr/>
              <p:nvPr/>
            </p:nvSpPr>
            <p:spPr>
              <a:xfrm>
                <a:off x="539496" y="859535"/>
                <a:ext cx="11109960" cy="192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（4）苏轼“投泥泼水愈光明”中“投泥泼水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”反映的化学原理是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，“愈光明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”指的是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填写物质化学式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烧的结果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03_1#6bade399d?vaa=1&amp;vcp=1&amp;vis=1&amp;pid=6733529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9535"/>
                <a:ext cx="11109960" cy="19252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3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6bade399d.blank?vaa=1&amp;vcp=1&amp;vis=1&amp;pid=6733529ad&amp;color=0,0,0&amp;vpa=99&amp;vtp=1&amp;vaab=1&amp;bbb=1"/>
              <p:cNvSpPr/>
              <p:nvPr/>
            </p:nvSpPr>
            <p:spPr>
              <a:xfrm>
                <a:off x="6525323" y="1628203"/>
                <a:ext cx="1378395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CO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6bade399d.blank?vaa=1&amp;vcp=1&amp;vis=1&amp;pid=6733529ad&amp;color=0,0,0&amp;vpa=9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5323" y="1628203"/>
                <a:ext cx="1378395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37" b="-9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BD.205_1#14066a98e?vaa=1&amp;vcp=1&amp;vis=1&amp;pid=6733529ad&amp;color=0,0,0&amp;vtp=1&amp;vaab=1&amp;bbb=1&amp;hb=1"/>
          <p:cNvSpPr/>
          <p:nvPr/>
        </p:nvSpPr>
        <p:spPr>
          <a:xfrm>
            <a:off x="539496" y="28655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（5）《汉书》记载：“高奴县有洧水，可燃。”洧水中含有石油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，石油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（填“可再生”或“不可再生”）。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2_1#14066a98e.blank?vaa=1&amp;vcp=1&amp;vis=1&amp;pid=6733529ad&amp;color=0,0,0&amp;vpa=100&amp;vtp=1&amp;vaab=1&amp;bbb=1"/>
          <p:cNvSpPr/>
          <p:nvPr/>
        </p:nvSpPr>
        <p:spPr>
          <a:xfrm>
            <a:off x="1261015" y="346176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不可再生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207_1#54cb7414b?vaa=1&amp;vcp=1&amp;vis=1&amp;pid=6733529ad&amp;color=0,0,0&amp;vtp=1&amp;vaab=1&amp;bbb=1&amp;hb=1"/>
              <p:cNvSpPr/>
              <p:nvPr/>
            </p:nvSpPr>
            <p:spPr>
              <a:xfrm>
                <a:off x="539496" y="414248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（6）《本草经集注》记载：“强烧之，紫青烟起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云是真硝石也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硝石”主要成分是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在肥料中属于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填“复合肥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农家肥”）。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207_1#54cb7414b?vaa=1&amp;vcp=1&amp;vis=1&amp;pid=6733529a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42487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1" r="-2066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08_1#54cb7414b.blank?vaa=1&amp;vcp=1&amp;vis=1&amp;pid=6733529ad&amp;color=0,0,0&amp;vpa=101&amp;vtp=1&amp;vaab=1&amp;bbb=1"/>
          <p:cNvSpPr/>
          <p:nvPr/>
        </p:nvSpPr>
        <p:spPr>
          <a:xfrm>
            <a:off x="7567453" y="475970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复合肥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9_1#b8d67f680?vaa=1&amp;vcp=1&amp;vis=1&amp;pid=6733529ad&amp;color=0,0,0&amp;vtp=1&amp;vaab=1&amp;bt=1&amp;bbb=1&amp;hb=1"/>
          <p:cNvSpPr/>
          <p:nvPr/>
        </p:nvSpPr>
        <p:spPr>
          <a:xfrm>
            <a:off x="539496" y="18976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（7）《三国志》记载：“扬汤止沸，不如去薪。”“薪”指柴、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草等燃料，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”灭火的原理是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b8d67f680.blank?vaa=1&amp;vcp=1&amp;vis=1&amp;pid=6733529ad&amp;color=0,0,0&amp;vpa=102&amp;vtp=1&amp;vaab=1&amp;bbb=1"/>
          <p:cNvSpPr/>
          <p:nvPr/>
        </p:nvSpPr>
        <p:spPr>
          <a:xfrm>
            <a:off x="3708940" y="249386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移走可燃物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11_1#da83d5adf?vaa=1&amp;vcp=1&amp;vis=1&amp;pid=6733529ad&amp;color=0,0,0&amp;vtp=1&amp;vaab=1&amp;bbb=1&amp;hb=1"/>
              <p:cNvSpPr/>
              <p:nvPr/>
            </p:nvSpPr>
            <p:spPr>
              <a:xfrm>
                <a:off x="539496" y="310753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（8）《天工开物》记载：“煤饼烧石成灰。”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“石”的主要成分是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灰”指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CaO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，“烧石成灰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”可用化学方程式表示为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该反应属于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填化学基本反应类型）。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11_1#da83d5adf?vaa=1&amp;vcp=1&amp;vis=1&amp;pid=6733529a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753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3254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12_1#da83d5adf.blank?vaa=1&amp;vcp=1&amp;vis=1&amp;pid=6733529ad&amp;color=0,0,0&amp;vpa=103&amp;vtp=1&amp;vaab=1&amp;bbb=1&amp;rh=43.6"/>
              <p:cNvSpPr/>
              <p:nvPr/>
            </p:nvSpPr>
            <p:spPr>
              <a:xfrm>
                <a:off x="7854697" y="3747103"/>
                <a:ext cx="3670808" cy="5537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800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800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800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CaO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12_1#da83d5adf.blank?vaa=1&amp;vcp=1&amp;vis=1&amp;pid=6733529ad&amp;color=0,0,0&amp;vpa=103&amp;vtp=1&amp;vaab=1&amp;bbb=1&amp;rh=43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697" y="3747103"/>
                <a:ext cx="3670808" cy="553720"/>
              </a:xfrm>
              <a:prstGeom prst="rect">
                <a:avLst/>
              </a:prstGeom>
              <a:blipFill rotWithShape="1">
                <a:blip r:embed="rId4"/>
                <a:stretch>
                  <a:fillRect l="-10" t="-24650" r="7" b="-8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13_1#da83d5adf.blank?vaa=1&amp;vcp=1&amp;vis=1&amp;pid=6733529ad&amp;color=0,0,0&amp;vpa=104&amp;vtp=1&amp;vaab=1&amp;bbb=1"/>
          <p:cNvSpPr/>
          <p:nvPr/>
        </p:nvSpPr>
        <p:spPr>
          <a:xfrm>
            <a:off x="2327814" y="435149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分解反应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36a4342f0?sp=1&amp;vaa=1&amp;vcp=1&amp;vis=1&amp;pid=ef102d2b3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物质的变化。</a:t>
            </a:r>
            <a:endParaRPr lang="en-US" altLang="zh-CN" sz="2800" dirty="0"/>
          </a:p>
        </p:txBody>
      </p:sp>
      <p:graphicFrame>
        <p:nvGraphicFramePr>
          <p:cNvPr id="13" name="QB_5_BD.1_2#36a4342f0?colgroup=5,9,14&amp;vaa=1&amp;vcp=1&amp;vis=1&amp;pid=ef102d2b3&amp;color=0,0,0&amp;vtp=1&amp;vaab=1&amp;bbb=1&amp;hb=1"/>
          <p:cNvGraphicFramePr>
            <a:graphicFrameLocks noGrp="1"/>
          </p:cNvGraphicFramePr>
          <p:nvPr/>
        </p:nvGraphicFramePr>
        <p:xfrm>
          <a:off x="539496" y="1811527"/>
          <a:ext cx="11073384" cy="390322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2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物理变化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化学变化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判断依据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变化时是否有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常见现象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多表现为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的改变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常表现为改变颜色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而且伴随发光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5_AN.2_1#36a4342f0.blank?vaa=1&amp;vcp=1&amp;vis=1&amp;pid=ef102d2b3&amp;color=0,0,0&amp;vpa=1&amp;vtp=1&amp;vaab=1&amp;bbb=1"/>
          <p:cNvSpPr/>
          <p:nvPr/>
        </p:nvSpPr>
        <p:spPr>
          <a:xfrm>
            <a:off x="2735231" y="2354770"/>
            <a:ext cx="2747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没有生成新物质</a:t>
            </a:r>
            <a:endParaRPr lang="en-US" altLang="zh-CN" sz="2800" dirty="0"/>
          </a:p>
        </p:txBody>
      </p:sp>
      <p:sp>
        <p:nvSpPr>
          <p:cNvPr id="5" name="QB_5_AN.3_1#36a4342f0.blank?vaa=1&amp;vcp=1&amp;vis=1&amp;pid=ef102d2b3&amp;color=0,0,0&amp;vpa=2&amp;vtp=1&amp;vaab=1&amp;bbb=1"/>
          <p:cNvSpPr/>
          <p:nvPr/>
        </p:nvSpPr>
        <p:spPr>
          <a:xfrm>
            <a:off x="7261511" y="261410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生成新物质</a:t>
            </a:r>
            <a:endParaRPr lang="en-US" altLang="zh-CN" sz="2800" dirty="0"/>
          </a:p>
        </p:txBody>
      </p:sp>
      <p:sp>
        <p:nvSpPr>
          <p:cNvPr id="6" name="QB_5_AN.4_1#36a4342f0.blank?vaa=1&amp;vcp=1&amp;vis=1&amp;pid=ef102d2b3&amp;color=0,0,0&amp;vpa=3&amp;vtp=1&amp;vaab=1&amp;bbb=1"/>
          <p:cNvSpPr/>
          <p:nvPr/>
        </p:nvSpPr>
        <p:spPr>
          <a:xfrm>
            <a:off x="7096919" y="345795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新物质</a:t>
            </a:r>
            <a:endParaRPr lang="en-US" altLang="zh-CN" sz="2800" dirty="0"/>
          </a:p>
        </p:txBody>
      </p:sp>
      <p:sp>
        <p:nvSpPr>
          <p:cNvPr id="7" name="QB_5_AN.5_1#36a4342f0.blank?vaa=1&amp;vcp=1&amp;vis=1&amp;pid=ef102d2b3&amp;color=0,0,0&amp;vpa=4&amp;vtp=1&amp;vaab=1&amp;bbb=1"/>
          <p:cNvSpPr/>
          <p:nvPr/>
        </p:nvSpPr>
        <p:spPr>
          <a:xfrm>
            <a:off x="4065038" y="43198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形状</a:t>
            </a:r>
            <a:endParaRPr lang="en-US" altLang="zh-CN" sz="2800" dirty="0"/>
          </a:p>
        </p:txBody>
      </p:sp>
      <p:sp>
        <p:nvSpPr>
          <p:cNvPr id="8" name="QB_5_AN.6_1#36a4342f0.blank?vaa=1&amp;vcp=1&amp;vis=1&amp;pid=ef102d2b3&amp;color=0,0,0&amp;vpa=5&amp;vtp=1&amp;vaab=1&amp;bbb=1"/>
          <p:cNvSpPr/>
          <p:nvPr/>
        </p:nvSpPr>
        <p:spPr>
          <a:xfrm>
            <a:off x="2642638" y="48585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</a:t>
            </a:r>
            <a:endParaRPr lang="en-US" altLang="zh-CN" sz="2800" dirty="0"/>
          </a:p>
        </p:txBody>
      </p:sp>
      <p:sp>
        <p:nvSpPr>
          <p:cNvPr id="9" name="QB_5_AN.7_1#36a4342f0.blank?vaa=1&amp;vcp=1&amp;vis=1&amp;pid=ef102d2b3&amp;color=0,0,0&amp;vpa=6&amp;vtp=1&amp;vaab=1&amp;bbb=1"/>
          <p:cNvSpPr/>
          <p:nvPr/>
        </p:nvSpPr>
        <p:spPr>
          <a:xfrm>
            <a:off x="9359922" y="404044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放出气体</a:t>
            </a:r>
            <a:endParaRPr lang="en-US" altLang="zh-CN" sz="2800" dirty="0"/>
          </a:p>
        </p:txBody>
      </p:sp>
      <p:sp>
        <p:nvSpPr>
          <p:cNvPr id="10" name="QB_5_AN.8_1#36a4342f0.blank?vaa=1&amp;vcp=1&amp;vis=1&amp;pid=ef102d2b3&amp;color=0,0,0&amp;vpa=7&amp;vtp=1&amp;vaab=1&amp;bbb=1"/>
          <p:cNvSpPr/>
          <p:nvPr/>
        </p:nvSpPr>
        <p:spPr>
          <a:xfrm>
            <a:off x="6172223" y="459924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生成沉淀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4_1#560e0c9c0?sp=1&amp;vaa=1&amp;vcp=1&amp;vis=1&amp;pid=0fb413f90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（2024·黑龙江绥化·中考）我国科研人员以水滑石为载体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，通过一种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复杂的催化剂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，在阳光的作用下使甲烷和水发生反应生成氢气和A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微观反应示意图如图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3所示，请回答下列问题。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6_BD.214_2#560e0c9c0?iti=11&amp;vaa=1&amp;vcp=1&amp;vis=1&amp;pid=0fb413f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32044"/>
            <a:ext cx="5458968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14_3#560e0c9c0?iti=11&amp;vaa=1&amp;vcp=1&amp;vis=1&amp;pid=0fb413f90&amp;color=0,0,0&amp;vtp=1&amp;vaab=1&amp;bbb=1"/>
          <p:cNvSpPr/>
          <p:nvPr/>
        </p:nvSpPr>
        <p:spPr>
          <a:xfrm>
            <a:off x="5787295" y="435982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215_1#d935a7f80?vaa=1&amp;vcp=1&amp;vis=1&amp;pid=560e0c9c0&amp;color=0,0,0&amp;vtp=1&amp;vaab=1&amp;bbb=1"/>
          <p:cNvSpPr/>
          <p:nvPr/>
        </p:nvSpPr>
        <p:spPr>
          <a:xfrm>
            <a:off x="539496" y="50054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（1）写出生成物A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的化学式：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（2）参加反应的甲烷和水的质量比是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（填最简整数比）。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d935a7f80.blank?vaa=1&amp;vcp=1&amp;vis=1&amp;pid=560e0c9c0&amp;color=0,0,0&amp;vpa=105&amp;vtp=1&amp;vaab=1&amp;bbb=1"/>
              <p:cNvSpPr/>
              <p:nvPr/>
            </p:nvSpPr>
            <p:spPr>
              <a:xfrm>
                <a:off x="5303583" y="5106778"/>
                <a:ext cx="7783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_1#d935a7f80.blank?vaa=1&amp;vcp=1&amp;vis=1&amp;pid=560e0c9c0&amp;color=0,0,0&amp;vpa=10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583" y="5106778"/>
                <a:ext cx="77832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8" t="-27" r="65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18_1#d935a7f80.blank?vaa=1&amp;vcp=1&amp;vis=1&amp;pid=560e0c9c0&amp;color=0,0,0&amp;vpa=106&amp;vtp=1&amp;vaab=1&amp;bbb=1"/>
              <p:cNvSpPr/>
              <p:nvPr/>
            </p:nvSpPr>
            <p:spPr>
              <a:xfrm>
                <a:off x="6494208" y="5731237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4∶9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18_1#d935a7f80.blank?vaa=1&amp;vcp=1&amp;vis=1&amp;pid=560e0c9c0&amp;color=0,0,0&amp;vpa=10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4208" y="5731237"/>
                <a:ext cx="72758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9_1#282924a8b?sp=1&amp;vaa=1&amp;vcp=1&amp;vis=1&amp;pid=560e0c9c0&amp;color=0,0,0&amp;vtp=1&amp;vaab=1&amp;bt=1&amp;bbb=1"/>
          <p:cNvSpPr/>
          <p:nvPr/>
        </p:nvSpPr>
        <p:spPr>
          <a:xfrm>
            <a:off x="539496" y="59280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）下列说法正确的是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.催化剂增大了该反应的反应速率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.该反应前后分子的种类和个数都不变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.该反应属于置换反应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.该反应制氢气充分利用太阳能，可达到节能的目的</a:t>
            </a:r>
            <a:endParaRPr lang="en-US" altLang="zh-CN" sz="2800" dirty="0"/>
          </a:p>
        </p:txBody>
      </p:sp>
      <p:sp>
        <p:nvSpPr>
          <p:cNvPr id="3" name="QB_7_AN.220_1#282924a8b.blank?vaa=1&amp;vcp=1&amp;vis=1&amp;pid=560e0c9c0&amp;color=0,0,0&amp;vpa=107&amp;vtp=1&amp;vaab=1&amp;bbb=1"/>
          <p:cNvSpPr/>
          <p:nvPr/>
        </p:nvSpPr>
        <p:spPr>
          <a:xfrm>
            <a:off x="4296315" y="562324"/>
            <a:ext cx="1128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A、D</a:t>
            </a:r>
            <a:endParaRPr lang="en-US" altLang="zh-CN" sz="2800" dirty="0"/>
          </a:p>
        </p:txBody>
      </p:sp>
      <p:pic>
        <p:nvPicPr>
          <p:cNvPr id="4" name="QO_6_BD.219_2#282924a8b?iti=12&amp;vaa=1&amp;vcp=1&amp;vis=1&amp;pid=560e0c9c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857720"/>
            <a:ext cx="5458968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19_3#282924a8b?iti=12&amp;vaa=1&amp;vcp=1&amp;vis=1&amp;pid=560e0c9c0&amp;color=0,0,0&amp;vtp=1&amp;vaab=1&amp;bbb=1"/>
          <p:cNvSpPr/>
          <p:nvPr/>
        </p:nvSpPr>
        <p:spPr>
          <a:xfrm>
            <a:off x="5787295" y="5685504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5_BD.9_1#36a4342f0?colgroup=5,9,14&amp;vaa=1&amp;vcp=1&amp;vis=1&amp;pid=ef102d2b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2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物理变化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化学变化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关键词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破碎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打磨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蒸馏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吸附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沉降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熔化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蒸发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升华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挥发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沸腾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结冰等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燃烧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发酵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发霉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生锈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冶炼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光合作用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杀菌消毒等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化学变化过程中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不一定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下同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时发生物理变化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物理变化过程中一定不包含化学变化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化学变化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伴随着能量变化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5_AN.10_1#36a4342f0.blank?vaa=1&amp;vcp=1&amp;vis=1&amp;pid=ef102d2b3&amp;color=0,0,0&amp;mp=1&amp;vpa=8&amp;vtp=1&amp;vaab=1&amp;bbb=1"/>
          <p:cNvSpPr/>
          <p:nvPr/>
        </p:nvSpPr>
        <p:spPr>
          <a:xfrm>
            <a:off x="5131838" y="460746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</a:t>
            </a:r>
            <a:endParaRPr lang="en-US" altLang="zh-CN" sz="2800" dirty="0"/>
          </a:p>
        </p:txBody>
      </p:sp>
      <p:sp>
        <p:nvSpPr>
          <p:cNvPr id="4" name="QB_5_AN.11_1#36a4342f0.blank?vaa=1&amp;vcp=1&amp;vis=1&amp;pid=ef102d2b3&amp;color=0,0,0&amp;mp=1&amp;vpa=9&amp;vtp=1&amp;vaab=1&amp;bbb=1"/>
          <p:cNvSpPr/>
          <p:nvPr/>
        </p:nvSpPr>
        <p:spPr>
          <a:xfrm>
            <a:off x="4065038" y="570499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</a:t>
            </a:r>
            <a:endParaRPr lang="en-US" altLang="zh-CN" sz="2800" dirty="0"/>
          </a:p>
        </p:txBody>
      </p:sp>
      <p:sp>
        <p:nvSpPr>
          <p:cNvPr id="2" name="QB_5_BD.9_1#36a4342f0?colgroup=5,9,14&amp;vaa=1&amp;vcp=1&amp;vis=1&amp;pid=ef102d2b3&amp;color=0,0,0&amp;mp=1&amp;vtp=1&amp;vaab=1&amp;bt=1&amp;bbb=1"/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5af6fd4c?vcp=1&amp;pid=ef102d2b3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【特别提示】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化学变化的现象与实质。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（1）变化与现象的关系：发光、放热、变色、产生气体、生成沉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淀这些现象只能辅助判断物质是否发生了化学变化，不能作为判断该变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化是否化学变化的依据，如灯泡通电发光、放热，发生的就是物理变化。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（2）爆炸不一定是化学变化，如火药爆炸是化学变化，车胎爆炸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属于物理变化。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_1#b8c355e9d?sp=1&amp;vaa=1&amp;vcp=1&amp;vis=1&amp;pid=ef102d2b3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物质的性质。</a:t>
            </a:r>
            <a:endParaRPr lang="en-US" altLang="zh-CN" sz="2800" dirty="0"/>
          </a:p>
        </p:txBody>
      </p:sp>
      <p:graphicFrame>
        <p:nvGraphicFramePr>
          <p:cNvPr id="16" name="QB_5_BD.12_2#b8c355e9d?colgroup=4,12,12&amp;vaa=1&amp;vcp=1&amp;vis=1&amp;pid=ef102d2b3&amp;color=0,0,0&amp;vtp=1&amp;vaab=1&amp;bbb=1&amp;hb=1"/>
          <p:cNvGraphicFramePr>
            <a:graphicFrameLocks noGrp="1"/>
          </p:cNvGraphicFramePr>
          <p:nvPr/>
        </p:nvGraphicFramePr>
        <p:xfrm>
          <a:off x="539496" y="1534159"/>
          <a:ext cx="11082528" cy="4457956"/>
        </p:xfrm>
        <a:graphic>
          <a:graphicData uri="http://schemas.openxmlformats.org/drawingml/2006/table">
            <a:tbl>
              <a:tblPr/>
              <a:tblGrid>
                <a:gridCol w="194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物理性质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化学性质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物质不需要发生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就表现出来的性质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物质在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中表现出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来的性质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常见性质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颜色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状态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硬度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密度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熔点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沸点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溶解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挥发性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导电性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延展性等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可燃性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氧化性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还原性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腐蚀性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酸碱性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金属活动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稳定性等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判断依据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是否需要通过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表现出来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5_AN.13_1#b8c355e9d.blank?vaa=1&amp;vcp=1&amp;vis=1&amp;pid=ef102d2b3&amp;color=0,0,0&amp;vpa=10&amp;vtp=1&amp;vaab=1&amp;bbb=1"/>
          <p:cNvSpPr/>
          <p:nvPr/>
        </p:nvSpPr>
        <p:spPr>
          <a:xfrm>
            <a:off x="5058686" y="207740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化学变化</a:t>
            </a:r>
            <a:endParaRPr lang="en-US" altLang="zh-CN" sz="2800" dirty="0"/>
          </a:p>
        </p:txBody>
      </p:sp>
      <p:sp>
        <p:nvSpPr>
          <p:cNvPr id="5" name="QB_5_AN.14_1#b8c355e9d.blank?vaa=1&amp;vcp=1&amp;vis=1&amp;pid=ef102d2b3&amp;color=0,0,0&amp;vpa=11&amp;vtp=1&amp;vaab=1&amp;bbb=1"/>
          <p:cNvSpPr/>
          <p:nvPr/>
        </p:nvSpPr>
        <p:spPr>
          <a:xfrm>
            <a:off x="8208286" y="207740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化学变化</a:t>
            </a:r>
            <a:endParaRPr lang="en-US" altLang="zh-CN" sz="2800" dirty="0"/>
          </a:p>
        </p:txBody>
      </p:sp>
      <p:sp>
        <p:nvSpPr>
          <p:cNvPr id="6" name="QB_5_AN.15_1#b8c355e9d.blank?vaa=1&amp;vcp=1&amp;vis=1&amp;pid=ef102d2b3&amp;color=0,0,0&amp;vpa=12&amp;vtp=1&amp;vaab=1&amp;bbb=1"/>
          <p:cNvSpPr/>
          <p:nvPr/>
        </p:nvSpPr>
        <p:spPr>
          <a:xfrm>
            <a:off x="4703086" y="541127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2498</Words>
  <Application>Microsoft Office PowerPoint</Application>
  <PresentationFormat>宽屏</PresentationFormat>
  <Paragraphs>576</Paragraphs>
  <Slides>61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 (正文)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2024-11-25T01:23:00Z</dcterms:created>
  <dcterms:modified xsi:type="dcterms:W3CDTF">2025-07-23T07:18:44Z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E43CF46A4FB84E5785EE43DBB2318E3F_12</vt:lpwstr>
  </property>
  <property fmtid="{D5CDD505-2E9C-101B-9397-08002B2CF9AE}" pid="3" name="KSOProductBuildVer">
    <vt:lpwstr>2052-12.1.0.18912</vt:lpwstr>
  </property>
</Properties>
</file>