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5"/>
  </p:notesMasterIdLst>
  <p:sldIdLst>
    <p:sldId id="256" r:id="rId2"/>
    <p:sldId id="257"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321" r:id="rId24"/>
    <p:sldId id="286" r:id="rId25"/>
    <p:sldId id="287" r:id="rId26"/>
    <p:sldId id="288" r:id="rId27"/>
    <p:sldId id="290" r:id="rId28"/>
    <p:sldId id="289" r:id="rId29"/>
    <p:sldId id="291" r:id="rId30"/>
    <p:sldId id="292"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9" r:id="rId46"/>
    <p:sldId id="311" r:id="rId47"/>
    <p:sldId id="312" r:id="rId48"/>
    <p:sldId id="313" r:id="rId49"/>
    <p:sldId id="314" r:id="rId50"/>
    <p:sldId id="315" r:id="rId51"/>
    <p:sldId id="316" r:id="rId52"/>
    <p:sldId id="317" r:id="rId53"/>
    <p:sldId id="318" r:id="rId54"/>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49" d="100"/>
          <a:sy n="149" d="100"/>
        </p:scale>
        <p:origin x="60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3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3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3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3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7c9d7731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0674A9F-5D8D-408E-863F-2E659D890A3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第5讲</a:t>
            </a:r>
            <a:endParaRPr lang="en-US" sz="2400" dirty="0"/>
          </a:p>
        </p:txBody>
      </p:sp>
      <p:sp>
        <p:nvSpPr>
          <p:cNvPr id="6"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空气、氧气</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7c9d7731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99872EAE-3361-4FE8-A2CF-93156731433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ad1e511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ed0aed6ee"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fe9cfd17"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d1c01681"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dad1e511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ed0aed6ee&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5fe9cfd17&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fd1c01681&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第5讲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空气、氧气</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7c9d7731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0C30CABB-5956-4FD0-8FC2-50367467F33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ad1e511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ed0aed6ee"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fe9cfd17"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d1c01681"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dad1e511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ed0aed6ee&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5fe9cfd17&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fd1c01681&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第5讲</a:t>
            </a:r>
            <a:endParaRPr lang="en-US" sz="2400" dirty="0"/>
          </a:p>
        </p:txBody>
      </p:sp>
      <p:sp>
        <p:nvSpPr>
          <p:cNvPr id="14"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空气、氧气</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3179671f6855087e7374fb#tid=67403affa9cbb70009bf99d6#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BFDF8B4-FC2E-4DCB-ECD5-29E7B212B8A9}"/>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3E6823D-88EE-47C1-8138-9C794A6A934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1DBF159E-3FD1-471B-8D69-895C3D37F1E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ad1e511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ed0aed6ee"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fe9cfd17"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d1c01681"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dad1e511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ed0aed6ee&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5fe9cfd17&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fd1c01681&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EDBA86C2-16F8-43B9-9E80-0B50E0E085AB}"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ad1e5115"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ed0aed6ee"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fe9cfd17"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d1c01681" descr="preencoded.png">
            <a:hlinkClick r:id="rId7" action="ppaction://hlinksldjump"/>
          </p:cNvPr>
          <p:cNvPicPr>
            <a:picLocks noChangeAspect="1"/>
          </p:cNvPicPr>
          <p:nvPr/>
        </p:nvPicPr>
        <p:blipFill>
          <a:blip r:embed="rId4"/>
          <a:stretch>
            <a:fillRect/>
          </a:stretch>
        </p:blipFill>
        <p:spPr>
          <a:xfrm>
            <a:off x="7424928" y="6483096"/>
            <a:ext cx="1399032" cy="374904"/>
          </a:xfrm>
          <a:prstGeom prst="rect">
            <a:avLst/>
          </a:prstGeom>
        </p:spPr>
      </p:pic>
      <p:sp>
        <p:nvSpPr>
          <p:cNvPr id="8" name="MasterShapeName?linknodeid=dad1e5115&amp;color=RGB(64,64,64)">
            <a:hlinkClick r:id="rId3" action="ppaction://hlinksldjump"/>
          </p:cNvPr>
          <p:cNvSpPr/>
          <p:nvPr/>
        </p:nvSpPr>
        <p:spPr>
          <a:xfrm>
            <a:off x="333756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ed0aed6ee&amp;color=RGB(64,64,64)">
            <a:hlinkClick r:id="rId5"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考点梳理</a:t>
            </a:r>
            <a:endParaRPr lang="en-US" sz="1800" dirty="0"/>
          </a:p>
        </p:txBody>
      </p:sp>
      <p:sp>
        <p:nvSpPr>
          <p:cNvPr id="10" name="MasterShapeName?linknodeid=5fe9cfd17&amp;color=RGB(64,64,64)">
            <a:hlinkClick r:id="rId6"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fd1c01681&amp;color=RGB(64,64,64)">
            <a:hlinkClick r:id="rId7" action="ppaction://hlinksldjump"/>
          </p:cNvPr>
          <p:cNvSpPr/>
          <p:nvPr/>
        </p:nvSpPr>
        <p:spPr>
          <a:xfrm>
            <a:off x="7589520"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393192" y="27432"/>
            <a:ext cx="1298448" cy="374904"/>
          </a:xfrm>
          <a:prstGeom prst="rect">
            <a:avLst/>
          </a:prstGeom>
          <a:noFill/>
        </p:spPr>
        <p:txBody>
          <a:bodyPr/>
          <a:lstStyle/>
          <a:p>
            <a:endParaRPr lang="zh-CN" altLang="en-US"/>
          </a:p>
        </p:txBody>
      </p:sp>
      <p:sp>
        <p:nvSpPr>
          <p:cNvPr id="14"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16.jpeg"/></Relationships>
</file>

<file path=ppt/slides/_rels/slide4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QB_5_BD.22_1#ec52c5702?colgroup=3,4,13,6&amp;vaa=1&amp;vcp=1&amp;vis=1&amp;pid=ed0aed6ee&amp;color=0,0,0&amp;mp=1&amp;vtp=1&amp;vaab=1&amp;bt=1&amp;bbb=1&amp;hb=1"/>
          <p:cNvGraphicFramePr>
            <a:graphicFrameLocks noGrp="1"/>
          </p:cNvGraphicFramePr>
          <p:nvPr>
            <p:extLst>
              <p:ext uri="{D42A27DB-BD31-4B8C-83A1-F6EECF244321}">
                <p14:modId xmlns:p14="http://schemas.microsoft.com/office/powerpoint/2010/main" val="1367195255"/>
              </p:ext>
            </p:extLst>
          </p:nvPr>
        </p:nvGraphicFramePr>
        <p:xfrm>
          <a:off x="539496" y="1262806"/>
          <a:ext cx="11073384" cy="5127881"/>
        </p:xfrm>
        <a:graphic>
          <a:graphicData uri="http://schemas.openxmlformats.org/drawingml/2006/table">
            <a:tbl>
              <a:tblPr/>
              <a:tblGrid>
                <a:gridCol w="1417320">
                  <a:extLst>
                    <a:ext uri="{9D8B030D-6E8A-4147-A177-3AD203B41FA5}">
                      <a16:colId xmlns:a16="http://schemas.microsoft.com/office/drawing/2014/main" val="20000"/>
                    </a:ext>
                  </a:extLst>
                </a:gridCol>
                <a:gridCol w="1911096">
                  <a:extLst>
                    <a:ext uri="{9D8B030D-6E8A-4147-A177-3AD203B41FA5}">
                      <a16:colId xmlns:a16="http://schemas.microsoft.com/office/drawing/2014/main" val="20001"/>
                    </a:ext>
                  </a:extLst>
                </a:gridCol>
                <a:gridCol w="5212080">
                  <a:extLst>
                    <a:ext uri="{9D8B030D-6E8A-4147-A177-3AD203B41FA5}">
                      <a16:colId xmlns:a16="http://schemas.microsoft.com/office/drawing/2014/main" val="20002"/>
                    </a:ext>
                  </a:extLst>
                </a:gridCol>
                <a:gridCol w="2532888">
                  <a:extLst>
                    <a:ext uri="{9D8B030D-6E8A-4147-A177-3AD203B41FA5}">
                      <a16:colId xmlns:a16="http://schemas.microsoft.com/office/drawing/2014/main" val="20003"/>
                    </a:ext>
                  </a:extLst>
                </a:gridCol>
              </a:tblGrid>
              <a:tr h="539560">
                <a:tc>
                  <a:txBody>
                    <a:bodyPr/>
                    <a:lstStyle/>
                    <a:p>
                      <a:pPr algn="ctr" latinLnBrk="1" hangingPunct="0">
                        <a:lnSpc>
                          <a:spcPts val="47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7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7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7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88656">
                <a:tc rowSpan="3">
                  <a:txBody>
                    <a:bodyPr/>
                    <a:lstStyle/>
                    <a:p>
                      <a:pPr algn="ctr" latinLnBrk="1" hangingPunct="0">
                        <a:lnSpc>
                          <a:spcPts val="47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金属</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7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铁丝</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在空气中持续红热</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不能燃烧</a:t>
                      </a:r>
                      <a:endParaRPr lang="en-US" altLang="zh-CN" sz="1200" dirty="0">
                        <a:solidFill>
                          <a:srgbClr val="000000"/>
                        </a:solidFill>
                      </a:endParaRPr>
                    </a:p>
                    <a:p>
                      <a:pPr marL="0" indent="0" algn="l" latinLnBrk="1" hangingPunct="0">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在氧气中剧烈燃烧</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火星四</a:t>
                      </a:r>
                    </a:p>
                    <a:p>
                      <a:pPr marL="0" lvl="0" indent="0" algn="l" latinLnBrk="1" hangingPunct="0">
                        <a:lnSpc>
                          <a:spcPts val="47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射</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7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marL="0" lvl="0" indent="0" algn="l" latinLnBrk="1" hangingPunct="0">
                        <a:lnSpc>
                          <a:spcPts val="47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88656">
                <a:tc vMerge="1">
                  <a:txBody>
                    <a:bodyPr/>
                    <a:lstStyle/>
                    <a:p>
                      <a:endParaRPr lang="zh-CN"/>
                    </a:p>
                  </a:txBody>
                  <a:tcPr/>
                </a:tc>
                <a:tc>
                  <a:txBody>
                    <a:bodyPr/>
                    <a:lstStyle/>
                    <a:p>
                      <a:pPr algn="ctr" latinLnBrk="1" hangingPunct="0">
                        <a:lnSpc>
                          <a:spcPts val="47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镁条</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7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在氧气中剧烈燃烧</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发出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marL="0" indent="0" algn="l" latinLnBrk="1" hangingPunct="0">
                        <a:lnSpc>
                          <a:spcPts val="47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a:t>
                      </a:r>
                      <a:endParaRPr lang="en-US" altLang="zh-CN" sz="1200" dirty="0">
                        <a:solidFill>
                          <a:srgbClr val="000000"/>
                        </a:solidFill>
                      </a:endParaRPr>
                    </a:p>
                    <a:p>
                      <a:pPr marL="0" lvl="0" indent="0" algn="l" latinLnBrk="1" hangingPunct="0">
                        <a:lnSpc>
                          <a:spcPts val="47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热量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色固体</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7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marL="0" lvl="0" indent="0" algn="l" latinLnBrk="1" hangingPunct="0">
                        <a:lnSpc>
                          <a:spcPts val="47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algn="ctr" latinLnBrk="1" hangingPunct="0">
                        <a:lnSpc>
                          <a:spcPts val="47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铜</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7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在空气中加热有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色固体生成</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7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marL="0" lvl="0" indent="0" algn="l" latinLnBrk="1" hangingPunct="0">
                        <a:lnSpc>
                          <a:spcPts val="47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QB_5_AN.23_1#ec52c5702.blank?vaa=1&amp;vcp=1&amp;vis=1&amp;pid=ed0aed6ee&amp;color=0,0,0&amp;mp=1&amp;vpa=18&amp;vtp=1&amp;vaab=1&amp;bbb=1"/>
          <p:cNvSpPr/>
          <p:nvPr/>
        </p:nvSpPr>
        <p:spPr>
          <a:xfrm>
            <a:off x="7125229" y="2907901"/>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黑色固体</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B_5_AN.24_1#ec52c5702.blank?vaa=1&amp;vcp=1&amp;vis=1&amp;pid=ed0aed6ee&amp;color=0,0,0&amp;mp=1&amp;vpa=19&amp;vtp=1&amp;vaab=1&amp;bbb=1&amp;rh=79.26504&amp;hb=1"/>
              <p:cNvSpPr/>
              <p:nvPr/>
            </p:nvSpPr>
            <p:spPr>
              <a:xfrm>
                <a:off x="9151992" y="2020012"/>
                <a:ext cx="2405888" cy="1006666"/>
              </a:xfrm>
              <a:prstGeom prst="rect">
                <a:avLst/>
              </a:prstGeom>
              <a:noFill/>
            </p:spPr>
            <p:txBody>
              <a:bodyPr wrap="square" lIns="0" tIns="0" rIns="0" bIns="0" rtlCol="0" anchor="t"/>
              <a:lstStyle/>
              <a:p>
                <a:pPr latinLnBrk="1">
                  <a:lnSpc>
                    <a:spcPct val="100000"/>
                  </a:lnSpc>
                </a:pPr>
                <a14:m>
                  <m:oMathPara xmlns:m="http://schemas.openxmlformats.org/officeDocument/2006/math">
                    <m:oMathParaPr>
                      <m:jc m:val="centerGroup"/>
                    </m:oMathParaPr>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点燃</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oMath>
                  </m:oMathPara>
                </a14:m>
                <a:endPar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latinLnBrk="1">
                  <a:lnSpc>
                    <a:spcPct val="1000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5_AN.24_1#ec52c5702.blank?vaa=1&amp;vcp=1&amp;vis=1&amp;pid=ed0aed6ee&amp;color=0,0,0&amp;mp=1&amp;vpa=19&amp;vtp=1&amp;vaab=1&amp;bbb=1&amp;rh=79.26504&amp;hb=1"/>
              <p:cNvSpPr>
                <a:spLocks noRot="1" noChangeAspect="1" noMove="1" noResize="1" noEditPoints="1" noAdjustHandles="1" noChangeArrowheads="1" noChangeShapeType="1" noTextEdit="1"/>
              </p:cNvSpPr>
              <p:nvPr/>
            </p:nvSpPr>
            <p:spPr>
              <a:xfrm>
                <a:off x="9151992" y="2020012"/>
                <a:ext cx="2405888" cy="1006666"/>
              </a:xfrm>
              <a:prstGeom prst="rect">
                <a:avLst/>
              </a:prstGeom>
              <a:blipFill>
                <a:blip r:embed="rId3"/>
                <a:stretch>
                  <a:fillRect b="-6024"/>
                </a:stretch>
              </a:blipFill>
            </p:spPr>
            <p:txBody>
              <a:bodyPr/>
              <a:lstStyle/>
              <a:p>
                <a:r>
                  <a:rPr lang="zh-CN" altLang="en-US">
                    <a:noFill/>
                  </a:rPr>
                  <a:t> </a:t>
                </a:r>
              </a:p>
            </p:txBody>
          </p:sp>
        </mc:Fallback>
      </mc:AlternateContent>
      <p:sp>
        <p:nvSpPr>
          <p:cNvPr id="5" name="QB_5_AN.25_1#ec52c5702.blank?vaa=1&amp;vcp=1&amp;vis=1&amp;pid=ed0aed6ee&amp;color=0,0,0&amp;mp=1&amp;vpa=20&amp;vtp=1&amp;vaab=1&amp;bbb=1&amp;hb=1"/>
          <p:cNvSpPr/>
          <p:nvPr/>
        </p:nvSpPr>
        <p:spPr>
          <a:xfrm>
            <a:off x="3927212" y="3499023"/>
            <a:ext cx="5085080" cy="1057720"/>
          </a:xfrm>
          <a:prstGeom prst="rect">
            <a:avLst/>
          </a:prstGeom>
          <a:noFill/>
        </p:spPr>
        <p:txBody>
          <a:bodyPr wrap="square" lIns="0" tIns="0" rIns="0" bIns="0" rtlCol="0" anchor="t"/>
          <a:lstStyle/>
          <a:p>
            <a:pPr latinLnBrk="1">
              <a:lnSpc>
                <a:spcPct val="13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耀眼的白光</a:t>
            </a:r>
            <a:endParaRPr lang="en-US" altLang="zh-CN" sz="2800" dirty="0">
              <a:solidFill>
                <a:srgbClr val="FF0000"/>
              </a:solidFill>
            </a:endParaRPr>
          </a:p>
        </p:txBody>
      </p:sp>
      <p:sp>
        <p:nvSpPr>
          <p:cNvPr id="6" name="QB_5_AN.26_1#ec52c5702.blank?vaa=1&amp;vcp=1&amp;vis=1&amp;pid=ed0aed6ee&amp;color=0,0,0&amp;mp=1&amp;vpa=21&amp;vtp=1&amp;vaab=1"/>
          <p:cNvSpPr/>
          <p:nvPr/>
        </p:nvSpPr>
        <p:spPr>
          <a:xfrm>
            <a:off x="5715530" y="4596556"/>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白</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7" name="QB_5_AN.27_1#ec52c5702.blank?vaa=1&amp;vcp=1&amp;vis=1&amp;pid=ed0aed6ee&amp;color=0,0,0&amp;mp=1&amp;vpa=22&amp;vtp=1&amp;vaab=1&amp;bbb=1&amp;rh=79.26504&amp;hb=1"/>
              <p:cNvSpPr/>
              <p:nvPr/>
            </p:nvSpPr>
            <p:spPr>
              <a:xfrm>
                <a:off x="9136479" y="3742687"/>
                <a:ext cx="2405888" cy="1006666"/>
              </a:xfrm>
              <a:prstGeom prst="rect">
                <a:avLst/>
              </a:prstGeom>
              <a:noFill/>
            </p:spPr>
            <p:txBody>
              <a:bodyPr wrap="square" lIns="0" tIns="0" rIns="0" bIns="0" rtlCol="0" anchor="t"/>
              <a:lstStyle/>
              <a:p>
                <a:pPr latinLnBrk="1">
                  <a:lnSpc>
                    <a:spcPct val="1000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点燃</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5_AN.27_1#ec52c5702.blank?vaa=1&amp;vcp=1&amp;vis=1&amp;pid=ed0aed6ee&amp;color=0,0,0&amp;mp=1&amp;vpa=22&amp;vtp=1&amp;vaab=1&amp;bbb=1&amp;rh=79.26504&amp;hb=1"/>
              <p:cNvSpPr>
                <a:spLocks noRot="1" noChangeAspect="1" noMove="1" noResize="1" noEditPoints="1" noAdjustHandles="1" noChangeArrowheads="1" noChangeShapeType="1" noTextEdit="1"/>
              </p:cNvSpPr>
              <p:nvPr/>
            </p:nvSpPr>
            <p:spPr>
              <a:xfrm>
                <a:off x="9136479" y="3742687"/>
                <a:ext cx="2405888" cy="1006666"/>
              </a:xfrm>
              <a:prstGeom prst="rect">
                <a:avLst/>
              </a:prstGeom>
              <a:blipFill>
                <a:blip r:embed="rId4"/>
                <a:stretch>
                  <a:fillRect b="-6667"/>
                </a:stretch>
              </a:blipFill>
            </p:spPr>
            <p:txBody>
              <a:bodyPr/>
              <a:lstStyle/>
              <a:p>
                <a:r>
                  <a:rPr lang="zh-CN" altLang="en-US">
                    <a:noFill/>
                  </a:rPr>
                  <a:t> </a:t>
                </a:r>
              </a:p>
            </p:txBody>
          </p:sp>
        </mc:Fallback>
      </mc:AlternateContent>
      <p:sp>
        <p:nvSpPr>
          <p:cNvPr id="8" name="QB_5_AN.28_1#ec52c5702.blank?vaa=1&amp;vcp=1&amp;vis=1&amp;pid=ed0aed6ee&amp;color=0,0,0&amp;mp=1&amp;vpa=23&amp;vtp=1&amp;vaab=1"/>
          <p:cNvSpPr/>
          <p:nvPr/>
        </p:nvSpPr>
        <p:spPr>
          <a:xfrm>
            <a:off x="6439431" y="5442695"/>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黑</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9" name="QB_5_AN.29_1#ec52c5702.blank?vaa=1&amp;vcp=1&amp;vis=1&amp;pid=ed0aed6ee&amp;color=0,0,0&amp;mp=1&amp;vpa=24&amp;vtp=1&amp;vaab=1&amp;bbb=1&amp;hb=1"/>
              <p:cNvSpPr/>
              <p:nvPr/>
            </p:nvSpPr>
            <p:spPr>
              <a:xfrm>
                <a:off x="9151992" y="5191076"/>
                <a:ext cx="2405888" cy="990219"/>
              </a:xfrm>
              <a:prstGeom prst="rect">
                <a:avLst/>
              </a:prstGeom>
              <a:noFill/>
            </p:spPr>
            <p:txBody>
              <a:bodyPr wrap="square" lIns="0" tIns="0" rIns="0" bIns="0" rtlCol="0" anchor="t"/>
              <a:lstStyle/>
              <a:p>
                <a:pPr latinLnBrk="1">
                  <a:lnSpc>
                    <a:spcPct val="1000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   △   </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9" name="QB_5_AN.29_1#ec52c5702.blank?vaa=1&amp;vcp=1&amp;vis=1&amp;pid=ed0aed6ee&amp;color=0,0,0&amp;mp=1&amp;vpa=24&amp;vtp=1&amp;vaab=1&amp;bbb=1&amp;hb=1"/>
              <p:cNvSpPr>
                <a:spLocks noRot="1" noChangeAspect="1" noMove="1" noResize="1" noEditPoints="1" noAdjustHandles="1" noChangeArrowheads="1" noChangeShapeType="1" noTextEdit="1"/>
              </p:cNvSpPr>
              <p:nvPr/>
            </p:nvSpPr>
            <p:spPr>
              <a:xfrm>
                <a:off x="9151992" y="5191076"/>
                <a:ext cx="2405888" cy="990219"/>
              </a:xfrm>
              <a:prstGeom prst="rect">
                <a:avLst/>
              </a:prstGeom>
              <a:blipFill>
                <a:blip r:embed="rId5"/>
                <a:stretch>
                  <a:fillRect/>
                </a:stretch>
              </a:blipFill>
            </p:spPr>
            <p:txBody>
              <a:bodyPr/>
              <a:lstStyle/>
              <a:p>
                <a:r>
                  <a:rPr lang="zh-CN" altLang="en-US">
                    <a:noFill/>
                  </a:rPr>
                  <a:t> </a:t>
                </a:r>
              </a:p>
            </p:txBody>
          </p:sp>
        </mc:Fallback>
      </mc:AlternateContent>
      <p:sp>
        <p:nvSpPr>
          <p:cNvPr id="2" name="QB_5_BD.22_1#ec52c5702?colgroup=3,4,13,6&amp;vaa=1&amp;vcp=1&amp;vis=1&amp;pid=ed0aed6ee&amp;color=0,0,0&amp;mp=1&amp;vtp=1&amp;vaab=1&amp;bt=1&amp;bbb=1"/>
          <p:cNvSpPr txBox="1"/>
          <p:nvPr/>
        </p:nvSpPr>
        <p:spPr>
          <a:xfrm>
            <a:off x="10894735" y="554400"/>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5">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8">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P spid="9"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QB_5_BD.30_1#ec52c5702?colgroup=3,4,13,6&amp;vaa=1&amp;vcp=1&amp;vis=1&amp;pid=ed0aed6ee&amp;color=0,0,0&amp;mp=1&amp;vtp=1&amp;vaab=1&amp;bt=1&amp;bbb=1&amp;hb=1"/>
          <p:cNvGraphicFramePr>
            <a:graphicFrameLocks noGrp="1"/>
          </p:cNvGraphicFramePr>
          <p:nvPr>
            <p:extLst>
              <p:ext uri="{D42A27DB-BD31-4B8C-83A1-F6EECF244321}">
                <p14:modId xmlns:p14="http://schemas.microsoft.com/office/powerpoint/2010/main" val="2112780414"/>
              </p:ext>
            </p:extLst>
          </p:nvPr>
        </p:nvGraphicFramePr>
        <p:xfrm>
          <a:off x="539496" y="2047621"/>
          <a:ext cx="11073384" cy="3336736"/>
        </p:xfrm>
        <a:graphic>
          <a:graphicData uri="http://schemas.openxmlformats.org/drawingml/2006/table">
            <a:tbl>
              <a:tblPr/>
              <a:tblGrid>
                <a:gridCol w="1417320">
                  <a:extLst>
                    <a:ext uri="{9D8B030D-6E8A-4147-A177-3AD203B41FA5}">
                      <a16:colId xmlns:a16="http://schemas.microsoft.com/office/drawing/2014/main" val="20000"/>
                    </a:ext>
                  </a:extLst>
                </a:gridCol>
                <a:gridCol w="1911096">
                  <a:extLst>
                    <a:ext uri="{9D8B030D-6E8A-4147-A177-3AD203B41FA5}">
                      <a16:colId xmlns:a16="http://schemas.microsoft.com/office/drawing/2014/main" val="20001"/>
                    </a:ext>
                  </a:extLst>
                </a:gridCol>
                <a:gridCol w="5212080">
                  <a:extLst>
                    <a:ext uri="{9D8B030D-6E8A-4147-A177-3AD203B41FA5}">
                      <a16:colId xmlns:a16="http://schemas.microsoft.com/office/drawing/2014/main" val="20002"/>
                    </a:ext>
                  </a:extLst>
                </a:gridCol>
                <a:gridCol w="253288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化合物</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一氧化碳</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在空气中燃烧产生</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色火焰</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甲烷</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在空气中燃烧产生</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色火焰</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marL="0" indent="0" algn="l" latinLnBrk="1" hangingPunct="0">
                        <a:lnSpc>
                          <a:spcPts val="44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QB_5_AN.31_1#ec52c5702.blank?vaa=1&amp;vcp=1&amp;vis=1&amp;pid=ed0aed6ee&amp;color=0,0,0&amp;mp=1&amp;vpa=25&amp;vtp=1&amp;vaab=1"/>
          <p:cNvSpPr/>
          <p:nvPr/>
        </p:nvSpPr>
        <p:spPr>
          <a:xfrm>
            <a:off x="6795031" y="2590864"/>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蓝</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B_5_AN.32_1#ec52c5702.blank?vaa=1&amp;vcp=1&amp;vis=1&amp;pid=ed0aed6ee&amp;color=0,0,0&amp;mp=1&amp;vpa=26&amp;vtp=1&amp;vaab=1&amp;bbb=1&amp;rh=79.26504&amp;hb=1"/>
              <p:cNvSpPr/>
              <p:nvPr/>
            </p:nvSpPr>
            <p:spPr>
              <a:xfrm>
                <a:off x="9151992" y="2637726"/>
                <a:ext cx="2405888" cy="1006666"/>
              </a:xfrm>
              <a:prstGeom prst="rect">
                <a:avLst/>
              </a:prstGeom>
              <a:noFill/>
            </p:spPr>
            <p:txBody>
              <a:bodyPr wrap="square" lIns="0" tIns="0" rIns="0" bIns="0" rtlCol="0" anchor="t"/>
              <a:lstStyle/>
              <a:p>
                <a:pPr latinLnBrk="1">
                  <a:lnSpc>
                    <a:spcPct val="100000"/>
                  </a:lnSpc>
                </a:pPr>
                <a14:m>
                  <m:oMathPara xmlns:m="http://schemas.openxmlformats.org/officeDocument/2006/math">
                    <m:oMathParaPr>
                      <m:jc m:val="centerGroup"/>
                    </m:oMathParaPr>
                    <m:oMath xmlns:m="http://schemas.openxmlformats.org/officeDocument/2006/math">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sz="2400" i="1" baseline="30000" smtClean="0">
                              <a:solidFill>
                                <a:srgbClr val="FF0000"/>
                              </a:solidFill>
                              <a:latin typeface="Cambria Math" panose="02040503050406030204" pitchFamily="18" charset="0"/>
                            </a:rPr>
                          </m:ctrlPr>
                        </m:mPr>
                        <m:mr>
                          <m:e>
                            <m:bar>
                              <m:barPr>
                                <m:ctrlPr>
                                  <a:rPr lang="en-US" altLang="zh-CN" sz="2400" b="0" i="1" baseline="-2000">
                                    <a:solidFill>
                                      <a:srgbClr val="FF0000"/>
                                    </a:solidFill>
                                    <a:latin typeface="Cambria Math" panose="02040503050406030204" pitchFamily="18" charset="0"/>
                                  </a:rPr>
                                </m:ctrlPr>
                              </m:barPr>
                              <m:e>
                                <m:bar>
                                  <m:barPr>
                                    <m:ctrlPr>
                                      <a:rPr lang="en-US" altLang="zh-CN" sz="2400" b="0" i="1" baseline="-8000">
                                        <a:solidFill>
                                          <a:srgbClr val="FF0000"/>
                                        </a:solidFill>
                                        <a:latin typeface="Cambria Math" panose="02040503050406030204" pitchFamily="18" charset="0"/>
                                      </a:rPr>
                                    </m:ctrlPr>
                                  </m:barPr>
                                  <m:e>
                                    <m:r>
                                      <a:rPr lang="en-US" altLang="zh-CN" sz="2400" b="0" baseline="-2000">
                                        <a:solidFill>
                                          <a:srgbClr val="FF0000"/>
                                        </a:solidFill>
                                        <a:latin typeface="Cambria Math" panose="02040503050406030204" pitchFamily="18" charset="0"/>
                                      </a:rPr>
                                      <m:t>点燃</m:t>
                                    </m:r>
                                  </m:e>
                                </m:bar>
                              </m:e>
                            </m:bar>
                          </m:e>
                        </m:mr>
                        <m:mr>
                          <m:e>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oMath>
                  </m:oMathPara>
                </a14:m>
                <a:endPar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latinLnBrk="1">
                  <a:lnSpc>
                    <a:spcPct val="100000"/>
                  </a:lnSpc>
                </a:pPr>
                <a14:m>
                  <m:oMath xmlns:m="http://schemas.openxmlformats.org/officeDocument/2006/math">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4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400" dirty="0"/>
              </a:p>
            </p:txBody>
          </p:sp>
        </mc:Choice>
        <mc:Fallback xmlns="">
          <p:sp>
            <p:nvSpPr>
              <p:cNvPr id="4" name="QB_5_AN.32_1#ec52c5702.blank?vaa=1&amp;vcp=1&amp;vis=1&amp;pid=ed0aed6ee&amp;color=0,0,0&amp;mp=1&amp;vpa=26&amp;vtp=1&amp;vaab=1&amp;bbb=1&amp;rh=79.26504&amp;hb=1"/>
              <p:cNvSpPr>
                <a:spLocks noRot="1" noChangeAspect="1" noMove="1" noResize="1" noEditPoints="1" noAdjustHandles="1" noChangeArrowheads="1" noChangeShapeType="1" noTextEdit="1"/>
              </p:cNvSpPr>
              <p:nvPr/>
            </p:nvSpPr>
            <p:spPr>
              <a:xfrm>
                <a:off x="9151992" y="2637726"/>
                <a:ext cx="2405888" cy="1006666"/>
              </a:xfrm>
              <a:prstGeom prst="rect">
                <a:avLst/>
              </a:prstGeom>
              <a:blipFill>
                <a:blip r:embed="rId3"/>
                <a:stretch>
                  <a:fillRect l="-4304" t="-3030"/>
                </a:stretch>
              </a:blipFill>
            </p:spPr>
            <p:txBody>
              <a:bodyPr/>
              <a:lstStyle/>
              <a:p>
                <a:r>
                  <a:rPr lang="zh-CN" altLang="en-US">
                    <a:noFill/>
                  </a:rPr>
                  <a:t> </a:t>
                </a:r>
              </a:p>
            </p:txBody>
          </p:sp>
        </mc:Fallback>
      </mc:AlternateContent>
      <p:sp>
        <p:nvSpPr>
          <p:cNvPr id="5" name="QB_5_AN.33_1#ec52c5702.blank?vaa=1&amp;vcp=1&amp;vis=1&amp;pid=ed0aed6ee&amp;color=0,0,0&amp;mp=1&amp;vpa=27&amp;vtp=1&amp;vaab=1"/>
          <p:cNvSpPr/>
          <p:nvPr/>
        </p:nvSpPr>
        <p:spPr>
          <a:xfrm>
            <a:off x="6795031" y="3989452"/>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蓝</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5_AN.34_1#ec52c5702.blank?vaa=1&amp;vcp=1&amp;vis=1&amp;pid=ed0aed6ee&amp;color=0,0,0&amp;mp=1&amp;vpa=28&amp;vtp=1&amp;vaab=1&amp;bbb=1&amp;hb=1"/>
              <p:cNvSpPr/>
              <p:nvPr/>
            </p:nvSpPr>
            <p:spPr>
              <a:xfrm>
                <a:off x="9151992" y="4007867"/>
                <a:ext cx="2289438" cy="1204214"/>
              </a:xfrm>
              <a:prstGeom prst="rect">
                <a:avLst/>
              </a:prstGeom>
              <a:noFill/>
            </p:spPr>
            <p:txBody>
              <a:bodyPr wrap="square" lIns="0" tIns="0" rIns="0" bIns="0" rtlCol="0" anchor="t"/>
              <a:lstStyle/>
              <a:p>
                <a:pPr latinLnBrk="1">
                  <a:lnSpc>
                    <a:spcPct val="100000"/>
                  </a:lnSpc>
                </a:pPr>
                <a14:m>
                  <m:oMathPara xmlns:m="http://schemas.openxmlformats.org/officeDocument/2006/math">
                    <m:oMathParaPr>
                      <m:jc m:val="centerGroup"/>
                    </m:oMathParaPr>
                    <m:oMath xmlns:m="http://schemas.openxmlformats.org/officeDocument/2006/math">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CH</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sz="2400" i="1" baseline="30000" smtClean="0">
                              <a:solidFill>
                                <a:srgbClr val="FF0000"/>
                              </a:solidFill>
                              <a:latin typeface="Cambria Math" panose="02040503050406030204" pitchFamily="18" charset="0"/>
                            </a:rPr>
                          </m:ctrlPr>
                        </m:mPr>
                        <m:mr>
                          <m:e>
                            <m:bar>
                              <m:barPr>
                                <m:ctrlPr>
                                  <a:rPr lang="en-US" altLang="zh-CN" sz="2400" b="0" i="1" baseline="-2000">
                                    <a:solidFill>
                                      <a:srgbClr val="FF0000"/>
                                    </a:solidFill>
                                    <a:latin typeface="Cambria Math" panose="02040503050406030204" pitchFamily="18" charset="0"/>
                                  </a:rPr>
                                </m:ctrlPr>
                              </m:barPr>
                              <m:e>
                                <m:bar>
                                  <m:barPr>
                                    <m:ctrlPr>
                                      <a:rPr lang="en-US" altLang="zh-CN" sz="2400" b="0" i="1" baseline="-8000">
                                        <a:solidFill>
                                          <a:srgbClr val="FF0000"/>
                                        </a:solidFill>
                                        <a:latin typeface="Cambria Math" panose="02040503050406030204" pitchFamily="18" charset="0"/>
                                      </a:rPr>
                                    </m:ctrlPr>
                                  </m:barPr>
                                  <m:e>
                                    <m:r>
                                      <a:rPr lang="en-US" altLang="zh-CN" sz="2400" b="0" baseline="-2000">
                                        <a:solidFill>
                                          <a:srgbClr val="FF0000"/>
                                        </a:solidFill>
                                        <a:latin typeface="Cambria Math" panose="02040503050406030204" pitchFamily="18" charset="0"/>
                                      </a:rPr>
                                      <m:t>点燃</m:t>
                                    </m:r>
                                  </m:e>
                                </m:bar>
                              </m:e>
                            </m:bar>
                          </m:e>
                        </m:mr>
                        <m:mr>
                          <m:e>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oMath>
                  </m:oMathPara>
                </a14:m>
                <a:endParaRPr lang="en-US" altLang="zh-CN" sz="24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latinLnBrk="1">
                  <a:lnSpc>
                    <a:spcPct val="100000"/>
                  </a:lnSpc>
                </a:pPr>
                <a14:m>
                  <m:oMath xmlns:m="http://schemas.openxmlformats.org/officeDocument/2006/math">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24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400" dirty="0"/>
              </a:p>
            </p:txBody>
          </p:sp>
        </mc:Choice>
        <mc:Fallback xmlns="">
          <p:sp>
            <p:nvSpPr>
              <p:cNvPr id="6" name="QB_5_AN.34_1#ec52c5702.blank?vaa=1&amp;vcp=1&amp;vis=1&amp;pid=ed0aed6ee&amp;color=0,0,0&amp;mp=1&amp;vpa=28&amp;vtp=1&amp;vaab=1&amp;bbb=1&amp;hb=1"/>
              <p:cNvSpPr>
                <a:spLocks noRot="1" noChangeAspect="1" noMove="1" noResize="1" noEditPoints="1" noAdjustHandles="1" noChangeArrowheads="1" noChangeShapeType="1" noTextEdit="1"/>
              </p:cNvSpPr>
              <p:nvPr/>
            </p:nvSpPr>
            <p:spPr>
              <a:xfrm>
                <a:off x="9151992" y="4007867"/>
                <a:ext cx="2289438" cy="1204214"/>
              </a:xfrm>
              <a:prstGeom prst="rect">
                <a:avLst/>
              </a:prstGeom>
              <a:blipFill>
                <a:blip r:embed="rId4"/>
                <a:stretch>
                  <a:fillRect l="-1596" t="-2525"/>
                </a:stretch>
              </a:blipFill>
            </p:spPr>
            <p:txBody>
              <a:bodyPr/>
              <a:lstStyle/>
              <a:p>
                <a:r>
                  <a:rPr lang="zh-CN" altLang="en-US">
                    <a:noFill/>
                  </a:rPr>
                  <a:t> </a:t>
                </a:r>
              </a:p>
            </p:txBody>
          </p:sp>
        </mc:Fallback>
      </mc:AlternateContent>
      <p:sp>
        <p:nvSpPr>
          <p:cNvPr id="2" name="QB_5_BD.30_1#ec52c5702?colgroup=3,4,13,6&amp;vaa=1&amp;vcp=1&amp;vis=1&amp;pid=ed0aed6ee&amp;color=0,0,0&amp;mp=1&amp;vtp=1&amp;vaab=1&amp;bt=1&amp;bbb=1"/>
          <p:cNvSpPr txBox="1"/>
          <p:nvPr/>
        </p:nvSpPr>
        <p:spPr>
          <a:xfrm>
            <a:off x="10894735" y="1339215"/>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uiExpand="1" build="p" animBg="1"/>
      <p:bldP spid="5" grpId="0" build="p" animBg="1"/>
      <p:bldP spid="6" grpId="0" uiExpand="1"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QB_5_BD.35_1#ec52c5702?colgroup=3,4,13,6&amp;vaa=1&amp;vcp=1&amp;vis=1&amp;pid=ed0aed6ee&amp;color=0,0,0&amp;mp=1&amp;vtp=1&amp;vaab=1&amp;bt=1&amp;bbb=1&amp;hb=1"/>
          <p:cNvGraphicFramePr>
            <a:graphicFrameLocks noGrp="1"/>
          </p:cNvGraphicFramePr>
          <p:nvPr>
            <p:extLst>
              <p:ext uri="{D42A27DB-BD31-4B8C-83A1-F6EECF244321}">
                <p14:modId xmlns:p14="http://schemas.microsoft.com/office/powerpoint/2010/main" val="546917351"/>
              </p:ext>
            </p:extLst>
          </p:nvPr>
        </p:nvGraphicFramePr>
        <p:xfrm>
          <a:off x="539496" y="2673540"/>
          <a:ext cx="11073384" cy="2215516"/>
        </p:xfrm>
        <a:graphic>
          <a:graphicData uri="http://schemas.openxmlformats.org/drawingml/2006/table">
            <a:tbl>
              <a:tblPr/>
              <a:tblGrid>
                <a:gridCol w="1417320">
                  <a:extLst>
                    <a:ext uri="{9D8B030D-6E8A-4147-A177-3AD203B41FA5}">
                      <a16:colId xmlns:a16="http://schemas.microsoft.com/office/drawing/2014/main" val="20000"/>
                    </a:ext>
                  </a:extLst>
                </a:gridCol>
                <a:gridCol w="1911096">
                  <a:extLst>
                    <a:ext uri="{9D8B030D-6E8A-4147-A177-3AD203B41FA5}">
                      <a16:colId xmlns:a16="http://schemas.microsoft.com/office/drawing/2014/main" val="20001"/>
                    </a:ext>
                  </a:extLst>
                </a:gridCol>
                <a:gridCol w="4895850">
                  <a:extLst>
                    <a:ext uri="{9D8B030D-6E8A-4147-A177-3AD203B41FA5}">
                      <a16:colId xmlns:a16="http://schemas.microsoft.com/office/drawing/2014/main" val="20002"/>
                    </a:ext>
                  </a:extLst>
                </a:gridCol>
                <a:gridCol w="284911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化合物</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酒精</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在空气中燃烧产生</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色火焰</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marL="0" indent="0" algn="l" latinLnBrk="1" hangingPunct="0">
                        <a:lnSpc>
                          <a:spcPts val="44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QB_5_AN.36_1#ec52c5702.blank?vaa=1&amp;vcp=1&amp;vis=1&amp;pid=ed0aed6ee&amp;color=0,0,0&amp;mp=1&amp;vpa=29&amp;vtp=1&amp;vaab=1"/>
          <p:cNvSpPr/>
          <p:nvPr/>
        </p:nvSpPr>
        <p:spPr>
          <a:xfrm>
            <a:off x="6795031" y="3494151"/>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蓝</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B_5_AN.37_1#ec52c5702.blank?vaa=1&amp;vcp=1&amp;vis=1&amp;pid=ed0aed6ee&amp;color=0,0,0&amp;mp=1&amp;vpa=30&amp;vtp=1&amp;vaab=1&amp;bbb=1&amp;rh=112.09&amp;hb=1"/>
              <p:cNvSpPr/>
              <p:nvPr/>
            </p:nvSpPr>
            <p:spPr>
              <a:xfrm>
                <a:off x="8989695" y="3505581"/>
                <a:ext cx="2568575" cy="1014730"/>
              </a:xfrm>
              <a:prstGeom prst="rect">
                <a:avLst/>
              </a:prstGeom>
              <a:noFill/>
            </p:spPr>
            <p:txBody>
              <a:bodyPr wrap="square" lIns="0" tIns="0" rIns="0" bIns="0" rtlCol="0" anchor="t"/>
              <a:lstStyle/>
              <a:p>
                <a:pPr latinLnBrk="1"/>
                <a14:m>
                  <m:oMath xmlns:m="http://schemas.openxmlformats.org/officeDocument/2006/math">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m:t>
                        </m:r>
                      </m:sub>
                    </m:sSub>
                    <m:r>
                      <m:rPr>
                        <m:sty m:val="p"/>
                      </m:rP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OH</m:t>
                    </m:r>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sz="2400" i="1" baseline="30000" smtClean="0">
                            <a:solidFill>
                              <a:srgbClr val="FF0000"/>
                            </a:solidFill>
                            <a:latin typeface="Cambria Math" panose="02040503050406030204" pitchFamily="18" charset="0"/>
                          </a:rPr>
                        </m:ctrlPr>
                      </m:mPr>
                      <m:mr>
                        <m:e>
                          <m:bar>
                            <m:barPr>
                              <m:ctrlPr>
                                <a:rPr lang="en-US" altLang="zh-CN" sz="2400" b="0" i="1" baseline="-2000">
                                  <a:solidFill>
                                    <a:srgbClr val="FF0000"/>
                                  </a:solidFill>
                                  <a:latin typeface="Cambria Math" panose="02040503050406030204" pitchFamily="18" charset="0"/>
                                </a:rPr>
                              </m:ctrlPr>
                            </m:barPr>
                            <m:e>
                              <m:bar>
                                <m:barPr>
                                  <m:ctrlPr>
                                    <a:rPr lang="en-US" altLang="zh-CN" sz="2400" b="0" i="1" baseline="-8000">
                                      <a:solidFill>
                                        <a:srgbClr val="FF0000"/>
                                      </a:solidFill>
                                      <a:latin typeface="Cambria Math" panose="02040503050406030204" pitchFamily="18" charset="0"/>
                                    </a:rPr>
                                  </m:ctrlPr>
                                </m:barPr>
                                <m:e>
                                  <m:r>
                                    <a:rPr lang="en-US" altLang="zh-CN" sz="2400" b="0" baseline="-2000">
                                      <a:solidFill>
                                        <a:srgbClr val="FF0000"/>
                                      </a:solidFill>
                                      <a:latin typeface="Cambria Math" panose="02040503050406030204" pitchFamily="18" charset="0"/>
                                    </a:rPr>
                                    <m:t>点燃</m:t>
                                  </m:r>
                                </m:e>
                              </m:bar>
                            </m:e>
                          </m:bar>
                        </m:e>
                      </m:mr>
                      <m:mr>
                        <m:e>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Sub>
                      <m:sSubPr>
                        <m:ctrlPr>
                          <a:rPr lang="en-US" altLang="zh-CN" sz="24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4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4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24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400" dirty="0"/>
              </a:p>
            </p:txBody>
          </p:sp>
        </mc:Choice>
        <mc:Fallback xmlns="">
          <p:sp>
            <p:nvSpPr>
              <p:cNvPr id="4" name="QB_5_AN.37_1#ec52c5702.blank?vaa=1&amp;vcp=1&amp;vis=1&amp;pid=ed0aed6ee&amp;color=0,0,0&amp;mp=1&amp;vpa=30&amp;vtp=1&amp;vaab=1&amp;bbb=1&amp;rh=112.09&amp;hb=1"/>
              <p:cNvSpPr>
                <a:spLocks noRot="1" noChangeAspect="1" noMove="1" noResize="1" noEditPoints="1" noAdjustHandles="1" noChangeArrowheads="1" noChangeShapeType="1" noTextEdit="1"/>
              </p:cNvSpPr>
              <p:nvPr/>
            </p:nvSpPr>
            <p:spPr>
              <a:xfrm>
                <a:off x="8989695" y="3505581"/>
                <a:ext cx="2568575" cy="1014730"/>
              </a:xfrm>
              <a:prstGeom prst="rect">
                <a:avLst/>
              </a:prstGeom>
              <a:blipFill>
                <a:blip r:embed="rId3"/>
                <a:stretch>
                  <a:fillRect l="-4276" t="-2994"/>
                </a:stretch>
              </a:blipFill>
            </p:spPr>
            <p:txBody>
              <a:bodyPr/>
              <a:lstStyle/>
              <a:p>
                <a:r>
                  <a:rPr lang="zh-CN" altLang="en-US">
                    <a:noFill/>
                  </a:rPr>
                  <a:t> </a:t>
                </a:r>
              </a:p>
            </p:txBody>
          </p:sp>
        </mc:Fallback>
      </mc:AlternateContent>
      <p:sp>
        <p:nvSpPr>
          <p:cNvPr id="2" name="QB_5_BD.35_1#ec52c5702?colgroup=3,4,13,6&amp;vaa=1&amp;vcp=1&amp;vis=1&amp;pid=ed0aed6ee&amp;color=0,0,0&amp;mp=1&amp;vtp=1&amp;vaab=1&amp;bt=1&amp;bbb=1"/>
          <p:cNvSpPr txBox="1"/>
          <p:nvPr/>
        </p:nvSpPr>
        <p:spPr>
          <a:xfrm>
            <a:off x="10894735" y="1965134"/>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38_1#7b78b320e?sp=1&amp;vaa=1&amp;vcp=1&amp;vis=1&amp;pid=ed0aed6ee&amp;color=0,0,0&amp;vtp=1&amp;vaab=1&amp;bt=1&amp;bbb=1"/>
          <p:cNvSpPr/>
          <p:nvPr/>
        </p:nvSpPr>
        <p:spPr>
          <a:xfrm>
            <a:off x="539496" y="16022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空气中氧气含量的测定实验。</a:t>
            </a:r>
            <a:endParaRPr lang="en-US" altLang="zh-CN" sz="2800" dirty="0"/>
          </a:p>
        </p:txBody>
      </p:sp>
      <p:graphicFrame>
        <p:nvGraphicFramePr>
          <p:cNvPr id="21" name="QB_5_BD.38_2#7b78b320e?colgroup=4,25&amp;vaa=1&amp;vcp=1&amp;vis=1&amp;pid=ed0aed6ee&amp;color=0,0,0&amp;vtp=1&amp;vaab=1&amp;bbb=1&amp;hb=1"/>
          <p:cNvGraphicFramePr>
            <a:graphicFrameLocks noGrp="1"/>
          </p:cNvGraphicFramePr>
          <p:nvPr/>
        </p:nvGraphicFramePr>
        <p:xfrm>
          <a:off x="539496" y="2283809"/>
          <a:ext cx="11091672" cy="2958656"/>
        </p:xfrm>
        <a:graphic>
          <a:graphicData uri="http://schemas.openxmlformats.org/drawingml/2006/table">
            <a:tbl>
              <a:tblPr/>
              <a:tblGrid>
                <a:gridCol w="1783080">
                  <a:extLst>
                    <a:ext uri="{9D8B030D-6E8A-4147-A177-3AD203B41FA5}">
                      <a16:colId xmlns:a16="http://schemas.microsoft.com/office/drawing/2014/main" val="20000"/>
                    </a:ext>
                  </a:extLst>
                </a:gridCol>
                <a:gridCol w="9308592">
                  <a:extLst>
                    <a:ext uri="{9D8B030D-6E8A-4147-A177-3AD203B41FA5}">
                      <a16:colId xmlns:a16="http://schemas.microsoft.com/office/drawing/2014/main" val="20001"/>
                    </a:ext>
                  </a:extLst>
                </a:gridCol>
              </a:tblGrid>
              <a:tr h="1837436">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4100"/>
                        </a:lnSpc>
                      </a:pPr>
                      <a:r>
                        <a:rPr lang="en-US" altLang="zh-CN" sz="79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__________________________________________________________________________________________________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实验原理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物质燃烧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或氧化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消耗空气中的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生成体积很小</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的固体</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装置中气体减小的体积即为空气中</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的体积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4" name="QB_5_BD.38_3#7b78b320e.table_image?tii=1&amp;vaa=1&amp;vcp=1&amp;vis=1&amp;pid=ed0aed6e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206240" y="2402427"/>
            <a:ext cx="5541264" cy="1600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5_AN.39_1#7b78b320e.blank?vaa=1&amp;vcp=1&amp;vis=1&amp;pid=ed0aed6ee&amp;color=0,0,0&amp;vpa=31&amp;vtp=1&amp;vaab=1&amp;bbb=1"/>
          <p:cNvSpPr/>
          <p:nvPr/>
        </p:nvSpPr>
        <p:spPr>
          <a:xfrm>
            <a:off x="7738895" y="4124928"/>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endParaRPr lang="en-US" altLang="zh-CN" sz="2800" dirty="0"/>
          </a:p>
        </p:txBody>
      </p:sp>
      <p:sp>
        <p:nvSpPr>
          <p:cNvPr id="6" name="QB_5_AN.40_1#7b78b320e.blank?vaa=1&amp;vcp=1&amp;vis=1&amp;pid=ed0aed6ee&amp;color=0,0,0&amp;vpa=32&amp;vtp=1&amp;vaab=1&amp;bbb=1"/>
          <p:cNvSpPr/>
          <p:nvPr/>
        </p:nvSpPr>
        <p:spPr>
          <a:xfrm>
            <a:off x="9148595" y="4663662"/>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QB_5_BD.41_1#7b78b320e?colgroup=4,25&amp;vaa=1&amp;vcp=1&amp;vis=1&amp;pid=ed0aed6ee&amp;color=0,0,0&amp;mp=1&amp;vtp=1&amp;vaab=1&amp;bt=1&amp;bbb=1&amp;hb=1"/>
          <p:cNvGraphicFramePr>
            <a:graphicFrameLocks noGrp="1"/>
          </p:cNvGraphicFramePr>
          <p:nvPr/>
        </p:nvGraphicFramePr>
        <p:xfrm>
          <a:off x="539496" y="1853850"/>
          <a:ext cx="11091672" cy="3851086"/>
        </p:xfrm>
        <a:graphic>
          <a:graphicData uri="http://schemas.openxmlformats.org/drawingml/2006/table">
            <a:tbl>
              <a:tblPr/>
              <a:tblGrid>
                <a:gridCol w="1783080">
                  <a:extLst>
                    <a:ext uri="{9D8B030D-6E8A-4147-A177-3AD203B41FA5}">
                      <a16:colId xmlns:a16="http://schemas.microsoft.com/office/drawing/2014/main" val="20000"/>
                    </a:ext>
                  </a:extLst>
                </a:gridCol>
                <a:gridCol w="9308592">
                  <a:extLst>
                    <a:ext uri="{9D8B030D-6E8A-4147-A177-3AD203B41FA5}">
                      <a16:colId xmlns:a16="http://schemas.microsoft.com/office/drawing/2014/main" val="20001"/>
                    </a:ext>
                  </a:extLst>
                </a:gridCol>
              </a:tblGrid>
              <a:tr h="1675956">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红磷燃烧生成</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待装置冷却后打开弹簧夹</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烧</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杯里的水倒流入集气瓶中约至集气瓶容积的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或铜粉变黑</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待装置冷却后读数</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气体体积约减少了</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氧气约占空气体积的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误差分析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测定结果偏小的原因可能是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QB_5_AN.42_1#7b78b320e.blank?vaa=1&amp;vcp=1&amp;vis=1&amp;pid=ed0aed6ee&amp;color=0,0,0&amp;mp=1&amp;vpa=33&amp;vtp=1&amp;vaab=1&amp;bbb=1"/>
          <p:cNvSpPr/>
          <p:nvPr/>
        </p:nvSpPr>
        <p:spPr>
          <a:xfrm>
            <a:off x="4538494" y="1821719"/>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大量白烟</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B_5_AN.43_1#7b78b320e.blank?vaa=1&amp;vcp=1&amp;vis=1&amp;pid=ed0aed6ee&amp;color=0,0,0&amp;mp=1&amp;vpa=34&amp;vtp=1&amp;vaab=1&amp;bbb=1"/>
              <p:cNvSpPr/>
              <p:nvPr/>
            </p:nvSpPr>
            <p:spPr>
              <a:xfrm>
                <a:off x="9225589" y="2434303"/>
                <a:ext cx="74930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5_AN.43_1#7b78b320e.blank?vaa=1&amp;vcp=1&amp;vis=1&amp;pid=ed0aed6ee&amp;color=0,0,0&amp;mp=1&amp;vpa=34&amp;vtp=1&amp;vaab=1&amp;bbb=1"/>
              <p:cNvSpPr>
                <a:spLocks noRot="1" noChangeAspect="1" noMove="1" noResize="1" noEditPoints="1" noAdjustHandles="1" noChangeArrowheads="1" noChangeShapeType="1" noTextEdit="1"/>
              </p:cNvSpPr>
              <p:nvPr/>
            </p:nvSpPr>
            <p:spPr>
              <a:xfrm>
                <a:off x="9225589" y="2434303"/>
                <a:ext cx="749300" cy="402844"/>
              </a:xfrm>
              <a:prstGeom prst="rect">
                <a:avLst/>
              </a:prstGeom>
              <a:blipFill rotWithShape="1">
                <a:blip r:embed="rId3"/>
                <a:stretch>
                  <a:fillRect l="-41" t="-86" r="41" b="-710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AN.44_1#7b78b320e.blank?vaa=1&amp;vcp=1&amp;vis=1&amp;pid=ed0aed6ee&amp;color=0,0,0&amp;mp=1&amp;vpa=35&amp;vtp=1&amp;vaab=1&amp;bbb=1"/>
              <p:cNvSpPr/>
              <p:nvPr/>
            </p:nvSpPr>
            <p:spPr>
              <a:xfrm>
                <a:off x="2469188" y="3540219"/>
                <a:ext cx="74930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5_AN.44_1#7b78b320e.blank?vaa=1&amp;vcp=1&amp;vis=1&amp;pid=ed0aed6ee&amp;color=0,0,0&amp;mp=1&amp;vpa=35&amp;vtp=1&amp;vaab=1&amp;bbb=1"/>
              <p:cNvSpPr>
                <a:spLocks noRot="1" noChangeAspect="1" noMove="1" noResize="1" noEditPoints="1" noAdjustHandles="1" noChangeArrowheads="1" noChangeShapeType="1" noTextEdit="1"/>
              </p:cNvSpPr>
              <p:nvPr/>
            </p:nvSpPr>
            <p:spPr>
              <a:xfrm>
                <a:off x="2469188" y="3540219"/>
                <a:ext cx="749300" cy="402844"/>
              </a:xfrm>
              <a:prstGeom prst="rect">
                <a:avLst/>
              </a:prstGeom>
              <a:blipFill rotWithShape="1">
                <a:blip r:embed="rId3"/>
                <a:stretch>
                  <a:fillRect l="-41" t="-23" r="41" b="-716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45_1#7b78b320e.blank?vaa=1&amp;vcp=1&amp;vis=1&amp;pid=ed0aed6ee&amp;color=0,0,0&amp;mp=1&amp;vpa=36&amp;vtp=1&amp;vaab=1&amp;bbb=1"/>
              <p:cNvSpPr/>
              <p:nvPr/>
            </p:nvSpPr>
            <p:spPr>
              <a:xfrm>
                <a:off x="5669588" y="4069047"/>
                <a:ext cx="74930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5_AN.45_1#7b78b320e.blank?vaa=1&amp;vcp=1&amp;vis=1&amp;pid=ed0aed6ee&amp;color=0,0,0&amp;mp=1&amp;vpa=36&amp;vtp=1&amp;vaab=1&amp;bbb=1"/>
              <p:cNvSpPr>
                <a:spLocks noRot="1" noChangeAspect="1" noMove="1" noResize="1" noEditPoints="1" noAdjustHandles="1" noChangeArrowheads="1" noChangeShapeType="1" noTextEdit="1"/>
              </p:cNvSpPr>
              <p:nvPr/>
            </p:nvSpPr>
            <p:spPr>
              <a:xfrm>
                <a:off x="5669588" y="4069047"/>
                <a:ext cx="749300" cy="402844"/>
              </a:xfrm>
              <a:prstGeom prst="rect">
                <a:avLst/>
              </a:prstGeom>
              <a:blipFill rotWithShape="1">
                <a:blip r:embed="rId3"/>
                <a:stretch>
                  <a:fillRect l="-41" t="-149" r="41" b="-7038"/>
                </a:stretch>
              </a:blipFill>
            </p:spPr>
            <p:txBody>
              <a:bodyPr/>
              <a:lstStyle/>
              <a:p>
                <a:r>
                  <a:rPr lang="zh-CN" altLang="en-US">
                    <a:noFill/>
                  </a:rPr>
                  <a:t> </a:t>
                </a:r>
              </a:p>
            </p:txBody>
          </p:sp>
        </mc:Fallback>
      </mc:AlternateContent>
      <p:sp>
        <p:nvSpPr>
          <p:cNvPr id="7" name="QB_5_AN.46_1#7b78b320e.blank?vaa=1&amp;vcp=1&amp;vis=1&amp;pid=ed0aed6ee&amp;color=0,0,0&amp;mp=1&amp;vpa=37&amp;vtp=1&amp;vaab=1&amp;bbb=1&amp;hb=1"/>
          <p:cNvSpPr/>
          <p:nvPr/>
        </p:nvSpPr>
        <p:spPr>
          <a:xfrm>
            <a:off x="2394576" y="4591210"/>
            <a:ext cx="9181592" cy="1057720"/>
          </a:xfrm>
          <a:prstGeom prst="rect">
            <a:avLst/>
          </a:prstGeom>
          <a:noFill/>
        </p:spPr>
        <p:txBody>
          <a:bodyPr wrap="square" lIns="0" tIns="0" rIns="0" bIns="0" rtlCol="0" anchor="t"/>
          <a:lstStyle/>
          <a:p>
            <a:pPr latinLnBrk="1">
              <a:lnSpc>
                <a:spcPct val="13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实验所用红磷</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（或铜粉</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）的量不足等</a:t>
            </a:r>
            <a:endParaRPr lang="en-US" altLang="zh-CN" sz="2800" dirty="0">
              <a:solidFill>
                <a:srgbClr val="FF0000"/>
              </a:solidFill>
            </a:endParaRPr>
          </a:p>
        </p:txBody>
      </p:sp>
      <p:sp>
        <p:nvSpPr>
          <p:cNvPr id="2" name="QB_5_BD.41_1#7b78b320e?colgroup=4,25&amp;vaa=1&amp;vcp=1&amp;vis=1&amp;pid=ed0aed6ee&amp;color=0,0,0&amp;mp=1&amp;vtp=1&amp;vaab=1&amp;bt=1&amp;bbb=1"/>
          <p:cNvSpPr txBox="1"/>
          <p:nvPr/>
        </p:nvSpPr>
        <p:spPr>
          <a:xfrm>
            <a:off x="10913023" y="1145444"/>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QB_5_BD.47_1#7b78b320e?colgroup=4,25&amp;vaa=1&amp;vcp=1&amp;vis=1&amp;pid=ed0aed6ee&amp;color=0,0,0&amp;mp=1&amp;vtp=1&amp;vaab=1&amp;bt=1&amp;bbb=1&amp;hb=1"/>
          <p:cNvGraphicFramePr>
            <a:graphicFrameLocks noGrp="1"/>
          </p:cNvGraphicFramePr>
          <p:nvPr/>
        </p:nvGraphicFramePr>
        <p:xfrm>
          <a:off x="539496" y="2388584"/>
          <a:ext cx="11091672" cy="2785428"/>
        </p:xfrm>
        <a:graphic>
          <a:graphicData uri="http://schemas.openxmlformats.org/drawingml/2006/table">
            <a:tbl>
              <a:tblPr/>
              <a:tblGrid>
                <a:gridCol w="1783080">
                  <a:extLst>
                    <a:ext uri="{9D8B030D-6E8A-4147-A177-3AD203B41FA5}">
                      <a16:colId xmlns:a16="http://schemas.microsoft.com/office/drawing/2014/main" val="20000"/>
                    </a:ext>
                  </a:extLst>
                </a:gridCol>
                <a:gridCol w="9308592">
                  <a:extLst>
                    <a:ext uri="{9D8B030D-6E8A-4147-A177-3AD203B41FA5}">
                      <a16:colId xmlns:a16="http://schemas.microsoft.com/office/drawing/2014/main" val="20001"/>
                    </a:ext>
                  </a:extLst>
                </a:gridCol>
              </a:tblGrid>
              <a:tr h="2785428">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注意事项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实验前一定要检查装置的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实验试剂必须</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保证试剂能把空气中的氧气消耗完全</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实验试</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剂与氧气反应的生成物不能是气体</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否则容器中的压强变</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化不仅仅受氧气体积变化的影响</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还受生成气体体积的影</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响</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无法测定空气中氧气的含量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QB_5_AN.48_1#7b78b320e.blank?vaa=1&amp;vcp=1&amp;vis=1&amp;pid=ed0aed6ee&amp;color=0,0,0&amp;mp=1&amp;vpa=38&amp;vtp=1&amp;vaab=1&amp;bbb=1"/>
          <p:cNvSpPr/>
          <p:nvPr/>
        </p:nvSpPr>
        <p:spPr>
          <a:xfrm>
            <a:off x="6672095" y="2386171"/>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气密性</a:t>
            </a:r>
            <a:endParaRPr lang="en-US" altLang="zh-CN" sz="2800" dirty="0"/>
          </a:p>
        </p:txBody>
      </p:sp>
      <p:sp>
        <p:nvSpPr>
          <p:cNvPr id="4" name="QB_5_AN.49_1#7b78b320e.blank?vaa=1&amp;vcp=1&amp;vis=1&amp;pid=ed0aed6ee&amp;color=0,0,0&amp;mp=1&amp;vpa=39&amp;vtp=1&amp;vaab=1&amp;bbb=1"/>
          <p:cNvSpPr/>
          <p:nvPr/>
        </p:nvSpPr>
        <p:spPr>
          <a:xfrm>
            <a:off x="2404894" y="2944971"/>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足量</a:t>
            </a:r>
            <a:endParaRPr lang="en-US" altLang="zh-CN" sz="2800" dirty="0"/>
          </a:p>
        </p:txBody>
      </p:sp>
      <p:sp>
        <p:nvSpPr>
          <p:cNvPr id="2" name="QB_5_BD.47_1#7b78b320e?colgroup=4,25&amp;vaa=1&amp;vcp=1&amp;vis=1&amp;pid=ed0aed6ee&amp;color=0,0,0&amp;mp=1&amp;vtp=1&amp;vaab=1&amp;bt=1&amp;bbb=1"/>
          <p:cNvSpPr txBox="1"/>
          <p:nvPr/>
        </p:nvSpPr>
        <p:spPr>
          <a:xfrm>
            <a:off x="10913023" y="16801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50_1#4b72f83a9?sp=1&amp;vaa=1&amp;vcp=1&amp;vis=1&amp;pid=ed0aed6ee&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空气中的物质的用途。</a:t>
            </a:r>
            <a:endParaRPr lang="en-US" altLang="zh-CN" sz="2800" dirty="0"/>
          </a:p>
        </p:txBody>
      </p:sp>
      <mc:AlternateContent xmlns:mc="http://schemas.openxmlformats.org/markup-compatibility/2006" xmlns:a14="http://schemas.microsoft.com/office/drawing/2010/main">
        <mc:Choice Requires="a14">
          <p:graphicFrame>
            <p:nvGraphicFramePr>
              <p:cNvPr id="24" name="QB_5_BD.50_2#4b72f83a9?colgroup=4,25&amp;vaa=1&amp;vcp=1&amp;vis=1&amp;pid=ed0aed6ee&amp;color=0,0,0&amp;vtp=1&amp;vaab=1&amp;bbb=1&amp;hb=1"/>
              <p:cNvGraphicFramePr>
                <a:graphicFrameLocks noGrp="1"/>
              </p:cNvGraphicFramePr>
              <p:nvPr/>
            </p:nvGraphicFramePr>
            <p:xfrm>
              <a:off x="539496" y="1236009"/>
              <a:ext cx="11082528" cy="5012692"/>
            </p:xfrm>
            <a:graphic>
              <a:graphicData uri="http://schemas.openxmlformats.org/drawingml/2006/table">
                <a:tbl>
                  <a:tblPr/>
                  <a:tblGrid>
                    <a:gridCol w="1645920">
                      <a:extLst>
                        <a:ext uri="{9D8B030D-6E8A-4147-A177-3AD203B41FA5}">
                          <a16:colId xmlns:a16="http://schemas.microsoft.com/office/drawing/2014/main" val="20000"/>
                        </a:ext>
                      </a:extLst>
                    </a:gridCol>
                    <a:gridCol w="9436608">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主要用途及利用的性质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氮气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用于食品和灯泡的填充气</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用作焊接金属的保护气</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用作生产氮肥和硝酸的重要原料</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含</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氮元素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液氮在医疗上用于冷冻麻醉</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沸点低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氧气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用于潜水</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医疗急救和宇宙航行等</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于炼钢</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气焊</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化工生产等</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稀有气体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用作</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化学性质不活泼</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可制成多种用途的电</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光源</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物理性质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氦气</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可用于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密度比空气小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化学性质不活泼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24" name="QB_5_BD.50_2#4b72f83a9?colgroup=4,25&amp;vaa=1&amp;vcp=1&amp;vis=1&amp;pid=ed0aed6ee&amp;color=0,0,0&amp;vtp=1&amp;vaab=1&amp;bbb=1&amp;hb=1"/>
              <p:cNvGraphicFramePr>
                <a:graphicFrameLocks noGrp="1"/>
              </p:cNvGraphicFramePr>
              <p:nvPr/>
            </p:nvGraphicFramePr>
            <p:xfrm>
              <a:off x="539496" y="1236009"/>
              <a:ext cx="11082528" cy="5012692"/>
            </p:xfrm>
            <a:graphic>
              <a:graphicData uri="http://schemas.openxmlformats.org/drawingml/2006/table">
                <a:tbl>
                  <a:tblPr/>
                  <a:tblGrid>
                    <a:gridCol w="1645920"/>
                    <a:gridCol w="9436608"/>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主要用途及利用的性质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7576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氮气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112141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氧气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167576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稀有气体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4" name="QB_5_AN.51_1#4b72f83a9.blank?vaa=1&amp;vcp=1&amp;vis=1&amp;pid=ed0aed6ee&amp;color=0,0,0&amp;vpa=40&amp;vtp=1&amp;vaab=1&amp;bbb=1"/>
          <p:cNvSpPr/>
          <p:nvPr/>
        </p:nvSpPr>
        <p:spPr>
          <a:xfrm>
            <a:off x="2267735" y="2336020"/>
            <a:ext cx="2747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化学性质不活泼</a:t>
            </a:r>
            <a:endParaRPr lang="en-US" altLang="zh-CN" sz="2800" dirty="0"/>
          </a:p>
        </p:txBody>
      </p:sp>
      <p:sp>
        <p:nvSpPr>
          <p:cNvPr id="5" name="QB_5_AN.52_1#4b72f83a9.blank?vaa=1&amp;vcp=1&amp;vis=1&amp;pid=ed0aed6ee&amp;color=0,0,0&amp;vpa=41&amp;vtp=1&amp;vaab=1&amp;bbb=1"/>
          <p:cNvSpPr/>
          <p:nvPr/>
        </p:nvSpPr>
        <p:spPr>
          <a:xfrm>
            <a:off x="8408184" y="3455208"/>
            <a:ext cx="20367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能供给呼吸</a:t>
            </a:r>
            <a:endParaRPr lang="en-US" altLang="zh-CN" sz="2800" dirty="0"/>
          </a:p>
        </p:txBody>
      </p:sp>
      <p:sp>
        <p:nvSpPr>
          <p:cNvPr id="6" name="QB_5_AN.53_1#4b72f83a9.blank?vaa=1&amp;vcp=1&amp;vis=1&amp;pid=ed0aed6ee&amp;color=0,0,0&amp;vpa=42&amp;vtp=1&amp;vaab=1&amp;bbb=1"/>
          <p:cNvSpPr/>
          <p:nvPr/>
        </p:nvSpPr>
        <p:spPr>
          <a:xfrm>
            <a:off x="6973084" y="3993942"/>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支持燃烧</a:t>
            </a:r>
            <a:endParaRPr lang="en-US" altLang="zh-CN" sz="2800" dirty="0"/>
          </a:p>
        </p:txBody>
      </p:sp>
      <p:sp>
        <p:nvSpPr>
          <p:cNvPr id="7" name="QB_5_AN.54_1#4b72f83a9.blank?vaa=1&amp;vcp=1&amp;vis=1&amp;pid=ed0aed6ee&amp;color=0,0,0&amp;vpa=43&amp;vtp=1&amp;vaab=1&amp;bbb=1"/>
          <p:cNvSpPr/>
          <p:nvPr/>
        </p:nvSpPr>
        <p:spPr>
          <a:xfrm>
            <a:off x="3334535" y="4574396"/>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保护气</a:t>
            </a:r>
            <a:endParaRPr lang="en-US" altLang="zh-CN" sz="2800" dirty="0"/>
          </a:p>
        </p:txBody>
      </p:sp>
      <p:sp>
        <p:nvSpPr>
          <p:cNvPr id="8" name="QB_5_AN.55_1#4b72f83a9.blank?vaa=1&amp;vcp=1&amp;vis=1&amp;pid=ed0aed6ee&amp;color=0,0,0&amp;vpa=44&amp;vtp=1&amp;vaab=1&amp;bbb=1"/>
          <p:cNvSpPr/>
          <p:nvPr/>
        </p:nvSpPr>
        <p:spPr>
          <a:xfrm>
            <a:off x="3442485" y="5133196"/>
            <a:ext cx="4525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通电时能发出不同颜色的光</a:t>
            </a:r>
            <a:endParaRPr lang="en-US" altLang="zh-CN" sz="2800" dirty="0"/>
          </a:p>
        </p:txBody>
      </p:sp>
      <p:sp>
        <p:nvSpPr>
          <p:cNvPr id="9" name="QB_5_AN.56_1#4b72f83a9.blank?vaa=1&amp;vcp=1&amp;vis=1&amp;pid=ed0aed6ee&amp;color=0,0,0&amp;vpa=45&amp;vtp=1&amp;vaab=1&amp;bbb=1"/>
          <p:cNvSpPr/>
          <p:nvPr/>
        </p:nvSpPr>
        <p:spPr>
          <a:xfrm>
            <a:off x="3334535" y="5671930"/>
            <a:ext cx="2392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填充探空气球</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9">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5fe9cfd17.fixed?vcp=1&amp;pid=7c9d7731b&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第5讲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空气、氧气</a:t>
            </a:r>
            <a:endParaRPr lang="en-US" altLang="zh-CN" sz="4000" dirty="0"/>
          </a:p>
        </p:txBody>
      </p:sp>
      <p:sp>
        <p:nvSpPr>
          <p:cNvPr id="3" name="C_4_BD#5fe9cfd17.fixed?vcp=1&amp;pid=7c9d7731b&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b2a8a51b3?vcp=1&amp;pid=5fe9cfd17&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考点1</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空气的主要成分及其用途</a:t>
            </a:r>
            <a:endParaRPr lang="en-US" altLang="zh-CN" sz="3200" dirty="0"/>
          </a:p>
        </p:txBody>
      </p:sp>
      <p:sp>
        <p:nvSpPr>
          <p:cNvPr id="3" name="QC_6_BD.57_1#329280fde?vaa=1&amp;vcp=1&amp;vis=1&amp;pid=b2a8a51b3&amp;color=0,0,0&amp;vtp=1&amp;vaab=1&amp;bbb=1"/>
          <p:cNvSpPr/>
          <p:nvPr/>
        </p:nvSpPr>
        <p:spPr>
          <a:xfrm>
            <a:off x="539496" y="1272015"/>
            <a:ext cx="1149985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（2023·广西·中考）空气成分中，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体积分数最大的是(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6_BD.57_2#329280fde.choices?vaa=1&amp;vcp=1&amp;vis=1&amp;pid=b2a8a51b3&amp;color=0,0,0&amp;vtp=1&amp;vaab=1&amp;bbb=1"/>
          <p:cNvSpPr/>
          <p:nvPr/>
        </p:nvSpPr>
        <p:spPr>
          <a:xfrm>
            <a:off x="539496" y="1897044"/>
            <a:ext cx="11109960" cy="553657"/>
          </a:xfrm>
          <a:prstGeom prst="rect">
            <a:avLst/>
          </a:prstGeom>
          <a:noFill/>
        </p:spPr>
        <p:txBody>
          <a:bodyPr wrap="none" lIns="0" tIns="0" rIns="0" bIns="0" rtlCol="0" anchor="t"/>
          <a:lstStyle/>
          <a:p>
            <a:pPr latinLnBrk="1">
              <a:lnSpc>
                <a:spcPts val="4900"/>
              </a:lnSpc>
              <a:tabLst>
                <a:tab pos="2494915" algn="l"/>
                <a:tab pos="4951730" algn="l"/>
                <a:tab pos="81197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B.氮气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C.二氧化碳</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.稀有气体</a:t>
            </a:r>
            <a:endParaRPr lang="en-US" altLang="zh-CN" sz="2800" dirty="0"/>
          </a:p>
        </p:txBody>
      </p:sp>
      <mc:AlternateContent xmlns:mc="http://schemas.openxmlformats.org/markup-compatibility/2006" xmlns:a14="http://schemas.microsoft.com/office/drawing/2010/main">
        <mc:Choice Requires="a14">
          <p:sp>
            <p:nvSpPr>
              <p:cNvPr id="6" name="QC_6_AS.2_1#329280fde?vaa=1&amp;vcp=1&amp;vis=1&amp;pid=b2a8a51b3&amp;color=0,0,0&amp;vtp=1&amp;vaab=1&amp;bbb=1&amp;hb=1">
                <a:extLst>
                  <a:ext uri="{FF2B5EF4-FFF2-40B4-BE49-F238E27FC236}">
                    <a16:creationId xmlns:a16="http://schemas.microsoft.com/office/drawing/2014/main" id="{BE7D155B-13BF-46C1-87C7-81CDF8BBE08A}"/>
                  </a:ext>
                </a:extLst>
              </p:cNvPr>
              <p:cNvSpPr/>
              <p:nvPr/>
            </p:nvSpPr>
            <p:spPr>
              <a:xfrm>
                <a:off x="541020" y="2836022"/>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空气中各成分的体积分数大约是：氮气</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78%</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稀有</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气体</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0.94%</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、二氧化碳</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0.03%</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、其他气体和杂质</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0.03%</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因此，空气成</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分中，体积分数最大的是氮气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C_6_AS.2_1#329280fde?vaa=1&amp;vcp=1&amp;vis=1&amp;pid=b2a8a51b3&amp;color=0,0,0&amp;vtp=1&amp;vaab=1&amp;bbb=1&amp;hb=1">
                <a:extLst>
                  <a:ext uri="{FF2B5EF4-FFF2-40B4-BE49-F238E27FC236}">
                    <a16:creationId xmlns:a16="http://schemas.microsoft.com/office/drawing/2014/main" id="{BE7D155B-13BF-46C1-87C7-81CDF8BBE08A}"/>
                  </a:ext>
                </a:extLst>
              </p:cNvPr>
              <p:cNvSpPr>
                <a:spLocks noRot="1" noChangeAspect="1" noMove="1" noResize="1" noEditPoints="1" noAdjustHandles="1" noChangeArrowheads="1" noChangeShapeType="1" noTextEdit="1"/>
              </p:cNvSpPr>
              <p:nvPr/>
            </p:nvSpPr>
            <p:spPr>
              <a:xfrm>
                <a:off x="541020" y="2836022"/>
                <a:ext cx="11109960" cy="1849057"/>
              </a:xfrm>
              <a:prstGeom prst="rect">
                <a:avLst/>
              </a:prstGeom>
              <a:blipFill>
                <a:blip r:embed="rId3"/>
                <a:stretch>
                  <a:fillRect l="-1976" r="-1098" b="-10197"/>
                </a:stretch>
              </a:blipFill>
            </p:spPr>
            <p:txBody>
              <a:bodyPr/>
              <a:lstStyle/>
              <a:p>
                <a:r>
                  <a:rPr lang="zh-CN" altLang="en-US">
                    <a:noFill/>
                  </a:rPr>
                  <a:t> </a:t>
                </a:r>
              </a:p>
            </p:txBody>
          </p:sp>
        </mc:Fallback>
      </mc:AlternateContent>
      <p:sp>
        <p:nvSpPr>
          <p:cNvPr id="7" name="QC_6_AN.3_1#329280fde?vaa=1&amp;vcp=1&amp;vis=1&amp;pid=b2a8a51b3&amp;color=0,0,0&amp;vtp=1&amp;vaab=1&amp;bbb=1">
            <a:extLst>
              <a:ext uri="{FF2B5EF4-FFF2-40B4-BE49-F238E27FC236}">
                <a16:creationId xmlns:a16="http://schemas.microsoft.com/office/drawing/2014/main" id="{533BF053-A099-4924-BCC6-3EA76C882AEF}"/>
              </a:ext>
            </a:extLst>
          </p:cNvPr>
          <p:cNvSpPr/>
          <p:nvPr/>
        </p:nvSpPr>
        <p:spPr>
          <a:xfrm>
            <a:off x="10791603" y="1246615"/>
            <a:ext cx="571500" cy="553657"/>
          </a:xfrm>
          <a:prstGeom prst="rect">
            <a:avLst/>
          </a:prstGeom>
          <a:noFill/>
        </p:spPr>
        <p:txBody>
          <a:bodyPr wrap="none" lIns="0" tIns="0" rIns="0" bIns="0" rtlCol="0" anchor="t"/>
          <a:lstStyle/>
          <a:p>
            <a:pPr algn="l"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QC_6_EX.1_1#329280fde?vaa=1&amp;vcp=1&amp;vis=1&amp;pid=b2a8a51b3&amp;color=0,0,0&amp;mp=1&amp;vtp=1&amp;vaab=1&amp;bt=1&amp;bbb=1&amp;hb=1"/>
              <p:cNvSpPr/>
              <p:nvPr/>
            </p:nvSpPr>
            <p:spPr>
              <a:xfrm>
                <a:off x="539496" y="1565878"/>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空气中各成分的含量一般用体积分数表示</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其中约占</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78%</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的是氮气</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氮</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气具有化学性质稳定的特性</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可用作保护气</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也可用于制氮肥</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氧气具</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有助燃性</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没有可燃性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6_EX.1_1#329280fde?vaa=1&amp;vcp=1&amp;vis=1&amp;pid=b2a8a51b3&amp;color=0,0,0&amp;mp=1&amp;vtp=1&amp;vaab=1&amp;bt=1&amp;bbb=1&amp;hb=1"/>
              <p:cNvSpPr>
                <a:spLocks noRot="1" noChangeAspect="1" noMove="1" noResize="1" noEditPoints="1" noAdjustHandles="1" noChangeArrowheads="1" noChangeShapeType="1" noTextEdit="1"/>
              </p:cNvSpPr>
              <p:nvPr/>
            </p:nvSpPr>
            <p:spPr>
              <a:xfrm>
                <a:off x="539496" y="1565878"/>
                <a:ext cx="11109960" cy="2496757"/>
              </a:xfrm>
              <a:prstGeom prst="rect">
                <a:avLst/>
              </a:prstGeom>
              <a:blipFill>
                <a:blip r:embed="rId3"/>
                <a:stretch>
                  <a:fillRect l="-1976" r="-1043" b="-757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5">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d77c1b6cb.fixed?vcp=1&amp;pid=851503722&amp;color=146,208,80&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2#d77c1b6cb.fixed?vcp=1&amp;pid=851503722&amp;color=86,186,157&amp;vtp=1&amp;vaab=1&amp;bbb=1"/>
          <p:cNvSpPr/>
          <p:nvPr/>
        </p:nvSpPr>
        <p:spPr>
          <a:xfrm>
            <a:off x="265176" y="2423160"/>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8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中考基础过关</a:t>
            </a:r>
            <a:endParaRPr lang="en-US" altLang="zh-CN" sz="4800" dirty="0"/>
          </a:p>
        </p:txBody>
      </p:sp>
      <p:sp>
        <p:nvSpPr>
          <p:cNvPr id="4" name="C_2#d77c1b6cb.fixed?vcp=1&amp;pid=851503722&amp;color=0,0,0&amp;vtp=1&amp;vaab=1&amp;bbb=1"/>
          <p:cNvSpPr/>
          <p:nvPr/>
        </p:nvSpPr>
        <p:spPr>
          <a:xfrm>
            <a:off x="265176" y="367588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第二部分</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物质的性质与应用</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bdb2e18f2?vcp=1&amp;pid=b2a8a51b3&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mc:AlternateContent xmlns:mc="http://schemas.openxmlformats.org/markup-compatibility/2006" xmlns:a14="http://schemas.microsoft.com/office/drawing/2010/main">
        <mc:Choice Requires="a14">
          <p:sp>
            <p:nvSpPr>
              <p:cNvPr id="3" name="QC_7_BD.62_1#3b967a481?vaa=1&amp;vcp=1&amp;vis=1&amp;pid=bdb2e18f2&amp;color=0,0,0&amp;vtp=1&amp;vaab=1&amp;bbb=1&amp;hb=1"/>
              <p:cNvSpPr/>
              <p:nvPr/>
            </p:nvSpPr>
            <p:spPr>
              <a:xfrm>
                <a:off x="539496" y="1233469"/>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（2024·广西来宾·模拟）汽车安全气囊内所装的化学物质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，能在碰撞</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内生成一种空气中含量最多的气体，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该气体是(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7_BD.62_1#3b967a481?vaa=1&amp;vcp=1&amp;vis=1&amp;pid=bdb2e18f2&amp;color=0,0,0&amp;vtp=1&amp;vaab=1&amp;bbb=1&amp;hb=1"/>
              <p:cNvSpPr>
                <a:spLocks noRot="1" noChangeAspect="1" noMove="1" noResize="1" noEditPoints="1" noAdjustHandles="1" noChangeArrowheads="1" noChangeShapeType="1" noTextEdit="1"/>
              </p:cNvSpPr>
              <p:nvPr/>
            </p:nvSpPr>
            <p:spPr>
              <a:xfrm>
                <a:off x="539496" y="1233469"/>
                <a:ext cx="11109960" cy="1201357"/>
              </a:xfrm>
              <a:prstGeom prst="rect">
                <a:avLst/>
              </a:prstGeom>
              <a:blipFill rotWithShape="1">
                <a:blip r:embed="rId3"/>
                <a:stretch>
                  <a:fillRect l="-3" t="-25" r="3" b="-5689"/>
                </a:stretch>
              </a:blipFill>
            </p:spPr>
            <p:txBody>
              <a:bodyPr/>
              <a:lstStyle/>
              <a:p>
                <a:r>
                  <a:rPr lang="zh-CN" altLang="en-US">
                    <a:noFill/>
                  </a:rPr>
                  <a:t> </a:t>
                </a:r>
              </a:p>
            </p:txBody>
          </p:sp>
        </mc:Fallback>
      </mc:AlternateContent>
      <p:sp>
        <p:nvSpPr>
          <p:cNvPr id="4" name="QC_7_AN.1_1#3b967a481.bracket?vaa=1&amp;vcp=1&amp;vis=1&amp;pid=bdb2e18f2&amp;color=0,0,0&amp;vpa=47&amp;vtp=1&amp;vaab=1"/>
          <p:cNvSpPr/>
          <p:nvPr/>
        </p:nvSpPr>
        <p:spPr>
          <a:xfrm>
            <a:off x="9203278" y="18678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7_BD.62_2#3b967a481.choices?vaa=1&amp;vcp=1&amp;vis=1&amp;pid=bdb2e18f2&amp;color=0,0,0&amp;vtp=1&amp;vaab=1&amp;bbb=1"/>
          <p:cNvSpPr/>
          <p:nvPr/>
        </p:nvSpPr>
        <p:spPr>
          <a:xfrm>
            <a:off x="539496" y="2445176"/>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B.氮气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C.氦气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.二氧化碳</a:t>
            </a:r>
            <a:endParaRPr lang="en-US" altLang="zh-CN" sz="2800" dirty="0"/>
          </a:p>
        </p:txBody>
      </p:sp>
      <p:sp>
        <p:nvSpPr>
          <p:cNvPr id="6" name="QC_7_BD.64_1#c7ff71e6d?vaa=1&amp;vcp=1&amp;vis=1&amp;pid=bdb2e18f2&amp;color=0,0,0&amp;vtp=1&amp;vaab=1&amp;bbb=1&amp;hb=1"/>
          <p:cNvSpPr/>
          <p:nvPr/>
        </p:nvSpPr>
        <p:spPr>
          <a:xfrm>
            <a:off x="539496" y="3076429"/>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（2024·广西柳州·模拟）在空气的成分中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，可用于医疗急救的气体是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C_7_AN.65_1#c7ff71e6d.bracket?vaa=1&amp;vcp=1&amp;vis=1&amp;pid=bdb2e18f2&amp;color=0,0,0&amp;vpa=48&amp;vtp=1&amp;vaab=1"/>
          <p:cNvSpPr/>
          <p:nvPr/>
        </p:nvSpPr>
        <p:spPr>
          <a:xfrm>
            <a:off x="816515" y="371079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8" name="QC_7_BD.64_2#c7ff71e6d.choices?vaa=1&amp;vcp=1&amp;vis=1&amp;pid=bdb2e18f2&amp;color=0,0,0&amp;vtp=1&amp;vaab=1&amp;bbb=1"/>
          <p:cNvSpPr/>
          <p:nvPr/>
        </p:nvSpPr>
        <p:spPr>
          <a:xfrm>
            <a:off x="539496" y="4345604"/>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.氮气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B.氧气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C.二氧化碳</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.稀有气体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66_1#9079a6929?iti=1&amp;htil=1&amp;vaa=1&amp;vcp=1&amp;vis=1&amp;pid=bdb2e18f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86804" y="2144744"/>
            <a:ext cx="2295144" cy="1892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66_2#9079a6929?iti=1&amp;htil=1&amp;vaa=1&amp;vcp=1&amp;vis=1&amp;pid=bdb2e18f2&amp;color=0,0,0&amp;vtp=1&amp;vaab=1&amp;bbb=1"/>
          <p:cNvSpPr/>
          <p:nvPr/>
        </p:nvSpPr>
        <p:spPr>
          <a:xfrm>
            <a:off x="9730333" y="4145502"/>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图1-5-1</a:t>
            </a:r>
            <a:endParaRPr lang="en-US" altLang="zh-CN" sz="2800" dirty="0"/>
          </a:p>
        </p:txBody>
      </p:sp>
      <p:sp>
        <p:nvSpPr>
          <p:cNvPr id="4" name="QC_7_BD.66_3#9079a6929?htil=1&amp;sp=1&amp;vaa=1&amp;vcp=1&amp;vis=1&amp;pid=bdb2e18f2&amp;color=0,0,0&amp;vtp=1&amp;vaab=1&amp;bt=1&amp;bbb=1&amp;hb=1"/>
          <p:cNvSpPr/>
          <p:nvPr/>
        </p:nvSpPr>
        <p:spPr>
          <a:xfrm>
            <a:off x="539496" y="2126456"/>
            <a:ext cx="868680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1-5-1为空气各成分的体积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分数示意图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则甲代表的是(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7_AN.67_1#9079a6929.bracket?vaa=1&amp;vcp=1&amp;vis=1&amp;pid=bdb2e18f2&amp;color=0,0,0&amp;vpa=49&amp;vtp=1&amp;vaab=1"/>
          <p:cNvSpPr/>
          <p:nvPr/>
        </p:nvSpPr>
        <p:spPr>
          <a:xfrm>
            <a:off x="5083715" y="276082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6" name="QC_7_BD.66_4#9079a6929.choices?htil=1&amp;vaa=1&amp;vcp=1&amp;vis=1&amp;pid=bdb2e18f2&amp;color=0,0,0&amp;vtp=1&amp;vaab=1&amp;bbb=1"/>
          <p:cNvSpPr/>
          <p:nvPr/>
        </p:nvSpPr>
        <p:spPr>
          <a:xfrm>
            <a:off x="539496" y="3401663"/>
            <a:ext cx="8686800" cy="553657"/>
          </a:xfrm>
          <a:prstGeom prst="rect">
            <a:avLst/>
          </a:prstGeom>
          <a:noFill/>
        </p:spPr>
        <p:txBody>
          <a:bodyPr wrap="none" lIns="0" tIns="0" rIns="0" bIns="0" rtlCol="0" anchor="t"/>
          <a:lstStyle/>
          <a:p>
            <a:pPr latinLnBrk="1">
              <a:lnSpc>
                <a:spcPts val="4900"/>
              </a:lnSpc>
              <a:tabLst>
                <a:tab pos="2600325" algn="l"/>
                <a:tab pos="4451350" algn="l"/>
                <a:tab pos="630237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.二氧化碳</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B.氧气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C.氮气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.稀有气体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cc493bb27?vcp=1&amp;pid=5fe9cfd17&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考点2</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氧气的化学性质与实验现象</a:t>
            </a:r>
            <a:endParaRPr lang="en-US" altLang="zh-CN" sz="3200" dirty="0"/>
          </a:p>
        </p:txBody>
      </p:sp>
      <p:sp>
        <p:nvSpPr>
          <p:cNvPr id="3" name="QC_6_BD.68_1#84a5bd5b7?vaa=1&amp;vcp=1&amp;vis=1&amp;pid=cc493bb27&amp;color=0,0,0&amp;vtp=1&amp;vaab=1&amp;bbb=1&amp;hb=1"/>
          <p:cNvSpPr/>
          <p:nvPr/>
        </p:nvSpPr>
        <p:spPr>
          <a:xfrm>
            <a:off x="539496" y="126349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（2024·广西·中考）下列物质能在氧气中剧烈燃烧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，并产生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火星四射现象的是(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6_BD.68_2#84a5bd5b7.choices?vaa=1&amp;vcp=1&amp;vis=1&amp;pid=cc493bb27&amp;color=0,0,0&amp;vtp=1&amp;vaab=1&amp;bbb=1"/>
          <p:cNvSpPr/>
          <p:nvPr/>
        </p:nvSpPr>
        <p:spPr>
          <a:xfrm>
            <a:off x="539496" y="2539664"/>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.蜡烛</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B.红磷</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C.木炭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.铁丝</a:t>
            </a:r>
            <a:endParaRPr lang="en-US" altLang="zh-CN" sz="2800" dirty="0"/>
          </a:p>
        </p:txBody>
      </p:sp>
      <p:sp>
        <p:nvSpPr>
          <p:cNvPr id="6" name="QC_6_AS.1_1#84a5bd5b7?vaa=1&amp;vcp=1&amp;vis=1&amp;pid=cc493bb27&amp;color=0,0,0&amp;vtp=1&amp;vaab=1&amp;bt=1&amp;bbb=1&amp;hb=1">
            <a:extLst>
              <a:ext uri="{FF2B5EF4-FFF2-40B4-BE49-F238E27FC236}">
                <a16:creationId xmlns:a16="http://schemas.microsoft.com/office/drawing/2014/main" id="{9C567A16-CA7F-40EA-91C9-6C5EBCA420EA}"/>
              </a:ext>
            </a:extLst>
          </p:cNvPr>
          <p:cNvSpPr/>
          <p:nvPr/>
        </p:nvSpPr>
        <p:spPr>
          <a:xfrm>
            <a:off x="539496" y="3030883"/>
            <a:ext cx="11109960" cy="2496757"/>
          </a:xfrm>
          <a:prstGeom prst="rect">
            <a:avLst/>
          </a:prstGeom>
          <a:noFill/>
        </p:spPr>
        <p:txBody>
          <a:bodyPr wrap="none" lIns="0" tIns="0" rIns="0" bIns="0" rtlCol="0" anchor="t"/>
          <a:lstStyle/>
          <a:p>
            <a:pPr algn="l" latinLnBrk="1">
              <a:lnSpc>
                <a:spcPts val="5100"/>
              </a:lnSpc>
            </a:pPr>
            <a:r>
              <a:rPr lang="en-US" altLang="zh-CN" sz="2800" b="1"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蜡烛在氧气中剧烈燃烧，发出白光</a:t>
            </a: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，生成能使澄清石灰水变浑浊</a:t>
            </a:r>
          </a:p>
          <a:p>
            <a:pPr latinLnBrk="1">
              <a:lnSpc>
                <a:spcPts val="5100"/>
              </a:lnSpc>
            </a:pP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的气体</a:t>
            </a: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，瓶壁上出现水雾；红磷在氧气中燃烧，发出白光</a:t>
            </a: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，产生大量的白</a:t>
            </a:r>
          </a:p>
          <a:p>
            <a:pPr latinLnBrk="1">
              <a:lnSpc>
                <a:spcPts val="5100"/>
              </a:lnSpc>
            </a:pP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烟</a:t>
            </a: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；木炭在氧气中燃烧，发出白光，</a:t>
            </a: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生成能使澄清石灰水变浑浊的气体；</a:t>
            </a:r>
          </a:p>
          <a:p>
            <a:pPr latinLnBrk="1">
              <a:lnSpc>
                <a:spcPts val="4900"/>
              </a:lnSpc>
            </a:pPr>
            <a:r>
              <a:rPr lang="en-US" altLang="zh-CN" sz="2800" b="0" i="0" spc="-10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细铁丝在氧气中剧烈燃烧</a:t>
            </a:r>
            <a:r>
              <a:rPr lang="en-US" altLang="zh-CN" sz="2800" b="0" i="0" spc="-1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，火星四射，放出大量的热，生成黑色固体。</a:t>
            </a:r>
            <a:endParaRPr lang="en-US" altLang="zh-CN" sz="2800" spc="-100" dirty="0"/>
          </a:p>
        </p:txBody>
      </p:sp>
      <p:sp>
        <p:nvSpPr>
          <p:cNvPr id="4" name="文本框 3">
            <a:extLst>
              <a:ext uri="{FF2B5EF4-FFF2-40B4-BE49-F238E27FC236}">
                <a16:creationId xmlns:a16="http://schemas.microsoft.com/office/drawing/2014/main" id="{255D664F-69E5-4D10-B246-F7D256D382B5}"/>
              </a:ext>
            </a:extLst>
          </p:cNvPr>
          <p:cNvSpPr txBox="1"/>
          <p:nvPr/>
        </p:nvSpPr>
        <p:spPr>
          <a:xfrm>
            <a:off x="3774853" y="1961995"/>
            <a:ext cx="600075" cy="628505"/>
          </a:xfrm>
          <a:prstGeom prst="rect">
            <a:avLst/>
          </a:prstGeom>
          <a:noFill/>
        </p:spPr>
        <p:txBody>
          <a:bodyPr vert="horz"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D</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6_EX.1_1#84a5bd5b7?vaa=1&amp;vcp=1&amp;vis=1&amp;pid=cc493bb27&amp;color=0,0,0&amp;vtp=1&amp;vaab=1&amp;bbb=1&amp;hb=1"/>
          <p:cNvSpPr/>
          <p:nvPr/>
        </p:nvSpPr>
        <p:spPr>
          <a:xfrm>
            <a:off x="622046" y="993629"/>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氧气的化学性质及其实验现象是各地中考的热点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考查的主要方式或角</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判断对物质燃烧现象描述的正误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根据物质燃烧的现象判断是</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哪种物质在空气或氧气中燃烧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区分物质在空气中和在氧气中燃烧的</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现象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做铁丝在氧气中燃烧实验时的注意事项等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aab15bc52?vcp=1&amp;pid=cc493bb27&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73_1#a1d05ce60?vaa=1&amp;vcp=1&amp;vis=1&amp;pid=aab15bc52&amp;color=0,0,0&amp;vtp=1&amp;vaab=1&amp;bbb=1&amp;hb=1"/>
          <p:cNvSpPr/>
          <p:nvPr/>
        </p:nvSpPr>
        <p:spPr>
          <a:xfrm>
            <a:off x="539496" y="1233469"/>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（2024·广西·中考）潜水员水下作业时需要携带氧气瓶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，这是因为氧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1_1#a1d05ce60.bracket?vaa=1&amp;vcp=1&amp;vis=1&amp;pid=aab15bc52&amp;color=0,0,0&amp;vpa=51&amp;vtp=1&amp;vaab=1"/>
          <p:cNvSpPr/>
          <p:nvPr/>
        </p:nvSpPr>
        <p:spPr>
          <a:xfrm>
            <a:off x="1172115" y="1867834"/>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7_BD.73_2#a1d05ce60.choices?vaa=1&amp;vcp=1&amp;vis=1&amp;pid=aab15bc52&amp;color=0,0,0&amp;vtp=1&amp;vaab=1&amp;bbb=1"/>
          <p:cNvSpPr/>
          <p:nvPr/>
        </p:nvSpPr>
        <p:spPr>
          <a:xfrm>
            <a:off x="539496" y="2510454"/>
            <a:ext cx="11109960" cy="553657"/>
          </a:xfrm>
          <a:prstGeom prst="rect">
            <a:avLst/>
          </a:prstGeom>
          <a:noFill/>
        </p:spPr>
        <p:txBody>
          <a:bodyPr wrap="none" lIns="0" tIns="0" rIns="0" bIns="0" rtlCol="0" anchor="t"/>
          <a:lstStyle/>
          <a:p>
            <a:pPr latinLnBrk="1">
              <a:lnSpc>
                <a:spcPts val="4900"/>
              </a:lnSpc>
              <a:tabLst>
                <a:tab pos="24949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.无色无味</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B.密度比空气大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C.能支持燃烧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.能供给呼吸</a:t>
            </a:r>
            <a:endParaRPr lang="en-US" altLang="zh-CN" sz="2800" dirty="0"/>
          </a:p>
        </p:txBody>
      </p:sp>
      <p:sp>
        <p:nvSpPr>
          <p:cNvPr id="6" name="QC_7_BD.75_1#1b10d3579?vaa=1&amp;vcp=1&amp;vis=1&amp;pid=aab15bc52&amp;color=0,0,0&amp;vtp=1&amp;vaab=1&amp;bbb=1"/>
          <p:cNvSpPr/>
          <p:nvPr/>
        </p:nvSpPr>
        <p:spPr>
          <a:xfrm>
            <a:off x="539496" y="313211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下列实验现象描述正确的是(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C_7_AN.76_1#1b10d3579.bracket?vaa=1&amp;vcp=1&amp;vis=1&amp;pid=aab15bc52&amp;color=0,0,0&amp;vpa=52&amp;vtp=1&amp;vaab=1"/>
          <p:cNvSpPr/>
          <p:nvPr/>
        </p:nvSpPr>
        <p:spPr>
          <a:xfrm>
            <a:off x="8433339" y="3118784"/>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8" name="QC_7_BD.75_2#1b10d3579.choices?vaa=1&amp;vcp=1&amp;vis=1&amp;pid=aab15bc52&amp;color=0,0,0&amp;vtp=1&amp;vaab=1&amp;bbb=1"/>
          <p:cNvSpPr/>
          <p:nvPr/>
        </p:nvSpPr>
        <p:spPr>
          <a:xfrm>
            <a:off x="539496" y="376159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A.磷在空气中燃烧产生大量的白雾</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.木炭在空气中燃烧发出淡蓝色火焰</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.镁在氧气中燃烧发出耀眼的白光，生成黑色固体</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.铁丝在氧气中剧烈燃烧，火星四射，生成黑色固体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77_1#7e5e4107c?vaa=1&amp;vcp=1&amp;vis=1&amp;pid=aab15bc52&amp;color=0,0,0&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下列关于氧气的说法错误的是(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78_1#7e5e4107c.bracket?vaa=1&amp;vcp=1&amp;vis=1&amp;pid=aab15bc52&amp;color=0,0,0&amp;vpa=53&amp;vtp=1&amp;vaab=1"/>
          <p:cNvSpPr/>
          <p:nvPr/>
        </p:nvSpPr>
        <p:spPr>
          <a:xfrm>
            <a:off x="5706015" y="183019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7_BD.77_2#7e5e4107c.choices?vaa=1&amp;vcp=1&amp;vis=1&amp;pid=aab15bc52&amp;color=0,0,0&amp;vtp=1&amp;vaab=1&amp;bbb=1"/>
          <p:cNvSpPr/>
          <p:nvPr/>
        </p:nvSpPr>
        <p:spPr>
          <a:xfrm>
            <a:off x="539496" y="247580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A.通常情况下，氧气是无色无气味的气体</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.在航天工业中可用液态氧作火箭燃料</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.氧气在氧化反应中提供氧，具有氧化性</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.空气中的氧气主要来源于植物的光合作用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0e56c165d?vcp=1&amp;pid=5fe9cfd17&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考点3</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空气中氧气含量的测定</a:t>
            </a:r>
            <a:endParaRPr lang="en-US" altLang="zh-CN" sz="3200" dirty="0"/>
          </a:p>
        </p:txBody>
      </p:sp>
      <p:pic>
        <p:nvPicPr>
          <p:cNvPr id="3" name="QC_6_BD.79_1#e53b937bb?iti=2&amp;htil=2&amp;vaa=1&amp;vcp=1&amp;vis=1&amp;pid=0e56c165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91832" y="1281783"/>
            <a:ext cx="2231136"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79_2#e53b937bb?iti=2&amp;htil=2&amp;vaa=1&amp;vcp=1&amp;vis=1&amp;pid=0e56c165d&amp;color=0,0,0&amp;vtp=1&amp;vaab=1&amp;bbb=1"/>
          <p:cNvSpPr/>
          <p:nvPr/>
        </p:nvSpPr>
        <p:spPr>
          <a:xfrm>
            <a:off x="9803357" y="3310735"/>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图1-5-2</a:t>
            </a:r>
            <a:endParaRPr lang="en-US" altLang="zh-CN" sz="2800" dirty="0"/>
          </a:p>
        </p:txBody>
      </p:sp>
      <p:sp>
        <p:nvSpPr>
          <p:cNvPr id="5" name="QC_6_BD.79_3#e53b937bb?htil=2&amp;vaa=1&amp;vcp=1&amp;vis=1&amp;pid=0e56c165d&amp;color=0,0,0&amp;vtp=1&amp;vaab=1&amp;bbb=1&amp;hb=1"/>
          <p:cNvSpPr/>
          <p:nvPr/>
        </p:nvSpPr>
        <p:spPr>
          <a:xfrm>
            <a:off x="539496" y="1263495"/>
            <a:ext cx="8750808"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（2024·内蒙古赤峰·中考）图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1-5-2是测定空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气中氧气含量的改进实验装置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（夹持装置已省略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列对该实验的认识正确的是(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C_6_BD.79_4#e53b937bb.choices?htil=2&amp;vaa=1&amp;vcp=1&amp;vis=1&amp;pid=0e56c165d&amp;color=0,0,0&amp;vtp=1&amp;vaab=1&amp;bbb=1"/>
          <p:cNvSpPr/>
          <p:nvPr/>
        </p:nvSpPr>
        <p:spPr>
          <a:xfrm>
            <a:off x="539496" y="3188189"/>
            <a:ext cx="8750808"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A.现象：实验过程中，红磷燃烧，产生大量白雾</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.推论：实验后，玻璃管中剩余气体具有可燃性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.分析：红磷的量过多或过少，都不会影响实验结果</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.评价：用改进装置实验，能减少对空气的污染</a:t>
            </a:r>
            <a:endParaRPr lang="en-US" altLang="zh-CN" sz="2800" dirty="0"/>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AS.1_1#e53b937bb?iti=3&amp;htil=3&amp;vaa=1&amp;vcp=1&amp;vis=1&amp;pid=0e56c165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70848" y="923131"/>
            <a:ext cx="2560320" cy="21762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AS.1_1#e53b937bb?iti=3&amp;htil=3&amp;vaa=1&amp;vcp=1&amp;vis=1&amp;pid=0e56c165d&amp;color=0,0,0&amp;vtp=1&amp;vaab=1&amp;bbb=1"/>
          <p:cNvSpPr/>
          <p:nvPr/>
        </p:nvSpPr>
        <p:spPr>
          <a:xfrm>
            <a:off x="9746965" y="3226403"/>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图1-5-2</a:t>
            </a:r>
            <a:endParaRPr lang="en-US" altLang="zh-CN" sz="2800" dirty="0"/>
          </a:p>
        </p:txBody>
      </p:sp>
      <p:sp>
        <p:nvSpPr>
          <p:cNvPr id="4" name="QC_6_AS.1_1#e53b937bb?htil=3&amp;vaa=1&amp;vcp=1&amp;vis=1&amp;pid=0e56c165d&amp;color=0,0,0&amp;vtp=1&amp;vaab=1&amp;bt=1&amp;bbb=1&amp;hb=1&amp;hs=1"/>
          <p:cNvSpPr/>
          <p:nvPr/>
        </p:nvSpPr>
        <p:spPr>
          <a:xfrm>
            <a:off x="539496" y="904843"/>
            <a:ext cx="8412480" cy="31444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红磷在空气中燃烧产生大量白烟</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，而不是白</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雾</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；由实验过程可知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，实验后玻璃管中剩余的气体不</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能燃烧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，也不支持燃烧，不具有可燃性</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；若红磷的量</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过少</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，则不能完全消耗装置中的氧气</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，会使测定结果</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偏小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；用改进装置实验，</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反应始终在密闭容器中进行，</a:t>
            </a:r>
            <a:endParaRPr lang="en-US" altLang="zh-CN" sz="2800" dirty="0"/>
          </a:p>
        </p:txBody>
      </p:sp>
      <p:sp>
        <p:nvSpPr>
          <p:cNvPr id="5" name="QC_6_AN.2_1#e53b937bb?vaa=1&amp;vcp=1&amp;vis=1&amp;pid=0e56c165d&amp;color=0,0,0&amp;vtp=1&amp;vaab=1&amp;bbb=1&amp;hs=1"/>
          <p:cNvSpPr/>
          <p:nvPr/>
        </p:nvSpPr>
        <p:spPr>
          <a:xfrm>
            <a:off x="539496" y="538045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6" name="QC_6_AS.1_1#e53b937bb?htil=3&amp;vaa=1&amp;vcp=1&amp;vis=1&amp;pid=0e56c165d&amp;color=0,0,0&amp;vtp=1&amp;vaab=1&amp;bt=1&amp;bbb=1&amp;hb=1&amp;hs=1"/>
          <p:cNvSpPr/>
          <p:nvPr/>
        </p:nvSpPr>
        <p:spPr>
          <a:xfrm>
            <a:off x="539496" y="4111275"/>
            <a:ext cx="11112011" cy="1201357"/>
          </a:xfrm>
          <a:prstGeom prst="rect">
            <a:avLst/>
          </a:prstGeom>
          <a:noFill/>
        </p:spPr>
        <p:txBody>
          <a:bodyPr wrap="none" lIns="0" tIns="0" rIns="0" bIns="0" rtlCol="0" anchor="t"/>
          <a:lstStyle/>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可避免瓶内空气外逸而造成实验误差，还能防止生成的五氧化二磷逸散</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到空气中</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，可减少对空气的污染。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5">
                                            <p:bg/>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_1#e53b937bb?vaa=1&amp;vcp=1&amp;vis=1&amp;pid=0e56c165d&amp;color=0,0,0&amp;vtp=1&amp;vaab=1&amp;bt=1&amp;bbb=1"/>
          <p:cNvSpPr/>
          <p:nvPr/>
        </p:nvSpPr>
        <p:spPr>
          <a:xfrm>
            <a:off x="539496" y="145846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p:txBody>
      </p:sp>
      <p:pic>
        <p:nvPicPr>
          <p:cNvPr id="3" name="QC_6_EX.1_1#e53b937bb?vaa=1&amp;vcp=1&amp;vis=1&amp;pid=0e56c165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2140077"/>
            <a:ext cx="7836408" cy="32461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e7803fd32?vcp=1&amp;pid=0e56c165d&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pic>
        <p:nvPicPr>
          <p:cNvPr id="3" name="QC_7_BD.84_1#713bea7b7?iti=4&amp;htil=4&amp;vaa=1&amp;vcp=1&amp;vis=1&amp;pid=e7803fd3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88304" y="1251757"/>
            <a:ext cx="2980944" cy="20756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84_2#713bea7b7?iti=4&amp;htil=4&amp;vaa=1&amp;vcp=1&amp;vis=1&amp;pid=e7803fd32&amp;color=0,0,0&amp;vtp=1&amp;vaab=1&amp;bbb=1"/>
          <p:cNvSpPr/>
          <p:nvPr/>
        </p:nvSpPr>
        <p:spPr>
          <a:xfrm>
            <a:off x="9374733" y="3448730"/>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图1-5-3</a:t>
            </a:r>
            <a:endParaRPr lang="en-US" altLang="zh-CN" sz="2800" dirty="0"/>
          </a:p>
        </p:txBody>
      </p:sp>
      <p:sp>
        <p:nvSpPr>
          <p:cNvPr id="5" name="QC_7_BD.84_3#713bea7b7?htil=4&amp;sp=1&amp;vaa=1&amp;vcp=1&amp;vis=1&amp;pid=e7803fd32&amp;color=0,0,0&amp;vtp=1&amp;vaab=1&amp;bbb=1&amp;hb=1"/>
          <p:cNvSpPr/>
          <p:nvPr/>
        </p:nvSpPr>
        <p:spPr>
          <a:xfrm>
            <a:off x="539496" y="1233469"/>
            <a:ext cx="800100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（2024·广西梧州·模拟）图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1-5-3装置可用于测定</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空气中氧气的含量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7_AN.85_1#713bea7b7.bracket?vaa=1&amp;vcp=1&amp;vis=1&amp;pid=e7803fd32&amp;color=0,0,0&amp;vpa=55&amp;vtp=1&amp;vaab=1"/>
          <p:cNvSpPr/>
          <p:nvPr/>
        </p:nvSpPr>
        <p:spPr>
          <a:xfrm>
            <a:off x="6861714" y="18678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7" name="QC_7_BD.84_4#713bea7b7.choices?htil=4&amp;vaa=1&amp;vcp=1&amp;vis=1&amp;pid=e7803fd32&amp;color=0,0,0&amp;vtp=1&amp;vaab=1&amp;bbb=1"/>
              <p:cNvSpPr/>
              <p:nvPr/>
            </p:nvSpPr>
            <p:spPr>
              <a:xfrm>
                <a:off x="539496" y="2518264"/>
                <a:ext cx="800100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A.试管中的细沙可以防止试管炸裂</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.实验说明氧化钙与水反应放出热量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.实验结束后量筒中的水最终减少了</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.实验结束后试管内气体的主要成分为氮气</a:t>
                </a:r>
                <a:endParaRPr lang="en-US" altLang="zh-CN" sz="2800" dirty="0"/>
              </a:p>
            </p:txBody>
          </p:sp>
        </mc:Choice>
        <mc:Fallback xmlns="">
          <p:sp>
            <p:nvSpPr>
              <p:cNvPr id="7" name="QC_7_BD.84_4#713bea7b7.choices?htil=4&amp;vaa=1&amp;vcp=1&amp;vis=1&amp;pid=e7803fd32&amp;color=0,0,0&amp;vtp=1&amp;vaab=1&amp;bbb=1"/>
              <p:cNvSpPr>
                <a:spLocks noRot="1" noChangeAspect="1" noMove="1" noResize="1" noEditPoints="1" noAdjustHandles="1" noChangeArrowheads="1" noChangeShapeType="1" noTextEdit="1"/>
              </p:cNvSpPr>
              <p:nvPr/>
            </p:nvSpPr>
            <p:spPr>
              <a:xfrm>
                <a:off x="539496" y="2518264"/>
                <a:ext cx="8001000" cy="2496757"/>
              </a:xfrm>
              <a:prstGeom prst="rect">
                <a:avLst/>
              </a:prstGeom>
              <a:blipFill rotWithShape="1">
                <a:blip r:embed="rId4"/>
                <a:stretch>
                  <a:fillRect l="-5" t="-20" r="5" b="-273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dad1e5115.fixed?vcp=1&amp;pid=7c9d7731b&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第5讲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空气、氧气</a:t>
            </a:r>
            <a:endParaRPr lang="en-US" altLang="zh-CN" sz="4000" dirty="0"/>
          </a:p>
        </p:txBody>
      </p:sp>
      <p:sp>
        <p:nvSpPr>
          <p:cNvPr id="3" name="C_4_BD#dad1e5115.fixed?vcp=1&amp;pid=7c9d7731b&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6_1#9eb8130de?sp=1&amp;vaa=1&amp;vcp=1&amp;vis=1&amp;pid=e7803fd32&amp;color=0,0,0&amp;vtp=1&amp;vaab=1&amp;bt=1&amp;bbb=1&amp;hb=1"/>
          <p:cNvSpPr/>
          <p:nvPr/>
        </p:nvSpPr>
        <p:spPr>
          <a:xfrm>
            <a:off x="539496" y="542766"/>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（2023·湖南衡阳·中考）拉瓦锡用定量的方法研究了空气的成分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学兴趣小组的同学利用氧气传感器来检测足量红磷燃烧过程中容器内氧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气含量的变化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，如图1-5-4所示。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下列判断正确的是(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C_7_BD.86_2#9eb8130de?iti=5&amp;vaa=1&amp;vcp=1&amp;vis=1&amp;pid=e7803fd3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89520" y="2647410"/>
            <a:ext cx="4416552" cy="23134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86_3#9eb8130de?iti=5&amp;vaa=1&amp;vcp=1&amp;vis=1&amp;pid=e7803fd32&amp;color=0,0,0&amp;vtp=1&amp;vaab=1&amp;bbb=1"/>
          <p:cNvSpPr/>
          <p:nvPr/>
        </p:nvSpPr>
        <p:spPr>
          <a:xfrm>
            <a:off x="9193752" y="5087842"/>
            <a:ext cx="1208087"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图1-5-4</a:t>
            </a:r>
            <a:endParaRPr lang="en-US" altLang="zh-CN" sz="2800" dirty="0">
              <a:ea typeface="宋体" panose="02010600030101010101" pitchFamily="2" charset="-122"/>
            </a:endParaRPr>
          </a:p>
        </p:txBody>
      </p:sp>
      <mc:AlternateContent xmlns:mc="http://schemas.openxmlformats.org/markup-compatibility/2006" xmlns:a14="http://schemas.microsoft.com/office/drawing/2010/main">
        <mc:Choice Requires="a14">
          <p:sp>
            <p:nvSpPr>
              <p:cNvPr id="5" name="QC_7_BD.88_1#9eb8130de.choices?vaa=1&amp;vcp=1&amp;vis=1&amp;pid=e7803fd32&amp;color=0,0,0&amp;vtp=1&amp;vaab=1&amp;bt=1&amp;bbb=1">
                <a:extLst>
                  <a:ext uri="{FF2B5EF4-FFF2-40B4-BE49-F238E27FC236}">
                    <a16:creationId xmlns:a16="http://schemas.microsoft.com/office/drawing/2014/main" id="{9BD7F302-E955-4D9B-8FFF-7460CC089AE1}"/>
                  </a:ext>
                </a:extLst>
              </p:cNvPr>
              <p:cNvSpPr/>
              <p:nvPr/>
            </p:nvSpPr>
            <p:spPr>
              <a:xfrm>
                <a:off x="541020" y="2406282"/>
                <a:ext cx="7048500" cy="3837012"/>
              </a:xfrm>
              <a:prstGeom prst="rect">
                <a:avLst/>
              </a:prstGeom>
              <a:noFill/>
            </p:spPr>
            <p:txBody>
              <a:bodyPr wrap="square" lIns="0" tIns="0" rIns="0" bIns="0" rtlCol="0" anchor="t">
                <a:spAutoFit/>
              </a:bodyPr>
              <a:lstStyle/>
              <a:p>
                <a:pPr algn="l" latinLnBrk="1">
                  <a:lnSpc>
                    <a:spcPts val="5100"/>
                  </a:lnSpc>
                </a:pPr>
                <a:r>
                  <a:rPr lang="en-US" altLang="zh-CN"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点时容器内氮气的体积分数为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85%</m:t>
                    </m:r>
                  </m:oMath>
                </a14:m>
                <a:r>
                  <a:rPr lang="en-US" altLang="zh-CN" sz="100" b="0" i="0" kern="0" spc="-9990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 </a:t>
                </a:r>
              </a:p>
              <a:p>
                <a:pPr algn="l" latinLnBrk="1">
                  <a:lnSpc>
                    <a:spcPts val="5100"/>
                  </a:lnSpc>
                </a:pPr>
                <a:r>
                  <a:rPr lang="en-US" altLang="zh-CN" sz="2800" dirty="0">
                    <a:solidFill>
                      <a:srgbClr val="000000"/>
                    </a:solidFill>
                    <a:latin typeface="times new roman" panose="02020603050405020304" pitchFamily="18" charset="0"/>
                    <a:ea typeface="宋体" panose="02010600030101010101" pitchFamily="2" charset="-122"/>
                  </a:rPr>
                  <a:t>B</a:t>
                </a:r>
                <a:r>
                  <a:rPr lang="en-US" altLang="zh-CN"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𝑏</m:t>
                    </m:r>
                  </m:oMath>
                </a14:m>
                <a:r>
                  <a:rPr lang="en-US" altLang="zh-CN"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点时容器内物质的总质量大于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100" b="0" i="0" kern="0" spc="-9990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点时容器内物质的总质</a:t>
                </a:r>
                <a:r>
                  <a:rPr lang="zh-CN" altLang="en-US"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量</a:t>
                </a:r>
                <a:endParaRPr lang="en-US" altLang="zh-CN"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endParaRPr>
              </a:p>
              <a:p>
                <a:pPr algn="l" latinLnBrk="1">
                  <a:lnSpc>
                    <a:spcPts val="5100"/>
                  </a:lnSpc>
                </a:pPr>
                <a:r>
                  <a:rPr lang="en-US" altLang="zh-CN" sz="2800" dirty="0" err="1">
                    <a:solidFill>
                      <a:srgbClr val="000000"/>
                    </a:solidFill>
                    <a:latin typeface="times new roman" panose="02020603050405020304" pitchFamily="18" charset="0"/>
                    <a:ea typeface="宋体" panose="02010600030101010101" pitchFamily="2" charset="-122"/>
                  </a:rPr>
                  <a:t>C</a:t>
                </a:r>
                <a:r>
                  <a:rPr lang="en-US" altLang="zh-CN" sz="2800" b="0" i="0" dirty="0" err="1">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.最终氧气有剩余，说明要使物质燃烧，氧气必须达到一定浓</a:t>
                </a:r>
                <a:r>
                  <a:rPr lang="zh-CN" altLang="en-US"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度</a:t>
                </a:r>
                <a:endParaRPr lang="en-US" altLang="zh-CN" sz="2800" b="0" i="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endParaRPr>
              </a:p>
              <a:p>
                <a:pPr algn="l" latinLnBrk="1">
                  <a:lnSpc>
                    <a:spcPts val="5100"/>
                  </a:lnSpc>
                </a:pPr>
                <a:r>
                  <a:rPr lang="en-US" altLang="zh-CN" sz="2800" dirty="0" err="1">
                    <a:solidFill>
                      <a:srgbClr val="000000"/>
                    </a:solidFill>
                    <a:latin typeface="times new roman" panose="02020603050405020304" pitchFamily="18" charset="0"/>
                    <a:ea typeface="宋体" panose="02010600030101010101" pitchFamily="2" charset="-122"/>
                  </a:rPr>
                  <a:t>D</a:t>
                </a:r>
                <a:r>
                  <a:rPr lang="en-US" altLang="zh-CN" sz="2800" b="0" i="0" dirty="0" err="1">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.此实验测得空气中氧气的质量分数为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18%</m:t>
                    </m:r>
                  </m:oMath>
                </a14:m>
                <a:r>
                  <a:rPr lang="en-US" altLang="zh-CN" sz="100" b="0" i="0" kern="0" spc="-99900" dirty="0">
                    <a:solidFill>
                      <a:srgbClr val="000000"/>
                    </a:solidFill>
                    <a:latin typeface="times new roman" panose="02020603050405020304" pitchFamily="18" charset="0"/>
                    <a:ea typeface="宋体" panose="02010600030101010101" pitchFamily="2" charset="-122"/>
                    <a:cs typeface="Times New Roman" panose="02020603050405020304" pitchFamily="34" charset="-120"/>
                  </a:rPr>
                  <a:t> </a:t>
                </a:r>
                <a:endParaRPr lang="en-US" altLang="zh-CN" sz="2800" dirty="0">
                  <a:solidFill>
                    <a:srgbClr val="000000"/>
                  </a:solidFill>
                  <a:latin typeface="times new roman" panose="02020603050405020304" pitchFamily="18" charset="0"/>
                  <a:ea typeface="宋体" panose="02010600030101010101" pitchFamily="2" charset="-122"/>
                </a:endParaRPr>
              </a:p>
            </p:txBody>
          </p:sp>
        </mc:Choice>
        <mc:Fallback xmlns="">
          <p:sp>
            <p:nvSpPr>
              <p:cNvPr id="5" name="QC_7_BD.88_1#9eb8130de.choices?vaa=1&amp;vcp=1&amp;vis=1&amp;pid=e7803fd32&amp;color=0,0,0&amp;vtp=1&amp;vaab=1&amp;bt=1&amp;bbb=1">
                <a:extLst>
                  <a:ext uri="{FF2B5EF4-FFF2-40B4-BE49-F238E27FC236}">
                    <a16:creationId xmlns:a16="http://schemas.microsoft.com/office/drawing/2014/main" id="{9BD7F302-E955-4D9B-8FFF-7460CC089AE1}"/>
                  </a:ext>
                </a:extLst>
              </p:cNvPr>
              <p:cNvSpPr>
                <a:spLocks noRot="1" noChangeAspect="1" noMove="1" noResize="1" noEditPoints="1" noAdjustHandles="1" noChangeArrowheads="1" noChangeShapeType="1" noTextEdit="1"/>
              </p:cNvSpPr>
              <p:nvPr/>
            </p:nvSpPr>
            <p:spPr>
              <a:xfrm>
                <a:off x="541020" y="2406282"/>
                <a:ext cx="7048500" cy="3837012"/>
              </a:xfrm>
              <a:prstGeom prst="rect">
                <a:avLst/>
              </a:prstGeom>
              <a:blipFill>
                <a:blip r:embed="rId4"/>
                <a:stretch>
                  <a:fillRect l="-3114" b="-4928"/>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C92C6ADD-85B0-4B6F-A26F-00C7C05305EA}"/>
              </a:ext>
            </a:extLst>
          </p:cNvPr>
          <p:cNvSpPr txBox="1"/>
          <p:nvPr/>
        </p:nvSpPr>
        <p:spPr>
          <a:xfrm>
            <a:off x="8823896" y="1826818"/>
            <a:ext cx="579438" cy="628505"/>
          </a:xfrm>
          <a:prstGeom prst="rect">
            <a:avLst/>
          </a:prstGeom>
          <a:noFill/>
        </p:spPr>
        <p:txBody>
          <a:bodyPr vert="horz"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B</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d98d2ef06?vcp=1&amp;pid=5fe9cfd17&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考点4</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空气和氧气综合题</a:t>
            </a:r>
            <a:endParaRPr lang="en-US" altLang="zh-CN" sz="3200" dirty="0"/>
          </a:p>
        </p:txBody>
      </p:sp>
      <p:sp>
        <p:nvSpPr>
          <p:cNvPr id="3" name="QC_6_BD.89_1#12b0b09ea?vaa=1&amp;vcp=1&amp;vis=1&amp;pid=d98d2ef06&amp;color=0,0,0&amp;vtp=1&amp;vaab=1&amp;bbb=1&amp;hb=1"/>
          <p:cNvSpPr/>
          <p:nvPr/>
        </p:nvSpPr>
        <p:spPr>
          <a:xfrm>
            <a:off x="539496" y="126349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（2024·山东烟台·中考）空气是一种宝贵的自然资源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有关空气及其成分的说法错误的是(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sp>
            <p:nvSpPr>
              <p:cNvPr id="5" name="QC_6_BD.89_2#12b0b09ea.choices?vaa=1&amp;vcp=1&amp;vis=1&amp;pid=d98d2ef06&amp;color=0,0,0&amp;vtp=1&amp;vaab=1&amp;bbb=1"/>
              <p:cNvSpPr/>
              <p:nvPr/>
            </p:nvSpPr>
            <p:spPr>
              <a:xfrm>
                <a:off x="539496" y="254747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A.二氧化碳是空气污染物，也是重要的资源</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.工业上可用分离液态空气法制氧气</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.氧气能供给生物呼吸，约占空气体积的</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.氮气化学性质不活泼，可用来延长食品保质期</a:t>
                </a:r>
                <a:endParaRPr lang="en-US" altLang="zh-CN" sz="2800" dirty="0"/>
              </a:p>
            </p:txBody>
          </p:sp>
        </mc:Choice>
        <mc:Fallback xmlns="">
          <p:sp>
            <p:nvSpPr>
              <p:cNvPr id="5" name="QC_6_BD.89_2#12b0b09ea.choices?vaa=1&amp;vcp=1&amp;vis=1&amp;pid=d98d2ef06&amp;color=0,0,0&amp;vtp=1&amp;vaab=1&amp;bbb=1"/>
              <p:cNvSpPr>
                <a:spLocks noRot="1" noChangeAspect="1" noMove="1" noResize="1" noEditPoints="1" noAdjustHandles="1" noChangeArrowheads="1" noChangeShapeType="1" noTextEdit="1"/>
              </p:cNvSpPr>
              <p:nvPr/>
            </p:nvSpPr>
            <p:spPr>
              <a:xfrm>
                <a:off x="539496" y="2547474"/>
                <a:ext cx="11109960" cy="2496757"/>
              </a:xfrm>
              <a:prstGeom prst="rect">
                <a:avLst/>
              </a:prstGeom>
              <a:blipFill rotWithShape="1">
                <a:blip r:embed="rId3"/>
                <a:stretch>
                  <a:fillRect l="-3" t="-20" r="3" b="-2730"/>
                </a:stretch>
              </a:blipFill>
            </p:spPr>
            <p:txBody>
              <a:bodyPr/>
              <a:lstStyle/>
              <a:p>
                <a:r>
                  <a:rPr lang="zh-CN" altLang="en-US">
                    <a:noFill/>
                  </a:rPr>
                  <a:t> </a:t>
                </a:r>
              </a:p>
            </p:txBody>
          </p:sp>
        </mc:Fallback>
      </mc:AlternateContent>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_1#12b0b09ea?vaa=1&amp;vcp=1&amp;vis=1&amp;pid=d98d2ef06&amp;color=0,0,0&amp;mp=1&amp;vtp=1&amp;vaab=1&amp;bt=1&amp;bbb=1&amp;hb=1"/>
          <p:cNvSpPr/>
          <p:nvPr/>
        </p:nvSpPr>
        <p:spPr>
          <a:xfrm>
            <a:off x="539496" y="2187543"/>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二氧化碳是空气的成分之一，不属于空气污染物</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；空气主要是</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由氮气与氧气组成的</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，氮气与氧气的沸点不同</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，因此工业上可用分离液</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态空气法制氧气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2_1#12b0b09ea?vaa=1&amp;vcp=1&amp;vis=1&amp;pid=d98d2ef06&amp;color=0,0,0&amp;vtp=1&amp;vaab=1&amp;bbb=1"/>
          <p:cNvSpPr/>
          <p:nvPr/>
        </p:nvSpPr>
        <p:spPr>
          <a:xfrm>
            <a:off x="539496" y="410346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206bf7701?vcp=1&amp;pid=d98d2ef06&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7_BD.93_1#8e19fa3e5?vaa=1&amp;vcp=1&amp;vis=1&amp;pid=206bf7701&amp;color=0,0,0&amp;vtp=1&amp;vaab=1&amp;bbb=1&amp;hb=1"/>
          <p:cNvSpPr/>
          <p:nvPr/>
        </p:nvSpPr>
        <p:spPr>
          <a:xfrm>
            <a:off x="539496" y="1233469"/>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（2024·广西钦州·模拟）空气是一种宝贵的资源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，下列有关空气的说</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94_1#8e19fa3e5.bracket?vaa=1&amp;vcp=1&amp;vis=1&amp;pid=206bf7701&amp;color=0,0,0&amp;vpa=58&amp;vtp=1&amp;vaab=1"/>
          <p:cNvSpPr/>
          <p:nvPr/>
        </p:nvSpPr>
        <p:spPr>
          <a:xfrm>
            <a:off x="2594514" y="18678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mc:AlternateContent xmlns:mc="http://schemas.openxmlformats.org/markup-compatibility/2006" xmlns:a14="http://schemas.microsoft.com/office/drawing/2010/main">
        <mc:Choice Requires="a14">
          <p:sp>
            <p:nvSpPr>
              <p:cNvPr id="5" name="QC_7_BD.93_2#8e19fa3e5.choices?vaa=1&amp;vcp=1&amp;vis=1&amp;pid=206bf7701&amp;color=0,0,0&amp;vtp=1&amp;vaab=1&amp;bbb=1"/>
              <p:cNvSpPr/>
              <p:nvPr/>
            </p:nvSpPr>
            <p:spPr>
              <a:xfrm>
                <a:off x="539496" y="2445176"/>
                <a:ext cx="11109960" cy="24983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A.高海拔地区的空气中氧气的体积分数小于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.空气中的氧气主要来源于植物的光合作用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.人体呼吸过程吸入空气，人体呼出的气体中一定没有氧气</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.目前计入空气污染指数的项目不包含</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7_BD.93_2#8e19fa3e5.choices?vaa=1&amp;vcp=1&amp;vis=1&amp;pid=206bf7701&amp;color=0,0,0&amp;vtp=1&amp;vaab=1&amp;bbb=1"/>
              <p:cNvSpPr>
                <a:spLocks noRot="1" noChangeAspect="1" noMove="1" noResize="1" noEditPoints="1" noAdjustHandles="1" noChangeArrowheads="1" noChangeShapeType="1" noTextEdit="1"/>
              </p:cNvSpPr>
              <p:nvPr/>
            </p:nvSpPr>
            <p:spPr>
              <a:xfrm>
                <a:off x="539496" y="2445176"/>
                <a:ext cx="11109960" cy="2498344"/>
              </a:xfrm>
              <a:prstGeom prst="rect">
                <a:avLst/>
              </a:prstGeom>
              <a:blipFill rotWithShape="1">
                <a:blip r:embed="rId3"/>
                <a:stretch>
                  <a:fillRect l="-3" t="-17" r="3" b="-317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95_1#7ea48b95d?vaa=1&amp;vcp=1&amp;vis=1&amp;pid=206bf7701&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（2023·广西桂林·模拟）从不同的角度认识空气。</a:t>
            </a:r>
            <a:endParaRPr lang="en-US" altLang="zh-CN" sz="2800" dirty="0">
              <a:solidFill>
                <a:srgbClr val="000000"/>
              </a:solidFill>
            </a:endParaRPr>
          </a:p>
        </p:txBody>
      </p:sp>
      <p:sp>
        <p:nvSpPr>
          <p:cNvPr id="3" name="QB_8_BD.96_1#a13fba361?vaa=1&amp;vcp=1&amp;vis=1&amp;pid=7ea48b95d&amp;color=0,0,0&amp;vtp=1&amp;vaab=1&amp;bbb=1&amp;hb=1"/>
          <p:cNvSpPr/>
          <p:nvPr/>
        </p:nvSpPr>
        <p:spPr>
          <a:xfrm>
            <a:off x="539496" y="118209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（1）从物质分类角度</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：洁净的空气属于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填“纯净物”或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“混合</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4" name="QB_8_AN.1_1#a13fba361.blank?vaa=1&amp;vcp=1&amp;vis=1&amp;pid=7ea48b95d&amp;color=0,0,0&amp;vpa=59&amp;vtp=1&amp;vaab=1&amp;bbb=1"/>
          <p:cNvSpPr/>
          <p:nvPr/>
        </p:nvSpPr>
        <p:spPr>
          <a:xfrm>
            <a:off x="6772814" y="1151617"/>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混合物</a:t>
            </a:r>
            <a:endParaRPr lang="en-US" altLang="zh-CN" sz="2800" dirty="0">
              <a:solidFill>
                <a:srgbClr val="FF0000"/>
              </a:solidFill>
            </a:endParaRPr>
          </a:p>
        </p:txBody>
      </p:sp>
      <p:sp>
        <p:nvSpPr>
          <p:cNvPr id="5" name="QO_8_BD.98_1#f4b833f8b?sp=1&amp;vaa=1&amp;vcp=1&amp;vis=1&amp;pid=7ea48b95d&amp;color=0,0,0&amp;vtp=1&amp;vaab=1&amp;bbb=1"/>
          <p:cNvSpPr/>
          <p:nvPr/>
        </p:nvSpPr>
        <p:spPr>
          <a:xfrm>
            <a:off x="539496" y="245127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（2）从实验角度：测定空气中氧气含量的实验装置如图1-5-5所示。</a:t>
            </a:r>
            <a:endParaRPr lang="en-US" altLang="zh-CN" sz="2800" dirty="0">
              <a:solidFill>
                <a:srgbClr val="000000"/>
              </a:solidFill>
            </a:endParaRPr>
          </a:p>
        </p:txBody>
      </p:sp>
      <p:pic>
        <p:nvPicPr>
          <p:cNvPr id="6" name="QO_8_BD.98_2#f4b833f8b?iti=7&amp;htil=5&amp;vaa=1&amp;vcp=1&amp;vis=1&amp;pid=7ea48b95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99732" y="3134659"/>
            <a:ext cx="2459736" cy="23225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8_BD.98_3#f4b833f8b?iti=7&amp;htil=5&amp;vaa=1&amp;vcp=1&amp;vis=1&amp;pid=7ea48b95d&amp;color=0,0,0&amp;vtp=1&amp;vaab=1&amp;bbb=1"/>
          <p:cNvSpPr/>
          <p:nvPr/>
        </p:nvSpPr>
        <p:spPr>
          <a:xfrm>
            <a:off x="9625557" y="5570900"/>
            <a:ext cx="120808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图1-5-5</a:t>
            </a:r>
            <a:endParaRPr lang="en-US" altLang="zh-CN" sz="2800" dirty="0">
              <a:solidFill>
                <a:srgbClr val="000000"/>
              </a:solidFill>
            </a:endParaRPr>
          </a:p>
        </p:txBody>
      </p:sp>
      <p:sp>
        <p:nvSpPr>
          <p:cNvPr id="8" name="QB_9_BD.99_1#c625314b0?htil=5&amp;vaa=1&amp;vcp=1&amp;vis=1&amp;pid=f4b833f8b&amp;color=0,0,0&amp;vtp=1&amp;vaab=1&amp;bbb=1"/>
          <p:cNvSpPr/>
          <p:nvPr/>
        </p:nvSpPr>
        <p:spPr>
          <a:xfrm>
            <a:off x="539496" y="3072937"/>
            <a:ext cx="8522208" cy="553657"/>
          </a:xfrm>
          <a:prstGeom prst="rect">
            <a:avLst/>
          </a:prstGeom>
          <a:noFill/>
        </p:spPr>
        <p:txBody>
          <a:bodyPr wrap="none" lIns="0" tIns="0" rIns="0" bIns="0" rtlCol="0" anchor="t"/>
          <a:lstStyle/>
          <a:p>
            <a:pPr algn="l"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①木炭</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填“能”或“不能”）用于代替红磷。</a:t>
            </a:r>
            <a:endParaRPr lang="en-US" altLang="zh-CN" sz="2800" dirty="0">
              <a:solidFill>
                <a:srgbClr val="000000"/>
              </a:solidFill>
            </a:endParaRPr>
          </a:p>
        </p:txBody>
      </p:sp>
      <p:sp>
        <p:nvSpPr>
          <p:cNvPr id="9" name="QB_9_AN.2_1#c625314b0.blank?vaa=1&amp;vcp=1&amp;vis=1&amp;pid=f4b833f8b&amp;color=0,0,0&amp;vpa=60&amp;vtp=1&amp;vaab=1&amp;bbb=1"/>
          <p:cNvSpPr/>
          <p:nvPr/>
        </p:nvSpPr>
        <p:spPr>
          <a:xfrm>
            <a:off x="1616614" y="3021502"/>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a:t>
            </a:r>
            <a:endParaRPr lang="en-US" altLang="zh-CN" sz="2800" dirty="0">
              <a:solidFill>
                <a:srgbClr val="FF0000"/>
              </a:solidFill>
            </a:endParaRPr>
          </a:p>
        </p:txBody>
      </p:sp>
      <p:sp>
        <p:nvSpPr>
          <p:cNvPr id="10" name="QB_9_BD.101_1#dca976c4b?htil=5&amp;vaa=1&amp;vcp=1&amp;vis=1&amp;pid=f4b833f8b&amp;color=0,0,0&amp;vtp=1&amp;vaab=1&amp;bbb=1&amp;hb=1"/>
          <p:cNvSpPr/>
          <p:nvPr/>
        </p:nvSpPr>
        <p:spPr>
          <a:xfrm>
            <a:off x="539496" y="3702412"/>
            <a:ext cx="8522208"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②待红磷燃烧停止、装置冷却后，打开弹簧夹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到集气瓶中吸入的水的体积约占集气瓶内空气体积的</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由此实验现象可得出正确的实验结论。</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11" name="QB_9_AN.3_1#dca976c4b.blank?vaa=1&amp;vcp=1&amp;vis=1&amp;pid=f4b833f8b&amp;color=0,0,0&amp;vpa=61&amp;vtp=1&amp;vaab=1&amp;bbb=1"/>
              <p:cNvSpPr/>
              <p:nvPr/>
            </p:nvSpPr>
            <p:spPr>
              <a:xfrm>
                <a:off x="614108" y="5082775"/>
                <a:ext cx="749300"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11" name="QB_9_AN.3_1#dca976c4b.blank?vaa=1&amp;vcp=1&amp;vis=1&amp;pid=f4b833f8b&amp;color=0,0,0&amp;vpa=61&amp;vtp=1&amp;vaab=1&amp;bbb=1"/>
              <p:cNvSpPr>
                <a:spLocks noRot="1" noChangeAspect="1" noMove="1" noResize="1" noEditPoints="1" noAdjustHandles="1" noChangeArrowheads="1" noChangeShapeType="1" noTextEdit="1"/>
              </p:cNvSpPr>
              <p:nvPr/>
            </p:nvSpPr>
            <p:spPr>
              <a:xfrm>
                <a:off x="614108" y="5082775"/>
                <a:ext cx="749300" cy="402844"/>
              </a:xfrm>
              <a:prstGeom prst="rect">
                <a:avLst/>
              </a:prstGeom>
              <a:blipFill rotWithShape="1">
                <a:blip r:embed="rId4"/>
                <a:stretch>
                  <a:fillRect l="-8" t="-58" r="8" b="-713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9">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1">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9" grpId="0" build="p" animBg="1"/>
      <p:bldP spid="11"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03_1#21bfe0229?sp=1&amp;vaa=1&amp;vcp=1&amp;vis=1&amp;pid=7ea48b95d&amp;color=0,0,0&amp;vtp=1&amp;vaab=1&amp;bt=1&amp;bbb=1"/>
          <p:cNvSpPr/>
          <p:nvPr/>
        </p:nvSpPr>
        <p:spPr>
          <a:xfrm>
            <a:off x="539496" y="154381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（3）从环保角度</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：下列措施合理的是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.废气达标排放</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.垃圾露天焚烧</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.大力植树造林</a:t>
            </a:r>
            <a:endParaRPr lang="en-US" altLang="zh-CN" sz="2800" dirty="0"/>
          </a:p>
        </p:txBody>
      </p:sp>
      <p:sp>
        <p:nvSpPr>
          <p:cNvPr id="3" name="QB_8_AN.1_1#21bfe0229.blank?vaa=1&amp;vcp=1&amp;vis=1&amp;pid=7ea48b95d&amp;color=0,0,0&amp;vpa=62&amp;vtp=1&amp;vaab=1&amp;bbb=1"/>
          <p:cNvSpPr/>
          <p:nvPr/>
        </p:nvSpPr>
        <p:spPr>
          <a:xfrm>
            <a:off x="6442614" y="1513332"/>
            <a:ext cx="1108075"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A、C</a:t>
            </a:r>
            <a:endParaRPr lang="en-US" altLang="zh-CN" sz="2800" dirty="0"/>
          </a:p>
        </p:txBody>
      </p:sp>
      <p:sp>
        <p:nvSpPr>
          <p:cNvPr id="4" name="QB_8_BD.105_1#69ab486f1?vaa=1&amp;vcp=1&amp;vis=1&amp;pid=7ea48b95d&amp;color=0,0,0&amp;vtp=1&amp;vaab=1&amp;bbb=1&amp;hb=1"/>
          <p:cNvSpPr/>
          <p:nvPr/>
        </p:nvSpPr>
        <p:spPr>
          <a:xfrm>
            <a:off x="539496" y="410711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（4）从应用角度：氮气用作食品包装中的保护气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，是利用了它的化学</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性质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8_AN.106_1#69ab486f1.blank?vaa=1&amp;vcp=1&amp;vis=1&amp;pid=7ea48b95d&amp;color=0,0,0&amp;vpa=63&amp;vtp=1&amp;vaab=1&amp;bbb=1"/>
          <p:cNvSpPr/>
          <p:nvPr/>
        </p:nvSpPr>
        <p:spPr>
          <a:xfrm>
            <a:off x="1261015" y="470338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稳定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92b17620c?vcp=1&amp;pid=206bf7701&amp;color=0,0,0&amp;vtp=1&amp;vaab=1&amp;bt=1&amp;bbb=1"/>
          <p:cNvSpPr/>
          <p:nvPr/>
        </p:nvSpPr>
        <p:spPr>
          <a:xfrm>
            <a:off x="539496" y="3145504"/>
            <a:ext cx="11109960" cy="553657"/>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提醒：请完成第5讲备考练习</a:t>
            </a:r>
            <a:endParaRPr lang="en-US" altLang="zh-CN" sz="2800" dirty="0"/>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fd1c01681.fixed?vcp=1&amp;pid=7c9d7731b&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第5讲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空气、氧气</a:t>
            </a:r>
            <a:endParaRPr lang="en-US" altLang="zh-CN" sz="4000" dirty="0"/>
          </a:p>
        </p:txBody>
      </p:sp>
      <p:sp>
        <p:nvSpPr>
          <p:cNvPr id="3" name="C_4_BD#fd1c01681.fixed?vcp=1&amp;pid=7c9d7731b&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第5讲备考练习</a:t>
            </a:r>
            <a:endParaRPr lang="en-US" altLang="zh-CN" sz="40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53c754e0c?vcp=1&amp;pid=fd1c01681&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达标练</a:t>
            </a:r>
            <a:endParaRPr lang="en-US" altLang="zh-CN" sz="3200" dirty="0"/>
          </a:p>
        </p:txBody>
      </p:sp>
      <p:sp>
        <p:nvSpPr>
          <p:cNvPr id="3" name="QC_6_BD.107_1#6de3b649c?vaa=1&amp;vcp=1&amp;vis=1&amp;pid=53c754e0c&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（2024·江苏苏州·中考）空气中含有多种气体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，其中体积分数最大的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6_AN.1_1#6de3b649c.bracket?vaa=1&amp;vcp=1&amp;vis=1&amp;pid=53c754e0c&amp;color=0,0,0&amp;vpa=64&amp;vtp=1&amp;vaab=1"/>
          <p:cNvSpPr/>
          <p:nvPr/>
        </p:nvSpPr>
        <p:spPr>
          <a:xfrm>
            <a:off x="1172115" y="19016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mc:AlternateContent xmlns:mc="http://schemas.openxmlformats.org/markup-compatibility/2006" xmlns:a14="http://schemas.microsoft.com/office/drawing/2010/main">
        <mc:Choice Requires="a14">
          <p:sp>
            <p:nvSpPr>
              <p:cNvPr id="5" name="QC_6_BD.107_2#6de3b649c.choices?vaa=1&amp;vcp=1&amp;vis=1&amp;pid=53c754e0c&amp;color=0,0,0&amp;vtp=1&amp;vaab=1&amp;bbb=1"/>
              <p:cNvSpPr/>
              <p:nvPr/>
            </p:nvSpPr>
            <p:spPr>
              <a:xfrm>
                <a:off x="539496" y="2542839"/>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.稀有气体</a:t>
                </a:r>
                <a:endParaRPr lang="en-US" altLang="zh-CN" sz="2800" dirty="0"/>
              </a:p>
            </p:txBody>
          </p:sp>
        </mc:Choice>
        <mc:Fallback xmlns="">
          <p:sp>
            <p:nvSpPr>
              <p:cNvPr id="5" name="QC_6_BD.107_2#6de3b649c.choices?vaa=1&amp;vcp=1&amp;vis=1&amp;pid=53c754e0c&amp;color=0,0,0&amp;vtp=1&amp;vaab=1&amp;bbb=1"/>
              <p:cNvSpPr>
                <a:spLocks noRot="1" noChangeAspect="1" noMove="1" noResize="1" noEditPoints="1" noAdjustHandles="1" noChangeArrowheads="1" noChangeShapeType="1" noTextEdit="1"/>
              </p:cNvSpPr>
              <p:nvPr/>
            </p:nvSpPr>
            <p:spPr>
              <a:xfrm>
                <a:off x="539496" y="2542839"/>
                <a:ext cx="11109960" cy="553657"/>
              </a:xfrm>
              <a:prstGeom prst="rect">
                <a:avLst/>
              </a:prstGeom>
              <a:blipFill rotWithShape="1">
                <a:blip r:embed="rId3"/>
                <a:stretch>
                  <a:fillRect l="-3" t="-54" r="3" b="-12344"/>
                </a:stretch>
              </a:blipFill>
            </p:spPr>
            <p:txBody>
              <a:bodyPr/>
              <a:lstStyle/>
              <a:p>
                <a:r>
                  <a:rPr lang="zh-CN" altLang="en-US">
                    <a:noFill/>
                  </a:rPr>
                  <a:t> </a:t>
                </a:r>
              </a:p>
            </p:txBody>
          </p:sp>
        </mc:Fallback>
      </mc:AlternateContent>
      <p:sp>
        <p:nvSpPr>
          <p:cNvPr id="6" name="QC_6_BD.109_1#28db5840a?vaa=1&amp;vcp=1&amp;vis=1&amp;pid=53c754e0c&amp;color=0,0,0&amp;vtp=1&amp;vaab=1&amp;bbb=1&amp;hb=1"/>
          <p:cNvSpPr/>
          <p:nvPr/>
        </p:nvSpPr>
        <p:spPr>
          <a:xfrm>
            <a:off x="539496" y="3099226"/>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（2024·吉林长春·中考）2024年5月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，武王墩墓出土了迄今为止发现的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东周时期最大的青铜圆鼎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博物馆常用空气中含量最多的气体保护文物，</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该气体是(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C_6_AN.110_1#28db5840a.bracket?vaa=1&amp;vcp=1&amp;vis=1&amp;pid=53c754e0c&amp;color=0,0,0&amp;vpa=65&amp;vtp=1&amp;vaab=1"/>
          <p:cNvSpPr/>
          <p:nvPr/>
        </p:nvSpPr>
        <p:spPr>
          <a:xfrm>
            <a:off x="2238914" y="438129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8" name="QC_6_BD.109_2#28db5840a.choices?vaa=1&amp;vcp=1&amp;vis=1&amp;pid=53c754e0c&amp;color=0,0,0&amp;vtp=1&amp;vaab=1&amp;bbb=1"/>
          <p:cNvSpPr/>
          <p:nvPr/>
        </p:nvSpPr>
        <p:spPr>
          <a:xfrm>
            <a:off x="539496" y="5018704"/>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.氮气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B.氧气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C.稀有气体</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.二氧化碳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1_1#4ffa04483?vaa=1&amp;vcp=1&amp;vis=1&amp;pid=53c754e0c&amp;color=0,0,0&amp;vtp=1&amp;vaab=1&amp;bt=1&amp;bbb=1"/>
          <p:cNvSpPr/>
          <p:nvPr/>
        </p:nvSpPr>
        <p:spPr>
          <a:xfrm>
            <a:off x="539496" y="153746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饼干开袋后逐渐变软，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说明空气中含有(</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_1#4ffa04483.bracket?vaa=1&amp;vcp=1&amp;vis=1&amp;pid=53c754e0c&amp;color=0,0,0&amp;vpa=66&amp;vtp=1&amp;vaab=1"/>
          <p:cNvSpPr/>
          <p:nvPr/>
        </p:nvSpPr>
        <p:spPr>
          <a:xfrm>
            <a:off x="7128414" y="152412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4" name="QC_6_BD.111_2#4ffa04483.choices?vaa=1&amp;vcp=1&amp;vis=1&amp;pid=53c754e0c&amp;color=0,0,0&amp;vtp=1&amp;vaab=1&amp;bbb=1"/>
          <p:cNvSpPr/>
          <p:nvPr/>
        </p:nvSpPr>
        <p:spPr>
          <a:xfrm>
            <a:off x="539496" y="2161921"/>
            <a:ext cx="11109960" cy="553657"/>
          </a:xfrm>
          <a:prstGeom prst="rect">
            <a:avLst/>
          </a:prstGeom>
          <a:noFill/>
        </p:spPr>
        <p:txBody>
          <a:bodyPr wrap="none" lIns="0" tIns="0" rIns="0" bIns="0" rtlCol="0" anchor="t"/>
          <a:lstStyle/>
          <a:p>
            <a:pPr latinLnBrk="1">
              <a:lnSpc>
                <a:spcPts val="4900"/>
              </a:lnSpc>
              <a:tabLst>
                <a:tab pos="3295015" algn="l"/>
                <a:tab pos="5840730" algn="l"/>
                <a:tab pos="83864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.二氧化碳</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B.氧气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C.氮气</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.水蒸气</a:t>
            </a:r>
            <a:endParaRPr lang="en-US" altLang="zh-CN" sz="2800" dirty="0"/>
          </a:p>
        </p:txBody>
      </p:sp>
      <p:sp>
        <p:nvSpPr>
          <p:cNvPr id="5" name="QC_6_BD.113_1#a66eb84f7?vaa=1&amp;vcp=1&amp;vis=1&amp;pid=53c754e0c&amp;color=0,0,0&amp;vtp=1&amp;vaab=1&amp;bbb=1&amp;hb=1"/>
          <p:cNvSpPr/>
          <p:nvPr/>
        </p:nvSpPr>
        <p:spPr>
          <a:xfrm>
            <a:off x="539496" y="279139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（2024·湖南·中考）空气、水是人类重要的自然资源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，更是人类赖以</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生存繁衍的物质基础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下列有关空气的说法正确的是(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6_AN.114_1#a66eb84f7.bracket?vaa=1&amp;vcp=1&amp;vis=1&amp;pid=53c754e0c&amp;color=0,0,0&amp;vpa=67&amp;vtp=1&amp;vaab=1"/>
          <p:cNvSpPr/>
          <p:nvPr/>
        </p:nvSpPr>
        <p:spPr>
          <a:xfrm>
            <a:off x="8995314" y="342576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6_BD.113_2#a66eb84f7.choices?vaa=1&amp;vcp=1&amp;vis=1&amp;pid=53c754e0c&amp;color=0,0,0&amp;vtp=1&amp;vaab=1&amp;bbb=1"/>
          <p:cNvSpPr/>
          <p:nvPr/>
        </p:nvSpPr>
        <p:spPr>
          <a:xfrm>
            <a:off x="539496" y="4068381"/>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.空气是混合物</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.空气是由空气分子构成的</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C.氮气极易溶于水</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.空气中稀有气体的体积分数最大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ea11df7b9?vcp=1&amp;pid=dad1e5115&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6112" y="1078992"/>
            <a:ext cx="10396728" cy="470001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5_1#a91cfd7f7?vaa=1&amp;vcp=1&amp;vis=1&amp;pid=53c754e0c&amp;color=0,0,0&amp;mp=1&amp;vtp=1&amp;vaab=1&amp;bt=1&amp;bbb=1&amp;hb=1"/>
          <p:cNvSpPr/>
          <p:nvPr/>
        </p:nvSpPr>
        <p:spPr>
          <a:xfrm>
            <a:off x="539496" y="157794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（2024·湖南长沙·中考）神舟十八号“太空养鱼”项目进展顺利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能供给斑马鱼和宇航员呼吸的气体是(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_1#a91cfd7f7.bracket?vaa=1&amp;vcp=1&amp;vis=1&amp;pid=53c754e0c&amp;color=0,0,0&amp;mp=1&amp;vpa=68&amp;vtp=1&amp;vaab=1"/>
          <p:cNvSpPr/>
          <p:nvPr/>
        </p:nvSpPr>
        <p:spPr>
          <a:xfrm>
            <a:off x="6506114" y="2212308"/>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mc:AlternateContent xmlns:mc="http://schemas.openxmlformats.org/markup-compatibility/2006" xmlns:a14="http://schemas.microsoft.com/office/drawing/2010/main">
        <mc:Choice Requires="a14">
          <p:sp>
            <p:nvSpPr>
              <p:cNvPr id="4" name="QC_6_BD.115_2#a91cfd7f7.choices?vaa=1&amp;vcp=1&amp;vis=1&amp;pid=53c754e0c&amp;color=0,0,0&amp;vtp=1&amp;vaab=1&amp;bbb=1"/>
              <p:cNvSpPr/>
              <p:nvPr/>
            </p:nvSpPr>
            <p:spPr>
              <a:xfrm>
                <a:off x="539496" y="2853150"/>
                <a:ext cx="11109960" cy="555244"/>
              </a:xfrm>
              <a:prstGeom prst="rect">
                <a:avLst/>
              </a:prstGeom>
              <a:noFill/>
            </p:spPr>
            <p:txBody>
              <a:bodyPr wrap="none" lIns="0" tIns="0" rIns="0" bIns="0" rtlCol="0" anchor="t"/>
              <a:lstStyle/>
              <a:p>
                <a:pPr latinLnBrk="1">
                  <a:lnSpc>
                    <a:spcPts val="50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C_6_BD.115_2#a91cfd7f7.choices?vaa=1&amp;vcp=1&amp;vis=1&amp;pid=53c754e0c&amp;color=0,0,0&amp;vtp=1&amp;vaab=1&amp;bbb=1"/>
              <p:cNvSpPr>
                <a:spLocks noRot="1" noChangeAspect="1" noMove="1" noResize="1" noEditPoints="1" noAdjustHandles="1" noChangeArrowheads="1" noChangeShapeType="1" noTextEdit="1"/>
              </p:cNvSpPr>
              <p:nvPr/>
            </p:nvSpPr>
            <p:spPr>
              <a:xfrm>
                <a:off x="539496" y="2853150"/>
                <a:ext cx="11109960" cy="555244"/>
              </a:xfrm>
              <a:prstGeom prst="rect">
                <a:avLst/>
              </a:prstGeom>
              <a:blipFill rotWithShape="1">
                <a:blip r:embed="rId3"/>
                <a:stretch>
                  <a:fillRect l="-3" t="-17" r="3" b="-14347"/>
                </a:stretch>
              </a:blipFill>
            </p:spPr>
            <p:txBody>
              <a:bodyPr/>
              <a:lstStyle/>
              <a:p>
                <a:r>
                  <a:rPr lang="zh-CN" altLang="en-US">
                    <a:noFill/>
                  </a:rPr>
                  <a:t> </a:t>
                </a:r>
              </a:p>
            </p:txBody>
          </p:sp>
        </mc:Fallback>
      </mc:AlternateContent>
      <p:sp>
        <p:nvSpPr>
          <p:cNvPr id="5" name="QC_6_BD.117_1#7f057f843?vaa=1&amp;vcp=1&amp;vis=1&amp;pid=53c754e0c&amp;color=0,0,0&amp;vtp=1&amp;vaab=1&amp;bbb=1&amp;hb=1"/>
          <p:cNvSpPr/>
          <p:nvPr/>
        </p:nvSpPr>
        <p:spPr>
          <a:xfrm>
            <a:off x="539496" y="341906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（2024·河南·中考）氧气性质活泼，能支持燃烧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。下列物质在氧气中</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燃烧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，能生成无色、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无气味的气体的是(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6_AN.118_1#7f057f843.bracket?vaa=1&amp;vcp=1&amp;vis=1&amp;pid=53c754e0c&amp;color=0,0,0&amp;vpa=69&amp;vtp=1&amp;vaab=1"/>
          <p:cNvSpPr/>
          <p:nvPr/>
        </p:nvSpPr>
        <p:spPr>
          <a:xfrm>
            <a:off x="6861714" y="405342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7" name="QC_6_BD.117_2#7f057f843.choices?vaa=1&amp;vcp=1&amp;vis=1&amp;pid=53c754e0c&amp;color=0,0,0&amp;vtp=1&amp;vaab=1&amp;bbb=1"/>
          <p:cNvSpPr/>
          <p:nvPr/>
        </p:nvSpPr>
        <p:spPr>
          <a:xfrm>
            <a:off x="539496" y="4697825"/>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.铁丝</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B.硫粉</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C.红磷</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.木炭</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9_1#fed98984b?vaa=1&amp;vcp=1&amp;vis=1&amp;pid=53c754e0c&amp;color=0,0,0&amp;mp=1&amp;vtp=1&amp;vaab=1&amp;bt=1&amp;bbb=1"/>
          <p:cNvSpPr/>
          <p:nvPr/>
        </p:nvSpPr>
        <p:spPr>
          <a:xfrm>
            <a:off x="539496" y="184353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（2024·天津·中考）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下列对实验现象的描述正确的是(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20_1#fed98984b.bracket?vaa=1&amp;vcp=1&amp;vis=1&amp;pid=53c754e0c&amp;color=0,0,0&amp;mp=1&amp;vpa=70&amp;vtp=1&amp;vaab=1"/>
          <p:cNvSpPr/>
          <p:nvPr/>
        </p:nvSpPr>
        <p:spPr>
          <a:xfrm>
            <a:off x="9144539" y="183019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4" name="QC_6_BD.119_2#fed98984b.choices?vaa=1&amp;vcp=1&amp;vis=1&amp;pid=53c754e0c&amp;color=0,0,0&amp;vtp=1&amp;vaab=1&amp;bbb=1"/>
          <p:cNvSpPr/>
          <p:nvPr/>
        </p:nvSpPr>
        <p:spPr>
          <a:xfrm>
            <a:off x="539496" y="2475801"/>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A.红磷在空气中燃烧，产生大量白雾</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.硫在空气中燃烧，发出蓝紫色火焰</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.木炭在空气中充分燃烧，生成二氧化碳</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.向过氧化氢溶液中加入二氧化锰，迅速产生大量气泡</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1_1#54ace5b66?vaa=1&amp;vcp=1&amp;vis=1&amp;pid=53c754e0c&amp;color=0,0,0&amp;vtp=1&amp;vaab=1&amp;bt=1&amp;bbb=1&amp;hb=1"/>
          <p:cNvSpPr/>
          <p:nvPr/>
        </p:nvSpPr>
        <p:spPr>
          <a:xfrm>
            <a:off x="539496" y="156257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空气是一种宝贵的自然资源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，下列有关空气及其成分的说法正确的是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22_1#54ace5b66.bracket?vaa=1&amp;vcp=1&amp;vis=1&amp;pid=53c754e0c&amp;color=0,0,0&amp;vpa=71&amp;vtp=1&amp;vaab=1"/>
          <p:cNvSpPr/>
          <p:nvPr/>
        </p:nvSpPr>
        <p:spPr>
          <a:xfrm>
            <a:off x="816515" y="219694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mc:AlternateContent xmlns:mc="http://schemas.openxmlformats.org/markup-compatibility/2006" xmlns:a14="http://schemas.microsoft.com/office/drawing/2010/main">
        <mc:Choice Requires="a14">
          <p:sp>
            <p:nvSpPr>
              <p:cNvPr id="4" name="QC_6_BD.121_2#54ace5b66.choices?vaa=1&amp;vcp=1&amp;vis=1&amp;pid=53c754e0c&amp;color=0,0,0&amp;vtp=1&amp;vaab=1&amp;bbb=1"/>
              <p:cNvSpPr/>
              <p:nvPr/>
            </p:nvSpPr>
            <p:spPr>
              <a:xfrm>
                <a:off x="539496" y="2764377"/>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A.空气中氮气和氧气的体积比约为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5∶1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.工业上分离液态空气制氧，利用的是液氧、液氮的沸点不同</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.稀有气体的性质稳定，没有使用价值</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.空气中</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含量过高会形成酸雨</a:t>
                </a:r>
                <a:endParaRPr lang="en-US" altLang="zh-CN" sz="2800" dirty="0"/>
              </a:p>
            </p:txBody>
          </p:sp>
        </mc:Choice>
        <mc:Fallback xmlns="">
          <p:sp>
            <p:nvSpPr>
              <p:cNvPr id="4" name="QC_6_BD.121_2#54ace5b66.choices?vaa=1&amp;vcp=1&amp;vis=1&amp;pid=53c754e0c&amp;color=0,0,0&amp;vtp=1&amp;vaab=1&amp;bbb=1"/>
              <p:cNvSpPr>
                <a:spLocks noRot="1" noChangeAspect="1" noMove="1" noResize="1" noEditPoints="1" noAdjustHandles="1" noChangeArrowheads="1" noChangeShapeType="1" noTextEdit="1"/>
              </p:cNvSpPr>
              <p:nvPr/>
            </p:nvSpPr>
            <p:spPr>
              <a:xfrm>
                <a:off x="539496" y="2764377"/>
                <a:ext cx="11109960" cy="2496757"/>
              </a:xfrm>
              <a:prstGeom prst="rect">
                <a:avLst/>
              </a:prstGeom>
              <a:blipFill>
                <a:blip r:embed="rId3"/>
                <a:stretch>
                  <a:fillRect l="-1976" b="-853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3_1#04f113487?vaa=1&amp;vcp=1&amp;vis=1&amp;pid=53c754e0c&amp;color=0,0,0&amp;vtp=1&amp;vaab=1&amp;bt=1&amp;bbb=1&amp;hb=1"/>
          <p:cNvSpPr/>
          <p:nvPr/>
        </p:nvSpPr>
        <p:spPr>
          <a:xfrm>
            <a:off x="539496" y="15219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（2024·广西钦州·模拟）空气是一种复杂的混合物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，下列有关空气的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6_AN.124_1#04f113487.bracket?vaa=1&amp;vcp=1&amp;vis=1&amp;pid=53c754e0c&amp;color=0,0,0&amp;vpa=72&amp;vtp=1&amp;vaab=1"/>
          <p:cNvSpPr/>
          <p:nvPr/>
        </p:nvSpPr>
        <p:spPr>
          <a:xfrm>
            <a:off x="2950114" y="215633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QC_6_BD.123_2#04f113487.choices?vaa=1&amp;vcp=1&amp;vis=1&amp;pid=53c754e0c&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A.氧气可用于化工生产、航空航天、医疗急救等领域</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.医疗上可在液氮冷冻麻醉条件下做手术</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.二氧化碳能加剧全球气候变暖，所以它属于空气污染物</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.庆祝节日时，美丽的霓虹灯与稀有气体的应用有关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bf84fb57d?vcp=1&amp;pid=fd1c01681&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p>
        </p:txBody>
      </p:sp>
      <mc:AlternateContent xmlns:mc="http://schemas.openxmlformats.org/markup-compatibility/2006" xmlns:a14="http://schemas.microsoft.com/office/drawing/2010/main">
        <mc:Choice Requires="a14">
          <p:sp>
            <p:nvSpPr>
              <p:cNvPr id="3" name="QC_6_BD.125_1#3d1add714?sp=1&amp;vaa=1&amp;vcp=1&amp;vis=1&amp;pid=bf84fb57d&amp;color=0,0,0&amp;vtp=1&amp;vaab=1&amp;bbb=1&amp;hb=1"/>
              <p:cNvSpPr/>
              <p:nvPr/>
            </p:nvSpPr>
            <p:spPr>
              <a:xfrm>
                <a:off x="539496" y="1200576"/>
                <a:ext cx="11109960" cy="1468057"/>
              </a:xfrm>
              <a:prstGeom prst="rect">
                <a:avLst/>
              </a:prstGeom>
              <a:noFill/>
            </p:spPr>
            <p:txBody>
              <a:bodyPr wrap="none" lIns="0" tIns="0" rIns="0" bIns="0" rtlCol="0" anchor="t"/>
              <a:lstStyle/>
              <a:p>
                <a:pPr algn="l" latinLnBrk="1">
                  <a:lnSpc>
                    <a:spcPts val="7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（2024·北京·中考）用图1所示装置进行实验，测定出空气中</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约占</a:t>
                </a:r>
                <a14:m>
                  <m:oMath xmlns:m="http://schemas.openxmlformats.org/officeDocument/2006/math">
                    <m:f>
                      <m:f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num>
                      <m:den>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m:t>
                        </m:r>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按体积计算）。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下列叙述不正确的是(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6_BD.125_1#3d1add714?sp=1&amp;vaa=1&amp;vcp=1&amp;vis=1&amp;pid=bf84fb57d&amp;color=0,0,0&amp;vtp=1&amp;vaab=1&amp;bbb=1&amp;hb=1"/>
              <p:cNvSpPr>
                <a:spLocks noRot="1" noChangeAspect="1" noMove="1" noResize="1" noEditPoints="1" noAdjustHandles="1" noChangeArrowheads="1" noChangeShapeType="1" noTextEdit="1"/>
              </p:cNvSpPr>
              <p:nvPr/>
            </p:nvSpPr>
            <p:spPr>
              <a:xfrm>
                <a:off x="539496" y="1200576"/>
                <a:ext cx="11109960" cy="1468057"/>
              </a:xfrm>
              <a:prstGeom prst="rect">
                <a:avLst/>
              </a:prstGeom>
              <a:blipFill rotWithShape="1">
                <a:blip r:embed="rId3"/>
                <a:stretch>
                  <a:fillRect l="-3" t="-29" r="3" b="-4647"/>
                </a:stretch>
              </a:blipFill>
            </p:spPr>
            <p:txBody>
              <a:bodyPr/>
              <a:lstStyle/>
              <a:p>
                <a:r>
                  <a:rPr lang="zh-CN" altLang="en-US">
                    <a:noFill/>
                  </a:rPr>
                  <a:t> </a:t>
                </a:r>
              </a:p>
            </p:txBody>
          </p:sp>
        </mc:Fallback>
      </mc:AlternateContent>
      <p:pic>
        <p:nvPicPr>
          <p:cNvPr id="4" name="QC_6_BD.125_2#3d1add714?iti=8&amp;vaa=1&amp;vcp=1&amp;vis=1&amp;pid=bf84fb57d&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692140" y="2668633"/>
            <a:ext cx="6083046" cy="188914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125_3#3d1add714?iti=8&amp;vaa=1&amp;vcp=1&amp;vis=1&amp;pid=bf84fb57d&amp;color=0,0,0&amp;vtp=1&amp;vaab=1&amp;bbb=1"/>
          <p:cNvSpPr/>
          <p:nvPr/>
        </p:nvSpPr>
        <p:spPr>
          <a:xfrm>
            <a:off x="8850535" y="4562795"/>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ea typeface="宋体" panose="02010600030101010101" pitchFamily="2" charset="-122"/>
            </a:endParaRPr>
          </a:p>
        </p:txBody>
      </p:sp>
      <mc:AlternateContent xmlns:mc="http://schemas.openxmlformats.org/markup-compatibility/2006" xmlns:a14="http://schemas.microsoft.com/office/drawing/2010/main">
        <mc:Choice Requires="a14">
          <p:sp>
            <p:nvSpPr>
              <p:cNvPr id="6" name="QC_6_BD.127_1#3d1add714.choices?vaa=1&amp;vcp=1&amp;vis=1&amp;pid=bf84fb57d&amp;color=0,0,0&amp;vtp=1&amp;vaab=1&amp;bt=1&amp;bbb=1">
                <a:extLst>
                  <a:ext uri="{FF2B5EF4-FFF2-40B4-BE49-F238E27FC236}">
                    <a16:creationId xmlns:a16="http://schemas.microsoft.com/office/drawing/2014/main" id="{1A8FB35E-219F-4DA1-AEA2-FAEA14594515}"/>
                  </a:ext>
                </a:extLst>
              </p:cNvPr>
              <p:cNvSpPr/>
              <p:nvPr/>
            </p:nvSpPr>
            <p:spPr>
              <a:xfrm>
                <a:off x="539496" y="2811163"/>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A.②中瓶内空气的体积约为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.可加热铁丝引燃铜匙中的白磷</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.白磷的作用是消耗②中瓶内的</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.最终注射器活塞移至约</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刻度线处</a:t>
                </a:r>
                <a:endParaRPr lang="en-US" altLang="zh-CN" sz="2800" dirty="0"/>
              </a:p>
            </p:txBody>
          </p:sp>
        </mc:Choice>
        <mc:Fallback xmlns="">
          <p:sp>
            <p:nvSpPr>
              <p:cNvPr id="6" name="QC_6_BD.127_1#3d1add714.choices?vaa=1&amp;vcp=1&amp;vis=1&amp;pid=bf84fb57d&amp;color=0,0,0&amp;vtp=1&amp;vaab=1&amp;bt=1&amp;bbb=1">
                <a:extLst>
                  <a:ext uri="{FF2B5EF4-FFF2-40B4-BE49-F238E27FC236}">
                    <a16:creationId xmlns:a16="http://schemas.microsoft.com/office/drawing/2014/main" id="{1A8FB35E-219F-4DA1-AEA2-FAEA14594515}"/>
                  </a:ext>
                </a:extLst>
              </p:cNvPr>
              <p:cNvSpPr>
                <a:spLocks noRot="1" noChangeAspect="1" noMove="1" noResize="1" noEditPoints="1" noAdjustHandles="1" noChangeArrowheads="1" noChangeShapeType="1" noTextEdit="1"/>
              </p:cNvSpPr>
              <p:nvPr/>
            </p:nvSpPr>
            <p:spPr>
              <a:xfrm>
                <a:off x="539496" y="2811163"/>
                <a:ext cx="11109960" cy="2496757"/>
              </a:xfrm>
              <a:prstGeom prst="rect">
                <a:avLst/>
              </a:prstGeom>
              <a:blipFill>
                <a:blip r:embed="rId5"/>
                <a:stretch>
                  <a:fillRect l="-1976" b="-8537"/>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FD166004-2119-4CFA-923E-52BAE6F3D299}"/>
              </a:ext>
            </a:extLst>
          </p:cNvPr>
          <p:cNvSpPr txBox="1"/>
          <p:nvPr/>
        </p:nvSpPr>
        <p:spPr>
          <a:xfrm>
            <a:off x="6975253" y="2165776"/>
            <a:ext cx="600075" cy="628505"/>
          </a:xfrm>
          <a:prstGeom prst="rect">
            <a:avLst/>
          </a:prstGeom>
          <a:noFill/>
        </p:spPr>
        <p:txBody>
          <a:bodyPr vert="horz"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D</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28_1#f25ef51e0?sp=1&amp;vaa=1&amp;vcp=1&amp;vis=1&amp;pid=bf84fb57d&amp;color=0,0,0&amp;vtp=1&amp;vaab=1&amp;bt=1&amp;bbb=1&amp;hb=1"/>
          <p:cNvSpPr/>
          <p:nvPr/>
        </p:nvSpPr>
        <p:spPr>
          <a:xfrm>
            <a:off x="539496" y="317500"/>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根据以下材料回答问题。</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.打铁花（如图2甲）是流传于豫晋地区民间的传统烟火表演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，是国</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家级非物质文化遗产之一</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。表演者将高温铁水击向高空后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，铁水便会迅</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速化为粉碎的微小铁屑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。在飞舞的过程中，微小铁屑在空中燃烧并冷却。</a:t>
            </a:r>
            <a:endParaRPr lang="en-US" altLang="zh-CN" sz="2800" dirty="0"/>
          </a:p>
        </p:txBody>
      </p:sp>
      <p:pic>
        <p:nvPicPr>
          <p:cNvPr id="3" name="QO_6_BD.128_3#f25ef51e0?iti=10&amp;vaa=1&amp;vcp=1&amp;vis=1&amp;pid=bf84fb57d&amp;color=0,0,0&amp;tib=255,255,255&amp;vtp=1&amp;vaab=1" descr="preencoded.png">
            <a:extLst>
              <a:ext uri="{FF2B5EF4-FFF2-40B4-BE49-F238E27FC236}">
                <a16:creationId xmlns:a16="http://schemas.microsoft.com/office/drawing/2014/main" id="{97A4855E-DFC3-4417-8B25-9DC4EB0F2E5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869676" y="3733902"/>
            <a:ext cx="4645152"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28_4#f25ef51e0?iti=10&amp;vaa=1&amp;vcp=1&amp;vis=1&amp;pid=bf84fb57d&amp;color=0,0,0&amp;vtp=1&amp;vaab=1&amp;bbb=1">
            <a:extLst>
              <a:ext uri="{FF2B5EF4-FFF2-40B4-BE49-F238E27FC236}">
                <a16:creationId xmlns:a16="http://schemas.microsoft.com/office/drawing/2014/main" id="{6CF4D7B0-5857-42F6-B428-9AB22C2613B4}"/>
              </a:ext>
            </a:extLst>
          </p:cNvPr>
          <p:cNvSpPr/>
          <p:nvPr/>
        </p:nvSpPr>
        <p:spPr>
          <a:xfrm>
            <a:off x="5885071" y="5643982"/>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ea typeface="宋体" panose="02010600030101010101" pitchFamily="2" charset="-122"/>
            </a:endParaRPr>
          </a:p>
        </p:txBody>
      </p:sp>
      <p:sp>
        <p:nvSpPr>
          <p:cNvPr id="5" name="QO_6_BD.128_2#f25ef51e0?vaa=1&amp;vcp=1&amp;vis=1&amp;pid=bf84fb57d&amp;color=0,0,0&amp;mp=1&amp;vtp=1&amp;vaab=1&amp;bt=1&amp;bbb=1">
            <a:extLst>
              <a:ext uri="{FF2B5EF4-FFF2-40B4-BE49-F238E27FC236}">
                <a16:creationId xmlns:a16="http://schemas.microsoft.com/office/drawing/2014/main" id="{EE756708-CF5D-48A0-A346-F98910D27490}"/>
              </a:ext>
            </a:extLst>
          </p:cNvPr>
          <p:cNvSpPr/>
          <p:nvPr/>
        </p:nvSpPr>
        <p:spPr>
          <a:xfrm>
            <a:off x="539496" y="283991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Ⅱ.图2乙是铁丝分别在空气中和氧气中反应的情况比较。</a:t>
            </a:r>
            <a:endParaRPr lang="en-US" altLang="zh-CN" sz="2800" dirty="0"/>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 name="QO_6_BD.128_6#f25ef51e0?colgroup=4,4,7,12&amp;vaa=1&amp;vcp=1&amp;vis=1&amp;pid=bf84fb57d&amp;color=0,0,0&amp;vtp=1&amp;vaab=1&amp;bt=1&amp;bbb=1"/>
          <p:cNvGraphicFramePr>
            <a:graphicFrameLocks noGrp="1"/>
          </p:cNvGraphicFramePr>
          <p:nvPr/>
        </p:nvGraphicFramePr>
        <p:xfrm>
          <a:off x="539496" y="991362"/>
          <a:ext cx="11064240" cy="2239012"/>
        </p:xfrm>
        <a:graphic>
          <a:graphicData uri="http://schemas.openxmlformats.org/drawingml/2006/table">
            <a:tbl>
              <a:tblPr/>
              <a:tblGrid>
                <a:gridCol w="1837944">
                  <a:extLst>
                    <a:ext uri="{9D8B030D-6E8A-4147-A177-3AD203B41FA5}">
                      <a16:colId xmlns:a16="http://schemas.microsoft.com/office/drawing/2014/main" val="20000"/>
                    </a:ext>
                  </a:extLst>
                </a:gridCol>
                <a:gridCol w="1847088">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gridCol w="463600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铁屑</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空气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剧烈燃烧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生成黑色固体</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铁丝</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空气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发红</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不燃烧</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铁丝</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纯氧</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剧烈燃烧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生成黑色固体</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3" name="QO_6_BD.128_7#f25ef51e0?iti=11&amp;htil=6&amp;vaa=1&amp;vcp=1&amp;vis=1&amp;pid=bf84fb57d&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70064" y="3367278"/>
            <a:ext cx="4270248" cy="16642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28_8#f25ef51e0?iti=11&amp;htil=6&amp;vaa=1&amp;vcp=1&amp;vis=1&amp;pid=bf84fb57d&amp;color=0,0,0&amp;vtp=1&amp;vaab=1&amp;bbb=1"/>
          <p:cNvSpPr/>
          <p:nvPr/>
        </p:nvSpPr>
        <p:spPr>
          <a:xfrm>
            <a:off x="9198007" y="5152771"/>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solidFill>
                <a:srgbClr val="000000"/>
              </a:solidFill>
            </a:endParaRPr>
          </a:p>
        </p:txBody>
      </p:sp>
      <p:sp>
        <p:nvSpPr>
          <p:cNvPr id="5" name="QB_7_BD.129_1#e3529848b?htil=6&amp;vaa=1&amp;vcp=1&amp;vis=1&amp;pid=f25ef51e0&amp;color=0,0,0&amp;vtp=1&amp;vaab=1&amp;bbb=1&amp;hb=1"/>
          <p:cNvSpPr/>
          <p:nvPr/>
        </p:nvSpPr>
        <p:spPr>
          <a:xfrm>
            <a:off x="539496" y="3367278"/>
            <a:ext cx="6711696"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）打铁花时铁屑在空中燃烧的化学方程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式为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6" name="QB_7_AN.1_1#e3529848b.blank?vaa=1&amp;vcp=1&amp;vis=1&amp;pid=f25ef51e0&amp;color=0,0,0&amp;vpa=74&amp;vtp=1&amp;vaab=1&amp;bbb=1&amp;rh=46.44"/>
              <p:cNvSpPr/>
              <p:nvPr/>
            </p:nvSpPr>
            <p:spPr>
              <a:xfrm>
                <a:off x="1287209" y="3950843"/>
                <a:ext cx="3313684" cy="589788"/>
              </a:xfrm>
              <a:prstGeom prst="rect">
                <a:avLst/>
              </a:prstGeom>
              <a:noFill/>
            </p:spPr>
            <p:txBody>
              <a:bodyPr wrap="none" lIns="0" tIns="0" rIns="0" bIns="0" rtlCol="0" anchor="t"/>
              <a:lstStyle/>
              <a:p>
                <a:pPr algn="ctr" latinLnBrk="1">
                  <a:lnSpc>
                    <a:spcPts val="51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点燃</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7_AN.1_1#e3529848b.blank?vaa=1&amp;vcp=1&amp;vis=1&amp;pid=f25ef51e0&amp;color=0,0,0&amp;vpa=74&amp;vtp=1&amp;vaab=1&amp;bbb=1&amp;rh=46.44"/>
              <p:cNvSpPr>
                <a:spLocks noRot="1" noChangeAspect="1" noMove="1" noResize="1" noEditPoints="1" noAdjustHandles="1" noChangeArrowheads="1" noChangeShapeType="1" noTextEdit="1"/>
              </p:cNvSpPr>
              <p:nvPr/>
            </p:nvSpPr>
            <p:spPr>
              <a:xfrm>
                <a:off x="1287209" y="3950843"/>
                <a:ext cx="3313684" cy="589788"/>
              </a:xfrm>
              <a:prstGeom prst="rect">
                <a:avLst/>
              </a:prstGeom>
              <a:blipFill rotWithShape="1">
                <a:blip r:embed="rId4"/>
                <a:stretch>
                  <a:fillRect l="-2" t="-22911" r="10" b="-1766"/>
                </a:stretch>
              </a:blipFill>
            </p:spPr>
            <p:txBody>
              <a:bodyPr/>
              <a:lstStyle/>
              <a:p>
                <a:r>
                  <a:rPr lang="zh-CN" altLang="en-US">
                    <a:noFill/>
                  </a:rPr>
                  <a:t> </a:t>
                </a:r>
              </a:p>
            </p:txBody>
          </p:sp>
        </mc:Fallback>
      </mc:AlternateContent>
      <p:sp>
        <p:nvSpPr>
          <p:cNvPr id="7" name="QB_7_BD.131_1#bee4f0716?htil=6&amp;vaa=1&amp;vcp=1&amp;vis=1&amp;pid=f25ef51e0&amp;color=0,0,0&amp;vtp=1&amp;vaab=1&amp;bbb=1&amp;hb=1"/>
          <p:cNvSpPr/>
          <p:nvPr/>
        </p:nvSpPr>
        <p:spPr>
          <a:xfrm>
            <a:off x="539496" y="4653851"/>
            <a:ext cx="6711696"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2乙中集气瓶底部少量水的作用是</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8" name="QB_7_AN.132_1#bee4f0716.blank?vaa=1&amp;vcp=1&amp;vis=1&amp;pid=f25ef51e0&amp;color=0,0,0&amp;vpa=75&amp;vtp=1&amp;vaab=1&amp;bbb=1"/>
          <p:cNvSpPr/>
          <p:nvPr/>
        </p:nvSpPr>
        <p:spPr>
          <a:xfrm>
            <a:off x="549815" y="5250116"/>
            <a:ext cx="55927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防止高温生成物溅落</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，使瓶底炸裂</a:t>
            </a:r>
            <a:endParaRPr lang="en-US" altLang="zh-CN" sz="2800" dirty="0">
              <a:solidFill>
                <a:srgbClr val="FF0000"/>
              </a:solidFill>
            </a:endParaRPr>
          </a:p>
        </p:txBody>
      </p:sp>
      <p:sp>
        <p:nvSpPr>
          <p:cNvPr id="9" name="QO_6_BD.128_5#f25ef51e0?vaa=1&amp;vcp=1&amp;vis=1&amp;pid=bf84fb57d&amp;color=0,0,0&amp;vtp=1&amp;vaab=1&amp;bbb=1">
            <a:extLst>
              <a:ext uri="{FF2B5EF4-FFF2-40B4-BE49-F238E27FC236}">
                <a16:creationId xmlns:a16="http://schemas.microsoft.com/office/drawing/2014/main" id="{7CAB7E92-6988-4587-9477-CDD3DE3A2A8A}"/>
              </a:ext>
            </a:extLst>
          </p:cNvPr>
          <p:cNvSpPr/>
          <p:nvPr/>
        </p:nvSpPr>
        <p:spPr>
          <a:xfrm>
            <a:off x="-86146" y="35248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Ⅲ.下表是不同形状的铁与不同浓度的氧气反应的情况比较：</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133_1#50be076de?iti=12&amp;htil=7&amp;vaa=1&amp;vcp=1&amp;vis=1&amp;pid=f25ef51e0&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74736" y="694944"/>
            <a:ext cx="3465576" cy="13441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133_2#50be076de?iti=12&amp;htil=7&amp;vaa=1&amp;vcp=1&amp;vis=1&amp;pid=f25ef51e0&amp;color=0,0,0&amp;vtp=1&amp;vaab=1&amp;bbb=1"/>
          <p:cNvSpPr/>
          <p:nvPr/>
        </p:nvSpPr>
        <p:spPr>
          <a:xfrm>
            <a:off x="9600343" y="2160397"/>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p:sp>
        <p:nvSpPr>
          <p:cNvPr id="4" name="QB_7_BD.133_3#50be076de?htil=7&amp;vaa=1&amp;vcp=1&amp;vis=1&amp;pid=f25ef51e0&amp;color=0,0,0&amp;vtp=1&amp;vaab=1&amp;bt=1&amp;bbb=1&amp;hb=1&amp;hs=1"/>
          <p:cNvSpPr/>
          <p:nvPr/>
        </p:nvSpPr>
        <p:spPr>
          <a:xfrm>
            <a:off x="539496" y="557784"/>
            <a:ext cx="7516368"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（3）比较表中①和②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，可得出的结论是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7_AN.1_1#50be076de.blank?vaa=1&amp;vcp=1&amp;vis=1&amp;pid=f25ef51e0&amp;color=0,0,0&amp;vpa=76&amp;vtp=1&amp;vaab=1&amp;bbb=1&amp;hb=1"/>
          <p:cNvSpPr/>
          <p:nvPr/>
        </p:nvSpPr>
        <p:spPr>
          <a:xfrm>
            <a:off x="539496" y="527304"/>
            <a:ext cx="7516368"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化学反应的剧烈程度与反应物之间的接触面积有关</a:t>
            </a:r>
            <a:endParaRPr lang="en-US" altLang="zh-CN" sz="2800" dirty="0"/>
          </a:p>
        </p:txBody>
      </p:sp>
      <p:sp>
        <p:nvSpPr>
          <p:cNvPr id="6" name="QB_7_BD.135_1#8bafe1522?htil=7&amp;sp=1&amp;vaa=1&amp;vcp=1&amp;vis=1&amp;pid=f25ef51e0&amp;color=0,0,0&amp;vtp=1&amp;vaab=1&amp;bbb=1&amp;hb=1&amp;hs=1"/>
          <p:cNvSpPr/>
          <p:nvPr/>
        </p:nvSpPr>
        <p:spPr>
          <a:xfrm>
            <a:off x="539496" y="1832673"/>
            <a:ext cx="7516368"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（4）使燃料充分燃烧，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可提高能源的使用效率，</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节约能源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。根据材料可知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，下列措施可行的是</a:t>
            </a:r>
            <a:endParaRPr lang="en-US" altLang="zh-CN" sz="2800" dirty="0"/>
          </a:p>
        </p:txBody>
      </p:sp>
      <p:sp>
        <p:nvSpPr>
          <p:cNvPr id="7" name="QB_7_AN.136_1#8bafe1522.blank?vaa=1&amp;vcp=1&amp;vis=1&amp;pid=f25ef51e0&amp;color=0,0,0&amp;vpa=77&amp;vtp=1&amp;vaab=1&amp;bbb=1"/>
          <p:cNvSpPr/>
          <p:nvPr/>
        </p:nvSpPr>
        <p:spPr>
          <a:xfrm>
            <a:off x="575714" y="3079178"/>
            <a:ext cx="1108075"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8" name="QB_7_BD.135_1#8bafe1522?htil=7&amp;sp=1&amp;vaa=1&amp;vcp=1&amp;vis=1&amp;pid=f25ef51e0&amp;color=0,0,0&amp;vtp=1&amp;vaab=1&amp;bbb=1&amp;hb=1&amp;hs=1"/>
          <p:cNvSpPr/>
          <p:nvPr/>
        </p:nvSpPr>
        <p:spPr>
          <a:xfrm>
            <a:off x="539995" y="3109658"/>
            <a:ext cx="11112011" cy="3144457"/>
          </a:xfrm>
          <a:prstGeom prst="rect">
            <a:avLst/>
          </a:prstGeom>
          <a:noFill/>
        </p:spPr>
        <p:txBody>
          <a:bodyPr wrap="none" lIns="0" tIns="0" rIns="0" bIns="0" rtlCol="0" anchor="t"/>
          <a:lstStyle/>
          <a:p>
            <a:pPr latinLnBrk="1">
              <a:lnSpc>
                <a:spcPts val="51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.增加适量的空气</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.降低温度</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.使燃料与空气充分混合</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.减少燃烧时间</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28bcbf24d?vcp=1&amp;pid=fd1c01681&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p:sp>
        <p:nvSpPr>
          <p:cNvPr id="3" name="QO_6_BD.137_1#43f92c37e?sp=1&amp;vaa=1&amp;vcp=1&amp;vis=1&amp;pid=28bcbf24d&amp;color=0,0,0&amp;vtp=1&amp;vaab=1&amp;bbb=1&amp;hb=1"/>
          <p:cNvSpPr/>
          <p:nvPr/>
        </p:nvSpPr>
        <p:spPr>
          <a:xfrm>
            <a:off x="539496" y="126724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2024年4月25日，神舟十八号载人飞船发射成功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，航天员将在中国空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间站完成各项任务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。保障航天员的氧气需求至关重要，那么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，空间站的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氧气从哪里来</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43f92c37e?vaa=1&amp;vcp=1&amp;vis=1&amp;pid=28bcbf24d&amp;color=0,0,0&amp;vtp=1&amp;vaab=1&amp;bt=1&amp;bbb=1"/>
          <p:cNvSpPr/>
          <p:nvPr/>
        </p:nvSpPr>
        <p:spPr>
          <a:xfrm>
            <a:off x="539496" y="64030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Ⅰ.从地球带上去。</a:t>
            </a:r>
            <a:endParaRPr lang="en-US" altLang="zh-CN" sz="2800" dirty="0">
              <a:solidFill>
                <a:srgbClr val="000000"/>
              </a:solidFill>
            </a:endParaRPr>
          </a:p>
        </p:txBody>
      </p:sp>
      <p:sp>
        <p:nvSpPr>
          <p:cNvPr id="3" name="QB_7_BD.138_1#4faaedf69?vaa=1&amp;vcp=1&amp;vis=1&amp;pid=43f92c37e&amp;color=0,0,0&amp;vtp=1&amp;vaab=1&amp;bbb=1&amp;hb=1"/>
          <p:cNvSpPr/>
          <p:nvPr/>
        </p:nvSpPr>
        <p:spPr>
          <a:xfrm>
            <a:off x="539496" y="127257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（1）实验室常用加热高锰酸钾的方法制氧气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，写出该反应的化学方程</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。工业上选择空气为原料制</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氧气的主要原因是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4" name="QB_7_AN.1_1#4faaedf69.blank?vaa=1&amp;vcp=1&amp;vis=1&amp;pid=43f92c37e&amp;color=0,0,0&amp;vpa=78&amp;vtp=1&amp;vaab=1&amp;bbb=1&amp;rh=43.6"/>
              <p:cNvSpPr/>
              <p:nvPr/>
            </p:nvSpPr>
            <p:spPr>
              <a:xfrm>
                <a:off x="1299909" y="1915255"/>
                <a:ext cx="5781929" cy="553720"/>
              </a:xfrm>
              <a:prstGeom prst="rect">
                <a:avLst/>
              </a:prstGeom>
              <a:noFill/>
            </p:spPr>
            <p:txBody>
              <a:bodyPr wrap="none" lIns="0" tIns="0" rIns="0" bIns="0" rtlCol="0" anchor="t"/>
              <a:lstStyle/>
              <a:p>
                <a:pPr algn="ctr" latinLnBrk="1">
                  <a:lnSpc>
                    <a:spcPts val="4900"/>
                  </a:lnSpc>
                </a:pPr>
                <a14:m>
                  <m:oMath xmlns:m="http://schemas.openxmlformats.org/officeDocument/2006/math">
                    <m:d>
                      <m:dPr>
                        <m:begChr m:val=""/>
                        <m:endChr m:val=""/>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KMnO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   △   </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MnO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7_AN.1_1#4faaedf69.blank?vaa=1&amp;vcp=1&amp;vis=1&amp;pid=43f92c37e&amp;color=0,0,0&amp;vpa=78&amp;vtp=1&amp;vaab=1&amp;bbb=1&amp;rh=43.6"/>
              <p:cNvSpPr>
                <a:spLocks noRot="1" noChangeAspect="1" noMove="1" noResize="1" noEditPoints="1" noAdjustHandles="1" noChangeArrowheads="1" noChangeShapeType="1" noTextEdit="1"/>
              </p:cNvSpPr>
              <p:nvPr/>
            </p:nvSpPr>
            <p:spPr>
              <a:xfrm>
                <a:off x="1299909" y="1915255"/>
                <a:ext cx="5781929" cy="553720"/>
              </a:xfrm>
              <a:prstGeom prst="rect">
                <a:avLst/>
              </a:prstGeom>
              <a:blipFill rotWithShape="1">
                <a:blip r:embed="rId3"/>
                <a:stretch>
                  <a:fillRect l="-1" t="-22265" r="5" b="-3882"/>
                </a:stretch>
              </a:blipFill>
            </p:spPr>
            <p:txBody>
              <a:bodyPr/>
              <a:lstStyle/>
              <a:p>
                <a:r>
                  <a:rPr lang="zh-CN" altLang="en-US">
                    <a:noFill/>
                  </a:rPr>
                  <a:t> </a:t>
                </a:r>
              </a:p>
            </p:txBody>
          </p:sp>
        </mc:Fallback>
      </mc:AlternateContent>
      <p:sp>
        <p:nvSpPr>
          <p:cNvPr id="5" name="QB_7_AN.2_1#4faaedf69.blank?vaa=1&amp;vcp=1&amp;vis=1&amp;pid=43f92c37e&amp;color=0,0,0&amp;vpa=79&amp;vtp=1&amp;vaab=1&amp;bbb=1"/>
          <p:cNvSpPr/>
          <p:nvPr/>
        </p:nvSpPr>
        <p:spPr>
          <a:xfrm>
            <a:off x="3394615" y="2516536"/>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成本低</a:t>
            </a:r>
            <a:endParaRPr lang="en-US" altLang="zh-CN" sz="2800" dirty="0">
              <a:solidFill>
                <a:srgbClr val="FF0000"/>
              </a:solidFill>
            </a:endParaRPr>
          </a:p>
        </p:txBody>
      </p:sp>
      <p:sp>
        <p:nvSpPr>
          <p:cNvPr id="6" name="QO_7_BD.141_1#f252e5bd1?sp=1&amp;vaa=1&amp;vcp=1&amp;vis=1&amp;pid=43f92c37e&amp;color=0,0,0&amp;vtp=1&amp;vaab=1&amp;bbb=1"/>
          <p:cNvSpPr/>
          <p:nvPr/>
        </p:nvSpPr>
        <p:spPr>
          <a:xfrm>
            <a:off x="539496" y="3195161"/>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（2）分离液态空气获得氧气的模拟实验过程如图3所示：</a:t>
            </a:r>
            <a:endParaRPr lang="en-US" altLang="zh-CN" sz="2800" dirty="0">
              <a:solidFill>
                <a:srgbClr val="000000"/>
              </a:solidFill>
            </a:endParaRPr>
          </a:p>
        </p:txBody>
      </p:sp>
      <p:pic>
        <p:nvPicPr>
          <p:cNvPr id="7" name="QO_7_BD.141_2#f252e5bd1?iti=13&amp;vaa=1&amp;vcp=1&amp;vis=1&amp;pid=43f92c37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108960" y="3878548"/>
            <a:ext cx="5980176" cy="16184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O_7_BD.141_3#f252e5bd1?iti=13&amp;vaa=1&amp;vcp=1&amp;vis=1&amp;pid=43f92c37e&amp;color=0,0,0&amp;vtp=1&amp;vaab=1&amp;bbb=1"/>
          <p:cNvSpPr/>
          <p:nvPr/>
        </p:nvSpPr>
        <p:spPr>
          <a:xfrm>
            <a:off x="5791867" y="5624036"/>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ed0aed6ee.fixed?vcp=1&amp;pid=7c9d7731b&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第5讲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空气、氧气</a:t>
            </a:r>
            <a:endParaRPr lang="en-US" altLang="zh-CN" sz="4000" dirty="0"/>
          </a:p>
        </p:txBody>
      </p:sp>
      <p:sp>
        <p:nvSpPr>
          <p:cNvPr id="3" name="C_4_BD#ed0aed6ee.fixed?vcp=1&amp;pid=7c9d7731b&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考点梳理</a:t>
            </a:r>
            <a:endParaRPr lang="en-US" altLang="zh-CN" sz="40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42_1#59f28948b?vaa=1&amp;vcp=1&amp;vis=1&amp;pid=f252e5bd1&amp;color=0,0,0&amp;vtp=1&amp;vaab=1&amp;bt=1&amp;bbb=1&amp;hb=1"/>
          <p:cNvSpPr/>
          <p:nvPr/>
        </p:nvSpPr>
        <p:spPr>
          <a:xfrm>
            <a:off x="539496" y="64284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①将试管浸入液氮一段时间后，试管内产生一定体积的液态空气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试管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，液态空气沸腾。若此时伸入燃着的木条，木条熄灭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，则导致木条</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熄灭的原因是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1_1#59f28948b.blank?vaa=1&amp;vcp=1&amp;vis=1&amp;pid=f252e5bd1&amp;color=0,0,0&amp;vpa=80&amp;vtp=1&amp;vaab=1&amp;bbb=1"/>
          <p:cNvSpPr/>
          <p:nvPr/>
        </p:nvSpPr>
        <p:spPr>
          <a:xfrm>
            <a:off x="2683414" y="1886807"/>
            <a:ext cx="8081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液氮的沸点低，先汽化出来，且氮气不能支持燃烧</a:t>
            </a:r>
            <a:endParaRPr lang="en-US" altLang="zh-CN" sz="2800" dirty="0"/>
          </a:p>
        </p:txBody>
      </p:sp>
      <p:pic>
        <p:nvPicPr>
          <p:cNvPr id="4" name="QO_7_BD.142_2#59f28948b?iti=14&amp;vaa=1&amp;vcp=1&amp;vis=1&amp;pid=f252e5bd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71800" y="2620486"/>
            <a:ext cx="6245352" cy="16824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142_3#59f28948b?iti=14&amp;vaa=1&amp;vcp=1&amp;vis=1&amp;pid=f252e5bd1&amp;color=0,0,0&amp;vtp=1&amp;vaab=1&amp;bbb=1"/>
          <p:cNvSpPr/>
          <p:nvPr/>
        </p:nvSpPr>
        <p:spPr>
          <a:xfrm>
            <a:off x="5787295" y="442998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p>
        </p:txBody>
      </p:sp>
      <mc:AlternateContent xmlns:mc="http://schemas.openxmlformats.org/markup-compatibility/2006" xmlns:a14="http://schemas.microsoft.com/office/drawing/2010/main">
        <mc:Choice Requires="a14">
          <p:sp>
            <p:nvSpPr>
              <p:cNvPr id="6" name="QB_8_BD.144_1#ffd36e0dd?vaa=1&amp;vcp=1&amp;vis=1&amp;pid=f252e5bd1&amp;color=0,0,0&amp;vtp=1&amp;vaab=1&amp;bbb=1&amp;hb=1"/>
              <p:cNvSpPr/>
              <p:nvPr/>
            </p:nvSpPr>
            <p:spPr>
              <a:xfrm>
                <a:off x="539496" y="500808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min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后再伸入带火星的木条，观察到木条复燃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，导致木条复燃的原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8_BD.144_1#ffd36e0dd?vaa=1&amp;vcp=1&amp;vis=1&amp;pid=f252e5bd1&amp;color=0,0,0&amp;vtp=1&amp;vaab=1&amp;bbb=1&amp;hb=1"/>
              <p:cNvSpPr>
                <a:spLocks noRot="1" noChangeAspect="1" noMove="1" noResize="1" noEditPoints="1" noAdjustHandles="1" noChangeArrowheads="1" noChangeShapeType="1" noTextEdit="1"/>
              </p:cNvSpPr>
              <p:nvPr/>
            </p:nvSpPr>
            <p:spPr>
              <a:xfrm>
                <a:off x="539496" y="5008086"/>
                <a:ext cx="11109960" cy="1201357"/>
              </a:xfrm>
              <a:prstGeom prst="rect">
                <a:avLst/>
              </a:prstGeom>
              <a:blipFill rotWithShape="1">
                <a:blip r:embed="rId4"/>
                <a:stretch>
                  <a:fillRect l="-3" t="-40" r="3" b="-5674"/>
                </a:stretch>
              </a:blipFill>
            </p:spPr>
            <p:txBody>
              <a:bodyPr/>
              <a:lstStyle/>
              <a:p>
                <a:r>
                  <a:rPr lang="zh-CN" altLang="en-US">
                    <a:noFill/>
                  </a:rPr>
                  <a:t> </a:t>
                </a:r>
              </a:p>
            </p:txBody>
          </p:sp>
        </mc:Fallback>
      </mc:AlternateContent>
      <p:sp>
        <p:nvSpPr>
          <p:cNvPr id="7" name="QB_8_AN.145_1#ffd36e0dd.blank?vaa=1&amp;vcp=1&amp;vis=1&amp;pid=f252e5bd1&amp;color=0,0,0&amp;vpa=81&amp;vtp=1&amp;vaab=1&amp;bbb=1"/>
          <p:cNvSpPr/>
          <p:nvPr/>
        </p:nvSpPr>
        <p:spPr>
          <a:xfrm>
            <a:off x="1261015" y="5604351"/>
            <a:ext cx="6659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液氧的沸点高，后汽化，氧气具有助燃性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46_1#75368dff1?sp=1&amp;vaa=1&amp;vcp=1&amp;vis=1&amp;pid=43f92c37e&amp;color=0,0,0&amp;vtp=1&amp;vaab=1&amp;bt=1&amp;bbb=1&amp;hb=1"/>
              <p:cNvSpPr/>
              <p:nvPr/>
            </p:nvSpPr>
            <p:spPr>
              <a:xfrm>
                <a:off x="539496" y="1206214"/>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（3）利用分子筛可将氧分子从空气中“筛”出去</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，而氮分子不能通过分</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子筛</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，从而获得高浓度的氧气。其原理如图4所示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，由此可知两种分子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的大小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&gt;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&lt;</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7_BD.146_1#75368dff1?sp=1&amp;vaa=1&amp;vcp=1&amp;vis=1&amp;pid=43f92c37e&amp;color=0,0,0&amp;vtp=1&amp;vaab=1&amp;bt=1&amp;bbb=1&amp;hb=1"/>
              <p:cNvSpPr>
                <a:spLocks noRot="1" noChangeAspect="1" noMove="1" noResize="1" noEditPoints="1" noAdjustHandles="1" noChangeArrowheads="1" noChangeShapeType="1" noTextEdit="1"/>
              </p:cNvSpPr>
              <p:nvPr/>
            </p:nvSpPr>
            <p:spPr>
              <a:xfrm>
                <a:off x="539496" y="1206214"/>
                <a:ext cx="11109960" cy="1849057"/>
              </a:xfrm>
              <a:prstGeom prst="rect">
                <a:avLst/>
              </a:prstGeom>
              <a:blipFill rotWithShape="1">
                <a:blip r:embed="rId3"/>
                <a:stretch>
                  <a:fillRect l="-3" t="-19" r="3" b="-369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147_1#75368dff1.blank?vaa=1&amp;vcp=1&amp;vis=1&amp;pid=43f92c37e&amp;color=0,0,0&amp;vpa=82&amp;vtp=1&amp;vaab=1&amp;bbb=1"/>
              <p:cNvSpPr/>
              <p:nvPr/>
            </p:nvSpPr>
            <p:spPr>
              <a:xfrm>
                <a:off x="2417954" y="2577623"/>
                <a:ext cx="447675"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&gt;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47_1#75368dff1.blank?vaa=1&amp;vcp=1&amp;vis=1&amp;pid=43f92c37e&amp;color=0,0,0&amp;vpa=82&amp;vtp=1&amp;vaab=1&amp;bbb=1"/>
              <p:cNvSpPr>
                <a:spLocks noRot="1" noChangeAspect="1" noMove="1" noResize="1" noEditPoints="1" noAdjustHandles="1" noChangeArrowheads="1" noChangeShapeType="1" noTextEdit="1"/>
              </p:cNvSpPr>
              <p:nvPr/>
            </p:nvSpPr>
            <p:spPr>
              <a:xfrm>
                <a:off x="2417954" y="2577623"/>
                <a:ext cx="447675" cy="402844"/>
              </a:xfrm>
              <a:prstGeom prst="rect">
                <a:avLst/>
              </a:prstGeom>
              <a:blipFill rotWithShape="1">
                <a:blip r:embed="rId4"/>
                <a:stretch>
                  <a:fillRect l="-114" t="-39" r="114" b="-7149"/>
                </a:stretch>
              </a:blipFill>
            </p:spPr>
            <p:txBody>
              <a:bodyPr/>
              <a:lstStyle/>
              <a:p>
                <a:r>
                  <a:rPr lang="zh-CN" altLang="en-US">
                    <a:noFill/>
                  </a:rPr>
                  <a:t> </a:t>
                </a:r>
              </a:p>
            </p:txBody>
          </p:sp>
        </mc:Fallback>
      </mc:AlternateContent>
      <p:pic>
        <p:nvPicPr>
          <p:cNvPr id="4" name="QB_7_BD.146_2#75368dff1?iti=15&amp;vaa=1&amp;vcp=1&amp;vis=1&amp;pid=43f92c37e&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343400" y="3183858"/>
            <a:ext cx="3502152" cy="17739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7_BD.146_3#75368dff1?iti=15&amp;vaa=1&amp;vcp=1&amp;vis=1&amp;pid=43f92c37e&amp;color=0,0,0&amp;vtp=1&amp;vaab=1&amp;bbb=1"/>
          <p:cNvSpPr/>
          <p:nvPr/>
        </p:nvSpPr>
        <p:spPr>
          <a:xfrm>
            <a:off x="5787295" y="5084794"/>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7_BD#a96eb7a53?vcp=1&amp;vis=1&amp;pid=43f92c37e&amp;color=0,0,0&amp;vtp=1&amp;vaab=1&amp;bt=1&amp;bbb=1"/>
              <p:cNvSpPr/>
              <p:nvPr/>
            </p:nvSpPr>
            <p:spPr>
              <a:xfrm>
                <a:off x="539496" y="218538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Ⅱ.在“天宫”</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制出来。</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（4）早期空间站利用二氧化碳和过氧化钠</a:t>
                </a:r>
                <a14:m>
                  <m:oMath xmlns:m="http://schemas.openxmlformats.org/officeDocument/2006/math">
                    <m: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sSub>
                      <m:sSubPr>
                        <m:ctrlPr>
                          <a:rPr kumimoji="0" lang="en-US" altLang="zh-CN" sz="2800" b="0" i="1"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Na</m:t>
                        </m:r>
                      </m:e>
                      <m:sub>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kumimoji="0" lang="en-US" altLang="zh-CN" sz="2800" b="0" i="1"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O</m:t>
                        </m:r>
                      </m:e>
                      <m:sub>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2</m:t>
                        </m:r>
                      </m:sub>
                    </m:sSub>
                    <m: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反应制氧气</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，同时生</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成碳酸钠，反应的化学方程式为</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dirty="0">
                  <a:ln>
                    <a:noFill/>
                  </a:ln>
                  <a:solidFill>
                    <a:srgbClr val="000000"/>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（5）空间站内二氧化碳的主要来源是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P_7_BD#a96eb7a53?vcp=1&amp;vis=1&amp;pid=43f92c37e&amp;color=0,0,0&amp;vtp=1&amp;vaab=1&amp;bt=1&amp;bbb=1"/>
              <p:cNvSpPr>
                <a:spLocks noRot="1" noChangeAspect="1" noMove="1" noResize="1" noEditPoints="1" noAdjustHandles="1" noChangeArrowheads="1" noChangeShapeType="1" noTextEdit="1"/>
              </p:cNvSpPr>
              <p:nvPr/>
            </p:nvSpPr>
            <p:spPr>
              <a:xfrm>
                <a:off x="539496" y="2185384"/>
                <a:ext cx="11109960" cy="2496757"/>
              </a:xfrm>
              <a:prstGeom prst="rect">
                <a:avLst/>
              </a:prstGeom>
              <a:blipFill rotWithShape="1">
                <a:blip r:embed="rId3"/>
                <a:stretch>
                  <a:fillRect l="-3" t="-14" r="-282" b="-273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1_1#a96eb7a53.blank?vaa=1&amp;vcp=1&amp;vis=1&amp;pid=43f92c37e&amp;color=0,0,0&amp;vpa=83&amp;vtp=1&amp;vaab=1&amp;bbb=1"/>
              <p:cNvSpPr/>
              <p:nvPr/>
            </p:nvSpPr>
            <p:spPr>
              <a:xfrm>
                <a:off x="5567108" y="3580034"/>
                <a:ext cx="5243386" cy="402844"/>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7_AN.1_1#a96eb7a53.blank?vaa=1&amp;vcp=1&amp;vis=1&amp;pid=43f92c37e&amp;color=0,0,0&amp;vpa=83&amp;vtp=1&amp;vaab=1&amp;bbb=1"/>
              <p:cNvSpPr>
                <a:spLocks noRot="1" noChangeAspect="1" noMove="1" noResize="1" noEditPoints="1" noAdjustHandles="1" noChangeArrowheads="1" noChangeShapeType="1" noTextEdit="1"/>
              </p:cNvSpPr>
              <p:nvPr/>
            </p:nvSpPr>
            <p:spPr>
              <a:xfrm>
                <a:off x="5567108" y="3580034"/>
                <a:ext cx="5243386" cy="402844"/>
              </a:xfrm>
              <a:prstGeom prst="rect">
                <a:avLst/>
              </a:prstGeom>
              <a:blipFill rotWithShape="1">
                <a:blip r:embed="rId4"/>
                <a:stretch>
                  <a:fillRect l="-1" t="-134" r="5" b="-7054"/>
                </a:stretch>
              </a:blipFill>
            </p:spPr>
            <p:txBody>
              <a:bodyPr/>
              <a:lstStyle/>
              <a:p>
                <a:r>
                  <a:rPr lang="zh-CN" altLang="en-US">
                    <a:noFill/>
                  </a:rPr>
                  <a:t> </a:t>
                </a:r>
              </a:p>
            </p:txBody>
          </p:sp>
        </mc:Fallback>
      </mc:AlternateContent>
      <p:sp>
        <p:nvSpPr>
          <p:cNvPr id="6" name="QB_7_AN.151_1#a96eb7a53.blank?vaa=1&amp;vcp=1&amp;vis=1&amp;pid=43f92c37e&amp;color=0,0,0&amp;vpa=84&amp;vtp=1&amp;vaab=1&amp;bbb=1"/>
          <p:cNvSpPr/>
          <p:nvPr/>
        </p:nvSpPr>
        <p:spPr>
          <a:xfrm>
            <a:off x="6417214" y="4077049"/>
            <a:ext cx="3103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航天员的呼吸作用</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52_1#48273b533?sp=1&amp;vaa=1&amp;vcp=1&amp;vis=1&amp;pid=43f92c37e&amp;color=0,0,0&amp;vtp=1&amp;vaab=1&amp;bt=1&amp;bbb=1&amp;hb=1"/>
              <p:cNvSpPr/>
              <p:nvPr/>
            </p:nvSpPr>
            <p:spPr>
              <a:xfrm>
                <a:off x="539496" y="1206214"/>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（6）科学家设计了生命保障系统，实现了“水-氧-碳”的循环转化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叙述正确的是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填序号）。</a:t>
                </a:r>
                <a:endParaRPr lang="en-US" altLang="zh-CN" sz="2800" dirty="0">
                  <a:solidFill>
                    <a:srgbClr val="000000"/>
                  </a:solidFill>
                </a:endParaRPr>
              </a:p>
              <a:p>
                <a:pPr latinLnBrk="1">
                  <a:lnSpc>
                    <a:spcPts val="51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.“水—氧—碳”的循环转化，减少了氧气的携带量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，减轻了火箭和飞船</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的载重</a:t>
                </a:r>
                <a:endParaRPr lang="en-US" altLang="zh-CN" sz="2800" dirty="0">
                  <a:solidFill>
                    <a:srgbClr val="000000"/>
                  </a:solidFill>
                </a:endParaRPr>
              </a:p>
              <a:p>
                <a:pPr latinLnBrk="1">
                  <a:lnSpc>
                    <a:spcPts val="51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.若在产生氧气的同时产生其他气体，则系统需要对其他气体进行处理</a:t>
                </a:r>
                <a:endParaRPr lang="en-US" altLang="zh-CN" sz="2800" dirty="0">
                  <a:solidFill>
                    <a:srgbClr val="000000"/>
                  </a:solidFill>
                </a:endParaRPr>
              </a:p>
              <a:p>
                <a:pPr latinLnBrk="1">
                  <a:lnSpc>
                    <a:spcPts val="5100"/>
                  </a:lnSpc>
                </a:pP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.人体代谢产物中的水既有气态又有液态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，设计系统时应考虑水的冷凝</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与净化</a:t>
                </a:r>
                <a:endParaRPr lang="en-US" altLang="zh-CN" sz="2800" dirty="0">
                  <a:solidFill>
                    <a:srgbClr val="000000"/>
                  </a:solidFill>
                </a:endParaRPr>
              </a:p>
            </p:txBody>
          </p:sp>
        </mc:Choice>
        <mc:Fallback xmlns="">
          <p:sp>
            <p:nvSpPr>
              <p:cNvPr id="2" name="QB_7_BD.152_1#48273b533?sp=1&amp;vaa=1&amp;vcp=1&amp;vis=1&amp;pid=43f92c37e&amp;color=0,0,0&amp;vtp=1&amp;vaab=1&amp;bt=1&amp;bbb=1&amp;hb=1"/>
              <p:cNvSpPr>
                <a:spLocks noRot="1" noChangeAspect="1" noMove="1" noResize="1" noEditPoints="1" noAdjustHandles="1" noChangeArrowheads="1" noChangeShapeType="1" noTextEdit="1"/>
              </p:cNvSpPr>
              <p:nvPr/>
            </p:nvSpPr>
            <p:spPr>
              <a:xfrm>
                <a:off x="539496" y="1206214"/>
                <a:ext cx="11109960" cy="4439857"/>
              </a:xfrm>
              <a:prstGeom prst="rect">
                <a:avLst/>
              </a:prstGeom>
              <a:blipFill rotWithShape="1">
                <a:blip r:embed="rId3"/>
                <a:stretch>
                  <a:fillRect l="-3" t="-8" r="-282" b="-15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153_1#48273b533.blank?vaa=1&amp;vcp=1&amp;vis=1&amp;pid=43f92c37e&amp;color=0,0,0&amp;vpa=85&amp;vtp=1&amp;vaab=1&amp;bbb=1"/>
              <p:cNvSpPr/>
              <p:nvPr/>
            </p:nvSpPr>
            <p:spPr>
              <a:xfrm>
                <a:off x="2684208" y="1936464"/>
                <a:ext cx="1417638" cy="418529"/>
              </a:xfrm>
              <a:prstGeom prst="rect">
                <a:avLst/>
              </a:prstGeom>
              <a:noFill/>
            </p:spPr>
            <p:txBody>
              <a:bodyPr wrap="none" lIns="0" tIns="0" rIns="0" bIns="0" rtlCol="0" anchor="t"/>
              <a:lstStyle/>
              <a:p>
                <a:pPr algn="ctr" latinLnBrk="1">
                  <a:lnSpc>
                    <a:spcPts val="36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b</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53_1#48273b533.blank?vaa=1&amp;vcp=1&amp;vis=1&amp;pid=43f92c37e&amp;color=0,0,0&amp;vpa=85&amp;vtp=1&amp;vaab=1&amp;bbb=1"/>
              <p:cNvSpPr>
                <a:spLocks noRot="1" noChangeAspect="1" noMove="1" noResize="1" noEditPoints="1" noAdjustHandles="1" noChangeArrowheads="1" noChangeShapeType="1" noTextEdit="1"/>
              </p:cNvSpPr>
              <p:nvPr/>
            </p:nvSpPr>
            <p:spPr>
              <a:xfrm>
                <a:off x="2684208" y="1936464"/>
                <a:ext cx="1417638" cy="418529"/>
              </a:xfrm>
              <a:prstGeom prst="rect">
                <a:avLst/>
              </a:prstGeom>
              <a:blipFill rotWithShape="1">
                <a:blip r:embed="rId4"/>
                <a:stretch>
                  <a:fillRect l="-4" t="-83" r="27" b="-915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_1#cf71dc8e8?sp=1&amp;vaa=1&amp;vcp=1&amp;vis=1&amp;pid=ed0aed6ee&amp;color=0,0,0&amp;vtp=1&amp;vaab=1&amp;bt=1&amp;bbb=1&amp;hb=1"/>
          <p:cNvSpPr/>
          <p:nvPr/>
        </p:nvSpPr>
        <p:spPr>
          <a:xfrm>
            <a:off x="539496" y="2179034"/>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空气的主要成分。</a:t>
            </a:r>
            <a:endParaRPr lang="en-US" altLang="zh-CN" sz="2800" dirty="0">
              <a:solidFill>
                <a:srgbClr val="000000"/>
              </a:solidFill>
            </a:endParaRPr>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空气主要由</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组成。空气中含量最多的气体是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约占空气体积的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；含量第二的气体是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，约占空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气体积的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3" name="QB_5_AN.2_1#cf71dc8e8.blank?vaa=1&amp;vcp=1&amp;vis=1&amp;pid=ed0aed6ee&amp;color=0,0,0&amp;vpa=1&amp;vtp=1&amp;vaab=1&amp;bbb=1"/>
          <p:cNvSpPr/>
          <p:nvPr/>
        </p:nvSpPr>
        <p:spPr>
          <a:xfrm>
            <a:off x="3039014" y="27962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氮气</a:t>
            </a:r>
            <a:endParaRPr lang="en-US" altLang="zh-CN" sz="2800" dirty="0">
              <a:solidFill>
                <a:srgbClr val="FF0000"/>
              </a:solidFill>
            </a:endParaRPr>
          </a:p>
        </p:txBody>
      </p:sp>
      <p:sp>
        <p:nvSpPr>
          <p:cNvPr id="4" name="QB_5_AN.3_1#cf71dc8e8.blank?vaa=1&amp;vcp=1&amp;vis=1&amp;pid=ed0aed6ee&amp;color=0,0,0&amp;vpa=2&amp;vtp=1&amp;vaab=1&amp;bbb=1"/>
          <p:cNvSpPr/>
          <p:nvPr/>
        </p:nvSpPr>
        <p:spPr>
          <a:xfrm>
            <a:off x="4461415" y="27962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endParaRPr lang="en-US" altLang="zh-CN" sz="2800" dirty="0">
              <a:solidFill>
                <a:srgbClr val="FF0000"/>
              </a:solidFill>
            </a:endParaRPr>
          </a:p>
        </p:txBody>
      </p:sp>
      <p:sp>
        <p:nvSpPr>
          <p:cNvPr id="5" name="QB_5_AN.4_1#cf71dc8e8.blank?vaa=1&amp;vcp=1&amp;vis=1&amp;pid=ed0aed6ee&amp;color=0,0,0&amp;vpa=3&amp;vtp=1&amp;vaab=1&amp;bbb=1"/>
          <p:cNvSpPr/>
          <p:nvPr/>
        </p:nvSpPr>
        <p:spPr>
          <a:xfrm>
            <a:off x="10506614" y="27962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氮气</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5_AN.5_1#cf71dc8e8.blank?vaa=1&amp;vcp=1&amp;vis=1&amp;pid=ed0aed6ee&amp;color=0,0,0&amp;vpa=4&amp;vtp=1&amp;vaab=1&amp;bbb=1"/>
              <p:cNvSpPr/>
              <p:nvPr/>
            </p:nvSpPr>
            <p:spPr>
              <a:xfrm>
                <a:off x="3026314" y="3562572"/>
                <a:ext cx="2603500" cy="410782"/>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78%</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4/5</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00" dirty="0">
                  <a:solidFill>
                    <a:srgbClr val="FF0000"/>
                  </a:solidFill>
                </a:endParaRPr>
              </a:p>
            </p:txBody>
          </p:sp>
        </mc:Choice>
        <mc:Fallback xmlns="">
          <p:sp>
            <p:nvSpPr>
              <p:cNvPr id="6" name="QB_5_AN.5_1#cf71dc8e8.blank?vaa=1&amp;vcp=1&amp;vis=1&amp;pid=ed0aed6ee&amp;color=0,0,0&amp;vpa=4&amp;vtp=1&amp;vaab=1&amp;bbb=1"/>
              <p:cNvSpPr>
                <a:spLocks noRot="1" noChangeAspect="1" noMove="1" noResize="1" noEditPoints="1" noAdjustHandles="1" noChangeArrowheads="1" noChangeShapeType="1" noTextEdit="1"/>
              </p:cNvSpPr>
              <p:nvPr/>
            </p:nvSpPr>
            <p:spPr>
              <a:xfrm>
                <a:off x="3026314" y="3562572"/>
                <a:ext cx="2603500" cy="410782"/>
              </a:xfrm>
              <a:prstGeom prst="rect">
                <a:avLst/>
              </a:prstGeom>
              <a:blipFill rotWithShape="1">
                <a:blip r:embed="rId3"/>
                <a:stretch>
                  <a:fillRect l="-21" t="-54" r="21" b="-5063"/>
                </a:stretch>
              </a:blipFill>
            </p:spPr>
            <p:txBody>
              <a:bodyPr/>
              <a:lstStyle/>
              <a:p>
                <a:r>
                  <a:rPr lang="zh-CN" altLang="en-US">
                    <a:noFill/>
                  </a:rPr>
                  <a:t> </a:t>
                </a:r>
              </a:p>
            </p:txBody>
          </p:sp>
        </mc:Fallback>
      </mc:AlternateContent>
      <p:sp>
        <p:nvSpPr>
          <p:cNvPr id="7" name="QB_5_AN.6_1#cf71dc8e8.blank?vaa=1&amp;vcp=1&amp;vis=1&amp;pid=ed0aed6ee&amp;color=0,0,0&amp;vpa=5&amp;vtp=1&amp;vaab=1&amp;bbb=1"/>
          <p:cNvSpPr/>
          <p:nvPr/>
        </p:nvSpPr>
        <p:spPr>
          <a:xfrm>
            <a:off x="8906414" y="344395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氧气</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8" name="QB_5_AN.7_1#cf71dc8e8.blank?vaa=1&amp;vcp=1&amp;vis=1&amp;pid=ed0aed6ee&amp;color=0,0,0&amp;vpa=6&amp;vtp=1&amp;vaab=1&amp;bbb=1"/>
              <p:cNvSpPr/>
              <p:nvPr/>
            </p:nvSpPr>
            <p:spPr>
              <a:xfrm>
                <a:off x="1959514" y="4187031"/>
                <a:ext cx="2603500" cy="410782"/>
              </a:xfrm>
              <a:prstGeom prst="rect">
                <a:avLst/>
              </a:prstGeom>
              <a:noFill/>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21%</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00" dirty="0">
                  <a:solidFill>
                    <a:srgbClr val="FF0000"/>
                  </a:solidFill>
                </a:endParaRPr>
              </a:p>
            </p:txBody>
          </p:sp>
        </mc:Choice>
        <mc:Fallback xmlns="">
          <p:sp>
            <p:nvSpPr>
              <p:cNvPr id="8" name="QB_5_AN.7_1#cf71dc8e8.blank?vaa=1&amp;vcp=1&amp;vis=1&amp;pid=ed0aed6ee&amp;color=0,0,0&amp;vpa=6&amp;vtp=1&amp;vaab=1&amp;bbb=1"/>
              <p:cNvSpPr>
                <a:spLocks noRot="1" noChangeAspect="1" noMove="1" noResize="1" noEditPoints="1" noAdjustHandles="1" noChangeArrowheads="1" noChangeShapeType="1" noTextEdit="1"/>
              </p:cNvSpPr>
              <p:nvPr/>
            </p:nvSpPr>
            <p:spPr>
              <a:xfrm>
                <a:off x="1959514" y="4187031"/>
                <a:ext cx="2603500" cy="410782"/>
              </a:xfrm>
              <a:prstGeom prst="rect">
                <a:avLst/>
              </a:prstGeom>
              <a:blipFill rotWithShape="1">
                <a:blip r:embed="rId4"/>
                <a:stretch>
                  <a:fillRect l="-21" t="-116" r="21" b="-500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8">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8_1#ec52c5702?sp=1&amp;vaa=1&amp;vcp=1&amp;vis=1&amp;pid=ed0aed6ee&amp;color=0,0,0&amp;mp=1&amp;vtp=1&amp;vaab=1&amp;bt=1&amp;bbb=1&amp;hb=1"/>
          <p:cNvSpPr/>
          <p:nvPr/>
        </p:nvSpPr>
        <p:spPr>
          <a:xfrm>
            <a:off x="539496" y="131972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氧气的化学性质。</a:t>
            </a:r>
            <a:endParaRPr lang="en-US" altLang="zh-CN" sz="2800" dirty="0">
              <a:solidFill>
                <a:srgbClr val="000000"/>
              </a:solidFill>
            </a:endParaRPr>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氧气的化学性质比较活泼</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，具有氧化性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。一些物质与氧气反应的现</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象及化学方程式如下表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graphicFrame>
        <p:nvGraphicFramePr>
          <p:cNvPr id="15" name="QB_5_BD.8_2#ec52c5702?colgroup=3,4,13,6&amp;vaa=1&amp;vcp=1&amp;vis=1&amp;pid=ed0aed6ee&amp;color=0,0,0&amp;mp=1&amp;vtp=1&amp;vaab=1&amp;bbb=1&amp;hb=1"/>
          <p:cNvGraphicFramePr>
            <a:graphicFrameLocks noGrp="1"/>
          </p:cNvGraphicFramePr>
          <p:nvPr>
            <p:custDataLst>
              <p:tags r:id="rId1"/>
            </p:custDataLst>
          </p:nvPr>
        </p:nvGraphicFramePr>
        <p:xfrm>
          <a:off x="539750" y="3297555"/>
          <a:ext cx="11073130" cy="2197100"/>
        </p:xfrm>
        <a:graphic>
          <a:graphicData uri="http://schemas.openxmlformats.org/drawingml/2006/table">
            <a:tbl>
              <a:tblPr/>
              <a:tblGrid>
                <a:gridCol w="1417320">
                  <a:extLst>
                    <a:ext uri="{9D8B030D-6E8A-4147-A177-3AD203B41FA5}">
                      <a16:colId xmlns:a16="http://schemas.microsoft.com/office/drawing/2014/main" val="20000"/>
                    </a:ext>
                  </a:extLst>
                </a:gridCol>
                <a:gridCol w="1911350">
                  <a:extLst>
                    <a:ext uri="{9D8B030D-6E8A-4147-A177-3AD203B41FA5}">
                      <a16:colId xmlns:a16="http://schemas.microsoft.com/office/drawing/2014/main" val="20001"/>
                    </a:ext>
                  </a:extLst>
                </a:gridCol>
                <a:gridCol w="5212080">
                  <a:extLst>
                    <a:ext uri="{9D8B030D-6E8A-4147-A177-3AD203B41FA5}">
                      <a16:colId xmlns:a16="http://schemas.microsoft.com/office/drawing/2014/main" val="20002"/>
                    </a:ext>
                  </a:extLst>
                </a:gridCol>
                <a:gridCol w="2532380">
                  <a:extLst>
                    <a:ext uri="{9D8B030D-6E8A-4147-A177-3AD203B41FA5}">
                      <a16:colId xmlns:a16="http://schemas.microsoft.com/office/drawing/2014/main" val="20003"/>
                    </a:ext>
                  </a:extLst>
                </a:gridCol>
              </a:tblGrid>
              <a:tr h="54610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5100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非金属</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木炭</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在空气中持续红热</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endParaRPr lang="en-US" altLang="zh-CN" sz="1200" dirty="0">
                        <a:solidFill>
                          <a:srgbClr val="000000"/>
                        </a:solidFill>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在氧气中剧烈燃烧</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发出</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6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4050" b="0" i="0" u="sng" kern="0" spc="-99900">
                          <a:solidFill>
                            <a:srgbClr val="FF00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B_5_AN.9_1#ec52c5702.blank?vaa=1&amp;vcp=1&amp;vis=1&amp;pid=ed0aed6ee&amp;color=0,0,0&amp;mp=1&amp;vpa=7&amp;vtp=1&amp;vaab=1&amp;bbb=1"/>
          <p:cNvSpPr/>
          <p:nvPr/>
        </p:nvSpPr>
        <p:spPr>
          <a:xfrm>
            <a:off x="4039130" y="4942459"/>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白光</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5" name="QB_5_AN.10_1#ec52c5702.blank?vaa=1&amp;vcp=1&amp;vis=1&amp;pid=ed0aed6ee&amp;color=0,0,0&amp;mp=1&amp;vpa=8&amp;vtp=1&amp;vaab=1&amp;bbb=1&amp;rh=46.44&amp;hb=1"/>
              <p:cNvSpPr/>
              <p:nvPr/>
            </p:nvSpPr>
            <p:spPr>
              <a:xfrm>
                <a:off x="8937371" y="4455700"/>
                <a:ext cx="2712085" cy="730250"/>
              </a:xfrm>
              <a:prstGeom prst="rect">
                <a:avLst/>
              </a:prstGeom>
              <a:noFill/>
            </p:spPr>
            <p:txBody>
              <a:bodyPr wrap="square" lIns="0" tIns="0" rIns="0" bIns="0" rtlCol="0" anchor="t"/>
              <a:lstStyle/>
              <a:p>
                <a:pPr indent="177800" latinLnBrk="1">
                  <a:lnSpc>
                    <a:spcPts val="41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点燃</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5_AN.10_1#ec52c5702.blank?vaa=1&amp;vcp=1&amp;vis=1&amp;pid=ed0aed6ee&amp;color=0,0,0&amp;mp=1&amp;vpa=8&amp;vtp=1&amp;vaab=1&amp;bbb=1&amp;rh=46.44&amp;hb=1"/>
              <p:cNvSpPr>
                <a:spLocks noRot="1" noChangeAspect="1" noMove="1" noResize="1" noEditPoints="1" noAdjustHandles="1" noChangeArrowheads="1" noChangeShapeType="1" noTextEdit="1"/>
              </p:cNvSpPr>
              <p:nvPr/>
            </p:nvSpPr>
            <p:spPr>
              <a:xfrm>
                <a:off x="8937371" y="4455700"/>
                <a:ext cx="2712085" cy="730250"/>
              </a:xfrm>
              <a:prstGeom prst="rect">
                <a:avLst/>
              </a:prstGeom>
              <a:blipFill>
                <a:blip r:embed="rId4"/>
                <a:stretch>
                  <a:fillRect t="-13333"/>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QB_5_BD.11_1#ec52c5702?colgroup=3,4,13,6&amp;vaa=1&amp;vcp=1&amp;vis=1&amp;pid=ed0aed6ee&amp;color=0,0,0&amp;mp=1&amp;vtp=1&amp;vaab=1&amp;bt=1&amp;bbb=1&amp;hb=1"/>
          <p:cNvGraphicFramePr>
            <a:graphicFrameLocks noGrp="1"/>
          </p:cNvGraphicFramePr>
          <p:nvPr/>
        </p:nvGraphicFramePr>
        <p:xfrm>
          <a:off x="539496" y="1835086"/>
          <a:ext cx="11073384" cy="3892424"/>
        </p:xfrm>
        <a:graphic>
          <a:graphicData uri="http://schemas.openxmlformats.org/drawingml/2006/table">
            <a:tbl>
              <a:tblPr/>
              <a:tblGrid>
                <a:gridCol w="1417320">
                  <a:extLst>
                    <a:ext uri="{9D8B030D-6E8A-4147-A177-3AD203B41FA5}">
                      <a16:colId xmlns:a16="http://schemas.microsoft.com/office/drawing/2014/main" val="20000"/>
                    </a:ext>
                  </a:extLst>
                </a:gridCol>
                <a:gridCol w="1911096">
                  <a:extLst>
                    <a:ext uri="{9D8B030D-6E8A-4147-A177-3AD203B41FA5}">
                      <a16:colId xmlns:a16="http://schemas.microsoft.com/office/drawing/2014/main" val="20001"/>
                    </a:ext>
                  </a:extLst>
                </a:gridCol>
                <a:gridCol w="5212080">
                  <a:extLst>
                    <a:ext uri="{9D8B030D-6E8A-4147-A177-3AD203B41FA5}">
                      <a16:colId xmlns:a16="http://schemas.microsoft.com/office/drawing/2014/main" val="20002"/>
                    </a:ext>
                  </a:extLst>
                </a:gridCol>
                <a:gridCol w="253288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5286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非金属</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硫</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在空气中燃烧发出微弱的</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火焰</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气味的气体</a:t>
                      </a:r>
                      <a:endParaRPr lang="en-US" altLang="zh-CN" sz="1200" dirty="0">
                        <a:solidFill>
                          <a:srgbClr val="000000"/>
                        </a:solidFill>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在氧气中燃烧发出明亮的</a:t>
                      </a:r>
                    </a:p>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火焰</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气味的气体</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6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4050" b="0" i="0" u="sng" kern="0" spc="-99900">
                          <a:solidFill>
                            <a:srgbClr val="FF00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QB_5_AN.12_1#ec52c5702.blank?vaa=1&amp;vcp=1&amp;vis=1&amp;pid=ed0aed6ee&amp;color=0,0,0&amp;mp=1&amp;vpa=9&amp;vtp=1&amp;vaab=1&amp;bbb=1"/>
          <p:cNvSpPr/>
          <p:nvPr/>
        </p:nvSpPr>
        <p:spPr>
          <a:xfrm>
            <a:off x="4039130" y="2935351"/>
            <a:ext cx="13255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淡蓝色</a:t>
            </a:r>
            <a:endParaRPr lang="en-US" altLang="zh-CN" sz="2800" dirty="0">
              <a:solidFill>
                <a:srgbClr val="FF0000"/>
              </a:solidFill>
            </a:endParaRPr>
          </a:p>
        </p:txBody>
      </p:sp>
      <p:sp>
        <p:nvSpPr>
          <p:cNvPr id="4" name="QB_5_AN.13_1#ec52c5702.blank?vaa=1&amp;vcp=1&amp;vis=1&amp;pid=ed0aed6ee&amp;color=0,0,0&amp;mp=1&amp;vpa=10&amp;vtp=1&amp;vaab=1&amp;bbb=1"/>
          <p:cNvSpPr/>
          <p:nvPr/>
        </p:nvSpPr>
        <p:spPr>
          <a:xfrm>
            <a:off x="4661430" y="3494151"/>
            <a:ext cx="13255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刺激性</a:t>
            </a:r>
            <a:endParaRPr lang="en-US" altLang="zh-CN" sz="2800" dirty="0">
              <a:solidFill>
                <a:srgbClr val="FF0000"/>
              </a:solidFill>
            </a:endParaRPr>
          </a:p>
        </p:txBody>
      </p:sp>
      <p:sp>
        <p:nvSpPr>
          <p:cNvPr id="5" name="QB_5_AN.14_1#ec52c5702.blank?vaa=1&amp;vcp=1&amp;vis=1&amp;pid=ed0aed6ee&amp;color=0,0,0&amp;mp=1&amp;vpa=11&amp;vtp=1&amp;vaab=1&amp;bbb=1"/>
          <p:cNvSpPr/>
          <p:nvPr/>
        </p:nvSpPr>
        <p:spPr>
          <a:xfrm>
            <a:off x="4039130" y="4611751"/>
            <a:ext cx="13255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蓝紫色</a:t>
            </a:r>
            <a:endParaRPr lang="en-US" altLang="zh-CN" sz="2800" dirty="0">
              <a:solidFill>
                <a:srgbClr val="FF0000"/>
              </a:solidFill>
            </a:endParaRPr>
          </a:p>
        </p:txBody>
      </p:sp>
      <p:sp>
        <p:nvSpPr>
          <p:cNvPr id="6" name="QB_5_AN.15_1#ec52c5702.blank?vaa=1&amp;vcp=1&amp;vis=1&amp;pid=ed0aed6ee&amp;color=0,0,0&amp;mp=1&amp;vpa=12&amp;vtp=1&amp;vaab=1&amp;bbb=1"/>
          <p:cNvSpPr/>
          <p:nvPr/>
        </p:nvSpPr>
        <p:spPr>
          <a:xfrm>
            <a:off x="4661430" y="5150485"/>
            <a:ext cx="13255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刺激性</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7" name="QB_5_AN.16_1#ec52c5702.blank?vaa=1&amp;vcp=1&amp;vis=1&amp;pid=ed0aed6ee&amp;color=0,0,0&amp;mp=1&amp;vpa=13&amp;vtp=1&amp;vaab=1&amp;bbb=1&amp;rh=46.44"/>
              <p:cNvSpPr/>
              <p:nvPr/>
            </p:nvSpPr>
            <p:spPr>
              <a:xfrm>
                <a:off x="9125004" y="3766978"/>
                <a:ext cx="2379790" cy="589788"/>
              </a:xfrm>
              <a:prstGeom prst="rect">
                <a:avLst/>
              </a:prstGeom>
              <a:noFill/>
            </p:spPr>
            <p:txBody>
              <a:bodyPr wrap="none" lIns="0" tIns="0" rIns="0" bIns="0" rtlCol="0" anchor="t"/>
              <a:lstStyle/>
              <a:p>
                <a:pPr algn="ctr" latinLnBrk="1">
                  <a:lnSpc>
                    <a:spcPts val="51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S</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点燃</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5_AN.16_1#ec52c5702.blank?vaa=1&amp;vcp=1&amp;vis=1&amp;pid=ed0aed6ee&amp;color=0,0,0&amp;mp=1&amp;vpa=13&amp;vtp=1&amp;vaab=1&amp;bbb=1&amp;rh=46.44"/>
              <p:cNvSpPr>
                <a:spLocks noRot="1" noChangeAspect="1" noMove="1" noResize="1" noEditPoints="1" noAdjustHandles="1" noChangeArrowheads="1" noChangeShapeType="1" noTextEdit="1"/>
              </p:cNvSpPr>
              <p:nvPr/>
            </p:nvSpPr>
            <p:spPr>
              <a:xfrm>
                <a:off x="9125004" y="3766978"/>
                <a:ext cx="2379790" cy="589788"/>
              </a:xfrm>
              <a:prstGeom prst="rect">
                <a:avLst/>
              </a:prstGeom>
              <a:blipFill rotWithShape="1">
                <a:blip r:embed="rId3"/>
                <a:stretch>
                  <a:fillRect l="-2" t="-22852" r="21" b="-1825"/>
                </a:stretch>
              </a:blipFill>
            </p:spPr>
            <p:txBody>
              <a:bodyPr/>
              <a:lstStyle/>
              <a:p>
                <a:r>
                  <a:rPr lang="zh-CN" altLang="en-US">
                    <a:noFill/>
                  </a:rPr>
                  <a:t> </a:t>
                </a:r>
              </a:p>
            </p:txBody>
          </p:sp>
        </mc:Fallback>
      </mc:AlternateContent>
      <p:sp>
        <p:nvSpPr>
          <p:cNvPr id="2" name="QB_5_BD.11_1#ec52c5702?colgroup=3,4,13,6&amp;vaa=1&amp;vcp=1&amp;vis=1&amp;pid=ed0aed6ee&amp;color=0,0,0&amp;mp=1&amp;vtp=1&amp;vaab=1&amp;bt=1&amp;bbb=1"/>
          <p:cNvSpPr txBox="1"/>
          <p:nvPr/>
        </p:nvSpPr>
        <p:spPr>
          <a:xfrm>
            <a:off x="10894735" y="1126680"/>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QB_5_BD.17_1#ec52c5702?colgroup=3,4,13,6&amp;vaa=1&amp;vcp=1&amp;vis=1&amp;pid=ed0aed6ee&amp;color=0,0,0&amp;mp=1&amp;vtp=1&amp;vaab=1&amp;bt=1&amp;bbb=1&amp;hb=1"/>
          <p:cNvGraphicFramePr>
            <a:graphicFrameLocks noGrp="1"/>
          </p:cNvGraphicFramePr>
          <p:nvPr>
            <p:extLst>
              <p:ext uri="{D42A27DB-BD31-4B8C-83A1-F6EECF244321}">
                <p14:modId xmlns:p14="http://schemas.microsoft.com/office/powerpoint/2010/main" val="2889123094"/>
              </p:ext>
            </p:extLst>
          </p:nvPr>
        </p:nvGraphicFramePr>
        <p:xfrm>
          <a:off x="559308" y="1681892"/>
          <a:ext cx="11073384" cy="3919062"/>
        </p:xfrm>
        <a:graphic>
          <a:graphicData uri="http://schemas.openxmlformats.org/drawingml/2006/table">
            <a:tbl>
              <a:tblPr/>
              <a:tblGrid>
                <a:gridCol w="1417320">
                  <a:extLst>
                    <a:ext uri="{9D8B030D-6E8A-4147-A177-3AD203B41FA5}">
                      <a16:colId xmlns:a16="http://schemas.microsoft.com/office/drawing/2014/main" val="20000"/>
                    </a:ext>
                  </a:extLst>
                </a:gridCol>
                <a:gridCol w="1911096">
                  <a:extLst>
                    <a:ext uri="{9D8B030D-6E8A-4147-A177-3AD203B41FA5}">
                      <a16:colId xmlns:a16="http://schemas.microsoft.com/office/drawing/2014/main" val="20001"/>
                    </a:ext>
                  </a:extLst>
                </a:gridCol>
                <a:gridCol w="5212080">
                  <a:extLst>
                    <a:ext uri="{9D8B030D-6E8A-4147-A177-3AD203B41FA5}">
                      <a16:colId xmlns:a16="http://schemas.microsoft.com/office/drawing/2014/main" val="20002"/>
                    </a:ext>
                  </a:extLst>
                </a:gridCol>
                <a:gridCol w="2532888">
                  <a:extLst>
                    <a:ext uri="{9D8B030D-6E8A-4147-A177-3AD203B41FA5}">
                      <a16:colId xmlns:a16="http://schemas.microsoft.com/office/drawing/2014/main" val="20003"/>
                    </a:ext>
                  </a:extLst>
                </a:gridCol>
              </a:tblGrid>
              <a:tr h="76009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化学方程式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79486">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非金属</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磷</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在氧气中燃烧产生</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79486">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氢气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在氧气中燃烧产生</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火</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焰</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放出热量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marL="0" lvl="0" indent="0" algn="l" latinLnBrk="1" hangingPunct="0">
                        <a:lnSpc>
                          <a:spcPts val="42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QB_5_AN.18_1#ec52c5702.blank?vaa=1&amp;vcp=1&amp;vis=1&amp;pid=ed0aed6ee&amp;color=0,0,0&amp;mp=1&amp;vpa=14&amp;vtp=1&amp;vaab=1&amp;bbb=1"/>
          <p:cNvSpPr/>
          <p:nvPr/>
        </p:nvSpPr>
        <p:spPr>
          <a:xfrm>
            <a:off x="6814843" y="2712117"/>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大量白烟</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4" name="QB_5_AN.19_1#ec52c5702.blank?vaa=1&amp;vcp=1&amp;vis=1&amp;pid=ed0aed6ee&amp;color=0,0,0&amp;mp=1&amp;vpa=15&amp;vtp=1&amp;vaab=1&amp;bbb=1&amp;rh=79.26504&amp;hb=1"/>
              <p:cNvSpPr/>
              <p:nvPr/>
            </p:nvSpPr>
            <p:spPr>
              <a:xfrm>
                <a:off x="9171804" y="2658141"/>
                <a:ext cx="2393355" cy="1006666"/>
              </a:xfrm>
              <a:prstGeom prst="rect">
                <a:avLst/>
              </a:prstGeom>
              <a:noFill/>
            </p:spPr>
            <p:txBody>
              <a:bodyPr wrap="square" lIns="0" tIns="0" rIns="0" bIns="0" rtlCol="0" anchor="t"/>
              <a:lstStyle/>
              <a:p>
                <a:pPr latinLnBrk="1">
                  <a:lnSpc>
                    <a:spcPts val="4400"/>
                  </a:lnSpc>
                </a:pPr>
                <a14:m>
                  <m:oMathPara xmlns:m="http://schemas.openxmlformats.org/officeDocument/2006/math">
                    <m:oMathParaPr>
                      <m:jc m:val="centerGroup"/>
                    </m:oMathParaPr>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P</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+5</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点燃</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oMath>
                  </m:oMathPara>
                </a14:m>
                <a:endPar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latinLnBrk="1">
                  <a:lnSpc>
                    <a:spcPts val="44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P</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5_AN.19_1#ec52c5702.blank?vaa=1&amp;vcp=1&amp;vis=1&amp;pid=ed0aed6ee&amp;color=0,0,0&amp;mp=1&amp;vpa=15&amp;vtp=1&amp;vaab=1&amp;bbb=1&amp;rh=79.26504&amp;hb=1"/>
              <p:cNvSpPr>
                <a:spLocks noRot="1" noChangeAspect="1" noMove="1" noResize="1" noEditPoints="1" noAdjustHandles="1" noChangeArrowheads="1" noChangeShapeType="1" noTextEdit="1"/>
              </p:cNvSpPr>
              <p:nvPr/>
            </p:nvSpPr>
            <p:spPr>
              <a:xfrm>
                <a:off x="9171804" y="2658141"/>
                <a:ext cx="2393355" cy="1006666"/>
              </a:xfrm>
              <a:prstGeom prst="rect">
                <a:avLst/>
              </a:prstGeom>
              <a:blipFill>
                <a:blip r:embed="rId3"/>
                <a:stretch>
                  <a:fillRect t="-6667" b="-4848"/>
                </a:stretch>
              </a:blipFill>
            </p:spPr>
            <p:txBody>
              <a:bodyPr/>
              <a:lstStyle/>
              <a:p>
                <a:r>
                  <a:rPr lang="zh-CN" altLang="en-US">
                    <a:noFill/>
                  </a:rPr>
                  <a:t> </a:t>
                </a:r>
              </a:p>
            </p:txBody>
          </p:sp>
        </mc:Fallback>
      </mc:AlternateContent>
      <p:sp>
        <p:nvSpPr>
          <p:cNvPr id="5" name="QB_5_AN.20_1#ec52c5702.blank?vaa=1&amp;vcp=1&amp;vis=1&amp;pid=ed0aed6ee&amp;color=0,0,0&amp;mp=1&amp;vpa=16&amp;vtp=1&amp;vaab=1&amp;bbb=1"/>
          <p:cNvSpPr/>
          <p:nvPr/>
        </p:nvSpPr>
        <p:spPr>
          <a:xfrm>
            <a:off x="6814843" y="4229864"/>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淡蓝色</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5_AN.21_1#ec52c5702.blank?vaa=1&amp;vcp=1&amp;vis=1&amp;pid=ed0aed6ee&amp;color=0,0,0&amp;mp=1&amp;vpa=17&amp;vtp=1&amp;vaab=1&amp;bbb=1&amp;hb=1"/>
              <p:cNvSpPr/>
              <p:nvPr/>
            </p:nvSpPr>
            <p:spPr>
              <a:xfrm>
                <a:off x="9159271" y="4230404"/>
                <a:ext cx="2405888" cy="990219"/>
              </a:xfrm>
              <a:prstGeom prst="rect">
                <a:avLst/>
              </a:prstGeom>
              <a:noFill/>
            </p:spPr>
            <p:txBody>
              <a:bodyPr wrap="square" lIns="0" tIns="0" rIns="0" bIns="0" rtlCol="0" anchor="t"/>
              <a:lstStyle/>
              <a:p>
                <a:pPr latinLnBrk="1">
                  <a:lnSpc>
                    <a:spcPts val="4100"/>
                  </a:lnSpc>
                </a:pPr>
                <a14:m>
                  <m:oMathPara xmlns:m="http://schemas.openxmlformats.org/officeDocument/2006/math">
                    <m:oMathParaPr>
                      <m:jc m:val="centerGroup"/>
                    </m:oMathParaPr>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2800" b="0" i="1" baseline="-2000">
                                    <a:solidFill>
                                      <a:srgbClr val="FF0000"/>
                                    </a:solidFill>
                                    <a:latin typeface="Cambria Math" panose="02040503050406030204" pitchFamily="18" charset="0"/>
                                  </a:rPr>
                                </m:ctrlPr>
                              </m:barPr>
                              <m:e>
                                <m:bar>
                                  <m:barPr>
                                    <m:ctrlPr>
                                      <a:rPr lang="en-US" altLang="zh-CN" sz="2800" b="0" i="1" baseline="-8000">
                                        <a:solidFill>
                                          <a:srgbClr val="FF0000"/>
                                        </a:solidFill>
                                        <a:latin typeface="Cambria Math" panose="02040503050406030204" pitchFamily="18" charset="0"/>
                                      </a:rPr>
                                    </m:ctrlPr>
                                  </m:barPr>
                                  <m:e>
                                    <m:r>
                                      <a:rPr lang="en-US" altLang="zh-CN" sz="2800" b="0" baseline="-2000">
                                        <a:solidFill>
                                          <a:srgbClr val="FF0000"/>
                                        </a:solidFill>
                                        <a:latin typeface="Cambria Math" panose="02040503050406030204" pitchFamily="18" charset="0"/>
                                      </a:rPr>
                                      <m:t>点燃</m:t>
                                    </m:r>
                                  </m:e>
                                </m:bar>
                              </m:e>
                            </m:bar>
                          </m:e>
                        </m:mr>
                        <m:m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e>
                        </m:mr>
                      </m:m>
                    </m:oMath>
                  </m:oMathPara>
                </a14:m>
                <a:endPar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latinLnBrk="1">
                  <a:lnSpc>
                    <a:spcPts val="4100"/>
                  </a:lnSpc>
                </a:pP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2</m:t>
                    </m:r>
                    <m:sSub>
                      <m:sSub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O</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5_AN.21_1#ec52c5702.blank?vaa=1&amp;vcp=1&amp;vis=1&amp;pid=ed0aed6ee&amp;color=0,0,0&amp;mp=1&amp;vpa=17&amp;vtp=1&amp;vaab=1&amp;bbb=1&amp;hb=1"/>
              <p:cNvSpPr>
                <a:spLocks noRot="1" noChangeAspect="1" noMove="1" noResize="1" noEditPoints="1" noAdjustHandles="1" noChangeArrowheads="1" noChangeShapeType="1" noTextEdit="1"/>
              </p:cNvSpPr>
              <p:nvPr/>
            </p:nvSpPr>
            <p:spPr>
              <a:xfrm>
                <a:off x="9159271" y="4230404"/>
                <a:ext cx="2405888" cy="990219"/>
              </a:xfrm>
              <a:prstGeom prst="rect">
                <a:avLst/>
              </a:prstGeom>
              <a:blipFill>
                <a:blip r:embed="rId4"/>
                <a:stretch>
                  <a:fillRect t="-9877"/>
                </a:stretch>
              </a:blipFill>
            </p:spPr>
            <p:txBody>
              <a:bodyPr/>
              <a:lstStyle/>
              <a:p>
                <a:r>
                  <a:rPr lang="zh-CN" altLang="en-US">
                    <a:noFill/>
                  </a:rPr>
                  <a:t> </a:t>
                </a:r>
              </a:p>
            </p:txBody>
          </p:sp>
        </mc:Fallback>
      </mc:AlternateContent>
      <p:sp>
        <p:nvSpPr>
          <p:cNvPr id="2" name="QB_5_BD.17_1#ec52c5702?colgroup=3,4,13,6&amp;vaa=1&amp;vcp=1&amp;vis=1&amp;pid=ed0aed6ee&amp;color=0,0,0&amp;mp=1&amp;vtp=1&amp;vaab=1&amp;bt=1&amp;bbb=1"/>
          <p:cNvSpPr txBox="1"/>
          <p:nvPr/>
        </p:nvSpPr>
        <p:spPr>
          <a:xfrm>
            <a:off x="10914547" y="973486"/>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5">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871*147"/>
  <p:tag name="TABLE_ENDDRAG_RECT" val="42*259*871*147"/>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1931</Words>
  <Application>Microsoft Office PowerPoint</Application>
  <PresentationFormat>宽屏</PresentationFormat>
  <Paragraphs>515</Paragraphs>
  <Slides>53</Slides>
  <Notes>52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53</vt:i4>
      </vt:variant>
    </vt:vector>
  </HeadingPairs>
  <TitlesOfParts>
    <vt:vector size="63" baseType="lpstr">
      <vt:lpstr>Arial (正文)</vt:lpstr>
      <vt:lpstr>华文隶书</vt:lpstr>
      <vt:lpstr>宋体</vt:lpstr>
      <vt:lpstr>微软雅黑</vt:lpstr>
      <vt:lpstr>Arial</vt:lpstr>
      <vt:lpstr>Calibri</vt:lpstr>
      <vt:lpstr>Cambria Math</vt:lpstr>
      <vt:lpstr>times new roman</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1018801308@qq.com</cp:lastModifiedBy>
  <cp:revision>10</cp:revision>
  <dcterms:created xsi:type="dcterms:W3CDTF">2024-11-25T01:52:00Z</dcterms:created>
  <dcterms:modified xsi:type="dcterms:W3CDTF">2025-07-23T07:20:40Z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F85A6714FE2F4CD083859D9179D930C5_12</vt:lpwstr>
  </property>
  <property fmtid="{D5CDD505-2E9C-101B-9397-08002B2CF9AE}" pid="3" name="KSOProductBuildVer">
    <vt:lpwstr>2052-12.1.0.18912</vt:lpwstr>
  </property>
</Properties>
</file>