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9" r:id="rId37"/>
    <p:sldId id="291" r:id="rId38"/>
    <p:sldId id="292" r:id="rId39"/>
    <p:sldId id="293" r:id="rId40"/>
    <p:sldId id="294" r:id="rId41"/>
    <p:sldId id="295" r:id="rId42"/>
    <p:sldId id="296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321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e04cdb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CD4C69D-CBAC-4ECE-A510-B3837AEB14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中考化学循环反应题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e04cdb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39A862-9F9F-4BC9-8749-3F4E7AC6F7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f7a83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d3564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bf7a83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5d3564c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中考化学循环反应题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e04cdb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E17A845-D3F7-498B-85E1-14C716D711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f7a83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d3564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bf7a83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5d3564c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中考化学循环反应题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f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169519-FC2A-9749-A8A5-4D43D0E75F3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3CCF93A-57C5-4398-AC9D-D86C5391CC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5E05E34-B33F-4131-A83D-37B42EF23FE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f7a83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d3564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bf7a83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5d3564c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46C8830-EE41-488F-AFC3-BC0F023803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f7a83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5d3564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bf7a8378&amp;color=RGB(64,64,64)">
            <a:hlinkClick r:id="rId3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5d3564c2&amp;color=RGB(64,64,64)">
            <a:hlinkClick r:id="rId5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7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5.png"/><Relationship Id="rId9" Type="http://schemas.openxmlformats.org/officeDocument/2006/relationships/image" Target="../media/image8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7_1#53386914f?iti=7&amp;htil=7&amp;vaa=1&amp;vcp=1&amp;vis=1&amp;pid=2915add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9009" y="963168"/>
            <a:ext cx="405079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7_2#53386914f?iti=7&amp;htil=7&amp;vaa=1&amp;vcp=1&amp;vis=1&amp;pid=2915add74&amp;color=0,0,0&amp;vtp=1&amp;vaab=1&amp;bbb=1"/>
          <p:cNvSpPr/>
          <p:nvPr/>
        </p:nvSpPr>
        <p:spPr>
          <a:xfrm>
            <a:off x="9247223" y="2757805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27_3#53386914f?htil=7&amp;sp=1&amp;vaa=1&amp;vcp=1&amp;vis=1&amp;pid=2915add74&amp;color=0,0,0&amp;vtp=1&amp;vaab=1&amp;bt=1&amp;bbb=1&amp;hb=1&amp;hs=1"/>
              <p:cNvSpPr/>
              <p:nvPr/>
            </p:nvSpPr>
            <p:spPr>
              <a:xfrm>
                <a:off x="539496" y="935736"/>
                <a:ext cx="6931152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（2024·广西柳州·模拟）工业上用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生产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过程中的物质转化关系如图4所示。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6_BD.27_3#53386914f?htil=7&amp;sp=1&amp;vaa=1&amp;vcp=1&amp;vis=1&amp;pid=2915add7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5736"/>
                <a:ext cx="6931152" cy="1201357"/>
              </a:xfrm>
              <a:prstGeom prst="rect">
                <a:avLst/>
              </a:prstGeom>
              <a:blipFill>
                <a:blip r:embed="rId4"/>
                <a:stretch>
                  <a:fillRect l="-316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8_1#d34148770?htil=7&amp;vaa=1&amp;vcp=1&amp;vis=1&amp;pid=53386914f&amp;color=0,0,0&amp;vtp=1&amp;vaab=1&amp;bbb=1&amp;hb=1&amp;hs=1"/>
              <p:cNvSpPr/>
              <p:nvPr/>
            </p:nvSpPr>
            <p:spPr>
              <a:xfrm>
                <a:off x="539496" y="2142109"/>
                <a:ext cx="6931152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的化合价发生改变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28_1#d34148770?htil=7&amp;vaa=1&amp;vcp=1&amp;vis=1&amp;pid=53386914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42109"/>
                <a:ext cx="6931152" cy="1849057"/>
              </a:xfrm>
              <a:prstGeom prst="rect">
                <a:avLst/>
              </a:prstGeom>
              <a:blipFill>
                <a:blip r:embed="rId5"/>
                <a:stretch>
                  <a:fillRect l="-3166" r="-1407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_1#d34148770.blank?vaa=1&amp;vcp=1&amp;vis=1&amp;pid=53386914f&amp;color=0,0,0&amp;vpa=12&amp;vtp=1&amp;vaab=1"/>
          <p:cNvSpPr/>
          <p:nvPr/>
        </p:nvSpPr>
        <p:spPr>
          <a:xfrm>
            <a:off x="5955823" y="275932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30_1#bdd60731c?vaa=1&amp;vcp=1&amp;vis=1&amp;pid=53386914f&amp;color=0,0,0&amp;vtp=1&amp;vaab=1&amp;bbb=1&amp;hs=1"/>
              <p:cNvSpPr/>
              <p:nvPr/>
            </p:nvSpPr>
            <p:spPr>
              <a:xfrm>
                <a:off x="539496" y="406939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（2）写出反应①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的化学方程式：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（3）该转化过程的尾气需要用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溶液吸收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，原因是氮的氧化物会对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环境造成污染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主要有形成光化学烟雾、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和破坏臭氧层等。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30_1#bdd60731c?vaa=1&amp;vcp=1&amp;vis=1&amp;pid=53386914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9397"/>
                <a:ext cx="11109960" cy="1849057"/>
              </a:xfrm>
              <a:prstGeom prst="rect">
                <a:avLst/>
              </a:prstGeom>
              <a:blipFill>
                <a:blip r:embed="rId6"/>
                <a:stretch>
                  <a:fillRect l="-1976" r="-933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_1#bdd60731c.blank?vaa=1&amp;vcp=1&amp;vis=1&amp;pid=53386914f&amp;color=0,0,0&amp;vpa=13&amp;vtp=1&amp;vaab=1&amp;bbb=1"/>
              <p:cNvSpPr/>
              <p:nvPr/>
            </p:nvSpPr>
            <p:spPr>
              <a:xfrm>
                <a:off x="5732209" y="4167949"/>
                <a:ext cx="2969514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_1#bdd60731c.blank?vaa=1&amp;vcp=1&amp;vis=1&amp;pid=53386914f&amp;color=0,0,0&amp;vpa=1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2209" y="4167949"/>
                <a:ext cx="2969514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33_1#bdd60731c.blank?vaa=1&amp;vcp=1&amp;vis=1&amp;pid=53386914f&amp;color=0,0,0&amp;vpa=14&amp;vtp=1&amp;vaab=1&amp;bbb=1"/>
          <p:cNvSpPr/>
          <p:nvPr/>
        </p:nvSpPr>
        <p:spPr>
          <a:xfrm>
            <a:off x="6950614" y="53133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4_1#602fd513a?vaa=1&amp;vcp=1&amp;vis=1&amp;pid=53386914f&amp;color=0,0,0&amp;vtp=1&amp;vaab=1&amp;bt=1&amp;bbb=1&amp;hb=1"/>
              <p:cNvSpPr/>
              <p:nvPr/>
            </p:nvSpPr>
            <p:spPr>
              <a:xfrm>
                <a:off x="539496" y="126565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（4）理论上，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足量可以将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全部转化为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，在该转化过程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的分子数之比为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完全转化为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，则可以得到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4_1#602fd513a?vaa=1&amp;vcp=1&amp;vis=1&amp;pid=5338691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565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1811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35_1#602fd513a.blank?vaa=1&amp;vcp=1&amp;vis=1&amp;pid=53386914f&amp;color=0,0,0&amp;vpa=15&amp;vtp=1&amp;vaab=1&amp;bbb=1"/>
              <p:cNvSpPr/>
              <p:nvPr/>
            </p:nvSpPr>
            <p:spPr>
              <a:xfrm>
                <a:off x="5694997" y="2014886"/>
                <a:ext cx="1077341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4∶3∶2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35_1#602fd513a.blank?vaa=1&amp;vcp=1&amp;vis=1&amp;pid=53386914f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4997" y="2014886"/>
                <a:ext cx="1077341" cy="402844"/>
              </a:xfrm>
              <a:prstGeom prst="rect">
                <a:avLst/>
              </a:prstGeom>
              <a:blipFill>
                <a:blip r:embed="rId4"/>
                <a:stretch>
                  <a:fillRect l="-4520" r="-3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37_1#602fd513a.blank?vaa=1&amp;vcp=1&amp;vis=1&amp;pid=53386914f&amp;color=0,0,0&amp;vpa=16&amp;vtp=1&amp;vaab=1&amp;bbb=1"/>
          <p:cNvSpPr/>
          <p:nvPr/>
        </p:nvSpPr>
        <p:spPr>
          <a:xfrm>
            <a:off x="3566510" y="25096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6_BD.36_1#602fd513a?iti=8&amp;vaa=1&amp;vcp=1&amp;vis=1&amp;pid=53386914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8224" y="3252438"/>
            <a:ext cx="404164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36_2#602fd513a?iti=8&amp;vaa=1&amp;vcp=1&amp;vis=1&amp;pid=53386914f&amp;color=0,0,0&amp;vtp=1&amp;vaab=1&amp;bbb=1"/>
          <p:cNvSpPr/>
          <p:nvPr/>
        </p:nvSpPr>
        <p:spPr>
          <a:xfrm>
            <a:off x="5791867" y="5025358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602fd513a?iti=9&amp;htil=8&amp;vaa=1&amp;vcp=1&amp;vis=1&amp;pid=5338691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1880" y="581832"/>
            <a:ext cx="3936779" cy="161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S.1_1#602fd513a?iti=9&amp;htil=8&amp;vaa=1&amp;vcp=1&amp;vis=1&amp;pid=53386914f&amp;color=0,0,0&amp;vtp=1&amp;vaab=1&amp;bbb=1"/>
          <p:cNvSpPr/>
          <p:nvPr/>
        </p:nvSpPr>
        <p:spPr>
          <a:xfrm>
            <a:off x="9183088" y="2326686"/>
            <a:ext cx="614362" cy="557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602fd513a?htil=8&amp;vaa=1&amp;vcp=1&amp;vis=1&amp;pid=53386914f&amp;color=0,0,0&amp;vtp=1&amp;vaab=1&amp;bt=1&amp;bbb=1&amp;hb=1&amp;hs=1"/>
              <p:cNvSpPr/>
              <p:nvPr/>
            </p:nvSpPr>
            <p:spPr>
              <a:xfrm>
                <a:off x="539496" y="554400"/>
                <a:ext cx="6976872" cy="24491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①的化学方程式为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，反应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②的化学方程式为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生产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的化学方程式为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602fd513a?htil=8&amp;vaa=1&amp;vcp=1&amp;vis=1&amp;pid=53386914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976872" cy="2449132"/>
              </a:xfrm>
              <a:prstGeom prst="rect">
                <a:avLst/>
              </a:prstGeom>
              <a:blipFill>
                <a:blip r:embed="rId4"/>
                <a:stretch>
                  <a:fillRect l="-3147" b="-77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602fd513a?htil=8&amp;vaa=1&amp;vcp=1&amp;vis=1&amp;pid=53386914f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6A40B7FA-6520-DA47-F54E-0AC82B856A7A}"/>
                  </a:ext>
                </a:extLst>
              </p:cNvPr>
              <p:cNvSpPr/>
              <p:nvPr/>
            </p:nvSpPr>
            <p:spPr>
              <a:xfrm>
                <a:off x="539995" y="2998388"/>
                <a:ext cx="11112011" cy="33601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的分子数之比为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4∶3∶2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设可以得到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9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4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NO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O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=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120</m:t>
                          </m:r>
                        </m:e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252</m:t>
                          </m: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30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kg</m:t>
                          </m:r>
                        </m:e>
                        <m:e/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𝑥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120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252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    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=63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602fd513a?htil=8&amp;vaa=1&amp;vcp=1&amp;vis=1&amp;pid=53386914f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6A40B7FA-6520-DA47-F54E-0AC82B856A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98388"/>
                <a:ext cx="11112011" cy="3360166"/>
              </a:xfrm>
              <a:prstGeom prst="rect">
                <a:avLst/>
              </a:prstGeom>
              <a:blipFill>
                <a:blip r:embed="rId5"/>
                <a:stretch>
                  <a:fillRect l="-1976" r="-1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62f4251e?vcp=1&amp;pid=cbf7a837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碳循环与氧循环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39_1#a692a16bb?vaa=1&amp;vcp=1&amp;vis=1&amp;pid=962f4251e&amp;color=0,0,0&amp;vtp=1&amp;vaab=1&amp;bbb=1&amp;h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典型例题2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（2023·广西·中考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）我国科学家利用太阳光在某种新型催化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剂表面高效分解水后，再利用某种高效催化剂将二氧化碳转化成有机物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，反应过程如图5所示。请回答下列问题。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39_1#a692a16bb?vaa=1&amp;vcp=1&amp;vis=1&amp;pid=962f4251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878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39_2#a692a16bb?iti=10&amp;vaa=1&amp;vcp=1&amp;vis=1&amp;pid=962f4251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1336" y="3242101"/>
            <a:ext cx="452628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9_3#a692a16bb?iti=10&amp;vaa=1&amp;vcp=1&amp;vis=1&amp;pid=962f4251e&amp;color=0,0,0&amp;vtp=1&amp;vaab=1&amp;bbb=1"/>
          <p:cNvSpPr/>
          <p:nvPr/>
        </p:nvSpPr>
        <p:spPr>
          <a:xfrm>
            <a:off x="5787295" y="524362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0_1#848da69ce?iti=11&amp;htil=9&amp;vaa=1&amp;vcp=1&amp;vis=1&amp;pid=a692a16b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6919" y="2135600"/>
            <a:ext cx="4553712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0_2#848da69ce?iti=11&amp;htil=9&amp;vaa=1&amp;vcp=1&amp;vis=1&amp;pid=a692a16bb&amp;color=0,0,0&amp;vtp=1&amp;vaab=1&amp;bbb=1"/>
          <p:cNvSpPr/>
          <p:nvPr/>
        </p:nvSpPr>
        <p:spPr>
          <a:xfrm>
            <a:off x="9036594" y="416798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4" name="QB_6_BD.40_3#848da69ce?htil=9&amp;vaa=1&amp;vcp=1&amp;vis=1&amp;pid=a692a16bb&amp;color=0,0,0&amp;vtp=1&amp;vaab=1&amp;bt=1&amp;bbb=1&amp;hb=1"/>
          <p:cNvSpPr/>
          <p:nvPr/>
        </p:nvSpPr>
        <p:spPr>
          <a:xfrm>
            <a:off x="539496" y="2117312"/>
            <a:ext cx="64282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（1）反应①、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②使用的催化剂在反应前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和化学性质都没有发生变化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42_1#848da69ce.blank?vaa=1&amp;vcp=1&amp;vis=1&amp;pid=a692a16bb&amp;color=0,0,0&amp;vpa=17&amp;vtp=1&amp;vaab=1&amp;bbb=1"/>
          <p:cNvSpPr/>
          <p:nvPr/>
        </p:nvSpPr>
        <p:spPr>
          <a:xfrm>
            <a:off x="1261015" y="271357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6" name="QB_6_AS.1_1#848da69ce?htil=9&amp;vaa=1&amp;vcp=1&amp;vis=1&amp;pid=a692a16bb&amp;color=0,0,0&amp;vtp=1&amp;vaab=1&amp;bbb=1&amp;hb=1"/>
          <p:cNvSpPr/>
          <p:nvPr/>
        </p:nvSpPr>
        <p:spPr>
          <a:xfrm>
            <a:off x="539496" y="3400329"/>
            <a:ext cx="64282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催化剂能改变其他物质的化学反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应速率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，而本身的质量和化学性质不变。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4_1#0340cd6fe?iti=12&amp;htil=10&amp;vaa=1&amp;vcp=1&amp;vis=1&amp;pid=a692a16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4668" y="1114330"/>
            <a:ext cx="4169664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4_2#0340cd6fe?iti=12&amp;htil=10&amp;vaa=1&amp;vcp=1&amp;vis=1&amp;pid=a692a16bb&amp;color=0,0,0&amp;vtp=1&amp;vaab=1&amp;bbb=1"/>
          <p:cNvSpPr/>
          <p:nvPr/>
        </p:nvSpPr>
        <p:spPr>
          <a:xfrm>
            <a:off x="9122319" y="2996978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44_3#0340cd6fe?htil=10&amp;vaa=1&amp;vcp=1&amp;vis=1&amp;pid=a692a16bb&amp;color=0,0,0&amp;vtp=1&amp;vaab=1&amp;bt=1&amp;bbb=1&amp;hb=1&amp;hs=1"/>
              <p:cNvSpPr/>
              <p:nvPr/>
            </p:nvSpPr>
            <p:spPr>
              <a:xfrm>
                <a:off x="539496" y="1096042"/>
                <a:ext cx="6803136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①的能量转化形式中存在光能转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的体积比约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44_3#0340cd6fe?htil=10&amp;vaa=1&amp;vcp=1&amp;vis=1&amp;pid=a692a16b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96042"/>
                <a:ext cx="6803136" cy="1849057"/>
              </a:xfrm>
              <a:prstGeom prst="rect">
                <a:avLst/>
              </a:prstGeom>
              <a:blipFill>
                <a:blip r:embed="rId4"/>
                <a:stretch>
                  <a:fillRect l="-322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46_1#0340cd6fe.blank?vaa=1&amp;vcp=1&amp;vis=1&amp;pid=a692a16bb&amp;color=0,0,0&amp;vpa=18&amp;vtp=1&amp;vaab=1&amp;bbb=1"/>
          <p:cNvSpPr/>
          <p:nvPr/>
        </p:nvSpPr>
        <p:spPr>
          <a:xfrm>
            <a:off x="1261015" y="17132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化学能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47_1#0340cd6fe.blank?vaa=1&amp;vcp=1&amp;vis=1&amp;pid=a692a16bb&amp;color=0,0,0&amp;vpa=19&amp;vtp=1&amp;vaab=1&amp;bbb=1"/>
              <p:cNvSpPr/>
              <p:nvPr/>
            </p:nvSpPr>
            <p:spPr>
              <a:xfrm>
                <a:off x="982409" y="2467451"/>
                <a:ext cx="72758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47_1#0340cd6fe.blank?vaa=1&amp;vcp=1&amp;vis=1&amp;pid=a692a16bb&amp;color=0,0,0&amp;vpa=1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409" y="2467451"/>
                <a:ext cx="72758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S.1_1#0340cd6fe?htil=10&amp;vaa=1&amp;vcp=1&amp;vis=1&amp;pid=a692a16bb&amp;color=0,0,0&amp;vtp=1&amp;vaab=1&amp;bbb=1&amp;hb=1&amp;hs=1"/>
          <p:cNvSpPr/>
          <p:nvPr/>
        </p:nvSpPr>
        <p:spPr>
          <a:xfrm>
            <a:off x="539496" y="3011964"/>
            <a:ext cx="68031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由图可知，反应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①将光能转化为化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S.1_1#0340cd6fe?htil=10&amp;vaa=1&amp;vcp=1&amp;vis=1&amp;pid=a692a16bb&amp;color=0,0,0&amp;vtp=1&amp;vaab=1&amp;bbb=1&amp;hb=1&amp;hs=1">
                <a:extLst>
                  <a:ext uri="{FF2B5EF4-FFF2-40B4-BE49-F238E27FC236}">
                    <a16:creationId xmlns:a16="http://schemas.microsoft.com/office/drawing/2014/main" id="{90D8BCDD-3815-C3B0-F57B-20CCE39E62C2}"/>
                  </a:ext>
                </a:extLst>
              </p:cNvPr>
              <p:cNvSpPr/>
              <p:nvPr/>
            </p:nvSpPr>
            <p:spPr>
              <a:xfrm>
                <a:off x="539995" y="3641439"/>
                <a:ext cx="11112011" cy="2103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学能，其化学方程式为</a:t>
                </a:r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0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太阳光</m:t>
                              </m:r>
                            </m:e>
                          </m:mr>
                          <m:m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800" b="0" i="1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催化剂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分子个数比为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2∶1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，体积比约为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S.1_1#0340cd6fe?htil=10&amp;vaa=1&amp;vcp=1&amp;vis=1&amp;pid=a692a16bb&amp;color=0,0,0&amp;vtp=1&amp;vaab=1&amp;bbb=1&amp;hb=1&amp;hs=1">
                <a:extLst>
                  <a:ext uri="{FF2B5EF4-FFF2-40B4-BE49-F238E27FC236}">
                    <a16:creationId xmlns:a16="http://schemas.microsoft.com/office/drawing/2014/main" id="{90D8BCDD-3815-C3B0-F57B-20CCE39E62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641439"/>
                <a:ext cx="11112011" cy="2103057"/>
              </a:xfrm>
              <a:prstGeom prst="rect">
                <a:avLst/>
              </a:prstGeom>
              <a:blipFill>
                <a:blip r:embed="rId6"/>
                <a:stretch>
                  <a:fillRect l="-1976" b="-92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9_1#0b328c30d?iti=13&amp;htil=11&amp;vaa=1&amp;vcp=1&amp;vis=1&amp;pid=a692a16b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1260" y="788798"/>
            <a:ext cx="4632441" cy="194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9_2#0b328c30d?iti=13&amp;htil=11&amp;vaa=1&amp;vcp=1&amp;vis=1&amp;pid=a692a16bb&amp;color=0,0,0&amp;vtp=1&amp;vaab=1&amp;bbb=1"/>
          <p:cNvSpPr/>
          <p:nvPr/>
        </p:nvSpPr>
        <p:spPr>
          <a:xfrm>
            <a:off x="8960300" y="2864868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49_3#0b328c30d?htil=11&amp;vaa=1&amp;vcp=1&amp;vis=1&amp;pid=a692a16bb&amp;color=0,0,0&amp;vtp=1&amp;vaab=1&amp;bt=1&amp;bbb=1&amp;hb=1&amp;hs=1"/>
              <p:cNvSpPr/>
              <p:nvPr/>
            </p:nvSpPr>
            <p:spPr>
              <a:xfrm>
                <a:off x="539496" y="761365"/>
                <a:ext cx="6300216" cy="2690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②的化学方程式为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4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的化学式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；可用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填试剂名称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）检验反应后的气体中是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否还含有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49_3#0b328c30d?htil=11&amp;vaa=1&amp;vcp=1&amp;vis=1&amp;pid=a692a16b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1365"/>
                <a:ext cx="6300216" cy="2690432"/>
              </a:xfrm>
              <a:prstGeom prst="rect">
                <a:avLst/>
              </a:prstGeom>
              <a:blipFill>
                <a:blip r:embed="rId4"/>
                <a:stretch>
                  <a:fillRect l="-3485" t="-3175" r="-2614" b="-70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51_1#0b328c30d.blank?vaa=1&amp;vcp=1&amp;vis=1&amp;pid=a692a16bb&amp;color=0,0,0&amp;vpa=20&amp;vtp=1&amp;vaab=1&amp;bbb=1"/>
              <p:cNvSpPr/>
              <p:nvPr/>
            </p:nvSpPr>
            <p:spPr>
              <a:xfrm>
                <a:off x="957009" y="1949386"/>
                <a:ext cx="956564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51_1#0b328c30d.blank?vaa=1&amp;vcp=1&amp;vis=1&amp;pid=a692a16bb&amp;color=0,0,0&amp;vpa=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009" y="1949386"/>
                <a:ext cx="956564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52_1#0b328c30d.blank?vaa=1&amp;vcp=1&amp;vis=1&amp;pid=a692a16bb&amp;color=0,0,0&amp;vpa=21&amp;vtp=1&amp;vaab=1&amp;bbb=1"/>
          <p:cNvSpPr/>
          <p:nvPr/>
        </p:nvSpPr>
        <p:spPr>
          <a:xfrm>
            <a:off x="3039014" y="1913001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澄清石灰水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0b328c30d?vaa=1&amp;vcp=1&amp;vis=1&amp;pid=a692a16bb&amp;color=0,0,0&amp;mp=1&amp;vtp=1&amp;vaab=1&amp;bbb=1&amp;hb=1&amp;hs=1"/>
              <p:cNvSpPr/>
              <p:nvPr/>
            </p:nvSpPr>
            <p:spPr>
              <a:xfrm>
                <a:off x="539496" y="3433953"/>
                <a:ext cx="11109960" cy="2690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分析反应②的化学方程式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4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，反应前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、氢、氧原子的个数分别为2、12、4，反应后的生成物中碳、氢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、氧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原子的个数分别为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0、8、4，根据反应前后原子的种类、数目不变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分子中含有2个碳原子、4个氢原子，则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。二氧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化碳能使澄清石灰水变浑浊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，常用澄清石灰水检验二氧化碳。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6_AS.1_1#0b328c30d?vaa=1&amp;vcp=1&amp;vis=1&amp;pid=a692a16bb&amp;color=0,0,0&amp;mp=1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3953"/>
                <a:ext cx="11109960" cy="2690432"/>
              </a:xfrm>
              <a:prstGeom prst="rect">
                <a:avLst/>
              </a:prstGeom>
              <a:blipFill>
                <a:blip r:embed="rId6"/>
                <a:stretch>
                  <a:fillRect l="-1976" t="-452" r="-878" b="-70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4_1#0657c6244?iti=14&amp;htil=12&amp;vaa=1&amp;vcp=1&amp;vis=1&amp;pid=a692a16b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362" y="1558036"/>
            <a:ext cx="392277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54_2#0657c6244?iti=14&amp;htil=12&amp;vaa=1&amp;vcp=1&amp;vis=1&amp;pid=a692a16bb&amp;color=0,0,0&amp;vtp=1&amp;vaab=1&amp;bbb=1"/>
          <p:cNvSpPr/>
          <p:nvPr/>
        </p:nvSpPr>
        <p:spPr>
          <a:xfrm>
            <a:off x="9344569" y="3340100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4" name="QB_6_BD.54_3#0657c6244?htil=12&amp;vaa=1&amp;vcp=1&amp;vis=1&amp;pid=a692a16bb&amp;color=0,0,0&amp;vtp=1&amp;vaab=1&amp;bt=1&amp;bbb=1&amp;hb=1&amp;hs=1"/>
          <p:cNvSpPr/>
          <p:nvPr/>
        </p:nvSpPr>
        <p:spPr>
          <a:xfrm>
            <a:off x="539496" y="1539748"/>
            <a:ext cx="70500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（4）反应②生成的水全部循环利用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，为使该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过程持续发生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，反应①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还需要不断补充水，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56_1#0657c6244.blank?vaa=1&amp;vcp=1&amp;vis=1&amp;pid=a692a16bb&amp;color=0,0,0&amp;vpa=22&amp;vtp=1&amp;vaab=1&amp;bbb=1&amp;hb=1"/>
          <p:cNvSpPr/>
          <p:nvPr/>
        </p:nvSpPr>
        <p:spPr>
          <a:xfrm>
            <a:off x="539496" y="2804668"/>
            <a:ext cx="705002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由化学方程式可知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①中消耗水的量大于反应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②中生成水的量</a:t>
            </a:r>
            <a:endParaRPr lang="en-US" altLang="zh-CN" sz="2800" dirty="0"/>
          </a:p>
        </p:txBody>
      </p:sp>
      <p:sp>
        <p:nvSpPr>
          <p:cNvPr id="6" name="QB_6_AS.1_1#0657c6244?vaa=1&amp;vcp=1&amp;vis=1&amp;pid=a692a16bb&amp;color=0,0,0&amp;vtp=1&amp;vaab=1&amp;bbb=1&amp;hb=1&amp;hs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由反应①、②的化学方程式可知，反应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①中消耗水的量大于反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②中生成水的量，所以反应①需要不断补充水。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a692a16bb?vaa=1&amp;vcp=1&amp;vis=1&amp;pid=962f4251e&amp;color=0,0,0&amp;vtp=1&amp;vaab=1&amp;bt=1&amp;bbb=1&amp;hb=1"/>
          <p:cNvSpPr/>
          <p:nvPr/>
        </p:nvSpPr>
        <p:spPr>
          <a:xfrm>
            <a:off x="539496" y="9575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解答化学循环反应题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首先要弄清构成循环的因素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理解流程中的物质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弄清物质循环体系中各种成分的增减与题设之间的联系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EX.1_1#a692a16bb?iti=15&amp;vaa=1&amp;vcp=1&amp;vis=1&amp;pid=962f4251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35192"/>
            <a:ext cx="5458968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a692a16bb?iti=15&amp;vaa=1&amp;vcp=1&amp;vis=1&amp;pid=962f4251e&amp;color=0,0,0&amp;vtp=1&amp;vaab=1&amp;bbb=1"/>
          <p:cNvSpPr/>
          <p:nvPr/>
        </p:nvSpPr>
        <p:spPr>
          <a:xfrm>
            <a:off x="5787295" y="5320760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988a922?vcp=1&amp;pid=962f4251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6_BD.59_1#cef16ac4a?sp=1&amp;vaa=1&amp;vcp=1&amp;vis=1&amp;pid=ba988a922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“化学链燃烧”是指燃料不直接与空气接触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，而是以载氧体在两个反应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器之间的循环来实现燃料在较低温度下燃烧的过程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。某“化学链燃烧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下列相关叙述错误的是(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4" name="QC_6_BD.59_2#cef16ac4a?iti=16&amp;vaa=1&amp;vcp=1&amp;vis=1&amp;pid=ba988a9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8184" y="3212891"/>
            <a:ext cx="467258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59_3#cef16ac4a?iti=16&amp;vaa=1&amp;vcp=1&amp;vis=1&amp;pid=ba988a922&amp;color=0,0,0&amp;vtp=1&amp;vaab=1&amp;bbb=1"/>
          <p:cNvSpPr/>
          <p:nvPr/>
        </p:nvSpPr>
        <p:spPr>
          <a:xfrm>
            <a:off x="5787295" y="558017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be5b56940.fixed?vcp=1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be5b56940.fixed?vcp=1&amp;color=86,186,157&amp;vtp=1&amp;vaab=1&amp;bbb=1"/>
          <p:cNvSpPr/>
          <p:nvPr/>
        </p:nvSpPr>
        <p:spPr>
          <a:xfrm>
            <a:off x="265176" y="295351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61_1#cef16ac4a.choices?vaa=1&amp;vcp=1&amp;vis=1&amp;pid=ba988a922&amp;color=0,0,0&amp;vtp=1&amp;vaab=1&amp;bt=1&amp;bbb=1"/>
              <p:cNvSpPr/>
              <p:nvPr/>
            </p:nvSpPr>
            <p:spPr>
              <a:xfrm>
                <a:off x="539496" y="598138"/>
                <a:ext cx="11109960" cy="254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A.空气反应器中发生的反应为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中氮气的含量比空气中高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.与直接燃烧相比，“化学链燃烧”有利于二氧化碳的捕集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.等质量的甲烷直接燃烧比“化学链燃烧”消耗氧气多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61_1#cef16ac4a.choices?vaa=1&amp;vcp=1&amp;vis=1&amp;pid=ba988a92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8138"/>
                <a:ext cx="11109960" cy="2547557"/>
              </a:xfrm>
              <a:prstGeom prst="rect">
                <a:avLst/>
              </a:prstGeom>
              <a:blipFill>
                <a:blip r:embed="rId3"/>
                <a:stretch>
                  <a:fillRect l="-1976" b="-8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61_2#cef16ac4a?iti=17&amp;vaa=1&amp;vcp=1&amp;vis=1&amp;pid=ba988a92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3269202"/>
            <a:ext cx="4718304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1_3#cef16ac4a?iti=17&amp;vaa=1&amp;vcp=1&amp;vis=1&amp;pid=ba988a922&amp;color=0,0,0&amp;vtp=1&amp;vaab=1&amp;bbb=1"/>
          <p:cNvSpPr/>
          <p:nvPr/>
        </p:nvSpPr>
        <p:spPr>
          <a:xfrm>
            <a:off x="5791867" y="5654770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C_6_AN.60_1#cef16ac4a.bracket?vaa=1&amp;vcp=1&amp;vis=1&amp;pid=ba988a922&amp;color=0,0,0&amp;vpa=23&amp;vtp=1&amp;vaab=1&amp;answeroption=D">
            <a:extLst>
              <a:ext uri="{FF2B5EF4-FFF2-40B4-BE49-F238E27FC236}">
                <a16:creationId xmlns:a16="http://schemas.microsoft.com/office/drawing/2014/main" id="{0D7C42F7-5ACA-E8D1-FF44-57D95CF86EC6}"/>
              </a:ext>
            </a:extLst>
          </p:cNvPr>
          <p:cNvSpPr txBox="1"/>
          <p:nvPr/>
        </p:nvSpPr>
        <p:spPr>
          <a:xfrm>
            <a:off x="412496" y="2576735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62_1#30a5297ee?iti=18&amp;htil=13&amp;vaa=1&amp;vcp=1&amp;vis=1&amp;pid=ba988a9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0174" y="1499775"/>
            <a:ext cx="2587752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2_2#30a5297ee?iti=18&amp;htil=13&amp;vaa=1&amp;vcp=1&amp;vis=1&amp;pid=ba988a922&amp;color=0,0,0&amp;vtp=1&amp;vaab=1&amp;bbb=1"/>
          <p:cNvSpPr/>
          <p:nvPr/>
        </p:nvSpPr>
        <p:spPr>
          <a:xfrm>
            <a:off x="9966869" y="4327684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4" name="QC_6_BD.62_3#30a5297ee?htil=13&amp;sp=1&amp;vaa=1&amp;vcp=1&amp;vis=1&amp;pid=ba988a922&amp;color=0,0,0&amp;vtp=1&amp;vaab=1&amp;bt=1&amp;bbb=1&amp;hb=1"/>
          <p:cNvSpPr/>
          <p:nvPr/>
        </p:nvSpPr>
        <p:spPr>
          <a:xfrm>
            <a:off x="539496" y="1481487"/>
            <a:ext cx="8385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我国科学家进行了如图7所示的氧循环研究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空间站氧气的再生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AN.63_1#30a5297ee.bracket?vaa=1&amp;vcp=1&amp;vis=1&amp;pid=ba988a922&amp;color=0,0,0&amp;vpa=24&amp;vtp=1&amp;vaab=1"/>
          <p:cNvSpPr/>
          <p:nvPr/>
        </p:nvSpPr>
        <p:spPr>
          <a:xfrm>
            <a:off x="7217314" y="21158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62_4#30a5297ee.choices?htil=13&amp;vaa=1&amp;vcp=1&amp;vis=1&amp;pid=ba988a922&amp;color=0,0,0&amp;vtp=1&amp;vaab=1&amp;bbb=1"/>
              <p:cNvSpPr/>
              <p:nvPr/>
            </p:nvSpPr>
            <p:spPr>
              <a:xfrm>
                <a:off x="539496" y="2764504"/>
                <a:ext cx="8385048" cy="2572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A.太阳能可作为空间站的能量来源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.反应①中每生成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，需要消耗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.反应②的化学方程式为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通电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.利用这种方法再生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，不需要补充氢气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62_4#30a5297ee.choices?htil=13&amp;vaa=1&amp;vcp=1&amp;vis=1&amp;pid=ba988a92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4504"/>
                <a:ext cx="8385048" cy="2572957"/>
              </a:xfrm>
              <a:prstGeom prst="rect">
                <a:avLst/>
              </a:prstGeom>
              <a:blipFill>
                <a:blip r:embed="rId4"/>
                <a:stretch>
                  <a:fillRect l="-2618" b="-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4_1#9883ecd6d?iti=19&amp;htil=14&amp;vaa=1&amp;vcp=1&amp;vis=1&amp;pid=ba988a9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6080" y="1151636"/>
            <a:ext cx="4398264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4_2#9883ecd6d?iti=19&amp;htil=14&amp;vaa=1&amp;vcp=1&amp;vis=1&amp;pid=ba988a922&amp;color=0,0,0&amp;vtp=1&amp;vaab=1&amp;bbb=1"/>
          <p:cNvSpPr/>
          <p:nvPr/>
        </p:nvSpPr>
        <p:spPr>
          <a:xfrm>
            <a:off x="9108031" y="3866388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6_BD.64_3#9883ecd6d?htil=14&amp;sp=1&amp;vaa=1&amp;vcp=1&amp;vis=1&amp;pid=ba988a922&amp;color=0,0,0&amp;vtp=1&amp;vaab=1&amp;bt=1&amp;bbb=1&amp;hb=1&amp;hs=1"/>
          <p:cNvSpPr/>
          <p:nvPr/>
        </p:nvSpPr>
        <p:spPr>
          <a:xfrm>
            <a:off x="539496" y="1133348"/>
            <a:ext cx="65745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）为解决能源与环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，有学者提出如图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8所示的含碳物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质转化的技术路线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65_1#eebd5ec28?htil=14&amp;vaa=1&amp;vcp=1&amp;vis=1&amp;pid=9883ecd6d&amp;color=0,0,0&amp;vtp=1&amp;vaab=1&amp;bbb=1&amp;hb=1&amp;hs=1"/>
          <p:cNvSpPr/>
          <p:nvPr/>
        </p:nvSpPr>
        <p:spPr>
          <a:xfrm>
            <a:off x="539496" y="3057080"/>
            <a:ext cx="65745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（1）“可燃冰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”中的甲烷完全燃烧的化学方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eebd5ec28.blank?vaa=1&amp;vcp=1&amp;vis=1&amp;pid=9883ecd6d&amp;color=0,0,0&amp;vpa=25&amp;vtp=1&amp;vaab=1&amp;bbb=1&amp;rh=46.44"/>
              <p:cNvSpPr/>
              <p:nvPr/>
            </p:nvSpPr>
            <p:spPr>
              <a:xfrm>
                <a:off x="1325309" y="3644773"/>
                <a:ext cx="4296029" cy="5897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_1#eebd5ec28.blank?vaa=1&amp;vcp=1&amp;vis=1&amp;pid=9883ecd6d&amp;color=0,0,0&amp;vpa=25&amp;vtp=1&amp;vaab=1&amp;bbb=1&amp;rh=46.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309" y="3644773"/>
                <a:ext cx="4296029" cy="5897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67_1#4157580b3?vaa=1&amp;vcp=1&amp;vis=1&amp;pid=9883ecd6d&amp;color=0,0,0&amp;vtp=1&amp;vaab=1&amp;bbb=1&amp;hs=1"/>
              <p:cNvSpPr/>
              <p:nvPr/>
            </p:nvSpPr>
            <p:spPr>
              <a:xfrm>
                <a:off x="539496" y="4511865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（填化学反应基本类型）。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（3）反应④中，参加反应的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的分子数目之比为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67_1#4157580b3?vaa=1&amp;vcp=1&amp;vis=1&amp;pid=9883ecd6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11865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r="-2195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2_1#4157580b3.blank?vaa=1&amp;vcp=1&amp;vis=1&amp;pid=9883ecd6d&amp;color=0,0,0&amp;vpa=26&amp;vtp=1&amp;vaab=1&amp;bbb=1"/>
          <p:cNvSpPr/>
          <p:nvPr/>
        </p:nvSpPr>
        <p:spPr>
          <a:xfrm>
            <a:off x="3216815" y="44813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分解反应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70_1#4157580b3.blank?vaa=1&amp;vcp=1&amp;vis=1&amp;pid=9883ecd6d&amp;color=0,0,0&amp;vpa=27&amp;vtp=1&amp;vaab=1&amp;bbb=1"/>
              <p:cNvSpPr/>
              <p:nvPr/>
            </p:nvSpPr>
            <p:spPr>
              <a:xfrm>
                <a:off x="10546397" y="5234622"/>
                <a:ext cx="72758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70_1#4157580b3.blank?vaa=1&amp;vcp=1&amp;vis=1&amp;pid=9883ecd6d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6397" y="5234622"/>
                <a:ext cx="727583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1_1#4d0dfc1cd?iti=20&amp;htil=15&amp;vaa=1&amp;vcp=1&amp;vis=1&amp;pid=9883ecd6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8618" y="935450"/>
            <a:ext cx="2642616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1_2#4d0dfc1cd?iti=20&amp;htil=15&amp;vaa=1&amp;vcp=1&amp;vis=1&amp;pid=9883ecd6d&amp;color=0,0,0&amp;vtp=1&amp;vaab=1&amp;bbb=1"/>
          <p:cNvSpPr/>
          <p:nvPr/>
        </p:nvSpPr>
        <p:spPr>
          <a:xfrm>
            <a:off x="9982745" y="3686778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71_3#4d0dfc1cd?htil=15&amp;sp=1&amp;vaa=1&amp;vcp=1&amp;vis=1&amp;pid=9883ecd6d&amp;color=0,0,0&amp;vtp=1&amp;vaab=1&amp;bt=1&amp;bbb=1&amp;hb=1"/>
              <p:cNvSpPr/>
              <p:nvPr/>
            </p:nvSpPr>
            <p:spPr>
              <a:xfrm>
                <a:off x="539496" y="917162"/>
                <a:ext cx="833932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（4）我国学者研发出能促进反应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③的一种新型催化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，其催化过程微观示意图如图9所示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。该过程的中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间产物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填化学式）、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进一步作用生成甲醇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和水。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71_3#4d0dfc1cd?htil=15&amp;sp=1&amp;vaa=1&amp;vcp=1&amp;vis=1&amp;pid=9883ecd6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7162"/>
                <a:ext cx="8339328" cy="2496757"/>
              </a:xfrm>
              <a:prstGeom prst="rect">
                <a:avLst/>
              </a:prstGeom>
              <a:blipFill>
                <a:blip r:embed="rId4"/>
                <a:stretch>
                  <a:fillRect l="-2632" r="-1827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4d0dfc1cd.blank?vaa=1&amp;vcp=1&amp;vis=1&amp;pid=9883ecd6d&amp;color=0,0,0&amp;vpa=28&amp;vtp=1&amp;vaab=1&amp;bbb=1"/>
              <p:cNvSpPr/>
              <p:nvPr/>
            </p:nvSpPr>
            <p:spPr>
              <a:xfrm>
                <a:off x="1655508" y="2309526"/>
                <a:ext cx="6127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4d0dfc1cd.blank?vaa=1&amp;vcp=1&amp;vis=1&amp;pid=9883ecd6d&amp;color=0,0,0&amp;vpa=2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508" y="2309526"/>
                <a:ext cx="6127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73_1#540e4545a?htil=15&amp;sp=1&amp;vaa=1&amp;vcp=1&amp;vis=1&amp;pid=9883ecd6d&amp;color=0,0,0&amp;vtp=1&amp;vaab=1&amp;bbb=1"/>
          <p:cNvSpPr/>
          <p:nvPr/>
        </p:nvSpPr>
        <p:spPr>
          <a:xfrm>
            <a:off x="539496" y="3415506"/>
            <a:ext cx="83393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）该技术路线有利用于实现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.碳循环利用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.减少碳排放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.减少白色污染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2_1#540e4545a.blank?vaa=1&amp;vcp=1&amp;vis=1&amp;pid=9883ecd6d&amp;color=0,0,0&amp;vpa=29&amp;vtp=1&amp;vaab=1&amp;bbb=1"/>
          <p:cNvSpPr/>
          <p:nvPr/>
        </p:nvSpPr>
        <p:spPr>
          <a:xfrm>
            <a:off x="5375815" y="3385026"/>
            <a:ext cx="1108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A、B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8adeb20d?vcp=1&amp;pid=ba988a92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提醒：请完成第23讲备考练习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5d3564c2.fixed?vcp=1&amp;pid=8e04cdb1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中考化学循环反应题</a:t>
            </a:r>
            <a:endParaRPr lang="en-US" altLang="zh-CN" sz="4000" dirty="0"/>
          </a:p>
        </p:txBody>
      </p:sp>
      <p:sp>
        <p:nvSpPr>
          <p:cNvPr id="3" name="C_3_BD#e5d3564c2.fixed?vcp=1&amp;pid=8e04cdb1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5b92143c?vcp=1&amp;pid=e5d3564c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pic>
        <p:nvPicPr>
          <p:cNvPr id="3" name="QC_5_BD.75_1#1a51c2133?iti=21&amp;htil=16&amp;vaa=1&amp;vcp=1&amp;vis=1&amp;pid=f5b9214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9761" y="1294672"/>
            <a:ext cx="3392424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75_2#1a51c2133?iti=21&amp;htil=16&amp;vaa=1&amp;vcp=1&amp;vis=1&amp;pid=f5b92143c&amp;color=0,0,0&amp;vtp=1&amp;vaab=1&amp;bbb=1"/>
          <p:cNvSpPr/>
          <p:nvPr/>
        </p:nvSpPr>
        <p:spPr>
          <a:xfrm>
            <a:off x="9598792" y="4338608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75_3#1a51c2133?htil=16&amp;sp=1&amp;vaa=1&amp;vcp=1&amp;vis=1&amp;pid=f5b92143c&amp;color=0,0,0&amp;vtp=1&amp;vaab=1&amp;bbb=1&amp;hb=1"/>
              <p:cNvSpPr/>
              <p:nvPr/>
            </p:nvSpPr>
            <p:spPr>
              <a:xfrm>
                <a:off x="539496" y="1267240"/>
                <a:ext cx="758952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（2024·重庆·中考）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的捕集和利用是我国能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源领域的重要战略方向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。图1是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的捕集与转化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下列有关说法正确的是(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75_3#1a51c2133?htil=16&amp;sp=1&amp;vaa=1&amp;vcp=1&amp;vis=1&amp;pid=f5b9214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589520" cy="1849057"/>
              </a:xfrm>
              <a:prstGeom prst="rect">
                <a:avLst/>
              </a:prstGeom>
              <a:blipFill>
                <a:blip r:embed="rId4"/>
                <a:stretch>
                  <a:fillRect l="-2892" r="-1847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N.76_1#1a51c2133.bracket?vaa=1&amp;vcp=1&amp;vis=1&amp;pid=f5b92143c&amp;color=0,0,0&amp;vpa=30&amp;vtp=1&amp;vaab=1"/>
          <p:cNvSpPr/>
          <p:nvPr/>
        </p:nvSpPr>
        <p:spPr>
          <a:xfrm>
            <a:off x="57949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5_BD.75_4#1a51c2133.choices?htil=16&amp;vaa=1&amp;vcp=1&amp;vis=1&amp;pid=f5b92143c&amp;color=0,0,0&amp;vtp=1&amp;vaab=1&amp;bbb=1"/>
              <p:cNvSpPr/>
              <p:nvPr/>
            </p:nvSpPr>
            <p:spPr>
              <a:xfrm>
                <a:off x="539496" y="3118276"/>
                <a:ext cx="758952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FeO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可以循环使用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.反应Ⅰ属于置换反应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.反应Ⅱ固体质量增加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.铁的氧化物之间转化的条件相同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5_BD.75_4#1a51c2133.choices?htil=16&amp;vaa=1&amp;vcp=1&amp;vis=1&amp;pid=f5b92143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7589520" cy="2496757"/>
              </a:xfrm>
              <a:prstGeom prst="rect">
                <a:avLst/>
              </a:prstGeom>
              <a:blipFill>
                <a:blip r:embed="rId5"/>
                <a:stretch>
                  <a:fillRect l="-2892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77_1#abf92adb6?sp=1&amp;vaa=1&amp;vcp=1&amp;vis=1&amp;pid=f5b92143c&amp;color=0,0,0&amp;vtp=1&amp;vaab=1&amp;bt=1&amp;bbb=1&amp;hb=1"/>
              <p:cNvSpPr/>
              <p:nvPr/>
            </p:nvSpPr>
            <p:spPr>
              <a:xfrm>
                <a:off x="539496" y="119989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2021年中科院航天催化材料实验室将甲烷转化为甲醇（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，常温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下是液态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），实现了天然气的高效利用，该反应历程如图2所示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说法错误的是(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77_1#abf92adb6?sp=1&amp;vaa=1&amp;vcp=1&amp;vis=1&amp;pid=f5b9214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989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494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78_1#abf92adb6.bracket?vaa=1&amp;vcp=1&amp;vis=1&amp;pid=f5b92143c&amp;color=0,0,0&amp;vpa=31&amp;vtp=1&amp;vaab=1"/>
          <p:cNvSpPr/>
          <p:nvPr/>
        </p:nvSpPr>
        <p:spPr>
          <a:xfrm>
            <a:off x="2950114" y="24819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77_2#abf92adb6?iti=22&amp;htil=17&amp;vaa=1&amp;vcp=1&amp;vis=1&amp;pid=f5b9214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0310" y="3186684"/>
            <a:ext cx="201168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77_3#abf92adb6?iti=22&amp;htil=17&amp;vaa=1&amp;vcp=1&amp;vis=1&amp;pid=f5b92143c&amp;color=0,0,0&amp;vtp=1&amp;vaab=1&amp;bbb=1"/>
          <p:cNvSpPr/>
          <p:nvPr/>
        </p:nvSpPr>
        <p:spPr>
          <a:xfrm>
            <a:off x="10258969" y="4987036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77_4#abf92adb6.choices?htil=17&amp;vaa=1&amp;vcp=1&amp;vis=1&amp;pid=f5b92143c&amp;color=0,0,0&amp;vtp=1&amp;vaab=1&amp;bbb=1"/>
              <p:cNvSpPr/>
              <p:nvPr/>
            </p:nvSpPr>
            <p:spPr>
              <a:xfrm>
                <a:off x="539496" y="3132772"/>
                <a:ext cx="8970264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A.该反应的催化剂在反应前后质量不变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.该过程中，只需要不断补充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即可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.若该过程在密闭容器中进行，则装置内气压将不断减小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.将甲烷转化为甲醇有利于储存和运输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77_4#abf92adb6.choices?htil=17&amp;vaa=1&amp;vcp=1&amp;vis=1&amp;pid=f5b92143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2772"/>
                <a:ext cx="8970264" cy="2496757"/>
              </a:xfrm>
              <a:prstGeom prst="rect">
                <a:avLst/>
              </a:prstGeom>
              <a:blipFill>
                <a:blip r:embed="rId5"/>
                <a:stretch>
                  <a:fillRect l="-2447" r="-81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79_1#f36acb9de?iti=23&amp;htil=18&amp;vaa=1&amp;vcp=1&amp;vis=1&amp;pid=f5b9214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839" y="944975"/>
            <a:ext cx="389534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79_2#f36acb9de?iti=23&amp;htil=18&amp;vaa=1&amp;vcp=1&amp;vis=1&amp;pid=f5b92143c&amp;color=0,0,0&amp;vtp=1&amp;vaab=1&amp;bbb=1"/>
          <p:cNvSpPr/>
          <p:nvPr/>
        </p:nvSpPr>
        <p:spPr>
          <a:xfrm>
            <a:off x="9327330" y="2855055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79_3#f36acb9de?htil=18&amp;sp=1&amp;vaa=1&amp;vcp=1&amp;vis=1&amp;pid=f5b92143c&amp;color=0,0,0&amp;vtp=1&amp;vaab=1&amp;bt=1&amp;bbb=1&amp;hb=1&amp;hs=1"/>
              <p:cNvSpPr/>
              <p:nvPr/>
            </p:nvSpPr>
            <p:spPr>
              <a:xfrm>
                <a:off x="539496" y="926687"/>
                <a:ext cx="708660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（2023·山东泰安·中考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）某研究所利用太阳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能聚光器获得的高能量进行热化学循环反应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，其流程如图3所示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。下列有关说法不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79_3#f36acb9de?htil=18&amp;sp=1&amp;vaa=1&amp;vcp=1&amp;vis=1&amp;pid=f5b92143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6687"/>
                <a:ext cx="7086600" cy="2496757"/>
              </a:xfrm>
              <a:prstGeom prst="rect">
                <a:avLst/>
              </a:prstGeom>
              <a:blipFill>
                <a:blip r:embed="rId4"/>
                <a:stretch>
                  <a:fillRect l="-3098" r="-1205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80_1#f36acb9de.bracket?vaa=1&amp;vcp=1&amp;vis=1&amp;pid=f5b92143c&amp;color=0,0,0&amp;vpa=32&amp;vtp=1&amp;vaab=1"/>
          <p:cNvSpPr/>
          <p:nvPr/>
        </p:nvSpPr>
        <p:spPr>
          <a:xfrm>
            <a:off x="2238914" y="28564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79_4#f36acb9de.choices?vaa=1&amp;vcp=1&amp;vis=1&amp;pid=f5b92143c&amp;color=0,0,0&amp;vtp=1&amp;vaab=1&amp;bbb=1&amp;hs=1"/>
              <p:cNvSpPr/>
              <p:nvPr/>
            </p:nvSpPr>
            <p:spPr>
              <a:xfrm>
                <a:off x="539496" y="3413919"/>
                <a:ext cx="11109960" cy="24983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A.反应Ⅰ中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元素的化合价发生了改变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.该循环过程涉及两种基本反应类型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燃烧热值高，是一种理想的优质能源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.该循环过程理论上每生成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，需补充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79_4#f36acb9de.choices?vaa=1&amp;vcp=1&amp;vis=1&amp;pid=f5b92143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3919"/>
                <a:ext cx="11109960" cy="2498344"/>
              </a:xfrm>
              <a:prstGeom prst="rect">
                <a:avLst/>
              </a:prstGeom>
              <a:blipFill>
                <a:blip r:embed="rId5"/>
                <a:stretch>
                  <a:fillRect l="-1976" b="-90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81_1#7495d74d8?iti=24&amp;htil=19&amp;vaa=1&amp;vcp=1&amp;vis=1&amp;pid=f5b9214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4825" y="581832"/>
            <a:ext cx="3794760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81_2#7495d74d8?iti=24&amp;htil=19&amp;vaa=1&amp;vcp=1&amp;vis=1&amp;pid=f5b92143c&amp;color=0,0,0&amp;vtp=1&amp;vaab=1&amp;bbb=1"/>
          <p:cNvSpPr/>
          <p:nvPr/>
        </p:nvSpPr>
        <p:spPr>
          <a:xfrm>
            <a:off x="9425024" y="2281600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81_3#7495d74d8?htil=19&amp;sp=1&amp;vaa=1&amp;vcp=1&amp;vis=1&amp;pid=f5b92143c&amp;color=0,0,0&amp;vtp=1&amp;vaab=1&amp;bt=1&amp;bbb=1&amp;hb=1&amp;hs=1"/>
              <p:cNvSpPr/>
              <p:nvPr/>
            </p:nvSpPr>
            <p:spPr>
              <a:xfrm>
                <a:off x="539496" y="554400"/>
                <a:ext cx="7187184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（2023·江苏苏州·中考）工业上用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生产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过程中的物质转化关系如图4所示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反应②的化学方程式为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。下列有关说法正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81_3#7495d74d8?htil=19&amp;sp=1&amp;vaa=1&amp;vcp=1&amp;vis=1&amp;pid=f5b92143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187184" cy="3144457"/>
              </a:xfrm>
              <a:prstGeom prst="rect">
                <a:avLst/>
              </a:prstGeom>
              <a:blipFill>
                <a:blip r:embed="rId4"/>
                <a:stretch>
                  <a:fillRect l="-3053" r="-2714" b="-6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82_1#7495d74d8.bracket?vaa=1&amp;vcp=1&amp;vis=1&amp;pid=f5b92143c&amp;color=0,0,0&amp;vpa=33&amp;vtp=1&amp;vaab=1"/>
          <p:cNvSpPr/>
          <p:nvPr/>
        </p:nvSpPr>
        <p:spPr>
          <a:xfrm>
            <a:off x="1883314" y="31318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81_4#7495d74d8.choices?vaa=1&amp;vcp=1&amp;vis=1&amp;pid=f5b92143c&amp;color=0,0,0&amp;vtp=1&amp;vaab=1&amp;bbb=1&amp;hs=1"/>
              <p:cNvSpPr/>
              <p:nvPr/>
            </p:nvSpPr>
            <p:spPr>
              <a:xfrm>
                <a:off x="539496" y="3684188"/>
                <a:ext cx="11109960" cy="24983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A.反应①中，参加反应的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的分子数之比为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.转化过程中，只有氮元素的化合价发生变化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.理论上，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足量可以将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全部转化为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.工业上，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生产得到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81_4#7495d74d8.choices?vaa=1&amp;vcp=1&amp;vis=1&amp;pid=f5b92143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4188"/>
                <a:ext cx="11109960" cy="2498344"/>
              </a:xfrm>
              <a:prstGeom prst="rect">
                <a:avLst/>
              </a:prstGeom>
              <a:blipFill>
                <a:blip r:embed="rId5"/>
                <a:stretch>
                  <a:fillRect l="-1976" b="-90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bf7a8378.fixed?vcp=1&amp;pid=8e04cdb1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中考化学循环反应题</a:t>
            </a:r>
            <a:endParaRPr lang="en-US" altLang="zh-CN" sz="4000" dirty="0"/>
          </a:p>
        </p:txBody>
      </p:sp>
      <p:sp>
        <p:nvSpPr>
          <p:cNvPr id="3" name="C_3_BD#cbf7a8378.fixed?vcp=1&amp;pid=8e04cdb1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3_1#cec0844a9?sp=1&amp;vaa=1&amp;vcp=1&amp;vis=1&amp;pid=f5b92143c&amp;color=0,0,0&amp;vtp=1&amp;vaab=1&amp;bt=1&amp;bbb=1&amp;hb=1"/>
          <p:cNvSpPr/>
          <p:nvPr/>
        </p:nvSpPr>
        <p:spPr>
          <a:xfrm>
            <a:off x="539496" y="7586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科学家研究开发氢能源的脚步从未停止，图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5为我国科学家研发的制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取和贮存氢气的新工艺示意图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83_2#cec0844a9?iti=25&amp;vaa=1&amp;vcp=1&amp;vis=1&amp;pid=f5b9214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7288" y="2095627"/>
            <a:ext cx="5294376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3_3#cec0844a9?iti=25&amp;vaa=1&amp;vcp=1&amp;vis=1&amp;pid=f5b92143c&amp;color=0,0,0&amp;vtp=1&amp;vaab=1&amp;bbb=1"/>
          <p:cNvSpPr/>
          <p:nvPr/>
        </p:nvSpPr>
        <p:spPr>
          <a:xfrm>
            <a:off x="5787295" y="424345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5" name="QB_6_BD.84_1#35daf79be?vaa=1&amp;vcp=1&amp;vis=1&amp;pid=cec0844a9&amp;color=0,0,0&amp;vtp=1&amp;vaab=1&amp;bbb=1&amp;hb=1"/>
          <p:cNvSpPr/>
          <p:nvPr/>
        </p:nvSpPr>
        <p:spPr>
          <a:xfrm>
            <a:off x="539496" y="48865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（1）氢气是最清洁、最理想的能源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，其优点是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85_1#35daf79be.blank?vaa=1&amp;vcp=1&amp;vis=1&amp;pid=cec0844a9&amp;color=0,0,0&amp;vpa=34&amp;vtp=1&amp;vaab=1&amp;bbb=1&amp;hb=1"/>
          <p:cNvSpPr/>
          <p:nvPr/>
        </p:nvSpPr>
        <p:spPr>
          <a:xfrm>
            <a:off x="539496" y="485603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热值高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，产物是水无污染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6_1#e7d39ddea?vaa=1&amp;vcp=1&amp;vis=1&amp;pid=cec0844a9&amp;color=0,0,0&amp;vtp=1&amp;vaab=1&amp;bt=1&amp;bbb=1"/>
          <p:cNvSpPr/>
          <p:nvPr/>
        </p:nvSpPr>
        <p:spPr>
          <a:xfrm>
            <a:off x="539496" y="1220057"/>
            <a:ext cx="11109960" cy="7592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7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（2）反应1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的化学方程式是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3950" b="0" i="0" u="sng" kern="0" spc="-99900">
                <a:solidFill>
                  <a:srgbClr val="FF00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_1#e7d39ddea.blank?vaa=1&amp;vcp=1&amp;vis=1&amp;pid=cec0844a9&amp;color=0,0,0&amp;vpa=35&amp;vtp=1&amp;vaab=1&amp;bbb=1&amp;rh=43.6"/>
              <p:cNvSpPr/>
              <p:nvPr/>
            </p:nvSpPr>
            <p:spPr>
              <a:xfrm>
                <a:off x="4830509" y="1392205"/>
                <a:ext cx="6008180" cy="5537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ZnFe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太阳能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ZnO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_1#e7d39ddea.blank?vaa=1&amp;vcp=1&amp;vis=1&amp;pid=cec0844a9&amp;color=0,0,0&amp;vpa=35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0509" y="1392205"/>
                <a:ext cx="6008180" cy="5537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86_2#e7d39ddea?iti=26&amp;vaa=1&amp;vcp=1&amp;vis=1&amp;pid=cec0844a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2112295"/>
            <a:ext cx="57150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86_3#e7d39ddea?iti=26&amp;vaa=1&amp;vcp=1&amp;vis=1&amp;pid=cec0844a9&amp;color=0,0,0&amp;vtp=1&amp;vaab=1&amp;bbb=1"/>
          <p:cNvSpPr/>
          <p:nvPr/>
        </p:nvSpPr>
        <p:spPr>
          <a:xfrm>
            <a:off x="5787295" y="442471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BD.88_1#a804926ec?vaa=1&amp;vcp=1&amp;vis=1&amp;pid=cec0844a9&amp;color=0,0,0&amp;vtp=1&amp;vaab=1&amp;bbb=1"/>
          <p:cNvSpPr/>
          <p:nvPr/>
        </p:nvSpPr>
        <p:spPr>
          <a:xfrm>
            <a:off x="539496" y="50604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（3）与传统制氢相比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，该方法制氢的优点是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AN.89_1#a804926ec.blank?vaa=1&amp;vcp=1&amp;vis=1&amp;pid=cec0844a9&amp;color=0,0,0&amp;vpa=36&amp;vtp=1&amp;vaab=1&amp;bbb=1"/>
          <p:cNvSpPr/>
          <p:nvPr/>
        </p:nvSpPr>
        <p:spPr>
          <a:xfrm>
            <a:off x="7484014" y="500903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节约能源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90_1#fdcab26f6?vaa=1&amp;vcp=1&amp;vis=1&amp;pid=cec0844a9&amp;color=0,0,0&amp;vtp=1&amp;vaab=1&amp;bt=1&amp;bbb=1&amp;hb=1"/>
              <p:cNvSpPr/>
              <p:nvPr/>
            </p:nvSpPr>
            <p:spPr>
              <a:xfrm>
                <a:off x="539496" y="1363948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）该循环过程中不断消耗的物质是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，持续制取氢气的过程中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填“需要”或“不需要”）不断补充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ZnFe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90_1#fdcab26f6?vaa=1&amp;vcp=1&amp;vis=1&amp;pid=cec0844a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3948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91_1#fdcab26f6.blank?vaa=1&amp;vcp=1&amp;vis=1&amp;pid=cec0844a9&amp;color=0,0,0&amp;vpa=37&amp;vtp=1&amp;vaab=1"/>
          <p:cNvSpPr/>
          <p:nvPr/>
        </p:nvSpPr>
        <p:spPr>
          <a:xfrm>
            <a:off x="6417214" y="133346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4" name="QB_6_AN.93_1#fdcab26f6.blank?vaa=1&amp;vcp=1&amp;vis=1&amp;pid=cec0844a9&amp;color=0,0,0&amp;vpa=38&amp;vtp=1&amp;vaab=1&amp;bbb=1"/>
          <p:cNvSpPr/>
          <p:nvPr/>
        </p:nvSpPr>
        <p:spPr>
          <a:xfrm>
            <a:off x="549815" y="196021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不需要</a:t>
            </a:r>
            <a:endParaRPr lang="en-US" altLang="zh-CN" sz="2800" dirty="0"/>
          </a:p>
        </p:txBody>
      </p:sp>
      <p:pic>
        <p:nvPicPr>
          <p:cNvPr id="5" name="QO_5_BD.92_1#fdcab26f6?iti=27&amp;vaa=1&amp;vcp=1&amp;vis=1&amp;pid=cec0844a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1840" y="2692749"/>
            <a:ext cx="5614416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92_2#fdcab26f6?iti=27&amp;vaa=1&amp;vcp=1&amp;vis=1&amp;pid=cec0844a9&amp;color=0,0,0&amp;vtp=1&amp;vaab=1&amp;bbb=1"/>
          <p:cNvSpPr/>
          <p:nvPr/>
        </p:nvSpPr>
        <p:spPr>
          <a:xfrm>
            <a:off x="5791867" y="4959445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94_1#254613202?sp=1&amp;vaa=1&amp;vcp=1&amp;vis=1&amp;pid=f5b92143c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氢能作为能源领域新质生产力的典型代表，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正迎来重大发展机遇。热化学硫碘循环分解水是一种以太阳能为热源的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、无污染的制氢方法。其反应过程如图6所示。</a:t>
            </a:r>
            <a:endParaRPr lang="en-US" altLang="zh-CN" sz="2800" dirty="0"/>
          </a:p>
        </p:txBody>
      </p:sp>
      <p:pic>
        <p:nvPicPr>
          <p:cNvPr id="3" name="QO_5_BD.94_2#254613202?iti=28&amp;vaa=1&amp;vcp=1&amp;vis=1&amp;pid=f5b9214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32044"/>
            <a:ext cx="545896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94_3#254613202?iti=28&amp;vaa=1&amp;vcp=1&amp;vis=1&amp;pid=f5b92143c&amp;color=0,0,0&amp;vtp=1&amp;vaab=1&amp;bbb=1"/>
          <p:cNvSpPr/>
          <p:nvPr/>
        </p:nvSpPr>
        <p:spPr>
          <a:xfrm>
            <a:off x="5787295" y="4460412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B_6_BD.95_1#1e94bc587?vaa=1&amp;vcp=1&amp;vis=1&amp;pid=254613202&amp;color=0,0,0&amp;vtp=1&amp;vaab=1&amp;bbb=1"/>
          <p:cNvSpPr/>
          <p:nvPr/>
        </p:nvSpPr>
        <p:spPr>
          <a:xfrm>
            <a:off x="539496" y="51070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）保持二氧化硫化学性质的最小粒子是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（2）从环保的角度来看，氢气作燃料的优点是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_1#1e94bc587.blank?vaa=1&amp;vcp=1&amp;vis=1&amp;pid=254613202&amp;color=0,0,0&amp;vpa=39&amp;vtp=1&amp;vaab=1&amp;bbb=1"/>
          <p:cNvSpPr/>
          <p:nvPr/>
        </p:nvSpPr>
        <p:spPr>
          <a:xfrm>
            <a:off x="7128414" y="507655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二氧化硫分子</a:t>
            </a:r>
            <a:endParaRPr lang="en-US" altLang="zh-CN" sz="2800" dirty="0"/>
          </a:p>
        </p:txBody>
      </p:sp>
      <p:sp>
        <p:nvSpPr>
          <p:cNvPr id="8" name="QB_6_AN.98_1#1e94bc587.blank?vaa=1&amp;vcp=1&amp;vis=1&amp;pid=254613202&amp;color=0,0,0&amp;vpa=40&amp;vtp=1&amp;vaab=1&amp;bbb=1"/>
          <p:cNvSpPr/>
          <p:nvPr/>
        </p:nvSpPr>
        <p:spPr>
          <a:xfrm>
            <a:off x="7839614" y="5703297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对环境无污染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9_1#0f7f322a8?iti=29&amp;htil=20&amp;vaa=1&amp;vcp=1&amp;vis=1&amp;pid=25461320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6681" y="1240536"/>
            <a:ext cx="542239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9_2#0f7f322a8?iti=29&amp;htil=20&amp;vaa=1&amp;vcp=1&amp;vis=1&amp;pid=254613202&amp;color=0,0,0&amp;vtp=1&amp;vaab=1&amp;bbb=1"/>
          <p:cNvSpPr/>
          <p:nvPr/>
        </p:nvSpPr>
        <p:spPr>
          <a:xfrm>
            <a:off x="8570695" y="3149854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99_3#0f7f322a8?htil=20&amp;vaa=1&amp;vcp=1&amp;vis=1&amp;pid=254613202&amp;color=0,0,0&amp;vtp=1&amp;vaab=1&amp;bt=1&amp;bbb=1&amp;hb=1&amp;hs=1"/>
          <p:cNvSpPr/>
          <p:nvPr/>
        </p:nvSpPr>
        <p:spPr>
          <a:xfrm>
            <a:off x="539496" y="122224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Ⅰ中化合价发生变化的元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1_1#0f7f322a8.blank?vaa=1&amp;vcp=1&amp;vis=1&amp;pid=254613202&amp;color=0,0,0&amp;vpa=41&amp;vtp=1&amp;vaab=1&amp;bbb=1"/>
          <p:cNvSpPr/>
          <p:nvPr/>
        </p:nvSpPr>
        <p:spPr>
          <a:xfrm>
            <a:off x="1261015" y="181851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硫、碘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BD.101_1#cb10f3ae6?htil=20&amp;vaa=1&amp;vcp=1&amp;vis=1&amp;pid=254613202&amp;color=0,0,0&amp;vtp=1&amp;vaab=1&amp;bbb=1&amp;hs=1"/>
          <p:cNvSpPr/>
          <p:nvPr/>
        </p:nvSpPr>
        <p:spPr>
          <a:xfrm>
            <a:off x="539496" y="2497455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Ⅱ的生成物至少有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AN.2_1#cb10f3ae6.blank?vaa=1&amp;vcp=1&amp;vis=1&amp;pid=254613202&amp;color=0,0,0&amp;vpa=42&amp;vtp=1&amp;vaab=1"/>
          <p:cNvSpPr/>
          <p:nvPr/>
        </p:nvSpPr>
        <p:spPr>
          <a:xfrm>
            <a:off x="4869402" y="2446020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BD.103_1#1ca89ab14?htil=20&amp;vaa=1&amp;vcp=1&amp;vis=1&amp;pid=254613202&amp;color=0,0,0&amp;vtp=1&amp;vaab=1&amp;bbb=1&amp;hb=1"/>
          <p:cNvSpPr/>
          <p:nvPr/>
        </p:nvSpPr>
        <p:spPr>
          <a:xfrm>
            <a:off x="539496" y="312693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Ⅲ属于基本反应类型中的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6_AN.3_1#1ca89ab14.blank?vaa=1&amp;vcp=1&amp;vis=1&amp;pid=254613202&amp;color=0,0,0&amp;vpa=43&amp;vtp=1&amp;vaab=1&amp;bbb=1"/>
          <p:cNvSpPr/>
          <p:nvPr/>
        </p:nvSpPr>
        <p:spPr>
          <a:xfrm>
            <a:off x="549815" y="372319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分解反应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BD.105_1#cca2cf60d?vaa=1&amp;vcp=1&amp;vis=1&amp;pid=254613202&amp;color=0,0,0&amp;vtp=1&amp;vaab=1&amp;bbb=1&amp;hb=1&amp;hs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（6）若反应过程中各物质均能充分利用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，理论上可以得到氧气和氢气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的体积比约为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106_1#cca2cf60d.blank?vaa=1&amp;vcp=1&amp;vis=1&amp;pid=254613202&amp;color=0,0,0&amp;vpa=44&amp;vtp=1&amp;vaab=1&amp;bbb=1"/>
              <p:cNvSpPr/>
              <p:nvPr/>
            </p:nvSpPr>
            <p:spPr>
              <a:xfrm>
                <a:off x="2760408" y="5126164"/>
                <a:ext cx="72758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6_AN.106_1#cca2cf60d.blank?vaa=1&amp;vcp=1&amp;vis=1&amp;pid=254613202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408" y="5126164"/>
                <a:ext cx="72758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58ae530f?vcp=1&amp;pid=e5d3564c2&amp;color=146,208,8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5_BD.107_1#0cdce1bf4?iti=30&amp;htil=21&amp;vaa=1&amp;vcp=1&amp;vis=1&amp;pid=158ae530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3264" y="1294672"/>
            <a:ext cx="331927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07_2#0cdce1bf4?iti=30&amp;htil=21&amp;vaa=1&amp;vcp=1&amp;vis=1&amp;pid=158ae530f&amp;color=0,0,0&amp;vtp=1&amp;vaab=1&amp;bbb=1"/>
          <p:cNvSpPr/>
          <p:nvPr/>
        </p:nvSpPr>
        <p:spPr>
          <a:xfrm>
            <a:off x="9655718" y="2893856"/>
            <a:ext cx="6143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107_3#0cdce1bf4?htil=21&amp;sp=1&amp;vaa=1&amp;vcp=1&amp;vis=1&amp;pid=158ae530f&amp;color=0,0,0&amp;vtp=1&amp;vaab=1&amp;bbb=1&amp;hb=1"/>
              <p:cNvSpPr/>
              <p:nvPr/>
            </p:nvSpPr>
            <p:spPr>
              <a:xfrm>
                <a:off x="539496" y="1267240"/>
                <a:ext cx="7662672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（2024·江苏苏州·中考）捕集空气中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加氢制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，可实现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资源化利用和“零碳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”排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，其转化流程如图7所示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。下列说法不正确的是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107_3#0cdce1bf4?htil=21&amp;sp=1&amp;vaa=1&amp;vcp=1&amp;vis=1&amp;pid=158ae530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662672" cy="2496757"/>
              </a:xfrm>
              <a:prstGeom prst="rect">
                <a:avLst/>
              </a:prstGeom>
              <a:blipFill>
                <a:blip r:embed="rId4"/>
                <a:stretch>
                  <a:fillRect l="-2864" r="-2228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07_4#0cdce1bf4.choices?vaa=1&amp;vcp=1&amp;vis=1&amp;pid=158ae530f&amp;color=0,0,0&amp;vtp=1&amp;vaab=1&amp;bbb=1&amp;hb=1&amp;htil=1">
                <a:extLst>
                  <a:ext uri="{FF2B5EF4-FFF2-40B4-BE49-F238E27FC236}">
                    <a16:creationId xmlns:a16="http://schemas.microsoft.com/office/drawing/2014/main" id="{88A11988-457A-3524-1ECA-A37F119CA0F4}"/>
                  </a:ext>
                </a:extLst>
              </p:cNvPr>
              <p:cNvSpPr/>
              <p:nvPr/>
            </p:nvSpPr>
            <p:spPr>
              <a:xfrm>
                <a:off x="539496" y="889730"/>
                <a:ext cx="7654544" cy="4998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A.反应①中，电解水生成的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的分子个数比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2∶1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.反应②中，生产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理论上要消耗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.转化过程中，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循环转化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，无需额外补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充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.等质量的甲醇制取时消耗的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与燃烧时生成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质量相等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，实现 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零碳”排放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107_4#0cdce1bf4.choices?vaa=1&amp;vcp=1&amp;vis=1&amp;pid=158ae530f&amp;color=0,0,0&amp;vtp=1&amp;vaab=1&amp;bbb=1&amp;hb=1&amp;htil=1">
                <a:extLst>
                  <a:ext uri="{FF2B5EF4-FFF2-40B4-BE49-F238E27FC236}">
                    <a16:creationId xmlns:a16="http://schemas.microsoft.com/office/drawing/2014/main" id="{88A11988-457A-3524-1ECA-A37F119CA0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9730"/>
                <a:ext cx="7654544" cy="4998657"/>
              </a:xfrm>
              <a:prstGeom prst="rect">
                <a:avLst/>
              </a:prstGeom>
              <a:blipFill>
                <a:blip r:embed="rId2"/>
                <a:stretch>
                  <a:fillRect l="-2869" r="-1355" b="-42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BD.107_1#0cdce1bf4?iti=37&amp;htil=21&amp;vaa=1&amp;vcp=1&amp;vis=1&amp;pid=158ae530f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249E518-2781-8974-5E0A-5CE1AE0A1C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7672" y="1648626"/>
            <a:ext cx="331927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07_2#0cdce1bf4?iti=37&amp;htil=21&amp;vaa=1&amp;vcp=1&amp;vis=1&amp;pid=158ae530f&amp;color=0,0,0&amp;vtp=1&amp;vaab=1&amp;bbb=1">
            <a:extLst>
              <a:ext uri="{FF2B5EF4-FFF2-40B4-BE49-F238E27FC236}">
                <a16:creationId xmlns:a16="http://schemas.microsoft.com/office/drawing/2014/main" id="{00BDC207-7968-4604-1D35-87433F8A8BC0}"/>
              </a:ext>
            </a:extLst>
          </p:cNvPr>
          <p:cNvSpPr/>
          <p:nvPr/>
        </p:nvSpPr>
        <p:spPr>
          <a:xfrm>
            <a:off x="9610127" y="3247810"/>
            <a:ext cx="6143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图7</a:t>
            </a:r>
            <a:endParaRPr lang="en-US" altLang="zh-CN" sz="2800" dirty="0"/>
          </a:p>
        </p:txBody>
      </p:sp>
      <p:sp>
        <p:nvSpPr>
          <p:cNvPr id="5" name="QC_5_AN.108_1#0cdce1bf4.bracket?vaa=1&amp;vcp=1&amp;vis=1&amp;pid=158ae530f&amp;color=0,0,0&amp;vpa=45&amp;vtp=1&amp;vaab=1&amp;answeroption=C">
            <a:extLst>
              <a:ext uri="{FF2B5EF4-FFF2-40B4-BE49-F238E27FC236}">
                <a16:creationId xmlns:a16="http://schemas.microsoft.com/office/drawing/2014/main" id="{70A144FF-F482-E59B-465C-8D33288ABBA4}"/>
              </a:ext>
            </a:extLst>
          </p:cNvPr>
          <p:cNvSpPr txBox="1"/>
          <p:nvPr/>
        </p:nvSpPr>
        <p:spPr>
          <a:xfrm>
            <a:off x="412496" y="348815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2906707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09_1#e991368af?sp=1&amp;vaa=1&amp;vcp=1&amp;vis=1&amp;pid=158ae530f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目前制氢的方法主要有化石能源制氢和电解水制氢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。由化石能源制得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，利用液氮的低温可将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液化分离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，从而获得纯净的氢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。氢气的储存有物理储氢和化学储氢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，其中物理储氢包括加压储氢和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吸附储氢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。储氢、释氢、用氢过程中涉及的部分物质转化如图8所示。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09_1#e991368af?sp=1&amp;vaa=1&amp;vcp=1&amp;vis=1&amp;pid=158ae530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82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09_2#e991368af?iti=31&amp;vaa=1&amp;vcp=1&amp;vis=1&amp;pid=158ae530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3179744"/>
            <a:ext cx="532180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09_3#e991368af?iti=31&amp;vaa=1&amp;vcp=1&amp;vis=1&amp;pid=158ae530f&amp;color=0,0,0&amp;vtp=1&amp;vaab=1&amp;bbb=1"/>
          <p:cNvSpPr/>
          <p:nvPr/>
        </p:nvSpPr>
        <p:spPr>
          <a:xfrm>
            <a:off x="5791867" y="4998384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10_1#7d67c04e8?vaa=1&amp;vcp=1&amp;vis=1&amp;pid=e991368af&amp;color=0,0,0&amp;vtp=1&amp;vaab=1&amp;bbb=1"/>
              <p:cNvSpPr/>
              <p:nvPr/>
            </p:nvSpPr>
            <p:spPr>
              <a:xfrm>
                <a:off x="539496" y="5632622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1）利用液氮的低温能将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分离，说明氢气的沸点比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的沸点</a:t>
                </a:r>
                <a:r>
                  <a:rPr lang="en-US" altLang="zh-CN" sz="2800" i="0" spc="-1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5" name="QB_6_BD.110_1#7d67c04e8?vaa=1&amp;vcp=1&amp;vis=1&amp;pid=e991368a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32622"/>
                <a:ext cx="11109960" cy="553657"/>
              </a:xfrm>
              <a:prstGeom prst="rect">
                <a:avLst/>
              </a:prstGeom>
              <a:blipFill>
                <a:blip r:embed="rId5"/>
                <a:stretch>
                  <a:fillRect l="-1976" t="-1099" r="-3622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11_1#7d67c04e8.blank?vaa=1&amp;vcp=1&amp;vis=1&amp;pid=e991368af&amp;color=0,0,0&amp;vpa=46&amp;vtp=1&amp;vaab=1"/>
          <p:cNvSpPr/>
          <p:nvPr/>
        </p:nvSpPr>
        <p:spPr>
          <a:xfrm>
            <a:off x="10837514" y="5581187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2_1#fdb4a2944?vaa=1&amp;vcp=1&amp;vis=1&amp;pid=e991368af&amp;color=0,0,0&amp;vtp=1&amp;vaab=1&amp;bt=1&amp;bbb=1&amp;hb=1"/>
          <p:cNvSpPr/>
          <p:nvPr/>
        </p:nvSpPr>
        <p:spPr>
          <a:xfrm>
            <a:off x="539496" y="8595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（2）物理储氢：高压气态储氢是广泛应用的储氢技术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，即通过高压将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氢气液化至氢瓶中加以储存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。高压将氢气液化过程中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，发生的改变是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从微观角度解释）。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该技术的优点在于其充装、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释放氢气的速度快，但其缺点是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3_1#fdb4a2944.blank?vaa=1&amp;vcp=1&amp;vis=1&amp;pid=e991368af&amp;color=0,0,0&amp;vpa=47&amp;vtp=1&amp;vaab=1&amp;bbb=1"/>
          <p:cNvSpPr/>
          <p:nvPr/>
        </p:nvSpPr>
        <p:spPr>
          <a:xfrm>
            <a:off x="549815" y="212442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分子之间的间隔变小</a:t>
            </a:r>
            <a:endParaRPr lang="en-US" altLang="zh-CN" sz="2800" dirty="0"/>
          </a:p>
        </p:txBody>
      </p:sp>
      <p:sp>
        <p:nvSpPr>
          <p:cNvPr id="4" name="QB_6_AN.115_1#fdb4a2944.blank?vaa=1&amp;vcp=1&amp;vis=1&amp;pid=e991368af&amp;color=0,0,0&amp;vpa=48&amp;vtp=1&amp;vaab=1&amp;bbb=1"/>
          <p:cNvSpPr/>
          <p:nvPr/>
        </p:nvSpPr>
        <p:spPr>
          <a:xfrm>
            <a:off x="5528215" y="2751169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存在泄漏爆炸风险，安全性差</a:t>
            </a:r>
            <a:endParaRPr lang="en-US" altLang="zh-CN" sz="2800" dirty="0"/>
          </a:p>
        </p:txBody>
      </p:sp>
      <p:pic>
        <p:nvPicPr>
          <p:cNvPr id="5" name="QO_5_BD.114_1#fdb4a2944?iti=32&amp;vaa=1&amp;vcp=1&amp;vis=1&amp;pid=e991368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3484848"/>
            <a:ext cx="5724144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114_2#fdb4a2944?iti=32&amp;vaa=1&amp;vcp=1&amp;vis=1&amp;pid=e991368af&amp;color=0,0,0&amp;vtp=1&amp;vaab=1&amp;bbb=1"/>
          <p:cNvSpPr/>
          <p:nvPr/>
        </p:nvSpPr>
        <p:spPr>
          <a:xfrm>
            <a:off x="5791867" y="5431504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16_1#a994baa22?iti=33&amp;htil=22&amp;vaa=1&amp;vcp=1&amp;vis=1&amp;pid=e991368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6981" y="1646396"/>
            <a:ext cx="3291840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16_2#a994baa22?iti=33&amp;htil=22&amp;vaa=1&amp;vcp=1&amp;vis=1&amp;pid=e991368af&amp;color=0,0,0&amp;vtp=1&amp;vaab=1&amp;bbb=1"/>
          <p:cNvSpPr/>
          <p:nvPr/>
        </p:nvSpPr>
        <p:spPr>
          <a:xfrm>
            <a:off x="9655720" y="4666329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16_3#a994baa22?htil=22&amp;sp=1&amp;vaa=1&amp;vcp=1&amp;vis=1&amp;pid=e991368af&amp;color=0,0,0&amp;vtp=1&amp;vaab=1&amp;bt=1&amp;bbb=1&amp;hb=1"/>
              <p:cNvSpPr/>
              <p:nvPr/>
            </p:nvSpPr>
            <p:spPr>
              <a:xfrm>
                <a:off x="539496" y="1618964"/>
                <a:ext cx="7680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（3）化学储氢：图9表示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催化下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，实现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的再利用和储氢的原理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。图示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的质量比为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116_3#a994baa22?htil=22&amp;sp=1&amp;vaa=1&amp;vcp=1&amp;vis=1&amp;pid=e991368a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18964"/>
                <a:ext cx="7680960" cy="1849057"/>
              </a:xfrm>
              <a:prstGeom prst="rect">
                <a:avLst/>
              </a:prstGeom>
              <a:blipFill>
                <a:blip r:embed="rId4"/>
                <a:stretch>
                  <a:fillRect l="-2857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_1#a994baa22.blank?vaa=1&amp;vcp=1&amp;vis=1&amp;pid=e991368af&amp;color=0,0,0&amp;vpa=49&amp;vtp=1&amp;vaab=1&amp;bbb=1"/>
              <p:cNvSpPr/>
              <p:nvPr/>
            </p:nvSpPr>
            <p:spPr>
              <a:xfrm>
                <a:off x="5434647" y="2999517"/>
                <a:ext cx="72758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4∶9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_1#a994baa22.blank?vaa=1&amp;vcp=1&amp;vis=1&amp;pid=e991368af&amp;color=0,0,0&amp;vpa=4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4647" y="2999517"/>
                <a:ext cx="72758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118_1#4580f88bd?htil=22&amp;vaa=1&amp;vcp=1&amp;vis=1&amp;pid=e991368af&amp;color=0,0,0&amp;vtp=1&amp;vaab=1&amp;bbb=1&amp;hb=1"/>
          <p:cNvSpPr/>
          <p:nvPr/>
        </p:nvSpPr>
        <p:spPr>
          <a:xfrm>
            <a:off x="539496" y="3478752"/>
            <a:ext cx="7680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（4）释氢是氨气在催化剂的作用下进行的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相关反应的化学方程式：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2_1#4580f88bd.blank?vaa=1&amp;vcp=1&amp;vis=1&amp;pid=e991368af&amp;color=0,0,0&amp;vpa=50&amp;vtp=1&amp;vaab=1&amp;bbb=1&amp;rh=46.61504"/>
              <p:cNvSpPr/>
              <p:nvPr/>
            </p:nvSpPr>
            <p:spPr>
              <a:xfrm>
                <a:off x="4474909" y="4061872"/>
                <a:ext cx="3331147" cy="59201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2_1#4580f88bd.blank?vaa=1&amp;vcp=1&amp;vis=1&amp;pid=e991368af&amp;color=0,0,0&amp;vpa=50&amp;vtp=1&amp;vaab=1&amp;bbb=1&amp;rh=46.61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4909" y="4061872"/>
                <a:ext cx="3331147" cy="59201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d47dee76?vcp=1&amp;pid=cbf7a8378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氮及其化合物之间的循环反应</a:t>
            </a:r>
            <a:endParaRPr lang="en-US" altLang="zh-CN" sz="3200" dirty="0">
              <a:solidFill>
                <a:srgbClr val="92D050"/>
              </a:solidFill>
            </a:endParaRPr>
          </a:p>
        </p:txBody>
      </p:sp>
      <p:sp>
        <p:nvSpPr>
          <p:cNvPr id="3" name="QO_5_BD.1_1#b0d97558c?vaa=1&amp;vcp=1&amp;vis=1&amp;pid=bd47dee76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（2024·广西·中考）空气中含有大量的氮气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，如何将氮气在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常温下转化为氨气成为近年研究的热点。一种将氮气转化为氨气的循环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1所示。请回答下列问题。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O_5_BD.1_2#b0d97558c?iti=1&amp;htil=1&amp;vaa=1&amp;vcp=1&amp;vis=1&amp;pid=bd47dee7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9014" y="3242101"/>
            <a:ext cx="200253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_3#b0d97558c?iti=1&amp;htil=1&amp;vaa=1&amp;vcp=1&amp;vis=1&amp;pid=bd47dee76&amp;color=0,0,0&amp;vtp=1&amp;vaab=1&amp;bbb=1"/>
          <p:cNvSpPr/>
          <p:nvPr/>
        </p:nvSpPr>
        <p:spPr>
          <a:xfrm>
            <a:off x="10293101" y="540745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2_1#9285a9f9a?htil=1&amp;vaa=1&amp;vcp=1&amp;vis=1&amp;pid=b0d97558c&amp;color=0,0,0&amp;vtp=1&amp;vaab=1&amp;bbb=1"/>
              <p:cNvSpPr/>
              <p:nvPr/>
            </p:nvSpPr>
            <p:spPr>
              <a:xfrm>
                <a:off x="539496" y="3180379"/>
                <a:ext cx="8979408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（1）该过程中的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LiOH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填“酸”“碱”或“盐”）。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2_1#9285a9f9a?htil=1&amp;vaa=1&amp;vcp=1&amp;vis=1&amp;pid=b0d975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0379"/>
                <a:ext cx="8979408" cy="553657"/>
              </a:xfrm>
              <a:prstGeom prst="rect">
                <a:avLst/>
              </a:prstGeom>
              <a:blipFill>
                <a:blip r:embed="rId4"/>
                <a:stretch>
                  <a:fillRect l="-2444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_1#9285a9f9a.blank?vaa=1&amp;vcp=1&amp;vis=1&amp;pid=b0d97558c&amp;color=0,0,0&amp;vpa=1&amp;vtp=1&amp;vaab=1"/>
          <p:cNvSpPr/>
          <p:nvPr/>
        </p:nvSpPr>
        <p:spPr>
          <a:xfrm>
            <a:off x="4693190" y="31289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4_1#650ca773f?htil=1&amp;vaa=1&amp;vcp=1&amp;vis=1&amp;pid=b0d97558c&amp;color=0,0,0&amp;vtp=1&amp;vaab=1&amp;bbb=1&amp;hb=1"/>
              <p:cNvSpPr/>
              <p:nvPr/>
            </p:nvSpPr>
            <p:spPr>
              <a:xfrm>
                <a:off x="539496" y="3736766"/>
                <a:ext cx="8979408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（2）将液态空气升温，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先变成气态，这说明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的沸点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填“高”或“低”）。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6_BD.4_1#650ca773f?htil=1&amp;vaa=1&amp;vcp=1&amp;vis=1&amp;pid=b0d97558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6766"/>
                <a:ext cx="8979408" cy="1201357"/>
              </a:xfrm>
              <a:prstGeom prst="rect">
                <a:avLst/>
              </a:prstGeom>
              <a:blipFill>
                <a:blip r:embed="rId5"/>
                <a:stretch>
                  <a:fillRect l="-2444" r="-543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2_1#650ca773f.blank?vaa=1&amp;vcp=1&amp;vis=1&amp;pid=b0d97558c&amp;color=0,0,0&amp;vpa=2&amp;vtp=1&amp;vaab=1"/>
          <p:cNvSpPr/>
          <p:nvPr/>
        </p:nvSpPr>
        <p:spPr>
          <a:xfrm>
            <a:off x="1302734" y="433303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BD.6_1#89403c9de?htil=1&amp;vaa=1&amp;vcp=1&amp;vis=1&amp;pid=b0d97558c&amp;color=0,0,0&amp;vtp=1&amp;vaab=1&amp;bbb=1&amp;hb=1"/>
          <p:cNvSpPr/>
          <p:nvPr/>
        </p:nvSpPr>
        <p:spPr>
          <a:xfrm>
            <a:off x="539496" y="4950251"/>
            <a:ext cx="89794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Ⅰ中发生化合反应的化学方程式为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3_1#89403c9de.blank?vaa=1&amp;vcp=1&amp;vis=1&amp;pid=b0d97558c&amp;color=0,0,0&amp;vpa=3&amp;vtp=1&amp;vaab=1&amp;bbb=1&amp;hb=1"/>
              <p:cNvSpPr/>
              <p:nvPr/>
            </p:nvSpPr>
            <p:spPr>
              <a:xfrm>
                <a:off x="539496" y="4912151"/>
                <a:ext cx="8733713" cy="114579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6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Li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6_AN.3_1#89403c9de.blank?vaa=1&amp;vcp=1&amp;vis=1&amp;pid=b0d97558c&amp;color=0,0,0&amp;vpa=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12151"/>
                <a:ext cx="8733713" cy="11457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1e213170?vcp=1&amp;pid=e5d3564c2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B_6_BD.120_1#970617d01?iti=34&amp;htil=23&amp;vaa=1&amp;vcp=1&amp;vis=1&amp;pid=b1e2131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1528" y="1294672"/>
            <a:ext cx="283464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20_2#970617d01?iti=34&amp;htil=23&amp;vaa=1&amp;vcp=1&amp;vis=1&amp;pid=b1e213170&amp;color=0,0,0&amp;vtp=1&amp;vaab=1&amp;bbb=1"/>
          <p:cNvSpPr/>
          <p:nvPr/>
        </p:nvSpPr>
        <p:spPr>
          <a:xfrm>
            <a:off x="9652767" y="4021997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120_3#970617d01?htil=23&amp;vaa=1&amp;vcp=1&amp;vis=1&amp;pid=b1e213170&amp;color=0,0,0&amp;vtp=1&amp;vaab=1&amp;bbb=1&amp;hb=1"/>
              <p:cNvSpPr/>
              <p:nvPr/>
            </p:nvSpPr>
            <p:spPr>
              <a:xfrm>
                <a:off x="539496" y="1267240"/>
                <a:ext cx="81381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（2024·广西南宁·模拟）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的“捕集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”与利用成为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当前研究的热点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120_3#970617d01?htil=23&amp;vaa=1&amp;vcp=1&amp;vis=1&amp;pid=b1e21317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138160" cy="1201357"/>
              </a:xfrm>
              <a:prstGeom prst="rect">
                <a:avLst/>
              </a:prstGeom>
              <a:blipFill>
                <a:blip r:embed="rId4"/>
                <a:stretch>
                  <a:fillRect l="-2697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210d6a97b?vcp=1&amp;vis=1&amp;pid=970617d01&amp;color=0,0,0&amp;vtp=1&amp;vaab=1&amp;bt=1&amp;bbb=1"/>
              <p:cNvSpPr/>
              <p:nvPr/>
            </p:nvSpPr>
            <p:spPr>
              <a:xfrm>
                <a:off x="539496" y="997680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Ⅰ.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的“捕集”。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P_6_BD#210d6a97b?vcp=1&amp;vis=1&amp;pid=970617d0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7680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111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21_1#cc61e8372?iti=35&amp;htil=24&amp;vaa=1&amp;vcp=1&amp;vis=1&amp;pid=970617d01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5088" y="1588865"/>
            <a:ext cx="2926080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21_2#cc61e8372?iti=35&amp;htil=24&amp;vaa=1&amp;vcp=1&amp;vis=1&amp;pid=970617d01&amp;color=0,0,0&amp;vtp=1&amp;vaab=1&amp;bbb=1"/>
          <p:cNvSpPr/>
          <p:nvPr/>
        </p:nvSpPr>
        <p:spPr>
          <a:xfrm>
            <a:off x="9772047" y="4392771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1_3#cc61e8372?htil=24&amp;vaa=1&amp;vcp=1&amp;vis=1&amp;pid=970617d01&amp;color=0,0,0&amp;vtp=1&amp;vaab=1&amp;bbb=1&amp;hb=1"/>
              <p:cNvSpPr/>
              <p:nvPr/>
            </p:nvSpPr>
            <p:spPr>
              <a:xfrm>
                <a:off x="539496" y="1561433"/>
                <a:ext cx="805586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吸收：足量的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的化学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方程式为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1_3#cc61e8372?htil=24&amp;vaa=1&amp;vcp=1&amp;vis=1&amp;pid=970617d0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1433"/>
                <a:ext cx="8055864" cy="1201357"/>
              </a:xfrm>
              <a:prstGeom prst="rect">
                <a:avLst/>
              </a:prstGeom>
              <a:blipFill>
                <a:blip r:embed="rId5"/>
                <a:stretch>
                  <a:fillRect l="-2725" r="-530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_1#cc61e8372.blank?vaa=1&amp;vcp=1&amp;vis=1&amp;pid=970617d01&amp;color=0,0,0&amp;vpa=51&amp;vtp=1&amp;vaab=1&amp;bbb=1"/>
              <p:cNvSpPr/>
              <p:nvPr/>
            </p:nvSpPr>
            <p:spPr>
              <a:xfrm>
                <a:off x="2049208" y="2281840"/>
                <a:ext cx="50006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1_1#cc61e8372.blank?vaa=1&amp;vcp=1&amp;vis=1&amp;pid=970617d01&amp;color=0,0,0&amp;vpa=5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208" y="2281840"/>
                <a:ext cx="5000625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23_1#b163dea83?htil=24&amp;vaa=1&amp;vcp=1&amp;vis=1&amp;pid=970617d01&amp;color=0,0,0&amp;vtp=1&amp;vaab=1&amp;bbb=1&amp;hb=1"/>
              <p:cNvSpPr/>
              <p:nvPr/>
            </p:nvSpPr>
            <p:spPr>
              <a:xfrm>
                <a:off x="539496" y="2774918"/>
                <a:ext cx="805586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CaO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高温分解生成的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CaO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具有疏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松多孔的结构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，由此推测该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CaO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具有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123_1#b163dea83?htil=24&amp;vaa=1&amp;vcp=1&amp;vis=1&amp;pid=970617d0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4918"/>
                <a:ext cx="8055864" cy="1201357"/>
              </a:xfrm>
              <a:prstGeom prst="rect">
                <a:avLst/>
              </a:prstGeom>
              <a:blipFill>
                <a:blip r:embed="rId7"/>
                <a:stretch>
                  <a:fillRect l="-2725" r="-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2_1#b163dea83.blank?vaa=1&amp;vcp=1&amp;vis=1&amp;pid=970617d01&amp;color=0,0,0&amp;vpa=52&amp;vtp=1&amp;vaab=1&amp;bbb=1"/>
          <p:cNvSpPr/>
          <p:nvPr/>
        </p:nvSpPr>
        <p:spPr>
          <a:xfrm>
            <a:off x="6133052" y="33711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吸附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BD.125_1#ccdf34709?htil=24&amp;vaa=1&amp;vcp=1&amp;vis=1&amp;pid=970617d01&amp;color=0,0,0&amp;vtp=1&amp;vaab=1&amp;bbb=1&amp;hb=1"/>
              <p:cNvSpPr/>
              <p:nvPr/>
            </p:nvSpPr>
            <p:spPr>
              <a:xfrm>
                <a:off x="539496" y="3988403"/>
                <a:ext cx="8055864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（3）海水吸收：海洋封存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会导致海水酸化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响海洋环境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。海洋封存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导致海水酸化的原因是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6_BD.125_1#ccdf34709?htil=24&amp;vaa=1&amp;vcp=1&amp;vis=1&amp;pid=970617d0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88403"/>
                <a:ext cx="8055864" cy="1849057"/>
              </a:xfrm>
              <a:prstGeom prst="rect">
                <a:avLst/>
              </a:prstGeom>
              <a:blipFill>
                <a:blip r:embed="rId8"/>
                <a:stretch>
                  <a:fillRect l="-2725" r="-3861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AN.126_1#ccdf34709.blank?vaa=1&amp;vcp=1&amp;vis=1&amp;pid=970617d01&amp;color=0,0,0&amp;vpa=53&amp;vtp=1&amp;vaab=1&amp;bbb=1"/>
              <p:cNvSpPr/>
              <p:nvPr/>
            </p:nvSpPr>
            <p:spPr>
              <a:xfrm>
                <a:off x="575215" y="5354288"/>
                <a:ext cx="7678928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，碳酸显酸性（合理即可）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QB_6_AN.126_1#ccdf34709.blank?vaa=1&amp;vcp=1&amp;vis=1&amp;pid=970617d01&amp;color=0,0,0&amp;vpa=5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215" y="5354288"/>
                <a:ext cx="7678928" cy="410782"/>
              </a:xfrm>
              <a:prstGeom prst="rect">
                <a:avLst/>
              </a:prstGeom>
              <a:blipFill>
                <a:blip r:embed="rId9"/>
                <a:stretch>
                  <a:fillRect t="-36765" r="-873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27_1#52fa252c8?iti=36&amp;htil=25&amp;vaa=1&amp;vcp=1&amp;vis=1&amp;pid=970617d0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8241" y="819880"/>
            <a:ext cx="2000639" cy="183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7_2#52fa252c8?iti=36&amp;htil=25&amp;vaa=1&amp;vcp=1&amp;vis=1&amp;pid=970617d01&amp;color=0,0,0&amp;vtp=1&amp;vaab=1&amp;bbb=1"/>
          <p:cNvSpPr/>
          <p:nvPr/>
        </p:nvSpPr>
        <p:spPr>
          <a:xfrm>
            <a:off x="9382479" y="2768632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_BD#52fa252c8?htil=25&amp;vcp=1&amp;vis=1&amp;pid=970617d01&amp;color=0,0,0&amp;vtp=1&amp;vaab=1&amp;bt=1&amp;bbb=1&amp;hb=1&amp;hs=1"/>
              <p:cNvSpPr/>
              <p:nvPr/>
            </p:nvSpPr>
            <p:spPr>
              <a:xfrm>
                <a:off x="539496" y="832580"/>
                <a:ext cx="8119872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Ⅱ.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的资源化利用。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和淀粉等有机物，可实现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的再利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，这是目前各国科学家全力突破的课题之一。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P_6_BD#52fa252c8?htil=25&amp;vcp=1&amp;vis=1&amp;pid=970617d0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2580"/>
                <a:ext cx="8119872" cy="1849057"/>
              </a:xfrm>
              <a:prstGeom prst="rect">
                <a:avLst/>
              </a:prstGeom>
              <a:blipFill>
                <a:blip r:embed="rId4"/>
                <a:stretch>
                  <a:fillRect l="-2703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8_1#33c4b7d51?sp=1&amp;vaa=1&amp;vcp=1&amp;vis=1&amp;pid=970617d01&amp;color=0,0,0&amp;vtp=1&amp;vaab=1&amp;bbb=1&amp;hb=1&amp;hs=1"/>
              <p:cNvSpPr/>
              <p:nvPr/>
            </p:nvSpPr>
            <p:spPr>
              <a:xfrm>
                <a:off x="539496" y="4178268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（4）图10是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在一定条件下转化为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的反应过程示意图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虚线处部分中间产物略去），该反应中的生成物为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，假设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10中碳元素完全转化，则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4.4 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t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二氧化碳理论上可生产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t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8_1#33c4b7d51?sp=1&amp;vaa=1&amp;vcp=1&amp;vis=1&amp;pid=970617d0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78268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r="-1756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29_1#33c4b7d51.blank?vaa=1&amp;vcp=1&amp;vis=1&amp;pid=970617d01&amp;color=0,0,0&amp;vpa=54&amp;vtp=1&amp;vaab=1&amp;bbb=1"/>
              <p:cNvSpPr/>
              <p:nvPr/>
            </p:nvSpPr>
            <p:spPr>
              <a:xfrm>
                <a:off x="9720452" y="4922678"/>
                <a:ext cx="822770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129_1#33c4b7d51.blank?vaa=1&amp;vcp=1&amp;vis=1&amp;pid=970617d01&amp;color=0,0,0&amp;vpa=5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0452" y="4922678"/>
                <a:ext cx="822770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30_1#33c4b7d51.blank?vaa=1&amp;vcp=1&amp;vis=1&amp;pid=970617d01&amp;color=0,0,0&amp;vpa=55&amp;vtp=1&amp;vaab=1&amp;bbb=1"/>
          <p:cNvSpPr/>
          <p:nvPr/>
        </p:nvSpPr>
        <p:spPr>
          <a:xfrm>
            <a:off x="9000078" y="5422233"/>
            <a:ext cx="703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_1#9617e5b94?iti=2&amp;htil=2&amp;vaa=1&amp;vcp=1&amp;vis=1&amp;pid=b0d9755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9136" y="1875758"/>
            <a:ext cx="254203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_2#9617e5b94?iti=2&amp;htil=2&amp;vaa=1&amp;vcp=1&amp;vis=1&amp;pid=b0d97558c&amp;color=0,0,0&amp;vtp=1&amp;vaab=1&amp;bbb=1"/>
          <p:cNvSpPr/>
          <p:nvPr/>
        </p:nvSpPr>
        <p:spPr>
          <a:xfrm>
            <a:off x="10052971" y="4563840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B_6_BD.8_3#9617e5b94?htil=2&amp;vaa=1&amp;vcp=1&amp;vis=1&amp;pid=b0d97558c&amp;color=0,0,0&amp;vtp=1&amp;vaab=1&amp;bt=1&amp;bbb=1"/>
          <p:cNvSpPr/>
          <p:nvPr/>
        </p:nvSpPr>
        <p:spPr>
          <a:xfrm>
            <a:off x="539496" y="1738598"/>
            <a:ext cx="84399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）该过程中能循环使用的物质有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9617e5b94.blank?vaa=1&amp;vcp=1&amp;vis=1&amp;pid=b0d97558c&amp;color=0,0,0&amp;vpa=4&amp;vtp=1&amp;vaab=1&amp;bbb=1"/>
          <p:cNvSpPr/>
          <p:nvPr/>
        </p:nvSpPr>
        <p:spPr>
          <a:xfrm>
            <a:off x="6061615" y="168716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锂、水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0_1#45bd5ae04?htil=2&amp;vaa=1&amp;vcp=1&amp;vis=1&amp;pid=b0d97558c&amp;color=0,0,0&amp;vtp=1&amp;vaab=1&amp;bbb=1"/>
              <p:cNvSpPr/>
              <p:nvPr/>
            </p:nvSpPr>
            <p:spPr>
              <a:xfrm>
                <a:off x="539496" y="2363057"/>
                <a:ext cx="8439912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5）该过程每生成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17 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氨气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，至少需要补充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6" name="QB_6_BD.10_1#45bd5ae04?htil=2&amp;vaa=1&amp;vcp=1&amp;vis=1&amp;pid=b0d975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63057"/>
                <a:ext cx="8439912" cy="553657"/>
              </a:xfrm>
              <a:prstGeom prst="rect">
                <a:avLst/>
              </a:prstGeom>
              <a:blipFill>
                <a:blip r:embed="rId4"/>
                <a:stretch>
                  <a:fillRect l="-2601" t="-1111" r="-5058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2_1#45bd5ae04.blank?vaa=1&amp;vcp=1&amp;vis=1&amp;pid=b0d97558c&amp;color=0,0,0&amp;vpa=5&amp;vtp=1&amp;vaab=1&amp;bbb=1"/>
          <p:cNvSpPr/>
          <p:nvPr/>
        </p:nvSpPr>
        <p:spPr>
          <a:xfrm>
            <a:off x="7469728" y="2311622"/>
            <a:ext cx="595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45bd5ae04?iti=3&amp;htil=3&amp;vaa=1&amp;vcp=1&amp;vis=1&amp;pid=b0d97558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3220" y="572691"/>
            <a:ext cx="2521544" cy="256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45bd5ae04?iti=3&amp;htil=3&amp;vaa=1&amp;vcp=1&amp;vis=1&amp;pid=b0d97558c&amp;color=0,0,0&amp;vtp=1&amp;vaab=1&amp;bbb=1"/>
          <p:cNvSpPr/>
          <p:nvPr/>
        </p:nvSpPr>
        <p:spPr>
          <a:xfrm>
            <a:off x="10006811" y="3266424"/>
            <a:ext cx="614362" cy="550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45bd5ae04?htil=3&amp;vaa=1&amp;vcp=1&amp;vis=1&amp;pid=b0d97558c&amp;color=0,0,0&amp;vtp=1&amp;vaab=1&amp;bt=1&amp;bbb=1&amp;hb=1&amp;hs=1"/>
              <p:cNvSpPr/>
              <p:nvPr/>
            </p:nvSpPr>
            <p:spPr>
              <a:xfrm>
                <a:off x="539496" y="554400"/>
                <a:ext cx="8421624" cy="36556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由该转化过程涉及的各步反应的化学方程式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Li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Li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LiOH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LiOH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Li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，可得出总反应的化学方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程式为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：设该过程每生成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氨气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，至少需要补充水的质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45bd5ae04?htil=3&amp;vaa=1&amp;vcp=1&amp;vis=1&amp;pid=b0d97558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421624" cy="3655632"/>
              </a:xfrm>
              <a:prstGeom prst="rect">
                <a:avLst/>
              </a:prstGeom>
              <a:blipFill>
                <a:blip r:embed="rId4"/>
                <a:stretch>
                  <a:fillRect l="-2607" t="-167" r="-1448" b="-5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45bd5ae04?htil=3&amp;vaa=1&amp;vcp=1&amp;vis=1&amp;pid=b0d97558c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7546559C-8A8C-2489-6E0A-9E2BE81E254D}"/>
                  </a:ext>
                </a:extLst>
              </p:cNvPr>
              <p:cNvSpPr/>
              <p:nvPr/>
            </p:nvSpPr>
            <p:spPr>
              <a:xfrm>
                <a:off x="539995" y="4199110"/>
                <a:ext cx="11112011" cy="214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9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4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6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O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=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NH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</m:mr>
                      <m:mr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108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68</m:t>
                          </m:r>
                        </m:e>
                        <m:e/>
                      </m:mr>
                      <m:mr>
                        <m:e/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𝑥</m:t>
                          </m:r>
                        </m:e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17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kg</m:t>
                          </m:r>
                        </m:e>
                        <m:e/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108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68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17 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           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45bd5ae04?htil=3&amp;vaa=1&amp;vcp=1&amp;vis=1&amp;pid=b0d97558c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7546559C-8A8C-2489-6E0A-9E2BE81E254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99110"/>
                <a:ext cx="11112011" cy="2146300"/>
              </a:xfrm>
              <a:prstGeom prst="rect">
                <a:avLst/>
              </a:prstGeom>
              <a:blipFill>
                <a:blip r:embed="rId5"/>
                <a:stretch>
                  <a:fillRect l="-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b0d97558c?iti=4&amp;htil=4&amp;vaa=1&amp;vcp=1&amp;vis=1&amp;pid=bd47dee7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2688" y="914146"/>
            <a:ext cx="2249424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b0d97558c?iti=4&amp;htil=4&amp;vaa=1&amp;vcp=1&amp;vis=1&amp;pid=bd47dee76&amp;color=0,0,0&amp;vtp=1&amp;vaab=1&amp;bbb=1"/>
          <p:cNvSpPr/>
          <p:nvPr/>
        </p:nvSpPr>
        <p:spPr>
          <a:xfrm>
            <a:off x="10100218" y="3336290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4" name="QO_5_EX.1_1#b0d97558c?htil=4&amp;vaa=1&amp;vcp=1&amp;vis=1&amp;pid=bd47dee76&amp;color=0,0,0&amp;vtp=1&amp;vaab=1&amp;bt=1&amp;bbb=1&amp;hb=1&amp;hs=1"/>
          <p:cNvSpPr/>
          <p:nvPr/>
        </p:nvSpPr>
        <p:spPr>
          <a:xfrm>
            <a:off x="539496" y="895858"/>
            <a:ext cx="87325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解答中考化学循环反应题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首先要读懂流程图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个循环反应分为几步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每步反应的反应物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生成物分别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有哪些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写出各步反应的化学方程式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最后汇总为总反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应的化学方程式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在此基础上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再根据题目要求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endParaRPr lang="en-US" altLang="zh-CN" sz="2800" dirty="0"/>
          </a:p>
        </p:txBody>
      </p:sp>
      <p:sp>
        <p:nvSpPr>
          <p:cNvPr id="5" name="QO_5_EX.1_1#b0d97558c?htil=4&amp;vaa=1&amp;vcp=1&amp;vis=1&amp;pid=bd47dee76&amp;color=0,0,0&amp;vtp=1&amp;vaab=1&amp;bt=1&amp;bbb=1&amp;hb=1&amp;hs=1">
            <a:extLst>
              <a:ext uri="{FF2B5EF4-FFF2-40B4-BE49-F238E27FC236}">
                <a16:creationId xmlns:a16="http://schemas.microsoft.com/office/drawing/2014/main" id="{CE147B2A-8CD0-27DF-233B-4A1BC9D9C8FC}"/>
              </a:ext>
            </a:extLst>
          </p:cNvPr>
          <p:cNvSpPr/>
          <p:nvPr/>
        </p:nvSpPr>
        <p:spPr>
          <a:xfrm>
            <a:off x="539496" y="4102290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相关化学知识进行逐个解答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观察循环反应流程图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始终参与循环流程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一定是可循环利用的物质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后面步骤生成的物质若与前面加入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的物质相同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则该物质也是可以循环利用的物质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15add74?vcp=1&amp;pid=bd47dee7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000" dirty="0"/>
          </a:p>
        </p:txBody>
      </p:sp>
      <p:pic>
        <p:nvPicPr>
          <p:cNvPr id="3" name="QC_6_BD.14_1#25a33880b?iti=5&amp;htil=5&amp;vaa=1&amp;vcp=1&amp;vis=1&amp;pid=2915add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6136" y="1220769"/>
            <a:ext cx="2851580" cy="118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4_2#25a33880b?iti=5&amp;htil=5&amp;vaa=1&amp;vcp=1&amp;vis=1&amp;pid=2915add74&amp;color=0,0,0&amp;vtp=1&amp;vaab=1&amp;bbb=1"/>
          <p:cNvSpPr/>
          <p:nvPr/>
        </p:nvSpPr>
        <p:spPr>
          <a:xfrm>
            <a:off x="9064745" y="2523726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4_3#25a33880b?htil=5&amp;sp=1&amp;vaa=1&amp;vcp=1&amp;vis=1&amp;pid=2915add74&amp;color=0,0,0&amp;vtp=1&amp;vaab=1&amp;bbb=1&amp;hb=1&amp;hs=1"/>
              <p:cNvSpPr/>
              <p:nvPr/>
            </p:nvSpPr>
            <p:spPr>
              <a:xfrm>
                <a:off x="539496" y="1233469"/>
                <a:ext cx="7296912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工业上用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过程中的物质转化关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4_3#25a33880b?htil=5&amp;sp=1&amp;vaa=1&amp;vcp=1&amp;vis=1&amp;pid=2915add7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7296912" cy="1201357"/>
              </a:xfrm>
              <a:prstGeom prst="rect">
                <a:avLst/>
              </a:prstGeom>
              <a:blipFill>
                <a:blip r:embed="rId4"/>
                <a:stretch>
                  <a:fillRect l="-3008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6_AN.15_1#25a33880b.bracket?vaa=1&amp;vcp=1&amp;vis=1&amp;pid=2915add74&amp;color=0,0,0&amp;vpa=6&amp;vtp=1&amp;vaab=1"/>
          <p:cNvSpPr/>
          <p:nvPr/>
        </p:nvSpPr>
        <p:spPr>
          <a:xfrm>
            <a:off x="5972715" y="18678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4_4#25a33880b.choices?vaa=1&amp;vcp=1&amp;vis=1&amp;pid=2915add74&amp;color=0,0,0&amp;vtp=1&amp;vaab=1&amp;bbb=1&amp;hs=1"/>
              <p:cNvSpPr/>
              <p:nvPr/>
            </p:nvSpPr>
            <p:spPr>
              <a:xfrm>
                <a:off x="539496" y="348657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A.在反应①中，参加反应的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的分子数之比为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1∶2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.反应②的化学方程式为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.煤燃烧产生的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经过反应②后形成酸雨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.在该转化过程中，只有氧元素的化合价发生变化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4_4#25a33880b.choices?vaa=1&amp;vcp=1&amp;vis=1&amp;pid=2915add74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86576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b="-82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_1#e358a85b8?iti=6&amp;htil=6&amp;vaa=1&amp;vcp=1&amp;vis=1&amp;pid=2915add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676" y="572688"/>
            <a:ext cx="3813048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6_2#e358a85b8?iti=6&amp;htil=6&amp;vaa=1&amp;vcp=1&amp;vis=1&amp;pid=2915add74&amp;color=0,0,0&amp;vtp=1&amp;vaab=1&amp;bbb=1"/>
          <p:cNvSpPr/>
          <p:nvPr/>
        </p:nvSpPr>
        <p:spPr>
          <a:xfrm>
            <a:off x="9389018" y="3250864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6_BD.16_3#e358a85b8?htil=6&amp;sp=1&amp;vaa=1&amp;vcp=1&amp;vis=1&amp;pid=2915add74&amp;color=0,0,0&amp;vtp=1&amp;vaab=1&amp;bt=1&amp;bbb=1&amp;hb=1&amp;hs=1"/>
          <p:cNvSpPr/>
          <p:nvPr/>
        </p:nvSpPr>
        <p:spPr>
          <a:xfrm>
            <a:off x="539496" y="554400"/>
            <a:ext cx="71688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1905年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，德国化学家哈伯将氮气和氢气在高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、高压以及催化剂条件下首次合成氨气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科学家研制出一种新型合成氨的方法，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17_1#85786f6ea?htil=6&amp;vaa=1&amp;vcp=1&amp;vis=1&amp;pid=e358a85b8&amp;color=0,0,0&amp;vtp=1&amp;vaab=1&amp;bbb=1&amp;hs=1"/>
          <p:cNvSpPr/>
          <p:nvPr/>
        </p:nvSpPr>
        <p:spPr>
          <a:xfrm>
            <a:off x="539496" y="3118022"/>
            <a:ext cx="71688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①中电能转化为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1_1#85786f6ea.blank?vaa=1&amp;vcp=1&amp;vis=1&amp;pid=e358a85b8&amp;color=0,0,0&amp;vpa=7&amp;vtp=1&amp;vaab=1&amp;bbb=1"/>
          <p:cNvSpPr/>
          <p:nvPr/>
        </p:nvSpPr>
        <p:spPr>
          <a:xfrm>
            <a:off x="4994815" y="306658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9_1#498b15a5d?vaa=1&amp;vcp=1&amp;vis=1&amp;pid=e358a85b8&amp;color=0,0,0&amp;vtp=1&amp;vaab=1&amp;bbb=1&amp;hs=1"/>
              <p:cNvSpPr/>
              <p:nvPr/>
            </p:nvSpPr>
            <p:spPr>
              <a:xfrm>
                <a:off x="539496" y="388719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（2）反应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②的基本反应类型是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（3）反应③的化学方程式为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（4）此方法得到的产品是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（5）理论上，整个转化过程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（填“需要”或“不需要”）补充水。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19_1#498b15a5d?vaa=1&amp;vcp=1&amp;vis=1&amp;pid=e358a85b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87197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2_1#498b15a5d.blank?vaa=1&amp;vcp=1&amp;vis=1&amp;pid=e358a85b8&amp;color=0,0,0&amp;vpa=8&amp;vtp=1&amp;vaab=1&amp;bbb=1"/>
          <p:cNvSpPr/>
          <p:nvPr/>
        </p:nvSpPr>
        <p:spPr>
          <a:xfrm>
            <a:off x="5350415" y="3856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化合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3_1#498b15a5d.blank?vaa=1&amp;vcp=1&amp;vis=1&amp;pid=e358a85b8&amp;color=0,0,0&amp;vpa=9&amp;vtp=1&amp;vaab=1&amp;bbb=1"/>
              <p:cNvSpPr/>
              <p:nvPr/>
            </p:nvSpPr>
            <p:spPr>
              <a:xfrm>
                <a:off x="5021008" y="4634719"/>
                <a:ext cx="490315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Li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LiOH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3_1#498b15a5d.blank?vaa=1&amp;vcp=1&amp;vis=1&amp;pid=e358a85b8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008" y="4634719"/>
                <a:ext cx="490315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7_AN.4_1#498b15a5d.blank?vaa=1&amp;vcp=1&amp;vis=1&amp;pid=e358a85b8&amp;color=0,0,0&amp;vpa=10&amp;vtp=1&amp;vaab=1&amp;bbb=1"/>
              <p:cNvSpPr/>
              <p:nvPr/>
            </p:nvSpPr>
            <p:spPr>
              <a:xfrm>
                <a:off x="5633435" y="5277149"/>
                <a:ext cx="2434082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氧气（或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QB_7_AN.4_1#498b15a5d.blank?vaa=1&amp;vcp=1&amp;vis=1&amp;pid=e358a85b8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435" y="5277149"/>
                <a:ext cx="2434082" cy="410782"/>
              </a:xfrm>
              <a:prstGeom prst="rect">
                <a:avLst/>
              </a:prstGeom>
              <a:blipFill>
                <a:blip r:embed="rId6"/>
                <a:stretch>
                  <a:fillRect l="-3258" t="-37313" r="-3509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7_AN.26_1#498b15a5d.blank?vaa=1&amp;vcp=1&amp;vis=1&amp;pid=e358a85b8&amp;color=0,0,0&amp;vpa=11&amp;vtp=1&amp;vaab=1&amp;bbb=1"/>
          <p:cNvSpPr/>
          <p:nvPr/>
        </p:nvSpPr>
        <p:spPr>
          <a:xfrm>
            <a:off x="4994815" y="57788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1787</Words>
  <Application>Microsoft Office PowerPoint</Application>
  <PresentationFormat>宽屏</PresentationFormat>
  <Paragraphs>361</Paragraphs>
  <Slides>42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 (正文)</vt:lpstr>
      <vt:lpstr>华文隶书</vt:lpstr>
      <vt:lpstr>华文细黑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2024-11-25T00:43:36Z</dcterms:created>
  <dcterms:modified xsi:type="dcterms:W3CDTF">2025-07-23T07:26:57Z</dcterms:modified>
  <cp:category/>
  <cp:contentStatus/>
</cp:coreProperties>
</file>