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17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18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0825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0b850f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8ACEF8D-EAA9-4CFD-AA75-E54A5E48358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科技创新与经济全球化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0b850f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E5DC24A-FEB6-4616-BB69-FF3CA29E4F4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367e53c5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66864ac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fe4276a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0a439ff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67e53c5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966864ac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efe4276a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0a439ff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科技创新与经济全球化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0b850f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7E6CA58-ED5C-4C93-94B5-473649D1BB0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367e53c5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66864ac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fe4276a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0a439ff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67e53c5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966864ac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efe4276a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0a439ff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科技创新与经济全球化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5F6F080-B5FB-1615-37E3-43C45C1F36E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C659D16-EC61-48B0-8836-5E97E1FA6EA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61835D3-260F-41B0-A118-1B13A98DBE8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367e53c5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66864ac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fe4276a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0a439ff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67e53c5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966864ac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efe4276a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0a439ff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9BA79FF-ABCF-42B5-B8AA-49E0513DA63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367e53c5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66864ac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fe4276a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0a439ff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67e53c5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966864ac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efe4276a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0a439ff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8895352e5?colgroup=2,17,9&amp;vcp=1&amp;pid=0df52b41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333637"/>
              </p:ext>
            </p:extLst>
          </p:nvPr>
        </p:nvGraphicFramePr>
        <p:xfrm>
          <a:off x="539496" y="1841436"/>
          <a:ext cx="11073384" cy="3890328"/>
        </p:xfrm>
        <a:graphic>
          <a:graphicData uri="http://schemas.openxmlformats.org/drawingml/2006/table">
            <a:tbl>
              <a:tblPr/>
              <a:tblGrid>
                <a:gridCol w="117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2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唐朝时期已经发明火药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唐朝末年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药开始运用于军事领域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宋元时期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药武器广泛运用于战争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元朝发明了火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13世纪传入阿拉伯地区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14世纪初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经阿拉伯人传入欧洲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对欧洲的火器制造和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作战方式产生了巨大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推动了欧洲社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会的变革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8895352e5?colgroup=2,17,9&amp;vcp=1&amp;pid=0df52b418&amp;color=0,0,0&amp;vtp=1&amp;vaab=1&amp;bt=1&amp;bbb=1">
            <a:extLst>
              <a:ext uri="{FF2B5EF4-FFF2-40B4-BE49-F238E27FC236}">
                <a16:creationId xmlns:a16="http://schemas.microsoft.com/office/drawing/2014/main" id="{3DB1A1E9-0181-C115-244E-8BED21636332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8895352e5?colgroup=2,17,9&amp;vcp=1&amp;pid=0df52b41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384114"/>
              </p:ext>
            </p:extLst>
          </p:nvPr>
        </p:nvGraphicFramePr>
        <p:xfrm>
          <a:off x="539496" y="1841436"/>
          <a:ext cx="11073384" cy="3879724"/>
        </p:xfrm>
        <a:graphic>
          <a:graphicData uri="http://schemas.openxmlformats.org/drawingml/2006/table">
            <a:tbl>
              <a:tblPr/>
              <a:tblGrid>
                <a:gridCol w="117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2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战国时做成指南工具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司南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宋代开始用人造磁铁制成指南工具（指南针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并制成了罗盘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北宋末年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中国的海船上开始使用指南针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阿拉伯人将指南针传到欧洲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大大促进了世界远洋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航海技术的发展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8895352e5?colgroup=2,17,9&amp;vcp=1&amp;pid=0df52b418&amp;color=0,0,0&amp;mp=1&amp;vtp=1&amp;vaab=1&amp;bt=1&amp;bbb=1">
            <a:extLst>
              <a:ext uri="{FF2B5EF4-FFF2-40B4-BE49-F238E27FC236}">
                <a16:creationId xmlns:a16="http://schemas.microsoft.com/office/drawing/2014/main" id="{44B0A266-2744-45FE-389F-5112566584B2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8895352e5?colgroup=5,13,11&amp;vcp=1&amp;pid=0df52b41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024399"/>
              </p:ext>
            </p:extLst>
          </p:nvPr>
        </p:nvGraphicFramePr>
        <p:xfrm>
          <a:off x="539496" y="2112930"/>
          <a:ext cx="11073384" cy="3343276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8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《伤寒杂病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东汉的张仲景所著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总结了各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种疾病的症候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发展了中医学的理论和治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疗方法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《齐民要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北朝贾思勰撰写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总结了农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渔等方面的生产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是我国现存最早的一部完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整的农书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8895352e5?colgroup=5,13,11&amp;vcp=1&amp;pid=0df52b418&amp;color=0,0,0&amp;vtp=1&amp;vaab=1&amp;bt=1&amp;bbb=1">
            <a:extLst>
              <a:ext uri="{FF2B5EF4-FFF2-40B4-BE49-F238E27FC236}">
                <a16:creationId xmlns:a16="http://schemas.microsoft.com/office/drawing/2014/main" id="{AFD5DACD-16CF-4342-BB18-2BE7D1A124AF}"/>
              </a:ext>
            </a:extLst>
          </p:cNvPr>
          <p:cNvSpPr txBox="1"/>
          <p:nvPr/>
        </p:nvSpPr>
        <p:spPr>
          <a:xfrm>
            <a:off x="1089473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8895352e5?colgroup=5,13,11&amp;vcp=1&amp;pid=0df52b41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181542"/>
              </p:ext>
            </p:extLst>
          </p:nvPr>
        </p:nvGraphicFramePr>
        <p:xfrm>
          <a:off x="539496" y="2112930"/>
          <a:ext cx="11073384" cy="3343276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8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圆周率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南北朝的祖冲之把圆周率精确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到小数点以后的第七位数字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领先世界近千年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《天工开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明朝的宋应星编写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对我国的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农业和手工业生产技术进行了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全面的总结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中国17世纪的工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艺百科全书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8895352e5?colgroup=5,13,11&amp;vcp=1&amp;pid=0df52b418&amp;color=0,0,0&amp;mp=1&amp;vtp=1&amp;vaab=1&amp;bt=1&amp;bbb=1">
            <a:extLst>
              <a:ext uri="{FF2B5EF4-FFF2-40B4-BE49-F238E27FC236}">
                <a16:creationId xmlns:a16="http://schemas.microsoft.com/office/drawing/2014/main" id="{79E48B5E-9096-9E02-D2F5-06FC9ADC0F0A}"/>
              </a:ext>
            </a:extLst>
          </p:cNvPr>
          <p:cNvSpPr txBox="1"/>
          <p:nvPr/>
        </p:nvSpPr>
        <p:spPr>
          <a:xfrm>
            <a:off x="1089473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8895352e5?colgroup=5,13,11&amp;vcp=1&amp;pid=0df52b41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119484"/>
              </p:ext>
            </p:extLst>
          </p:nvPr>
        </p:nvGraphicFramePr>
        <p:xfrm>
          <a:off x="539496" y="2396172"/>
          <a:ext cx="11073384" cy="2776792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8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《本草纲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明朝的李时珍编写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总结了我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国古代药物学成就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是一部规模空前的药物学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丰富了我国医药学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宝库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在世界医药史上占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有重要的地位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8895352e5?colgroup=5,13,11&amp;vcp=1&amp;pid=0df52b418&amp;color=0,0,0&amp;mp=1&amp;vtp=1&amp;vaab=1&amp;bt=1&amp;bbb=1">
            <a:extLst>
              <a:ext uri="{FF2B5EF4-FFF2-40B4-BE49-F238E27FC236}">
                <a16:creationId xmlns:a16="http://schemas.microsoft.com/office/drawing/2014/main" id="{831D391F-2721-4419-7A06-470AECD7436F}"/>
              </a:ext>
            </a:extLst>
          </p:cNvPr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8895352e5?colgroup=5,13,11&amp;vcp=1&amp;pid=0df52b41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026185"/>
              </p:ext>
            </p:extLst>
          </p:nvPr>
        </p:nvGraphicFramePr>
        <p:xfrm>
          <a:off x="539496" y="1564068"/>
          <a:ext cx="11073384" cy="4441000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8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两弹一星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1964年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我国第一颗原子弹爆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炸成功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1966年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我国第一次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成功进行了发射导弹核武器的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试验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1967年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我国第一颗氢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弹爆炸成功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1970年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功地发射了第一颗人造地球卫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——东方红一号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打破了当时有核大国的核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垄断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增强了我国的国防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大大提高了我国的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8895352e5?colgroup=5,13,11&amp;vcp=1&amp;pid=0df52b418&amp;color=0,0,0&amp;vtp=1&amp;vaab=1&amp;bt=1&amp;bbb=1">
            <a:extLst>
              <a:ext uri="{FF2B5EF4-FFF2-40B4-BE49-F238E27FC236}">
                <a16:creationId xmlns:a16="http://schemas.microsoft.com/office/drawing/2014/main" id="{9A141BB7-5188-B9D6-BEB9-6D3103CD3DEF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5_BD#8895352e5?colgroup=5,13,11&amp;vcp=1&amp;pid=0df52b41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800610"/>
              </p:ext>
            </p:extLst>
          </p:nvPr>
        </p:nvGraphicFramePr>
        <p:xfrm>
          <a:off x="539496" y="1286700"/>
          <a:ext cx="11073384" cy="4995736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8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载人航天工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1999年11月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神舟一号无人飞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船成功完成载人航天工程的第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一次飞行试验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2003年10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杨利伟乘坐神舟五号载人飞船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升入太空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2008年9月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翟志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刚成功完成出舱任务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2021年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神舟十二号载人飞船与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天和核心舱完成交会对接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开启了我国的飞天之旅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我国成为世界上第三个独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立掌握载人航天技术的国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8895352e5?colgroup=5,13,11&amp;vcp=1&amp;pid=0df52b418&amp;color=0,0,0&amp;vtp=1&amp;vaab=1&amp;bt=1&amp;bbb=1">
            <a:extLst>
              <a:ext uri="{FF2B5EF4-FFF2-40B4-BE49-F238E27FC236}">
                <a16:creationId xmlns:a16="http://schemas.microsoft.com/office/drawing/2014/main" id="{9DF0E4A6-D51E-A823-5D3B-CD1F96A55B0C}"/>
              </a:ext>
            </a:extLst>
          </p:cNvPr>
          <p:cNvSpPr txBox="1"/>
          <p:nvPr/>
        </p:nvSpPr>
        <p:spPr>
          <a:xfrm>
            <a:off x="10894735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5_BD#8895352e5?colgroup=5,13,11&amp;vcp=1&amp;pid=0df52b41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347306"/>
              </p:ext>
            </p:extLst>
          </p:nvPr>
        </p:nvGraphicFramePr>
        <p:xfrm>
          <a:off x="539496" y="1835562"/>
          <a:ext cx="11073384" cy="3898012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8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籼型杂交水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20世纪70年代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袁隆平在世界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上首次培育出籼型杂交水稻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为解决我国吃饭问题和保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障我国的粮食安全作出巨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大贡献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对解决世界性饥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饿问题也有重要贡献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青蒿素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20世纪70年代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屠呦呦领导科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研团队发现青蒿素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对人类生命健康事业作出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巨大贡献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8895352e5?colgroup=5,13,11&amp;vcp=1&amp;pid=0df52b418&amp;color=0,0,0&amp;mp=1&amp;vtp=1&amp;vaab=1&amp;bt=1&amp;bbb=1">
            <a:extLst>
              <a:ext uri="{FF2B5EF4-FFF2-40B4-BE49-F238E27FC236}">
                <a16:creationId xmlns:a16="http://schemas.microsoft.com/office/drawing/2014/main" id="{FCB24D0A-4ECA-1240-C174-FC838BBABA09}"/>
              </a:ext>
            </a:extLst>
          </p:cNvPr>
          <p:cNvSpPr txBox="1"/>
          <p:nvPr/>
        </p:nvSpPr>
        <p:spPr>
          <a:xfrm>
            <a:off x="10894735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27e7337e?vcp=1&amp;pid=966864ac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世界史上的三次科技革命</a:t>
            </a:r>
            <a:endParaRPr lang="en-US" altLang="zh-CN" sz="3200" dirty="0"/>
          </a:p>
        </p:txBody>
      </p:sp>
      <p:graphicFrame>
        <p:nvGraphicFramePr>
          <p:cNvPr id="19" name="P_5_BD#5b44ae0e9?colgroup=5,7,9,6&amp;vcp=1&amp;pid=927e7337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875639"/>
              </p:ext>
            </p:extLst>
          </p:nvPr>
        </p:nvGraphicFramePr>
        <p:xfrm>
          <a:off x="539496" y="1324401"/>
          <a:ext cx="11055096" cy="3913824"/>
        </p:xfrm>
        <a:graphic>
          <a:graphicData uri="http://schemas.openxmlformats.org/drawingml/2006/table">
            <a:tbl>
              <a:tblPr/>
              <a:tblGrid>
                <a:gridCol w="521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20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40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第三次科技革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18世纪60年代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19世纪六七十年代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20世纪四五十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蒸汽机的广泛使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电的广泛应用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电子计算机的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广泛使用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领先国家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5_BD#5b44ae0e9?colgroup=5,7,9,6&amp;vcp=1&amp;pid=927e7337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615660"/>
              </p:ext>
            </p:extLst>
          </p:nvPr>
        </p:nvGraphicFramePr>
        <p:xfrm>
          <a:off x="539496" y="1286700"/>
          <a:ext cx="11055096" cy="5016500"/>
        </p:xfrm>
        <a:graphic>
          <a:graphicData uri="http://schemas.openxmlformats.org/drawingml/2006/table">
            <a:tbl>
              <a:tblPr/>
              <a:tblGrid>
                <a:gridCol w="521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20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40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第三次科技革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主要发明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珍妮机（哈格里夫斯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改良蒸汽机（瓦特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蒸汽机车（斯蒂芬森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耐用的白炽灯（爱迪生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汽车（本茨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飞机（莱特兄弟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现代炸药（诺贝尔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赛璐珞（海厄特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人造纤维（夏尔多内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原子能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计算机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生物工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b44ae0e9?colgroup=5,7,9,6&amp;vcp=1&amp;pid=927e7337e&amp;color=0,0,0&amp;vtp=1&amp;vaab=1&amp;bt=1&amp;bbb=1">
            <a:extLst>
              <a:ext uri="{FF2B5EF4-FFF2-40B4-BE49-F238E27FC236}">
                <a16:creationId xmlns:a16="http://schemas.microsoft.com/office/drawing/2014/main" id="{7D50DCE7-160F-8F1C-F901-3850F26D0F96}"/>
              </a:ext>
            </a:extLst>
          </p:cNvPr>
          <p:cNvSpPr txBox="1"/>
          <p:nvPr/>
        </p:nvSpPr>
        <p:spPr>
          <a:xfrm>
            <a:off x="10876447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9a2557d24.fixed?vcp=1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1#9a2557d24.fixed?vcp=1&amp;color=86,186,157&amp;vtp=1&amp;vaab=1&amp;bbb=1"/>
          <p:cNvSpPr/>
          <p:nvPr/>
        </p:nvSpPr>
        <p:spPr>
          <a:xfrm>
            <a:off x="265176" y="32004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5_BD#5b44ae0e9?colgroup=5,7,9,6&amp;vcp=1&amp;pid=927e7337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506325"/>
              </p:ext>
            </p:extLst>
          </p:nvPr>
        </p:nvGraphicFramePr>
        <p:xfrm>
          <a:off x="539496" y="2118804"/>
          <a:ext cx="11055096" cy="3335592"/>
        </p:xfrm>
        <a:graphic>
          <a:graphicData uri="http://schemas.openxmlformats.org/drawingml/2006/table">
            <a:tbl>
              <a:tblPr/>
              <a:tblGrid>
                <a:gridCol w="521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20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40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第三次科技革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大机器生产取代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手工劳动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工厂制度确立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现代工厂出现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化生产逐渐普及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水线生产出现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生产方式自动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并向信息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智能化发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b44ae0e9?colgroup=5,7,9,6&amp;vcp=1&amp;pid=927e7337e&amp;color=0,0,0&amp;mp=1&amp;vtp=1&amp;vaab=1&amp;bt=1&amp;bbb=1">
            <a:extLst>
              <a:ext uri="{FF2B5EF4-FFF2-40B4-BE49-F238E27FC236}">
                <a16:creationId xmlns:a16="http://schemas.microsoft.com/office/drawing/2014/main" id="{4A81EE66-9573-CC90-7163-2EFAF08C550D}"/>
              </a:ext>
            </a:extLst>
          </p:cNvPr>
          <p:cNvSpPr txBox="1"/>
          <p:nvPr/>
        </p:nvSpPr>
        <p:spPr>
          <a:xfrm>
            <a:off x="10876447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5_BD#5b44ae0e9?colgroup=5,7,9,6&amp;vcp=1&amp;pid=927e7337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76737"/>
              </p:ext>
            </p:extLst>
          </p:nvPr>
        </p:nvGraphicFramePr>
        <p:xfrm>
          <a:off x="539496" y="1558194"/>
          <a:ext cx="11055096" cy="4456812"/>
        </p:xfrm>
        <a:graphic>
          <a:graphicData uri="http://schemas.openxmlformats.org/drawingml/2006/table">
            <a:tbl>
              <a:tblPr/>
              <a:tblGrid>
                <a:gridCol w="521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20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40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第三次科技革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技术发明来自工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匠的实践经验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首先发生在英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主要发生在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轻工业领域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科学研究与工业生产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紧密结合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同时发生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在几个资本主义国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主要发生在重工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科技转化为直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接生产力的速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度加快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“蒸汽时代”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“电气时代”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“信息时代”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5b44ae0e9?colgroup=5,7,9,6&amp;vcp=1&amp;pid=927e7337e&amp;color=0,0,0&amp;vtp=1&amp;vaab=1&amp;bt=1&amp;bbb=1">
            <a:extLst>
              <a:ext uri="{FF2B5EF4-FFF2-40B4-BE49-F238E27FC236}">
                <a16:creationId xmlns:a16="http://schemas.microsoft.com/office/drawing/2014/main" id="{EA3275A9-B00F-71C1-FD6A-D0A60F17B022}"/>
              </a:ext>
            </a:extLst>
          </p:cNvPr>
          <p:cNvSpPr txBox="1"/>
          <p:nvPr/>
        </p:nvSpPr>
        <p:spPr>
          <a:xfrm>
            <a:off x="10876447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5_BD#5b44ae0e9?colgroup=5,7,8,7&amp;vcp=1&amp;pid=927e7337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701031"/>
              </p:ext>
            </p:extLst>
          </p:nvPr>
        </p:nvGraphicFramePr>
        <p:xfrm>
          <a:off x="539496" y="1286700"/>
          <a:ext cx="11073384" cy="4995736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5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7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249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第三次科技革命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工业资产阶级和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工业无产阶级出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界市场初步形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家经济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展不平衡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垄断组织出现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主义由自由资本主义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向垄断资本主义即帝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国主义阶段过渡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本主义对外扩张加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引发第二次世界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资本主义世界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市场最终形成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私人垄断向国家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垄断过渡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社会化程度提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经济全球化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深入发展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b44ae0e9?colgroup=5,7,8,7&amp;vcp=1&amp;pid=927e7337e&amp;color=0,0,0&amp;vtp=1&amp;vaab=1&amp;bt=1&amp;bbb=1">
            <a:extLst>
              <a:ext uri="{FF2B5EF4-FFF2-40B4-BE49-F238E27FC236}">
                <a16:creationId xmlns:a16="http://schemas.microsoft.com/office/drawing/2014/main" id="{B565CE1A-AFC3-B8C9-E6BB-A319D38E503D}"/>
              </a:ext>
            </a:extLst>
          </p:cNvPr>
          <p:cNvSpPr txBox="1"/>
          <p:nvPr/>
        </p:nvSpPr>
        <p:spPr>
          <a:xfrm>
            <a:off x="10894735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5_BD#5b44ae0e9?colgroup=5,7,8,7&amp;vcp=1&amp;pid=927e7337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014573"/>
              </p:ext>
            </p:extLst>
          </p:nvPr>
        </p:nvGraphicFramePr>
        <p:xfrm>
          <a:off x="539496" y="2390298"/>
          <a:ext cx="11073384" cy="278854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5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7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249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第三次科技革命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促进了生产力的发展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推动了经济的发展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改善了人们的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推动了社会的进步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对世界格局产生巨大影响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高科技犯罪问题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克隆人道德问题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战争问题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5b44ae0e9?colgroup=5,7,8,7&amp;vcp=1&amp;pid=927e7337e&amp;color=0,0,0&amp;mp=1&amp;vtp=1&amp;vaab=1&amp;bt=1&amp;bbb=1">
            <a:extLst>
              <a:ext uri="{FF2B5EF4-FFF2-40B4-BE49-F238E27FC236}">
                <a16:creationId xmlns:a16="http://schemas.microsoft.com/office/drawing/2014/main" id="{F89F9D9D-8C96-8FA7-5C46-DF140996C155}"/>
              </a:ext>
            </a:extLst>
          </p:cNvPr>
          <p:cNvSpPr txBox="1"/>
          <p:nvPr/>
        </p:nvSpPr>
        <p:spPr>
          <a:xfrm>
            <a:off x="10894735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5_BD#5b44ae0e9?colgroup=5,7,8,7&amp;vcp=1&amp;pid=927e7337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506276"/>
              </p:ext>
            </p:extLst>
          </p:nvPr>
        </p:nvGraphicFramePr>
        <p:xfrm>
          <a:off x="539496" y="2118804"/>
          <a:ext cx="11073384" cy="3331528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5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7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249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第二次工业革命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第三次科技革命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（1）科学技术是第一生产力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科技推动了人类社会的进步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（2）要努力学习科学文化知识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学习科学家勇于创新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索科学奥秘的精神品质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（3）要走可持续发展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绿色发展之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节约能源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研发清洁能源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要提高环保意识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践行绿色低碳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生活理念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（4）科学技术是一把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双刃剑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b44ae0e9?colgroup=5,7,8,7&amp;vcp=1&amp;pid=927e7337e&amp;color=0,0,0&amp;mp=1&amp;vtp=1&amp;vaab=1&amp;bt=1&amp;bbb=1">
            <a:extLst>
              <a:ext uri="{FF2B5EF4-FFF2-40B4-BE49-F238E27FC236}">
                <a16:creationId xmlns:a16="http://schemas.microsoft.com/office/drawing/2014/main" id="{6CC5463C-6C58-E125-407F-9D9C422B319F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31e79991?vcp=1&amp;pid=966864ac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经济全球化</a:t>
            </a:r>
            <a:endParaRPr lang="en-US" altLang="zh-CN" sz="3200" dirty="0"/>
          </a:p>
        </p:txBody>
      </p:sp>
      <p:graphicFrame>
        <p:nvGraphicFramePr>
          <p:cNvPr id="26" name="P_5_BD#b704f4655?colgroup=3,26&amp;vcp=1&amp;pid=831e7999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307705"/>
              </p:ext>
            </p:extLst>
          </p:nvPr>
        </p:nvGraphicFramePr>
        <p:xfrm>
          <a:off x="539496" y="1324401"/>
          <a:ext cx="11114233" cy="3918396"/>
        </p:xfrm>
        <a:graphic>
          <a:graphicData uri="http://schemas.openxmlformats.org/drawingml/2006/table">
            <a:tbl>
              <a:tblPr/>
              <a:tblGrid>
                <a:gridCol w="14443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96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世界各国在经济上的联系日益加强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从而导致经济活动的全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球性日益加深的过程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各国实行开放型的发展战略和经济体制是经济全球化的基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通信和信息技术的迅速进步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服务和各种生产要素跨国界流动的障碍日益减少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理国际经济活动和交易网络的组织结构不断出现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跨国公司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各国经济的相互依存和相互影响日益加深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5_BD#b704f4655?colgroup=2,3,3,7,6,4&amp;vcp=1&amp;pid=831e799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96751"/>
              </p:ext>
            </p:extLst>
          </p:nvPr>
        </p:nvGraphicFramePr>
        <p:xfrm>
          <a:off x="539496" y="1558194"/>
          <a:ext cx="11064240" cy="4452748"/>
        </p:xfrm>
        <a:graphic>
          <a:graphicData uri="http://schemas.openxmlformats.org/drawingml/2006/table">
            <a:tbl>
              <a:tblPr/>
              <a:tblGrid>
                <a:gridCol w="987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1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主导国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局部交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15世纪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中期前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丝绸之路的开辟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非三洲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局部交流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相对独立的文明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16世纪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至18世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纪中期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新航路的开辟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早期殖民扩张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世界从分散向整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始连为一个整体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西班牙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b704f4655?colgroup=2,3,3,7,6,4&amp;vcp=1&amp;pid=831e79991&amp;color=0,0,0&amp;mp=1&amp;vtp=1&amp;vaab=1&amp;bt=1&amp;bbb=1">
            <a:extLst>
              <a:ext uri="{FF2B5EF4-FFF2-40B4-BE49-F238E27FC236}">
                <a16:creationId xmlns:a16="http://schemas.microsoft.com/office/drawing/2014/main" id="{6E44569E-4A95-2FB1-4140-70E9C34BE8D4}"/>
              </a:ext>
            </a:extLst>
          </p:cNvPr>
          <p:cNvSpPr txBox="1"/>
          <p:nvPr/>
        </p:nvSpPr>
        <p:spPr>
          <a:xfrm>
            <a:off x="10885591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5_BD#b704f4655?colgroup=2,3,3,7,6,4&amp;vcp=1&amp;pid=831e799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328728"/>
              </p:ext>
            </p:extLst>
          </p:nvPr>
        </p:nvGraphicFramePr>
        <p:xfrm>
          <a:off x="539496" y="2396172"/>
          <a:ext cx="11064240" cy="2776792"/>
        </p:xfrm>
        <a:graphic>
          <a:graphicData uri="http://schemas.openxmlformats.org/drawingml/2006/table">
            <a:tbl>
              <a:tblPr/>
              <a:tblGrid>
                <a:gridCol w="987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1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主导国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中期至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两次工业革命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资本主义国家加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强侵略扩张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欧洲成为世界的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从属于西方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b704f4655?colgroup=2,3,3,7,6,4&amp;vcp=1&amp;pid=831e79991&amp;color=0,0,0&amp;mp=1&amp;vtp=1&amp;vaab=1&amp;bt=1&amp;bbb=1">
            <a:extLst>
              <a:ext uri="{FF2B5EF4-FFF2-40B4-BE49-F238E27FC236}">
                <a16:creationId xmlns:a16="http://schemas.microsoft.com/office/drawing/2014/main" id="{F5170A1A-AFAC-140D-CD3D-961F19C925E1}"/>
              </a:ext>
            </a:extLst>
          </p:cNvPr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5_BD#b704f4655?colgroup=2,3,3,7,6,4&amp;vcp=1&amp;pid=831e799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088961"/>
              </p:ext>
            </p:extLst>
          </p:nvPr>
        </p:nvGraphicFramePr>
        <p:xfrm>
          <a:off x="539496" y="1558194"/>
          <a:ext cx="11064240" cy="4452748"/>
        </p:xfrm>
        <a:graphic>
          <a:graphicData uri="http://schemas.openxmlformats.org/drawingml/2006/table">
            <a:tbl>
              <a:tblPr/>
              <a:tblGrid>
                <a:gridCol w="987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1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主导国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50—90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关贸总协定等经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济机构建立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三次科技革命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世界经济体系建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90年代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两极格局结束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世界贸易组织成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中国加入世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界贸易组织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世界各国的交流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合作加强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日益紧密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欧美发达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b704f4655?colgroup=2,3,3,7,6,4&amp;vcp=1&amp;pid=831e79991&amp;color=0,0,0&amp;mp=1&amp;vtp=1&amp;vaab=1&amp;bt=1&amp;bbb=1">
            <a:extLst>
              <a:ext uri="{FF2B5EF4-FFF2-40B4-BE49-F238E27FC236}">
                <a16:creationId xmlns:a16="http://schemas.microsoft.com/office/drawing/2014/main" id="{AA363098-1928-5B6E-77B1-880F30B7EA10}"/>
              </a:ext>
            </a:extLst>
          </p:cNvPr>
          <p:cNvSpPr txBox="1"/>
          <p:nvPr/>
        </p:nvSpPr>
        <p:spPr>
          <a:xfrm>
            <a:off x="10885591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5_BD#b704f4655?colgroup=2,27&amp;vcp=1&amp;pid=831e7999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047395"/>
              </p:ext>
            </p:extLst>
          </p:nvPr>
        </p:nvGraphicFramePr>
        <p:xfrm>
          <a:off x="539496" y="1556480"/>
          <a:ext cx="11114234" cy="4449636"/>
        </p:xfrm>
        <a:graphic>
          <a:graphicData uri="http://schemas.openxmlformats.org/drawingml/2006/table">
            <a:tbl>
              <a:tblPr/>
              <a:tblGrid>
                <a:gridCol w="983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56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（1）积极影响：各国经济往来的障碍减少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促进了世界经济的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对于发展中国家引进先进技术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参与国际竞争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发展本国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经济是一个机遇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（2）消极影响：不合理的国际经济秩序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展中国家资金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技术实力的不足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发展中国家与发达国家的贫富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差距拉大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一些发达国家的跨国公司不仅利用发展中国家的廉价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原料和劳动力赚取高额利润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还将本国不允许生产又容易产生环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境污染的产品转移到发展中国家生产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这是非常不公平的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经济风险对发展中国家经济发展的影响进一步加大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b704f4655?colgroup=2,27&amp;vcp=1&amp;pid=831e79991&amp;color=0,0,0&amp;vtp=1&amp;vaab=1&amp;bt=1&amp;bbb=1">
            <a:extLst>
              <a:ext uri="{FF2B5EF4-FFF2-40B4-BE49-F238E27FC236}">
                <a16:creationId xmlns:a16="http://schemas.microsoft.com/office/drawing/2014/main" id="{04943F8F-3E24-CCA6-D6EA-BCE836ABBEAE}"/>
              </a:ext>
            </a:extLst>
          </p:cNvPr>
          <p:cNvSpPr txBox="1"/>
          <p:nvPr/>
        </p:nvSpPr>
        <p:spPr>
          <a:xfrm>
            <a:off x="10935585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367e53c51.fixed?vcp=1&amp;pid=20b850fc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科技创新与经济全球化</a:t>
            </a:r>
            <a:endParaRPr lang="en-US" altLang="zh-CN" sz="4000" dirty="0"/>
          </a:p>
        </p:txBody>
      </p:sp>
      <p:sp>
        <p:nvSpPr>
          <p:cNvPr id="3" name="C_3_BD#367e53c51.fixed?vcp=1&amp;pid=20b850fc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重难点拨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5_BD#b704f4655?colgroup=2,27&amp;vcp=1&amp;pid=831e799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816597"/>
              </p:ext>
            </p:extLst>
          </p:nvPr>
        </p:nvGraphicFramePr>
        <p:xfrm>
          <a:off x="539496" y="2105342"/>
          <a:ext cx="11114234" cy="3351912"/>
        </p:xfrm>
        <a:graphic>
          <a:graphicData uri="http://schemas.openxmlformats.org/drawingml/2006/table">
            <a:tbl>
              <a:tblPr/>
              <a:tblGrid>
                <a:gridCol w="983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56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出现战争问题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毒品问题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染性疾病问题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核扩散问题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恐怖主义问题等全球性问题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（1）推行可持续发展战略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（2）加强环保教育和投资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限的资源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（3）加大禁毒和反恐力度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（4）加强国际合作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视有关舆论宣传和落后地区的科教工作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）充分发挥联合国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等国际组织的积极作用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（6）推动构建人类命运共同体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b704f4655?colgroup=2,27&amp;vcp=1&amp;pid=831e79991&amp;color=0,0,0&amp;mp=1&amp;vtp=1&amp;vaab=1&amp;bt=1&amp;bbb=1">
            <a:extLst>
              <a:ext uri="{FF2B5EF4-FFF2-40B4-BE49-F238E27FC236}">
                <a16:creationId xmlns:a16="http://schemas.microsoft.com/office/drawing/2014/main" id="{F9FAAE78-0378-4C90-5399-9CDE7666D972}"/>
              </a:ext>
            </a:extLst>
          </p:cNvPr>
          <p:cNvSpPr txBox="1"/>
          <p:nvPr/>
        </p:nvSpPr>
        <p:spPr>
          <a:xfrm>
            <a:off x="10935585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5_BD#b704f4655?colgroup=3,2,22&amp;vcp=1&amp;pid=831e799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021321"/>
              </p:ext>
            </p:extLst>
          </p:nvPr>
        </p:nvGraphicFramePr>
        <p:xfrm>
          <a:off x="539496" y="1556480"/>
          <a:ext cx="11113458" cy="4449636"/>
        </p:xfrm>
        <a:graphic>
          <a:graphicData uri="http://schemas.openxmlformats.org/drawingml/2006/table">
            <a:tbl>
              <a:tblPr/>
              <a:tblGrid>
                <a:gridCol w="1430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5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39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球化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（1）中共十一届三中全会后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我国实行经济体制改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对外开放不断深化：加入亚太经合组织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易组织等区域性经济集团和全球性经济组织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举办亚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太经合组织领导人非正式会议等重大国际会议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2）我国与金砖国家的交流与合作关系表明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积极参与国际竞争与合作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有利于推动世界经济的发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我国积极发展与金砖国家的互利互惠的双边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边经贸关系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有利于维护地区乃至世界的和平与发展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b704f4655?colgroup=3,2,22&amp;vcp=1&amp;pid=831e79991&amp;color=0,0,0&amp;mp=1&amp;vtp=1&amp;vaab=1&amp;bt=1&amp;bbb=1">
            <a:extLst>
              <a:ext uri="{FF2B5EF4-FFF2-40B4-BE49-F238E27FC236}">
                <a16:creationId xmlns:a16="http://schemas.microsoft.com/office/drawing/2014/main" id="{AAC26E93-243D-17F1-2223-E38973AA102B}"/>
              </a:ext>
            </a:extLst>
          </p:cNvPr>
          <p:cNvSpPr txBox="1"/>
          <p:nvPr/>
        </p:nvSpPr>
        <p:spPr>
          <a:xfrm>
            <a:off x="10934809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5_BD#b704f4655?colgroup=3,2,22&amp;vcp=1&amp;pid=831e7999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743665"/>
              </p:ext>
            </p:extLst>
          </p:nvPr>
        </p:nvGraphicFramePr>
        <p:xfrm>
          <a:off x="539496" y="2388584"/>
          <a:ext cx="11113458" cy="2785428"/>
        </p:xfrm>
        <a:graphic>
          <a:graphicData uri="http://schemas.openxmlformats.org/drawingml/2006/table">
            <a:tbl>
              <a:tblPr/>
              <a:tblGrid>
                <a:gridCol w="1430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5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39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球化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（1）中国仍是一个发展中国家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经济全球化有利于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我国充分利用外资与先进技术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先进设备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积极参与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国际竞争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促进我国经济迅速发展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）不合理的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国际经济秩序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逆全球化思潮的抬头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增加了我国参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与国际竞争的难度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b704f4655?colgroup=3,2,22&amp;vcp=1&amp;pid=831e79991&amp;color=0,0,0&amp;vtp=1&amp;vaab=1&amp;bt=1&amp;bbb=1">
            <a:extLst>
              <a:ext uri="{FF2B5EF4-FFF2-40B4-BE49-F238E27FC236}">
                <a16:creationId xmlns:a16="http://schemas.microsoft.com/office/drawing/2014/main" id="{2BD3B7F1-57A6-ED65-F24F-3665CF53BECC}"/>
              </a:ext>
            </a:extLst>
          </p:cNvPr>
          <p:cNvSpPr txBox="1"/>
          <p:nvPr/>
        </p:nvSpPr>
        <p:spPr>
          <a:xfrm>
            <a:off x="10934809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5_BD#b704f4655?colgroup=3,2,22&amp;vcp=1&amp;pid=831e799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749545"/>
              </p:ext>
            </p:extLst>
          </p:nvPr>
        </p:nvGraphicFramePr>
        <p:xfrm>
          <a:off x="539496" y="2111216"/>
          <a:ext cx="11113458" cy="3340164"/>
        </p:xfrm>
        <a:graphic>
          <a:graphicData uri="http://schemas.openxmlformats.org/drawingml/2006/table">
            <a:tbl>
              <a:tblPr/>
              <a:tblGrid>
                <a:gridCol w="1430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5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39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球化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（1）顺应经济全球化潮流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制定防范风险的有效政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（2）坚持以经济建设为中心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大力发展生产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提高综合国力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大力发展科技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实施科教兴国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人才强国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创新驱动发展等战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推动高水平对外开放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加强国际经济交流与合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（3）推动建立公正合理的国际政治经济新秩序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b704f4655?colgroup=3,2,22&amp;vcp=1&amp;pid=831e79991&amp;color=0,0,0&amp;mp=1&amp;vtp=1&amp;vaab=1&amp;bt=1&amp;bbb=1">
            <a:extLst>
              <a:ext uri="{FF2B5EF4-FFF2-40B4-BE49-F238E27FC236}">
                <a16:creationId xmlns:a16="http://schemas.microsoft.com/office/drawing/2014/main" id="{F7F64F0B-0CDE-AA86-4786-66D029AA6C45}"/>
              </a:ext>
            </a:extLst>
          </p:cNvPr>
          <p:cNvSpPr txBox="1"/>
          <p:nvPr/>
        </p:nvSpPr>
        <p:spPr>
          <a:xfrm>
            <a:off x="10934809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efe4276a8.fixed?vcp=1&amp;pid=20b850fc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科技创新与经济全球化</a:t>
            </a:r>
            <a:endParaRPr lang="en-US" altLang="zh-CN" sz="4000" dirty="0"/>
          </a:p>
        </p:txBody>
      </p:sp>
      <p:sp>
        <p:nvSpPr>
          <p:cNvPr id="3" name="C_3_BD#efe4276a8.fixed?vcp=1&amp;pid=20b850fc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304b97367?vaa=1&amp;vcp=1&amp;vis=1&amp;pid=efe4276a8&amp;color=0,0,0&amp;vtp=1&amp;vaab=1&amp;bt=1&amp;bbb=1&amp;hb=1"/>
          <p:cNvSpPr/>
          <p:nvPr/>
        </p:nvSpPr>
        <p:spPr>
          <a:xfrm>
            <a:off x="539496" y="87525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）发明创造和技术革新不仅推动了社会生产力的发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展，还对人类社会发展产生了影响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。阅读下列材料，回答问题。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O_4_BD.1_6#304b97367?iti=1&amp;htil=1&amp;vaa=1&amp;vcp=1&amp;vis=1&amp;pid=efe4276a8&amp;color=0,0,0&amp;vtp=1&amp;vaab=1&amp;bbb=1"/>
          <p:cNvSpPr/>
          <p:nvPr/>
        </p:nvSpPr>
        <p:spPr>
          <a:xfrm>
            <a:off x="1368203" y="4762976"/>
            <a:ext cx="2036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曲辕犁</a:t>
            </a:r>
            <a:endParaRPr lang="en-US" altLang="zh-CN" sz="2800" dirty="0"/>
          </a:p>
        </p:txBody>
      </p:sp>
      <p:sp>
        <p:nvSpPr>
          <p:cNvPr id="7" name="QO_4_BD.1_7#304b97367?iti=2&amp;htil=1&amp;vaa=1&amp;vcp=1&amp;vis=1&amp;pid=efe4276a8&amp;color=0,0,0&amp;vtp=1&amp;vaab=1&amp;bbb=1&amp;hb=1"/>
          <p:cNvSpPr/>
          <p:nvPr/>
        </p:nvSpPr>
        <p:spPr>
          <a:xfrm>
            <a:off x="4343400" y="4762976"/>
            <a:ext cx="3511296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瓦特改良的蒸汽</a:t>
            </a: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</a:t>
            </a:r>
            <a:endParaRPr lang="en-US" altLang="zh-CN" sz="2800" dirty="0"/>
          </a:p>
        </p:txBody>
      </p:sp>
      <p:sp>
        <p:nvSpPr>
          <p:cNvPr id="8" name="QO_4_BD.1_8#304b97367?iti=3&amp;htil=1&amp;vaa=1&amp;vcp=1&amp;vis=1&amp;pid=efe4276a8&amp;color=0,0,0&amp;vtp=1&amp;vaab=1&amp;bbb=1"/>
          <p:cNvSpPr/>
          <p:nvPr/>
        </p:nvSpPr>
        <p:spPr>
          <a:xfrm>
            <a:off x="8601615" y="4762976"/>
            <a:ext cx="2392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蒸汽机车</a:t>
            </a:r>
            <a:endParaRPr lang="en-US" altLang="zh-CN" sz="2800" dirty="0"/>
          </a:p>
        </p:txBody>
      </p:sp>
      <p:pic>
        <p:nvPicPr>
          <p:cNvPr id="9" name="图片 8" descr="曲辕犁1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63362" y="2889472"/>
            <a:ext cx="2798064" cy="1984248"/>
          </a:xfrm>
          <a:prstGeom prst="rect">
            <a:avLst/>
          </a:prstGeom>
        </p:spPr>
      </p:pic>
      <p:pic>
        <p:nvPicPr>
          <p:cNvPr id="10" name="图片 9" descr="蒸汽机2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40824" y="2870168"/>
            <a:ext cx="1961778" cy="1892808"/>
          </a:xfrm>
          <a:prstGeom prst="rect">
            <a:avLst/>
          </a:prstGeom>
        </p:spPr>
      </p:pic>
      <p:pic>
        <p:nvPicPr>
          <p:cNvPr id="11" name="图片 10" descr="史蒂芬孙火车机车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8168481" y="2814320"/>
            <a:ext cx="2825496" cy="194865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_1#d8bffb4dc?vaa=1&amp;vcp=1&amp;vis=1&amp;pid=304b97367&amp;color=0,0,0&amp;vtp=1&amp;vaab=1&amp;bt=1&amp;bbb=1&amp;hb=1"/>
          <p:cNvSpPr/>
          <p:nvPr/>
        </p:nvSpPr>
        <p:spPr>
          <a:xfrm>
            <a:off x="539496" y="15033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（1）材料一中，图一的生产工具最先出现于哪一个朝代？（1分）指出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图二和图三的联系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QO_5_AS.1_1#d8bffb4dc?vaa=1&amp;vcp=1&amp;vis=1&amp;pid=304b97367&amp;color=0,0,0&amp;vtp=1&amp;vaab=1&amp;bbb=1&amp;hb=1"/>
          <p:cNvSpPr/>
          <p:nvPr/>
        </p:nvSpPr>
        <p:spPr>
          <a:xfrm>
            <a:off x="539496" y="31467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为图表类解析题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材料二中图表的关键信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息并结合所学知识回答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5_AN.2_1#d8bffb4dc?vaa=1&amp;vcp=1&amp;vis=1&amp;pid=304b97367&amp;color=0,0,0&amp;vtp=1&amp;vaab=1&amp;bbb=1"/>
          <p:cNvSpPr/>
          <p:nvPr/>
        </p:nvSpPr>
        <p:spPr>
          <a:xfrm>
            <a:off x="539496" y="46927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朝代：唐朝。（1分）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联系：蒸汽机的改进为蒸汽机车提供了动力</a:t>
            </a:r>
            <a:r>
              <a:rPr lang="en-US" altLang="zh-CN" sz="2800" b="0" i="0" spc="-1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spc="-1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2d08c6a8?vcp=1&amp;vis=1&amp;pid=304b97367&amp;color=0,0,0&amp;vtp=1&amp;vaab=1&amp;bt=1&amp;bbb=1"/>
          <p:cNvSpPr/>
          <p:nvPr/>
        </p:nvSpPr>
        <p:spPr>
          <a:xfrm>
            <a:off x="539496" y="7787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近代主要资本主义国家的实力比较表</a:t>
            </a:r>
            <a:endParaRPr lang="en-US" altLang="zh-CN" sz="2800" dirty="0"/>
          </a:p>
        </p:txBody>
      </p:sp>
      <p:graphicFrame>
        <p:nvGraphicFramePr>
          <p:cNvPr id="38" name="P_5_BD#72d08c6a8?colgroup=3,26&amp;vcp=1&amp;vis=1&amp;pid=304b9736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987737"/>
              </p:ext>
            </p:extLst>
          </p:nvPr>
        </p:nvGraphicFramePr>
        <p:xfrm>
          <a:off x="539496" y="2115629"/>
          <a:ext cx="11082528" cy="395179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1870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年工业产量占资本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主义世界比重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（%）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年工业产量在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世界上所占位次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年殖民地面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积所占位次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5_BD#72d08c6a8?colgroup=30&amp;vcp=1&amp;vis=1&amp;pid=304b9736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131116"/>
              </p:ext>
            </p:extLst>
          </p:nvPr>
        </p:nvGraphicFramePr>
        <p:xfrm>
          <a:off x="539496" y="2382234"/>
          <a:ext cx="11100816" cy="2798128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981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工业的飞速发展极大地改善了人们的物质生活条件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但也使得鲁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尔区成为德国空气污染重灾区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1962年12月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鲁尔区居民呼吸道疾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心脏疾病和癌症等发病率明显上升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当月死亡人数同比猛增了156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0" lv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世界近现代史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72d08c6a8?colgroup=30&amp;vcp=1&amp;vis=1&amp;pid=304b97367&amp;color=0,0,0&amp;vtp=1&amp;vaab=1&amp;bt=1&amp;bbb=1">
            <a:extLst>
              <a:ext uri="{FF2B5EF4-FFF2-40B4-BE49-F238E27FC236}">
                <a16:creationId xmlns:a16="http://schemas.microsoft.com/office/drawing/2014/main" id="{1B8227FC-C898-DA9C-F8A1-91647E087E0F}"/>
              </a:ext>
            </a:extLst>
          </p:cNvPr>
          <p:cNvSpPr txBox="1"/>
          <p:nvPr/>
        </p:nvSpPr>
        <p:spPr>
          <a:xfrm>
            <a:off x="10922167" y="16738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_1#6ad5cfbb4?vaa=1&amp;vcp=1&amp;vis=1&amp;pid=304b97367&amp;color=0,0,0&amp;mp=1&amp;vtp=1&amp;vaab=1&amp;bt=1&amp;bbb=1&amp;hb=1"/>
          <p:cNvSpPr/>
          <p:nvPr/>
        </p:nvSpPr>
        <p:spPr>
          <a:xfrm>
            <a:off x="539496" y="13328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（2）材料二中，1913年主要资本主义国家的实力发生了什么变化？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）根据材料二，归纳德国工业化过程中出现的社会问题。（1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S.1_1#6ad5cfbb4?vaa=1&amp;vcp=1&amp;vis=1&amp;pid=304b97367&amp;color=0,0,0&amp;vtp=1&amp;vaab=1&amp;bbb=1&amp;hb=1"/>
          <p:cNvSpPr/>
          <p:nvPr/>
        </p:nvSpPr>
        <p:spPr>
          <a:xfrm>
            <a:off x="539496" y="2822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为图表类解析题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材料二中图表的关键信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息并结合所学知识回答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5_AN.2_1#6ad5cfbb4?vaa=1&amp;vcp=1&amp;vis=1&amp;pid=304b97367&amp;color=0,0,0&amp;vtp=1&amp;vaab=1&amp;bbb=1&amp;hb=1"/>
          <p:cNvSpPr/>
          <p:nvPr/>
        </p:nvSpPr>
        <p:spPr>
          <a:xfrm>
            <a:off x="539496" y="432402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变化：美国、德国分别超过了英国和法国。（1分）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社会问题：环境污染严重，影响居民身体健康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d518de98?vcp=1&amp;pid=367e53c5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热点链接</a:t>
            </a:r>
            <a:endParaRPr lang="en-US" altLang="zh-CN" sz="3000" dirty="0"/>
          </a:p>
        </p:txBody>
      </p:sp>
      <p:sp>
        <p:nvSpPr>
          <p:cNvPr id="3" name="P_5_BD#b1f9be557?vcp=1&amp;pid=5d518de98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2024年9月23日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，习近平总书记在接见探月工程嫦娥六号任务参研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参试人员代表时强调，探月工程成果凝结着我国几代航天人的智慧和心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从一个侧面展示了我们这些年在科技自立自强上取得的显著成就，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充分展现了中国人的志气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、骨气和底气。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要在全社会大力弘扬追逐梦想、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勇于探索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、协同攻坚、合作共赢的探月精神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，进一步增强全体中华儿女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的民族自信心和自豪感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，凝聚起以中国式现代化全面推进强国建设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族复兴伟业的磅礴力量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_1#50c57823c?vaa=1&amp;vcp=1&amp;vis=1&amp;pid=304b97367&amp;color=0,0,0&amp;vtp=1&amp;vaab=1&amp;bt=1&amp;bbb=1&amp;hb=1"/>
          <p:cNvSpPr/>
          <p:nvPr/>
        </p:nvSpPr>
        <p:spPr>
          <a:xfrm>
            <a:off x="539496" y="164282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（3）综合上述材料，从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“经济”“交通”“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社会生活”中选取一个角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度，围绕“技术革新”提炼一个观点，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并选取两个史实加以论述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S.1_1#50c57823c?vaa=1&amp;vcp=1&amp;vis=1&amp;pid=304b97367&amp;color=0,0,0&amp;vtp=1&amp;vaab=1&amp;bbb=1&amp;hb=1"/>
          <p:cNvSpPr/>
          <p:nvPr/>
        </p:nvSpPr>
        <p:spPr>
          <a:xfrm>
            <a:off x="539496" y="37873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选取一个角度并提炼观点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围绕观点列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举相关史实论述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50c57823c?vaa=1&amp;vcp=1&amp;vis=1&amp;pid=304b97367&amp;color=0,0,0&amp;vtp=1&amp;vaab=1&amp;bt=1&amp;bbb=1&amp;hb=1"/>
          <p:cNvSpPr/>
          <p:nvPr/>
        </p:nvSpPr>
        <p:spPr>
          <a:xfrm>
            <a:off x="430855" y="109263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【示例】观点：技术革新促进了交通发展。（1分）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论述：随着工业革命的不断深入，斯蒂芬森设计的蒸汽机车正式试车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标志着铁路时代正式开始，这使市场之间的联系变得更加紧密。第二次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工业革命期间，汽车的发明和使用促进了石油的开发与利用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。（4分）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结论：技术的革新促进了交通的革命，改变了人们的出行方式，促进了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经济的发展，提高了人们的生活质量；我们要重视科学技术，不断改革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创新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7f3651201?vcp=1&amp;pid=efe4276a8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请完成第285—286页［备考练习］习题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f0a439ffc.fixed?vcp=1&amp;pid=20b850fc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科技创新与经济全球化</a:t>
            </a:r>
            <a:endParaRPr lang="en-US" altLang="zh-CN" sz="4000" dirty="0"/>
          </a:p>
        </p:txBody>
      </p:sp>
      <p:sp>
        <p:nvSpPr>
          <p:cNvPr id="3" name="C_3_BD#f0a439ffc.fixed?vcp=1&amp;pid=20b850fc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第38讲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科技创新与经济全球化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f52811d9?vcp=1&amp;pid=f0a439ff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5_BD.11_1#2858d91a4?vaa=1&amp;vcp=1&amp;vis=1&amp;pid=3f52811d9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1.（2024·四川乐山·中考）钱学森、钱三强、邓稼先等一大批科学家，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把个人理想与祖国命运、个人志向与民族振兴紧密联系在一起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天动地事，做隐姓埋名人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打破了有核大国的核垄断，增强了新中国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的国防实力，铸就了伟大的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2_1#2858d91a4.bracket?vaa=1&amp;vcp=1&amp;vis=1&amp;pid=3f52811d9&amp;color=0,0,0&amp;vpa=1&amp;vtp=1&amp;vaab=1"/>
          <p:cNvSpPr/>
          <p:nvPr/>
        </p:nvSpPr>
        <p:spPr>
          <a:xfrm>
            <a:off x="5083715" y="31970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11_2#2858d91a4.choices?vaa=1&amp;vcp=1&amp;vis=1&amp;pid=3f52811d9&amp;color=0,0,0&amp;vtp=1&amp;vaab=1&amp;bb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A.抗美援朝精神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B.铁人精神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C.红旗渠精神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两弹一星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88551eef2?vaa=1&amp;vcp=1&amp;vis=1&amp;pid=3f52811d9&amp;color=0,0,0&amp;vtp=1&amp;vaab=1&amp;bt=1&amp;bbb=1&amp;hb=1"/>
          <p:cNvSpPr/>
          <p:nvPr/>
        </p:nvSpPr>
        <p:spPr>
          <a:xfrm>
            <a:off x="539496" y="22622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2.（2024·湖南长沙·中考）在1500年，世界站在了一个人类新时代的边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缘。世界三个主要区域——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东半球、西半球和大洋洲的人们，已经准备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着进入永久而持续的互动之中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材料评价的是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_1#88551eef2.bracket?vaa=1&amp;vcp=1&amp;vis=1&amp;pid=3f52811d9&amp;color=0,0,0&amp;vpa=2&amp;vtp=1&amp;vaab=1"/>
          <p:cNvSpPr/>
          <p:nvPr/>
        </p:nvSpPr>
        <p:spPr>
          <a:xfrm>
            <a:off x="7928514" y="35435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3_2#88551eef2.choices?vaa=1&amp;vcp=1&amp;vis=1&amp;pid=3f52811d9&amp;color=0,0,0&amp;vtp=1&amp;vaab=1&amp;bbb=1"/>
          <p:cNvSpPr/>
          <p:nvPr/>
        </p:nvSpPr>
        <p:spPr>
          <a:xfrm>
            <a:off x="539496" y="41113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A.郑和下西洋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B.文艺复兴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C.新航路的开辟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D.殖民争霸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BD.15_1#4986597d9?vaa=1&amp;vcp=1&amp;vis=1&amp;pid=3f52811d9&amp;color=0,0,0&amp;vtp=1&amp;vaab=1&amp;bbb=1&amp;hb=1"/>
          <p:cNvSpPr/>
          <p:nvPr/>
        </p:nvSpPr>
        <p:spPr>
          <a:xfrm>
            <a:off x="539496" y="18752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3.（2024·山东潍坊·中考，有改动）英格兰中西部有许多煤矿和铁矿厂，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烟囱冒着黑烟，熏黑了建筑物，被称为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黑色地区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导致这一现象出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现的原因是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6_1#4986597d9.bracket?vaa=1&amp;vcp=1&amp;vis=1&amp;pid=3f52811d9&amp;color=0,0,0&amp;vpa=3&amp;vtp=1&amp;vaab=1"/>
          <p:cNvSpPr/>
          <p:nvPr/>
        </p:nvSpPr>
        <p:spPr>
          <a:xfrm>
            <a:off x="2496883" y="315653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D</a:t>
            </a:r>
            <a:endParaRPr lang="en-US" altLang="zh-CN" sz="2800" dirty="0"/>
          </a:p>
        </p:txBody>
      </p:sp>
      <p:sp>
        <p:nvSpPr>
          <p:cNvPr id="7" name="QC_5_BD.15_2#4986597d9.choices?vaa=1&amp;vcp=1&amp;vis=1&amp;pid=3f52811d9&amp;color=0,0,0&amp;vtp=1&amp;vaab=1&amp;bbb=1"/>
          <p:cNvSpPr/>
          <p:nvPr/>
        </p:nvSpPr>
        <p:spPr>
          <a:xfrm>
            <a:off x="539496" y="39520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A.黑奴贸易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光荣革命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C.殖民扩张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D.工业革命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c30a893b?vcp=1&amp;pid=f0a439ff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5_BD.17_1#96bbc3275?vaa=1&amp;vcp=1&amp;vis=1&amp;pid=8c30a893b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4.（2024·山东滨州·中考）《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齐民要术》是我国现存最早的一部完整的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齐民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是指使人民丰衣足食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要术”是说重要的方法，合起来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的意思就是指百姓从事生活资料生产的最重要的技术和知识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作者具有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8_1#96bbc3275.bracket?vaa=1&amp;vcp=1&amp;vis=1&amp;pid=8c30a893b&amp;color=0,0,0&amp;vpa=4&amp;vtp=1&amp;vaab=1"/>
          <p:cNvSpPr/>
          <p:nvPr/>
        </p:nvSpPr>
        <p:spPr>
          <a:xfrm>
            <a:off x="1883314" y="31970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A</a:t>
            </a:r>
            <a:endParaRPr lang="en-US" altLang="zh-CN" sz="2800" dirty="0"/>
          </a:p>
        </p:txBody>
      </p:sp>
      <p:sp>
        <p:nvSpPr>
          <p:cNvPr id="5" name="QC_5_BD.17_2#96bbc3275.choices?vaa=1&amp;vcp=1&amp;vis=1&amp;pid=8c30a893b&amp;color=0,0,0&amp;vtp=1&amp;vaab=1&amp;bbb=1"/>
          <p:cNvSpPr/>
          <p:nvPr/>
        </p:nvSpPr>
        <p:spPr>
          <a:xfrm>
            <a:off x="539496" y="383906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A.以民生为本的务实精神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B.不迷信权威的批判精神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C.注重实验分析的科学精神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D.大无畏的探险精神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9e00c9b33?vaa=1&amp;vcp=1&amp;vis=1&amp;pid=8c30a893b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5.（2024·江西九江·模拟）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李时珍深入社会，进行实地调查，他不辞辛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苦，到深山僻野中采集药物标本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经过27年持续不断的努力，编写出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了《本草纲目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材料体现了《本草纲目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0_1#9e00c9b33.bracket?vaa=1&amp;vcp=1&amp;vis=1&amp;pid=8c30a893b&amp;color=0,0,0&amp;vpa=5&amp;vtp=1&amp;vaab=1"/>
          <p:cNvSpPr/>
          <p:nvPr/>
        </p:nvSpPr>
        <p:spPr>
          <a:xfrm>
            <a:off x="7730078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D</a:t>
            </a:r>
            <a:endParaRPr lang="en-US" altLang="zh-CN" sz="2800" dirty="0"/>
          </a:p>
        </p:txBody>
      </p:sp>
      <p:sp>
        <p:nvSpPr>
          <p:cNvPr id="4" name="QC_5_BD.19_2#9e00c9b33.choices?vaa=1&amp;vcp=1&amp;vis=1&amp;pid=8c30a893b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.汇聚民间医学精华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.全面总结前人经验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C.在世界上广为流传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.蕴含丰富实践经验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08632d119?vaa=1&amp;vcp=1&amp;vis=1&amp;pid=8c30a893b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6.（2024·湖北武汉·中考，有改动）新航路开辟后，葡萄牙人来到亚洲，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一方面让东南亚的香料有了更多的销路，另一方面让欧洲人的餐桌上增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加了调味品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美洲大陆的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让美洲的玉米和甘薯经过漫长的传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播道路，跨越半个地球来到了中国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这反映出新航路开辟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2_1#08632d119.bracket?vaa=1&amp;vcp=1&amp;vis=1&amp;pid=8c30a893b&amp;color=0,0,0&amp;vpa=6&amp;vtp=1&amp;vaab=1"/>
          <p:cNvSpPr/>
          <p:nvPr/>
        </p:nvSpPr>
        <p:spPr>
          <a:xfrm>
            <a:off x="9350914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A</a:t>
            </a:r>
            <a:endParaRPr lang="en-US" altLang="zh-CN" sz="2800" dirty="0"/>
          </a:p>
        </p:txBody>
      </p:sp>
      <p:sp>
        <p:nvSpPr>
          <p:cNvPr id="4" name="QC_5_BD.21_2#08632d119.choices?vaa=1&amp;vcp=1&amp;vis=1&amp;pid=8c30a893b&amp;color=0,0,0&amp;vtp=1&amp;vaab=1&amp;bbb=1"/>
          <p:cNvSpPr/>
          <p:nvPr/>
        </p:nvSpPr>
        <p:spPr>
          <a:xfrm>
            <a:off x="539496" y="403015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A.密切了世界联系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B.发展了近代自然科学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C.推动了教育普及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D.引发了资产阶级革命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e69da586?vcp=1&amp;pid=367e53c5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关联考点</a:t>
            </a:r>
            <a:endParaRPr lang="en-US" altLang="zh-CN" sz="3000" dirty="0"/>
          </a:p>
        </p:txBody>
      </p:sp>
      <p:sp>
        <p:nvSpPr>
          <p:cNvPr id="3" name="P_5_BD#02cb4d298?vcp=1&amp;pid=6e69da586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重大科技成果、对外开放、经济全球化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一带一路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建设，构建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人类命运共同体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3_1#a119a8c46?vaa=1&amp;vcp=1&amp;vis=1&amp;pid=8c30a893b&amp;color=0,0,0&amp;vtp=1&amp;vaab=1&amp;bt=1&amp;bbb=1&amp;hb=1"/>
          <p:cNvSpPr/>
          <p:nvPr/>
        </p:nvSpPr>
        <p:spPr>
          <a:xfrm>
            <a:off x="539496" y="12158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7.（2024·河北·中考）在法国、德国工业革命中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，政府提倡和奖励科技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，有计划地派遣技术人员去国外考察，引进先进的机器设备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。政府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还重视科研和教育工作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，促进了科技的繁荣、新发明的推广和应用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工业革命提供了源源不断的动力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。这反映了促进法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、德工业革命开展的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重要条件是(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4_1#a119a8c46.bracket?vaa=1&amp;vcp=1&amp;vis=1&amp;pid=8c30a893b&amp;color=0,0,0&amp;vpa=7&amp;vtp=1&amp;vaab=1"/>
          <p:cNvSpPr/>
          <p:nvPr/>
        </p:nvSpPr>
        <p:spPr>
          <a:xfrm>
            <a:off x="2594514" y="37933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3_2#a119a8c46.choices?vaa=1&amp;vcp=1&amp;vis=1&amp;pid=8c30a893b&amp;color=0,0,0&amp;vtp=1&amp;vaab=1&amp;bbb=1"/>
          <p:cNvSpPr/>
          <p:nvPr/>
        </p:nvSpPr>
        <p:spPr>
          <a:xfrm>
            <a:off x="539496" y="44223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.政府的大力推动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.蒸汽机的广泛应用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C.工人运动的发展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.现代工厂制度建立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25_1#fffac903c?iti=4&amp;htil=2&amp;vaa=1&amp;vcp=1&amp;vis=1&amp;pid=8c30a893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6185" y="1094486"/>
            <a:ext cx="2543271" cy="255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25_2#fffac903c?iti=4&amp;htil=2&amp;vaa=1&amp;vcp=1&amp;vis=1&amp;pid=8c30a893b&amp;color=0,0,0&amp;vtp=1&amp;vaab=1&amp;bbb=1&amp;hb=1"/>
          <p:cNvSpPr/>
          <p:nvPr/>
        </p:nvSpPr>
        <p:spPr>
          <a:xfrm>
            <a:off x="8805672" y="3649162"/>
            <a:ext cx="2843784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巴黎街头的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点灯人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  <p:sp>
        <p:nvSpPr>
          <p:cNvPr id="4" name="QC_5_BD.25_3#fffac903c?htil=2&amp;sp=1&amp;vaa=1&amp;vcp=1&amp;vis=1&amp;pid=8c30a893b&amp;color=0,0,0&amp;vtp=1&amp;vaab=1&amp;bt=1&amp;bbb=1&amp;hb=1&amp;hs=1"/>
          <p:cNvSpPr/>
          <p:nvPr/>
        </p:nvSpPr>
        <p:spPr>
          <a:xfrm>
            <a:off x="539496" y="645985"/>
            <a:ext cx="81747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8.（2024·广东广州·中考）17世纪，法国巴黎街道上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安装了几千盏需要人工点燃的街灯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点灯人”成为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新的职业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。“点灯人”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曾提灯点灯，照亮了巴黎300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点灯人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后来逐步退出历史舞台，主要是因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5_AN.26_1#fffac903c.bracket?vaa=1&amp;vcp=1&amp;vis=1&amp;pid=8c30a893b&amp;color=0,0,0&amp;vpa=8&amp;vtp=1&amp;vaab=1"/>
          <p:cNvSpPr/>
          <p:nvPr/>
        </p:nvSpPr>
        <p:spPr>
          <a:xfrm>
            <a:off x="1126882" y="328987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5_BD.25_4#fffac903c.choices?vaa=1&amp;vcp=1&amp;vis=1&amp;pid=8c30a893b&amp;color=0,0,0&amp;vtp=1&amp;vaab=1&amp;bbb=1&amp;hs=1"/>
          <p:cNvSpPr/>
          <p:nvPr/>
        </p:nvSpPr>
        <p:spPr>
          <a:xfrm>
            <a:off x="539496" y="385768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A.启蒙运动驱散愚昧黑暗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B.现代工厂制度激化矛盾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C.工人阶级反抗剥削压迫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D.科技创新推动社会发展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7_1#a29023cc9?vaa=1&amp;vcp=1&amp;vis=1&amp;pid=8c30a893b&amp;color=0,0,0&amp;vtp=1&amp;vaab=1&amp;bt=1&amp;bbb=1&amp;hb=1"/>
          <p:cNvSpPr/>
          <p:nvPr/>
        </p:nvSpPr>
        <p:spPr>
          <a:xfrm>
            <a:off x="539496" y="201478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9.（2024·江苏南通·中考）20世纪90年代以后，欧盟国家的信息化水平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。新加坡、韩国等也起步较早，制定了自己的信息化方案。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印度等发展中国家也在积极建设信息高速公路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材料反映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_1#a29023cc9.bracket?vaa=1&amp;vcp=1&amp;vis=1&amp;pid=8c30a893b&amp;color=0,0,0&amp;vpa=9&amp;vtp=1&amp;vaab=1"/>
          <p:cNvSpPr/>
          <p:nvPr/>
        </p:nvSpPr>
        <p:spPr>
          <a:xfrm>
            <a:off x="9706514" y="320394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7_2#a29023cc9.choices?vaa=1&amp;vcp=1&amp;vis=1&amp;pid=8c30a893b&amp;color=0,0,0&amp;vtp=1&amp;vaab=1&amp;bbb=1"/>
          <p:cNvSpPr/>
          <p:nvPr/>
        </p:nvSpPr>
        <p:spPr>
          <a:xfrm>
            <a:off x="539496" y="372413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A.近代自然科学得到广泛运用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B.苏联模式的推广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C.发展中国家登上了国际舞台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新经济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的扩展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BD.29_1#55ad62131?vaa=1&amp;vcp=1&amp;vis=1&amp;pid=8c30a893b&amp;color=0,0,0&amp;vtp=1&amp;vaab=1&amp;bbb=1&amp;hb=1"/>
          <p:cNvSpPr/>
          <p:nvPr/>
        </p:nvSpPr>
        <p:spPr>
          <a:xfrm>
            <a:off x="539496" y="1255363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10.（2024·甘肃兰州·中考）20世纪八九十年代以来，和平与发展成为时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代主题，经济全球化的趋势加强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今天，全球大部分国家加入了世界贸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易组织或其他区域性的经济集团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这种情况充分说明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30_1#55ad62131.bracket?vaa=1&amp;vcp=1&amp;vis=1&amp;pid=8c30a893b&amp;color=0,0,0&amp;vpa=10&amp;vtp=1&amp;vaab=1"/>
          <p:cNvSpPr/>
          <p:nvPr/>
        </p:nvSpPr>
        <p:spPr>
          <a:xfrm>
            <a:off x="8995314" y="244452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29_2#55ad62131.choices?vaa=1&amp;vcp=1&amp;vis=1&amp;pid=8c30a893b&amp;color=0,0,0&amp;vtp=1&amp;vaab=1&amp;bbb=1"/>
          <p:cNvSpPr/>
          <p:nvPr/>
        </p:nvSpPr>
        <p:spPr>
          <a:xfrm>
            <a:off x="539496" y="296472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A.各国经济相互依赖的程度加深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B.世界贸易组织的地位日益凸显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C.各国间的贸易壁垒进一步增加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D.世界朝着多极化方向发展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1d9fec84?vcp=1&amp;pid=f0a439ff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5_BD.31_1#ce2165928?sp=1&amp;vaa=1&amp;vcp=1&amp;vis=1&amp;pid=b1d9fec84&amp;color=0,0,0&amp;vtp=1&amp;vaab=1&amp;bbb=1&amp;hb=1"/>
          <p:cNvSpPr/>
          <p:nvPr/>
        </p:nvSpPr>
        <p:spPr>
          <a:xfrm>
            <a:off x="539496" y="16323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观点论述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习近平总书记指出，要及时将科技创新成果应用到具体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产业和产业链上，完善现代化产业体系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。阅读下列材料，回答问题。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1_2#ce2165928?vaa=1&amp;vcp=1&amp;vis=1&amp;pid=b1d9fec84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中国古代科学从内容上来说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较多地注意实际经验的总结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实用知识的积累和对自然现象的直观描述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没有上升成为具有严密逻辑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的科学理论体系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中国古代技术往往和工匠的生产技艺联系在一起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通过祖传秘诀的方式在一代代匠人之间流传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缺乏普遍化的途径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种状况造成了科学技术在实际生活中的应用强度不够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明清时期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封建主义生产关系对生产力发展的束缚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越来越影响科学技术的发展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在许多情况下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它成为科学技术发展的桎梏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摘编自杨宁芳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中国科技在明末清初开始落后的原因探究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2_1#cd07785b0?vaa=1&amp;vcp=1&amp;vis=1&amp;pid=ce2165928&amp;color=0,0,0&amp;vtp=1&amp;vaab=1&amp;bt=1&amp;bbb=1&amp;hb=1"/>
          <p:cNvSpPr/>
          <p:nvPr/>
        </p:nvSpPr>
        <p:spPr>
          <a:xfrm>
            <a:off x="539496" y="14568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（1）根据材料一，指出中国古代科技的传播方式，说明明末清初中国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科技开始落后的主要原因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AN.1_1#cd07785b0?vaa=1&amp;vcp=1&amp;vis=1&amp;pid=ce2165928&amp;color=0,0,0&amp;vtp=1&amp;vaab=1&amp;bbb=1&amp;hb=1"/>
          <p:cNvSpPr/>
          <p:nvPr/>
        </p:nvSpPr>
        <p:spPr>
          <a:xfrm>
            <a:off x="539496" y="291368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传播方式：祖传秘诀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主要原因：中国古代科技偏重总结、描述，没有形成科学理论体系；科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学技术成果没有得到及时应用；明清时期，封建主义生产关系束缚了科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技的发展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9f6f0c71?vcp=1&amp;vis=1&amp;pid=ce2165928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1789年，英国颁发了万能蒸汽机的专利权。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这种机器很快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就在全国广泛应用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大规模的蒸汽机的使用标志着工厂制度的诞生,蒸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汽取代人力成为生产的主要动力,劳动生产率极大提高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工业革命使英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国成为第一个现代化国家,这也就迫使整个世界追随着英国向现代化的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方向前进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。英国成为“世界工厂”,世界变成了英国的市场。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摘编自吴于廑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齐世荣主编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近代史编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4_1#7212837bd?vaa=1&amp;vcp=1&amp;vis=1&amp;pid=ce2165928&amp;color=0,0,0&amp;mp=1&amp;vtp=1&amp;vaab=1&amp;bt=1&amp;bbb=1&amp;hb=1"/>
          <p:cNvSpPr/>
          <p:nvPr/>
        </p:nvSpPr>
        <p:spPr>
          <a:xfrm>
            <a:off x="539496" y="13018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（2）根据材料二并结合所学知识，指出英国万能蒸汽机广泛使用的原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因和蒸汽机在工业革命中的作用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AN.1_1#7212837bd?vaa=1&amp;vcp=1&amp;vis=1&amp;pid=ce2165928&amp;color=0,0,0&amp;vtp=1&amp;vaab=1&amp;bbb=1&amp;hb=1"/>
          <p:cNvSpPr/>
          <p:nvPr/>
        </p:nvSpPr>
        <p:spPr>
          <a:xfrm>
            <a:off x="539496" y="282403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原因：万能蒸汽机专利权的颁布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作用：解决了工业革命发展的动力问题；促进了棉纺织业、冶金业等行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业的进一步发展；推动了交通运输革命，为火车和轮船等交通工具的发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明创造了条件；推动现代工厂制度确立；使人类进入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蒸汽时代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f71cf86e?vcp=1&amp;vis=1&amp;pid=ce2165928&amp;color=0,0,0&amp;mp=1&amp;vtp=1&amp;vaab=1&amp;bt=1&amp;bbb=1&amp;hb=1"/>
          <p:cNvSpPr/>
          <p:nvPr/>
        </p:nvSpPr>
        <p:spPr>
          <a:xfrm>
            <a:off x="539495" y="12398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大力发展新产业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形成新产业为主导的现代化产业体系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充分发挥科技创新对于新产业发展的支撑和引擎作用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要想形成新产业为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主导的现代化产业体系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必须进行大数据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云计算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物联网等新科技的技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术创新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形成向纵深推进的新产业体系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实现新科技的产业化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全覆盖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尤其是要加大新产业在中西部地区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农村地区的布局力度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摘编自程恩富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大力发展新质生产力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加速推进中国式现代化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fb36a3ae?vcp=1&amp;pid=367e53c5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专题解读</a:t>
            </a:r>
            <a:endParaRPr lang="en-US" altLang="zh-CN" sz="3000" dirty="0"/>
          </a:p>
        </p:txBody>
      </p:sp>
      <p:graphicFrame>
        <p:nvGraphicFramePr>
          <p:cNvPr id="7" name="P_5_BD#3655a12fe?colgroup=4,25&amp;vcp=1&amp;pid=dfb36a3a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168589"/>
              </p:ext>
            </p:extLst>
          </p:nvPr>
        </p:nvGraphicFramePr>
        <p:xfrm>
          <a:off x="539496" y="1295191"/>
          <a:ext cx="11091672" cy="2785428"/>
        </p:xfrm>
        <a:graphic>
          <a:graphicData uri="http://schemas.openxmlformats.org/drawingml/2006/table">
            <a:tbl>
              <a:tblPr/>
              <a:tblGrid>
                <a:gridCol w="1728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3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科学技术是第一生产力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科技革命改变了人们的生产方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生活方式和思维方式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从而推动了人类历史的发展进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本讲介绍了中国的科技成就和世界史上的三次科技革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分析了经济全球化的历程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影响和出现的问题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帮助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学生树立科学创新意识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感悟科学家精神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6_1#01d297c9d?vaa=1&amp;vcp=1&amp;vis=1&amp;pid=ce2165928&amp;color=0,0,0&amp;vtp=1&amp;vaab=1&amp;bt=1&amp;bbb=1&amp;hb=1"/>
          <p:cNvSpPr/>
          <p:nvPr/>
        </p:nvSpPr>
        <p:spPr>
          <a:xfrm>
            <a:off x="539496" y="209227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（3）综合以上材料，以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如何完善现代化产业体系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为主题，自拟一个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观点并结合史实进行论述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至少列举两个史实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01d297c9d?vaa=1&amp;vcp=1&amp;vis=1&amp;pid=ce2165928&amp;color=0,0,0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示例】观点：科技创新成果应用推动产业体系的完善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论述：18世纪60年代，英国率先开展工业革命。在工业革命中，瓦特改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良的蒸汽机广泛使用，推动了社会生产力的发展，使大工厂取代手工工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场，推动了英国工业的迅速发展。19世纪后期，美国抓住第二次工业革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命的机遇，发明耐用白炽灯泡、飞机等，并最先采用流水线生产汽车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这使美国经济取得跨越式发展，迅速成为工业化强国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结论：要加快促进新产业的发展，形成以新产业为主导的现代化产业体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系，就要充分发挥科技创新对于新产业发展的支撑和引擎作用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3655a12fe?colgroup=4,25&amp;vcp=1&amp;pid=dfb36a3a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859799"/>
              </p:ext>
            </p:extLst>
          </p:nvPr>
        </p:nvGraphicFramePr>
        <p:xfrm>
          <a:off x="539496" y="2665952"/>
          <a:ext cx="11091672" cy="2230692"/>
        </p:xfrm>
        <a:graphic>
          <a:graphicData uri="http://schemas.openxmlformats.org/drawingml/2006/table">
            <a:tbl>
              <a:tblPr/>
              <a:tblGrid>
                <a:gridCol w="1728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3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复习方法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从朝代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发明者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影响等角度编制科技成就简表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或结合课文插图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材料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理解我国古代的科技发明对世界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体会我国劳动人民的智慧与创造力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从纵向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向进行对比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了解经济全球化的发展历程和对中国的影响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3655a12fe?colgroup=4,25&amp;vcp=1&amp;pid=dfb36a3ae&amp;color=0,0,0&amp;mp=1&amp;vtp=1&amp;vaab=1&amp;bt=1&amp;bbb=1">
            <a:extLst>
              <a:ext uri="{FF2B5EF4-FFF2-40B4-BE49-F238E27FC236}">
                <a16:creationId xmlns:a16="http://schemas.microsoft.com/office/drawing/2014/main" id="{D214F014-163E-9384-A9E1-4ED24A98C5C1}"/>
              </a:ext>
            </a:extLst>
          </p:cNvPr>
          <p:cNvSpPr txBox="1"/>
          <p:nvPr/>
        </p:nvSpPr>
        <p:spPr>
          <a:xfrm>
            <a:off x="10913023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966864ac8.fixed?vcp=1&amp;pid=20b850fc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科技创新与经济全球化</a:t>
            </a:r>
            <a:endParaRPr lang="en-US" altLang="zh-CN" sz="4000" dirty="0"/>
          </a:p>
        </p:txBody>
      </p:sp>
      <p:sp>
        <p:nvSpPr>
          <p:cNvPr id="3" name="C_3_BD#966864ac8.fixed?vcp=1&amp;pid=20b850fc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专题线索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df52b418?vcp=1&amp;pid=966864ac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中国的科技成就</a:t>
            </a:r>
            <a:endParaRPr lang="en-US" altLang="zh-CN" sz="3200" dirty="0"/>
          </a:p>
        </p:txBody>
      </p:sp>
      <p:graphicFrame>
        <p:nvGraphicFramePr>
          <p:cNvPr id="10" name="P_5_BD#8895352e5?colgroup=2,17,9&amp;vcp=1&amp;pid=0df52b41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492057"/>
              </p:ext>
            </p:extLst>
          </p:nvPr>
        </p:nvGraphicFramePr>
        <p:xfrm>
          <a:off x="539496" y="1324401"/>
          <a:ext cx="11073384" cy="4456812"/>
        </p:xfrm>
        <a:graphic>
          <a:graphicData uri="http://schemas.openxmlformats.org/drawingml/2006/table">
            <a:tbl>
              <a:tblPr/>
              <a:tblGrid>
                <a:gridCol w="117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2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人们已经懂得了造纸的基本方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蔡伦总结前人经验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造纸术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促进了文化的传播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是中国对世界文明的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伟大贡献之一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印刷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隋唐时期发明雕版印刷术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北宋的毕昇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发明活字印刷术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元朝中期出现铜活字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13世纪时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活字印刷术外传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有利于文化的传播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对人类文明的发展产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生了重大影响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2163</Words>
  <Application>Microsoft Office PowerPoint</Application>
  <PresentationFormat>宽屏</PresentationFormat>
  <Paragraphs>709</Paragraphs>
  <Slides>61</Slides>
  <Notes>61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0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13</cp:revision>
  <dcterms:created xsi:type="dcterms:W3CDTF">2024-11-29T08:57:10Z</dcterms:created>
  <dcterms:modified xsi:type="dcterms:W3CDTF">2025-08-27T11:26:31Z</dcterms:modified>
  <cp:category/>
  <cp:contentStatus/>
</cp:coreProperties>
</file>