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302" r:id="rId21"/>
    <p:sldId id="278"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17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3546a3f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6ECA1F1-6BA5-451E-8118-60D5B3AFA91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6"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根据化学式的计算</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3546a3f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1FA44176-8FA9-4CB2-BD07-426CAC51BBA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8555e5b9"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e5977f3f"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5f8a50c1"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a2557dbc4"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a8555e5b9&amp;color=RGB(64,64,64)">
            <a:hlinkClick r:id="rId3" action="ppaction://hlinksldjump"/>
          </p:cNvPr>
          <p:cNvSpPr/>
          <p:nvPr/>
        </p:nvSpPr>
        <p:spPr>
          <a:xfrm>
            <a:off x="333756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7e5977f3f&amp;color=RGB(64,64,64)">
            <a:hlinkClick r:id="rId5" action="ppaction://hlinksldjump"/>
          </p:cNvPr>
          <p:cNvSpPr/>
          <p:nvPr/>
        </p:nvSpPr>
        <p:spPr>
          <a:xfrm>
            <a:off x="477316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考点梳理</a:t>
            </a:r>
            <a:endParaRPr lang="en-US" sz="1800" dirty="0"/>
          </a:p>
        </p:txBody>
      </p:sp>
      <p:sp>
        <p:nvSpPr>
          <p:cNvPr id="10" name="MasterShapeName?linknodeid=85f8a50c1&amp;color=RGB(64,64,64)">
            <a:hlinkClick r:id="rId6" action="ppaction://hlinksldjump"/>
          </p:cNvPr>
          <p:cNvSpPr/>
          <p:nvPr/>
        </p:nvSpPr>
        <p:spPr>
          <a:xfrm>
            <a:off x="619963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a2557dbc4&amp;color=RGB(64,64,64)">
            <a:hlinkClick r:id="rId7" action="ppaction://hlinksldjump"/>
          </p:cNvPr>
          <p:cNvSpPr/>
          <p:nvPr/>
        </p:nvSpPr>
        <p:spPr>
          <a:xfrm>
            <a:off x="758952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14"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根据化学式的计算</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3546a3f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B3CA441-C632-4E13-8A99-7E2FCAFB23B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8555e5b9"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e5977f3f"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5f8a50c1"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a2557dbc4"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a8555e5b9&amp;color=RGB(64,64,64)">
            <a:hlinkClick r:id="rId3" action="ppaction://hlinksldjump"/>
          </p:cNvPr>
          <p:cNvSpPr/>
          <p:nvPr/>
        </p:nvSpPr>
        <p:spPr>
          <a:xfrm>
            <a:off x="333756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7e5977f3f&amp;color=RGB(64,64,64)">
            <a:hlinkClick r:id="rId5" action="ppaction://hlinksldjump"/>
          </p:cNvPr>
          <p:cNvSpPr/>
          <p:nvPr/>
        </p:nvSpPr>
        <p:spPr>
          <a:xfrm>
            <a:off x="477316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考点梳理</a:t>
            </a:r>
            <a:endParaRPr lang="en-US" sz="1800" dirty="0"/>
          </a:p>
        </p:txBody>
      </p:sp>
      <p:sp>
        <p:nvSpPr>
          <p:cNvPr id="10" name="MasterShapeName?linknodeid=85f8a50c1&amp;color=RGB(64,64,64)">
            <a:hlinkClick r:id="rId6" action="ppaction://hlinksldjump"/>
          </p:cNvPr>
          <p:cNvSpPr/>
          <p:nvPr/>
        </p:nvSpPr>
        <p:spPr>
          <a:xfrm>
            <a:off x="619963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a2557dbc4&amp;color=RGB(64,64,64)">
            <a:hlinkClick r:id="rId7" action="ppaction://hlinksldjump"/>
          </p:cNvPr>
          <p:cNvSpPr/>
          <p:nvPr/>
        </p:nvSpPr>
        <p:spPr>
          <a:xfrm>
            <a:off x="758952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3"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14"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根据化学式的计算</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e4#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15EC74D-49B5-C457-7BC1-AC1B5D3E3EA4}"/>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FB1BE87-3C22-4F83-8B6C-A3C8EB68370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93192" y="27432"/>
            <a:ext cx="1298448" cy="374904"/>
          </a:xfrm>
          <a:prstGeom prst="rect">
            <a:avLst/>
          </a:prstGeom>
          <a:noFill/>
          <a:ln/>
        </p:spPr>
        <p:txBody>
          <a:bodyPr/>
          <a:lstStyle/>
          <a:p>
            <a:endParaRPr lang="zh-CN" altLang="en-US"/>
          </a:p>
        </p:txBody>
      </p:sp>
      <p:sp>
        <p:nvSpPr>
          <p:cNvPr id="6"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0EDD0BC-45D3-44CA-AB02-F55C403DE11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8555e5b9"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e5977f3f"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5f8a50c1"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a2557dbc4"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a8555e5b9&amp;color=RGB(64,64,64)">
            <a:hlinkClick r:id="rId3" action="ppaction://hlinksldjump"/>
          </p:cNvPr>
          <p:cNvSpPr/>
          <p:nvPr/>
        </p:nvSpPr>
        <p:spPr>
          <a:xfrm>
            <a:off x="333756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7e5977f3f&amp;color=RGB(64,64,64)">
            <a:hlinkClick r:id="rId5" action="ppaction://hlinksldjump"/>
          </p:cNvPr>
          <p:cNvSpPr/>
          <p:nvPr/>
        </p:nvSpPr>
        <p:spPr>
          <a:xfrm>
            <a:off x="477316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考点梳理</a:t>
            </a:r>
            <a:endParaRPr lang="en-US" sz="1800" dirty="0"/>
          </a:p>
        </p:txBody>
      </p:sp>
      <p:sp>
        <p:nvSpPr>
          <p:cNvPr id="10" name="MasterShapeName?linknodeid=85f8a50c1&amp;color=RGB(64,64,64)">
            <a:hlinkClick r:id="rId6" action="ppaction://hlinksldjump"/>
          </p:cNvPr>
          <p:cNvSpPr/>
          <p:nvPr/>
        </p:nvSpPr>
        <p:spPr>
          <a:xfrm>
            <a:off x="619963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a2557dbc4&amp;color=RGB(64,64,64)">
            <a:hlinkClick r:id="rId7" action="ppaction://hlinksldjump"/>
          </p:cNvPr>
          <p:cNvSpPr/>
          <p:nvPr/>
        </p:nvSpPr>
        <p:spPr>
          <a:xfrm>
            <a:off x="758952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93192" y="27432"/>
            <a:ext cx="1298448" cy="374904"/>
          </a:xfrm>
          <a:prstGeom prst="rect">
            <a:avLst/>
          </a:prstGeom>
          <a:noFill/>
          <a:ln/>
        </p:spPr>
        <p:txBody>
          <a:bodyPr/>
          <a:lstStyle/>
          <a:p>
            <a:endParaRPr lang="zh-CN" altLang="en-US"/>
          </a:p>
        </p:txBody>
      </p:sp>
      <p:sp>
        <p:nvSpPr>
          <p:cNvPr id="14"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934EE80-1331-4A8F-A270-16CB18B97DD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8555e5b9"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e5977f3f"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5f8a50c1"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a2557dbc4"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a8555e5b9&amp;color=RGB(64,64,64)">
            <a:hlinkClick r:id="rId3" action="ppaction://hlinksldjump"/>
          </p:cNvPr>
          <p:cNvSpPr/>
          <p:nvPr/>
        </p:nvSpPr>
        <p:spPr>
          <a:xfrm>
            <a:off x="333756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7e5977f3f&amp;color=RGB(64,64,64)">
            <a:hlinkClick r:id="rId5" action="ppaction://hlinksldjump"/>
          </p:cNvPr>
          <p:cNvSpPr/>
          <p:nvPr/>
        </p:nvSpPr>
        <p:spPr>
          <a:xfrm>
            <a:off x="477316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考点梳理</a:t>
            </a:r>
            <a:endParaRPr lang="en-US" sz="1800" dirty="0"/>
          </a:p>
        </p:txBody>
      </p:sp>
      <p:sp>
        <p:nvSpPr>
          <p:cNvPr id="10" name="MasterShapeName?linknodeid=85f8a50c1&amp;color=RGB(64,64,64)">
            <a:hlinkClick r:id="rId6" action="ppaction://hlinksldjump"/>
          </p:cNvPr>
          <p:cNvSpPr/>
          <p:nvPr/>
        </p:nvSpPr>
        <p:spPr>
          <a:xfrm>
            <a:off x="619963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a2557dbc4&amp;color=RGB(64,64,64)">
            <a:hlinkClick r:id="rId7" action="ppaction://hlinksldjump"/>
          </p:cNvPr>
          <p:cNvSpPr/>
          <p:nvPr/>
        </p:nvSpPr>
        <p:spPr>
          <a:xfrm>
            <a:off x="7589520"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3" name="MasterShapeName"/>
          <p:cNvSpPr/>
          <p:nvPr/>
        </p:nvSpPr>
        <p:spPr>
          <a:xfrm>
            <a:off x="393192" y="27432"/>
            <a:ext cx="1298448" cy="374904"/>
          </a:xfrm>
          <a:prstGeom prst="rect">
            <a:avLst/>
          </a:prstGeom>
          <a:noFill/>
          <a:ln/>
        </p:spPr>
        <p:txBody>
          <a:bodyPr/>
          <a:lstStyle/>
          <a:p>
            <a:endParaRPr lang="zh-CN" altLang="en-US"/>
          </a:p>
        </p:txBody>
      </p:sp>
      <p:sp>
        <p:nvSpPr>
          <p:cNvPr id="14"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67.png"/><Relationship Id="rId4" Type="http://schemas.openxmlformats.org/officeDocument/2006/relationships/image" Target="../media/image66.png"/></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69.pn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74.png"/><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8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83.png"/></Relationships>
</file>

<file path=ppt/slides/_rels/slide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9.png"/><Relationship Id="rId12"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5_BD#47ea7e211?vcp=1&amp;pid=85f8a50c1&amp;color=146,208,8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92D050"/>
                </a:solidFill>
                <a:latin typeface="Times New Roman" pitchFamily="34" charset="0"/>
                <a:ea typeface="微软雅黑" pitchFamily="34" charset="-122"/>
                <a:cs typeface="Times New Roman" pitchFamily="34" charset="-120"/>
              </a:rPr>
              <a:t>考点1</a:t>
            </a:r>
            <a:r>
              <a:rPr lang="en-US" altLang="zh-CN" sz="3200" b="1" i="0" dirty="0">
                <a:solidFill>
                  <a:srgbClr val="92D050"/>
                </a:solidFill>
                <a:latin typeface="SimSun" pitchFamily="34" charset="0"/>
                <a:ea typeface="SimSun" pitchFamily="34" charset="-122"/>
                <a:cs typeface="SimSun" pitchFamily="34" charset="-120"/>
              </a:rPr>
              <a:t> </a:t>
            </a:r>
            <a:r>
              <a:rPr lang="en-US" altLang="zh-CN" sz="3200" b="1" i="0" dirty="0">
                <a:solidFill>
                  <a:srgbClr val="92D050"/>
                </a:solidFill>
                <a:latin typeface="Times New Roman" pitchFamily="34" charset="0"/>
                <a:ea typeface="微软雅黑" pitchFamily="34" charset="-122"/>
                <a:cs typeface="Times New Roman" pitchFamily="34" charset="-120"/>
              </a:rPr>
              <a:t>有关化学式的基本计算</a:t>
            </a:r>
            <a:endParaRPr lang="en-US" altLang="zh-CN" sz="3200" dirty="0"/>
          </a:p>
        </p:txBody>
      </p:sp>
      <mc:AlternateContent xmlns:mc="http://schemas.openxmlformats.org/markup-compatibility/2006" xmlns:a14="http://schemas.microsoft.com/office/drawing/2010/main">
        <mc:Choice Requires="a14">
          <p:sp>
            <p:nvSpPr>
              <p:cNvPr id="3" name="QO_6_BD.18_1#6f85e16ef?vaa=1&amp;vcp=1&amp;vis=1&amp;pid=47ea7e211&amp;color=0,0,0&amp;vtp=1&amp;vaab=1&amp;bbb=1&amp;hb=1"/>
              <p:cNvSpPr/>
              <p:nvPr/>
            </p:nvSpPr>
            <p:spPr>
              <a:xfrm>
                <a:off x="539496" y="126349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典型例题1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（2024·黑龙江齐齐哈尔·中考）蔗糖</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11</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是红糖</a:t>
                </a:r>
                <a:r>
                  <a:rPr lang="en-US" altLang="zh-CN" sz="2800" b="0" i="0">
                    <a:solidFill>
                      <a:srgbClr val="000000"/>
                    </a:solidFill>
                    <a:latin typeface="Times New Roman" pitchFamily="34" charset="0"/>
                    <a:ea typeface="SimSun" pitchFamily="34" charset="-122"/>
                    <a:cs typeface="Times New Roman" pitchFamily="34" charset="-120"/>
                  </a:rPr>
                  <a:t>、白</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糖和冰糖的主要成分</a:t>
                </a:r>
                <a:r>
                  <a:rPr lang="en-US" altLang="zh-CN" sz="2800" b="0" i="0" dirty="0">
                    <a:solidFill>
                      <a:srgbClr val="000000"/>
                    </a:solidFill>
                    <a:latin typeface="Times New Roman" pitchFamily="34" charset="0"/>
                    <a:ea typeface="SimSun" pitchFamily="34" charset="-122"/>
                    <a:cs typeface="Times New Roman" pitchFamily="34" charset="-120"/>
                  </a:rPr>
                  <a:t>，是生活中常用的甜味剂</a:t>
                </a:r>
                <a:r>
                  <a:rPr lang="en-US" altLang="zh-CN" sz="2800" b="0" i="0">
                    <a:solidFill>
                      <a:srgbClr val="000000"/>
                    </a:solidFill>
                    <a:latin typeface="Times New Roman" pitchFamily="34" charset="0"/>
                    <a:ea typeface="SimSun" pitchFamily="34" charset="-122"/>
                    <a:cs typeface="Times New Roman" pitchFamily="34" charset="-120"/>
                  </a:rPr>
                  <a:t>。请根据蔗糖的化学式进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行计算</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O_6_BD.18_1#6f85e16ef?vaa=1&amp;vcp=1&amp;vis=1&amp;pid=47ea7e211&amp;color=0,0,0&amp;vtp=1&amp;vaab=1&amp;bbb=1&amp;hb=1"/>
              <p:cNvSpPr>
                <a:spLocks noRot="1" noChangeAspect="1" noMove="1" noResize="1" noEditPoints="1" noAdjustHandles="1" noChangeArrowheads="1" noChangeShapeType="1" noTextEdit="1"/>
              </p:cNvSpPr>
              <p:nvPr/>
            </p:nvSpPr>
            <p:spPr>
              <a:xfrm>
                <a:off x="539496" y="1263495"/>
                <a:ext cx="11109960" cy="1849057"/>
              </a:xfrm>
              <a:prstGeom prst="rect">
                <a:avLst/>
              </a:prstGeom>
              <a:blipFill>
                <a:blip r:embed="rId3"/>
                <a:stretch>
                  <a:fillRect l="-1976" r="-1207" b="-10197"/>
                </a:stretch>
              </a:blipFill>
              <a:ln/>
            </p:spPr>
            <p:txBody>
              <a:bodyPr/>
              <a:lstStyle/>
              <a:p>
                <a:r>
                  <a:rPr lang="zh-CN" altLang="en-US">
                    <a:noFill/>
                  </a:rPr>
                  <a:t> </a:t>
                </a:r>
              </a:p>
            </p:txBody>
          </p:sp>
        </mc:Fallback>
      </mc:AlternateContent>
      <p:sp>
        <p:nvSpPr>
          <p:cNvPr id="4" name="QB_7_BD.19_1#df5ddb175?vaa=1&amp;vcp=1&amp;vis=1&amp;pid=6f85e16ef&amp;color=0,0,0&amp;vtp=1&amp;vaab=1&amp;bbb=1"/>
          <p:cNvSpPr/>
          <p:nvPr/>
        </p:nvSpPr>
        <p:spPr>
          <a:xfrm>
            <a:off x="539496" y="3180379"/>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）蔗糖的相对分子质量是</a:t>
            </a: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7_AN.21_1#df5ddb175.blank?vaa=1&amp;vcp=1&amp;vis=1&amp;pid=6f85e16ef&amp;color=0,0,0&amp;vpa=10&amp;vtp=1&amp;vaab=1&amp;bbb=1"/>
          <p:cNvSpPr/>
          <p:nvPr/>
        </p:nvSpPr>
        <p:spPr>
          <a:xfrm>
            <a:off x="4994815" y="3128944"/>
            <a:ext cx="7921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342</a:t>
            </a:r>
            <a:endParaRPr lang="en-US" altLang="zh-CN" sz="2800" dirty="0"/>
          </a:p>
        </p:txBody>
      </p:sp>
      <mc:AlternateContent xmlns:mc="http://schemas.openxmlformats.org/markup-compatibility/2006" xmlns:a14="http://schemas.microsoft.com/office/drawing/2010/main">
        <mc:Choice Requires="a14">
          <p:sp>
            <p:nvSpPr>
              <p:cNvPr id="6" name="QB_7_AS.1_1#df5ddb175?vaa=1&amp;vcp=1&amp;vis=1&amp;pid=6f85e16ef&amp;color=0,0,0&amp;vtp=1&amp;vaab=1&amp;bbb=1"/>
              <p:cNvSpPr/>
              <p:nvPr/>
            </p:nvSpPr>
            <p:spPr>
              <a:xfrm>
                <a:off x="539496" y="3802044"/>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蔗糖的相对分子质量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=12×12+1×22+11×16=342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6" name="QB_7_AS.1_1#df5ddb175?vaa=1&amp;vcp=1&amp;vis=1&amp;pid=6f85e16ef&amp;color=0,0,0&amp;vtp=1&amp;vaab=1&amp;bbb=1"/>
              <p:cNvSpPr>
                <a:spLocks noRot="1" noChangeAspect="1" noMove="1" noResize="1" noEditPoints="1" noAdjustHandles="1" noChangeArrowheads="1" noChangeShapeType="1" noTextEdit="1"/>
              </p:cNvSpPr>
              <p:nvPr/>
            </p:nvSpPr>
            <p:spPr>
              <a:xfrm>
                <a:off x="539496" y="3802044"/>
                <a:ext cx="11109960" cy="553657"/>
              </a:xfrm>
              <a:prstGeom prst="rect">
                <a:avLst/>
              </a:prstGeom>
              <a:blipFill>
                <a:blip r:embed="rId4"/>
                <a:stretch>
                  <a:fillRect l="-1976" t="-1099" b="-3406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B_7_BD.23_1#f4a570f1b?vaa=1&amp;vcp=1&amp;vis=1&amp;pid=6f85e16ef&amp;color=0,0,0&amp;vtp=1&amp;vaab=1&amp;bt=1&amp;bbb=1"/>
          <p:cNvSpPr/>
          <p:nvPr/>
        </p:nvSpPr>
        <p:spPr>
          <a:xfrm>
            <a:off x="539496" y="177139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）蔗糖中氢元素和氧元素的质量比是</a:t>
            </a: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填最简整数比）。</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2_1#f4a570f1b.blank?vaa=1&amp;vcp=1&amp;vis=1&amp;pid=6f85e16ef&amp;color=0,0,0&amp;vpa=11&amp;vtp=1&amp;vaab=1&amp;bbb=1"/>
              <p:cNvSpPr/>
              <p:nvPr/>
            </p:nvSpPr>
            <p:spPr>
              <a:xfrm>
                <a:off x="6849808" y="1847405"/>
                <a:ext cx="727583"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1∶8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3" name="QB_7_AN.2_1#f4a570f1b.blank?vaa=1&amp;vcp=1&amp;vis=1&amp;pid=6f85e16ef&amp;color=0,0,0&amp;vpa=11&amp;vtp=1&amp;vaab=1&amp;bbb=1"/>
              <p:cNvSpPr>
                <a:spLocks noRot="1" noChangeAspect="1" noMove="1" noResize="1" noEditPoints="1" noAdjustHandles="1" noChangeArrowheads="1" noChangeShapeType="1" noTextEdit="1"/>
              </p:cNvSpPr>
              <p:nvPr/>
            </p:nvSpPr>
            <p:spPr>
              <a:xfrm>
                <a:off x="6849808" y="1847405"/>
                <a:ext cx="727583" cy="402844"/>
              </a:xfrm>
              <a:prstGeom prst="rect">
                <a:avLst/>
              </a:prstGeom>
              <a:blipFill>
                <a:blip r:embed="rId3"/>
                <a:stretch>
                  <a:fillRect/>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1_1#f4a570f1b?vaa=1&amp;vcp=1&amp;vis=1&amp;pid=6f85e16ef&amp;color=0,0,0&amp;vtp=1&amp;vaab=1&amp;bbb=1"/>
              <p:cNvSpPr/>
              <p:nvPr/>
            </p:nvSpPr>
            <p:spPr>
              <a:xfrm>
                <a:off x="539496" y="239585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蔗糖中氢、氧元素的质量比</a:t>
                </a: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=(1×</m:t>
                    </m:r>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22)∶(11</m:t>
                    </m:r>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×16)=</m:t>
                    </m:r>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1∶8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solidFill>
                    <a:srgbClr val="FF0000"/>
                  </a:solidFill>
                </a:endParaRPr>
              </a:p>
            </p:txBody>
          </p:sp>
        </mc:Choice>
        <mc:Fallback xmlns="">
          <p:sp>
            <p:nvSpPr>
              <p:cNvPr id="4" name="QB_7_AS.1_1#f4a570f1b?vaa=1&amp;vcp=1&amp;vis=1&amp;pid=6f85e16ef&amp;color=0,0,0&amp;vtp=1&amp;vaab=1&amp;bbb=1"/>
              <p:cNvSpPr>
                <a:spLocks noRot="1" noChangeAspect="1" noMove="1" noResize="1" noEditPoints="1" noAdjustHandles="1" noChangeArrowheads="1" noChangeShapeType="1" noTextEdit="1"/>
              </p:cNvSpPr>
              <p:nvPr/>
            </p:nvSpPr>
            <p:spPr>
              <a:xfrm>
                <a:off x="539496" y="2395855"/>
                <a:ext cx="11109960" cy="553657"/>
              </a:xfrm>
              <a:prstGeom prst="rect">
                <a:avLst/>
              </a:prstGeom>
              <a:blipFill>
                <a:blip r:embed="rId4"/>
                <a:stretch>
                  <a:fillRect l="-1976" t="-1099" b="-3516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BD.27_1#0d50481e9?vaa=1&amp;vcp=1&amp;vis=1&amp;pid=6f85e16ef&amp;color=0,0,0&amp;vtp=1&amp;vaab=1&amp;bbb=1"/>
              <p:cNvSpPr/>
              <p:nvPr/>
            </p:nvSpPr>
            <p:spPr>
              <a:xfrm>
                <a:off x="539496" y="301752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34.2 </m:t>
                    </m:r>
                    <m:r>
                      <m:rPr>
                        <m:sty m:val="p"/>
                      </m:rP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a:solidFill>
                      <a:srgbClr val="000000"/>
                    </a:solidFill>
                    <a:latin typeface="Times New Roman" pitchFamily="34" charset="0"/>
                    <a:ea typeface="SimSun" pitchFamily="34" charset="-122"/>
                    <a:cs typeface="Times New Roman" pitchFamily="34" charset="-120"/>
                  </a:rPr>
                  <a:t>蔗糖中含有</a:t>
                </a:r>
                <a:r>
                  <a:rPr lang="en-US" altLang="zh-CN" sz="2800" i="0">
                    <a:solidFill>
                      <a:srgbClr val="000000"/>
                    </a:solidFill>
                    <a:latin typeface="SimSun" pitchFamily="34" charset="0"/>
                    <a:ea typeface="SimSun" pitchFamily="34" charset="-122"/>
                    <a:cs typeface="SimSun" pitchFamily="34" charset="-120"/>
                  </a:rPr>
                  <a:t>_____</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碳元素。</a:t>
                </a:r>
                <a:endParaRPr lang="en-US" altLang="zh-CN" sz="2800" dirty="0">
                  <a:solidFill>
                    <a:srgbClr val="000000"/>
                  </a:solidFill>
                </a:endParaRPr>
              </a:p>
            </p:txBody>
          </p:sp>
        </mc:Choice>
        <mc:Fallback xmlns="">
          <p:sp>
            <p:nvSpPr>
              <p:cNvPr id="6" name="QB_7_BD.27_1#0d50481e9?vaa=1&amp;vcp=1&amp;vis=1&amp;pid=6f85e16ef&amp;color=0,0,0&amp;vtp=1&amp;vaab=1&amp;bbb=1"/>
              <p:cNvSpPr>
                <a:spLocks noRot="1" noChangeAspect="1" noMove="1" noResize="1" noEditPoints="1" noAdjustHandles="1" noChangeArrowheads="1" noChangeShapeType="1" noTextEdit="1"/>
              </p:cNvSpPr>
              <p:nvPr/>
            </p:nvSpPr>
            <p:spPr>
              <a:xfrm>
                <a:off x="539496" y="3017520"/>
                <a:ext cx="11109960" cy="553657"/>
              </a:xfrm>
              <a:prstGeom prst="rect">
                <a:avLst/>
              </a:prstGeom>
              <a:blipFill>
                <a:blip r:embed="rId5"/>
                <a:stretch>
                  <a:fillRect l="-1976" t="-1099" b="-38462"/>
                </a:stretch>
              </a:blipFill>
              <a:ln/>
            </p:spPr>
            <p:txBody>
              <a:bodyPr/>
              <a:lstStyle/>
              <a:p>
                <a:r>
                  <a:rPr lang="zh-CN" altLang="en-US">
                    <a:noFill/>
                  </a:rPr>
                  <a:t> </a:t>
                </a:r>
              </a:p>
            </p:txBody>
          </p:sp>
        </mc:Fallback>
      </mc:AlternateContent>
      <p:sp>
        <p:nvSpPr>
          <p:cNvPr id="7" name="QB_7_AN.29_1#0d50481e9.blank?vaa=1&amp;vcp=1&amp;vis=1&amp;pid=6f85e16ef&amp;color=0,0,0&amp;vpa=12&amp;vtp=1&amp;vaab=1&amp;bbb=1"/>
          <p:cNvSpPr/>
          <p:nvPr/>
        </p:nvSpPr>
        <p:spPr>
          <a:xfrm>
            <a:off x="4096290" y="2966085"/>
            <a:ext cx="8810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14.4</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8" name="QB_7_AS.3_1#0d50481e9?vaa=1&amp;vcp=1&amp;vis=1&amp;pid=6f85e16ef&amp;color=0,0,0&amp;vtp=1&amp;vaab=1&amp;bbb=1&amp;hb=1"/>
              <p:cNvSpPr/>
              <p:nvPr/>
            </p:nvSpPr>
            <p:spPr>
              <a:xfrm>
                <a:off x="539496" y="3573907"/>
                <a:ext cx="10613926"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FF0000"/>
                    </a:solidFill>
                    <a:latin typeface="Times New Roman" pitchFamily="34" charset="0"/>
                    <a:ea typeface="SimSun" panose="02010600030101010101" pitchFamily="2" charset="-122"/>
                    <a:cs typeface="Times New Roman" pitchFamily="34" charset="-120"/>
                  </a:rPr>
                  <a:t>【解析】</a:t>
                </a: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34.2 </m:t>
                    </m:r>
                    <m:r>
                      <m:rPr>
                        <m:sty m:val="p"/>
                      </m:rP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anose="02010600030101010101" pitchFamily="2" charset="-122"/>
                    <a:cs typeface="Times New Roman" pitchFamily="34" charset="-120"/>
                  </a:rPr>
                  <a:t> </a:t>
                </a:r>
                <a:r>
                  <a:rPr lang="en-US" altLang="zh-CN" sz="2800" b="0" i="0" dirty="0" err="1">
                    <a:solidFill>
                      <a:srgbClr val="FF0000"/>
                    </a:solidFill>
                    <a:latin typeface="Times New Roman" pitchFamily="34" charset="0"/>
                    <a:ea typeface="SimSun" panose="02010600030101010101" pitchFamily="2" charset="-122"/>
                    <a:cs typeface="Times New Roman" pitchFamily="34" charset="-120"/>
                  </a:rPr>
                  <a:t>蔗糖中含有碳元素的质量</a:t>
                </a: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=34.2 </m:t>
                    </m:r>
                    <m:r>
                      <m:rPr>
                        <m:sty m:val="p"/>
                      </m:rP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12×12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342</m:t>
                        </m:r>
                      </m:den>
                    </m:f>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×100%=14.4 </m:t>
                    </m:r>
                    <m:r>
                      <m:rPr>
                        <m:sty m:val="p"/>
                      </m:rP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anose="02010600030101010101" pitchFamily="2" charset="-122"/>
                    <a:cs typeface="Times New Roman" pitchFamily="34" charset="-120"/>
                  </a:rPr>
                  <a:t> </a:t>
                </a:r>
                <a:r>
                  <a:rPr lang="en-US" altLang="zh-CN" sz="2800" b="0" i="0" dirty="0">
                    <a:solidFill>
                      <a:srgbClr val="FF0000"/>
                    </a:solidFill>
                    <a:latin typeface="Times New Roman" pitchFamily="34" charset="0"/>
                    <a:ea typeface="SimSun" panose="02010600030101010101" pitchFamily="2" charset="-122"/>
                    <a:cs typeface="Times New Roman" pitchFamily="34" charset="-120"/>
                  </a:rPr>
                  <a:t>。</a:t>
                </a:r>
                <a:endParaRPr lang="en-US" altLang="zh-CN" sz="2800" dirty="0">
                  <a:solidFill>
                    <a:srgbClr val="FF0000"/>
                  </a:solidFill>
                  <a:ea typeface="SimSun" panose="02010600030101010101" pitchFamily="2" charset="-122"/>
                </a:endParaRPr>
              </a:p>
            </p:txBody>
          </p:sp>
        </mc:Choice>
        <mc:Fallback xmlns="">
          <p:sp>
            <p:nvSpPr>
              <p:cNvPr id="8" name="QB_7_AS.3_1#0d50481e9?vaa=1&amp;vcp=1&amp;vis=1&amp;pid=6f85e16ef&amp;color=0,0,0&amp;vtp=1&amp;vaab=1&amp;bbb=1&amp;hb=1"/>
              <p:cNvSpPr>
                <a:spLocks noRot="1" noChangeAspect="1" noMove="1" noResize="1" noEditPoints="1" noAdjustHandles="1" noChangeArrowheads="1" noChangeShapeType="1" noTextEdit="1"/>
              </p:cNvSpPr>
              <p:nvPr/>
            </p:nvSpPr>
            <p:spPr>
              <a:xfrm>
                <a:off x="539496" y="3573907"/>
                <a:ext cx="10613926" cy="1232325"/>
              </a:xfrm>
              <a:prstGeom prst="rect">
                <a:avLst/>
              </a:prstGeom>
              <a:blipFill>
                <a:blip r:embed="rId6"/>
                <a:stretch>
                  <a:fillRect l="-2068" t="-495" b="-14851"/>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7" grpId="0" build="p" animBg="1"/>
      <p:bldP spid="8"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O_6_EX.1_1#6f85e16ef?vaa=1&amp;vcp=1&amp;vis=1&amp;pid=47ea7e211&amp;color=0,0,0&amp;vtp=1&amp;vaab=1&amp;bt=1&amp;bbb=1&amp;hb=1"/>
          <p:cNvSpPr/>
          <p:nvPr/>
        </p:nvSpPr>
        <p:spPr>
          <a:xfrm>
            <a:off x="539496" y="78254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思维点拔</a:t>
            </a:r>
            <a:endParaRPr lang="en-US" altLang="zh-CN" sz="2800" dirty="0"/>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根据化学式进行有关相对分子质量等基本计算的关键在于抓住化学式中</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的两个量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相对原子质量和原子个数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各个量之间存在以下计算关系</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3" name="QO_6_EX.1_1#6f85e16ef?vaa=1&amp;vcp=1&amp;vis=1&amp;pid=47ea7e21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2760186"/>
            <a:ext cx="5504688"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EX.1_1#6f85e16ef?vaa=1&amp;vcp=1&amp;vis=1&amp;pid=47ea7e211&amp;color=0,0,0&amp;vtp=1&amp;vaab=1&amp;bbb=1&amp;hb=1"/>
          <p:cNvSpPr/>
          <p:nvPr/>
        </p:nvSpPr>
        <p:spPr>
          <a:xfrm>
            <a:off x="539496" y="4855686"/>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解题时首先找出物质的组成元素和每一种元素的相对原子质量</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然</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后按题设要求进行计算</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6_BD#8ab681965?vcp=1&amp;pid=47ea7e21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7_BD.32_1#2f6f48516?vaa=1&amp;vcp=1&amp;vis=1&amp;pid=8ab681965&amp;color=0,0,0&amp;vtp=1&amp;vaab=1&amp;bbb=1&amp;hb=1"/>
              <p:cNvSpPr/>
              <p:nvPr/>
            </p:nvSpPr>
            <p:spPr>
              <a:xfrm>
                <a:off x="539496" y="1233469"/>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市面上出售的部分奶茶实际上没有奶</a:t>
                </a:r>
                <a:r>
                  <a:rPr lang="en-US" altLang="zh-CN" sz="2800" b="0" i="0">
                    <a:solidFill>
                      <a:srgbClr val="000000"/>
                    </a:solidFill>
                    <a:latin typeface="Times New Roman" pitchFamily="34" charset="0"/>
                    <a:ea typeface="SimSun" pitchFamily="34" charset="-122"/>
                    <a:cs typeface="Times New Roman" pitchFamily="34" charset="-120"/>
                  </a:rPr>
                  <a:t>，而是添加了一种叫植脂末的物</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质</a:t>
                </a:r>
                <a:r>
                  <a:rPr lang="en-US" altLang="zh-CN" sz="2800" b="0" i="0" dirty="0">
                    <a:solidFill>
                      <a:srgbClr val="000000"/>
                    </a:solidFill>
                    <a:latin typeface="Times New Roman" pitchFamily="34" charset="0"/>
                    <a:ea typeface="SimSun" pitchFamily="34" charset="-122"/>
                    <a:cs typeface="Times New Roman" pitchFamily="34" charset="-120"/>
                  </a:rPr>
                  <a:t>。在植脂末的生产过程中容易产生反式脂肪酸</a:t>
                </a:r>
                <a:r>
                  <a:rPr lang="en-US" altLang="zh-CN" sz="2800" b="0" i="0">
                    <a:solidFill>
                      <a:srgbClr val="000000"/>
                    </a:solidFill>
                    <a:latin typeface="Times New Roman" pitchFamily="34" charset="0"/>
                    <a:ea typeface="SimSun" pitchFamily="34" charset="-122"/>
                    <a:cs typeface="Times New Roman" pitchFamily="34" charset="-120"/>
                  </a:rPr>
                  <a:t>，会对人体健康产生影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响</a:t>
                </a:r>
                <a:r>
                  <a:rPr lang="en-US" altLang="zh-CN" sz="2800" b="0" i="0" dirty="0">
                    <a:solidFill>
                      <a:srgbClr val="000000"/>
                    </a:solidFill>
                    <a:latin typeface="Times New Roman" pitchFamily="34" charset="0"/>
                    <a:ea typeface="SimSun" pitchFamily="34" charset="-122"/>
                    <a:cs typeface="Times New Roman" pitchFamily="34" charset="-120"/>
                  </a:rPr>
                  <a:t>。一种反式脂肪酸的化学式为</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18</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30</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，下列有关该反式脂肪酸的说</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C_7_BD.32_1#2f6f48516?vaa=1&amp;vcp=1&amp;vis=1&amp;pid=8ab681965&amp;color=0,0,0&amp;vtp=1&amp;vaab=1&amp;bbb=1&amp;hb=1"/>
              <p:cNvSpPr>
                <a:spLocks noRot="1" noChangeAspect="1" noMove="1" noResize="1" noEditPoints="1" noAdjustHandles="1" noChangeArrowheads="1" noChangeShapeType="1" noTextEdit="1"/>
              </p:cNvSpPr>
              <p:nvPr/>
            </p:nvSpPr>
            <p:spPr>
              <a:xfrm>
                <a:off x="539496" y="1233469"/>
                <a:ext cx="11109960" cy="2496757"/>
              </a:xfrm>
              <a:prstGeom prst="rect">
                <a:avLst/>
              </a:prstGeom>
              <a:blipFill>
                <a:blip r:embed="rId3"/>
                <a:stretch>
                  <a:fillRect l="-1976" r="-1372" b="-8537"/>
                </a:stretch>
              </a:blipFill>
              <a:ln/>
            </p:spPr>
            <p:txBody>
              <a:bodyPr/>
              <a:lstStyle/>
              <a:p>
                <a:r>
                  <a:rPr lang="zh-CN" altLang="en-US">
                    <a:noFill/>
                  </a:rPr>
                  <a:t> </a:t>
                </a:r>
              </a:p>
            </p:txBody>
          </p:sp>
        </mc:Fallback>
      </mc:AlternateContent>
      <p:sp>
        <p:nvSpPr>
          <p:cNvPr id="4" name="QC_7_AN.33_1#2f6f48516.bracket?vaa=1&amp;vcp=1&amp;vis=1&amp;pid=8ab681965&amp;color=0,0,0&amp;vpa=13&amp;vtp=1&amp;vaab=1"/>
          <p:cNvSpPr/>
          <p:nvPr/>
        </p:nvSpPr>
        <p:spPr>
          <a:xfrm>
            <a:off x="2594514" y="3163234"/>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7_BD.32_2#2f6f48516.choices?vaa=1&amp;vcp=1&amp;vis=1&amp;pid=8ab681965&amp;color=0,0,0&amp;vtp=1&amp;vaab=1&amp;bbb=1"/>
              <p:cNvSpPr/>
              <p:nvPr/>
            </p:nvSpPr>
            <p:spPr>
              <a:xfrm>
                <a:off x="539496" y="379397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A.它是由碳原子、氢原子、氧原子组成的</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.它的相对分子质量为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278 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.所含碳元素和氧元素的质量比为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9∶1</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.其分子中所含质子数等于电子数</a:t>
                </a:r>
                <a:endParaRPr lang="en-US" altLang="zh-CN" sz="2800" dirty="0"/>
              </a:p>
            </p:txBody>
          </p:sp>
        </mc:Choice>
        <mc:Fallback xmlns="">
          <p:sp>
            <p:nvSpPr>
              <p:cNvPr id="5" name="QC_7_BD.32_2#2f6f48516.choices?vaa=1&amp;vcp=1&amp;vis=1&amp;pid=8ab681965&amp;color=0,0,0&amp;vtp=1&amp;vaab=1&amp;bbb=1"/>
              <p:cNvSpPr>
                <a:spLocks noRot="1" noChangeAspect="1" noMove="1" noResize="1" noEditPoints="1" noAdjustHandles="1" noChangeArrowheads="1" noChangeShapeType="1" noTextEdit="1"/>
              </p:cNvSpPr>
              <p:nvPr/>
            </p:nvSpPr>
            <p:spPr>
              <a:xfrm>
                <a:off x="539496" y="3793979"/>
                <a:ext cx="11109960" cy="2496757"/>
              </a:xfrm>
              <a:prstGeom prst="rect">
                <a:avLst/>
              </a:prstGeom>
              <a:blipFill>
                <a:blip r:embed="rId4"/>
                <a:stretch>
                  <a:fillRect l="-1976" b="-853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34_1#c3926e684?vaa=1&amp;vcp=1&amp;vis=1&amp;pid=8ab681965&amp;color=0,0,0&amp;vtp=1&amp;vaab=1&amp;bt=1&amp;bbb=1&amp;hb=1"/>
              <p:cNvSpPr/>
              <p:nvPr/>
            </p:nvSpPr>
            <p:spPr>
              <a:xfrm>
                <a:off x="539496" y="1523746"/>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人体摄入锌不足会引起多种疾病，葡萄糖酸锌</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14</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Zn</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口服液可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用来补锌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下列有关葡萄糖酸锌的说法正确的是(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BD.34_1#c3926e684?vaa=1&amp;vcp=1&amp;vis=1&amp;pid=8ab681965&amp;color=0,0,0&amp;vtp=1&amp;vaab=1&amp;bt=1&amp;bbb=1&amp;hb=1"/>
              <p:cNvSpPr>
                <a:spLocks noRot="1" noChangeAspect="1" noMove="1" noResize="1" noEditPoints="1" noAdjustHandles="1" noChangeArrowheads="1" noChangeShapeType="1" noTextEdit="1"/>
              </p:cNvSpPr>
              <p:nvPr/>
            </p:nvSpPr>
            <p:spPr>
              <a:xfrm>
                <a:off x="539496" y="1523746"/>
                <a:ext cx="11109960" cy="1201357"/>
              </a:xfrm>
              <a:prstGeom prst="rect">
                <a:avLst/>
              </a:prstGeom>
              <a:blipFill>
                <a:blip r:embed="rId3"/>
                <a:stretch>
                  <a:fillRect l="-1976" r="-1701" b="-17766"/>
                </a:stretch>
              </a:blipFill>
              <a:ln/>
            </p:spPr>
            <p:txBody>
              <a:bodyPr/>
              <a:lstStyle/>
              <a:p>
                <a:r>
                  <a:rPr lang="zh-CN" altLang="en-US">
                    <a:noFill/>
                  </a:rPr>
                  <a:t> </a:t>
                </a:r>
              </a:p>
            </p:txBody>
          </p:sp>
        </mc:Fallback>
      </mc:AlternateContent>
      <p:sp>
        <p:nvSpPr>
          <p:cNvPr id="3" name="QC_7_AN.35_1#c3926e684.bracket?vaa=1&amp;vcp=1&amp;vis=1&amp;pid=8ab681965&amp;color=0,0,0&amp;vpa=14&amp;vtp=1&amp;vaab=1"/>
          <p:cNvSpPr/>
          <p:nvPr/>
        </p:nvSpPr>
        <p:spPr>
          <a:xfrm>
            <a:off x="8284114" y="2158111"/>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7_BD.34_2#c3926e684.choices?vaa=1&amp;vcp=1&amp;vis=1&amp;pid=8ab681965&amp;color=0,0,0&amp;vtp=1&amp;vaab=1&amp;bbb=1"/>
              <p:cNvSpPr/>
              <p:nvPr/>
            </p:nvSpPr>
            <p:spPr>
              <a:xfrm>
                <a:off x="539496" y="2803207"/>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A.葡萄糖酸锌中含有14个氧原子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.葡萄糖酸锌的相对分子质量为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455 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.葡萄糖酸锌中碳、氢、氧三种元素的质量比是</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6∶11∶7</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.葡萄糖酸锌中氧元素的质量分数最大</a:t>
                </a:r>
                <a:endParaRPr lang="en-US" altLang="zh-CN" sz="2800" dirty="0"/>
              </a:p>
            </p:txBody>
          </p:sp>
        </mc:Choice>
        <mc:Fallback xmlns="">
          <p:sp>
            <p:nvSpPr>
              <p:cNvPr id="4" name="QC_7_BD.34_2#c3926e684.choices?vaa=1&amp;vcp=1&amp;vis=1&amp;pid=8ab681965&amp;color=0,0,0&amp;vtp=1&amp;vaab=1&amp;bbb=1"/>
              <p:cNvSpPr>
                <a:spLocks noRot="1" noChangeAspect="1" noMove="1" noResize="1" noEditPoints="1" noAdjustHandles="1" noChangeArrowheads="1" noChangeShapeType="1" noTextEdit="1"/>
              </p:cNvSpPr>
              <p:nvPr/>
            </p:nvSpPr>
            <p:spPr>
              <a:xfrm>
                <a:off x="539496" y="2803207"/>
                <a:ext cx="11109960" cy="2496757"/>
              </a:xfrm>
              <a:prstGeom prst="rect">
                <a:avLst/>
              </a:prstGeom>
              <a:blipFill>
                <a:blip r:embed="rId4"/>
                <a:stretch>
                  <a:fillRect l="-1976" b="-855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36_1#0efadb732?vaa=1&amp;vcp=1&amp;vis=1&amp;pid=8ab681965&amp;color=0,0,0&amp;vtp=1&amp;vaab=1&amp;bt=1&amp;bbb=1&amp;hb=1"/>
              <p:cNvSpPr/>
              <p:nvPr/>
            </p:nvSpPr>
            <p:spPr>
              <a:xfrm>
                <a:off x="539496" y="1208437"/>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在天宫课堂上</a:t>
                </a:r>
                <a:r>
                  <a:rPr lang="en-US" altLang="zh-CN" sz="2800" b="0" i="0">
                    <a:solidFill>
                      <a:srgbClr val="000000"/>
                    </a:solidFill>
                    <a:latin typeface="Times New Roman" pitchFamily="34" charset="0"/>
                    <a:ea typeface="SimSun" pitchFamily="34" charset="-122"/>
                    <a:cs typeface="Times New Roman" pitchFamily="34" charset="-120"/>
                  </a:rPr>
                  <a:t>，宇航员在空间站用神奇的化学实验变出了奥运五环的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颜色</a:t>
                </a:r>
                <a:r>
                  <a:rPr lang="en-US" altLang="zh-CN" sz="2800" b="0" i="0" dirty="0">
                    <a:solidFill>
                      <a:srgbClr val="000000"/>
                    </a:solidFill>
                    <a:latin typeface="Times New Roman" pitchFamily="34" charset="0"/>
                    <a:ea typeface="SimSun" pitchFamily="34" charset="-122"/>
                    <a:cs typeface="Times New Roman" pitchFamily="34" charset="-120"/>
                  </a:rPr>
                  <a:t>，其中甲基橙在第三个环中遇到了乙酸</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COOH</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，溶液就变成了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红色</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下列有关乙酸的说法正确的是(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BD.36_1#0efadb732?vaa=1&amp;vcp=1&amp;vis=1&amp;pid=8ab681965&amp;color=0,0,0&amp;vtp=1&amp;vaab=1&amp;bt=1&amp;bbb=1&amp;hb=1"/>
              <p:cNvSpPr>
                <a:spLocks noRot="1" noChangeAspect="1" noMove="1" noResize="1" noEditPoints="1" noAdjustHandles="1" noChangeArrowheads="1" noChangeShapeType="1" noTextEdit="1"/>
              </p:cNvSpPr>
              <p:nvPr/>
            </p:nvSpPr>
            <p:spPr>
              <a:xfrm>
                <a:off x="539496" y="1208437"/>
                <a:ext cx="11109960" cy="1849057"/>
              </a:xfrm>
              <a:prstGeom prst="rect">
                <a:avLst/>
              </a:prstGeom>
              <a:blipFill>
                <a:blip r:embed="rId3"/>
                <a:stretch>
                  <a:fillRect l="-1976" r="-1317" b="-1151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7_BD.36_2#0efadb732.choices?vaa=1&amp;vcp=1&amp;vis=1&amp;pid=8ab681965&amp;color=0,0,0&amp;vtp=1&amp;vaab=1&amp;bbb=1"/>
              <p:cNvSpPr/>
              <p:nvPr/>
            </p:nvSpPr>
            <p:spPr>
              <a:xfrm>
                <a:off x="539496" y="3132169"/>
                <a:ext cx="11109960" cy="2498344"/>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A.乙酸由2个碳原子、4个氢原子和2个氧原子构成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.乙酸的相对分子质量是</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.乙酸中碳、氢、氧三种元素的质量比为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1∶2∶1</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0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.乙酸中碳元素的质量分数为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7_BD.36_2#0efadb732.choices?vaa=1&amp;vcp=1&amp;vis=1&amp;pid=8ab681965&amp;color=0,0,0&amp;vtp=1&amp;vaab=1&amp;bbb=1"/>
              <p:cNvSpPr>
                <a:spLocks noRot="1" noChangeAspect="1" noMove="1" noResize="1" noEditPoints="1" noAdjustHandles="1" noChangeArrowheads="1" noChangeShapeType="1" noTextEdit="1"/>
              </p:cNvSpPr>
              <p:nvPr/>
            </p:nvSpPr>
            <p:spPr>
              <a:xfrm>
                <a:off x="539496" y="3132169"/>
                <a:ext cx="11109960" cy="2498344"/>
              </a:xfrm>
              <a:prstGeom prst="rect">
                <a:avLst/>
              </a:prstGeom>
              <a:blipFill>
                <a:blip r:embed="rId4"/>
                <a:stretch>
                  <a:fillRect l="-1976" b="-8780"/>
                </a:stretch>
              </a:blipFill>
              <a:ln/>
            </p:spPr>
            <p:txBody>
              <a:bodyPr/>
              <a:lstStyle/>
              <a:p>
                <a:r>
                  <a:rPr lang="zh-CN" altLang="en-US">
                    <a:noFill/>
                  </a:rPr>
                  <a:t> </a:t>
                </a:r>
              </a:p>
            </p:txBody>
          </p:sp>
        </mc:Fallback>
      </mc:AlternateContent>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0efadb732?vaa=1&amp;vcp=1&amp;vis=1&amp;pid=8ab681965&amp;color=0,0,0&amp;vtp=1&amp;vaab=1&amp;bt=1&amp;bbb=1&amp;hb=1"/>
              <p:cNvSpPr/>
              <p:nvPr/>
            </p:nvSpPr>
            <p:spPr>
              <a:xfrm>
                <a:off x="539496" y="1762982"/>
                <a:ext cx="11109960" cy="2590800"/>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SimSun" pitchFamily="34" charset="-122"/>
                    <a:cs typeface="Times New Roman" pitchFamily="34" charset="-120"/>
                  </a:rPr>
                  <a:t>乙酸是由分子构成的，而不是由原子直接构成的；相对分子质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量的单位不是</a:t>
                </a:r>
                <a:r>
                  <a:rPr lang="en-US" altLang="zh-CN" sz="28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”而是“1”，通常省略不写；乙酸中碳、氢、氧元素的质</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量比为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2)∶(1</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4)∶(16</m:t>
                    </m:r>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6∶1∶8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乙酸中碳元素的质量分数</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12×2+1×4+16×2</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×100%=40%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AS.1_1#0efadb732?vaa=1&amp;vcp=1&amp;vis=1&amp;pid=8ab681965&amp;color=0,0,0&amp;vtp=1&amp;vaab=1&amp;bt=1&amp;bbb=1&amp;hb=1"/>
              <p:cNvSpPr>
                <a:spLocks noRot="1" noChangeAspect="1" noMove="1" noResize="1" noEditPoints="1" noAdjustHandles="1" noChangeArrowheads="1" noChangeShapeType="1" noTextEdit="1"/>
              </p:cNvSpPr>
              <p:nvPr/>
            </p:nvSpPr>
            <p:spPr>
              <a:xfrm>
                <a:off x="539496" y="1762982"/>
                <a:ext cx="11109960" cy="2590800"/>
              </a:xfrm>
              <a:prstGeom prst="rect">
                <a:avLst/>
              </a:prstGeom>
              <a:blipFill>
                <a:blip r:embed="rId3"/>
                <a:stretch>
                  <a:fillRect l="-1976" r="-3513" b="-3765"/>
                </a:stretch>
              </a:blipFill>
              <a:ln/>
            </p:spPr>
            <p:txBody>
              <a:bodyPr/>
              <a:lstStyle/>
              <a:p>
                <a:r>
                  <a:rPr lang="zh-CN" altLang="en-US">
                    <a:noFill/>
                  </a:rPr>
                  <a:t> </a:t>
                </a:r>
              </a:p>
            </p:txBody>
          </p:sp>
        </mc:Fallback>
      </mc:AlternateContent>
      <p:sp>
        <p:nvSpPr>
          <p:cNvPr id="3" name="QC_7_AN.2_1#0efadb732?vaa=1&amp;vcp=1&amp;vis=1&amp;pid=8ab681965&amp;color=0,0,0&amp;vtp=1&amp;vaab=1&amp;bbb=1"/>
          <p:cNvSpPr/>
          <p:nvPr/>
        </p:nvSpPr>
        <p:spPr>
          <a:xfrm>
            <a:off x="539496" y="436527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5_BD#1733561a1?vcp=1&amp;pid=85f8a50c1&amp;color=146,208,8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92D050"/>
                </a:solidFill>
                <a:latin typeface="Times New Roman" pitchFamily="34" charset="0"/>
                <a:ea typeface="微软雅黑" pitchFamily="34" charset="-122"/>
                <a:cs typeface="Times New Roman" pitchFamily="34" charset="-120"/>
              </a:rPr>
              <a:t>考点2</a:t>
            </a:r>
            <a:r>
              <a:rPr lang="en-US" altLang="zh-CN" sz="3200" b="1" i="0" dirty="0">
                <a:solidFill>
                  <a:srgbClr val="92D050"/>
                </a:solidFill>
                <a:latin typeface="SimSun" pitchFamily="34" charset="0"/>
                <a:ea typeface="SimSun" pitchFamily="34" charset="-122"/>
                <a:cs typeface="SimSun" pitchFamily="34" charset="-120"/>
              </a:rPr>
              <a:t> </a:t>
            </a:r>
            <a:r>
              <a:rPr lang="en-US" altLang="zh-CN" sz="3200" b="1" i="0" dirty="0">
                <a:solidFill>
                  <a:srgbClr val="92D050"/>
                </a:solidFill>
                <a:latin typeface="Times New Roman" pitchFamily="34" charset="0"/>
                <a:ea typeface="微软雅黑" pitchFamily="34" charset="-122"/>
                <a:cs typeface="Times New Roman" pitchFamily="34" charset="-120"/>
              </a:rPr>
              <a:t>有关混合物组成的计算</a:t>
            </a:r>
            <a:endParaRPr lang="en-US" altLang="zh-CN" sz="3200" dirty="0"/>
          </a:p>
        </p:txBody>
      </p:sp>
      <mc:AlternateContent xmlns:mc="http://schemas.openxmlformats.org/markup-compatibility/2006" xmlns:a14="http://schemas.microsoft.com/office/drawing/2010/main">
        <mc:Choice Requires="a14">
          <p:sp>
            <p:nvSpPr>
              <p:cNvPr id="3" name="QC_6_BD.40_1#56222c372?vaa=1&amp;vcp=1&amp;vis=1&amp;pid=1733561a1&amp;color=0,0,0&amp;vtp=1&amp;vaab=1&amp;bbb=1&amp;hb=1"/>
              <p:cNvSpPr/>
              <p:nvPr/>
            </p:nvSpPr>
            <p:spPr>
              <a:xfrm>
                <a:off x="539496" y="126349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典型例题2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（2024·广西·中考）已知</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000000"/>
                    </a:solidFill>
                    <a:latin typeface="Times New Roman" pitchFamily="34" charset="0"/>
                    <a:ea typeface="SimSun" pitchFamily="34" charset="-122"/>
                    <a:cs typeface="Times New Roman" pitchFamily="34" charset="-120"/>
                  </a:rPr>
                  <a:t>氮元素大致相当于</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6.25 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蛋白质，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通过测定奶粉样品中氮元素的含量可以计算出其蛋白质的含量。部分测</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定过程如下</a:t>
                </a:r>
                <a:r>
                  <a:rPr lang="en-US" altLang="zh-CN" sz="2800" b="0" i="0" dirty="0">
                    <a:solidFill>
                      <a:srgbClr val="000000"/>
                    </a:solidFill>
                    <a:latin typeface="Times New Roman" pitchFamily="34" charset="0"/>
                    <a:ea typeface="SimSun" pitchFamily="34" charset="-122"/>
                    <a:cs typeface="Times New Roman" pitchFamily="34" charset="-120"/>
                  </a:rPr>
                  <a:t>：①样品</a:t>
                </a: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dPr>
                      <m:e>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d>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dPr>
                      <m:e>
                        <m:r>
                          <a:rPr lang="en-US" altLang="zh-CN" sz="2800" b="0" i="0" dirty="0">
                            <a:solidFill>
                              <a:srgbClr val="000000"/>
                            </a:solidFill>
                            <a:latin typeface="Cambria Math" panose="02040503050406030204" pitchFamily="18" charset="0"/>
                            <a:ea typeface="SimSun" pitchFamily="34" charset="-122"/>
                            <a:cs typeface="Times New Roman" pitchFamily="34" charset="-120"/>
                          </a:rPr>
                          <m:t>②</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NaOH</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Na</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d>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某品牌奶粉部分营养成分含量如下表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C_6_BD.40_1#56222c372?vaa=1&amp;vcp=1&amp;vis=1&amp;pid=1733561a1&amp;color=0,0,0&amp;vtp=1&amp;vaab=1&amp;bbb=1&amp;hb=1"/>
              <p:cNvSpPr>
                <a:spLocks noRot="1" noChangeAspect="1" noMove="1" noResize="1" noEditPoints="1" noAdjustHandles="1" noChangeArrowheads="1" noChangeShapeType="1" noTextEdit="1"/>
              </p:cNvSpPr>
              <p:nvPr/>
            </p:nvSpPr>
            <p:spPr>
              <a:xfrm>
                <a:off x="539496" y="1263495"/>
                <a:ext cx="11109960" cy="3144457"/>
              </a:xfrm>
              <a:prstGeom prst="rect">
                <a:avLst/>
              </a:prstGeom>
              <a:blipFill>
                <a:blip r:embed="rId3"/>
                <a:stretch>
                  <a:fillRect l="-1976" r="-2854" b="-620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1" name="QC_6_BD.40_2#56222c372?colgroup=10,4,6,3,3&amp;vaa=1&amp;vcp=1&amp;vis=1&amp;pid=1733561a1&amp;color=0,0,0&amp;vtp=1&amp;vaab=1&amp;bbb=1"/>
              <p:cNvGraphicFramePr>
                <a:graphicFrameLocks noGrp="1"/>
              </p:cNvGraphicFramePr>
              <p:nvPr>
                <p:extLst>
                  <p:ext uri="{D42A27DB-BD31-4B8C-83A1-F6EECF244321}">
                    <p14:modId xmlns:p14="http://schemas.microsoft.com/office/powerpoint/2010/main" val="2556370253"/>
                  </p:ext>
                </p:extLst>
              </p:nvPr>
            </p:nvGraphicFramePr>
            <p:xfrm>
              <a:off x="539496" y="4524801"/>
              <a:ext cx="11064240" cy="1132968"/>
            </p:xfrm>
            <a:graphic>
              <a:graphicData uri="http://schemas.openxmlformats.org/drawingml/2006/table">
                <a:tbl>
                  <a:tblPr/>
                  <a:tblGrid>
                    <a:gridCol w="3803904">
                      <a:extLst>
                        <a:ext uri="{9D8B030D-6E8A-4147-A177-3AD203B41FA5}">
                          <a16:colId xmlns:a16="http://schemas.microsoft.com/office/drawing/2014/main" val="20000"/>
                        </a:ext>
                      </a:extLst>
                    </a:gridCol>
                    <a:gridCol w="1664208">
                      <a:extLst>
                        <a:ext uri="{9D8B030D-6E8A-4147-A177-3AD203B41FA5}">
                          <a16:colId xmlns:a16="http://schemas.microsoft.com/office/drawing/2014/main" val="20001"/>
                        </a:ext>
                      </a:extLst>
                    </a:gridCol>
                    <a:gridCol w="2660904">
                      <a:extLst>
                        <a:ext uri="{9D8B030D-6E8A-4147-A177-3AD203B41FA5}">
                          <a16:colId xmlns:a16="http://schemas.microsoft.com/office/drawing/2014/main" val="20002"/>
                        </a:ext>
                      </a:extLst>
                    </a:gridCol>
                    <a:gridCol w="1463040">
                      <a:extLst>
                        <a:ext uri="{9D8B030D-6E8A-4147-A177-3AD203B41FA5}">
                          <a16:colId xmlns:a16="http://schemas.microsoft.com/office/drawing/2014/main" val="20003"/>
                        </a:ext>
                      </a:extLst>
                    </a:gridCol>
                    <a:gridCol w="1472184">
                      <a:extLst>
                        <a:ext uri="{9D8B030D-6E8A-4147-A177-3AD203B41FA5}">
                          <a16:colId xmlns:a16="http://schemas.microsoft.com/office/drawing/2014/main" val="20004"/>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营养成分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蛋白质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碳水化合物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脂肪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Ca</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每</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奶粉含量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17.5 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61.2 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16.2 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0.55 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21" name="QC_6_BD.40_2#56222c372?colgroup=10,4,6,3,3&amp;vaa=1&amp;vcp=1&amp;vis=1&amp;pid=1733561a1&amp;color=0,0,0&amp;vtp=1&amp;vaab=1&amp;bbb=1"/>
              <p:cNvGraphicFramePr>
                <a:graphicFrameLocks noGrp="1"/>
              </p:cNvGraphicFramePr>
              <p:nvPr>
                <p:extLst>
                  <p:ext uri="{D42A27DB-BD31-4B8C-83A1-F6EECF244321}">
                    <p14:modId xmlns:p14="http://schemas.microsoft.com/office/powerpoint/2010/main" val="2556370253"/>
                  </p:ext>
                </p:extLst>
              </p:nvPr>
            </p:nvGraphicFramePr>
            <p:xfrm>
              <a:off x="539496" y="4524801"/>
              <a:ext cx="11064240" cy="1132968"/>
            </p:xfrm>
            <a:graphic>
              <a:graphicData uri="http://schemas.openxmlformats.org/drawingml/2006/table">
                <a:tbl>
                  <a:tblPr/>
                  <a:tblGrid>
                    <a:gridCol w="3803904">
                      <a:extLst>
                        <a:ext uri="{9D8B030D-6E8A-4147-A177-3AD203B41FA5}">
                          <a16:colId xmlns:a16="http://schemas.microsoft.com/office/drawing/2014/main" val="20000"/>
                        </a:ext>
                      </a:extLst>
                    </a:gridCol>
                    <a:gridCol w="1664208">
                      <a:extLst>
                        <a:ext uri="{9D8B030D-6E8A-4147-A177-3AD203B41FA5}">
                          <a16:colId xmlns:a16="http://schemas.microsoft.com/office/drawing/2014/main" val="20001"/>
                        </a:ext>
                      </a:extLst>
                    </a:gridCol>
                    <a:gridCol w="2660904">
                      <a:extLst>
                        <a:ext uri="{9D8B030D-6E8A-4147-A177-3AD203B41FA5}">
                          <a16:colId xmlns:a16="http://schemas.microsoft.com/office/drawing/2014/main" val="20002"/>
                        </a:ext>
                      </a:extLst>
                    </a:gridCol>
                    <a:gridCol w="1463040">
                      <a:extLst>
                        <a:ext uri="{9D8B030D-6E8A-4147-A177-3AD203B41FA5}">
                          <a16:colId xmlns:a16="http://schemas.microsoft.com/office/drawing/2014/main" val="20003"/>
                        </a:ext>
                      </a:extLst>
                    </a:gridCol>
                    <a:gridCol w="1472184">
                      <a:extLst>
                        <a:ext uri="{9D8B030D-6E8A-4147-A177-3AD203B41FA5}">
                          <a16:colId xmlns:a16="http://schemas.microsoft.com/office/drawing/2014/main" val="20004"/>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营养成分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蛋白质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碳水化合物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脂肪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50826" t="-5319" r="-826" b="-124468"/>
                          </a:stretch>
                        </a:blipFill>
                      </a:tcPr>
                    </a:tc>
                    <a:extLst>
                      <a:ext uri="{0D108BD9-81ED-4DB2-BD59-A6C34878D82A}">
                        <a16:rowId xmlns:a16="http://schemas.microsoft.com/office/drawing/2014/main" val="10000"/>
                      </a:ext>
                    </a:extLst>
                  </a:tr>
                  <a:tr h="566484">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60" t="-106452" r="-191346" b="-2580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28938" t="-106452" r="-337363" b="-2580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5492" t="-106452" r="-110755" b="-2580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556250" t="-106452" r="-101667" b="-2580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50826" t="-106452" r="-826" b="-25806"/>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40_3#56222c372?vaa=1&amp;vcp=1&amp;vis=1&amp;pid=1733561a1&amp;color=0,0,0&amp;mp=1&amp;vtp=1&amp;vaab=1&amp;bt=1&amp;bbb=1&amp;hb=1"/>
              <p:cNvSpPr/>
              <p:nvPr/>
            </p:nvSpPr>
            <p:spPr>
              <a:xfrm>
                <a:off x="539496" y="156029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取</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该奶粉样品采用上述方法测定其氮元素含量</a:t>
                </a:r>
                <a:r>
                  <a:rPr lang="en-US" altLang="zh-CN" sz="2800" b="0" i="0">
                    <a:solidFill>
                      <a:srgbClr val="000000"/>
                    </a:solidFill>
                    <a:latin typeface="Times New Roman" pitchFamily="34" charset="0"/>
                    <a:ea typeface="SimSun" pitchFamily="34" charset="-122"/>
                    <a:cs typeface="Times New Roman" pitchFamily="34" charset="-120"/>
                  </a:rPr>
                  <a:t>，测得生成</a:t>
                </a:r>
              </a:p>
              <a:p>
                <a:pPr latinLnBrk="1">
                  <a:lnSpc>
                    <a:spcPts val="4900"/>
                  </a:lnSpc>
                </a:pP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oMath>
                </a14:m>
                <a:r>
                  <a:rPr lang="en-US" altLang="zh-CN" sz="2800" b="0" i="0" dirty="0">
                    <a:solidFill>
                      <a:srgbClr val="000000"/>
                    </a:solidFill>
                    <a:latin typeface="Times New Roman" pitchFamily="34" charset="0"/>
                    <a:ea typeface="SimSun" pitchFamily="34" charset="-122"/>
                    <a:cs typeface="Times New Roman" pitchFamily="34" charset="-120"/>
                  </a:rPr>
                  <a:t>的质量分别为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𝑎</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𝑏</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BD.40_3#56222c372?vaa=1&amp;vcp=1&amp;vis=1&amp;pid=1733561a1&amp;color=0,0,0&amp;mp=1&amp;vtp=1&amp;vaab=1&amp;bt=1&amp;bbb=1&amp;hb=1"/>
              <p:cNvSpPr>
                <a:spLocks noRot="1" noChangeAspect="1" noMove="1" noResize="1" noEditPoints="1" noAdjustHandles="1" noChangeArrowheads="1" noChangeShapeType="1" noTextEdit="1"/>
              </p:cNvSpPr>
              <p:nvPr/>
            </p:nvSpPr>
            <p:spPr>
              <a:xfrm>
                <a:off x="539496" y="1560290"/>
                <a:ext cx="11109960" cy="1201357"/>
              </a:xfrm>
              <a:prstGeom prst="rect">
                <a:avLst/>
              </a:prstGeom>
              <a:blipFill>
                <a:blip r:embed="rId3"/>
                <a:stretch>
                  <a:fillRect b="-1776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6_BD.40_4#56222c372.choices?vaa=1&amp;vcp=1&amp;vis=1&amp;pid=1733561a1&amp;color=0,0,0&amp;vtp=1&amp;vaab=1&amp;bbb=1"/>
              <p:cNvSpPr/>
              <p:nvPr/>
            </p:nvSpPr>
            <p:spPr>
              <a:xfrm>
                <a:off x="539496" y="2766663"/>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A.蛋白质在人体内会转化为氨基酸，最终被人体全部吸收</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B.该奶粉样品中碳、氮元素的质量比为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17</m:t>
                    </m:r>
                    <m:r>
                      <a:rPr lang="en-US" altLang="zh-CN" sz="2800" b="0" i="0" dirty="0">
                        <a:solidFill>
                          <a:srgbClr val="000000"/>
                        </a:solidFill>
                        <a:latin typeface="Cambria Math" panose="02040503050406030204" pitchFamily="18" charset="0"/>
                        <a:ea typeface="SimSun" pitchFamily="34" charset="-122"/>
                        <a:cs typeface="Times New Roman" pitchFamily="34" charset="-120"/>
                      </a:rPr>
                      <m:t>𝑎</m:t>
                    </m:r>
                    <m:r>
                      <a:rPr lang="en-US" altLang="zh-CN" sz="2800" dirty="0">
                        <a:solidFill>
                          <a:srgbClr val="000000"/>
                        </a:solidFill>
                        <a:latin typeface="Cambria Math" panose="02040503050406030204" pitchFamily="18" charset="0"/>
                        <a:ea typeface="SimSun" pitchFamily="34" charset="-122"/>
                        <a:cs typeface="Times New Roman" pitchFamily="34" charset="-120"/>
                      </a:rPr>
                      <m:t>∶</m:t>
                    </m:r>
                    <m:r>
                      <a:rPr lang="en-US" altLang="zh-CN" sz="2800" b="0" i="0" dirty="0">
                        <a:solidFill>
                          <a:srgbClr val="000000"/>
                        </a:solidFill>
                        <a:latin typeface="Cambria Math" panose="02040503050406030204" pitchFamily="18" charset="0"/>
                        <a:ea typeface="SimSun" pitchFamily="34" charset="-122"/>
                        <a:cs typeface="Times New Roman" pitchFamily="34" charset="-120"/>
                      </a:rPr>
                      <m:t>44</m:t>
                    </m:r>
                    <m:r>
                      <a:rPr lang="en-US" altLang="zh-CN" sz="2800" b="0" i="0" dirty="0">
                        <a:solidFill>
                          <a:srgbClr val="000000"/>
                        </a:solidFill>
                        <a:latin typeface="Cambria Math" panose="02040503050406030204" pitchFamily="18" charset="0"/>
                        <a:ea typeface="SimSun" pitchFamily="34" charset="-122"/>
                        <a:cs typeface="Times New Roman" pitchFamily="34" charset="-120"/>
                      </a:rPr>
                      <m:t>𝑏</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C.若</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𝑎</m:t>
                    </m:r>
                    <m:r>
                      <a:rPr lang="en-US" altLang="zh-CN" sz="2800" b="0" i="0" dirty="0">
                        <a:solidFill>
                          <a:srgbClr val="00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000000"/>
                    </a:solidFill>
                    <a:latin typeface="Times New Roman" pitchFamily="34" charset="0"/>
                    <a:ea typeface="SimSun" pitchFamily="34" charset="-122"/>
                    <a:cs typeface="Times New Roman" pitchFamily="34" charset="-120"/>
                  </a:rPr>
                  <a:t>，则该奶粉样品中蛋白质的含碳量为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8.8%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D.若</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𝑏</m:t>
                    </m:r>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=3.4 </m:t>
                    </m:r>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，则该奶粉样品中蛋白质的含量与营养成分表中的基本一致</a:t>
                </a:r>
                <a:endParaRPr lang="en-US" altLang="zh-CN" sz="2800" spc="-100" dirty="0"/>
              </a:p>
            </p:txBody>
          </p:sp>
        </mc:Choice>
        <mc:Fallback xmlns="">
          <p:sp>
            <p:nvSpPr>
              <p:cNvPr id="4" name="QC_6_BD.40_4#56222c372.choices?vaa=1&amp;vcp=1&amp;vis=1&amp;pid=1733561a1&amp;color=0,0,0&amp;vtp=1&amp;vaab=1&amp;bbb=1"/>
              <p:cNvSpPr>
                <a:spLocks noRot="1" noChangeAspect="1" noMove="1" noResize="1" noEditPoints="1" noAdjustHandles="1" noChangeArrowheads="1" noChangeShapeType="1" noTextEdit="1"/>
              </p:cNvSpPr>
              <p:nvPr/>
            </p:nvSpPr>
            <p:spPr>
              <a:xfrm>
                <a:off x="539496" y="2766663"/>
                <a:ext cx="11109960" cy="2496757"/>
              </a:xfrm>
              <a:prstGeom prst="rect">
                <a:avLst/>
              </a:prstGeom>
              <a:blipFill>
                <a:blip r:embed="rId4"/>
                <a:stretch>
                  <a:fillRect l="-1976" b="-8557"/>
                </a:stretch>
              </a:blipFill>
              <a:ln/>
            </p:spPr>
            <p:txBody>
              <a:bodyPr/>
              <a:lstStyle/>
              <a:p>
                <a:r>
                  <a:rPr lang="zh-CN" altLang="en-US">
                    <a:noFill/>
                  </a:rPr>
                  <a:t> </a:t>
                </a:r>
              </a:p>
            </p:txBody>
          </p:sp>
        </mc:Fallback>
      </mc:AlternateContent>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56222c372?vaa=1&amp;vcp=1&amp;vis=1&amp;pid=1733561a1&amp;color=0,0,0&amp;vtp=1&amp;vaab=1&amp;bt=1&amp;bbb=1&amp;hb=1"/>
              <p:cNvSpPr/>
              <p:nvPr/>
            </p:nvSpPr>
            <p:spPr>
              <a:xfrm>
                <a:off x="539496" y="644461"/>
                <a:ext cx="11109960" cy="5143500"/>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SimSun" pitchFamily="34" charset="-122"/>
                    <a:cs typeface="Times New Roman" pitchFamily="34" charset="-120"/>
                  </a:rPr>
                  <a:t>蛋白质在人体内会转化为氨基酸，但不会被人体全部吸收。根</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据质量守恒定律可知，奶粉样品中碳元素的质量等于生成的二氧化碳中</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7200"/>
                  </a:lnSpc>
                </a:pPr>
                <a:r>
                  <a:rPr lang="en-US" altLang="zh-CN" sz="2800" b="0" i="0" dirty="0" err="1">
                    <a:solidFill>
                      <a:srgbClr val="FF0000"/>
                    </a:solidFill>
                    <a:latin typeface="Times New Roman" pitchFamily="34" charset="0"/>
                    <a:ea typeface="SimSun" pitchFamily="34" charset="-122"/>
                    <a:cs typeface="Times New Roman" pitchFamily="34" charset="-120"/>
                  </a:rPr>
                  <a:t>碳元素的质量，则奶粉样品中碳元素的质量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𝑎</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44</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3</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𝑎</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11</m:t>
                        </m:r>
                      </m:den>
                    </m:f>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；奶</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粉样品中氮元素的质量等于生成的氨气中氮元素的质量，则奶粉样品中</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400"/>
                  </a:lnSpc>
                </a:pPr>
                <a:r>
                  <a:rPr lang="en-US" altLang="zh-CN" sz="2800" b="0" i="0" dirty="0" err="1">
                    <a:solidFill>
                      <a:srgbClr val="FF0000"/>
                    </a:solidFill>
                    <a:latin typeface="Times New Roman" pitchFamily="34" charset="0"/>
                    <a:ea typeface="SimSun" pitchFamily="34" charset="-122"/>
                    <a:cs typeface="Times New Roman" pitchFamily="34" charset="-120"/>
                  </a:rPr>
                  <a:t>氮元素的质量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𝑏</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14</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17</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14</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𝑏</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17</m:t>
                        </m:r>
                      </m:den>
                    </m:f>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故该奶粉样品中碳、氮元素的质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400"/>
                  </a:lnSpc>
                </a:pPr>
                <a:r>
                  <a:rPr lang="en-US" altLang="zh-CN" sz="2800" b="0" i="0" dirty="0" err="1">
                    <a:solidFill>
                      <a:srgbClr val="FF0000"/>
                    </a:solidFill>
                    <a:latin typeface="Times New Roman" pitchFamily="34" charset="0"/>
                    <a:ea typeface="SimSun" pitchFamily="34" charset="-122"/>
                    <a:cs typeface="Times New Roman" pitchFamily="34" charset="-120"/>
                  </a:rPr>
                  <a:t>量比</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3</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𝑎</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11</m:t>
                        </m:r>
                      </m:den>
                    </m:f>
                    <m:r>
                      <a:rPr lang="en-US" altLang="zh-CN" sz="280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14</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𝑏</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17</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=51</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𝑎</m:t>
                    </m:r>
                    <m:r>
                      <a:rPr lang="en-US" altLang="zh-CN" sz="2800" dirty="0">
                        <a:solidFill>
                          <a:srgbClr val="FF0000"/>
                        </a:solidFill>
                        <a:latin typeface="Cambria Math" panose="02040503050406030204" pitchFamily="18" charset="0"/>
                        <a:ea typeface="SimSun" pitchFamily="34" charset="-122"/>
                        <a:cs typeface="Times New Roman" pitchFamily="34" charset="-120"/>
                      </a:rPr>
                      <m:t>∶</m:t>
                    </m:r>
                    <m:r>
                      <a:rPr lang="en-US" altLang="zh-CN" sz="2800" b="0" i="0" dirty="0">
                        <a:solidFill>
                          <a:srgbClr val="FF0000"/>
                        </a:solidFill>
                        <a:latin typeface="Cambria Math" panose="02040503050406030204" pitchFamily="18" charset="0"/>
                        <a:ea typeface="SimSun" pitchFamily="34" charset="-122"/>
                        <a:cs typeface="Times New Roman" pitchFamily="34" charset="-120"/>
                      </a:rPr>
                      <m:t>154</m:t>
                    </m:r>
                    <m:r>
                      <a:rPr lang="en-US" altLang="zh-CN" sz="2800" b="0" i="0" dirty="0">
                        <a:solidFill>
                          <a:srgbClr val="FF0000"/>
                        </a:solidFill>
                        <a:latin typeface="Cambria Math" panose="02040503050406030204" pitchFamily="18" charset="0"/>
                        <a:ea typeface="SimSun" pitchFamily="34" charset="-122"/>
                        <a:cs typeface="Times New Roman" pitchFamily="34" charset="-120"/>
                      </a:rPr>
                      <m:t>𝑏</m:t>
                    </m:r>
                  </m:oMath>
                </a14:m>
                <a:r>
                  <a:rPr lang="en-US" altLang="zh-CN" sz="2800" b="0" i="0" dirty="0">
                    <a:solidFill>
                      <a:srgbClr val="FF0000"/>
                    </a:solidFill>
                    <a:latin typeface="Times New Roman" pitchFamily="34" charset="0"/>
                    <a:ea typeface="SimSun" pitchFamily="34" charset="-122"/>
                    <a:cs typeface="Times New Roman" pitchFamily="34" charset="-120"/>
                  </a:rPr>
                  <a:t>。若</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𝑎</m:t>
                    </m:r>
                    <m:r>
                      <a:rPr lang="en-US" altLang="zh-CN" sz="2800" b="0" i="0" dirty="0">
                        <a:solidFill>
                          <a:srgbClr val="FF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，则</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二氧化碳中碳元素的</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7200"/>
                  </a:lnSpc>
                </a:pPr>
                <a:r>
                  <a:rPr lang="en-US" altLang="zh-CN" sz="2800" b="0" i="0" dirty="0" err="1">
                    <a:solidFill>
                      <a:srgbClr val="FF0000"/>
                    </a:solidFill>
                    <a:latin typeface="Times New Roman" pitchFamily="34" charset="0"/>
                    <a:ea typeface="SimSun" pitchFamily="34" charset="-122"/>
                    <a:cs typeface="Times New Roman" pitchFamily="34" charset="-120"/>
                  </a:rPr>
                  <a:t>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44</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这是该奶粉样品中蛋白质、碳水化合</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ct val="150000"/>
                  </a:lnSpc>
                </a:pPr>
                <a:endParaRPr lang="en-US" altLang="zh-CN" sz="2800" dirty="0"/>
              </a:p>
            </p:txBody>
          </p:sp>
        </mc:Choice>
        <mc:Fallback xmlns="">
          <p:sp>
            <p:nvSpPr>
              <p:cNvPr id="2" name="QC_6_AS.1_1#56222c372?vaa=1&amp;vcp=1&amp;vis=1&amp;pid=1733561a1&amp;color=0,0,0&amp;vtp=1&amp;vaab=1&amp;bt=1&amp;bbb=1&amp;hb=1"/>
              <p:cNvSpPr>
                <a:spLocks noRot="1" noChangeAspect="1" noMove="1" noResize="1" noEditPoints="1" noAdjustHandles="1" noChangeArrowheads="1" noChangeShapeType="1" noTextEdit="1"/>
              </p:cNvSpPr>
              <p:nvPr/>
            </p:nvSpPr>
            <p:spPr>
              <a:xfrm>
                <a:off x="539496" y="644461"/>
                <a:ext cx="11109960" cy="5143500"/>
              </a:xfrm>
              <a:prstGeom prst="rect">
                <a:avLst/>
              </a:prstGeom>
              <a:blipFill>
                <a:blip r:embed="rId3"/>
                <a:stretch>
                  <a:fillRect l="-1976" r="-1317" b="-474"/>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ce8045bc9.fixed?vcp=1&amp;pid=851503722&amp;color=146,208,80&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92D050"/>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ce8045bc9.fixed?vcp=1&amp;pid=85150372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中考基础过关</a:t>
            </a:r>
            <a:endParaRPr lang="en-US" altLang="zh-CN" sz="4800" dirty="0"/>
          </a:p>
        </p:txBody>
      </p:sp>
      <p:sp>
        <p:nvSpPr>
          <p:cNvPr id="4" name="C_2#ce8045bc9.fixed?vcp=1&amp;pid=85150372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第五部分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化学计算</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56222c372?vaa=1&amp;vcp=1&amp;vis=1&amp;pid=1733561a1&amp;color=0,0,0&amp;vtp=1&amp;vaab=1&amp;bt=1&amp;bbb=1&amp;hb=1">
                <a:extLst>
                  <a:ext uri="{FF2B5EF4-FFF2-40B4-BE49-F238E27FC236}">
                    <a16:creationId xmlns:a16="http://schemas.microsoft.com/office/drawing/2014/main" id="{8935E173-9331-DF3D-3351-25850DC6A84A}"/>
                  </a:ext>
                </a:extLst>
              </p:cNvPr>
              <p:cNvSpPr/>
              <p:nvPr/>
            </p:nvSpPr>
            <p:spPr>
              <a:xfrm>
                <a:off x="539496" y="1447853"/>
                <a:ext cx="11109960" cy="3144457"/>
              </a:xfrm>
              <a:prstGeom prst="rect">
                <a:avLst/>
              </a:prstGeom>
              <a:noFill/>
              <a:ln/>
            </p:spPr>
            <p:txBody>
              <a:bodyPr wrap="none" lIns="0" tIns="0" rIns="0" bIns="0" rtlCol="0" anchor="t"/>
              <a:lstStyle/>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物</a:t>
                </a:r>
                <a:r>
                  <a:rPr lang="en-US" altLang="zh-CN" sz="2800" b="0" i="0" dirty="0">
                    <a:solidFill>
                      <a:srgbClr val="FF0000"/>
                    </a:solidFill>
                    <a:latin typeface="Times New Roman" pitchFamily="34" charset="0"/>
                    <a:ea typeface="SimSun" pitchFamily="34" charset="-122"/>
                    <a:cs typeface="Times New Roman" pitchFamily="34" charset="-120"/>
                  </a:rPr>
                  <a:t>、脂肪等物质所含碳元素的总质量，</a:t>
                </a:r>
                <a:r>
                  <a:rPr lang="en-US" altLang="zh-CN" sz="2800" b="0" i="0">
                    <a:solidFill>
                      <a:srgbClr val="FF0000"/>
                    </a:solidFill>
                    <a:latin typeface="Times New Roman" pitchFamily="34" charset="0"/>
                    <a:ea typeface="SimSun" pitchFamily="34" charset="-122"/>
                    <a:cs typeface="Times New Roman" pitchFamily="34" charset="-120"/>
                  </a:rPr>
                  <a:t>无法求出其中蛋白质的含碳量。</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若</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𝑏</m:t>
                    </m:r>
                    <m:r>
                      <a:rPr lang="en-US" altLang="zh-CN" sz="2800" b="0" i="0" dirty="0">
                        <a:solidFill>
                          <a:srgbClr val="FF0000"/>
                        </a:solidFill>
                        <a:latin typeface="Cambria Math" panose="02040503050406030204" pitchFamily="18" charset="0"/>
                        <a:ea typeface="SimSun" pitchFamily="34" charset="-122"/>
                        <a:cs typeface="Times New Roman" pitchFamily="34" charset="-120"/>
                      </a:rPr>
                      <m:t>=3.4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，则</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3.4 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氨气中氮元素的质量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=3.4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14</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17</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×100%=2.8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已知</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氮元素大致相当于</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6.25 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蛋白质</a:t>
                </a:r>
                <a:r>
                  <a:rPr lang="en-US" altLang="zh-CN" sz="2800" b="0" i="0">
                    <a:solidFill>
                      <a:srgbClr val="FF0000"/>
                    </a:solidFill>
                    <a:latin typeface="Times New Roman" pitchFamily="34" charset="0"/>
                    <a:ea typeface="SimSun" pitchFamily="34" charset="-122"/>
                    <a:cs typeface="Times New Roman" pitchFamily="34" charset="-120"/>
                  </a:rPr>
                  <a:t>，可得该奶粉样品中蛋白质的质</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×6.25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=17.5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，即该奶粉样品中蛋白质的含量与营养成分</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表中的基本一致</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AS.1_1#56222c372?vaa=1&amp;vcp=1&amp;vis=1&amp;pid=1733561a1&amp;color=0,0,0&amp;vtp=1&amp;vaab=1&amp;bt=1&amp;bbb=1&amp;hb=1">
                <a:extLst>
                  <a:ext uri="{FF2B5EF4-FFF2-40B4-BE49-F238E27FC236}">
                    <a16:creationId xmlns:a16="http://schemas.microsoft.com/office/drawing/2014/main" id="{8935E173-9331-DF3D-3351-25850DC6A84A}"/>
                  </a:ext>
                </a:extLst>
              </p:cNvPr>
              <p:cNvSpPr>
                <a:spLocks noRot="1" noChangeAspect="1" noMove="1" noResize="1" noEditPoints="1" noAdjustHandles="1" noChangeArrowheads="1" noChangeShapeType="1" noTextEdit="1"/>
              </p:cNvSpPr>
              <p:nvPr/>
            </p:nvSpPr>
            <p:spPr>
              <a:xfrm>
                <a:off x="539496" y="1447853"/>
                <a:ext cx="11109960" cy="3144457"/>
              </a:xfrm>
              <a:prstGeom prst="rect">
                <a:avLst/>
              </a:prstGeom>
              <a:blipFill>
                <a:blip r:embed="rId2"/>
                <a:stretch>
                  <a:fillRect l="-1976" r="-1153" b="-6214"/>
                </a:stretch>
              </a:blipFill>
              <a:ln/>
            </p:spPr>
            <p:txBody>
              <a:bodyPr/>
              <a:lstStyle/>
              <a:p>
                <a:r>
                  <a:rPr lang="zh-CN" altLang="en-US">
                    <a:noFill/>
                  </a:rPr>
                  <a:t> </a:t>
                </a:r>
              </a:p>
            </p:txBody>
          </p:sp>
        </mc:Fallback>
      </mc:AlternateContent>
      <p:sp>
        <p:nvSpPr>
          <p:cNvPr id="3" name="QC_6_AN.1_1#56222c372?vaa=1&amp;vcp=1&amp;vis=1&amp;pid=1733561a1&amp;color=0,0,0&amp;vtp=1&amp;vaab=1&amp;bbb=1">
            <a:extLst>
              <a:ext uri="{FF2B5EF4-FFF2-40B4-BE49-F238E27FC236}">
                <a16:creationId xmlns:a16="http://schemas.microsoft.com/office/drawing/2014/main" id="{CDF333C7-ACBB-7F85-2615-6EC45150BBD0}"/>
              </a:ext>
            </a:extLst>
          </p:cNvPr>
          <p:cNvSpPr/>
          <p:nvPr/>
        </p:nvSpPr>
        <p:spPr>
          <a:xfrm>
            <a:off x="539496" y="459569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extLst>
      <p:ext uri="{BB962C8B-B14F-4D97-AF65-F5344CB8AC3E}">
        <p14:creationId xmlns:p14="http://schemas.microsoft.com/office/powerpoint/2010/main" val="2762281329"/>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C_6_BD#b87d281cd?vcp=1&amp;pid=1733561a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7_BD.44_1#d351621ae?vaa=1&amp;vcp=1&amp;vis=1&amp;pid=b87d281cd&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将硝酸铁和硝酸铜的混合物</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44 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000000"/>
                    </a:solidFill>
                    <a:latin typeface="Times New Roman" pitchFamily="34" charset="0"/>
                    <a:ea typeface="SimSun" pitchFamily="34" charset="-122"/>
                    <a:cs typeface="Times New Roman" pitchFamily="34" charset="-120"/>
                  </a:rPr>
                  <a:t>完全溶于水中配制成</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溶液</a:t>
                </a:r>
                <a:r>
                  <a:rPr lang="en-US" altLang="zh-CN" sz="2800" b="0" i="0">
                    <a:solidFill>
                      <a:srgbClr val="000000"/>
                    </a:solidFill>
                    <a:latin typeface="Times New Roman" pitchFamily="34" charset="0"/>
                    <a:ea typeface="SimSun" pitchFamily="34" charset="-122"/>
                    <a:cs typeface="Times New Roman" pitchFamily="34" charset="-120"/>
                  </a:rPr>
                  <a:t>，若该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溶液中氮元素的质量分数为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7%</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，则溶液中铁离子和铜离子的质量为</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C_7_BD.44_1#d351621ae?vaa=1&amp;vcp=1&amp;vis=1&amp;pid=b87d281cd&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a:blip r:embed="rId3"/>
                <a:stretch>
                  <a:fillRect l="-1976" r="-933" b="-1151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7_BD.44_2#d351621ae.choices?vaa=1&amp;vcp=1&amp;vis=1&amp;pid=b87d281cd&amp;color=0,0,0&amp;vtp=1&amp;vaab=1&amp;bbb=1"/>
              <p:cNvSpPr/>
              <p:nvPr/>
            </p:nvSpPr>
            <p:spPr>
              <a:xfrm>
                <a:off x="539496" y="3151169"/>
                <a:ext cx="11109960" cy="555244"/>
              </a:xfrm>
              <a:prstGeom prst="rect">
                <a:avLst/>
              </a:prstGeom>
              <a:noFill/>
              <a:ln/>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11 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13 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15 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18 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5" name="QC_7_BD.44_2#d351621ae.choices?vaa=1&amp;vcp=1&amp;vis=1&amp;pid=b87d281cd&amp;color=0,0,0&amp;vtp=1&amp;vaab=1&amp;bbb=1"/>
              <p:cNvSpPr>
                <a:spLocks noRot="1" noChangeAspect="1" noMove="1" noResize="1" noEditPoints="1" noAdjustHandles="1" noChangeArrowheads="1" noChangeShapeType="1" noTextEdit="1"/>
              </p:cNvSpPr>
              <p:nvPr/>
            </p:nvSpPr>
            <p:spPr>
              <a:xfrm>
                <a:off x="539496" y="3151169"/>
                <a:ext cx="11109960" cy="555244"/>
              </a:xfrm>
              <a:prstGeom prst="rect">
                <a:avLst/>
              </a:prstGeom>
              <a:blipFill>
                <a:blip r:embed="rId4"/>
                <a:stretch>
                  <a:fillRect l="-1976" b="-3956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7_AS.1_1#d351621ae?vaa=1&amp;vcp=1&amp;vis=1&amp;pid=b87d281cd&amp;color=0,0,0&amp;mp=1&amp;vtp=1&amp;vaab=1&amp;bt=1&amp;bbb=1&amp;hb=1">
                <a:extLst>
                  <a:ext uri="{FF2B5EF4-FFF2-40B4-BE49-F238E27FC236}">
                    <a16:creationId xmlns:a16="http://schemas.microsoft.com/office/drawing/2014/main" id="{919CA510-37FE-4E7D-B60D-6B0792C0BA5D}"/>
                  </a:ext>
                </a:extLst>
              </p:cNvPr>
              <p:cNvSpPr/>
              <p:nvPr/>
            </p:nvSpPr>
            <p:spPr>
              <a:xfrm>
                <a:off x="539496" y="3650004"/>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该溶液中氮元素的质量分数为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7%</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则溶液中含氮元素的质量</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×7%=7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化学反应前后各元素的质量不变，因此溶液中含</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硝酸根离子的质量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=7</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14</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62</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×100%)=31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则溶液中含铁离子和铜</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离子的质量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=44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−31 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=13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6" name="QC_7_AS.1_1#d351621ae?vaa=1&amp;vcp=1&amp;vis=1&amp;pid=b87d281cd&amp;color=0,0,0&amp;mp=1&amp;vtp=1&amp;vaab=1&amp;bt=1&amp;bbb=1&amp;hb=1">
                <a:extLst>
                  <a:ext uri="{FF2B5EF4-FFF2-40B4-BE49-F238E27FC236}">
                    <a16:creationId xmlns:a16="http://schemas.microsoft.com/office/drawing/2014/main" id="{919CA510-37FE-4E7D-B60D-6B0792C0BA5D}"/>
                  </a:ext>
                </a:extLst>
              </p:cNvPr>
              <p:cNvSpPr>
                <a:spLocks noRot="1" noChangeAspect="1" noMove="1" noResize="1" noEditPoints="1" noAdjustHandles="1" noChangeArrowheads="1" noChangeShapeType="1" noTextEdit="1"/>
              </p:cNvSpPr>
              <p:nvPr/>
            </p:nvSpPr>
            <p:spPr>
              <a:xfrm>
                <a:off x="539496" y="3650004"/>
                <a:ext cx="11109960" cy="2496757"/>
              </a:xfrm>
              <a:prstGeom prst="rect">
                <a:avLst/>
              </a:prstGeom>
              <a:blipFill>
                <a:blip r:embed="rId5"/>
                <a:stretch>
                  <a:fillRect l="-1976" r="-274" b="-7579"/>
                </a:stretch>
              </a:blipFill>
              <a:ln/>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1678AE8A-05CC-4957-BB77-19470DE422A5}"/>
              </a:ext>
            </a:extLst>
          </p:cNvPr>
          <p:cNvSpPr txBox="1"/>
          <p:nvPr/>
        </p:nvSpPr>
        <p:spPr>
          <a:xfrm>
            <a:off x="940371" y="2503469"/>
            <a:ext cx="579438"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B</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48_1#c891dced8?vaa=1&amp;vcp=1&amp;vis=1&amp;pid=b87d281cd&amp;color=0,0,0&amp;vtp=1&amp;vaab=1&amp;bt=1&amp;bbb=1&amp;hb=1"/>
              <p:cNvSpPr/>
              <p:nvPr/>
            </p:nvSpPr>
            <p:spPr>
              <a:xfrm>
                <a:off x="539496" y="1867662"/>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（2024·广西南宁·模拟</a:t>
                </a:r>
                <a:r>
                  <a:rPr lang="en-US" altLang="zh-CN" sz="2800" b="0" i="0">
                    <a:solidFill>
                      <a:srgbClr val="000000"/>
                    </a:solidFill>
                    <a:latin typeface="Times New Roman" pitchFamily="34" charset="0"/>
                    <a:ea typeface="SimSun" pitchFamily="34" charset="-122"/>
                    <a:cs typeface="Times New Roman" pitchFamily="34" charset="-120"/>
                  </a:rPr>
                  <a:t>）一定量的木炭在盛有氮气和氧气混合气体的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密闭容器中燃烧后生成</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000000"/>
                    </a:solidFill>
                    <a:latin typeface="Times New Roman" pitchFamily="34" charset="0"/>
                    <a:ea typeface="SimSun" pitchFamily="34" charset="-122"/>
                    <a:cs typeface="Times New Roman" pitchFamily="34" charset="-120"/>
                  </a:rPr>
                  <a:t>，测得反应后所得</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的混合</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气体中碳元素的质量分数为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24%</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，则反应后氮气的质量分数可能为</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BD.48_1#c891dced8?vaa=1&amp;vcp=1&amp;vis=1&amp;pid=b87d281cd&amp;color=0,0,0&amp;vtp=1&amp;vaab=1&amp;bt=1&amp;bbb=1&amp;hb=1"/>
              <p:cNvSpPr>
                <a:spLocks noRot="1" noChangeAspect="1" noMove="1" noResize="1" noEditPoints="1" noAdjustHandles="1" noChangeArrowheads="1" noChangeShapeType="1" noTextEdit="1"/>
              </p:cNvSpPr>
              <p:nvPr/>
            </p:nvSpPr>
            <p:spPr>
              <a:xfrm>
                <a:off x="539496" y="1867662"/>
                <a:ext cx="11109960" cy="2496757"/>
              </a:xfrm>
              <a:prstGeom prst="rect">
                <a:avLst/>
              </a:prstGeom>
              <a:blipFill>
                <a:blip r:embed="rId3"/>
                <a:stretch>
                  <a:fillRect l="-1976" r="-933" b="-853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7_BD.48_2#c891dced8.choices?vaa=1&amp;vcp=1&amp;vis=1&amp;pid=b87d281cd&amp;color=0,0,0&amp;vtp=1&amp;vaab=1&amp;bbb=1"/>
              <p:cNvSpPr/>
              <p:nvPr/>
            </p:nvSpPr>
            <p:spPr>
              <a:xfrm>
                <a:off x="539496" y="4431284"/>
                <a:ext cx="11109960" cy="555244"/>
              </a:xfrm>
              <a:prstGeom prst="rect">
                <a:avLst/>
              </a:prstGeom>
              <a:noFill/>
              <a:ln/>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12%</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36%</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44%</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72%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7_BD.48_2#c891dced8.choices?vaa=1&amp;vcp=1&amp;vis=1&amp;pid=b87d281cd&amp;color=0,0,0&amp;vtp=1&amp;vaab=1&amp;bbb=1"/>
              <p:cNvSpPr>
                <a:spLocks noRot="1" noChangeAspect="1" noMove="1" noResize="1" noEditPoints="1" noAdjustHandles="1" noChangeArrowheads="1" noChangeShapeType="1" noTextEdit="1"/>
              </p:cNvSpPr>
              <p:nvPr/>
            </p:nvSpPr>
            <p:spPr>
              <a:xfrm>
                <a:off x="539496" y="4431284"/>
                <a:ext cx="11109960" cy="555244"/>
              </a:xfrm>
              <a:prstGeom prst="rect">
                <a:avLst/>
              </a:prstGeom>
              <a:blipFill>
                <a:blip r:embed="rId4"/>
                <a:stretch>
                  <a:fillRect l="-1976" b="-39560"/>
                </a:stretch>
              </a:blipFill>
              <a:ln/>
            </p:spPr>
            <p:txBody>
              <a:bodyPr/>
              <a:lstStyle/>
              <a:p>
                <a:r>
                  <a:rPr lang="zh-CN" altLang="en-US">
                    <a:noFill/>
                  </a:rPr>
                  <a:t> </a:t>
                </a:r>
              </a:p>
            </p:txBody>
          </p:sp>
        </mc:Fallback>
      </mc:AlternateContent>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c891dced8?vaa=1&amp;vcp=1&amp;vis=1&amp;pid=b87d281cd&amp;color=0,0,0&amp;vtp=1&amp;vaab=1&amp;bt=1&amp;bbb=1&amp;hb=1"/>
              <p:cNvSpPr/>
              <p:nvPr/>
            </p:nvSpPr>
            <p:spPr>
              <a:xfrm>
                <a:off x="539496" y="554400"/>
                <a:ext cx="11109960" cy="4792282"/>
              </a:xfrm>
              <a:prstGeom prst="rect">
                <a:avLst/>
              </a:prstGeom>
              <a:noFill/>
              <a:ln/>
            </p:spPr>
            <p:txBody>
              <a:bodyPr wrap="none" lIns="0" tIns="0" rIns="0" bIns="0" rtlCol="0" anchor="t"/>
              <a:lstStyle/>
              <a:p>
                <a:pPr algn="l" latinLnBrk="1">
                  <a:lnSpc>
                    <a:spcPts val="48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设该混合气体的质量为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，则混合气体中含碳元素的质量</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，参加反应的木炭的质量为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。假设</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木炭燃烧全部生成二</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氧化碳，由化学式求出此时氧元素的质量</a:t>
                </a:r>
              </a:p>
              <a:p>
                <a:pPr latinLnBrk="1">
                  <a:lnSpc>
                    <a:spcPts val="48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12+16×2</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16×2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12+16×2</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)=64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，氮气的质量</a:t>
                </a:r>
              </a:p>
              <a:p>
                <a:pPr latinLnBrk="1">
                  <a:lnSpc>
                    <a:spcPts val="48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−64 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=12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。假设</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木炭燃烧全部生成一氧化碳，</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可求出此时氧元素的质量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12+16</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16</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12+16</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)=32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，氮气的质</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−32 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=44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。故实际氮气的质量为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12 ∼44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，即氮</a:t>
                </a:r>
              </a:p>
              <a:p>
                <a:pPr latinLnBrk="1">
                  <a:lnSpc>
                    <a:spcPts val="4600"/>
                  </a:lnSpc>
                </a:pPr>
                <a:r>
                  <a:rPr lang="en-US" altLang="zh-CN" sz="2800" b="0" i="0">
                    <a:solidFill>
                      <a:srgbClr val="FF0000"/>
                    </a:solidFill>
                    <a:latin typeface="Times New Roman" pitchFamily="34" charset="0"/>
                    <a:ea typeface="SimSun" pitchFamily="34" charset="-122"/>
                    <a:cs typeface="Times New Roman" pitchFamily="34" charset="-120"/>
                  </a:rPr>
                  <a:t>气的质量分数在</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12%</m:t>
                    </m:r>
                  </m:oMath>
                </a14:m>
                <a:r>
                  <a:rPr lang="en-US" altLang="zh-CN" sz="2800" b="0" i="0" dirty="0">
                    <a:solidFill>
                      <a:srgbClr val="FF0000"/>
                    </a:solidFill>
                    <a:latin typeface="Times New Roman" pitchFamily="34" charset="0"/>
                    <a:ea typeface="SimSun" pitchFamily="34" charset="-122"/>
                    <a:cs typeface="Times New Roman" pitchFamily="34" charset="-120"/>
                  </a:rPr>
                  <a:t>到</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44%</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之间。</a:t>
                </a:r>
                <a:endParaRPr lang="en-US" altLang="zh-CN" sz="2800" dirty="0"/>
              </a:p>
            </p:txBody>
          </p:sp>
        </mc:Choice>
        <mc:Fallback xmlns="">
          <p:sp>
            <p:nvSpPr>
              <p:cNvPr id="2" name="QC_7_AS.1_1#c891dced8?vaa=1&amp;vcp=1&amp;vis=1&amp;pid=b87d281cd&amp;color=0,0,0&amp;vtp=1&amp;vaab=1&amp;bt=1&amp;bbb=1&amp;hb=1"/>
              <p:cNvSpPr>
                <a:spLocks noRot="1" noChangeAspect="1" noMove="1" noResize="1" noEditPoints="1" noAdjustHandles="1" noChangeArrowheads="1" noChangeShapeType="1" noTextEdit="1"/>
              </p:cNvSpPr>
              <p:nvPr/>
            </p:nvSpPr>
            <p:spPr>
              <a:xfrm>
                <a:off x="539496" y="554400"/>
                <a:ext cx="11109960" cy="4792282"/>
              </a:xfrm>
              <a:prstGeom prst="rect">
                <a:avLst/>
              </a:prstGeom>
              <a:blipFill>
                <a:blip r:embed="rId3"/>
                <a:stretch>
                  <a:fillRect l="-1976" t="-382" r="-1043" b="-3944"/>
                </a:stretch>
              </a:blipFill>
              <a:ln/>
            </p:spPr>
            <p:txBody>
              <a:bodyPr/>
              <a:lstStyle/>
              <a:p>
                <a:r>
                  <a:rPr lang="zh-CN" altLang="en-US">
                    <a:noFill/>
                  </a:rPr>
                  <a:t> </a:t>
                </a:r>
              </a:p>
            </p:txBody>
          </p:sp>
        </mc:Fallback>
      </mc:AlternateContent>
      <p:sp>
        <p:nvSpPr>
          <p:cNvPr id="3" name="QC_7_AN.2_1#c891dced8?vaa=1&amp;vcp=1&amp;vis=1&amp;pid=b87d281cd&amp;color=0,0,0&amp;vtp=1&amp;vaab=1&amp;bbb=1"/>
          <p:cNvSpPr/>
          <p:nvPr/>
        </p:nvSpPr>
        <p:spPr>
          <a:xfrm>
            <a:off x="539496" y="5356080"/>
            <a:ext cx="11109960" cy="525082"/>
          </a:xfrm>
          <a:prstGeom prst="rect">
            <a:avLst/>
          </a:prstGeom>
          <a:noFill/>
          <a:ln/>
        </p:spPr>
        <p:txBody>
          <a:bodyPr wrap="none" lIns="0" tIns="0" rIns="0" bIns="0" rtlCol="0" anchor="t"/>
          <a:lstStyle/>
          <a:p>
            <a:pPr algn="l" latinLnBrk="1">
              <a:lnSpc>
                <a:spcPts val="46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52_1#a82b4cabe?vaa=1&amp;vcp=1&amp;vis=1&amp;pid=b87d281cd&amp;color=0,0,0&amp;vtp=1&amp;vaab=1&amp;bt=1&amp;bbb=1&amp;hb=1"/>
              <p:cNvSpPr/>
              <p:nvPr/>
            </p:nvSpPr>
            <p:spPr>
              <a:xfrm>
                <a:off x="539496" y="186944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（2024·四川广元·中考）乙醇</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5</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OH</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2800" b="0" i="0" dirty="0">
                    <a:solidFill>
                      <a:srgbClr val="000000"/>
                    </a:solidFill>
                    <a:latin typeface="Times New Roman" pitchFamily="34" charset="0"/>
                    <a:ea typeface="SimSun" pitchFamily="34" charset="-122"/>
                    <a:cs typeface="Times New Roman" pitchFamily="34" charset="-120"/>
                  </a:rPr>
                  <a:t>是常用的燃料。现将</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4.6 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乙醇</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与一定量氧气混合置于密闭容器内，在一定条件下反应物全部转化为</a:t>
                </a: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，待恢复到室温</a:t>
                </a:r>
                <a:r>
                  <a:rPr lang="en-US" altLang="zh-CN" sz="2800" b="0" i="0">
                    <a:solidFill>
                      <a:srgbClr val="000000"/>
                    </a:solidFill>
                    <a:latin typeface="Times New Roman" pitchFamily="34" charset="0"/>
                    <a:ea typeface="SimSun" pitchFamily="34" charset="-122"/>
                    <a:cs typeface="Times New Roman" pitchFamily="34" charset="-120"/>
                  </a:rPr>
                  <a:t>，测得所得气体中氧元素的质量分数为</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70%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则参加反应的氧气的质量为(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BD.52_1#a82b4cabe?vaa=1&amp;vcp=1&amp;vis=1&amp;pid=b87d281cd&amp;color=0,0,0&amp;vtp=1&amp;vaab=1&amp;bt=1&amp;bbb=1&amp;hb=1"/>
              <p:cNvSpPr>
                <a:spLocks noRot="1" noChangeAspect="1" noMove="1" noResize="1" noEditPoints="1" noAdjustHandles="1" noChangeArrowheads="1" noChangeShapeType="1" noTextEdit="1"/>
              </p:cNvSpPr>
              <p:nvPr/>
            </p:nvSpPr>
            <p:spPr>
              <a:xfrm>
                <a:off x="539496" y="1869440"/>
                <a:ext cx="11109960" cy="2496757"/>
              </a:xfrm>
              <a:prstGeom prst="rect">
                <a:avLst/>
              </a:prstGeom>
              <a:blipFill>
                <a:blip r:embed="rId3"/>
                <a:stretch>
                  <a:fillRect l="-1976" r="-494" b="-855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7_BD.52_2#a82b4cabe.choices?vaa=1&amp;vcp=1&amp;vis=1&amp;pid=b87d281cd&amp;color=0,0,0&amp;vtp=1&amp;vaab=1&amp;bbb=1"/>
              <p:cNvSpPr/>
              <p:nvPr/>
            </p:nvSpPr>
            <p:spPr>
              <a:xfrm>
                <a:off x="539496" y="4429506"/>
                <a:ext cx="11109960" cy="555244"/>
              </a:xfrm>
              <a:prstGeom prst="rect">
                <a:avLst/>
              </a:prstGeom>
              <a:noFill/>
              <a:ln/>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6.4 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8.0 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9.6 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7_BD.52_2#a82b4cabe.choices?vaa=1&amp;vcp=1&amp;vis=1&amp;pid=b87d281cd&amp;color=0,0,0&amp;vtp=1&amp;vaab=1&amp;bbb=1"/>
              <p:cNvSpPr>
                <a:spLocks noRot="1" noChangeAspect="1" noMove="1" noResize="1" noEditPoints="1" noAdjustHandles="1" noChangeArrowheads="1" noChangeShapeType="1" noTextEdit="1"/>
              </p:cNvSpPr>
              <p:nvPr/>
            </p:nvSpPr>
            <p:spPr>
              <a:xfrm>
                <a:off x="539496" y="4429506"/>
                <a:ext cx="11109960" cy="555244"/>
              </a:xfrm>
              <a:prstGeom prst="rect">
                <a:avLst/>
              </a:prstGeom>
              <a:blipFill>
                <a:blip r:embed="rId4"/>
                <a:stretch>
                  <a:fillRect l="-1976" b="-39560"/>
                </a:stretch>
              </a:blipFill>
              <a:ln/>
            </p:spPr>
            <p:txBody>
              <a:bodyPr/>
              <a:lstStyle/>
              <a:p>
                <a:r>
                  <a:rPr lang="zh-CN" altLang="en-US">
                    <a:noFill/>
                  </a:rPr>
                  <a:t> </a:t>
                </a:r>
              </a:p>
            </p:txBody>
          </p:sp>
        </mc:Fallback>
      </mc:AlternateContent>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a82b4cabe?vaa=1&amp;vcp=1&amp;vis=1&amp;pid=b87d281cd&amp;color=0,0,0&amp;vtp=1&amp;vaab=1&amp;bt=1&amp;bbb=1&amp;hb=1"/>
              <p:cNvSpPr/>
              <p:nvPr/>
            </p:nvSpPr>
            <p:spPr>
              <a:xfrm>
                <a:off x="539496" y="554400"/>
                <a:ext cx="11109960" cy="52399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4.6 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乙醇</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FF0000"/>
                            </a:solidFill>
                            <a:latin typeface="Cambria Math" panose="02040503050406030204" pitchFamily="18" charset="0"/>
                            <a:ea typeface="SimSun" pitchFamily="34" charset="-122"/>
                            <a:cs typeface="Times New Roman" pitchFamily="34" charset="-120"/>
                          </a:rPr>
                          <m:t>5</m:t>
                        </m:r>
                      </m:sub>
                    </m:sSub>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OH</m:t>
                    </m:r>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中碳元素的质量</a:t>
                </a:r>
              </a:p>
              <a:p>
                <a:pPr latinLnBrk="1">
                  <a:lnSpc>
                    <a:spcPts val="72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=4.6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24</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46</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，氢元素的质量</a:t>
                </a:r>
              </a:p>
              <a:p>
                <a:pPr latinLnBrk="1">
                  <a:lnSpc>
                    <a:spcPts val="72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=4.6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6</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46</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×100%=0.6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。完全反应后恢复到室温，所得气体是</a:t>
                </a:r>
                <a14:m>
                  <m:oMath xmlns:m="http://schemas.openxmlformats.org/officeDocument/2006/math">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CO</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b="0" i="0" kern="0" spc="-99900">
                  <a:solidFill>
                    <a:srgbClr val="FFFFFF"/>
                  </a:solidFill>
                  <a:latin typeface="Times New Roman" pitchFamily="34" charset="0"/>
                  <a:ea typeface="SimSun" pitchFamily="34" charset="-122"/>
                  <a:cs typeface="Times New Roman" pitchFamily="34" charset="-120"/>
                </a:endParaRP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和</a:t>
                </a:r>
                <a14:m>
                  <m:oMath xmlns:m="http://schemas.openxmlformats.org/officeDocument/2006/math">
                    <m:sSub>
                      <m:sSub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FF0000"/>
                    </a:solidFill>
                    <a:latin typeface="Times New Roman" pitchFamily="34" charset="0"/>
                    <a:ea typeface="SimSun" pitchFamily="34" charset="-122"/>
                    <a:cs typeface="Times New Roman" pitchFamily="34" charset="-120"/>
                  </a:rPr>
                  <a:t>的混合物，其中氧元素的质量分数为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70%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，则碳元素的质量分数</a:t>
                </a: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=1−70%=30%</m:t>
                    </m:r>
                  </m:oMath>
                </a14:m>
                <a:r>
                  <a:rPr lang="en-US" altLang="zh-CN" sz="2800" b="0" i="0" dirty="0">
                    <a:solidFill>
                      <a:srgbClr val="FF0000"/>
                    </a:solidFill>
                    <a:latin typeface="Times New Roman" pitchFamily="34" charset="0"/>
                    <a:ea typeface="SimSun" pitchFamily="34" charset="-122"/>
                    <a:cs typeface="Times New Roman" pitchFamily="34" charset="-120"/>
                  </a:rPr>
                  <a:t>，所以混合气体的质量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÷30%=8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，乙醇燃</a:t>
                </a:r>
              </a:p>
              <a:p>
                <a:pPr latinLnBrk="1">
                  <a:lnSpc>
                    <a:spcPts val="7200"/>
                  </a:lnSpc>
                </a:pPr>
                <a:r>
                  <a:rPr lang="en-US" altLang="zh-CN" sz="2800" b="0" i="0">
                    <a:solidFill>
                      <a:srgbClr val="FF0000"/>
                    </a:solidFill>
                    <a:latin typeface="Times New Roman" pitchFamily="34" charset="0"/>
                    <a:ea typeface="SimSun" pitchFamily="34" charset="-122"/>
                    <a:cs typeface="Times New Roman" pitchFamily="34" charset="-120"/>
                  </a:rPr>
                  <a:t>烧生成水的质量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=0.6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18</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=5.4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，根据质量守恒定律可知</a:t>
                </a:r>
                <a:r>
                  <a:rPr lang="en-US" altLang="zh-CN" sz="2800" b="0" i="0">
                    <a:solidFill>
                      <a:srgbClr val="FF0000"/>
                    </a:solidFill>
                    <a:latin typeface="Times New Roman" pitchFamily="34" charset="0"/>
                    <a:ea typeface="SimSun" pitchFamily="34" charset="-122"/>
                    <a:cs typeface="Times New Roman" pitchFamily="34" charset="-120"/>
                  </a:rPr>
                  <a:t>，参加反</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应的氧气的质量</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+5.4 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−4.6 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=8.8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7_AS.1_1#a82b4cabe?vaa=1&amp;vcp=1&amp;vis=1&amp;pid=b87d281cd&amp;color=0,0,0&amp;vtp=1&amp;vaab=1&amp;bt=1&amp;bbb=1&amp;hb=1"/>
              <p:cNvSpPr>
                <a:spLocks noRot="1" noChangeAspect="1" noMove="1" noResize="1" noEditPoints="1" noAdjustHandles="1" noChangeArrowheads="1" noChangeShapeType="1" noTextEdit="1"/>
              </p:cNvSpPr>
              <p:nvPr/>
            </p:nvSpPr>
            <p:spPr>
              <a:xfrm>
                <a:off x="539496" y="554400"/>
                <a:ext cx="11109960" cy="5239957"/>
              </a:xfrm>
              <a:prstGeom prst="rect">
                <a:avLst/>
              </a:prstGeom>
              <a:blipFill>
                <a:blip r:embed="rId3"/>
                <a:stretch>
                  <a:fillRect l="-1976" r="-659" b="-3488"/>
                </a:stretch>
              </a:blipFill>
              <a:ln/>
            </p:spPr>
            <p:txBody>
              <a:bodyPr/>
              <a:lstStyle/>
              <a:p>
                <a:r>
                  <a:rPr lang="zh-CN" altLang="en-US">
                    <a:noFill/>
                  </a:rPr>
                  <a:t> </a:t>
                </a:r>
              </a:p>
            </p:txBody>
          </p:sp>
        </mc:Fallback>
      </mc:AlternateContent>
      <p:sp>
        <p:nvSpPr>
          <p:cNvPr id="3" name="QC_7_AN.2_1#a82b4cabe?vaa=1&amp;vcp=1&amp;vis=1&amp;pid=b87d281cd&amp;color=0,0,0&amp;vtp=1&amp;vaab=1&amp;bbb=1"/>
          <p:cNvSpPr/>
          <p:nvPr/>
        </p:nvSpPr>
        <p:spPr>
          <a:xfrm>
            <a:off x="539496" y="577511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P_7#5cdf66828?vcp=1&amp;pid=b87d281cd&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提醒：请完成第19讲备考练习</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4#a2557dbc4.fixed?vcp=1&amp;pid=3546a3f9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根据化学式的计算</a:t>
            </a:r>
            <a:endParaRPr lang="en-US" altLang="zh-CN" sz="4000" dirty="0"/>
          </a:p>
        </p:txBody>
      </p:sp>
      <p:sp>
        <p:nvSpPr>
          <p:cNvPr id="3" name="C_4_BD#a2557dbc4.fixed?vcp=1&amp;pid=3546a3f90&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第19讲备考练习</a:t>
            </a:r>
            <a:endParaRPr lang="en-US" altLang="zh-CN" sz="40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5_BD#5e53a0fc4?vcp=1&amp;pid=a2557dbc4&amp;color=146,208,80&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92D050"/>
                </a:solidFill>
                <a:latin typeface="Times New Roman" pitchFamily="34" charset="0"/>
                <a:ea typeface="微软雅黑" pitchFamily="34" charset="-122"/>
                <a:cs typeface="Times New Roman" pitchFamily="34" charset="-120"/>
              </a:rPr>
              <a:t>达标练</a:t>
            </a:r>
            <a:endParaRPr lang="en-US" altLang="zh-CN" sz="3200" dirty="0"/>
          </a:p>
        </p:txBody>
      </p:sp>
      <p:pic>
        <p:nvPicPr>
          <p:cNvPr id="3" name="QC_6_BD.56_1#18628f90c?iti=1&amp;htil=1&amp;vaa=1&amp;vcp=1&amp;vis=1&amp;pid=5e53a0f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80033" y="1285528"/>
            <a:ext cx="1737360" cy="2121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56_2#18628f90c?iti=1&amp;htil=1&amp;vaa=1&amp;vcp=1&amp;vis=1&amp;pid=5e53a0fc4&amp;color=0,0,0&amp;vtp=1&amp;vaab=1&amp;bbb=1"/>
          <p:cNvSpPr/>
          <p:nvPr/>
        </p:nvSpPr>
        <p:spPr>
          <a:xfrm>
            <a:off x="10441532" y="3533936"/>
            <a:ext cx="6143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图1</a:t>
            </a:r>
            <a:endParaRPr lang="en-US" altLang="zh-CN" sz="2800" dirty="0"/>
          </a:p>
        </p:txBody>
      </p:sp>
      <mc:AlternateContent xmlns:mc="http://schemas.openxmlformats.org/markup-compatibility/2006" xmlns:a14="http://schemas.microsoft.com/office/drawing/2010/main">
        <mc:Choice Requires="a14">
          <p:sp>
            <p:nvSpPr>
              <p:cNvPr id="5" name="QC_6_BD.56_3#18628f90c?htil=1&amp;sp=1&amp;vaa=1&amp;vcp=1&amp;vis=1&amp;pid=5e53a0fc4&amp;color=0,0,0&amp;vtp=1&amp;vaab=1&amp;bbb=1&amp;hb=1"/>
              <p:cNvSpPr/>
              <p:nvPr/>
            </p:nvSpPr>
            <p:spPr>
              <a:xfrm>
                <a:off x="539496" y="1267240"/>
                <a:ext cx="9244584"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（2024·山西·中考）早在距今约6</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000</a:t>
                </a:r>
                <a:r>
                  <a:rPr lang="en-US" altLang="zh-CN" sz="2800" b="0" i="0">
                    <a:solidFill>
                      <a:srgbClr val="000000"/>
                    </a:solidFill>
                    <a:latin typeface="Times New Roman" pitchFamily="34" charset="0"/>
                    <a:ea typeface="SimSun" pitchFamily="34" charset="-122"/>
                    <a:cs typeface="Times New Roman" pitchFamily="34" charset="-120"/>
                  </a:rPr>
                  <a:t>年的半坡文化时期，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陶制品上便出现了彩绘</a:t>
                </a:r>
                <a:r>
                  <a:rPr lang="en-US" altLang="zh-CN" sz="2800" b="0" i="0" dirty="0">
                    <a:solidFill>
                      <a:srgbClr val="000000"/>
                    </a:solidFill>
                    <a:latin typeface="Times New Roman" pitchFamily="34" charset="0"/>
                    <a:ea typeface="SimSun" pitchFamily="34" charset="-122"/>
                    <a:cs typeface="Times New Roman" pitchFamily="34" charset="-120"/>
                  </a:rPr>
                  <a:t>（如图1）。彩绘颜料种类多样</a:t>
                </a:r>
                <a:r>
                  <a:rPr lang="en-US" altLang="zh-CN" sz="2800" b="0" i="0">
                    <a:solidFill>
                      <a:srgbClr val="000000"/>
                    </a:solidFill>
                    <a:latin typeface="Times New Roman" pitchFamily="34" charset="0"/>
                    <a:ea typeface="SimSun" pitchFamily="34" charset="-122"/>
                    <a:cs typeface="Times New Roman" pitchFamily="34" charset="-120"/>
                  </a:rPr>
                  <a:t>，有</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红彩</a:t>
                </a:r>
                <a:r>
                  <a:rPr lang="en-US" altLang="zh-CN" sz="2800" b="0" i="0" dirty="0">
                    <a:solidFill>
                      <a:srgbClr val="000000"/>
                    </a:solidFill>
                    <a:latin typeface="Times New Roman" pitchFamily="34" charset="0"/>
                    <a:ea typeface="SimSun" pitchFamily="34" charset="-122"/>
                    <a:cs typeface="Times New Roman" pitchFamily="34" charset="-120"/>
                  </a:rPr>
                  <a:t>、黑彩和白彩（主要成分是硫酸钙等</a:t>
                </a:r>
                <a:r>
                  <a:rPr lang="en-US" altLang="zh-CN" sz="2800" b="0" i="0">
                    <a:solidFill>
                      <a:srgbClr val="000000"/>
                    </a:solidFill>
                    <a:latin typeface="Times New Roman" pitchFamily="34" charset="0"/>
                    <a:ea typeface="SimSun" pitchFamily="34" charset="-122"/>
                    <a:cs typeface="Times New Roman" pitchFamily="34" charset="-120"/>
                  </a:rPr>
                  <a:t>）。硫酸钙</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CaSO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中，</a:t>
                </a:r>
                <a:r>
                  <a:rPr lang="en-US" altLang="zh-CN" sz="2800" b="0" i="0">
                    <a:solidFill>
                      <a:srgbClr val="000000"/>
                    </a:solidFill>
                    <a:latin typeface="Times New Roman" pitchFamily="34" charset="0"/>
                    <a:ea typeface="SimSun" pitchFamily="34" charset="-122"/>
                    <a:cs typeface="Times New Roman" pitchFamily="34" charset="-120"/>
                  </a:rPr>
                  <a:t>氧元素与钙元素的质量比为(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5" name="QC_6_BD.56_3#18628f90c?htil=1&amp;sp=1&amp;vaa=1&amp;vcp=1&amp;vis=1&amp;pid=5e53a0fc4&amp;color=0,0,0&amp;vtp=1&amp;vaab=1&amp;bbb=1&amp;hb=1"/>
              <p:cNvSpPr>
                <a:spLocks noRot="1" noChangeAspect="1" noMove="1" noResize="1" noEditPoints="1" noAdjustHandles="1" noChangeArrowheads="1" noChangeShapeType="1" noTextEdit="1"/>
              </p:cNvSpPr>
              <p:nvPr/>
            </p:nvSpPr>
            <p:spPr>
              <a:xfrm>
                <a:off x="539496" y="1267240"/>
                <a:ext cx="9244584" cy="2496757"/>
              </a:xfrm>
              <a:prstGeom prst="rect">
                <a:avLst/>
              </a:prstGeom>
              <a:blipFill>
                <a:blip r:embed="rId4"/>
                <a:stretch>
                  <a:fillRect l="-2375" r="-1781" b="-8557"/>
                </a:stretch>
              </a:blipFill>
              <a:ln/>
            </p:spPr>
            <p:txBody>
              <a:bodyPr/>
              <a:lstStyle/>
              <a:p>
                <a:r>
                  <a:rPr lang="zh-CN" altLang="en-US">
                    <a:noFill/>
                  </a:rPr>
                  <a:t> </a:t>
                </a:r>
              </a:p>
            </p:txBody>
          </p:sp>
        </mc:Fallback>
      </mc:AlternateContent>
      <p:sp>
        <p:nvSpPr>
          <p:cNvPr id="6" name="QC_6_AN.57_1#18628f90c.bracket?vaa=1&amp;vcp=1&amp;vis=1&amp;pid=5e53a0fc4&amp;color=0,0,0&amp;vpa=20&amp;vtp=1&amp;vaab=1"/>
          <p:cNvSpPr/>
          <p:nvPr/>
        </p:nvSpPr>
        <p:spPr>
          <a:xfrm>
            <a:off x="7036784" y="31970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mc:AlternateContent xmlns:mc="http://schemas.openxmlformats.org/markup-compatibility/2006" xmlns:a14="http://schemas.microsoft.com/office/drawing/2010/main">
        <mc:Choice Requires="a14">
          <p:sp>
            <p:nvSpPr>
              <p:cNvPr id="7" name="QC_6_BD.56_4#18628f90c.choices?htil=1&amp;vaa=1&amp;vcp=1&amp;vis=1&amp;pid=5e53a0fc4&amp;color=0,0,0&amp;vtp=1&amp;vaab=1&amp;bbb=1"/>
              <p:cNvSpPr/>
              <p:nvPr/>
            </p:nvSpPr>
            <p:spPr>
              <a:xfrm>
                <a:off x="539496" y="3831254"/>
                <a:ext cx="9244584" cy="555244"/>
              </a:xfrm>
              <a:prstGeom prst="rect">
                <a:avLst/>
              </a:prstGeom>
              <a:noFill/>
              <a:ln/>
            </p:spPr>
            <p:txBody>
              <a:bodyPr wrap="none" lIns="0" tIns="0" rIns="0" bIns="0" rtlCol="0" anchor="t"/>
              <a:lstStyle/>
              <a:p>
                <a:pPr latinLnBrk="1">
                  <a:lnSpc>
                    <a:spcPts val="5000"/>
                  </a:lnSpc>
                  <a:tabLst>
                    <a:tab pos="2384171" algn="l"/>
                    <a:tab pos="4730242" algn="l"/>
                    <a:tab pos="7076313"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5∶8</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8∶5</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5∶6</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6∶5</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7" name="QC_6_BD.56_4#18628f90c.choices?htil=1&amp;vaa=1&amp;vcp=1&amp;vis=1&amp;pid=5e53a0fc4&amp;color=0,0,0&amp;vtp=1&amp;vaab=1&amp;bbb=1"/>
              <p:cNvSpPr>
                <a:spLocks noRot="1" noChangeAspect="1" noMove="1" noResize="1" noEditPoints="1" noAdjustHandles="1" noChangeArrowheads="1" noChangeShapeType="1" noTextEdit="1"/>
              </p:cNvSpPr>
              <p:nvPr/>
            </p:nvSpPr>
            <p:spPr>
              <a:xfrm>
                <a:off x="539496" y="3831254"/>
                <a:ext cx="9244584" cy="555244"/>
              </a:xfrm>
              <a:prstGeom prst="rect">
                <a:avLst/>
              </a:prstGeom>
              <a:blipFill>
                <a:blip r:embed="rId5"/>
                <a:stretch>
                  <a:fillRect l="-2375" b="-3913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58_1#33c1fa2e2?vaa=1&amp;vcp=1&amp;vis=1&amp;pid=5e53a0fc4&amp;color=0,0,0&amp;vtp=1&amp;vaab=1&amp;bt=1&amp;bbb=1&amp;hb=1"/>
              <p:cNvSpPr/>
              <p:nvPr/>
            </p:nvSpPr>
            <p:spPr>
              <a:xfrm>
                <a:off x="539496" y="155851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（2024·江苏常州·中考）《本草纲目》记载食肉桂能“面生光华</a:t>
                </a:r>
                <a:r>
                  <a:rPr lang="en-US" altLang="zh-CN" sz="2800" b="0" i="0">
                    <a:solidFill>
                      <a:srgbClr val="000000"/>
                    </a:solidFill>
                    <a:latin typeface="Times New Roman" pitchFamily="34" charset="0"/>
                    <a:ea typeface="SimSun" pitchFamily="34" charset="-122"/>
                    <a:cs typeface="Times New Roman" pitchFamily="34" charset="-120"/>
                  </a:rPr>
                  <a:t>”。肉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桂酸</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9</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8</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是肉桂的主要有效成分，</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BD.58_1#33c1fa2e2?vaa=1&amp;vcp=1&amp;vis=1&amp;pid=5e53a0fc4&amp;color=0,0,0&amp;vtp=1&amp;vaab=1&amp;bt=1&amp;bbb=1&amp;hb=1"/>
              <p:cNvSpPr>
                <a:spLocks noRot="1" noChangeAspect="1" noMove="1" noResize="1" noEditPoints="1" noAdjustHandles="1" noChangeArrowheads="1" noChangeShapeType="1" noTextEdit="1"/>
              </p:cNvSpPr>
              <p:nvPr/>
            </p:nvSpPr>
            <p:spPr>
              <a:xfrm>
                <a:off x="539496" y="1558512"/>
                <a:ext cx="11109960" cy="1201357"/>
              </a:xfrm>
              <a:prstGeom prst="rect">
                <a:avLst/>
              </a:prstGeom>
              <a:blipFill>
                <a:blip r:embed="rId3"/>
                <a:stretch>
                  <a:fillRect l="-1976" b="-17766"/>
                </a:stretch>
              </a:blipFill>
              <a:ln/>
            </p:spPr>
            <p:txBody>
              <a:bodyPr/>
              <a:lstStyle/>
              <a:p>
                <a:r>
                  <a:rPr lang="zh-CN" altLang="en-US">
                    <a:noFill/>
                  </a:rPr>
                  <a:t> </a:t>
                </a:r>
              </a:p>
            </p:txBody>
          </p:sp>
        </mc:Fallback>
      </mc:AlternateContent>
      <p:sp>
        <p:nvSpPr>
          <p:cNvPr id="3" name="QC_6_AN.59_1#33c1fa2e2.bracket?vaa=1&amp;vcp=1&amp;vis=1&amp;pid=5e53a0fc4&amp;color=0,0,0&amp;vpa=21&amp;vtp=1&amp;vaab=1"/>
          <p:cNvSpPr/>
          <p:nvPr/>
        </p:nvSpPr>
        <p:spPr>
          <a:xfrm>
            <a:off x="9744361" y="219287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mc:AlternateContent xmlns:mc="http://schemas.openxmlformats.org/markup-compatibility/2006" xmlns:a14="http://schemas.microsoft.com/office/drawing/2010/main">
        <mc:Choice Requires="a14">
          <p:sp>
            <p:nvSpPr>
              <p:cNvPr id="4" name="QC_6_BD.58_2#33c1fa2e2.choices?vaa=1&amp;vcp=1&amp;vis=1&amp;pid=5e53a0fc4&amp;color=0,0,0&amp;vtp=1&amp;vaab=1&amp;bbb=1"/>
              <p:cNvSpPr/>
              <p:nvPr/>
            </p:nvSpPr>
            <p:spPr>
              <a:xfrm>
                <a:off x="539496" y="2768441"/>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A.肉桂酸由碳、氢、氧三种原子构成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.肉桂酸中碳、氢元素的质量比为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9∶8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.肉桂酸中氧元素的质量分数约为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21.6%</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.一个肉桂酸分子中含有一个氧分子</a:t>
                </a:r>
                <a:endParaRPr lang="en-US" altLang="zh-CN" sz="2800" dirty="0"/>
              </a:p>
            </p:txBody>
          </p:sp>
        </mc:Choice>
        <mc:Fallback xmlns="">
          <p:sp>
            <p:nvSpPr>
              <p:cNvPr id="4" name="QC_6_BD.58_2#33c1fa2e2.choices?vaa=1&amp;vcp=1&amp;vis=1&amp;pid=5e53a0fc4&amp;color=0,0,0&amp;vtp=1&amp;vaab=1&amp;bbb=1"/>
              <p:cNvSpPr>
                <a:spLocks noRot="1" noChangeAspect="1" noMove="1" noResize="1" noEditPoints="1" noAdjustHandles="1" noChangeArrowheads="1" noChangeShapeType="1" noTextEdit="1"/>
              </p:cNvSpPr>
              <p:nvPr/>
            </p:nvSpPr>
            <p:spPr>
              <a:xfrm>
                <a:off x="539496" y="2768441"/>
                <a:ext cx="11109960" cy="2496757"/>
              </a:xfrm>
              <a:prstGeom prst="rect">
                <a:avLst/>
              </a:prstGeom>
              <a:blipFill>
                <a:blip r:embed="rId4"/>
                <a:stretch>
                  <a:fillRect l="-1976" b="-853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a8555e5b9.fixed?vcp=1&amp;pid=3546a3f9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根据化学式的计算</a:t>
            </a:r>
            <a:endParaRPr lang="en-US" altLang="zh-CN" sz="4000" dirty="0"/>
          </a:p>
        </p:txBody>
      </p:sp>
      <p:sp>
        <p:nvSpPr>
          <p:cNvPr id="3" name="C_4_BD#a8555e5b9.fixed?vcp=1&amp;pid=3546a3f90&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60_1#a67c1fc79?vaa=1&amp;vcp=1&amp;vis=1&amp;pid=5e53a0fc4&amp;color=0,0,0&amp;vtp=1&amp;vaab=1&amp;bt=1&amp;bbb=1&amp;hb=1"/>
              <p:cNvSpPr/>
              <p:nvPr/>
            </p:nvSpPr>
            <p:spPr>
              <a:xfrm>
                <a:off x="539496" y="156029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（2024·福建·中考）辣椒素</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18</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27</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是决定辣椒辣味的主要物质，</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其水溶液显弱碱性</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BD.60_1#a67c1fc79?vaa=1&amp;vcp=1&amp;vis=1&amp;pid=5e53a0fc4&amp;color=0,0,0&amp;vtp=1&amp;vaab=1&amp;bt=1&amp;bbb=1&amp;hb=1"/>
              <p:cNvSpPr>
                <a:spLocks noRot="1" noChangeAspect="1" noMove="1" noResize="1" noEditPoints="1" noAdjustHandles="1" noChangeArrowheads="1" noChangeShapeType="1" noTextEdit="1"/>
              </p:cNvSpPr>
              <p:nvPr/>
            </p:nvSpPr>
            <p:spPr>
              <a:xfrm>
                <a:off x="539496" y="1560290"/>
                <a:ext cx="11109960" cy="1201357"/>
              </a:xfrm>
              <a:prstGeom prst="rect">
                <a:avLst/>
              </a:prstGeom>
              <a:blipFill>
                <a:blip r:embed="rId3"/>
                <a:stretch>
                  <a:fillRect l="-1976" r="-1098" b="-17766"/>
                </a:stretch>
              </a:blipFill>
              <a:ln/>
            </p:spPr>
            <p:txBody>
              <a:bodyPr/>
              <a:lstStyle/>
              <a:p>
                <a:r>
                  <a:rPr lang="zh-CN" altLang="en-US">
                    <a:noFill/>
                  </a:rPr>
                  <a:t> </a:t>
                </a:r>
              </a:p>
            </p:txBody>
          </p:sp>
        </mc:Fallback>
      </mc:AlternateContent>
      <p:sp>
        <p:nvSpPr>
          <p:cNvPr id="3" name="QC_6_AN.61_1#a67c1fc79.bracket?vaa=1&amp;vcp=1&amp;vis=1&amp;pid=5e53a0fc4&amp;color=0,0,0&amp;vpa=22&amp;vtp=1&amp;vaab=1"/>
          <p:cNvSpPr/>
          <p:nvPr/>
        </p:nvSpPr>
        <p:spPr>
          <a:xfrm>
            <a:off x="6861714" y="219465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6_BD.60_2#a67c1fc79.choices?vaa=1&amp;vcp=1&amp;vis=1&amp;pid=5e53a0fc4&amp;color=0,0,0&amp;vtp=1&amp;vaab=1&amp;bbb=1"/>
              <p:cNvSpPr/>
              <p:nvPr/>
            </p:nvSpPr>
            <p:spPr>
              <a:xfrm>
                <a:off x="539496" y="2766663"/>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A.辣椒素含有臭氧分子</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.辣椒素中氢元素的质量分数最大</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.辣椒素中碳、氮元素的质量比为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18∶1</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.食用辣椒后，用柠檬水漱口可缓解辣味</a:t>
                </a:r>
                <a:endParaRPr lang="en-US" altLang="zh-CN" sz="2800" dirty="0"/>
              </a:p>
            </p:txBody>
          </p:sp>
        </mc:Choice>
        <mc:Fallback xmlns="">
          <p:sp>
            <p:nvSpPr>
              <p:cNvPr id="4" name="QC_6_BD.60_2#a67c1fc79.choices?vaa=1&amp;vcp=1&amp;vis=1&amp;pid=5e53a0fc4&amp;color=0,0,0&amp;vtp=1&amp;vaab=1&amp;bbb=1"/>
              <p:cNvSpPr>
                <a:spLocks noRot="1" noChangeAspect="1" noMove="1" noResize="1" noEditPoints="1" noAdjustHandles="1" noChangeArrowheads="1" noChangeShapeType="1" noTextEdit="1"/>
              </p:cNvSpPr>
              <p:nvPr/>
            </p:nvSpPr>
            <p:spPr>
              <a:xfrm>
                <a:off x="539496" y="2766663"/>
                <a:ext cx="11109960" cy="2496757"/>
              </a:xfrm>
              <a:prstGeom prst="rect">
                <a:avLst/>
              </a:prstGeom>
              <a:blipFill>
                <a:blip r:embed="rId4"/>
                <a:stretch>
                  <a:fillRect l="-1976" b="-855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62_1#df25bed2a?vaa=1&amp;vcp=1&amp;vis=1&amp;pid=5e53a0fc4&amp;color=0,0,0&amp;vtp=1&amp;vaab=1&amp;bt=1&amp;bbb=1&amp;hb=1"/>
              <p:cNvSpPr/>
              <p:nvPr/>
            </p:nvSpPr>
            <p:spPr>
              <a:xfrm>
                <a:off x="539496" y="1208437"/>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（2023·江苏宿迁·中考）金银花作为常见的中药材，</a:t>
                </a:r>
                <a:r>
                  <a:rPr lang="en-US" altLang="zh-CN" sz="2800" b="0" i="0">
                    <a:solidFill>
                      <a:srgbClr val="000000"/>
                    </a:solidFill>
                    <a:latin typeface="Times New Roman" pitchFamily="34" charset="0"/>
                    <a:ea typeface="SimSun" pitchFamily="34" charset="-122"/>
                    <a:cs typeface="Times New Roman" pitchFamily="34" charset="-120"/>
                  </a:rPr>
                  <a:t>具有清热解毒、</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消炎退肿等功效</a:t>
                </a:r>
                <a:r>
                  <a:rPr lang="en-US" altLang="zh-CN" sz="2800" b="0" i="0" dirty="0">
                    <a:solidFill>
                      <a:srgbClr val="000000"/>
                    </a:solidFill>
                    <a:latin typeface="Times New Roman" pitchFamily="34" charset="0"/>
                    <a:ea typeface="SimSun" pitchFamily="34" charset="-122"/>
                    <a:cs typeface="Times New Roman" pitchFamily="34" charset="-120"/>
                  </a:rPr>
                  <a:t>，其有效成分之一是绿原酸</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16</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18</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9</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。下列有关绿原</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酸的说法正确的是(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BD.62_1#df25bed2a?vaa=1&amp;vcp=1&amp;vis=1&amp;pid=5e53a0fc4&amp;color=0,0,0&amp;vtp=1&amp;vaab=1&amp;bt=1&amp;bbb=1&amp;hb=1"/>
              <p:cNvSpPr>
                <a:spLocks noRot="1" noChangeAspect="1" noMove="1" noResize="1" noEditPoints="1" noAdjustHandles="1" noChangeArrowheads="1" noChangeShapeType="1" noTextEdit="1"/>
              </p:cNvSpPr>
              <p:nvPr/>
            </p:nvSpPr>
            <p:spPr>
              <a:xfrm>
                <a:off x="539496" y="1208437"/>
                <a:ext cx="11109960" cy="1849057"/>
              </a:xfrm>
              <a:prstGeom prst="rect">
                <a:avLst/>
              </a:prstGeom>
              <a:blipFill>
                <a:blip r:embed="rId3"/>
                <a:stretch>
                  <a:fillRect l="-1976" r="-714" b="-11513"/>
                </a:stretch>
              </a:blipFill>
              <a:ln/>
            </p:spPr>
            <p:txBody>
              <a:bodyPr/>
              <a:lstStyle/>
              <a:p>
                <a:r>
                  <a:rPr lang="zh-CN" altLang="en-US">
                    <a:noFill/>
                  </a:rPr>
                  <a:t> </a:t>
                </a:r>
              </a:p>
            </p:txBody>
          </p:sp>
        </mc:Fallback>
      </mc:AlternateContent>
      <p:sp>
        <p:nvSpPr>
          <p:cNvPr id="3" name="QC_6_AN.63_1#df25bed2a.bracket?vaa=1&amp;vcp=1&amp;vis=1&amp;pid=5e53a0fc4&amp;color=0,0,0&amp;vpa=23&amp;vtp=1&amp;vaab=1"/>
          <p:cNvSpPr/>
          <p:nvPr/>
        </p:nvSpPr>
        <p:spPr>
          <a:xfrm>
            <a:off x="3661315" y="2490502"/>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mc:AlternateContent xmlns:mc="http://schemas.openxmlformats.org/markup-compatibility/2006" xmlns:a14="http://schemas.microsoft.com/office/drawing/2010/main">
        <mc:Choice Requires="a14">
          <p:sp>
            <p:nvSpPr>
              <p:cNvPr id="4" name="QC_6_BD.62_2#df25bed2a.choices?vaa=1&amp;vcp=1&amp;vis=1&amp;pid=5e53a0fc4&amp;color=0,0,0&amp;vtp=1&amp;vaab=1&amp;bbb=1"/>
              <p:cNvSpPr/>
              <p:nvPr/>
            </p:nvSpPr>
            <p:spPr>
              <a:xfrm>
                <a:off x="539496" y="3132169"/>
                <a:ext cx="11109960" cy="2498344"/>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A.绿原酸分子由碳、氢、氧三个元素组成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.绿原酸中碳元素的质量分数最大</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.绿原酸的相对分子质量是</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354 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0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.绿原酸中碳、氢、氧元素的质量比为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16∶18∶9</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6_BD.62_2#df25bed2a.choices?vaa=1&amp;vcp=1&amp;vis=1&amp;pid=5e53a0fc4&amp;color=0,0,0&amp;vtp=1&amp;vaab=1&amp;bbb=1"/>
              <p:cNvSpPr>
                <a:spLocks noRot="1" noChangeAspect="1" noMove="1" noResize="1" noEditPoints="1" noAdjustHandles="1" noChangeArrowheads="1" noChangeShapeType="1" noTextEdit="1"/>
              </p:cNvSpPr>
              <p:nvPr/>
            </p:nvSpPr>
            <p:spPr>
              <a:xfrm>
                <a:off x="539496" y="3132169"/>
                <a:ext cx="11109960" cy="2498344"/>
              </a:xfrm>
              <a:prstGeom prst="rect">
                <a:avLst/>
              </a:prstGeom>
              <a:blipFill>
                <a:blip r:embed="rId4"/>
                <a:stretch>
                  <a:fillRect l="-1976" b="-878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BD.64_1#e0f81e525?sp=1&amp;vaa=1&amp;vcp=1&amp;vis=1&amp;pid=5e53a0fc4&amp;color=0,0,0&amp;vtp=1&amp;vaab=1&amp;bt=1&amp;bbb=1&amp;hb=1"/>
          <p:cNvSpPr/>
          <p:nvPr/>
        </p:nvSpPr>
        <p:spPr>
          <a:xfrm>
            <a:off x="539496" y="120192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（2023·湖北荆州·中考）某补钙剂说明书的部分内容如图2所示</a:t>
            </a:r>
            <a:r>
              <a:rPr lang="en-US" altLang="zh-CN" sz="2800" b="0" i="0">
                <a:solidFill>
                  <a:srgbClr val="000000"/>
                </a:solidFill>
                <a:latin typeface="Times New Roman" pitchFamily="34" charset="0"/>
                <a:ea typeface="SimSun" pitchFamily="34" charset="-122"/>
                <a:cs typeface="Times New Roman" pitchFamily="34" charset="-120"/>
              </a:rPr>
              <a:t>。下列</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5_1#e0f81e525.bracket?vaa=1&amp;vcp=1&amp;vis=1&amp;pid=5e53a0fc4&amp;color=0,0,0&amp;vpa=24&amp;vtp=1&amp;vaab=1"/>
          <p:cNvSpPr/>
          <p:nvPr/>
        </p:nvSpPr>
        <p:spPr>
          <a:xfrm>
            <a:off x="2950114" y="183629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pic>
        <p:nvPicPr>
          <p:cNvPr id="4" name="QC_6_BD.64_2#e0f81e525?iti=2&amp;htil=2&amp;vaa=1&amp;vcp=1&amp;vis=1&amp;pid=5e53a0f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77270" y="2538857"/>
            <a:ext cx="4517136"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64_3#e0f81e525?iti=2&amp;htil=2&amp;vaa=1&amp;vcp=1&amp;vis=1&amp;pid=5e53a0fc4&amp;color=0,0,0&amp;vtp=1&amp;vaab=1&amp;bbb=1"/>
          <p:cNvSpPr/>
          <p:nvPr/>
        </p:nvSpPr>
        <p:spPr>
          <a:xfrm>
            <a:off x="9028657" y="4750689"/>
            <a:ext cx="6143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图2</a:t>
            </a:r>
            <a:endParaRPr lang="en-US" altLang="zh-CN" sz="2800" dirty="0"/>
          </a:p>
        </p:txBody>
      </p:sp>
      <mc:AlternateContent xmlns:mc="http://schemas.openxmlformats.org/markup-compatibility/2006" xmlns:a14="http://schemas.microsoft.com/office/drawing/2010/main">
        <mc:Choice Requires="a14">
          <p:sp>
            <p:nvSpPr>
              <p:cNvPr id="6" name="QC_6_BD.64_4#e0f81e525.choices?htil=2&amp;vaa=1&amp;vcp=1&amp;vis=1&amp;pid=5e53a0fc4&amp;color=0,0,0&amp;vtp=1&amp;vaab=1&amp;bbb=1&amp;hb=1"/>
              <p:cNvSpPr/>
              <p:nvPr/>
            </p:nvSpPr>
            <p:spPr>
              <a:xfrm>
                <a:off x="539496" y="2484945"/>
                <a:ext cx="6464808"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A.碳酸钙中钙、碳</a:t>
                </a:r>
                <a:r>
                  <a:rPr lang="en-US" altLang="zh-CN" sz="2800" b="0" i="0">
                    <a:solidFill>
                      <a:srgbClr val="000000"/>
                    </a:solidFill>
                    <a:latin typeface="Times New Roman" pitchFamily="34" charset="0"/>
                    <a:ea typeface="SimSun" pitchFamily="34" charset="-122"/>
                    <a:cs typeface="Times New Roman" pitchFamily="34" charset="-120"/>
                  </a:rPr>
                  <a:t>、氧三种元素的质量比</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10∶3∶4</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.碳酸钙的相对分子质量为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.该钙片中碳酸钙的质量分数为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.服用2片这种钙片，可摄入</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钙元素</a:t>
                </a:r>
                <a:endParaRPr lang="en-US" altLang="zh-CN" sz="2800" dirty="0"/>
              </a:p>
            </p:txBody>
          </p:sp>
        </mc:Choice>
        <mc:Fallback xmlns="">
          <p:sp>
            <p:nvSpPr>
              <p:cNvPr id="6" name="QC_6_BD.64_4#e0f81e525.choices?htil=2&amp;vaa=1&amp;vcp=1&amp;vis=1&amp;pid=5e53a0fc4&amp;color=0,0,0&amp;vtp=1&amp;vaab=1&amp;bbb=1&amp;hb=1"/>
              <p:cNvSpPr>
                <a:spLocks noRot="1" noChangeAspect="1" noMove="1" noResize="1" noEditPoints="1" noAdjustHandles="1" noChangeArrowheads="1" noChangeShapeType="1" noTextEdit="1"/>
              </p:cNvSpPr>
              <p:nvPr/>
            </p:nvSpPr>
            <p:spPr>
              <a:xfrm>
                <a:off x="539496" y="2484945"/>
                <a:ext cx="6464808" cy="3144457"/>
              </a:xfrm>
              <a:prstGeom prst="rect">
                <a:avLst/>
              </a:prstGeom>
              <a:blipFill>
                <a:blip r:embed="rId4"/>
                <a:stretch>
                  <a:fillRect l="-3396" r="-1698" b="-699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pic>
        <p:nvPicPr>
          <p:cNvPr id="2" name="QC_6_BD.66_1#18ddd2a5b?iti=3&amp;htil=3&amp;vaa=1&amp;vcp=1&amp;vis=1&amp;pid=5e53a0fc4&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54366" y="941006"/>
            <a:ext cx="4599432" cy="15361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66_2#18ddd2a5b?iti=3&amp;htil=3&amp;vaa=1&amp;vcp=1&amp;vis=1&amp;pid=5e53a0fc4&amp;color=0,0,0&amp;vtp=1&amp;vaab=1&amp;bbb=1"/>
          <p:cNvSpPr/>
          <p:nvPr/>
        </p:nvSpPr>
        <p:spPr>
          <a:xfrm>
            <a:off x="8946901" y="2604198"/>
            <a:ext cx="6143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图3</a:t>
            </a:r>
            <a:endParaRPr lang="en-US" altLang="zh-CN" sz="2800" dirty="0"/>
          </a:p>
        </p:txBody>
      </p:sp>
      <mc:AlternateContent xmlns:mc="http://schemas.openxmlformats.org/markup-compatibility/2006" xmlns:a14="http://schemas.microsoft.com/office/drawing/2010/main">
        <mc:Choice Requires="a14">
          <p:sp>
            <p:nvSpPr>
              <p:cNvPr id="4" name="QC_6_BD.66_3#18ddd2a5b?htil=3&amp;sp=1&amp;vaa=1&amp;vcp=1&amp;vis=1&amp;pid=5e53a0fc4&amp;color=0,0,0&amp;vtp=1&amp;vaab=1&amp;bt=1&amp;bbb=1&amp;hb=1&amp;hs=1"/>
              <p:cNvSpPr/>
              <p:nvPr/>
            </p:nvSpPr>
            <p:spPr>
              <a:xfrm>
                <a:off x="539496" y="922718"/>
                <a:ext cx="6382512"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（2024·山东潍坊·中考</a:t>
                </a:r>
                <a:r>
                  <a:rPr lang="en-US" altLang="zh-CN" sz="2800" b="0" i="0">
                    <a:solidFill>
                      <a:srgbClr val="000000"/>
                    </a:solidFill>
                    <a:latin typeface="Times New Roman" pitchFamily="34" charset="0"/>
                    <a:ea typeface="SimSun" pitchFamily="34" charset="-122"/>
                    <a:cs typeface="Times New Roman" pitchFamily="34" charset="-120"/>
                  </a:rPr>
                  <a:t>）戊二醛是一种</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广谱高效消毒剂</a:t>
                </a:r>
                <a:r>
                  <a:rPr lang="en-US" altLang="zh-CN" sz="2800" b="0" i="0" dirty="0">
                    <a:solidFill>
                      <a:srgbClr val="000000"/>
                    </a:solidFill>
                    <a:latin typeface="Times New Roman" pitchFamily="34" charset="0"/>
                    <a:ea typeface="SimSun" pitchFamily="34" charset="-122"/>
                    <a:cs typeface="Times New Roman" pitchFamily="34" charset="-120"/>
                  </a:rPr>
                  <a:t>，其分子结构如图</a:t>
                </a:r>
                <a:r>
                  <a:rPr lang="en-US" altLang="zh-CN" sz="2800" b="0" i="0">
                    <a:solidFill>
                      <a:srgbClr val="000000"/>
                    </a:solidFill>
                    <a:latin typeface="Times New Roman" pitchFamily="34" charset="0"/>
                    <a:ea typeface="SimSun" pitchFamily="34" charset="-122"/>
                    <a:cs typeface="Times New Roman" pitchFamily="34" charset="-120"/>
                  </a:rPr>
                  <a:t>3所示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”表示原子之间相互连接</a:t>
                </a:r>
                <a:r>
                  <a:rPr lang="en-US" altLang="zh-CN" sz="2800" b="0" i="0">
                    <a:solidFill>
                      <a:srgbClr val="000000"/>
                    </a:solidFill>
                    <a:latin typeface="Times New Roman" pitchFamily="34" charset="0"/>
                    <a:ea typeface="SimSun" pitchFamily="34" charset="-122"/>
                    <a:cs typeface="Times New Roman" pitchFamily="34" charset="-120"/>
                  </a:rPr>
                  <a:t>），下</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C_6_BD.66_3#18ddd2a5b?htil=3&amp;sp=1&amp;vaa=1&amp;vcp=1&amp;vis=1&amp;pid=5e53a0fc4&amp;color=0,0,0&amp;vtp=1&amp;vaab=1&amp;bt=1&amp;bbb=1&amp;hb=1&amp;hs=1"/>
              <p:cNvSpPr>
                <a:spLocks noRot="1" noChangeAspect="1" noMove="1" noResize="1" noEditPoints="1" noAdjustHandles="1" noChangeArrowheads="1" noChangeShapeType="1" noTextEdit="1"/>
              </p:cNvSpPr>
              <p:nvPr/>
            </p:nvSpPr>
            <p:spPr>
              <a:xfrm>
                <a:off x="539496" y="922718"/>
                <a:ext cx="6382512" cy="2496757"/>
              </a:xfrm>
              <a:prstGeom prst="rect">
                <a:avLst/>
              </a:prstGeom>
              <a:blipFill>
                <a:blip r:embed="rId4"/>
                <a:stretch>
                  <a:fillRect l="-3438" r="-669" b="-8537"/>
                </a:stretch>
              </a:blipFill>
              <a:ln/>
            </p:spPr>
            <p:txBody>
              <a:bodyPr/>
              <a:lstStyle/>
              <a:p>
                <a:r>
                  <a:rPr lang="zh-CN" altLang="en-US">
                    <a:noFill/>
                  </a:rPr>
                  <a:t> </a:t>
                </a:r>
              </a:p>
            </p:txBody>
          </p:sp>
        </mc:Fallback>
      </mc:AlternateContent>
      <p:sp>
        <p:nvSpPr>
          <p:cNvPr id="5" name="QC_6_AN.67_1#18ddd2a5b.bracket?vaa=1&amp;vcp=1&amp;vis=1&amp;pid=5e53a0fc4&amp;color=0,0,0&amp;vpa=25&amp;vtp=1&amp;vaab=1"/>
          <p:cNvSpPr/>
          <p:nvPr/>
        </p:nvSpPr>
        <p:spPr>
          <a:xfrm>
            <a:off x="3305715" y="28524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mc:AlternateContent xmlns:mc="http://schemas.openxmlformats.org/markup-compatibility/2006" xmlns:a14="http://schemas.microsoft.com/office/drawing/2010/main">
        <mc:Choice Requires="a14">
          <p:sp>
            <p:nvSpPr>
              <p:cNvPr id="6" name="QC_6_BD.66_4#18ddd2a5b.choices?vaa=1&amp;vcp=1&amp;vis=1&amp;pid=5e53a0fc4&amp;color=0,0,0&amp;vtp=1&amp;vaab=1&amp;bbb=1&amp;hs=1"/>
              <p:cNvSpPr/>
              <p:nvPr/>
            </p:nvSpPr>
            <p:spPr>
              <a:xfrm>
                <a:off x="539496" y="340995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A.戊二醛属于有机物，化学式为</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5</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8</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.戊二醛中氧元素的质量分数最大</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.戊二醛中碳、氢、氧三种元素的质量比为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5∶8∶2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.保持戊二醛化学性质的最小微观粒子是碳原子、氢原子、氧原子</a:t>
                </a:r>
                <a:endParaRPr lang="en-US" altLang="zh-CN" sz="2800" dirty="0"/>
              </a:p>
            </p:txBody>
          </p:sp>
        </mc:Choice>
        <mc:Fallback xmlns="">
          <p:sp>
            <p:nvSpPr>
              <p:cNvPr id="6" name="QC_6_BD.66_4#18ddd2a5b.choices?vaa=1&amp;vcp=1&amp;vis=1&amp;pid=5e53a0fc4&amp;color=0,0,0&amp;vtp=1&amp;vaab=1&amp;bbb=1&amp;hs=1"/>
              <p:cNvSpPr>
                <a:spLocks noRot="1" noChangeAspect="1" noMove="1" noResize="1" noEditPoints="1" noAdjustHandles="1" noChangeArrowheads="1" noChangeShapeType="1" noTextEdit="1"/>
              </p:cNvSpPr>
              <p:nvPr/>
            </p:nvSpPr>
            <p:spPr>
              <a:xfrm>
                <a:off x="539496" y="3409950"/>
                <a:ext cx="11109960" cy="2496757"/>
              </a:xfrm>
              <a:prstGeom prst="rect">
                <a:avLst/>
              </a:prstGeom>
              <a:blipFill>
                <a:blip r:embed="rId5"/>
                <a:stretch>
                  <a:fillRect l="-1976" b="-853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68_1#6387d2faa?vaa=1&amp;vcp=1&amp;vis=1&amp;pid=5e53a0fc4&amp;color=0,0,0&amp;vtp=1&amp;vaab=1&amp;bt=1&amp;bbb=1&amp;hb=1"/>
              <p:cNvSpPr/>
              <p:nvPr/>
            </p:nvSpPr>
            <p:spPr>
              <a:xfrm>
                <a:off x="539496" y="142535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（2024·广东广州·中考）蔗糖是食品中常用的甜味剂</a:t>
                </a:r>
                <a:r>
                  <a:rPr lang="en-US" altLang="zh-CN" sz="2800" b="0" i="0">
                    <a:solidFill>
                      <a:srgbClr val="000000"/>
                    </a:solidFill>
                    <a:latin typeface="Times New Roman" pitchFamily="34" charset="0"/>
                    <a:ea typeface="SimSun" pitchFamily="34" charset="-122"/>
                    <a:cs typeface="Times New Roman" pitchFamily="34" charset="-120"/>
                  </a:rPr>
                  <a:t>，其化学式为</a:t>
                </a:r>
              </a:p>
              <a:p>
                <a:pPr latinLnBrk="1">
                  <a:lnSpc>
                    <a:spcPts val="4900"/>
                  </a:lnSpc>
                </a:pP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11</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下列关于蔗糖的说法正确的是(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BD.68_1#6387d2faa?vaa=1&amp;vcp=1&amp;vis=1&amp;pid=5e53a0fc4&amp;color=0,0,0&amp;vtp=1&amp;vaab=1&amp;bt=1&amp;bbb=1&amp;hb=1"/>
              <p:cNvSpPr>
                <a:spLocks noRot="1" noChangeAspect="1" noMove="1" noResize="1" noEditPoints="1" noAdjustHandles="1" noChangeArrowheads="1" noChangeShapeType="1" noTextEdit="1"/>
              </p:cNvSpPr>
              <p:nvPr/>
            </p:nvSpPr>
            <p:spPr>
              <a:xfrm>
                <a:off x="539496" y="1425353"/>
                <a:ext cx="11109960" cy="1201357"/>
              </a:xfrm>
              <a:prstGeom prst="rect">
                <a:avLst/>
              </a:prstGeom>
              <a:blipFill>
                <a:blip r:embed="rId3"/>
                <a:stretch>
                  <a:fillRect l="-1976" b="-17766"/>
                </a:stretch>
              </a:blipFill>
              <a:ln/>
            </p:spPr>
            <p:txBody>
              <a:bodyPr/>
              <a:lstStyle/>
              <a:p>
                <a:r>
                  <a:rPr lang="zh-CN" altLang="en-US">
                    <a:noFill/>
                  </a:rPr>
                  <a:t> </a:t>
                </a:r>
              </a:p>
            </p:txBody>
          </p:sp>
        </mc:Fallback>
      </mc:AlternateContent>
      <p:sp>
        <p:nvSpPr>
          <p:cNvPr id="3" name="QC_6_AN.69_1#6387d2faa.bracket?vaa=1&amp;vcp=1&amp;vis=1&amp;pid=5e53a0fc4&amp;color=0,0,0&amp;vpa=26&amp;vtp=1&amp;vaab=1"/>
          <p:cNvSpPr/>
          <p:nvPr/>
        </p:nvSpPr>
        <p:spPr>
          <a:xfrm>
            <a:off x="7403877" y="205971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6_BD.68_2#6387d2faa.choices?vaa=1&amp;vcp=1&amp;vis=1&amp;pid=5e53a0fc4&amp;color=0,0,0&amp;vtp=1&amp;vaab=1&amp;bbb=1"/>
              <p:cNvSpPr/>
              <p:nvPr/>
            </p:nvSpPr>
            <p:spPr>
              <a:xfrm>
                <a:off x="539496" y="2635282"/>
                <a:ext cx="11109960" cy="25908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A.属于无机化合物</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.C、</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oMath>
                </a14:m>
                <a:r>
                  <a:rPr lang="en-US" altLang="zh-CN" sz="2800" b="0" i="0" dirty="0">
                    <a:solidFill>
                      <a:srgbClr val="000000"/>
                    </a:solidFill>
                    <a:latin typeface="Times New Roman" pitchFamily="34" charset="0"/>
                    <a:ea typeface="SimSun" pitchFamily="34" charset="-122"/>
                    <a:cs typeface="Times New Roman" pitchFamily="34" charset="-120"/>
                  </a:rPr>
                  <a:t>三种元素的质量比为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12∶22∶11</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.1个蔗糖分子中含有11个水分子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.蔗糖分子中氧元素的质量分数为</a:t>
                </a:r>
                <a14:m>
                  <m:oMath xmlns:m="http://schemas.openxmlformats.org/officeDocument/2006/math">
                    <m:f>
                      <m:f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000000"/>
                            </a:solidFill>
                            <a:latin typeface="Cambria Math" panose="02040503050406030204" pitchFamily="18" charset="0"/>
                            <a:ea typeface="SimSun" pitchFamily="34" charset="-122"/>
                            <a:cs typeface="Times New Roman" pitchFamily="34" charset="-120"/>
                          </a:rPr>
                          <m:t>16×11</m:t>
                        </m:r>
                      </m:num>
                      <m:den>
                        <m:r>
                          <a:rPr lang="en-US" altLang="zh-CN" sz="2800" b="0" i="0" dirty="0">
                            <a:solidFill>
                              <a:srgbClr val="000000"/>
                            </a:solidFill>
                            <a:latin typeface="Cambria Math" panose="02040503050406030204" pitchFamily="18" charset="0"/>
                            <a:ea typeface="SimSun" pitchFamily="34" charset="-122"/>
                            <a:cs typeface="Times New Roman" pitchFamily="34" charset="-120"/>
                          </a:rPr>
                          <m:t>12×12+1×22+16×11</m:t>
                        </m:r>
                      </m:den>
                    </m:f>
                    <m:r>
                      <a:rPr lang="en-US" altLang="zh-CN" sz="2800" b="0" i="0" dirty="0">
                        <a:solidFill>
                          <a:srgbClr val="000000"/>
                        </a:solidFill>
                        <a:latin typeface="Cambria Math" panose="02040503050406030204" pitchFamily="18" charset="0"/>
                        <a:ea typeface="SimSun" pitchFamily="34" charset="-122"/>
                        <a:cs typeface="Times New Roman" pitchFamily="34" charset="-120"/>
                      </a:rPr>
                      <m:t>×100%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6_BD.68_2#6387d2faa.choices?vaa=1&amp;vcp=1&amp;vis=1&amp;pid=5e53a0fc4&amp;color=0,0,0&amp;vtp=1&amp;vaab=1&amp;bbb=1"/>
              <p:cNvSpPr>
                <a:spLocks noRot="1" noChangeAspect="1" noMove="1" noResize="1" noEditPoints="1" noAdjustHandles="1" noChangeArrowheads="1" noChangeShapeType="1" noTextEdit="1"/>
              </p:cNvSpPr>
              <p:nvPr/>
            </p:nvSpPr>
            <p:spPr>
              <a:xfrm>
                <a:off x="539496" y="2635282"/>
                <a:ext cx="11109960" cy="2590800"/>
              </a:xfrm>
              <a:prstGeom prst="rect">
                <a:avLst/>
              </a:prstGeom>
              <a:blipFill>
                <a:blip r:embed="rId4"/>
                <a:stretch>
                  <a:fillRect l="-1976" b="-470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70_1#4cd123752?vaa=1&amp;vcp=1&amp;vis=1&amp;pid=5e53a0fc4&amp;color=0,0,0&amp;vtp=1&amp;vaab=1&amp;bt=1&amp;bbb=1"/>
              <p:cNvSpPr/>
              <p:nvPr/>
            </p:nvSpPr>
            <p:spPr>
              <a:xfrm>
                <a:off x="539496" y="221688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（2024·天津·中考）蛋白质由甘氨酸</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spc="-100"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spc="-100"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5</m:t>
                        </m:r>
                      </m:sub>
                    </m:sSub>
                    <m:sSub>
                      <m:sSubPr>
                        <m:ctrlPr>
                          <a:rPr lang="en-US" altLang="zh-CN" sz="2800" b="0" i="1" spc="-100"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m:t>
                        </m:r>
                      </m:sub>
                    </m:sSub>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N</m:t>
                    </m:r>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等多种氨基酸构成。计算：</a:t>
                </a:r>
                <a:endParaRPr lang="en-US" altLang="zh-CN" sz="2800" spc="-100" dirty="0"/>
              </a:p>
            </p:txBody>
          </p:sp>
        </mc:Choice>
        <mc:Fallback xmlns="">
          <p:sp>
            <p:nvSpPr>
              <p:cNvPr id="2" name="QO_6_BD.70_1#4cd123752?vaa=1&amp;vcp=1&amp;vis=1&amp;pid=5e53a0fc4&amp;color=0,0,0&amp;vtp=1&amp;vaab=1&amp;bt=1&amp;bbb=1"/>
              <p:cNvSpPr>
                <a:spLocks noRot="1" noChangeAspect="1" noMove="1" noResize="1" noEditPoints="1" noAdjustHandles="1" noChangeArrowheads="1" noChangeShapeType="1" noTextEdit="1"/>
              </p:cNvSpPr>
              <p:nvPr/>
            </p:nvSpPr>
            <p:spPr>
              <a:xfrm>
                <a:off x="539496" y="2216880"/>
                <a:ext cx="11109960" cy="553657"/>
              </a:xfrm>
              <a:prstGeom prst="rect">
                <a:avLst/>
              </a:prstGeom>
              <a:blipFill>
                <a:blip r:embed="rId3"/>
                <a:stretch>
                  <a:fillRect l="-1976" t="-1111" r="-3513" b="-40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71_1#9b910c053?vaa=1&amp;vcp=1&amp;vis=1&amp;pid=4cd123752&amp;color=0,0,0&amp;vtp=1&amp;vaab=1&amp;bbb=1"/>
              <p:cNvSpPr/>
              <p:nvPr/>
            </p:nvSpPr>
            <p:spPr>
              <a:xfrm>
                <a:off x="539496" y="2780633"/>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）甘氨酸由</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种元素组成。</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（2）一个甘氨酸分子中含有</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个原子。</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SimSun" pitchFamily="34" charset="-122"/>
                        <a:cs typeface="Times New Roman" pitchFamily="34" charset="-120"/>
                      </a:rPr>
                      <m:t>75 </m:t>
                    </m:r>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甘氨酸中含有氮元素的质量为</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B_7_BD.71_1#9b910c053?vaa=1&amp;vcp=1&amp;vis=1&amp;pid=4cd123752&amp;color=0,0,0&amp;vtp=1&amp;vaab=1&amp;bbb=1"/>
              <p:cNvSpPr>
                <a:spLocks noRot="1" noChangeAspect="1" noMove="1" noResize="1" noEditPoints="1" noAdjustHandles="1" noChangeArrowheads="1" noChangeShapeType="1" noTextEdit="1"/>
              </p:cNvSpPr>
              <p:nvPr/>
            </p:nvSpPr>
            <p:spPr>
              <a:xfrm>
                <a:off x="539496" y="2780633"/>
                <a:ext cx="11109960" cy="1849057"/>
              </a:xfrm>
              <a:prstGeom prst="rect">
                <a:avLst/>
              </a:prstGeom>
              <a:blipFill>
                <a:blip r:embed="rId4"/>
                <a:stretch>
                  <a:fillRect l="-1976" b="-11881"/>
                </a:stretch>
              </a:blipFill>
              <a:ln/>
            </p:spPr>
            <p:txBody>
              <a:bodyPr/>
              <a:lstStyle/>
              <a:p>
                <a:r>
                  <a:rPr lang="zh-CN" altLang="en-US">
                    <a:noFill/>
                  </a:rPr>
                  <a:t> </a:t>
                </a:r>
              </a:p>
            </p:txBody>
          </p:sp>
        </mc:Fallback>
      </mc:AlternateContent>
      <p:sp>
        <p:nvSpPr>
          <p:cNvPr id="4" name="QB_7_AN.1_1#9b910c053.blank?vaa=1&amp;vcp=1&amp;vis=1&amp;pid=4cd123752&amp;color=0,0,0&amp;vpa=27&amp;vtp=1&amp;vaab=1"/>
          <p:cNvSpPr/>
          <p:nvPr/>
        </p:nvSpPr>
        <p:spPr>
          <a:xfrm>
            <a:off x="2861214" y="2750153"/>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6" name="QB_7_AN.2_1#9b910c053.blank?vaa=1&amp;vcp=1&amp;vis=1&amp;pid=4cd123752&amp;color=0,0,0&amp;vpa=28&amp;vtp=1&amp;vaab=1&amp;bbb=1"/>
          <p:cNvSpPr/>
          <p:nvPr/>
        </p:nvSpPr>
        <p:spPr>
          <a:xfrm>
            <a:off x="4994815" y="3397853"/>
            <a:ext cx="6143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10</a:t>
            </a:r>
            <a:endParaRPr lang="en-US" altLang="zh-CN" sz="2800" dirty="0"/>
          </a:p>
        </p:txBody>
      </p:sp>
      <p:sp>
        <p:nvSpPr>
          <p:cNvPr id="8" name="QB_7_AN.76_1#9b910c053.blank?vaa=1&amp;vcp=1&amp;vis=1&amp;pid=4cd123752&amp;color=0,0,0&amp;vpa=29&amp;vtp=1&amp;vaab=1&amp;bbb=1"/>
          <p:cNvSpPr/>
          <p:nvPr/>
        </p:nvSpPr>
        <p:spPr>
          <a:xfrm>
            <a:off x="6709314" y="4024598"/>
            <a:ext cx="6143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77_1#71310a797?vaa=1&amp;vcp=1&amp;vis=1&amp;pid=5e53a0fc4&amp;color=0,0,0&amp;vtp=1&amp;vaab=1&amp;bt=1&amp;bbb=1&amp;hb=1"/>
              <p:cNvSpPr/>
              <p:nvPr/>
            </p:nvSpPr>
            <p:spPr>
              <a:xfrm>
                <a:off x="539496" y="1862836"/>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（2024·黑龙江龙东·中考）奥司他韦（为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16</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28</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4</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）是目前治疗和</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预防流感的药物之一</a:t>
                </a:r>
                <a:r>
                  <a:rPr lang="en-US" altLang="zh-CN" sz="2800" b="0" i="0" dirty="0">
                    <a:solidFill>
                      <a:srgbClr val="000000"/>
                    </a:solidFill>
                    <a:latin typeface="Times New Roman" pitchFamily="34" charset="0"/>
                    <a:ea typeface="SimSun" pitchFamily="34" charset="-122"/>
                    <a:cs typeface="Times New Roman" pitchFamily="34" charset="-120"/>
                  </a:rPr>
                  <a:t>。请回答下列问题：</a:t>
                </a:r>
                <a:endParaRPr lang="en-US" altLang="zh-CN" sz="2800" dirty="0">
                  <a:solidFill>
                    <a:srgbClr val="000000"/>
                  </a:solidFill>
                </a:endParaRPr>
              </a:p>
            </p:txBody>
          </p:sp>
        </mc:Choice>
        <mc:Fallback xmlns="">
          <p:sp>
            <p:nvSpPr>
              <p:cNvPr id="2" name="QO_6_BD.77_1#71310a797?vaa=1&amp;vcp=1&amp;vis=1&amp;pid=5e53a0fc4&amp;color=0,0,0&amp;vtp=1&amp;vaab=1&amp;bt=1&amp;bbb=1&amp;hb=1"/>
              <p:cNvSpPr>
                <a:spLocks noRot="1" noChangeAspect="1" noMove="1" noResize="1" noEditPoints="1" noAdjustHandles="1" noChangeArrowheads="1" noChangeShapeType="1" noTextEdit="1"/>
              </p:cNvSpPr>
              <p:nvPr/>
            </p:nvSpPr>
            <p:spPr>
              <a:xfrm>
                <a:off x="539496" y="1862836"/>
                <a:ext cx="11109960" cy="1201357"/>
              </a:xfrm>
              <a:prstGeom prst="rect">
                <a:avLst/>
              </a:prstGeom>
              <a:blipFill>
                <a:blip r:embed="rId3"/>
                <a:stretch>
                  <a:fillRect l="-1976" b="-1573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78_1#271cadc56?vaa=1&amp;vcp=1&amp;vis=1&amp;pid=71310a797&amp;color=0,0,0&amp;vtp=1&amp;vaab=1&amp;bbb=1"/>
              <p:cNvSpPr/>
              <p:nvPr/>
            </p:nvSpPr>
            <p:spPr>
              <a:xfrm>
                <a:off x="539496" y="314229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）奥司他韦的相对分子质量是</a:t>
                </a: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（2）奥司他韦分子中碳、氧原子个数比为</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（填最简整数比）。</a:t>
                </a:r>
                <a:endParaRPr kumimoji="0" lang="en-US" altLang="zh-CN" sz="2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14:m>
                  <m:oMath xmlns:m="http://schemas.openxmlformats.org/officeDocument/2006/math">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15.6 </m:t>
                    </m:r>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奥司他韦中含氮元素的质量为</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3" name="QB_7_BD.78_1#271cadc56?vaa=1&amp;vcp=1&amp;vis=1&amp;pid=71310a797&amp;color=0,0,0&amp;vtp=1&amp;vaab=1&amp;bbb=1"/>
              <p:cNvSpPr>
                <a:spLocks noRot="1" noChangeAspect="1" noMove="1" noResize="1" noEditPoints="1" noAdjustHandles="1" noChangeArrowheads="1" noChangeShapeType="1" noTextEdit="1"/>
              </p:cNvSpPr>
              <p:nvPr/>
            </p:nvSpPr>
            <p:spPr>
              <a:xfrm>
                <a:off x="539496" y="3142297"/>
                <a:ext cx="11109960" cy="1849057"/>
              </a:xfrm>
              <a:prstGeom prst="rect">
                <a:avLst/>
              </a:prstGeom>
              <a:blipFill>
                <a:blip r:embed="rId4"/>
                <a:stretch>
                  <a:fillRect l="-1976" b="-11513"/>
                </a:stretch>
              </a:blipFill>
              <a:ln/>
            </p:spPr>
            <p:txBody>
              <a:bodyPr/>
              <a:lstStyle/>
              <a:p>
                <a:r>
                  <a:rPr lang="zh-CN" altLang="en-US">
                    <a:noFill/>
                  </a:rPr>
                  <a:t> </a:t>
                </a:r>
              </a:p>
            </p:txBody>
          </p:sp>
        </mc:Fallback>
      </mc:AlternateContent>
      <p:sp>
        <p:nvSpPr>
          <p:cNvPr id="4" name="QB_7_AN.1_1#271cadc56.blank?vaa=1&amp;vcp=1&amp;vis=1&amp;pid=71310a797&amp;color=0,0,0&amp;vpa=30&amp;vtp=1&amp;vaab=1&amp;bbb=1"/>
          <p:cNvSpPr/>
          <p:nvPr/>
        </p:nvSpPr>
        <p:spPr>
          <a:xfrm>
            <a:off x="5706015" y="3111817"/>
            <a:ext cx="7921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312</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7_AN.2_1#271cadc56.blank?vaa=1&amp;vcp=1&amp;vis=1&amp;pid=71310a797&amp;color=0,0,0&amp;vpa=31&amp;vtp=1&amp;vaab=1&amp;bbb=1"/>
              <p:cNvSpPr/>
              <p:nvPr/>
            </p:nvSpPr>
            <p:spPr>
              <a:xfrm>
                <a:off x="7205408" y="3888803"/>
                <a:ext cx="727583"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4∶1</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6" name="QB_7_AN.2_1#271cadc56.blank?vaa=1&amp;vcp=1&amp;vis=1&amp;pid=71310a797&amp;color=0,0,0&amp;vpa=31&amp;vtp=1&amp;vaab=1&amp;bbb=1"/>
              <p:cNvSpPr>
                <a:spLocks noRot="1" noChangeAspect="1" noMove="1" noResize="1" noEditPoints="1" noAdjustHandles="1" noChangeArrowheads="1" noChangeShapeType="1" noTextEdit="1"/>
              </p:cNvSpPr>
              <p:nvPr/>
            </p:nvSpPr>
            <p:spPr>
              <a:xfrm>
                <a:off x="7205408" y="3888803"/>
                <a:ext cx="727583" cy="402844"/>
              </a:xfrm>
              <a:prstGeom prst="rect">
                <a:avLst/>
              </a:prstGeom>
              <a:blipFill>
                <a:blip r:embed="rId5"/>
                <a:stretch>
                  <a:fillRect/>
                </a:stretch>
              </a:blipFill>
              <a:ln/>
            </p:spPr>
            <p:txBody>
              <a:bodyPr/>
              <a:lstStyle/>
              <a:p>
                <a:r>
                  <a:rPr lang="zh-CN" altLang="en-US">
                    <a:noFill/>
                  </a:rPr>
                  <a:t> </a:t>
                </a:r>
              </a:p>
            </p:txBody>
          </p:sp>
        </mc:Fallback>
      </mc:AlternateContent>
      <p:sp>
        <p:nvSpPr>
          <p:cNvPr id="8" name="QB_7_AN.83_1#271cadc56.blank?vaa=1&amp;vcp=1&amp;vis=1&amp;pid=71310a797&amp;color=0,0,0&amp;vpa=32&amp;vtp=1&amp;vaab=1&amp;bbb=1"/>
          <p:cNvSpPr/>
          <p:nvPr/>
        </p:nvSpPr>
        <p:spPr>
          <a:xfrm>
            <a:off x="6941089" y="4386262"/>
            <a:ext cx="7032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1.4</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84_1#ebbf76661?vaa=1&amp;vcp=1&amp;vis=1&amp;pid=5e53a0fc4&amp;color=0,0,0&amp;vtp=1&amp;vaab=1&amp;bt=1&amp;bbb=1&amp;hb=1"/>
              <p:cNvSpPr/>
              <p:nvPr/>
            </p:nvSpPr>
            <p:spPr>
              <a:xfrm>
                <a:off x="539496" y="158010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（2024·四川南充·中考）北京时间2024年4月25日</a:t>
                </a:r>
                <a:r>
                  <a:rPr lang="en-US" altLang="zh-CN" sz="2800" b="0" i="0">
                    <a:solidFill>
                      <a:srgbClr val="000000"/>
                    </a:solidFill>
                    <a:latin typeface="Times New Roman" pitchFamily="34" charset="0"/>
                    <a:ea typeface="SimSun" pitchFamily="34" charset="-122"/>
                    <a:cs typeface="Times New Roman" pitchFamily="34" charset="-120"/>
                  </a:rPr>
                  <a:t>，搭载神舟十八号</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载人飞船的长征二号</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F</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遥十八运载火箭在酒泉卫星发射中心成功发射。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该火箭的推进剂是偏二甲肼</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8</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2" name="QO_6_BD.84_1#ebbf76661?vaa=1&amp;vcp=1&amp;vis=1&amp;pid=5e53a0fc4&amp;color=0,0,0&amp;vtp=1&amp;vaab=1&amp;bt=1&amp;bbb=1&amp;hb=1"/>
              <p:cNvSpPr>
                <a:spLocks noRot="1" noChangeAspect="1" noMove="1" noResize="1" noEditPoints="1" noAdjustHandles="1" noChangeArrowheads="1" noChangeShapeType="1" noTextEdit="1"/>
              </p:cNvSpPr>
              <p:nvPr/>
            </p:nvSpPr>
            <p:spPr>
              <a:xfrm>
                <a:off x="539496" y="1580102"/>
                <a:ext cx="11109960" cy="1849057"/>
              </a:xfrm>
              <a:prstGeom prst="rect">
                <a:avLst/>
              </a:prstGeom>
              <a:blipFill>
                <a:blip r:embed="rId3"/>
                <a:stretch>
                  <a:fillRect l="-1976" b="-1019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85_1#231018bf9?vaa=1&amp;vcp=1&amp;vis=1&amp;pid=ebbf76661&amp;color=0,0,0&amp;vtp=1&amp;vaab=1&amp;bbb=1&amp;hb=1"/>
              <p:cNvSpPr/>
              <p:nvPr/>
            </p:nvSpPr>
            <p:spPr>
              <a:xfrm>
                <a:off x="539496" y="343074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（1）偏二甲肼中碳、氢</a:t>
                </a:r>
                <a:r>
                  <a:rPr lang="en-US" altLang="zh-CN" sz="2800" b="0" i="0">
                    <a:solidFill>
                      <a:srgbClr val="000000"/>
                    </a:solidFill>
                    <a:latin typeface="Times New Roman" pitchFamily="34" charset="0"/>
                    <a:ea typeface="SimSun" pitchFamily="34" charset="-122"/>
                    <a:cs typeface="Times New Roman" pitchFamily="34" charset="-120"/>
                  </a:rPr>
                  <a:t>、氮三种元素的质量比为</a:t>
                </a: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SimSun" pitchFamily="34" charset="-122"/>
                    <a:cs typeface="Times New Roman" pitchFamily="34" charset="-120"/>
                  </a:rPr>
                  <a:t>（填最简整数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比）。</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偏二甲肼中含氮元素的质量是</a:t>
                </a:r>
                <a14:m>
                  <m:oMath xmlns:m="http://schemas.openxmlformats.org/officeDocument/2006/math">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42 </m:t>
                    </m:r>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g</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3" name="QB_7_BD.85_1#231018bf9?vaa=1&amp;vcp=1&amp;vis=1&amp;pid=ebbf76661&amp;color=0,0,0&amp;vtp=1&amp;vaab=1&amp;bbb=1&amp;hb=1"/>
              <p:cNvSpPr>
                <a:spLocks noRot="1" noChangeAspect="1" noMove="1" noResize="1" noEditPoints="1" noAdjustHandles="1" noChangeArrowheads="1" noChangeShapeType="1" noTextEdit="1"/>
              </p:cNvSpPr>
              <p:nvPr/>
            </p:nvSpPr>
            <p:spPr>
              <a:xfrm>
                <a:off x="539496" y="3430746"/>
                <a:ext cx="11109960" cy="1849057"/>
              </a:xfrm>
              <a:prstGeom prst="rect">
                <a:avLst/>
              </a:prstGeom>
              <a:blipFill>
                <a:blip r:embed="rId4"/>
                <a:stretch>
                  <a:fillRect l="-1976" r="-878" b="-1155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_1#231018bf9.blank?vaa=1&amp;vcp=1&amp;vis=1&amp;pid=ebbf76661&amp;color=0,0,0&amp;vpa=33&amp;vtp=1&amp;vaab=1&amp;bbb=1"/>
              <p:cNvSpPr/>
              <p:nvPr/>
            </p:nvSpPr>
            <p:spPr>
              <a:xfrm>
                <a:off x="8272208" y="3526440"/>
                <a:ext cx="1077341"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SimSun" pitchFamily="34" charset="-122"/>
                        <a:cs typeface="Times New Roman" pitchFamily="34" charset="-120"/>
                      </a:rPr>
                      <m:t>6∶2∶7</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4" name="QB_7_AN.1_1#231018bf9.blank?vaa=1&amp;vcp=1&amp;vis=1&amp;pid=ebbf76661&amp;color=0,0,0&amp;vpa=33&amp;vtp=1&amp;vaab=1&amp;bbb=1"/>
              <p:cNvSpPr>
                <a:spLocks noRot="1" noChangeAspect="1" noMove="1" noResize="1" noEditPoints="1" noAdjustHandles="1" noChangeArrowheads="1" noChangeShapeType="1" noTextEdit="1"/>
              </p:cNvSpPr>
              <p:nvPr/>
            </p:nvSpPr>
            <p:spPr>
              <a:xfrm>
                <a:off x="8272208" y="3526440"/>
                <a:ext cx="1077341" cy="402844"/>
              </a:xfrm>
              <a:prstGeom prst="rect">
                <a:avLst/>
              </a:prstGeom>
              <a:blipFill>
                <a:blip r:embed="rId5"/>
                <a:stretch>
                  <a:fillRect l="-3955" r="-4520"/>
                </a:stretch>
              </a:blipFill>
              <a:ln/>
            </p:spPr>
            <p:txBody>
              <a:bodyPr/>
              <a:lstStyle/>
              <a:p>
                <a:r>
                  <a:rPr lang="zh-CN" altLang="en-US">
                    <a:noFill/>
                  </a:rPr>
                  <a:t> </a:t>
                </a:r>
              </a:p>
            </p:txBody>
          </p:sp>
        </mc:Fallback>
      </mc:AlternateContent>
      <p:sp>
        <p:nvSpPr>
          <p:cNvPr id="6" name="QB_7_AN.88_1#231018bf9.blank?vaa=1&amp;vcp=1&amp;vis=1&amp;pid=ebbf76661&amp;color=0,0,0&amp;vpa=34&amp;vtp=1&amp;vaab=1&amp;bbb=1"/>
          <p:cNvSpPr/>
          <p:nvPr/>
        </p:nvSpPr>
        <p:spPr>
          <a:xfrm>
            <a:off x="1438815" y="4674711"/>
            <a:ext cx="6143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90</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5_BD#ed4bd6215?vcp=1&amp;pid=a2557dbc4&amp;color=146,208,80&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92D050"/>
                </a:solidFill>
                <a:latin typeface="Times New Roman" pitchFamily="34" charset="0"/>
                <a:ea typeface="微软雅黑" pitchFamily="34" charset="-122"/>
                <a:cs typeface="Times New Roman"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C_6_BD.89_1#fe625339e?vaa=1&amp;vcp=1&amp;vis=1&amp;pid=ed4bd6215&amp;color=0,0,0&amp;vtp=1&amp;vaab=1&amp;bbb=1&amp;hb=1"/>
              <p:cNvSpPr/>
              <p:nvPr/>
            </p:nvSpPr>
            <p:spPr>
              <a:xfrm>
                <a:off x="539496" y="1267240"/>
                <a:ext cx="11109960" cy="19252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（2024·天津·中考）尿素</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是农业生产中常用的化肥</a:t>
                </a:r>
                <a:r>
                  <a:rPr lang="en-US" altLang="zh-CN" sz="2800" b="0" i="0">
                    <a:solidFill>
                      <a:srgbClr val="000000"/>
                    </a:solidFill>
                    <a:latin typeface="Times New Roman" pitchFamily="34" charset="0"/>
                    <a:ea typeface="SimSun" pitchFamily="34" charset="-122"/>
                    <a:cs typeface="Times New Roman" pitchFamily="34" charset="-120"/>
                  </a:rPr>
                  <a:t>，工业</a:t>
                </a:r>
              </a:p>
              <a:p>
                <a:pPr latinLnBrk="1">
                  <a:lnSpc>
                    <a:spcPts val="5700"/>
                  </a:lnSpc>
                </a:pPr>
                <a:r>
                  <a:rPr lang="en-US" altLang="zh-CN" sz="2800" b="0" i="0">
                    <a:solidFill>
                      <a:srgbClr val="000000"/>
                    </a:solidFill>
                    <a:latin typeface="Times New Roman" pitchFamily="34" charset="0"/>
                    <a:ea typeface="SimSun" pitchFamily="34" charset="-122"/>
                    <a:cs typeface="Times New Roman" pitchFamily="34" charset="-120"/>
                  </a:rPr>
                  <a:t>上制备尿素的化学方程式为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一定条件</m:t>
                                  </m:r>
                                </m:e>
                              </m:bar>
                            </m:e>
                          </m:bar>
                        </m:e>
                      </m:mr>
                      <m:mr>
                        <m:e>
                          <m:r>
                            <a:rPr lang="en-US" altLang="zh-CN" sz="2800" b="0" i="0" dirty="0">
                              <a:solidFill>
                                <a:srgbClr val="000000"/>
                              </a:solidFill>
                              <a:latin typeface="Cambria Math" panose="02040503050406030204" pitchFamily="18" charset="0"/>
                              <a:ea typeface="SimSun" pitchFamily="34" charset="-122"/>
                              <a:cs typeface="Times New Roman" pitchFamily="34" charset="-120"/>
                            </a:rPr>
                            <m:t> </m:t>
                          </m:r>
                        </m:e>
                      </m:mr>
                    </m:m>
                    <m:r>
                      <a:rPr lang="en-US" altLang="zh-CN" sz="2800" b="0" i="0" dirty="0">
                        <a:solidFill>
                          <a:srgbClr val="000000"/>
                        </a:solidFill>
                        <a:latin typeface="Cambria Math" panose="02040503050406030204" pitchFamily="18" charset="0"/>
                        <a:ea typeface="SimSun" pitchFamily="34" charset="-122"/>
                        <a:cs typeface="Times New Roman" pitchFamily="34" charset="-120"/>
                      </a:rPr>
                      <m:t>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。下列</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C_6_BD.89_1#fe625339e?vaa=1&amp;vcp=1&amp;vis=1&amp;pid=ed4bd6215&amp;color=0,0,0&amp;vtp=1&amp;vaab=1&amp;bbb=1&amp;hb=1"/>
              <p:cNvSpPr>
                <a:spLocks noRot="1" noChangeAspect="1" noMove="1" noResize="1" noEditPoints="1" noAdjustHandles="1" noChangeArrowheads="1" noChangeShapeType="1" noTextEdit="1"/>
              </p:cNvSpPr>
              <p:nvPr/>
            </p:nvSpPr>
            <p:spPr>
              <a:xfrm>
                <a:off x="539496" y="1267240"/>
                <a:ext cx="11109960" cy="1925257"/>
              </a:xfrm>
              <a:prstGeom prst="rect">
                <a:avLst/>
              </a:prstGeom>
              <a:blipFill>
                <a:blip r:embed="rId3"/>
                <a:stretch>
                  <a:fillRect l="-1976" r="-604" b="-11076"/>
                </a:stretch>
              </a:blipFill>
              <a:ln/>
            </p:spPr>
            <p:txBody>
              <a:bodyPr/>
              <a:lstStyle/>
              <a:p>
                <a:r>
                  <a:rPr lang="zh-CN" altLang="en-US">
                    <a:noFill/>
                  </a:rPr>
                  <a:t> </a:t>
                </a:r>
              </a:p>
            </p:txBody>
          </p:sp>
        </mc:Fallback>
      </mc:AlternateContent>
      <p:sp>
        <p:nvSpPr>
          <p:cNvPr id="4" name="QC_6_AN.90_1#fe625339e.bracket?vaa=1&amp;vcp=1&amp;vis=1&amp;pid=ed4bd6215&amp;color=0,0,0&amp;vpa=35&amp;vtp=1&amp;vaab=1"/>
          <p:cNvSpPr/>
          <p:nvPr/>
        </p:nvSpPr>
        <p:spPr>
          <a:xfrm>
            <a:off x="2950114" y="2625506"/>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mc:AlternateContent xmlns:mc="http://schemas.openxmlformats.org/markup-compatibility/2006" xmlns:a14="http://schemas.microsoft.com/office/drawing/2010/main">
        <mc:Choice Requires="a14">
          <p:sp>
            <p:nvSpPr>
              <p:cNvPr id="5" name="QC_6_BD.89_2#fe625339e.choices?vaa=1&amp;vcp=1&amp;vis=1&amp;pid=ed4bd6215&amp;color=0,0,0&amp;vtp=1&amp;vaab=1&amp;bbb=1"/>
              <p:cNvSpPr/>
              <p:nvPr/>
            </p:nvSpPr>
            <p:spPr>
              <a:xfrm>
                <a:off x="539496" y="3203303"/>
                <a:ext cx="11109960" cy="2498344"/>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oMath>
                </a14:m>
                <a:r>
                  <a:rPr lang="en-US" altLang="zh-CN" sz="2800" b="0" i="0" dirty="0">
                    <a:solidFill>
                      <a:srgbClr val="000000"/>
                    </a:solidFill>
                    <a:latin typeface="Times New Roman" pitchFamily="34" charset="0"/>
                    <a:ea typeface="SimSun" pitchFamily="34" charset="-122"/>
                    <a:cs typeface="Times New Roman" pitchFamily="34" charset="-120"/>
                  </a:rPr>
                  <a:t>中</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m:t>
                    </m:r>
                  </m:oMath>
                </a14:m>
                <a:r>
                  <a:rPr lang="en-US" altLang="zh-CN" sz="2800" b="0" i="0" dirty="0">
                    <a:solidFill>
                      <a:srgbClr val="000000"/>
                    </a:solidFill>
                    <a:latin typeface="Times New Roman" pitchFamily="34" charset="0"/>
                    <a:ea typeface="SimSun" pitchFamily="34" charset="-122"/>
                    <a:cs typeface="Times New Roman" pitchFamily="34" charset="-120"/>
                  </a:rPr>
                  <a:t>的化合价为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.尿素中氮元素的质量分数为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23.3%</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.参加反应的</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NH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800" b="0" i="0" dirty="0">
                    <a:solidFill>
                      <a:srgbClr val="000000"/>
                    </a:solidFill>
                    <a:latin typeface="Times New Roman" pitchFamily="34" charset="0"/>
                    <a:ea typeface="SimSun" pitchFamily="34" charset="-122"/>
                    <a:cs typeface="Times New Roman" pitchFamily="34" charset="-120"/>
                  </a:rPr>
                  <a:t>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17∶22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0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.尿素中碳元素与氮元素的质量比为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t>6∶7</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5" name="QC_6_BD.89_2#fe625339e.choices?vaa=1&amp;vcp=1&amp;vis=1&amp;pid=ed4bd6215&amp;color=0,0,0&amp;vtp=1&amp;vaab=1&amp;bbb=1"/>
              <p:cNvSpPr>
                <a:spLocks noRot="1" noChangeAspect="1" noMove="1" noResize="1" noEditPoints="1" noAdjustHandles="1" noChangeArrowheads="1" noChangeShapeType="1" noTextEdit="1"/>
              </p:cNvSpPr>
              <p:nvPr/>
            </p:nvSpPr>
            <p:spPr>
              <a:xfrm>
                <a:off x="539496" y="3203303"/>
                <a:ext cx="11109960" cy="2498344"/>
              </a:xfrm>
              <a:prstGeom prst="rect">
                <a:avLst/>
              </a:prstGeom>
              <a:blipFill>
                <a:blip r:embed="rId4"/>
                <a:stretch>
                  <a:fillRect l="-1976" b="-9024"/>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91_1#89bed85b0?vaa=1&amp;vcp=1&amp;vis=1&amp;pid=ed4bd6215&amp;color=0,0,0&amp;vtp=1&amp;vaab=1&amp;bt=1&amp;bbb=1&amp;hb=1"/>
              <p:cNvSpPr/>
              <p:nvPr/>
            </p:nvSpPr>
            <p:spPr>
              <a:xfrm>
                <a:off x="539495" y="2186940"/>
                <a:ext cx="11307947"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18" charset="0"/>
                    <a:ea typeface="SimSun" panose="02010600030101010101" pitchFamily="2" charset="-122"/>
                    <a:cs typeface="Times New Roman" pitchFamily="34" charset="-120"/>
                  </a:rPr>
                  <a:t>12.</a:t>
                </a:r>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（2024·广西贵港·模拟）某技术人员对甲醛</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HCHO</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000000"/>
                    </a:solidFill>
                    <a:latin typeface="times new roman" panose="02020603050405020304" pitchFamily="18" charset="0"/>
                    <a:ea typeface="SimSun" panose="02010600030101010101" pitchFamily="2" charset="-122"/>
                    <a:cs typeface="Times New Roman" pitchFamily="34" charset="-120"/>
                  </a:rPr>
                  <a:t> </a:t>
                </a:r>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a:t>
                </a:r>
                <a:r>
                  <a:rPr lang="en-US" altLang="zh-CN" sz="2800" b="0" i="0" dirty="0" err="1">
                    <a:solidFill>
                      <a:srgbClr val="000000"/>
                    </a:solidFill>
                    <a:latin typeface="times new roman" panose="02020603050405020304" pitchFamily="18" charset="0"/>
                    <a:ea typeface="SimSun" panose="02010600030101010101" pitchFamily="2" charset="-122"/>
                    <a:cs typeface="Times New Roman" pitchFamily="34" charset="-120"/>
                  </a:rPr>
                  <a:t>醋酸</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COOH</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、乳酸</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H</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6</m:t>
                        </m:r>
                      </m:sub>
                    </m:sSub>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000000"/>
                    </a:solidFill>
                    <a:latin typeface="times new roman" panose="02020603050405020304" pitchFamily="18" charset="0"/>
                    <a:ea typeface="SimSun" panose="02010600030101010101" pitchFamily="2" charset="-122"/>
                    <a:cs typeface="Times New Roman" pitchFamily="34" charset="-120"/>
                  </a:rPr>
                  <a:t> </a:t>
                </a:r>
                <a:r>
                  <a:rPr lang="en-US" altLang="zh-CN" sz="2800" b="0" i="0" dirty="0" err="1">
                    <a:solidFill>
                      <a:srgbClr val="000000"/>
                    </a:solidFill>
                    <a:latin typeface="times new roman" panose="02020603050405020304" pitchFamily="18" charset="0"/>
                    <a:ea typeface="SimSun" panose="02010600030101010101" pitchFamily="2" charset="-122"/>
                    <a:cs typeface="Times New Roman" pitchFamily="34" charset="-120"/>
                  </a:rPr>
                  <a:t>的混合水溶液进行测定，发现其中氧元素</a:t>
                </a:r>
                <a:r>
                  <a:rPr lang="zh-CN" altLang="en-US" sz="2800" b="0" i="0" dirty="0">
                    <a:solidFill>
                      <a:srgbClr val="000000"/>
                    </a:solidFill>
                    <a:latin typeface="times new roman" panose="02020603050405020304" pitchFamily="18" charset="0"/>
                    <a:ea typeface="SimSun" panose="02010600030101010101" pitchFamily="2" charset="-122"/>
                    <a:cs typeface="Times New Roman" pitchFamily="34" charset="-120"/>
                  </a:rPr>
                  <a:t>的质</a:t>
                </a:r>
                <a:r>
                  <a:rPr lang="en-US" altLang="zh-CN" sz="2800" b="0" i="0" dirty="0" err="1">
                    <a:solidFill>
                      <a:srgbClr val="000000"/>
                    </a:solidFill>
                    <a:latin typeface="times new roman" panose="02020603050405020304" pitchFamily="18" charset="0"/>
                    <a:ea typeface="SimSun" panose="02010600030101010101" pitchFamily="2" charset="-122"/>
                    <a:cs typeface="Times New Roman" pitchFamily="34" charset="-120"/>
                  </a:rPr>
                  <a:t>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64%</m:t>
                    </m:r>
                  </m:oMath>
                </a14:m>
                <a:r>
                  <a:rPr lang="en-US" altLang="zh-CN" sz="100" b="0" i="0" kern="0" spc="-99900" dirty="0">
                    <a:solidFill>
                      <a:srgbClr val="000000"/>
                    </a:solidFill>
                    <a:latin typeface="times new roman" panose="02020603050405020304" pitchFamily="18" charset="0"/>
                    <a:ea typeface="SimSun" panose="02010600030101010101" pitchFamily="2" charset="-122"/>
                    <a:cs typeface="Times New Roman" pitchFamily="34" charset="-120"/>
                  </a:rPr>
                  <a:t> </a:t>
                </a:r>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a:t>
                </a:r>
                <a:r>
                  <a:rPr lang="en-US" altLang="zh-CN" sz="2800" b="0" i="0" dirty="0" err="1">
                    <a:solidFill>
                      <a:srgbClr val="000000"/>
                    </a:solidFill>
                    <a:latin typeface="times new roman" panose="02020603050405020304" pitchFamily="18" charset="0"/>
                    <a:ea typeface="SimSun" panose="02010600030101010101" pitchFamily="2" charset="-122"/>
                    <a:cs typeface="Times New Roman" pitchFamily="34" charset="-120"/>
                  </a:rPr>
                  <a:t>则该溶液中碳元素的质量分数为</a:t>
                </a:r>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a:t>
                </a:r>
                <a:r>
                  <a:rPr lang="en-US" altLang="zh-CN" sz="2800" b="0" i="0" dirty="0">
                    <a:solidFill>
                      <a:srgbClr val="000000"/>
                    </a:solidFill>
                    <a:latin typeface="times new roman" panose="02020603050405020304" pitchFamily="18" charset="0"/>
                    <a:ea typeface="SimSun" panose="02010600030101010101" pitchFamily="2" charset="-122"/>
                    <a:cs typeface="SimSun" pitchFamily="34" charset="-120"/>
                  </a:rPr>
                  <a:t>     </a:t>
                </a:r>
                <a:r>
                  <a:rPr lang="en-US" altLang="zh-CN" sz="2800" b="0" i="0" dirty="0">
                    <a:solidFill>
                      <a:srgbClr val="000000"/>
                    </a:solidFill>
                    <a:latin typeface="times new roman" panose="02020603050405020304" pitchFamily="18" charset="0"/>
                    <a:ea typeface="SimSun" panose="02010600030101010101" pitchFamily="2" charset="-122"/>
                    <a:cs typeface="Times New Roman" pitchFamily="34" charset="-120"/>
                  </a:rPr>
                  <a:t>)。</a:t>
                </a:r>
                <a:endParaRPr lang="en-US" altLang="zh-CN" sz="2800" dirty="0">
                  <a:solidFill>
                    <a:srgbClr val="000000"/>
                  </a:solidFill>
                  <a:latin typeface="times new roman" panose="02020603050405020304" pitchFamily="18" charset="0"/>
                  <a:ea typeface="SimSun" panose="02010600030101010101" pitchFamily="2" charset="-122"/>
                </a:endParaRPr>
              </a:p>
            </p:txBody>
          </p:sp>
        </mc:Choice>
        <mc:Fallback xmlns="">
          <p:sp>
            <p:nvSpPr>
              <p:cNvPr id="2" name="QC_6_BD.91_1#89bed85b0?vaa=1&amp;vcp=1&amp;vis=1&amp;pid=ed4bd6215&amp;color=0,0,0&amp;vtp=1&amp;vaab=1&amp;bt=1&amp;bbb=1&amp;hb=1"/>
              <p:cNvSpPr>
                <a:spLocks noRot="1" noChangeAspect="1" noMove="1" noResize="1" noEditPoints="1" noAdjustHandles="1" noChangeArrowheads="1" noChangeShapeType="1" noTextEdit="1"/>
              </p:cNvSpPr>
              <p:nvPr/>
            </p:nvSpPr>
            <p:spPr>
              <a:xfrm>
                <a:off x="539495" y="2186940"/>
                <a:ext cx="11307947" cy="1886350"/>
              </a:xfrm>
              <a:prstGeom prst="rect">
                <a:avLst/>
              </a:prstGeom>
              <a:blipFill>
                <a:blip r:embed="rId3"/>
                <a:stretch>
                  <a:fillRect l="-1887" r="-5067" b="-10356"/>
                </a:stretch>
              </a:blipFill>
              <a:ln/>
            </p:spPr>
            <p:txBody>
              <a:bodyPr/>
              <a:lstStyle/>
              <a:p>
                <a:r>
                  <a:rPr lang="zh-CN" altLang="en-US">
                    <a:noFill/>
                  </a:rPr>
                  <a:t> </a:t>
                </a:r>
              </a:p>
            </p:txBody>
          </p:sp>
        </mc:Fallback>
      </mc:AlternateContent>
      <p:sp>
        <p:nvSpPr>
          <p:cNvPr id="3" name="QC_6_AN.92_1#89bed85b0.bracket?vaa=1&amp;vcp=1&amp;vis=1&amp;pid=ed4bd6215&amp;color=0,0,0&amp;vpa=36&amp;vtp=1&amp;vaab=1"/>
          <p:cNvSpPr/>
          <p:nvPr/>
        </p:nvSpPr>
        <p:spPr>
          <a:xfrm>
            <a:off x="6680120" y="350547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mc:AlternateContent xmlns:mc="http://schemas.openxmlformats.org/markup-compatibility/2006" xmlns:a14="http://schemas.microsoft.com/office/drawing/2010/main">
        <mc:Choice Requires="a14">
          <p:sp>
            <p:nvSpPr>
              <p:cNvPr id="4" name="QC_6_BD.91_2#89bed85b0.choices?vaa=1&amp;vcp=1&amp;vis=1&amp;pid=ed4bd6215&amp;color=0,0,0&amp;vtp=1&amp;vaab=1&amp;bbb=1"/>
              <p:cNvSpPr/>
              <p:nvPr/>
            </p:nvSpPr>
            <p:spPr>
              <a:xfrm>
                <a:off x="539496" y="4112006"/>
                <a:ext cx="11109960" cy="555244"/>
              </a:xfrm>
              <a:prstGeom prst="rect">
                <a:avLst/>
              </a:prstGeom>
              <a:noFill/>
              <a:ln/>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28%</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48%</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64%</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4" name="QC_6_BD.91_2#89bed85b0.choices?vaa=1&amp;vcp=1&amp;vis=1&amp;pid=ed4bd6215&amp;color=0,0,0&amp;vtp=1&amp;vaab=1&amp;bbb=1"/>
              <p:cNvSpPr>
                <a:spLocks noRot="1" noChangeAspect="1" noMove="1" noResize="1" noEditPoints="1" noAdjustHandles="1" noChangeArrowheads="1" noChangeShapeType="1" noTextEdit="1"/>
              </p:cNvSpPr>
              <p:nvPr/>
            </p:nvSpPr>
            <p:spPr>
              <a:xfrm>
                <a:off x="539496" y="4112006"/>
                <a:ext cx="11109960" cy="555244"/>
              </a:xfrm>
              <a:prstGeom prst="rect">
                <a:avLst/>
              </a:prstGeom>
              <a:blipFill>
                <a:blip r:embed="rId4"/>
                <a:stretch>
                  <a:fillRect l="-1976" b="-3956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pic>
        <p:nvPicPr>
          <p:cNvPr id="2" name="P_5_BD#62d08c257?vcp=1&amp;pid=a8555e5b9&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99232" y="2048256"/>
            <a:ext cx="6190488" cy="27614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C_5_BD#07084ad24?vcp=1&amp;pid=a2557dbc4&amp;color=146,208,80&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92D050"/>
                </a:solidFill>
                <a:latin typeface="Times New Roman" pitchFamily="34" charset="0"/>
                <a:ea typeface="微软雅黑" pitchFamily="34" charset="-122"/>
                <a:cs typeface="Times New Roman"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C_6_BD.93_1#714868823?vaa=1&amp;vcp=1&amp;vis=1&amp;pid=07084ad24&amp;color=0,0,0&amp;vtp=1&amp;vaab=1&amp;bbb=1&amp;h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（2024·江苏盐城·中考）同学们课后走进实验室，回收处理金属</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Mg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Cu</m:t>
                    </m:r>
                  </m:oMath>
                </a14:m>
                <a:r>
                  <a:rPr lang="en-US" altLang="zh-CN" sz="2800" b="0" i="0" dirty="0">
                    <a:solidFill>
                      <a:srgbClr val="000000"/>
                    </a:solidFill>
                    <a:latin typeface="Times New Roman" pitchFamily="34" charset="0"/>
                    <a:ea typeface="SimSun" pitchFamily="34" charset="-122"/>
                    <a:cs typeface="Times New Roman" pitchFamily="34" charset="-120"/>
                  </a:rPr>
                  <a:t>与氧气反应的废弃物。取</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MgO</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CuO</m:t>
                    </m:r>
                  </m:oMath>
                </a14:m>
                <a:r>
                  <a:rPr lang="en-US" altLang="zh-CN" sz="2800" b="0" i="0" dirty="0">
                    <a:solidFill>
                      <a:srgbClr val="000000"/>
                    </a:solidFill>
                    <a:latin typeface="Times New Roman" pitchFamily="34" charset="0"/>
                    <a:ea typeface="SimSun" pitchFamily="34" charset="-122"/>
                    <a:cs typeface="Times New Roman" pitchFamily="34" charset="-120"/>
                  </a:rPr>
                  <a:t>粉末的混合物</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5 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，加入一定量的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稀硫酸恰好完全反应</a:t>
                </a:r>
                <a:r>
                  <a:rPr lang="en-US" altLang="zh-CN" sz="2800" b="0" i="0" dirty="0">
                    <a:solidFill>
                      <a:srgbClr val="000000"/>
                    </a:solidFill>
                    <a:latin typeface="Times New Roman" pitchFamily="34" charset="0"/>
                    <a:ea typeface="SimSun" pitchFamily="34" charset="-122"/>
                    <a:cs typeface="Times New Roman" pitchFamily="34" charset="-120"/>
                  </a:rPr>
                  <a:t>，得到</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000000"/>
                    </a:solidFill>
                    <a:latin typeface="Times New Roman" pitchFamily="34" charset="0"/>
                    <a:ea typeface="SimSun" pitchFamily="34" charset="-122"/>
                    <a:cs typeface="Times New Roman" pitchFamily="34" charset="-120"/>
                  </a:rPr>
                  <a:t>含硫元素质量分数为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的不饱和溶</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液</a:t>
                </a:r>
                <a:r>
                  <a:rPr lang="en-US" altLang="zh-CN" sz="2800" b="0" i="0" dirty="0">
                    <a:solidFill>
                      <a:srgbClr val="000000"/>
                    </a:solidFill>
                    <a:latin typeface="Times New Roman" pitchFamily="34" charset="0"/>
                    <a:ea typeface="SimSun" pitchFamily="34" charset="-122"/>
                    <a:cs typeface="Times New Roman" pitchFamily="34" charset="-120"/>
                  </a:rPr>
                  <a:t>；经多步处理后，得</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13 </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000000"/>
                    </a:solidFill>
                    <a:latin typeface="Times New Roman" pitchFamily="34" charset="0"/>
                    <a:ea typeface="SimSun" pitchFamily="34" charset="-122"/>
                    <a:cs typeface="Times New Roman" pitchFamily="34" charset="-120"/>
                  </a:rPr>
                  <a:t>晶体（不含结晶水）。则原混合物中</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Mg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Cu</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两种元素的质量分数之和为(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C_6_BD.93_1#714868823?vaa=1&amp;vcp=1&amp;vis=1&amp;pid=07084ad24&amp;color=0,0,0&amp;vtp=1&amp;vaab=1&amp;bbb=1&amp;hb=1"/>
              <p:cNvSpPr>
                <a:spLocks noRot="1" noChangeAspect="1" noMove="1" noResize="1" noEditPoints="1" noAdjustHandles="1" noChangeArrowheads="1" noChangeShapeType="1" noTextEdit="1"/>
              </p:cNvSpPr>
              <p:nvPr/>
            </p:nvSpPr>
            <p:spPr>
              <a:xfrm>
                <a:off x="539496" y="1267240"/>
                <a:ext cx="11109960" cy="3144457"/>
              </a:xfrm>
              <a:prstGeom prst="rect">
                <a:avLst/>
              </a:prstGeom>
              <a:blipFill>
                <a:blip r:embed="rId3"/>
                <a:stretch>
                  <a:fillRect l="-1976" r="-1921" b="-67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6_BD.93_2#714868823.choices?vaa=1&amp;vcp=1&amp;vis=1&amp;pid=07084ad24&amp;color=0,0,0&amp;vtp=1&amp;vaab=1&amp;bbb=1"/>
              <p:cNvSpPr/>
              <p:nvPr/>
            </p:nvSpPr>
            <p:spPr>
              <a:xfrm>
                <a:off x="539496" y="4466254"/>
                <a:ext cx="11109960" cy="555244"/>
              </a:xfrm>
              <a:prstGeom prst="rect">
                <a:avLst/>
              </a:prstGeom>
              <a:noFill/>
              <a:ln/>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32%</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60%</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68%</m:t>
                    </m:r>
                  </m:oMath>
                </a14:m>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80%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5" name="QC_6_BD.93_2#714868823.choices?vaa=1&amp;vcp=1&amp;vis=1&amp;pid=07084ad24&amp;color=0,0,0&amp;vtp=1&amp;vaab=1&amp;bbb=1"/>
              <p:cNvSpPr>
                <a:spLocks noRot="1" noChangeAspect="1" noMove="1" noResize="1" noEditPoints="1" noAdjustHandles="1" noChangeArrowheads="1" noChangeShapeType="1" noTextEdit="1"/>
              </p:cNvSpPr>
              <p:nvPr/>
            </p:nvSpPr>
            <p:spPr>
              <a:xfrm>
                <a:off x="539496" y="4466254"/>
                <a:ext cx="11109960" cy="555244"/>
              </a:xfrm>
              <a:prstGeom prst="rect">
                <a:avLst/>
              </a:prstGeom>
              <a:blipFill>
                <a:blip r:embed="rId4"/>
                <a:stretch>
                  <a:fillRect l="-1976" b="-39560"/>
                </a:stretch>
              </a:blipFill>
              <a:ln/>
            </p:spPr>
            <p:txBody>
              <a:bodyPr/>
              <a:lstStyle/>
              <a:p>
                <a:r>
                  <a:rPr lang="zh-CN" altLang="en-US">
                    <a:noFill/>
                  </a:rPr>
                  <a:t> </a:t>
                </a:r>
              </a:p>
            </p:txBody>
          </p:sp>
        </mc:Fallback>
      </mc:AlternateContent>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714868823?vaa=1&amp;vcp=1&amp;vis=1&amp;pid=07084ad24&amp;color=0,0,0&amp;vtp=1&amp;vaab=1&amp;bt=1&amp;bbb=1&amp;hb=1"/>
              <p:cNvSpPr/>
              <p:nvPr/>
            </p:nvSpPr>
            <p:spPr>
              <a:xfrm>
                <a:off x="539496" y="554400"/>
                <a:ext cx="11109960" cy="5372100"/>
              </a:xfrm>
              <a:prstGeom prst="rect">
                <a:avLst/>
              </a:prstGeom>
              <a:noFill/>
              <a:ln/>
            </p:spPr>
            <p:txBody>
              <a:bodyPr wrap="none" lIns="0" tIns="0" rIns="0" bIns="0" rtlCol="0" anchor="t"/>
              <a:lstStyle/>
              <a:p>
                <a:pPr algn="l" latinLnBrk="1">
                  <a:lnSpc>
                    <a:spcPts val="4500"/>
                  </a:lnSpc>
                </a:pPr>
                <a:r>
                  <a:rPr lang="en-US" altLang="zh-CN" sz="2800" b="1" i="0" dirty="0">
                    <a:solidFill>
                      <a:srgbClr val="FF0000"/>
                    </a:solidFill>
                    <a:latin typeface="Times New Roman" pitchFamily="34" charset="0"/>
                    <a:ea typeface="SimSun" pitchFamily="34" charset="-122"/>
                    <a:cs typeface="Times New Roman" pitchFamily="34" charset="-120"/>
                  </a:rPr>
                  <a:t>【解析】</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含硫元素质量分数为</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3.2%</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的不饱和溶液</a:t>
                </a:r>
                <a:r>
                  <a:rPr lang="en-US" altLang="zh-CN" sz="2800" b="0" i="0">
                    <a:solidFill>
                      <a:srgbClr val="FF0000"/>
                    </a:solidFill>
                    <a:latin typeface="Times New Roman" pitchFamily="34" charset="0"/>
                    <a:ea typeface="SimSun" pitchFamily="34" charset="-122"/>
                    <a:cs typeface="Times New Roman" pitchFamily="34" charset="-120"/>
                  </a:rPr>
                  <a:t>，其中硫元素的</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质量是</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100 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×3.2%=3.2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，参加反应的硫酸的质量是</a:t>
                </a:r>
              </a:p>
              <a:p>
                <a:pPr latinLnBrk="1">
                  <a:lnSpc>
                    <a:spcPts val="64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3.2 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32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98</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=9.8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9.8 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硫酸中氢元素质量是</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9.8 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98</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=0.2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0.2 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氢</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元素和氧化物中的氧元素结合生成水，则生成水的质量是</a:t>
                </a:r>
              </a:p>
              <a:p>
                <a:pPr latinLnBrk="1">
                  <a:lnSpc>
                    <a:spcPts val="6400"/>
                  </a:lnSpc>
                </a:pP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0.2 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2</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18</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2800" b="0" i="0" dirty="0">
                    <a:solidFill>
                      <a:srgbClr val="FF0000"/>
                    </a:solidFill>
                    <a:latin typeface="Times New Roman" pitchFamily="34" charset="0"/>
                    <a:ea typeface="SimSun" pitchFamily="34" charset="-122"/>
                    <a:cs typeface="Times New Roman" pitchFamily="34" charset="-120"/>
                  </a:rPr>
                  <a:t>，与氢元素结合的氧元素的质量是</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1.8 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−0.2 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=1.6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即</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MgO</m:t>
                    </m:r>
                  </m:oMath>
                </a14:m>
                <a:r>
                  <a:rPr lang="en-US" altLang="zh-CN" sz="2800" b="0" i="0" dirty="0">
                    <a:solidFill>
                      <a:srgbClr val="FF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CuO</m:t>
                    </m:r>
                  </m:oMath>
                </a14:m>
                <a:r>
                  <a:rPr lang="en-US" altLang="zh-CN" sz="2800" b="0" i="0" dirty="0">
                    <a:solidFill>
                      <a:srgbClr val="FF0000"/>
                    </a:solidFill>
                    <a:latin typeface="Times New Roman" pitchFamily="34" charset="0"/>
                    <a:ea typeface="SimSun" pitchFamily="34" charset="-122"/>
                    <a:cs typeface="Times New Roman" pitchFamily="34" charset="-120"/>
                  </a:rPr>
                  <a:t>粉末的混合物中含氧元素的质量是</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1.6 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，则镁元素和</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铜元素的质量和是</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−1.6 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r>
                      <a:rPr lang="en-US" altLang="zh-CN" sz="2800" b="0" i="0" dirty="0">
                        <a:solidFill>
                          <a:srgbClr val="FF0000"/>
                        </a:solidFill>
                        <a:latin typeface="Cambria Math" panose="02040503050406030204" pitchFamily="18" charset="0"/>
                        <a:ea typeface="SimSun" pitchFamily="34" charset="-122"/>
                        <a:cs typeface="Times New Roman" pitchFamily="34" charset="-120"/>
                      </a:rPr>
                      <m:t>=3.4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，其质量分数之和为</a:t>
                </a:r>
              </a:p>
              <a:p>
                <a:pPr latinLnBrk="1">
                  <a:lnSpc>
                    <a:spcPts val="7000"/>
                  </a:lnSpc>
                </a:pPr>
                <a14:m>
                  <m:oMath xmlns:m="http://schemas.openxmlformats.org/officeDocument/2006/math">
                    <m:f>
                      <m:fPr>
                        <m:ctrlPr>
                          <a:rPr lang="en-US" altLang="zh-CN" sz="28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FF0000"/>
                            </a:solidFill>
                            <a:latin typeface="Cambria Math" panose="02040503050406030204" pitchFamily="18" charset="0"/>
                            <a:ea typeface="SimSun" pitchFamily="34" charset="-122"/>
                            <a:cs typeface="Times New Roman" pitchFamily="34" charset="-120"/>
                          </a:rPr>
                          <m:t>3.4 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num>
                      <m:den>
                        <m:r>
                          <a:rPr lang="en-US" altLang="zh-CN" sz="2800" b="0" i="0" dirty="0">
                            <a:solidFill>
                              <a:srgbClr val="FF0000"/>
                            </a:solidFill>
                            <a:latin typeface="Cambria Math" panose="02040503050406030204" pitchFamily="18" charset="0"/>
                            <a:ea typeface="SimSun" pitchFamily="34" charset="-122"/>
                            <a:cs typeface="Times New Roman" pitchFamily="34" charset="-120"/>
                          </a:rPr>
                          <m:t>5 </m:t>
                        </m:r>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g</m:t>
                        </m:r>
                      </m:den>
                    </m:f>
                    <m:r>
                      <a:rPr lang="en-US" altLang="zh-CN" sz="2800" b="0" i="0" dirty="0">
                        <a:solidFill>
                          <a:srgbClr val="FF0000"/>
                        </a:solidFill>
                        <a:latin typeface="Cambria Math" panose="02040503050406030204" pitchFamily="18" charset="0"/>
                        <a:ea typeface="SimSun" pitchFamily="34" charset="-122"/>
                        <a:cs typeface="Times New Roman" pitchFamily="34" charset="-120"/>
                      </a:rPr>
                      <m:t>×100%=68%</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C_6_AS.1_1#714868823?vaa=1&amp;vcp=1&amp;vis=1&amp;pid=07084ad24&amp;color=0,0,0&amp;vtp=1&amp;vaab=1&amp;bt=1&amp;bbb=1&amp;hb=1"/>
              <p:cNvSpPr>
                <a:spLocks noRot="1" noChangeAspect="1" noMove="1" noResize="1" noEditPoints="1" noAdjustHandles="1" noChangeArrowheads="1" noChangeShapeType="1" noTextEdit="1"/>
              </p:cNvSpPr>
              <p:nvPr/>
            </p:nvSpPr>
            <p:spPr>
              <a:xfrm>
                <a:off x="539496" y="554400"/>
                <a:ext cx="11109960" cy="5372100"/>
              </a:xfrm>
              <a:prstGeom prst="rect">
                <a:avLst/>
              </a:prstGeom>
              <a:blipFill>
                <a:blip r:embed="rId3"/>
                <a:stretch>
                  <a:fillRect l="-1976" t="-908" r="-4226" b="-795"/>
                </a:stretch>
              </a:blipFill>
              <a:ln/>
            </p:spPr>
            <p:txBody>
              <a:bodyPr/>
              <a:lstStyle/>
              <a:p>
                <a:r>
                  <a:rPr lang="zh-CN" altLang="en-US">
                    <a:noFill/>
                  </a:rPr>
                  <a:t> </a:t>
                </a:r>
              </a:p>
            </p:txBody>
          </p:sp>
        </mc:Fallback>
      </mc:AlternateContent>
      <p:sp>
        <p:nvSpPr>
          <p:cNvPr id="3" name="QC_6_AN.2_1#714868823?vaa=1&amp;vcp=1&amp;vis=1&amp;pid=07084ad24&amp;color=0,0,0&amp;vtp=1&amp;vaab=1&amp;bbb=1"/>
          <p:cNvSpPr/>
          <p:nvPr/>
        </p:nvSpPr>
        <p:spPr>
          <a:xfrm>
            <a:off x="539496" y="5893987"/>
            <a:ext cx="11109960" cy="506032"/>
          </a:xfrm>
          <a:prstGeom prst="rect">
            <a:avLst/>
          </a:prstGeom>
          <a:noFill/>
          <a:ln/>
        </p:spPr>
        <p:txBody>
          <a:bodyPr wrap="none" lIns="0" tIns="0" rIns="0" bIns="0" rtlCol="0" anchor="t"/>
          <a:lstStyle/>
          <a:p>
            <a:pPr algn="l" latinLnBrk="1">
              <a:lnSpc>
                <a:spcPts val="44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4#7e5977f3f.fixed?vcp=1&amp;pid=3546a3f9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根据化学式的计算</a:t>
            </a:r>
            <a:endParaRPr lang="en-US" altLang="zh-CN" sz="4000" dirty="0"/>
          </a:p>
        </p:txBody>
      </p:sp>
      <p:sp>
        <p:nvSpPr>
          <p:cNvPr id="3" name="C_4_BD#7e5977f3f.fixed?vcp=1&amp;pid=3546a3f90&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考点梳理</a:t>
            </a:r>
            <a:endParaRPr lang="en-US" altLang="zh-CN" sz="40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_1#bfd1f93e3?vaa=1&amp;vcp=1&amp;vis=1&amp;pid=7e5977f3f&amp;color=0,0,0&amp;vtp=1&amp;vaab=1&amp;bt=1&amp;bbb=1"/>
              <p:cNvSpPr/>
              <p:nvPr/>
            </p:nvSpPr>
            <p:spPr>
              <a:xfrm>
                <a:off x="539496" y="8121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化学式的基本计算（以化合物</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𝑚</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𝑛</m:t>
                        </m:r>
                      </m:sub>
                    </m:sSub>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为例）。</a:t>
                </a:r>
                <a:endParaRPr lang="en-US" altLang="zh-CN" sz="2800" dirty="0">
                  <a:solidFill>
                    <a:srgbClr val="000000"/>
                  </a:solidFill>
                </a:endParaRPr>
              </a:p>
            </p:txBody>
          </p:sp>
        </mc:Choice>
        <mc:Fallback xmlns="">
          <p:sp>
            <p:nvSpPr>
              <p:cNvPr id="2" name="QO_5_BD.1_1#bfd1f93e3?vaa=1&amp;vcp=1&amp;vis=1&amp;pid=7e5977f3f&amp;color=0,0,0&amp;vtp=1&amp;vaab=1&amp;bt=1&amp;bbb=1"/>
              <p:cNvSpPr>
                <a:spLocks noRot="1" noChangeAspect="1" noMove="1" noResize="1" noEditPoints="1" noAdjustHandles="1" noChangeArrowheads="1" noChangeShapeType="1" noTextEdit="1"/>
              </p:cNvSpPr>
              <p:nvPr/>
            </p:nvSpPr>
            <p:spPr>
              <a:xfrm>
                <a:off x="539496" y="812133"/>
                <a:ext cx="11109960" cy="553657"/>
              </a:xfrm>
              <a:prstGeom prst="rect">
                <a:avLst/>
              </a:prstGeom>
              <a:blipFill>
                <a:blip r:embed="rId3"/>
                <a:stretch>
                  <a:fillRect l="-1976" t="-1099" b="-3956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BD.2_1#1799320df?vaa=1&amp;vcp=1&amp;vis=1&amp;pid=bfd1f93e3&amp;color=0,0,0&amp;vtp=1&amp;vaab=1&amp;bbb=1&amp;hb=1"/>
              <p:cNvSpPr/>
              <p:nvPr/>
            </p:nvSpPr>
            <p:spPr>
              <a:xfrm>
                <a:off x="539496" y="1375886"/>
                <a:ext cx="11109960" cy="37719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𝑚</m:t>
                        </m:r>
                      </m:sub>
                    </m:sSub>
                    <m:sSub>
                      <m:sSub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𝑛</m:t>
                        </m:r>
                      </m:sub>
                    </m:sSub>
                  </m:oMath>
                </a14:m>
                <a:r>
                  <a:rPr lang="en-US" altLang="zh-CN" sz="2800" b="0" i="0" dirty="0">
                    <a:solidFill>
                      <a:srgbClr val="000000"/>
                    </a:solidFill>
                    <a:latin typeface="Times New Roman" pitchFamily="34" charset="0"/>
                    <a:ea typeface="SimSun" pitchFamily="34" charset="-122"/>
                    <a:cs typeface="Times New Roman" pitchFamily="34" charset="-120"/>
                  </a:rPr>
                  <a:t>的相对分子质量</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a:solidFill>
                      <a:srgbClr val="000000"/>
                    </a:solidFill>
                    <a:latin typeface="Times New Roman" pitchFamily="34" charset="0"/>
                    <a:ea typeface="SimSun" pitchFamily="34" charset="-122"/>
                    <a:cs typeface="Times New Roman" pitchFamily="34" charset="-120"/>
                  </a:rPr>
                  <a:t>的相对原子质量×</a:t>
                </a:r>
                <a:r>
                  <a:rPr lang="en-US" altLang="zh-CN" sz="2800" i="0">
                    <a:solidFill>
                      <a:srgbClr val="000000"/>
                    </a:solidFill>
                    <a:latin typeface="SimSun" pitchFamily="34" charset="0"/>
                    <a:ea typeface="SimSun" pitchFamily="34" charset="-122"/>
                    <a:cs typeface="SimSun" pitchFamily="34" charset="-120"/>
                  </a:rPr>
                  <a:t>___</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的相对原子质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量×</a:t>
                </a:r>
                <a:r>
                  <a:rPr lang="en-US" altLang="zh-CN" sz="2800" i="0">
                    <a:solidFill>
                      <a:srgbClr val="000000"/>
                    </a:solidFill>
                    <a:latin typeface="SimSun" pitchFamily="34" charset="0"/>
                    <a:ea typeface="SimSun" pitchFamily="34" charset="-122"/>
                    <a:cs typeface="SimSun" pitchFamily="34" charset="-120"/>
                  </a:rPr>
                  <a:t>___</a:t>
                </a:r>
              </a:p>
              <a:p>
                <a:pPr marL="0" marR="0" lvl="0" indent="0" defTabSz="914400" rtl="0" eaLnBrk="1" fontAlgn="auto" latinLnBrk="1" hangingPunct="1">
                  <a:lnSpc>
                    <a:spcPts val="1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（2）A的质量分数</a:t>
                </a:r>
                <a:r>
                  <a:rPr kumimoji="0" lang="en-US" altLang="zh-CN" sz="5550" b="0" i="0" u="none" strike="noStrike" kern="0" cap="none" spc="-99900" normalizeH="0" baseline="0" noProof="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900" b="0" i="0" u="none" strike="noStrike" kern="0" cap="none" spc="0" normalizeH="0" baseline="0" noProof="0">
                    <a:ln>
                      <a:noFill/>
                    </a:ln>
                    <a:solidFill>
                      <a:srgbClr val="FFFFFF"/>
                    </a:solidFill>
                    <a:effectLst/>
                    <a:uLnTx/>
                    <a:uFillTx/>
                    <a:latin typeface="SimSun" panose="02010600030101010101" pitchFamily="2" charset="-122"/>
                    <a:ea typeface="SimSun" pitchFamily="34" charset="-122"/>
                    <a:cs typeface="Times New Roman" pitchFamily="34" charset="-120"/>
                  </a:rPr>
                  <a:t>                                                                                                                    </a:t>
                </a:r>
                <a:endParaRPr kumimoji="0" lang="en-US" altLang="zh-CN" sz="900" b="0" i="0" u="none" strike="noStrike" kern="1200" cap="none" spc="0" normalizeH="0" baseline="0" noProof="0">
                  <a:ln>
                    <a:noFill/>
                  </a:ln>
                  <a:solidFill>
                    <a:prstClr val="black"/>
                  </a:solidFill>
                  <a:effectLst/>
                  <a:uLnTx/>
                  <a:uFillTx/>
                  <a:latin typeface="SimSun" panose="02010600030101010101" pitchFamily="2" charset="-122"/>
                  <a:ea typeface="等线" panose="02010600030101010101" pitchFamily="2" charset="-122"/>
                  <a:cs typeface="+mn-cs"/>
                </a:endParaRPr>
              </a:p>
              <a:p>
                <a:pPr marL="0" marR="0" lvl="0" indent="0" defTabSz="914400" rtl="0" eaLnBrk="1" fontAlgn="auto" latinLnBrk="1" hangingPunct="1">
                  <a:lnSpc>
                    <a:spcPts val="95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（3）A、B元素的质量比</a:t>
                </a:r>
                <a:r>
                  <a:rPr kumimoji="0" lang="en-US" altLang="zh-CN" sz="5250" b="0" i="0" u="none" strike="noStrike" kern="0" cap="none" spc="-99900" normalizeH="0" baseline="0" noProof="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900" b="0" i="0" u="none" strike="noStrike" kern="0" cap="none" spc="0" normalizeH="0" baseline="0" noProof="0">
                    <a:ln>
                      <a:noFill/>
                    </a:ln>
                    <a:solidFill>
                      <a:srgbClr val="FFFFFF"/>
                    </a:solidFill>
                    <a:effectLst/>
                    <a:uLnTx/>
                    <a:uFillTx/>
                    <a:latin typeface="SimSun" panose="02010600030101010101" pitchFamily="2" charset="-122"/>
                    <a:ea typeface="SimSun" pitchFamily="34" charset="-122"/>
                    <a:cs typeface="Times New Roman" pitchFamily="34" charset="-120"/>
                  </a:rPr>
                  <a:t>                                                                                                                                   </a:t>
                </a:r>
                <a:endParaRPr kumimoji="0" lang="en-US" altLang="zh-CN" sz="900" b="0" i="0" u="none" strike="noStrike" kern="1200" cap="none" spc="0" normalizeH="0" baseline="0" noProof="0">
                  <a:ln>
                    <a:noFill/>
                  </a:ln>
                  <a:solidFill>
                    <a:prstClr val="black"/>
                  </a:solidFill>
                  <a:effectLst/>
                  <a:uLnTx/>
                  <a:uFillTx/>
                  <a:latin typeface="SimSun" panose="02010600030101010101" pitchFamily="2" charset="-122"/>
                  <a:ea typeface="等线" panose="02010600030101010101" pitchFamily="2" charset="-122"/>
                  <a:cs typeface="+mn-cs"/>
                </a:endParaRPr>
              </a:p>
              <a:p>
                <a:pPr latinLnBrk="1">
                  <a:lnSpc>
                    <a:spcPct val="150000"/>
                  </a:lnSpc>
                </a:pPr>
                <a:endParaRPr lang="en-US" altLang="zh-CN" sz="2800" dirty="0"/>
              </a:p>
            </p:txBody>
          </p:sp>
        </mc:Choice>
        <mc:Fallback xmlns="">
          <p:sp>
            <p:nvSpPr>
              <p:cNvPr id="3" name="QB_6_BD.2_1#1799320df?vaa=1&amp;vcp=1&amp;vis=1&amp;pid=bfd1f93e3&amp;color=0,0,0&amp;vtp=1&amp;vaab=1&amp;bbb=1&amp;hb=1"/>
              <p:cNvSpPr>
                <a:spLocks noRot="1" noChangeAspect="1" noMove="1" noResize="1" noEditPoints="1" noAdjustHandles="1" noChangeArrowheads="1" noChangeShapeType="1" noTextEdit="1"/>
              </p:cNvSpPr>
              <p:nvPr/>
            </p:nvSpPr>
            <p:spPr>
              <a:xfrm>
                <a:off x="539496" y="1375886"/>
                <a:ext cx="11109960" cy="3771900"/>
              </a:xfrm>
              <a:prstGeom prst="rect">
                <a:avLst/>
              </a:prstGeom>
              <a:blipFill>
                <a:blip r:embed="rId4"/>
                <a:stretch>
                  <a:fillRect l="-197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1_1#1799320df.blank?vaa=1&amp;vcp=1&amp;vis=1&amp;pid=bfd1f93e3&amp;color=0,0,0&amp;vpa=1&amp;vtp=1&amp;vaab=1&amp;bbb=1"/>
              <p:cNvSpPr/>
              <p:nvPr/>
            </p:nvSpPr>
            <p:spPr>
              <a:xfrm>
                <a:off x="8268653" y="1471834"/>
                <a:ext cx="485521"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𝑚</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4" name="QB_6_AN.1_1#1799320df.blank?vaa=1&amp;vcp=1&amp;vis=1&amp;pid=bfd1f93e3&amp;color=0,0,0&amp;vpa=1&amp;vtp=1&amp;vaab=1&amp;bbb=1"/>
              <p:cNvSpPr>
                <a:spLocks noRot="1" noChangeAspect="1" noMove="1" noResize="1" noEditPoints="1" noAdjustHandles="1" noChangeArrowheads="1" noChangeShapeType="1" noTextEdit="1"/>
              </p:cNvSpPr>
              <p:nvPr/>
            </p:nvSpPr>
            <p:spPr>
              <a:xfrm>
                <a:off x="8268653" y="1471834"/>
                <a:ext cx="485521" cy="402844"/>
              </a:xfrm>
              <a:prstGeom prst="rect">
                <a:avLst/>
              </a:prstGeom>
              <a:blipFill>
                <a:blip r:embed="rId5"/>
                <a:stretch>
                  <a:fillRect/>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2_1#1799320df.blank?vaa=1&amp;vcp=1&amp;vis=1&amp;pid=bfd1f93e3&amp;color=0,0,0&amp;vpa=2&amp;vtp=1&amp;vaab=1&amp;bbb=1"/>
              <p:cNvSpPr/>
              <p:nvPr/>
            </p:nvSpPr>
            <p:spPr>
              <a:xfrm>
                <a:off x="1325309" y="2117248"/>
                <a:ext cx="391859"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𝑛</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5" name="QB_6_AN.2_1#1799320df.blank?vaa=1&amp;vcp=1&amp;vis=1&amp;pid=bfd1f93e3&amp;color=0,0,0&amp;vpa=2&amp;vtp=1&amp;vaab=1&amp;bbb=1"/>
              <p:cNvSpPr>
                <a:spLocks noRot="1" noChangeAspect="1" noMove="1" noResize="1" noEditPoints="1" noAdjustHandles="1" noChangeArrowheads="1" noChangeShapeType="1" noTextEdit="1"/>
              </p:cNvSpPr>
              <p:nvPr/>
            </p:nvSpPr>
            <p:spPr>
              <a:xfrm>
                <a:off x="1325309" y="2117248"/>
                <a:ext cx="391859" cy="402844"/>
              </a:xfrm>
              <a:prstGeom prst="rect">
                <a:avLst/>
              </a:prstGeom>
              <a:blipFill>
                <a:blip r:embed="rId6"/>
                <a:stretch>
                  <a:fillRect/>
                </a:stretch>
              </a:blipFill>
              <a:ln/>
            </p:spPr>
            <p:txBody>
              <a:bodyPr/>
              <a:lstStyle/>
              <a:p>
                <a:r>
                  <a:rPr lang="zh-CN" altLang="en-US">
                    <a:noFill/>
                  </a:rPr>
                  <a:t> </a:t>
                </a:r>
              </a:p>
            </p:txBody>
          </p:sp>
        </mc:Fallback>
      </mc:AlternateContent>
      <p:pic>
        <p:nvPicPr>
          <p:cNvPr id="7" name="QB_6_BD.5_1#3b11d95eb?vaa=1&amp;vcp=1&amp;vis=1&amp;pid=bfd1f93e3&amp;color=0,0,0&amp;tib=255,255,255&amp;iip=1&amp;vip=3#4&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3481991" y="2732627"/>
            <a:ext cx="6592824" cy="111556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8" name="QB_6_AN.3_1#3b11d95eb.blank?vaa=1&amp;vcp=1&amp;vis=1&amp;pid=bfd1f93e3&amp;color=0,0,0&amp;vpa=3&amp;vtp=1&amp;vaab=1"/>
              <p:cNvSpPr/>
              <p:nvPr/>
            </p:nvSpPr>
            <p:spPr>
              <a:xfrm>
                <a:off x="7249319" y="2869787"/>
                <a:ext cx="1408176" cy="237744"/>
              </a:xfrm>
              <a:prstGeom prst="rect">
                <a:avLst/>
              </a:prstGeom>
              <a:noFill/>
              <a:ln/>
            </p:spPr>
            <p:txBody>
              <a:bodyPr wrap="none" lIns="0" tIns="0" rIns="0" bIns="0" rtlCol="0" anchor="b"/>
              <a:lstStyle/>
              <a:p>
                <a:pPr algn="ctr" latinLnBrk="1">
                  <a:lnSpc>
                    <a:spcPts val="25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𝑚</m:t>
                    </m:r>
                  </m:oMath>
                </a14:m>
                <a:r>
                  <a:rPr lang="en-US" altLang="zh-CN" sz="28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8" name="QB_6_AN.3_1#3b11d95eb.blank?vaa=1&amp;vcp=1&amp;vis=1&amp;pid=bfd1f93e3&amp;color=0,0,0&amp;vpa=3&amp;vtp=1&amp;vaab=1"/>
              <p:cNvSpPr>
                <a:spLocks noRot="1" noChangeAspect="1" noMove="1" noResize="1" noEditPoints="1" noAdjustHandles="1" noChangeArrowheads="1" noChangeShapeType="1" noTextEdit="1"/>
              </p:cNvSpPr>
              <p:nvPr/>
            </p:nvSpPr>
            <p:spPr>
              <a:xfrm>
                <a:off x="7249319" y="2869787"/>
                <a:ext cx="1408176" cy="237744"/>
              </a:xfrm>
              <a:prstGeom prst="rect">
                <a:avLst/>
              </a:prstGeom>
              <a:blipFill>
                <a:blip r:embed="rId8"/>
                <a:stretch>
                  <a:fillRect t="-10256"/>
                </a:stretch>
              </a:blipFill>
              <a:ln/>
            </p:spPr>
            <p:txBody>
              <a:bodyPr/>
              <a:lstStyle/>
              <a:p>
                <a:r>
                  <a:rPr lang="zh-CN" altLang="en-US">
                    <a:noFill/>
                  </a:rPr>
                  <a:t> </a:t>
                </a:r>
              </a:p>
            </p:txBody>
          </p:sp>
        </mc:Fallback>
      </mc:AlternateContent>
      <p:sp>
        <p:nvSpPr>
          <p:cNvPr id="9" name="QB_6_AN.4_1#3b11d95eb.blank?vaa=1&amp;vcp=1&amp;vis=1&amp;pid=bfd1f93e3&amp;color=0,0,0&amp;vpa=4&amp;vtp=1&amp;vaab=1"/>
          <p:cNvSpPr/>
          <p:nvPr/>
        </p:nvSpPr>
        <p:spPr>
          <a:xfrm>
            <a:off x="5557679" y="3418427"/>
            <a:ext cx="2807208" cy="338328"/>
          </a:xfrm>
          <a:prstGeom prst="rect">
            <a:avLst/>
          </a:prstGeom>
          <a:noFill/>
          <a:ln/>
        </p:spPr>
        <p:txBody>
          <a:bodyPr wrap="none" lIns="0" tIns="0" rIns="0" bIns="0" rtlCol="0" anchor="b"/>
          <a:lstStyle/>
          <a:p>
            <a:pPr algn="ctr" latinLnBrk="1">
              <a:lnSpc>
                <a:spcPts val="2600"/>
              </a:lnSpc>
            </a:pPr>
            <a:r>
              <a:rPr lang="en-US" altLang="zh-CN" sz="2800" b="0" i="0" dirty="0">
                <a:solidFill>
                  <a:srgbClr val="FF0000"/>
                </a:solidFill>
                <a:latin typeface="Times New Roman" pitchFamily="34" charset="0"/>
                <a:ea typeface="SimSun" pitchFamily="34" charset="-122"/>
                <a:cs typeface="Times New Roman" pitchFamily="34" charset="-120"/>
              </a:rPr>
              <a:t>相对分子质量</a:t>
            </a:r>
            <a:endParaRPr lang="en-US" altLang="zh-CN" sz="2800" dirty="0">
              <a:solidFill>
                <a:srgbClr val="FF0000"/>
              </a:solidFill>
            </a:endParaRPr>
          </a:p>
        </p:txBody>
      </p:sp>
      <p:pic>
        <p:nvPicPr>
          <p:cNvPr id="11" name="QB_6_BD.8_1#e439dee1d?vaa=1&amp;vcp=1&amp;vis=1&amp;pid=bfd1f93e3&amp;color=0,0,0&amp;tib=255,255,255&amp;iip=2&amp;vip=5#6&amp;vtp=1&amp;vaab=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4428585" y="3999071"/>
            <a:ext cx="7452360" cy="10515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12" name="QB_6_AN.5_1#e439dee1d.blank?vaa=1&amp;vcp=1&amp;vis=1&amp;pid=bfd1f93e3&amp;color=0,0,0&amp;vpa=5&amp;vtp=1&amp;vaab=1"/>
              <p:cNvSpPr/>
              <p:nvPr/>
            </p:nvSpPr>
            <p:spPr>
              <a:xfrm>
                <a:off x="10481913" y="4063079"/>
                <a:ext cx="1271016" cy="292608"/>
              </a:xfrm>
              <a:prstGeom prst="rect">
                <a:avLst/>
              </a:prstGeom>
              <a:noFill/>
              <a:ln/>
            </p:spPr>
            <p:txBody>
              <a:bodyPr wrap="none" lIns="0" tIns="0" rIns="0" bIns="0" rtlCol="0" anchor="b"/>
              <a:lstStyle/>
              <a:p>
                <a:pPr algn="ctr" latinLnBrk="1">
                  <a:lnSpc>
                    <a:spcPts val="27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𝑚</m:t>
                    </m:r>
                  </m:oMath>
                </a14:m>
                <a:r>
                  <a:rPr lang="en-US" altLang="zh-CN" sz="28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12" name="QB_6_AN.5_1#e439dee1d.blank?vaa=1&amp;vcp=1&amp;vis=1&amp;pid=bfd1f93e3&amp;color=0,0,0&amp;vpa=5&amp;vtp=1&amp;vaab=1"/>
              <p:cNvSpPr>
                <a:spLocks noRot="1" noChangeAspect="1" noMove="1" noResize="1" noEditPoints="1" noAdjustHandles="1" noChangeArrowheads="1" noChangeShapeType="1" noTextEdit="1"/>
              </p:cNvSpPr>
              <p:nvPr/>
            </p:nvSpPr>
            <p:spPr>
              <a:xfrm>
                <a:off x="10481913" y="4063079"/>
                <a:ext cx="1271016" cy="292608"/>
              </a:xfrm>
              <a:prstGeom prst="rect">
                <a:avLst/>
              </a:prstGeom>
              <a:blipFill>
                <a:blip r:embed="rId10"/>
                <a:stretch>
                  <a:fillRect/>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6_AN.10_1#e439dee1d.blank?vaa=1&amp;vcp=1&amp;vis=1&amp;pid=bfd1f93e3&amp;color=0,0,0&amp;vpa=6&amp;vtp=1&amp;vaab=1"/>
              <p:cNvSpPr/>
              <p:nvPr/>
            </p:nvSpPr>
            <p:spPr>
              <a:xfrm>
                <a:off x="10454481" y="4675727"/>
                <a:ext cx="1280160" cy="283464"/>
              </a:xfrm>
              <a:prstGeom prst="rect">
                <a:avLst/>
              </a:prstGeom>
              <a:noFill/>
              <a:ln/>
            </p:spPr>
            <p:txBody>
              <a:bodyPr wrap="none" lIns="0" tIns="0" rIns="0" bIns="0" rtlCol="0" anchor="b"/>
              <a:lstStyle/>
              <a:p>
                <a:pPr algn="ctr" latinLnBrk="1">
                  <a:lnSpc>
                    <a:spcPts val="27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𝑛</m:t>
                    </m:r>
                  </m:oMath>
                </a14:m>
                <a:r>
                  <a:rPr lang="en-US" altLang="zh-CN" sz="28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13" name="QB_6_AN.10_1#e439dee1d.blank?vaa=1&amp;vcp=1&amp;vis=1&amp;pid=bfd1f93e3&amp;color=0,0,0&amp;vpa=6&amp;vtp=1&amp;vaab=1"/>
              <p:cNvSpPr>
                <a:spLocks noRot="1" noChangeAspect="1" noMove="1" noResize="1" noEditPoints="1" noAdjustHandles="1" noChangeArrowheads="1" noChangeShapeType="1" noTextEdit="1"/>
              </p:cNvSpPr>
              <p:nvPr/>
            </p:nvSpPr>
            <p:spPr>
              <a:xfrm>
                <a:off x="10454481" y="4675727"/>
                <a:ext cx="1280160" cy="283464"/>
              </a:xfrm>
              <a:prstGeom prst="rect">
                <a:avLst/>
              </a:prstGeom>
              <a:blipFill>
                <a:blip r:embed="rId11"/>
                <a:stretch>
                  <a:fillRect/>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P_6_BD#1e5184399?sp=1&amp;vcp=1&amp;vis=1&amp;pid=bfd1f93e3&amp;color=0,0,0&amp;vtp=1&amp;vaab=1&amp;bbb=1"/>
              <p:cNvSpPr/>
              <p:nvPr/>
            </p:nvSpPr>
            <p:spPr>
              <a:xfrm>
                <a:off x="539496" y="5135086"/>
                <a:ext cx="11109960" cy="901700"/>
              </a:xfrm>
              <a:prstGeom prst="rect">
                <a:avLst/>
              </a:prstGeom>
              <a:noFill/>
              <a:ln/>
            </p:spPr>
            <p:txBody>
              <a:bodyPr wrap="none" lIns="0" tIns="0" rIns="0" bIns="0" rtlCol="0" anchor="t"/>
              <a:lstStyle/>
              <a:p>
                <a:pPr algn="l" latinLnBrk="1">
                  <a:lnSpc>
                    <a:spcPts val="7100"/>
                  </a:lnSpc>
                </a:pPr>
                <a:r>
                  <a:rPr lang="en-US" altLang="zh-CN" sz="2800" b="0" i="0" dirty="0">
                    <a:solidFill>
                      <a:srgbClr val="000000"/>
                    </a:solidFill>
                    <a:latin typeface="Times New Roman" pitchFamily="34" charset="0"/>
                    <a:ea typeface="SimSun" pitchFamily="34" charset="-122"/>
                    <a:cs typeface="Times New Roman" pitchFamily="34" charset="-120"/>
                  </a:rPr>
                  <a:t>（4）A、B的原子个数比</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f>
                      <m:f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fPr>
                      <m:num>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r>
                          <a:rPr lang="en-US" altLang="zh-CN" sz="2800" b="0" i="0" dirty="0">
                            <a:solidFill>
                              <a:srgbClr val="000000"/>
                            </a:solidFill>
                            <a:latin typeface="Cambria Math" panose="02040503050406030204" pitchFamily="18" charset="0"/>
                            <a:ea typeface="SimSun" pitchFamily="34" charset="-122"/>
                            <a:cs typeface="Times New Roman" pitchFamily="34" charset="-120"/>
                          </a:rPr>
                          <m:t>的原子个数</m:t>
                        </m:r>
                      </m:num>
                      <m:den>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r>
                          <a:rPr lang="en-US" altLang="zh-CN" sz="2800" b="0" i="0" dirty="0">
                            <a:solidFill>
                              <a:srgbClr val="000000"/>
                            </a:solidFill>
                            <a:latin typeface="Cambria Math" panose="02040503050406030204" pitchFamily="18" charset="0"/>
                            <a:ea typeface="SimSun" pitchFamily="34" charset="-122"/>
                            <a:cs typeface="Times New Roman" pitchFamily="34" charset="-120"/>
                          </a:rPr>
                          <m:t>的原子个数</m:t>
                        </m:r>
                      </m:den>
                    </m:f>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m:t>
                    </m:r>
                    <m:f>
                      <m:fPr>
                        <m:ctrlPr>
                          <a:rPr lang="en-US" altLang="zh-CN" sz="2800" b="0" i="1" dirty="0" smtClean="0">
                            <a:solidFill>
                              <a:srgbClr val="00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000000"/>
                            </a:solidFill>
                            <a:latin typeface="Cambria Math" panose="02040503050406030204" pitchFamily="18" charset="0"/>
                            <a:ea typeface="SimSun" pitchFamily="34" charset="-122"/>
                            <a:cs typeface="Times New Roman" pitchFamily="34" charset="-120"/>
                          </a:rPr>
                          <m:t>𝑚</m:t>
                        </m:r>
                      </m:num>
                      <m:den>
                        <m:r>
                          <a:rPr lang="en-US" altLang="zh-CN" sz="2800" b="0" i="0" dirty="0">
                            <a:solidFill>
                              <a:srgbClr val="000000"/>
                            </a:solidFill>
                            <a:latin typeface="Cambria Math" panose="02040503050406030204" pitchFamily="18" charset="0"/>
                            <a:ea typeface="SimSun" pitchFamily="34" charset="-122"/>
                            <a:cs typeface="Times New Roman" pitchFamily="34" charset="-120"/>
                          </a:rPr>
                          <m:t>𝑛</m:t>
                        </m:r>
                      </m:den>
                    </m:f>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14" name="P_6_BD#1e5184399?sp=1&amp;vcp=1&amp;vis=1&amp;pid=bfd1f93e3&amp;color=0,0,0&amp;vtp=1&amp;vaab=1&amp;bbb=1"/>
              <p:cNvSpPr>
                <a:spLocks noRot="1" noChangeAspect="1" noMove="1" noResize="1" noEditPoints="1" noAdjustHandles="1" noChangeArrowheads="1" noChangeShapeType="1" noTextEdit="1"/>
              </p:cNvSpPr>
              <p:nvPr/>
            </p:nvSpPr>
            <p:spPr>
              <a:xfrm>
                <a:off x="539496" y="5135086"/>
                <a:ext cx="11109960" cy="901700"/>
              </a:xfrm>
              <a:prstGeom prst="rect">
                <a:avLst/>
              </a:prstGeom>
              <a:blipFill>
                <a:blip r:embed="rId12"/>
                <a:stretch>
                  <a:fillRect l="-1976" b="-473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9" grpId="0" build="p" animBg="1"/>
      <p:bldP spid="12" grpId="0" build="p" animBg="1"/>
      <p:bldP spid="1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O_5_BD.11_1#c8890104e?vaa=1&amp;vcp=1&amp;vis=1&amp;pid=7e5977f3f&amp;color=0,0,0&amp;vtp=1&amp;vaab=1&amp;bt=1&amp;bbb=1"/>
          <p:cNvSpPr/>
          <p:nvPr/>
        </p:nvSpPr>
        <p:spPr>
          <a:xfrm>
            <a:off x="539496" y="190141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化合物的质量与化合物中某元素质量的互算。</a:t>
            </a:r>
            <a:endParaRPr lang="en-US" altLang="zh-CN" sz="2800" dirty="0"/>
          </a:p>
        </p:txBody>
      </p:sp>
      <mc:AlternateContent xmlns:mc="http://schemas.openxmlformats.org/markup-compatibility/2006" xmlns:a14="http://schemas.microsoft.com/office/drawing/2010/main">
        <mc:Choice Requires="a14">
          <p:sp>
            <p:nvSpPr>
              <p:cNvPr id="3" name="QB_6_BD.12_1#abff1f4b9?vaa=1&amp;vcp=1&amp;vis=1&amp;pid=c8890104e&amp;color=0,0,0&amp;vtp=1&amp;vaab=1&amp;bbb=1&amp;hb=1"/>
              <p:cNvSpPr/>
              <p:nvPr/>
            </p:nvSpPr>
            <p:spPr>
              <a:xfrm>
                <a:off x="539496" y="2456021"/>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（1）化合物中某元素的质量</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化合物的质量</a:t>
                </a:r>
                <a:r>
                  <a:rPr lang="en-US" altLang="zh-CN" sz="2800" b="0" i="0">
                    <a:solidFill>
                      <a:srgbClr val="000000"/>
                    </a:solidFill>
                    <a:latin typeface="Times New Roman" pitchFamily="34" charset="0"/>
                    <a:ea typeface="SimSun" pitchFamily="34" charset="-122"/>
                    <a:cs typeface="Times New Roman" pitchFamily="34" charset="-120"/>
                  </a:rPr>
                  <a:t>×化合物中该元素的</a:t>
                </a:r>
                <a:r>
                  <a:rPr lang="en-US" altLang="zh-CN" sz="2800" i="0">
                    <a:solidFill>
                      <a:srgbClr val="000000"/>
                    </a:solidFill>
                    <a:latin typeface="SimSun" pitchFamily="34" charset="0"/>
                    <a:ea typeface="SimSun" pitchFamily="34" charset="-122"/>
                    <a:cs typeface="SimSun" pitchFamily="34" charset="-120"/>
                  </a:rPr>
                  <a:t>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（2）化合物的质量</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SimSun" pitchFamily="34" charset="-122"/>
                        <a:cs typeface="Times New Roman" pitchFamily="34" charset="-120"/>
                      </a:rPr>
                      <m:t>=</m:t>
                    </m:r>
                  </m:oMath>
                </a14:m>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化合物中某元素的质量</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SimSun" pitchFamily="34" charset="-122"/>
                        <a:cs typeface="Times New Roman"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化合物中该元素的</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mc:Choice>
        <mc:Fallback xmlns="">
          <p:sp>
            <p:nvSpPr>
              <p:cNvPr id="3" name="QB_6_BD.12_1#abff1f4b9?vaa=1&amp;vcp=1&amp;vis=1&amp;pid=c8890104e&amp;color=0,0,0&amp;vtp=1&amp;vaab=1&amp;bbb=1&amp;hb=1"/>
              <p:cNvSpPr>
                <a:spLocks noRot="1" noChangeAspect="1" noMove="1" noResize="1" noEditPoints="1" noAdjustHandles="1" noChangeArrowheads="1" noChangeShapeType="1" noTextEdit="1"/>
              </p:cNvSpPr>
              <p:nvPr/>
            </p:nvSpPr>
            <p:spPr>
              <a:xfrm>
                <a:off x="539496" y="2456021"/>
                <a:ext cx="11109960" cy="2496757"/>
              </a:xfrm>
              <a:prstGeom prst="rect">
                <a:avLst/>
              </a:prstGeom>
              <a:blipFill>
                <a:blip r:embed="rId3"/>
                <a:stretch>
                  <a:fillRect l="-1976" r="-878" b="-7579"/>
                </a:stretch>
              </a:blipFill>
              <a:ln/>
            </p:spPr>
            <p:txBody>
              <a:bodyPr/>
              <a:lstStyle/>
              <a:p>
                <a:r>
                  <a:rPr lang="zh-CN" altLang="en-US">
                    <a:noFill/>
                  </a:rPr>
                  <a:t> </a:t>
                </a:r>
              </a:p>
            </p:txBody>
          </p:sp>
        </mc:Fallback>
      </mc:AlternateContent>
      <p:sp>
        <p:nvSpPr>
          <p:cNvPr id="4" name="QB_6_AN.1_1#abff1f4b9.blank?vaa=1&amp;vcp=1&amp;vis=1&amp;pid=c8890104e&amp;color=0,0,0&amp;vpa=7&amp;vtp=1&amp;vaab=1&amp;bbb=1&amp;hb=1"/>
          <p:cNvSpPr/>
          <p:nvPr/>
        </p:nvSpPr>
        <p:spPr>
          <a:xfrm>
            <a:off x="539496" y="242554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质量分数</a:t>
            </a:r>
            <a:endParaRPr lang="en-US" altLang="zh-CN" sz="2800" dirty="0"/>
          </a:p>
        </p:txBody>
      </p:sp>
      <p:sp>
        <p:nvSpPr>
          <p:cNvPr id="6" name="QB_6_AN.15_1#abff1f4b9.blank?vaa=1&amp;vcp=1&amp;vis=1&amp;pid=c8890104e&amp;color=0,0,0&amp;vpa=8&amp;vtp=1&amp;vaab=1&amp;bbb=1&amp;hb=1"/>
          <p:cNvSpPr/>
          <p:nvPr/>
        </p:nvSpPr>
        <p:spPr>
          <a:xfrm>
            <a:off x="539496" y="372094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质量分数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B_5_BD.16_1#8d9ec8f3e?sp=1&amp;vaa=1&amp;vcp=1&amp;vis=1&amp;pid=7e5977f3f&amp;color=0,0,0&amp;vtp=1&amp;vaab=1&amp;bt=1&amp;bbb=1"/>
          <p:cNvSpPr/>
          <p:nvPr/>
        </p:nvSpPr>
        <p:spPr>
          <a:xfrm>
            <a:off x="539496" y="1199515"/>
            <a:ext cx="11109960" cy="1651000"/>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不纯物中某物质或某元素的质量分数。</a:t>
            </a:r>
          </a:p>
          <a:p>
            <a:pPr marL="0" marR="0" lvl="0" indent="0" defTabSz="914400" rtl="0" eaLnBrk="1" fontAlgn="auto" latinLnBrk="1" hangingPunct="1">
              <a:lnSpc>
                <a:spcPts val="7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（1）混合物中某物质的质量分数</a:t>
            </a:r>
            <a:r>
              <a:rPr kumimoji="0" lang="en-US" altLang="zh-CN" sz="4350" b="0" i="0" u="none" strike="noStrike" kern="0" cap="none" spc="-99900" normalizeH="0" baseline="0" noProof="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900" b="0" i="0" u="none" strike="noStrike" kern="0" cap="none" spc="0" normalizeH="0" baseline="0" noProof="0">
                <a:ln>
                  <a:noFill/>
                </a:ln>
                <a:solidFill>
                  <a:srgbClr val="FFFFFF"/>
                </a:solidFill>
                <a:effectLst/>
                <a:uLnTx/>
                <a:uFillTx/>
                <a:latin typeface="SimSun" panose="02010600030101010101" pitchFamily="2" charset="-122"/>
                <a:ea typeface="SimSun" pitchFamily="34" charset="-122"/>
                <a:cs typeface="Times New Roman" pitchFamily="34" charset="-120"/>
              </a:rPr>
              <a:t>                                                                                                           </a:t>
            </a:r>
            <a:endParaRPr kumimoji="0" lang="en-US" altLang="zh-CN" sz="900" b="0" i="0" u="none" strike="noStrike" kern="1200" cap="none" spc="0" normalizeH="0" baseline="0" noProof="0">
              <a:ln>
                <a:noFill/>
              </a:ln>
              <a:solidFill>
                <a:prstClr val="black"/>
              </a:solidFill>
              <a:effectLst/>
              <a:uLnTx/>
              <a:uFillTx/>
              <a:latin typeface="SimSun" panose="02010600030101010101" pitchFamily="2" charset="-122"/>
              <a:ea typeface="等线" panose="02010600030101010101" pitchFamily="2" charset="-122"/>
              <a:cs typeface="+mn-cs"/>
            </a:endParaRPr>
          </a:p>
          <a:p>
            <a:pPr algn="l" latinLnBrk="1">
              <a:lnSpc>
                <a:spcPct val="150000"/>
              </a:lnSpc>
            </a:pPr>
            <a:endParaRPr lang="en-US" altLang="zh-CN" sz="2800" dirty="0"/>
          </a:p>
        </p:txBody>
      </p:sp>
      <p:pic>
        <p:nvPicPr>
          <p:cNvPr id="4" name="QB_5_BD.16_2#8d9ec8f3e?vaa=1&amp;vcp=1&amp;vis=1&amp;pid=7e5977f3f&amp;color=0,0,0&amp;tib=255,255,255&amp;iip=3&amp;vip=9#9&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699157" y="1897888"/>
            <a:ext cx="6108192" cy="8778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B_5_BD.16_3#8d9ec8f3e?sp=1&amp;vaa=1&amp;vcp=1&amp;vis=1&amp;pid=7e5977f3f&amp;color=0,0,0&amp;vtp=1&amp;vaab=1&amp;bbb=1&amp;hb=1"/>
              <p:cNvSpPr/>
              <p:nvPr/>
            </p:nvSpPr>
            <p:spPr>
              <a:xfrm>
                <a:off x="539496" y="2834259"/>
                <a:ext cx="11109960" cy="28448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（2）不纯物中某元素的质量分数</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不纯物中含该元素的化合物的质量</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分数</a:t>
                </a:r>
                <a:r>
                  <a:rPr lang="en-US" altLang="zh-CN" sz="2800" b="0" i="0" dirty="0">
                    <a:solidFill>
                      <a:srgbClr val="000000"/>
                    </a:solidFill>
                    <a:latin typeface="Times New Roman" pitchFamily="34" charset="0"/>
                    <a:ea typeface="SimSun" pitchFamily="34" charset="-122"/>
                    <a:cs typeface="Times New Roman" pitchFamily="34" charset="-120"/>
                  </a:rPr>
                  <a:t>×含该元素的化合物中该元素的质量分数</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或：不纯物中某元素的质量分数</a:t>
                </a:r>
              </a:p>
              <a:p>
                <a:pPr latinLnBrk="1">
                  <a:lnSpc>
                    <a:spcPts val="7100"/>
                  </a:lnSpc>
                </a:pP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f>
                      <m:f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fPr>
                      <m:num>
                        <m:r>
                          <a:rPr lang="en-US" altLang="zh-CN" sz="2800" b="0" i="0" dirty="0">
                            <a:solidFill>
                              <a:srgbClr val="000000"/>
                            </a:solidFill>
                            <a:latin typeface="Cambria Math" panose="02040503050406030204" pitchFamily="18" charset="0"/>
                            <a:ea typeface="SimSun" pitchFamily="34" charset="-122"/>
                            <a:cs typeface="Times New Roman" pitchFamily="34" charset="-120"/>
                          </a:rPr>
                          <m:t>不纯物中含该元素的质量</m:t>
                        </m:r>
                      </m:num>
                      <m:den>
                        <m:r>
                          <a:rPr lang="en-US" altLang="zh-CN" sz="2800" b="0" i="0" dirty="0">
                            <a:solidFill>
                              <a:srgbClr val="000000"/>
                            </a:solidFill>
                            <a:latin typeface="Cambria Math" panose="02040503050406030204" pitchFamily="18" charset="0"/>
                            <a:ea typeface="SimSun" pitchFamily="34" charset="-122"/>
                            <a:cs typeface="Times New Roman" pitchFamily="34" charset="-120"/>
                          </a:rPr>
                          <m:t>不纯物的质量</m:t>
                        </m:r>
                      </m:den>
                    </m:f>
                    <m:r>
                      <a:rPr lang="en-US" altLang="zh-CN" sz="2800" b="0" i="0" dirty="0">
                        <a:solidFill>
                          <a:srgbClr val="000000"/>
                        </a:solidFill>
                        <a:latin typeface="Cambria Math" panose="02040503050406030204" pitchFamily="18" charset="0"/>
                        <a:ea typeface="SimSun" pitchFamily="34" charset="-122"/>
                        <a:cs typeface="Times New Roman" pitchFamily="34" charset="-120"/>
                      </a:rPr>
                      <m:t>×100%</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p:txBody>
          </p:sp>
        </mc:Choice>
        <mc:Fallback xmlns="">
          <p:sp>
            <p:nvSpPr>
              <p:cNvPr id="5" name="QB_5_BD.16_3#8d9ec8f3e?sp=1&amp;vaa=1&amp;vcp=1&amp;vis=1&amp;pid=7e5977f3f&amp;color=0,0,0&amp;vtp=1&amp;vaab=1&amp;bbb=1&amp;hb=1"/>
              <p:cNvSpPr>
                <a:spLocks noRot="1" noChangeAspect="1" noMove="1" noResize="1" noEditPoints="1" noAdjustHandles="1" noChangeArrowheads="1" noChangeShapeType="1" noTextEdit="1"/>
              </p:cNvSpPr>
              <p:nvPr/>
            </p:nvSpPr>
            <p:spPr>
              <a:xfrm>
                <a:off x="539496" y="2834259"/>
                <a:ext cx="11109960" cy="2844800"/>
              </a:xfrm>
              <a:prstGeom prst="rect">
                <a:avLst/>
              </a:prstGeom>
              <a:blipFill>
                <a:blip r:embed="rId4"/>
                <a:stretch>
                  <a:fillRect l="-1976"/>
                </a:stretch>
              </a:blipFill>
              <a:ln/>
            </p:spPr>
            <p:txBody>
              <a:bodyPr/>
              <a:lstStyle/>
              <a:p>
                <a:r>
                  <a:rPr lang="zh-CN" altLang="en-US">
                    <a:noFill/>
                  </a:rPr>
                  <a:t> </a:t>
                </a:r>
              </a:p>
            </p:txBody>
          </p:sp>
        </mc:Fallback>
      </mc:AlternateContent>
      <p:sp>
        <p:nvSpPr>
          <p:cNvPr id="6" name="QB_5_AN.17_1#8d9ec8f3e.blank?vaa=1&amp;vcp=1&amp;vis=1&amp;pid=7e5977f3f&amp;color=0,0,0&amp;vpa=9&amp;vtp=1&amp;vaab=1"/>
          <p:cNvSpPr/>
          <p:nvPr/>
        </p:nvSpPr>
        <p:spPr>
          <a:xfrm>
            <a:off x="7006749" y="2419096"/>
            <a:ext cx="1307592" cy="301752"/>
          </a:xfrm>
          <a:prstGeom prst="rect">
            <a:avLst/>
          </a:prstGeom>
          <a:noFill/>
          <a:ln/>
        </p:spPr>
        <p:txBody>
          <a:bodyPr wrap="none" lIns="0" tIns="0" rIns="0" bIns="0" rtlCol="0" anchor="b"/>
          <a:lstStyle/>
          <a:p>
            <a:pPr algn="ctr" latinLnBrk="1">
              <a:lnSpc>
                <a:spcPts val="2800"/>
              </a:lnSpc>
            </a:pPr>
            <a:r>
              <a:rPr lang="en-US" altLang="zh-CN" sz="2800" b="0" i="0" dirty="0">
                <a:solidFill>
                  <a:srgbClr val="FF0000"/>
                </a:solidFill>
                <a:latin typeface="Times New Roman" pitchFamily="34" charset="0"/>
                <a:ea typeface="SimSun" pitchFamily="34" charset="-122"/>
                <a:cs typeface="Times New Roman" pitchFamily="34" charset="-120"/>
              </a:rPr>
              <a:t>混合物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4#85f8a50c1.fixed?vcp=1&amp;pid=3546a3f9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根据化学式的计算</a:t>
            </a:r>
            <a:endParaRPr lang="en-US" altLang="zh-CN" sz="4000" dirty="0"/>
          </a:p>
        </p:txBody>
      </p:sp>
      <p:sp>
        <p:nvSpPr>
          <p:cNvPr id="3" name="C_4_BD#85f8a50c1.fixed?vcp=1&amp;pid=3546a3f90&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1893</Words>
  <Application>Microsoft Office PowerPoint</Application>
  <PresentationFormat>宽屏</PresentationFormat>
  <Paragraphs>304</Paragraphs>
  <Slides>41</Slides>
  <Notes>40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41</vt:i4>
      </vt:variant>
    </vt:vector>
  </HeadingPairs>
  <TitlesOfParts>
    <vt:vector size="51" baseType="lpstr">
      <vt:lpstr>Arial (正文)</vt:lpstr>
      <vt:lpstr>华文隶书</vt:lpstr>
      <vt:lpstr>SimSun</vt:lpstr>
      <vt:lpstr>微软雅黑</vt:lpstr>
      <vt:lpstr>Arial</vt:lpstr>
      <vt:lpstr>Calibri</vt:lpstr>
      <vt:lpstr>Cambria Math</vt:lpstr>
      <vt:lpstr>times new roman</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1018801308@qq.com</cp:lastModifiedBy>
  <cp:revision>9</cp:revision>
  <dcterms:created xsi:type="dcterms:W3CDTF">2024-11-25T06:18:17Z</dcterms:created>
  <dcterms:modified xsi:type="dcterms:W3CDTF">2025-07-23T07:24:03Z</dcterms:modified>
  <cp:category/>
  <cp:contentStatus/>
</cp:coreProperties>
</file>