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sldIdLst>
    <p:sldId id="257" r:id="rId2"/>
    <p:sldId id="259" r:id="rId3"/>
    <p:sldId id="298" r:id="rId4"/>
    <p:sldId id="258" r:id="rId5"/>
    <p:sldId id="299" r:id="rId6"/>
    <p:sldId id="260" r:id="rId7"/>
    <p:sldId id="314" r:id="rId8"/>
    <p:sldId id="315" r:id="rId9"/>
    <p:sldId id="300" r:id="rId10"/>
    <p:sldId id="301" r:id="rId11"/>
    <p:sldId id="302" r:id="rId12"/>
    <p:sldId id="316" r:id="rId13"/>
    <p:sldId id="303" r:id="rId14"/>
    <p:sldId id="306" r:id="rId15"/>
    <p:sldId id="297" r:id="rId16"/>
    <p:sldId id="309" r:id="rId17"/>
    <p:sldId id="307" r:id="rId18"/>
    <p:sldId id="317" r:id="rId19"/>
    <p:sldId id="318" r:id="rId20"/>
    <p:sldId id="310" r:id="rId21"/>
    <p:sldId id="311" r:id="rId22"/>
    <p:sldId id="319" r:id="rId23"/>
    <p:sldId id="313" r:id="rId24"/>
    <p:sldId id="294" r:id="rId2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078">
          <p15:clr>
            <a:srgbClr val="A4A3A4"/>
          </p15:clr>
        </p15:guide>
        <p15:guide id="2" pos="391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2FAF5"/>
    <a:srgbClr val="E7F6EC"/>
    <a:srgbClr val="FBFDFC"/>
    <a:srgbClr val="002FA7"/>
    <a:srgbClr val="ED7D31"/>
    <a:srgbClr val="F1A96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6D9F66E-5EB9-4882-86FB-DCBF35E3C3E4}" styleName="中度样式 4 - 强调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E8B1032C-EA38-4F05-BA0D-38AFFFC7BED3}" styleName="浅色样式 3 - 强调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80" autoAdjust="0"/>
    <p:restoredTop sz="94660"/>
  </p:normalViewPr>
  <p:slideViewPr>
    <p:cSldViewPr snapToGrid="0" showGuides="1">
      <p:cViewPr>
        <p:scale>
          <a:sx n="100" d="100"/>
          <a:sy n="100" d="100"/>
        </p:scale>
        <p:origin x="1138" y="360"/>
      </p:cViewPr>
      <p:guideLst>
        <p:guide orient="horz" pos="2078"/>
        <p:guide pos="391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4_1">
  <dgm:title val=""/>
  <dgm:desc val=""/>
  <dgm:catLst>
    <dgm:cat type="accent4" pri="11100"/>
  </dgm:catLst>
  <dgm:styleLbl name="node0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4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4">
        <a:tint val="4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4">
        <a:tint val="4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4">
        <a:tint val="4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4"/>
    </dgm:fillClrLst>
    <dgm:linClrLst meth="repeat">
      <a:schemeClr val="accent4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accent4"/>
    </dgm:linClrLst>
    <dgm:effectClrLst/>
    <dgm:txLinClrLst/>
    <dgm:txFillClrLst/>
    <dgm:txEffectClrLst/>
  </dgm:styleLbl>
  <dgm:styleLbl name="parChTrans2D4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/>
    </dgm:fillClrLst>
    <dgm:linClrLst meth="repeat">
      <a:schemeClr val="accent4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/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/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4">
        <a:alpha val="4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4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4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4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8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BFE6235-3F03-482D-82DE-B7BC70073D6D}" type="doc">
      <dgm:prSet loTypeId="urn:microsoft.com/office/officeart/2005/8/layout/bProcess4" loCatId="process" qsTypeId="urn:microsoft.com/office/officeart/2005/8/quickstyle/simple1" qsCatId="simple" csTypeId="urn:microsoft.com/office/officeart/2005/8/colors/accent4_1" csCatId="accent4" phldr="1"/>
      <dgm:spPr/>
      <dgm:t>
        <a:bodyPr/>
        <a:lstStyle/>
        <a:p>
          <a:endParaRPr lang="zh-CN" altLang="en-US"/>
        </a:p>
      </dgm:t>
    </dgm:pt>
    <dgm:pt modelId="{07775D48-3CD1-4D71-B2AA-03E7F1DC4C9E}">
      <dgm:prSet phldrT="[文本]"/>
      <dgm:spPr/>
      <dgm:t>
        <a:bodyPr/>
        <a:lstStyle/>
        <a:p>
          <a:r>
            <a:rPr lang="zh-CN" altLang="en-US" dirty="0"/>
            <a:t>确定评价</a:t>
          </a:r>
          <a:endParaRPr lang="en-US" altLang="zh-CN" dirty="0"/>
        </a:p>
        <a:p>
          <a:r>
            <a:rPr lang="zh-CN" altLang="en-US" dirty="0"/>
            <a:t>目标</a:t>
          </a:r>
        </a:p>
      </dgm:t>
    </dgm:pt>
    <dgm:pt modelId="{CFA79616-6309-4D15-A678-DB4BFCF91EFF}" type="parTrans" cxnId="{0F2BD58E-7E9F-4016-887F-CC9A9128618F}">
      <dgm:prSet/>
      <dgm:spPr/>
      <dgm:t>
        <a:bodyPr/>
        <a:lstStyle/>
        <a:p>
          <a:endParaRPr lang="zh-CN" altLang="en-US"/>
        </a:p>
      </dgm:t>
    </dgm:pt>
    <dgm:pt modelId="{B659827B-53B1-44D2-94C0-5E474FF5F3E9}" type="sibTrans" cxnId="{0F2BD58E-7E9F-4016-887F-CC9A9128618F}">
      <dgm:prSet/>
      <dgm:spPr/>
      <dgm:t>
        <a:bodyPr/>
        <a:lstStyle/>
        <a:p>
          <a:endParaRPr lang="zh-CN" altLang="en-US"/>
        </a:p>
      </dgm:t>
    </dgm:pt>
    <dgm:pt modelId="{6A3E2671-923E-4C0C-B877-B04BC81B3E03}">
      <dgm:prSet phldrT="[文本]"/>
      <dgm:spPr/>
      <dgm:t>
        <a:bodyPr/>
        <a:lstStyle/>
        <a:p>
          <a:r>
            <a:rPr lang="zh-CN" altLang="en-US" dirty="0"/>
            <a:t>创业机会影响因素分析</a:t>
          </a:r>
        </a:p>
      </dgm:t>
    </dgm:pt>
    <dgm:pt modelId="{693DD841-68CD-4C30-BE15-50FD2B075B79}" type="parTrans" cxnId="{ACB2E1DC-EDDC-4B65-A017-F0817149A028}">
      <dgm:prSet/>
      <dgm:spPr/>
      <dgm:t>
        <a:bodyPr/>
        <a:lstStyle/>
        <a:p>
          <a:endParaRPr lang="zh-CN" altLang="en-US"/>
        </a:p>
      </dgm:t>
    </dgm:pt>
    <dgm:pt modelId="{346540D3-1A60-47F1-85C7-88898A12BCE5}" type="sibTrans" cxnId="{ACB2E1DC-EDDC-4B65-A017-F0817149A028}">
      <dgm:prSet/>
      <dgm:spPr/>
      <dgm:t>
        <a:bodyPr/>
        <a:lstStyle/>
        <a:p>
          <a:endParaRPr lang="zh-CN" altLang="en-US"/>
        </a:p>
      </dgm:t>
    </dgm:pt>
    <dgm:pt modelId="{246C8DD8-3961-4242-8147-7E985C3A6916}">
      <dgm:prSet phldrT="[文本]"/>
      <dgm:spPr/>
      <dgm:t>
        <a:bodyPr/>
        <a:lstStyle/>
        <a:p>
          <a:r>
            <a:rPr lang="zh-CN" altLang="en-US" dirty="0"/>
            <a:t>构建评价指标</a:t>
          </a:r>
          <a:endParaRPr lang="en-US" altLang="zh-CN" dirty="0"/>
        </a:p>
        <a:p>
          <a:r>
            <a:rPr lang="zh-CN" altLang="en-US" dirty="0"/>
            <a:t>体系</a:t>
          </a:r>
        </a:p>
      </dgm:t>
    </dgm:pt>
    <dgm:pt modelId="{402A6A2A-292F-4840-A691-2BD19B15DA36}" type="parTrans" cxnId="{62DE0540-571B-4A2E-8F41-F53F4CEC1277}">
      <dgm:prSet/>
      <dgm:spPr/>
      <dgm:t>
        <a:bodyPr/>
        <a:lstStyle/>
        <a:p>
          <a:endParaRPr lang="zh-CN" altLang="en-US"/>
        </a:p>
      </dgm:t>
    </dgm:pt>
    <dgm:pt modelId="{DB017977-E1CB-4916-B8E8-822D0622F7CC}" type="sibTrans" cxnId="{62DE0540-571B-4A2E-8F41-F53F4CEC1277}">
      <dgm:prSet/>
      <dgm:spPr/>
      <dgm:t>
        <a:bodyPr/>
        <a:lstStyle/>
        <a:p>
          <a:endParaRPr lang="zh-CN" altLang="en-US"/>
        </a:p>
      </dgm:t>
    </dgm:pt>
    <dgm:pt modelId="{9AB6495B-2054-45C9-95B7-F45F3F2365B1}">
      <dgm:prSet phldrT="[文本]"/>
      <dgm:spPr/>
      <dgm:t>
        <a:bodyPr/>
        <a:lstStyle/>
        <a:p>
          <a:r>
            <a:rPr lang="zh-CN" altLang="en-US" dirty="0"/>
            <a:t>评价方法的应用</a:t>
          </a:r>
        </a:p>
      </dgm:t>
    </dgm:pt>
    <dgm:pt modelId="{75EE4396-858B-4E4B-B22A-04F38EC9C1FD}" type="parTrans" cxnId="{FB876BB2-70DE-4E8B-BFFD-3A92A47044A9}">
      <dgm:prSet/>
      <dgm:spPr/>
      <dgm:t>
        <a:bodyPr/>
        <a:lstStyle/>
        <a:p>
          <a:endParaRPr lang="zh-CN" altLang="en-US"/>
        </a:p>
      </dgm:t>
    </dgm:pt>
    <dgm:pt modelId="{006E69C7-EC3D-4DB7-900C-7BA61EA6DC38}" type="sibTrans" cxnId="{FB876BB2-70DE-4E8B-BFFD-3A92A47044A9}">
      <dgm:prSet/>
      <dgm:spPr/>
      <dgm:t>
        <a:bodyPr/>
        <a:lstStyle/>
        <a:p>
          <a:endParaRPr lang="zh-CN" altLang="en-US"/>
        </a:p>
      </dgm:t>
    </dgm:pt>
    <dgm:pt modelId="{CC0DE3AC-64E8-4A75-946C-8F10FEA94812}">
      <dgm:prSet phldrT="[文本]"/>
      <dgm:spPr/>
      <dgm:t>
        <a:bodyPr/>
        <a:lstStyle/>
        <a:p>
          <a:r>
            <a:rPr lang="zh-CN" altLang="en-US" dirty="0"/>
            <a:t>评价实施</a:t>
          </a:r>
        </a:p>
      </dgm:t>
    </dgm:pt>
    <dgm:pt modelId="{81060259-1054-4EF6-BAEA-045C5E464214}" type="parTrans" cxnId="{7BB85D8C-973E-4228-8DF0-968651BF8D27}">
      <dgm:prSet/>
      <dgm:spPr/>
      <dgm:t>
        <a:bodyPr/>
        <a:lstStyle/>
        <a:p>
          <a:endParaRPr lang="zh-CN" altLang="en-US"/>
        </a:p>
      </dgm:t>
    </dgm:pt>
    <dgm:pt modelId="{C1CB665F-E0EE-4593-900F-5EBCC7F5344F}" type="sibTrans" cxnId="{7BB85D8C-973E-4228-8DF0-968651BF8D27}">
      <dgm:prSet/>
      <dgm:spPr/>
      <dgm:t>
        <a:bodyPr/>
        <a:lstStyle/>
        <a:p>
          <a:endParaRPr lang="zh-CN" altLang="en-US"/>
        </a:p>
      </dgm:t>
    </dgm:pt>
    <dgm:pt modelId="{93635723-5E4F-43DA-ADD1-03BA954BAC18}">
      <dgm:prSet phldrT="[文本]"/>
      <dgm:spPr/>
      <dgm:t>
        <a:bodyPr/>
        <a:lstStyle/>
        <a:p>
          <a:r>
            <a:rPr lang="zh-CN" altLang="en-US" dirty="0"/>
            <a:t>评价反馈</a:t>
          </a:r>
        </a:p>
      </dgm:t>
    </dgm:pt>
    <dgm:pt modelId="{1465D558-9D89-43E1-9C11-A4145102B888}" type="parTrans" cxnId="{17556191-A86F-4B0E-8128-01AAFE99EDF2}">
      <dgm:prSet/>
      <dgm:spPr/>
      <dgm:t>
        <a:bodyPr/>
        <a:lstStyle/>
        <a:p>
          <a:endParaRPr lang="zh-CN" altLang="en-US"/>
        </a:p>
      </dgm:t>
    </dgm:pt>
    <dgm:pt modelId="{A0D8573B-9E50-4222-9F06-64C475DE1AF8}" type="sibTrans" cxnId="{17556191-A86F-4B0E-8128-01AAFE99EDF2}">
      <dgm:prSet/>
      <dgm:spPr/>
      <dgm:t>
        <a:bodyPr/>
        <a:lstStyle/>
        <a:p>
          <a:endParaRPr lang="zh-CN" altLang="en-US"/>
        </a:p>
      </dgm:t>
    </dgm:pt>
    <dgm:pt modelId="{7387D4C2-B1E6-4BBB-8C32-958CC3044AD6}" type="pres">
      <dgm:prSet presAssocID="{BBFE6235-3F03-482D-82DE-B7BC70073D6D}" presName="Name0" presStyleCnt="0">
        <dgm:presLayoutVars>
          <dgm:dir/>
          <dgm:resizeHandles/>
        </dgm:presLayoutVars>
      </dgm:prSet>
      <dgm:spPr/>
    </dgm:pt>
    <dgm:pt modelId="{AA03C8F7-98C7-46EC-B73E-A80FD590B85E}" type="pres">
      <dgm:prSet presAssocID="{07775D48-3CD1-4D71-B2AA-03E7F1DC4C9E}" presName="compNode" presStyleCnt="0"/>
      <dgm:spPr/>
    </dgm:pt>
    <dgm:pt modelId="{D09391C0-153E-4652-97AD-44EB698525FE}" type="pres">
      <dgm:prSet presAssocID="{07775D48-3CD1-4D71-B2AA-03E7F1DC4C9E}" presName="dummyConnPt" presStyleCnt="0"/>
      <dgm:spPr/>
    </dgm:pt>
    <dgm:pt modelId="{44F1B197-DB31-4D04-99CC-87DF3B37433D}" type="pres">
      <dgm:prSet presAssocID="{07775D48-3CD1-4D71-B2AA-03E7F1DC4C9E}" presName="node" presStyleLbl="node1" presStyleIdx="0" presStyleCnt="6">
        <dgm:presLayoutVars>
          <dgm:bulletEnabled val="1"/>
        </dgm:presLayoutVars>
      </dgm:prSet>
      <dgm:spPr/>
    </dgm:pt>
    <dgm:pt modelId="{81E2C90A-0EA3-4D92-A188-573010962D8B}" type="pres">
      <dgm:prSet presAssocID="{B659827B-53B1-44D2-94C0-5E474FF5F3E9}" presName="sibTrans" presStyleLbl="bgSibTrans2D1" presStyleIdx="0" presStyleCnt="5"/>
      <dgm:spPr/>
    </dgm:pt>
    <dgm:pt modelId="{B11AC193-977F-401B-B65C-C7CF9213A293}" type="pres">
      <dgm:prSet presAssocID="{6A3E2671-923E-4C0C-B877-B04BC81B3E03}" presName="compNode" presStyleCnt="0"/>
      <dgm:spPr/>
    </dgm:pt>
    <dgm:pt modelId="{80A6B61C-9861-46A7-B980-DF43F50FDACF}" type="pres">
      <dgm:prSet presAssocID="{6A3E2671-923E-4C0C-B877-B04BC81B3E03}" presName="dummyConnPt" presStyleCnt="0"/>
      <dgm:spPr/>
    </dgm:pt>
    <dgm:pt modelId="{DFEBC2D7-7032-4EC6-9DC3-B18A17411CFD}" type="pres">
      <dgm:prSet presAssocID="{6A3E2671-923E-4C0C-B877-B04BC81B3E03}" presName="node" presStyleLbl="node1" presStyleIdx="1" presStyleCnt="6">
        <dgm:presLayoutVars>
          <dgm:bulletEnabled val="1"/>
        </dgm:presLayoutVars>
      </dgm:prSet>
      <dgm:spPr/>
    </dgm:pt>
    <dgm:pt modelId="{5D92B0B8-364E-4716-AFB1-DCDB9F8D9B59}" type="pres">
      <dgm:prSet presAssocID="{346540D3-1A60-47F1-85C7-88898A12BCE5}" presName="sibTrans" presStyleLbl="bgSibTrans2D1" presStyleIdx="1" presStyleCnt="5"/>
      <dgm:spPr/>
    </dgm:pt>
    <dgm:pt modelId="{42F3B06C-E179-4829-9833-425F8ED981E8}" type="pres">
      <dgm:prSet presAssocID="{246C8DD8-3961-4242-8147-7E985C3A6916}" presName="compNode" presStyleCnt="0"/>
      <dgm:spPr/>
    </dgm:pt>
    <dgm:pt modelId="{3FDFBD48-382D-4CB5-AB25-E7157B608116}" type="pres">
      <dgm:prSet presAssocID="{246C8DD8-3961-4242-8147-7E985C3A6916}" presName="dummyConnPt" presStyleCnt="0"/>
      <dgm:spPr/>
    </dgm:pt>
    <dgm:pt modelId="{1847CEF0-AAC8-4864-B2BB-302331D127DB}" type="pres">
      <dgm:prSet presAssocID="{246C8DD8-3961-4242-8147-7E985C3A6916}" presName="node" presStyleLbl="node1" presStyleIdx="2" presStyleCnt="6">
        <dgm:presLayoutVars>
          <dgm:bulletEnabled val="1"/>
        </dgm:presLayoutVars>
      </dgm:prSet>
      <dgm:spPr/>
    </dgm:pt>
    <dgm:pt modelId="{7B92BE31-ED07-4177-898F-C5C98639C6AA}" type="pres">
      <dgm:prSet presAssocID="{DB017977-E1CB-4916-B8E8-822D0622F7CC}" presName="sibTrans" presStyleLbl="bgSibTrans2D1" presStyleIdx="2" presStyleCnt="5"/>
      <dgm:spPr/>
    </dgm:pt>
    <dgm:pt modelId="{993EDA48-27ED-43BE-819F-B47B60831A07}" type="pres">
      <dgm:prSet presAssocID="{9AB6495B-2054-45C9-95B7-F45F3F2365B1}" presName="compNode" presStyleCnt="0"/>
      <dgm:spPr/>
    </dgm:pt>
    <dgm:pt modelId="{92AD6375-C479-4F2B-852F-B467935FB7DE}" type="pres">
      <dgm:prSet presAssocID="{9AB6495B-2054-45C9-95B7-F45F3F2365B1}" presName="dummyConnPt" presStyleCnt="0"/>
      <dgm:spPr/>
    </dgm:pt>
    <dgm:pt modelId="{0E0F22D0-FE20-490A-96B8-748F1546A6B9}" type="pres">
      <dgm:prSet presAssocID="{9AB6495B-2054-45C9-95B7-F45F3F2365B1}" presName="node" presStyleLbl="node1" presStyleIdx="3" presStyleCnt="6">
        <dgm:presLayoutVars>
          <dgm:bulletEnabled val="1"/>
        </dgm:presLayoutVars>
      </dgm:prSet>
      <dgm:spPr/>
    </dgm:pt>
    <dgm:pt modelId="{4554A761-2295-4FD9-9721-F335FA155974}" type="pres">
      <dgm:prSet presAssocID="{006E69C7-EC3D-4DB7-900C-7BA61EA6DC38}" presName="sibTrans" presStyleLbl="bgSibTrans2D1" presStyleIdx="3" presStyleCnt="5"/>
      <dgm:spPr/>
    </dgm:pt>
    <dgm:pt modelId="{98422DCF-CCE9-4C2E-AB67-C5B606022A76}" type="pres">
      <dgm:prSet presAssocID="{CC0DE3AC-64E8-4A75-946C-8F10FEA94812}" presName="compNode" presStyleCnt="0"/>
      <dgm:spPr/>
    </dgm:pt>
    <dgm:pt modelId="{D612C286-05DC-497B-BED2-E7A30BD39327}" type="pres">
      <dgm:prSet presAssocID="{CC0DE3AC-64E8-4A75-946C-8F10FEA94812}" presName="dummyConnPt" presStyleCnt="0"/>
      <dgm:spPr/>
    </dgm:pt>
    <dgm:pt modelId="{F9063F2F-02DA-455D-801C-65126C76774E}" type="pres">
      <dgm:prSet presAssocID="{CC0DE3AC-64E8-4A75-946C-8F10FEA94812}" presName="node" presStyleLbl="node1" presStyleIdx="4" presStyleCnt="6">
        <dgm:presLayoutVars>
          <dgm:bulletEnabled val="1"/>
        </dgm:presLayoutVars>
      </dgm:prSet>
      <dgm:spPr/>
    </dgm:pt>
    <dgm:pt modelId="{0AC594CF-83EB-433D-8A72-F5CD56BC1C52}" type="pres">
      <dgm:prSet presAssocID="{C1CB665F-E0EE-4593-900F-5EBCC7F5344F}" presName="sibTrans" presStyleLbl="bgSibTrans2D1" presStyleIdx="4" presStyleCnt="5"/>
      <dgm:spPr/>
    </dgm:pt>
    <dgm:pt modelId="{3EF54ACB-39C4-4D85-8E10-1E0FBA915362}" type="pres">
      <dgm:prSet presAssocID="{93635723-5E4F-43DA-ADD1-03BA954BAC18}" presName="compNode" presStyleCnt="0"/>
      <dgm:spPr/>
    </dgm:pt>
    <dgm:pt modelId="{6265FB55-A2A0-4789-ADAA-2B5EED9C4F80}" type="pres">
      <dgm:prSet presAssocID="{93635723-5E4F-43DA-ADD1-03BA954BAC18}" presName="dummyConnPt" presStyleCnt="0"/>
      <dgm:spPr/>
    </dgm:pt>
    <dgm:pt modelId="{03A38470-FDC7-44AE-BF44-630701913F7D}" type="pres">
      <dgm:prSet presAssocID="{93635723-5E4F-43DA-ADD1-03BA954BAC18}" presName="node" presStyleLbl="node1" presStyleIdx="5" presStyleCnt="6">
        <dgm:presLayoutVars>
          <dgm:bulletEnabled val="1"/>
        </dgm:presLayoutVars>
      </dgm:prSet>
      <dgm:spPr/>
    </dgm:pt>
  </dgm:ptLst>
  <dgm:cxnLst>
    <dgm:cxn modelId="{E9EE5C0A-B929-4FFF-A60F-B2816C936C9B}" type="presOf" srcId="{CC0DE3AC-64E8-4A75-946C-8F10FEA94812}" destId="{F9063F2F-02DA-455D-801C-65126C76774E}" srcOrd="0" destOrd="0" presId="urn:microsoft.com/office/officeart/2005/8/layout/bProcess4"/>
    <dgm:cxn modelId="{4F7E4317-905A-4C3F-9228-30CBB2DDAC9B}" type="presOf" srcId="{9AB6495B-2054-45C9-95B7-F45F3F2365B1}" destId="{0E0F22D0-FE20-490A-96B8-748F1546A6B9}" srcOrd="0" destOrd="0" presId="urn:microsoft.com/office/officeart/2005/8/layout/bProcess4"/>
    <dgm:cxn modelId="{B406B028-10BF-4E4E-81B5-539098C117A6}" type="presOf" srcId="{DB017977-E1CB-4916-B8E8-822D0622F7CC}" destId="{7B92BE31-ED07-4177-898F-C5C98639C6AA}" srcOrd="0" destOrd="0" presId="urn:microsoft.com/office/officeart/2005/8/layout/bProcess4"/>
    <dgm:cxn modelId="{9C21D737-2D42-48F8-BED0-3F4ED87C58B5}" type="presOf" srcId="{246C8DD8-3961-4242-8147-7E985C3A6916}" destId="{1847CEF0-AAC8-4864-B2BB-302331D127DB}" srcOrd="0" destOrd="0" presId="urn:microsoft.com/office/officeart/2005/8/layout/bProcess4"/>
    <dgm:cxn modelId="{62DE0540-571B-4A2E-8F41-F53F4CEC1277}" srcId="{BBFE6235-3F03-482D-82DE-B7BC70073D6D}" destId="{246C8DD8-3961-4242-8147-7E985C3A6916}" srcOrd="2" destOrd="0" parTransId="{402A6A2A-292F-4840-A691-2BD19B15DA36}" sibTransId="{DB017977-E1CB-4916-B8E8-822D0622F7CC}"/>
    <dgm:cxn modelId="{27599B49-A1C9-4702-A3BB-C689DAB7C2D8}" type="presOf" srcId="{C1CB665F-E0EE-4593-900F-5EBCC7F5344F}" destId="{0AC594CF-83EB-433D-8A72-F5CD56BC1C52}" srcOrd="0" destOrd="0" presId="urn:microsoft.com/office/officeart/2005/8/layout/bProcess4"/>
    <dgm:cxn modelId="{4164DB88-468B-4E92-974D-21E8811CB1CB}" type="presOf" srcId="{BBFE6235-3F03-482D-82DE-B7BC70073D6D}" destId="{7387D4C2-B1E6-4BBB-8C32-958CC3044AD6}" srcOrd="0" destOrd="0" presId="urn:microsoft.com/office/officeart/2005/8/layout/bProcess4"/>
    <dgm:cxn modelId="{7BB85D8C-973E-4228-8DF0-968651BF8D27}" srcId="{BBFE6235-3F03-482D-82DE-B7BC70073D6D}" destId="{CC0DE3AC-64E8-4A75-946C-8F10FEA94812}" srcOrd="4" destOrd="0" parTransId="{81060259-1054-4EF6-BAEA-045C5E464214}" sibTransId="{C1CB665F-E0EE-4593-900F-5EBCC7F5344F}"/>
    <dgm:cxn modelId="{0F2BD58E-7E9F-4016-887F-CC9A9128618F}" srcId="{BBFE6235-3F03-482D-82DE-B7BC70073D6D}" destId="{07775D48-3CD1-4D71-B2AA-03E7F1DC4C9E}" srcOrd="0" destOrd="0" parTransId="{CFA79616-6309-4D15-A678-DB4BFCF91EFF}" sibTransId="{B659827B-53B1-44D2-94C0-5E474FF5F3E9}"/>
    <dgm:cxn modelId="{17556191-A86F-4B0E-8128-01AAFE99EDF2}" srcId="{BBFE6235-3F03-482D-82DE-B7BC70073D6D}" destId="{93635723-5E4F-43DA-ADD1-03BA954BAC18}" srcOrd="5" destOrd="0" parTransId="{1465D558-9D89-43E1-9C11-A4145102B888}" sibTransId="{A0D8573B-9E50-4222-9F06-64C475DE1AF8}"/>
    <dgm:cxn modelId="{FF2BF196-4DA7-4E88-8209-5B966787DDC4}" type="presOf" srcId="{346540D3-1A60-47F1-85C7-88898A12BCE5}" destId="{5D92B0B8-364E-4716-AFB1-DCDB9F8D9B59}" srcOrd="0" destOrd="0" presId="urn:microsoft.com/office/officeart/2005/8/layout/bProcess4"/>
    <dgm:cxn modelId="{FB876BB2-70DE-4E8B-BFFD-3A92A47044A9}" srcId="{BBFE6235-3F03-482D-82DE-B7BC70073D6D}" destId="{9AB6495B-2054-45C9-95B7-F45F3F2365B1}" srcOrd="3" destOrd="0" parTransId="{75EE4396-858B-4E4B-B22A-04F38EC9C1FD}" sibTransId="{006E69C7-EC3D-4DB7-900C-7BA61EA6DC38}"/>
    <dgm:cxn modelId="{232DA9B7-9F86-44E5-8D71-A51997F62F01}" type="presOf" srcId="{93635723-5E4F-43DA-ADD1-03BA954BAC18}" destId="{03A38470-FDC7-44AE-BF44-630701913F7D}" srcOrd="0" destOrd="0" presId="urn:microsoft.com/office/officeart/2005/8/layout/bProcess4"/>
    <dgm:cxn modelId="{8913D3DA-D973-4F4A-873A-AE444F8B61FD}" type="presOf" srcId="{6A3E2671-923E-4C0C-B877-B04BC81B3E03}" destId="{DFEBC2D7-7032-4EC6-9DC3-B18A17411CFD}" srcOrd="0" destOrd="0" presId="urn:microsoft.com/office/officeart/2005/8/layout/bProcess4"/>
    <dgm:cxn modelId="{F62ADFDB-8790-4B27-BD0F-A1C2F69BD2F9}" type="presOf" srcId="{B659827B-53B1-44D2-94C0-5E474FF5F3E9}" destId="{81E2C90A-0EA3-4D92-A188-573010962D8B}" srcOrd="0" destOrd="0" presId="urn:microsoft.com/office/officeart/2005/8/layout/bProcess4"/>
    <dgm:cxn modelId="{ACB2E1DC-EDDC-4B65-A017-F0817149A028}" srcId="{BBFE6235-3F03-482D-82DE-B7BC70073D6D}" destId="{6A3E2671-923E-4C0C-B877-B04BC81B3E03}" srcOrd="1" destOrd="0" parTransId="{693DD841-68CD-4C30-BE15-50FD2B075B79}" sibTransId="{346540D3-1A60-47F1-85C7-88898A12BCE5}"/>
    <dgm:cxn modelId="{A93EBFE5-D158-4532-B6C2-82D37C23DD38}" type="presOf" srcId="{006E69C7-EC3D-4DB7-900C-7BA61EA6DC38}" destId="{4554A761-2295-4FD9-9721-F335FA155974}" srcOrd="0" destOrd="0" presId="urn:microsoft.com/office/officeart/2005/8/layout/bProcess4"/>
    <dgm:cxn modelId="{DF5A3AFD-ED9B-4004-83C1-FC98E7B2475C}" type="presOf" srcId="{07775D48-3CD1-4D71-B2AA-03E7F1DC4C9E}" destId="{44F1B197-DB31-4D04-99CC-87DF3B37433D}" srcOrd="0" destOrd="0" presId="urn:microsoft.com/office/officeart/2005/8/layout/bProcess4"/>
    <dgm:cxn modelId="{D25521D8-D076-4174-942F-6F109CFC8E0E}" type="presParOf" srcId="{7387D4C2-B1E6-4BBB-8C32-958CC3044AD6}" destId="{AA03C8F7-98C7-46EC-B73E-A80FD590B85E}" srcOrd="0" destOrd="0" presId="urn:microsoft.com/office/officeart/2005/8/layout/bProcess4"/>
    <dgm:cxn modelId="{064A1BE2-F6DE-4843-9748-F3F9AA4A67C1}" type="presParOf" srcId="{AA03C8F7-98C7-46EC-B73E-A80FD590B85E}" destId="{D09391C0-153E-4652-97AD-44EB698525FE}" srcOrd="0" destOrd="0" presId="urn:microsoft.com/office/officeart/2005/8/layout/bProcess4"/>
    <dgm:cxn modelId="{A86FA229-04A5-4211-8555-51135EBEC55A}" type="presParOf" srcId="{AA03C8F7-98C7-46EC-B73E-A80FD590B85E}" destId="{44F1B197-DB31-4D04-99CC-87DF3B37433D}" srcOrd="1" destOrd="0" presId="urn:microsoft.com/office/officeart/2005/8/layout/bProcess4"/>
    <dgm:cxn modelId="{7C3ECE16-B950-4975-9C54-35A8C8B46CD7}" type="presParOf" srcId="{7387D4C2-B1E6-4BBB-8C32-958CC3044AD6}" destId="{81E2C90A-0EA3-4D92-A188-573010962D8B}" srcOrd="1" destOrd="0" presId="urn:microsoft.com/office/officeart/2005/8/layout/bProcess4"/>
    <dgm:cxn modelId="{4A1ED711-5748-4234-B41B-6AB70E5FB1A1}" type="presParOf" srcId="{7387D4C2-B1E6-4BBB-8C32-958CC3044AD6}" destId="{B11AC193-977F-401B-B65C-C7CF9213A293}" srcOrd="2" destOrd="0" presId="urn:microsoft.com/office/officeart/2005/8/layout/bProcess4"/>
    <dgm:cxn modelId="{F0008F21-BBE6-44BB-88A5-56BA03448FA1}" type="presParOf" srcId="{B11AC193-977F-401B-B65C-C7CF9213A293}" destId="{80A6B61C-9861-46A7-B980-DF43F50FDACF}" srcOrd="0" destOrd="0" presId="urn:microsoft.com/office/officeart/2005/8/layout/bProcess4"/>
    <dgm:cxn modelId="{499F7762-0593-4A1A-B606-248BA63E947F}" type="presParOf" srcId="{B11AC193-977F-401B-B65C-C7CF9213A293}" destId="{DFEBC2D7-7032-4EC6-9DC3-B18A17411CFD}" srcOrd="1" destOrd="0" presId="urn:microsoft.com/office/officeart/2005/8/layout/bProcess4"/>
    <dgm:cxn modelId="{D88A22E4-EE6B-416E-8623-CBE85902B64E}" type="presParOf" srcId="{7387D4C2-B1E6-4BBB-8C32-958CC3044AD6}" destId="{5D92B0B8-364E-4716-AFB1-DCDB9F8D9B59}" srcOrd="3" destOrd="0" presId="urn:microsoft.com/office/officeart/2005/8/layout/bProcess4"/>
    <dgm:cxn modelId="{61E9308E-8A41-4BE0-833B-D57D69A4B59E}" type="presParOf" srcId="{7387D4C2-B1E6-4BBB-8C32-958CC3044AD6}" destId="{42F3B06C-E179-4829-9833-425F8ED981E8}" srcOrd="4" destOrd="0" presId="urn:microsoft.com/office/officeart/2005/8/layout/bProcess4"/>
    <dgm:cxn modelId="{E6EE4207-0EB6-42EC-B80A-9DD9C2E32B76}" type="presParOf" srcId="{42F3B06C-E179-4829-9833-425F8ED981E8}" destId="{3FDFBD48-382D-4CB5-AB25-E7157B608116}" srcOrd="0" destOrd="0" presId="urn:microsoft.com/office/officeart/2005/8/layout/bProcess4"/>
    <dgm:cxn modelId="{E68CBEFE-A8A4-4D32-8166-4B060573C9A1}" type="presParOf" srcId="{42F3B06C-E179-4829-9833-425F8ED981E8}" destId="{1847CEF0-AAC8-4864-B2BB-302331D127DB}" srcOrd="1" destOrd="0" presId="urn:microsoft.com/office/officeart/2005/8/layout/bProcess4"/>
    <dgm:cxn modelId="{636A4BA8-01C8-4DF5-872A-84E2B16B925C}" type="presParOf" srcId="{7387D4C2-B1E6-4BBB-8C32-958CC3044AD6}" destId="{7B92BE31-ED07-4177-898F-C5C98639C6AA}" srcOrd="5" destOrd="0" presId="urn:microsoft.com/office/officeart/2005/8/layout/bProcess4"/>
    <dgm:cxn modelId="{073E7E77-CF28-4F83-9F49-D9F77F9F5522}" type="presParOf" srcId="{7387D4C2-B1E6-4BBB-8C32-958CC3044AD6}" destId="{993EDA48-27ED-43BE-819F-B47B60831A07}" srcOrd="6" destOrd="0" presId="urn:microsoft.com/office/officeart/2005/8/layout/bProcess4"/>
    <dgm:cxn modelId="{3D114639-F643-4208-B051-995F4E19F575}" type="presParOf" srcId="{993EDA48-27ED-43BE-819F-B47B60831A07}" destId="{92AD6375-C479-4F2B-852F-B467935FB7DE}" srcOrd="0" destOrd="0" presId="urn:microsoft.com/office/officeart/2005/8/layout/bProcess4"/>
    <dgm:cxn modelId="{89DDCF19-7D13-468B-8683-DA354EA3874C}" type="presParOf" srcId="{993EDA48-27ED-43BE-819F-B47B60831A07}" destId="{0E0F22D0-FE20-490A-96B8-748F1546A6B9}" srcOrd="1" destOrd="0" presId="urn:microsoft.com/office/officeart/2005/8/layout/bProcess4"/>
    <dgm:cxn modelId="{BF138ABE-BBE1-4FA0-B7B1-C025056DCFFC}" type="presParOf" srcId="{7387D4C2-B1E6-4BBB-8C32-958CC3044AD6}" destId="{4554A761-2295-4FD9-9721-F335FA155974}" srcOrd="7" destOrd="0" presId="urn:microsoft.com/office/officeart/2005/8/layout/bProcess4"/>
    <dgm:cxn modelId="{1E1424BA-FAA3-4A6D-B442-A6344E3E2142}" type="presParOf" srcId="{7387D4C2-B1E6-4BBB-8C32-958CC3044AD6}" destId="{98422DCF-CCE9-4C2E-AB67-C5B606022A76}" srcOrd="8" destOrd="0" presId="urn:microsoft.com/office/officeart/2005/8/layout/bProcess4"/>
    <dgm:cxn modelId="{31DE8B7A-68A0-4678-8986-B092AE2B1B73}" type="presParOf" srcId="{98422DCF-CCE9-4C2E-AB67-C5B606022A76}" destId="{D612C286-05DC-497B-BED2-E7A30BD39327}" srcOrd="0" destOrd="0" presId="urn:microsoft.com/office/officeart/2005/8/layout/bProcess4"/>
    <dgm:cxn modelId="{D75A7B7F-C6E8-4241-97EB-8AC35659CF9F}" type="presParOf" srcId="{98422DCF-CCE9-4C2E-AB67-C5B606022A76}" destId="{F9063F2F-02DA-455D-801C-65126C76774E}" srcOrd="1" destOrd="0" presId="urn:microsoft.com/office/officeart/2005/8/layout/bProcess4"/>
    <dgm:cxn modelId="{52EC5139-1FA2-4F05-B097-2CCBF0DDF1F8}" type="presParOf" srcId="{7387D4C2-B1E6-4BBB-8C32-958CC3044AD6}" destId="{0AC594CF-83EB-433D-8A72-F5CD56BC1C52}" srcOrd="9" destOrd="0" presId="urn:microsoft.com/office/officeart/2005/8/layout/bProcess4"/>
    <dgm:cxn modelId="{C90E658A-AA36-494C-AEA9-6D80BE370E25}" type="presParOf" srcId="{7387D4C2-B1E6-4BBB-8C32-958CC3044AD6}" destId="{3EF54ACB-39C4-4D85-8E10-1E0FBA915362}" srcOrd="10" destOrd="0" presId="urn:microsoft.com/office/officeart/2005/8/layout/bProcess4"/>
    <dgm:cxn modelId="{C7BC1565-1640-4D54-870B-32656AA19579}" type="presParOf" srcId="{3EF54ACB-39C4-4D85-8E10-1E0FBA915362}" destId="{6265FB55-A2A0-4789-ADAA-2B5EED9C4F80}" srcOrd="0" destOrd="0" presId="urn:microsoft.com/office/officeart/2005/8/layout/bProcess4"/>
    <dgm:cxn modelId="{AB0A617A-9417-42E1-9512-074A42AC0B18}" type="presParOf" srcId="{3EF54ACB-39C4-4D85-8E10-1E0FBA915362}" destId="{03A38470-FDC7-44AE-BF44-630701913F7D}" srcOrd="1" destOrd="0" presId="urn:microsoft.com/office/officeart/2005/8/layout/bProcess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C27C6FDD-9754-4294-85F2-2A0177ADB5BE}" type="doc">
      <dgm:prSet loTypeId="urn:microsoft.com/office/officeart/2005/8/layout/hProcess9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CF877EE8-C85B-4FFA-84A8-D99E66FAC18B}">
      <dgm:prSet phldrT="[文本]" custT="1">
        <dgm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dgm:style>
      </dgm:prSet>
      <dgm:spPr/>
      <dgm:t>
        <a:bodyPr/>
        <a:lstStyle/>
        <a:p>
          <a:pPr>
            <a:lnSpc>
              <a:spcPct val="100000"/>
            </a:lnSpc>
          </a:pPr>
          <a:r>
            <a:rPr lang="zh-CN" altLang="en-US" sz="2000" dirty="0">
              <a:solidFill>
                <a:schemeClr val="accent2">
                  <a:lumMod val="50000"/>
                </a:schemeClr>
              </a:solidFill>
            </a:rPr>
            <a:t>明确</a:t>
          </a:r>
          <a:endParaRPr lang="en-US" altLang="zh-CN" sz="2000" dirty="0">
            <a:solidFill>
              <a:schemeClr val="accent2">
                <a:lumMod val="50000"/>
              </a:schemeClr>
            </a:solidFill>
          </a:endParaRPr>
        </a:p>
        <a:p>
          <a:pPr>
            <a:lnSpc>
              <a:spcPct val="100000"/>
            </a:lnSpc>
          </a:pPr>
          <a:r>
            <a:rPr lang="zh-CN" altLang="en-US" sz="2000" dirty="0">
              <a:solidFill>
                <a:schemeClr val="accent2">
                  <a:lumMod val="50000"/>
                </a:schemeClr>
              </a:solidFill>
            </a:rPr>
            <a:t>创业方向</a:t>
          </a:r>
        </a:p>
      </dgm:t>
    </dgm:pt>
    <dgm:pt modelId="{000B4AF9-3F33-44E2-B1D1-CE407882C844}" type="parTrans" cxnId="{5B8872FC-CDE4-4BBC-8BFC-37FF82694DA9}">
      <dgm:prSet/>
      <dgm:spPr/>
      <dgm:t>
        <a:bodyPr/>
        <a:lstStyle/>
        <a:p>
          <a:endParaRPr lang="zh-CN" altLang="en-US"/>
        </a:p>
      </dgm:t>
    </dgm:pt>
    <dgm:pt modelId="{EFB91F85-35B7-43E3-960C-12E90C2CABD9}" type="sibTrans" cxnId="{5B8872FC-CDE4-4BBC-8BFC-37FF82694DA9}">
      <dgm:prSet/>
      <dgm:spPr/>
      <dgm:t>
        <a:bodyPr/>
        <a:lstStyle/>
        <a:p>
          <a:endParaRPr lang="zh-CN" altLang="en-US"/>
        </a:p>
      </dgm:t>
    </dgm:pt>
    <dgm:pt modelId="{DC54018F-2D47-4943-8886-DEA43A93306B}">
      <dgm:prSet phldrT="[文本]" custT="1">
        <dgm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zh-CN" altLang="en-US" sz="2000" dirty="0">
              <a:solidFill>
                <a:schemeClr val="accent2">
                  <a:lumMod val="50000"/>
                </a:schemeClr>
              </a:solidFill>
            </a:rPr>
            <a:t>洞察</a:t>
          </a:r>
          <a:endParaRPr lang="en-US" altLang="zh-CN" sz="2000" dirty="0">
            <a:solidFill>
              <a:schemeClr val="accent2">
                <a:lumMod val="50000"/>
              </a:schemeClr>
            </a:solidFill>
          </a:endParaRPr>
        </a:p>
        <a:p>
          <a:r>
            <a:rPr lang="zh-CN" altLang="en-US" sz="2000" dirty="0">
              <a:solidFill>
                <a:schemeClr val="accent2">
                  <a:lumMod val="50000"/>
                </a:schemeClr>
              </a:solidFill>
            </a:rPr>
            <a:t>市场需求</a:t>
          </a:r>
        </a:p>
      </dgm:t>
    </dgm:pt>
    <dgm:pt modelId="{E1EC759F-B3EF-46CE-8F8D-FB25E152B6DE}" type="parTrans" cxnId="{54A48C29-1E80-4835-870F-2AF3E42D743C}">
      <dgm:prSet/>
      <dgm:spPr/>
      <dgm:t>
        <a:bodyPr/>
        <a:lstStyle/>
        <a:p>
          <a:endParaRPr lang="zh-CN" altLang="en-US"/>
        </a:p>
      </dgm:t>
    </dgm:pt>
    <dgm:pt modelId="{FCA55BE8-3401-4825-B586-DC17C8E5D178}" type="sibTrans" cxnId="{54A48C29-1E80-4835-870F-2AF3E42D743C}">
      <dgm:prSet/>
      <dgm:spPr/>
      <dgm:t>
        <a:bodyPr/>
        <a:lstStyle/>
        <a:p>
          <a:endParaRPr lang="zh-CN" altLang="en-US"/>
        </a:p>
      </dgm:t>
    </dgm:pt>
    <dgm:pt modelId="{48974986-ADE8-4B68-973E-FE77447EA593}">
      <dgm:prSet phldrT="[文本]" custT="1">
        <dgm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zh-CN" altLang="en-US" sz="2000" dirty="0">
              <a:solidFill>
                <a:schemeClr val="accent2">
                  <a:lumMod val="50000"/>
                </a:schemeClr>
              </a:solidFill>
            </a:rPr>
            <a:t>关注</a:t>
          </a:r>
          <a:endParaRPr lang="en-US" altLang="zh-CN" sz="2000" dirty="0">
            <a:solidFill>
              <a:schemeClr val="accent2">
                <a:lumMod val="50000"/>
              </a:schemeClr>
            </a:solidFill>
          </a:endParaRPr>
        </a:p>
        <a:p>
          <a:r>
            <a:rPr lang="zh-CN" altLang="en-US" sz="2000" dirty="0">
              <a:solidFill>
                <a:schemeClr val="accent2">
                  <a:lumMod val="50000"/>
                </a:schemeClr>
              </a:solidFill>
            </a:rPr>
            <a:t>国家大事</a:t>
          </a:r>
        </a:p>
      </dgm:t>
    </dgm:pt>
    <dgm:pt modelId="{3D73791B-E555-4E30-8CBA-420E632B7841}" type="parTrans" cxnId="{B87DCC3F-21CE-4559-A4B5-41C93AB210C4}">
      <dgm:prSet/>
      <dgm:spPr/>
      <dgm:t>
        <a:bodyPr/>
        <a:lstStyle/>
        <a:p>
          <a:endParaRPr lang="zh-CN" altLang="en-US"/>
        </a:p>
      </dgm:t>
    </dgm:pt>
    <dgm:pt modelId="{C6A1C8BD-F022-49D2-AAEA-8407439F85FB}" type="sibTrans" cxnId="{B87DCC3F-21CE-4559-A4B5-41C93AB210C4}">
      <dgm:prSet/>
      <dgm:spPr/>
      <dgm:t>
        <a:bodyPr/>
        <a:lstStyle/>
        <a:p>
          <a:endParaRPr lang="zh-CN" altLang="en-US"/>
        </a:p>
      </dgm:t>
    </dgm:pt>
    <dgm:pt modelId="{9A1365CA-7639-4DA9-8614-B3AA1018109E}">
      <dgm:prSet phldrT="[文本]" custT="1">
        <dgm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zh-CN" altLang="en-US" sz="2000" dirty="0">
              <a:solidFill>
                <a:schemeClr val="accent2">
                  <a:lumMod val="50000"/>
                </a:schemeClr>
              </a:solidFill>
            </a:rPr>
            <a:t>勤看</a:t>
          </a:r>
          <a:endParaRPr lang="en-US" altLang="zh-CN" sz="2000" dirty="0">
            <a:solidFill>
              <a:schemeClr val="accent2">
                <a:lumMod val="50000"/>
              </a:schemeClr>
            </a:solidFill>
          </a:endParaRPr>
        </a:p>
        <a:p>
          <a:r>
            <a:rPr lang="zh-CN" altLang="en-US" sz="2000" dirty="0">
              <a:solidFill>
                <a:schemeClr val="accent2">
                  <a:lumMod val="50000"/>
                </a:schemeClr>
              </a:solidFill>
            </a:rPr>
            <a:t>市场变化</a:t>
          </a:r>
        </a:p>
      </dgm:t>
    </dgm:pt>
    <dgm:pt modelId="{EA233F68-AD4B-41B0-B3D9-848DC46B1376}" type="parTrans" cxnId="{431EE8BE-2C57-4654-86B4-BC86821A819D}">
      <dgm:prSet/>
      <dgm:spPr/>
      <dgm:t>
        <a:bodyPr/>
        <a:lstStyle/>
        <a:p>
          <a:endParaRPr lang="zh-CN" altLang="en-US"/>
        </a:p>
      </dgm:t>
    </dgm:pt>
    <dgm:pt modelId="{8EC5E46F-2DB5-4B44-AFEA-C42D9F63EA73}" type="sibTrans" cxnId="{431EE8BE-2C57-4654-86B4-BC86821A819D}">
      <dgm:prSet/>
      <dgm:spPr/>
      <dgm:t>
        <a:bodyPr/>
        <a:lstStyle/>
        <a:p>
          <a:endParaRPr lang="zh-CN" altLang="en-US"/>
        </a:p>
      </dgm:t>
    </dgm:pt>
    <dgm:pt modelId="{49B6EC9E-3272-48F0-889B-B581AF43268D}">
      <dgm:prSet phldrT="[文本]" custT="1">
        <dgm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zh-CN" altLang="en-US" sz="2000" dirty="0">
              <a:solidFill>
                <a:schemeClr val="accent2">
                  <a:lumMod val="50000"/>
                </a:schemeClr>
              </a:solidFill>
            </a:rPr>
            <a:t>注意</a:t>
          </a:r>
          <a:endParaRPr lang="en-US" altLang="zh-CN" sz="2000" dirty="0">
            <a:solidFill>
              <a:schemeClr val="accent2">
                <a:lumMod val="50000"/>
              </a:schemeClr>
            </a:solidFill>
          </a:endParaRPr>
        </a:p>
        <a:p>
          <a:r>
            <a:rPr lang="zh-CN" altLang="en-US" sz="2000" dirty="0">
              <a:solidFill>
                <a:schemeClr val="accent2">
                  <a:lumMod val="50000"/>
                </a:schemeClr>
              </a:solidFill>
            </a:rPr>
            <a:t>社会热点</a:t>
          </a:r>
        </a:p>
      </dgm:t>
    </dgm:pt>
    <dgm:pt modelId="{E3A6FDA9-567E-4892-A978-0FBDC84B0B8E}" type="parTrans" cxnId="{B0609427-F140-41BF-876D-58C7F7E75805}">
      <dgm:prSet/>
      <dgm:spPr/>
      <dgm:t>
        <a:bodyPr/>
        <a:lstStyle/>
        <a:p>
          <a:endParaRPr lang="zh-CN" altLang="en-US"/>
        </a:p>
      </dgm:t>
    </dgm:pt>
    <dgm:pt modelId="{AAE3B59A-E935-4341-B840-8EA51DAFA0B2}" type="sibTrans" cxnId="{B0609427-F140-41BF-876D-58C7F7E75805}">
      <dgm:prSet/>
      <dgm:spPr/>
      <dgm:t>
        <a:bodyPr/>
        <a:lstStyle/>
        <a:p>
          <a:endParaRPr lang="zh-CN" altLang="en-US"/>
        </a:p>
      </dgm:t>
    </dgm:pt>
    <dgm:pt modelId="{44C61186-25EA-4EF2-B1BE-FC6AC11221AB}" type="pres">
      <dgm:prSet presAssocID="{C27C6FDD-9754-4294-85F2-2A0177ADB5BE}" presName="CompostProcess" presStyleCnt="0">
        <dgm:presLayoutVars>
          <dgm:dir/>
          <dgm:resizeHandles val="exact"/>
        </dgm:presLayoutVars>
      </dgm:prSet>
      <dgm:spPr/>
    </dgm:pt>
    <dgm:pt modelId="{7141B0E4-C078-416A-8D74-60D6F8E4AF70}" type="pres">
      <dgm:prSet presAssocID="{C27C6FDD-9754-4294-85F2-2A0177ADB5BE}" presName="arrow" presStyleLbl="bgShp" presStyleIdx="0" presStyleCnt="1" custScaleX="117647" custLinFactNeighborX="-12677"/>
      <dgm:spPr>
        <a:solidFill>
          <a:schemeClr val="accent6">
            <a:lumMod val="20000"/>
            <a:lumOff val="80000"/>
          </a:schemeClr>
        </a:solidFill>
      </dgm:spPr>
    </dgm:pt>
    <dgm:pt modelId="{527F1217-8019-4C48-B928-85452E763D94}" type="pres">
      <dgm:prSet presAssocID="{C27C6FDD-9754-4294-85F2-2A0177ADB5BE}" presName="linearProcess" presStyleCnt="0"/>
      <dgm:spPr/>
    </dgm:pt>
    <dgm:pt modelId="{CA084C89-9CF5-4565-B78F-86A6AA8DE155}" type="pres">
      <dgm:prSet presAssocID="{CF877EE8-C85B-4FFA-84A8-D99E66FAC18B}" presName="textNode" presStyleLbl="node1" presStyleIdx="0" presStyleCnt="5">
        <dgm:presLayoutVars>
          <dgm:bulletEnabled val="1"/>
        </dgm:presLayoutVars>
      </dgm:prSet>
      <dgm:spPr/>
    </dgm:pt>
    <dgm:pt modelId="{D283AD3A-5038-421C-9C18-6A44CE6482C2}" type="pres">
      <dgm:prSet presAssocID="{EFB91F85-35B7-43E3-960C-12E90C2CABD9}" presName="sibTrans" presStyleCnt="0"/>
      <dgm:spPr/>
    </dgm:pt>
    <dgm:pt modelId="{5066BE47-4471-4F91-9EB6-F7B1E4DCFBDA}" type="pres">
      <dgm:prSet presAssocID="{DC54018F-2D47-4943-8886-DEA43A93306B}" presName="textNode" presStyleLbl="node1" presStyleIdx="1" presStyleCnt="5">
        <dgm:presLayoutVars>
          <dgm:bulletEnabled val="1"/>
        </dgm:presLayoutVars>
      </dgm:prSet>
      <dgm:spPr/>
    </dgm:pt>
    <dgm:pt modelId="{0D57362C-57B1-4EF3-9F19-D6CC9EC6B235}" type="pres">
      <dgm:prSet presAssocID="{FCA55BE8-3401-4825-B586-DC17C8E5D178}" presName="sibTrans" presStyleCnt="0"/>
      <dgm:spPr/>
    </dgm:pt>
    <dgm:pt modelId="{21A25F6F-B343-4CC0-8497-8847A23F5CF2}" type="pres">
      <dgm:prSet presAssocID="{48974986-ADE8-4B68-973E-FE77447EA593}" presName="textNode" presStyleLbl="node1" presStyleIdx="2" presStyleCnt="5" custLinFactNeighborX="7979" custLinFactNeighborY="498">
        <dgm:presLayoutVars>
          <dgm:bulletEnabled val="1"/>
        </dgm:presLayoutVars>
      </dgm:prSet>
      <dgm:spPr/>
    </dgm:pt>
    <dgm:pt modelId="{FD9CF644-89FD-4E49-89ED-E2DDC2889F72}" type="pres">
      <dgm:prSet presAssocID="{C6A1C8BD-F022-49D2-AAEA-8407439F85FB}" presName="sibTrans" presStyleCnt="0"/>
      <dgm:spPr/>
    </dgm:pt>
    <dgm:pt modelId="{CFF682F4-0148-414E-9912-3AFE5247D51D}" type="pres">
      <dgm:prSet presAssocID="{9A1365CA-7639-4DA9-8614-B3AA1018109E}" presName="textNode" presStyleLbl="node1" presStyleIdx="3" presStyleCnt="5" custLinFactNeighborX="7979" custLinFactNeighborY="498">
        <dgm:presLayoutVars>
          <dgm:bulletEnabled val="1"/>
        </dgm:presLayoutVars>
      </dgm:prSet>
      <dgm:spPr/>
    </dgm:pt>
    <dgm:pt modelId="{60D68A5E-71C4-450A-B370-D88AE2499DB9}" type="pres">
      <dgm:prSet presAssocID="{8EC5E46F-2DB5-4B44-AFEA-C42D9F63EA73}" presName="sibTrans" presStyleCnt="0"/>
      <dgm:spPr/>
    </dgm:pt>
    <dgm:pt modelId="{54F497CD-6B96-4BBE-9AE9-E59AD21641A6}" type="pres">
      <dgm:prSet presAssocID="{49B6EC9E-3272-48F0-889B-B581AF43268D}" presName="textNode" presStyleLbl="node1" presStyleIdx="4" presStyleCnt="5" custLinFactNeighborX="7979" custLinFactNeighborY="498">
        <dgm:presLayoutVars>
          <dgm:bulletEnabled val="1"/>
        </dgm:presLayoutVars>
      </dgm:prSet>
      <dgm:spPr/>
    </dgm:pt>
  </dgm:ptLst>
  <dgm:cxnLst>
    <dgm:cxn modelId="{8661E118-3F79-4F2B-AD11-496ABCBF0114}" type="presOf" srcId="{9A1365CA-7639-4DA9-8614-B3AA1018109E}" destId="{CFF682F4-0148-414E-9912-3AFE5247D51D}" srcOrd="0" destOrd="0" presId="urn:microsoft.com/office/officeart/2005/8/layout/hProcess9"/>
    <dgm:cxn modelId="{B0609427-F140-41BF-876D-58C7F7E75805}" srcId="{C27C6FDD-9754-4294-85F2-2A0177ADB5BE}" destId="{49B6EC9E-3272-48F0-889B-B581AF43268D}" srcOrd="4" destOrd="0" parTransId="{E3A6FDA9-567E-4892-A978-0FBDC84B0B8E}" sibTransId="{AAE3B59A-E935-4341-B840-8EA51DAFA0B2}"/>
    <dgm:cxn modelId="{54A48C29-1E80-4835-870F-2AF3E42D743C}" srcId="{C27C6FDD-9754-4294-85F2-2A0177ADB5BE}" destId="{DC54018F-2D47-4943-8886-DEA43A93306B}" srcOrd="1" destOrd="0" parTransId="{E1EC759F-B3EF-46CE-8F8D-FB25E152B6DE}" sibTransId="{FCA55BE8-3401-4825-B586-DC17C8E5D178}"/>
    <dgm:cxn modelId="{8EA2AE38-C831-4ABB-A4D7-331E6572E5E9}" type="presOf" srcId="{C27C6FDD-9754-4294-85F2-2A0177ADB5BE}" destId="{44C61186-25EA-4EF2-B1BE-FC6AC11221AB}" srcOrd="0" destOrd="0" presId="urn:microsoft.com/office/officeart/2005/8/layout/hProcess9"/>
    <dgm:cxn modelId="{B87DCC3F-21CE-4559-A4B5-41C93AB210C4}" srcId="{C27C6FDD-9754-4294-85F2-2A0177ADB5BE}" destId="{48974986-ADE8-4B68-973E-FE77447EA593}" srcOrd="2" destOrd="0" parTransId="{3D73791B-E555-4E30-8CBA-420E632B7841}" sibTransId="{C6A1C8BD-F022-49D2-AAEA-8407439F85FB}"/>
    <dgm:cxn modelId="{8E1AB56D-15E1-4E65-945E-F335136983A7}" type="presOf" srcId="{CF877EE8-C85B-4FFA-84A8-D99E66FAC18B}" destId="{CA084C89-9CF5-4565-B78F-86A6AA8DE155}" srcOrd="0" destOrd="0" presId="urn:microsoft.com/office/officeart/2005/8/layout/hProcess9"/>
    <dgm:cxn modelId="{431EE8BE-2C57-4654-86B4-BC86821A819D}" srcId="{C27C6FDD-9754-4294-85F2-2A0177ADB5BE}" destId="{9A1365CA-7639-4DA9-8614-B3AA1018109E}" srcOrd="3" destOrd="0" parTransId="{EA233F68-AD4B-41B0-B3D9-848DC46B1376}" sibTransId="{8EC5E46F-2DB5-4B44-AFEA-C42D9F63EA73}"/>
    <dgm:cxn modelId="{CF3214C1-67E5-4DF2-83E0-0DF6BD7D8A81}" type="presOf" srcId="{48974986-ADE8-4B68-973E-FE77447EA593}" destId="{21A25F6F-B343-4CC0-8497-8847A23F5CF2}" srcOrd="0" destOrd="0" presId="urn:microsoft.com/office/officeart/2005/8/layout/hProcess9"/>
    <dgm:cxn modelId="{AB9C1AE0-42CA-4E85-9063-740F56A5A047}" type="presOf" srcId="{49B6EC9E-3272-48F0-889B-B581AF43268D}" destId="{54F497CD-6B96-4BBE-9AE9-E59AD21641A6}" srcOrd="0" destOrd="0" presId="urn:microsoft.com/office/officeart/2005/8/layout/hProcess9"/>
    <dgm:cxn modelId="{5B8872FC-CDE4-4BBC-8BFC-37FF82694DA9}" srcId="{C27C6FDD-9754-4294-85F2-2A0177ADB5BE}" destId="{CF877EE8-C85B-4FFA-84A8-D99E66FAC18B}" srcOrd="0" destOrd="0" parTransId="{000B4AF9-3F33-44E2-B1D1-CE407882C844}" sibTransId="{EFB91F85-35B7-43E3-960C-12E90C2CABD9}"/>
    <dgm:cxn modelId="{E300F5FD-486C-471E-B064-9F3588519E4A}" type="presOf" srcId="{DC54018F-2D47-4943-8886-DEA43A93306B}" destId="{5066BE47-4471-4F91-9EB6-F7B1E4DCFBDA}" srcOrd="0" destOrd="0" presId="urn:microsoft.com/office/officeart/2005/8/layout/hProcess9"/>
    <dgm:cxn modelId="{CEAE984C-D343-49E1-8030-940017F39BA7}" type="presParOf" srcId="{44C61186-25EA-4EF2-B1BE-FC6AC11221AB}" destId="{7141B0E4-C078-416A-8D74-60D6F8E4AF70}" srcOrd="0" destOrd="0" presId="urn:microsoft.com/office/officeart/2005/8/layout/hProcess9"/>
    <dgm:cxn modelId="{6A0C19C6-7151-4885-AA50-0214E3C84784}" type="presParOf" srcId="{44C61186-25EA-4EF2-B1BE-FC6AC11221AB}" destId="{527F1217-8019-4C48-B928-85452E763D94}" srcOrd="1" destOrd="0" presId="urn:microsoft.com/office/officeart/2005/8/layout/hProcess9"/>
    <dgm:cxn modelId="{D4B35264-57FD-43DA-B482-DB930DADF30E}" type="presParOf" srcId="{527F1217-8019-4C48-B928-85452E763D94}" destId="{CA084C89-9CF5-4565-B78F-86A6AA8DE155}" srcOrd="0" destOrd="0" presId="urn:microsoft.com/office/officeart/2005/8/layout/hProcess9"/>
    <dgm:cxn modelId="{82F9707A-BEC6-449E-8207-536D2C557772}" type="presParOf" srcId="{527F1217-8019-4C48-B928-85452E763D94}" destId="{D283AD3A-5038-421C-9C18-6A44CE6482C2}" srcOrd="1" destOrd="0" presId="urn:microsoft.com/office/officeart/2005/8/layout/hProcess9"/>
    <dgm:cxn modelId="{55546D66-870E-407F-AE8B-E1A38A4A2B4A}" type="presParOf" srcId="{527F1217-8019-4C48-B928-85452E763D94}" destId="{5066BE47-4471-4F91-9EB6-F7B1E4DCFBDA}" srcOrd="2" destOrd="0" presId="urn:microsoft.com/office/officeart/2005/8/layout/hProcess9"/>
    <dgm:cxn modelId="{EA57FC7E-03E4-47C9-A343-3C7FD2728BBF}" type="presParOf" srcId="{527F1217-8019-4C48-B928-85452E763D94}" destId="{0D57362C-57B1-4EF3-9F19-D6CC9EC6B235}" srcOrd="3" destOrd="0" presId="urn:microsoft.com/office/officeart/2005/8/layout/hProcess9"/>
    <dgm:cxn modelId="{82D97370-D60B-40CF-A12E-F1C31E07DE57}" type="presParOf" srcId="{527F1217-8019-4C48-B928-85452E763D94}" destId="{21A25F6F-B343-4CC0-8497-8847A23F5CF2}" srcOrd="4" destOrd="0" presId="urn:microsoft.com/office/officeart/2005/8/layout/hProcess9"/>
    <dgm:cxn modelId="{A344CBB5-71FD-4CB0-812B-69B0112FFD53}" type="presParOf" srcId="{527F1217-8019-4C48-B928-85452E763D94}" destId="{FD9CF644-89FD-4E49-89ED-E2DDC2889F72}" srcOrd="5" destOrd="0" presId="urn:microsoft.com/office/officeart/2005/8/layout/hProcess9"/>
    <dgm:cxn modelId="{B96C6F24-7E25-4847-BDCE-A94BC5668BCA}" type="presParOf" srcId="{527F1217-8019-4C48-B928-85452E763D94}" destId="{CFF682F4-0148-414E-9912-3AFE5247D51D}" srcOrd="6" destOrd="0" presId="urn:microsoft.com/office/officeart/2005/8/layout/hProcess9"/>
    <dgm:cxn modelId="{54DE08C6-73F3-4343-A1DD-4D89312A81CE}" type="presParOf" srcId="{527F1217-8019-4C48-B928-85452E763D94}" destId="{60D68A5E-71C4-450A-B370-D88AE2499DB9}" srcOrd="7" destOrd="0" presId="urn:microsoft.com/office/officeart/2005/8/layout/hProcess9"/>
    <dgm:cxn modelId="{29B5D763-1E4C-4993-AADF-A72ACB774108}" type="presParOf" srcId="{527F1217-8019-4C48-B928-85452E763D94}" destId="{54F497CD-6B96-4BBE-9AE9-E59AD21641A6}" srcOrd="8" destOrd="0" presId="urn:microsoft.com/office/officeart/2005/8/layout/hProcess9"/>
  </dgm:cxnLst>
  <dgm:bg>
    <a:noFill/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1E2C90A-0EA3-4D92-A188-573010962D8B}">
      <dsp:nvSpPr>
        <dsp:cNvPr id="0" name=""/>
        <dsp:cNvSpPr/>
      </dsp:nvSpPr>
      <dsp:spPr>
        <a:xfrm rot="5400000">
          <a:off x="369172" y="1057909"/>
          <a:ext cx="1647108" cy="199091"/>
        </a:xfrm>
        <a:prstGeom prst="rect">
          <a:avLst/>
        </a:prstGeom>
        <a:solidFill>
          <a:schemeClr val="accent4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4F1B197-DB31-4D04-99CC-87DF3B37433D}">
      <dsp:nvSpPr>
        <dsp:cNvPr id="0" name=""/>
        <dsp:cNvSpPr/>
      </dsp:nvSpPr>
      <dsp:spPr>
        <a:xfrm>
          <a:off x="744306" y="1154"/>
          <a:ext cx="2212128" cy="1327277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200" kern="1200" dirty="0"/>
            <a:t>确定评价</a:t>
          </a:r>
          <a:endParaRPr lang="en-US" altLang="zh-CN" sz="2200" kern="1200" dirty="0"/>
        </a:p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200" kern="1200" dirty="0"/>
            <a:t>目标</a:t>
          </a:r>
        </a:p>
      </dsp:txBody>
      <dsp:txXfrm>
        <a:off x="783181" y="40029"/>
        <a:ext cx="2134378" cy="1249527"/>
      </dsp:txXfrm>
    </dsp:sp>
    <dsp:sp modelId="{5D92B0B8-364E-4716-AFB1-DCDB9F8D9B59}">
      <dsp:nvSpPr>
        <dsp:cNvPr id="0" name=""/>
        <dsp:cNvSpPr/>
      </dsp:nvSpPr>
      <dsp:spPr>
        <a:xfrm rot="5400000">
          <a:off x="369172" y="2717006"/>
          <a:ext cx="1647108" cy="199091"/>
        </a:xfrm>
        <a:prstGeom prst="rect">
          <a:avLst/>
        </a:prstGeom>
        <a:solidFill>
          <a:schemeClr val="accent4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FEBC2D7-7032-4EC6-9DC3-B18A17411CFD}">
      <dsp:nvSpPr>
        <dsp:cNvPr id="0" name=""/>
        <dsp:cNvSpPr/>
      </dsp:nvSpPr>
      <dsp:spPr>
        <a:xfrm>
          <a:off x="744306" y="1660250"/>
          <a:ext cx="2212128" cy="1327277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200" kern="1200" dirty="0"/>
            <a:t>创业机会影响因素分析</a:t>
          </a:r>
        </a:p>
      </dsp:txBody>
      <dsp:txXfrm>
        <a:off x="783181" y="1699125"/>
        <a:ext cx="2134378" cy="1249527"/>
      </dsp:txXfrm>
    </dsp:sp>
    <dsp:sp modelId="{7B92BE31-ED07-4177-898F-C5C98639C6AA}">
      <dsp:nvSpPr>
        <dsp:cNvPr id="0" name=""/>
        <dsp:cNvSpPr/>
      </dsp:nvSpPr>
      <dsp:spPr>
        <a:xfrm>
          <a:off x="1198720" y="3546554"/>
          <a:ext cx="2930142" cy="199091"/>
        </a:xfrm>
        <a:prstGeom prst="rect">
          <a:avLst/>
        </a:prstGeom>
        <a:solidFill>
          <a:schemeClr val="accent4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847CEF0-AAC8-4864-B2BB-302331D127DB}">
      <dsp:nvSpPr>
        <dsp:cNvPr id="0" name=""/>
        <dsp:cNvSpPr/>
      </dsp:nvSpPr>
      <dsp:spPr>
        <a:xfrm>
          <a:off x="744306" y="3319347"/>
          <a:ext cx="2212128" cy="1327277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200" kern="1200" dirty="0"/>
            <a:t>构建评价指标</a:t>
          </a:r>
          <a:endParaRPr lang="en-US" altLang="zh-CN" sz="2200" kern="1200" dirty="0"/>
        </a:p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200" kern="1200" dirty="0"/>
            <a:t>体系</a:t>
          </a:r>
        </a:p>
      </dsp:txBody>
      <dsp:txXfrm>
        <a:off x="783181" y="3358222"/>
        <a:ext cx="2134378" cy="1249527"/>
      </dsp:txXfrm>
    </dsp:sp>
    <dsp:sp modelId="{4554A761-2295-4FD9-9721-F335FA155974}">
      <dsp:nvSpPr>
        <dsp:cNvPr id="0" name=""/>
        <dsp:cNvSpPr/>
      </dsp:nvSpPr>
      <dsp:spPr>
        <a:xfrm rot="16200000">
          <a:off x="3311303" y="2717006"/>
          <a:ext cx="1647108" cy="199091"/>
        </a:xfrm>
        <a:prstGeom prst="rect">
          <a:avLst/>
        </a:prstGeom>
        <a:solidFill>
          <a:schemeClr val="accent4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E0F22D0-FE20-490A-96B8-748F1546A6B9}">
      <dsp:nvSpPr>
        <dsp:cNvPr id="0" name=""/>
        <dsp:cNvSpPr/>
      </dsp:nvSpPr>
      <dsp:spPr>
        <a:xfrm>
          <a:off x="3686437" y="3319347"/>
          <a:ext cx="2212128" cy="1327277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200" kern="1200" dirty="0"/>
            <a:t>评价方法的应用</a:t>
          </a:r>
        </a:p>
      </dsp:txBody>
      <dsp:txXfrm>
        <a:off x="3725312" y="3358222"/>
        <a:ext cx="2134378" cy="1249527"/>
      </dsp:txXfrm>
    </dsp:sp>
    <dsp:sp modelId="{0AC594CF-83EB-433D-8A72-F5CD56BC1C52}">
      <dsp:nvSpPr>
        <dsp:cNvPr id="0" name=""/>
        <dsp:cNvSpPr/>
      </dsp:nvSpPr>
      <dsp:spPr>
        <a:xfrm rot="16200000">
          <a:off x="3311303" y="1057909"/>
          <a:ext cx="1647108" cy="199091"/>
        </a:xfrm>
        <a:prstGeom prst="rect">
          <a:avLst/>
        </a:prstGeom>
        <a:solidFill>
          <a:schemeClr val="accent4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9063F2F-02DA-455D-801C-65126C76774E}">
      <dsp:nvSpPr>
        <dsp:cNvPr id="0" name=""/>
        <dsp:cNvSpPr/>
      </dsp:nvSpPr>
      <dsp:spPr>
        <a:xfrm>
          <a:off x="3686437" y="1660250"/>
          <a:ext cx="2212128" cy="1327277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200" kern="1200" dirty="0"/>
            <a:t>评价实施</a:t>
          </a:r>
        </a:p>
      </dsp:txBody>
      <dsp:txXfrm>
        <a:off x="3725312" y="1699125"/>
        <a:ext cx="2134378" cy="1249527"/>
      </dsp:txXfrm>
    </dsp:sp>
    <dsp:sp modelId="{03A38470-FDC7-44AE-BF44-630701913F7D}">
      <dsp:nvSpPr>
        <dsp:cNvPr id="0" name=""/>
        <dsp:cNvSpPr/>
      </dsp:nvSpPr>
      <dsp:spPr>
        <a:xfrm>
          <a:off x="3686437" y="1154"/>
          <a:ext cx="2212128" cy="1327277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200" kern="1200" dirty="0"/>
            <a:t>评价反馈</a:t>
          </a:r>
        </a:p>
      </dsp:txBody>
      <dsp:txXfrm>
        <a:off x="3725312" y="40029"/>
        <a:ext cx="2134378" cy="1249527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141B0E4-C078-416A-8D74-60D6F8E4AF70}">
      <dsp:nvSpPr>
        <dsp:cNvPr id="0" name=""/>
        <dsp:cNvSpPr/>
      </dsp:nvSpPr>
      <dsp:spPr>
        <a:xfrm>
          <a:off x="0" y="0"/>
          <a:ext cx="8302165" cy="3641876"/>
        </a:xfrm>
        <a:prstGeom prst="rightArrow">
          <a:avLst/>
        </a:prstGeom>
        <a:solidFill>
          <a:schemeClr val="accent6">
            <a:lumMod val="20000"/>
            <a:lumOff val="8000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A084C89-9CF5-4565-B78F-86A6AA8DE155}">
      <dsp:nvSpPr>
        <dsp:cNvPr id="0" name=""/>
        <dsp:cNvSpPr/>
      </dsp:nvSpPr>
      <dsp:spPr>
        <a:xfrm>
          <a:off x="2432" y="1092562"/>
          <a:ext cx="1464230" cy="1456750"/>
        </a:xfrm>
        <a:prstGeom prst="roundRect">
          <a:avLst/>
        </a:prstGeom>
        <a:solidFill>
          <a:schemeClr val="lt1"/>
        </a:solidFill>
        <a:ln w="12700" cap="flat" cmpd="sng" algn="ctr">
          <a:solidFill>
            <a:schemeClr val="accent6"/>
          </a:solidFill>
          <a:prstDash val="solid"/>
          <a:miter lim="800000"/>
        </a:ln>
        <a:effectLst/>
      </dsp:spPr>
      <dsp:style>
        <a:lnRef idx="2">
          <a:schemeClr val="accent6"/>
        </a:lnRef>
        <a:fillRef idx="1">
          <a:schemeClr val="lt1"/>
        </a:fillRef>
        <a:effectRef idx="0">
          <a:schemeClr val="accent6"/>
        </a:effectRef>
        <a:fontRef idx="minor">
          <a:schemeClr val="dk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000" kern="1200" dirty="0">
              <a:solidFill>
                <a:schemeClr val="accent2">
                  <a:lumMod val="50000"/>
                </a:schemeClr>
              </a:solidFill>
            </a:rPr>
            <a:t>明确</a:t>
          </a:r>
          <a:endParaRPr lang="en-US" altLang="zh-CN" sz="2000" kern="1200" dirty="0">
            <a:solidFill>
              <a:schemeClr val="accent2">
                <a:lumMod val="50000"/>
              </a:schemeClr>
            </a:solidFill>
          </a:endParaRPr>
        </a:p>
        <a:p>
          <a:pPr marL="0" lvl="0" indent="0" algn="ctr" defTabSz="8890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000" kern="1200" dirty="0">
              <a:solidFill>
                <a:schemeClr val="accent2">
                  <a:lumMod val="50000"/>
                </a:schemeClr>
              </a:solidFill>
            </a:rPr>
            <a:t>创业方向</a:t>
          </a:r>
        </a:p>
      </dsp:txBody>
      <dsp:txXfrm>
        <a:off x="73545" y="1163675"/>
        <a:ext cx="1322004" cy="1314524"/>
      </dsp:txXfrm>
    </dsp:sp>
    <dsp:sp modelId="{5066BE47-4471-4F91-9EB6-F7B1E4DCFBDA}">
      <dsp:nvSpPr>
        <dsp:cNvPr id="0" name=""/>
        <dsp:cNvSpPr/>
      </dsp:nvSpPr>
      <dsp:spPr>
        <a:xfrm>
          <a:off x="1710701" y="1092562"/>
          <a:ext cx="1464230" cy="1456750"/>
        </a:xfrm>
        <a:prstGeom prst="roundRect">
          <a:avLst/>
        </a:prstGeom>
        <a:solidFill>
          <a:schemeClr val="lt1"/>
        </a:solidFill>
        <a:ln w="12700" cap="flat" cmpd="sng" algn="ctr">
          <a:solidFill>
            <a:schemeClr val="accent6"/>
          </a:solidFill>
          <a:prstDash val="solid"/>
          <a:miter lim="800000"/>
        </a:ln>
        <a:effectLst/>
      </dsp:spPr>
      <dsp:style>
        <a:lnRef idx="2">
          <a:schemeClr val="accent6"/>
        </a:lnRef>
        <a:fillRef idx="1">
          <a:schemeClr val="lt1"/>
        </a:fillRef>
        <a:effectRef idx="0">
          <a:schemeClr val="accent6"/>
        </a:effectRef>
        <a:fontRef idx="minor">
          <a:schemeClr val="dk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000" kern="1200" dirty="0">
              <a:solidFill>
                <a:schemeClr val="accent2">
                  <a:lumMod val="50000"/>
                </a:schemeClr>
              </a:solidFill>
            </a:rPr>
            <a:t>洞察</a:t>
          </a:r>
          <a:endParaRPr lang="en-US" altLang="zh-CN" sz="2000" kern="1200" dirty="0">
            <a:solidFill>
              <a:schemeClr val="accent2">
                <a:lumMod val="50000"/>
              </a:schemeClr>
            </a:solidFill>
          </a:endParaRPr>
        </a:p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000" kern="1200" dirty="0">
              <a:solidFill>
                <a:schemeClr val="accent2">
                  <a:lumMod val="50000"/>
                </a:schemeClr>
              </a:solidFill>
            </a:rPr>
            <a:t>市场需求</a:t>
          </a:r>
        </a:p>
      </dsp:txBody>
      <dsp:txXfrm>
        <a:off x="1781814" y="1163675"/>
        <a:ext cx="1322004" cy="1314524"/>
      </dsp:txXfrm>
    </dsp:sp>
    <dsp:sp modelId="{21A25F6F-B343-4CC0-8497-8847A23F5CF2}">
      <dsp:nvSpPr>
        <dsp:cNvPr id="0" name=""/>
        <dsp:cNvSpPr/>
      </dsp:nvSpPr>
      <dsp:spPr>
        <a:xfrm>
          <a:off x="3438441" y="1099817"/>
          <a:ext cx="1464230" cy="1456750"/>
        </a:xfrm>
        <a:prstGeom prst="roundRect">
          <a:avLst/>
        </a:prstGeom>
        <a:solidFill>
          <a:schemeClr val="lt1"/>
        </a:solidFill>
        <a:ln w="12700" cap="flat" cmpd="sng" algn="ctr">
          <a:solidFill>
            <a:schemeClr val="accent6"/>
          </a:solidFill>
          <a:prstDash val="solid"/>
          <a:miter lim="800000"/>
        </a:ln>
        <a:effectLst/>
      </dsp:spPr>
      <dsp:style>
        <a:lnRef idx="2">
          <a:schemeClr val="accent6"/>
        </a:lnRef>
        <a:fillRef idx="1">
          <a:schemeClr val="lt1"/>
        </a:fillRef>
        <a:effectRef idx="0">
          <a:schemeClr val="accent6"/>
        </a:effectRef>
        <a:fontRef idx="minor">
          <a:schemeClr val="dk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000" kern="1200" dirty="0">
              <a:solidFill>
                <a:schemeClr val="accent2">
                  <a:lumMod val="50000"/>
                </a:schemeClr>
              </a:solidFill>
            </a:rPr>
            <a:t>关注</a:t>
          </a:r>
          <a:endParaRPr lang="en-US" altLang="zh-CN" sz="2000" kern="1200" dirty="0">
            <a:solidFill>
              <a:schemeClr val="accent2">
                <a:lumMod val="50000"/>
              </a:schemeClr>
            </a:solidFill>
          </a:endParaRPr>
        </a:p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000" kern="1200" dirty="0">
              <a:solidFill>
                <a:schemeClr val="accent2">
                  <a:lumMod val="50000"/>
                </a:schemeClr>
              </a:solidFill>
            </a:rPr>
            <a:t>国家大事</a:t>
          </a:r>
        </a:p>
      </dsp:txBody>
      <dsp:txXfrm>
        <a:off x="3509554" y="1170930"/>
        <a:ext cx="1322004" cy="1314524"/>
      </dsp:txXfrm>
    </dsp:sp>
    <dsp:sp modelId="{CFF682F4-0148-414E-9912-3AFE5247D51D}">
      <dsp:nvSpPr>
        <dsp:cNvPr id="0" name=""/>
        <dsp:cNvSpPr/>
      </dsp:nvSpPr>
      <dsp:spPr>
        <a:xfrm>
          <a:off x="5146710" y="1099817"/>
          <a:ext cx="1464230" cy="1456750"/>
        </a:xfrm>
        <a:prstGeom prst="roundRect">
          <a:avLst/>
        </a:prstGeom>
        <a:solidFill>
          <a:schemeClr val="lt1"/>
        </a:solidFill>
        <a:ln w="12700" cap="flat" cmpd="sng" algn="ctr">
          <a:solidFill>
            <a:schemeClr val="accent6"/>
          </a:solidFill>
          <a:prstDash val="solid"/>
          <a:miter lim="800000"/>
        </a:ln>
        <a:effectLst/>
      </dsp:spPr>
      <dsp:style>
        <a:lnRef idx="2">
          <a:schemeClr val="accent6"/>
        </a:lnRef>
        <a:fillRef idx="1">
          <a:schemeClr val="lt1"/>
        </a:fillRef>
        <a:effectRef idx="0">
          <a:schemeClr val="accent6"/>
        </a:effectRef>
        <a:fontRef idx="minor">
          <a:schemeClr val="dk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000" kern="1200" dirty="0">
              <a:solidFill>
                <a:schemeClr val="accent2">
                  <a:lumMod val="50000"/>
                </a:schemeClr>
              </a:solidFill>
            </a:rPr>
            <a:t>勤看</a:t>
          </a:r>
          <a:endParaRPr lang="en-US" altLang="zh-CN" sz="2000" kern="1200" dirty="0">
            <a:solidFill>
              <a:schemeClr val="accent2">
                <a:lumMod val="50000"/>
              </a:schemeClr>
            </a:solidFill>
          </a:endParaRPr>
        </a:p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000" kern="1200" dirty="0">
              <a:solidFill>
                <a:schemeClr val="accent2">
                  <a:lumMod val="50000"/>
                </a:schemeClr>
              </a:solidFill>
            </a:rPr>
            <a:t>市场变化</a:t>
          </a:r>
        </a:p>
      </dsp:txBody>
      <dsp:txXfrm>
        <a:off x="5217823" y="1170930"/>
        <a:ext cx="1322004" cy="1314524"/>
      </dsp:txXfrm>
    </dsp:sp>
    <dsp:sp modelId="{54F497CD-6B96-4BBE-9AE9-E59AD21641A6}">
      <dsp:nvSpPr>
        <dsp:cNvPr id="0" name=""/>
        <dsp:cNvSpPr/>
      </dsp:nvSpPr>
      <dsp:spPr>
        <a:xfrm>
          <a:off x="6837939" y="1099817"/>
          <a:ext cx="1464230" cy="1456750"/>
        </a:xfrm>
        <a:prstGeom prst="roundRect">
          <a:avLst/>
        </a:prstGeom>
        <a:solidFill>
          <a:schemeClr val="lt1"/>
        </a:solidFill>
        <a:ln w="12700" cap="flat" cmpd="sng" algn="ctr">
          <a:solidFill>
            <a:schemeClr val="accent6"/>
          </a:solidFill>
          <a:prstDash val="solid"/>
          <a:miter lim="800000"/>
        </a:ln>
        <a:effectLst/>
      </dsp:spPr>
      <dsp:style>
        <a:lnRef idx="2">
          <a:schemeClr val="accent6"/>
        </a:lnRef>
        <a:fillRef idx="1">
          <a:schemeClr val="lt1"/>
        </a:fillRef>
        <a:effectRef idx="0">
          <a:schemeClr val="accent6"/>
        </a:effectRef>
        <a:fontRef idx="minor">
          <a:schemeClr val="dk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000" kern="1200" dirty="0">
              <a:solidFill>
                <a:schemeClr val="accent2">
                  <a:lumMod val="50000"/>
                </a:schemeClr>
              </a:solidFill>
            </a:rPr>
            <a:t>注意</a:t>
          </a:r>
          <a:endParaRPr lang="en-US" altLang="zh-CN" sz="2000" kern="1200" dirty="0">
            <a:solidFill>
              <a:schemeClr val="accent2">
                <a:lumMod val="50000"/>
              </a:schemeClr>
            </a:solidFill>
          </a:endParaRPr>
        </a:p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000" kern="1200" dirty="0">
              <a:solidFill>
                <a:schemeClr val="accent2">
                  <a:lumMod val="50000"/>
                </a:schemeClr>
              </a:solidFill>
            </a:rPr>
            <a:t>社会热点</a:t>
          </a:r>
        </a:p>
      </dsp:txBody>
      <dsp:txXfrm>
        <a:off x="6909052" y="1170930"/>
        <a:ext cx="1322004" cy="131452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bProcess4">
  <dgm:title val=""/>
  <dgm:desc val=""/>
  <dgm:catLst>
    <dgm:cat type="process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  <dgm:pt modelId="7">
          <dgm:prSet phldr="1"/>
        </dgm:pt>
        <dgm:pt modelId="8">
          <dgm:prSet phldr="1"/>
        </dgm:pt>
        <dgm:pt modelId="9">
          <dgm:prSet phldr="1"/>
        </dgm:pt>
      </dgm:ptLst>
      <dgm:cxnLst>
        <dgm:cxn modelId="10" srcId="0" destId="1" srcOrd="0" destOrd="0"/>
        <dgm:cxn modelId="11" srcId="0" destId="2" srcOrd="1" destOrd="0"/>
        <dgm:cxn modelId="12" srcId="0" destId="3" srcOrd="2" destOrd="0"/>
        <dgm:cxn modelId="13" srcId="0" destId="4" srcOrd="3" destOrd="0"/>
        <dgm:cxn modelId="14" srcId="0" destId="5" srcOrd="4" destOrd="0"/>
        <dgm:cxn modelId="15" srcId="0" destId="6" srcOrd="5" destOrd="0"/>
        <dgm:cxn modelId="16" srcId="0" destId="7" srcOrd="6" destOrd="0"/>
        <dgm:cxn modelId="17" srcId="0" destId="8" srcOrd="7" destOrd="0"/>
        <dgm:cxn modelId="18" srcId="0" destId="9" srcOrd="8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/>
    </dgm:varLst>
    <dgm:choose name="Name1">
      <dgm:if name="Name2" func="var" arg="dir" op="equ" val="norm">
        <dgm:alg type="snake">
          <dgm:param type="grDir" val="tL"/>
          <dgm:param type="flowDir" val="col"/>
          <dgm:param type="contDir" val="revDir"/>
          <dgm:param type="bkpt" val="bal"/>
        </dgm:alg>
      </dgm:if>
      <dgm:else name="Name3">
        <dgm:alg type="snake">
          <dgm:param type="grDir" val="tR"/>
          <dgm:param type="flowDir" val="col"/>
          <dgm:param type="contDir" val="revDir"/>
          <dgm:param type="bkpt" val="bal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h" for="ch" forName="compNode" refType="w" fact="0.6"/>
      <dgm:constr type="h" for="ch" forName="sibTrans" refType="h" refFor="ch" refForName="compNode" op="equ" fact="0.25"/>
      <dgm:constr type="sp" refType="w" fact="0.33"/>
      <dgm:constr type="primFontSz" for="des" forName="node" op="equ" val="65"/>
    </dgm:constrLst>
    <dgm:ruleLst/>
    <dgm:forEach name="nodesForEach" axis="ch" ptType="node">
      <dgm:layoutNode name="compNode">
        <dgm:alg type="composite"/>
        <dgm:shape xmlns:r="http://schemas.openxmlformats.org/officeDocument/2006/relationships" r:blip="">
          <dgm:adjLst/>
        </dgm:shape>
        <dgm:presOf/>
        <dgm:choose name="Name4">
          <dgm:if name="Name5" axis="self" func="var" arg="dir" op="equ" val="norm">
            <dgm:constrLst>
              <dgm:constr type="l" for="ch" forName="dummyConnPt" refType="w" fact="0.2"/>
              <dgm:constr type="t" for="ch" forName="dummyConnPt" refType="w" fact="0.145"/>
              <dgm:constr type="l" for="ch" forName="node"/>
              <dgm:constr type="t" for="ch" forName="node"/>
              <dgm:constr type="h" for="ch" forName="node" refType="h"/>
              <dgm:constr type="w" for="ch" forName="node" refType="w"/>
            </dgm:constrLst>
          </dgm:if>
          <dgm:else name="Name6">
            <dgm:constrLst>
              <dgm:constr type="l" for="ch" forName="dummyConnPt" refType="w" fact="0.8"/>
              <dgm:constr type="t" for="ch" forName="dummyConnPt" refType="w" fact="0.145"/>
              <dgm:constr type="l" for="ch" forName="node"/>
              <dgm:constr type="t" for="ch" forName="node"/>
              <dgm:constr type="h" for="ch" forName="node" refType="h"/>
              <dgm:constr type="w" for="ch" forName="node" refType="w"/>
            </dgm:constrLst>
          </dgm:else>
        </dgm:choose>
        <dgm:ruleLst/>
        <dgm:layoutNode name="dummyConnPt" styleLbl="node1" moveWith="node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node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  <dgm:constr type="primFontSz" val="65"/>
          </dgm:constrLst>
          <dgm:ruleLst>
            <dgm:rule type="primFontSz" val="5" fact="NaN" max="NaN"/>
          </dgm:ruleLst>
        </dgm:layoutNode>
      </dgm:layoutNode>
      <dgm:forEach name="sibTransForEach" axis="followSib" cnt="1">
        <dgm:layoutNode name="sibTrans" styleLbl="bgSibTrans2D1">
          <dgm:choose name="Name7">
            <dgm:if name="Name8" axis="self" func="var" arg="dir" op="equ" val="norm">
              <dgm:alg type="conn">
                <dgm:param type="srcNode" val="dummyConnPt"/>
                <dgm:param type="dstNode" val="dummyConnPt"/>
                <dgm:param type="begPts" val="bCtr, midR, tCtr"/>
                <dgm:param type="endPts" val="tCtr, midL, bCtr"/>
                <dgm:param type="begSty" val="noArr"/>
                <dgm:param type="endSty" val="noArr"/>
              </dgm:alg>
            </dgm:if>
            <dgm:else name="Name9">
              <dgm:alg type="conn">
                <dgm:param type="srcNode" val="dummyConnPt"/>
                <dgm:param type="dstNode" val="dummyConnPt"/>
                <dgm:param type="begPts" val="bCtr, midL, tCtr"/>
                <dgm:param type="endPts" val="tCtr, midR, bCtr"/>
                <dgm:param type="begSty" val="noArr"/>
                <dgm:param type="endSty" val="noArr"/>
              </dgm:alg>
            </dgm:else>
          </dgm:choose>
          <dgm:shape xmlns:r="http://schemas.openxmlformats.org/officeDocument/2006/relationships" type="conn" r:blip="" zOrderOff="-2">
            <dgm:adjLst/>
          </dgm:shape>
          <dgm:presOf axis="self"/>
          <dgm:constrLst>
            <dgm:constr type="begPad"/>
            <dgm:constr type="endPad"/>
          </dgm:constrLst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2023/7/31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图片 30" descr="/Users/any/Downloads/集团大楼q.png集团大楼q"/>
          <p:cNvPicPr>
            <a:picLocks noChangeAspect="1"/>
          </p:cNvPicPr>
          <p:nvPr userDrawn="1"/>
        </p:nvPicPr>
        <p:blipFill>
          <a:blip r:embed="rId2">
            <a:alphaModFix amt="15000"/>
          </a:blip>
          <a:srcRect l="28860" t="32463"/>
          <a:stretch>
            <a:fillRect/>
          </a:stretch>
        </p:blipFill>
        <p:spPr>
          <a:xfrm>
            <a:off x="-878840" y="-423545"/>
            <a:ext cx="13070840" cy="8592820"/>
          </a:xfrm>
          <a:prstGeom prst="rect">
            <a:avLst/>
          </a:prstGeom>
          <a:effectLst/>
        </p:spPr>
      </p:pic>
    </p:spTree>
  </p:cSld>
  <p:clrMapOvr>
    <a:masterClrMapping/>
  </p:clrMapOvr>
  <p:transition spd="slow" advClick="0" advTm="3000">
    <p:wip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大章节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hape;9;p2"/>
          <p:cNvSpPr/>
          <p:nvPr userDrawn="1"/>
        </p:nvSpPr>
        <p:spPr>
          <a:xfrm rot="1320970">
            <a:off x="-240782" y="-188791"/>
            <a:ext cx="803202" cy="803202"/>
          </a:xfrm>
          <a:prstGeom prst="ellipse">
            <a:avLst/>
          </a:prstGeom>
          <a:gradFill>
            <a:gsLst>
              <a:gs pos="16000">
                <a:schemeClr val="accent6">
                  <a:lumMod val="60000"/>
                  <a:lumOff val="40000"/>
                </a:schemeClr>
              </a:gs>
              <a:gs pos="100000">
                <a:schemeClr val="accent6">
                  <a:lumMod val="20000"/>
                  <a:lumOff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4" name="Shape;17;p2"/>
          <p:cNvSpPr/>
          <p:nvPr userDrawn="1"/>
        </p:nvSpPr>
        <p:spPr>
          <a:xfrm rot="12237856">
            <a:off x="4944120" y="8304486"/>
            <a:ext cx="2522351" cy="2522351"/>
          </a:xfrm>
          <a:prstGeom prst="ellipse">
            <a:avLst/>
          </a:prstGeom>
          <a:gradFill>
            <a:gsLst>
              <a:gs pos="16000">
                <a:schemeClr val="accent6">
                  <a:lumMod val="60000"/>
                  <a:lumOff val="40000"/>
                </a:schemeClr>
              </a:gs>
              <a:gs pos="100000">
                <a:schemeClr val="accent6">
                  <a:lumMod val="20000"/>
                  <a:lumOff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47" name="Shape;16;p2"/>
          <p:cNvSpPr>
            <a:spLocks noChangeAspect="1"/>
          </p:cNvSpPr>
          <p:nvPr userDrawn="1"/>
        </p:nvSpPr>
        <p:spPr>
          <a:xfrm rot="2700000">
            <a:off x="-2322163" y="3609770"/>
            <a:ext cx="4966882" cy="4968407"/>
          </a:xfrm>
          <a:prstGeom prst="donut">
            <a:avLst>
              <a:gd name="adj" fmla="val 24850"/>
            </a:avLst>
          </a:prstGeom>
          <a:gradFill>
            <a:gsLst>
              <a:gs pos="16000">
                <a:schemeClr val="accent6">
                  <a:lumMod val="60000"/>
                  <a:lumOff val="40000"/>
                </a:schemeClr>
              </a:gs>
              <a:gs pos="100000">
                <a:schemeClr val="accent6">
                  <a:lumMod val="20000"/>
                  <a:lumOff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cs typeface="+mn-ea"/>
                <a:sym typeface="+mn-lt"/>
              </a:rPr>
              <a:t> </a:t>
            </a:r>
          </a:p>
        </p:txBody>
      </p:sp>
      <p:pic>
        <p:nvPicPr>
          <p:cNvPr id="2" name="图片 1" descr="集团大楼q"/>
          <p:cNvPicPr>
            <a:picLocks noChangeAspect="1"/>
          </p:cNvPicPr>
          <p:nvPr userDrawn="1"/>
        </p:nvPicPr>
        <p:blipFill>
          <a:blip r:embed="rId2">
            <a:alphaModFix amt="15000"/>
          </a:blip>
          <a:srcRect l="32848" t="28944"/>
          <a:stretch>
            <a:fillRect/>
          </a:stretch>
        </p:blipFill>
        <p:spPr>
          <a:xfrm>
            <a:off x="4567555" y="1127125"/>
            <a:ext cx="8565515" cy="6276340"/>
          </a:xfrm>
          <a:prstGeom prst="rect">
            <a:avLst/>
          </a:prstGeom>
          <a:effectLst/>
        </p:spPr>
      </p:pic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4" grpId="0" bldLvl="0" animBg="1"/>
      <p:bldP spid="47" grpId="0" bldLvl="0" animBg="1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小章节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Shape;17;p2"/>
          <p:cNvSpPr/>
          <p:nvPr userDrawn="1"/>
        </p:nvSpPr>
        <p:spPr>
          <a:xfrm rot="12237856">
            <a:off x="-825490" y="-1005249"/>
            <a:ext cx="2522351" cy="2522351"/>
          </a:xfrm>
          <a:prstGeom prst="ellipse">
            <a:avLst/>
          </a:prstGeom>
          <a:gradFill>
            <a:gsLst>
              <a:gs pos="16000">
                <a:schemeClr val="accent6">
                  <a:lumMod val="60000"/>
                  <a:lumOff val="40000"/>
                </a:schemeClr>
              </a:gs>
              <a:gs pos="100000">
                <a:schemeClr val="accent6">
                  <a:lumMod val="20000"/>
                  <a:lumOff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pic>
        <p:nvPicPr>
          <p:cNvPr id="3" name="图片 2" descr="集团大楼q"/>
          <p:cNvPicPr>
            <a:picLocks noChangeAspect="1"/>
          </p:cNvPicPr>
          <p:nvPr userDrawn="1"/>
        </p:nvPicPr>
        <p:blipFill>
          <a:blip r:embed="rId2">
            <a:alphaModFix amt="15000"/>
          </a:blip>
          <a:srcRect l="32848" t="28944"/>
          <a:stretch>
            <a:fillRect/>
          </a:stretch>
        </p:blipFill>
        <p:spPr>
          <a:xfrm>
            <a:off x="4567555" y="1127125"/>
            <a:ext cx="8565515" cy="6276340"/>
          </a:xfrm>
          <a:prstGeom prst="rect">
            <a:avLst/>
          </a:prstGeom>
          <a:effectLst/>
        </p:spPr>
      </p:pic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 bldLvl="0" animBg="1"/>
    </p:bld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集团logo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9514205" y="160655"/>
            <a:ext cx="2449830" cy="1083945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ransition spd="slow" advClick="0" advTm="3000">
    <p:wipe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16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tv.cctv.com/2023/02/16/VIDEKCiqGQk8KYdjieFYWSm5230216.shtml" TargetMode="Externa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hape;16;p2"/>
          <p:cNvSpPr/>
          <p:nvPr/>
        </p:nvSpPr>
        <p:spPr>
          <a:xfrm rot="2700000">
            <a:off x="6960664" y="-1681901"/>
            <a:ext cx="2206038" cy="2206038"/>
          </a:xfrm>
          <a:prstGeom prst="ellipse">
            <a:avLst/>
          </a:prstGeom>
          <a:gradFill>
            <a:gsLst>
              <a:gs pos="16000">
                <a:schemeClr val="accent6">
                  <a:lumMod val="60000"/>
                  <a:lumOff val="40000"/>
                </a:schemeClr>
              </a:gs>
              <a:gs pos="100000">
                <a:schemeClr val="accent6">
                  <a:lumMod val="20000"/>
                  <a:lumOff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2564878" y="2875002"/>
            <a:ext cx="8220228" cy="1107996"/>
          </a:xfrm>
          <a:prstGeom prst="rect">
            <a:avLst/>
          </a:prstGeom>
          <a:noFill/>
          <a:effectLst>
            <a:outerShdw blurRad="50800" dist="38100" dir="2700000" algn="tl" rotWithShape="0">
              <a:schemeClr val="accent6">
                <a:lumMod val="50000"/>
                <a:alpha val="40000"/>
              </a:schemeClr>
            </a:outerShdw>
          </a:effectLst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>
                <a:gradFill flip="none" rotWithShape="1">
                  <a:gsLst>
                    <a:gs pos="57800">
                      <a:prstClr val="black"/>
                    </a:gs>
                    <a:gs pos="0">
                      <a:prstClr val="black">
                        <a:alpha val="0"/>
                      </a:prstClr>
                    </a:gs>
                    <a:gs pos="100000">
                      <a:prstClr val="black">
                        <a:alpha val="0"/>
                      </a:prstClr>
                    </a:gs>
                  </a:gsLst>
                  <a:lin ang="8100000" scaled="1"/>
                  <a:tileRect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</a:defRPr>
            </a:lvl1pPr>
          </a:lstStyle>
          <a:p>
            <a:r>
              <a:rPr lang="zh-CN" altLang="en-US" sz="6600" dirty="0">
                <a:solidFill>
                  <a:schemeClr val="accent6">
                    <a:lumMod val="60000"/>
                    <a:lumOff val="40000"/>
                  </a:schemeClr>
                </a:solidFill>
                <a:latin typeface="方正兰亭大黑_GBK" panose="02000000000000000000" charset="-122"/>
                <a:ea typeface="方正兰亭大黑_GBK" panose="02000000000000000000" charset="-122"/>
                <a:cs typeface="+mn-ea"/>
                <a:sym typeface="+mn-lt"/>
              </a:rPr>
              <a:t>中职生创新创业基础</a:t>
            </a:r>
          </a:p>
        </p:txBody>
      </p:sp>
      <p:grpSp>
        <p:nvGrpSpPr>
          <p:cNvPr id="43" name="Shape;222;p28"/>
          <p:cNvGrpSpPr/>
          <p:nvPr/>
        </p:nvGrpSpPr>
        <p:grpSpPr>
          <a:xfrm rot="5400000">
            <a:off x="6054263" y="576485"/>
            <a:ext cx="83474" cy="584215"/>
            <a:chOff x="687750" y="1096650"/>
            <a:chExt cx="64500" cy="451421"/>
          </a:xfrm>
          <a:solidFill>
            <a:schemeClr val="accent6">
              <a:lumMod val="60000"/>
              <a:lumOff val="40000"/>
            </a:schemeClr>
          </a:solidFill>
        </p:grpSpPr>
        <p:sp>
          <p:nvSpPr>
            <p:cNvPr id="44" name="Shape;223;p28"/>
            <p:cNvSpPr/>
            <p:nvPr/>
          </p:nvSpPr>
          <p:spPr>
            <a:xfrm>
              <a:off x="687750" y="1483571"/>
              <a:ext cx="64500" cy="64500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200">
                <a:solidFill>
                  <a:schemeClr val="accent6">
                    <a:lumMod val="60000"/>
                    <a:lumOff val="4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5" name="Shape;224;p28"/>
            <p:cNvSpPr/>
            <p:nvPr/>
          </p:nvSpPr>
          <p:spPr>
            <a:xfrm>
              <a:off x="687750" y="1290111"/>
              <a:ext cx="64500" cy="64500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200">
                <a:solidFill>
                  <a:schemeClr val="accent6">
                    <a:lumMod val="60000"/>
                    <a:lumOff val="4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6" name="Shape;225;p28"/>
            <p:cNvSpPr/>
            <p:nvPr/>
          </p:nvSpPr>
          <p:spPr>
            <a:xfrm>
              <a:off x="687750" y="1096650"/>
              <a:ext cx="64500" cy="64500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200">
                <a:solidFill>
                  <a:schemeClr val="accent6">
                    <a:lumMod val="60000"/>
                    <a:lumOff val="40000"/>
                  </a:schemeClr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3000"/>
    </mc:Choice>
    <mc:Fallback xmlns="">
      <p:transition advClick="0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26" grpId="0" bldLvl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01"/>
          <p:cNvSpPr>
            <a:spLocks noChangeAspect="1"/>
          </p:cNvSpPr>
          <p:nvPr/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chemeClr val="accent6">
                  <a:lumMod val="60000"/>
                  <a:lumOff val="40000"/>
                </a:schemeClr>
              </a:gs>
              <a:gs pos="100000">
                <a:schemeClr val="accent6">
                  <a:lumMod val="20000"/>
                  <a:lumOff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5" name="íSľïḑe"/>
          <p:cNvSpPr txBox="1"/>
          <p:nvPr/>
        </p:nvSpPr>
        <p:spPr>
          <a:xfrm>
            <a:off x="1044743" y="242416"/>
            <a:ext cx="2845086" cy="800219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800" kern="0" dirty="0">
                <a:solidFill>
                  <a:schemeClr val="accent6">
                    <a:lumMod val="60000"/>
                    <a:lumOff val="40000"/>
                  </a:schemeClr>
                </a:solidFill>
                <a:cs typeface="+mn-ea"/>
                <a:sym typeface="+mn-lt"/>
              </a:rPr>
              <a:t>步骤一</a:t>
            </a:r>
            <a:endParaRPr lang="en-US" altLang="zh-CN" sz="1800" kern="0" dirty="0">
              <a:solidFill>
                <a:schemeClr val="accent6">
                  <a:lumMod val="60000"/>
                  <a:lumOff val="40000"/>
                </a:schemeClr>
              </a:solidFill>
              <a:cs typeface="+mn-ea"/>
              <a:sym typeface="+mn-lt"/>
            </a:endParaRPr>
          </a:p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800" kern="0" dirty="0">
                <a:solidFill>
                  <a:schemeClr val="accent6">
                    <a:lumMod val="60000"/>
                    <a:lumOff val="40000"/>
                  </a:schemeClr>
                </a:solidFill>
                <a:cs typeface="+mn-ea"/>
                <a:sym typeface="+mn-lt"/>
              </a:rPr>
              <a:t>认识创业机会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chemeClr val="accent6">
                  <a:lumMod val="60000"/>
                  <a:lumOff val="40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D1D01011-37B5-05F8-2F07-F01D21A5CCA2}"/>
              </a:ext>
            </a:extLst>
          </p:cNvPr>
          <p:cNvGrpSpPr/>
          <p:nvPr/>
        </p:nvGrpSpPr>
        <p:grpSpPr>
          <a:xfrm>
            <a:off x="1445660" y="1224924"/>
            <a:ext cx="4796972" cy="4318000"/>
            <a:chOff x="2093543" y="1347025"/>
            <a:chExt cx="4796972" cy="4318000"/>
          </a:xfrm>
        </p:grpSpPr>
        <p:sp>
          <p:nvSpPr>
            <p:cNvPr id="33" name="云形 32">
              <a:extLst>
                <a:ext uri="{FF2B5EF4-FFF2-40B4-BE49-F238E27FC236}">
                  <a16:creationId xmlns:a16="http://schemas.microsoft.com/office/drawing/2014/main" id="{117584A4-39A7-B69D-D390-354390E08FC7}"/>
                </a:ext>
              </a:extLst>
            </p:cNvPr>
            <p:cNvSpPr/>
            <p:nvPr/>
          </p:nvSpPr>
          <p:spPr>
            <a:xfrm>
              <a:off x="2093543" y="1347025"/>
              <a:ext cx="4796972" cy="4318000"/>
            </a:xfrm>
            <a:prstGeom prst="cloud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chemeClr val="accent2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9A0A3368-916B-FEB0-1BF0-2367CF940C48}"/>
                </a:ext>
              </a:extLst>
            </p:cNvPr>
            <p:cNvSpPr txBox="1"/>
            <p:nvPr/>
          </p:nvSpPr>
          <p:spPr>
            <a:xfrm>
              <a:off x="2639968" y="2170276"/>
              <a:ext cx="3795487" cy="232852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45720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+mn-cs"/>
                </a:rPr>
                <a:t>（</a:t>
              </a:r>
              <a:r>
                <a:rPr kumimoji="0" lang="en-US" altLang="zh-CN" sz="200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+mn-cs"/>
                </a:rPr>
                <a:t>1</a:t>
              </a:r>
              <a:r>
                <a:rPr kumimoji="0" lang="zh-CN" altLang="en-US" sz="200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+mn-cs"/>
                </a:rPr>
                <a:t>）请阅读创业故事</a:t>
              </a:r>
              <a:r>
                <a:rPr kumimoji="0" lang="en-US" altLang="zh-CN" sz="200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+mn-cs"/>
                </a:rPr>
                <a:t>《</a:t>
              </a:r>
              <a:r>
                <a:rPr kumimoji="0" lang="zh-CN" altLang="en-US" sz="200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+mn-cs"/>
                </a:rPr>
                <a:t>某茶的“秘方”</a:t>
              </a:r>
              <a:r>
                <a:rPr kumimoji="0" lang="en-US" altLang="zh-CN" sz="200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+mn-cs"/>
                </a:rPr>
                <a:t>》</a:t>
              </a:r>
              <a:r>
                <a:rPr kumimoji="0" lang="zh-CN" altLang="en-US" sz="200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+mn-cs"/>
                </a:rPr>
                <a:t>，谈谈聂某某为何决定开奶茶店</a:t>
              </a:r>
              <a:r>
                <a:rPr kumimoji="0" lang="en-US" altLang="zh-CN" sz="200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+mn-cs"/>
                </a:rPr>
                <a:t>?</a:t>
              </a:r>
              <a:r>
                <a:rPr kumimoji="0" lang="zh-CN" altLang="en-US" sz="200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+mn-cs"/>
                </a:rPr>
                <a:t> 某茶的“秘方”是什么</a:t>
              </a:r>
              <a:r>
                <a:rPr kumimoji="0" lang="en-US" altLang="zh-CN" sz="200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+mn-cs"/>
                </a:rPr>
                <a:t>?</a:t>
              </a:r>
            </a:p>
            <a:p>
              <a:pPr marL="0" marR="0" lvl="0" indent="45720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2000" dirty="0">
                  <a:solidFill>
                    <a:prstClr val="black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（</a:t>
              </a:r>
              <a:r>
                <a:rPr lang="en-US" altLang="zh-CN" sz="2000" dirty="0">
                  <a:solidFill>
                    <a:prstClr val="black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2</a:t>
              </a:r>
              <a:r>
                <a:rPr lang="zh-CN" altLang="en-US" sz="2000" dirty="0">
                  <a:solidFill>
                    <a:prstClr val="black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）了解什么是创意。</a:t>
              </a:r>
              <a:endParaRPr lang="en-US" altLang="zh-CN" sz="2000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pic>
        <p:nvPicPr>
          <p:cNvPr id="2" name="Picture 2" descr="奶茶商机 的图像结果">
            <a:extLst>
              <a:ext uri="{FF2B5EF4-FFF2-40B4-BE49-F238E27FC236}">
                <a16:creationId xmlns:a16="http://schemas.microsoft.com/office/drawing/2014/main" id="{37A21839-84DD-C281-D1E7-A24CE39EBB6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42279" y="2060211"/>
            <a:ext cx="4419600" cy="3067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39084494"/>
      </p:ext>
    </p:extLst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01"/>
          <p:cNvSpPr>
            <a:spLocks noChangeAspect="1"/>
          </p:cNvSpPr>
          <p:nvPr/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chemeClr val="accent6">
                  <a:lumMod val="60000"/>
                  <a:lumOff val="40000"/>
                </a:schemeClr>
              </a:gs>
              <a:gs pos="100000">
                <a:schemeClr val="accent6">
                  <a:lumMod val="20000"/>
                  <a:lumOff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5" name="íSľïḑe"/>
          <p:cNvSpPr txBox="1"/>
          <p:nvPr/>
        </p:nvSpPr>
        <p:spPr>
          <a:xfrm>
            <a:off x="1044743" y="145979"/>
            <a:ext cx="3882715" cy="800219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800" kern="0" dirty="0">
                <a:solidFill>
                  <a:schemeClr val="accent6">
                    <a:lumMod val="60000"/>
                    <a:lumOff val="40000"/>
                  </a:schemeClr>
                </a:solidFill>
                <a:cs typeface="+mn-ea"/>
                <a:sym typeface="+mn-lt"/>
              </a:rPr>
              <a:t>步骤二 </a:t>
            </a:r>
            <a:endParaRPr lang="en-US" altLang="zh-CN" sz="1800" kern="0" dirty="0">
              <a:solidFill>
                <a:schemeClr val="accent6">
                  <a:lumMod val="60000"/>
                  <a:lumOff val="40000"/>
                </a:schemeClr>
              </a:solidFill>
              <a:cs typeface="+mn-ea"/>
              <a:sym typeface="+mn-lt"/>
            </a:endParaRPr>
          </a:p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800" kern="0" dirty="0">
                <a:solidFill>
                  <a:schemeClr val="accent6">
                    <a:lumMod val="60000"/>
                    <a:lumOff val="40000"/>
                  </a:schemeClr>
                </a:solidFill>
                <a:cs typeface="+mn-ea"/>
                <a:sym typeface="+mn-lt"/>
              </a:rPr>
              <a:t>了解创业机会识别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chemeClr val="accent6">
                  <a:lumMod val="60000"/>
                  <a:lumOff val="40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D9A8D625-238F-A31C-E53E-E34A975B16BD}"/>
              </a:ext>
            </a:extLst>
          </p:cNvPr>
          <p:cNvGrpSpPr/>
          <p:nvPr/>
        </p:nvGrpSpPr>
        <p:grpSpPr>
          <a:xfrm>
            <a:off x="1095173" y="1338675"/>
            <a:ext cx="4489538" cy="4070240"/>
            <a:chOff x="1460501" y="1293599"/>
            <a:chExt cx="4489538" cy="4070240"/>
          </a:xfrm>
        </p:grpSpPr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CE7D1F5D-D7D2-0CE0-414E-5528AE98EF40}"/>
                </a:ext>
              </a:extLst>
            </p:cNvPr>
            <p:cNvSpPr txBox="1"/>
            <p:nvPr/>
          </p:nvSpPr>
          <p:spPr>
            <a:xfrm>
              <a:off x="1460501" y="1293599"/>
              <a:ext cx="3658851" cy="50436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algn="l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ED7D31"/>
                  </a:solidFill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+mn-cs"/>
                </a:rPr>
                <a:t>一</a:t>
              </a:r>
              <a:r>
                <a:rPr lang="zh-CN" altLang="en-US" sz="2400" b="1" dirty="0">
                  <a:solidFill>
                    <a:srgbClr val="ED7D3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、</a:t>
              </a: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ED7D31"/>
                  </a:solidFill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+mn-cs"/>
                </a:rPr>
                <a:t>创业机会识别是什么</a:t>
              </a:r>
              <a:endPara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ED7D3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4764B802-48FD-2279-590D-27CF21E06040}"/>
                </a:ext>
              </a:extLst>
            </p:cNvPr>
            <p:cNvSpPr txBox="1"/>
            <p:nvPr/>
          </p:nvSpPr>
          <p:spPr>
            <a:xfrm>
              <a:off x="1614846" y="2111987"/>
              <a:ext cx="4335193" cy="325185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457200">
                <a:lnSpc>
                  <a:spcPct val="150000"/>
                </a:lnSpc>
              </a:pPr>
              <a:r>
                <a:rPr lang="zh-CN" altLang="en-US" sz="2000" dirty="0">
                  <a:latin typeface="宋体" panose="02010600030101010101" pitchFamily="2" charset="-122"/>
                  <a:ea typeface="宋体" panose="02010600030101010101" pitchFamily="2" charset="-122"/>
                </a:rPr>
                <a:t>指依据一定的标准和方法</a:t>
              </a:r>
              <a:r>
                <a:rPr lang="en-US" altLang="zh-CN" sz="2000" dirty="0">
                  <a:latin typeface="宋体" panose="02010600030101010101" pitchFamily="2" charset="-122"/>
                  <a:ea typeface="宋体" panose="02010600030101010101" pitchFamily="2" charset="-122"/>
                </a:rPr>
                <a:t>,</a:t>
              </a:r>
              <a:r>
                <a:rPr lang="zh-CN" altLang="en-US" sz="2000" dirty="0">
                  <a:latin typeface="宋体" panose="02010600030101010101" pitchFamily="2" charset="-122"/>
                  <a:ea typeface="宋体" panose="02010600030101010101" pitchFamily="2" charset="-122"/>
                </a:rPr>
                <a:t>从大量创意当中挑选出具有顾客需求的创意</a:t>
              </a:r>
              <a:r>
                <a:rPr lang="en-US" altLang="zh-CN" sz="2000" dirty="0">
                  <a:latin typeface="宋体" panose="02010600030101010101" pitchFamily="2" charset="-122"/>
                  <a:ea typeface="宋体" panose="02010600030101010101" pitchFamily="2" charset="-122"/>
                </a:rPr>
                <a:t>,</a:t>
              </a:r>
              <a:r>
                <a:rPr lang="zh-CN" altLang="en-US" sz="2000" dirty="0">
                  <a:latin typeface="宋体" panose="02010600030101010101" pitchFamily="2" charset="-122"/>
                  <a:ea typeface="宋体" panose="02010600030101010101" pitchFamily="2" charset="-122"/>
                </a:rPr>
                <a:t>是从市场角度对创意的评估</a:t>
              </a:r>
              <a:r>
                <a:rPr lang="en-US" altLang="zh-CN" sz="2000" dirty="0">
                  <a:latin typeface="宋体" panose="02010600030101010101" pitchFamily="2" charset="-122"/>
                  <a:ea typeface="宋体" panose="02010600030101010101" pitchFamily="2" charset="-122"/>
                </a:rPr>
                <a:t>,</a:t>
              </a:r>
              <a:r>
                <a:rPr lang="zh-CN" altLang="en-US" sz="2000" dirty="0">
                  <a:latin typeface="宋体" panose="02010600030101010101" pitchFamily="2" charset="-122"/>
                  <a:ea typeface="宋体" panose="02010600030101010101" pitchFamily="2" charset="-122"/>
                </a:rPr>
                <a:t>体现创业机会的有用性。</a:t>
              </a:r>
              <a:endParaRPr lang="en-US" altLang="zh-CN" sz="2000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  <a:p>
              <a:pPr indent="457200">
                <a:lnSpc>
                  <a:spcPct val="150000"/>
                </a:lnSpc>
              </a:pPr>
              <a:r>
                <a:rPr lang="zh-CN" altLang="en-US" sz="2000" dirty="0">
                  <a:latin typeface="宋体" panose="02010600030101010101" pitchFamily="2" charset="-122"/>
                  <a:ea typeface="宋体" panose="02010600030101010101" pitchFamily="2" charset="-122"/>
                </a:rPr>
                <a:t>创业机会识别是一个创造过程</a:t>
              </a:r>
              <a:r>
                <a:rPr lang="en-US" altLang="zh-CN" sz="2000" dirty="0">
                  <a:latin typeface="宋体" panose="02010600030101010101" pitchFamily="2" charset="-122"/>
                  <a:ea typeface="宋体" panose="02010600030101010101" pitchFamily="2" charset="-122"/>
                </a:rPr>
                <a:t>,</a:t>
              </a:r>
              <a:r>
                <a:rPr lang="zh-CN" altLang="en-US" sz="2000" dirty="0">
                  <a:latin typeface="宋体" panose="02010600030101010101" pitchFamily="2" charset="-122"/>
                  <a:ea typeface="宋体" panose="02010600030101010101" pitchFamily="2" charset="-122"/>
                </a:rPr>
                <a:t>是不断反复的创造性思维过程</a:t>
              </a:r>
              <a:r>
                <a:rPr lang="en-US" altLang="zh-CN" sz="2000" dirty="0">
                  <a:latin typeface="宋体" panose="02010600030101010101" pitchFamily="2" charset="-122"/>
                  <a:ea typeface="宋体" panose="02010600030101010101" pitchFamily="2" charset="-122"/>
                </a:rPr>
                <a:t>,</a:t>
              </a:r>
              <a:r>
                <a:rPr lang="zh-CN" altLang="en-US" sz="2000" dirty="0">
                  <a:latin typeface="宋体" panose="02010600030101010101" pitchFamily="2" charset="-122"/>
                  <a:ea typeface="宋体" panose="02010600030101010101" pitchFamily="2" charset="-122"/>
                </a:rPr>
                <a:t>是创业者与外部环境</a:t>
              </a:r>
              <a:r>
                <a:rPr lang="en-US" altLang="zh-CN" sz="2000" dirty="0">
                  <a:latin typeface="宋体" panose="02010600030101010101" pitchFamily="2" charset="-122"/>
                  <a:ea typeface="宋体" panose="02010600030101010101" pitchFamily="2" charset="-122"/>
                </a:rPr>
                <a:t>(</a:t>
              </a:r>
              <a:r>
                <a:rPr lang="zh-CN" altLang="en-US" sz="2000" dirty="0">
                  <a:latin typeface="宋体" panose="02010600030101010101" pitchFamily="2" charset="-122"/>
                  <a:ea typeface="宋体" panose="02010600030101010101" pitchFamily="2" charset="-122"/>
                </a:rPr>
                <a:t>机会来源</a:t>
              </a:r>
              <a:r>
                <a:rPr lang="en-US" altLang="zh-CN" sz="2000" dirty="0">
                  <a:latin typeface="宋体" panose="02010600030101010101" pitchFamily="2" charset="-122"/>
                  <a:ea typeface="宋体" panose="02010600030101010101" pitchFamily="2" charset="-122"/>
                </a:rPr>
                <a:t>)</a:t>
              </a:r>
              <a:r>
                <a:rPr lang="zh-CN" altLang="en-US" sz="2000" dirty="0">
                  <a:latin typeface="宋体" panose="02010600030101010101" pitchFamily="2" charset="-122"/>
                  <a:ea typeface="宋体" panose="02010600030101010101" pitchFamily="2" charset="-122"/>
                </a:rPr>
                <a:t>互动的过程。</a:t>
              </a: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49280268-977C-5FDF-10FD-5EAC76A6D432}"/>
              </a:ext>
            </a:extLst>
          </p:cNvPr>
          <p:cNvGrpSpPr/>
          <p:nvPr/>
        </p:nvGrpSpPr>
        <p:grpSpPr>
          <a:xfrm>
            <a:off x="6048779" y="1338675"/>
            <a:ext cx="5097885" cy="4217886"/>
            <a:chOff x="1460501" y="1293599"/>
            <a:chExt cx="5097885" cy="4217886"/>
          </a:xfrm>
        </p:grpSpPr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CCB80A8E-8A89-FBBE-A4B4-FE5BECD29CCE}"/>
                </a:ext>
              </a:extLst>
            </p:cNvPr>
            <p:cNvSpPr txBox="1"/>
            <p:nvPr/>
          </p:nvSpPr>
          <p:spPr>
            <a:xfrm>
              <a:off x="1460501" y="1293599"/>
              <a:ext cx="5097885" cy="50436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algn="l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ED7D31"/>
                  </a:solidFill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+mn-cs"/>
                </a:rPr>
                <a:t>二</a:t>
              </a:r>
              <a:r>
                <a:rPr lang="zh-CN" altLang="en-US" sz="2400" b="1" dirty="0">
                  <a:solidFill>
                    <a:srgbClr val="ED7D3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、</a:t>
              </a: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ED7D31"/>
                  </a:solidFill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+mn-cs"/>
                </a:rPr>
                <a:t>创业机会识别的影响因素与过程</a:t>
              </a:r>
              <a:endPara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ED7D3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CFDFD5E2-4C09-26E0-623A-C459C3064CFB}"/>
                </a:ext>
              </a:extLst>
            </p:cNvPr>
            <p:cNvSpPr txBox="1"/>
            <p:nvPr/>
          </p:nvSpPr>
          <p:spPr>
            <a:xfrm>
              <a:off x="1621285" y="1797968"/>
              <a:ext cx="4937101" cy="371351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457200">
                <a:lnSpc>
                  <a:spcPct val="150000"/>
                </a:lnSpc>
              </a:pPr>
              <a:r>
                <a:rPr lang="zh-CN" altLang="en-US" sz="2000" dirty="0">
                  <a:latin typeface="宋体" panose="02010600030101010101" pitchFamily="2" charset="-122"/>
                  <a:ea typeface="宋体" panose="02010600030101010101" pitchFamily="2" charset="-122"/>
                </a:rPr>
                <a:t>创业机会是一种满足未满足的有效需要的可能性，它可以视为市场需求和企业家精神的一个交集</a:t>
              </a:r>
              <a:r>
                <a:rPr lang="en-US" altLang="zh-CN" sz="2000" dirty="0">
                  <a:latin typeface="宋体" panose="02010600030101010101" pitchFamily="2" charset="-122"/>
                  <a:ea typeface="宋体" panose="02010600030101010101" pitchFamily="2" charset="-122"/>
                </a:rPr>
                <a:t>,</a:t>
              </a:r>
              <a:r>
                <a:rPr lang="zh-CN" altLang="en-US" sz="2000" dirty="0">
                  <a:latin typeface="宋体" panose="02010600030101010101" pitchFamily="2" charset="-122"/>
                  <a:ea typeface="宋体" panose="02010600030101010101" pitchFamily="2" charset="-122"/>
                </a:rPr>
                <a:t>是企业家所能识别的有效需求。作为创业活动的起点</a:t>
              </a:r>
              <a:r>
                <a:rPr lang="en-US" altLang="zh-CN" sz="2000" dirty="0">
                  <a:latin typeface="宋体" panose="02010600030101010101" pitchFamily="2" charset="-122"/>
                  <a:ea typeface="宋体" panose="02010600030101010101" pitchFamily="2" charset="-122"/>
                </a:rPr>
                <a:t>,</a:t>
              </a:r>
              <a:r>
                <a:rPr lang="zh-CN" altLang="en-US" sz="2000" dirty="0">
                  <a:latin typeface="宋体" panose="02010600030101010101" pitchFamily="2" charset="-122"/>
                  <a:ea typeface="宋体" panose="02010600030101010101" pitchFamily="2" charset="-122"/>
                </a:rPr>
                <a:t>识别好的创业机会能够从根本上促进创业活动的发展。</a:t>
              </a:r>
              <a:endParaRPr lang="en-US" altLang="zh-CN" sz="2000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  <a:p>
              <a:pPr indent="457200">
                <a:lnSpc>
                  <a:spcPct val="150000"/>
                </a:lnSpc>
              </a:pPr>
              <a:r>
                <a:rPr lang="zh-CN" altLang="en-US" sz="2000" dirty="0">
                  <a:solidFill>
                    <a:schemeClr val="accent2">
                      <a:lumMod val="50000"/>
                    </a:schemeClr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创业机会识别的影响因素可以分为先前经验、认知经验、社会关系网络、创造性四种因素。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348840043"/>
      </p:ext>
    </p:extLst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01"/>
          <p:cNvSpPr>
            <a:spLocks noChangeAspect="1"/>
          </p:cNvSpPr>
          <p:nvPr/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chemeClr val="accent6">
                  <a:lumMod val="60000"/>
                  <a:lumOff val="40000"/>
                </a:schemeClr>
              </a:gs>
              <a:gs pos="100000">
                <a:schemeClr val="accent6">
                  <a:lumMod val="20000"/>
                  <a:lumOff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5" name="íSľïḑe"/>
          <p:cNvSpPr txBox="1"/>
          <p:nvPr/>
        </p:nvSpPr>
        <p:spPr>
          <a:xfrm>
            <a:off x="1044743" y="145979"/>
            <a:ext cx="3882715" cy="800219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800" kern="0" dirty="0">
                <a:solidFill>
                  <a:schemeClr val="accent6">
                    <a:lumMod val="60000"/>
                    <a:lumOff val="40000"/>
                  </a:schemeClr>
                </a:solidFill>
                <a:cs typeface="+mn-ea"/>
                <a:sym typeface="+mn-lt"/>
              </a:rPr>
              <a:t>步骤二 </a:t>
            </a:r>
            <a:endParaRPr lang="en-US" altLang="zh-CN" sz="1800" kern="0" dirty="0">
              <a:solidFill>
                <a:schemeClr val="accent6">
                  <a:lumMod val="60000"/>
                  <a:lumOff val="40000"/>
                </a:schemeClr>
              </a:solidFill>
              <a:cs typeface="+mn-ea"/>
              <a:sym typeface="+mn-lt"/>
            </a:endParaRPr>
          </a:p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800" kern="0" dirty="0">
                <a:solidFill>
                  <a:schemeClr val="accent6">
                    <a:lumMod val="60000"/>
                    <a:lumOff val="40000"/>
                  </a:schemeClr>
                </a:solidFill>
                <a:cs typeface="+mn-ea"/>
                <a:sym typeface="+mn-lt"/>
              </a:rPr>
              <a:t>了解创业机会识别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chemeClr val="accent6">
                  <a:lumMod val="60000"/>
                  <a:lumOff val="40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DD9F752A-2AEF-E396-0B47-9D72CDB6DFEF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9089" y="1864580"/>
            <a:ext cx="9663101" cy="433743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grpSp>
        <p:nvGrpSpPr>
          <p:cNvPr id="15" name="组合 14">
            <a:extLst>
              <a:ext uri="{FF2B5EF4-FFF2-40B4-BE49-F238E27FC236}">
                <a16:creationId xmlns:a16="http://schemas.microsoft.com/office/drawing/2014/main" id="{547C37C5-4AD4-DC86-5361-EB2F079C6A7E}"/>
              </a:ext>
            </a:extLst>
          </p:cNvPr>
          <p:cNvGrpSpPr/>
          <p:nvPr/>
        </p:nvGrpSpPr>
        <p:grpSpPr>
          <a:xfrm>
            <a:off x="1258957" y="1153204"/>
            <a:ext cx="3366053" cy="504369"/>
            <a:chOff x="1258957" y="1153204"/>
            <a:chExt cx="3366053" cy="504369"/>
          </a:xfrm>
        </p:grpSpPr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CCB80A8E-8A89-FBBE-A4B4-FE5BECD29CCE}"/>
                </a:ext>
              </a:extLst>
            </p:cNvPr>
            <p:cNvSpPr txBox="1"/>
            <p:nvPr/>
          </p:nvSpPr>
          <p:spPr>
            <a:xfrm>
              <a:off x="1620968" y="1153204"/>
              <a:ext cx="3004042" cy="50436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algn="l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chemeClr val="accent2">
                      <a:lumMod val="50000"/>
                    </a:schemeClr>
                  </a:solidFill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+mn-cs"/>
                </a:rPr>
                <a:t>创业机会识别的过程</a:t>
              </a:r>
              <a:endPara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" name="椭圆 11">
              <a:extLst>
                <a:ext uri="{FF2B5EF4-FFF2-40B4-BE49-F238E27FC236}">
                  <a16:creationId xmlns:a16="http://schemas.microsoft.com/office/drawing/2014/main" id="{30D16200-C3C2-F4CD-2B1C-99EED5380E69}"/>
                </a:ext>
              </a:extLst>
            </p:cNvPr>
            <p:cNvSpPr/>
            <p:nvPr/>
          </p:nvSpPr>
          <p:spPr>
            <a:xfrm>
              <a:off x="1258957" y="1298713"/>
              <a:ext cx="311426" cy="298173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718403884"/>
      </p:ext>
    </p:extLst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01"/>
          <p:cNvSpPr>
            <a:spLocks noChangeAspect="1"/>
          </p:cNvSpPr>
          <p:nvPr/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chemeClr val="accent6">
                  <a:lumMod val="60000"/>
                  <a:lumOff val="40000"/>
                </a:schemeClr>
              </a:gs>
              <a:gs pos="100000">
                <a:schemeClr val="accent6">
                  <a:lumMod val="20000"/>
                  <a:lumOff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5" name="íSľïḑe"/>
          <p:cNvSpPr txBox="1"/>
          <p:nvPr/>
        </p:nvSpPr>
        <p:spPr>
          <a:xfrm>
            <a:off x="1044743" y="145979"/>
            <a:ext cx="4319308" cy="800219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800" kern="0" dirty="0">
                <a:solidFill>
                  <a:schemeClr val="accent6">
                    <a:lumMod val="60000"/>
                    <a:lumOff val="40000"/>
                  </a:schemeClr>
                </a:solidFill>
                <a:cs typeface="+mn-ea"/>
                <a:sym typeface="+mn-lt"/>
              </a:rPr>
              <a:t>步骤三</a:t>
            </a:r>
            <a:endParaRPr lang="en-US" altLang="zh-CN" sz="1800" kern="0" dirty="0">
              <a:solidFill>
                <a:schemeClr val="accent6">
                  <a:lumMod val="60000"/>
                  <a:lumOff val="40000"/>
                </a:schemeClr>
              </a:solidFill>
              <a:cs typeface="+mn-ea"/>
              <a:sym typeface="+mn-lt"/>
            </a:endParaRPr>
          </a:p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800" kern="0" dirty="0">
                <a:solidFill>
                  <a:schemeClr val="accent6">
                    <a:lumMod val="60000"/>
                    <a:lumOff val="40000"/>
                  </a:schemeClr>
                </a:solidFill>
                <a:cs typeface="+mn-ea"/>
                <a:sym typeface="+mn-lt"/>
              </a:rPr>
              <a:t>掌握识别创业机会的方法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chemeClr val="accent6">
                  <a:lumMod val="60000"/>
                  <a:lumOff val="40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aphicFrame>
        <p:nvGraphicFramePr>
          <p:cNvPr id="32" name="表格 31">
            <a:extLst>
              <a:ext uri="{FF2B5EF4-FFF2-40B4-BE49-F238E27FC236}">
                <a16:creationId xmlns:a16="http://schemas.microsoft.com/office/drawing/2014/main" id="{F0FA7131-09EF-773F-C033-2CE929B6516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19765517"/>
              </p:ext>
            </p:extLst>
          </p:nvPr>
        </p:nvGraphicFramePr>
        <p:xfrm>
          <a:off x="1199290" y="1616027"/>
          <a:ext cx="10274288" cy="479451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997009">
                  <a:extLst>
                    <a:ext uri="{9D8B030D-6E8A-4147-A177-3AD203B41FA5}">
                      <a16:colId xmlns:a16="http://schemas.microsoft.com/office/drawing/2014/main" val="3946855829"/>
                    </a:ext>
                  </a:extLst>
                </a:gridCol>
                <a:gridCol w="8277279">
                  <a:extLst>
                    <a:ext uri="{9D8B030D-6E8A-4147-A177-3AD203B41FA5}">
                      <a16:colId xmlns:a16="http://schemas.microsoft.com/office/drawing/2014/main" val="3509944003"/>
                    </a:ext>
                  </a:extLst>
                </a:gridCol>
              </a:tblGrid>
              <a:tr h="934986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CN" sz="2000" b="1" dirty="0">
                        <a:solidFill>
                          <a:schemeClr val="accent6">
                            <a:lumMod val="75000"/>
                          </a:schemeClr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000" b="1" dirty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1.</a:t>
                      </a:r>
                      <a:r>
                        <a:rPr lang="zh-CN" altLang="en-US" sz="2000" b="1" dirty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新眼光调查</a:t>
                      </a:r>
                      <a:endParaRPr lang="en-US" altLang="zh-CN" sz="2000" b="1" dirty="0">
                        <a:solidFill>
                          <a:schemeClr val="accent6">
                            <a:lumMod val="75000"/>
                          </a:schemeClr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en-US" sz="2000" b="1" dirty="0">
                        <a:solidFill>
                          <a:schemeClr val="accent6">
                            <a:lumMod val="75000"/>
                          </a:schemeClr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solidFill>
                      <a:srgbClr val="E7F6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457200" algn="l" defTabSz="914400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800" b="0" dirty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通过与顾客、供应商、销售商交谈开展初级调查</a:t>
                      </a:r>
                      <a:r>
                        <a:rPr lang="en-US" altLang="zh-CN" sz="1800" b="0" dirty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,</a:t>
                      </a:r>
                      <a:r>
                        <a:rPr lang="zh-CN" altLang="en-US" sz="1800" b="0" dirty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了解目前状况和市场未来需求</a:t>
                      </a:r>
                      <a:r>
                        <a:rPr lang="en-US" altLang="zh-CN" sz="1800" b="0" dirty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;</a:t>
                      </a:r>
                      <a:r>
                        <a:rPr lang="zh-CN" altLang="en-US" sz="1800" b="0" dirty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利用互联网等渠道搜索相关数据和信息进行二级调查</a:t>
                      </a:r>
                      <a:r>
                        <a:rPr lang="en-US" altLang="zh-CN" sz="1800" b="0" dirty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;</a:t>
                      </a:r>
                      <a:r>
                        <a:rPr lang="zh-CN" altLang="en-US" sz="1800" b="0" dirty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最后总结众多的想法和对信息的验证来识别创业机会。</a:t>
                      </a:r>
                    </a:p>
                  </a:txBody>
                  <a:tcPr>
                    <a:solidFill>
                      <a:srgbClr val="E7F6E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94239414"/>
                  </a:ext>
                </a:extLst>
              </a:tr>
              <a:tr h="93701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CN" sz="2000" b="1" dirty="0">
                        <a:solidFill>
                          <a:schemeClr val="accent6">
                            <a:lumMod val="75000"/>
                          </a:schemeClr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000" b="1" dirty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2.</a:t>
                      </a:r>
                      <a:r>
                        <a:rPr lang="zh-CN" altLang="en-US" sz="2000" b="1" dirty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系统分析</a:t>
                      </a:r>
                      <a:endParaRPr lang="en-US" altLang="zh-CN" sz="2000" b="1" dirty="0">
                        <a:solidFill>
                          <a:schemeClr val="accent6">
                            <a:lumMod val="75000"/>
                          </a:schemeClr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solidFill>
                      <a:srgbClr val="E7F6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457200" algn="l" defTabSz="914400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800" b="0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借助市场调研的方式</a:t>
                      </a:r>
                      <a:r>
                        <a:rPr lang="en-US" altLang="zh-CN" sz="1800" b="0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,</a:t>
                      </a:r>
                      <a:r>
                        <a:rPr lang="zh-CN" altLang="en-US" sz="1800" b="0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从企业的宏观环境</a:t>
                      </a:r>
                      <a:r>
                        <a:rPr lang="en-US" altLang="zh-CN" sz="1800" b="0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(</a:t>
                      </a:r>
                      <a:r>
                        <a:rPr lang="zh-CN" altLang="en-US" sz="1800" b="0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政治、社会、法律、技术、人口等</a:t>
                      </a:r>
                      <a:r>
                        <a:rPr lang="en-US" altLang="zh-CN" sz="1800" b="0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)</a:t>
                      </a:r>
                      <a:r>
                        <a:rPr lang="zh-CN" altLang="en-US" sz="1800" b="0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与微观环境</a:t>
                      </a:r>
                      <a:r>
                        <a:rPr lang="en-US" altLang="zh-CN" sz="1800" b="0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(</a:t>
                      </a:r>
                      <a:r>
                        <a:rPr lang="zh-CN" altLang="en-US" sz="1800" b="0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细分市场、顾客、竞争对手、供应商等</a:t>
                      </a:r>
                      <a:r>
                        <a:rPr lang="en-US" altLang="zh-CN" sz="1800" b="0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)</a:t>
                      </a:r>
                      <a:r>
                        <a:rPr lang="zh-CN" altLang="en-US" sz="1800" b="0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的变化中寻找新的顾客需求、新的创业机会。</a:t>
                      </a:r>
                    </a:p>
                  </a:txBody>
                  <a:tcPr>
                    <a:solidFill>
                      <a:srgbClr val="E7F6E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55858409"/>
                  </a:ext>
                </a:extLst>
              </a:tr>
              <a:tr h="93701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CN" sz="2000" b="1" dirty="0">
                        <a:solidFill>
                          <a:schemeClr val="accent6">
                            <a:lumMod val="75000"/>
                          </a:schemeClr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000" b="1" dirty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3.</a:t>
                      </a:r>
                      <a:r>
                        <a:rPr lang="zh-CN" altLang="en-US" sz="2000" b="1" dirty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问题分析</a:t>
                      </a:r>
                      <a:endParaRPr lang="en-US" altLang="zh-CN" sz="2000" b="1" dirty="0">
                        <a:solidFill>
                          <a:schemeClr val="accent6">
                            <a:lumMod val="75000"/>
                          </a:schemeClr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solidFill>
                      <a:srgbClr val="E7F6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457200" algn="l" defTabSz="914400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800" b="0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先找出个人或组织的需要及面临的问题，然后可以使用七步分析法</a:t>
                      </a:r>
                      <a:r>
                        <a:rPr lang="en-US" altLang="zh-CN" sz="1800" b="0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(</a:t>
                      </a:r>
                      <a:r>
                        <a:rPr lang="zh-CN" altLang="en-US" sz="1800" b="0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即定义问题、分解问题、问题排序、分析问题、关键问题、归纳问题、交流沟通</a:t>
                      </a:r>
                      <a:r>
                        <a:rPr lang="en-US" altLang="zh-CN" sz="1800" b="0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)</a:t>
                      </a:r>
                      <a:r>
                        <a:rPr lang="zh-CN" altLang="en-US" sz="1800" b="0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进行问题分析，找到解决问题的方案。</a:t>
                      </a:r>
                    </a:p>
                  </a:txBody>
                  <a:tcPr>
                    <a:solidFill>
                      <a:srgbClr val="E7F6E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04853540"/>
                  </a:ext>
                </a:extLst>
              </a:tr>
              <a:tr h="751775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CN" sz="2000" b="1" dirty="0">
                        <a:solidFill>
                          <a:schemeClr val="accent6">
                            <a:lumMod val="75000"/>
                          </a:schemeClr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000" b="1" dirty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4.</a:t>
                      </a:r>
                      <a:r>
                        <a:rPr lang="zh-CN" altLang="en-US" sz="2000" b="1" dirty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顾客分析</a:t>
                      </a:r>
                      <a:endParaRPr lang="en-US" altLang="zh-CN" sz="2000" b="1" dirty="0">
                        <a:solidFill>
                          <a:schemeClr val="accent6">
                            <a:lumMod val="75000"/>
                          </a:schemeClr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solidFill>
                      <a:srgbClr val="E7F6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457200" algn="l" defTabSz="914400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800" b="0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要求消费者提出他们使用某种产品时所遇到的问题，然后对这些问题的主要特性、解决办法、改进成本等进行评估</a:t>
                      </a:r>
                      <a:r>
                        <a:rPr lang="en-US" altLang="zh-CN" sz="1800" b="0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,</a:t>
                      </a:r>
                      <a:r>
                        <a:rPr lang="zh-CN" altLang="en-US" sz="1800" b="0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据此选定值得开发的构思。</a:t>
                      </a:r>
                    </a:p>
                  </a:txBody>
                  <a:tcPr>
                    <a:solidFill>
                      <a:srgbClr val="E7F6E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03360751"/>
                  </a:ext>
                </a:extLst>
              </a:tr>
              <a:tr h="93701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CN" sz="2000" b="1" dirty="0">
                        <a:solidFill>
                          <a:schemeClr val="accent6">
                            <a:lumMod val="75000"/>
                          </a:schemeClr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000" b="1" dirty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5.</a:t>
                      </a:r>
                      <a:r>
                        <a:rPr lang="zh-CN" altLang="en-US" sz="2000" b="1" dirty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创造需求</a:t>
                      </a:r>
                      <a:endParaRPr lang="en-US" altLang="zh-CN" sz="2000" b="1" dirty="0">
                        <a:solidFill>
                          <a:schemeClr val="accent6">
                            <a:lumMod val="75000"/>
                          </a:schemeClr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solidFill>
                      <a:srgbClr val="E7F6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457200" algn="l" defTabSz="914400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800" b="0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它可能始于明确拟满足的市场需求，从而积极探索相应的新技术和新知识，也可能始于一项新技术发明</a:t>
                      </a:r>
                      <a:r>
                        <a:rPr lang="en-US" altLang="zh-CN" sz="1800" b="0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,</a:t>
                      </a:r>
                      <a:r>
                        <a:rPr lang="zh-CN" altLang="en-US" sz="1800" b="0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进而积极探索新技术的商业价值。</a:t>
                      </a:r>
                    </a:p>
                  </a:txBody>
                  <a:tcPr>
                    <a:solidFill>
                      <a:srgbClr val="E7F6E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3647759"/>
                  </a:ext>
                </a:extLst>
              </a:tr>
            </a:tbl>
          </a:graphicData>
        </a:graphic>
      </p:graphicFrame>
      <p:grpSp>
        <p:nvGrpSpPr>
          <p:cNvPr id="2" name="组合 1">
            <a:extLst>
              <a:ext uri="{FF2B5EF4-FFF2-40B4-BE49-F238E27FC236}">
                <a16:creationId xmlns:a16="http://schemas.microsoft.com/office/drawing/2014/main" id="{DC664F79-AC78-0200-A19B-DFCFDE7552A6}"/>
              </a:ext>
            </a:extLst>
          </p:cNvPr>
          <p:cNvGrpSpPr/>
          <p:nvPr/>
        </p:nvGrpSpPr>
        <p:grpSpPr>
          <a:xfrm>
            <a:off x="1199290" y="1011531"/>
            <a:ext cx="3366053" cy="504369"/>
            <a:chOff x="1258957" y="1153204"/>
            <a:chExt cx="3366053" cy="504369"/>
          </a:xfrm>
        </p:grpSpPr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2097C163-6815-A1F5-19FB-B850E401480E}"/>
                </a:ext>
              </a:extLst>
            </p:cNvPr>
            <p:cNvSpPr txBox="1"/>
            <p:nvPr/>
          </p:nvSpPr>
          <p:spPr>
            <a:xfrm>
              <a:off x="1620968" y="1153204"/>
              <a:ext cx="3004042" cy="50436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algn="l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2400" b="1" dirty="0">
                  <a:solidFill>
                    <a:schemeClr val="accent2">
                      <a:lumMod val="50000"/>
                    </a:schemeClr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识别创业机会的方法</a:t>
              </a:r>
              <a:endPara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" name="椭圆 6">
              <a:extLst>
                <a:ext uri="{FF2B5EF4-FFF2-40B4-BE49-F238E27FC236}">
                  <a16:creationId xmlns:a16="http://schemas.microsoft.com/office/drawing/2014/main" id="{8013EE76-FB42-BB76-CE95-8EDE0692EC61}"/>
                </a:ext>
              </a:extLst>
            </p:cNvPr>
            <p:cNvSpPr/>
            <p:nvPr/>
          </p:nvSpPr>
          <p:spPr>
            <a:xfrm>
              <a:off x="1258957" y="1298713"/>
              <a:ext cx="311426" cy="298173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003139942"/>
      </p:ext>
    </p:extLst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>
            <a:extLst>
              <a:ext uri="{FF2B5EF4-FFF2-40B4-BE49-F238E27FC236}">
                <a16:creationId xmlns:a16="http://schemas.microsoft.com/office/drawing/2014/main" id="{242D27E9-BA72-6109-EFD2-82606556E131}"/>
              </a:ext>
            </a:extLst>
          </p:cNvPr>
          <p:cNvPicPr>
            <a:picLocks/>
          </p:cNvPicPr>
          <p:nvPr/>
        </p:nvPicPr>
        <p:blipFill>
          <a:blip r:embed="rId2" cstate="print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895" y="4040377"/>
            <a:ext cx="4105275" cy="203097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01"/>
          <p:cNvSpPr>
            <a:spLocks noChangeAspect="1"/>
          </p:cNvSpPr>
          <p:nvPr/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chemeClr val="accent6">
                  <a:lumMod val="60000"/>
                  <a:lumOff val="40000"/>
                </a:schemeClr>
              </a:gs>
              <a:gs pos="100000">
                <a:schemeClr val="accent6">
                  <a:lumMod val="20000"/>
                  <a:lumOff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5" name="íSľïḑe"/>
          <p:cNvSpPr txBox="1"/>
          <p:nvPr/>
        </p:nvSpPr>
        <p:spPr>
          <a:xfrm>
            <a:off x="1044743" y="145979"/>
            <a:ext cx="3882715" cy="800219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800" kern="0" dirty="0">
                <a:solidFill>
                  <a:schemeClr val="accent6">
                    <a:lumMod val="60000"/>
                    <a:lumOff val="40000"/>
                  </a:schemeClr>
                </a:solidFill>
                <a:cs typeface="+mn-ea"/>
                <a:sym typeface="+mn-lt"/>
              </a:rPr>
              <a:t>步骤四</a:t>
            </a:r>
            <a:endParaRPr lang="en-US" altLang="zh-CN" sz="1800" kern="0" dirty="0">
              <a:solidFill>
                <a:schemeClr val="accent6">
                  <a:lumMod val="60000"/>
                  <a:lumOff val="40000"/>
                </a:schemeClr>
              </a:solidFill>
              <a:cs typeface="+mn-ea"/>
              <a:sym typeface="+mn-lt"/>
            </a:endParaRPr>
          </a:p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800" kern="0" dirty="0">
                <a:solidFill>
                  <a:schemeClr val="accent6">
                    <a:lumMod val="60000"/>
                    <a:lumOff val="40000"/>
                  </a:schemeClr>
                </a:solidFill>
                <a:cs typeface="+mn-ea"/>
                <a:sym typeface="+mn-lt"/>
              </a:rPr>
              <a:t>开展创业实践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chemeClr val="accent6">
                  <a:lumMod val="60000"/>
                  <a:lumOff val="40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B37875D6-C087-F36A-60EA-B01D3A8C420F}"/>
              </a:ext>
            </a:extLst>
          </p:cNvPr>
          <p:cNvSpPr txBox="1"/>
          <p:nvPr/>
        </p:nvSpPr>
        <p:spPr>
          <a:xfrm>
            <a:off x="1896862" y="1104509"/>
            <a:ext cx="8751260" cy="293586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百色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位于广西西南部右江河谷地带，素有“天然温室”的美誉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这片温暖湿润的红色圣地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不仅孕育过革命的火种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更养育出色泽鲜亮、皮薄汁盈、口感清甜的圣女果。勤劳的村民们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利用冬闲水稻田种植圣女果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一块地赚两份钱。近年来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随着电商平台不断发展完善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加之物流体系细密铺就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城乡年货大采买已从过去线下的零散模式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转变为线上一站购齐。不少原本在外打工的年轻人正逐渐回流家乡，不少人回到农村做电商，自己在家创业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也能一天发个几千斤、一万斤。对于创业者来说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返乡创业既可以带动乡亲提高收入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为乡村振兴贡献力量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又可以实现自己的创业梦想。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00A3E754-E7EE-CCA3-7D8B-5B4AB5BD7237}"/>
              </a:ext>
            </a:extLst>
          </p:cNvPr>
          <p:cNvGrpSpPr/>
          <p:nvPr/>
        </p:nvGrpSpPr>
        <p:grpSpPr>
          <a:xfrm>
            <a:off x="5114969" y="4093375"/>
            <a:ext cx="5180169" cy="2009108"/>
            <a:chOff x="2093543" y="1565636"/>
            <a:chExt cx="3937430" cy="4012232"/>
          </a:xfrm>
        </p:grpSpPr>
        <p:sp>
          <p:nvSpPr>
            <p:cNvPr id="7" name="云形 6">
              <a:extLst>
                <a:ext uri="{FF2B5EF4-FFF2-40B4-BE49-F238E27FC236}">
                  <a16:creationId xmlns:a16="http://schemas.microsoft.com/office/drawing/2014/main" id="{DAE07802-B74A-D781-1EDB-340701ACB3CC}"/>
                </a:ext>
              </a:extLst>
            </p:cNvPr>
            <p:cNvSpPr/>
            <p:nvPr/>
          </p:nvSpPr>
          <p:spPr>
            <a:xfrm>
              <a:off x="2093543" y="1565636"/>
              <a:ext cx="3937430" cy="4012232"/>
            </a:xfrm>
            <a:prstGeom prst="cloud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chemeClr val="accent2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3773AD5A-2E2A-2AEB-BE4B-F89F96B0B642}"/>
                </a:ext>
              </a:extLst>
            </p:cNvPr>
            <p:cNvSpPr txBox="1"/>
            <p:nvPr/>
          </p:nvSpPr>
          <p:spPr>
            <a:xfrm>
              <a:off x="2482663" y="2053407"/>
              <a:ext cx="3159188" cy="303668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45720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+mn-cs"/>
                </a:rPr>
                <a:t>(1)</a:t>
              </a:r>
              <a:r>
                <a:rPr kumimoji="0" lang="zh-CN" altLang="en-US" sz="200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+mn-cs"/>
                </a:rPr>
                <a:t>请利用从背景材料中获得的启示</a:t>
              </a:r>
              <a:r>
                <a:rPr kumimoji="0" lang="en-US" altLang="zh-CN" sz="200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+mn-cs"/>
                </a:rPr>
                <a:t>,</a:t>
              </a:r>
              <a:r>
                <a:rPr kumimoji="0" lang="zh-CN" altLang="en-US" sz="200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+mn-cs"/>
                </a:rPr>
                <a:t>思考如何识别返乡创业机会。</a:t>
              </a:r>
              <a:endParaRPr kumimoji="0" lang="en-US" altLang="zh-CN" sz="20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endParaRPr>
            </a:p>
            <a:p>
              <a:pPr marL="0" marR="0" lvl="0" indent="45720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zh-CN" sz="2000" dirty="0">
                  <a:solidFill>
                    <a:prstClr val="black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(2)</a:t>
              </a:r>
              <a:r>
                <a:rPr lang="zh-CN" altLang="en-US" sz="2000" dirty="0">
                  <a:solidFill>
                    <a:prstClr val="black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请根据自身条件及家乡的实际情况</a:t>
              </a:r>
              <a:r>
                <a:rPr lang="en-US" altLang="zh-CN" sz="2000" dirty="0">
                  <a:solidFill>
                    <a:prstClr val="black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,</a:t>
              </a:r>
              <a:r>
                <a:rPr lang="zh-CN" altLang="en-US" sz="2000" dirty="0">
                  <a:solidFill>
                    <a:prstClr val="black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识别出返乡创业机会。</a:t>
              </a:r>
              <a:endParaRPr lang="en-US" altLang="zh-CN" sz="2000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06620177"/>
      </p:ext>
    </p:extLst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标题 3"/>
          <p:cNvSpPr txBox="1"/>
          <p:nvPr/>
        </p:nvSpPr>
        <p:spPr>
          <a:xfrm>
            <a:off x="1938646" y="1164867"/>
            <a:ext cx="8314708" cy="2674161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kern="1200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zh-CN" altLang="en-US" sz="5400" spc="300" dirty="0">
                <a:solidFill>
                  <a:schemeClr val="accent6">
                    <a:lumMod val="60000"/>
                    <a:lumOff val="4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任务二</a:t>
            </a:r>
            <a:endParaRPr lang="en-US" altLang="zh-CN" sz="5400" spc="300" dirty="0">
              <a:solidFill>
                <a:schemeClr val="accent6">
                  <a:lumMod val="60000"/>
                  <a:lumOff val="4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  <a:p>
            <a:pPr lvl="0" algn="ctr">
              <a:lnSpc>
                <a:spcPct val="50000"/>
              </a:lnSpc>
            </a:pPr>
            <a:endParaRPr lang="en-US" altLang="zh-CN" sz="6600" spc="300" dirty="0">
              <a:solidFill>
                <a:schemeClr val="accent6">
                  <a:lumMod val="60000"/>
                  <a:lumOff val="4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  <a:p>
            <a:pPr lvl="0" algn="ctr"/>
            <a:r>
              <a:rPr lang="zh-CN" altLang="en-US" sz="6600" spc="300" dirty="0">
                <a:solidFill>
                  <a:schemeClr val="accent6">
                    <a:lumMod val="60000"/>
                    <a:lumOff val="4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把握创业机会</a:t>
            </a:r>
          </a:p>
        </p:txBody>
      </p:sp>
    </p:spTree>
    <p:extLst>
      <p:ext uri="{BB962C8B-B14F-4D97-AF65-F5344CB8AC3E}">
        <p14:creationId xmlns:p14="http://schemas.microsoft.com/office/powerpoint/2010/main" val="262502033"/>
      </p:ext>
    </p:extLst>
  </p:cSld>
  <p:clrMapOvr>
    <a:masterClrMapping/>
  </p:clrMapOvr>
  <p:transition spd="slow" advClick="0" advTm="3000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: 圆角 2">
            <a:extLst>
              <a:ext uri="{FF2B5EF4-FFF2-40B4-BE49-F238E27FC236}">
                <a16:creationId xmlns:a16="http://schemas.microsoft.com/office/drawing/2014/main" id="{C6CCC217-93E1-A2BF-2818-8C87EA6727AC}"/>
              </a:ext>
            </a:extLst>
          </p:cNvPr>
          <p:cNvSpPr/>
          <p:nvPr/>
        </p:nvSpPr>
        <p:spPr>
          <a:xfrm>
            <a:off x="1618343" y="1330282"/>
            <a:ext cx="9585419" cy="4898571"/>
          </a:xfrm>
          <a:prstGeom prst="roundRect">
            <a:avLst/>
          </a:prstGeom>
          <a:solidFill>
            <a:srgbClr val="F2FAF5"/>
          </a:solidFill>
          <a:ln>
            <a:solidFill>
              <a:schemeClr val="accent6">
                <a:lumMod val="20000"/>
                <a:lumOff val="80000"/>
              </a:schemeClr>
            </a:solidFill>
          </a:ln>
          <a:effectLst>
            <a:softEdge rad="3175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-1404050" y="178727"/>
            <a:ext cx="7688736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4000" dirty="0">
                <a:solidFill>
                  <a:schemeClr val="accent6">
                    <a:lumMod val="60000"/>
                    <a:lumOff val="40000"/>
                  </a:schemeClr>
                </a:solidFill>
                <a:cs typeface="+mn-ea"/>
                <a:sym typeface="+mn-lt"/>
              </a:rPr>
              <a:t>任务目标</a:t>
            </a:r>
          </a:p>
        </p:txBody>
      </p:sp>
      <p:grpSp>
        <p:nvGrpSpPr>
          <p:cNvPr id="5" name="Shape;222;p28"/>
          <p:cNvGrpSpPr/>
          <p:nvPr/>
        </p:nvGrpSpPr>
        <p:grpSpPr>
          <a:xfrm rot="16200000">
            <a:off x="11454133" y="6091218"/>
            <a:ext cx="83474" cy="584215"/>
            <a:chOff x="687750" y="1096650"/>
            <a:chExt cx="64500" cy="451421"/>
          </a:xfrm>
          <a:solidFill>
            <a:srgbClr val="002FA7"/>
          </a:solidFill>
        </p:grpSpPr>
        <p:sp>
          <p:nvSpPr>
            <p:cNvPr id="6" name="Shape;223;p28"/>
            <p:cNvSpPr/>
            <p:nvPr/>
          </p:nvSpPr>
          <p:spPr>
            <a:xfrm>
              <a:off x="687750" y="1483571"/>
              <a:ext cx="64500" cy="64500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200">
                <a:solidFill>
                  <a:srgbClr val="002FA7"/>
                </a:solidFill>
                <a:cs typeface="+mn-ea"/>
                <a:sym typeface="+mn-lt"/>
              </a:endParaRPr>
            </a:p>
          </p:txBody>
        </p:sp>
        <p:sp>
          <p:nvSpPr>
            <p:cNvPr id="7" name="Shape;224;p28"/>
            <p:cNvSpPr/>
            <p:nvPr/>
          </p:nvSpPr>
          <p:spPr>
            <a:xfrm>
              <a:off x="687750" y="1290111"/>
              <a:ext cx="64500" cy="64500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200">
                <a:solidFill>
                  <a:srgbClr val="002FA7"/>
                </a:solidFill>
                <a:cs typeface="+mn-ea"/>
                <a:sym typeface="+mn-lt"/>
              </a:endParaRPr>
            </a:p>
          </p:txBody>
        </p:sp>
        <p:sp>
          <p:nvSpPr>
            <p:cNvPr id="8" name="hape;225;p28"/>
            <p:cNvSpPr/>
            <p:nvPr/>
          </p:nvSpPr>
          <p:spPr>
            <a:xfrm>
              <a:off x="687750" y="1096650"/>
              <a:ext cx="64500" cy="64500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200">
                <a:solidFill>
                  <a:srgbClr val="002FA7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9" name="Shape;222;p28"/>
          <p:cNvGrpSpPr/>
          <p:nvPr/>
        </p:nvGrpSpPr>
        <p:grpSpPr>
          <a:xfrm rot="5400000">
            <a:off x="748416" y="87346"/>
            <a:ext cx="83474" cy="584215"/>
            <a:chOff x="687750" y="1096650"/>
            <a:chExt cx="64500" cy="451421"/>
          </a:xfrm>
          <a:solidFill>
            <a:schemeClr val="accent6">
              <a:lumMod val="60000"/>
              <a:lumOff val="40000"/>
            </a:schemeClr>
          </a:solidFill>
        </p:grpSpPr>
        <p:sp>
          <p:nvSpPr>
            <p:cNvPr id="10" name="Shape;223;p28"/>
            <p:cNvSpPr/>
            <p:nvPr/>
          </p:nvSpPr>
          <p:spPr>
            <a:xfrm>
              <a:off x="687750" y="1483571"/>
              <a:ext cx="64500" cy="64500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200">
                <a:solidFill>
                  <a:srgbClr val="002FA7"/>
                </a:solidFill>
                <a:cs typeface="+mn-ea"/>
                <a:sym typeface="+mn-lt"/>
              </a:endParaRPr>
            </a:p>
          </p:txBody>
        </p:sp>
        <p:sp>
          <p:nvSpPr>
            <p:cNvPr id="11" name="Shape;224;p28"/>
            <p:cNvSpPr/>
            <p:nvPr/>
          </p:nvSpPr>
          <p:spPr>
            <a:xfrm>
              <a:off x="687750" y="1290111"/>
              <a:ext cx="64500" cy="64500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200">
                <a:solidFill>
                  <a:srgbClr val="002FA7"/>
                </a:solidFill>
                <a:cs typeface="+mn-ea"/>
                <a:sym typeface="+mn-lt"/>
              </a:endParaRPr>
            </a:p>
          </p:txBody>
        </p:sp>
        <p:sp>
          <p:nvSpPr>
            <p:cNvPr id="12" name="Shape;225;p28"/>
            <p:cNvSpPr/>
            <p:nvPr/>
          </p:nvSpPr>
          <p:spPr>
            <a:xfrm>
              <a:off x="687750" y="1096650"/>
              <a:ext cx="64500" cy="64500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200">
                <a:solidFill>
                  <a:srgbClr val="002FA7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E29BF653-3C86-D0B2-FE84-6CD6E8433535}"/>
              </a:ext>
            </a:extLst>
          </p:cNvPr>
          <p:cNvGrpSpPr/>
          <p:nvPr/>
        </p:nvGrpSpPr>
        <p:grpSpPr>
          <a:xfrm>
            <a:off x="2219839" y="3238659"/>
            <a:ext cx="4909830" cy="615456"/>
            <a:chOff x="1801996" y="2927505"/>
            <a:chExt cx="4500276" cy="615456"/>
          </a:xfrm>
        </p:grpSpPr>
        <p:sp>
          <p:nvSpPr>
            <p:cNvPr id="26" name="箭头: 五边形 25">
              <a:extLst>
                <a:ext uri="{FF2B5EF4-FFF2-40B4-BE49-F238E27FC236}">
                  <a16:creationId xmlns:a16="http://schemas.microsoft.com/office/drawing/2014/main" id="{F0CAEEEA-4183-6C3E-3359-28D072B2E679}"/>
                </a:ext>
              </a:extLst>
            </p:cNvPr>
            <p:cNvSpPr/>
            <p:nvPr/>
          </p:nvSpPr>
          <p:spPr>
            <a:xfrm>
              <a:off x="1801996" y="2927505"/>
              <a:ext cx="4500276" cy="615456"/>
            </a:xfrm>
            <a:prstGeom prst="homePlate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12A7F7D9-6E7D-668A-0F37-4A1EFDAB3279}"/>
                </a:ext>
              </a:extLst>
            </p:cNvPr>
            <p:cNvSpPr txBox="1"/>
            <p:nvPr/>
          </p:nvSpPr>
          <p:spPr>
            <a:xfrm>
              <a:off x="1885454" y="3006749"/>
              <a:ext cx="4049485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2400" b="1">
                  <a:solidFill>
                    <a:schemeClr val="accent2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</a:lstStyle>
            <a:p>
              <a:r>
                <a:rPr lang="en-US" altLang="zh-CN" dirty="0">
                  <a:solidFill>
                    <a:schemeClr val="accent2">
                      <a:lumMod val="75000"/>
                    </a:schemeClr>
                  </a:solidFill>
                </a:rPr>
                <a:t>(2)</a:t>
              </a:r>
              <a:r>
                <a:rPr lang="zh-CN" altLang="en-US" dirty="0">
                  <a:solidFill>
                    <a:schemeClr val="accent2">
                      <a:lumMod val="75000"/>
                    </a:schemeClr>
                  </a:solidFill>
                </a:rPr>
                <a:t>了解创业机会评价指标体系。</a:t>
              </a: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95D09FBE-12C3-5689-DD5B-EAE8C7A6E3D5}"/>
              </a:ext>
            </a:extLst>
          </p:cNvPr>
          <p:cNvGrpSpPr/>
          <p:nvPr/>
        </p:nvGrpSpPr>
        <p:grpSpPr>
          <a:xfrm>
            <a:off x="2219838" y="2031422"/>
            <a:ext cx="4909831" cy="615456"/>
            <a:chOff x="1801995" y="1720268"/>
            <a:chExt cx="4909831" cy="615456"/>
          </a:xfrm>
        </p:grpSpPr>
        <p:sp>
          <p:nvSpPr>
            <p:cNvPr id="25" name="箭头: 五边形 24">
              <a:extLst>
                <a:ext uri="{FF2B5EF4-FFF2-40B4-BE49-F238E27FC236}">
                  <a16:creationId xmlns:a16="http://schemas.microsoft.com/office/drawing/2014/main" id="{EA68EA73-9758-2029-0A3E-B0221AED4DE9}"/>
                </a:ext>
              </a:extLst>
            </p:cNvPr>
            <p:cNvSpPr/>
            <p:nvPr/>
          </p:nvSpPr>
          <p:spPr>
            <a:xfrm>
              <a:off x="1801995" y="1720268"/>
              <a:ext cx="4909831" cy="615456"/>
            </a:xfrm>
            <a:prstGeom prst="homePlate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26C06C03-0DA4-51DA-BD6C-3DA18848A14D}"/>
                </a:ext>
              </a:extLst>
            </p:cNvPr>
            <p:cNvSpPr txBox="1"/>
            <p:nvPr/>
          </p:nvSpPr>
          <p:spPr>
            <a:xfrm>
              <a:off x="1885453" y="1772144"/>
              <a:ext cx="4640843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/>
            <a:p>
              <a:r>
                <a:rPr lang="en-US" altLang="zh-CN" sz="2400" b="1" dirty="0">
                  <a:solidFill>
                    <a:schemeClr val="accent2">
                      <a:lumMod val="75000"/>
                    </a:schemeClr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(1)</a:t>
              </a:r>
              <a:r>
                <a:rPr lang="zh-CN" altLang="en-US" sz="2400" b="1" dirty="0">
                  <a:solidFill>
                    <a:schemeClr val="accent2">
                      <a:lumMod val="75000"/>
                    </a:schemeClr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了解创业机会评价目标、步骤。</a:t>
              </a: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DD73B09B-B3D4-E2DD-B1F2-0B8CDA79BAFB}"/>
              </a:ext>
            </a:extLst>
          </p:cNvPr>
          <p:cNvGrpSpPr/>
          <p:nvPr/>
        </p:nvGrpSpPr>
        <p:grpSpPr>
          <a:xfrm>
            <a:off x="2219839" y="4557248"/>
            <a:ext cx="5645326" cy="910241"/>
            <a:chOff x="1801996" y="2927505"/>
            <a:chExt cx="4500276" cy="910241"/>
          </a:xfrm>
        </p:grpSpPr>
        <p:sp>
          <p:nvSpPr>
            <p:cNvPr id="14" name="箭头: 五边形 13">
              <a:extLst>
                <a:ext uri="{FF2B5EF4-FFF2-40B4-BE49-F238E27FC236}">
                  <a16:creationId xmlns:a16="http://schemas.microsoft.com/office/drawing/2014/main" id="{EEE1F3EB-E613-1DD8-4A5C-D234915BD730}"/>
                </a:ext>
              </a:extLst>
            </p:cNvPr>
            <p:cNvSpPr/>
            <p:nvPr/>
          </p:nvSpPr>
          <p:spPr>
            <a:xfrm>
              <a:off x="1801996" y="2927505"/>
              <a:ext cx="4500276" cy="615456"/>
            </a:xfrm>
            <a:prstGeom prst="homePlate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330903BC-3E0B-A9D4-0AA3-710224183C96}"/>
                </a:ext>
              </a:extLst>
            </p:cNvPr>
            <p:cNvSpPr txBox="1"/>
            <p:nvPr/>
          </p:nvSpPr>
          <p:spPr>
            <a:xfrm>
              <a:off x="1885454" y="3006749"/>
              <a:ext cx="4049485" cy="83099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2400" b="1">
                  <a:solidFill>
                    <a:schemeClr val="accent2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</a:lstStyle>
            <a:p>
              <a:r>
                <a:rPr lang="en-US" altLang="zh-CN" dirty="0">
                  <a:solidFill>
                    <a:schemeClr val="accent2">
                      <a:lumMod val="75000"/>
                    </a:schemeClr>
                  </a:solidFill>
                </a:rPr>
                <a:t>(3)</a:t>
              </a:r>
              <a:r>
                <a:rPr lang="zh-CN" altLang="en-US" dirty="0">
                  <a:solidFill>
                    <a:schemeClr val="accent2">
                      <a:lumMod val="75000"/>
                    </a:schemeClr>
                  </a:solidFill>
                </a:rPr>
                <a:t>了解把握创业机会的准备、方法。</a:t>
              </a:r>
            </a:p>
          </p:txBody>
        </p:sp>
      </p:grpSp>
      <p:pic>
        <p:nvPicPr>
          <p:cNvPr id="18" name="图片 17">
            <a:extLst>
              <a:ext uri="{FF2B5EF4-FFF2-40B4-BE49-F238E27FC236}">
                <a16:creationId xmlns:a16="http://schemas.microsoft.com/office/drawing/2014/main" id="{BF8BBCA0-6123-A9E4-0734-6F9D8BF06881}"/>
              </a:ext>
            </a:extLst>
          </p:cNvPr>
          <p:cNvPicPr>
            <a:picLocks/>
          </p:cNvPicPr>
          <p:nvPr/>
        </p:nvPicPr>
        <p:blipFill>
          <a:blip r:embed="rId2" cstate="print">
            <a:alphaModFix amt="8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1655" y="1831887"/>
            <a:ext cx="3067050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4191912"/>
      </p:ext>
    </p:extLst>
  </p:cSld>
  <p:clrMapOvr>
    <a:masterClrMapping/>
  </p:clrMapOvr>
  <p:transition spd="med" advClick="0" advTm="3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01"/>
          <p:cNvSpPr>
            <a:spLocks noChangeAspect="1"/>
          </p:cNvSpPr>
          <p:nvPr/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chemeClr val="accent6">
                  <a:lumMod val="60000"/>
                  <a:lumOff val="40000"/>
                </a:schemeClr>
              </a:gs>
              <a:gs pos="100000">
                <a:schemeClr val="accent6">
                  <a:lumMod val="20000"/>
                  <a:lumOff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5" name="íSľïḑe"/>
          <p:cNvSpPr txBox="1"/>
          <p:nvPr/>
        </p:nvSpPr>
        <p:spPr>
          <a:xfrm>
            <a:off x="1044743" y="145979"/>
            <a:ext cx="4223943" cy="800219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800" kern="0" dirty="0">
                <a:solidFill>
                  <a:schemeClr val="accent6">
                    <a:lumMod val="60000"/>
                    <a:lumOff val="40000"/>
                  </a:schemeClr>
                </a:solidFill>
                <a:cs typeface="+mn-ea"/>
                <a:sym typeface="+mn-lt"/>
              </a:rPr>
              <a:t>步骤一</a:t>
            </a:r>
            <a:endParaRPr lang="en-US" altLang="zh-CN" sz="1800" kern="0" dirty="0">
              <a:solidFill>
                <a:schemeClr val="accent6">
                  <a:lumMod val="60000"/>
                  <a:lumOff val="40000"/>
                </a:schemeClr>
              </a:solidFill>
              <a:cs typeface="+mn-ea"/>
              <a:sym typeface="+mn-lt"/>
            </a:endParaRPr>
          </a:p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800" kern="0" dirty="0">
                <a:solidFill>
                  <a:schemeClr val="accent6">
                    <a:lumMod val="60000"/>
                    <a:lumOff val="40000"/>
                  </a:schemeClr>
                </a:solidFill>
                <a:cs typeface="+mn-ea"/>
                <a:sym typeface="+mn-lt"/>
              </a:rPr>
              <a:t>认识创业机会评价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chemeClr val="accent6">
                  <a:lumMod val="60000"/>
                  <a:lumOff val="40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0096665A-7AA0-0504-A9C5-F96800E46261}"/>
              </a:ext>
            </a:extLst>
          </p:cNvPr>
          <p:cNvGrpSpPr/>
          <p:nvPr/>
        </p:nvGrpSpPr>
        <p:grpSpPr>
          <a:xfrm>
            <a:off x="1348561" y="2159857"/>
            <a:ext cx="8394885" cy="3134510"/>
            <a:chOff x="1424215" y="1598399"/>
            <a:chExt cx="8550238" cy="3134510"/>
          </a:xfrm>
        </p:grpSpPr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B37875D6-C087-F36A-60EA-B01D3A8C420F}"/>
                </a:ext>
              </a:extLst>
            </p:cNvPr>
            <p:cNvSpPr txBox="1"/>
            <p:nvPr/>
          </p:nvSpPr>
          <p:spPr>
            <a:xfrm>
              <a:off x="1424215" y="4251046"/>
              <a:ext cx="8550238" cy="48186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457200">
                <a:lnSpc>
                  <a:spcPct val="150000"/>
                </a:lnSpc>
              </a:pPr>
              <a:endParaRPr lang="zh-CN" altLang="en-US" sz="2000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grpSp>
          <p:nvGrpSpPr>
            <p:cNvPr id="2" name="组合 1">
              <a:extLst>
                <a:ext uri="{FF2B5EF4-FFF2-40B4-BE49-F238E27FC236}">
                  <a16:creationId xmlns:a16="http://schemas.microsoft.com/office/drawing/2014/main" id="{0F240F11-AB61-786F-267A-924191A1059E}"/>
                </a:ext>
              </a:extLst>
            </p:cNvPr>
            <p:cNvGrpSpPr/>
            <p:nvPr/>
          </p:nvGrpSpPr>
          <p:grpSpPr>
            <a:xfrm>
              <a:off x="1612901" y="1598399"/>
              <a:ext cx="4755681" cy="2883856"/>
              <a:chOff x="1460501" y="1445999"/>
              <a:chExt cx="4755681" cy="2883856"/>
            </a:xfrm>
          </p:grpSpPr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4BD324C4-0EBA-81EB-1B98-8C9CDDB41F0F}"/>
                  </a:ext>
                </a:extLst>
              </p:cNvPr>
              <p:cNvSpPr txBox="1"/>
              <p:nvPr/>
            </p:nvSpPr>
            <p:spPr>
              <a:xfrm>
                <a:off x="1460501" y="2001332"/>
                <a:ext cx="4755681" cy="232852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indent="457200">
                  <a:lnSpc>
                    <a:spcPct val="150000"/>
                  </a:lnSpc>
                </a:pPr>
                <a:r>
                  <a:rPr lang="zh-CN" altLang="en-US" sz="2000" dirty="0">
                    <a:latin typeface="宋体" panose="02010600030101010101" pitchFamily="2" charset="-122"/>
                    <a:ea typeface="宋体" panose="02010600030101010101" pitchFamily="2" charset="-122"/>
                  </a:rPr>
                  <a:t>指从财务、顾客、内部因素和创新成长四个方面对创业机会的价值进行综合评估</a:t>
                </a:r>
                <a:r>
                  <a:rPr lang="en-US" altLang="zh-CN" sz="2000" dirty="0">
                    <a:latin typeface="宋体" panose="02010600030101010101" pitchFamily="2" charset="-122"/>
                    <a:ea typeface="宋体" panose="02010600030101010101" pitchFamily="2" charset="-122"/>
                  </a:rPr>
                  <a:t>,</a:t>
                </a:r>
                <a:r>
                  <a:rPr lang="zh-CN" altLang="en-US" sz="2000" dirty="0">
                    <a:latin typeface="宋体" panose="02010600030101010101" pitchFamily="2" charset="-122"/>
                    <a:ea typeface="宋体" panose="02010600030101010101" pitchFamily="2" charset="-122"/>
                  </a:rPr>
                  <a:t>以确定其优先级别从而形成商业模式，并决定下一步是否对其进行开发和利用的过程。</a:t>
                </a:r>
              </a:p>
            </p:txBody>
          </p:sp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C1A77328-3890-85BB-EB2E-0DE5DFEB4AC6}"/>
                  </a:ext>
                </a:extLst>
              </p:cNvPr>
              <p:cNvSpPr txBox="1"/>
              <p:nvPr/>
            </p:nvSpPr>
            <p:spPr>
              <a:xfrm>
                <a:off x="1612901" y="1445999"/>
                <a:ext cx="4152415" cy="50436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algn="l" defTabSz="914400" rtl="0" eaLnBrk="1" fontAlgn="auto" latinLnBrk="0" hangingPunct="1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zh-CN" altLang="en-US" sz="2400" b="1" dirty="0">
                    <a:solidFill>
                      <a:srgbClr val="ED7D3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一、创业机会评价的概念</a:t>
                </a:r>
                <a:endPara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ED7D31"/>
                  </a:solidFill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pic>
        <p:nvPicPr>
          <p:cNvPr id="13" name="图片 12">
            <a:extLst>
              <a:ext uri="{FF2B5EF4-FFF2-40B4-BE49-F238E27FC236}">
                <a16:creationId xmlns:a16="http://schemas.microsoft.com/office/drawing/2014/main" id="{589F9F34-12DA-0C57-4F48-5BB0F2EE176E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45997" y="1698427"/>
            <a:ext cx="3810000" cy="43132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9148319"/>
      </p:ext>
    </p:extLst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01"/>
          <p:cNvSpPr>
            <a:spLocks noChangeAspect="1"/>
          </p:cNvSpPr>
          <p:nvPr/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chemeClr val="accent6">
                  <a:lumMod val="60000"/>
                  <a:lumOff val="40000"/>
                </a:schemeClr>
              </a:gs>
              <a:gs pos="100000">
                <a:schemeClr val="accent6">
                  <a:lumMod val="20000"/>
                  <a:lumOff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5" name="íSľïḑe"/>
          <p:cNvSpPr txBox="1"/>
          <p:nvPr/>
        </p:nvSpPr>
        <p:spPr>
          <a:xfrm>
            <a:off x="1044743" y="145979"/>
            <a:ext cx="4223943" cy="800219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800" kern="0" dirty="0">
                <a:solidFill>
                  <a:schemeClr val="accent6">
                    <a:lumMod val="60000"/>
                    <a:lumOff val="40000"/>
                  </a:schemeClr>
                </a:solidFill>
                <a:cs typeface="+mn-ea"/>
                <a:sym typeface="+mn-lt"/>
              </a:rPr>
              <a:t>步骤一</a:t>
            </a:r>
            <a:endParaRPr lang="en-US" altLang="zh-CN" sz="1800" kern="0" dirty="0">
              <a:solidFill>
                <a:schemeClr val="accent6">
                  <a:lumMod val="60000"/>
                  <a:lumOff val="40000"/>
                </a:schemeClr>
              </a:solidFill>
              <a:cs typeface="+mn-ea"/>
              <a:sym typeface="+mn-lt"/>
            </a:endParaRPr>
          </a:p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800" kern="0" dirty="0">
                <a:solidFill>
                  <a:schemeClr val="accent6">
                    <a:lumMod val="60000"/>
                    <a:lumOff val="40000"/>
                  </a:schemeClr>
                </a:solidFill>
                <a:cs typeface="+mn-ea"/>
                <a:sym typeface="+mn-lt"/>
              </a:rPr>
              <a:t>认识创业机会评价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chemeClr val="accent6">
                  <a:lumMod val="60000"/>
                  <a:lumOff val="40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8160C32C-2641-B4DB-7803-A0349D0EBE09}"/>
              </a:ext>
            </a:extLst>
          </p:cNvPr>
          <p:cNvGrpSpPr/>
          <p:nvPr/>
        </p:nvGrpSpPr>
        <p:grpSpPr>
          <a:xfrm>
            <a:off x="781184" y="995220"/>
            <a:ext cx="8975003" cy="711231"/>
            <a:chOff x="1460501" y="1306561"/>
            <a:chExt cx="8552736" cy="1176634"/>
          </a:xfrm>
        </p:grpSpPr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B37875D6-C087-F36A-60EA-B01D3A8C420F}"/>
                </a:ext>
              </a:extLst>
            </p:cNvPr>
            <p:cNvSpPr txBox="1"/>
            <p:nvPr/>
          </p:nvSpPr>
          <p:spPr>
            <a:xfrm>
              <a:off x="1460501" y="2001332"/>
              <a:ext cx="8147956" cy="48186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457200">
                <a:lnSpc>
                  <a:spcPct val="150000"/>
                </a:lnSpc>
              </a:pPr>
              <a:endParaRPr lang="zh-CN" altLang="en-US" sz="2000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3F5BA678-4DFB-9879-D8DC-2B654AA58874}"/>
                </a:ext>
              </a:extLst>
            </p:cNvPr>
            <p:cNvSpPr txBox="1"/>
            <p:nvPr/>
          </p:nvSpPr>
          <p:spPr>
            <a:xfrm>
              <a:off x="1640309" y="1306561"/>
              <a:ext cx="8372928" cy="50436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algn="l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2400" b="1" dirty="0">
                  <a:solidFill>
                    <a:srgbClr val="ED7D3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二、创业机会评价的目标</a:t>
              </a:r>
              <a:endPara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ED7D3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endParaRPr>
            </a:p>
          </p:txBody>
        </p:sp>
      </p:grpSp>
      <p:pic>
        <p:nvPicPr>
          <p:cNvPr id="18" name="图片 17">
            <a:extLst>
              <a:ext uri="{FF2B5EF4-FFF2-40B4-BE49-F238E27FC236}">
                <a16:creationId xmlns:a16="http://schemas.microsoft.com/office/drawing/2014/main" id="{ABAB328B-CB0D-F81A-977B-327BD283FCA7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7487" y="1706451"/>
            <a:ext cx="8307142" cy="479644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id="{2F405C1A-77F5-579E-52C1-239498F973E9}"/>
              </a:ext>
            </a:extLst>
          </p:cNvPr>
          <p:cNvSpPr/>
          <p:nvPr/>
        </p:nvSpPr>
        <p:spPr>
          <a:xfrm>
            <a:off x="2533135" y="2421924"/>
            <a:ext cx="1458097" cy="3842952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257161"/>
      </p:ext>
    </p:extLst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01"/>
          <p:cNvSpPr>
            <a:spLocks noChangeAspect="1"/>
          </p:cNvSpPr>
          <p:nvPr/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chemeClr val="accent6">
                  <a:lumMod val="60000"/>
                  <a:lumOff val="40000"/>
                </a:schemeClr>
              </a:gs>
              <a:gs pos="100000">
                <a:schemeClr val="accent6">
                  <a:lumMod val="20000"/>
                  <a:lumOff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5" name="íSľïḑe"/>
          <p:cNvSpPr txBox="1"/>
          <p:nvPr/>
        </p:nvSpPr>
        <p:spPr>
          <a:xfrm>
            <a:off x="1044743" y="145979"/>
            <a:ext cx="4223943" cy="800219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800" kern="0" dirty="0">
                <a:solidFill>
                  <a:schemeClr val="accent6">
                    <a:lumMod val="60000"/>
                    <a:lumOff val="40000"/>
                  </a:schemeClr>
                </a:solidFill>
                <a:cs typeface="+mn-ea"/>
                <a:sym typeface="+mn-lt"/>
              </a:rPr>
              <a:t>步骤一</a:t>
            </a:r>
            <a:endParaRPr lang="en-US" altLang="zh-CN" sz="1800" kern="0" dirty="0">
              <a:solidFill>
                <a:schemeClr val="accent6">
                  <a:lumMod val="60000"/>
                  <a:lumOff val="40000"/>
                </a:schemeClr>
              </a:solidFill>
              <a:cs typeface="+mn-ea"/>
              <a:sym typeface="+mn-lt"/>
            </a:endParaRPr>
          </a:p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800" kern="0" dirty="0">
                <a:solidFill>
                  <a:schemeClr val="accent6">
                    <a:lumMod val="60000"/>
                    <a:lumOff val="40000"/>
                  </a:schemeClr>
                </a:solidFill>
                <a:cs typeface="+mn-ea"/>
                <a:sym typeface="+mn-lt"/>
              </a:rPr>
              <a:t>认识创业机会评价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chemeClr val="accent6">
                  <a:lumMod val="60000"/>
                  <a:lumOff val="40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8160C32C-2641-B4DB-7803-A0349D0EBE09}"/>
              </a:ext>
            </a:extLst>
          </p:cNvPr>
          <p:cNvGrpSpPr/>
          <p:nvPr/>
        </p:nvGrpSpPr>
        <p:grpSpPr>
          <a:xfrm>
            <a:off x="781184" y="995220"/>
            <a:ext cx="8975003" cy="711231"/>
            <a:chOff x="1460501" y="1306561"/>
            <a:chExt cx="8552736" cy="1176634"/>
          </a:xfrm>
        </p:grpSpPr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B37875D6-C087-F36A-60EA-B01D3A8C420F}"/>
                </a:ext>
              </a:extLst>
            </p:cNvPr>
            <p:cNvSpPr txBox="1"/>
            <p:nvPr/>
          </p:nvSpPr>
          <p:spPr>
            <a:xfrm>
              <a:off x="1460501" y="2001332"/>
              <a:ext cx="8147956" cy="48186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457200">
                <a:lnSpc>
                  <a:spcPct val="150000"/>
                </a:lnSpc>
              </a:pPr>
              <a:endParaRPr lang="zh-CN" altLang="en-US" sz="2000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3F5BA678-4DFB-9879-D8DC-2B654AA58874}"/>
                </a:ext>
              </a:extLst>
            </p:cNvPr>
            <p:cNvSpPr txBox="1"/>
            <p:nvPr/>
          </p:nvSpPr>
          <p:spPr>
            <a:xfrm>
              <a:off x="1640309" y="1306561"/>
              <a:ext cx="8372928" cy="83440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algn="l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2400" b="1" dirty="0">
                  <a:solidFill>
                    <a:srgbClr val="ED7D3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三、创业机会评价的步骤</a:t>
              </a:r>
              <a:endPara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ED7D3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endParaRPr>
            </a:p>
          </p:txBody>
        </p:sp>
      </p:grpSp>
      <p:graphicFrame>
        <p:nvGraphicFramePr>
          <p:cNvPr id="7" name="图示 6">
            <a:extLst>
              <a:ext uri="{FF2B5EF4-FFF2-40B4-BE49-F238E27FC236}">
                <a16:creationId xmlns:a16="http://schemas.microsoft.com/office/drawing/2014/main" id="{69B5E0CF-23CA-D034-8B38-C111C0CB2EE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879319298"/>
              </p:ext>
            </p:extLst>
          </p:nvPr>
        </p:nvGraphicFramePr>
        <p:xfrm>
          <a:off x="4424269" y="1316383"/>
          <a:ext cx="6642873" cy="464777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15" name="图片 14">
            <a:extLst>
              <a:ext uri="{FF2B5EF4-FFF2-40B4-BE49-F238E27FC236}">
                <a16:creationId xmlns:a16="http://schemas.microsoft.com/office/drawing/2014/main" id="{ADAD71B0-9073-AC22-16AA-DFEFD2CB4BED}"/>
              </a:ext>
            </a:extLst>
          </p:cNvPr>
          <p:cNvPicPr>
            <a:picLocks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3196" y="1955024"/>
            <a:ext cx="3099262" cy="400913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804513609"/>
      </p:ext>
    </p:extLst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112086" y="1168127"/>
            <a:ext cx="7688736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6000" dirty="0">
                <a:solidFill>
                  <a:schemeClr val="accent6">
                    <a:lumMod val="60000"/>
                    <a:lumOff val="40000"/>
                  </a:schemeClr>
                </a:solidFill>
                <a:cs typeface="+mn-ea"/>
                <a:sym typeface="+mn-lt"/>
              </a:rPr>
              <a:t>项目四  洞察创业机会</a:t>
            </a:r>
          </a:p>
        </p:txBody>
      </p:sp>
      <p:grpSp>
        <p:nvGrpSpPr>
          <p:cNvPr id="5" name="Shape;222;p28"/>
          <p:cNvGrpSpPr/>
          <p:nvPr/>
        </p:nvGrpSpPr>
        <p:grpSpPr>
          <a:xfrm rot="16200000">
            <a:off x="11454133" y="6091218"/>
            <a:ext cx="83474" cy="584215"/>
            <a:chOff x="687750" y="1096650"/>
            <a:chExt cx="64500" cy="451421"/>
          </a:xfrm>
          <a:solidFill>
            <a:srgbClr val="002FA7"/>
          </a:solidFill>
        </p:grpSpPr>
        <p:sp>
          <p:nvSpPr>
            <p:cNvPr id="6" name="Shape;223;p28"/>
            <p:cNvSpPr/>
            <p:nvPr/>
          </p:nvSpPr>
          <p:spPr>
            <a:xfrm>
              <a:off x="687750" y="1483571"/>
              <a:ext cx="64500" cy="64500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200">
                <a:solidFill>
                  <a:srgbClr val="002FA7"/>
                </a:solidFill>
                <a:cs typeface="+mn-ea"/>
                <a:sym typeface="+mn-lt"/>
              </a:endParaRPr>
            </a:p>
          </p:txBody>
        </p:sp>
        <p:sp>
          <p:nvSpPr>
            <p:cNvPr id="7" name="Shape;224;p28"/>
            <p:cNvSpPr/>
            <p:nvPr/>
          </p:nvSpPr>
          <p:spPr>
            <a:xfrm>
              <a:off x="687750" y="1290111"/>
              <a:ext cx="64500" cy="64500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200">
                <a:solidFill>
                  <a:srgbClr val="002FA7"/>
                </a:solidFill>
                <a:cs typeface="+mn-ea"/>
                <a:sym typeface="+mn-lt"/>
              </a:endParaRPr>
            </a:p>
          </p:txBody>
        </p:sp>
        <p:sp>
          <p:nvSpPr>
            <p:cNvPr id="8" name="hape;225;p28"/>
            <p:cNvSpPr/>
            <p:nvPr/>
          </p:nvSpPr>
          <p:spPr>
            <a:xfrm>
              <a:off x="687750" y="1096650"/>
              <a:ext cx="64500" cy="64500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200">
                <a:solidFill>
                  <a:srgbClr val="002FA7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9" name="Shape;222;p28"/>
          <p:cNvGrpSpPr/>
          <p:nvPr/>
        </p:nvGrpSpPr>
        <p:grpSpPr>
          <a:xfrm rot="5400000">
            <a:off x="748416" y="87346"/>
            <a:ext cx="83474" cy="584215"/>
            <a:chOff x="687750" y="1096650"/>
            <a:chExt cx="64500" cy="451421"/>
          </a:xfrm>
          <a:solidFill>
            <a:schemeClr val="accent6">
              <a:lumMod val="60000"/>
              <a:lumOff val="40000"/>
            </a:schemeClr>
          </a:solidFill>
        </p:grpSpPr>
        <p:sp>
          <p:nvSpPr>
            <p:cNvPr id="10" name="Shape;223;p28"/>
            <p:cNvSpPr/>
            <p:nvPr/>
          </p:nvSpPr>
          <p:spPr>
            <a:xfrm>
              <a:off x="687750" y="1483571"/>
              <a:ext cx="64500" cy="64500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200">
                <a:solidFill>
                  <a:srgbClr val="002FA7"/>
                </a:solidFill>
                <a:cs typeface="+mn-ea"/>
                <a:sym typeface="+mn-lt"/>
              </a:endParaRPr>
            </a:p>
          </p:txBody>
        </p:sp>
        <p:sp>
          <p:nvSpPr>
            <p:cNvPr id="11" name="Shape;224;p28"/>
            <p:cNvSpPr/>
            <p:nvPr/>
          </p:nvSpPr>
          <p:spPr>
            <a:xfrm>
              <a:off x="687750" y="1290111"/>
              <a:ext cx="64500" cy="64500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200">
                <a:solidFill>
                  <a:srgbClr val="002FA7"/>
                </a:solidFill>
                <a:cs typeface="+mn-ea"/>
                <a:sym typeface="+mn-lt"/>
              </a:endParaRPr>
            </a:p>
          </p:txBody>
        </p:sp>
        <p:sp>
          <p:nvSpPr>
            <p:cNvPr id="12" name="Shape;225;p28"/>
            <p:cNvSpPr/>
            <p:nvPr/>
          </p:nvSpPr>
          <p:spPr>
            <a:xfrm>
              <a:off x="687750" y="1096650"/>
              <a:ext cx="64500" cy="64500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200">
                <a:solidFill>
                  <a:srgbClr val="002FA7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20C8D072-BABB-3982-025B-4882169AD8F2}"/>
              </a:ext>
            </a:extLst>
          </p:cNvPr>
          <p:cNvGrpSpPr/>
          <p:nvPr/>
        </p:nvGrpSpPr>
        <p:grpSpPr>
          <a:xfrm>
            <a:off x="2893065" y="2393494"/>
            <a:ext cx="2589402" cy="3590434"/>
            <a:chOff x="5332438" y="2664642"/>
            <a:chExt cx="2589402" cy="3590434"/>
          </a:xfrm>
        </p:grpSpPr>
        <p:sp>
          <p:nvSpPr>
            <p:cNvPr id="21" name="iś1îḋe"/>
            <p:cNvSpPr/>
            <p:nvPr/>
          </p:nvSpPr>
          <p:spPr>
            <a:xfrm>
              <a:off x="5332438" y="4485592"/>
              <a:ext cx="2589402" cy="1769484"/>
            </a:xfrm>
            <a:prstGeom prst="ellipse">
              <a:avLst/>
            </a:prstGeom>
            <a:solidFill>
              <a:schemeClr val="accent2"/>
            </a:solidFill>
            <a:ln w="12700" cap="rnd" cmpd="sng" algn="ctr">
              <a:noFill/>
              <a:prstDash val="solid"/>
              <a:round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9137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2800" b="1" kern="0" dirty="0">
                  <a:solidFill>
                    <a:schemeClr val="bg1"/>
                  </a:solidFill>
                  <a:cs typeface="+mn-ea"/>
                  <a:sym typeface="+mn-lt"/>
                </a:rPr>
                <a:t>识别</a:t>
              </a:r>
              <a:endParaRPr lang="en-US" altLang="zh-CN" sz="2800" b="1" kern="0" dirty="0">
                <a:solidFill>
                  <a:schemeClr val="bg1"/>
                </a:solidFill>
                <a:cs typeface="+mn-ea"/>
                <a:sym typeface="+mn-lt"/>
              </a:endParaRPr>
            </a:p>
            <a:p>
              <a:pPr marL="0" marR="0" lvl="0" indent="0" algn="ctr" defTabSz="9137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2800" b="1" kern="0" dirty="0">
                  <a:solidFill>
                    <a:schemeClr val="bg1"/>
                  </a:solidFill>
                  <a:cs typeface="+mn-ea"/>
                  <a:sym typeface="+mn-lt"/>
                </a:rPr>
                <a:t>创业机会</a:t>
              </a:r>
              <a:endPara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2" name="îṧḻiḍê"/>
            <p:cNvSpPr txBox="1"/>
            <p:nvPr/>
          </p:nvSpPr>
          <p:spPr>
            <a:xfrm>
              <a:off x="6972600" y="2664642"/>
              <a:ext cx="518300" cy="1200329"/>
            </a:xfrm>
            <a:prstGeom prst="rect">
              <a:avLst/>
            </a:prstGeom>
            <a:noFill/>
            <a:ln w="12700" cap="rnd" cmpd="sng" algn="ctr">
              <a:noFill/>
              <a:prstDash val="solid"/>
              <a:round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spAutoFit/>
            </a:bodyPr>
            <a:lstStyle>
              <a:defPPr>
                <a:defRPr lang="zh-CN"/>
              </a:defPPr>
              <a:lvl1pPr algn="ctr" defTabSz="914400">
                <a:defRPr sz="1400" b="1">
                  <a:solidFill>
                    <a:schemeClr val="tx1">
                      <a:lumMod val="90000"/>
                      <a:lumOff val="10000"/>
                    </a:schemeClr>
                  </a:solidFill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pPr marL="0" marR="0" lvl="0" indent="0" algn="l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1" i="0" u="none" strike="noStrike" kern="0" cap="none" spc="0" normalizeH="0" baseline="0" noProof="0" dirty="0">
                  <a:ln>
                    <a:noFill/>
                  </a:ln>
                  <a:solidFill>
                    <a:schemeClr val="accent6">
                      <a:lumMod val="60000"/>
                      <a:lumOff val="40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任务一</a:t>
              </a:r>
            </a:p>
          </p:txBody>
        </p:sp>
        <p:cxnSp>
          <p:nvCxnSpPr>
            <p:cNvPr id="24" name="iśľíḑê"/>
            <p:cNvCxnSpPr>
              <a:cxnSpLocks/>
            </p:cNvCxnSpPr>
            <p:nvPr/>
          </p:nvCxnSpPr>
          <p:spPr>
            <a:xfrm flipV="1">
              <a:off x="6735996" y="2989744"/>
              <a:ext cx="0" cy="1445660"/>
            </a:xfrm>
            <a:prstGeom prst="line">
              <a:avLst/>
            </a:prstGeom>
            <a:noFill/>
            <a:ln w="15875" cap="flat" cmpd="sng" algn="ctr">
              <a:solidFill>
                <a:srgbClr val="ED7D31"/>
              </a:solidFill>
              <a:prstDash val="solid"/>
              <a:miter lim="800000"/>
              <a:tailEnd type="oval"/>
            </a:ln>
            <a:effectLst/>
          </p:spPr>
        </p:cxn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CF8DF32F-6435-3F6D-46D2-00996A986BC5}"/>
              </a:ext>
            </a:extLst>
          </p:cNvPr>
          <p:cNvGrpSpPr/>
          <p:nvPr/>
        </p:nvGrpSpPr>
        <p:grpSpPr>
          <a:xfrm>
            <a:off x="6755070" y="2378022"/>
            <a:ext cx="2405236" cy="3544429"/>
            <a:chOff x="7650331" y="2530393"/>
            <a:chExt cx="2405236" cy="3544429"/>
          </a:xfrm>
        </p:grpSpPr>
        <p:sp>
          <p:nvSpPr>
            <p:cNvPr id="25" name="ïSļîḓè"/>
            <p:cNvSpPr/>
            <p:nvPr/>
          </p:nvSpPr>
          <p:spPr>
            <a:xfrm>
              <a:off x="7650331" y="4372116"/>
              <a:ext cx="2405236" cy="1702706"/>
            </a:xfrm>
            <a:prstGeom prst="ellipse">
              <a:avLst/>
            </a:prstGeom>
            <a:solidFill>
              <a:schemeClr val="accent6">
                <a:lumMod val="60000"/>
                <a:lumOff val="40000"/>
              </a:schemeClr>
            </a:solidFill>
            <a:ln w="12700" cap="rnd" cmpd="sng" algn="ctr">
              <a:noFill/>
              <a:prstDash val="solid"/>
              <a:round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9137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2800" b="1" kern="0" dirty="0">
                  <a:solidFill>
                    <a:schemeClr val="bg1"/>
                  </a:solidFill>
                  <a:cs typeface="+mn-ea"/>
                  <a:sym typeface="+mn-lt"/>
                </a:rPr>
                <a:t>把握</a:t>
              </a:r>
              <a:endParaRPr lang="en-US" altLang="zh-CN" sz="2800" b="1" kern="0" dirty="0">
                <a:solidFill>
                  <a:schemeClr val="bg1"/>
                </a:solidFill>
                <a:cs typeface="+mn-ea"/>
                <a:sym typeface="+mn-lt"/>
              </a:endParaRPr>
            </a:p>
            <a:p>
              <a:pPr marL="0" marR="0" lvl="0" indent="0" algn="ctr" defTabSz="9137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2800" b="1" kern="0" dirty="0">
                  <a:solidFill>
                    <a:schemeClr val="bg1"/>
                  </a:solidFill>
                  <a:cs typeface="+mn-ea"/>
                  <a:sym typeface="+mn-lt"/>
                </a:rPr>
                <a:t>创业机会</a:t>
              </a:r>
              <a:endPara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6" name="ísḷíḍè"/>
            <p:cNvSpPr txBox="1"/>
            <p:nvPr/>
          </p:nvSpPr>
          <p:spPr>
            <a:xfrm>
              <a:off x="8963711" y="2530393"/>
              <a:ext cx="395371" cy="1200329"/>
            </a:xfrm>
            <a:prstGeom prst="rect">
              <a:avLst/>
            </a:prstGeom>
            <a:noFill/>
            <a:ln w="12700" cap="rnd" cmpd="sng" algn="ctr">
              <a:noFill/>
              <a:prstDash val="solid"/>
              <a:round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spAutoFit/>
            </a:bodyPr>
            <a:lstStyle>
              <a:defPPr>
                <a:defRPr lang="zh-CN"/>
              </a:defPPr>
              <a:lvl1pPr algn="ctr" defTabSz="914400">
                <a:defRPr sz="1400" b="1">
                  <a:solidFill>
                    <a:schemeClr val="tx1">
                      <a:lumMod val="90000"/>
                      <a:lumOff val="10000"/>
                    </a:schemeClr>
                  </a:solidFill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pPr marL="0" marR="0" lvl="0" indent="0" algn="l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2400" kern="0" noProof="0" dirty="0">
                  <a:ln>
                    <a:noFill/>
                  </a:ln>
                  <a:solidFill>
                    <a:schemeClr val="accent6">
                      <a:lumMod val="60000"/>
                      <a:lumOff val="40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任务二</a:t>
              </a:r>
              <a:endPara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chemeClr val="accent6">
                    <a:lumMod val="60000"/>
                    <a:lumOff val="40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cxnSp>
          <p:nvCxnSpPr>
            <p:cNvPr id="28" name="íš1ïdè"/>
            <p:cNvCxnSpPr/>
            <p:nvPr/>
          </p:nvCxnSpPr>
          <p:spPr>
            <a:xfrm flipV="1">
              <a:off x="8811996" y="2872507"/>
              <a:ext cx="0" cy="1445660"/>
            </a:xfrm>
            <a:prstGeom prst="line">
              <a:avLst/>
            </a:prstGeom>
            <a:noFill/>
            <a:ln w="15875" cap="flat" cmpd="sng" algn="ctr">
              <a:solidFill>
                <a:schemeClr val="accent6">
                  <a:lumMod val="60000"/>
                  <a:lumOff val="40000"/>
                </a:schemeClr>
              </a:solidFill>
              <a:prstDash val="solid"/>
              <a:miter lim="800000"/>
              <a:tailEnd type="oval"/>
            </a:ln>
            <a:effectLst/>
          </p:spPr>
        </p:cxnSp>
      </p:grpSp>
    </p:spTree>
  </p:cSld>
  <p:clrMapOvr>
    <a:masterClrMapping/>
  </p:clrMapOvr>
  <p:transition spd="med" advClick="0" advTm="3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01"/>
          <p:cNvSpPr>
            <a:spLocks noChangeAspect="1"/>
          </p:cNvSpPr>
          <p:nvPr/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chemeClr val="accent6">
                  <a:lumMod val="60000"/>
                  <a:lumOff val="40000"/>
                </a:schemeClr>
              </a:gs>
              <a:gs pos="100000">
                <a:schemeClr val="accent6">
                  <a:lumMod val="20000"/>
                  <a:lumOff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5" name="íSľïḑe"/>
          <p:cNvSpPr txBox="1"/>
          <p:nvPr/>
        </p:nvSpPr>
        <p:spPr>
          <a:xfrm>
            <a:off x="1044743" y="145979"/>
            <a:ext cx="4223943" cy="800219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800" kern="0" dirty="0">
                <a:solidFill>
                  <a:schemeClr val="accent6">
                    <a:lumMod val="60000"/>
                    <a:lumOff val="40000"/>
                  </a:schemeClr>
                </a:solidFill>
                <a:cs typeface="+mn-ea"/>
                <a:sym typeface="+mn-lt"/>
              </a:rPr>
              <a:t>步骤一</a:t>
            </a:r>
            <a:endParaRPr lang="en-US" altLang="zh-CN" sz="1800" kern="0" dirty="0">
              <a:solidFill>
                <a:schemeClr val="accent6">
                  <a:lumMod val="60000"/>
                  <a:lumOff val="40000"/>
                </a:schemeClr>
              </a:solidFill>
              <a:cs typeface="+mn-ea"/>
              <a:sym typeface="+mn-lt"/>
            </a:endParaRPr>
          </a:p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800" kern="0" dirty="0">
                <a:solidFill>
                  <a:schemeClr val="accent6">
                    <a:lumMod val="60000"/>
                    <a:lumOff val="40000"/>
                  </a:schemeClr>
                </a:solidFill>
                <a:cs typeface="+mn-ea"/>
                <a:sym typeface="+mn-lt"/>
              </a:rPr>
              <a:t>认识创业机会评价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chemeClr val="accent6">
                  <a:lumMod val="60000"/>
                  <a:lumOff val="40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6A0EB040-7691-B80E-B25C-97FB91A7FAB7}"/>
              </a:ext>
            </a:extLst>
          </p:cNvPr>
          <p:cNvGrpSpPr/>
          <p:nvPr/>
        </p:nvGrpSpPr>
        <p:grpSpPr>
          <a:xfrm>
            <a:off x="1270000" y="1748347"/>
            <a:ext cx="6734629" cy="3736822"/>
            <a:chOff x="5508172" y="2902233"/>
            <a:chExt cx="6270171" cy="2750885"/>
          </a:xfrm>
        </p:grpSpPr>
        <p:sp>
          <p:nvSpPr>
            <p:cNvPr id="3" name="云形 2">
              <a:extLst>
                <a:ext uri="{FF2B5EF4-FFF2-40B4-BE49-F238E27FC236}">
                  <a16:creationId xmlns:a16="http://schemas.microsoft.com/office/drawing/2014/main" id="{6D099EAC-2D0F-AFD8-71E7-610B9FD3A9EC}"/>
                </a:ext>
              </a:extLst>
            </p:cNvPr>
            <p:cNvSpPr/>
            <p:nvPr/>
          </p:nvSpPr>
          <p:spPr>
            <a:xfrm>
              <a:off x="5508172" y="2902233"/>
              <a:ext cx="6270171" cy="2750885"/>
            </a:xfrm>
            <a:prstGeom prst="cloud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chemeClr val="accent2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B37875D6-C087-F36A-60EA-B01D3A8C420F}"/>
                </a:ext>
              </a:extLst>
            </p:cNvPr>
            <p:cNvSpPr txBox="1"/>
            <p:nvPr/>
          </p:nvSpPr>
          <p:spPr>
            <a:xfrm>
              <a:off x="5871842" y="3394046"/>
              <a:ext cx="5649747" cy="13742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457200">
                <a:lnSpc>
                  <a:spcPct val="150000"/>
                </a:lnSpc>
              </a:pPr>
              <a:r>
                <a:rPr lang="zh-CN" altLang="en-US" sz="2000" dirty="0">
                  <a:latin typeface="宋体" panose="02010600030101010101" pitchFamily="2" charset="-122"/>
                  <a:ea typeface="宋体" panose="02010600030101010101" pitchFamily="2" charset="-122"/>
                </a:rPr>
                <a:t>（</a:t>
              </a:r>
              <a:r>
                <a:rPr lang="en-US" altLang="zh-CN" sz="2000" dirty="0">
                  <a:latin typeface="宋体" panose="02010600030101010101" pitchFamily="2" charset="-122"/>
                  <a:ea typeface="宋体" panose="02010600030101010101" pitchFamily="2" charset="-122"/>
                </a:rPr>
                <a:t>1</a:t>
              </a:r>
              <a:r>
                <a:rPr lang="zh-CN" altLang="en-US" sz="2000" dirty="0">
                  <a:latin typeface="宋体" panose="02010600030101010101" pitchFamily="2" charset="-122"/>
                  <a:ea typeface="宋体" panose="02010600030101010101" pitchFamily="2" charset="-122"/>
                </a:rPr>
                <a:t>）了解创业机会评价指标体系。</a:t>
              </a:r>
              <a:endParaRPr lang="en-US" altLang="zh-CN" sz="2000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  <a:p>
              <a:pPr indent="457200">
                <a:lnSpc>
                  <a:spcPct val="150000"/>
                </a:lnSpc>
              </a:pPr>
              <a:r>
                <a:rPr lang="zh-CN" altLang="en-US" sz="2000" dirty="0">
                  <a:latin typeface="宋体" panose="02010600030101010101" pitchFamily="2" charset="-122"/>
                  <a:ea typeface="宋体" panose="02010600030101010101" pitchFamily="2" charset="-122"/>
                </a:rPr>
                <a:t>（</a:t>
              </a:r>
              <a:r>
                <a:rPr lang="en-US" altLang="zh-CN" sz="2000" dirty="0">
                  <a:latin typeface="宋体" panose="02010600030101010101" pitchFamily="2" charset="-122"/>
                  <a:ea typeface="宋体" panose="02010600030101010101" pitchFamily="2" charset="-122"/>
                </a:rPr>
                <a:t>2</a:t>
              </a:r>
              <a:r>
                <a:rPr lang="zh-CN" altLang="en-US" sz="2000" dirty="0">
                  <a:latin typeface="宋体" panose="02010600030101010101" pitchFamily="2" charset="-122"/>
                  <a:ea typeface="宋体" panose="02010600030101010101" pitchFamily="2" charset="-122"/>
                </a:rPr>
                <a:t>）阅读创业故事</a:t>
              </a:r>
              <a:r>
                <a:rPr lang="en-US" altLang="zh-CN" sz="2000" dirty="0">
                  <a:latin typeface="宋体" panose="02010600030101010101" pitchFamily="2" charset="-122"/>
                  <a:ea typeface="宋体" panose="02010600030101010101" pitchFamily="2" charset="-122"/>
                </a:rPr>
                <a:t>《</a:t>
              </a:r>
              <a:r>
                <a:rPr lang="zh-CN" altLang="en-US" sz="2000" dirty="0">
                  <a:latin typeface="宋体" panose="02010600030101010101" pitchFamily="2" charset="-122"/>
                  <a:ea typeface="宋体" panose="02010600030101010101" pitchFamily="2" charset="-122"/>
                </a:rPr>
                <a:t>基于专业技能的创业</a:t>
              </a:r>
              <a:r>
                <a:rPr lang="en-US" altLang="zh-CN" sz="2000" dirty="0">
                  <a:latin typeface="宋体" panose="02010600030101010101" pitchFamily="2" charset="-122"/>
                  <a:ea typeface="宋体" panose="02010600030101010101" pitchFamily="2" charset="-122"/>
                </a:rPr>
                <a:t>》</a:t>
              </a:r>
              <a:r>
                <a:rPr lang="zh-CN" altLang="en-US" sz="2000" dirty="0">
                  <a:latin typeface="宋体" panose="02010600030101010101" pitchFamily="2" charset="-122"/>
                  <a:ea typeface="宋体" panose="02010600030101010101" pitchFamily="2" charset="-122"/>
                </a:rPr>
                <a:t>，谈谈小王为什么卖菜、卖水果没有成功</a:t>
              </a:r>
              <a:r>
                <a:rPr lang="en-US" altLang="zh-CN" sz="2000" dirty="0">
                  <a:latin typeface="宋体" panose="02010600030101010101" pitchFamily="2" charset="-122"/>
                  <a:ea typeface="宋体" panose="02010600030101010101" pitchFamily="2" charset="-122"/>
                </a:rPr>
                <a:t>?</a:t>
              </a:r>
              <a:r>
                <a:rPr lang="zh-CN" altLang="en-US" sz="2000" dirty="0">
                  <a:latin typeface="宋体" panose="02010600030101010101" pitchFamily="2" charset="-122"/>
                  <a:ea typeface="宋体" panose="02010600030101010101" pitchFamily="2" charset="-122"/>
                </a:rPr>
                <a:t>开汽车修理店为什么能成功</a:t>
              </a:r>
              <a:r>
                <a:rPr lang="en-US" altLang="zh-CN" sz="2000" dirty="0">
                  <a:latin typeface="宋体" panose="02010600030101010101" pitchFamily="2" charset="-122"/>
                  <a:ea typeface="宋体" panose="02010600030101010101" pitchFamily="2" charset="-122"/>
                </a:rPr>
                <a:t>?</a:t>
              </a:r>
              <a:r>
                <a:rPr lang="zh-CN" altLang="en-US" sz="2000" dirty="0">
                  <a:latin typeface="宋体" panose="02010600030101010101" pitchFamily="2" charset="-122"/>
                  <a:ea typeface="宋体" panose="02010600030101010101" pitchFamily="2" charset="-122"/>
                </a:rPr>
                <a:t> 你所学的专业，有哪些创业机会</a:t>
              </a:r>
              <a:r>
                <a:rPr lang="en-US" altLang="zh-CN" sz="2000" dirty="0">
                  <a:latin typeface="宋体" panose="02010600030101010101" pitchFamily="2" charset="-122"/>
                  <a:ea typeface="宋体" panose="02010600030101010101" pitchFamily="2" charset="-122"/>
                </a:rPr>
                <a:t>?</a:t>
              </a:r>
            </a:p>
          </p:txBody>
        </p:sp>
      </p:grpSp>
      <p:pic>
        <p:nvPicPr>
          <p:cNvPr id="9218" name="Picture 2" descr="汽修漫画 的图像结果">
            <a:extLst>
              <a:ext uri="{FF2B5EF4-FFF2-40B4-BE49-F238E27FC236}">
                <a16:creationId xmlns:a16="http://schemas.microsoft.com/office/drawing/2014/main" id="{5A8EF76B-B2B2-3DE1-1079-A87432EA214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04629" y="2589097"/>
            <a:ext cx="3277507" cy="232035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30225253"/>
      </p:ext>
    </p:extLst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01"/>
          <p:cNvSpPr>
            <a:spLocks noChangeAspect="1"/>
          </p:cNvSpPr>
          <p:nvPr/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chemeClr val="accent6">
                  <a:lumMod val="60000"/>
                  <a:lumOff val="40000"/>
                </a:schemeClr>
              </a:gs>
              <a:gs pos="100000">
                <a:schemeClr val="accent6">
                  <a:lumMod val="20000"/>
                  <a:lumOff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5" name="íSľïḑe"/>
          <p:cNvSpPr txBox="1"/>
          <p:nvPr/>
        </p:nvSpPr>
        <p:spPr>
          <a:xfrm>
            <a:off x="1044743" y="145979"/>
            <a:ext cx="4223943" cy="800219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800" kern="0" dirty="0">
                <a:solidFill>
                  <a:schemeClr val="accent6">
                    <a:lumMod val="60000"/>
                    <a:lumOff val="40000"/>
                  </a:schemeClr>
                </a:solidFill>
                <a:cs typeface="+mn-ea"/>
                <a:sym typeface="+mn-lt"/>
              </a:rPr>
              <a:t>步骤二</a:t>
            </a:r>
            <a:endParaRPr lang="en-US" altLang="zh-CN" sz="1800" kern="0" dirty="0">
              <a:solidFill>
                <a:schemeClr val="accent6">
                  <a:lumMod val="60000"/>
                  <a:lumOff val="40000"/>
                </a:schemeClr>
              </a:solidFill>
              <a:cs typeface="+mn-ea"/>
              <a:sym typeface="+mn-lt"/>
            </a:endParaRPr>
          </a:p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800" kern="0" dirty="0">
                <a:solidFill>
                  <a:schemeClr val="accent6">
                    <a:lumMod val="60000"/>
                    <a:lumOff val="40000"/>
                  </a:schemeClr>
                </a:solidFill>
                <a:cs typeface="+mn-ea"/>
                <a:sym typeface="+mn-lt"/>
              </a:rPr>
              <a:t>做好把握创业机会的准备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chemeClr val="accent6">
                  <a:lumMod val="60000"/>
                  <a:lumOff val="40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DA31EE82-9917-155A-4AC4-1E24141A279D}"/>
              </a:ext>
            </a:extLst>
          </p:cNvPr>
          <p:cNvGrpSpPr/>
          <p:nvPr/>
        </p:nvGrpSpPr>
        <p:grpSpPr>
          <a:xfrm>
            <a:off x="2516344" y="1808526"/>
            <a:ext cx="9675656" cy="4011891"/>
            <a:chOff x="2278744" y="1557361"/>
            <a:chExt cx="9675656" cy="4011891"/>
          </a:xfrm>
        </p:grpSpPr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C1A77328-3890-85BB-EB2E-0DE5DFEB4AC6}"/>
                </a:ext>
              </a:extLst>
            </p:cNvPr>
            <p:cNvSpPr txBox="1"/>
            <p:nvPr/>
          </p:nvSpPr>
          <p:spPr>
            <a:xfrm>
              <a:off x="4287087" y="1557361"/>
              <a:ext cx="7667313" cy="50436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algn="l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2400" b="1" dirty="0">
                  <a:solidFill>
                    <a:schemeClr val="accent2">
                      <a:lumMod val="50000"/>
                    </a:schemeClr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把握创业机会的准备</a:t>
              </a:r>
              <a:endPara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endParaRPr>
            </a:p>
          </p:txBody>
        </p:sp>
        <p:graphicFrame>
          <p:nvGraphicFramePr>
            <p:cNvPr id="2" name="图示 1">
              <a:extLst>
                <a:ext uri="{FF2B5EF4-FFF2-40B4-BE49-F238E27FC236}">
                  <a16:creationId xmlns:a16="http://schemas.microsoft.com/office/drawing/2014/main" id="{87C808F6-3D94-D1A6-FF74-6597655E153F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1948395580"/>
                </p:ext>
              </p:extLst>
            </p:nvPr>
          </p:nvGraphicFramePr>
          <p:xfrm>
            <a:off x="2278744" y="1927376"/>
            <a:ext cx="8302170" cy="3641876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2" r:lo="rId3" r:qs="rId4" r:cs="rId5"/>
            </a:graphicData>
          </a:graphic>
        </p:graphicFrame>
      </p:grpSp>
      <p:sp>
        <p:nvSpPr>
          <p:cNvPr id="3" name="矩形: 圆角 2">
            <a:extLst>
              <a:ext uri="{FF2B5EF4-FFF2-40B4-BE49-F238E27FC236}">
                <a16:creationId xmlns:a16="http://schemas.microsoft.com/office/drawing/2014/main" id="{48129D70-74AA-1613-9272-F670211E5B5B}"/>
              </a:ext>
            </a:extLst>
          </p:cNvPr>
          <p:cNvSpPr/>
          <p:nvPr/>
        </p:nvSpPr>
        <p:spPr>
          <a:xfrm>
            <a:off x="1451429" y="1184602"/>
            <a:ext cx="10029371" cy="5259741"/>
          </a:xfrm>
          <a:prstGeom prst="roundRect">
            <a:avLst/>
          </a:prstGeom>
          <a:noFill/>
          <a:ln>
            <a:solidFill>
              <a:schemeClr val="accent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3531578"/>
      </p:ext>
    </p:extLst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01"/>
          <p:cNvSpPr>
            <a:spLocks noChangeAspect="1"/>
          </p:cNvSpPr>
          <p:nvPr/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chemeClr val="accent6">
                  <a:lumMod val="60000"/>
                  <a:lumOff val="40000"/>
                </a:schemeClr>
              </a:gs>
              <a:gs pos="100000">
                <a:schemeClr val="accent6">
                  <a:lumMod val="20000"/>
                  <a:lumOff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5" name="íSľïḑe"/>
          <p:cNvSpPr txBox="1"/>
          <p:nvPr/>
        </p:nvSpPr>
        <p:spPr>
          <a:xfrm>
            <a:off x="1044743" y="145979"/>
            <a:ext cx="4223943" cy="800219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800" kern="0" dirty="0">
                <a:solidFill>
                  <a:schemeClr val="accent6">
                    <a:lumMod val="60000"/>
                    <a:lumOff val="40000"/>
                  </a:schemeClr>
                </a:solidFill>
                <a:cs typeface="+mn-ea"/>
                <a:sym typeface="+mn-lt"/>
              </a:rPr>
              <a:t>步骤二</a:t>
            </a:r>
            <a:endParaRPr lang="en-US" altLang="zh-CN" sz="1800" kern="0" dirty="0">
              <a:solidFill>
                <a:schemeClr val="accent6">
                  <a:lumMod val="60000"/>
                  <a:lumOff val="40000"/>
                </a:schemeClr>
              </a:solidFill>
              <a:cs typeface="+mn-ea"/>
              <a:sym typeface="+mn-lt"/>
            </a:endParaRPr>
          </a:p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800" kern="0" dirty="0">
                <a:solidFill>
                  <a:schemeClr val="accent6">
                    <a:lumMod val="60000"/>
                    <a:lumOff val="40000"/>
                  </a:schemeClr>
                </a:solidFill>
                <a:cs typeface="+mn-ea"/>
                <a:sym typeface="+mn-lt"/>
              </a:rPr>
              <a:t>做好把握创业机会的准备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chemeClr val="accent6">
                  <a:lumMod val="60000"/>
                  <a:lumOff val="40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08087F5B-EEEB-D571-BC0A-01C8B47A9D25}"/>
              </a:ext>
            </a:extLst>
          </p:cNvPr>
          <p:cNvGrpSpPr/>
          <p:nvPr/>
        </p:nvGrpSpPr>
        <p:grpSpPr>
          <a:xfrm>
            <a:off x="1807028" y="1867333"/>
            <a:ext cx="5457371" cy="3736822"/>
            <a:chOff x="5508172" y="2902233"/>
            <a:chExt cx="6270171" cy="2750885"/>
          </a:xfrm>
        </p:grpSpPr>
        <p:sp>
          <p:nvSpPr>
            <p:cNvPr id="3" name="云形 2">
              <a:extLst>
                <a:ext uri="{FF2B5EF4-FFF2-40B4-BE49-F238E27FC236}">
                  <a16:creationId xmlns:a16="http://schemas.microsoft.com/office/drawing/2014/main" id="{508E99FC-032C-6862-09CD-B1EF713909D4}"/>
                </a:ext>
              </a:extLst>
            </p:cNvPr>
            <p:cNvSpPr/>
            <p:nvPr/>
          </p:nvSpPr>
          <p:spPr>
            <a:xfrm>
              <a:off x="5508172" y="2902233"/>
              <a:ext cx="6270171" cy="2750885"/>
            </a:xfrm>
            <a:prstGeom prst="cloud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chemeClr val="accent2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057672AD-07FC-85A9-D430-8F1A313F3135}"/>
                </a:ext>
              </a:extLst>
            </p:cNvPr>
            <p:cNvSpPr txBox="1"/>
            <p:nvPr/>
          </p:nvSpPr>
          <p:spPr>
            <a:xfrm>
              <a:off x="5973192" y="3586372"/>
              <a:ext cx="5068676" cy="103444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457200">
                <a:lnSpc>
                  <a:spcPct val="150000"/>
                </a:lnSpc>
              </a:pPr>
              <a:r>
                <a:rPr lang="zh-CN" altLang="en-US" sz="2000" dirty="0">
                  <a:latin typeface="宋体" panose="02010600030101010101" pitchFamily="2" charset="-122"/>
                  <a:ea typeface="宋体" panose="02010600030101010101" pitchFamily="2" charset="-122"/>
                </a:rPr>
                <a:t>阅读创业故事</a:t>
              </a:r>
              <a:r>
                <a:rPr lang="en-US" altLang="zh-CN" sz="2000" dirty="0">
                  <a:latin typeface="宋体" panose="02010600030101010101" pitchFamily="2" charset="-122"/>
                  <a:ea typeface="宋体" panose="02010600030101010101" pitchFamily="2" charset="-122"/>
                </a:rPr>
                <a:t>《</a:t>
              </a:r>
              <a:r>
                <a:rPr lang="zh-CN" altLang="en-US" sz="2000" dirty="0">
                  <a:latin typeface="宋体" panose="02010600030101010101" pitchFamily="2" charset="-122"/>
                  <a:ea typeface="宋体" panose="02010600030101010101" pitchFamily="2" charset="-122"/>
                </a:rPr>
                <a:t>着眼于问题把握机会</a:t>
              </a:r>
              <a:r>
                <a:rPr lang="en-US" altLang="zh-CN" sz="2000" dirty="0">
                  <a:latin typeface="宋体" panose="02010600030101010101" pitchFamily="2" charset="-122"/>
                  <a:ea typeface="宋体" panose="02010600030101010101" pitchFamily="2" charset="-122"/>
                </a:rPr>
                <a:t>》</a:t>
              </a:r>
              <a:r>
                <a:rPr lang="zh-CN" altLang="en-US" sz="2000" dirty="0">
                  <a:latin typeface="宋体" panose="02010600030101010101" pitchFamily="2" charset="-122"/>
                  <a:ea typeface="宋体" panose="02010600030101010101" pitchFamily="2" charset="-122"/>
                </a:rPr>
                <a:t>，谈谈李维斯如何把握创业机会</a:t>
              </a:r>
              <a:r>
                <a:rPr lang="en-US" altLang="zh-CN" sz="2000" dirty="0">
                  <a:latin typeface="宋体" panose="02010600030101010101" pitchFamily="2" charset="-122"/>
                  <a:ea typeface="宋体" panose="02010600030101010101" pitchFamily="2" charset="-122"/>
                </a:rPr>
                <a:t>?</a:t>
              </a:r>
              <a:r>
                <a:rPr lang="zh-CN" altLang="en-US" sz="2000" dirty="0">
                  <a:latin typeface="宋体" panose="02010600030101010101" pitchFamily="2" charset="-122"/>
                  <a:ea typeface="宋体" panose="02010600030101010101" pitchFamily="2" charset="-122"/>
                </a:rPr>
                <a:t> 你身边有哪些类似的把握了创业机会的例子</a:t>
              </a:r>
              <a:r>
                <a:rPr lang="en-US" altLang="zh-CN" sz="2000" dirty="0">
                  <a:latin typeface="宋体" panose="02010600030101010101" pitchFamily="2" charset="-122"/>
                  <a:ea typeface="宋体" panose="02010600030101010101" pitchFamily="2" charset="-122"/>
                </a:rPr>
                <a:t>?</a:t>
              </a:r>
            </a:p>
          </p:txBody>
        </p:sp>
      </p:grpSp>
      <p:pic>
        <p:nvPicPr>
          <p:cNvPr id="10242" name="Picture 2" descr="牛仔裤 的图像结果">
            <a:extLst>
              <a:ext uri="{FF2B5EF4-FFF2-40B4-BE49-F238E27FC236}">
                <a16:creationId xmlns:a16="http://schemas.microsoft.com/office/drawing/2014/main" id="{26BA7F18-1440-9883-DC88-E883B2D7276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57082" y="2087919"/>
            <a:ext cx="3295650" cy="329565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45488754"/>
      </p:ext>
    </p:extLst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01"/>
          <p:cNvSpPr>
            <a:spLocks noChangeAspect="1"/>
          </p:cNvSpPr>
          <p:nvPr/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chemeClr val="accent6">
                  <a:lumMod val="60000"/>
                  <a:lumOff val="40000"/>
                </a:schemeClr>
              </a:gs>
              <a:gs pos="100000">
                <a:schemeClr val="accent6">
                  <a:lumMod val="20000"/>
                  <a:lumOff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5" name="íSľïḑe"/>
          <p:cNvSpPr txBox="1"/>
          <p:nvPr/>
        </p:nvSpPr>
        <p:spPr>
          <a:xfrm>
            <a:off x="1044743" y="145979"/>
            <a:ext cx="4223943" cy="800219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800" kern="0" dirty="0">
                <a:solidFill>
                  <a:schemeClr val="accent6">
                    <a:lumMod val="60000"/>
                    <a:lumOff val="40000"/>
                  </a:schemeClr>
                </a:solidFill>
                <a:cs typeface="+mn-ea"/>
                <a:sym typeface="+mn-lt"/>
              </a:rPr>
              <a:t>步骤三</a:t>
            </a:r>
            <a:endParaRPr lang="en-US" altLang="zh-CN" sz="1800" kern="0" dirty="0">
              <a:solidFill>
                <a:schemeClr val="accent6">
                  <a:lumMod val="60000"/>
                  <a:lumOff val="40000"/>
                </a:schemeClr>
              </a:solidFill>
              <a:cs typeface="+mn-ea"/>
              <a:sym typeface="+mn-lt"/>
            </a:endParaRPr>
          </a:p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800" kern="0" dirty="0">
                <a:solidFill>
                  <a:schemeClr val="accent6">
                    <a:lumMod val="60000"/>
                    <a:lumOff val="40000"/>
                  </a:schemeClr>
                </a:solidFill>
                <a:cs typeface="+mn-ea"/>
                <a:sym typeface="+mn-lt"/>
              </a:rPr>
              <a:t>开展创新实践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chemeClr val="accent6">
                  <a:lumMod val="60000"/>
                  <a:lumOff val="40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4BD324C4-0EBA-81EB-1B98-8C9CDDB41F0F}"/>
              </a:ext>
            </a:extLst>
          </p:cNvPr>
          <p:cNvSpPr txBox="1"/>
          <p:nvPr/>
        </p:nvSpPr>
        <p:spPr>
          <a:xfrm>
            <a:off x="2152650" y="1684166"/>
            <a:ext cx="3943350" cy="37135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sz="2000" dirty="0">
                <a:latin typeface="宋体" panose="02010600030101010101" pitchFamily="2" charset="-122"/>
                <a:ea typeface="宋体" panose="02010600030101010101" pitchFamily="2" charset="-122"/>
              </a:rPr>
              <a:t>(1)</a:t>
            </a:r>
            <a:r>
              <a:rPr lang="zh-CN" altLang="en-US" sz="2000" dirty="0">
                <a:latin typeface="宋体" panose="02010600030101010101" pitchFamily="2" charset="-122"/>
                <a:ea typeface="宋体" panose="02010600030101010101" pitchFamily="2" charset="-122"/>
              </a:rPr>
              <a:t>了解农村社区电子商务的发展情况，请写一份简单的调查报告。</a:t>
            </a:r>
            <a:endParaRPr lang="en-US" altLang="zh-CN" sz="20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indent="457200">
              <a:lnSpc>
                <a:spcPct val="150000"/>
              </a:lnSpc>
            </a:pPr>
            <a:r>
              <a:rPr lang="en-US" altLang="zh-CN" sz="2000" dirty="0">
                <a:latin typeface="宋体" panose="02010600030101010101" pitchFamily="2" charset="-122"/>
                <a:ea typeface="宋体" panose="02010600030101010101" pitchFamily="2" charset="-122"/>
              </a:rPr>
              <a:t>(2)</a:t>
            </a:r>
            <a:r>
              <a:rPr lang="zh-CN" altLang="en-US" sz="2000" dirty="0">
                <a:latin typeface="宋体" panose="02010600030101010101" pitchFamily="2" charset="-122"/>
                <a:ea typeface="宋体" panose="02010600030101010101" pitchFamily="2" charset="-122"/>
              </a:rPr>
              <a:t>假如要向农村推广社区电子商务平台，创立一个农村实体店取货点，请你运用所学评价指标体系评价这个创业机会的可行性。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BC3AC447-7C7C-7BB7-030D-10AD7D18915C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3012" y="2062073"/>
            <a:ext cx="3943350" cy="29577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1236909"/>
      </p:ext>
    </p:extLst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B8144251-430E-B9DC-6798-AEBA903A6AB1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70000"/>
          </a:blip>
          <a:stretch>
            <a:fillRect/>
          </a:stretch>
        </p:blipFill>
        <p:spPr>
          <a:xfrm>
            <a:off x="2289368" y="1460682"/>
            <a:ext cx="7943463" cy="4526190"/>
          </a:xfrm>
          <a:prstGeom prst="rect">
            <a:avLst/>
          </a:prstGeom>
        </p:spPr>
      </p:pic>
    </p:spTree>
  </p:cSld>
  <p:clrMapOvr>
    <a:masterClrMapping/>
  </p:clrMapOvr>
  <p:transition spd="slow" advClick="0" advTm="3000">
    <p:wip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-1404050" y="178727"/>
            <a:ext cx="7688736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4000" dirty="0">
                <a:solidFill>
                  <a:schemeClr val="accent6">
                    <a:lumMod val="60000"/>
                    <a:lumOff val="40000"/>
                  </a:schemeClr>
                </a:solidFill>
                <a:cs typeface="+mn-ea"/>
                <a:sym typeface="+mn-lt"/>
              </a:rPr>
              <a:t>项目介绍</a:t>
            </a:r>
          </a:p>
        </p:txBody>
      </p:sp>
      <p:grpSp>
        <p:nvGrpSpPr>
          <p:cNvPr id="5" name="Shape;222;p28"/>
          <p:cNvGrpSpPr/>
          <p:nvPr/>
        </p:nvGrpSpPr>
        <p:grpSpPr>
          <a:xfrm rot="16200000">
            <a:off x="11454133" y="6091218"/>
            <a:ext cx="83474" cy="584215"/>
            <a:chOff x="687750" y="1096650"/>
            <a:chExt cx="64500" cy="451421"/>
          </a:xfrm>
          <a:solidFill>
            <a:srgbClr val="002FA7"/>
          </a:solidFill>
        </p:grpSpPr>
        <p:sp>
          <p:nvSpPr>
            <p:cNvPr id="6" name="Shape;223;p28"/>
            <p:cNvSpPr/>
            <p:nvPr/>
          </p:nvSpPr>
          <p:spPr>
            <a:xfrm>
              <a:off x="687750" y="1483571"/>
              <a:ext cx="64500" cy="64500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200">
                <a:solidFill>
                  <a:srgbClr val="002FA7"/>
                </a:solidFill>
                <a:cs typeface="+mn-ea"/>
                <a:sym typeface="+mn-lt"/>
              </a:endParaRPr>
            </a:p>
          </p:txBody>
        </p:sp>
        <p:sp>
          <p:nvSpPr>
            <p:cNvPr id="7" name="Shape;224;p28"/>
            <p:cNvSpPr/>
            <p:nvPr/>
          </p:nvSpPr>
          <p:spPr>
            <a:xfrm>
              <a:off x="687750" y="1290111"/>
              <a:ext cx="64500" cy="64500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200">
                <a:solidFill>
                  <a:srgbClr val="002FA7"/>
                </a:solidFill>
                <a:cs typeface="+mn-ea"/>
                <a:sym typeface="+mn-lt"/>
              </a:endParaRPr>
            </a:p>
          </p:txBody>
        </p:sp>
        <p:sp>
          <p:nvSpPr>
            <p:cNvPr id="8" name="hape;225;p28"/>
            <p:cNvSpPr/>
            <p:nvPr/>
          </p:nvSpPr>
          <p:spPr>
            <a:xfrm>
              <a:off x="687750" y="1096650"/>
              <a:ext cx="64500" cy="64500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200">
                <a:solidFill>
                  <a:srgbClr val="002FA7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9" name="Shape;222;p28"/>
          <p:cNvGrpSpPr/>
          <p:nvPr/>
        </p:nvGrpSpPr>
        <p:grpSpPr>
          <a:xfrm rot="5400000">
            <a:off x="748416" y="87346"/>
            <a:ext cx="83474" cy="584215"/>
            <a:chOff x="687750" y="1096650"/>
            <a:chExt cx="64500" cy="451421"/>
          </a:xfrm>
          <a:solidFill>
            <a:schemeClr val="accent6">
              <a:lumMod val="60000"/>
              <a:lumOff val="40000"/>
            </a:schemeClr>
          </a:solidFill>
        </p:grpSpPr>
        <p:sp>
          <p:nvSpPr>
            <p:cNvPr id="10" name="Shape;223;p28"/>
            <p:cNvSpPr/>
            <p:nvPr/>
          </p:nvSpPr>
          <p:spPr>
            <a:xfrm>
              <a:off x="687750" y="1483571"/>
              <a:ext cx="64500" cy="64500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200">
                <a:solidFill>
                  <a:srgbClr val="002FA7"/>
                </a:solidFill>
                <a:cs typeface="+mn-ea"/>
                <a:sym typeface="+mn-lt"/>
              </a:endParaRPr>
            </a:p>
          </p:txBody>
        </p:sp>
        <p:sp>
          <p:nvSpPr>
            <p:cNvPr id="11" name="Shape;224;p28"/>
            <p:cNvSpPr/>
            <p:nvPr/>
          </p:nvSpPr>
          <p:spPr>
            <a:xfrm>
              <a:off x="687750" y="1290111"/>
              <a:ext cx="64500" cy="64500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200">
                <a:solidFill>
                  <a:srgbClr val="002FA7"/>
                </a:solidFill>
                <a:cs typeface="+mn-ea"/>
                <a:sym typeface="+mn-lt"/>
              </a:endParaRPr>
            </a:p>
          </p:txBody>
        </p:sp>
        <p:sp>
          <p:nvSpPr>
            <p:cNvPr id="12" name="Shape;225;p28"/>
            <p:cNvSpPr/>
            <p:nvPr/>
          </p:nvSpPr>
          <p:spPr>
            <a:xfrm>
              <a:off x="687750" y="1096650"/>
              <a:ext cx="64500" cy="64500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200">
                <a:solidFill>
                  <a:srgbClr val="002FA7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3" name="文本框 12">
            <a:extLst>
              <a:ext uri="{FF2B5EF4-FFF2-40B4-BE49-F238E27FC236}">
                <a16:creationId xmlns:a16="http://schemas.microsoft.com/office/drawing/2014/main" id="{D155ACBA-D267-5430-B0CD-F83FFF62282A}"/>
              </a:ext>
            </a:extLst>
          </p:cNvPr>
          <p:cNvSpPr txBox="1"/>
          <p:nvPr/>
        </p:nvSpPr>
        <p:spPr>
          <a:xfrm>
            <a:off x="1994453" y="907038"/>
            <a:ext cx="8367228" cy="21048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自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2015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年国家全面实施大众创业万众创新政策以来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创新创业融入经济社会发展的各领域各环节；进入“十四五”时期，国家将继续推进大众创业万众创新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更大力度激发市场活力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促发展、扩就业、惠民生。识别与选择合适的创业机会是成功企业家最重要的能力之一。本项目通过两个任务提高中职生对创业机会的认识，为接下来的项目学习奠定基础。</a:t>
            </a:r>
          </a:p>
        </p:txBody>
      </p:sp>
      <p:pic>
        <p:nvPicPr>
          <p:cNvPr id="15" name="图片 14">
            <a:extLst>
              <a:ext uri="{FF2B5EF4-FFF2-40B4-BE49-F238E27FC236}">
                <a16:creationId xmlns:a16="http://schemas.microsoft.com/office/drawing/2014/main" id="{271CDB2A-FCC4-9649-A387-1A95BC962099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56217" y="3173502"/>
            <a:ext cx="7056938" cy="277746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1D82AA39-4260-3F7D-0431-7C4C91B70D26}"/>
              </a:ext>
            </a:extLst>
          </p:cNvPr>
          <p:cNvSpPr txBox="1"/>
          <p:nvPr/>
        </p:nvSpPr>
        <p:spPr>
          <a:xfrm>
            <a:off x="3563317" y="6112554"/>
            <a:ext cx="679836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dirty="0">
                <a:hlinkClick r:id="rId3"/>
              </a:rPr>
              <a:t>[</a:t>
            </a:r>
            <a:r>
              <a:rPr lang="zh-CN" altLang="en-US" dirty="0">
                <a:hlinkClick r:id="rId3"/>
              </a:rPr>
              <a:t>第一时间</a:t>
            </a:r>
            <a:r>
              <a:rPr lang="en-US" altLang="zh-CN" dirty="0">
                <a:hlinkClick r:id="rId3"/>
              </a:rPr>
              <a:t>]</a:t>
            </a:r>
            <a:r>
              <a:rPr lang="zh-CN" altLang="en-US" dirty="0">
                <a:hlinkClick r:id="rId3"/>
              </a:rPr>
              <a:t>解压产品销量攀升 带来新的创业机会 </a:t>
            </a:r>
            <a:r>
              <a:rPr lang="en-US" altLang="zh-CN" dirty="0">
                <a:hlinkClick r:id="rId3"/>
              </a:rPr>
              <a:t>(cctv.com)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07103466"/>
      </p:ext>
    </p:extLst>
  </p:cSld>
  <p:clrMapOvr>
    <a:masterClrMapping/>
  </p:clrMapOvr>
  <p:transition spd="med" advClick="0" advTm="3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标题 3"/>
          <p:cNvSpPr txBox="1"/>
          <p:nvPr/>
        </p:nvSpPr>
        <p:spPr>
          <a:xfrm>
            <a:off x="2687121" y="1411609"/>
            <a:ext cx="6572993" cy="2674161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kern="1200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zh-CN" altLang="en-US" sz="5400" spc="300" dirty="0">
                <a:solidFill>
                  <a:schemeClr val="accent6">
                    <a:lumMod val="60000"/>
                    <a:lumOff val="4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任务一 </a:t>
            </a:r>
            <a:endParaRPr lang="en-US" altLang="zh-CN" sz="5400" spc="300" dirty="0">
              <a:solidFill>
                <a:schemeClr val="accent6">
                  <a:lumMod val="60000"/>
                  <a:lumOff val="4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  <a:p>
            <a:pPr lvl="0" algn="ctr">
              <a:lnSpc>
                <a:spcPct val="50000"/>
              </a:lnSpc>
            </a:pPr>
            <a:endParaRPr lang="en-US" altLang="zh-CN" sz="6600" spc="300" dirty="0">
              <a:solidFill>
                <a:schemeClr val="accent6">
                  <a:lumMod val="60000"/>
                  <a:lumOff val="4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  <a:p>
            <a:pPr lvl="0" algn="ctr"/>
            <a:r>
              <a:rPr lang="zh-CN" altLang="en-US" sz="6600" spc="300" dirty="0">
                <a:solidFill>
                  <a:schemeClr val="accent6">
                    <a:lumMod val="60000"/>
                    <a:lumOff val="4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识别创业机会</a:t>
            </a:r>
          </a:p>
        </p:txBody>
      </p:sp>
    </p:spTree>
  </p:cSld>
  <p:clrMapOvr>
    <a:masterClrMapping/>
  </p:clrMapOvr>
  <p:transition spd="slow" advClick="0" advTm="3000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-1404050" y="178727"/>
            <a:ext cx="7688736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4000" dirty="0">
                <a:solidFill>
                  <a:schemeClr val="accent6">
                    <a:lumMod val="60000"/>
                    <a:lumOff val="40000"/>
                  </a:schemeClr>
                </a:solidFill>
                <a:cs typeface="+mn-ea"/>
                <a:sym typeface="+mn-lt"/>
              </a:rPr>
              <a:t>任务目标</a:t>
            </a:r>
          </a:p>
        </p:txBody>
      </p:sp>
      <p:grpSp>
        <p:nvGrpSpPr>
          <p:cNvPr id="5" name="Shape;222;p28"/>
          <p:cNvGrpSpPr/>
          <p:nvPr/>
        </p:nvGrpSpPr>
        <p:grpSpPr>
          <a:xfrm rot="16200000">
            <a:off x="11454133" y="6091218"/>
            <a:ext cx="83474" cy="584215"/>
            <a:chOff x="687750" y="1096650"/>
            <a:chExt cx="64500" cy="451421"/>
          </a:xfrm>
          <a:solidFill>
            <a:srgbClr val="002FA7"/>
          </a:solidFill>
        </p:grpSpPr>
        <p:sp>
          <p:nvSpPr>
            <p:cNvPr id="6" name="Shape;223;p28"/>
            <p:cNvSpPr/>
            <p:nvPr/>
          </p:nvSpPr>
          <p:spPr>
            <a:xfrm>
              <a:off x="687750" y="1483571"/>
              <a:ext cx="64500" cy="64500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200">
                <a:solidFill>
                  <a:srgbClr val="002FA7"/>
                </a:solidFill>
                <a:cs typeface="+mn-ea"/>
                <a:sym typeface="+mn-lt"/>
              </a:endParaRPr>
            </a:p>
          </p:txBody>
        </p:sp>
        <p:sp>
          <p:nvSpPr>
            <p:cNvPr id="7" name="Shape;224;p28"/>
            <p:cNvSpPr/>
            <p:nvPr/>
          </p:nvSpPr>
          <p:spPr>
            <a:xfrm>
              <a:off x="687750" y="1290111"/>
              <a:ext cx="64500" cy="64500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200">
                <a:solidFill>
                  <a:srgbClr val="002FA7"/>
                </a:solidFill>
                <a:cs typeface="+mn-ea"/>
                <a:sym typeface="+mn-lt"/>
              </a:endParaRPr>
            </a:p>
          </p:txBody>
        </p:sp>
        <p:sp>
          <p:nvSpPr>
            <p:cNvPr id="8" name="hape;225;p28"/>
            <p:cNvSpPr/>
            <p:nvPr/>
          </p:nvSpPr>
          <p:spPr>
            <a:xfrm>
              <a:off x="687750" y="1096650"/>
              <a:ext cx="64500" cy="64500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200">
                <a:solidFill>
                  <a:srgbClr val="002FA7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9" name="Shape;222;p28"/>
          <p:cNvGrpSpPr/>
          <p:nvPr/>
        </p:nvGrpSpPr>
        <p:grpSpPr>
          <a:xfrm rot="5400000">
            <a:off x="748416" y="87346"/>
            <a:ext cx="83474" cy="584215"/>
            <a:chOff x="687750" y="1096650"/>
            <a:chExt cx="64500" cy="451421"/>
          </a:xfrm>
          <a:solidFill>
            <a:schemeClr val="accent6">
              <a:lumMod val="60000"/>
              <a:lumOff val="40000"/>
            </a:schemeClr>
          </a:solidFill>
        </p:grpSpPr>
        <p:sp>
          <p:nvSpPr>
            <p:cNvPr id="10" name="Shape;223;p28"/>
            <p:cNvSpPr/>
            <p:nvPr/>
          </p:nvSpPr>
          <p:spPr>
            <a:xfrm>
              <a:off x="687750" y="1483571"/>
              <a:ext cx="64500" cy="64500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200">
                <a:solidFill>
                  <a:srgbClr val="002FA7"/>
                </a:solidFill>
                <a:cs typeface="+mn-ea"/>
                <a:sym typeface="+mn-lt"/>
              </a:endParaRPr>
            </a:p>
          </p:txBody>
        </p:sp>
        <p:sp>
          <p:nvSpPr>
            <p:cNvPr id="11" name="Shape;224;p28"/>
            <p:cNvSpPr/>
            <p:nvPr/>
          </p:nvSpPr>
          <p:spPr>
            <a:xfrm>
              <a:off x="687750" y="1290111"/>
              <a:ext cx="64500" cy="64500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200">
                <a:solidFill>
                  <a:srgbClr val="002FA7"/>
                </a:solidFill>
                <a:cs typeface="+mn-ea"/>
                <a:sym typeface="+mn-lt"/>
              </a:endParaRPr>
            </a:p>
          </p:txBody>
        </p:sp>
        <p:sp>
          <p:nvSpPr>
            <p:cNvPr id="12" name="Shape;225;p28"/>
            <p:cNvSpPr/>
            <p:nvPr/>
          </p:nvSpPr>
          <p:spPr>
            <a:xfrm>
              <a:off x="687750" y="1096650"/>
              <a:ext cx="64500" cy="64500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200">
                <a:solidFill>
                  <a:srgbClr val="002FA7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AF08AF33-6CC7-6F12-6A2F-85F79A4EB34F}"/>
              </a:ext>
            </a:extLst>
          </p:cNvPr>
          <p:cNvGrpSpPr/>
          <p:nvPr/>
        </p:nvGrpSpPr>
        <p:grpSpPr>
          <a:xfrm>
            <a:off x="1477385" y="1190623"/>
            <a:ext cx="9768114" cy="4826000"/>
            <a:chOff x="1211943" y="1139823"/>
            <a:chExt cx="9768114" cy="4826000"/>
          </a:xfrm>
        </p:grpSpPr>
        <p:sp>
          <p:nvSpPr>
            <p:cNvPr id="34" name="矩形 33">
              <a:extLst>
                <a:ext uri="{FF2B5EF4-FFF2-40B4-BE49-F238E27FC236}">
                  <a16:creationId xmlns:a16="http://schemas.microsoft.com/office/drawing/2014/main" id="{A014D60C-C3D3-ADD4-E527-2F6234A301F5}"/>
                </a:ext>
              </a:extLst>
            </p:cNvPr>
            <p:cNvSpPr/>
            <p:nvPr/>
          </p:nvSpPr>
          <p:spPr>
            <a:xfrm>
              <a:off x="1211943" y="1139823"/>
              <a:ext cx="9768114" cy="4826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1" name="组合 30">
              <a:extLst>
                <a:ext uri="{FF2B5EF4-FFF2-40B4-BE49-F238E27FC236}">
                  <a16:creationId xmlns:a16="http://schemas.microsoft.com/office/drawing/2014/main" id="{556AEE5F-B756-89B8-48AB-DCB7FA425B3B}"/>
                </a:ext>
              </a:extLst>
            </p:cNvPr>
            <p:cNvGrpSpPr/>
            <p:nvPr/>
          </p:nvGrpSpPr>
          <p:grpSpPr>
            <a:xfrm>
              <a:off x="1584422" y="1914035"/>
              <a:ext cx="5937746" cy="3029930"/>
              <a:chOff x="1787622" y="1720268"/>
              <a:chExt cx="5937746" cy="3029930"/>
            </a:xfrm>
          </p:grpSpPr>
          <p:grpSp>
            <p:nvGrpSpPr>
              <p:cNvPr id="29" name="组合 28">
                <a:extLst>
                  <a:ext uri="{FF2B5EF4-FFF2-40B4-BE49-F238E27FC236}">
                    <a16:creationId xmlns:a16="http://schemas.microsoft.com/office/drawing/2014/main" id="{E29BF653-3C86-D0B2-FE84-6CD6E8433535}"/>
                  </a:ext>
                </a:extLst>
              </p:cNvPr>
              <p:cNvGrpSpPr/>
              <p:nvPr/>
            </p:nvGrpSpPr>
            <p:grpSpPr>
              <a:xfrm>
                <a:off x="1801996" y="2927505"/>
                <a:ext cx="4216400" cy="615456"/>
                <a:chOff x="1801996" y="2927505"/>
                <a:chExt cx="4216400" cy="615456"/>
              </a:xfrm>
            </p:grpSpPr>
            <p:sp>
              <p:nvSpPr>
                <p:cNvPr id="26" name="箭头: 五边形 25">
                  <a:extLst>
                    <a:ext uri="{FF2B5EF4-FFF2-40B4-BE49-F238E27FC236}">
                      <a16:creationId xmlns:a16="http://schemas.microsoft.com/office/drawing/2014/main" id="{F0CAEEEA-4183-6C3E-3359-28D072B2E679}"/>
                    </a:ext>
                  </a:extLst>
                </p:cNvPr>
                <p:cNvSpPr/>
                <p:nvPr/>
              </p:nvSpPr>
              <p:spPr>
                <a:xfrm>
                  <a:off x="1801996" y="2927505"/>
                  <a:ext cx="4216400" cy="615456"/>
                </a:xfrm>
                <a:prstGeom prst="homePlate">
                  <a:avLst/>
                </a:prstGeom>
                <a:solidFill>
                  <a:schemeClr val="accent6">
                    <a:lumMod val="20000"/>
                    <a:lumOff val="80000"/>
                  </a:schemeClr>
                </a:solidFill>
                <a:ln>
                  <a:noFill/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5" name="文本框 14">
                  <a:extLst>
                    <a:ext uri="{FF2B5EF4-FFF2-40B4-BE49-F238E27FC236}">
                      <a16:creationId xmlns:a16="http://schemas.microsoft.com/office/drawing/2014/main" id="{12A7F7D9-6E7D-668A-0F37-4A1EFDAB3279}"/>
                    </a:ext>
                  </a:extLst>
                </p:cNvPr>
                <p:cNvSpPr txBox="1"/>
                <p:nvPr/>
              </p:nvSpPr>
              <p:spPr>
                <a:xfrm>
                  <a:off x="1885454" y="3006749"/>
                  <a:ext cx="4049485" cy="461665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square">
                  <a:spAutoFit/>
                </a:bodyPr>
                <a:lstStyle>
                  <a:defPPr>
                    <a:defRPr lang="zh-CN"/>
                  </a:defPPr>
                  <a:lvl1pPr>
                    <a:defRPr sz="2400" b="1">
                      <a:solidFill>
                        <a:schemeClr val="accent2"/>
                      </a:solidFill>
                      <a:latin typeface="宋体" panose="02010600030101010101" pitchFamily="2" charset="-122"/>
                      <a:ea typeface="宋体" panose="02010600030101010101" pitchFamily="2" charset="-122"/>
                    </a:defRPr>
                  </a:lvl1pPr>
                </a:lstStyle>
                <a:p>
                  <a:r>
                    <a:rPr lang="en-US" altLang="zh-CN" dirty="0">
                      <a:solidFill>
                        <a:schemeClr val="accent2">
                          <a:lumMod val="75000"/>
                        </a:schemeClr>
                      </a:solidFill>
                    </a:rPr>
                    <a:t>(2)</a:t>
                  </a:r>
                  <a:r>
                    <a:rPr lang="zh-CN" altLang="en-US" dirty="0">
                      <a:solidFill>
                        <a:schemeClr val="accent2">
                          <a:lumMod val="75000"/>
                        </a:schemeClr>
                      </a:solidFill>
                    </a:rPr>
                    <a:t>了解创业机会识别的因素。</a:t>
                  </a:r>
                </a:p>
              </p:txBody>
            </p:sp>
          </p:grpSp>
          <p:grpSp>
            <p:nvGrpSpPr>
              <p:cNvPr id="28" name="组合 27">
                <a:extLst>
                  <a:ext uri="{FF2B5EF4-FFF2-40B4-BE49-F238E27FC236}">
                    <a16:creationId xmlns:a16="http://schemas.microsoft.com/office/drawing/2014/main" id="{042A3654-CE88-05FA-B7CB-C832C50702EF}"/>
                  </a:ext>
                </a:extLst>
              </p:cNvPr>
              <p:cNvGrpSpPr/>
              <p:nvPr/>
            </p:nvGrpSpPr>
            <p:grpSpPr>
              <a:xfrm>
                <a:off x="1787622" y="4134742"/>
                <a:ext cx="5937746" cy="615456"/>
                <a:chOff x="1885454" y="4164458"/>
                <a:chExt cx="5937746" cy="615456"/>
              </a:xfrm>
            </p:grpSpPr>
            <p:sp>
              <p:nvSpPr>
                <p:cNvPr id="27" name="箭头: 五边形 26">
                  <a:extLst>
                    <a:ext uri="{FF2B5EF4-FFF2-40B4-BE49-F238E27FC236}">
                      <a16:creationId xmlns:a16="http://schemas.microsoft.com/office/drawing/2014/main" id="{9F3EC6F8-2E60-B390-2D82-F4843216ED34}"/>
                    </a:ext>
                  </a:extLst>
                </p:cNvPr>
                <p:cNvSpPr/>
                <p:nvPr/>
              </p:nvSpPr>
              <p:spPr>
                <a:xfrm>
                  <a:off x="1885454" y="4164458"/>
                  <a:ext cx="5937746" cy="615456"/>
                </a:xfrm>
                <a:prstGeom prst="homePlate">
                  <a:avLst/>
                </a:prstGeom>
                <a:solidFill>
                  <a:schemeClr val="accent6">
                    <a:lumMod val="20000"/>
                    <a:lumOff val="80000"/>
                  </a:schemeClr>
                </a:solidFill>
                <a:ln>
                  <a:noFill/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8" name="文本框 17">
                  <a:extLst>
                    <a:ext uri="{FF2B5EF4-FFF2-40B4-BE49-F238E27FC236}">
                      <a16:creationId xmlns:a16="http://schemas.microsoft.com/office/drawing/2014/main" id="{2AC6805A-A121-18DF-0F9E-2D605911DDD0}"/>
                    </a:ext>
                  </a:extLst>
                </p:cNvPr>
                <p:cNvSpPr txBox="1"/>
                <p:nvPr/>
              </p:nvSpPr>
              <p:spPr>
                <a:xfrm>
                  <a:off x="1885454" y="4241354"/>
                  <a:ext cx="5727289" cy="461665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square">
                  <a:spAutoFit/>
                </a:bodyPr>
                <a:lstStyle>
                  <a:defPPr>
                    <a:defRPr lang="zh-CN"/>
                  </a:defPPr>
                  <a:lvl1pPr>
                    <a:defRPr sz="2400" b="1">
                      <a:solidFill>
                        <a:schemeClr val="accent2"/>
                      </a:solidFill>
                      <a:latin typeface="宋体" panose="02010600030101010101" pitchFamily="2" charset="-122"/>
                      <a:ea typeface="宋体" panose="02010600030101010101" pitchFamily="2" charset="-122"/>
                    </a:defRPr>
                  </a:lvl1pPr>
                </a:lstStyle>
                <a:p>
                  <a:r>
                    <a:rPr lang="en-US" altLang="zh-CN" dirty="0">
                      <a:solidFill>
                        <a:schemeClr val="accent2">
                          <a:lumMod val="75000"/>
                        </a:schemeClr>
                      </a:solidFill>
                    </a:rPr>
                    <a:t>(3)</a:t>
                  </a:r>
                  <a:r>
                    <a:rPr lang="zh-CN" altLang="en-US" dirty="0">
                      <a:solidFill>
                        <a:schemeClr val="accent2">
                          <a:lumMod val="75000"/>
                        </a:schemeClr>
                      </a:solidFill>
                    </a:rPr>
                    <a:t>掌握创业机会识别和判断的基本方法。</a:t>
                  </a:r>
                </a:p>
              </p:txBody>
            </p:sp>
          </p:grpSp>
          <p:grpSp>
            <p:nvGrpSpPr>
              <p:cNvPr id="30" name="组合 29">
                <a:extLst>
                  <a:ext uri="{FF2B5EF4-FFF2-40B4-BE49-F238E27FC236}">
                    <a16:creationId xmlns:a16="http://schemas.microsoft.com/office/drawing/2014/main" id="{95D09FBE-12C3-5689-DD5B-EAE8C7A6E3D5}"/>
                  </a:ext>
                </a:extLst>
              </p:cNvPr>
              <p:cNvGrpSpPr/>
              <p:nvPr/>
            </p:nvGrpSpPr>
            <p:grpSpPr>
              <a:xfrm>
                <a:off x="1801996" y="1720268"/>
                <a:ext cx="4216400" cy="615456"/>
                <a:chOff x="1801996" y="1720268"/>
                <a:chExt cx="4216400" cy="615456"/>
              </a:xfrm>
            </p:grpSpPr>
            <p:sp>
              <p:nvSpPr>
                <p:cNvPr id="25" name="箭头: 五边形 24">
                  <a:extLst>
                    <a:ext uri="{FF2B5EF4-FFF2-40B4-BE49-F238E27FC236}">
                      <a16:creationId xmlns:a16="http://schemas.microsoft.com/office/drawing/2014/main" id="{EA68EA73-9758-2029-0A3E-B0221AED4DE9}"/>
                    </a:ext>
                  </a:extLst>
                </p:cNvPr>
                <p:cNvSpPr/>
                <p:nvPr/>
              </p:nvSpPr>
              <p:spPr>
                <a:xfrm>
                  <a:off x="1801996" y="1720268"/>
                  <a:ext cx="4216400" cy="615456"/>
                </a:xfrm>
                <a:prstGeom prst="homePlate">
                  <a:avLst/>
                </a:prstGeom>
                <a:solidFill>
                  <a:schemeClr val="accent6">
                    <a:lumMod val="20000"/>
                    <a:lumOff val="80000"/>
                  </a:schemeClr>
                </a:solidFill>
                <a:ln>
                  <a:noFill/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4" name="文本框 23">
                  <a:extLst>
                    <a:ext uri="{FF2B5EF4-FFF2-40B4-BE49-F238E27FC236}">
                      <a16:creationId xmlns:a16="http://schemas.microsoft.com/office/drawing/2014/main" id="{26C06C03-0DA4-51DA-BD6C-3DA18848A14D}"/>
                    </a:ext>
                  </a:extLst>
                </p:cNvPr>
                <p:cNvSpPr txBox="1"/>
                <p:nvPr/>
              </p:nvSpPr>
              <p:spPr>
                <a:xfrm>
                  <a:off x="1885454" y="1772144"/>
                  <a:ext cx="3840572" cy="461665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square">
                  <a:spAutoFit/>
                </a:bodyPr>
                <a:lstStyle/>
                <a:p>
                  <a:r>
                    <a:rPr lang="en-US" altLang="zh-CN" sz="2400" b="1" dirty="0">
                      <a:solidFill>
                        <a:schemeClr val="accent2">
                          <a:lumMod val="75000"/>
                        </a:schemeClr>
                      </a:solidFill>
                      <a:latin typeface="宋体" panose="02010600030101010101" pitchFamily="2" charset="-122"/>
                      <a:ea typeface="宋体" panose="02010600030101010101" pitchFamily="2" charset="-122"/>
                    </a:rPr>
                    <a:t>(1)</a:t>
                  </a:r>
                  <a:r>
                    <a:rPr lang="zh-CN" altLang="en-US" sz="2400" b="1" dirty="0">
                      <a:solidFill>
                        <a:schemeClr val="accent2">
                          <a:lumMod val="75000"/>
                        </a:schemeClr>
                      </a:solidFill>
                      <a:latin typeface="宋体" panose="02010600030101010101" pitchFamily="2" charset="-122"/>
                      <a:ea typeface="宋体" panose="02010600030101010101" pitchFamily="2" charset="-122"/>
                    </a:rPr>
                    <a:t>了解创业机会的概念。</a:t>
                  </a:r>
                </a:p>
              </p:txBody>
            </p:sp>
          </p:grpSp>
        </p:grpSp>
      </p:grpSp>
      <p:pic>
        <p:nvPicPr>
          <p:cNvPr id="3" name="图片 2">
            <a:extLst>
              <a:ext uri="{FF2B5EF4-FFF2-40B4-BE49-F238E27FC236}">
                <a16:creationId xmlns:a16="http://schemas.microsoft.com/office/drawing/2014/main" id="{131BDE8E-8E5D-1B2D-4DD6-B166D66C8B5E}"/>
              </a:ext>
            </a:extLst>
          </p:cNvPr>
          <p:cNvPicPr>
            <a:picLocks/>
          </p:cNvPicPr>
          <p:nvPr/>
        </p:nvPicPr>
        <p:blipFill>
          <a:blip r:embed="rId2" cstate="print">
            <a:alphaModFix amt="8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48890" y="1618191"/>
            <a:ext cx="3183007" cy="25916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0488175"/>
      </p:ext>
    </p:extLst>
  </p:cSld>
  <p:clrMapOvr>
    <a:masterClrMapping/>
  </p:clrMapOvr>
  <p:transition spd="med" advClick="0" advTm="3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云形 7">
            <a:extLst>
              <a:ext uri="{FF2B5EF4-FFF2-40B4-BE49-F238E27FC236}">
                <a16:creationId xmlns:a16="http://schemas.microsoft.com/office/drawing/2014/main" id="{6A53CD2F-AE6E-C0F7-4D9F-5A5884F8C920}"/>
              </a:ext>
            </a:extLst>
          </p:cNvPr>
          <p:cNvSpPr/>
          <p:nvPr/>
        </p:nvSpPr>
        <p:spPr>
          <a:xfrm>
            <a:off x="1467654" y="4878122"/>
            <a:ext cx="4035287" cy="1449791"/>
          </a:xfrm>
          <a:prstGeom prst="cloud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01"/>
          <p:cNvSpPr>
            <a:spLocks noChangeAspect="1"/>
          </p:cNvSpPr>
          <p:nvPr/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chemeClr val="accent6">
                  <a:lumMod val="60000"/>
                  <a:lumOff val="40000"/>
                </a:schemeClr>
              </a:gs>
              <a:gs pos="100000">
                <a:schemeClr val="accent6">
                  <a:lumMod val="20000"/>
                  <a:lumOff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5" name="íSľïḑe"/>
          <p:cNvSpPr txBox="1"/>
          <p:nvPr/>
        </p:nvSpPr>
        <p:spPr>
          <a:xfrm>
            <a:off x="1044743" y="242416"/>
            <a:ext cx="2845086" cy="800219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800" kern="0" dirty="0">
                <a:solidFill>
                  <a:schemeClr val="accent6">
                    <a:lumMod val="60000"/>
                    <a:lumOff val="40000"/>
                  </a:schemeClr>
                </a:solidFill>
                <a:cs typeface="+mn-ea"/>
                <a:sym typeface="+mn-lt"/>
              </a:rPr>
              <a:t>步骤一 </a:t>
            </a:r>
            <a:endParaRPr lang="en-US" altLang="zh-CN" sz="1800" kern="0" dirty="0">
              <a:solidFill>
                <a:schemeClr val="accent6">
                  <a:lumMod val="60000"/>
                  <a:lumOff val="40000"/>
                </a:schemeClr>
              </a:solidFill>
              <a:cs typeface="+mn-ea"/>
              <a:sym typeface="+mn-lt"/>
            </a:endParaRPr>
          </a:p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800" kern="0" dirty="0">
                <a:solidFill>
                  <a:schemeClr val="accent6">
                    <a:lumMod val="60000"/>
                    <a:lumOff val="40000"/>
                  </a:schemeClr>
                </a:solidFill>
                <a:cs typeface="+mn-ea"/>
                <a:sym typeface="+mn-lt"/>
              </a:rPr>
              <a:t>认识创业机会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chemeClr val="accent6">
                  <a:lumMod val="60000"/>
                  <a:lumOff val="40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F37F975F-0A86-C3C1-7158-1301AC35B5D9}"/>
              </a:ext>
            </a:extLst>
          </p:cNvPr>
          <p:cNvSpPr txBox="1"/>
          <p:nvPr/>
        </p:nvSpPr>
        <p:spPr>
          <a:xfrm>
            <a:off x="1306947" y="1479446"/>
            <a:ext cx="4437870" cy="30830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57200">
              <a:lnSpc>
                <a:spcPct val="130000"/>
              </a:lnSpc>
            </a:pPr>
            <a:r>
              <a:rPr lang="zh-CN" altLang="en-US" sz="2400" b="1" dirty="0">
                <a:solidFill>
                  <a:schemeClr val="accent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一、创业机会的定义 </a:t>
            </a:r>
            <a:endParaRPr lang="en-US" altLang="zh-CN" sz="2400" b="1" dirty="0">
              <a:solidFill>
                <a:schemeClr val="accent2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indent="457200">
              <a:lnSpc>
                <a:spcPts val="1300"/>
              </a:lnSpc>
            </a:pPr>
            <a:endParaRPr lang="en-US" altLang="zh-CN" sz="2400" b="1" dirty="0">
              <a:solidFill>
                <a:schemeClr val="accent2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indent="457200">
              <a:lnSpc>
                <a:spcPct val="130000"/>
              </a:lnSpc>
            </a:pPr>
            <a:r>
              <a:rPr lang="zh-CN" altLang="en-US" sz="2000" dirty="0">
                <a:latin typeface="宋体" panose="02010600030101010101" pitchFamily="2" charset="-122"/>
                <a:ea typeface="宋体" panose="02010600030101010101" pitchFamily="2" charset="-122"/>
              </a:rPr>
              <a:t>指能为经济活动引入新产品、新服务、新原材料、新市场或新组织方式，具有较强吸引力的、较为持久的有利于创业的商业机会。创业者据此可以为客户提供有价值的产品或服务</a:t>
            </a:r>
            <a:r>
              <a:rPr lang="en-US" altLang="zh-CN" sz="2000" dirty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2000" dirty="0">
                <a:latin typeface="宋体" panose="02010600030101010101" pitchFamily="2" charset="-122"/>
                <a:ea typeface="宋体" panose="02010600030101010101" pitchFamily="2" charset="-122"/>
              </a:rPr>
              <a:t>同时使创业者自身获益。</a:t>
            </a:r>
            <a:endParaRPr lang="en-US" altLang="zh-CN" sz="20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82838DE-C32A-52CD-E779-621A84C576AA}"/>
              </a:ext>
            </a:extLst>
          </p:cNvPr>
          <p:cNvSpPr txBox="1"/>
          <p:nvPr/>
        </p:nvSpPr>
        <p:spPr>
          <a:xfrm>
            <a:off x="2359667" y="4851618"/>
            <a:ext cx="2377986" cy="11215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endParaRPr lang="en-US" altLang="zh-CN" sz="18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ctr">
              <a:lnSpc>
                <a:spcPct val="130000"/>
              </a:lnSpc>
            </a:pPr>
            <a:r>
              <a:rPr lang="zh-CN" altLang="en-US" sz="1800" dirty="0">
                <a:solidFill>
                  <a:schemeClr val="accent2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谈谈中职生创业可以瞄准的领域。</a:t>
            </a:r>
          </a:p>
        </p:txBody>
      </p:sp>
      <p:pic>
        <p:nvPicPr>
          <p:cNvPr id="2050" name="Picture 2" descr="思维播报｜夜间经济商机你抓住了吗？_凤凰网视频_凤凰网">
            <a:extLst>
              <a:ext uri="{FF2B5EF4-FFF2-40B4-BE49-F238E27FC236}">
                <a16:creationId xmlns:a16="http://schemas.microsoft.com/office/drawing/2014/main" id="{C6D6AEA7-F426-26DB-6189-D957158462C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alphaModFix amt="8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1828771"/>
            <a:ext cx="5373754" cy="35836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01"/>
          <p:cNvSpPr>
            <a:spLocks noChangeAspect="1"/>
          </p:cNvSpPr>
          <p:nvPr/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chemeClr val="accent6">
                  <a:lumMod val="60000"/>
                  <a:lumOff val="40000"/>
                </a:schemeClr>
              </a:gs>
              <a:gs pos="100000">
                <a:schemeClr val="accent6">
                  <a:lumMod val="20000"/>
                  <a:lumOff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5" name="íSľïḑe"/>
          <p:cNvSpPr txBox="1"/>
          <p:nvPr/>
        </p:nvSpPr>
        <p:spPr>
          <a:xfrm>
            <a:off x="1044743" y="242416"/>
            <a:ext cx="2845086" cy="800219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800" kern="0" dirty="0">
                <a:solidFill>
                  <a:schemeClr val="accent6">
                    <a:lumMod val="60000"/>
                    <a:lumOff val="40000"/>
                  </a:schemeClr>
                </a:solidFill>
                <a:cs typeface="+mn-ea"/>
                <a:sym typeface="+mn-lt"/>
              </a:rPr>
              <a:t>步骤一 </a:t>
            </a:r>
            <a:endParaRPr lang="en-US" altLang="zh-CN" sz="1800" kern="0" dirty="0">
              <a:solidFill>
                <a:schemeClr val="accent6">
                  <a:lumMod val="60000"/>
                  <a:lumOff val="40000"/>
                </a:schemeClr>
              </a:solidFill>
              <a:cs typeface="+mn-ea"/>
              <a:sym typeface="+mn-lt"/>
            </a:endParaRPr>
          </a:p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800" kern="0" dirty="0">
                <a:solidFill>
                  <a:schemeClr val="accent6">
                    <a:lumMod val="60000"/>
                    <a:lumOff val="40000"/>
                  </a:schemeClr>
                </a:solidFill>
                <a:cs typeface="+mn-ea"/>
                <a:sym typeface="+mn-lt"/>
              </a:rPr>
              <a:t>认识创业机会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chemeClr val="accent6">
                  <a:lumMod val="60000"/>
                  <a:lumOff val="40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F37F975F-0A86-C3C1-7158-1301AC35B5D9}"/>
              </a:ext>
            </a:extLst>
          </p:cNvPr>
          <p:cNvSpPr txBox="1"/>
          <p:nvPr/>
        </p:nvSpPr>
        <p:spPr>
          <a:xfrm>
            <a:off x="1106082" y="1173690"/>
            <a:ext cx="9640096" cy="14826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57200">
              <a:lnSpc>
                <a:spcPct val="130000"/>
              </a:lnSpc>
            </a:pPr>
            <a:r>
              <a:rPr lang="zh-CN" altLang="en-US" sz="2400" b="1" dirty="0">
                <a:solidFill>
                  <a:schemeClr val="accent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二、创业机会的类型</a:t>
            </a:r>
            <a:endParaRPr lang="en-US" altLang="zh-CN" sz="2400" b="1" dirty="0">
              <a:solidFill>
                <a:schemeClr val="accent2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indent="457200">
              <a:lnSpc>
                <a:spcPts val="1300"/>
              </a:lnSpc>
            </a:pPr>
            <a:endParaRPr lang="en-US" altLang="zh-CN" sz="2400" b="1" dirty="0">
              <a:solidFill>
                <a:schemeClr val="accent2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indent="457200">
              <a:lnSpc>
                <a:spcPct val="130000"/>
              </a:lnSpc>
            </a:pPr>
            <a:r>
              <a:rPr lang="zh-CN" altLang="en-US" sz="2000" dirty="0">
                <a:latin typeface="宋体" panose="02010600030101010101" pitchFamily="2" charset="-122"/>
                <a:ea typeface="宋体" panose="02010600030101010101" pitchFamily="2" charset="-122"/>
              </a:rPr>
              <a:t>机会是具有时效性的有利情况，是未明确的市场需求或未充分使用的资源或能力。创业机会是预期能够产生价值的清晰的“目的</a:t>
            </a:r>
            <a:r>
              <a:rPr lang="en-US" altLang="zh-CN" sz="2000" dirty="0">
                <a:latin typeface="宋体" panose="02010600030101010101" pitchFamily="2" charset="-122"/>
                <a:ea typeface="宋体" panose="02010600030101010101" pitchFamily="2" charset="-122"/>
              </a:rPr>
              <a:t>—</a:t>
            </a:r>
            <a:r>
              <a:rPr lang="zh-CN" altLang="en-US" sz="2000" dirty="0">
                <a:latin typeface="宋体" panose="02010600030101010101" pitchFamily="2" charset="-122"/>
                <a:ea typeface="宋体" panose="02010600030101010101" pitchFamily="2" charset="-122"/>
              </a:rPr>
              <a:t>手段”组合。</a:t>
            </a:r>
            <a:endParaRPr lang="en-US" altLang="zh-CN" sz="20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A216F6B7-97D6-8F1A-B35C-B0959F7B2159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00" y="2787395"/>
            <a:ext cx="9374578" cy="362620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id="{D695E8B6-960A-27C1-A09F-A12E7515DBF8}"/>
              </a:ext>
            </a:extLst>
          </p:cNvPr>
          <p:cNvSpPr/>
          <p:nvPr/>
        </p:nvSpPr>
        <p:spPr>
          <a:xfrm>
            <a:off x="1668162" y="3478428"/>
            <a:ext cx="1334530" cy="2761735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7562900"/>
      </p:ext>
    </p:extLst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01"/>
          <p:cNvSpPr>
            <a:spLocks noChangeAspect="1"/>
          </p:cNvSpPr>
          <p:nvPr/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chemeClr val="accent6">
                  <a:lumMod val="60000"/>
                  <a:lumOff val="40000"/>
                </a:schemeClr>
              </a:gs>
              <a:gs pos="100000">
                <a:schemeClr val="accent6">
                  <a:lumMod val="20000"/>
                  <a:lumOff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5" name="íSľïḑe"/>
          <p:cNvSpPr txBox="1"/>
          <p:nvPr/>
        </p:nvSpPr>
        <p:spPr>
          <a:xfrm>
            <a:off x="1044743" y="242416"/>
            <a:ext cx="2845086" cy="800219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800" kern="0" dirty="0">
                <a:solidFill>
                  <a:schemeClr val="accent6">
                    <a:lumMod val="60000"/>
                    <a:lumOff val="40000"/>
                  </a:schemeClr>
                </a:solidFill>
                <a:cs typeface="+mn-ea"/>
                <a:sym typeface="+mn-lt"/>
              </a:rPr>
              <a:t>步骤一 </a:t>
            </a:r>
            <a:endParaRPr lang="en-US" altLang="zh-CN" sz="1800" kern="0" dirty="0">
              <a:solidFill>
                <a:schemeClr val="accent6">
                  <a:lumMod val="60000"/>
                  <a:lumOff val="40000"/>
                </a:schemeClr>
              </a:solidFill>
              <a:cs typeface="+mn-ea"/>
              <a:sym typeface="+mn-lt"/>
            </a:endParaRPr>
          </a:p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800" kern="0" dirty="0">
                <a:solidFill>
                  <a:schemeClr val="accent6">
                    <a:lumMod val="60000"/>
                    <a:lumOff val="40000"/>
                  </a:schemeClr>
                </a:solidFill>
                <a:cs typeface="+mn-ea"/>
                <a:sym typeface="+mn-lt"/>
              </a:rPr>
              <a:t>认识创业机会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chemeClr val="accent6">
                  <a:lumMod val="60000"/>
                  <a:lumOff val="40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F88AC272-A4B6-33CD-B67E-C1A717F191CC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8176" y="1269955"/>
            <a:ext cx="9243649" cy="505357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id="{E718DA9E-80EE-3B0B-BE27-BF802C07CDA6}"/>
              </a:ext>
            </a:extLst>
          </p:cNvPr>
          <p:cNvSpPr/>
          <p:nvPr/>
        </p:nvSpPr>
        <p:spPr>
          <a:xfrm>
            <a:off x="1902941" y="1977081"/>
            <a:ext cx="1346886" cy="4188941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0422639"/>
      </p:ext>
    </p:extLst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01"/>
          <p:cNvSpPr>
            <a:spLocks noChangeAspect="1"/>
          </p:cNvSpPr>
          <p:nvPr/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chemeClr val="accent6">
                  <a:lumMod val="60000"/>
                  <a:lumOff val="40000"/>
                </a:schemeClr>
              </a:gs>
              <a:gs pos="100000">
                <a:schemeClr val="accent6">
                  <a:lumMod val="20000"/>
                  <a:lumOff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5" name="íSľïḑe"/>
          <p:cNvSpPr txBox="1"/>
          <p:nvPr/>
        </p:nvSpPr>
        <p:spPr>
          <a:xfrm>
            <a:off x="1044743" y="242416"/>
            <a:ext cx="2845086" cy="800219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800" kern="0" dirty="0">
                <a:solidFill>
                  <a:schemeClr val="accent6">
                    <a:lumMod val="60000"/>
                    <a:lumOff val="40000"/>
                  </a:schemeClr>
                </a:solidFill>
                <a:cs typeface="+mn-ea"/>
                <a:sym typeface="+mn-lt"/>
              </a:rPr>
              <a:t>步骤一 </a:t>
            </a:r>
            <a:endParaRPr lang="en-US" altLang="zh-CN" sz="1800" kern="0" dirty="0">
              <a:solidFill>
                <a:schemeClr val="accent6">
                  <a:lumMod val="60000"/>
                  <a:lumOff val="40000"/>
                </a:schemeClr>
              </a:solidFill>
              <a:cs typeface="+mn-ea"/>
              <a:sym typeface="+mn-lt"/>
            </a:endParaRPr>
          </a:p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800" kern="0" dirty="0">
                <a:solidFill>
                  <a:schemeClr val="accent6">
                    <a:lumMod val="60000"/>
                    <a:lumOff val="40000"/>
                  </a:schemeClr>
                </a:solidFill>
                <a:cs typeface="+mn-ea"/>
                <a:sym typeface="+mn-lt"/>
              </a:rPr>
              <a:t>认识创业机会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chemeClr val="accent6">
                  <a:lumMod val="60000"/>
                  <a:lumOff val="40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F37F975F-0A86-C3C1-7158-1301AC35B5D9}"/>
              </a:ext>
            </a:extLst>
          </p:cNvPr>
          <p:cNvSpPr txBox="1"/>
          <p:nvPr/>
        </p:nvSpPr>
        <p:spPr>
          <a:xfrm>
            <a:off x="1238258" y="1342286"/>
            <a:ext cx="34108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 b="1">
                <a:latin typeface="宋体" panose="02010600030101010101" pitchFamily="2" charset="-122"/>
                <a:ea typeface="宋体" panose="02010600030101010101" pitchFamily="2" charset="-122"/>
              </a:defRPr>
            </a:lvl1pPr>
          </a:lstStyle>
          <a:p>
            <a:r>
              <a:rPr lang="zh-CN" altLang="en-US" sz="2400" dirty="0">
                <a:solidFill>
                  <a:schemeClr val="accent2"/>
                </a:solidFill>
              </a:rPr>
              <a:t>三、创新机会的来源</a:t>
            </a:r>
          </a:p>
        </p:txBody>
      </p: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1481CD23-1F19-8261-FE59-2D09EF38F0CE}"/>
              </a:ext>
            </a:extLst>
          </p:cNvPr>
          <p:cNvGrpSpPr/>
          <p:nvPr/>
        </p:nvGrpSpPr>
        <p:grpSpPr>
          <a:xfrm>
            <a:off x="1590378" y="2178767"/>
            <a:ext cx="4065470" cy="3522652"/>
            <a:chOff x="1732045" y="2326874"/>
            <a:chExt cx="4065470" cy="3522652"/>
          </a:xfrm>
        </p:grpSpPr>
        <p:grpSp>
          <p:nvGrpSpPr>
            <p:cNvPr id="27" name="组合 26">
              <a:extLst>
                <a:ext uri="{FF2B5EF4-FFF2-40B4-BE49-F238E27FC236}">
                  <a16:creationId xmlns:a16="http://schemas.microsoft.com/office/drawing/2014/main" id="{C8AF2F99-0909-82F4-14DB-B40E4C198D6A}"/>
                </a:ext>
              </a:extLst>
            </p:cNvPr>
            <p:cNvGrpSpPr/>
            <p:nvPr/>
          </p:nvGrpSpPr>
          <p:grpSpPr>
            <a:xfrm>
              <a:off x="1732045" y="3361188"/>
              <a:ext cx="1146628" cy="869147"/>
              <a:chOff x="1563913" y="2655194"/>
              <a:chExt cx="1146628" cy="869147"/>
            </a:xfrm>
          </p:grpSpPr>
          <p:sp>
            <p:nvSpPr>
              <p:cNvPr id="21" name="椭圆 20">
                <a:extLst>
                  <a:ext uri="{FF2B5EF4-FFF2-40B4-BE49-F238E27FC236}">
                    <a16:creationId xmlns:a16="http://schemas.microsoft.com/office/drawing/2014/main" id="{3AFB9D2A-EE21-D71B-A6F8-A01E8411CDBE}"/>
                  </a:ext>
                </a:extLst>
              </p:cNvPr>
              <p:cNvSpPr/>
              <p:nvPr/>
            </p:nvSpPr>
            <p:spPr>
              <a:xfrm>
                <a:off x="1563913" y="2655194"/>
                <a:ext cx="1146628" cy="869147"/>
              </a:xfrm>
              <a:prstGeom prst="ellipse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  <a:ln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B45CF72A-C61D-E425-D3EC-74D89F95A4E7}"/>
                  </a:ext>
                </a:extLst>
              </p:cNvPr>
              <p:cNvSpPr txBox="1"/>
              <p:nvPr/>
            </p:nvSpPr>
            <p:spPr>
              <a:xfrm>
                <a:off x="1643387" y="2736832"/>
                <a:ext cx="994229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000" b="1" dirty="0">
                    <a:latin typeface="宋体" panose="02010600030101010101" pitchFamily="2" charset="-122"/>
                    <a:ea typeface="宋体" panose="02010600030101010101" pitchFamily="2" charset="-122"/>
                  </a:rPr>
                  <a:t>新知识、新技术</a:t>
                </a:r>
              </a:p>
            </p:txBody>
          </p:sp>
        </p:grpSp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id="{4C6CF47A-5EC5-75C3-9037-735155C4BC6A}"/>
                </a:ext>
              </a:extLst>
            </p:cNvPr>
            <p:cNvGrpSpPr/>
            <p:nvPr/>
          </p:nvGrpSpPr>
          <p:grpSpPr>
            <a:xfrm>
              <a:off x="4650887" y="3443944"/>
              <a:ext cx="1146628" cy="869147"/>
              <a:chOff x="3791858" y="3210646"/>
              <a:chExt cx="1146628" cy="869147"/>
            </a:xfrm>
          </p:grpSpPr>
          <p:sp>
            <p:nvSpPr>
              <p:cNvPr id="22" name="椭圆 21">
                <a:extLst>
                  <a:ext uri="{FF2B5EF4-FFF2-40B4-BE49-F238E27FC236}">
                    <a16:creationId xmlns:a16="http://schemas.microsoft.com/office/drawing/2014/main" id="{F70B4741-4246-EC49-698E-D48F7A966D65}"/>
                  </a:ext>
                </a:extLst>
              </p:cNvPr>
              <p:cNvSpPr/>
              <p:nvPr/>
            </p:nvSpPr>
            <p:spPr>
              <a:xfrm>
                <a:off x="3791858" y="3210646"/>
                <a:ext cx="1146628" cy="869147"/>
              </a:xfrm>
              <a:prstGeom prst="ellipse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  <a:ln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5" name="文本框 14">
                <a:extLst>
                  <a:ext uri="{FF2B5EF4-FFF2-40B4-BE49-F238E27FC236}">
                    <a16:creationId xmlns:a16="http://schemas.microsoft.com/office/drawing/2014/main" id="{AA2A6A90-F499-236E-8BEB-63E260D105B6}"/>
                  </a:ext>
                </a:extLst>
              </p:cNvPr>
              <p:cNvSpPr txBox="1"/>
              <p:nvPr/>
            </p:nvSpPr>
            <p:spPr>
              <a:xfrm>
                <a:off x="3889829" y="3427078"/>
                <a:ext cx="994229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2000" b="1">
                    <a:latin typeface="宋体" panose="02010600030101010101" pitchFamily="2" charset="-122"/>
                    <a:ea typeface="宋体" panose="02010600030101010101" pitchFamily="2" charset="-122"/>
                  </a:defRPr>
                </a:lvl1pPr>
              </a:lstStyle>
              <a:p>
                <a:pPr algn="ctr"/>
                <a:r>
                  <a:rPr lang="zh-CN" altLang="en-US" dirty="0"/>
                  <a:t>变化</a:t>
                </a:r>
              </a:p>
            </p:txBody>
          </p:sp>
        </p:grpSp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id="{F9B3D9F5-59C2-86FC-4DD1-EDA59AB08118}"/>
                </a:ext>
              </a:extLst>
            </p:cNvPr>
            <p:cNvGrpSpPr/>
            <p:nvPr/>
          </p:nvGrpSpPr>
          <p:grpSpPr>
            <a:xfrm>
              <a:off x="1914856" y="4796766"/>
              <a:ext cx="1146628" cy="869147"/>
              <a:chOff x="1454248" y="4606146"/>
              <a:chExt cx="1146628" cy="869147"/>
            </a:xfrm>
          </p:grpSpPr>
          <p:sp>
            <p:nvSpPr>
              <p:cNvPr id="23" name="椭圆 22">
                <a:extLst>
                  <a:ext uri="{FF2B5EF4-FFF2-40B4-BE49-F238E27FC236}">
                    <a16:creationId xmlns:a16="http://schemas.microsoft.com/office/drawing/2014/main" id="{326CA8BE-446D-D18B-0412-C80D0F1B4A9E}"/>
                  </a:ext>
                </a:extLst>
              </p:cNvPr>
              <p:cNvSpPr/>
              <p:nvPr/>
            </p:nvSpPr>
            <p:spPr>
              <a:xfrm>
                <a:off x="1454248" y="4606146"/>
                <a:ext cx="1146628" cy="869147"/>
              </a:xfrm>
              <a:prstGeom prst="ellipse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  <a:ln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6" name="文本框 15">
                <a:extLst>
                  <a:ext uri="{FF2B5EF4-FFF2-40B4-BE49-F238E27FC236}">
                    <a16:creationId xmlns:a16="http://schemas.microsoft.com/office/drawing/2014/main" id="{504BD1D6-CB5D-5CF0-6EFE-D1C0A7E8A68F}"/>
                  </a:ext>
                </a:extLst>
              </p:cNvPr>
              <p:cNvSpPr txBox="1"/>
              <p:nvPr/>
            </p:nvSpPr>
            <p:spPr>
              <a:xfrm>
                <a:off x="1560196" y="4828383"/>
                <a:ext cx="994229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2000" b="1">
                    <a:latin typeface="宋体" panose="02010600030101010101" pitchFamily="2" charset="-122"/>
                    <a:ea typeface="宋体" panose="02010600030101010101" pitchFamily="2" charset="-122"/>
                  </a:defRPr>
                </a:lvl1pPr>
              </a:lstStyle>
              <a:p>
                <a:pPr algn="ctr"/>
                <a:r>
                  <a:rPr lang="zh-CN" altLang="en-US" dirty="0"/>
                  <a:t>竞争</a:t>
                </a:r>
              </a:p>
            </p:txBody>
          </p:sp>
        </p:grpSp>
        <p:grpSp>
          <p:nvGrpSpPr>
            <p:cNvPr id="29" name="组合 28">
              <a:extLst>
                <a:ext uri="{FF2B5EF4-FFF2-40B4-BE49-F238E27FC236}">
                  <a16:creationId xmlns:a16="http://schemas.microsoft.com/office/drawing/2014/main" id="{D0F91289-A93C-4015-6D03-812324FEF3CB}"/>
                </a:ext>
              </a:extLst>
            </p:cNvPr>
            <p:cNvGrpSpPr/>
            <p:nvPr/>
          </p:nvGrpSpPr>
          <p:grpSpPr>
            <a:xfrm>
              <a:off x="3889829" y="4980379"/>
              <a:ext cx="1146628" cy="869147"/>
              <a:chOff x="3653862" y="4798274"/>
              <a:chExt cx="1146628" cy="869147"/>
            </a:xfrm>
          </p:grpSpPr>
          <p:sp>
            <p:nvSpPr>
              <p:cNvPr id="24" name="椭圆 23">
                <a:extLst>
                  <a:ext uri="{FF2B5EF4-FFF2-40B4-BE49-F238E27FC236}">
                    <a16:creationId xmlns:a16="http://schemas.microsoft.com/office/drawing/2014/main" id="{A36DCBB4-EA83-50CA-01B0-CF990D0212BD}"/>
                  </a:ext>
                </a:extLst>
              </p:cNvPr>
              <p:cNvSpPr/>
              <p:nvPr/>
            </p:nvSpPr>
            <p:spPr>
              <a:xfrm>
                <a:off x="3653862" y="4798274"/>
                <a:ext cx="1146628" cy="869147"/>
              </a:xfrm>
              <a:prstGeom prst="ellipse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  <a:ln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" name="文本框 16">
                <a:extLst>
                  <a:ext uri="{FF2B5EF4-FFF2-40B4-BE49-F238E27FC236}">
                    <a16:creationId xmlns:a16="http://schemas.microsoft.com/office/drawing/2014/main" id="{B310C0B2-BA71-B849-FDCA-134A039A1EFA}"/>
                  </a:ext>
                </a:extLst>
              </p:cNvPr>
              <p:cNvSpPr txBox="1"/>
              <p:nvPr/>
            </p:nvSpPr>
            <p:spPr>
              <a:xfrm>
                <a:off x="3731502" y="4901130"/>
                <a:ext cx="994229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2000" b="1">
                    <a:latin typeface="宋体" panose="02010600030101010101" pitchFamily="2" charset="-122"/>
                    <a:ea typeface="宋体" panose="02010600030101010101" pitchFamily="2" charset="-122"/>
                  </a:defRPr>
                </a:lvl1pPr>
              </a:lstStyle>
              <a:p>
                <a:pPr algn="ctr"/>
                <a:r>
                  <a:rPr lang="zh-CN" altLang="en-US" dirty="0"/>
                  <a:t>创造</a:t>
                </a:r>
                <a:endParaRPr lang="en-US" altLang="zh-CN" dirty="0"/>
              </a:p>
              <a:p>
                <a:pPr algn="ctr"/>
                <a:r>
                  <a:rPr lang="zh-CN" altLang="en-US" dirty="0"/>
                  <a:t>发明</a:t>
                </a:r>
              </a:p>
            </p:txBody>
          </p:sp>
        </p:grpSp>
        <p:grpSp>
          <p:nvGrpSpPr>
            <p:cNvPr id="70" name="组合 69">
              <a:extLst>
                <a:ext uri="{FF2B5EF4-FFF2-40B4-BE49-F238E27FC236}">
                  <a16:creationId xmlns:a16="http://schemas.microsoft.com/office/drawing/2014/main" id="{03EC57B8-BA5F-1522-2253-3D6971AE7E99}"/>
                </a:ext>
              </a:extLst>
            </p:cNvPr>
            <p:cNvGrpSpPr/>
            <p:nvPr/>
          </p:nvGrpSpPr>
          <p:grpSpPr>
            <a:xfrm>
              <a:off x="3137586" y="3522764"/>
              <a:ext cx="1243689" cy="1415143"/>
              <a:chOff x="2530473" y="3421298"/>
              <a:chExt cx="1243689" cy="1415143"/>
            </a:xfrm>
          </p:grpSpPr>
          <p:sp>
            <p:nvSpPr>
              <p:cNvPr id="53" name="爆炸形: 8 pt  52">
                <a:extLst>
                  <a:ext uri="{FF2B5EF4-FFF2-40B4-BE49-F238E27FC236}">
                    <a16:creationId xmlns:a16="http://schemas.microsoft.com/office/drawing/2014/main" id="{C6EDCCC5-AB13-3D93-F4AD-E1D8CE5E764D}"/>
                  </a:ext>
                </a:extLst>
              </p:cNvPr>
              <p:cNvSpPr/>
              <p:nvPr/>
            </p:nvSpPr>
            <p:spPr>
              <a:xfrm>
                <a:off x="2530473" y="3421298"/>
                <a:ext cx="1243689" cy="1415143"/>
              </a:xfrm>
              <a:prstGeom prst="irregularSeal1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  <a:ln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文本框 18">
                <a:extLst>
                  <a:ext uri="{FF2B5EF4-FFF2-40B4-BE49-F238E27FC236}">
                    <a16:creationId xmlns:a16="http://schemas.microsoft.com/office/drawing/2014/main" id="{7D9EA7F2-68F9-DC64-4874-3FCADCA03A02}"/>
                  </a:ext>
                </a:extLst>
              </p:cNvPr>
              <p:cNvSpPr txBox="1"/>
              <p:nvPr/>
            </p:nvSpPr>
            <p:spPr>
              <a:xfrm>
                <a:off x="2798535" y="3919675"/>
                <a:ext cx="869042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2000" b="1">
                    <a:latin typeface="宋体" panose="02010600030101010101" pitchFamily="2" charset="-122"/>
                    <a:ea typeface="宋体" panose="02010600030101010101" pitchFamily="2" charset="-122"/>
                  </a:defRPr>
                </a:lvl1pPr>
              </a:lstStyle>
              <a:p>
                <a:r>
                  <a:rPr lang="zh-CN" altLang="en-US" dirty="0">
                    <a:solidFill>
                      <a:schemeClr val="accent2"/>
                    </a:solidFill>
                  </a:rPr>
                  <a:t>来源</a:t>
                </a:r>
              </a:p>
            </p:txBody>
          </p:sp>
        </p:grpSp>
        <p:grpSp>
          <p:nvGrpSpPr>
            <p:cNvPr id="25" name="组合 24">
              <a:extLst>
                <a:ext uri="{FF2B5EF4-FFF2-40B4-BE49-F238E27FC236}">
                  <a16:creationId xmlns:a16="http://schemas.microsoft.com/office/drawing/2014/main" id="{D1917C76-21F1-A240-4D1C-DDDE45FA398E}"/>
                </a:ext>
              </a:extLst>
            </p:cNvPr>
            <p:cNvGrpSpPr/>
            <p:nvPr/>
          </p:nvGrpSpPr>
          <p:grpSpPr>
            <a:xfrm>
              <a:off x="3231320" y="2326874"/>
              <a:ext cx="1146628" cy="869147"/>
              <a:chOff x="3334889" y="2317310"/>
              <a:chExt cx="1146628" cy="869147"/>
            </a:xfrm>
          </p:grpSpPr>
          <p:sp>
            <p:nvSpPr>
              <p:cNvPr id="18" name="椭圆 17">
                <a:extLst>
                  <a:ext uri="{FF2B5EF4-FFF2-40B4-BE49-F238E27FC236}">
                    <a16:creationId xmlns:a16="http://schemas.microsoft.com/office/drawing/2014/main" id="{0A929D40-4CD4-A818-3EB4-75966D951C1A}"/>
                  </a:ext>
                </a:extLst>
              </p:cNvPr>
              <p:cNvSpPr/>
              <p:nvPr/>
            </p:nvSpPr>
            <p:spPr>
              <a:xfrm>
                <a:off x="3334889" y="2317310"/>
                <a:ext cx="1146628" cy="869147"/>
              </a:xfrm>
              <a:prstGeom prst="ellipse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  <a:ln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20" name="文本框 19">
                <a:extLst>
                  <a:ext uri="{FF2B5EF4-FFF2-40B4-BE49-F238E27FC236}">
                    <a16:creationId xmlns:a16="http://schemas.microsoft.com/office/drawing/2014/main" id="{22ECC445-C2F2-959F-9A01-0405FDE409DD}"/>
                  </a:ext>
                </a:extLst>
              </p:cNvPr>
              <p:cNvSpPr txBox="1"/>
              <p:nvPr/>
            </p:nvSpPr>
            <p:spPr>
              <a:xfrm>
                <a:off x="3439103" y="2528288"/>
                <a:ext cx="994229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2000" b="1">
                    <a:latin typeface="宋体" panose="02010600030101010101" pitchFamily="2" charset="-122"/>
                    <a:ea typeface="宋体" panose="02010600030101010101" pitchFamily="2" charset="-122"/>
                  </a:defRPr>
                </a:lvl1pPr>
              </a:lstStyle>
              <a:p>
                <a:pPr algn="ctr"/>
                <a:r>
                  <a:rPr lang="zh-CN" altLang="en-US" dirty="0"/>
                  <a:t>问题</a:t>
                </a:r>
              </a:p>
            </p:txBody>
          </p:sp>
        </p:grpSp>
      </p:grpSp>
      <p:sp>
        <p:nvSpPr>
          <p:cNvPr id="33" name="文本框 32">
            <a:extLst>
              <a:ext uri="{FF2B5EF4-FFF2-40B4-BE49-F238E27FC236}">
                <a16:creationId xmlns:a16="http://schemas.microsoft.com/office/drawing/2014/main" id="{4393488E-369B-9F6F-948E-7A5E4459709C}"/>
              </a:ext>
            </a:extLst>
          </p:cNvPr>
          <p:cNvSpPr txBox="1"/>
          <p:nvPr/>
        </p:nvSpPr>
        <p:spPr>
          <a:xfrm>
            <a:off x="6359214" y="2263654"/>
            <a:ext cx="3795487" cy="4818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45720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37" name="图片 36">
            <a:extLst>
              <a:ext uri="{FF2B5EF4-FFF2-40B4-BE49-F238E27FC236}">
                <a16:creationId xmlns:a16="http://schemas.microsoft.com/office/drawing/2014/main" id="{1E160BC4-DC24-A568-76CF-549917945BDD}"/>
              </a:ext>
            </a:extLst>
          </p:cNvPr>
          <p:cNvPicPr>
            <a:picLocks/>
          </p:cNvPicPr>
          <p:nvPr/>
        </p:nvPicPr>
        <p:blipFill>
          <a:blip r:embed="rId2" cstate="print">
            <a:alphaModFix amt="8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93677" y="2389745"/>
            <a:ext cx="4524375" cy="3219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5320859"/>
      </p:ext>
    </p:extLst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theme/theme1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f03vjfi4">
      <a:majorFont>
        <a:latin typeface="思源黑体 CN"/>
        <a:ea typeface="思源黑体 CN"/>
        <a:cs typeface=""/>
      </a:majorFont>
      <a:minorFont>
        <a:latin typeface="思源黑体 CN"/>
        <a:ea typeface="思源黑体 CN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1971</TotalTime>
  <Words>1348</Words>
  <Application>Microsoft Office PowerPoint</Application>
  <PresentationFormat>宽屏</PresentationFormat>
  <Paragraphs>129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0" baseType="lpstr">
      <vt:lpstr>方正兰亭大黑_GBK</vt:lpstr>
      <vt:lpstr>思源黑体 CN</vt:lpstr>
      <vt:lpstr>宋体</vt:lpstr>
      <vt:lpstr>Arial</vt:lpstr>
      <vt:lpstr>Calibri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PC-Liq</dc:creator>
  <cp:lastModifiedBy>chen junhai</cp:lastModifiedBy>
  <cp:revision>98</cp:revision>
  <dcterms:created xsi:type="dcterms:W3CDTF">2023-07-18T02:52:34Z</dcterms:created>
  <dcterms:modified xsi:type="dcterms:W3CDTF">2023-07-31T08:19:09Z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01AE38044DDD55ECB2BDB064AF06D61E</vt:lpwstr>
  </property>
  <property fmtid="{D5CDD505-2E9C-101B-9397-08002B2CF9AE}" pid="3" name="KSOProductBuildVer">
    <vt:lpwstr>2052-4.6.1.7451</vt:lpwstr>
  </property>
</Properties>
</file>