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212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683656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104A55-4B63-49D6-8AB7-7581BAED96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备考手册9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初中化学常见计算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3179671f6855087e7374fb#tid=67403b00a9cbb70009bf99e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B3FC89-552C-0A4D-1FE7-C48B5745595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DCB9E6-FAEE-4100-8297-9C4412794B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45389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947672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2C8BEE-1F50-4611-BF57-AB3E082A9A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3056E9-0865-4655-83C8-E539395394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"/>
              <p:cNvSpPr/>
              <p:nvPr/>
            </p:nvSpPr>
            <p:spPr>
              <a:xfrm>
                <a:off x="539496" y="142970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化学方程式的有关计算。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分解得到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的计算为例。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2970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P_3_BD#7dfc28d47?colgroup=4,19,5&amp;vcp=1&amp;pid=a683656d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869958"/>
                  </p:ext>
                </p:extLst>
              </p:nvPr>
            </p:nvGraphicFramePr>
            <p:xfrm>
              <a:off x="539496" y="2764091"/>
              <a:ext cx="11091672" cy="2659889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168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196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5860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设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根据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题意设未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知数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31.6 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分解得到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的质量为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设未知数时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不带单位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P_3_BD#7dfc28d47?colgroup=4,19,5&amp;vcp=1&amp;pid=a683656d5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869958"/>
                  </p:ext>
                </p:extLst>
              </p:nvPr>
            </p:nvGraphicFramePr>
            <p:xfrm>
              <a:off x="539496" y="2764091"/>
              <a:ext cx="11091672" cy="2659889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168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553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0458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设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根据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题意设未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知数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850" t="-68939" r="-29167" b="-117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设未知数时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不带单位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P_3_BD#7dfc28d47?colgroup=4,19,5&amp;vcp=1&amp;pid=a683656d5&amp;color=0,0,0&amp;vtp=1&amp;vaab=1&amp;bbb=1&amp;hb=1">
                <a:extLst>
                  <a:ext uri="{FF2B5EF4-FFF2-40B4-BE49-F238E27FC236}">
                    <a16:creationId xmlns:a16="http://schemas.microsoft.com/office/drawing/2014/main" id="{DC569CF4-FCC1-3510-070F-EC7B0FB296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020831"/>
                  </p:ext>
                </p:extLst>
              </p:nvPr>
            </p:nvGraphicFramePr>
            <p:xfrm>
              <a:off x="539496" y="1622910"/>
              <a:ext cx="11091672" cy="4336289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168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196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9480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写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书出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化学方程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式和已知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未知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量的质量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3200"/>
                            </a:lnSpc>
                          </a:pP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5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2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KMnO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 </m:t>
                                    </m:r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zh-CN" i="1" spc="-100" baseline="30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bar>
                                            <m:barPr>
                                              <m:ctrlPr>
                                                <a:rPr lang="en-US" altLang="zh-CN" sz="2800" b="0" i="1" spc="-100" baseline="-20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barPr>
                                            <m:e>
                                              <m:bar>
                                                <m:barPr>
                                                  <m:ctrlPr>
                                                    <a:rPr lang="en-US" altLang="zh-CN" sz="2800" b="0" i="1" spc="-100" baseline="-8000">
                                                      <a:solidFill>
                                                        <a:srgbClr val="00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barPr>
                                                <m:e>
                                                  <m:r>
                                                    <a:rPr lang="en-US" altLang="zh-CN" sz="2800" b="0" spc="-100" baseline="-2000">
                                                      <a:solidFill>
                                                        <a:srgbClr val="00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   △   </m:t>
                                                  </m:r>
                                                </m:e>
                                              </m:bar>
                                            </m:e>
                                          </m:ba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altLang="zh-CN" sz="28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SimSun" pitchFamily="34" charset="-122"/>
                                              <a:cs typeface="Times New Roman" pitchFamily="34" charset="-120"/>
                                            </a:rPr>
                                            <m:t> </m:t>
                                          </m:r>
                                        </m:e>
                                      </m:mr>
                                    </m:m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 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zh-CN" sz="28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K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altLang="zh-CN" sz="28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MnO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altLang="zh-CN" sz="28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MnO</m:t>
                                        </m:r>
                                      </m:e>
                                      <m:sub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d>
                                      <m:dPr>
                                        <m:begChr m:val=""/>
                                        <m:endChr m:val=""/>
                                        <m:ctrlPr>
                                          <a:rPr lang="en-US" altLang="zh-CN" sz="28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sz="2800" b="0" i="1" spc="-100" dirty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SimSun" pitchFamily="34" charset="-122"/>
                                                <a:cs typeface="Times New Roman" pitchFamily="34" charset="-12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 sz="2800" b="0" i="0" spc="-100" dirty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SimSun" pitchFamily="34" charset="-122"/>
                                                <a:cs typeface="Times New Roman" pitchFamily="34" charset="-120"/>
                                              </a:rPr>
                                              <m:t>O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2800" b="0" i="0" spc="-100" dirty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SimSun" pitchFamily="34" charset="-122"/>
                                                <a:cs typeface="Times New Roman" pitchFamily="34" charset="-12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altLang="zh-CN" sz="28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SimSun" pitchFamily="34" charset="-122"/>
                                            <a:cs typeface="Times New Roman" pitchFamily="34" charset="-120"/>
                                          </a:rPr>
                                          <m:t>↑</m:t>
                                        </m:r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316</m:t>
                                    </m:r>
                                  </m:e>
                                  <m:e/>
                                  <m:e/>
                                  <m:e/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32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31.6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g</m:t>
                                    </m:r>
                                  </m:e>
                                  <m:e/>
                                  <m:e/>
                                  <m:e/>
                                  <m:e>
                                    <m:r>
                                      <a:rPr lang="en-US" altLang="zh-CN" sz="28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SimSun" pitchFamily="34" charset="-122"/>
                                        <a:cs typeface="Times New Roman" pitchFamily="34" charset="-120"/>
                                      </a:rPr>
                                      <m:t>𝑥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化学方程式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要配平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相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对分子质量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需要与相应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的化学计量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数相乘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P_3_BD#7dfc28d47?colgroup=4,19,5&amp;vcp=1&amp;pid=a683656d5&amp;color=0,0,0&amp;vtp=1&amp;vaab=1&amp;bbb=1&amp;hb=1">
                <a:extLst>
                  <a:ext uri="{FF2B5EF4-FFF2-40B4-BE49-F238E27FC236}">
                    <a16:creationId xmlns:a16="http://schemas.microsoft.com/office/drawing/2014/main" id="{DC569CF4-FCC1-3510-070F-EC7B0FB296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020831"/>
                  </p:ext>
                </p:extLst>
              </p:nvPr>
            </p:nvGraphicFramePr>
            <p:xfrm>
              <a:off x="539496" y="1622910"/>
              <a:ext cx="11091672" cy="4336289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168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553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8098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写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书出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化学方程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式和已知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未知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量的质量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850" t="-33766" r="-29167" b="-57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化学方程式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要配平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相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对分子质量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需要与相应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的化学计量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数相乘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3_BD#7dfc28d47?colgroup=4,19,5&amp;vcp=1&amp;pid=a683656d5&amp;color=0,0,0&amp;vtp=1&amp;vaab=1&amp;bbb=1&amp;hb=1">
            <a:extLst>
              <a:ext uri="{FF2B5EF4-FFF2-40B4-BE49-F238E27FC236}">
                <a16:creationId xmlns:a16="http://schemas.microsoft.com/office/drawing/2014/main" id="{372281FC-FC22-D115-1427-DB0A9A4954BC}"/>
              </a:ext>
            </a:extLst>
          </p:cNvPr>
          <p:cNvSpPr txBox="1"/>
          <p:nvPr/>
        </p:nvSpPr>
        <p:spPr>
          <a:xfrm>
            <a:off x="9091168" y="92382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579564577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3_BD#7dfc28d47?colgroup=7,11,10&amp;vcp=1&amp;pid=a683656d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5666"/>
                  </p:ext>
                </p:extLst>
              </p:nvPr>
            </p:nvGraphicFramePr>
            <p:xfrm>
              <a:off x="539496" y="1437862"/>
              <a:ext cx="11073384" cy="3348484"/>
            </p:xfrm>
            <a:graphic>
              <a:graphicData uri="http://schemas.openxmlformats.org/drawingml/2006/table">
                <a:tbl>
                  <a:tblPr/>
                  <a:tblGrid>
                    <a:gridCol w="28437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525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770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列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列出比例式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61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316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32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31.6 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g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等式两边的化学意义应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求出未知数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𝑥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=3.2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计算结果要带单位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答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简明地写出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答案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答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：31.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31.6 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分解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得到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的质量为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3.2 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不要漏写答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3_BD#7dfc28d47?colgroup=7,11,10&amp;vcp=1&amp;pid=a683656d5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5666"/>
                  </p:ext>
                </p:extLst>
              </p:nvPr>
            </p:nvGraphicFramePr>
            <p:xfrm>
              <a:off x="539496" y="1437862"/>
              <a:ext cx="11073384" cy="3348484"/>
            </p:xfrm>
            <a:graphic>
              <a:graphicData uri="http://schemas.openxmlformats.org/drawingml/2006/table">
                <a:tbl>
                  <a:tblPr/>
                  <a:tblGrid>
                    <a:gridCol w="28437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525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770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计算步骤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答题时的注意事项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列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列出比例式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546" t="-52174" r="-89356" b="-1646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等式两边的化学意义应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求出未知数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546" t="-297872" r="-89356" b="-2223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计算结果要带单位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答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简明地写出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答案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546" t="-203261" r="-89356" b="-1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不要漏写答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3_BD#7dfc28d47?vcp=1&amp;pid=a683656d5&amp;color=0,0,0&amp;vtp=1&amp;vaab=1&amp;bbb=1&amp;hb=1"/>
          <p:cNvSpPr/>
          <p:nvPr/>
        </p:nvSpPr>
        <p:spPr>
          <a:xfrm>
            <a:off x="539496" y="491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【注意】化学方程式表示的是纯净物之间的质量关系，因此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，代入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化学方程式中进行计算的必须是纯净物的质量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P_3_BD#7dfc28d47?colgroup=7,11,10&amp;vcp=1&amp;pid=a683656d5&amp;color=0,0,0&amp;vtp=1&amp;vaab=1&amp;bt=1&amp;bbb=1">
            <a:extLst>
              <a:ext uri="{FF2B5EF4-FFF2-40B4-BE49-F238E27FC236}">
                <a16:creationId xmlns:a16="http://schemas.microsoft.com/office/drawing/2014/main" id="{451EBDE0-D187-C60E-51BC-6C68DDB9BF80}"/>
              </a:ext>
            </a:extLst>
          </p:cNvPr>
          <p:cNvSpPr txBox="1"/>
          <p:nvPr/>
        </p:nvSpPr>
        <p:spPr>
          <a:xfrm>
            <a:off x="10894735" y="7294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683656d5.fixed?vcp=1&amp;pid=16f942099&amp;color=146,208,80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92D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a683656d5.fixed?vcp=1&amp;pid=16f942099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a683656d5.fixed?vcp=1&amp;pid=16f942099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备考手册9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初中化学常见计算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"/>
              <p:cNvSpPr/>
              <p:nvPr/>
            </p:nvSpPr>
            <p:spPr>
              <a:xfrm>
                <a:off x="539496" y="121256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化学式的有关计算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相对分子质量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各元素的相对原子质量与原子个数乘积之和。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的相对分子质量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=12×6+1×12+16×6=180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（2）各元素的质量比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各元素的相对原子质量与原子个数乘积之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比（注意：元素质量比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原子个数比）。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中碳元素、氢元素、氧元素的质量比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=(12×</m:t>
                    </m:r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6)∶(1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12)∶(16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×6)=</m:t>
                    </m:r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6∶1∶8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256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3238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&amp;hb=1"/>
              <p:cNvSpPr/>
              <p:nvPr/>
            </p:nvSpPr>
            <p:spPr>
              <a:xfrm>
                <a:off x="539496" y="777526"/>
                <a:ext cx="11109960" cy="50473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）某元素的质量分数</a:t>
                </a: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某元素的相对原子质量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×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原子个数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化合物的相对分子质量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中氧元素的质量分数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16×6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(12×6)+(1×12)+(16×6)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×100%≈53.3%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（4）某元素的质量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化合物的质量×化合物中该元素的质量分数。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92 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乙醇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H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中碳元素的质量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=92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12×2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12×2+1×6+16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×100%=48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7526"/>
                <a:ext cx="11109960" cy="5047361"/>
              </a:xfrm>
              <a:prstGeom prst="rect">
                <a:avLst/>
              </a:prstGeom>
              <a:blipFill>
                <a:blip r:embed="rId3"/>
                <a:stretch>
                  <a:fillRect r="-1647" b="-18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"/>
              <p:cNvSpPr/>
              <p:nvPr/>
            </p:nvSpPr>
            <p:spPr>
              <a:xfrm>
                <a:off x="539496" y="1106710"/>
                <a:ext cx="11109960" cy="468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溶液的有关计算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（1）溶液、溶质、溶剂间存在的关系。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溶质的质量分数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溶液质量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溶质质量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溶剂质量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②溶质质量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溶液质量×溶质的质量分数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500"/>
                  </a:lnSpc>
                  <a:defRPr/>
                </a:pPr>
                <a:r>
                  <a:rPr kumimoji="0" lang="en-US" altLang="zh-CN" sz="2800" b="0" i="0" u="none" strike="noStrike" kern="1200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③溶剂质量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280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溶液质量−溶质质量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10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10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溶质的质量分数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④溶液质量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溶质的质量分数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6710"/>
                <a:ext cx="11109960" cy="4686300"/>
              </a:xfrm>
              <a:prstGeom prst="rect">
                <a:avLst/>
              </a:prstGeom>
              <a:blipFill>
                <a:blip r:embed="rId3"/>
                <a:stretch>
                  <a:fillRect r="-4610" b="-53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&amp;hb=1"/>
              <p:cNvSpPr/>
              <p:nvPr/>
            </p:nvSpPr>
            <p:spPr>
              <a:xfrm>
                <a:off x="0" y="2317750"/>
                <a:ext cx="11109960" cy="2222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（2）溶解度的有关计算。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一定温度下，某饱和溶液溶质的溶解度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溶液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溶液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17750"/>
                <a:ext cx="11109960" cy="2222500"/>
              </a:xfrm>
              <a:prstGeom prst="rect">
                <a:avLst/>
              </a:prstGeom>
              <a:blipFill>
                <a:blip r:embed="rId3"/>
                <a:stretch>
                  <a:fillRect r="-90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vcp=1&amp;pid=a683656d5&amp;color=0,0,0&amp;mp=1&amp;vtp=1&amp;vaab=1&amp;bt=1&amp;bbb=1"/>
              <p:cNvSpPr/>
              <p:nvPr/>
            </p:nvSpPr>
            <p:spPr>
              <a:xfrm>
                <a:off x="539496" y="1390714"/>
                <a:ext cx="11109960" cy="4064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②溶解度与溶质的质量分数之间的关系（饱和溶液中）</a:t>
                </a:r>
                <a14:m>
                  <m:oMath xmlns:m="http://schemas.openxmlformats.org/officeDocument/2006/math">
                    <m:r>
                      <a:rPr lang="zh-CN" altLang="en-US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溶质的质量分数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100+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③由溶解度的定义推导出的比例关系（饱和溶液中）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)+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溶剂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溶质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溶液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+100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vcp=1&amp;pid=a683656d5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0714"/>
                <a:ext cx="11109960" cy="4064000"/>
              </a:xfrm>
              <a:prstGeom prst="rect">
                <a:avLst/>
              </a:prstGeom>
              <a:blipFill>
                <a:blip r:embed="rId3"/>
                <a:stretch>
                  <a:fillRect b="-4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溶液稀释的计算。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（浓溶液）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𝜔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（浓溶液）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（稀溶液）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稀溶液）。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𝜌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𝑉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溶液）。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（加入的水）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（稀溶液）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（浓溶液）。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r="-1372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dfc28d47?sp=1&amp;vcp=1&amp;pid=a683656d5&amp;color=0,0,0&amp;vtp=1&amp;vaab=1&amp;bt=1&amp;bbb=1"/>
              <p:cNvSpPr/>
              <p:nvPr/>
            </p:nvSpPr>
            <p:spPr>
              <a:xfrm>
                <a:off x="539496" y="1578356"/>
                <a:ext cx="11109960" cy="3746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不纯物质的有关计算。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（1）纯净物质量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混合物质量×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纯度。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）固体混合物中某物质的纯度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纯净物质量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混合物质量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纯净物质量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纯净物质量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杂质质量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（3）纯净物的质量分数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某纯净物质量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混合物质量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×100%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dfc28d47?sp=1&amp;vcp=1&amp;pid=a683656d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8356"/>
                <a:ext cx="11109960" cy="3746500"/>
              </a:xfrm>
              <a:prstGeom prst="rect">
                <a:avLst/>
              </a:prstGeom>
              <a:blipFill>
                <a:blip r:embed="rId3"/>
                <a:stretch>
                  <a:fillRect b="-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468</Words>
  <Application>Microsoft Office PowerPoint</Application>
  <PresentationFormat>宽屏</PresentationFormat>
  <Paragraphs>100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2024-11-25T00:38:28Z</dcterms:created>
  <dcterms:modified xsi:type="dcterms:W3CDTF">2025-07-23T07:28:49Z</dcterms:modified>
  <cp:category/>
  <cp:contentStatus/>
</cp:coreProperties>
</file>