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410" r:id="rId19"/>
    <p:sldId id="275" r:id="rId20"/>
    <p:sldId id="276" r:id="rId21"/>
    <p:sldId id="277" r:id="rId22"/>
    <p:sldId id="279" r:id="rId23"/>
    <p:sldId id="281" r:id="rId24"/>
    <p:sldId id="411" r:id="rId25"/>
    <p:sldId id="282" r:id="rId26"/>
    <p:sldId id="283" r:id="rId27"/>
    <p:sldId id="284" r:id="rId28"/>
    <p:sldId id="285" r:id="rId29"/>
    <p:sldId id="286" r:id="rId30"/>
    <p:sldId id="288" r:id="rId31"/>
    <p:sldId id="291" r:id="rId32"/>
    <p:sldId id="292" r:id="rId33"/>
    <p:sldId id="293" r:id="rId34"/>
    <p:sldId id="295" r:id="rId35"/>
    <p:sldId id="297" r:id="rId36"/>
    <p:sldId id="298" r:id="rId37"/>
    <p:sldId id="299" r:id="rId38"/>
    <p:sldId id="300" r:id="rId39"/>
    <p:sldId id="301" r:id="rId40"/>
    <p:sldId id="413" r:id="rId41"/>
    <p:sldId id="303" r:id="rId42"/>
    <p:sldId id="414" r:id="rId43"/>
    <p:sldId id="307" r:id="rId44"/>
    <p:sldId id="415" r:id="rId45"/>
    <p:sldId id="416" r:id="rId46"/>
    <p:sldId id="308" r:id="rId47"/>
    <p:sldId id="417" r:id="rId48"/>
    <p:sldId id="310" r:id="rId49"/>
    <p:sldId id="312" r:id="rId50"/>
    <p:sldId id="313" r:id="rId51"/>
    <p:sldId id="314" r:id="rId52"/>
    <p:sldId id="418" r:id="rId53"/>
    <p:sldId id="315" r:id="rId54"/>
    <p:sldId id="316" r:id="rId55"/>
    <p:sldId id="317" r:id="rId56"/>
    <p:sldId id="421" r:id="rId57"/>
    <p:sldId id="318" r:id="rId58"/>
    <p:sldId id="321" r:id="rId59"/>
    <p:sldId id="323" r:id="rId60"/>
    <p:sldId id="332" r:id="rId61"/>
    <p:sldId id="423" r:id="rId62"/>
    <p:sldId id="334" r:id="rId63"/>
    <p:sldId id="337" r:id="rId64"/>
    <p:sldId id="339" r:id="rId65"/>
    <p:sldId id="340" r:id="rId66"/>
    <p:sldId id="341" r:id="rId67"/>
    <p:sldId id="342" r:id="rId68"/>
    <p:sldId id="424" r:id="rId69"/>
    <p:sldId id="345" r:id="rId70"/>
    <p:sldId id="425" r:id="rId71"/>
    <p:sldId id="346" r:id="rId72"/>
    <p:sldId id="348" r:id="rId73"/>
    <p:sldId id="349" r:id="rId74"/>
    <p:sldId id="427" r:id="rId75"/>
    <p:sldId id="351" r:id="rId76"/>
    <p:sldId id="352" r:id="rId77"/>
    <p:sldId id="353" r:id="rId78"/>
    <p:sldId id="355" r:id="rId79"/>
    <p:sldId id="428" r:id="rId80"/>
    <p:sldId id="356" r:id="rId81"/>
    <p:sldId id="357" r:id="rId82"/>
    <p:sldId id="358" r:id="rId83"/>
    <p:sldId id="360" r:id="rId84"/>
    <p:sldId id="362" r:id="rId85"/>
    <p:sldId id="363" r:id="rId86"/>
    <p:sldId id="364" r:id="rId87"/>
    <p:sldId id="366" r:id="rId88"/>
    <p:sldId id="367" r:id="rId89"/>
    <p:sldId id="368" r:id="rId90"/>
    <p:sldId id="369" r:id="rId91"/>
    <p:sldId id="371" r:id="rId92"/>
    <p:sldId id="374" r:id="rId93"/>
    <p:sldId id="375" r:id="rId94"/>
    <p:sldId id="431" r:id="rId95"/>
    <p:sldId id="376" r:id="rId96"/>
    <p:sldId id="378" r:id="rId97"/>
    <p:sldId id="379" r:id="rId98"/>
    <p:sldId id="380" r:id="rId99"/>
    <p:sldId id="381" r:id="rId100"/>
    <p:sldId id="383" r:id="rId101"/>
    <p:sldId id="432" r:id="rId102"/>
    <p:sldId id="385" r:id="rId103"/>
    <p:sldId id="433" r:id="rId104"/>
    <p:sldId id="386" r:id="rId105"/>
    <p:sldId id="387" r:id="rId106"/>
    <p:sldId id="389" r:id="rId107"/>
    <p:sldId id="391" r:id="rId108"/>
    <p:sldId id="436" r:id="rId109"/>
    <p:sldId id="392" r:id="rId110"/>
    <p:sldId id="393" r:id="rId111"/>
    <p:sldId id="394" r:id="rId112"/>
    <p:sldId id="395" r:id="rId113"/>
    <p:sldId id="396" r:id="rId114"/>
    <p:sldId id="398" r:id="rId115"/>
    <p:sldId id="399" r:id="rId116"/>
    <p:sldId id="439" r:id="rId117"/>
    <p:sldId id="440" r:id="rId118"/>
    <p:sldId id="441" r:id="rId119"/>
    <p:sldId id="442" r:id="rId120"/>
    <p:sldId id="444" r:id="rId121"/>
    <p:sldId id="400" r:id="rId122"/>
    <p:sldId id="401" r:id="rId123"/>
    <p:sldId id="402" r:id="rId124"/>
    <p:sldId id="580" r:id="rId125"/>
    <p:sldId id="445" r:id="rId126"/>
    <p:sldId id="406" r:id="rId127"/>
    <p:sldId id="446" r:id="rId128"/>
    <p:sldId id="447" r:id="rId129"/>
    <p:sldId id="448" r:id="rId130"/>
    <p:sldId id="449" r:id="rId131"/>
    <p:sldId id="450" r:id="rId13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09" d="100"/>
          <a:sy n="109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viewProps" Target="view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123</a:t>
            </a:fld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124</a:t>
            </a:fld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92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95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96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97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98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99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100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105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107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109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110</a:t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111</a:t>
            </a:fld>
            <a:endParaRPr 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112</a:t>
            </a:fld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113</a:t>
            </a:fld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114</a:t>
            </a:fld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115</a:t>
            </a:fld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121</a:t>
            </a:fld>
            <a:endParaRPr 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3cf2f7c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AD9224-BDBB-42B0-A3D4-6908BFB0F6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压强与浮力的综合计算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3cf2f7c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9DEC568D-1E29-458D-8A04-018BC6DEE5A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8c7f78d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195fb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432a49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8c7f78d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11195fb8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432a497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压强与浮力的综合计算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f3cf2f7c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A781AA7C-712B-4AD8-A931-3B21B1266FE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8c7f78d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195fb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432a49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8c7f78d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11195fb8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432a497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第12讲</a:t>
            </a:r>
            <a:endParaRPr lang="en-US" sz="2400" dirty="0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压强与浮力的综合计算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731dba4a85d1b2b6aa200dd#tid=6743e0f41c2ea30009029d6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2612E41-DECB-6F89-FAF0-5B01A0C2C08C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D84FB50F-65AC-4E20-84A1-4E36007E1E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6DB3A91F-A51E-42A0-902A-6886A27D798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8c7f78d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195fb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432a49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8c7f78d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11195fb8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432a497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复习讲义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fld id="{EC3BFDA6-E5B1-4B54-BCB7-9223EEA6962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8c7f78d0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277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11195fb89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432a497f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84" y="6483096"/>
            <a:ext cx="1399032" cy="374904"/>
          </a:xfrm>
          <a:prstGeom prst="rect">
            <a:avLst/>
          </a:prstGeom>
        </p:spPr>
      </p:pic>
      <p:sp>
        <p:nvSpPr>
          <p:cNvPr id="7" name="MasterShapeName?linknodeid=38c7f78d0&amp;color=RGB(64,64,64)">
            <a:hlinkClick r:id="rId3" action="ppaction://hlinksldjump"/>
          </p:cNvPr>
          <p:cNvSpPr/>
          <p:nvPr/>
        </p:nvSpPr>
        <p:spPr>
          <a:xfrm>
            <a:off x="4087368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要点梳理</a:t>
            </a:r>
            <a:endParaRPr lang="en-US" sz="1800" dirty="0"/>
          </a:p>
        </p:txBody>
      </p:sp>
      <p:sp>
        <p:nvSpPr>
          <p:cNvPr id="8" name="MasterShapeName?linknodeid=11195fb89&amp;color=RGB(64,64,64)">
            <a:hlinkClick r:id="rId5" action="ppaction://hlinksldjump"/>
          </p:cNvPr>
          <p:cNvSpPr/>
          <p:nvPr/>
        </p:nvSpPr>
        <p:spPr>
          <a:xfrm>
            <a:off x="5522976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9" name="MasterShapeName?linknodeid=c432a497f&amp;color=RGB(64,64,64)">
            <a:hlinkClick r:id="rId6" action="ppaction://hlinksldjump"/>
          </p:cNvPr>
          <p:cNvSpPr/>
          <p:nvPr/>
        </p:nvSpPr>
        <p:spPr>
          <a:xfrm>
            <a:off x="6903720" y="6510528"/>
            <a:ext cx="1170432" cy="26517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备考练习</a:t>
            </a:r>
            <a:endParaRPr lang="en-US" sz="1800" dirty="0"/>
          </a:p>
        </p:txBody>
      </p:sp>
      <p:sp>
        <p:nvSpPr>
          <p:cNvPr id="10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备考练习</a:t>
            </a:r>
            <a:endParaRPr lang="en-US" sz="2400" dirty="0"/>
          </a:p>
        </p:txBody>
      </p:sp>
      <p:sp>
        <p:nvSpPr>
          <p:cNvPr id="11" name="MasterShapeName"/>
          <p:cNvSpPr/>
          <p:nvPr/>
        </p:nvSpPr>
        <p:spPr>
          <a:xfrm>
            <a:off x="100584" y="27432"/>
            <a:ext cx="1298448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2" name="MasterShapeName"/>
          <p:cNvSpPr/>
          <p:nvPr/>
        </p:nvSpPr>
        <p:spPr>
          <a:xfrm>
            <a:off x="1472184" y="27432"/>
            <a:ext cx="9107424" cy="374904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9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0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2.png"/><Relationship Id="rId4" Type="http://schemas.openxmlformats.org/officeDocument/2006/relationships/image" Target="../media/image211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3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7.png"/><Relationship Id="rId4" Type="http://schemas.openxmlformats.org/officeDocument/2006/relationships/image" Target="../media/image2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7" Type="http://schemas.openxmlformats.org/officeDocument/2006/relationships/image" Target="../media/image221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4" Type="http://schemas.openxmlformats.org/officeDocument/2006/relationships/image" Target="../media/image53.jpe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3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e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5.png"/><Relationship Id="rId4" Type="http://schemas.openxmlformats.org/officeDocument/2006/relationships/image" Target="../media/image224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e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2.png"/><Relationship Id="rId4" Type="http://schemas.openxmlformats.org/officeDocument/2006/relationships/image" Target="../media/image227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13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7.png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7.png"/><Relationship Id="rId5" Type="http://schemas.openxmlformats.org/officeDocument/2006/relationships/image" Target="../media/image239.png"/><Relationship Id="rId4" Type="http://schemas.openxmlformats.org/officeDocument/2006/relationships/image" Target="../media/image63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7.png"/><Relationship Id="rId4" Type="http://schemas.openxmlformats.org/officeDocument/2006/relationships/image" Target="../media/image24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7.png"/><Relationship Id="rId5" Type="http://schemas.openxmlformats.org/officeDocument/2006/relationships/image" Target="../media/image243.png"/><Relationship Id="rId4" Type="http://schemas.openxmlformats.org/officeDocument/2006/relationships/image" Target="../media/image242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4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7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3.jpeg"/><Relationship Id="rId5" Type="http://schemas.openxmlformats.org/officeDocument/2006/relationships/image" Target="../media/image77.png"/><Relationship Id="rId4" Type="http://schemas.openxmlformats.org/officeDocument/2006/relationships/image" Target="../media/image246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1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13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2.png"/><Relationship Id="rId4" Type="http://schemas.openxmlformats.org/officeDocument/2006/relationships/image" Target="../media/image2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4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13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png"/><Relationship Id="rId4" Type="http://schemas.openxmlformats.org/officeDocument/2006/relationships/image" Target="../media/image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7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2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7.png"/><Relationship Id="rId4" Type="http://schemas.openxmlformats.org/officeDocument/2006/relationships/image" Target="../media/image3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2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5.png"/><Relationship Id="rId4" Type="http://schemas.openxmlformats.org/officeDocument/2006/relationships/image" Target="../media/image16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2.png"/><Relationship Id="rId4" Type="http://schemas.openxmlformats.org/officeDocument/2006/relationships/image" Target="../media/image17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7" Type="http://schemas.openxmlformats.org/officeDocument/2006/relationships/image" Target="../media/image180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9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2.png"/><Relationship Id="rId4" Type="http://schemas.openxmlformats.org/officeDocument/2006/relationships/image" Target="../media/image45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5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7" Type="http://schemas.openxmlformats.org/officeDocument/2006/relationships/image" Target="../media/image190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189.png"/><Relationship Id="rId4" Type="http://schemas.openxmlformats.org/officeDocument/2006/relationships/image" Target="../media/image188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2.png"/><Relationship Id="rId4" Type="http://schemas.openxmlformats.org/officeDocument/2006/relationships/image" Target="../media/image191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jpeg"/><Relationship Id="rId4" Type="http://schemas.openxmlformats.org/officeDocument/2006/relationships/image" Target="../media/image195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51.png"/><Relationship Id="rId7" Type="http://schemas.openxmlformats.org/officeDocument/2006/relationships/image" Target="../media/image20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9.png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P_7_BD#f54950d4e?colgroup=1,5,9,8,4&amp;vcp=1&amp;pid=3c7dc2052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064240" cy="5039742"/>
            </p:xfrm>
            <a:graphic>
              <a:graphicData uri="http://schemas.openxmlformats.org/drawingml/2006/table">
                <a:tbl>
                  <a:tblPr/>
                  <a:tblGrid>
                    <a:gridCol w="6583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844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0632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7007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触液面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物体开始浸入液体中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但未完全浸没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物体沉底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4544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相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关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绳拉力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拉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= 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浮力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绳拉力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拉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− 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浮力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液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浸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液面上升高度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6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排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容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浮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液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𝑔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容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绳拉力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拉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− 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浮力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液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液面上升高度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3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 =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6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h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排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容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浮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𝜌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液</m:t>
                                      </m:r>
                                    </m:sub>
                                  </m:s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𝑔</m:t>
                                  </m:r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容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支持力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6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支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 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浮力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浮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液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物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P_7_BD#f54950d4e?colgroup=1,5,9,8,4&amp;vcp=1&amp;pid=3c7dc2052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262806"/>
              <a:ext cx="11064240" cy="5039742"/>
            </p:xfrm>
            <a:graphic>
              <a:graphicData uri="http://schemas.openxmlformats.org/drawingml/2006/table">
                <a:tbl>
                  <a:tblPr/>
                  <a:tblGrid>
                    <a:gridCol w="658368"/>
                    <a:gridCol w="2057400"/>
                    <a:gridCol w="3584448"/>
                    <a:gridCol w="3063240"/>
                    <a:gridCol w="1700784"/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状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触液面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物体开始浸入液体中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但未完全浸没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物体沉底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94589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相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P_7_BD#f54950d4e?colgroup=1,5,9,8,4&amp;vcp=1&amp;pid=3c7dc2052&amp;color=0,0,0&amp;vtp=1&amp;vaab=1&amp;bt=1&amp;bbb=1"/>
          <p:cNvSpPr txBox="1"/>
          <p:nvPr/>
        </p:nvSpPr>
        <p:spPr>
          <a:xfrm>
            <a:off x="10885591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2d4b8b79c?iti=114&amp;htil=60&amp;vcp=1&amp;vis=1&amp;pid=ecb28d7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959" y="816546"/>
            <a:ext cx="438912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2d4b8b79c?iti=114&amp;htil=60&amp;vcp=1&amp;vis=1&amp;pid=ecb28d7a0&amp;color=0,0,0&amp;vtp=1&amp;vaab=1&amp;bbb=1"/>
          <p:cNvSpPr/>
          <p:nvPr/>
        </p:nvSpPr>
        <p:spPr>
          <a:xfrm>
            <a:off x="8275738" y="290950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2d4b8b79c?htil=60&amp;vcp=1&amp;vis=1&amp;pid=ecb28d7a0&amp;color=0,0,0&amp;vtp=1&amp;vaab=1&amp;bt=1&amp;bbb=1&amp;hb=1&amp;hs=1"/>
              <p:cNvSpPr/>
              <p:nvPr/>
            </p:nvSpPr>
            <p:spPr>
              <a:xfrm>
                <a:off x="539496" y="789114"/>
                <a:ext cx="6583680" cy="264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题图甲中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×0.05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2d4b8b79c?htil=60&amp;vcp=1&amp;vis=1&amp;pid=ecb28d7a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89114"/>
                <a:ext cx="6583680" cy="2641600"/>
              </a:xfrm>
              <a:prstGeom prst="rect">
                <a:avLst/>
              </a:prstGeom>
              <a:blipFill rotWithShape="1">
                <a:blip r:embed="rId4"/>
                <a:stretch>
                  <a:fillRect l="-6" t="-17" r="6" b="-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2d4b8b79c?htil=60&amp;vcp=1&amp;vis=1&amp;pid=ecb28d7a0&amp;color=0,0,0&amp;vtp=1&amp;vaab=1&amp;bt=1&amp;bbb=1&amp;hb=1&amp;hs=1"/>
              <p:cNvSpPr/>
              <p:nvPr/>
            </p:nvSpPr>
            <p:spPr>
              <a:xfrm>
                <a:off x="539995" y="3436175"/>
                <a:ext cx="11112011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=5:2=750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2d4b8b79c?htil=60&amp;vcp=1&amp;vis=1&amp;pid=ecb28d7a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436175"/>
                <a:ext cx="11112011" cy="2540000"/>
              </a:xfrm>
              <a:prstGeom prst="rect">
                <a:avLst/>
              </a:prstGeom>
              <a:blipFill rotWithShape="1">
                <a:blip r:embed="rId5"/>
                <a:stretch>
                  <a:fillRect l="-2" t="-7" r="4" b="-251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2d4b8b79c?htil=60&amp;vcp=1&amp;vis=1&amp;pid=ecb28d7a0&amp;color=0,0,0&amp;vtp=1&amp;vaab=1&amp;bt=1&amp;bbb=1&amp;hb=1&amp;hs=1&amp;htil=1"/>
              <p:cNvSpPr/>
              <p:nvPr/>
            </p:nvSpPr>
            <p:spPr>
              <a:xfrm>
                <a:off x="539496" y="2028753"/>
                <a:ext cx="6575552" cy="2671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的总质量为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2d4b8b79c?htil=60&amp;vcp=1&amp;vis=1&amp;pid=ecb28d7a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28753"/>
                <a:ext cx="6575552" cy="2671699"/>
              </a:xfrm>
              <a:prstGeom prst="rect">
                <a:avLst/>
              </a:prstGeom>
              <a:blipFill rotWithShape="1">
                <a:blip r:embed="rId2"/>
                <a:stretch>
                  <a:fillRect l="-6" t="-21" r="8" b="-28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2d4b8b79c?iti=158&amp;htil=60&amp;vcp=1&amp;vis=1&amp;pid=ecb28d7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5881" y="2169295"/>
            <a:ext cx="438912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2d4b8b79c?iti=158&amp;htil=60&amp;vcp=1&amp;vis=1&amp;pid=ecb28d7a0&amp;color=0,0,0&amp;vtp=1&amp;vaab=1&amp;bbb=1"/>
          <p:cNvSpPr/>
          <p:nvPr/>
        </p:nvSpPr>
        <p:spPr>
          <a:xfrm>
            <a:off x="8667660" y="4262256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648785167?iti=116&amp;htil=61&amp;vcp=1&amp;vis=1&amp;pid=ecb28d7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2601" y="2543981"/>
            <a:ext cx="54223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648785167?iti=116&amp;htil=61&amp;vcp=1&amp;vis=1&amp;pid=ecb28d7a0&amp;color=0,0,0&amp;vtp=1&amp;vaab=1&amp;bbb=1"/>
          <p:cNvSpPr/>
          <p:nvPr/>
        </p:nvSpPr>
        <p:spPr>
          <a:xfrm>
            <a:off x="8381016" y="5066709"/>
            <a:ext cx="1325562" cy="5222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648785167?htil=61&amp;vcp=1&amp;vis=1&amp;pid=ecb28d7a0&amp;color=0,0,0&amp;vtp=1&amp;vaab=1&amp;bt=1&amp;bbb=1&amp;hb=1&amp;hs=1"/>
              <p:cNvSpPr/>
              <p:nvPr/>
            </p:nvSpPr>
            <p:spPr>
              <a:xfrm>
                <a:off x="539495" y="554400"/>
                <a:ext cx="11215497" cy="46367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中缓慢加水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的密度小于水的密度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刚好漂浮时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底部的压力恰好为0；当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长方体底面积最大时，水的深度最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小，此时水对容器底部的压力最小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由题图可知，最大底面积为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648785167?htil=61&amp;vcp=1&amp;vis=1&amp;pid=ecb28d7a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11215497" cy="4636725"/>
              </a:xfrm>
              <a:prstGeom prst="rect">
                <a:avLst/>
              </a:prstGeom>
              <a:blipFill rotWithShape="1">
                <a:blip r:embed="rId4"/>
                <a:stretch>
                  <a:fillRect l="-3" t="-1" r="5" b="-14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648785167?htil=61&amp;vcp=1&amp;vis=1&amp;pid=ecb28d7a0&amp;color=0,0,0&amp;vtp=1&amp;vaab=1&amp;bt=1&amp;bbb=1&amp;hb=1&amp;hs=1&amp;htil=1"/>
              <p:cNvSpPr/>
              <p:nvPr/>
            </p:nvSpPr>
            <p:spPr>
              <a:xfrm>
                <a:off x="539496" y="697769"/>
                <a:ext cx="10585704" cy="5410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根据阿基米德原理可知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中的深度为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×0.008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=0.0375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则水对容器的压强为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×0.037 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=375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则水对容器底部的最小压力为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=375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×300×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=11.25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648785167?htil=61&amp;vcp=1&amp;vis=1&amp;pid=ecb28d7a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97769"/>
                <a:ext cx="10585704" cy="5410200"/>
              </a:xfrm>
              <a:prstGeom prst="rect">
                <a:avLst/>
              </a:prstGeom>
              <a:blipFill rotWithShape="1">
                <a:blip r:embed="rId2"/>
                <a:stretch>
                  <a:fillRect l="-4" t="-10" b="-20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648785167?iti=159&amp;htil=61&amp;vcp=1&amp;vis=1&amp;pid=ecb28d7a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1956" y="838313"/>
            <a:ext cx="5422392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648785167?iti=159&amp;htil=61&amp;vcp=1&amp;vis=1&amp;pid=ecb28d7a0&amp;color=0,0,0&amp;vtp=1&amp;vaab=1&amp;bbb=1"/>
          <p:cNvSpPr/>
          <p:nvPr/>
        </p:nvSpPr>
        <p:spPr>
          <a:xfrm>
            <a:off x="8201220" y="336104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图B12-8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5_1#3a2253760?iti=117&amp;htil=62&amp;vcp=1&amp;vis=1&amp;pid=811fa0fe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1217" y="572688"/>
            <a:ext cx="3447288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05_2#3a2253760?iti=117&amp;htil=62&amp;vcp=1&amp;vis=1&amp;pid=811fa0fe1&amp;color=0,0,0&amp;vtp=1&amp;vaab=1&amp;bbb=1"/>
          <p:cNvSpPr/>
          <p:nvPr/>
        </p:nvSpPr>
        <p:spPr>
          <a:xfrm>
            <a:off x="9232080" y="409211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205_3#3a2253760?htil=62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554400"/>
                <a:ext cx="7534656" cy="38307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（2024·云南·中考·改编）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排液模型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一质量为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的不吸水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圆柱体放在盛有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水的薄壁（厚度不计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形容器内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B12-9所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。打开阀门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的水后关闭阀门。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205_3#3a2253760?htil=62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534656" cy="3830701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917" b="-2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206_1#028c331ea?htil=62&amp;vcp=1&amp;vis=1&amp;pid=3a2253760&amp;color=0,0,0&amp;vtp=1&amp;vaab=1&amp;bbb=1"/>
          <p:cNvSpPr/>
          <p:nvPr/>
        </p:nvSpPr>
        <p:spPr>
          <a:xfrm>
            <a:off x="539496" y="4360844"/>
            <a:ext cx="7534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（1）圆柱体的密度；</a:t>
            </a:r>
            <a:endParaRPr lang="en-US" altLang="zh-CN" sz="2800" dirty="0"/>
          </a:p>
        </p:txBody>
      </p:sp>
      <p:sp>
        <p:nvSpPr>
          <p:cNvPr id="6" name="QO_8_BD.207_1#827055c7e?vcp=1&amp;vis=1&amp;pid=3a2253760&amp;color=0,0,0&amp;vtp=1&amp;vaab=1&amp;bbb=1&amp;hs=1"/>
          <p:cNvSpPr/>
          <p:nvPr/>
        </p:nvSpPr>
        <p:spPr>
          <a:xfrm>
            <a:off x="539496" y="4984287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（2）放水前水面距容器底部的高度；</a:t>
            </a:r>
            <a:endParaRPr lang="en-US" altLang="zh-CN" sz="2800" dirty="0"/>
          </a:p>
        </p:txBody>
      </p:sp>
      <p:sp>
        <p:nvSpPr>
          <p:cNvPr id="7" name="QO_8_BD.208_1#5673a11ae?vcp=1&amp;vis=1&amp;pid=3a2253760&amp;color=0,0,0&amp;vtp=1&amp;vaab=1&amp;bbb=1&amp;hs=1"/>
          <p:cNvSpPr/>
          <p:nvPr/>
        </p:nvSpPr>
        <p:spPr>
          <a:xfrm>
            <a:off x="539496" y="560595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（3）放水后水对容器底部的压力。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09_1#028c331ea?iti=118&amp;htil=63&amp;vcp=1&amp;vis=1&amp;pid=3a22537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4514" y="1394936"/>
            <a:ext cx="3447288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09_2#028c331ea?iti=118&amp;htil=63&amp;vcp=1&amp;vis=1&amp;pid=3a2253760&amp;color=0,0,0&amp;vtp=1&amp;vaab=1&amp;bbb=1"/>
          <p:cNvSpPr/>
          <p:nvPr/>
        </p:nvSpPr>
        <p:spPr>
          <a:xfrm>
            <a:off x="8175377" y="460994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028c331ea?htil=63&amp;vcp=1&amp;vis=1&amp;pid=3a2253760&amp;color=0,0,0&amp;vtp=1&amp;vaab=1&amp;bbb=1"/>
              <p:cNvSpPr/>
              <p:nvPr/>
            </p:nvSpPr>
            <p:spPr>
              <a:xfrm>
                <a:off x="539496" y="2004345"/>
                <a:ext cx="7534656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解：(1)圆柱体的密度为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028c331ea?htil=63&amp;vcp=1&amp;vis=1&amp;pid=3a225376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04345"/>
                <a:ext cx="7534656" cy="1841119"/>
              </a:xfrm>
              <a:prstGeom prst="rect">
                <a:avLst/>
              </a:prstGeom>
              <a:blipFill rotWithShape="1">
                <a:blip r:embed="rId4"/>
                <a:stretch>
                  <a:fillRect l="-5" t="-15" r="2" b="-4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827055c7e?iti=120&amp;htil=64&amp;vcp=1&amp;vis=1&amp;pid=3a22537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9063" y="932719"/>
            <a:ext cx="2569464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827055c7e?iti=120&amp;htil=64&amp;vcp=1&amp;vis=1&amp;pid=3a2253760&amp;color=0,0,0&amp;vtp=1&amp;vaab=1&amp;bbb=1"/>
          <p:cNvSpPr/>
          <p:nvPr/>
        </p:nvSpPr>
        <p:spPr>
          <a:xfrm>
            <a:off x="9601014" y="3638328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827055c7e?htil=64&amp;vcp=1&amp;vis=1&amp;pid=3a2253760&amp;color=0,0,0&amp;vtp=1&amp;vaab=1&amp;bt=1&amp;bbb=1"/>
              <p:cNvSpPr/>
              <p:nvPr/>
            </p:nvSpPr>
            <p:spPr>
              <a:xfrm>
                <a:off x="539496" y="622331"/>
                <a:ext cx="8403336" cy="4914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放水前水的体积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圆柱体漂浮时受到的浮力为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得圆柱体排开水的体积为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827055c7e?htil=64&amp;vcp=1&amp;vis=1&amp;pid=3a225376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2331"/>
                <a:ext cx="8403336" cy="4914900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6346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827055c7e?htil=64&amp;vcp=1&amp;vis=1&amp;pid=3a2253760&amp;color=0,0,0&amp;vtp=1&amp;vaab=1&amp;bt=1&amp;bbb=1&amp;htil=1"/>
              <p:cNvSpPr/>
              <p:nvPr/>
            </p:nvSpPr>
            <p:spPr>
              <a:xfrm>
                <a:off x="539496" y="3825548"/>
                <a:ext cx="8395208" cy="2819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圆柱体浸没水中的体积和水的总体积为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+4 200 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放水前水面距容器底部的高度为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总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827055c7e?htil=64&amp;vcp=1&amp;vis=1&amp;pid=3a2253760&amp;color=0,0,0&amp;vtp=1&amp;vaab=1&amp;bt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5548"/>
                <a:ext cx="8395208" cy="2819400"/>
              </a:xfrm>
              <a:prstGeom prst="rect">
                <a:avLst/>
              </a:prstGeom>
              <a:blipFill rotWithShape="1">
                <a:blip r:embed="rId5"/>
                <a:stretch>
                  <a:fillRect l="-5" t="-11" r="3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5673a11ae?iti=122&amp;htil=65&amp;vcp=1&amp;vis=1&amp;pid=3a225376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6542" y="809657"/>
            <a:ext cx="3447288" cy="339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5673a11ae?iti=122&amp;htil=65&amp;vcp=1&amp;vis=1&amp;pid=3a2253760&amp;color=0,0,0&amp;vtp=1&amp;vaab=1&amp;bbb=1"/>
          <p:cNvSpPr/>
          <p:nvPr/>
        </p:nvSpPr>
        <p:spPr>
          <a:xfrm>
            <a:off x="8917405" y="432908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图B12-9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5673a11ae?htil=65&amp;vcp=1&amp;vis=1&amp;pid=3a2253760&amp;color=0,0,0&amp;vtp=1&amp;vaab=1&amp;bt=1&amp;bbb=1&amp;hb=1&amp;hs=1"/>
              <p:cNvSpPr/>
              <p:nvPr/>
            </p:nvSpPr>
            <p:spPr>
              <a:xfrm>
                <a:off x="539496" y="791369"/>
                <a:ext cx="8966454" cy="4318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圆柱浸没水中的高度为</a:t>
                </a:r>
                <a:endParaRPr lang="en-US" altLang="zh-CN" sz="2800" dirty="0"/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底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放水后水的质量为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放水后水的体积为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nor/>
                      </m:rPr>
                      <a:rPr lang="en-US" altLang="zh-CN" sz="10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  <a:p>
                <a:pPr latinLnBrk="1">
                  <a:lnSpc>
                    <a:spcPts val="65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5673a11ae?htil=65&amp;vcp=1&amp;vis=1&amp;pid=3a225376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1369"/>
                <a:ext cx="8966454" cy="4318000"/>
              </a:xfrm>
              <a:prstGeom prst="rect">
                <a:avLst/>
              </a:prstGeom>
              <a:blipFill rotWithShape="1">
                <a:blip r:embed="rId4"/>
                <a:stretch>
                  <a:fillRect l="-4" t="-4" b="-29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5673a11ae?htil=65&amp;vcp=1&amp;vis=1&amp;pid=3a2253760&amp;color=0,0,0&amp;vtp=1&amp;vaab=1&amp;bt=1&amp;bbb=1&amp;hb=1&amp;hs=1&amp;htil=1"/>
              <p:cNvSpPr/>
              <p:nvPr/>
            </p:nvSpPr>
            <p:spPr>
              <a:xfrm>
                <a:off x="539995" y="554400"/>
                <a:ext cx="9842255" cy="460815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假设圆柱体已经沉底，则放水后水的高度为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后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底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1 200 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−100 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所以放出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的水后圆柱体已经沉底，放水后水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后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放水后水对容器底部的压力为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后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5673a11ae?htil=65&amp;vcp=1&amp;vis=1&amp;pid=3a225376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54400"/>
                <a:ext cx="9842255" cy="4608150"/>
              </a:xfrm>
              <a:prstGeom prst="rect">
                <a:avLst/>
              </a:prstGeom>
              <a:blipFill rotWithShape="1">
                <a:blip r:embed="rId2"/>
                <a:stretch>
                  <a:fillRect l="-2" t="-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5673a11ae?iti=162&amp;htil=65&amp;vcp=1&amp;vis=1&amp;pid=3a225376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0422" y="1247393"/>
            <a:ext cx="2396096" cy="235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5673a11ae?iti=162&amp;htil=65&amp;vcp=1&amp;vis=1&amp;pid=3a2253760&amp;color=0,0,0&amp;vtp=1&amp;vaab=1&amp;bbb=1"/>
          <p:cNvSpPr/>
          <p:nvPr/>
        </p:nvSpPr>
        <p:spPr>
          <a:xfrm>
            <a:off x="9945689" y="3732355"/>
            <a:ext cx="1325562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图B12-9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cbd740f5?vcp=1&amp;pid=c432a497f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冲刺练</a:t>
            </a:r>
            <a:endParaRPr lang="en-US" altLang="zh-CN" sz="3200" dirty="0"/>
          </a:p>
        </p:txBody>
      </p:sp>
      <p:pic>
        <p:nvPicPr>
          <p:cNvPr id="3" name="QO_7_BD.215_1#4c84a2b4f?iti=123&amp;htil=66&amp;vcp=1&amp;vis=1&amp;pid=ecbd740f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032" y="1285528"/>
            <a:ext cx="4517136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15_2#4c84a2b4f?iti=123&amp;htil=66&amp;vcp=1&amp;vis=1&amp;pid=ecbd740f5&amp;color=0,0,0&amp;vtp=1&amp;vaab=1&amp;bbb=1"/>
          <p:cNvSpPr/>
          <p:nvPr/>
        </p:nvSpPr>
        <p:spPr>
          <a:xfrm>
            <a:off x="8588919" y="3570512"/>
            <a:ext cx="15033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15_3#4c84a2b4f?htil=66&amp;sp=1&amp;vcp=1&amp;vis=1&amp;pid=ecbd740f5&amp;color=0,0,0&amp;vtp=1&amp;vaab=1&amp;bbb=1&amp;hb=1&amp;hs=1"/>
              <p:cNvSpPr/>
              <p:nvPr/>
            </p:nvSpPr>
            <p:spPr>
              <a:xfrm>
                <a:off x="539496" y="1267240"/>
                <a:ext cx="6464808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入液注液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综合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B12-10所示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，两个完全相同的底面积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的轻质薄壁圆柱形容器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（容器足够高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），另有两个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外形完全相同的圆柱体甲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，其底面积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215_3#4c84a2b4f?htil=66&amp;sp=1&amp;vcp=1&amp;vis=1&amp;pid=ecbd740f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464808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6" t="-13" r="-536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BD.215_3#4c84a2b4f?htil=66&amp;sp=1&amp;vcp=1&amp;vis=1&amp;pid=ecbd740f5&amp;color=0,0,0&amp;vtp=1&amp;vaab=1&amp;bbb=1&amp;hb=1&amp;hs=1"/>
              <p:cNvSpPr/>
              <p:nvPr/>
            </p:nvSpPr>
            <p:spPr>
              <a:xfrm>
                <a:off x="539496" y="4400976"/>
                <a:ext cx="11112011" cy="12399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中盛有深度为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中放置圆柱体乙，已知水的密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BD.215_3#4c84a2b4f?htil=66&amp;sp=1&amp;vcp=1&amp;vis=1&amp;pid=ecbd740f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00976"/>
                <a:ext cx="11112011" cy="1239901"/>
              </a:xfrm>
              <a:prstGeom prst="rect">
                <a:avLst/>
              </a:prstGeom>
              <a:blipFill rotWithShape="1">
                <a:blip r:embed="rId5"/>
                <a:stretch>
                  <a:fillRect l="-3" t="-34" r="5" b="-6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7_BD#f54950d4e?colgroup=2,5,9,4,6&amp;vcp=1&amp;pid=3c7dc2052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91202"/>
              <a:ext cx="11073384" cy="3881883"/>
            </p:xfrm>
            <a:graphic>
              <a:graphicData uri="http://schemas.openxmlformats.org/drawingml/2006/table">
                <a:tbl>
                  <a:tblPr/>
                  <a:tblGrid>
                    <a:gridCol w="9966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391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210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556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6609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物体恰好接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触液面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物体开始浸入液体中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但未完全浸没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物体沉底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8757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相关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68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容器对桌面的压强变化量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𝐹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浮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容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容器对桌面的压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强变化量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68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𝐺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物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altLang="zh-CN" sz="2800" b="0" i="1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800" b="0" i="0" spc="-100" dirty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宋体" panose="02010600030101010101" pitchFamily="2" charset="-122"/>
                                          <a:cs typeface="Times New Roman" panose="02020603050405020304" pitchFamily="34" charset="-12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altLang="zh-CN" sz="2800" spc="-100" baseline="-1000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容</m:t>
                                      </m:r>
                                    </m:sub>
                                  </m:sSub>
                                </m:den>
                              </m:f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00012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gridSpan="4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5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整个过程容器底部受到的液体压强的变化量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液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7_BD#f54950d4e?colgroup=2,5,9,4,6&amp;vcp=1&amp;pid=3c7dc2052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1491202"/>
              <a:ext cx="11073384" cy="3881883"/>
            </p:xfrm>
            <a:graphic>
              <a:graphicData uri="http://schemas.openxmlformats.org/drawingml/2006/table">
                <a:tbl>
                  <a:tblPr/>
                  <a:tblGrid>
                    <a:gridCol w="996696"/>
                    <a:gridCol w="2039112"/>
                    <a:gridCol w="3621024"/>
                    <a:gridCol w="1755648"/>
                    <a:gridCol w="2660904"/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状态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物体恰好接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触液面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物体开始浸入液体中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但未完全浸没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物体恰好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浸没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物体沉底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187575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相关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计算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600075">
                    <a:tc vMerge="1">
                      <a:tcPr/>
                    </a:tc>
                    <a:tc gridSpan="4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 hMerge="1">
                      <a:tcPr/>
                    </a:tc>
                    <a:tc hMerge="1">
                      <a:tcPr/>
                    </a:tc>
                    <a:tc hMerge="1"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3" name="P_7_BD#f54950d4e?sp=1&amp;vcp=1&amp;pid=3c7dc2052&amp;color=0,0,0&amp;vtp=1&amp;vaab=1&amp;bbb=1"/>
          <p:cNvSpPr/>
          <p:nvPr/>
        </p:nvSpPr>
        <p:spPr>
          <a:xfrm>
            <a:off x="539496" y="550440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3.出液过程：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可看作入液过程的逆过程。</a:t>
            </a:r>
            <a:endParaRPr lang="en-US" altLang="zh-CN" sz="2800" dirty="0"/>
          </a:p>
        </p:txBody>
      </p:sp>
      <p:sp>
        <p:nvSpPr>
          <p:cNvPr id="2" name="P_7_BD#f54950d4e?colgroup=2,5,9,4,6&amp;vcp=1&amp;pid=3c7dc2052&amp;color=0,0,0&amp;vtp=1&amp;vaab=1&amp;bt=1&amp;bbb=1"/>
          <p:cNvSpPr txBox="1"/>
          <p:nvPr/>
        </p:nvSpPr>
        <p:spPr>
          <a:xfrm>
            <a:off x="10894735" y="78279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18_1#2eb4158ec?vcp=1&amp;vis=1&amp;pid=4c84a2b4f&amp;color=0,0,0&amp;vtp=1&amp;vaab=1&amp;bt=1&amp;bbb=1&amp;hb=1"/>
              <p:cNvSpPr/>
              <p:nvPr/>
            </p:nvSpPr>
            <p:spPr>
              <a:xfrm>
                <a:off x="539750" y="1834515"/>
                <a:ext cx="11109960" cy="14008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）若通过两种方法分别增大容器对水平桌面的压强和液体对容器底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部的压强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，并测出容器对水平桌面的压强变化量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、水对容器底部的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，如下表所示；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18_1#2eb4158ec?vcp=1&amp;vis=1&amp;pid=4c84a2b4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1834515"/>
                <a:ext cx="11109960" cy="14008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19_1#4c84a2b4f?iti=124&amp;vcp=1&amp;vis=1&amp;pid=4c84a2b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1648" y="3348958"/>
            <a:ext cx="364845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19_2#4c84a2b4f?iti=124&amp;vcp=1&amp;vis=1&amp;pid=4c84a2b4f&amp;color=0,0,0&amp;vtp=1&amp;vaab=1&amp;bbb=1"/>
          <p:cNvSpPr/>
          <p:nvPr/>
        </p:nvSpPr>
        <p:spPr>
          <a:xfrm>
            <a:off x="8924195" y="5185886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QO_8_BD.222_1#2eb4158ec?colgroup=3,13,13&amp;vcp=1&amp;vis=1&amp;pid=4c84a2b4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691896" y="3333812"/>
              <a:ext cx="6689979" cy="2893117"/>
            </p:xfrm>
            <a:graphic>
              <a:graphicData uri="http://schemas.openxmlformats.org/drawingml/2006/table">
                <a:tbl>
                  <a:tblPr/>
                  <a:tblGrid>
                    <a:gridCol w="789981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4999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9499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19815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容器对水平桌面的压强变化量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水对容器底部的压强变化量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181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81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QO_8_BD.222_1#2eb4158ec?colgroup=3,13,13&amp;vcp=1&amp;vis=1&amp;pid=4c84a2b4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691896" y="3333812"/>
              <a:ext cx="6689979" cy="2893117"/>
            </p:xfrm>
            <a:graphic>
              <a:graphicData uri="http://schemas.openxmlformats.org/drawingml/2006/table">
                <a:tbl>
                  <a:tblPr/>
                  <a:tblGrid>
                    <a:gridCol w="789981"/>
                    <a:gridCol w="2949999"/>
                    <a:gridCol w="2949999"/>
                  </a:tblGrid>
                  <a:tr h="16891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</a:tr>
                  <a:tr h="6181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81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216_1#0c3f054d8?vcp=1&amp;vis=1&amp;pid=4c84a2b4f&amp;color=0,0,0&amp;vtp=1&amp;vaab=1&amp;bbb=1&amp;hs=1"/>
              <p:cNvSpPr/>
              <p:nvPr/>
            </p:nvSpPr>
            <p:spPr>
              <a:xfrm>
                <a:off x="538226" y="63841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中的水对容器底部的压强；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216_1#0c3f054d8?vcp=1&amp;vis=1&amp;pid=4c84a2b4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26" y="638410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42" r="3" b="-12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17_1#30f1d4ae5?vcp=1&amp;vis=1&amp;pid=4c84a2b4f&amp;color=0,0,0&amp;vtp=1&amp;vaab=1&amp;bbb=1&amp;htil=1"/>
              <p:cNvSpPr/>
              <p:nvPr/>
            </p:nvSpPr>
            <p:spPr>
              <a:xfrm>
                <a:off x="539995" y="1169597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中水的质量；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217_1#30f1d4ae5?vcp=1&amp;vis=1&amp;pid=4c84a2b4f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1169597"/>
                <a:ext cx="11112011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2" t="-102" r="4" b="-12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20_1#2eb4158ec?vcp=1&amp;vis=1&amp;pid=4c84a2b4f&amp;color=0,0,0&amp;mp=1&amp;vtp=1&amp;vaab=1&amp;bt=1&amp;bbb=1&amp;hb=1"/>
              <p:cNvSpPr/>
              <p:nvPr/>
            </p:nvSpPr>
            <p:spPr>
              <a:xfrm>
                <a:off x="539496" y="987646"/>
                <a:ext cx="1110996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圆柱体甲放入盛有水的容器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向放置圆柱体乙的容器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请根据表中的信息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，通过计算判断方法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与表中方法①、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②的对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应关系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，并求圆柱体乙的密度。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20_1#2eb4158ec?vcp=1&amp;vis=1&amp;pid=4c84a2b4f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7646"/>
                <a:ext cx="11109960" cy="2496757"/>
              </a:xfrm>
              <a:prstGeom prst="rect">
                <a:avLst/>
              </a:prstGeom>
              <a:blipFill rotWithShape="1">
                <a:blip r:embed="rId3"/>
                <a:stretch>
                  <a:fillRect l="-3" t="-9" r="-420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" name="QO_8_BD.222_1#2eb4158ec?colgroup=3,13,13&amp;vcp=1&amp;vis=1&amp;pid=4c84a2b4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604354"/>
              <a:ext cx="11073384" cy="2230947"/>
            </p:xfrm>
            <a:graphic>
              <a:graphicData uri="http://schemas.openxmlformats.org/drawingml/2006/table">
                <a:tbl>
                  <a:tblPr/>
                  <a:tblGrid>
                    <a:gridCol w="1307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08972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容器对水平桌面的压强变化量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水对容器底部的压强变化量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0" name="QO_8_BD.222_1#2eb4158ec?colgroup=3,13,13&amp;vcp=1&amp;vis=1&amp;pid=4c84a2b4f&amp;color=0,0,0&amp;vtp=1&amp;vaab=1&amp;bbb=1&amp;hb=1"/>
              <p:cNvGraphicFramePr>
                <a:graphicFrameLocks noGrp="1"/>
              </p:cNvGraphicFramePr>
              <p:nvPr/>
            </p:nvGraphicFramePr>
            <p:xfrm>
              <a:off x="539496" y="3604354"/>
              <a:ext cx="11073384" cy="2230947"/>
            </p:xfrm>
            <a:graphic>
              <a:graphicData uri="http://schemas.openxmlformats.org/drawingml/2006/table">
                <a:tbl>
                  <a:tblPr/>
                  <a:tblGrid>
                    <a:gridCol w="1307592"/>
                    <a:gridCol w="4882896"/>
                    <a:gridCol w="4882896"/>
                  </a:tblGrid>
                  <a:tr h="11303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23_1#0c3f054d8?vcp=1&amp;vis=1&amp;pid=4c84a2b4f&amp;color=0,0,0&amp;vtp=1&amp;vaab=1&amp;bt=1&amp;bbb=1"/>
              <p:cNvSpPr/>
              <p:nvPr/>
            </p:nvSpPr>
            <p:spPr>
              <a:xfrm>
                <a:off x="539496" y="55440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中的水对容器底部的压强；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23_1#0c3f054d8?vcp=1&amp;vis=1&amp;pid=4c84a2b4f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12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23_2#0c3f054d8?iti=126&amp;vcp=1&amp;vis=1&amp;pid=4c84a2b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245153"/>
            <a:ext cx="5458968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23_3#0c3f054d8?iti=126&amp;vcp=1&amp;vis=1&amp;pid=4c84a2b4f&amp;color=0,0,0&amp;vtp=1&amp;vaab=1&amp;bbb=1"/>
          <p:cNvSpPr/>
          <p:nvPr/>
        </p:nvSpPr>
        <p:spPr>
          <a:xfrm>
            <a:off x="5342795" y="3932473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25_1#30f1d4ae5?iti=127&amp;htil=67&amp;vcp=1&amp;vis=1&amp;pid=4c84a2b4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3332" y="721074"/>
            <a:ext cx="5422392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25_2#30f1d4ae5?iti=127&amp;htil=67&amp;vcp=1&amp;vis=1&amp;pid=4c84a2b4f&amp;color=0,0,0&amp;vtp=1&amp;vaab=1&amp;bbb=1"/>
          <p:cNvSpPr/>
          <p:nvPr/>
        </p:nvSpPr>
        <p:spPr>
          <a:xfrm>
            <a:off x="8189627" y="3395059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0f1d4ae5?htil=67&amp;vcp=1&amp;vis=1&amp;pid=4c84a2b4f&amp;color=0,0,0&amp;vtp=1&amp;vaab=1&amp;bbb=1&amp;hb=1"/>
              <p:cNvSpPr/>
              <p:nvPr/>
            </p:nvSpPr>
            <p:spPr>
              <a:xfrm>
                <a:off x="539495" y="2580100"/>
                <a:ext cx="10099929" cy="38032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中水的质量为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0f1d4ae5?htil=67&amp;vcp=1&amp;vis=1&amp;pid=4c84a2b4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2580100"/>
                <a:ext cx="10099929" cy="3803269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6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0c3f054d8?vcp=1&amp;vis=1&amp;pid=4c84a2b4f&amp;color=0,0,0&amp;vtp=1&amp;vaab=1&amp;bbb=1"/>
              <p:cNvSpPr/>
              <p:nvPr/>
            </p:nvSpPr>
            <p:spPr>
              <a:xfrm>
                <a:off x="279781" y="739058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中的水对容器底部的压强为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𝑝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𝑔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=1.0×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0c3f054d8?vcp=1&amp;vis=1&amp;pid=4c84a2b4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781" y="739058"/>
                <a:ext cx="11109960" cy="1841119"/>
              </a:xfrm>
              <a:prstGeom prst="rect">
                <a:avLst/>
              </a:prstGeom>
              <a:blipFill rotWithShape="1">
                <a:blip r:embed="rId5"/>
                <a:stretch>
                  <a:fillRect l="-3" t="-30" r="3" b="-5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" name="QO_8_BD.227_2#2eb4158ec?colgroup=3,13,13&amp;vcp=1&amp;vis=1&amp;pid=4c84a2b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588486"/>
              <a:ext cx="11073384" cy="2299019"/>
            </p:xfrm>
            <a:graphic>
              <a:graphicData uri="http://schemas.openxmlformats.org/drawingml/2006/table">
                <a:tbl>
                  <a:tblPr/>
                  <a:tblGrid>
                    <a:gridCol w="1307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828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16605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容器对水平桌面的压强变化量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水对容器底部的压强变化量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4" name="QO_8_BD.227_2#2eb4158ec?colgroup=3,13,13&amp;vcp=1&amp;vis=1&amp;pid=4c84a2b4f&amp;color=0,0,0&amp;vtp=1&amp;vaab=1&amp;bt=1&amp;bbb=1&amp;hb=1"/>
              <p:cNvGraphicFramePr>
                <a:graphicFrameLocks noGrp="1"/>
              </p:cNvGraphicFramePr>
              <p:nvPr/>
            </p:nvGraphicFramePr>
            <p:xfrm>
              <a:off x="539496" y="588486"/>
              <a:ext cx="11073384" cy="2299019"/>
            </p:xfrm>
            <a:graphic>
              <a:graphicData uri="http://schemas.openxmlformats.org/drawingml/2006/table">
                <a:tbl>
                  <a:tblPr/>
                  <a:tblGrid>
                    <a:gridCol w="1307592"/>
                    <a:gridCol w="4882896"/>
                    <a:gridCol w="4882896"/>
                  </a:tblGrid>
                  <a:tr h="11658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方法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</a:blipFill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7_BD.227_3#2eb4158ec?iti=128&amp;vcp=1&amp;vis=1&amp;pid=4c84a2b4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015202"/>
            <a:ext cx="5458968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27_4#2eb4158ec?iti=128&amp;vcp=1&amp;vis=1&amp;pid=4c84a2b4f&amp;color=0,0,0&amp;vtp=1&amp;vaab=1&amp;bbb=1"/>
          <p:cNvSpPr/>
          <p:nvPr/>
        </p:nvSpPr>
        <p:spPr>
          <a:xfrm>
            <a:off x="5342795" y="5702522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2eb4158ec?iti=129&amp;htil=68&amp;vcp=1&amp;vis=1&amp;pid=4c84a2b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1335" y="953135"/>
            <a:ext cx="4321810" cy="204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2eb4158ec?iti=129&amp;htil=68&amp;vcp=1&amp;vis=1&amp;pid=4c84a2b4f&amp;color=0,0,0&amp;vtp=1&amp;vaab=1&amp;bbb=1"/>
          <p:cNvSpPr/>
          <p:nvPr/>
        </p:nvSpPr>
        <p:spPr>
          <a:xfrm>
            <a:off x="8156325" y="3243118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2eb4158ec?htil=68&amp;vcp=1&amp;vis=1&amp;pid=4c84a2b4f&amp;color=0,0,0&amp;vtp=1&amp;vaab=1&amp;bt=1&amp;bbb=1&amp;hb=1&amp;hs=1"/>
              <p:cNvSpPr/>
              <p:nvPr/>
            </p:nvSpPr>
            <p:spPr>
              <a:xfrm>
                <a:off x="539496" y="554400"/>
                <a:ext cx="10109454" cy="5638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向放置圆柱体乙的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的水，则加入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水的重力为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加入水的体积为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𝑉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′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𝑚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′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水</m:t>
                              </m:r>
                            </m:sub>
                          </m:sSub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5 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1.0×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/</m:t>
                          </m:r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     =5</m:t>
                      </m:r>
                      <m:r>
                        <a:rPr lang="en-US" altLang="zh-CN" sz="2800" b="0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−4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2eb4158ec?htil=68&amp;vcp=1&amp;vis=1&amp;pid=4c84a2b4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0109454" cy="5638800"/>
              </a:xfrm>
              <a:prstGeom prst="rect">
                <a:avLst/>
              </a:prstGeom>
              <a:blipFill rotWithShape="1">
                <a:blip r:embed="rId4"/>
                <a:stretch>
                  <a:fillRect l="-4"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6455" y="3993515"/>
            <a:ext cx="8564880" cy="1864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2eb4158ec?htil=68&amp;vcp=1&amp;vis=1&amp;pid=4c84a2b4f&amp;color=0,0,0&amp;vtp=1&amp;vaab=1&amp;bt=1&amp;bbb=1&amp;hb=1&amp;hs=1&amp;htil=1"/>
              <p:cNvSpPr/>
              <p:nvPr/>
            </p:nvSpPr>
            <p:spPr>
              <a:xfrm>
                <a:off x="462497" y="534372"/>
                <a:ext cx="8691028" cy="5689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容器对水平桌面的压强变化量为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所以，方法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与②对应，则方法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与①对应；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圆柱体甲放入盛有水的容器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  <a:endParaRPr lang="en-US" altLang="zh-CN" sz="28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容器对水平桌面的压力的变化量为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Δ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𝐹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′=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Δ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𝑝</m:t>
                      </m:r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′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容</m:t>
                          </m:r>
                        </m:sub>
                      </m:sSub>
                      <m:sSub>
                        <m:sSub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容</m:t>
                          </m:r>
                        </m:sub>
                      </m:sSub>
                    </m:oMath>
                  </m:oMathPara>
                </a14:m>
                <a:endParaRPr lang="en-US" altLang="zh-CN" sz="2800" baseline="-1000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aseline="-1000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×1×</m:t>
                    </m:r>
                    <m:sSup>
                      <m:sSupPr>
                        <m:ctrlPr>
                          <a:rPr lang="en-US" altLang="zh-CN" sz="280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2eb4158ec?htil=68&amp;vcp=1&amp;vis=1&amp;pid=4c84a2b4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97" y="534372"/>
                <a:ext cx="8691028" cy="5689600"/>
              </a:xfrm>
              <a:prstGeom prst="rect">
                <a:avLst/>
              </a:prstGeom>
              <a:blipFill rotWithShape="1">
                <a:blip r:embed="rId2"/>
                <a:stretch>
                  <a:fillRect l="-2" t="-6" b="-18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2eb4158ec?iti=164&amp;htil=68&amp;vcp=1&amp;vis=1&amp;pid=4c84a2b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729" y="1106600"/>
            <a:ext cx="4248150" cy="200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2eb4158ec?iti=164&amp;htil=68&amp;vcp=1&amp;vis=1&amp;pid=4c84a2b4f&amp;color=0,0,0&amp;vtp=1&amp;vaab=1&amp;bbb=1"/>
          <p:cNvSpPr/>
          <p:nvPr/>
        </p:nvSpPr>
        <p:spPr>
          <a:xfrm>
            <a:off x="8805323" y="3429000"/>
            <a:ext cx="15033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275" y="4158615"/>
            <a:ext cx="6588760" cy="172847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2eb4158ec?htil=68&amp;vcp=1&amp;vis=1&amp;pid=4c84a2b4f&amp;color=0,0,0&amp;vtp=1&amp;vaab=1&amp;bt=1&amp;bbb=1&amp;hb=1&amp;hs=1&amp;htil=1"/>
              <p:cNvSpPr/>
              <p:nvPr/>
            </p:nvSpPr>
            <p:spPr>
              <a:xfrm>
                <a:off x="539495" y="554400"/>
                <a:ext cx="8556879" cy="58674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则圆柱体甲的重力为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则圆柱体甲的质量为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圆柱体甲放入盛有水的容器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因圆柱体对水的压力和水对圆柱体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的浮力是一对相互作用力，所以圆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柱体甲受到的浮力为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2eb4158ec?htil=68&amp;vcp=1&amp;vis=1&amp;pid=4c84a2b4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554400"/>
                <a:ext cx="8556879" cy="5867400"/>
              </a:xfrm>
              <a:prstGeom prst="rect">
                <a:avLst/>
              </a:prstGeom>
              <a:blipFill rotWithShape="1">
                <a:blip r:embed="rId2"/>
                <a:stretch>
                  <a:fillRect l="-4" t="-1" r="7" b="-10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2eb4158ec?iti=165&amp;htil=68&amp;vcp=1&amp;vis=1&amp;pid=4c84a2b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5035" y="3022600"/>
            <a:ext cx="4700270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2eb4158ec?iti=165&amp;htil=68&amp;vcp=1&amp;vis=1&amp;pid=4c84a2b4f&amp;color=0,0,0&amp;vtp=1&amp;vaab=1&amp;bbb=1"/>
          <p:cNvSpPr/>
          <p:nvPr/>
        </p:nvSpPr>
        <p:spPr>
          <a:xfrm>
            <a:off x="9096285" y="5647943"/>
            <a:ext cx="1503362" cy="51898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图B12-10</a:t>
            </a:r>
            <a:endParaRPr lang="en-US" altLang="zh-CN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140" y="831850"/>
            <a:ext cx="7670165" cy="166941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2eb4158ec?htil=68&amp;vcp=1&amp;vis=1&amp;pid=4c84a2b4f&amp;color=0,0,0&amp;vtp=1&amp;vaab=1&amp;bt=1&amp;bbb=1&amp;hb=1&amp;hs=1&amp;htil=1"/>
              <p:cNvSpPr/>
              <p:nvPr/>
            </p:nvSpPr>
            <p:spPr>
              <a:xfrm>
                <a:off x="539496" y="681990"/>
                <a:ext cx="8699754" cy="5511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圆柱体甲的重力为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因所受浮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力小于重力，故圆柱体甲沉底，所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以圆柱体甲的体积和排开水的体积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相等，则圆柱体甲的体积为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则乙物体的高度为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3 000 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50 </m:t>
                            </m:r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2eb4158ec?htil=68&amp;vcp=1&amp;vis=1&amp;pid=4c84a2b4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81990"/>
                <a:ext cx="8699754" cy="5511800"/>
              </a:xfrm>
              <a:prstGeom prst="rect">
                <a:avLst/>
              </a:prstGeom>
              <a:blipFill rotWithShape="1">
                <a:blip r:embed="rId2"/>
                <a:stretch>
                  <a:fillRect l="-4" b="-20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2eb4158ec?iti=166&amp;htil=68&amp;vcp=1&amp;vis=1&amp;pid=4c84a2b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6245" y="822325"/>
            <a:ext cx="3462655" cy="163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6340" y="2923540"/>
            <a:ext cx="5855335" cy="1864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2eb4158ec?htil=68&amp;vcp=1&amp;vis=1&amp;pid=4c84a2b4f&amp;color=0,0,0&amp;vtp=1&amp;vaab=1&amp;bt=1&amp;bbb=1&amp;hb=1&amp;hs=1&amp;htil=1"/>
              <p:cNvSpPr/>
              <p:nvPr/>
            </p:nvSpPr>
            <p:spPr>
              <a:xfrm>
                <a:off x="539496" y="727012"/>
                <a:ext cx="11004804" cy="53721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向放置圆柱体乙的容器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加入质量为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5千克的水后，水对容器底部的压强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增加了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6 800 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则加入水的深度为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′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6 800 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容器中乙物体排开水的体积为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乙排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endParaRPr lang="en-US" altLang="zh-CN" sz="2800" baseline="-1000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×68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−5 000 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=1 800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2eb4158ec?htil=68&amp;vcp=1&amp;vis=1&amp;pid=4c84a2b4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27012"/>
                <a:ext cx="11004804" cy="5372100"/>
              </a:xfrm>
              <a:prstGeom prst="rect">
                <a:avLst/>
              </a:prstGeom>
              <a:blipFill rotWithShape="1">
                <a:blip r:embed="rId2"/>
                <a:stretch>
                  <a:fillRect l="-3" t="-11" b="-96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2eb4158ec?iti=167&amp;htil=68&amp;vcp=1&amp;vis=1&amp;pid=4c84a2b4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9390" y="626256"/>
            <a:ext cx="3695695" cy="174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980" y="3993515"/>
            <a:ext cx="6169025" cy="186436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7_1#168c91c0e?iti=1&amp;htil=1&amp;vcp=1&amp;vis=1&amp;pid=3c7dc205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9056" y="572688"/>
            <a:ext cx="318211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7_2#168c91c0e?iti=1&amp;htil=1&amp;vcp=1&amp;vis=1&amp;pid=3c7dc2052&amp;color=0,0,0&amp;vtp=1&amp;vaab=1&amp;bbb=1"/>
          <p:cNvSpPr/>
          <p:nvPr/>
        </p:nvSpPr>
        <p:spPr>
          <a:xfrm>
            <a:off x="9495600" y="2848528"/>
            <a:ext cx="1089025" cy="5606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7_3#168c91c0e?htil=1&amp;sp=1&amp;vcp=1&amp;vis=1&amp;pid=3c7dc2052&amp;color=0,0,0&amp;vtp=1&amp;vaab=1&amp;bt=1&amp;bbb=1&amp;hb=1&amp;hs=1"/>
              <p:cNvSpPr/>
              <p:nvPr/>
            </p:nvSpPr>
            <p:spPr>
              <a:xfrm>
                <a:off x="539496" y="554400"/>
                <a:ext cx="7790688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（2024·广西贺州·模拟）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入液模型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一个底面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的薄壁柱形容器放在水平桌面上，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其底部放置一个不吸水的实心均匀圆柱体物块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如图12-1甲所示），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。现用细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7_3#168c91c0e?htil=1&amp;sp=1&amp;vcp=1&amp;vis=1&amp;pid=3c7dc205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790688" cy="30936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3355" b="-2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7_3#168c91c0e?htil=1&amp;sp=1&amp;vcp=1&amp;vis=1&amp;pid=3c7dc2052&amp;color=0,0,0&amp;vtp=1&amp;vaab=1&amp;bt=1&amp;bbb=1&amp;hb=1&amp;hs=1"/>
              <p:cNvSpPr/>
              <p:nvPr/>
            </p:nvSpPr>
            <p:spPr>
              <a:xfrm>
                <a:off x="539496" y="3649644"/>
                <a:ext cx="11112011" cy="248767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线把物块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悬挂固定在柱形容器正上方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，往柱形容器中加水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浸入水中时停止加水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，此时容器内水深为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（如图12-1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乙所示），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使物块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下落至容器底（物块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始终处于竖直状态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，且水始终未溢出容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7_3#168c91c0e?htil=1&amp;sp=1&amp;vcp=1&amp;vis=1&amp;pid=3c7dc205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49644"/>
                <a:ext cx="11112011" cy="2487676"/>
              </a:xfrm>
              <a:prstGeom prst="rect">
                <a:avLst/>
              </a:prstGeom>
              <a:blipFill rotWithShape="1">
                <a:blip r:embed="rId5"/>
                <a:stretch>
                  <a:fillRect l="-3" t="-12" r="-3755" b="-3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2eb4158ec?htil=68&amp;vcp=1&amp;vis=1&amp;pid=4c84a2b4f&amp;color=0,0,0&amp;vtp=1&amp;vaab=1&amp;bt=1&amp;bbb=1&amp;hb=1&amp;hs=1&amp;htil=1"/>
              <p:cNvSpPr/>
              <p:nvPr/>
            </p:nvSpPr>
            <p:spPr>
              <a:xfrm>
                <a:off x="392612" y="509841"/>
                <a:ext cx="11214010" cy="49113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则乙物体应漂浮在水中，故物体乙受到的重力为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×1 800×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−6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可知，乙物体的密度为</a:t>
                </a:r>
                <a:endParaRPr lang="en-US" altLang="zh-CN" sz="2800" dirty="0"/>
              </a:p>
              <a:p>
                <a:pPr latinLnBrk="1">
                  <a:lnSpc>
                    <a:spcPts val="7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2eb4158ec?htil=68&amp;vcp=1&amp;vis=1&amp;pid=4c84a2b4f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612" y="509841"/>
                <a:ext cx="11214010" cy="4911344"/>
              </a:xfrm>
              <a:prstGeom prst="rect">
                <a:avLst/>
              </a:prstGeom>
              <a:blipFill rotWithShape="1">
                <a:blip r:embed="rId2"/>
                <a:stretch>
                  <a:fillRect l="-2" t="-12" r="1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29_1#8b0a46f42?iti=130&amp;htil=69&amp;vcp=1&amp;vis=1&amp;pid=ecbd740f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975" y="631459"/>
            <a:ext cx="4014876" cy="138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29_2#8b0a46f42?iti=130&amp;htil=69&amp;vcp=1&amp;vis=1&amp;pid=ecbd740f5&amp;color=0,0,0&amp;vtp=1&amp;vaab=1&amp;bbb=1"/>
          <p:cNvSpPr/>
          <p:nvPr/>
        </p:nvSpPr>
        <p:spPr>
          <a:xfrm>
            <a:off x="8670136" y="2085577"/>
            <a:ext cx="1490154" cy="51263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229_3#8b0a46f42?htil=69&amp;sp=1&amp;vcp=1&amp;vis=1&amp;pid=ecbd740f5&amp;color=0,0,0&amp;vtp=1&amp;vaab=1&amp;bt=1&amp;bbb=1&amp;hb=1&amp;hs=1"/>
              <p:cNvSpPr/>
              <p:nvPr/>
            </p:nvSpPr>
            <p:spPr>
              <a:xfrm>
                <a:off x="539496" y="554400"/>
                <a:ext cx="6611112" cy="22205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（2023·四川成都·模拟）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注液模型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B12-11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，放置在水平桌面上的实心均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匀物体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和薄壁容器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均为正方体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内装有一定量的水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，相关数据如表所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229_3#8b0a46f42?htil=69&amp;sp=1&amp;vcp=1&amp;vis=1&amp;pid=ecbd740f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611112" cy="2220532"/>
              </a:xfrm>
              <a:prstGeom prst="rect">
                <a:avLst/>
              </a:prstGeom>
              <a:blipFill rotWithShape="1">
                <a:blip r:embed="rId4"/>
                <a:stretch>
                  <a:fillRect l="-6" t="-2" r="-540" b="-2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6" name="QO_7_BD.229_4#8b0a46f42?colgroup=4,4,4,7,6&amp;vcp=1&amp;vis=1&amp;pid=ecbd740f5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4012738"/>
              <a:ext cx="11055096" cy="1726375"/>
            </p:xfrm>
            <a:graphic>
              <a:graphicData uri="http://schemas.openxmlformats.org/drawingml/2006/table">
                <a:tbl>
                  <a:tblPr/>
                  <a:tblGrid>
                    <a:gridCol w="18196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20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293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87121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4833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正方体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𝐴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正方体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𝐵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正方体容器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𝐶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容器中的水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高度/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8077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质量/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kg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6" name="QO_7_BD.229_4#8b0a46f42?colgroup=4,4,4,7,6&amp;vcp=1&amp;vis=1&amp;pid=ecbd740f5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496" y="4012738"/>
              <a:ext cx="11055096" cy="1726375"/>
            </p:xfrm>
            <a:graphic>
              <a:graphicData uri="http://schemas.openxmlformats.org/drawingml/2006/table">
                <a:tbl>
                  <a:tblPr/>
                  <a:tblGrid>
                    <a:gridCol w="1819656"/>
                    <a:gridCol w="1920240"/>
                    <a:gridCol w="1929384"/>
                    <a:gridCol w="2871216"/>
                    <a:gridCol w="2514600"/>
                  </a:tblGrid>
                  <a:tr h="56515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容器中的水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03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810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6.4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ct val="1300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229_3#8b0a46f42?htil=69&amp;sp=1&amp;vcp=1&amp;vis=1&amp;pid=ecbd740f5&amp;color=0,0,0&amp;vtp=1&amp;vaab=1&amp;bt=1&amp;bbb=1&amp;hb=1&amp;hs=1"/>
              <p:cNvSpPr/>
              <p:nvPr/>
            </p:nvSpPr>
            <p:spPr>
              <a:xfrm>
                <a:off x="539496" y="2773345"/>
                <a:ext cx="11112011" cy="11029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。忽略物体吸附液体等次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要因素，若计算结果除不尽保留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1位小数。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229_3#8b0a46f42?htil=69&amp;sp=1&amp;vcp=1&amp;vis=1&amp;pid=ecbd740f5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73345"/>
                <a:ext cx="11112011" cy="1102932"/>
              </a:xfrm>
              <a:prstGeom prst="rect">
                <a:avLst/>
              </a:prstGeom>
              <a:blipFill rotWithShape="1">
                <a:blip r:embed="rId6"/>
                <a:stretch>
                  <a:fillRect l="-3" t="-27" r="5" b="-4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231_1#c97bce211?vcp=1&amp;vis=1&amp;pid=8b0a46f42&amp;color=0,0,0&amp;vtp=1&amp;vaab=1&amp;bt=1&amp;bbb=1&amp;hb=1"/>
              <p:cNvSpPr/>
              <p:nvPr/>
            </p:nvSpPr>
            <p:spPr>
              <a:xfrm>
                <a:off x="539496" y="1155110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（2）先将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静止时水对容器底部的压强相比放入前增加了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，请判断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在水中的状态并说明理由［提示：漂浮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、悬浮或沉底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浸没、未浸没）等］；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231_1#c97bce211?vcp=1&amp;vis=1&amp;pid=8b0a46f4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5110"/>
                <a:ext cx="1110996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232_1#8b0a46f42?iti=131&amp;vcp=1&amp;vis=1&amp;pid=8b0a46f4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5180" y="4123608"/>
            <a:ext cx="3593592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232_2#8b0a46f42?iti=131&amp;vcp=1&amp;vis=1&amp;pid=8b0a46f42&amp;color=0,0,0&amp;vtp=1&amp;vaab=1&amp;bbb=1"/>
          <p:cNvSpPr/>
          <p:nvPr/>
        </p:nvSpPr>
        <p:spPr>
          <a:xfrm>
            <a:off x="9809004" y="5339760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233_1#0ca78794f?vcp=1&amp;vis=1&amp;pid=8b0a46f42&amp;color=0,0,0&amp;vtp=1&amp;vaab=1&amp;bbb=1&amp;hb=1"/>
              <p:cNvSpPr/>
              <p:nvPr/>
            </p:nvSpPr>
            <p:spPr>
              <a:xfrm>
                <a:off x="482346" y="2612308"/>
                <a:ext cx="11109960" cy="1876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（3）再将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重叠静置在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的重心始终在同一竖直直线上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，继续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中加水，继续注水质量为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千克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取值不确定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，求水对容器底部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变化的函数关系式。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233_1#0ca78794f?vcp=1&amp;vis=1&amp;pid=8b0a46f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46" y="2612308"/>
                <a:ext cx="11109960" cy="1876235"/>
              </a:xfrm>
              <a:prstGeom prst="rect">
                <a:avLst/>
              </a:prstGeom>
              <a:blipFill rotWithShape="1">
                <a:blip r:embed="rId5"/>
                <a:stretch>
                  <a:fillRect l="-3" t="-29" r="-37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BD.230_1#5f6cd9fe2?vcp=1&amp;vis=1&amp;pid=8b0a46f42&amp;color=0,0,0&amp;vtp=1&amp;vaab=1&amp;bbb=1&amp;hs=1"/>
          <p:cNvSpPr/>
          <p:nvPr/>
        </p:nvSpPr>
        <p:spPr>
          <a:xfrm>
            <a:off x="571246" y="469438"/>
            <a:ext cx="1110996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（1）最初容器中的水对容器底的压强；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600" y="4296410"/>
            <a:ext cx="7458075" cy="12382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234_1#5f6cd9fe2?iti=132&amp;htil=70&amp;vcp=1&amp;vis=1&amp;pid=8b0a46f4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1975" y="604520"/>
            <a:ext cx="3393440" cy="116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234_2#5f6cd9fe2?iti=132&amp;htil=70&amp;vcp=1&amp;vis=1&amp;pid=8b0a46f42&amp;color=0,0,0&amp;vtp=1&amp;vaab=1&amp;bbb=1"/>
          <p:cNvSpPr/>
          <p:nvPr/>
        </p:nvSpPr>
        <p:spPr>
          <a:xfrm>
            <a:off x="9239128" y="1878838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5f6cd9fe2?htil=70&amp;vcp=1&amp;vis=1&amp;pid=8b0a46f42&amp;color=0,0,0&amp;vtp=1&amp;vaab=1&amp;bbb=1"/>
              <p:cNvSpPr/>
              <p:nvPr/>
            </p:nvSpPr>
            <p:spPr>
              <a:xfrm>
                <a:off x="539496" y="1286446"/>
                <a:ext cx="7790688" cy="4622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解：(1)容器里水受到的重力为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是正方体容器，则水对容器底的压力为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𝐿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𝐶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5f6cd9fe2?htil=70&amp;vcp=1&amp;vis=1&amp;pid=8b0a46f4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86446"/>
                <a:ext cx="7790688" cy="4622800"/>
              </a:xfrm>
              <a:prstGeom prst="rect">
                <a:avLst/>
              </a:prstGeom>
              <a:blipFill rotWithShape="1">
                <a:blip r:embed="rId4"/>
                <a:stretch>
                  <a:fillRect l="-5" t="-12" r="3" b="-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4225" y="3259455"/>
            <a:ext cx="7458075" cy="12382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c97bce211?iti=134&amp;htil=71&amp;vcp=1&amp;vis=1&amp;pid=8b0a46f4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3795" y="931132"/>
            <a:ext cx="323697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c97bce211?iti=134&amp;htil=71&amp;vcp=1&amp;vis=1&amp;pid=8b0a46f42&amp;color=0,0,0&amp;vtp=1&amp;vaab=1&amp;bbb=1"/>
          <p:cNvSpPr/>
          <p:nvPr/>
        </p:nvSpPr>
        <p:spPr>
          <a:xfrm>
            <a:off x="9097206" y="2182844"/>
            <a:ext cx="149015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c97bce211?htil=71&amp;vcp=1&amp;vis=1&amp;pid=8b0a46f42&amp;color=0,0,0&amp;vtp=1&amp;vaab=1&amp;bt=1&amp;bbb=1&amp;hb=1&amp;hs=1"/>
              <p:cNvSpPr/>
              <p:nvPr/>
            </p:nvSpPr>
            <p:spPr>
              <a:xfrm>
                <a:off x="539496" y="903700"/>
                <a:ext cx="7735824" cy="2108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得到，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水面上升的高度为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c97bce211?htil=71&amp;vcp=1&amp;vis=1&amp;pid=8b0a46f4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3700"/>
                <a:ext cx="7735824" cy="2108200"/>
              </a:xfrm>
              <a:prstGeom prst="rect">
                <a:avLst/>
              </a:prstGeom>
              <a:blipFill rotWithShape="1">
                <a:blip r:embed="rId4"/>
                <a:stretch>
                  <a:fillRect l="-5" t="-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c97bce211?htil=71&amp;vcp=1&amp;vis=1&amp;pid=8b0a46f42&amp;color=0,0,0&amp;vtp=1&amp;vaab=1&amp;bt=1&amp;bbb=1&amp;hb=1&amp;hs=1"/>
              <p:cNvSpPr/>
              <p:nvPr/>
            </p:nvSpPr>
            <p:spPr>
              <a:xfrm>
                <a:off x="539995" y="2825337"/>
                <a:ext cx="11112011" cy="2921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中水的体积为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水原来的深度为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𝐶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c97bce211?htil=71&amp;vcp=1&amp;vis=1&amp;pid=8b0a46f4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825337"/>
                <a:ext cx="11112011" cy="2921000"/>
              </a:xfrm>
              <a:prstGeom prst="rect">
                <a:avLst/>
              </a:prstGeom>
              <a:blipFill rotWithShape="1">
                <a:blip r:embed="rId5"/>
                <a:stretch>
                  <a:fillRect l="-2" t="-8" r="4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3925" y="4843780"/>
            <a:ext cx="7458075" cy="12382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c97bce211?htil=71&amp;vcp=1&amp;vis=1&amp;pid=8b0a46f42&amp;color=0,0,0&amp;vtp=1&amp;vaab=1&amp;bt=1&amp;bbb=1&amp;hb=1&amp;hs=1&amp;htil=1"/>
              <p:cNvSpPr/>
              <p:nvPr/>
            </p:nvSpPr>
            <p:spPr>
              <a:xfrm>
                <a:off x="539995" y="582340"/>
                <a:ext cx="11251955" cy="58622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  <m:r>
                      <m:rPr>
                        <m:nor/>
                      </m:rPr>
                      <a:rPr lang="en-US" altLang="zh-CN" sz="10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的体积为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𝑏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水面升高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，说明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排开水的体积为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×9×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baseline="-250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未浸没在水中；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baseline="-250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baseline="-250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</m:oMath>
                </a14:m>
                <a:r>
                  <a:rPr lang="en-US" altLang="zh-CN" sz="2800" b="0" i="0" baseline="-250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沉底，但未浸没在水中。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c97bce211?htil=71&amp;vcp=1&amp;vis=1&amp;pid=8b0a46f42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82340"/>
                <a:ext cx="11251955" cy="5862257"/>
              </a:xfrm>
              <a:prstGeom prst="rect">
                <a:avLst/>
              </a:prstGeom>
              <a:blipFill rotWithShape="1">
                <a:blip r:embed="rId2"/>
                <a:stretch>
                  <a:fillRect l="-2" t="-1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c97bce211?iti=170&amp;htil=71&amp;vcp=1&amp;vis=1&amp;pid=8b0a46f4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0516" y="554400"/>
            <a:ext cx="323697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c97bce211?iti=170&amp;htil=71&amp;vcp=1&amp;vis=1&amp;pid=8b0a46f42&amp;color=0,0,0&amp;vtp=1&amp;vaab=1&amp;bbb=1"/>
          <p:cNvSpPr/>
          <p:nvPr/>
        </p:nvSpPr>
        <p:spPr>
          <a:xfrm>
            <a:off x="9629490" y="1946656"/>
            <a:ext cx="1490154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图B12-11</a:t>
            </a:r>
            <a:endParaRPr lang="en-US" altLang="zh-CN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4225" y="2673985"/>
            <a:ext cx="7458075" cy="123825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0ca78794f?htil=72&amp;vcp=1&amp;vis=1&amp;pid=8b0a46f42&amp;color=0,0,0&amp;vtp=1&amp;vaab=1&amp;bbb=1&amp;hb=1&amp;hs=1"/>
              <p:cNvSpPr/>
              <p:nvPr/>
            </p:nvSpPr>
            <p:spPr>
              <a:xfrm>
                <a:off x="539496" y="545084"/>
                <a:ext cx="8394192" cy="309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重叠静置在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上之前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沉底时水的深度为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整体的总体积为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0ca78794f?htil=72&amp;vcp=1&amp;vis=1&amp;pid=8b0a46f4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5084"/>
                <a:ext cx="8394192" cy="3093657"/>
              </a:xfrm>
              <a:prstGeom prst="rect">
                <a:avLst/>
              </a:prstGeom>
              <a:blipFill rotWithShape="1">
                <a:blip r:embed="rId3"/>
                <a:stretch>
                  <a:fillRect l="-5" t="-8" r="6" b="-2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0ca78794f?htil=72&amp;vcp=1&amp;vis=1&amp;pid=8b0a46f42&amp;color=0,0,0&amp;vtp=1&amp;vaab=1&amp;bbb=1&amp;hb=1&amp;hs=1"/>
              <p:cNvSpPr/>
              <p:nvPr/>
            </p:nvSpPr>
            <p:spPr>
              <a:xfrm>
                <a:off x="539995" y="3638741"/>
                <a:ext cx="11112011" cy="254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+0.008 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=0.009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整体的总重力为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+6.4 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整体漂浮时，有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0ca78794f?htil=72&amp;vcp=1&amp;vis=1&amp;pid=8b0a46f42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638741"/>
                <a:ext cx="11112011" cy="2540000"/>
              </a:xfrm>
              <a:prstGeom prst="rect">
                <a:avLst/>
              </a:prstGeom>
              <a:blipFill rotWithShape="1">
                <a:blip r:embed="rId4"/>
                <a:stretch>
                  <a:fillRect l="-2" t="-8" r="4" b="-25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7830" y="2486660"/>
            <a:ext cx="6563995" cy="1238250"/>
          </a:xfrm>
          <a:prstGeom prst="rect">
            <a:avLst/>
          </a:prstGeom>
        </p:spPr>
      </p:pic>
      <p:pic>
        <p:nvPicPr>
          <p:cNvPr id="3" name="QO_7_AN.1_1#c97bce211?iti=170&amp;htil=71&amp;vcp=1&amp;vis=1&amp;pid=8b0a46f4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0516" y="554400"/>
            <a:ext cx="323697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ca78794f?htil=72&amp;vcp=1&amp;vis=1&amp;pid=8b0a46f42&amp;color=0,0,0&amp;vtp=1&amp;vaab=1&amp;bbb=1&amp;hb=1&amp;hs=1&amp;htil=1"/>
              <p:cNvSpPr/>
              <p:nvPr/>
            </p:nvSpPr>
            <p:spPr>
              <a:xfrm>
                <a:off x="539995" y="675862"/>
                <a:ext cx="8385565" cy="54558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排开水的体积为</a:t>
                </a:r>
                <a:endParaRPr lang="en-US" altLang="zh-CN" sz="2800" dirty="0"/>
              </a:p>
              <a:p>
                <a:pPr latinLnBrk="1">
                  <a:lnSpc>
                    <a:spcPts val="6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84 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=0.0084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总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整体必漂浮；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浸没在水中，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浸入的深度为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0.008 4 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−0.008 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中水的深度为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𝑏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在竖直方向建立水深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的坐标系如答图B12-1所示，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0ca78794f?htil=72&amp;vcp=1&amp;vis=1&amp;pid=8b0a46f42&amp;color=0,0,0&amp;vtp=1&amp;vaab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675862"/>
                <a:ext cx="8385565" cy="5455857"/>
              </a:xfrm>
              <a:prstGeom prst="rect">
                <a:avLst/>
              </a:prstGeom>
              <a:blipFill rotWithShape="1">
                <a:blip r:embed="rId2"/>
                <a:stretch>
                  <a:fillRect l="-3" t="-4" b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AN.1_1#0ca78794f?iti=171&amp;htil=72&amp;vcp=1&amp;vis=1&amp;pid=8b0a46f42&amp;color=0,0,0&amp;tib=255,255,255&amp;vtp=1&amp;vaab=1&amp;bt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952547" y="679246"/>
            <a:ext cx="2578608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AN.1_1#0ca78794f?iti=171&amp;htil=72&amp;vcp=1&amp;vis=1&amp;pid=8b0a46f42&amp;color=0,0,0&amp;vtp=1&amp;vaab=1&amp;bbb=1"/>
          <p:cNvSpPr/>
          <p:nvPr/>
        </p:nvSpPr>
        <p:spPr>
          <a:xfrm>
            <a:off x="9401270" y="3329990"/>
            <a:ext cx="16811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答图B12-1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ca78794f?vcp=1&amp;vis=1&amp;pid=8b0a46f42&amp;color=0,0,0&amp;vtp=1&amp;vaab=1&amp;bbb=1&amp;hb=1&amp;htil=1"/>
              <p:cNvSpPr/>
              <p:nvPr/>
            </p:nvSpPr>
            <p:spPr>
              <a:xfrm>
                <a:off x="444246" y="491331"/>
                <a:ext cx="11538204" cy="51169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在水深从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时，注水质量为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×[(0.3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]×(0.2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)=5.5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当水深为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整体开始漂浮，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水深从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注水质量为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)⋅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×[(0.3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]×(0.24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)=3.2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0ca78794f?vcp=1&amp;vis=1&amp;pid=8b0a46f42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246" y="491331"/>
                <a:ext cx="11538204" cy="5116957"/>
              </a:xfrm>
              <a:prstGeom prst="rect">
                <a:avLst/>
              </a:prstGeom>
              <a:blipFill rotWithShape="1">
                <a:blip r:embed="rId2"/>
                <a:stretch>
                  <a:fillRect l="-3" t="-9" b="-134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/>
          <p:cNvGrpSpPr/>
          <p:nvPr/>
        </p:nvGrpSpPr>
        <p:grpSpPr>
          <a:xfrm>
            <a:off x="9245346" y="1921287"/>
            <a:ext cx="2578608" cy="3519424"/>
            <a:chOff x="9169146" y="1787937"/>
            <a:chExt cx="2578608" cy="3519424"/>
          </a:xfrm>
        </p:grpSpPr>
        <p:sp>
          <p:nvSpPr>
            <p:cNvPr id="4" name="QO_8_AN.1_1#0ca78794f?iti=172&amp;htil=72&amp;vcp=1&amp;vis=1&amp;pid=8b0a46f42&amp;color=0,0,0&amp;vtp=1&amp;vaab=1&amp;bbb=1"/>
            <p:cNvSpPr/>
            <p:nvPr/>
          </p:nvSpPr>
          <p:spPr>
            <a:xfrm>
              <a:off x="9771004" y="4311681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答图B12-1</a:t>
              </a:r>
              <a:endParaRPr lang="en-US" altLang="zh-CN" sz="2800" dirty="0"/>
            </a:p>
          </p:txBody>
        </p:sp>
        <p:pic>
          <p:nvPicPr>
            <p:cNvPr id="5" name="QO_8_AN.1_1#0ca78794f?iti=136&amp;htil=72&amp;vcp=1&amp;vis=1&amp;pid=8b0a46f42&amp;color=0,0,0&amp;tib=255,255,255&amp;vtp=1&amp;vaab=1&amp;bt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169146" y="1787937"/>
              <a:ext cx="2578608" cy="2523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ca78794f?vcp=1&amp;vis=1&amp;pid=8b0a46f42&amp;color=0,0,0&amp;vtp=1&amp;vaab=1&amp;bbb=1&amp;hb=1&amp;htil=1"/>
              <p:cNvSpPr/>
              <p:nvPr/>
            </p:nvSpPr>
            <p:spPr>
              <a:xfrm>
                <a:off x="539496" y="682402"/>
                <a:ext cx="11284458" cy="37626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当水深达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时，继续注水，水深不变（水溢出），水深从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升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时，注水质量为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−0.24 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)=5.4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0ca78794f?vcp=1&amp;vis=1&amp;pid=8b0a46f42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82402"/>
                <a:ext cx="11284458" cy="3762629"/>
              </a:xfrm>
              <a:prstGeom prst="rect">
                <a:avLst/>
              </a:prstGeom>
              <a:blipFill rotWithShape="1">
                <a:blip r:embed="rId2"/>
                <a:stretch>
                  <a:fillRect l="-3" t="-11" r="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8692896" y="2902362"/>
            <a:ext cx="2578608" cy="3519424"/>
            <a:chOff x="9169146" y="1787937"/>
            <a:chExt cx="2578608" cy="3519424"/>
          </a:xfrm>
        </p:grpSpPr>
        <p:sp>
          <p:nvSpPr>
            <p:cNvPr id="6" name="QO_8_AN.1_1#0ca78794f?iti=172&amp;htil=72&amp;vcp=1&amp;vis=1&amp;pid=8b0a46f42&amp;color=0,0,0&amp;vtp=1&amp;vaab=1&amp;bbb=1"/>
            <p:cNvSpPr/>
            <p:nvPr/>
          </p:nvSpPr>
          <p:spPr>
            <a:xfrm>
              <a:off x="9771004" y="4311681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答图B12-1</a:t>
              </a:r>
              <a:endParaRPr lang="en-US" altLang="zh-CN" sz="2800" dirty="0"/>
            </a:p>
          </p:txBody>
        </p:sp>
        <p:pic>
          <p:nvPicPr>
            <p:cNvPr id="7" name="QO_8_AN.1_1#0ca78794f?iti=136&amp;htil=72&amp;vcp=1&amp;vis=1&amp;pid=8b0a46f42&amp;color=0,0,0&amp;tib=255,255,255&amp;vtp=1&amp;vaab=1&amp;bt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169146" y="1787937"/>
              <a:ext cx="2578608" cy="2523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AN.1_1#0ca78794f?vcp=1&amp;vis=1&amp;pid=8b0a46f42&amp;color=0,0,0&amp;vtp=1&amp;vaab=1&amp;bt=1&amp;bbb=1"/>
              <p:cNvSpPr/>
              <p:nvPr/>
            </p:nvSpPr>
            <p:spPr>
              <a:xfrm>
                <a:off x="542544" y="272484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0≤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≤5.5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时，水深变化量为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AN.1_1#0ca78794f?vcp=1&amp;vis=1&amp;pid=8b0a46f4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544" y="2724848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2" t="-11" r="2" b="-123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8_AN.1_1#0ca78794f?vcp=1&amp;vis=1&amp;pid=8b0a46f42&amp;color=0,0,0&amp;vtp=1&amp;vaab=1&amp;bbb=1&amp;hb=1"/>
              <p:cNvSpPr/>
              <p:nvPr/>
            </p:nvSpPr>
            <p:spPr>
              <a:xfrm>
                <a:off x="626745" y="3317906"/>
                <a:ext cx="11109960" cy="21082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𝐶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𝐵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×[(0.3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−(0.2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]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100" dirty="0"/>
              </a:p>
            </p:txBody>
          </p:sp>
        </mc:Choice>
        <mc:Fallback xmlns="">
          <p:sp>
            <p:nvSpPr>
              <p:cNvPr id="9" name="QO_8_AN.1_1#0ca78794f?vcp=1&amp;vis=1&amp;pid=8b0a46f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745" y="3317906"/>
                <a:ext cx="11109960" cy="2108200"/>
              </a:xfrm>
              <a:prstGeom prst="rect">
                <a:avLst/>
              </a:prstGeom>
              <a:blipFill rotWithShape="1">
                <a:blip r:embed="rId5"/>
                <a:stretch>
                  <a:fillRect t="-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8_1#fff2984cb?vcp=1&amp;vis=1&amp;pid=168c91c0e&amp;color=0,0,0&amp;mp=1&amp;vtp=1&amp;vaab=1&amp;bt=1&amp;bbb=1"/>
              <p:cNvSpPr/>
              <p:nvPr/>
            </p:nvSpPr>
            <p:spPr>
              <a:xfrm>
                <a:off x="539496" y="95196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（1）图甲中物块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对容器底部的压强；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8_1#fff2984cb?vcp=1&amp;vis=1&amp;pid=168c91c0e&amp;color=0,0,0&amp;mp=1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51960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3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9_1#168c91c0e?iti=2&amp;vcp=1&amp;vis=1&amp;pid=168c91c0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1642713"/>
            <a:ext cx="322783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_2#168c91c0e?iti=2&amp;vcp=1&amp;vis=1&amp;pid=168c91c0e&amp;color=0,0,0&amp;vtp=1&amp;vaab=1&amp;bbb=1"/>
          <p:cNvSpPr/>
          <p:nvPr/>
        </p:nvSpPr>
        <p:spPr>
          <a:xfrm>
            <a:off x="5549964" y="391855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0_1#04683ea33?vcp=1&amp;vis=1&amp;pid=168c91c0e&amp;color=0,0,0&amp;vtp=1&amp;vaab=1&amp;bbb=1"/>
              <p:cNvSpPr/>
              <p:nvPr/>
            </p:nvSpPr>
            <p:spPr>
              <a:xfrm>
                <a:off x="539496" y="4487513"/>
                <a:ext cx="11109960" cy="81807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7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的体积浸入水中时，物块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受到的浮力大小；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0_1#04683ea33?vcp=1&amp;vis=1&amp;pid=168c91c0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87513"/>
                <a:ext cx="11109960" cy="818071"/>
              </a:xfrm>
              <a:prstGeom prst="rect">
                <a:avLst/>
              </a:prstGeom>
              <a:blipFill rotWithShape="1">
                <a:blip r:embed="rId5"/>
                <a:stretch>
                  <a:fillRect l="-3" t="-74" r="3" b="-8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1_1#5f0f77897?vcp=1&amp;vis=1&amp;pid=168c91c0e&amp;color=0,0,0&amp;vtp=1&amp;vaab=1&amp;bbb=1"/>
              <p:cNvSpPr/>
              <p:nvPr/>
            </p:nvSpPr>
            <p:spPr>
              <a:xfrm>
                <a:off x="539496" y="5311680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下落至容器底静止后，其底部受到水向上的压力。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1_1#5f0f77897?vcp=1&amp;vis=1&amp;pid=168c91c0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11680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98" r="3" b="-12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ca78794f?vcp=1&amp;vis=1&amp;pid=8b0a46f42&amp;color=0,0,0&amp;vtp=1&amp;vaab=1&amp;bbb=1&amp;hb=1"/>
              <p:cNvSpPr/>
              <p:nvPr/>
            </p:nvSpPr>
            <p:spPr>
              <a:xfrm>
                <a:off x="539496" y="663511"/>
                <a:ext cx="10176129" cy="54483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水对容器底的压强为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′)=1×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×(0.09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+0.02 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)=(900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+200 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≤8.7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时，水深变化量为</a:t>
                </a:r>
                <a:endParaRPr lang="en-US" altLang="zh-CN" sz="100" dirty="0"/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−5.5 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𝐶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−5.5 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×[(0.3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−(0.1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]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=0.012 5(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−5.5)(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水对容器底的压强为</a:t>
                </a:r>
                <a:endParaRPr lang="en-US" altLang="zh-CN" sz="1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″)=(1 312.5+125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100" dirty="0"/>
              </a:p>
            </p:txBody>
          </p:sp>
        </mc:Choice>
        <mc:Fallback xmlns="">
          <p:sp>
            <p:nvSpPr>
              <p:cNvPr id="2" name="QO_8_AN.1_1#0ca78794f?vcp=1&amp;vis=1&amp;pid=8b0a46f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3511"/>
                <a:ext cx="10176129" cy="5448300"/>
              </a:xfrm>
              <a:prstGeom prst="rect">
                <a:avLst/>
              </a:prstGeom>
              <a:blipFill rotWithShape="1">
                <a:blip r:embed="rId2"/>
                <a:stretch>
                  <a:fillRect l="-4" t="-10" b="-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8692896" y="2902362"/>
            <a:ext cx="2578608" cy="3519424"/>
            <a:chOff x="9169146" y="1787937"/>
            <a:chExt cx="2578608" cy="3519424"/>
          </a:xfrm>
        </p:grpSpPr>
        <p:sp>
          <p:nvSpPr>
            <p:cNvPr id="4" name="QO_8_AN.1_1#0ca78794f?iti=172&amp;htil=72&amp;vcp=1&amp;vis=1&amp;pid=8b0a46f42&amp;color=0,0,0&amp;vtp=1&amp;vaab=1&amp;bbb=1"/>
            <p:cNvSpPr/>
            <p:nvPr/>
          </p:nvSpPr>
          <p:spPr>
            <a:xfrm>
              <a:off x="9771004" y="4311681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答图B12-1</a:t>
              </a:r>
              <a:endParaRPr lang="en-US" altLang="zh-CN" sz="2800" dirty="0"/>
            </a:p>
          </p:txBody>
        </p:sp>
        <p:pic>
          <p:nvPicPr>
            <p:cNvPr id="5" name="QO_8_AN.1_1#0ca78794f?iti=136&amp;htil=72&amp;vcp=1&amp;vis=1&amp;pid=8b0a46f42&amp;color=0,0,0&amp;tib=255,255,255&amp;vtp=1&amp;vaab=1&amp;bt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169146" y="1787937"/>
              <a:ext cx="2578608" cy="2523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ca78794f?vcp=1&amp;vis=1&amp;pid=8b0a46f42&amp;color=0,0,0&amp;vtp=1&amp;vaab=1&amp;bbb=1&amp;hb=1"/>
              <p:cNvSpPr/>
              <p:nvPr/>
            </p:nvSpPr>
            <p:spPr>
              <a:xfrm>
                <a:off x="539496" y="1355757"/>
                <a:ext cx="11109960" cy="41017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8.7 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≤14.1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时，水深变化量为</a:t>
                </a:r>
                <a:endParaRPr lang="en-US" altLang="zh-CN" sz="100" dirty="0"/>
              </a:p>
              <a:p>
                <a:pPr latinLnBrk="1">
                  <a:lnSpc>
                    <a:spcPts val="65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‴=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−8.7 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𝑘𝑔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𝐶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−8.7 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90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水对容器底的压强为</a:t>
                </a:r>
                <a:endParaRPr lang="en-US" altLang="zh-CN" sz="1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(0.24+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‴)=[2 400+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−8.7)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9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] 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≥14.1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时，水深保持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不变，此后水对容器底的压强恒为</a:t>
                </a:r>
                <a:endParaRPr lang="en-US" altLang="zh-CN" sz="1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𝐶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2" name="QO_8_AN.1_1#0ca78794f?vcp=1&amp;vis=1&amp;pid=8b0a46f4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55757"/>
                <a:ext cx="11109960" cy="4101783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3" b="-19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8692896" y="673512"/>
            <a:ext cx="2578608" cy="3519424"/>
            <a:chOff x="9169146" y="1787937"/>
            <a:chExt cx="2578608" cy="3519424"/>
          </a:xfrm>
        </p:grpSpPr>
        <p:sp>
          <p:nvSpPr>
            <p:cNvPr id="4" name="QO_8_AN.1_1#0ca78794f?iti=172&amp;htil=72&amp;vcp=1&amp;vis=1&amp;pid=8b0a46f42&amp;color=0,0,0&amp;vtp=1&amp;vaab=1&amp;bbb=1"/>
            <p:cNvSpPr/>
            <p:nvPr/>
          </p:nvSpPr>
          <p:spPr>
            <a:xfrm>
              <a:off x="9771004" y="4311681"/>
              <a:ext cx="1681162" cy="995680"/>
            </a:xfrm>
            <a:prstGeom prst="rect">
              <a:avLst/>
            </a:prstGeom>
            <a:noFill/>
          </p:spPr>
          <p:txBody>
            <a:bodyPr wrap="none" lIns="0" tIns="0" rIns="0" bIns="0" rtlCol="0" anchor="t"/>
            <a:lstStyle/>
            <a:p>
              <a:pPr algn="ctr" latinLnBrk="1">
                <a:lnSpc>
                  <a:spcPts val="4900"/>
                </a:lnSpc>
              </a:pPr>
              <a:r>
                <a: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rPr>
                <a:t>答图B12-1</a:t>
              </a:r>
              <a:endParaRPr lang="en-US" altLang="zh-CN" sz="2800" dirty="0"/>
            </a:p>
          </p:txBody>
        </p:sp>
        <p:pic>
          <p:nvPicPr>
            <p:cNvPr id="5" name="QO_8_AN.1_1#0ca78794f?iti=136&amp;htil=72&amp;vcp=1&amp;vis=1&amp;pid=8b0a46f42&amp;color=0,0,0&amp;tib=255,255,255&amp;vtp=1&amp;vaab=1&amp;bt=1&amp;hs=1&amp;hs=1" descr="preencoded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9169146" y="1787937"/>
              <a:ext cx="2578608" cy="25237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0"/>
                    </a:schemeClr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168c91c0e?iti=3&amp;htil=2&amp;vcp=1&amp;vis=1&amp;pid=3c7dc205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8867" y="940720"/>
            <a:ext cx="318211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168c91c0e?iti=3&amp;htil=2&amp;vcp=1&amp;vis=1&amp;pid=3c7dc2052&amp;color=0,0,0&amp;vtp=1&amp;vaab=1&amp;bbb=1"/>
          <p:cNvSpPr/>
          <p:nvPr/>
        </p:nvSpPr>
        <p:spPr>
          <a:xfrm>
            <a:off x="9475411" y="305107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1_1#168c91c0e?htil=2&amp;vcp=1&amp;vis=1&amp;pid=3c7dc2052&amp;color=0,0,0&amp;vtp=1&amp;vaab=1&amp;bt=1&amp;bbb=1&amp;hb=1&amp;hs=1"/>
              <p:cNvSpPr/>
              <p:nvPr/>
            </p:nvSpPr>
            <p:spPr>
              <a:xfrm>
                <a:off x="539496" y="913288"/>
                <a:ext cx="7790688" cy="257759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为实心均匀圆柱体，其压强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算。（2）浮力由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计算，设物体的体积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</m:t>
                        </m:r>
                      </m:den>
                    </m:f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联立并代入数据即可算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。（3）要求物块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底部受到水的压力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，先由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算出该处水的压强，由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计算压力。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EX.1_1#168c91c0e?htil=2&amp;vcp=1&amp;vis=1&amp;pid=3c7dc2052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3288"/>
                <a:ext cx="7790688" cy="2577592"/>
              </a:xfrm>
              <a:prstGeom prst="rect">
                <a:avLst/>
              </a:prstGeom>
              <a:blipFill rotWithShape="1">
                <a:blip r:embed="rId4"/>
                <a:stretch>
                  <a:fillRect l="-5" t="-6" r="-25150" b="-78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7_EX.1_1#168c91c0e?htil=2&amp;vcp=1&amp;vis=1&amp;pid=3c7dc2052&amp;color=0,0,0&amp;vtp=1&amp;vaab=1&amp;bt=1&amp;bbb=1&amp;hb=1&amp;hs=1"/>
          <p:cNvSpPr/>
          <p:nvPr/>
        </p:nvSpPr>
        <p:spPr>
          <a:xfrm>
            <a:off x="539496" y="3548919"/>
            <a:ext cx="11112011" cy="19016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2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EX.1_1#168c91c0e?vcp=1&amp;vis=1&amp;pid=3c7dc2052&amp;color=0,0,0&amp;vtp=1&amp;vaab=1&amp;bt=1&amp;bbb=1&amp;hb=1"/>
              <p:cNvSpPr/>
              <p:nvPr/>
            </p:nvSpPr>
            <p:spPr>
              <a:xfrm>
                <a:off x="539496" y="554400"/>
                <a:ext cx="11109960" cy="2725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计算液体对某个面的压力时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，一般要先算出液体压强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，再由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计算液体压力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。本题难点在于水位高度变化</a:t>
                </a:r>
              </a:p>
              <a:p>
                <a:pPr latinLnBrk="1">
                  <a:lnSpc>
                    <a:spcPts val="6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的计算，对于直壁容器有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（请同学们自行推导验证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加深记忆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EX.1_1#168c91c0e?vcp=1&amp;vis=1&amp;pid=3c7dc205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725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EX.1_1#168c91c0e?iti=4&amp;vcp=1&amp;vis=1&amp;pid=3c7dc205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0560" y="3409551"/>
            <a:ext cx="322783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EX.1_1#168c91c0e?iti=4&amp;vcp=1&amp;vis=1&amp;pid=3c7dc2052&amp;color=0,0,0&amp;vtp=1&amp;vaab=1&amp;bbb=1"/>
          <p:cNvSpPr/>
          <p:nvPr/>
        </p:nvSpPr>
        <p:spPr>
          <a:xfrm>
            <a:off x="5549964" y="568539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fff2984cb?vcp=1&amp;vis=1&amp;pid=168c91c0e&amp;color=0,0,0&amp;vtp=1&amp;vaab=1&amp;bbb=1&amp;hb=1"/>
              <p:cNvSpPr/>
              <p:nvPr/>
            </p:nvSpPr>
            <p:spPr>
              <a:xfrm>
                <a:off x="539496" y="523793"/>
                <a:ext cx="11109960" cy="210464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fff2984cb?vcp=1&amp;vis=1&amp;pid=168c91c0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23793"/>
                <a:ext cx="11109960" cy="2104644"/>
              </a:xfrm>
              <a:prstGeom prst="rect">
                <a:avLst/>
              </a:prstGeom>
              <a:blipFill rotWithShape="1">
                <a:blip r:embed="rId3"/>
                <a:stretch>
                  <a:fillRect l="-3" t="-26" r="3" b="-5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04683ea33?htil=3&amp;vcp=1&amp;vis=1&amp;pid=168c91c0e&amp;color=0,0,0&amp;vtp=1&amp;vaab=1&amp;bbb=1&amp;hb=1&amp;hs=1"/>
              <p:cNvSpPr/>
              <p:nvPr/>
            </p:nvSpPr>
            <p:spPr>
              <a:xfrm>
                <a:off x="539496" y="3153665"/>
                <a:ext cx="11374864" cy="38286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=0.2×5×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04683ea33?htil=3&amp;vcp=1&amp;vis=1&amp;pid=168c91c0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53665"/>
                <a:ext cx="11374864" cy="3828669"/>
              </a:xfrm>
              <a:prstGeom prst="rect">
                <a:avLst/>
              </a:prstGeom>
              <a:blipFill rotWithShape="1">
                <a:blip r:embed="rId4"/>
                <a:stretch>
                  <a:fillRect l="-3" t="-7" r="4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17_2#5f0f77897?iti=7&amp;vcp=1&amp;vis=1&amp;pid=168c91c0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5244" y="2895200"/>
            <a:ext cx="3227832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7_3#5f0f77897?iti=7&amp;vcp=1&amp;vis=1&amp;pid=168c91c0e&amp;color=0,0,0&amp;vtp=1&amp;vaab=1&amp;bbb=1"/>
          <p:cNvSpPr/>
          <p:nvPr/>
        </p:nvSpPr>
        <p:spPr>
          <a:xfrm>
            <a:off x="9934648" y="517104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5f0f77897?htil=4&amp;vcp=1&amp;vis=1&amp;pid=168c91c0e&amp;color=0,0,0&amp;vtp=1&amp;vaab=1&amp;bt=1&amp;bbb=1&amp;hb=1&amp;hs=1"/>
              <p:cNvSpPr/>
              <p:nvPr/>
            </p:nvSpPr>
            <p:spPr>
              <a:xfrm>
                <a:off x="383036" y="1240765"/>
                <a:ext cx="9367545" cy="31937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由压强公式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和液体压强公式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物体下表面受到水的压力为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全部浸入水中时，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排开水的体积增加量为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</m:t>
                    </m:r>
                  </m:oMath>
                </a14:m>
                <a:r>
                  <a:rPr lang="en-US" altLang="zh-CN" sz="2800" dirty="0">
                    <a:solidFill>
                      <a:srgbClr val="FF0000"/>
                    </a:solidFill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=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水的深度增加量为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5f0f77897?htil=4&amp;vcp=1&amp;vis=1&amp;pid=168c91c0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036" y="1240765"/>
                <a:ext cx="9367545" cy="3193733"/>
              </a:xfrm>
              <a:prstGeom prst="rect">
                <a:avLst/>
              </a:prstGeom>
              <a:blipFill rotWithShape="1">
                <a:blip r:embed="rId4"/>
                <a:stretch>
                  <a:fillRect l="-1" t="-19" r="2" b="-97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8_AN.1_1#5f0f77897?htil=4&amp;vcp=1&amp;vis=1&amp;pid=168c91c0e&amp;color=0,0,0&amp;vtp=1&amp;vaab=1&amp;bt=1&amp;bbb=1&amp;hb=1&amp;hs=1"/>
          <p:cNvSpPr/>
          <p:nvPr/>
        </p:nvSpPr>
        <p:spPr>
          <a:xfrm>
            <a:off x="537445" y="4571445"/>
            <a:ext cx="11112011" cy="12954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ct val="11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5f0f77897?htil=4&amp;vcp=1&amp;vis=1&amp;pid=168c91c0e&amp;color=0,0,0&amp;vtp=1&amp;vaab=1&amp;bt=1&amp;bbb=1&amp;hb=1&amp;hs=1&amp;htil=1"/>
              <p:cNvSpPr/>
              <p:nvPr/>
            </p:nvSpPr>
            <p:spPr>
              <a:xfrm>
                <a:off x="539496" y="1632972"/>
                <a:ext cx="11211902" cy="40318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物体下表面受到水的压力为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𝐹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𝑔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h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×5×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×0.2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    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5f0f77897?htil=4&amp;vcp=1&amp;vis=1&amp;pid=168c91c0e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32972"/>
                <a:ext cx="11211902" cy="4031869"/>
              </a:xfrm>
              <a:prstGeom prst="rect">
                <a:avLst/>
              </a:prstGeom>
              <a:blipFill rotWithShape="1">
                <a:blip r:embed="rId2"/>
                <a:stretch>
                  <a:fillRect l="-3" t="-10" r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5f0f77897?iti=138&amp;htil=4&amp;vcp=1&amp;vis=1&amp;pid=168c91c0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4871" y="696153"/>
            <a:ext cx="319125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5f0f77897?iti=138&amp;htil=4&amp;vcp=1&amp;vis=1&amp;pid=168c91c0e&amp;color=0,0,0&amp;vtp=1&amp;vaab=1&amp;bbb=1"/>
          <p:cNvSpPr/>
          <p:nvPr/>
        </p:nvSpPr>
        <p:spPr>
          <a:xfrm>
            <a:off x="9275986" y="297199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5d063953a?vcp=1&amp;pid=3c7dc2052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8_BD.19_1#4508248a4?iti=9&amp;htil=5&amp;vcp=1&amp;vis=1&amp;pid=5d063953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29800" y="1294672"/>
            <a:ext cx="1801368" cy="152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9_2#4508248a4?iti=9&amp;htil=5&amp;vcp=1&amp;vis=1&amp;pid=5d063953a&amp;color=0,0,0&amp;vtp=1&amp;vaab=1&amp;bbb=1"/>
          <p:cNvSpPr/>
          <p:nvPr/>
        </p:nvSpPr>
        <p:spPr>
          <a:xfrm>
            <a:off x="10185971" y="29487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9_3#4508248a4?htil=5&amp;sp=1&amp;vcp=1&amp;vis=1&amp;pid=5d063953a&amp;color=0,0,0&amp;vtp=1&amp;vaab=1&amp;bbb=1&amp;hb=1&amp;hs=1"/>
              <p:cNvSpPr/>
              <p:nvPr/>
            </p:nvSpPr>
            <p:spPr>
              <a:xfrm>
                <a:off x="539496" y="1267240"/>
                <a:ext cx="918057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（2024·湖北·模拟）入液模型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如图12-2所示，将重为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的薄壁（不计厚度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）柱形溢水杯中装入一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定量的水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，放置在水平的压力传感器上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（压力传感器的表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面足够大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），压力传感器的示数为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。用轻质细线悬挂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9_3#4508248a4?htil=5&amp;sp=1&amp;vcp=1&amp;vis=1&amp;pid=5d063953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918057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17" r="-2558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9_3#4508248a4?htil=5&amp;sp=1&amp;vcp=1&amp;vis=1&amp;pid=5d063953a&amp;color=0,0,0&amp;vtp=1&amp;vaab=1&amp;bbb=1&amp;hb=1&amp;hs=1"/>
              <p:cNvSpPr/>
              <p:nvPr/>
            </p:nvSpPr>
            <p:spPr>
              <a:xfrm>
                <a:off x="539496" y="3765976"/>
                <a:ext cx="11112011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的圆柱体（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不吸水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始时圆柱体底部距水面的竖直高度为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，现提住细线缓慢下移，使圆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柱体逐渐浸入水中，当圆柱体下降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7 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时，水面达到溢水口。求：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9_3#4508248a4?htil=5&amp;sp=1&amp;vcp=1&amp;vis=1&amp;pid=5d063953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976"/>
                <a:ext cx="11112011" cy="1849057"/>
              </a:xfrm>
              <a:prstGeom prst="rect">
                <a:avLst/>
              </a:prstGeom>
              <a:blipFill rotWithShape="1">
                <a:blip r:embed="rId5"/>
                <a:stretch>
                  <a:fillRect l="-3" t="-23" r="-241" b="-3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fbd18c1d6.fixed?vcp=1&amp;pid=25106d6fc&amp;color=68,178,231&amp;vtp=1&amp;vaab=1&amp;bbb=1"/>
          <p:cNvSpPr/>
          <p:nvPr/>
        </p:nvSpPr>
        <p:spPr>
          <a:xfrm>
            <a:off x="265176" y="117043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复习讲义</a:t>
            </a:r>
            <a:endParaRPr lang="en-US" altLang="zh-CN" sz="5000" dirty="0"/>
          </a:p>
        </p:txBody>
      </p:sp>
      <p:sp>
        <p:nvSpPr>
          <p:cNvPr id="3" name="C_3#fbd18c1d6.fixed?vcp=1&amp;pid=25106d6fc&amp;color=68,178,231&amp;vtp=1&amp;vaab=1&amp;bbb=1"/>
          <p:cNvSpPr/>
          <p:nvPr/>
        </p:nvSpPr>
        <p:spPr>
          <a:xfrm>
            <a:off x="265176" y="2359152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第一篇</a:t>
            </a:r>
            <a:r>
              <a:rPr lang="en-US" altLang="zh-CN" sz="48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800" b="1" i="0" dirty="0">
                <a:solidFill>
                  <a:srgbClr val="44B2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基础过关</a:t>
            </a:r>
            <a:endParaRPr lang="en-US" altLang="zh-CN" sz="4800" dirty="0"/>
          </a:p>
        </p:txBody>
      </p:sp>
      <p:sp>
        <p:nvSpPr>
          <p:cNvPr id="4" name="C_3#fbd18c1d6.fixed?vcp=1&amp;pid=25106d6fc&amp;color=86,186,157&amp;vtp=1&amp;vaab=1&amp;bbb=1"/>
          <p:cNvSpPr/>
          <p:nvPr/>
        </p:nvSpPr>
        <p:spPr>
          <a:xfrm>
            <a:off x="265176" y="3566160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第三部分</a:t>
            </a:r>
            <a:r>
              <a:rPr lang="en-US" altLang="zh-CN" sz="44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力学</a:t>
            </a:r>
            <a:endParaRPr lang="en-US" altLang="zh-CN" sz="4400" dirty="0"/>
          </a:p>
        </p:txBody>
      </p:sp>
      <p:sp>
        <p:nvSpPr>
          <p:cNvPr id="5" name="C_3_BD#fbd18c1d6.fixed?vcp=1&amp;pid=25106d6fc&amp;color=0,0,0&amp;vtp=1&amp;vaab=1&amp;bbb=1"/>
          <p:cNvSpPr/>
          <p:nvPr/>
        </p:nvSpPr>
        <p:spPr>
          <a:xfrm>
            <a:off x="265176" y="4681728"/>
            <a:ext cx="11585448" cy="83210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第七章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浮力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20_1#a8cf3e236?vcp=1&amp;vis=1&amp;pid=4508248a4&amp;color=0,0,0&amp;mp=1&amp;vtp=1&amp;vaab=1&amp;bt=1&amp;bbb=1"/>
          <p:cNvSpPr/>
          <p:nvPr/>
        </p:nvSpPr>
        <p:spPr>
          <a:xfrm>
            <a:off x="539496" y="1019143"/>
            <a:ext cx="113712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（1）只将圆柱体放在压力传感器的正中央时，圆柱体对传感器的压强；</a:t>
            </a:r>
            <a:endParaRPr lang="en-US" altLang="zh-CN" sz="2800" dirty="0"/>
          </a:p>
        </p:txBody>
      </p:sp>
      <p:pic>
        <p:nvPicPr>
          <p:cNvPr id="3" name="QO_8_BD.21_1#4508248a4?iti=10&amp;vcp=1&amp;vis=1&amp;pid=4508248a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1385" y="2393315"/>
            <a:ext cx="2927350" cy="248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21_2#4508248a4?iti=10&amp;vcp=1&amp;vis=1&amp;pid=4508248a4&amp;color=0,0,0&amp;vtp=1&amp;vaab=1&amp;bbb=1"/>
          <p:cNvSpPr/>
          <p:nvPr/>
        </p:nvSpPr>
        <p:spPr>
          <a:xfrm>
            <a:off x="9937179" y="523122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endParaRPr lang="en-US" altLang="zh-CN" sz="2800" dirty="0"/>
          </a:p>
        </p:txBody>
      </p:sp>
      <p:sp>
        <p:nvSpPr>
          <p:cNvPr id="5" name="QO_9_BD.22_1#86da0fb81?vcp=1&amp;vis=1&amp;pid=4508248a4&amp;color=0,0,0&amp;vtp=1&amp;vaab=1&amp;bbb=1"/>
          <p:cNvSpPr/>
          <p:nvPr/>
        </p:nvSpPr>
        <p:spPr>
          <a:xfrm>
            <a:off x="539496" y="164157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（2）圆柱体未浸入水中时，溢水杯中水的质量；</a:t>
            </a:r>
            <a:endParaRPr lang="en-US" altLang="zh-CN" sz="2800" dirty="0"/>
          </a:p>
        </p:txBody>
      </p:sp>
      <p:sp>
        <p:nvSpPr>
          <p:cNvPr id="6" name="QO_9_BD.23_1#bdb348a33?vcp=1&amp;vis=1&amp;pid=4508248a4&amp;color=0,0,0&amp;vtp=1&amp;vaab=1&amp;bbb=1"/>
          <p:cNvSpPr/>
          <p:nvPr/>
        </p:nvSpPr>
        <p:spPr>
          <a:xfrm>
            <a:off x="539496" y="226323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（3）圆柱体刚好浸没时，细线对圆柱体的拉力；</a:t>
            </a:r>
            <a:endParaRPr lang="en-US" altLang="zh-CN" sz="2800" dirty="0"/>
          </a:p>
        </p:txBody>
      </p:sp>
      <p:sp>
        <p:nvSpPr>
          <p:cNvPr id="7" name="QO_9_BD.24_1#5557a3af6?vcp=1&amp;vis=1&amp;pid=4508248a4&amp;color=0,0,0&amp;vtp=1&amp;vaab=1&amp;bbb=1"/>
          <p:cNvSpPr/>
          <p:nvPr/>
        </p:nvSpPr>
        <p:spPr>
          <a:xfrm>
            <a:off x="539496" y="28849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（4）圆柱体从初始位置到刚好浸没，水对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溢水杯底部压强的变化量。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5_1#a8cf3e236?iti=11&amp;htil=6&amp;vcp=1&amp;vis=1&amp;pid=4508248a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4881" y="1124744"/>
            <a:ext cx="352044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25_2#a8cf3e236?iti=11&amp;htil=6&amp;vcp=1&amp;vis=1&amp;pid=4508248a4&amp;color=0,0,0&amp;vtp=1&amp;vaab=1&amp;bbb=1"/>
          <p:cNvSpPr/>
          <p:nvPr/>
        </p:nvSpPr>
        <p:spPr>
          <a:xfrm>
            <a:off x="9240588" y="413553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a8cf3e236?htil=6&amp;vcp=1&amp;vis=1&amp;pid=4508248a4&amp;color=0,0,0&amp;vtp=1&amp;vaab=1&amp;bbb=1&amp;hb=1&amp;hs=1"/>
              <p:cNvSpPr/>
              <p:nvPr/>
            </p:nvSpPr>
            <p:spPr>
              <a:xfrm>
                <a:off x="539496" y="461613"/>
                <a:ext cx="7452360" cy="245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只将圆柱体放在压力传感器的正中央时，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圆柱体对传感器的压力为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圆柱体对传感器的压强为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a8cf3e236?htil=6&amp;vcp=1&amp;vis=1&amp;pid=4508248a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1613"/>
                <a:ext cx="7452360" cy="2458657"/>
              </a:xfrm>
              <a:prstGeom prst="rect">
                <a:avLst/>
              </a:prstGeom>
              <a:blipFill rotWithShape="1">
                <a:blip r:embed="rId4"/>
                <a:stretch>
                  <a:fillRect l="-5" t="-25" r="-2313" b="-2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a8cf3e236?htil=6&amp;vcp=1&amp;vis=1&amp;pid=4508248a4&amp;color=0,0,0&amp;vtp=1&amp;vaab=1&amp;bbb=1&amp;hb=1&amp;hs=1"/>
              <p:cNvSpPr/>
              <p:nvPr/>
            </p:nvSpPr>
            <p:spPr>
              <a:xfrm>
                <a:off x="453635" y="2939827"/>
                <a:ext cx="11112011" cy="83007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60×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a8cf3e236?htil=6&amp;vcp=1&amp;vis=1&amp;pid=4508248a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635" y="2939827"/>
                <a:ext cx="11112011" cy="830072"/>
              </a:xfrm>
              <a:prstGeom prst="rect">
                <a:avLst/>
              </a:prstGeom>
              <a:blipFill rotWithShape="1">
                <a:blip r:embed="rId5"/>
                <a:stretch>
                  <a:fillRect l="-2" t="-50" r="4" b="-8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9_AN.1_1#86da0fb81?htil=7&amp;vcp=1&amp;vis=1&amp;pid=4508248a4&amp;color=0,0,0&amp;vtp=1&amp;vaab=1&amp;bbb=1"/>
              <p:cNvSpPr/>
              <p:nvPr/>
            </p:nvSpPr>
            <p:spPr>
              <a:xfrm>
                <a:off x="539496" y="3666775"/>
                <a:ext cx="7452360" cy="267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溢水杯中水的重力为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溢水杯中水的质量为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27 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9_AN.1_1#86da0fb81?htil=7&amp;vcp=1&amp;vis=1&amp;pid=4508248a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66775"/>
                <a:ext cx="7452360" cy="2679700"/>
              </a:xfrm>
              <a:prstGeom prst="rect">
                <a:avLst/>
              </a:prstGeom>
              <a:blipFill rotWithShape="1">
                <a:blip r:embed="rId6"/>
                <a:stretch>
                  <a:fillRect l="-5" t="-11" r="5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29_1#bdb348a33?iti=13&amp;htil=8&amp;vcp=1&amp;vis=1&amp;pid=4508248a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8134" y="539496"/>
            <a:ext cx="352044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29_2#bdb348a33?iti=13&amp;htil=8&amp;vcp=1&amp;vis=1&amp;pid=4508248a4&amp;color=0,0,0&amp;vtp=1&amp;vaab=1&amp;bbb=1"/>
          <p:cNvSpPr/>
          <p:nvPr/>
        </p:nvSpPr>
        <p:spPr>
          <a:xfrm>
            <a:off x="9733841" y="3542856"/>
            <a:ext cx="1089025" cy="5382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endParaRPr lang="en-US" altLang="zh-CN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539496" y="1147237"/>
            <a:ext cx="11112510" cy="5023041"/>
            <a:chOff x="539496" y="1147237"/>
            <a:chExt cx="11112510" cy="502304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QO_9_AN.1_1#bdb348a33?htil=8&amp;vcp=1&amp;vis=1&amp;pid=4508248a4&amp;color=0,0,0&amp;vtp=1&amp;vaab=1&amp;bbb=1&amp;hb=1&amp;hs=1"/>
                <p:cNvSpPr/>
                <p:nvPr/>
              </p:nvSpPr>
              <p:spPr>
                <a:xfrm>
                  <a:off x="539496" y="1147237"/>
                  <a:ext cx="8568290" cy="3238500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4800"/>
                    </a:lnSpc>
                  </a:pPr>
                  <a:r>
                    <a:rPr lang="zh-CN" altLang="en-US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（</a:t>
                  </a:r>
                  <a:r>
                    <a:rPr lang="en-US" altLang="zh-CN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3</a:t>
                  </a:r>
                  <a:r>
                    <a:rPr lang="zh-CN" altLang="en-US" sz="280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）</a:t>
                  </a: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圆柱体刚好浸没水中时排开水的体积</a:t>
                  </a:r>
                  <a:endPara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endParaRPr>
                </a:p>
                <a:p>
                  <a:pPr latinLnBrk="1">
                    <a:lnSpc>
                      <a:spcPts val="4800"/>
                    </a:lnSpc>
                  </a:pPr>
                  <a:r>
                    <a:rPr lang="en-US" altLang="zh-CN" sz="2800" b="0" i="0" dirty="0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为</a:t>
                  </a:r>
                  <a:endParaRPr lang="en-US" altLang="zh-CN" sz="2800" dirty="0"/>
                </a:p>
                <a:p>
                  <a:pPr latinLnBrk="1">
                    <a:lnSpc>
                      <a:spcPts val="48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𝑉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排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𝑉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𝑆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物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h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=60 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2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×15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cm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=900 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cm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ts val="48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圆柱体受到的浮力为</a:t>
                  </a:r>
                  <a:endParaRPr lang="en-US" altLang="zh-CN" sz="2800" dirty="0"/>
                </a:p>
                <a:p>
                  <a:pPr latinLnBrk="1">
                    <a:lnSpc>
                      <a:spcPts val="6300"/>
                    </a:lnSpc>
                  </a:pPr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𝐹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浮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𝑔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𝑉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排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=1.0×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m</m:t>
                              </m:r>
                            </m:e>
                            <m:sup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×10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N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kg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</m:t>
                      </m:r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900×</m:t>
                      </m:r>
                      <m:sSup>
                        <m:sSup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−6</m:t>
                          </m:r>
                        </m:sup>
                      </m:sSup>
                      <m:sSup>
                        <m:sSupPr>
                          <m:ctrlPr>
                            <a:rPr lang="en-US" altLang="zh-CN" sz="280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=9 </m:t>
                      </m:r>
                      <m:r>
                        <m:rPr>
                          <m:sty m:val="p"/>
                        </m:rPr>
                        <a:rPr lang="en-US" altLang="zh-CN" sz="280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10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  <a:p>
                  <a:pPr latinLnBrk="1">
                    <a:lnSpc>
                      <a:spcPts val="6300"/>
                    </a:lnSpc>
                  </a:pP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5" name="QO_9_AN.1_1#bdb348a33?htil=8&amp;vcp=1&amp;vis=1&amp;pid=4508248a4&amp;color=0,0,0&amp;vtp=1&amp;vaab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1147237"/>
                  <a:ext cx="8568290" cy="3238500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QO_9_AN.1_1#bdb348a33?htil=8&amp;vcp=1&amp;vis=1&amp;pid=4508248a4&amp;color=0,0,0&amp;vtp=1&amp;vaab=1&amp;bbb=1&amp;hb=1&amp;hs=1"/>
                <p:cNvSpPr/>
                <p:nvPr/>
              </p:nvSpPr>
              <p:spPr>
                <a:xfrm>
                  <a:off x="539995" y="4385737"/>
                  <a:ext cx="11112011" cy="178454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t"/>
                <a:lstStyle/>
                <a:p>
                  <a:pPr latinLnBrk="1">
                    <a:lnSpc>
                      <a:spcPts val="4800"/>
                    </a:lnSpc>
                  </a:pPr>
                  <a:r>
                    <a:rPr lang="en-US" altLang="zh-CN" sz="2800" b="0" i="0" dirty="0" err="1">
                      <a:solidFill>
                        <a:srgbClr val="FF0000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细线对圆柱体的拉力为</a:t>
                  </a:r>
                  <a:endParaRPr lang="en-US" altLang="zh-CN" sz="2800" dirty="0"/>
                </a:p>
                <a:p>
                  <a:pPr latinLnBrk="1">
                    <a:lnSpc>
                      <a:spcPts val="4800"/>
                    </a:lnSpc>
                  </a:pP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𝐹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拉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𝐺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𝐹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浮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=30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−9 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=21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anose="02020603050405020304" pitchFamily="34" charset="0"/>
                      <a:ea typeface="宋体" panose="02010600030101010101" pitchFamily="2" charset="-122"/>
                      <a:cs typeface="Times New Roman" panose="02020603050405020304" pitchFamily="34" charset="-120"/>
                    </a:rPr>
                    <a:t> 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6" name="QO_9_AN.1_1#bdb348a33?htil=8&amp;vcp=1&amp;vis=1&amp;pid=4508248a4&amp;color=0,0,0&amp;vtp=1&amp;vaab=1&amp;bbb=1&amp;hb=1&amp;hs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995" y="4385737"/>
                  <a:ext cx="11112011" cy="1784541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5557a3af6?iti=15&amp;htil=9&amp;vcp=1&amp;vis=1&amp;pid=4508248a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3728" y="834929"/>
            <a:ext cx="3511296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5557a3af6?iti=15&amp;htil=9&amp;vcp=1&amp;vis=1&amp;pid=4508248a4&amp;color=0,0,0&amp;vtp=1&amp;vaab=1&amp;bbb=1"/>
          <p:cNvSpPr/>
          <p:nvPr/>
        </p:nvSpPr>
        <p:spPr>
          <a:xfrm>
            <a:off x="9154864" y="3860576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5557a3af6?htil=9&amp;vcp=1&amp;vis=1&amp;pid=4508248a4&amp;color=0,0,0&amp;vtp=1&amp;vaab=1&amp;bt=1&amp;bbb=1&amp;hb=1&amp;hs=1"/>
              <p:cNvSpPr/>
              <p:nvPr/>
            </p:nvSpPr>
            <p:spPr>
              <a:xfrm>
                <a:off x="412747" y="291541"/>
                <a:ext cx="7461504" cy="383051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圆柱体从接触水面到水面上升到溢水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口的过程中，设水面上升的高度为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圆柱体接触液面后下降的高度为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水面上升到溢水口时圆柱体浸入水中的深度为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5557a3af6?htil=9&amp;vcp=1&amp;vis=1&amp;pid=4508248a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747" y="291541"/>
                <a:ext cx="7461504" cy="3830511"/>
              </a:xfrm>
              <a:prstGeom prst="rect">
                <a:avLst/>
              </a:prstGeom>
              <a:blipFill rotWithShape="1">
                <a:blip r:embed="rId4"/>
                <a:stretch>
                  <a:fillRect l="-8" t="-2" r="3" b="-19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5557a3af6?htil=9&amp;vcp=1&amp;vis=1&amp;pid=4508248a4&amp;color=0,0,0&amp;vtp=1&amp;vaab=1&amp;bt=1&amp;bbb=1&amp;hb=1&amp;hs=1"/>
              <p:cNvSpPr/>
              <p:nvPr/>
            </p:nvSpPr>
            <p:spPr>
              <a:xfrm>
                <a:off x="413246" y="4119004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圆柱体排开水的体积为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杯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浸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=60 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×(3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5557a3af6?htil=9&amp;vcp=1&amp;vis=1&amp;pid=4508248a4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246" y="4119004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4" t="-30" b="-184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_1#5557a3af6?htil=9&amp;vcp=1&amp;vis=1&amp;pid=4508248a4&amp;color=0,0,0&amp;vtp=1&amp;vaab=1&amp;bt=1&amp;bbb=1&amp;hb=1&amp;hs=1&amp;htil=1"/>
              <p:cNvSpPr/>
              <p:nvPr/>
            </p:nvSpPr>
            <p:spPr>
              <a:xfrm>
                <a:off x="539495" y="647261"/>
                <a:ext cx="10424251" cy="57971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当液面上升到溢水口处后，在圆柱体继续下降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直至刚好浸没的过程中，有水溢出，溢水杯内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水的深度不变，故圆柱体从初始位置到刚好浸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没，溢水杯内水面上升的高度为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则整个过程中水对溢水杯底部压强的变化量为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AN.1_1#5557a3af6?htil=9&amp;vcp=1&amp;vis=1&amp;pid=4508248a4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647261"/>
                <a:ext cx="10424251" cy="5797169"/>
              </a:xfrm>
              <a:prstGeom prst="rect">
                <a:avLst/>
              </a:prstGeom>
              <a:blipFill rotWithShape="1">
                <a:blip r:embed="rId2"/>
                <a:stretch>
                  <a:fillRect l="-4" t="-3" r="5" b="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AN.1_1#5557a3af6?iti=139&amp;htil=9&amp;vcp=1&amp;vis=1&amp;pid=4508248a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6817" y="554399"/>
            <a:ext cx="3511296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5557a3af6?iti=139&amp;htil=9&amp;vcp=1&amp;vis=1&amp;pid=4508248a4&amp;color=0,0,0&amp;vtp=1&amp;vaab=1&amp;bbb=1"/>
          <p:cNvSpPr/>
          <p:nvPr/>
        </p:nvSpPr>
        <p:spPr>
          <a:xfrm>
            <a:off x="9537952" y="3580047"/>
            <a:ext cx="10890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33_1#78e575a2a?sp=1&amp;vcp=1&amp;vis=1&amp;pid=5d063953a&amp;color=0,0,0&amp;vtp=1&amp;vaab=1&amp;bt=1&amp;bbb=1&amp;hb=1"/>
              <p:cNvSpPr/>
              <p:nvPr/>
            </p:nvSpPr>
            <p:spPr>
              <a:xfrm>
                <a:off x="539496" y="554400"/>
                <a:ext cx="11109960" cy="31830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如图12-3甲所示,一个边长为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的正方体静止在湖底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表面所处深度为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。现用一根粗细和重力不计的绳子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，将该物体从水底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竖直向上拉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,直至完全拉出水面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，在整个拉动过程中物体始终保持匀速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，拉力的大小随时间的变化如图12-3乙所示。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33_1#78e575a2a?sp=1&amp;vcp=1&amp;vis=1&amp;pid=5d063953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183001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-814" b="-2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33_2#78e575a2a?iti=16&amp;vcp=1&amp;vis=1&amp;pid=5d063953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0505" y="3849370"/>
            <a:ext cx="5766435" cy="247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33_3#78e575a2a?iti=16&amp;vcp=1&amp;vis=1&amp;pid=5d063953a&amp;color=0,0,0&amp;vtp=1&amp;vaab=1&amp;bbb=1"/>
          <p:cNvSpPr/>
          <p:nvPr/>
        </p:nvSpPr>
        <p:spPr>
          <a:xfrm>
            <a:off x="2379537" y="439710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9_BD.34_1#5bb117ff1?vcp=1&amp;vis=1&amp;pid=78e575a2a&amp;color=0,0,0&amp;vtp=1&amp;vaab=1&amp;bt=1&amp;bbb=1"/>
          <p:cNvSpPr/>
          <p:nvPr/>
        </p:nvSpPr>
        <p:spPr>
          <a:xfrm>
            <a:off x="539496" y="69529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（1）物体在露出水面前受到的浮力是多少?</a:t>
            </a:r>
            <a:endParaRPr lang="en-US" altLang="zh-CN" sz="2800" dirty="0"/>
          </a:p>
        </p:txBody>
      </p:sp>
      <p:pic>
        <p:nvPicPr>
          <p:cNvPr id="3" name="QO_8_BD.35_1#78e575a2a?iti=17&amp;vcp=1&amp;vis=1&amp;pid=78e575a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6160" y="1376902"/>
            <a:ext cx="506577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35_2#78e575a2a?iti=17&amp;vcp=1&amp;vis=1&amp;pid=78e575a2a&amp;color=0,0,0&amp;vtp=1&amp;vaab=1&amp;bbb=1"/>
          <p:cNvSpPr/>
          <p:nvPr/>
        </p:nvSpPr>
        <p:spPr>
          <a:xfrm>
            <a:off x="5554535" y="367103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endParaRPr lang="en-US" altLang="zh-CN" sz="2800" dirty="0"/>
          </a:p>
        </p:txBody>
      </p:sp>
      <p:sp>
        <p:nvSpPr>
          <p:cNvPr id="5" name="QO_9_BD.36_1#2a3828394?vcp=1&amp;vis=1&amp;pid=78e575a2a&amp;color=0,0,0&amp;vtp=1&amp;vaab=1&amp;bbb=1"/>
          <p:cNvSpPr/>
          <p:nvPr/>
        </p:nvSpPr>
        <p:spPr>
          <a:xfrm>
            <a:off x="539496" y="431238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（2）物体在露出水面前受到绳子的拉力是多少?</a:t>
            </a:r>
            <a:endParaRPr lang="en-US" altLang="zh-CN" sz="2800" dirty="0"/>
          </a:p>
        </p:txBody>
      </p:sp>
      <p:sp>
        <p:nvSpPr>
          <p:cNvPr id="6" name="QO_9_BD.37_1#bc8c80e3f?vcp=1&amp;vis=1&amp;pid=78e575a2a&amp;color=0,0,0&amp;vtp=1&amp;vaab=1&amp;bbb=1"/>
          <p:cNvSpPr/>
          <p:nvPr/>
        </p:nvSpPr>
        <p:spPr>
          <a:xfrm>
            <a:off x="539496" y="4934045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（3）物体的密度是多少?</a:t>
            </a:r>
            <a:endParaRPr lang="en-US" altLang="zh-CN" sz="2800" dirty="0"/>
          </a:p>
        </p:txBody>
      </p:sp>
      <p:sp>
        <p:nvSpPr>
          <p:cNvPr id="7" name="QO_9_BD.38_1#feb0bc3b6?vcp=1&amp;vis=1&amp;pid=78e575a2a&amp;color=0,0,0&amp;vtp=1&amp;vaab=1&amp;bbb=1"/>
          <p:cNvSpPr/>
          <p:nvPr/>
        </p:nvSpPr>
        <p:spPr>
          <a:xfrm>
            <a:off x="539496" y="555571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（4）物体在水底时，上表面受到水的压强是多少?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1_1#78e575a2a?vcp=1&amp;vis=1&amp;pid=5d063953a&amp;color=0,0,0&amp;vtp=1&amp;vaab=1&amp;bt=1&amp;bbb=1&amp;hb=1"/>
              <p:cNvSpPr/>
              <p:nvPr/>
            </p:nvSpPr>
            <p:spPr>
              <a:xfrm>
                <a:off x="539496" y="741204"/>
                <a:ext cx="11109960" cy="508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（1）浮力由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计算，物体浸没在水里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𝑎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，结合两式并代入数据计算即可；（2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）物体处于平衡状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，根据力的平衡条件可得拉力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，代入数据计算即可。（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密度由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计算，由图像可知出水后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，结合三式并代入数据即可。（4）水的压强由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在从刚露出水面到完全露出的过程中物体移动的距离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（设为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）等于物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体的高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，结合图像可得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𝑎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；结合三式并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带入数据计算即可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EX.1_1#78e575a2a?vcp=1&amp;vis=1&amp;pid=5d063953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1204"/>
                <a:ext cx="11109960" cy="5087557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248" b="-1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1_1#78e575a2a?vcp=1&amp;vis=1&amp;pid=5d063953a&amp;color=0,0,0&amp;mp=1&amp;vtp=1&amp;vaab=1&amp;bt=1&amp;bbb=1&amp;hb=1"/>
              <p:cNvSpPr/>
              <p:nvPr/>
            </p:nvSpPr>
            <p:spPr>
              <a:xfrm>
                <a:off x="539496" y="554400"/>
                <a:ext cx="11109960" cy="189026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关于匀速入液、出液的问题，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，两段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平行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轴或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轴的线段分别对应空中过程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和浸没过程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图像的两个拐点对应的距离等于物体的高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EX.1_1#78e575a2a?vcp=1&amp;vis=1&amp;pid=5d063953a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890268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-385" b="-4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EX.1_1#78e575a2a?iti=18&amp;vcp=1&amp;vis=1&amp;pid=5d063953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4328" y="2566588"/>
            <a:ext cx="694029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EX.1_1#78e575a2a?iti=18&amp;vcp=1&amp;vis=1&amp;pid=5d063953a&amp;color=0,0,0&amp;vtp=1&amp;vaab=1&amp;bbb=1"/>
          <p:cNvSpPr/>
          <p:nvPr/>
        </p:nvSpPr>
        <p:spPr>
          <a:xfrm>
            <a:off x="5549964" y="5665388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8_BD.40_2#5bb117ff1?iti=19&amp;vcp=1&amp;vis=1&amp;pid=78e575a2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172" y="1487977"/>
            <a:ext cx="5193792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40_3#5bb117ff1?iti=19&amp;vcp=1&amp;vis=1&amp;pid=78e575a2a&amp;color=0,0,0&amp;vtp=1&amp;vaab=1&amp;bbb=1"/>
          <p:cNvSpPr/>
          <p:nvPr/>
        </p:nvSpPr>
        <p:spPr>
          <a:xfrm>
            <a:off x="8508555" y="4022389"/>
            <a:ext cx="10890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5bb117ff1?vcp=1&amp;vis=1&amp;pid=78e575a2a&amp;color=0,0,0&amp;vtp=1&amp;vaab=1&amp;bbb=1"/>
              <p:cNvSpPr/>
              <p:nvPr/>
            </p:nvSpPr>
            <p:spPr>
              <a:xfrm>
                <a:off x="539496" y="2896089"/>
                <a:ext cx="11109960" cy="22221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物体未露出水面时，有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由阿基米德原理知它所受浮力为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5bb117ff1?vcp=1&amp;vis=1&amp;pid=78e575a2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96089"/>
                <a:ext cx="11109960" cy="2222183"/>
              </a:xfrm>
              <a:prstGeom prst="rect">
                <a:avLst/>
              </a:prstGeom>
              <a:blipFill rotWithShape="1">
                <a:blip r:embed="rId4"/>
                <a:stretch>
                  <a:fillRect l="-3" t="-22" r="3" b="-2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8c7f78d0.fixed?vcp=1&amp;pid=f3cf2f7c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压强与浮力的综合计算</a:t>
            </a:r>
            <a:endParaRPr lang="en-US" altLang="zh-CN" sz="4000" dirty="0"/>
          </a:p>
        </p:txBody>
      </p:sp>
      <p:sp>
        <p:nvSpPr>
          <p:cNvPr id="3" name="C_5_BD#38c7f78d0.fixed?vcp=1&amp;pid=f3cf2f7c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要点梳理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_1#2a3828394?vcp=1&amp;vis=1&amp;pid=78e575a2a&amp;color=0,0,0&amp;vtp=1&amp;vaab=1&amp;bt=1&amp;bbb=1&amp;hb=1"/>
              <p:cNvSpPr/>
              <p:nvPr/>
            </p:nvSpPr>
            <p:spPr>
              <a:xfrm>
                <a:off x="539496" y="554400"/>
                <a:ext cx="11109960" cy="32001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当物体完全被拉出水面后，由题图乙知此时拉力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物体做匀速直线运动，拉力与物体重力平衡，故物体所受重力为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物体在露出水面前做匀速运动，由力的平衡条件知，绳子受到的拉力为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AN.1_1#2a3828394?vcp=1&amp;vis=1&amp;pid=78e575a2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200146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2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AN.1_1#2a3828394?iti=21&amp;vcp=1&amp;vis=1&amp;pid=78e575a2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1363" y="3976288"/>
            <a:ext cx="4113710" cy="172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2a3828394?iti=21&amp;vcp=1&amp;vis=1&amp;pid=78e575a2a&amp;color=0,0,0&amp;vtp=1&amp;vaab=1&amp;bbb=1"/>
          <p:cNvSpPr/>
          <p:nvPr/>
        </p:nvSpPr>
        <p:spPr>
          <a:xfrm>
            <a:off x="8570786" y="55566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bc8c80e3f?vcp=1&amp;vis=1&amp;pid=78e575a2a&amp;color=0,0,0&amp;vtp=1&amp;vaab=1&amp;bbb=1"/>
              <p:cNvSpPr/>
              <p:nvPr/>
            </p:nvSpPr>
            <p:spPr>
              <a:xfrm>
                <a:off x="441706" y="4345876"/>
                <a:ext cx="11109960" cy="1447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物体的密度为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bc8c80e3f?vcp=1&amp;vis=1&amp;pid=78e575a2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706" y="4345876"/>
                <a:ext cx="11109960" cy="1447800"/>
              </a:xfrm>
              <a:prstGeom prst="rect">
                <a:avLst/>
              </a:prstGeom>
              <a:blipFill rotWithShape="1">
                <a:blip r:embed="rId5"/>
                <a:stretch>
                  <a:fillRect l="-3" t="-39" r="3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feb0bc3b6?iti=24&amp;htil=10&amp;vcp=1&amp;vis=1&amp;pid=78e575a2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2708" y="572688"/>
            <a:ext cx="343814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feb0bc3b6?iti=24&amp;htil=10&amp;vcp=1&amp;vis=1&amp;pid=78e575a2a&amp;color=0,0,0&amp;vtp=1&amp;vaab=1&amp;bbb=1"/>
          <p:cNvSpPr/>
          <p:nvPr/>
        </p:nvSpPr>
        <p:spPr>
          <a:xfrm>
            <a:off x="9337267" y="219930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feb0bc3b6?htil=10&amp;vcp=1&amp;vis=1&amp;pid=78e575a2a&amp;color=0,0,0&amp;mp=1&amp;vtp=1&amp;vaab=1&amp;bt=1&amp;bbb=1&amp;hb=1&amp;hs=1"/>
              <p:cNvSpPr/>
              <p:nvPr/>
            </p:nvSpPr>
            <p:spPr>
              <a:xfrm>
                <a:off x="539496" y="554400"/>
                <a:ext cx="7543800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由题图乙知，物体从开始运动到刚露出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水面用时为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（运动距离为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从刚露出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水面到完全露出用时为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运动距离为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zh-CN" altLang="en-US" sz="2800" b="0" i="0" kern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。物体做匀速直线运动，则由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𝑣𝑡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feb0bc3b6?htil=10&amp;vcp=1&amp;vis=1&amp;pid=78e575a2a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543800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348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feb0bc3b6?htil=10&amp;vcp=1&amp;vis=1&amp;pid=78e575a2a&amp;color=0,0,0&amp;mp=1&amp;vtp=1&amp;vaab=1&amp;bt=1&amp;bbb=1&amp;hb=1&amp;hs=1"/>
              <p:cNvSpPr/>
              <p:nvPr/>
            </p:nvSpPr>
            <p:spPr>
              <a:xfrm>
                <a:off x="539995" y="3041632"/>
                <a:ext cx="11112011" cy="31365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s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由题意知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′=3×1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故物体在水底时，上表面受到水的压强为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feb0bc3b6?htil=10&amp;vcp=1&amp;vis=1&amp;pid=78e575a2a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041632"/>
                <a:ext cx="11112011" cy="3136583"/>
              </a:xfrm>
              <a:prstGeom prst="rect">
                <a:avLst/>
              </a:prstGeom>
              <a:blipFill rotWithShape="1">
                <a:blip r:embed="rId5"/>
                <a:stretch>
                  <a:fillRect l="-2" t="-20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e0dc3a77f?vcp=1&amp;pid=3c7dc2052&amp;color=0,0,0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8_BD.48_1#c2fe51138?iti=25&amp;htil=11&amp;vcp=1&amp;vis=1&amp;pid=e0dc3a77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6843" y="1285528"/>
            <a:ext cx="312724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48_2#c2fe51138?iti=25&amp;htil=11&amp;vcp=1&amp;vis=1&amp;pid=e0dc3a77f&amp;color=0,0,0&amp;vtp=1&amp;vaab=1&amp;bbb=1"/>
          <p:cNvSpPr/>
          <p:nvPr/>
        </p:nvSpPr>
        <p:spPr>
          <a:xfrm>
            <a:off x="9505955" y="325047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48_3#c2fe51138?htil=11&amp;sp=1&amp;vcp=1&amp;vis=1&amp;pid=e0dc3a77f&amp;color=0,0,0&amp;vtp=1&amp;vaab=1&amp;bbb=1&amp;hb=1&amp;hs=1"/>
              <p:cNvSpPr/>
              <p:nvPr/>
            </p:nvSpPr>
            <p:spPr>
              <a:xfrm>
                <a:off x="539496" y="1267240"/>
                <a:ext cx="785469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（2024·天津·模拟）出液模型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如图12-4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边长为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的立方体木块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通过细线与圆柱形容器底部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，容器中液面与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上表面齐平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，液面距容器底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距离为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。从打开容器底部的抽液机匀速向外排液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48_3#c2fe51138?htil=11&amp;sp=1&amp;vcp=1&amp;vis=1&amp;pid=e0dc3a77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854696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5" t="-17" r="-669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9_BD.49_1#a7e3086ed?vcp=1&amp;vis=1&amp;pid=c2fe51138&amp;color=0,0,0&amp;vtp=1&amp;vaab=1&amp;bbb=1&amp;hs=1"/>
          <p:cNvSpPr/>
          <p:nvPr/>
        </p:nvSpPr>
        <p:spPr>
          <a:xfrm>
            <a:off x="539496" y="394441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（1）随着液体的排出，木块受到的浮力将如何变化？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BD.50_1#47651efb3?vcp=1&amp;vis=1&amp;pid=c2fe51138&amp;color=0,0,0&amp;vtp=1&amp;vaab=1&amp;bbb=1&amp;hs=1"/>
              <p:cNvSpPr/>
              <p:nvPr/>
            </p:nvSpPr>
            <p:spPr>
              <a:xfrm>
                <a:off x="530606" y="4443521"/>
                <a:ext cx="11109960" cy="5969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（2）求液体的密度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9_BD.50_1#47651efb3?vcp=1&amp;vis=1&amp;pid=c2fe5113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606" y="4443521"/>
                <a:ext cx="11109960" cy="596900"/>
              </a:xfrm>
              <a:prstGeom prst="rect">
                <a:avLst/>
              </a:prstGeom>
              <a:blipFill rotWithShape="1">
                <a:blip r:embed="rId5"/>
                <a:stretch>
                  <a:fillRect l="-3" t="-71" r="3" b="-1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8_BD.48_3#c2fe51138?htil=11&amp;sp=1&amp;vcp=1&amp;vis=1&amp;pid=e0dc3a77f&amp;color=0,0,0&amp;vtp=1&amp;vaab=1&amp;bbb=1&amp;hb=1&amp;hs=1"/>
              <p:cNvSpPr/>
              <p:nvPr/>
            </p:nvSpPr>
            <p:spPr>
              <a:xfrm>
                <a:off x="380746" y="3123356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开始计时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，细线中拉力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随时间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的变化图像如图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12-4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，已知木块密度为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，容器的底面积为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8_BD.48_3#c2fe51138?htil=11&amp;sp=1&amp;vcp=1&amp;vis=1&amp;pid=e0dc3a77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46" y="3123356"/>
                <a:ext cx="11112011" cy="1201357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9_BD.51_1#16e2b3428?vcp=1&amp;vis=1&amp;pid=c2fe51138&amp;color=0,0,0&amp;vtp=1&amp;vaab=1&amp;bbb=1&amp;htil=1"/>
              <p:cNvSpPr/>
              <p:nvPr/>
            </p:nvSpPr>
            <p:spPr>
              <a:xfrm>
                <a:off x="539995" y="5053892"/>
                <a:ext cx="11112011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0∼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𝑡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内容器底部压强变化量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9_BD.51_1#16e2b3428?vcp=1&amp;vis=1&amp;pid=c2fe51138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053892"/>
                <a:ext cx="11112011" cy="553657"/>
              </a:xfrm>
              <a:prstGeom prst="rect">
                <a:avLst/>
              </a:prstGeom>
              <a:blipFill rotWithShape="1">
                <a:blip r:embed="rId7"/>
                <a:stretch>
                  <a:fillRect l="-2" t="-102" r="4" b="-12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52_1#a7e3086ed?iti=26&amp;htil=12&amp;vcp=1&amp;vis=1&amp;pid=c2fe5113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19067"/>
            <a:ext cx="5422392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52_2#a7e3086ed?iti=26&amp;htil=12&amp;vcp=1&amp;vis=1&amp;pid=c2fe51138&amp;color=0,0,0&amp;vtp=1&amp;vaab=1&amp;bbb=1"/>
          <p:cNvSpPr/>
          <p:nvPr/>
        </p:nvSpPr>
        <p:spPr>
          <a:xfrm>
            <a:off x="8351589" y="4176744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a7e3086ed?htil=12&amp;vcp=1&amp;vis=1&amp;pid=c2fe51138&amp;color=0,0,0&amp;vtp=1&amp;vaab=1&amp;bbb=1&amp;hb=1&amp;hs=1"/>
              <p:cNvSpPr/>
              <p:nvPr/>
            </p:nvSpPr>
            <p:spPr>
              <a:xfrm>
                <a:off x="539496" y="1146841"/>
                <a:ext cx="5559552" cy="253339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解：(1)在液体排出的过程中，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受到重力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、绳子的拉力及液体对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它的浮力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，由力的平衡条件有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a7e3086ed?htil=12&amp;vcp=1&amp;vis=1&amp;pid=c2fe5113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46841"/>
                <a:ext cx="5559552" cy="2533396"/>
              </a:xfrm>
              <a:prstGeom prst="rect">
                <a:avLst/>
              </a:prstGeom>
              <a:blipFill rotWithShape="1">
                <a:blip r:embed="rId4"/>
                <a:stretch>
                  <a:fillRect l="-7" t="-1" r="9" b="-2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a7e3086ed?htil=12&amp;vcp=1&amp;vis=1&amp;pid=c2fe51138&amp;color=0,0,0&amp;vtp=1&amp;vaab=1&amp;bbb=1&amp;hb=1&amp;hs=1"/>
              <p:cNvSpPr/>
              <p:nvPr/>
            </p:nvSpPr>
            <p:spPr>
              <a:xfrm>
                <a:off x="539995" y="3669379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，在液体排出的过程中，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到的浮力逐渐减小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a7e3086ed?htil=12&amp;vcp=1&amp;vis=1&amp;pid=c2fe5113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669379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29" r="4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47651efb3?iti=28&amp;htil=13&amp;vcp=1&amp;vis=1&amp;pid=c2fe5113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0780" y="697071"/>
            <a:ext cx="5422392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47651efb3?iti=28&amp;htil=13&amp;vcp=1&amp;vis=1&amp;pid=c2fe51138&amp;color=0,0,0&amp;vtp=1&amp;vaab=1&amp;bbb=1"/>
          <p:cNvSpPr/>
          <p:nvPr/>
        </p:nvSpPr>
        <p:spPr>
          <a:xfrm>
            <a:off x="8367464" y="396046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47651efb3?htil=13&amp;vcp=1&amp;vis=1&amp;pid=c2fe51138&amp;color=0,0,0&amp;vtp=1&amp;vaab=1&amp;bt=1&amp;bbb=1&amp;hb=1&amp;hs=1"/>
              <p:cNvSpPr/>
              <p:nvPr/>
            </p:nvSpPr>
            <p:spPr>
              <a:xfrm>
                <a:off x="539496" y="596487"/>
                <a:ext cx="5559552" cy="38478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知，木块的质量为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结合图像知，当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𝑡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时木块所受浮力为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𝑙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47651efb3?htil=13&amp;vcp=1&amp;vis=1&amp;pid=c2fe5113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6487"/>
                <a:ext cx="5559552" cy="3847846"/>
              </a:xfrm>
              <a:prstGeom prst="rect">
                <a:avLst/>
              </a:prstGeom>
              <a:blipFill rotWithShape="1">
                <a:blip r:embed="rId4"/>
                <a:stretch>
                  <a:fillRect l="-7" t="-6" r="9" b="-2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47651efb3?htil=13&amp;vcp=1&amp;vis=1&amp;pid=c2fe51138&amp;color=0,0,0&amp;vtp=1&amp;vaab=1&amp;bt=1&amp;bbb=1&amp;hb=1&amp;hs=1"/>
              <p:cNvSpPr/>
              <p:nvPr/>
            </p:nvSpPr>
            <p:spPr>
              <a:xfrm>
                <a:off x="539995" y="4444333"/>
                <a:ext cx="11112011" cy="1536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得，液体的密度为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47651efb3?htil=13&amp;vcp=1&amp;vis=1&amp;pid=c2fe5113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44333"/>
                <a:ext cx="11112011" cy="1536700"/>
              </a:xfrm>
              <a:prstGeom prst="rect">
                <a:avLst/>
              </a:prstGeom>
              <a:blipFill rotWithShape="1">
                <a:blip r:embed="rId5"/>
                <a:stretch>
                  <a:fillRect l="-2" t="-39" r="4" b="-1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16e2b3428?iti=30&amp;htil=14&amp;vcp=1&amp;vis=1&amp;pid=c2fe5113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5578" y="572689"/>
            <a:ext cx="3311995" cy="1938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16e2b3428?iti=30&amp;htil=14&amp;vcp=1&amp;vis=1&amp;pid=c2fe51138&amp;color=0,0,0&amp;vtp=1&amp;vaab=1&amp;bbb=1"/>
          <p:cNvSpPr/>
          <p:nvPr/>
        </p:nvSpPr>
        <p:spPr>
          <a:xfrm>
            <a:off x="8977063" y="2638602"/>
            <a:ext cx="1089025" cy="49339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16e2b3428?htil=14&amp;vcp=1&amp;vis=1&amp;pid=c2fe51138&amp;color=0,0,0&amp;vtp=1&amp;vaab=1&amp;bt=1&amp;bbb=1&amp;hb=1&amp;hs=1"/>
              <p:cNvSpPr/>
              <p:nvPr/>
            </p:nvSpPr>
            <p:spPr>
              <a:xfrm>
                <a:off x="539496" y="554400"/>
                <a:ext cx="6967728" cy="2661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在题图乙所示过程中，木块始终处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于静止状态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木块所受浮力由底面所受液体向上的压力提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供，则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16e2b3428?htil=14&amp;vcp=1&amp;vis=1&amp;pid=c2fe5113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967728" cy="2661857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4" b="-1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16e2b3428?htil=14&amp;vcp=1&amp;vis=1&amp;pid=c2fe51138&amp;color=0,0,0&amp;vtp=1&amp;vaab=1&amp;bt=1&amp;bbb=1&amp;hb=1&amp;hs=1"/>
              <p:cNvSpPr/>
              <p:nvPr/>
            </p:nvSpPr>
            <p:spPr>
              <a:xfrm>
                <a:off x="539995" y="3216257"/>
                <a:ext cx="11112011" cy="30362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木块底部所受液体压强的变化量为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上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容器中液体任意两点的压强变化量相同，则</a:t>
                </a:r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水对容器底部的压强变化量为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Sup>
                          <m:sSub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𝑙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16e2b3428?htil=14&amp;vcp=1&amp;vis=1&amp;pid=c2fe5113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216257"/>
                <a:ext cx="11112011" cy="3036253"/>
              </a:xfrm>
              <a:prstGeom prst="rect">
                <a:avLst/>
              </a:prstGeom>
              <a:blipFill rotWithShape="1">
                <a:blip r:embed="rId5"/>
                <a:stretch>
                  <a:fillRect l="-2" t="-20" r="4" b="-5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e1337b96?vcp=1&amp;pid=11195fb8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类型2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注液、抽液模型</a:t>
            </a:r>
            <a:endParaRPr lang="en-US" altLang="zh-CN" sz="3200" dirty="0"/>
          </a:p>
        </p:txBody>
      </p:sp>
      <p:sp>
        <p:nvSpPr>
          <p:cNvPr id="3" name="P_7#8472aaf0e?vcp=1&amp;pid=ee1337b96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抢分攻略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1.物体注液过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程受力分析及计算</a:t>
            </a:r>
          </a:p>
          <a:p>
            <a:pPr latinLnBrk="1">
              <a:lnSpc>
                <a:spcPts val="4900"/>
              </a:lnSpc>
            </a:pPr>
            <a:r>
              <a:rPr kumimoji="0" lang="zh-CN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（如右表所示）</a:t>
            </a:r>
          </a:p>
        </p:txBody>
      </p:sp>
      <p:pic>
        <p:nvPicPr>
          <p:cNvPr id="5" name="P_7_BD#8472aaf0e?vcp=1&amp;pid=ee1337b9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7656" y="1312871"/>
            <a:ext cx="8155243" cy="499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7#8472aaf0e?sp=1&amp;vcp=1&amp;pid=ee1337b96&amp;color=0,0,0&amp;vtp=1&amp;vaab=1&amp;bbb=1"/>
          <p:cNvSpPr/>
          <p:nvPr/>
        </p:nvSpPr>
        <p:spPr>
          <a:xfrm>
            <a:off x="539496" y="4050200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2.抽液过程：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可看作注液过程的</a:t>
            </a:r>
            <a:endParaRPr lang="en-US" altLang="zh-CN" sz="2800" b="1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49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逆过程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58_1#49b3821fc?iti=31&amp;htil=15&amp;vcp=1&amp;vis=1&amp;pid=ee1337b9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63887" y="572687"/>
            <a:ext cx="3020227" cy="241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58_2#49b3821fc?iti=31&amp;htil=15&amp;vcp=1&amp;vis=1&amp;pid=ee1337b96&amp;color=0,0,0&amp;vtp=1&amp;vaab=1&amp;bbb=1"/>
          <p:cNvSpPr/>
          <p:nvPr/>
        </p:nvSpPr>
        <p:spPr>
          <a:xfrm>
            <a:off x="9329488" y="3114275"/>
            <a:ext cx="1089025" cy="4902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58_3#49b3821fc?htil=15&amp;sp=1&amp;vcp=1&amp;vis=1&amp;pid=ee1337b96&amp;color=0,0,0&amp;vtp=1&amp;vaab=1&amp;bt=1&amp;bbb=1&amp;hb=1&amp;hs=1"/>
              <p:cNvSpPr/>
              <p:nvPr/>
            </p:nvSpPr>
            <p:spPr>
              <a:xfrm>
                <a:off x="539496" y="554400"/>
                <a:ext cx="7507224" cy="32079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3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（2023·广西·中考）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注液模型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人工涂抹油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漆难精准且气味难闻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，于是某团队设计了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“智能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浸泡上漆器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”，如图12-5所示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，上漆器由柱形硬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质浮杆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、力传感器、工作台、挡板等组成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。浮杆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；力传感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器固定且与浮杆接触但无压力；工作台固定在上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58_3#49b3821fc?htil=15&amp;sp=1&amp;vcp=1&amp;vis=1&amp;pid=ee1337b9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507224" cy="3207957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-1396" b="-1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58_3#49b3821fc?htil=15&amp;sp=1&amp;vcp=1&amp;vis=1&amp;pid=ee1337b96&amp;color=0,0,0&amp;vtp=1&amp;vaab=1&amp;bt=1&amp;bbb=1&amp;hb=1&amp;hs=1"/>
              <p:cNvSpPr/>
              <p:nvPr/>
            </p:nvSpPr>
            <p:spPr>
              <a:xfrm>
                <a:off x="539496" y="3738543"/>
                <a:ext cx="11112011" cy="26618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漆器底部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，其上表面积为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。将待上漆的质量分布均匀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放在工作台中央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，将挡板固定在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高处，开始注漆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；当浮杆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对力传感器的压力为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时，停止注漆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，完成对柱体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的上漆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。已知柱</a:t>
                </a: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，油漆密度为</a:t>
                </a:r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58_3#49b3821fc?htil=15&amp;sp=1&amp;vcp=1&amp;vis=1&amp;pid=ee1337b96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8543"/>
                <a:ext cx="11112011" cy="2661857"/>
              </a:xfrm>
              <a:prstGeom prst="rect">
                <a:avLst/>
              </a:prstGeom>
              <a:blipFill rotWithShape="1">
                <a:blip r:embed="rId5"/>
                <a:stretch>
                  <a:fillRect l="-3" t="-11" r="-670"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59_1#3e3beb4bb?vcp=1&amp;vis=1&amp;pid=49b3821fc&amp;color=0,0,0&amp;vtp=1&amp;vaab=1&amp;bt=1&amp;bbb=1"/>
              <p:cNvSpPr/>
              <p:nvPr/>
            </p:nvSpPr>
            <p:spPr>
              <a:xfrm>
                <a:off x="539496" y="709771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（1）当漆面上升至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时，油漆对上漆器底部的压强；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59_1#3e3beb4bb?vcp=1&amp;vis=1&amp;pid=49b3821f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09771"/>
                <a:ext cx="11109960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3" t="-86" r="3" b="-12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60_1#49b3821fc?iti=32&amp;vcp=1&amp;vis=1&amp;pid=49b3821f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1670" y="2626995"/>
            <a:ext cx="2925445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60_2#49b3821fc?iti=32&amp;vcp=1&amp;vis=1&amp;pid=49b3821fc&amp;color=0,0,0&amp;vtp=1&amp;vaab=1&amp;bbb=1"/>
          <p:cNvSpPr/>
          <p:nvPr/>
        </p:nvSpPr>
        <p:spPr>
          <a:xfrm>
            <a:off x="8046149" y="512048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61_1#f5504bc3a?vcp=1&amp;vis=1&amp;pid=49b3821fc&amp;color=0,0,0&amp;vtp=1&amp;vaab=1&amp;bbb=1"/>
              <p:cNvSpPr/>
              <p:nvPr/>
            </p:nvSpPr>
            <p:spPr>
              <a:xfrm>
                <a:off x="539496" y="138388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（2）当漆面上升至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对工作台的压强；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61_1#f5504bc3a?vcp=1&amp;vis=1&amp;pid=49b3821f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83887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62_1#bd58b9df1?vcp=1&amp;vis=1&amp;pid=49b3821fc&amp;color=0,0,0&amp;vtp=1&amp;vaab=1&amp;bbb=1"/>
              <p:cNvSpPr/>
              <p:nvPr/>
            </p:nvSpPr>
            <p:spPr>
              <a:xfrm>
                <a:off x="539496" y="2005552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（3）停止注漆时，柱体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被上漆的高度。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62_1#bd58b9df1?vcp=1&amp;vis=1&amp;pid=49b3821f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05552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49b3821fc?iti=33&amp;htil=16&amp;vcp=1&amp;vis=1&amp;pid=ee1337b9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658368"/>
            <a:ext cx="3465576" cy="277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49b3821fc?iti=33&amp;htil=16&amp;vcp=1&amp;vis=1&amp;pid=ee1337b96&amp;color=0,0,0&amp;vtp=1&amp;vaab=1&amp;bbb=1"/>
          <p:cNvSpPr/>
          <p:nvPr/>
        </p:nvSpPr>
        <p:spPr>
          <a:xfrm>
            <a:off x="9353868" y="35560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EX.1_1#49b3821fc?htil=16&amp;vcp=1&amp;vis=1&amp;pid=ee1337b96&amp;color=0,0,0&amp;vtp=1&amp;vaab=1&amp;bt=1&amp;bbb=1&amp;hb=1"/>
              <p:cNvSpPr/>
              <p:nvPr/>
            </p:nvSpPr>
            <p:spPr>
              <a:xfrm>
                <a:off x="374396" y="696038"/>
                <a:ext cx="11013596" cy="3886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（1）当油漆上升至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时，根据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求油漆对上漆器底部的压强；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（2）当油漆上升至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受到的浮力，再与重力进行比较，判断柱体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的浮沉状态，从而确定柱体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对工作台的压力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求压强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）停止注漆时，对浮杆进行受力分析，计算浮杆受到的浮力，从而确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定油漆的高度，再判断柱体 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所受浮力与重力的关系，确定柱体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的浮沉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状态，从而计算柱体 </a:t>
                </a:r>
                <a:r>
                  <a:rPr lang="en-US" altLang="zh-CN" sz="2800" i="1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浸入油漆的深度；由于受挡板限制，要注意检验：</a:t>
                </a:r>
                <a:endParaRPr lang="en-US" altLang="zh-CN" sz="280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# 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最终漏出漆面的高度不能超过漆面到挡板的距离。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EX.1_1#49b3821fc?htil=16&amp;vcp=1&amp;vis=1&amp;pid=ee1337b9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396" y="696038"/>
                <a:ext cx="11013596" cy="3886200"/>
              </a:xfrm>
              <a:prstGeom prst="rect">
                <a:avLst/>
              </a:prstGeom>
              <a:blipFill rotWithShape="1">
                <a:blip r:embed="rId4"/>
                <a:stretch>
                  <a:fillRect l="-3" t="-2" r="-4573" b="-47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dd7308449?vcp=1&amp;pid=38c7f78d0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8088" y="626364"/>
            <a:ext cx="7735824" cy="560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EX.1_1#49b3821fc?iti=34&amp;vcp=1&amp;vis=1&amp;pid=ee1337b96&amp;color=0,0,0&amp;tib=255,255,255&amp;vtp=1&amp;vaab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5930" y="3306248"/>
            <a:ext cx="2962036" cy="234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EX.1_1#49b3821fc?iti=34&amp;vcp=1&amp;vis=1&amp;pid=ee1337b96&amp;color=0,0,0&amp;vtp=1&amp;vaab=1&amp;bbb=1"/>
          <p:cNvSpPr/>
          <p:nvPr/>
        </p:nvSpPr>
        <p:spPr>
          <a:xfrm>
            <a:off x="5549965" y="577658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  <p:sp>
        <p:nvSpPr>
          <p:cNvPr id="4" name="QO_7_EX.1_1#49b3821fc?vcp=1&amp;vis=1&amp;pid=ee1337b96&amp;color=0,0,0&amp;vtp=1&amp;vaab=1&amp;bbb=1&amp;hb=1"/>
          <p:cNvSpPr/>
          <p:nvPr/>
        </p:nvSpPr>
        <p:spPr>
          <a:xfrm>
            <a:off x="539496" y="554400"/>
            <a:ext cx="11109960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方法点拨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当题目未说明物体静止在液体中的状态时，应先根据物体浮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沉条件判断物体的浮沉状态，再选择合适的方法计算或判断物体所受浮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力。当题目涉及限制性条件时，要将计算结果进行检验，如本题中要注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意检验柱体</a:t>
            </a:r>
            <a:r>
              <a:rPr lang="en-US" altLang="zh-CN" sz="2800" b="0" i="1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最终漏出漆面的高度不能超过漆面到挡板的距离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e3beb4bb?vcp=1&amp;vis=1&amp;pid=49b3821fc&amp;color=0,0,0&amp;vtp=1&amp;vaab=1&amp;bbb=1"/>
              <p:cNvSpPr/>
              <p:nvPr/>
            </p:nvSpPr>
            <p:spPr>
              <a:xfrm>
                <a:off x="539496" y="374568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解：(1)当漆面上升至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，油漆对上漆器底部的压强为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e3beb4bb?vcp=1&amp;vis=1&amp;pid=49b3821f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568"/>
                <a:ext cx="11109960" cy="1841119"/>
              </a:xfrm>
              <a:prstGeom prst="rect">
                <a:avLst/>
              </a:prstGeom>
              <a:blipFill rotWithShape="1">
                <a:blip r:embed="rId3"/>
                <a:stretch>
                  <a:fillRect l="-3" t="-30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f5504bc3a?htil=17&amp;vcp=1&amp;vis=1&amp;pid=49b3821fc&amp;color=0,0,0&amp;vtp=1&amp;vaab=1&amp;bt=1&amp;bbb=1&amp;hb=1&amp;hs=1"/>
              <p:cNvSpPr/>
              <p:nvPr/>
            </p:nvSpPr>
            <p:spPr>
              <a:xfrm>
                <a:off x="539496" y="2223262"/>
                <a:ext cx="8339328" cy="5130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当漆面上升至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𝑔𝑆h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的重力为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此时柱体所受重力大于浮力，故柱体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未上浮，则其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对工作台的压力为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f5504bc3a?htil=17&amp;vcp=1&amp;vis=1&amp;pid=49b3821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3262"/>
                <a:ext cx="8339328" cy="5130800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3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QO_7_AN.1_1#bd58b9df1?iti=39&amp;htil=18&amp;vcp=1&amp;vis=1&amp;pid=49b3821f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7986" y="2150028"/>
            <a:ext cx="346557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O_7_AN.1_1#bd58b9df1?iti=39&amp;htil=18&amp;vcp=1&amp;vis=1&amp;pid=49b3821fc&amp;color=0,0,0&amp;vtp=1&amp;vaab=1&amp;bbb=1"/>
          <p:cNvSpPr/>
          <p:nvPr/>
        </p:nvSpPr>
        <p:spPr>
          <a:xfrm>
            <a:off x="9676262" y="5038516"/>
            <a:ext cx="1089025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f5504bc3a?htil=17&amp;vcp=1&amp;vis=1&amp;pid=49b3821fc&amp;color=0,0,0&amp;vtp=1&amp;vaab=1&amp;bt=1&amp;bbb=1&amp;hb=1&amp;hs=1"/>
              <p:cNvSpPr/>
              <p:nvPr/>
            </p:nvSpPr>
            <p:spPr>
              <a:xfrm>
                <a:off x="496316" y="838254"/>
                <a:ext cx="8331200" cy="2590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的底面积大于工作台的上表面积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，故受力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面积为工作台的上表面积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对工作台的压强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f5504bc3a?htil=17&amp;vcp=1&amp;vis=1&amp;pid=49b3821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16" y="838254"/>
                <a:ext cx="8331200" cy="2590800"/>
              </a:xfrm>
              <a:prstGeom prst="rect">
                <a:avLst/>
              </a:prstGeom>
              <a:blipFill rotWithShape="1">
                <a:blip r:embed="rId2"/>
                <a:stretch>
                  <a:fillRect l="-5" t="-2" r="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O_7_AN.1_1#bd58b9df1?iti=39&amp;htil=18&amp;vcp=1&amp;vis=1&amp;pid=49b3821f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4916" y="1872533"/>
            <a:ext cx="346557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7_AN.1_1#bd58b9df1?iti=39&amp;htil=18&amp;vcp=1&amp;vis=1&amp;pid=49b3821fc&amp;color=0,0,0&amp;vtp=1&amp;vaab=1&amp;bbb=1"/>
          <p:cNvSpPr/>
          <p:nvPr/>
        </p:nvSpPr>
        <p:spPr>
          <a:xfrm>
            <a:off x="9243192" y="4761021"/>
            <a:ext cx="1089025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bd58b9df1?iti=39&amp;htil=18&amp;vcp=1&amp;vis=1&amp;pid=49b3821f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4916" y="572688"/>
            <a:ext cx="346557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bd58b9df1?iti=39&amp;htil=18&amp;vcp=1&amp;vis=1&amp;pid=49b3821fc&amp;color=0,0,0&amp;vtp=1&amp;vaab=1&amp;bbb=1"/>
          <p:cNvSpPr/>
          <p:nvPr/>
        </p:nvSpPr>
        <p:spPr>
          <a:xfrm>
            <a:off x="9243192" y="3461176"/>
            <a:ext cx="1089025" cy="55099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bd58b9df1?htil=18&amp;vcp=1&amp;vis=1&amp;pid=49b3821fc&amp;color=0,0,0&amp;vtp=1&amp;vaab=1&amp;bt=1&amp;bbb=1&amp;hb=1&amp;hs=1"/>
              <p:cNvSpPr/>
              <p:nvPr/>
            </p:nvSpPr>
            <p:spPr>
              <a:xfrm>
                <a:off x="539496" y="554400"/>
                <a:ext cx="7507224" cy="36556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浮杆的重力为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浮杆对力传感器的压力为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时，浮杆受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到的浮力为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杆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浮杆排开油漆的体积为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bd58b9df1?htil=18&amp;vcp=1&amp;vis=1&amp;pid=49b3821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507224" cy="3655632"/>
              </a:xfrm>
              <a:prstGeom prst="rect">
                <a:avLst/>
              </a:prstGeom>
              <a:blipFill rotWithShape="1">
                <a:blip r:embed="rId4"/>
                <a:stretch>
                  <a:fillRect l="-5" t="-1" b="-1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bd58b9df1?htil=18&amp;vcp=1&amp;vis=1&amp;pid=49b3821fc&amp;color=0,0,0&amp;vtp=1&amp;vaab=1&amp;bt=1&amp;bbb=1&amp;hb=1&amp;hs=1"/>
              <p:cNvSpPr/>
              <p:nvPr/>
            </p:nvSpPr>
            <p:spPr>
              <a:xfrm>
                <a:off x="539995" y="4210032"/>
                <a:ext cx="11112011" cy="2006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=1.6×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则油漆的深度为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1.6×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bd58b9df1?htil=18&amp;vcp=1&amp;vis=1&amp;pid=49b3821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210032"/>
                <a:ext cx="11112011" cy="2006600"/>
              </a:xfrm>
              <a:prstGeom prst="rect">
                <a:avLst/>
              </a:prstGeom>
              <a:blipFill rotWithShape="1">
                <a:blip r:embed="rId5"/>
                <a:stretch>
                  <a:fillRect l="-2" t="-31" r="4" b="-31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bd58b9df1?htil=18&amp;vcp=1&amp;vis=1&amp;pid=49b3821fc&amp;color=0,0,0&amp;vtp=1&amp;vaab=1&amp;bt=1&amp;bbb=1&amp;hb=1&amp;hs=1"/>
              <p:cNvSpPr/>
              <p:nvPr/>
            </p:nvSpPr>
            <p:spPr>
              <a:xfrm>
                <a:off x="106026" y="697611"/>
                <a:ext cx="12307371" cy="5369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仍沉底，则受到的浮力为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×(0.8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)=7 000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″&gt;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，故柱体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漂浮，浮力等于重力，故此时排开油漆的体积为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‴=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5 000 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浸入油漆的深度为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‴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bd58b9df1?htil=18&amp;vcp=1&amp;vis=1&amp;pid=49b3821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026" y="697611"/>
                <a:ext cx="12307371" cy="5369560"/>
              </a:xfrm>
              <a:prstGeom prst="rect">
                <a:avLst/>
              </a:prstGeom>
              <a:blipFill rotWithShape="1">
                <a:blip r:embed="rId2"/>
                <a:stretch>
                  <a:fillRect l="-5" t="-7" r="3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bd58b9df1?iti=142&amp;htil=18&amp;vcp=1&amp;vis=1&amp;pid=49b3821f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1066" y="2506554"/>
            <a:ext cx="346557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bd58b9df1?iti=142&amp;htil=18&amp;vcp=1&amp;vis=1&amp;pid=49b3821fc&amp;color=0,0,0&amp;vtp=1&amp;vaab=1&amp;bbb=1"/>
          <p:cNvSpPr/>
          <p:nvPr/>
        </p:nvSpPr>
        <p:spPr>
          <a:xfrm>
            <a:off x="9621747" y="518612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bd58b9df1?htil=18&amp;vcp=1&amp;vis=1&amp;pid=49b3821fc&amp;color=0,0,0&amp;vtp=1&amp;vaab=1&amp;bt=1&amp;bbb=1&amp;hb=1&amp;hs=1"/>
              <p:cNvSpPr/>
              <p:nvPr/>
            </p:nvSpPr>
            <p:spPr>
              <a:xfrm>
                <a:off x="539496" y="1630988"/>
                <a:ext cx="7499097" cy="311397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露出漆面的高度为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=0.3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油漆面到挡板的高度为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只能露出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的高度，则柱体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实际浸入油漆的高度，即被上漆的高度为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bd58b9df1?htil=18&amp;vcp=1&amp;vis=1&amp;pid=49b3821fc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30988"/>
                <a:ext cx="7499097" cy="3113977"/>
              </a:xfrm>
              <a:prstGeom prst="rect">
                <a:avLst/>
              </a:prstGeom>
              <a:blipFill rotWithShape="1">
                <a:blip r:embed="rId2"/>
                <a:stretch>
                  <a:fillRect l="-5" t="-10" r="-650" b="-2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bd58b9df1?iti=143&amp;htil=18&amp;vcp=1&amp;vis=1&amp;pid=49b3821f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1771532"/>
            <a:ext cx="3465576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bd58b9df1?iti=143&amp;htil=18&amp;vcp=1&amp;vis=1&amp;pid=49b3821fc&amp;color=0,0,0&amp;vtp=1&amp;vaab=1&amp;bbb=1"/>
          <p:cNvSpPr/>
          <p:nvPr/>
        </p:nvSpPr>
        <p:spPr>
          <a:xfrm>
            <a:off x="9353868" y="466002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7_BD#782bf16b8?vcp=1&amp;pid=ee1337b96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考点专练</a:t>
            </a:r>
            <a:endParaRPr lang="en-US" altLang="zh-CN" sz="3200" dirty="0"/>
          </a:p>
        </p:txBody>
      </p:sp>
      <p:pic>
        <p:nvPicPr>
          <p:cNvPr id="3" name="QO_8_BD.70_1#a99791fb5?iti=40&amp;htil=19&amp;vcp=1&amp;vis=1&amp;pid=782bf16b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1072" y="1285528"/>
            <a:ext cx="5340096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70_2#a99791fb5?iti=40&amp;htil=19&amp;vcp=1&amp;vis=1&amp;pid=782bf16b8&amp;color=0,0,0&amp;vtp=1&amp;vaab=1&amp;bbb=1"/>
          <p:cNvSpPr/>
          <p:nvPr/>
        </p:nvSpPr>
        <p:spPr>
          <a:xfrm>
            <a:off x="8416607" y="3799112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70_3#a99791fb5?htil=19&amp;sp=1&amp;vcp=1&amp;vis=1&amp;pid=782bf16b8&amp;color=0,0,0&amp;vtp=1&amp;vaab=1&amp;bbb=1&amp;hb=1&amp;hs=1"/>
              <p:cNvSpPr/>
              <p:nvPr/>
            </p:nvSpPr>
            <p:spPr>
              <a:xfrm>
                <a:off x="539496" y="1267240"/>
                <a:ext cx="5632704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（2024·湖南长沙·模拟）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注液模型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12-6所示，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水平桌面上放置甲、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乙两圆柱形容器，两容器底部用细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管相连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。甲容器底面积为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水深为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；乙容器中放有底面积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70_3#a99791fb5?htil=19&amp;sp=1&amp;vcp=1&amp;vis=1&amp;pid=782bf16b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5632704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7" t="-13" r="-6775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8_BD.70_3#a99791fb5?htil=19&amp;sp=1&amp;vcp=1&amp;vis=1&amp;pid=782bf16b8&amp;color=0,0,0&amp;vtp=1&amp;vaab=1&amp;bbb=1&amp;hb=1&amp;hs=1"/>
              <p:cNvSpPr/>
              <p:nvPr/>
            </p:nvSpPr>
            <p:spPr>
              <a:xfrm>
                <a:off x="539496" y="4375576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的圆柱形木块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。现打开阀门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𝐾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缓慢向乙容器中注水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，水对乙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与所注水质量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12-6丙所示，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木块始终竖直，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9" name="QO_8_BD.70_3#a99791fb5?htil=19&amp;sp=1&amp;vcp=1&amp;vis=1&amp;pid=782bf16b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75576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-841" b="-49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70_3#a99791fb5?htil=19&amp;sp=1&amp;vcp=1&amp;vis=1&amp;pid=782bf16b8&amp;color=0,0,0&amp;vtp=1&amp;vaab=1&amp;bbb=1&amp;hb=1&amp;hs=1"/>
              <p:cNvSpPr/>
              <p:nvPr/>
            </p:nvSpPr>
            <p:spPr>
              <a:xfrm>
                <a:off x="539496" y="599780"/>
                <a:ext cx="5624576" cy="18876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当注入水的质量等于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，木块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恰好漂浮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70_3#a99791fb5?htil=19&amp;sp=1&amp;vcp=1&amp;vis=1&amp;pid=782bf16b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99780"/>
                <a:ext cx="5624576" cy="1887601"/>
              </a:xfrm>
              <a:prstGeom prst="rect">
                <a:avLst/>
              </a:prstGeom>
              <a:blipFill rotWithShape="1">
                <a:blip r:embed="rId2"/>
                <a:stretch>
                  <a:fillRect l="-7" t="-18" r="-20" b="-4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O_9_BD.71_1#d8fce9d6e?htil=19&amp;vcp=1&amp;vis=1&amp;pid=a99791fb5&amp;color=0,0,0&amp;vtp=1&amp;vaab=1&amp;bbb=1&amp;hb=1"/>
          <p:cNvSpPr/>
          <p:nvPr/>
        </p:nvSpPr>
        <p:spPr>
          <a:xfrm>
            <a:off x="539496" y="2483779"/>
            <a:ext cx="5624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）打开阀门前水对甲容器底部的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压强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dirty="0"/>
          </a:p>
        </p:txBody>
      </p:sp>
      <p:sp>
        <p:nvSpPr>
          <p:cNvPr id="4" name="QO_9_BD.72_1#0f9fc3c99?htil=19&amp;vcp=1&amp;vis=1&amp;pid=a99791fb5&amp;color=0,0,0&amp;vtp=1&amp;vaab=1&amp;bbb=1"/>
          <p:cNvSpPr/>
          <p:nvPr/>
        </p:nvSpPr>
        <p:spPr>
          <a:xfrm>
            <a:off x="539496" y="3762543"/>
            <a:ext cx="5624576" cy="553657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（2）木块恰好漂浮时所受浮力大小；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BD.73_1#6c8ec150f?htil=19&amp;vcp=1&amp;vis=1&amp;pid=a99791fb5&amp;color=0,0,0&amp;vtp=1&amp;vaab=1&amp;bbb=1&amp;hb=1"/>
              <p:cNvSpPr/>
              <p:nvPr/>
            </p:nvSpPr>
            <p:spPr>
              <a:xfrm>
                <a:off x="539496" y="4392018"/>
                <a:ext cx="562457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（3）打开阀门，直到水静止时，将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木块竖直提升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甲容器中水的深度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BD.73_1#6c8ec150f?htil=19&amp;vcp=1&amp;vis=1&amp;pid=a99791fb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2018"/>
                <a:ext cx="5624576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7" t="-19" r="-2034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QO_8_BD.70_1#a99791fb5?iti=144&amp;htil=19&amp;vcp=1&amp;vis=1&amp;pid=782bf16b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784" y="1349531"/>
            <a:ext cx="5340096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8_BD.70_2#a99791fb5?iti=144&amp;htil=19&amp;vcp=1&amp;vis=1&amp;pid=782bf16b8&amp;color=0,0,0&amp;vtp=1&amp;vaab=1&amp;bbb=1"/>
          <p:cNvSpPr/>
          <p:nvPr/>
        </p:nvSpPr>
        <p:spPr>
          <a:xfrm>
            <a:off x="8360320" y="385740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_1#d8fce9d6e?vcp=1&amp;vis=1&amp;pid=a99791fb5&amp;color=0,0,0&amp;vtp=1&amp;vaab=1&amp;bt=1&amp;bbb=1"/>
              <p:cNvSpPr/>
              <p:nvPr/>
            </p:nvSpPr>
            <p:spPr>
              <a:xfrm>
                <a:off x="539750" y="1186815"/>
                <a:ext cx="11109960" cy="9715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打开阀门前水对甲容器底部的压强为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 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AN.1_1#d8fce9d6e?vcp=1&amp;vis=1&amp;pid=a99791fb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1186815"/>
                <a:ext cx="11109960" cy="9715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AN.1_1#d8fce9d6e?iti=42&amp;vcp=1&amp;vis=1&amp;pid=a99791fb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2558701"/>
            <a:ext cx="5550408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d8fce9d6e?iti=42&amp;vcp=1&amp;vis=1&amp;pid=a99791fb5&amp;color=0,0,0&amp;vtp=1&amp;vaab=1&amp;bbb=1"/>
          <p:cNvSpPr/>
          <p:nvPr/>
        </p:nvSpPr>
        <p:spPr>
          <a:xfrm>
            <a:off x="5549964" y="5090573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0f9fc3c99?iti=44&amp;htil=20&amp;vcp=1&amp;vis=1&amp;pid=a99791f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25" y="1127760"/>
            <a:ext cx="4521835" cy="202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0f9fc3c99?iti=44&amp;htil=20&amp;vcp=1&amp;vis=1&amp;pid=a99791fb5&amp;color=0,0,0&amp;vtp=1&amp;vaab=1&amp;bbb=1"/>
          <p:cNvSpPr/>
          <p:nvPr/>
        </p:nvSpPr>
        <p:spPr>
          <a:xfrm>
            <a:off x="9262020" y="3600621"/>
            <a:ext cx="1089025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0f9fc3c99?htil=20&amp;vcp=1&amp;vis=1&amp;pid=a99791fb5&amp;color=0,0,0&amp;mp=1&amp;vtp=1&amp;vaab=1&amp;bt=1&amp;bbb=1&amp;hb=1&amp;hs=1"/>
              <p:cNvSpPr/>
              <p:nvPr/>
            </p:nvSpPr>
            <p:spPr>
              <a:xfrm>
                <a:off x="539750" y="2482215"/>
                <a:ext cx="7908925" cy="2121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当注入水的质量等于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时，木块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恰好漂浮，由题图乙可知水对乙容器底的压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时，乙容器内水的深度为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0f9fc3c99?htil=20&amp;vcp=1&amp;vis=1&amp;pid=a99791fb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2482215"/>
                <a:ext cx="7908925" cy="2121535"/>
              </a:xfrm>
              <a:prstGeom prst="rect">
                <a:avLst/>
              </a:prstGeom>
              <a:blipFill rotWithShape="1">
                <a:blip r:embed="rId4"/>
                <a:stretch>
                  <a:fillRect b="-30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0f9fc3c99?htil=20&amp;vcp=1&amp;vis=1&amp;pid=a99791fb5&amp;color=0,0,0&amp;mp=1&amp;vtp=1&amp;vaab=1&amp;bt=1&amp;bbb=1&amp;hb=1&amp;hs=1"/>
              <p:cNvSpPr/>
              <p:nvPr/>
            </p:nvSpPr>
            <p:spPr>
              <a:xfrm>
                <a:off x="539995" y="4554265"/>
                <a:ext cx="11112011" cy="291115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此时木块排开水的体积为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此时木块受到的浮力为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0f9fc3c99?htil=20&amp;vcp=1&amp;vis=1&amp;pid=a99791fb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554265"/>
                <a:ext cx="11112011" cy="2911158"/>
              </a:xfrm>
              <a:prstGeom prst="rect">
                <a:avLst/>
              </a:prstGeom>
              <a:blipFill rotWithShape="1">
                <a:blip r:embed="rId5"/>
                <a:stretch>
                  <a:fillRect l="-2" t="-2" r="4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d8fce9d6e?vcp=1&amp;vis=1&amp;pid=a99791fb5&amp;color=0,0,0&amp;vtp=1&amp;vaab=1&amp;bt=1&amp;bbb=1"/>
              <p:cNvSpPr/>
              <p:nvPr/>
            </p:nvSpPr>
            <p:spPr>
              <a:xfrm>
                <a:off x="539750" y="558800"/>
                <a:ext cx="11109960" cy="97155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打开阀门前水对甲容器底部的压强为</a:t>
                </a:r>
              </a:p>
              <a:p>
                <a:pPr algn="ctr" latinLnBrk="1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𝑝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𝑔</m:t>
                      </m:r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h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</m:oMath>
                  </m:oMathPara>
                </a14:m>
                <a:endParaRPr lang="en-US" altLang="zh-CN" sz="2800" baseline="-1000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algn="l" latinLnBrk="1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    =1.0×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×0.2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= 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d8fce9d6e?vcp=1&amp;vis=1&amp;pid=a99791fb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558800"/>
                <a:ext cx="11109960" cy="971550"/>
              </a:xfrm>
              <a:prstGeom prst="rect">
                <a:avLst/>
              </a:prstGeom>
              <a:blipFill rotWithShape="1">
                <a:blip r:embed="rId6"/>
                <a:stretch>
                  <a:fillRect b="-75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dd7308449?vcp=1&amp;pid=38c7f78d0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4475" y="809244"/>
            <a:ext cx="9665208" cy="523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78_1#6c8ec150f?vcp=1&amp;vis=1&amp;pid=a99791fb5&amp;color=0,0,0&amp;vtp=1&amp;vaab=1&amp;bt=1&amp;bbb=1&amp;hb=1"/>
              <p:cNvSpPr/>
              <p:nvPr/>
            </p:nvSpPr>
            <p:spPr>
              <a:xfrm>
                <a:off x="539496" y="734536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（3）打开阀门，直到水静止时，将木块竖直提升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，甲容器中水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BD.78_1#6c8ec150f?vcp=1&amp;vis=1&amp;pid=a99791fb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4536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78_2#6c8ec150f?iti=45&amp;vcp=1&amp;vis=1&amp;pid=a99791fb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2067909"/>
            <a:ext cx="7616952" cy="335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78_3#6c8ec150f?iti=45&amp;vcp=1&amp;vis=1&amp;pid=a99791fb5&amp;color=0,0,0&amp;vtp=1&amp;vaab=1&amp;bbb=1"/>
          <p:cNvSpPr/>
          <p:nvPr/>
        </p:nvSpPr>
        <p:spPr>
          <a:xfrm>
            <a:off x="5549964" y="555075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6c8ec150f?iti=46&amp;htil=21&amp;vcp=1&amp;vis=1&amp;pid=a99791f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1034" y="4019550"/>
            <a:ext cx="4340939" cy="192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6c8ec150f?iti=46&amp;htil=21&amp;vcp=1&amp;vis=1&amp;pid=a99791fb5&amp;color=0,0,0&amp;vtp=1&amp;vaab=1&amp;bbb=1"/>
          <p:cNvSpPr/>
          <p:nvPr/>
        </p:nvSpPr>
        <p:spPr>
          <a:xfrm>
            <a:off x="9211754" y="583936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6c8ec150f?htil=21&amp;vcp=1&amp;vis=1&amp;pid=a99791fb5&amp;color=0,0,0&amp;mp=1&amp;vtp=1&amp;vaab=1&amp;bt=1&amp;bbb=1&amp;hb=1&amp;hs=1"/>
              <p:cNvSpPr/>
              <p:nvPr/>
            </p:nvSpPr>
            <p:spPr>
              <a:xfrm>
                <a:off x="872870" y="416465"/>
                <a:ext cx="9718929" cy="5422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当注入水的质量等于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时，注入水的体积为</a:t>
                </a:r>
                <a:endParaRPr lang="en-US" altLang="zh-CN" sz="2800" dirty="0"/>
              </a:p>
              <a:p>
                <a:pPr latinLnBrk="1">
                  <a:lnSpc>
                    <a:spcPts val="6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所以乙容器的底面积为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6c8ec150f?htil=21&amp;vcp=1&amp;vis=1&amp;pid=a99791fb5&amp;color=0,0,0&amp;mp=1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2870" y="416465"/>
                <a:ext cx="9718929" cy="5422900"/>
              </a:xfrm>
              <a:prstGeom prst="rect">
                <a:avLst/>
              </a:prstGeom>
              <a:blipFill rotWithShape="1">
                <a:blip r:embed="rId4"/>
                <a:stretch>
                  <a:fillRect l="-4" t="-10" r="7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_1#6c8ec150f?htil=21&amp;vcp=1&amp;vis=1&amp;pid=a99791fb5&amp;color=0,0,0&amp;mp=1&amp;vtp=1&amp;vaab=1&amp;bt=1&amp;bbb=1&amp;hb=1&amp;hs=1&amp;htil=1"/>
              <p:cNvSpPr/>
              <p:nvPr/>
            </p:nvSpPr>
            <p:spPr>
              <a:xfrm>
                <a:off x="339470" y="838041"/>
                <a:ext cx="10595229" cy="501904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打开阀门，甲与乙构成连通器，当水不再流动时，两侧水面相平，深度相等，此时容器内水的深度为</a:t>
                </a:r>
                <a:endParaRPr lang="en-US" altLang="zh-CN" sz="2800" dirty="0"/>
              </a:p>
              <a:p>
                <a:pPr latinLnBrk="1">
                  <a:lnSpc>
                    <a:spcPts val="7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10 000 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+1 000 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+300 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=13.75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将木块竖直提升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水面下降的高度为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×1.5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500 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+300 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−200 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cm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此时甲容器内水的深度为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=13.75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=13.25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=0.1325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AN.1_1#6c8ec150f?htil=21&amp;vcp=1&amp;vis=1&amp;pid=a99791fb5&amp;color=0,0,0&amp;mp=1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470" y="838041"/>
                <a:ext cx="10595229" cy="5019040"/>
              </a:xfrm>
              <a:prstGeom prst="rect">
                <a:avLst/>
              </a:prstGeom>
              <a:blipFill rotWithShape="1">
                <a:blip r:embed="rId2"/>
                <a:stretch>
                  <a:fillRect l="-4" t="-9" r="6" b="-20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AN.1_1#6c8ec150f?iti=145&amp;htil=21&amp;vcp=1&amp;vis=1&amp;pid=a99791fb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9124" y="2391856"/>
            <a:ext cx="3952875" cy="1751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AN.1_1#6c8ec150f?iti=145&amp;htil=21&amp;vcp=1&amp;vis=1&amp;pid=a99791fb5&amp;color=0,0,0&amp;vtp=1&amp;vaab=1&amp;bbb=1"/>
          <p:cNvSpPr/>
          <p:nvPr/>
        </p:nvSpPr>
        <p:spPr>
          <a:xfrm>
            <a:off x="9311707" y="424307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80_1#0ea2ccef9?iti=47&amp;htil=22&amp;vcp=1&amp;vis=1&amp;pid=782bf16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6196" y="1534350"/>
            <a:ext cx="2706624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80_2#0ea2ccef9?iti=47&amp;htil=22&amp;vcp=1&amp;vis=1&amp;pid=782bf16b8&amp;color=0,0,0&amp;vtp=1&amp;vaab=1&amp;bbb=1"/>
          <p:cNvSpPr/>
          <p:nvPr/>
        </p:nvSpPr>
        <p:spPr>
          <a:xfrm>
            <a:off x="9704995" y="4669727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80_3#0ea2ccef9?htil=22&amp;sp=1&amp;vcp=1&amp;vis=1&amp;pid=782bf16b8&amp;color=0,0,0&amp;vtp=1&amp;vaab=1&amp;bt=1&amp;bbb=1&amp;hb=1"/>
              <p:cNvSpPr/>
              <p:nvPr/>
            </p:nvSpPr>
            <p:spPr>
              <a:xfrm>
                <a:off x="539496" y="1516062"/>
                <a:ext cx="8275320" cy="31830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（2024·上海·模拟）抽液模型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如图12-7所示，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薄壁圆柱形容器甲置于水平地面，容器底面积为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其内部中央放置一个圆柱形物体乙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圆柱体底面积为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zh-CN" altLang="en-US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80_3#0ea2ccef9?htil=22&amp;sp=1&amp;vcp=1&amp;vis=1&amp;pid=782bf16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6062"/>
                <a:ext cx="8275320" cy="3183001"/>
              </a:xfrm>
              <a:prstGeom prst="rect">
                <a:avLst/>
              </a:prstGeom>
              <a:blipFill rotWithShape="1">
                <a:blip r:embed="rId4"/>
                <a:stretch>
                  <a:fillRect l="-5" t="-10" r="5" b="-2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BD.81_1#173feecfa?htil=22&amp;vcp=1&amp;vis=1&amp;pid=0ea2ccef9&amp;color=0,0,0&amp;vtp=1&amp;vaab=1&amp;bbb=1"/>
              <p:cNvSpPr/>
              <p:nvPr/>
            </p:nvSpPr>
            <p:spPr>
              <a:xfrm>
                <a:off x="539496" y="4752784"/>
                <a:ext cx="8275320" cy="580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（1）求水对容器底部的压强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BD.81_1#173feecfa?htil=22&amp;vcp=1&amp;vis=1&amp;pid=0ea2ccef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52784"/>
                <a:ext cx="8275320" cy="580835"/>
              </a:xfrm>
              <a:prstGeom prst="rect">
                <a:avLst/>
              </a:prstGeom>
              <a:blipFill rotWithShape="1">
                <a:blip r:embed="rId5"/>
                <a:stretch>
                  <a:fillRect l="-5" t="-76" r="5" b="-14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82_1#c5712d3ce?vcp=1&amp;vis=1&amp;pid=0ea2ccef9&amp;color=0,0,0&amp;mp=1&amp;vtp=1&amp;vaab=1&amp;bt=1&amp;bbb=1&amp;hb=1"/>
              <p:cNvSpPr/>
              <p:nvPr/>
            </p:nvSpPr>
            <p:spPr>
              <a:xfrm>
                <a:off x="539496" y="558641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（2）现从容器中抽出水，每次抽出水的体积均为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，水对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容器底部的压强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大小及部分压强变化量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如下表所示。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BD.82_1#c5712d3ce?vcp=1&amp;vis=1&amp;pid=0ea2ccef9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8641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40" r="3" b="-7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BD.83_1#0ea2ccef9?iti=48&amp;vcp=1&amp;vis=1&amp;pid=0ea2ccef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3440" y="809625"/>
            <a:ext cx="1685925" cy="184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83_2#0ea2ccef9?iti=48&amp;vcp=1&amp;vis=1&amp;pid=0ea2ccef9&amp;color=0,0,0&amp;vtp=1&amp;vaab=1&amp;bbb=1"/>
          <p:cNvSpPr/>
          <p:nvPr/>
        </p:nvSpPr>
        <p:spPr>
          <a:xfrm>
            <a:off x="10340530" y="2667476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图12-7</a:t>
            </a:r>
            <a:endParaRPr lang="en-US" altLang="zh-CN" sz="2800" dirty="0"/>
          </a:p>
        </p:txBody>
      </p:sp>
      <p:sp>
        <p:nvSpPr>
          <p:cNvPr id="5" name="QO_10_BD.84_1#dc7e7b161?vcp=1&amp;vis=1&amp;pid=c5712d3ce&amp;color=0,0,0&amp;vtp=1&amp;vaab=1&amp;bbb=1"/>
          <p:cNvSpPr/>
          <p:nvPr/>
        </p:nvSpPr>
        <p:spPr>
          <a:xfrm>
            <a:off x="1154176" y="175663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①第几次抽水后物体乙开始露出水面？请说明理由；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10_BD.85_1#a34039b1c?vcp=1&amp;vis=1&amp;pid=c5712d3ce&amp;color=0,0,0&amp;vtp=1&amp;vaab=1&amp;bbb=1"/>
              <p:cNvSpPr/>
              <p:nvPr/>
            </p:nvSpPr>
            <p:spPr>
              <a:xfrm>
                <a:off x="1154176" y="2378297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②求每次抽出水的质量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10_BD.85_1#a34039b1c?vcp=1&amp;vis=1&amp;pid=c5712d3c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4176" y="2378297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l="-3" t="-40" r="3" b="-123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10_BD.86_1#7c2604202?sp=1&amp;vcp=1&amp;vis=1&amp;pid=c5712d3ce&amp;color=0,0,0&amp;vtp=1&amp;vaab=1&amp;bbb=1"/>
              <p:cNvSpPr/>
              <p:nvPr/>
            </p:nvSpPr>
            <p:spPr>
              <a:xfrm>
                <a:off x="1126236" y="3034719"/>
                <a:ext cx="11109960" cy="56832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③求物体乙的高度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10_BD.86_1#7c2604202?sp=1&amp;vcp=1&amp;vis=1&amp;pid=c5712d3c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236" y="3034719"/>
                <a:ext cx="11109960" cy="568325"/>
              </a:xfrm>
              <a:prstGeom prst="rect">
                <a:avLst/>
              </a:prstGeom>
              <a:blipFill rotWithShape="1">
                <a:blip r:embed="rId6"/>
                <a:stretch>
                  <a:fillRect l="-3" t="-10" r="3" b="-1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QO_10_BD.86_2#7c2604202?colgroup=7,3,5,5,5&amp;vcp=1&amp;vis=1&amp;pid=c5712d3ce&amp;color=0,0,0&amp;vtp=1&amp;vaab=1&amp;bbb=1"/>
              <p:cNvGraphicFramePr>
                <a:graphicFrameLocks noGrp="1"/>
              </p:cNvGraphicFramePr>
              <p:nvPr/>
            </p:nvGraphicFramePr>
            <p:xfrm>
              <a:off x="455676" y="3735968"/>
              <a:ext cx="11064240" cy="1708722"/>
            </p:xfrm>
            <a:graphic>
              <a:graphicData uri="http://schemas.openxmlformats.org/drawingml/2006/table">
                <a:tbl>
                  <a:tblPr/>
                  <a:tblGrid>
                    <a:gridCol w="2990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抽水次数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未抽水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第一次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第二次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第三次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029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441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QO_10_BD.86_2#7c2604202?colgroup=7,3,5,5,5&amp;vcp=1&amp;vis=1&amp;pid=c5712d3ce&amp;color=0,0,0&amp;vtp=1&amp;vaab=1&amp;bbb=1"/>
              <p:cNvGraphicFramePr>
                <a:graphicFrameLocks noGrp="1"/>
              </p:cNvGraphicFramePr>
              <p:nvPr/>
            </p:nvGraphicFramePr>
            <p:xfrm>
              <a:off x="455676" y="3735968"/>
              <a:ext cx="11064240" cy="1708722"/>
            </p:xfrm>
            <a:graphic>
              <a:graphicData uri="http://schemas.openxmlformats.org/drawingml/2006/table">
                <a:tbl>
                  <a:tblPr/>
                  <a:tblGrid>
                    <a:gridCol w="2990088"/>
                    <a:gridCol w="1435608"/>
                    <a:gridCol w="2212848"/>
                    <a:gridCol w="2212848"/>
                    <a:gridCol w="2212848"/>
                  </a:tblGrid>
                  <a:tr h="566484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抽水次数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未抽水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第一次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第二次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楷体" panose="02010609060101010101" pitchFamily="34" charset="-122"/>
                              <a:cs typeface="Times New Roman" panose="02020603050405020304" pitchFamily="34" charset="-120"/>
                            </a:rPr>
                            <a:t>第三次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029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441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08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539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588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EX.1_1#0ea2ccef9?iti=49&amp;htil=23&amp;vcp=1&amp;vis=1&amp;pid=782bf16b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8861" y="855154"/>
            <a:ext cx="2706624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EX.1_1#0ea2ccef9?iti=49&amp;htil=23&amp;vcp=1&amp;vis=1&amp;pid=782bf16b8&amp;color=0,0,0&amp;vtp=1&amp;vaab=1&amp;bbb=1"/>
          <p:cNvSpPr/>
          <p:nvPr/>
        </p:nvSpPr>
        <p:spPr>
          <a:xfrm>
            <a:off x="9697661" y="3990530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EX.1_1#0ea2ccef9?htil=23&amp;vcp=1&amp;vis=1&amp;pid=782bf16b8&amp;color=0,0,0&amp;vtp=1&amp;vaab=1&amp;bt=1&amp;bbb=1&amp;hb=1&amp;hs=1"/>
              <p:cNvSpPr/>
              <p:nvPr/>
            </p:nvSpPr>
            <p:spPr>
              <a:xfrm>
                <a:off x="539496" y="827723"/>
                <a:ext cx="8275320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思路分析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（1）水对容器底部的压强由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已知，代入数据计算即可。（2）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①若第一次抽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水时物体乙开始露出水面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；若第三次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抽水时物体乙开始露出水面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。由</a:t>
                </a: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，比较可得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由此可判断第二次抽水时物体乙露出水面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②每次抽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EX.1_1#0ea2ccef9?htil=23&amp;vcp=1&amp;vis=1&amp;pid=782bf16b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27723"/>
                <a:ext cx="8275320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8" r="-694" b="-1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EX.1_1#0ea2ccef9?htil=23&amp;vcp=1&amp;vis=1&amp;pid=782bf16b8&amp;color=0,0,0&amp;vtp=1&amp;vaab=1&amp;bt=1&amp;bbb=1&amp;hb=1&amp;hs=1"/>
              <p:cNvSpPr/>
              <p:nvPr/>
            </p:nvSpPr>
            <p:spPr>
              <a:xfrm>
                <a:off x="539496" y="4567110"/>
                <a:ext cx="11112011" cy="14732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出水的质量由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，第一次抽水时水面下</a:t>
                </a:r>
              </a:p>
              <a:p>
                <a:pPr latinLnBrk="1">
                  <a:lnSpc>
                    <a:spcPts val="6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降的高度为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，结合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代入数据计</a:t>
                </a: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EX.1_1#0ea2ccef9?htil=23&amp;vcp=1&amp;vis=1&amp;pid=782bf16b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67110"/>
                <a:ext cx="11112011" cy="1473200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5" b="-43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EX.1_1#0ea2ccef9?htil=23&amp;vcp=1&amp;vis=1&amp;pid=782bf16b8&amp;color=0,0,0&amp;vtp=1&amp;vaab=1&amp;bt=1&amp;bbb=1&amp;hb=1&amp;hs=1&amp;htil=1"/>
              <p:cNvSpPr/>
              <p:nvPr/>
            </p:nvSpPr>
            <p:spPr>
              <a:xfrm>
                <a:off x="539496" y="448384"/>
                <a:ext cx="8258048" cy="5976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算即可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。③求物体乙的高度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，要根据与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相关的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系统找出对应的关系式，抽水前后水的总体积不变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取第二次抽水后与抽水前比较，可得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结合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代入数据计算即可。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方法点拨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挖掘隐含条件是解决物理问题的关键，其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中不变量往往是重要的关联量。本题中的隐含条件是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：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若第一次抽水时物体乙开始露出水面，则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若第三次抽水时物体乙开始露出水面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；③水的总体积不变。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EX.1_1#0ea2ccef9?htil=23&amp;vcp=1&amp;vis=1&amp;pid=782bf16b8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8384"/>
                <a:ext cx="8258048" cy="5976557"/>
              </a:xfrm>
              <a:prstGeom prst="rect">
                <a:avLst/>
              </a:prstGeom>
              <a:blipFill rotWithShape="1">
                <a:blip r:embed="rId2"/>
                <a:stretch>
                  <a:fillRect l="-5" t="-1" r="-4541" b="-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8_EX.1_1#0ea2ccef9?iti=147&amp;htil=23&amp;vcp=1&amp;vis=1&amp;pid=782bf16b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4544" y="694944"/>
            <a:ext cx="2706624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EX.1_1#0ea2ccef9?iti=147&amp;htil=23&amp;vcp=1&amp;vis=1&amp;pid=782bf16b8&amp;color=0,0,0&amp;vtp=1&amp;vaab=1&amp;bbb=1"/>
          <p:cNvSpPr/>
          <p:nvPr/>
        </p:nvSpPr>
        <p:spPr>
          <a:xfrm>
            <a:off x="9733343" y="3830320"/>
            <a:ext cx="1089025" cy="52539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图12-7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8_BD.88_2#173feecfa?iti=50&amp;vcp=1&amp;vis=1&amp;pid=0ea2ccef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8845" y="495300"/>
            <a:ext cx="2217420" cy="243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88_3#173feecfa?iti=50&amp;vcp=1&amp;vis=1&amp;pid=0ea2ccef9&amp;color=0,0,0&amp;vtp=1&amp;vaab=1&amp;bbb=1"/>
          <p:cNvSpPr/>
          <p:nvPr/>
        </p:nvSpPr>
        <p:spPr>
          <a:xfrm>
            <a:off x="10649140" y="291806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173feecfa?vcp=1&amp;vis=1&amp;pid=0ea2ccef9&amp;color=0,0,0&amp;vtp=1&amp;vaab=1&amp;bbb=1"/>
              <p:cNvSpPr/>
              <p:nvPr/>
            </p:nvSpPr>
            <p:spPr>
              <a:xfrm>
                <a:off x="380746" y="641268"/>
                <a:ext cx="11109960" cy="12442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解：(1)水对容器底部的压强为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×9.8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=1 960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173feecfa?vcp=1&amp;vis=1&amp;pid=0ea2ccef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46" y="641268"/>
                <a:ext cx="11109960" cy="1244283"/>
              </a:xfrm>
              <a:prstGeom prst="rect">
                <a:avLst/>
              </a:prstGeom>
              <a:blipFill rotWithShape="1">
                <a:blip r:embed="rId4"/>
                <a:stretch>
                  <a:fillRect l="-3" t="-44" r="3" b="-6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10_AN.1_1#dc7e7b161?vcp=1&amp;vis=1&amp;pid=c5712d3ce&amp;color=0,0,0&amp;vtp=1&amp;vaab=1&amp;bt=1&amp;bbb=1&amp;hb=1"/>
              <p:cNvSpPr/>
              <p:nvPr/>
            </p:nvSpPr>
            <p:spPr>
              <a:xfrm>
                <a:off x="539496" y="2836005"/>
                <a:ext cx="11109960" cy="4998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第一次抽水压强改变量为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=1 960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−1 568 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=392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由表中数据可知，第一次和第三次抽出水后水对容器底的压强变化量的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大小分别为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=539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=588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，于是可得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&lt;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假设第一次抽水时物体乙开始露出水面，则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与题设不符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故该假设不成立；假设第三次抽水时物体乙开始露出水面，则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与题设不符，故该假设不成立；因此，第二次抽水时物体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乙开始露出水面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10_AN.1_1#dc7e7b161?vcp=1&amp;vis=1&amp;pid=c5712d3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36005"/>
                <a:ext cx="11109960" cy="4998657"/>
              </a:xfrm>
              <a:prstGeom prst="rect">
                <a:avLst/>
              </a:prstGeom>
              <a:blipFill rotWithShape="1">
                <a:blip r:embed="rId5"/>
                <a:stretch>
                  <a:fillRect l="-3" t="-2" r="-202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10_AN.1_1#a34039b1c?vcp=1&amp;vis=1&amp;pid=c5712d3ce&amp;color=0,0,0&amp;vtp=1&amp;vaab=1&amp;bbb=1"/>
              <p:cNvSpPr/>
              <p:nvPr/>
            </p:nvSpPr>
            <p:spPr>
              <a:xfrm>
                <a:off x="539496" y="1017969"/>
                <a:ext cx="11109960" cy="40001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第一次抽水时，水面下降的高度为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392 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 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×9.8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第一次抽水时物体乙未露出水面，故抽出水的体积为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𝑠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则每次抽出水的质量为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10_AN.1_1#a34039b1c?vcp=1&amp;vis=1&amp;pid=c5712d3c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17969"/>
                <a:ext cx="11109960" cy="4000183"/>
              </a:xfrm>
              <a:prstGeom prst="rect">
                <a:avLst/>
              </a:prstGeom>
              <a:blipFill rotWithShape="1">
                <a:blip r:embed="rId3"/>
                <a:stretch>
                  <a:fillRect l="-3" t="-2" r="3" b="-2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10_AN.1_1#7c2604202?vcp=1&amp;vis=1&amp;pid=c5712d3ce&amp;color=0,0,0&amp;vtp=1&amp;vaab=1&amp;bt=1&amp;bbb=1&amp;hb=1"/>
              <p:cNvSpPr/>
              <p:nvPr/>
            </p:nvSpPr>
            <p:spPr>
              <a:xfrm>
                <a:off x="539496" y="988124"/>
                <a:ext cx="11109960" cy="4876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第二次抽水后，物体乙已露出水面，此时水的深度为</a:t>
                </a:r>
                <a:endParaRPr lang="en-US" altLang="zh-CN" sz="2800" dirty="0"/>
              </a:p>
              <a:p>
                <a:pPr latinLnBrk="1">
                  <a:lnSpc>
                    <a:spcPts val="6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1 029 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  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×9.8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则原来水的总体积为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=(3×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)×0.105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+2×1.2×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物体乙的高度为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−4.5×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10_AN.1_1#7c2604202?vcp=1&amp;vis=1&amp;pid=c5712d3c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88124"/>
                <a:ext cx="11109960" cy="4876800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3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d9f9153e?vcp=1&amp;pid=38c7f78d0&amp;color=0,0,0&amp;vtp=1&amp;vaab=1&amp;bt=1&amp;bbb=1"/>
          <p:cNvSpPr/>
          <p:nvPr/>
        </p:nvSpPr>
        <p:spPr>
          <a:xfrm>
            <a:off x="539496" y="554400"/>
            <a:ext cx="11109960" cy="6207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2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易错集锦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_1#ea6050664?vcp=1&amp;vis=1&amp;pid=5d9f9153e&amp;color=0,0,0&amp;vtp=1&amp;vaab=1&amp;bbb=1&amp;hb=1"/>
              <p:cNvSpPr/>
              <p:nvPr/>
            </p:nvSpPr>
            <p:spPr>
              <a:xfrm>
                <a:off x="539496" y="1157268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应用公式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计算压强时，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作用在物体表面上的力，不是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物体的重力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是受力面积，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是指物体间相互挤压部分的面积，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等于物体的底面积，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等于支撑面的面积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_1#ea6050664?vcp=1&amp;vis=1&amp;pid=5d9f9153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7268"/>
                <a:ext cx="11109960" cy="1744282"/>
              </a:xfrm>
              <a:prstGeom prst="rect">
                <a:avLst/>
              </a:prstGeom>
              <a:blipFill rotWithShape="1">
                <a:blip r:embed="rId3"/>
                <a:stretch>
                  <a:fillRect l="-3" t="-17" r="-911" b="-3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ea6050664.blank?vcp=1&amp;vis=1&amp;pid=5d9f9153e&amp;color=0,0,0&amp;vpa=1&amp;vtp=1&amp;vaab=1&amp;bbb=1"/>
          <p:cNvSpPr/>
          <p:nvPr/>
        </p:nvSpPr>
        <p:spPr>
          <a:xfrm>
            <a:off x="5844026" y="1229593"/>
            <a:ext cx="969963" cy="410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垂直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ea6050664.blank?vcp=1&amp;vis=1&amp;pid=5d9f9153e&amp;color=0,0,0&amp;vpa=2&amp;vtp=1&amp;vaab=1&amp;bbb=1&amp;hb=1"/>
          <p:cNvSpPr/>
          <p:nvPr/>
        </p:nvSpPr>
        <p:spPr>
          <a:xfrm>
            <a:off x="539496" y="1736705"/>
            <a:ext cx="11109960" cy="1139889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latinLnBrk="1">
              <a:lnSpc>
                <a:spcPct val="141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不一定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3_1#ea6050664.blank?vcp=1&amp;vis=1&amp;pid=5d9f9153e&amp;color=0,0,0&amp;vpa=3&amp;vtp=1&amp;vaab=1&amp;bbb=1"/>
          <p:cNvSpPr/>
          <p:nvPr/>
        </p:nvSpPr>
        <p:spPr>
          <a:xfrm>
            <a:off x="4105815" y="2325224"/>
            <a:ext cx="132556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不一定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C_7_BD.5_1#0bf45b609?vcp=1&amp;vis=1&amp;pid=5d9f9153e&amp;color=0,0,0&amp;vtp=1&amp;vaab=1&amp;bbb=1"/>
          <p:cNvSpPr/>
          <p:nvPr/>
        </p:nvSpPr>
        <p:spPr>
          <a:xfrm>
            <a:off x="539496" y="2978448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C_7_AN.6_1#0bf45b609.bracket?vcp=1&amp;vis=1&amp;pid=5d9f9153e&amp;color=0,0,0&amp;vpa=4&amp;vtp=1&amp;vaab=1"/>
          <p:cNvSpPr/>
          <p:nvPr/>
        </p:nvSpPr>
        <p:spPr>
          <a:xfrm>
            <a:off x="3928015" y="2965304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C_7_BD.5_2#0bf45b609.choices?vcp=1&amp;vis=1&amp;pid=5d9f9153e&amp;color=0,0,0&amp;vtp=1&amp;vaab=1&amp;bbb=1"/>
              <p:cNvSpPr/>
              <p:nvPr/>
            </p:nvSpPr>
            <p:spPr>
              <a:xfrm>
                <a:off x="539496" y="3509626"/>
                <a:ext cx="11109960" cy="243249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A.公式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只适用于液体压强的计算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B.物体排开了一定体积的液体，物体就一定受到浮力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C.物体排开的液体的重力一定小于容器中原有的液体的重力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D.液体对柱形容器底部的压强可用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液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计算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9" name="QC_7_BD.5_2#0bf45b609.choices?vcp=1&amp;vis=1&amp;pid=5d9f9153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09626"/>
                <a:ext cx="11109960" cy="2432495"/>
              </a:xfrm>
              <a:prstGeom prst="rect">
                <a:avLst/>
              </a:prstGeom>
              <a:blipFill rotWithShape="1">
                <a:blip r:embed="rId4"/>
                <a:stretch>
                  <a:fillRect l="-3" t="-25" r="3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BD.112_1#f6faef270?iti=60&amp;htil=29&amp;vcp=1&amp;vis=1&amp;pid=e0aa5d83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6248" y="660146"/>
            <a:ext cx="2404135" cy="239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BD.112_2#f6faef270?iti=60&amp;htil=29&amp;vcp=1&amp;vis=1&amp;pid=e0aa5d83e&amp;color=0,0,0&amp;vtp=1&amp;vaab=1&amp;bbb=1"/>
          <p:cNvSpPr/>
          <p:nvPr/>
        </p:nvSpPr>
        <p:spPr>
          <a:xfrm>
            <a:off x="9563803" y="3184018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图12-8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8_BD.112_3#f6faef270?htil=29&amp;sp=1&amp;vcp=1&amp;vis=1&amp;pid=e0aa5d83e&amp;color=0,0,0&amp;vtp=1&amp;vaab=1&amp;bt=1&amp;bbb=1&amp;hb=1&amp;hs=1"/>
              <p:cNvSpPr/>
              <p:nvPr/>
            </p:nvSpPr>
            <p:spPr>
              <a:xfrm>
                <a:off x="539496" y="632714"/>
                <a:ext cx="794613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4.注液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图12-8为某自动冲水装置的示意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图，水箱内有一个圆柱浮筒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，其重为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,底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𝐻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一个重力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及厚度不计、面积为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的圆形盖片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盖住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出水口并紧密贴合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用质量不计、长为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的轻质细杆相连。初始时，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的一部分浸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8_BD.112_3#f6faef270?htil=29&amp;sp=1&amp;vcp=1&amp;vis=1&amp;pid=e0aa5d83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32714"/>
                <a:ext cx="7946136" cy="3792157"/>
              </a:xfrm>
              <a:prstGeom prst="rect">
                <a:avLst/>
              </a:prstGeom>
              <a:blipFill>
                <a:blip r:embed="rId4"/>
                <a:stretch>
                  <a:fillRect l="-2763" r="-2609" b="-49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BD.112_3#f6faef270?htil=29&amp;sp=1&amp;vcp=1&amp;vis=1&amp;pid=e0aa5d83e&amp;color=0,0,0&amp;vtp=1&amp;vaab=1&amp;bt=1&amp;bbb=1&amp;hb=1&amp;hs=1"/>
              <p:cNvSpPr/>
              <p:nvPr/>
            </p:nvSpPr>
            <p:spPr>
              <a:xfrm>
                <a:off x="539995" y="4410202"/>
                <a:ext cx="11112011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入水中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,轻杆对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没有力的作用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。水的密度为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BD.112_3#f6faef270?htil=29&amp;sp=1&amp;vcp=1&amp;vis=1&amp;pid=e0aa5d83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10202"/>
                <a:ext cx="11112011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2" t="-11" r="4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14_1#4be9848cb?vcp=1&amp;vis=1&amp;pid=f6faef270&amp;color=0,0,0&amp;vtp=1&amp;vaab=1&amp;bbb=1&amp;htil=1"/>
              <p:cNvSpPr/>
              <p:nvPr/>
            </p:nvSpPr>
            <p:spPr>
              <a:xfrm>
                <a:off x="539497" y="1469761"/>
                <a:ext cx="8249273" cy="553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浸入水的深度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BD.114_1#4be9848cb?vcp=1&amp;vis=1&amp;pid=f6faef270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1469761"/>
                <a:ext cx="8249273" cy="553657"/>
              </a:xfrm>
              <a:prstGeom prst="rect">
                <a:avLst/>
              </a:prstGeom>
              <a:blipFill rotWithShape="1">
                <a:blip r:embed="rId2"/>
                <a:stretch>
                  <a:fillRect l="-5" t="-67" r="4" b="-123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15_1#acadc92d6?vcp=1&amp;vis=1&amp;pid=f6faef270&amp;color=0,0,0&amp;vtp=1&amp;vaab=1&amp;bbb=1&amp;hb=1&amp;htil=1"/>
              <p:cNvSpPr/>
              <p:nvPr/>
            </p:nvSpPr>
            <p:spPr>
              <a:xfrm>
                <a:off x="539497" y="2032326"/>
                <a:ext cx="8249273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（3）开始注水后轻杆受力，且杆对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的拉力大小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相等。当水面升高到某位置时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刚好被拉起使水箱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，求此时杆对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的拉力大小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9_BD.115_1#acadc92d6?vcp=1&amp;vis=1&amp;pid=f6faef270&amp;color=0,0,0&amp;vtp=1&amp;vaab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2032326"/>
                <a:ext cx="8249273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5" t="-18" r="4" b="-3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O_8_BD.112_1#f6faef270?iti=149&amp;htil=29&amp;vcp=1&amp;vis=1&amp;pid=e0aa5d83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8524" y="584145"/>
            <a:ext cx="2404135" cy="239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8_BD.112_2#f6faef270?iti=149&amp;htil=29&amp;vcp=1&amp;vis=1&amp;pid=e0aa5d83e&amp;color=0,0,0&amp;vtp=1&amp;vaab=1&amp;bbb=1"/>
          <p:cNvSpPr/>
          <p:nvPr/>
        </p:nvSpPr>
        <p:spPr>
          <a:xfrm>
            <a:off x="10309289" y="3201362"/>
            <a:ext cx="10890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BD.113_1#753f595b7?vcp=1&amp;vis=1&amp;pid=f6faef270&amp;color=0,0,0&amp;vtp=1&amp;vaab=1&amp;bbb=1&amp;hs=1"/>
              <p:cNvSpPr/>
              <p:nvPr/>
            </p:nvSpPr>
            <p:spPr>
              <a:xfrm>
                <a:off x="539496" y="912622"/>
                <a:ext cx="11109960" cy="5838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所受浮力的大小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BD.113_1#753f595b7?vcp=1&amp;vis=1&amp;pid=f6faef27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2622"/>
                <a:ext cx="11109960" cy="583883"/>
              </a:xfrm>
              <a:prstGeom prst="rect">
                <a:avLst/>
              </a:prstGeom>
              <a:blipFill rotWithShape="1">
                <a:blip r:embed="rId5"/>
                <a:stretch>
                  <a:fillRect l="-3" t="-22" r="3" b="-13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9_BD.116_1#b7a10eebf?vcp=1&amp;vis=1&amp;pid=f6faef270&amp;color=0,0,0&amp;vtp=1&amp;vaab=1&amp;bt=1&amp;bbb=1&amp;hb=1"/>
              <p:cNvSpPr/>
              <p:nvPr/>
            </p:nvSpPr>
            <p:spPr>
              <a:xfrm>
                <a:off x="539496" y="3884644"/>
                <a:ext cx="1110996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4）水箱开始排水时，进水管停止注水。为增大一次的排水量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，有人做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如下改进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:仅增大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的面积为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sSub>
                      <m:sSub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=0.012 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。试通过计算说明该方案是否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可行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。若可行，算出一次的排水量。（水箱底面积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=0.22 </m:t>
                    </m:r>
                    <m:sSup>
                      <m:sSupPr>
                        <m:ctrlPr>
                          <a:rPr lang="en-US" altLang="zh-CN" sz="2800" b="0" i="1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spc="-5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供选用）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7" name="QO_9_BD.116_1#b7a10eebf?vcp=1&amp;vis=1&amp;pid=f6faef27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84644"/>
                <a:ext cx="11109960" cy="1849057"/>
              </a:xfrm>
              <a:prstGeom prst="rect">
                <a:avLst/>
              </a:prstGeom>
              <a:blipFill rotWithShape="1">
                <a:blip r:embed="rId6"/>
                <a:stretch>
                  <a:fillRect l="-3" t="-19" r="3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8_BD.118_2#753f595b7?iti=62&amp;vcp=1&amp;vis=1&amp;pid=f6faef27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43646" y="1392746"/>
            <a:ext cx="3063240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8_BD.118_3#753f595b7?iti=62&amp;vcp=1&amp;vis=1&amp;pid=f6faef270&amp;color=0,0,0&amp;vtp=1&amp;vaab=1&amp;bbb=1"/>
          <p:cNvSpPr/>
          <p:nvPr/>
        </p:nvSpPr>
        <p:spPr>
          <a:xfrm>
            <a:off x="9474899" y="4767771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753f595b7?vcp=1&amp;vis=1&amp;pid=f6faef270&amp;color=0,0,0&amp;vtp=1&amp;vaab=1&amp;bbb=1"/>
              <p:cNvSpPr/>
              <p:nvPr/>
            </p:nvSpPr>
            <p:spPr>
              <a:xfrm>
                <a:off x="539496" y="808546"/>
                <a:ext cx="11109960" cy="5838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解:(1)对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进行受力分析可得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753f595b7?vcp=1&amp;vis=1&amp;pid=f6faef27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8546"/>
                <a:ext cx="11109960" cy="583883"/>
              </a:xfrm>
              <a:prstGeom prst="rect">
                <a:avLst/>
              </a:prstGeom>
              <a:blipFill rotWithShape="1">
                <a:blip r:embed="rId4"/>
                <a:stretch>
                  <a:fillRect l="-3" t="-33" r="3" b="-13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4be9848cb?htil=30&amp;vcp=1&amp;vis=1&amp;pid=f6faef270&amp;color=0,0,0&amp;vtp=1&amp;vaab=1&amp;bbb=1"/>
              <p:cNvSpPr/>
              <p:nvPr/>
            </p:nvSpPr>
            <p:spPr>
              <a:xfrm>
                <a:off x="539496" y="1436846"/>
                <a:ext cx="7946136" cy="1990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3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由阿基米德原理，得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浸入水的深度为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代入数值解得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4be9848cb?htil=30&amp;vcp=1&amp;vis=1&amp;pid=f6faef27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36846"/>
                <a:ext cx="7946136" cy="1990154"/>
              </a:xfrm>
              <a:prstGeom prst="rect">
                <a:avLst/>
              </a:prstGeom>
              <a:blipFill rotWithShape="1">
                <a:blip r:embed="rId5"/>
                <a:stretch>
                  <a:fillRect l="-5" t="-24" r="2" b="-3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acadc92d6?iti=65&amp;htil=31&amp;vcp=1&amp;vis=1&amp;pid=f6faef27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14528" y="934275"/>
            <a:ext cx="3026664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acadc92d6?iti=65&amp;htil=31&amp;vcp=1&amp;vis=1&amp;pid=f6faef270&amp;color=0,0,0&amp;vtp=1&amp;vaab=1&amp;bbb=1"/>
          <p:cNvSpPr/>
          <p:nvPr/>
        </p:nvSpPr>
        <p:spPr>
          <a:xfrm>
            <a:off x="9483348" y="4078795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acadc92d6?htil=31&amp;vcp=1&amp;vis=1&amp;pid=f6faef270&amp;color=0,0,0&amp;vtp=1&amp;vaab=1&amp;bt=1&amp;bbb=1&amp;hb=1&amp;hs=1"/>
              <p:cNvSpPr/>
              <p:nvPr/>
            </p:nvSpPr>
            <p:spPr>
              <a:xfrm>
                <a:off x="539496" y="906843"/>
                <a:ext cx="7946136" cy="3780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设注水后水面升高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刚好被拉起使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水箱排水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进行受力分析，有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进行受力分析，有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联立以上两式得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acadc92d6?htil=31&amp;vcp=1&amp;vis=1&amp;pid=f6faef27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6843"/>
                <a:ext cx="7946136" cy="3780854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2" b="-2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acadc92d6?htil=31&amp;vcp=1&amp;vis=1&amp;pid=f6faef270&amp;color=0,0,0&amp;vtp=1&amp;vaab=1&amp;bt=1&amp;bbb=1&amp;hb=1&amp;hs=1"/>
              <p:cNvSpPr/>
              <p:nvPr/>
            </p:nvSpPr>
            <p:spPr>
              <a:xfrm>
                <a:off x="539995" y="4687697"/>
                <a:ext cx="11112011" cy="11900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代入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9_AN.1_1#acadc92d6?htil=31&amp;vcp=1&amp;vis=1&amp;pid=f6faef27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687697"/>
                <a:ext cx="11112011" cy="1190054"/>
              </a:xfrm>
              <a:prstGeom prst="rect">
                <a:avLst/>
              </a:prstGeom>
              <a:blipFill rotWithShape="1">
                <a:blip r:embed="rId5"/>
                <a:stretch>
                  <a:fillRect l="-2" t="-11" r="4" b="-6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8_AN.1_1#b7a10eebf?iti=67&amp;htil=33&amp;vcp=1&amp;vis=1&amp;pid=f6faef27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6551" y="581831"/>
            <a:ext cx="2121408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8_AN.1_1#b7a10eebf?iti=67&amp;htil=33&amp;vcp=1&amp;vis=1&amp;pid=f6faef270&amp;color=0,0,0&amp;vtp=1&amp;vaab=1&amp;bbb=1"/>
          <p:cNvSpPr/>
          <p:nvPr/>
        </p:nvSpPr>
        <p:spPr>
          <a:xfrm>
            <a:off x="9972742" y="2875959"/>
            <a:ext cx="1089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AN.1_1#b7a10eebf?htil=33&amp;vcp=1&amp;vis=1&amp;pid=f6faef270&amp;color=0,0,0&amp;vtp=1&amp;vaab=1&amp;bt=1&amp;bbb=1&amp;hb=1&amp;hs=1"/>
              <p:cNvSpPr/>
              <p:nvPr/>
            </p:nvSpPr>
            <p:spPr>
              <a:xfrm>
                <a:off x="539496" y="554400"/>
                <a:ext cx="8851392" cy="31331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=0.012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，设注水后水面升高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杆对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刚好被拉起使水箱排水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进行受力分析，有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进行受力分析，有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+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′)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联立以上两式得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AN.1_1#b7a10eebf?htil=33&amp;vcp=1&amp;vis=1&amp;pid=f6faef27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851392" cy="3133154"/>
              </a:xfrm>
              <a:prstGeom prst="rect">
                <a:avLst/>
              </a:prstGeom>
              <a:blipFill rotWithShape="1">
                <a:blip r:embed="rId4"/>
                <a:stretch>
                  <a:fillRect l="-4" t="-1" r="6" b="-2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9_AN.1_1#b7a10eebf?htil=33&amp;vcp=1&amp;vis=1&amp;pid=f6faef270&amp;color=0,0,0&amp;vtp=1&amp;vaab=1&amp;bt=1&amp;bbb=1&amp;hb=1&amp;hs=1"/>
              <p:cNvSpPr/>
              <p:nvPr/>
            </p:nvSpPr>
            <p:spPr>
              <a:xfrm>
                <a:off x="539496" y="3670409"/>
                <a:ext cx="11112011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′=0.17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&gt;0.16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,说明水面到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的底面的距离大于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𝐻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已被水淹没。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由于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被水淹没后水面再升高，其所受的力不变，而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所受水的压力继续增</a:t>
                </a:r>
                <a:endParaRPr lang="en-US" altLang="zh-CN" sz="2800" b="0" i="0" spc="-10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</a:t>
                </a:r>
                <a:r>
                  <a:rPr lang="zh-CN" altLang="en-US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故上述假设不成立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不能被拉起使水箱排水。故该改进方案不可行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5" name="QO_9_AN.1_1#b7a10eebf?htil=33&amp;vcp=1&amp;vis=1&amp;pid=f6faef27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70409"/>
                <a:ext cx="11112011" cy="2496757"/>
              </a:xfrm>
              <a:prstGeom prst="rect">
                <a:avLst/>
              </a:prstGeom>
              <a:blipFill rotWithShape="1">
                <a:blip r:embed="rId5"/>
                <a:stretch>
                  <a:fillRect l="-3" t="-4" r="-1470" b="-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8#f8460bc6f?vcp=1&amp;pid=e0aa5d83e&amp;color=0,0,0&amp;vtp=1&amp;vaab=1&amp;bt=1&amp;bbb=1"/>
          <p:cNvSpPr/>
          <p:nvPr/>
        </p:nvSpPr>
        <p:spPr>
          <a:xfrm>
            <a:off x="539496" y="3145504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请完成第190~194页【备考练习】习题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c432a497f.fixed?vcp=1&amp;pid=f3cf2f7c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压强与浮力的综合计算</a:t>
            </a:r>
            <a:endParaRPr lang="en-US" altLang="zh-CN" sz="4000" dirty="0"/>
          </a:p>
        </p:txBody>
      </p:sp>
      <p:sp>
        <p:nvSpPr>
          <p:cNvPr id="3" name="C_5_BD#c432a497f.fixed?vcp=1&amp;pid=f3cf2f7c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备考练习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56BA9D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压强与浮力的综合计算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811fa0fe1?vcp=1&amp;pid=c432a497f&amp;color=68,178,231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提分练</a:t>
            </a:r>
            <a:endParaRPr lang="en-US" altLang="zh-CN" sz="3200" dirty="0"/>
          </a:p>
        </p:txBody>
      </p:sp>
      <p:pic>
        <p:nvPicPr>
          <p:cNvPr id="3" name="QO_7_BD.126_1#52d8bcab1?iti=68&amp;htil=34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90953" y="1310298"/>
            <a:ext cx="375818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6_2#52d8bcab1?iti=68&amp;htil=34&amp;vcp=1&amp;vis=1&amp;pid=811fa0fe1&amp;color=0,0,0&amp;vtp=1&amp;vaab=1&amp;bbb=1"/>
          <p:cNvSpPr/>
          <p:nvPr/>
        </p:nvSpPr>
        <p:spPr>
          <a:xfrm>
            <a:off x="9078664" y="3863120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126_3#52d8bcab1?htil=34&amp;sp=1&amp;vcp=1&amp;vis=1&amp;pid=811fa0fe1&amp;color=0,0,0&amp;vtp=1&amp;vaab=1&amp;bbb=1&amp;hb=1&amp;hs=1"/>
              <p:cNvSpPr/>
              <p:nvPr/>
            </p:nvSpPr>
            <p:spPr>
              <a:xfrm>
                <a:off x="539496" y="1267240"/>
                <a:ext cx="721461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（2024·贵州·中考·改编）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如图B12- 1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甲所示，圆柱形薄壁容器重为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，盛有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的水，弹簧测力计的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下端挂着一个长方体物块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；将物块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从容器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底部开始缓慢向上提起的过程中，弹簧测力计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126_3#52d8bcab1?htil=34&amp;sp=1&amp;vcp=1&amp;vis=1&amp;pid=811fa0fe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7214616" cy="31444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4962" b="-21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BD.126_3#52d8bcab1?htil=34&amp;sp=1&amp;vcp=1&amp;vis=1&amp;pid=811fa0fe1&amp;color=0,0,0&amp;vtp=1&amp;vaab=1&amp;bbb=1&amp;hb=1&amp;hs=1"/>
              <p:cNvSpPr/>
              <p:nvPr/>
            </p:nvSpPr>
            <p:spPr>
              <a:xfrm>
                <a:off x="539995" y="4439076"/>
                <a:ext cx="11112011" cy="12399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的示数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底面距容器底的高度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</a:t>
                </a:r>
                <a:r>
                  <a:rPr lang="en-US" altLang="zh-CN" sz="100" b="0" i="0" kern="0" spc="-9990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zh-CN" altLang="en-US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=1.0×10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​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BD.126_3#52d8bcab1?htil=34&amp;sp=1&amp;vcp=1&amp;vis=1&amp;pid=811fa0fe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39076"/>
                <a:ext cx="11112011" cy="1239901"/>
              </a:xfrm>
              <a:prstGeom prst="rect">
                <a:avLst/>
              </a:prstGeom>
              <a:blipFill rotWithShape="1">
                <a:blip r:embed="rId5"/>
                <a:stretch>
                  <a:fillRect l="-2" t="-34" r="4" b="-6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28_1#5500e7cc0?vcp=1&amp;vis=1&amp;pid=52d8bcab1&amp;color=0,0,0&amp;vtp=1&amp;vaab=1&amp;bbb=1&amp;htil=1&amp;hb=1"/>
              <p:cNvSpPr/>
              <p:nvPr/>
            </p:nvSpPr>
            <p:spPr>
              <a:xfrm>
                <a:off x="539496" y="1481832"/>
                <a:ext cx="7206488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出水前、后水对容器底压强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变化量的大小是多少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28_1#5500e7cc0?vcp=1&amp;vis=1&amp;pid=52d8bcab1&amp;color=0,0,0&amp;vtp=1&amp;vaab=1&amp;bbb=1&amp;htil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81832"/>
                <a:ext cx="7206488" cy="1201357"/>
              </a:xfrm>
              <a:prstGeom prst="rect">
                <a:avLst/>
              </a:prstGeom>
              <a:blipFill rotWithShape="1">
                <a:blip r:embed="rId2"/>
                <a:stretch>
                  <a:fillRect l="-5" t="-31" r="4" b="-7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26_1#52d8bcab1?iti=150&amp;htil=34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9476" y="978398"/>
            <a:ext cx="3758184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26_2#52d8bcab1?iti=150&amp;htil=34&amp;vcp=1&amp;vis=1&amp;pid=811fa0fe1&amp;color=0,0,0&amp;vtp=1&amp;vaab=1&amp;bbb=1"/>
          <p:cNvSpPr/>
          <p:nvPr/>
        </p:nvSpPr>
        <p:spPr>
          <a:xfrm>
            <a:off x="8061642" y="3717915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27_1#79750d63c?vcp=1&amp;vis=1&amp;pid=52d8bcab1&amp;color=0,0,0&amp;vtp=1&amp;vaab=1&amp;bbb=1&amp;hs=1"/>
              <p:cNvSpPr/>
              <p:nvPr/>
            </p:nvSpPr>
            <p:spPr>
              <a:xfrm>
                <a:off x="550291" y="92860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的密度为多少？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27_1#79750d63c?vcp=1&amp;vis=1&amp;pid=52d8bcab1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91" y="928605"/>
                <a:ext cx="11109960" cy="553657"/>
              </a:xfrm>
              <a:prstGeom prst="rect">
                <a:avLst/>
              </a:prstGeom>
              <a:blipFill rotWithShape="1">
                <a:blip r:embed="rId4"/>
                <a:stretch>
                  <a:fillRect l="-3" t="-42" r="3" b="-12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29_1#877a984d5?vcp=1&amp;vis=1&amp;pid=52d8bcab1&amp;color=0,0,0&amp;vtp=1&amp;vaab=1&amp;bt=1&amp;bbb=1&amp;hb=1"/>
              <p:cNvSpPr/>
              <p:nvPr/>
            </p:nvSpPr>
            <p:spPr>
              <a:xfrm>
                <a:off x="539496" y="265528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（3）若悬挂物体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的细绳能承受的最大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拉力为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，则细绳断裂时容器内水的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深度是多少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29_1#877a984d5?vcp=1&amp;vis=1&amp;pid=52d8bcab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55284"/>
                <a:ext cx="11109960" cy="1201357"/>
              </a:xfrm>
              <a:prstGeom prst="rect">
                <a:avLst/>
              </a:prstGeom>
              <a:blipFill rotWithShape="1">
                <a:blip r:embed="rId5"/>
                <a:stretch>
                  <a:fillRect l="-3" t="-29" r="3" b="-61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79750d63c?iti=71&amp;htil=35&amp;vcp=1&amp;vis=1&amp;pid=52d8bcab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7850" y="1006475"/>
            <a:ext cx="4685030" cy="302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79750d63c?iti=71&amp;htil=35&amp;vcp=1&amp;vis=1&amp;pid=52d8bcab1&amp;color=0,0,0&amp;vtp=1&amp;vaab=1&amp;bbb=1"/>
          <p:cNvSpPr/>
          <p:nvPr/>
        </p:nvSpPr>
        <p:spPr>
          <a:xfrm>
            <a:off x="8517736" y="4269612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79750d63c?htil=35&amp;vcp=1&amp;vis=1&amp;pid=52d8bcab1&amp;color=0,0,0&amp;vtp=1&amp;vaab=1&amp;bt=1&amp;bbb=1&amp;hb=1&amp;hs=1"/>
              <p:cNvSpPr/>
              <p:nvPr/>
            </p:nvSpPr>
            <p:spPr>
              <a:xfrm>
                <a:off x="539496" y="869060"/>
                <a:ext cx="6108192" cy="436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解：(1)由题图乙知，物块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全部露出水面</a:t>
                </a: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后弹簧测力计的拉力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</a:t>
                </a:r>
              </a:p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受到的重力为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由题图乙知，物块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在露出水面前弹簧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测力计的示数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，则物块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在露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出水面前受到的浮力为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79750d63c?htil=35&amp;vcp=1&amp;vis=1&amp;pid=52d8bcab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9060"/>
                <a:ext cx="6108192" cy="4363657"/>
              </a:xfrm>
              <a:prstGeom prst="rect">
                <a:avLst/>
              </a:prstGeom>
              <a:blipFill rotWithShape="1">
                <a:blip r:embed="rId4"/>
                <a:stretch>
                  <a:fillRect l="-6" t="-9" r="-523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9750d63c?htil=35&amp;vcp=1&amp;vis=1&amp;pid=52d8bcab1&amp;color=0,0,0&amp;vtp=1&amp;vaab=1&amp;bt=1&amp;bbb=1&amp;hb=1&amp;hs=1"/>
              <p:cNvSpPr/>
              <p:nvPr/>
            </p:nvSpPr>
            <p:spPr>
              <a:xfrm>
                <a:off x="539995" y="5232718"/>
                <a:ext cx="11112011" cy="67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−3.6 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9750d63c?htil=35&amp;vcp=1&amp;vis=1&amp;pid=52d8bcab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232718"/>
                <a:ext cx="11112011" cy="673100"/>
              </a:xfrm>
              <a:prstGeom prst="rect">
                <a:avLst/>
              </a:prstGeom>
              <a:blipFill rotWithShape="1">
                <a:blip r:embed="rId5"/>
                <a:stretch>
                  <a:fillRect l="-2" t="-47" r="4" b="-950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11195fb89.fixed?vcp=1&amp;pid=f3cf2f7c0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第12讲</a:t>
            </a:r>
            <a:r>
              <a:rPr lang="en-US" altLang="zh-CN" sz="4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压强与浮力的综合计算</a:t>
            </a:r>
            <a:endParaRPr lang="en-US" altLang="zh-CN" sz="4000" dirty="0"/>
          </a:p>
        </p:txBody>
      </p:sp>
      <p:sp>
        <p:nvSpPr>
          <p:cNvPr id="3" name="C_5_BD#11195fb89.fixed?vcp=1&amp;pid=f3cf2f7c0&amp;color=86,186,157&amp;vtp=1&amp;vaab=1&amp;bbb=1"/>
          <p:cNvSpPr/>
          <p:nvPr/>
        </p:nvSpPr>
        <p:spPr>
          <a:xfrm>
            <a:off x="320040" y="3419856"/>
            <a:ext cx="11521440" cy="71323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79750d63c?htil=35&amp;vcp=1&amp;vis=1&amp;pid=52d8bcab1&amp;color=0,0,0&amp;vtp=1&amp;vaab=1&amp;bt=1&amp;bbb=1&amp;hb=1&amp;hs=1&amp;htil=1"/>
              <p:cNvSpPr/>
              <p:nvPr/>
            </p:nvSpPr>
            <p:spPr>
              <a:xfrm>
                <a:off x="539995" y="435132"/>
                <a:ext cx="6099565" cy="592239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因物体浸没时排开水的体积和自身的体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积相等，由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的体积为</a:t>
                </a:r>
                <a:endParaRPr lang="en-US" altLang="zh-CN" sz="2800" dirty="0"/>
              </a:p>
              <a:p>
                <a:pPr latinLnBrk="1">
                  <a:lnSpc>
                    <a:spcPts val="6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浮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可得，物块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5.6 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=0.56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0.56 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79750d63c?htil=35&amp;vcp=1&amp;vis=1&amp;pid=52d8bcab1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35132"/>
                <a:ext cx="6099565" cy="5922391"/>
              </a:xfrm>
              <a:prstGeom prst="rect">
                <a:avLst/>
              </a:prstGeom>
              <a:blipFill rotWithShape="1">
                <a:blip r:embed="rId2"/>
                <a:stretch>
                  <a:fillRect l="-4" t="-3" r="-729" b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79750d63c?iti=151&amp;htil=35&amp;vcp=1&amp;vis=1&amp;pid=52d8bcab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4914" y="694944"/>
            <a:ext cx="4236271" cy="273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79750d63c?iti=151&amp;htil=35&amp;vcp=1&amp;vis=1&amp;pid=52d8bcab1&amp;color=0,0,0&amp;vtp=1&amp;vaab=1&amp;bbb=1"/>
          <p:cNvSpPr/>
          <p:nvPr/>
        </p:nvSpPr>
        <p:spPr>
          <a:xfrm>
            <a:off x="8500269" y="3553224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3_1#5500e7cc0?iti=72&amp;htil=36&amp;vcp=1&amp;vis=1&amp;pid=52d8bcab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1693" y="581833"/>
            <a:ext cx="3768683" cy="243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3_2#5500e7cc0?iti=72&amp;htil=36&amp;vcp=1&amp;vis=1&amp;pid=52d8bcab1&amp;color=0,0,0&amp;vtp=1&amp;vaab=1&amp;bbb=1"/>
          <p:cNvSpPr/>
          <p:nvPr/>
        </p:nvSpPr>
        <p:spPr>
          <a:xfrm>
            <a:off x="8973253" y="3139677"/>
            <a:ext cx="1325562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5500e7cc0?htil=36&amp;vcp=1&amp;vis=1&amp;pid=52d8bcab1&amp;color=0,0,0&amp;vtp=1&amp;vaab=1&amp;bbb=1&amp;hb=1&amp;hs=1"/>
              <p:cNvSpPr/>
              <p:nvPr/>
            </p:nvSpPr>
            <p:spPr>
              <a:xfrm>
                <a:off x="472820" y="919431"/>
                <a:ext cx="7528179" cy="2083308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出水前、后容器内液面高度变化为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5500e7cc0?htil=36&amp;vcp=1&amp;vis=1&amp;pid=52d8bcab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820" y="919431"/>
                <a:ext cx="7528179" cy="2083308"/>
              </a:xfrm>
              <a:prstGeom prst="rect">
                <a:avLst/>
              </a:prstGeom>
              <a:blipFill rotWithShape="1">
                <a:blip r:embed="rId4"/>
                <a:stretch>
                  <a:fillRect l="-5" t="-28" r="8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5500e7cc0?htil=36&amp;vcp=1&amp;vis=1&amp;pid=52d8bcab1&amp;color=0,0,0&amp;vtp=1&amp;vaab=1&amp;bbb=1&amp;hb=1&amp;hs=1"/>
              <p:cNvSpPr/>
              <p:nvPr/>
            </p:nvSpPr>
            <p:spPr>
              <a:xfrm>
                <a:off x="309490" y="2696701"/>
                <a:ext cx="11112011" cy="146508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物块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出水前、后水对容器底压强变化量的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大小为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5500e7cc0?htil=36&amp;vcp=1&amp;vis=1&amp;pid=52d8bcab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490" y="2696701"/>
                <a:ext cx="11112011" cy="1465089"/>
              </a:xfrm>
              <a:prstGeom prst="rect">
                <a:avLst/>
              </a:prstGeom>
              <a:blipFill rotWithShape="1">
                <a:blip r:embed="rId5"/>
                <a:stretch>
                  <a:fillRect l="-2" t="-34" r="4" b="-33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877a984d5?iti=74&amp;htil=37&amp;vcp=1&amp;vis=1&amp;pid=52d8bcab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9266" y="1033875"/>
            <a:ext cx="3498945" cy="2280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877a984d5?iti=74&amp;htil=37&amp;vcp=1&amp;vis=1&amp;pid=52d8bcab1&amp;color=0,0,0&amp;vtp=1&amp;vaab=1&amp;bbb=1"/>
          <p:cNvSpPr/>
          <p:nvPr/>
        </p:nvSpPr>
        <p:spPr>
          <a:xfrm>
            <a:off x="9015957" y="3441669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图B12-1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877a984d5?htil=37&amp;vcp=1&amp;vis=1&amp;pid=52d8bcab1&amp;color=0,0,0&amp;vtp=1&amp;vaab=1&amp;bt=1&amp;bbb=1&amp;hb=1&amp;hs=1"/>
              <p:cNvSpPr/>
              <p:nvPr/>
            </p:nvSpPr>
            <p:spPr>
              <a:xfrm>
                <a:off x="429662" y="681261"/>
                <a:ext cx="7499604" cy="3327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当细线拉力达到最大值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受到的浮力为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′=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当细绳断裂时液体对容器底的压力为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Sup>
                      <m:sSub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  <m:sup>
                        <m:r>
                          <a:rPr lang="en-US" altLang="zh-CN" sz="2800" b="0" i="0" baseline="-100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+0.6 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=20.6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m:rPr>
                        <m:nor/>
                      </m:rPr>
                      <a:rPr lang="en-US" altLang="zh-CN" sz="100" kern="0" spc="-99900" dirty="0">
                        <a:solidFill>
                          <a:srgbClr val="FFFFFF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</m:oMath>
                </a14:m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877a984d5?htil=37&amp;vcp=1&amp;vis=1&amp;pid=52d8bcab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62" y="681261"/>
                <a:ext cx="7499604" cy="3327400"/>
              </a:xfrm>
              <a:prstGeom prst="rect">
                <a:avLst/>
              </a:prstGeom>
              <a:blipFill rotWithShape="1">
                <a:blip r:embed="rId4"/>
                <a:stretch>
                  <a:fillRect l="-5" t="-16" b="-22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877a984d5?htil=37&amp;vcp=1&amp;vis=1&amp;pid=52d8bcab1&amp;color=0,0,0&amp;vtp=1&amp;vaab=1&amp;bt=1&amp;bbb=1&amp;hb=1&amp;hs=1"/>
              <p:cNvSpPr/>
              <p:nvPr/>
            </p:nvSpPr>
            <p:spPr>
              <a:xfrm>
                <a:off x="430161" y="4008661"/>
                <a:ext cx="11112011" cy="1270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6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此时水对容器底的压强为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20.6 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100×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=2.06×</m:t>
                    </m:r>
                    <m:sSup>
                      <m:sSup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此时容器内水的深度为</a:t>
                </a:r>
                <a:endParaRPr lang="en-US" altLang="zh-CN" sz="2800" dirty="0"/>
              </a:p>
              <a:p>
                <a:pPr latinLnBrk="1">
                  <a:lnSpc>
                    <a:spcPts val="6800"/>
                  </a:lnSpc>
                </a:pP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2.06×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Pa</m:t>
                        </m:r>
                      </m:num>
                      <m:den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  <m: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r>
                          <m:rPr>
                            <m:sty m:val="p"/>
                          </m:rPr>
                          <a:rPr lang="en-US" altLang="zh-CN" sz="280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den>
                    </m:f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=0.206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=20.6 </m:t>
                    </m:r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877a984d5?htil=37&amp;vcp=1&amp;vis=1&amp;pid=52d8bcab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161" y="4008661"/>
                <a:ext cx="11112011" cy="1270000"/>
              </a:xfrm>
              <a:prstGeom prst="rect">
                <a:avLst/>
              </a:prstGeom>
              <a:blipFill rotWithShape="1">
                <a:blip r:embed="rId5"/>
                <a:stretch>
                  <a:fillRect l="-2" t="-43" r="4" b="-169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37_1#3d498b0bb?iti=75&amp;htil=38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9424" y="923036"/>
            <a:ext cx="3133905" cy="240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37_2#3d498b0bb?iti=75&amp;htil=38&amp;vcp=1&amp;vis=1&amp;pid=811fa0fe1&amp;color=0,0,0&amp;vtp=1&amp;vaab=1&amp;bbb=1"/>
          <p:cNvSpPr/>
          <p:nvPr/>
        </p:nvSpPr>
        <p:spPr>
          <a:xfrm>
            <a:off x="9203595" y="3457004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37_3#3d498b0bb?htil=38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904748"/>
                <a:ext cx="7434072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（2024·湖南·模拟）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入液模型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小明同学设计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了一个体验压强和浮力的实验装置，其剖面图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B12-2甲所示，容器的立体图如图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B12-1乙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。薄壁容器由上、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下两个柱状体组合而成，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下部分容器高度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，横截面积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，上部分容器高度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37_3#3d498b0bb?htil=38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4748"/>
                <a:ext cx="7434072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6801" b="-1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7_BD.137_3#3d498b0bb?htil=38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4673092"/>
                <a:ext cx="11112011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横截面积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，容器的质量为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，另有一圆柱形实心铁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棒，铁棒横截面积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，长度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7_BD.137_3#3d498b0bb?htil=38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73092"/>
                <a:ext cx="11112011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3" t="-10" r="-1412" b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37_3#3d498b0bb?htil=38&amp;sp=1&amp;vcp=1&amp;vis=1&amp;pid=811fa0fe1&amp;color=0,0,0&amp;vtp=1&amp;vaab=1&amp;bt=1&amp;bbb=1&amp;hb=1&amp;hs=1&amp;htil=1"/>
              <p:cNvSpPr/>
              <p:nvPr/>
            </p:nvSpPr>
            <p:spPr>
              <a:xfrm>
                <a:off x="385826" y="718630"/>
                <a:ext cx="7632928" cy="38175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:endParaRPr lang="en-US" altLang="zh-CN" sz="100" b="0" i="0" spc="-990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用细绳绕过定滑轮连接铁棒，控制铁棒的升降与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暂停。铁棒先静置于容器口的上方，向容器内注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入深度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的水后，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缓慢让铁棒下降，待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浸没后铁棒停止下降；铁棒始终保持竖直且未与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容器底部接触。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37_3#3d498b0bb?htil=38&amp;sp=1&amp;vcp=1&amp;vis=1&amp;pid=811fa0fe1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826" y="718630"/>
                <a:ext cx="7632928" cy="3817557"/>
              </a:xfrm>
              <a:prstGeom prst="rect">
                <a:avLst/>
              </a:prstGeom>
              <a:blipFill rotWithShape="1">
                <a:blip r:embed="rId2"/>
                <a:stretch>
                  <a:fillRect l="-5" t="-12" r="-19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37_1#3d498b0bb?iti=153&amp;htil=38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9424" y="1662449"/>
            <a:ext cx="3133905" cy="240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7_2#3d498b0bb?iti=153&amp;htil=38&amp;vcp=1&amp;vis=1&amp;pid=811fa0fe1&amp;color=0,0,0&amp;vtp=1&amp;vaab=1&amp;bbb=1"/>
          <p:cNvSpPr/>
          <p:nvPr/>
        </p:nvSpPr>
        <p:spPr>
          <a:xfrm>
            <a:off x="9203595" y="4196417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  <p:sp>
        <p:nvSpPr>
          <p:cNvPr id="5" name="QO_8_BD.138_1#778098d47?vcp=1&amp;vis=1&amp;pid=3d498b0bb&amp;color=0,0,0&amp;vtp=1&amp;vaab=1&amp;bt=1&amp;bbb=1"/>
          <p:cNvSpPr/>
          <p:nvPr/>
        </p:nvSpPr>
        <p:spPr>
          <a:xfrm>
            <a:off x="539496" y="348421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（1）注入的水质量；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40_1#615035149?vcp=1&amp;vis=1&amp;pid=3d498b0bb&amp;color=0,0,0&amp;vtp=1&amp;vaab=1&amp;bbb=1"/>
              <p:cNvSpPr/>
              <p:nvPr/>
            </p:nvSpPr>
            <p:spPr>
              <a:xfrm>
                <a:off x="541020" y="4085906"/>
                <a:ext cx="11109960" cy="5838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（2）静止时铁棒所受浮力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40_1#615035149?vcp=1&amp;vis=1&amp;pid=3d498b0b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085906"/>
                <a:ext cx="11109960" cy="583883"/>
              </a:xfrm>
              <a:prstGeom prst="rect">
                <a:avLst/>
              </a:prstGeom>
              <a:blipFill rotWithShape="1">
                <a:blip r:embed="rId4"/>
                <a:stretch>
                  <a:fillRect t="-54" b="-13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141_1#3c6df1a78?vcp=1&amp;vis=1&amp;pid=3d498b0bb&amp;color=0,0,0&amp;vtp=1&amp;vaab=1&amp;bbb=1"/>
              <p:cNvSpPr/>
              <p:nvPr/>
            </p:nvSpPr>
            <p:spPr>
              <a:xfrm>
                <a:off x="541020" y="4670805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（3）铁棒浸没后桌面所受的压力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141_1#3c6df1a78?vcp=1&amp;vis=1&amp;pid=3d498b0b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670805"/>
                <a:ext cx="11109960" cy="553657"/>
              </a:xfrm>
              <a:prstGeom prst="rect">
                <a:avLst/>
              </a:prstGeom>
              <a:blipFill rotWithShape="1">
                <a:blip r:embed="rId5"/>
                <a:stretch>
                  <a:fillRect t="-69" b="-12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BD.142_1#70ede45c7?vcp=1&amp;vis=1&amp;pid=3d498b0bb&amp;color=0,0,0&amp;vtp=1&amp;vaab=1&amp;bbb=1"/>
              <p:cNvSpPr/>
              <p:nvPr/>
            </p:nvSpPr>
            <p:spPr>
              <a:xfrm>
                <a:off x="541020" y="5294248"/>
                <a:ext cx="11109960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（4）水对容器底部的压力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BD.142_1#70ede45c7?vcp=1&amp;vis=1&amp;pid=3d498b0b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5294248"/>
                <a:ext cx="11109960" cy="553657"/>
              </a:xfrm>
              <a:prstGeom prst="rect">
                <a:avLst/>
              </a:prstGeom>
              <a:blipFill rotWithShape="1">
                <a:blip r:embed="rId6"/>
                <a:stretch>
                  <a:fillRect t="-46" b="-12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3_1#778098d47?iti=77&amp;htil=39&amp;vcp=1&amp;vis=1&amp;pid=3d498b0b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9022" y="956309"/>
            <a:ext cx="3216368" cy="2443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3_2#778098d47?iti=77&amp;htil=39&amp;vcp=1&amp;vis=1&amp;pid=3d498b0bb&amp;color=0,0,0&amp;vtp=1&amp;vaab=1&amp;bbb=1"/>
          <p:cNvSpPr/>
          <p:nvPr/>
        </p:nvSpPr>
        <p:spPr>
          <a:xfrm>
            <a:off x="10121588" y="329819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78098d47?htil=39&amp;vcp=1&amp;vis=1&amp;pid=3d498b0bb&amp;color=0,0,0&amp;vtp=1&amp;vaab=1&amp;bbb=1&amp;hb=1"/>
              <p:cNvSpPr/>
              <p:nvPr/>
            </p:nvSpPr>
            <p:spPr>
              <a:xfrm>
                <a:off x="556345" y="421832"/>
                <a:ext cx="9118854" cy="38286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容器内水的体积为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注入水的质量为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78098d47?htil=39&amp;vcp=1&amp;vis=1&amp;pid=3d498b0b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345" y="421832"/>
                <a:ext cx="9118854" cy="3828669"/>
              </a:xfrm>
              <a:prstGeom prst="rect">
                <a:avLst/>
              </a:prstGeom>
              <a:blipFill rotWithShape="1">
                <a:blip r:embed="rId4"/>
                <a:stretch>
                  <a:fillRect l="-1" t="-5" r="4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615035149?htil=40&amp;vcp=1&amp;vis=1&amp;pid=3d498b0bb&amp;color=0,0,0&amp;vtp=1&amp;vaab=1&amp;bbb=1&amp;hb=1"/>
              <p:cNvSpPr/>
              <p:nvPr/>
            </p:nvSpPr>
            <p:spPr>
              <a:xfrm>
                <a:off x="539750" y="3209290"/>
                <a:ext cx="8977630" cy="44862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铁棒的体积为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浸没时，铁棒排开水的体积等于自身的体积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所以静止时铁棒所受的浮力为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615035149?htil=40&amp;vcp=1&amp;vis=1&amp;pid=3d498b0b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209290"/>
                <a:ext cx="8977630" cy="44862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5_1#615035149?iti=78&amp;htil=40&amp;vcp=1&amp;vis=1&amp;pid=3d498b0b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4350" y="1371599"/>
            <a:ext cx="3715359" cy="282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5_2#615035149?iti=78&amp;htil=40&amp;vcp=1&amp;vis=1&amp;pid=3d498b0bb&amp;color=0,0,0&amp;vtp=1&amp;vaab=1&amp;bbb=1"/>
          <p:cNvSpPr/>
          <p:nvPr/>
        </p:nvSpPr>
        <p:spPr>
          <a:xfrm>
            <a:off x="9656763" y="419471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BD.145_3#615035149?htil=40&amp;vcp=1&amp;vis=1&amp;pid=3d498b0bb&amp;color=0,0,0&amp;vtp=1&amp;vaab=1&amp;bt=1&amp;bbb=1"/>
              <p:cNvSpPr/>
              <p:nvPr/>
            </p:nvSpPr>
            <p:spPr>
              <a:xfrm>
                <a:off x="539496" y="866204"/>
                <a:ext cx="6099048" cy="58388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（2）静止时铁棒所受浮力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BD.145_3#615035149?htil=40&amp;vcp=1&amp;vis=1&amp;pid=3d498b0bb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6204"/>
                <a:ext cx="6099048" cy="583883"/>
              </a:xfrm>
              <a:prstGeom prst="rect">
                <a:avLst/>
              </a:prstGeom>
              <a:blipFill rotWithShape="1">
                <a:blip r:embed="rId4"/>
                <a:stretch>
                  <a:fillRect l="-6" t="-11" r="4" b="-13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615035149?htil=40&amp;vcp=1&amp;vis=1&amp;pid=3d498b0bb&amp;color=0,0,0&amp;vtp=1&amp;vaab=1&amp;bbb=1&amp;hb=1"/>
              <p:cNvSpPr/>
              <p:nvPr/>
            </p:nvSpPr>
            <p:spPr>
              <a:xfrm>
                <a:off x="539495" y="1456691"/>
                <a:ext cx="7594855" cy="448652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铁棒的体积为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𝑙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浸没时，铁棒排开水的体积等于自身的体积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所以静止时铁棒所受的浮力为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615035149?htil=40&amp;vcp=1&amp;vis=1&amp;pid=3d498b0b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" y="1456691"/>
                <a:ext cx="7594855" cy="4486529"/>
              </a:xfrm>
              <a:prstGeom prst="rect">
                <a:avLst/>
              </a:prstGeom>
              <a:blipFill rotWithShape="1">
                <a:blip r:embed="rId5"/>
                <a:stretch>
                  <a:fillRect l="-5" b="-1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47_1#3c6df1a78?iti=79&amp;htil=41&amp;vcp=1&amp;vis=1&amp;pid=3d498b0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041" y="919290"/>
            <a:ext cx="4389120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47_2#3c6df1a78?iti=79&amp;htil=41&amp;vcp=1&amp;vis=1&amp;pid=3d498b0bb&amp;color=0,0,0&amp;vtp=1&amp;vaab=1&amp;bbb=1"/>
          <p:cNvSpPr/>
          <p:nvPr/>
        </p:nvSpPr>
        <p:spPr>
          <a:xfrm>
            <a:off x="8677821" y="4361370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3c6df1a78?htil=41&amp;vcp=1&amp;vis=1&amp;pid=3d498b0bb&amp;color=0,0,0&amp;vtp=1&amp;vaab=1&amp;bbb=1&amp;hb=1&amp;hs=1"/>
              <p:cNvSpPr/>
              <p:nvPr/>
            </p:nvSpPr>
            <p:spPr>
              <a:xfrm>
                <a:off x="539496" y="1455611"/>
                <a:ext cx="6592824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容器受到的重力为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注入的水受到的重力为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铁棒浸没后对水的压力大小等于其所受的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浮力，所以铁棒浸没后桌面所受的压力为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3c6df1a78?htil=41&amp;vcp=1&amp;vis=1&amp;pid=3d498b0b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455611"/>
                <a:ext cx="6592824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5" b="-1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3c6df1a78?htil=41&amp;vcp=1&amp;vis=1&amp;pid=3d498b0bb&amp;color=0,0,0&amp;vtp=1&amp;vaab=1&amp;bbb=1&amp;hb=1&amp;hs=1"/>
              <p:cNvSpPr/>
              <p:nvPr/>
            </p:nvSpPr>
            <p:spPr>
              <a:xfrm>
                <a:off x="539995" y="5247768"/>
                <a:ext cx="11112011" cy="60585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=34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3c6df1a78?htil=41&amp;vcp=1&amp;vis=1&amp;pid=3d498b0bb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247768"/>
                <a:ext cx="11112011" cy="605854"/>
              </a:xfrm>
              <a:prstGeom prst="rect">
                <a:avLst/>
              </a:prstGeom>
              <a:blipFill rotWithShape="1">
                <a:blip r:embed="rId5"/>
                <a:stretch>
                  <a:fillRect l="-2" t="-21" r="4" b="-11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70ede45c7?iti=81&amp;htil=42&amp;vcp=1&amp;vis=1&amp;pid=3d498b0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3512" y="820515"/>
            <a:ext cx="245059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70ede45c7?iti=81&amp;htil=42&amp;vcp=1&amp;vis=1&amp;pid=3d498b0bb&amp;color=0,0,0&amp;vtp=1&amp;vaab=1&amp;bbb=1"/>
          <p:cNvSpPr/>
          <p:nvPr/>
        </p:nvSpPr>
        <p:spPr>
          <a:xfrm>
            <a:off x="9566027" y="281289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70ede45c7?htil=42&amp;vcp=1&amp;vis=1&amp;pid=3d498b0bb&amp;color=0,0,0&amp;vtp=1&amp;vaab=1&amp;bt=1&amp;bbb=1&amp;hb=1&amp;hs=1"/>
              <p:cNvSpPr/>
              <p:nvPr/>
            </p:nvSpPr>
            <p:spPr>
              <a:xfrm>
                <a:off x="539496" y="802228"/>
                <a:ext cx="8531352" cy="25460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铁棒浸没后，水在下部分容器上升的高度为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−0.10 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铁棒在下部分容器中排开水的体积为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×0.02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70ede45c7?htil=42&amp;vcp=1&amp;vis=1&amp;pid=3d498b0b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02228"/>
                <a:ext cx="8531352" cy="2546033"/>
              </a:xfrm>
              <a:prstGeom prst="rect">
                <a:avLst/>
              </a:prstGeom>
              <a:blipFill rotWithShape="1">
                <a:blip r:embed="rId4"/>
                <a:stretch>
                  <a:fillRect l="-4" t="-9" r="6" b="-2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0ede45c7?htil=42&amp;vcp=1&amp;vis=1&amp;pid=3d498b0bb&amp;color=0,0,0&amp;vtp=1&amp;vaab=1&amp;bt=1&amp;bbb=1&amp;hb=1&amp;hs=1"/>
              <p:cNvSpPr/>
              <p:nvPr/>
            </p:nvSpPr>
            <p:spPr>
              <a:xfrm>
                <a:off x="539995" y="3351371"/>
                <a:ext cx="11112011" cy="2590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铁棒在上部分容器中排开水的体积为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铁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−4×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0ede45c7?htil=42&amp;vcp=1&amp;vis=1&amp;pid=3d498b0bb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351371"/>
                <a:ext cx="11112011" cy="2590800"/>
              </a:xfrm>
              <a:prstGeom prst="rect">
                <a:avLst/>
              </a:prstGeom>
              <a:blipFill rotWithShape="1">
                <a:blip r:embed="rId5"/>
                <a:stretch>
                  <a:fillRect l="-2" t="-18" r="4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70ede45c7?htil=42&amp;vcp=1&amp;vis=1&amp;pid=3d498b0bb&amp;color=0,0,0&amp;vtp=1&amp;vaab=1&amp;bt=1&amp;bbb=1&amp;hb=1&amp;hs=1&amp;htil=1"/>
              <p:cNvSpPr/>
              <p:nvPr/>
            </p:nvSpPr>
            <p:spPr>
              <a:xfrm>
                <a:off x="539995" y="586281"/>
                <a:ext cx="10070855" cy="525741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6300"/>
                  </a:lnSpc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水在上部分容器中上升的高度为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排上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−2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水的深度为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上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+0.08 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水对容器底的压强为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水对容器底部的压力为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=2 000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70ede45c7?htil=42&amp;vcp=1&amp;vis=1&amp;pid=3d498b0bb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586281"/>
                <a:ext cx="10070855" cy="5257419"/>
              </a:xfrm>
              <a:prstGeom prst="rect">
                <a:avLst/>
              </a:prstGeom>
              <a:blipFill rotWithShape="1">
                <a:blip r:embed="rId2"/>
                <a:stretch>
                  <a:fillRect l="-2" t="-3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70ede45c7?iti=154&amp;htil=42&amp;vcp=1&amp;vis=1&amp;pid=3d498b0b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6833" y="917815"/>
            <a:ext cx="245059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AN.1_1#70ede45c7?iti=154&amp;htil=42&amp;vcp=1&amp;vis=1&amp;pid=3d498b0bb&amp;color=0,0,0&amp;vtp=1&amp;vaab=1&amp;bbb=1"/>
          <p:cNvSpPr/>
          <p:nvPr/>
        </p:nvSpPr>
        <p:spPr>
          <a:xfrm>
            <a:off x="9509348" y="291019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3c7dc2052?vcp=1&amp;pid=11195fb89&amp;color=68,178,23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类型1</a:t>
            </a:r>
            <a:r>
              <a:rPr lang="en-US" altLang="zh-CN" sz="3200" b="1" i="0" dirty="0">
                <a:solidFill>
                  <a:srgbClr val="44B2E7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200" b="1" i="0" dirty="0">
                <a:solidFill>
                  <a:srgbClr val="44B2E7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出液、入液模型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7#f54950d4e?vcp=1&amp;pid=3c7dc2052&amp;color=0,0,0&amp;vtp=1&amp;vaab=1&amp;bbb=1"/>
              <p:cNvSpPr/>
              <p:nvPr/>
            </p:nvSpPr>
            <p:spPr>
              <a:xfrm>
                <a:off x="539496" y="1263495"/>
                <a:ext cx="11109960" cy="18923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抢分攻略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1.题眼解读：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“缓慢”移动（物体处于平衡状态），“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刚好”接触液面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“刚好”离开液面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，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拉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= 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，浸没</a:t>
                </a:r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&lt;m&gt;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排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-1000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物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&lt;/m&gt;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7#f54950d4e?vcp=1&amp;pid=3c7dc205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1892300"/>
              </a:xfrm>
              <a:prstGeom prst="rect">
                <a:avLst/>
              </a:prstGeom>
              <a:blipFill rotWithShape="1">
                <a:blip r:embed="rId3"/>
                <a:stretch>
                  <a:fillRect l="-3" t="-25" r="-1888" b="-4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1_1#dca501890?iti=82&amp;htil=43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2480" y="572770"/>
            <a:ext cx="5049520" cy="295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1_2#dca501890?iti=82&amp;htil=43&amp;vcp=1&amp;vis=1&amp;pid=811fa0fe1&amp;color=0,0,0&amp;vtp=1&amp;vaab=1&amp;bbb=1"/>
          <p:cNvSpPr/>
          <p:nvPr/>
        </p:nvSpPr>
        <p:spPr>
          <a:xfrm>
            <a:off x="9472581" y="3719685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51_3#dca501890?htil=43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554400"/>
                <a:ext cx="7845552" cy="23538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（2024·广西南宁·模拟）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排液模型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B12-3甲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所示，一柱形物体通过绳子与轻质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弹簧悬挂于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𝑂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点，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物体浸没于装水的薄柱形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容器中，上表面恰好与水面相平，阀门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处于关闭状态，弹簧所受拉力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51_3#dca501890?htil=43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7845552" cy="23538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6" b="-29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7_BD.151_3#dca501890?htil=43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3720129"/>
                <a:ext cx="11112011" cy="23829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其伸长量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𝑥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的关系如图B12-3乙所示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。已知容器置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于水平地面上，其底面积为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，容器中水深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，物体的底面积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。容器及绳子重力忽略不计，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zh-CN" altLang="en-US" sz="2800" b="0" i="0" kern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7_BD.151_3#dca501890?htil=43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20129"/>
                <a:ext cx="11112011" cy="2382901"/>
              </a:xfrm>
              <a:prstGeom prst="rect">
                <a:avLst/>
              </a:prstGeom>
              <a:blipFill rotWithShape="1">
                <a:blip r:embed="rId5"/>
                <a:stretch>
                  <a:fillRect l="-3" t="-13" r="-750" b="-30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54_1#e5732643f?vcp=1&amp;vis=1&amp;pid=dca501890&amp;color=0,0,0&amp;vtp=1&amp;vaab=1&amp;bt=1&amp;bbb=1&amp;hb=1"/>
              <p:cNvSpPr/>
              <p:nvPr/>
            </p:nvSpPr>
            <p:spPr>
              <a:xfrm>
                <a:off x="596646" y="2227294"/>
                <a:ext cx="11109960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（3）打开阀门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放出烧杯内的水，当柱形物体有一半露出水面时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，容器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底部所受的液体压强的大小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54_1#e5732643f?vcp=1&amp;vis=1&amp;pid=dca50189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646" y="2227294"/>
                <a:ext cx="11109960" cy="1201357"/>
              </a:xfrm>
              <a:prstGeom prst="rect">
                <a:avLst/>
              </a:prstGeom>
              <a:blipFill rotWithShape="1">
                <a:blip r:embed="rId3"/>
                <a:stretch>
                  <a:fillRect l="-3" t="-29" r="-522" b="-5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55_1#dca501890?iti=83&amp;vcp=1&amp;vis=1&amp;pid=dca50189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9202" y="2871692"/>
            <a:ext cx="4910328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55_2#dca501890?iti=83&amp;vcp=1&amp;vis=1&amp;pid=dca501890&amp;color=0,0,0&amp;vtp=1&amp;vaab=1&amp;bbb=1"/>
          <p:cNvSpPr/>
          <p:nvPr/>
        </p:nvSpPr>
        <p:spPr>
          <a:xfrm>
            <a:off x="8361585" y="543975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图B12-3</a:t>
            </a:r>
            <a:endParaRPr lang="en-US" altLang="zh-CN" sz="2800" dirty="0"/>
          </a:p>
        </p:txBody>
      </p:sp>
      <p:sp>
        <p:nvSpPr>
          <p:cNvPr id="5" name="QO_8_BD.152_1#f1c8c14ae?vcp=1&amp;vis=1&amp;pid=dca501890&amp;color=0,0,0&amp;vtp=1&amp;vaab=1&amp;bbb=1&amp;hs=1"/>
          <p:cNvSpPr/>
          <p:nvPr/>
        </p:nvSpPr>
        <p:spPr>
          <a:xfrm>
            <a:off x="605536" y="1079164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（1）物体所受的浮力大小；</a:t>
            </a:r>
            <a:endParaRPr lang="en-US" altLang="zh-CN" sz="2800" dirty="0"/>
          </a:p>
        </p:txBody>
      </p:sp>
      <p:sp>
        <p:nvSpPr>
          <p:cNvPr id="6" name="QO_8_BD.153_1#28aeebaf7?vcp=1&amp;vis=1&amp;pid=dca501890&amp;color=0,0,0&amp;vtp=1&amp;vaab=1&amp;bbb=1&amp;hs=1"/>
          <p:cNvSpPr/>
          <p:nvPr/>
        </p:nvSpPr>
        <p:spPr>
          <a:xfrm>
            <a:off x="605536" y="1680636"/>
            <a:ext cx="1110996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（2）容器对水平地面的压强大小；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56_1#f1c8c14ae?iti=84&amp;htil=44&amp;vcp=1&amp;vis=1&amp;pid=dca50189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1498" y="3574382"/>
            <a:ext cx="487375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56_2#f1c8c14ae?iti=84&amp;htil=44&amp;vcp=1&amp;vis=1&amp;pid=dca501890&amp;color=0,0,0&amp;vtp=1&amp;vaab=1&amp;bbb=1"/>
          <p:cNvSpPr/>
          <p:nvPr/>
        </p:nvSpPr>
        <p:spPr>
          <a:xfrm>
            <a:off x="5325936" y="572951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f1c8c14ae?htil=44&amp;vcp=1&amp;vis=1&amp;pid=dca501890&amp;color=0,0,0&amp;vtp=1&amp;vaab=1&amp;bbb=1&amp;hb=1"/>
              <p:cNvSpPr/>
              <p:nvPr/>
            </p:nvSpPr>
            <p:spPr>
              <a:xfrm>
                <a:off x="434720" y="1039463"/>
                <a:ext cx="11090530" cy="382866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解：(1)物体的体积为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物体浸没在水中所受的浮力大小为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f1c8c14ae?htil=44&amp;vcp=1&amp;vis=1&amp;pid=dca50189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20" y="1039463"/>
                <a:ext cx="11090530" cy="3828669"/>
              </a:xfrm>
              <a:prstGeom prst="rect">
                <a:avLst/>
              </a:prstGeom>
              <a:blipFill rotWithShape="1">
                <a:blip r:embed="rId4"/>
                <a:stretch>
                  <a:fillRect l="-3" t="-16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28aeebaf7?iti=86&amp;htil=45&amp;vcp=1&amp;vis=1&amp;pid=dca5018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8685" y="3151505"/>
            <a:ext cx="4810760" cy="282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28aeebaf7?iti=86&amp;htil=45&amp;vcp=1&amp;vis=1&amp;pid=dca501890&amp;color=0,0,0&amp;vtp=1&amp;vaab=1&amp;bbb=1"/>
          <p:cNvSpPr/>
          <p:nvPr/>
        </p:nvSpPr>
        <p:spPr>
          <a:xfrm>
            <a:off x="8771577" y="5750782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28aeebaf7?htil=45&amp;vcp=1&amp;vis=1&amp;pid=dca501890&amp;color=0,0,0&amp;vtp=1&amp;vaab=1&amp;bt=1&amp;bbb=1&amp;hb=1&amp;hs=1"/>
              <p:cNvSpPr/>
              <p:nvPr/>
            </p:nvSpPr>
            <p:spPr>
              <a:xfrm>
                <a:off x="539496" y="584422"/>
                <a:ext cx="8114174" cy="524256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容器中水的体积为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−1 000 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=3 000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水受到的重力为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×3×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物体间的作用力是相互的，故容器对桌面的压力为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28aeebaf7?htil=45&amp;vcp=1&amp;vis=1&amp;pid=dca5018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4422"/>
                <a:ext cx="8114174" cy="5242560"/>
              </a:xfrm>
              <a:prstGeom prst="rect">
                <a:avLst/>
              </a:prstGeom>
              <a:blipFill rotWithShape="1">
                <a:blip r:embed="rId4"/>
                <a:stretch>
                  <a:fillRect l="-5" t="-4" r="6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28aeebaf7?htil=45&amp;vcp=1&amp;vis=1&amp;pid=dca501890&amp;color=0,0,0&amp;vtp=1&amp;vaab=1&amp;bt=1&amp;bbb=1&amp;hb=1&amp;hs=1&amp;htil=1"/>
              <p:cNvSpPr/>
              <p:nvPr/>
            </p:nvSpPr>
            <p:spPr>
              <a:xfrm>
                <a:off x="539496" y="3617141"/>
                <a:ext cx="7800848" cy="21336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+30 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=40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容器对水平地面的压强为</a:t>
                </a:r>
                <a:endParaRPr lang="en-US" altLang="zh-CN" sz="2800" dirty="0"/>
              </a:p>
              <a:p>
                <a:pPr latinLnBrk="1">
                  <a:lnSpc>
                    <a:spcPts val="66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压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200×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−4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28aeebaf7?htil=45&amp;vcp=1&amp;vis=1&amp;pid=dca5018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617141"/>
                <a:ext cx="7800848" cy="2133600"/>
              </a:xfrm>
              <a:prstGeom prst="rect">
                <a:avLst/>
              </a:prstGeom>
              <a:blipFill rotWithShape="1">
                <a:blip r:embed="rId5"/>
                <a:stretch>
                  <a:fillRect l="-5" t="-8" r="3" b="-8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e5732643f?iti=88&amp;htil=46&amp;vcp=1&amp;vis=1&amp;pid=dca50189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671957"/>
            <a:ext cx="487375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e5732643f?iti=88&amp;htil=46&amp;vcp=1&amp;vis=1&amp;pid=dca501890&amp;color=0,0,0&amp;vtp=1&amp;vaab=1&amp;bbb=1"/>
          <p:cNvSpPr/>
          <p:nvPr/>
        </p:nvSpPr>
        <p:spPr>
          <a:xfrm>
            <a:off x="8387366" y="3230499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e5732643f?htil=46&amp;vcp=1&amp;vis=1&amp;pid=dca501890&amp;color=0,0,0&amp;vtp=1&amp;vaab=1&amp;bt=1&amp;bbb=1&amp;hb=1&amp;hs=1"/>
              <p:cNvSpPr/>
              <p:nvPr/>
            </p:nvSpPr>
            <p:spPr>
              <a:xfrm>
                <a:off x="538861" y="593344"/>
                <a:ext cx="6099048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000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当柱形物体有一半露出水面时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减小的浮力为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根据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可知弹簧测力计的示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数增大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由题图乙知，此时弹簧长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度增大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，即物体下降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0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此</a:t>
                </a:r>
                <a:r>
                  <a:rPr lang="en-US" altLang="zh-CN" sz="280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  <a:sym typeface="+mn-ea"/>
                  </a:rPr>
                  <a:t>时的液体深度为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e5732643f?htil=46&amp;vcp=1&amp;vis=1&amp;pid=dca501890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61" y="593344"/>
                <a:ext cx="6099048" cy="3792157"/>
              </a:xfrm>
              <a:prstGeom prst="rect">
                <a:avLst/>
              </a:prstGeom>
              <a:blipFill rotWithShape="1">
                <a:blip r:embed="rId4"/>
                <a:stretch>
                  <a:fillRect l="-6" t="-7" r="4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e5732643f?htil=46&amp;vcp=1&amp;vis=1&amp;pid=dca501890&amp;color=0,0,0&amp;vtp=1&amp;vaab=1&amp;bt=1&amp;bbb=1&amp;hb=1&amp;hs=1&amp;htil=1"/>
              <p:cNvSpPr/>
              <p:nvPr/>
            </p:nvSpPr>
            <p:spPr>
              <a:xfrm>
                <a:off x="539750" y="3877945"/>
                <a:ext cx="8613775" cy="23482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物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)=20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−(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=0.125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容器底部所受的液体压强为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×0.125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e5732643f?htil=46&amp;vcp=1&amp;vis=1&amp;pid=dca501890&amp;color=0,0,0&amp;vtp=1&amp;vaab=1&amp;bt=1&amp;bbb=1&amp;hb=1&amp;hs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750" y="3877945"/>
                <a:ext cx="8613775" cy="23482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2_1#2466d9c6d?iti=89&amp;htil=47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0778" y="689070"/>
            <a:ext cx="1536192" cy="165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2_2#2466d9c6d?iti=89&amp;htil=47&amp;vcp=1&amp;vis=1&amp;pid=811fa0fe1&amp;color=0,0,0&amp;vtp=1&amp;vaab=1&amp;bbb=1"/>
          <p:cNvSpPr/>
          <p:nvPr/>
        </p:nvSpPr>
        <p:spPr>
          <a:xfrm>
            <a:off x="9846094" y="247113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62_3#2466d9c6d?htil=47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670782"/>
                <a:ext cx="8887968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（2024·河北唐山·模拟）注液模型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如图B12-4所示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有弹性的轻质细线长度为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，下端固定在容器底部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，上端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与正方体小木块相连接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。现在向容器内注水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，当水深为</a:t>
                </a: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时，细线长度恰好为原长。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再次向容器内缓慢注水，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62_3#2466d9c6d?htil=47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70782"/>
                <a:ext cx="8887968" cy="2496757"/>
              </a:xfrm>
              <a:prstGeom prst="rect">
                <a:avLst/>
              </a:prstGeom>
              <a:blipFill rotWithShape="1">
                <a:blip r:embed="rId4"/>
                <a:stretch>
                  <a:fillRect l="-4" t="-9" r="3" b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O_8_BD.163_1#f43859538?vcp=1&amp;vis=1&amp;pid=2466d9c6d&amp;color=0,0,0&amp;vtp=1&amp;vaab=1&amp;bbb=1&amp;hs=1"/>
          <p:cNvSpPr/>
          <p:nvPr/>
        </p:nvSpPr>
        <p:spPr>
          <a:xfrm>
            <a:off x="539496" y="4432331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（1）两次注水过程相比，水对容器底部压力的变化量；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64_1#77fa10928?vcp=1&amp;vis=1&amp;pid=2466d9c6d&amp;color=0,0,0&amp;vtp=1&amp;vaab=1&amp;bbb=1&amp;hs=1"/>
              <p:cNvSpPr/>
              <p:nvPr/>
            </p:nvSpPr>
            <p:spPr>
              <a:xfrm>
                <a:off x="539496" y="4990496"/>
                <a:ext cx="11109960" cy="5966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（2）小木块的密度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64_1#77fa10928?vcp=1&amp;vis=1&amp;pid=2466d9c6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0496"/>
                <a:ext cx="11109960" cy="596646"/>
              </a:xfrm>
              <a:prstGeom prst="rect">
                <a:avLst/>
              </a:prstGeom>
              <a:blipFill rotWithShape="1">
                <a:blip r:embed="rId5"/>
                <a:stretch>
                  <a:fillRect l="-3" t="-5" r="3" b="-13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8_BD.165_1#29e06c287?vcp=1&amp;vis=1&amp;pid=2466d9c6d&amp;color=0,0,0&amp;vtp=1&amp;vaab=1&amp;bbb=1&amp;hs=1"/>
          <p:cNvSpPr/>
          <p:nvPr/>
        </p:nvSpPr>
        <p:spPr>
          <a:xfrm>
            <a:off x="539496" y="5593873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（3）细线对小木块的拉力。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BD.162_3#2466d9c6d?htil=47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3169126"/>
                <a:ext cx="11112011" cy="12526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直至小木块刚好完全浸没在水中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，此时水深为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。已知水的密度为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BD.162_3#2466d9c6d?htil=47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69126"/>
                <a:ext cx="11112011" cy="1252601"/>
              </a:xfrm>
              <a:prstGeom prst="rect">
                <a:avLst/>
              </a:prstGeom>
              <a:blipFill rotWithShape="1">
                <a:blip r:embed="rId6"/>
                <a:stretch>
                  <a:fillRect l="-3" t="-38" r="-332" b="-6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66_1#f43859538?iti=90&amp;htil=48&amp;vcp=1&amp;vis=1&amp;pid=2466d9c6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351" y="798925"/>
            <a:ext cx="165506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66_2#f43859538?iti=90&amp;htil=48&amp;vcp=1&amp;vis=1&amp;pid=2466d9c6d&amp;color=0,0,0&amp;vtp=1&amp;vaab=1&amp;bbb=1"/>
          <p:cNvSpPr/>
          <p:nvPr/>
        </p:nvSpPr>
        <p:spPr>
          <a:xfrm>
            <a:off x="9789102" y="2704814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图B12-4</a:t>
            </a:r>
            <a:endParaRPr lang="en-US" altLang="zh-CN" sz="2800" dirty="0"/>
          </a:p>
        </p:txBody>
      </p:sp>
      <p:sp>
        <p:nvSpPr>
          <p:cNvPr id="5" name="QO_8_AN.1_1#f43859538?htil=48&amp;vcp=1&amp;vis=1&amp;pid=2466d9c6d&amp;color=0,0,0&amp;vtp=1&amp;vaab=1&amp;bbb=1&amp;hb=1&amp;hs=1"/>
          <p:cNvSpPr/>
          <p:nvPr/>
        </p:nvSpPr>
        <p:spPr>
          <a:xfrm>
            <a:off x="539496" y="1408334"/>
            <a:ext cx="8878824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解：(1)依题意得，第一次注水，细线长度恰好为原长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块刚好漂浮在水面上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；再次向容器内缓慢注水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，直至小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木块刚好完全浸没在水中，水的深度的变化量为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f43859538?htil=48&amp;vcp=1&amp;vis=1&amp;pid=2466d9c6d&amp;color=0,0,0&amp;vtp=1&amp;vaab=1&amp;bbb=1&amp;hb=1&amp;hs=1"/>
              <p:cNvSpPr/>
              <p:nvPr/>
            </p:nvSpPr>
            <p:spPr>
              <a:xfrm>
                <a:off x="539995" y="3255486"/>
                <a:ext cx="11112011" cy="248253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𝑔h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得，两次注水过程相比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，水对容器底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部压力的变化量为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𝑝𝑆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h𝑆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f43859538?htil=48&amp;vcp=1&amp;vis=1&amp;pid=2466d9c6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255486"/>
                <a:ext cx="11112011" cy="2482533"/>
              </a:xfrm>
              <a:prstGeom prst="rect">
                <a:avLst/>
              </a:prstGeom>
              <a:blipFill rotWithShape="1">
                <a:blip r:embed="rId4"/>
                <a:stretch>
                  <a:fillRect l="-2" t="-19" r="4" b="-3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AN.1_1#77fa10928?iti=92&amp;htil=49&amp;vcp=1&amp;vis=1&amp;pid=2466d9c6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82941" y="572689"/>
            <a:ext cx="1455269" cy="156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AN.1_1#77fa10928?iti=92&amp;htil=49&amp;vcp=1&amp;vis=1&amp;pid=2466d9c6d&amp;color=0,0,0&amp;vtp=1&amp;vaab=1&amp;bbb=1"/>
          <p:cNvSpPr/>
          <p:nvPr/>
        </p:nvSpPr>
        <p:spPr>
          <a:xfrm>
            <a:off x="9747794" y="2268651"/>
            <a:ext cx="1325562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8_AN.1_1#77fa10928?htil=49&amp;vcp=1&amp;vis=1&amp;pid=2466d9c6d&amp;color=0,0,0&amp;vtp=1&amp;vaab=1&amp;bt=1&amp;bbb=1&amp;hb=1&amp;hs=1"/>
              <p:cNvSpPr/>
              <p:nvPr/>
            </p:nvSpPr>
            <p:spPr>
              <a:xfrm>
                <a:off x="539496" y="554400"/>
                <a:ext cx="8887968" cy="23062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木块刚好漂浮在水面上时，木块排开水的体积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木块受到的重力为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8_AN.1_1#77fa10928?htil=49&amp;vcp=1&amp;vis=1&amp;pid=2466d9c6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8887968" cy="2306257"/>
              </a:xfrm>
              <a:prstGeom prst="rect">
                <a:avLst/>
              </a:prstGeom>
              <a:blipFill rotWithShape="1">
                <a:blip r:embed="rId4"/>
                <a:stretch>
                  <a:fillRect l="-4" t="-2" r="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77fa10928?htil=49&amp;vcp=1&amp;vis=1&amp;pid=2466d9c6d&amp;color=0,0,0&amp;vtp=1&amp;vaab=1&amp;bt=1&amp;bbb=1&amp;hb=1&amp;hs=1"/>
              <p:cNvSpPr/>
              <p:nvPr/>
            </p:nvSpPr>
            <p:spPr>
              <a:xfrm>
                <a:off x="539995" y="2280091"/>
                <a:ext cx="11112011" cy="318776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小木块刚好浸没在水中时，排开水的体积为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𝑚𝑔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𝜌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得，木块密度为</a:t>
                </a:r>
                <a:endParaRPr lang="en-US" altLang="zh-CN" sz="2800" dirty="0"/>
              </a:p>
              <a:p>
                <a:pPr latinLnBrk="1">
                  <a:lnSpc>
                    <a:spcPts val="6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木块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木块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木块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)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77fa10928?htil=49&amp;vcp=1&amp;vis=1&amp;pid=2466d9c6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280091"/>
                <a:ext cx="11112011" cy="3187764"/>
              </a:xfrm>
              <a:prstGeom prst="rect">
                <a:avLst/>
              </a:prstGeom>
              <a:blipFill rotWithShape="1">
                <a:blip r:embed="rId5"/>
                <a:stretch>
                  <a:fillRect l="-2" t="-14" r="4" b="-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70_1#29e06c287?iti=93&amp;htil=50&amp;vcp=1&amp;vis=1&amp;pid=2466d9c6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86440" y="1219136"/>
            <a:ext cx="1655064" cy="179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70_2#29e06c287?iti=93&amp;htil=50&amp;vcp=1&amp;vis=1&amp;pid=2466d9c6d&amp;color=0,0,0&amp;vtp=1&amp;vaab=1&amp;bbb=1"/>
          <p:cNvSpPr/>
          <p:nvPr/>
        </p:nvSpPr>
        <p:spPr>
          <a:xfrm>
            <a:off x="9751191" y="3125025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图B12-4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29e06c287?htil=50&amp;vcp=1&amp;vis=1&amp;pid=2466d9c6d&amp;color=0,0,0&amp;vtp=1&amp;vaab=1&amp;bbb=1&amp;hb=1&amp;hs=1"/>
              <p:cNvSpPr/>
              <p:nvPr/>
            </p:nvSpPr>
            <p:spPr>
              <a:xfrm>
                <a:off x="539496" y="1755457"/>
                <a:ext cx="8878824" cy="189884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当水深为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时，木块在竖直向上的浮力、竖直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向下的重力与竖直向下的拉力作用下处于静止状态，则</a:t>
                </a:r>
                <a:endParaRPr lang="en-US" altLang="zh-CN" sz="2800" dirty="0"/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′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𝐺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29e06c287?htil=50&amp;vcp=1&amp;vis=1&amp;pid=2466d9c6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55457"/>
                <a:ext cx="8878824" cy="1898841"/>
              </a:xfrm>
              <a:prstGeom prst="rect">
                <a:avLst/>
              </a:prstGeom>
              <a:blipFill rotWithShape="1">
                <a:blip r:embed="rId4"/>
                <a:stretch>
                  <a:fillRect l="-4" t="-17" b="-3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AN.1_1#29e06c287?htil=50&amp;vcp=1&amp;vis=1&amp;pid=2466d9c6d&amp;color=0,0,0&amp;vtp=1&amp;vaab=1&amp;bbb=1&amp;hb=1&amp;hs=1"/>
              <p:cNvSpPr/>
              <p:nvPr/>
            </p:nvSpPr>
            <p:spPr>
              <a:xfrm>
                <a:off x="539995" y="3645535"/>
                <a:ext cx="11112011" cy="193986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拉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木块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−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AN.1_1#29e06c287?htil=50&amp;vcp=1&amp;vis=1&amp;pid=2466d9c6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645535"/>
                <a:ext cx="11112011" cy="1939862"/>
              </a:xfrm>
              <a:prstGeom prst="rect">
                <a:avLst/>
              </a:prstGeom>
              <a:blipFill rotWithShape="1">
                <a:blip r:embed="rId5"/>
                <a:stretch>
                  <a:fillRect l="-2" r="4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7_BD.172_1#3ad474bf0?sp=1&amp;vcp=1&amp;vis=1&amp;pid=811fa0fe1&amp;color=0,0,0&amp;vtp=1&amp;vaab=1&amp;bt=1&amp;bbb=1&amp;hb=1"/>
              <p:cNvSpPr/>
              <p:nvPr/>
            </p:nvSpPr>
            <p:spPr>
              <a:xfrm>
                <a:off x="539496" y="554400"/>
                <a:ext cx="11109960" cy="1773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（2024·上海·中考）入液模型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如图B12-5所示，将盛有液体的容器甲、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乙两容器竖直放在水平面上。甲中液体未知，乙中液体为水，容器的质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量和厚度都忽略不计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，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7_BD.172_1#3ad474bf0?sp=1&amp;vcp=1&amp;vis=1&amp;pid=811fa0fe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773301"/>
              </a:xfrm>
              <a:prstGeom prst="rect">
                <a:avLst/>
              </a:prstGeom>
              <a:blipFill rotWithShape="1">
                <a:blip r:embed="rId3"/>
                <a:stretch>
                  <a:fillRect l="-3" t="-3" r="-1437" b="-41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72_3#3ad474bf0?iti=94&amp;htil=1&amp;vcp=1&amp;vis=1&amp;pid=811fa0fe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2184" y="2455844"/>
            <a:ext cx="3685032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2_5#3ad474bf0?iti=94&amp;htil=1&amp;vcp=1&amp;vis=1&amp;pid=811fa0fe1&amp;color=0,0,0&amp;vtp=1&amp;vaab=1&amp;bbb=1"/>
          <p:cNvSpPr/>
          <p:nvPr/>
        </p:nvSpPr>
        <p:spPr>
          <a:xfrm>
            <a:off x="2651919" y="4695108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#f54950d4e?sp=1&amp;vcp=1&amp;pid=3c7dc2052&amp;color=0,0,0&amp;vtp=1&amp;vaab=1&amp;bt=1&amp;bbb=1"/>
          <p:cNvSpPr/>
          <p:nvPr/>
        </p:nvSpPr>
        <p:spPr>
          <a:xfrm>
            <a:off x="539496" y="1227042"/>
            <a:ext cx="1110996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2.物体入液过程受力分析及计算</a:t>
            </a:r>
            <a:endParaRPr lang="en-US" altLang="zh-CN" sz="2800" dirty="0"/>
          </a:p>
        </p:txBody>
      </p:sp>
      <p:graphicFrame>
        <p:nvGraphicFramePr>
          <p:cNvPr id="10" name="P_7_BD#f54950d4e?colgroup=2,5,8,5,6&amp;vcp=1&amp;pid=3c7dc2052&amp;color=0,0,0&amp;vtp=1&amp;vaab=1&amp;bbb=1&amp;hb=1"/>
          <p:cNvGraphicFramePr>
            <a:graphicFrameLocks noGrp="1"/>
          </p:cNvGraphicFramePr>
          <p:nvPr/>
        </p:nvGraphicFramePr>
        <p:xfrm>
          <a:off x="539496" y="1908651"/>
          <a:ext cx="11064240" cy="3708972"/>
        </p:xfrm>
        <a:graphic>
          <a:graphicData uri="http://schemas.openxmlformats.org/drawingml/2006/table">
            <a:tbl>
              <a:tblPr/>
              <a:tblGrid>
                <a:gridCol w="99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6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6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85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865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状态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物体恰好接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触液面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物体开始浸入液体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中但未完全浸没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物体恰好浸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物体沉底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467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受力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100"/>
                        </a:lnSpc>
                      </a:pPr>
                      <a:r>
                        <a:rPr lang="en-US" altLang="zh-CN" sz="117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0500"/>
                        </a:lnSpc>
                      </a:pPr>
                      <a:r>
                        <a:rPr lang="en-US" altLang="zh-CN" sz="1145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500"/>
                        </a:lnSpc>
                      </a:pPr>
                      <a:r>
                        <a:rPr lang="en-US" altLang="zh-CN" sz="109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100"/>
                        </a:lnSpc>
                      </a:pPr>
                      <a:r>
                        <a:rPr lang="en-US" altLang="zh-CN" sz="11800" b="0" i="0" kern="0" spc="-99900">
                          <a:solidFill>
                            <a:srgbClr val="FFFFFF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_7_BD#f54950d4e.table_image?tii=1&amp;vcp=1&amp;pid=3c7dc205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5356" y="3126137"/>
            <a:ext cx="1837944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7_BD#f54950d4e.table_image?tii=2&amp;vcp=1&amp;pid=3c7dc205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3692" y="3158141"/>
            <a:ext cx="1883664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7_BD#f54950d4e.table_image?tii=3&amp;vcp=1&amp;pid=3c7dc2052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3176" y="3213005"/>
            <a:ext cx="1929384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P_7_BD#f54950d4e.table_image?tii=4&amp;vcp=1&amp;pid=3c7dc2052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2328" y="3121565"/>
            <a:ext cx="185623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74_1#a4ae25284?vcp=1&amp;vis=1&amp;pid=3ad474bf0&amp;color=0,0,0&amp;vtp=1&amp;vaab=1&amp;bt=1&amp;bbb=1"/>
              <p:cNvSpPr/>
              <p:nvPr/>
            </p:nvSpPr>
            <p:spPr>
              <a:xfrm>
                <a:off x="329946" y="3072175"/>
                <a:ext cx="11109960" cy="5427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（2）若乙容器中水的质量为</a:t>
                </a:r>
              </a:p>
              <a:p>
                <a:pPr algn="l" latinLnBrk="1">
                  <a:lnSpc>
                    <a:spcPts val="4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，求乙中水的体积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74_1#a4ae25284?vcp=1&amp;vis=1&amp;pid=3ad474bf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46" y="3072175"/>
                <a:ext cx="11109960" cy="542735"/>
              </a:xfrm>
              <a:prstGeom prst="rect">
                <a:avLst/>
              </a:prstGeom>
              <a:blipFill rotWithShape="1">
                <a:blip r:embed="rId3"/>
                <a:stretch>
                  <a:fillRect l="-3" t="-8" r="3" b="-123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BD.175_2#3ad474bf0?iti=96&amp;htil=1&amp;vcp=1&amp;vis=1&amp;pid=3ad474b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06415" y="1520825"/>
            <a:ext cx="3825875" cy="218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7_BD.175_3#3ad474bf0?iti=97&amp;htil=1&amp;vcp=1&amp;vis=1&amp;pid=3ad474bf0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8035" y="1307465"/>
            <a:ext cx="2397760" cy="2121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BD.175_4#3ad474bf0?iti=96&amp;htil=1&amp;vcp=1&amp;vis=1&amp;pid=3ad474bf0&amp;color=0,0,0&amp;vtp=1&amp;vaab=1&amp;bbb=1"/>
          <p:cNvSpPr/>
          <p:nvPr/>
        </p:nvSpPr>
        <p:spPr>
          <a:xfrm>
            <a:off x="6716808" y="3693078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图B12-5</a:t>
            </a:r>
            <a:endParaRPr lang="en-US" altLang="zh-CN" sz="2800" dirty="0"/>
          </a:p>
        </p:txBody>
      </p:sp>
      <p:sp>
        <p:nvSpPr>
          <p:cNvPr id="6" name="QO_7_BD.175_5#3ad474bf0?iti=97&amp;htil=1&amp;vcp=1&amp;vis=1&amp;pid=3ad474bf0&amp;color=0,0,0&amp;vtp=1&amp;vaab=1&amp;bbb=1"/>
          <p:cNvSpPr/>
          <p:nvPr/>
        </p:nvSpPr>
        <p:spPr>
          <a:xfrm>
            <a:off x="9923558" y="3591478"/>
            <a:ext cx="1325562" cy="53498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176_1#04678644c?vcp=1&amp;vis=1&amp;pid=3ad474bf0&amp;color=0,0,0&amp;vtp=1&amp;vaab=1&amp;bbb=1&amp;hb=1"/>
              <p:cNvSpPr/>
              <p:nvPr/>
            </p:nvSpPr>
            <p:spPr>
              <a:xfrm>
                <a:off x="329946" y="4305916"/>
                <a:ext cx="11109960" cy="17442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（3）如图B12-6所示，若在乙容器中再加入一定水，则此时水的深度为</a:t>
                </a:r>
              </a:p>
              <a:p>
                <a:pPr latinLnBrk="1">
                  <a:lnSpc>
                    <a:spcPts val="4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将乙容器放进甲容器中，甲容器的液面比乙容器的水面高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0.05 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</a:p>
              <a:p>
                <a:pPr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求此时甲容器中液体的密度。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176_1#04678644c?vcp=1&amp;vis=1&amp;pid=3ad474b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46" y="4305916"/>
                <a:ext cx="11109960" cy="1744282"/>
              </a:xfrm>
              <a:prstGeom prst="rect">
                <a:avLst/>
              </a:prstGeom>
              <a:blipFill rotWithShape="1">
                <a:blip r:embed="rId6"/>
                <a:stretch>
                  <a:fillRect l="-3" t="-35" r="-4215" b="-4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8_BD.173_1#7171a49a2?vcp=1&amp;vis=1&amp;pid=3ad474bf0&amp;color=0,0,0&amp;vtp=1&amp;vaab=1&amp;bbb=1&amp;hb=1"/>
              <p:cNvSpPr/>
              <p:nvPr/>
            </p:nvSpPr>
            <p:spPr>
              <a:xfrm>
                <a:off x="234061" y="942639"/>
                <a:ext cx="11109960" cy="115208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（1）若甲容器中液体质量为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ts val="48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受力面积为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，求甲容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器对地面的压强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8_BD.173_1#7171a49a2?vcp=1&amp;vis=1&amp;pid=3ad474bf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61" y="942639"/>
                <a:ext cx="11109960" cy="1152081"/>
              </a:xfrm>
              <a:prstGeom prst="rect">
                <a:avLst/>
              </a:prstGeom>
              <a:blipFill rotWithShape="1">
                <a:blip r:embed="rId7"/>
                <a:stretch>
                  <a:fillRect l="-3" t="-26" r="3" b="-59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7171a49a2?vcp=1&amp;vis=1&amp;pid=3ad474bf0&amp;color=0,0,0&amp;vtp=1&amp;vaab=1&amp;bt=1&amp;bbb=1"/>
              <p:cNvSpPr/>
              <p:nvPr/>
            </p:nvSpPr>
            <p:spPr>
              <a:xfrm>
                <a:off x="541020" y="603295"/>
                <a:ext cx="11109960" cy="33655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解：(1)甲容器中液体的重力为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×10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容器的质量和厚度都忽略不计，则甲容器对地面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的压力为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=12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甲容器对地面的压强为</a:t>
                </a:r>
                <a:endParaRPr lang="en-US" altLang="zh-CN" sz="2800" dirty="0"/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𝐹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甲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N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1.2×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−3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4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7171a49a2?vcp=1&amp;vis=1&amp;pid=3ad474bf0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603295"/>
                <a:ext cx="11109960" cy="3365500"/>
              </a:xfrm>
              <a:prstGeom prst="rect">
                <a:avLst/>
              </a:prstGeom>
              <a:blipFill rotWithShape="1">
                <a:blip r:embed="rId3"/>
                <a:stretch>
                  <a:fillRect t="-1" b="-15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7_AN.1_1#7171a49a2?iti=100&amp;htil=1&amp;vcp=1&amp;vis=1&amp;pid=3ad474b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54999" y="1044588"/>
            <a:ext cx="3154680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7_AN.1_1#7171a49a2?iti=100&amp;htil=1&amp;vcp=1&amp;vis=1&amp;pid=3ad474bf0&amp;color=0,0,0&amp;vtp=1&amp;vaab=1&amp;bbb=1"/>
          <p:cNvSpPr/>
          <p:nvPr/>
        </p:nvSpPr>
        <p:spPr>
          <a:xfrm>
            <a:off x="9669558" y="2982100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图B12-5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AN.1_1#a4ae25284?vcp=1&amp;vis=1&amp;pid=3ad474bf0&amp;color=0,0,0&amp;vtp=1&amp;vaab=1&amp;bbb=1"/>
              <p:cNvSpPr/>
              <p:nvPr/>
            </p:nvSpPr>
            <p:spPr>
              <a:xfrm>
                <a:off x="634746" y="4684840"/>
                <a:ext cx="11109960" cy="1359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乙中水的体积为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−3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AN.1_1#a4ae25284?vcp=1&amp;vis=1&amp;pid=3ad474bf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46" y="4684840"/>
                <a:ext cx="11109960" cy="1359535"/>
              </a:xfrm>
              <a:prstGeom prst="rect">
                <a:avLst/>
              </a:prstGeom>
              <a:blipFill rotWithShape="1">
                <a:blip r:embed="rId5"/>
                <a:stretch>
                  <a:fillRect l="-3" t="-33" r="3" b="-12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7" grpId="0" build="p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AN.1_1#04678644c?vcp=1&amp;vis=1&amp;pid=3ad474bf0&amp;color=0,0,0&amp;vtp=1&amp;vaab=1&amp;bt=1&amp;bbb=1&amp;hb=1"/>
              <p:cNvSpPr/>
              <p:nvPr/>
            </p:nvSpPr>
            <p:spPr>
              <a:xfrm>
                <a:off x="539496" y="554400"/>
                <a:ext cx="11109960" cy="306165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以容器整体为受力分析对象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因为容器的质量和厚度都忽略不计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乙容器在甲中漂浮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algn="l"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故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浮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排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(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液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乙水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h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1.0×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kg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/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m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0.2 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+0.05 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=0.8×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AN.1_1#04678644c?vcp=1&amp;vis=1&amp;pid=3ad474bf0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3061653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43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QO_7_AN.1_1#7171a49a2?iti=101&amp;htil=1&amp;vcp=1&amp;vis=1&amp;pid=3ad474bf0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03310" y="668020"/>
            <a:ext cx="2733040" cy="241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O_7_AN.1_1#7171a49a2?iti=101&amp;htil=1&amp;vcp=1&amp;vis=1&amp;pid=3ad474bf0&amp;color=0,0,0&amp;vtp=1&amp;vaab=1&amp;bbb=1"/>
          <p:cNvSpPr/>
          <p:nvPr/>
        </p:nvSpPr>
        <p:spPr>
          <a:xfrm>
            <a:off x="9089168" y="3429108"/>
            <a:ext cx="1325562" cy="4709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图B12-6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10" grpId="0" build="p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83_1#a17abf0fd?iti=108&amp;htil=58&amp;vcp=1&amp;vis=1&amp;pid=811fa0f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3699" y="1858200"/>
            <a:ext cx="3065002" cy="191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83_2#a17abf0fd?iti=108&amp;htil=58&amp;vcp=1&amp;vis=1&amp;pid=811fa0fe1&amp;color=0,0,0&amp;vtp=1&amp;vaab=1&amp;bbb=1"/>
          <p:cNvSpPr/>
          <p:nvPr/>
        </p:nvSpPr>
        <p:spPr>
          <a:xfrm>
            <a:off x="9033419" y="3899916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83_3#a17abf0fd?htil=58&amp;sp=1&amp;vcp=1&amp;vis=1&amp;pid=811fa0fe1&amp;color=0,0,0&amp;vtp=1&amp;vaab=1&amp;bt=1&amp;bbb=1&amp;hb=1"/>
              <p:cNvSpPr/>
              <p:nvPr/>
            </p:nvSpPr>
            <p:spPr>
              <a:xfrm>
                <a:off x="539496" y="1839912"/>
                <a:ext cx="7132320" cy="253530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（2024·上海·模拟）入液模型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如图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B12-7所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示，盛有水的薄壁圆柱形容器甲和实心金属小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球乙置于水平桌面上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容器甲足够高，</a:t>
                </a:r>
              </a:p>
              <a:p>
                <a:pPr latinLnBrk="1">
                  <a:lnSpc>
                    <a:spcPts val="52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,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83_3#a17abf0fd?htil=58&amp;sp=1&amp;vcp=1&amp;vis=1&amp;pid=811fa0fe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39912"/>
                <a:ext cx="7132320" cy="2535301"/>
              </a:xfrm>
              <a:prstGeom prst="rect">
                <a:avLst/>
              </a:prstGeom>
              <a:blipFill rotWithShape="1">
                <a:blip r:embed="rId4"/>
                <a:stretch>
                  <a:fillRect l="-5" t="-13" r="-1099" b="-3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8_BD.185_1#961d6eef2?htil=58&amp;vcp=1&amp;vis=1&amp;pid=a17abf0fd&amp;color=0,0,0&amp;vtp=1&amp;vaab=1&amp;bbb=1&amp;htil=1&amp;hs=1"/>
              <p:cNvSpPr/>
              <p:nvPr/>
            </p:nvSpPr>
            <p:spPr>
              <a:xfrm>
                <a:off x="540494" y="1688388"/>
                <a:ext cx="7506860" cy="55365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（2）若小球乙的密度为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: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8_BD.185_1#961d6eef2?htil=58&amp;vcp=1&amp;vis=1&amp;pid=a17abf0fd&amp;color=0,0,0&amp;vtp=1&amp;vaab=1&amp;bb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94" y="1688388"/>
                <a:ext cx="7506860" cy="553657"/>
              </a:xfrm>
              <a:prstGeom prst="rect">
                <a:avLst/>
              </a:prstGeom>
              <a:blipFill rotWithShape="1">
                <a:blip r:embed="rId2"/>
                <a:stretch>
                  <a:fillRect l="-1" t="-101" r="8" b="-12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9_BD.186_1#3f3873363?vcp=1&amp;vis=1&amp;pid=961d6eef2&amp;color=0,0,0&amp;vtp=1&amp;vaab=1&amp;bbb=1&amp;htil=1"/>
              <p:cNvSpPr/>
              <p:nvPr/>
            </p:nvSpPr>
            <p:spPr>
              <a:xfrm>
                <a:off x="539995" y="2316240"/>
                <a:ext cx="7507360" cy="56832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（a）求小球乙对水平桌面的压力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9_BD.186_1#3f3873363?vcp=1&amp;vis=1&amp;pid=961d6eef2&amp;color=0,0,0&amp;vtp=1&amp;vaab=1&amp;bb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316240"/>
                <a:ext cx="7507360" cy="568325"/>
              </a:xfrm>
              <a:prstGeom prst="rect">
                <a:avLst/>
              </a:prstGeom>
              <a:blipFill rotWithShape="1">
                <a:blip r:embed="rId3"/>
                <a:stretch>
                  <a:fillRect l="-3" t="-70" b="-14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9_BD.187_1#25bbf4aee?vcp=1&amp;vis=1&amp;pid=961d6eef2&amp;color=0,0,0&amp;vtp=1&amp;vaab=1&amp;bbb=1&amp;hb=1&amp;htil=1&amp;hs=1"/>
              <p:cNvSpPr/>
              <p:nvPr/>
            </p:nvSpPr>
            <p:spPr>
              <a:xfrm>
                <a:off x="540494" y="2897011"/>
                <a:ext cx="11112011" cy="12373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（b）把小球乙浸没在容器甲的水中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，小球乙放入前后，水对容器底部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和容器对水平桌面的压强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如下表所示，求小球乙的密度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9_BD.187_1#25bbf4aee?vcp=1&amp;vis=1&amp;pid=961d6eef2&amp;color=0,0,0&amp;vtp=1&amp;vaab=1&amp;bbb=1&amp;hb=1&amp;htil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494" y="2897011"/>
                <a:ext cx="11112011" cy="1237361"/>
              </a:xfrm>
              <a:prstGeom prst="rect">
                <a:avLst/>
              </a:prstGeom>
              <a:blipFill rotWithShape="1">
                <a:blip r:embed="rId4"/>
                <a:stretch>
                  <a:fillRect l="-1" t="-11" r="-546" b="-6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QO_9_BD.187_2#25bbf4aee?colgroup=11,8,8&amp;vcp=1&amp;vis=1&amp;pid=961d6eef2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995" y="4270198"/>
              <a:ext cx="11082528" cy="1967929"/>
            </p:xfrm>
            <a:graphic>
              <a:graphicData uri="http://schemas.openxmlformats.org/drawingml/2006/table">
                <a:tbl>
                  <a:tblPr/>
                  <a:tblGrid>
                    <a:gridCol w="442569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6304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5887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2 940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3 430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7856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2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3 340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4 320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QO_9_BD.187_2#25bbf4aee?colgroup=11,8,8&amp;vcp=1&amp;vis=1&amp;pid=961d6eef2&amp;color=0,0,0&amp;vtp=1&amp;vaab=1&amp;bbb=1&amp;hs=1"/>
              <p:cNvGraphicFramePr>
                <a:graphicFrameLocks noGrp="1"/>
              </p:cNvGraphicFramePr>
              <p:nvPr/>
            </p:nvGraphicFramePr>
            <p:xfrm>
              <a:off x="539995" y="4270198"/>
              <a:ext cx="11082528" cy="1967929"/>
            </p:xfrm>
            <a:graphic>
              <a:graphicData uri="http://schemas.openxmlformats.org/drawingml/2006/table">
                <a:tbl>
                  <a:tblPr/>
                  <a:tblGrid>
                    <a:gridCol w="4425696"/>
                    <a:gridCol w="3328416"/>
                    <a:gridCol w="3328416"/>
                  </a:tblGrid>
                  <a:tr h="63049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9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591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2 940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3 430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781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3 340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50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4 320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6" name="QO_7_BD.183_1#a17abf0fd?iti=157&amp;htil=58&amp;vcp=1&amp;vis=1&amp;pid=811fa0fe1&amp;color=0,0,0&amp;tib=255,255,255&amp;vtp=1&amp;vaab=1&amp;hs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9840" y="1828946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83_2#a17abf0fd?iti=157&amp;htil=58&amp;vcp=1&amp;vis=1&amp;pid=811fa0fe1&amp;color=0,0,0&amp;vtp=1&amp;vaab=1&amp;bbb=1"/>
          <p:cNvSpPr/>
          <p:nvPr/>
        </p:nvSpPr>
        <p:spPr>
          <a:xfrm>
            <a:off x="8779984" y="2477689"/>
            <a:ext cx="1325562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图B12-7</a:t>
            </a:r>
            <a:endParaRPr lang="en-US" altLang="zh-CN" sz="2800" dirty="0"/>
          </a:p>
        </p:txBody>
      </p:sp>
      <p:pic>
        <p:nvPicPr>
          <p:cNvPr id="8" name="QO_7_BD.183_1#a17abf0fd?iti=108&amp;htil=58&amp;vcp=1&amp;vis=1&amp;pid=811fa0fe1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73174" y="538683"/>
            <a:ext cx="3065002" cy="191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QO_8_BD.184_1#ccf594739?htil=58&amp;vcp=1&amp;vis=1&amp;pid=a17abf0fd&amp;color=0,0,0&amp;vtp=1&amp;vaab=1&amp;bbb=1"/>
              <p:cNvSpPr/>
              <p:nvPr/>
            </p:nvSpPr>
            <p:spPr>
              <a:xfrm>
                <a:off x="539496" y="1069784"/>
                <a:ext cx="7132320" cy="580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（1）求距水面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深处水的压强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O_8_BD.184_1#ccf594739?htil=58&amp;vcp=1&amp;vis=1&amp;pid=a17abf0f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69784"/>
                <a:ext cx="7132320" cy="580835"/>
              </a:xfrm>
              <a:prstGeom prst="rect">
                <a:avLst/>
              </a:prstGeom>
              <a:blipFill rotWithShape="1">
                <a:blip r:embed="rId7"/>
                <a:stretch>
                  <a:fillRect l="-5" t="-76" r="5" b="-14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188_2#ccf594739?iti=109&amp;vcp=1&amp;vis=1&amp;pid=a17abf0f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3256" y="844405"/>
            <a:ext cx="3886200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88_3#ccf594739?iti=109&amp;vcp=1&amp;vis=1&amp;pid=a17abf0fd&amp;color=0,0,0&amp;vtp=1&amp;vaab=1&amp;bbb=1"/>
          <p:cNvSpPr/>
          <p:nvPr/>
        </p:nvSpPr>
        <p:spPr>
          <a:xfrm>
            <a:off x="9044210" y="3378817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图B12-7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ccf594739?vcp=1&amp;vis=1&amp;pid=a17abf0fd&amp;color=0,0,0&amp;vtp=1&amp;vaab=1&amp;bbb=1"/>
              <p:cNvSpPr/>
              <p:nvPr/>
            </p:nvSpPr>
            <p:spPr>
              <a:xfrm>
                <a:off x="453136" y="844405"/>
                <a:ext cx="11109960" cy="18411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解：(1)距水面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0.1 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深处水的压强为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𝑝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𝜌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𝑔h</m:t>
                      </m:r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    =1.0×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×10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N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×0.1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m</m:t>
                      </m:r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    =1×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Pa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ccf594739?vcp=1&amp;vis=1&amp;pid=a17abf0f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36" y="844405"/>
                <a:ext cx="11109960" cy="1841119"/>
              </a:xfrm>
              <a:prstGeom prst="rect">
                <a:avLst/>
              </a:prstGeom>
              <a:blipFill rotWithShape="1">
                <a:blip r:embed="rId4"/>
                <a:stretch>
                  <a:fillRect l="-3" t="-27" r="3" b="-40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9_AN.1_1#3f3873363?vcp=1&amp;vis=1&amp;pid=961d6eef2&amp;color=0,0,0&amp;vtp=1&amp;vaab=1&amp;bbb=1"/>
              <p:cNvSpPr/>
              <p:nvPr/>
            </p:nvSpPr>
            <p:spPr>
              <a:xfrm>
                <a:off x="539496" y="3510452"/>
                <a:ext cx="11109960" cy="1231646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(a)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小球乙对水平桌面的压力为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𝐹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9_AN.1_1#3f3873363?vcp=1&amp;vis=1&amp;pid=961d6eef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10452"/>
                <a:ext cx="11109960" cy="1231646"/>
              </a:xfrm>
              <a:prstGeom prst="rect">
                <a:avLst/>
              </a:prstGeom>
              <a:blipFill rotWithShape="1">
                <a:blip r:embed="rId5"/>
                <a:stretch>
                  <a:fillRect l="-3" t="-14" r="3" b="-6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BD.193_1#25bbf4aee?vcp=1&amp;vis=1&amp;pid=961d6eef2&amp;color=0,0,0&amp;vtp=1&amp;vaab=1&amp;bt=1&amp;bbb=1&amp;hb=1"/>
              <p:cNvSpPr/>
              <p:nvPr/>
            </p:nvSpPr>
            <p:spPr>
              <a:xfrm>
                <a:off x="539496" y="1853215"/>
                <a:ext cx="11109960" cy="123736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（b）把小球乙浸没在容器甲的水中，小球乙放入前后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，水对容器底部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和容器对水平桌面的压强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如下表所示，求小球乙的密度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乙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BD.193_1#25bbf4aee?vcp=1&amp;vis=1&amp;pid=961d6ee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3215"/>
                <a:ext cx="11109960" cy="1237361"/>
              </a:xfrm>
              <a:prstGeom prst="rect">
                <a:avLst/>
              </a:prstGeom>
              <a:blipFill rotWithShape="1">
                <a:blip r:embed="rId3"/>
                <a:stretch>
                  <a:fillRect l="-3" t="-23" r="-562" b="-6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" name="QO_9_BD.193_2#25bbf4aee?colgroup=11,8,8&amp;vcp=1&amp;vis=1&amp;pid=961d6eef2&amp;color=0,0,0&amp;vtp=1&amp;vaab=1&amp;bbb=1"/>
              <p:cNvGraphicFramePr>
                <a:graphicFrameLocks noGrp="1"/>
              </p:cNvGraphicFramePr>
              <p:nvPr/>
            </p:nvGraphicFramePr>
            <p:xfrm>
              <a:off x="754761" y="3429221"/>
              <a:ext cx="4805680" cy="1785367"/>
            </p:xfrm>
            <a:graphic>
              <a:graphicData uri="http://schemas.openxmlformats.org/drawingml/2006/table">
                <a:tbl>
                  <a:tblPr/>
                  <a:tblGrid>
                    <a:gridCol w="14249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979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8275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810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930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2940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13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3340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4320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4" name="QO_9_BD.193_2#25bbf4aee?colgroup=11,8,8&amp;vcp=1&amp;vis=1&amp;pid=961d6eef2&amp;color=0,0,0&amp;vtp=1&amp;vaab=1&amp;bbb=1"/>
              <p:cNvGraphicFramePr>
                <a:graphicFrameLocks noGrp="1"/>
              </p:cNvGraphicFramePr>
              <p:nvPr/>
            </p:nvGraphicFramePr>
            <p:xfrm>
              <a:off x="754761" y="3429221"/>
              <a:ext cx="4805680" cy="1785620"/>
            </p:xfrm>
            <a:graphic>
              <a:graphicData uri="http://schemas.openxmlformats.org/drawingml/2006/table">
                <a:tbl>
                  <a:tblPr/>
                  <a:tblGrid>
                    <a:gridCol w="1424940"/>
                    <a:gridCol w="1697990"/>
                    <a:gridCol w="1682750"/>
                  </a:tblGrid>
                  <a:tr h="5810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0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2940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3430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15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3340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4320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9_AN.1_1#25bbf4aee?vcp=1&amp;vis=1&amp;pid=961d6eef2&amp;color=0,0,0&amp;vtp=1&amp;vaab=1&amp;bt=1&amp;bbb=1&amp;hb=1"/>
              <p:cNvSpPr/>
              <p:nvPr/>
            </p:nvSpPr>
            <p:spPr>
              <a:xfrm>
                <a:off x="539496" y="481375"/>
                <a:ext cx="11109960" cy="579075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</a:t>
                </a:r>
                <a:r>
                  <a:rPr lang="zh-CN" altLang="en-US" sz="280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把小球乙浸没在容器甲的水中时液面</a:t>
                </a:r>
              </a:p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上升的高度为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2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小球的体积为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𝑉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h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𝜌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水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小球的重力为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𝐺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𝐹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Δ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容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𝑆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小球的质量为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𝑚</m:t>
                        </m:r>
                      </m:e>
                      <m:sub>
                        <m:r>
                          <a:rPr lang="en-US" altLang="zh-CN" sz="2800" baseline="-100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球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𝐺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球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Δ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sz="2800" baseline="-1000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容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𝑆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小球的密度为</a:t>
                </a:r>
                <a:endParaRPr lang="en-US" altLang="zh-CN" sz="2800" dirty="0"/>
              </a:p>
              <a:p>
                <a:pPr latinLnBrk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球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球</m:t>
                              </m:r>
                            </m:sub>
                          </m:sSub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baseline="-10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</m:num>
                            <m:den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Δ</m:t>
                              </m:r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baseline="-10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𝑆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altLang="zh-CN" sz="2800" b="0" i="1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dirty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𝜌</m:t>
                                  </m:r>
                                </m:e>
                                <m:sub>
                                  <m:r>
                                    <a:rPr lang="en-US" altLang="zh-CN" sz="2800" baseline="-1000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𝑔</m:t>
                              </m:r>
                            </m:den>
                          </m:f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容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Δ</m:t>
                          </m:r>
                          <m:sSub>
                            <m:sSubPr>
                              <m:ctrlPr>
                                <a:rPr lang="en-US" altLang="zh-CN" sz="2800" b="0" i="1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</m:ctrlPr>
                            </m:sSubPr>
                            <m:e>
                              <m:r>
                                <a:rPr lang="en-US" altLang="zh-CN" sz="2800" b="0" i="0" dirty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zh-CN" sz="2800" baseline="-1000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水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b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𝜌</m:t>
                          </m:r>
                        </m:e>
                        <m:sub>
                          <m:r>
                            <a:rPr lang="en-US" altLang="zh-CN" sz="2800" baseline="-1000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水</m:t>
                          </m:r>
                        </m:sub>
                      </m:sSub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=</m:t>
                      </m:r>
                      <m:f>
                        <m:f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fPr>
                        <m:num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4 320 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Pa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−3 340 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Pa</m:t>
                          </m:r>
                        </m:num>
                        <m:den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3 430 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Pa</m:t>
                          </m:r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−2 940 </m:t>
                          </m:r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Pa</m:t>
                          </m:r>
                        </m:den>
                      </m:f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×1.0×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10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kg</m:t>
                      </m:r>
                      <m:r>
                        <a:rPr lang="en-US" altLang="zh-CN" sz="2800" b="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m:t>/</m:t>
                      </m:r>
                      <m:sSup>
                        <m:sSupPr>
                          <m:ctrlPr>
                            <a:rPr lang="en-US" altLang="zh-CN" sz="2800" b="0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m</m:t>
                          </m:r>
                        </m:e>
                        <m:sup>
                          <m:r>
                            <a:rPr lang="en-US" altLang="zh-CN" sz="2800" b="0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altLang="zh-CN" sz="2800" b="0" i="0" dirty="0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/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=2×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9_AN.1_1#25bbf4aee?vcp=1&amp;vis=1&amp;pid=961d6eef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81375"/>
                <a:ext cx="11109960" cy="5790756"/>
              </a:xfrm>
              <a:prstGeom prst="rect">
                <a:avLst/>
              </a:prstGeom>
              <a:blipFill rotWithShape="1">
                <a:blip r:embed="rId3"/>
                <a:stretch>
                  <a:fillRect l="-3" t="-1" r="3" b="-13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" name="QO_9_BD.193_2#25bbf4aee?colgroup=11,8,8&amp;vcp=1&amp;vis=1&amp;pid=961d6eef2&amp;color=0,0,0&amp;vtp=1&amp;vaab=1&amp;bbb=1"/>
              <p:cNvGraphicFramePr>
                <a:graphicFrameLocks noGrp="1"/>
              </p:cNvGraphicFramePr>
              <p:nvPr/>
            </p:nvGraphicFramePr>
            <p:xfrm>
              <a:off x="6671691" y="2617691"/>
              <a:ext cx="4805680" cy="1785367"/>
            </p:xfrm>
            <a:graphic>
              <a:graphicData uri="http://schemas.openxmlformats.org/drawingml/2006/table">
                <a:tbl>
                  <a:tblPr/>
                  <a:tblGrid>
                    <a:gridCol w="14249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6979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8275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8102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93027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水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2 940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3 430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1131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500"/>
                            </a:lnSpc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宋体" panose="02010600030101010101" pitchFamily="2" charset="-122"/>
                                      <a:cs typeface="Times New Roman" panose="02020603050405020304" pitchFamily="34" charset="-12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altLang="zh-CN" sz="2800" spc="-100" baseline="-100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容</m:t>
                                  </m:r>
                                </m:sub>
                              </m:sSub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宋体" panose="02010600030101010101" pitchFamily="2" charset="-122"/>
                                  <a:cs typeface="Times New Roman" panose="02020603050405020304" pitchFamily="34" charset="-120"/>
                                </a:rPr>
                                <m:t>Pa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3 340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4 320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4" name="QO_9_BD.193_2#25bbf4aee?colgroup=11,8,8&amp;vcp=1&amp;vis=1&amp;pid=961d6eef2&amp;color=0,0,0&amp;vtp=1&amp;vaab=1&amp;bbb=1"/>
              <p:cNvGraphicFramePr>
                <a:graphicFrameLocks noGrp="1"/>
              </p:cNvGraphicFramePr>
              <p:nvPr/>
            </p:nvGraphicFramePr>
            <p:xfrm>
              <a:off x="6671691" y="2617691"/>
              <a:ext cx="4805680" cy="1785620"/>
            </p:xfrm>
            <a:graphic>
              <a:graphicData uri="http://schemas.openxmlformats.org/drawingml/2006/table">
                <a:tbl>
                  <a:tblPr/>
                  <a:tblGrid>
                    <a:gridCol w="1424940"/>
                    <a:gridCol w="1697990"/>
                    <a:gridCol w="1682750"/>
                  </a:tblGrid>
                  <a:tr h="581025"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放入后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930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2 940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3 430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115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3 340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4 320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3" name="QO_7_BD.188_2#ccf594739?iti=109&amp;vcp=1&amp;vis=1&amp;pid=a17abf0fd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3980" y="508635"/>
            <a:ext cx="3223260" cy="199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95_1#ecb28d7a0?iti=111&amp;htil=59&amp;vcp=1&amp;vis=1&amp;pid=811fa0fe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4572" y="581832"/>
            <a:ext cx="3061007" cy="137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7_BD.195_2#ecb28d7a0?iti=111&amp;htil=59&amp;vcp=1&amp;vis=1&amp;pid=811fa0fe1&amp;color=0,0,0&amp;vtp=1&amp;vaab=1&amp;bbb=1"/>
          <p:cNvSpPr/>
          <p:nvPr/>
        </p:nvSpPr>
        <p:spPr>
          <a:xfrm>
            <a:off x="8922294" y="2080052"/>
            <a:ext cx="1325562" cy="496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7_BD.195_3#ecb28d7a0?htil=59&amp;sp=1&amp;vcp=1&amp;vis=1&amp;pid=811fa0fe1&amp;color=0,0,0&amp;vtp=1&amp;vaab=1&amp;bt=1&amp;bbb=1&amp;hb=1&amp;hs=1"/>
              <p:cNvSpPr/>
              <p:nvPr/>
            </p:nvSpPr>
            <p:spPr>
              <a:xfrm>
                <a:off x="539496" y="554400"/>
                <a:ext cx="6940296" cy="21633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（2024·河北·中考）注液模型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为质量分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布均匀的长方体物块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，质量为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，边长如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B12-8甲所示。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为内部平滑的圆柱形薄壁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容器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，底面积为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300 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cm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，如图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7_BD.195_3#ecb28d7a0?htil=59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6940296" cy="2163382"/>
              </a:xfrm>
              <a:prstGeom prst="rect">
                <a:avLst/>
              </a:prstGeom>
              <a:blipFill rotWithShape="1">
                <a:blip r:embed="rId4"/>
                <a:stretch>
                  <a:fillRect l="-5" t="-2" r="-694" b="-2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BD.196_1#064196481?vcp=1&amp;vis=1&amp;pid=ecb28d7a0&amp;color=0,0,0&amp;vtp=1&amp;vaab=1&amp;bbb=1&amp;hs=1"/>
              <p:cNvSpPr/>
              <p:nvPr/>
            </p:nvSpPr>
            <p:spPr>
              <a:xfrm>
                <a:off x="539496" y="3812966"/>
                <a:ext cx="11109960" cy="4869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BD.196_1#064196481?vcp=1&amp;vis=1&amp;pid=ecb28d7a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12966"/>
                <a:ext cx="11109960" cy="486982"/>
              </a:xfrm>
              <a:prstGeom prst="rect">
                <a:avLst/>
              </a:prstGeom>
              <a:blipFill rotWithShape="1">
                <a:blip r:embed="rId5"/>
                <a:stretch>
                  <a:fillRect l="-3" t="-87" r="3" b="-9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8_BD.197_1#2d4b8b79c?vcp=1&amp;vis=1&amp;pid=ecb28d7a0&amp;color=0,0,0&amp;vtp=1&amp;vaab=1&amp;bbb=1&amp;hb=1&amp;hs=1"/>
              <p:cNvSpPr/>
              <p:nvPr/>
            </p:nvSpPr>
            <p:spPr>
              <a:xfrm>
                <a:off x="539496" y="4309536"/>
                <a:ext cx="11109960" cy="1045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（2）图甲中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对地面的压强为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且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: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𝑝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=5:2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的质量；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O_8_BD.197_1#2d4b8b79c?vcp=1&amp;vis=1&amp;pid=ecb28d7a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09536"/>
                <a:ext cx="11109960" cy="1045782"/>
              </a:xfrm>
              <a:prstGeom prst="rect">
                <a:avLst/>
              </a:prstGeom>
              <a:blipFill rotWithShape="1">
                <a:blip r:embed="rId6"/>
                <a:stretch>
                  <a:fillRect l="-3" t="-41" r="-431" b="-4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8_BD.198_1#648785167?vcp=1&amp;vis=1&amp;pid=ecb28d7a0&amp;color=0,0,0&amp;vtp=1&amp;vaab=1&amp;bbb=1&amp;hb=1&amp;hs=1"/>
              <p:cNvSpPr/>
              <p:nvPr/>
            </p:nvSpPr>
            <p:spPr>
              <a:xfrm>
                <a:off x="539496" y="5363636"/>
                <a:ext cx="11109960" cy="1045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放入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后，向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中缓慢加水，在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底部的压力恰好最小的所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有情况中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，分析并计算水对容器底部的最小压力。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O_8_BD.198_1#648785167?vcp=1&amp;vis=1&amp;pid=ecb28d7a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63636"/>
                <a:ext cx="11109960" cy="1045782"/>
              </a:xfrm>
              <a:prstGeom prst="rect">
                <a:avLst/>
              </a:prstGeom>
              <a:blipFill rotWithShape="1">
                <a:blip r:embed="rId7"/>
                <a:stretch>
                  <a:fillRect l="-3" t="-41" r="3" b="-4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O_7_BD.195_3#ecb28d7a0?htil=59&amp;sp=1&amp;vcp=1&amp;vis=1&amp;pid=811fa0fe1&amp;color=0,0,0&amp;vtp=1&amp;vaab=1&amp;bt=1&amp;bbb=1&amp;hb=1&amp;hs=1"/>
              <p:cNvSpPr/>
              <p:nvPr/>
            </p:nvSpPr>
            <p:spPr>
              <a:xfrm>
                <a:off x="539995" y="2693588"/>
                <a:ext cx="11112011" cy="10457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B12-8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乙所示。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𝐵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均静置于水平地面上。水的密度为</a:t>
                </a:r>
              </a:p>
              <a:p>
                <a:pPr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1.0×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𝑔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取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10 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N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O_7_BD.195_3#ecb28d7a0?htil=59&amp;sp=1&amp;vcp=1&amp;vis=1&amp;pid=811fa0fe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693588"/>
                <a:ext cx="11112011" cy="1045782"/>
              </a:xfrm>
              <a:prstGeom prst="rect">
                <a:avLst/>
              </a:prstGeom>
              <a:blipFill rotWithShape="1">
                <a:blip r:embed="rId8"/>
                <a:stretch>
                  <a:fillRect l="-2" t="-53" r="4" b="-4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O_7_BD.199_2#064196481?iti=112&amp;vcp=1&amp;vis=1&amp;pid=ecb28d7a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1245153"/>
            <a:ext cx="5458968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99_3#064196481?iti=112&amp;vcp=1&amp;vis=1&amp;pid=ecb28d7a0&amp;color=0,0,0&amp;vtp=1&amp;vaab=1&amp;bbb=1"/>
          <p:cNvSpPr/>
          <p:nvPr/>
        </p:nvSpPr>
        <p:spPr>
          <a:xfrm>
            <a:off x="5431695" y="3767881"/>
            <a:ext cx="132556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图B12-8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O_8_AN.1_1#064196481?vcp=1&amp;vis=1&amp;pid=ecb28d7a0&amp;color=0,0,0&amp;vtp=1&amp;vaab=1&amp;bbb=1"/>
              <p:cNvSpPr/>
              <p:nvPr/>
            </p:nvSpPr>
            <p:spPr>
              <a:xfrm>
                <a:off x="539496" y="4343953"/>
                <a:ext cx="11109960" cy="191731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解：(1)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𝐴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的密度为</a:t>
                </a:r>
                <a:endParaRPr lang="en-US" altLang="zh-CN" sz="2800" dirty="0"/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𝜌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𝐴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34" charset="-120"/>
                              </a:rPr>
                              <m:t>𝐴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300 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g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8 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×5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×10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cm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=0.75×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kg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34" charset="-120"/>
                      </a:rPr>
                      <m:t>/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m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O_8_AN.1_1#064196481?vcp=1&amp;vis=1&amp;pid=ecb28d7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43953"/>
                <a:ext cx="11109960" cy="1917319"/>
              </a:xfrm>
              <a:prstGeom prst="rect">
                <a:avLst/>
              </a:prstGeom>
              <a:blipFill rotWithShape="1">
                <a:blip r:embed="rId4"/>
                <a:stretch>
                  <a:fillRect l="-3" t="-29" r="3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7471</Words>
  <Application>Microsoft Office PowerPoint</Application>
  <PresentationFormat>宽屏</PresentationFormat>
  <Paragraphs>1184</Paragraphs>
  <Slides>131</Slides>
  <Notes>102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131</vt:i4>
      </vt:variant>
    </vt:vector>
  </HeadingPairs>
  <TitlesOfParts>
    <vt:vector size="141" baseType="lpstr">
      <vt:lpstr>Arial (正文)</vt:lpstr>
      <vt:lpstr>等线</vt:lpstr>
      <vt:lpstr>华文隶书</vt:lpstr>
      <vt:lpstr>宋体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ssm</cp:lastModifiedBy>
  <cp:revision>18</cp:revision>
  <dcterms:created xsi:type="dcterms:W3CDTF">2024-12-11T08:15:00Z</dcterms:created>
  <dcterms:modified xsi:type="dcterms:W3CDTF">2025-07-24T02:11:23Z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CF0C8809FB284A92BFF6869C5BA99B82_12</vt:lpwstr>
  </property>
  <property fmtid="{D5CDD505-2E9C-101B-9397-08002B2CF9AE}" pid="3" name="KSOProductBuildVer">
    <vt:lpwstr>2052-12.1.0.18912</vt:lpwstr>
  </property>
</Properties>
</file>