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24" r:id="rId12"/>
    <p:sldId id="266" r:id="rId13"/>
    <p:sldId id="267" r:id="rId14"/>
    <p:sldId id="268" r:id="rId15"/>
    <p:sldId id="269" r:id="rId16"/>
    <p:sldId id="271" r:id="rId17"/>
    <p:sldId id="270" r:id="rId18"/>
    <p:sldId id="325" r:id="rId19"/>
    <p:sldId id="272" r:id="rId20"/>
    <p:sldId id="273" r:id="rId21"/>
    <p:sldId id="274" r:id="rId22"/>
    <p:sldId id="326" r:id="rId23"/>
    <p:sldId id="275" r:id="rId24"/>
    <p:sldId id="276" r:id="rId25"/>
    <p:sldId id="277" r:id="rId26"/>
    <p:sldId id="327" r:id="rId27"/>
    <p:sldId id="279" r:id="rId28"/>
    <p:sldId id="280" r:id="rId29"/>
    <p:sldId id="281" r:id="rId30"/>
    <p:sldId id="282" r:id="rId31"/>
    <p:sldId id="283" r:id="rId32"/>
    <p:sldId id="328" r:id="rId33"/>
    <p:sldId id="284" r:id="rId34"/>
    <p:sldId id="285" r:id="rId35"/>
    <p:sldId id="329" r:id="rId36"/>
    <p:sldId id="286" r:id="rId37"/>
    <p:sldId id="287" r:id="rId38"/>
    <p:sldId id="321" r:id="rId39"/>
    <p:sldId id="330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31" r:id="rId54"/>
    <p:sldId id="301" r:id="rId55"/>
    <p:sldId id="302" r:id="rId56"/>
    <p:sldId id="332" r:id="rId57"/>
    <p:sldId id="303" r:id="rId58"/>
    <p:sldId id="322" r:id="rId59"/>
    <p:sldId id="305" r:id="rId60"/>
    <p:sldId id="307" r:id="rId61"/>
    <p:sldId id="310" r:id="rId62"/>
    <p:sldId id="323" r:id="rId63"/>
    <p:sldId id="311" r:id="rId64"/>
    <p:sldId id="313" r:id="rId65"/>
    <p:sldId id="314" r:id="rId66"/>
    <p:sldId id="316" r:id="rId67"/>
    <p:sldId id="318" r:id="rId6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d49a79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4BA2D35-6FD3-48BF-8CFC-23D68EC2DC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电能 电功 电功率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d49a79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747B55-7822-4866-A285-1316A4441FF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97f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b05b26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d675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6a597f4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8b05b265d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7d675522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电能 电功 电功率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d49a79d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7B99182-7F2B-4332-BA6B-CEC2E19905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97f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b05b26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d675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6a597f4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8b05b265d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7d675522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第23讲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电能 电功 电功率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00C727-B932-1EEA-A7E2-D042E06E185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0F3DC32-FB5D-4DD3-9CF6-94258B429CC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BDDCEB0-66EE-417E-BE3A-870728AC00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97f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b05b26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d675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6a597f4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8b05b265d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7d675522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6AB74A6-9B02-498F-A59B-F8B39BB0F0E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6a597f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b05b265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7d67552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c6a597f4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8b05b265d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77d675522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png"/><Relationship Id="rId4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2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pn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9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1.png"/><Relationship Id="rId4" Type="http://schemas.openxmlformats.org/officeDocument/2006/relationships/image" Target="../media/image2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a85cd3b8a?iti=2&amp;htil=2&amp;vcp=1&amp;vis=1&amp;pid=151b8e8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92" y="710565"/>
            <a:ext cx="323697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a85cd3b8a?iti=2&amp;htil=2&amp;vcp=1&amp;vis=1&amp;pid=151b8e8f9&amp;color=0,0,0&amp;vtp=1&amp;vaab=1&amp;bbb=1"/>
          <p:cNvSpPr/>
          <p:nvPr/>
        </p:nvSpPr>
        <p:spPr>
          <a:xfrm>
            <a:off x="9468168" y="388251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85cd3b8a?htil=2&amp;vcp=1&amp;vis=1&amp;pid=151b8e8f9&amp;color=0,0,0&amp;vtp=1&amp;vaab=1&amp;bt=1&amp;bbb=1&amp;hb=1&amp;hs=1"/>
              <p:cNvSpPr/>
              <p:nvPr/>
            </p:nvSpPr>
            <p:spPr>
              <a:xfrm>
                <a:off x="539496" y="692277"/>
                <a:ext cx="7735824" cy="405568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小明家本月用电等于电能表前后两次示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数之差，即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=1 977.1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−1 877.1 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电能表的转盘转过60圈消耗的电能</a:t>
                </a: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3 000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=0.02×3.6×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a85cd3b8a?htil=2&amp;vcp=1&amp;vis=1&amp;pid=151b8e8f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2277"/>
                <a:ext cx="7735824" cy="4055682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4112" b="-2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EX.2_1#a85cd3b8a?vcp=1&amp;vis=1&amp;pid=151b8e8f9&amp;color=0,0,0&amp;vtp=1&amp;vaab=1&amp;bbb=1&amp;hb=1&amp;hs=1"/>
              <p:cNvSpPr/>
              <p:nvPr/>
            </p:nvSpPr>
            <p:spPr>
              <a:xfrm>
                <a:off x="539496" y="474002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已知电能表所标的参数“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若一段时间内电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能表的转盘转过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圈，则这段时间内电路消耗的电能为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3 000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EX.2_1#a85cd3b8a?vcp=1&amp;vis=1&amp;pid=151b8e8f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40021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29" r="-2140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_1#a85cd3b8a?iti=1&amp;htil=1&amp;vcp=1&amp;vis=1&amp;pid=151b8e8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719" y="1563592"/>
            <a:ext cx="323697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_2#a85cd3b8a?iti=1&amp;htil=1&amp;vcp=1&amp;vis=1&amp;pid=151b8e8f9&amp;color=0,0,0&amp;vtp=1&amp;vaab=1&amp;bbb=1"/>
          <p:cNvSpPr/>
          <p:nvPr/>
        </p:nvSpPr>
        <p:spPr>
          <a:xfrm>
            <a:off x="9457695" y="47355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_3#a85cd3b8a?htil=1&amp;vcp=1&amp;vis=1&amp;pid=151b8e8f9&amp;color=0,0,0&amp;vtp=1&amp;vaab=1&amp;bt=1&amp;bbb=1&amp;hb=1"/>
              <p:cNvSpPr/>
              <p:nvPr/>
            </p:nvSpPr>
            <p:spPr>
              <a:xfrm>
                <a:off x="539496" y="1545304"/>
                <a:ext cx="7735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）小明家中的电能表在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11月初的示数为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12月初的示数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23-1所示，则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11月份他家消耗的电能是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。小明认真观察了几分钟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，记录电能表的转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盘转过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60圈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，则这几分钟内他家的用电器消耗的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3_3#a85cd3b8a?htil=1&amp;vcp=1&amp;vis=1&amp;pid=151b8e8f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735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166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3_3#a85cd3b8a?htil=1&amp;vcp=1&amp;vis=1&amp;pid=151b8e8f9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5807" y="2240248"/>
            <a:ext cx="2093976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AN.4_1#a85cd3b8a.blank?vcp=1&amp;vis=1&amp;pid=151b8e8f9&amp;color=0,0,0&amp;vpa=2&amp;vtp=1&amp;vaab=1&amp;bbb=1"/>
          <p:cNvSpPr/>
          <p:nvPr/>
        </p:nvSpPr>
        <p:spPr>
          <a:xfrm>
            <a:off x="7234270" y="281022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5_1#a85cd3b8a.blank?vcp=1&amp;vis=1&amp;pid=151b8e8f9&amp;color=0,0,0&amp;vpa=3&amp;vtp=1&amp;vaab=1&amp;bbb=1"/>
              <p:cNvSpPr/>
              <p:nvPr/>
            </p:nvSpPr>
            <p:spPr>
              <a:xfrm>
                <a:off x="1668208" y="4853019"/>
                <a:ext cx="16760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5_1#a85cd3b8a.blank?vcp=1&amp;vis=1&amp;pid=151b8e8f9&amp;color=0,0,0&amp;vpa=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208" y="4853019"/>
                <a:ext cx="1676083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4" t="-85" r="23" b="-7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9393ad08?vcp=1&amp;pid=151b8e8f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8_1#f7ff3ed34?iti=3&amp;htil=3&amp;vcp=1&amp;vis=1&amp;pid=99393ad0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7750" y="1285528"/>
            <a:ext cx="323697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8_2#f7ff3ed34?iti=3&amp;htil=3&amp;vcp=1&amp;vis=1&amp;pid=99393ad08&amp;color=0,0,0&amp;vtp=1&amp;vaab=1&amp;bbb=1"/>
          <p:cNvSpPr/>
          <p:nvPr/>
        </p:nvSpPr>
        <p:spPr>
          <a:xfrm>
            <a:off x="9451725" y="44574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8_3#f7ff3ed34?htil=3&amp;sp=1&amp;vcp=1&amp;vis=1&amp;pid=99393ad08&amp;color=0,0,0&amp;vtp=1&amp;vaab=1&amp;bbb=1&amp;hb=1"/>
              <p:cNvSpPr/>
              <p:nvPr/>
            </p:nvSpPr>
            <p:spPr>
              <a:xfrm>
                <a:off x="539496" y="1267240"/>
                <a:ext cx="7735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（2024·四川广元·中考）小英家的电能表表盘如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图23-2所示，她断开其他用电器，只将电饭煲单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独接入电路中正常工作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发现电能表的转盘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转过10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圈。下列说法正确的是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8_3#f7ff3ed34?htil=3&amp;sp=1&amp;vcp=1&amp;vis=1&amp;pid=99393ad0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7358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AN.9_1#f7ff3ed34.bracket?vcp=1&amp;vis=1&amp;pid=99393ad08&amp;color=0,0,0&amp;vpa=4&amp;vtp=1&amp;vaab=1"/>
          <p:cNvSpPr/>
          <p:nvPr/>
        </p:nvSpPr>
        <p:spPr>
          <a:xfrm>
            <a:off x="5657169" y="32337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8_4#f7ff3ed34.choices?htil=3&amp;vcp=1&amp;vis=1&amp;pid=99393ad08&amp;color=0,0,0&amp;vtp=1&amp;vaab=1&amp;bbb=1"/>
              <p:cNvSpPr/>
              <p:nvPr/>
            </p:nvSpPr>
            <p:spPr>
              <a:xfrm>
                <a:off x="539496" y="3839064"/>
                <a:ext cx="7735824" cy="24992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A.电能表是测量电流的仪表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.电能表允许通过的最大电流是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.电能表表盘的示数为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10 226 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.电饭煲正常工作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消耗电能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8_4#f7ff3ed34.choices?htil=3&amp;vcp=1&amp;vis=1&amp;pid=99393ad0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39064"/>
                <a:ext cx="7735824" cy="2499233"/>
              </a:xfrm>
              <a:prstGeom prst="rect">
                <a:avLst/>
              </a:prstGeom>
              <a:blipFill rotWithShape="1">
                <a:blip r:embed="rId5"/>
                <a:stretch>
                  <a:fillRect l="-5" t="-20" b="-3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_1#d973fea4b?vcp=1&amp;vis=1&amp;pid=99393ad08&amp;color=0,0,0&amp;vtp=1&amp;vaab=1&amp;bt=1&amp;bbb=1&amp;hb=1"/>
              <p:cNvSpPr/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（2023·湖北宜昌·中考）某品牌电动汽车的电池容量为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，额定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，充电时它将电能转化为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能存储起来，充满电后它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存储了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的能量。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_1#d973fea4b?vcp=1&amp;vis=1&amp;pid=99393ad0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757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1_1#d973fea4b.blank?vcp=1&amp;vis=1&amp;pid=99393ad08&amp;color=0,0,0&amp;vpa=5&amp;vtp=1&amp;vaab=1&amp;bbb=1"/>
          <p:cNvSpPr/>
          <p:nvPr/>
        </p:nvSpPr>
        <p:spPr>
          <a:xfrm>
            <a:off x="6410864" y="31226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化学</a:t>
            </a:r>
            <a:endParaRPr lang="en-US" altLang="zh-CN" sz="2800" dirty="0"/>
          </a:p>
        </p:txBody>
      </p:sp>
      <p:sp>
        <p:nvSpPr>
          <p:cNvPr id="4" name="QB_8_AN.12_1#d973fea4b.blank?vcp=1&amp;vis=1&amp;pid=99393ad08&amp;color=0,0,0&amp;vpa=6&amp;vtp=1&amp;vaab=1&amp;bbb=1"/>
          <p:cNvSpPr/>
          <p:nvPr/>
        </p:nvSpPr>
        <p:spPr>
          <a:xfrm>
            <a:off x="1616614" y="374938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92b4842?vcp=1&amp;pid=8b05b265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电功率及其计算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7920c4e90?vcp=1&amp;pid=2392b4842&amp;color=0,0,0&amp;vtp=1&amp;vaab=1&amp;bbb=1"/>
              <p:cNvSpPr/>
              <p:nvPr/>
            </p:nvSpPr>
            <p:spPr>
              <a:xfrm>
                <a:off x="539496" y="1263495"/>
                <a:ext cx="11109960" cy="45281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时应注意：①各物理量必须统一用国际单位；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②明确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是针对同一元件、同一时刻的值，不能张冠李戴；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③先明确电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路结构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，再结合欧姆定律和串、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并联电路的特点等知识进行分析。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计算用电器的电功率时，首先考虑用公式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再考虑：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串联电路中电流处处相等，用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分析较为方便；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②并联电路各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支路电路两端电压相等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分析较为方便。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7920c4e90?vcp=1&amp;pid=2392b484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4528185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_1#e5236fd17?iti=4&amp;htil=4&amp;vcp=1&amp;vis=1&amp;pid=2392b48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8294" y="1243552"/>
            <a:ext cx="3922776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_2#e5236fd17?iti=4&amp;htil=4&amp;vcp=1&amp;vis=1&amp;pid=2392b4842&amp;color=0,0,0&amp;vtp=1&amp;vaab=1&amp;bbb=1"/>
          <p:cNvSpPr/>
          <p:nvPr/>
        </p:nvSpPr>
        <p:spPr>
          <a:xfrm>
            <a:off x="9065169" y="44337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3_3#e5236fd17?htil=4&amp;sp=1&amp;vcp=1&amp;vis=1&amp;pid=2392b4842&amp;color=0,0,0&amp;vtp=1&amp;vaab=1&amp;bt=1&amp;bbb=1&amp;hb=1"/>
              <p:cNvSpPr/>
              <p:nvPr/>
            </p:nvSpPr>
            <p:spPr>
              <a:xfrm>
                <a:off x="539496" y="1225264"/>
                <a:ext cx="70500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（2024·福建·模拟）在如图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23-3所示的电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，电源电压保持不变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均闭合时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，电路消耗的功率为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断开时，电压表的示数是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消耗的功率为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3_3#e5236fd17?htil=4&amp;sp=1&amp;vcp=1&amp;vis=1&amp;pid=2392b48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050024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EX.1_1#e5236fd17?vcp=1&amp;vis=1&amp;pid=2392b4842&amp;color=0,0,0&amp;vtp=1&amp;vaab=1&amp;bt=1&amp;bbb=1&amp;hb=1"/>
              <p:cNvSpPr/>
              <p:nvPr/>
            </p:nvSpPr>
            <p:spPr>
              <a:xfrm>
                <a:off x="539496" y="743426"/>
                <a:ext cx="11109960" cy="146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（有时需要对公式进行变形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），将题干的比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值关系代入即可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EX.1_1#e5236fd17?vcp=1&amp;vis=1&amp;pid=2392b48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3426"/>
                <a:ext cx="11109960" cy="1468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2" r="3" b="-4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EX.1_1#e5236fd17?iti=6&amp;vcp=1&amp;vis=1&amp;pid=2392b484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2349532"/>
            <a:ext cx="3959352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e5236fd17?iti=6&amp;vcp=1&amp;vis=1&amp;pid=2392b4842&amp;color=0,0,0&amp;vtp=1&amp;vaab=1&amp;bbb=1"/>
          <p:cNvSpPr/>
          <p:nvPr/>
        </p:nvSpPr>
        <p:spPr>
          <a:xfrm>
            <a:off x="5549964" y="55397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e5236fd17?iti=5&amp;htil=5&amp;vcp=1&amp;vis=1&amp;pid=2392b484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1997" y="581833"/>
            <a:ext cx="3304196" cy="258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e5236fd17?iti=5&amp;htil=5&amp;vcp=1&amp;vis=1&amp;pid=2392b4842&amp;color=0,0,0&amp;vtp=1&amp;vaab=1&amp;bbb=1"/>
          <p:cNvSpPr/>
          <p:nvPr/>
        </p:nvSpPr>
        <p:spPr>
          <a:xfrm>
            <a:off x="9069583" y="3289033"/>
            <a:ext cx="10890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e5236fd17?htil=5&amp;vcp=1&amp;vis=1&amp;pid=2392b4842&amp;color=0,0,0&amp;vtp=1&amp;vaab=1&amp;bt=1&amp;bbb=1&amp;hb=1&amp;hs=1"/>
              <p:cNvSpPr/>
              <p:nvPr/>
            </p:nvSpPr>
            <p:spPr>
              <a:xfrm>
                <a:off x="539496" y="554400"/>
                <a:ext cx="7050024" cy="33803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均闭合时，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被短接，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，由欧姆定律可得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，代入数据解得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e5236fd17?htil=5&amp;vcp=1&amp;vis=1&amp;pid=2392b484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050024" cy="3380359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3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e5236fd17?htil=5&amp;vcp=1&amp;vis=1&amp;pid=2392b4842&amp;color=0,0,0&amp;vtp=1&amp;vaab=1&amp;bt=1&amp;bbb=1&amp;hb=1&amp;hs=1"/>
              <p:cNvSpPr/>
              <p:nvPr/>
            </p:nvSpPr>
            <p:spPr>
              <a:xfrm>
                <a:off x="539995" y="3920472"/>
                <a:ext cx="11112011" cy="247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e5236fd17?htil=5&amp;vcp=1&amp;vis=1&amp;pid=2392b484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20472"/>
                <a:ext cx="11112011" cy="247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25" r="4" b="-1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_1#e5236fd17?iti=4&amp;htil=4&amp;vcp=1&amp;vis=1&amp;pid=2392b48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8294" y="1243552"/>
            <a:ext cx="3922776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_2#e5236fd17?iti=4&amp;htil=4&amp;vcp=1&amp;vis=1&amp;pid=2392b4842&amp;color=0,0,0&amp;vtp=1&amp;vaab=1&amp;bbb=1"/>
          <p:cNvSpPr/>
          <p:nvPr/>
        </p:nvSpPr>
        <p:spPr>
          <a:xfrm>
            <a:off x="9065169" y="44337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3_3#e5236fd17?htil=4&amp;sp=1&amp;vcp=1&amp;vis=1&amp;pid=2392b4842&amp;color=0,0,0&amp;vtp=1&amp;vaab=1&amp;bt=1&amp;bbb=1&amp;hb=1"/>
              <p:cNvSpPr/>
              <p:nvPr/>
            </p:nvSpPr>
            <p:spPr>
              <a:xfrm>
                <a:off x="539496" y="1225264"/>
                <a:ext cx="7050024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（2024·福建·模拟）在如图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23-3所示的电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，电源电压保持不变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均闭合时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，电路消耗的功率为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断开时，电压表的示数是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消耗的功率为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3_3#e5236fd17?htil=4&amp;sp=1&amp;vcp=1&amp;vis=1&amp;pid=2392b48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050024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4_1#e5236fd17.blank?vcp=1&amp;vis=1&amp;pid=2392b4842&amp;color=0,0,0&amp;vpa=7&amp;vtp=1&amp;vaab=1"/>
          <p:cNvSpPr/>
          <p:nvPr/>
        </p:nvSpPr>
        <p:spPr>
          <a:xfrm>
            <a:off x="5485352" y="443328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5_1#e5236fd17.blank?vcp=1&amp;vis=1&amp;pid=2392b4842&amp;color=0,0,0&amp;vpa=8&amp;vtp=1&amp;vaab=1&amp;bbb=1"/>
              <p:cNvSpPr/>
              <p:nvPr/>
            </p:nvSpPr>
            <p:spPr>
              <a:xfrm>
                <a:off x="1685735" y="5178329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5_1#e5236fd17.blank?vcp=1&amp;vis=1&amp;pid=2392b4842&amp;color=0,0,0&amp;vpa=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5735" y="5178329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61" t="-134" r="44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600b8643?vcp=1&amp;pid=2392b484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18_1#34e464fb7?vcp=1&amp;vis=1&amp;pid=d600b8643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（2023·广西柳州·模拟）有一天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，张老师在课堂上用手机拍摄同学做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实验的视频时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，发现只剩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的电量了。由于无法及时充电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，张老师就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开启了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“低电量模式”，延长了手机的使用时间。手机“低电量模式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”开启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18_1#34e464fb7?vcp=1&amp;vis=1&amp;pid=d600b864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8_AN.19_1#34e464fb7.bracket?vcp=1&amp;vis=1&amp;pid=d600b8643&amp;color=0,0,0&amp;vpa=9&amp;vtp=1&amp;vaab=1"/>
          <p:cNvSpPr/>
          <p:nvPr/>
        </p:nvSpPr>
        <p:spPr>
          <a:xfrm>
            <a:off x="4372515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18_2#34e464fb7.choices?vcp=1&amp;vis=1&amp;pid=d600b8643&amp;color=0,0,0&amp;vtp=1&amp;vaab=1&amp;bbb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.增大了手机的电功率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.减小了手机的电功率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C.增加了手机消耗的电能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.减小了手机消耗的电能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085f09c3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3085f09c3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3085f09c3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3085f09c3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第十四章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0_1#5ff420418?sp=1&amp;vcp=1&amp;vis=1&amp;pid=d600b8643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（2024·河南·中考）图23-4甲为灯泡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的电流与电压关系的图像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灯泡接入如图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23-4乙所示的电路，电阻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，干路电流为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A，此时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0_1#5ff420418?sp=1&amp;vcp=1&amp;vis=1&amp;pid=d600b86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8_BD.23_1#5ff420418?iti=7&amp;vcp=1&amp;vis=1&amp;pid=d600b864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356" y="3176188"/>
            <a:ext cx="4800243" cy="24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3_2#5ff420418?iti=7&amp;vcp=1&amp;vis=1&amp;pid=d600b8643&amp;color=0,0,0&amp;vtp=1&amp;vaab=1&amp;bbb=1"/>
          <p:cNvSpPr/>
          <p:nvPr/>
        </p:nvSpPr>
        <p:spPr>
          <a:xfrm>
            <a:off x="5549965" y="57394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5ff420418?iti=8&amp;htil=6&amp;vcp=1&amp;vis=1&amp;pid=d600b864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4966" y="639540"/>
            <a:ext cx="542239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5ff420418?iti=8&amp;htil=6&amp;vcp=1&amp;vis=1&amp;pid=d600b8643&amp;color=0,0,0&amp;vtp=1&amp;vaab=1&amp;bbb=1"/>
          <p:cNvSpPr/>
          <p:nvPr/>
        </p:nvSpPr>
        <p:spPr>
          <a:xfrm>
            <a:off x="8331650" y="35371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5ff420418?htil=6&amp;vcp=1&amp;vis=1&amp;pid=d600b8643&amp;color=0,0,0&amp;vtp=1&amp;vaab=1&amp;bt=1&amp;bbb=1&amp;hb=1&amp;hs=1"/>
              <p:cNvSpPr/>
              <p:nvPr/>
            </p:nvSpPr>
            <p:spPr>
              <a:xfrm>
                <a:off x="539496" y="621252"/>
                <a:ext cx="555955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由欧姆定律可得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5ff420418?htil=6&amp;vcp=1&amp;vis=1&amp;pid=d600b864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555955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7" t="-6" r="-1693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5ff420418?htil=6&amp;vcp=1&amp;vis=1&amp;pid=d600b8643&amp;color=0,0,0&amp;vtp=1&amp;vaab=1&amp;bt=1&amp;bbb=1&amp;hb=1&amp;hs=1"/>
              <p:cNvSpPr/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可知，此时通过灯泡的电流为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，则干路电流为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，此时灯泡的电功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5ff420418?htil=6&amp;vcp=1&amp;vis=1&amp;pid=d600b864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18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0_1#5ff420418?sp=1&amp;vcp=1&amp;vis=1&amp;pid=d600b8643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（2024·河南·中考）图23-4甲为灯泡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的电流与电压关系的图像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灯泡接入如图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23-4乙所示的电路，电阻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，干路电流为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A，此时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0_1#5ff420418?sp=1&amp;vcp=1&amp;vis=1&amp;pid=d600b86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21_1#5ff420418.blank?vcp=1&amp;vis=1&amp;pid=d600b8643&amp;color=0,0,0&amp;vpa=10&amp;vtp=1&amp;vaab=1"/>
          <p:cNvSpPr/>
          <p:nvPr/>
        </p:nvSpPr>
        <p:spPr>
          <a:xfrm>
            <a:off x="6294977" y="1819320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4" name="QB_8_AN.22_1#5ff420418.blank?vcp=1&amp;vis=1&amp;pid=d600b8643&amp;color=0,0,0&amp;vpa=11&amp;vtp=1&amp;vaab=1&amp;bbb=1"/>
          <p:cNvSpPr/>
          <p:nvPr/>
        </p:nvSpPr>
        <p:spPr>
          <a:xfrm>
            <a:off x="9138189" y="1819320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0.45</a:t>
            </a:r>
            <a:endParaRPr lang="en-US" altLang="zh-CN" sz="2800" dirty="0"/>
          </a:p>
        </p:txBody>
      </p:sp>
      <p:sp>
        <p:nvSpPr>
          <p:cNvPr id="5" name="QB_8_AN.24_1#5ff420418.blank?vcp=1&amp;vis=1&amp;pid=d600b8643&amp;color=0,0,0&amp;vpa=12&amp;vtp=1&amp;vaab=1&amp;bbb=1"/>
          <p:cNvSpPr/>
          <p:nvPr/>
        </p:nvSpPr>
        <p:spPr>
          <a:xfrm>
            <a:off x="3191415" y="244606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</a:t>
            </a:r>
            <a:endParaRPr lang="en-US" altLang="zh-CN" sz="2800" dirty="0"/>
          </a:p>
        </p:txBody>
      </p:sp>
      <p:pic>
        <p:nvPicPr>
          <p:cNvPr id="6" name="QB_8_BD.23_1#5ff420418?iti=7&amp;vcp=1&amp;vis=1&amp;pid=d600b864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4356" y="3176188"/>
            <a:ext cx="4800243" cy="24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3_2#5ff420418?iti=7&amp;vcp=1&amp;vis=1&amp;pid=d600b8643&amp;color=0,0,0&amp;vtp=1&amp;vaab=1&amp;bbb=1"/>
          <p:cNvSpPr/>
          <p:nvPr/>
        </p:nvSpPr>
        <p:spPr>
          <a:xfrm>
            <a:off x="5549965" y="57394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a8240d2f?vcp=1&amp;pid=8b05b265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额定功率与实际功率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a6a988058?vcp=1&amp;pid=6a8240d2f&amp;color=0,0,0&amp;vtp=1&amp;vaab=1&amp;bbb=1"/>
              <p:cNvSpPr/>
              <p:nvPr/>
            </p:nvSpPr>
            <p:spPr>
              <a:xfrm>
                <a:off x="539496" y="1263495"/>
                <a:ext cx="11109960" cy="3881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用电器只有在额定电压下才能正常工作，此时消耗的功率为额定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灯泡的亮度由其消耗的实际功率决定，实际功率越大灯泡就越亮。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只适用于纯电阻用电器，如电饭煲、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电热器等；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电动机消耗的电能大部分转化为机械能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，不能用该公式。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a6a988058?vcp=1&amp;pid=6a8240d2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881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2511" b="-1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6a988058?sp=1&amp;vcp=1&amp;pid=6a8240d2f&amp;color=0,0,0&amp;vtp=1&amp;vaab=1&amp;bt=1&amp;bbb=1&amp;hb=1"/>
              <p:cNvSpPr/>
              <p:nvPr/>
            </p:nvSpPr>
            <p:spPr>
              <a:xfrm>
                <a:off x="539496" y="2408269"/>
                <a:ext cx="11109960" cy="2039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计算实际功率有时需要利用“用电器电阻不变”这一隐含条件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6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由用电器的额定功率和额定电压求出电阻值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实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实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求得用电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器消耗的实际功率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6a988058?sp=1&amp;vcp=1&amp;pid=6a8240d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8269"/>
                <a:ext cx="11109960" cy="20395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3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_1#060492c11?vcp=1&amp;vis=1&amp;pid=6a8240d2f&amp;color=0,0,0&amp;vtp=1&amp;vaab=1&amp;bt=1&amp;bbb=1&amp;hb=1"/>
              <p:cNvSpPr/>
              <p:nvPr/>
            </p:nvSpPr>
            <p:spPr>
              <a:xfrm>
                <a:off x="539496" y="554400"/>
                <a:ext cx="11109960" cy="2115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（2023·四川德阳·中考）甲、乙两个小灯泡的铭牌上分别标有</a:t>
                </a:r>
              </a:p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字样，使用过程中每个小灯泡的电阻均不变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若两灯都正常发光，则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灯会更亮一些；若把两灯串联在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</a:p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压下，则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灯会被烧坏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。（均选填“甲”或“乙”）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6_1#060492c11?vcp=1&amp;vis=1&amp;pid=6a8240d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115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EX.1_1#060492c11?vcp=1&amp;vis=1&amp;pid=6a8240d2f&amp;color=0,0,0&amp;vtp=1&amp;vaab=1&amp;bt=1&amp;bbb=1&amp;hb=1"/>
              <p:cNvSpPr/>
              <p:nvPr/>
            </p:nvSpPr>
            <p:spPr>
              <a:xfrm>
                <a:off x="644271" y="2868422"/>
                <a:ext cx="11109960" cy="2191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在本例中，灯泡的电阻不变，可将其看成定值电阻，可由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求出灯泡的电阻。要注意灯泡两端的电压和额定电压相等时灯泡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正常发光，此时实际功率等于额定功率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EX.1_1#060492c11?vcp=1&amp;vis=1&amp;pid=6a8240d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271" y="2868422"/>
                <a:ext cx="11109960" cy="2191957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3" b="-3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26_1#060492c11?vcp=1&amp;vis=1&amp;pid=6a8240d2f&amp;color=0,0,0&amp;vtp=1&amp;vaab=1&amp;bt=1&amp;bbb=1&amp;hb=1"/>
              <p:cNvSpPr/>
              <p:nvPr/>
            </p:nvSpPr>
            <p:spPr>
              <a:xfrm>
                <a:off x="539496" y="554400"/>
                <a:ext cx="11109960" cy="2115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（2023·四川德阳·中考）甲、乙两个小灯泡的铭牌上分别标有</a:t>
                </a:r>
              </a:p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2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6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字样，使用过程中每个小灯泡的电阻均不变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若两灯都正常发光，则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灯会更亮一些；若把两灯串联在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灯会被烧坏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。（均选填“甲”或“乙”）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26_1#060492c11?vcp=1&amp;vis=1&amp;pid=6a8240d2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115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6289" b="-2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28_1#060492c11.blank?vcp=1&amp;vis=1&amp;pid=6a8240d2f&amp;color=0,0,0&amp;vpa=13&amp;vtp=1&amp;vaab=1"/>
          <p:cNvSpPr/>
          <p:nvPr/>
        </p:nvSpPr>
        <p:spPr>
          <a:xfrm>
            <a:off x="4099465" y="1616945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4" name="QB_7_AN.29_1#060492c11.blank?vcp=1&amp;vis=1&amp;pid=6a8240d2f&amp;color=0,0,0&amp;vpa=14&amp;vtp=1&amp;vaab=1"/>
          <p:cNvSpPr/>
          <p:nvPr/>
        </p:nvSpPr>
        <p:spPr>
          <a:xfrm>
            <a:off x="905415" y="2141837"/>
            <a:ext cx="6143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060492c11?vcp=1&amp;vis=1&amp;pid=6a8240d2f&amp;color=0,0,0&amp;vtp=1&amp;vaab=1&amp;bbb=1&amp;hb=1"/>
              <p:cNvSpPr/>
              <p:nvPr/>
            </p:nvSpPr>
            <p:spPr>
              <a:xfrm>
                <a:off x="539496" y="2659044"/>
                <a:ext cx="11109960" cy="35020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两灯都正常发光，即乙灯的实际功率为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甲灯的实际功率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由“灯泡的亮度取决于实际功率”可知乙灯会更亮一些。由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若把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两灯串联在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的电压下，则由欧姆定律可知，甲灯两端的电压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≈5.7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乙灯两端的电压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，故甲灯会被烧坏。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060492c11?vcp=1&amp;vis=1&amp;pid=6a8240d2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9044"/>
                <a:ext cx="11109960" cy="3502025"/>
              </a:xfrm>
              <a:prstGeom prst="rect">
                <a:avLst/>
              </a:prstGeom>
              <a:blipFill rotWithShape="1">
                <a:blip r:embed="rId4"/>
                <a:stretch>
                  <a:fillRect l="-3" t="-9" r="3" b="-1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6cc8d366?vcp=1&amp;pid=6a8240d2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31_1#14719180c?vcp=1&amp;vis=1&amp;pid=f6cc8d36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（2023·广西·中考）小明发现家里的白炽灯突然变亮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，主要原因可能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是白炽灯的(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33_1#14719180c.bracket?vcp=1&amp;vis=1&amp;pid=f6cc8d366&amp;color=0,0,0&amp;vpa=15&amp;vtp=1&amp;vaab=1"/>
          <p:cNvSpPr/>
          <p:nvPr/>
        </p:nvSpPr>
        <p:spPr>
          <a:xfrm>
            <a:off x="25945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31_2#14719180c.choices?vcp=1&amp;vis=1&amp;pid=f6cc8d366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.额定电压变大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B.实际电压变大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C.额定功率变小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.实际电压变小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AS.1_1#14719180c?vcp=1&amp;vis=1&amp;pid=f6cc8d366&amp;color=0,0,0&amp;vtp=1&amp;vaab=1&amp;bbb=1&amp;hb=1"/>
              <p:cNvSpPr/>
              <p:nvPr/>
            </p:nvSpPr>
            <p:spPr>
              <a:xfrm>
                <a:off x="539496" y="3172314"/>
                <a:ext cx="11109960" cy="20176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一个用电器的额定电压和额定功率是固定的，故A、C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错误。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白炽灯突然变亮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，说明白炽灯的实际功率变大，由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实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radPr>
                      <m:deg/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𝑃𝑅</m:t>
                        </m:r>
                      </m:e>
                    </m:ra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，则白炽灯的实际电压可能偏大，故B正确，D错误。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AS.1_1#14719180c?vcp=1&amp;vis=1&amp;pid=f6cc8d36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2314"/>
                <a:ext cx="11109960" cy="2017649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4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4_1#8058af3c0?vcp=1&amp;vis=1&amp;pid=f6cc8d366&amp;color=0,0,0&amp;vtp=1&amp;vaab=1&amp;bt=1&amp;bbb=1&amp;hb=1"/>
          <p:cNvSpPr/>
          <p:nvPr/>
        </p:nvSpPr>
        <p:spPr>
          <a:xfrm>
            <a:off x="539496" y="122351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（2024·广西钦州·模拟）把一个灯泡接在3节串联的干电池上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，灯泡恰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好正常发光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。若再串联一个相同规格的灯泡，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则原灯泡将(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6_1#8058af3c0.bracket?vcp=1&amp;vis=1&amp;pid=f6cc8d366&amp;color=0,0,0&amp;vpa=16&amp;vtp=1&amp;vaab=1"/>
          <p:cNvSpPr/>
          <p:nvPr/>
        </p:nvSpPr>
        <p:spPr>
          <a:xfrm>
            <a:off x="9706514" y="18578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34_2#8058af3c0.choices?vcp=1&amp;vis=1&amp;pid=f6cc8d366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.变亮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B.变暗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C.正常发光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.烧坏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8058af3c0?vcp=1&amp;vis=1&amp;pid=f6cc8d366&amp;color=0,0,0&amp;vtp=1&amp;vaab=1&amp;bbb=1&amp;hb=1"/>
              <p:cNvSpPr/>
              <p:nvPr/>
            </p:nvSpPr>
            <p:spPr>
              <a:xfrm>
                <a:off x="539496" y="31282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把一个灯泡接在3节串联的干电池上，灯泡恰能正常发光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明其额定电压为电源电压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。若再串联一个相同规格的灯泡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路的总电阻增大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，电路中的电流减小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，由串联电路的分压原理可知原灯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泡两端的电压减小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可知原灯泡的实际功率减小，原灯泡变暗。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8058af3c0?vcp=1&amp;vis=1&amp;pid=f6cc8d36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82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3129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ff7849c?vcp=1&amp;pid=8b05b265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电功率的多挡位问题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79988ed57?vcp=1&amp;pid=4dff7849c&amp;color=0,0,0&amp;vtp=1&amp;vaab=1&amp;bbb=1&amp;hb=1"/>
              <p:cNvSpPr/>
              <p:nvPr/>
            </p:nvSpPr>
            <p:spPr>
              <a:xfrm>
                <a:off x="539496" y="1263495"/>
                <a:ext cx="11109960" cy="51164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多挡位问题一般是指电热毯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、电热水器、电饭锅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、电暖气等发热用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电器的挡位控制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，其实质是：在家庭电路的电压一定时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，利用开关控制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接入电路中电阻的大小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从而改变用电器的电功率。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（1）高温挡：在相同时间内放出的热量最多，热功率最大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电路的总电阻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总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最小；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（2）低温挡：在相同时间内放出的热量最少，热功率最小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电路的总电阻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总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79988ed57?vcp=1&amp;pid=4dff7849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116449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1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6a597f40.fixed?vcp=1&amp;pid=2d49a79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  <p:sp>
        <p:nvSpPr>
          <p:cNvPr id="3" name="C_5_BD#c6a597f40.fixed?vcp=1&amp;pid=2d49a79d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7_1#56194fdd9?sp=1&amp;vcp=1&amp;vis=1&amp;pid=4dff7849c&amp;color=0,0,0&amp;vtp=1&amp;vaab=1&amp;bt=1&amp;bbb=1&amp;hb=1"/>
              <p:cNvSpPr/>
              <p:nvPr/>
            </p:nvSpPr>
            <p:spPr>
              <a:xfrm>
                <a:off x="539496" y="67129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（2023·广西·中考）图23-5是简易榨汁杯的电路原理图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，工作时有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榨汁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、加热、保温三挡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。当闭合开关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，榨汁杯处于榨汁挡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；只闭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，榨汁杯处于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7_1#56194fdd9?sp=1&amp;vcp=1&amp;vis=1&amp;pid=4dff784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129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39_1#56194fdd9?iti=9&amp;vcp=1&amp;vis=1&amp;pid=4dff784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456" y="2648934"/>
            <a:ext cx="2606040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39_2#56194fdd9?iti=9&amp;vcp=1&amp;vis=1&amp;pid=4dff7849c&amp;color=0,0,0&amp;vtp=1&amp;vaab=1&amp;bbb=1"/>
          <p:cNvSpPr/>
          <p:nvPr/>
        </p:nvSpPr>
        <p:spPr>
          <a:xfrm>
            <a:off x="5549964" y="5619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56194fdd9?iti=10&amp;htil=7&amp;vcp=1&amp;vis=1&amp;pid=4dff7849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04" y="572688"/>
            <a:ext cx="2569464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56194fdd9?iti=10&amp;htil=7&amp;vcp=1&amp;vis=1&amp;pid=4dff7849c&amp;color=0,0,0&amp;vtp=1&amp;vaab=1&amp;bbb=1"/>
          <p:cNvSpPr/>
          <p:nvPr/>
        </p:nvSpPr>
        <p:spPr>
          <a:xfrm>
            <a:off x="9801924" y="3543472"/>
            <a:ext cx="1089025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56194fdd9?htil=7&amp;vcp=1&amp;vis=1&amp;pid=4dff7849c&amp;color=0,0,0&amp;vtp=1&amp;vaab=1&amp;bt=1&amp;bbb=1&amp;hb=1&amp;hs=1"/>
              <p:cNvSpPr/>
              <p:nvPr/>
            </p:nvSpPr>
            <p:spPr>
              <a:xfrm>
                <a:off x="539496" y="554400"/>
                <a:ext cx="8403336" cy="4100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榨汁杯处于榨汁挡时，只有电动机工作，由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题图可知，此时应只闭合开关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和电动机串联，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不接入电路；当闭合开关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并联后和电动机串联。因为并联电路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的总电阻小于各支路的电阻，所以由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时，电路中的电阻最大，电功率最小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榨汁杯处于保温挡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56194fdd9?htil=7&amp;vcp=1&amp;vis=1&amp;pid=4dff7849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03336" cy="4100132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3527" b="-1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EX.2_1#56194fdd9?vcp=1&amp;vis=1&amp;pid=4dff7849c&amp;color=0,0,0&amp;vtp=1&amp;vaab=1&amp;bbb=1&amp;hb=1&amp;hs=1"/>
              <p:cNvSpPr/>
              <p:nvPr/>
            </p:nvSpPr>
            <p:spPr>
              <a:xfrm>
                <a:off x="539496" y="4627544"/>
                <a:ext cx="11109960" cy="1763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可知，电源电压一定，当电阻越小时，电功率越大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在纯电阻电路中，由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可知工作相同时间内产生的热量越多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此时处于加热挡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EX.2_1#56194fdd9?vcp=1&amp;vis=1&amp;pid=4dff7849c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27544"/>
                <a:ext cx="11109960" cy="1763332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4392" b="-2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7_1#56194fdd9?sp=1&amp;vcp=1&amp;vis=1&amp;pid=4dff7849c&amp;color=0,0,0&amp;vtp=1&amp;vaab=1&amp;bt=1&amp;bbb=1&amp;hb=1"/>
              <p:cNvSpPr/>
              <p:nvPr/>
            </p:nvSpPr>
            <p:spPr>
              <a:xfrm>
                <a:off x="539496" y="67129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（2023·广西·中考）图23-5是简易榨汁杯的电路原理图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，工作时有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榨汁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、加热、保温三挡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。当闭合开关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，榨汁杯处于榨汁挡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；只闭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，榨汁杯处于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7_1#56194fdd9?sp=1&amp;vcp=1&amp;vis=1&amp;pid=4dff784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129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38_1#56194fdd9.blank?vcp=1&amp;vis=1&amp;pid=4dff7849c&amp;color=0,0,0&amp;vpa=17&amp;vtp=1&amp;vaab=1&amp;bbb=1"/>
              <p:cNvSpPr/>
              <p:nvPr/>
            </p:nvSpPr>
            <p:spPr>
              <a:xfrm>
                <a:off x="6240208" y="1411382"/>
                <a:ext cx="514541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38_1#56194fdd9.blank?vcp=1&amp;vis=1&amp;pid=4dff7849c&amp;color=0,0,0&amp;vpa=1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0208" y="1411382"/>
                <a:ext cx="514541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2" t="-102" r="49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40_1#56194fdd9.blank?vcp=1&amp;vis=1&amp;pid=4dff7849c&amp;color=0,0,0&amp;vpa=18&amp;vtp=1&amp;vaab=1&amp;bbb=1"/>
          <p:cNvSpPr/>
          <p:nvPr/>
        </p:nvSpPr>
        <p:spPr>
          <a:xfrm>
            <a:off x="4447572" y="19152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B_7_BD.39_1#56194fdd9?iti=9&amp;vcp=1&amp;vis=1&amp;pid=4dff7849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1456" y="2648934"/>
            <a:ext cx="2606040" cy="2843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39_2#56194fdd9?iti=9&amp;vcp=1&amp;vis=1&amp;pid=4dff7849c&amp;color=0,0,0&amp;vtp=1&amp;vaab=1&amp;bbb=1"/>
          <p:cNvSpPr/>
          <p:nvPr/>
        </p:nvSpPr>
        <p:spPr>
          <a:xfrm>
            <a:off x="5549964" y="5619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4c6cd74a?vcp=1&amp;pid=4dff7849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43_1#0ab56b1f1?iti=11&amp;htil=8&amp;vcp=1&amp;vis=1&amp;pid=c4c6cd7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5528"/>
            <a:ext cx="542239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43_2#0ab56b1f1?iti=11&amp;htil=8&amp;vcp=1&amp;vis=1&amp;pid=c4c6cd74a&amp;color=0,0,0&amp;vtp=1&amp;vaab=1&amp;bbb=1"/>
          <p:cNvSpPr/>
          <p:nvPr/>
        </p:nvSpPr>
        <p:spPr>
          <a:xfrm>
            <a:off x="8375459" y="35522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图23-6</a:t>
            </a:r>
            <a:endParaRPr lang="en-US" altLang="zh-CN" sz="2800" dirty="0"/>
          </a:p>
        </p:txBody>
      </p:sp>
      <p:sp>
        <p:nvSpPr>
          <p:cNvPr id="5" name="QC_8_BD.43_3#0ab56b1f1?htil=8&amp;sp=1&amp;vcp=1&amp;vis=1&amp;pid=c4c6cd74a&amp;color=0,0,0&amp;vtp=1&amp;vaab=1&amp;bbb=1&amp;hb=1&amp;hs=1"/>
          <p:cNvSpPr/>
          <p:nvPr/>
        </p:nvSpPr>
        <p:spPr>
          <a:xfrm>
            <a:off x="539496" y="126724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（2024·内蒙古包头·中考）许多汽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车的后视镜配备了如图23-6甲所示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的加热装置，该装置有“低温”除雾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和“高温”除霜功能，保持镜面清晰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确保驾驶安全。其内部电路如图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23- 6乙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43_4#0ab56b1f1.choices?vcp=1&amp;vis=1&amp;pid=c4c6cd74a&amp;color=0,0,0&amp;vtp=1&amp;vaab=1&amp;bbb=1&amp;hs=1"/>
              <p:cNvSpPr/>
              <p:nvPr/>
            </p:nvSpPr>
            <p:spPr>
              <a:xfrm>
                <a:off x="539496" y="50226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A.除雾状态，电路中只有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.除霜状态，电路中只有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.除雾状态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，电路的总电流最大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.除霜状态，电路的总功率最大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43_4#0ab56b1f1.choices?vcp=1&amp;vis=1&amp;pid=c4c6cd74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2264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BD.43_3#0ab56b1f1?htil=8&amp;sp=1&amp;vcp=1&amp;vis=1&amp;pid=c4c6cd74a&amp;color=0,0,0&amp;vtp=1&amp;vaab=1&amp;bbb=1&amp;hb=1&amp;hs=1"/>
              <p:cNvSpPr/>
              <p:nvPr/>
            </p:nvSpPr>
            <p:spPr>
              <a:xfrm>
                <a:off x="539995" y="44662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为加热电阻。下列分析正确的是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8_BD.43_3#0ab56b1f1?htil=8&amp;sp=1&amp;vcp=1&amp;vis=1&amp;pid=c4c6cd7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66254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0ab56b1f1?iti=12&amp;htil=9&amp;vcp=1&amp;vis=1&amp;pid=c4c6cd7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78871"/>
            <a:ext cx="542239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0ab56b1f1?iti=12&amp;htil=9&amp;vcp=1&amp;vis=1&amp;pid=c4c6cd74a&amp;color=0,0,0&amp;vtp=1&amp;vaab=1&amp;bbb=1"/>
          <p:cNvSpPr/>
          <p:nvPr/>
        </p:nvSpPr>
        <p:spPr>
          <a:xfrm>
            <a:off x="8375459" y="314556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0ab56b1f1?htil=9&amp;vcp=1&amp;vis=1&amp;pid=c4c6cd74a&amp;color=0,0,0&amp;vtp=1&amp;vaab=1&amp;bt=1&amp;bbb=1&amp;hb=1&amp;hs=1"/>
              <p:cNvSpPr/>
              <p:nvPr/>
            </p:nvSpPr>
            <p:spPr>
              <a:xfrm>
                <a:off x="539496" y="851440"/>
                <a:ext cx="5559552" cy="3233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由题图乙可知，当开关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断开时，电路中只有电阻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工作，电路的总电阻较大，由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可知此时电路的总功率较小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即电路处于“低温除雾”状态；当开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0ab56b1f1?htil=9&amp;vcp=1&amp;vis=1&amp;pid=c4c6cd7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1440"/>
                <a:ext cx="5559552" cy="3233357"/>
              </a:xfrm>
              <a:prstGeom prst="rect">
                <a:avLst/>
              </a:prstGeom>
              <a:blipFill rotWithShape="1">
                <a:blip r:embed="rId4"/>
                <a:stretch>
                  <a:fillRect l="-7" t="-17" r="-2938" b="-2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0ab56b1f1?htil=9&amp;vcp=1&amp;vis=1&amp;pid=c4c6cd74a&amp;color=0,0,0&amp;vtp=1&amp;vaab=1&amp;bt=1&amp;bbb=1&amp;hb=1&amp;hs=1"/>
              <p:cNvSpPr/>
              <p:nvPr/>
            </p:nvSpPr>
            <p:spPr>
              <a:xfrm>
                <a:off x="539995" y="4070127"/>
                <a:ext cx="11112011" cy="193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都闭合时，电阻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电路的总电阻较小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此时电路的总功率最大，即电路处于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“高温除霜”状态。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0ab56b1f1?htil=9&amp;vcp=1&amp;vis=1&amp;pid=c4c6cd7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70127"/>
                <a:ext cx="11112011" cy="1937957"/>
              </a:xfrm>
              <a:prstGeom prst="rect">
                <a:avLst/>
              </a:prstGeom>
              <a:blipFill rotWithShape="1">
                <a:blip r:embed="rId5"/>
                <a:stretch>
                  <a:fillRect l="-2" t="-21" r="4" b="-3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4c6cd74a?vcp=1&amp;pid=4dff7849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43_1#0ab56b1f1?iti=11&amp;htil=8&amp;vcp=1&amp;vis=1&amp;pid=c4c6cd7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5528"/>
            <a:ext cx="542239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43_2#0ab56b1f1?iti=11&amp;htil=8&amp;vcp=1&amp;vis=1&amp;pid=c4c6cd74a&amp;color=0,0,0&amp;vtp=1&amp;vaab=1&amp;bbb=1"/>
          <p:cNvSpPr/>
          <p:nvPr/>
        </p:nvSpPr>
        <p:spPr>
          <a:xfrm>
            <a:off x="8375459" y="35522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图23-6</a:t>
            </a:r>
            <a:endParaRPr lang="en-US" altLang="zh-CN" sz="2800" dirty="0"/>
          </a:p>
        </p:txBody>
      </p:sp>
      <p:sp>
        <p:nvSpPr>
          <p:cNvPr id="5" name="QC_8_BD.43_3#0ab56b1f1?htil=8&amp;sp=1&amp;vcp=1&amp;vis=1&amp;pid=c4c6cd74a&amp;color=0,0,0&amp;vtp=1&amp;vaab=1&amp;bbb=1&amp;hb=1&amp;hs=1"/>
          <p:cNvSpPr/>
          <p:nvPr/>
        </p:nvSpPr>
        <p:spPr>
          <a:xfrm>
            <a:off x="539496" y="1267240"/>
            <a:ext cx="555955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（2024·内蒙古包头·中考）许多汽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车的后视镜配备了如图23-6甲所示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的加热装置，该装置有“低温”除雾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和“高温”除霜功能，保持镜面清晰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确保驾驶安全。其内部电路如图23-6乙</a:t>
            </a:r>
            <a:endParaRPr lang="en-US" altLang="zh-CN" sz="2800" dirty="0"/>
          </a:p>
        </p:txBody>
      </p:sp>
      <p:sp>
        <p:nvSpPr>
          <p:cNvPr id="6" name="QC_8_AN.44_1#0ab56b1f1.bracket?vcp=1&amp;vis=1&amp;pid=c4c6cd74a&amp;color=0,0,0&amp;vpa=19&amp;vtp=1&amp;vaab=1"/>
          <p:cNvSpPr/>
          <p:nvPr/>
        </p:nvSpPr>
        <p:spPr>
          <a:xfrm>
            <a:off x="8000006" y="44825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43_4#0ab56b1f1.choices?vcp=1&amp;vis=1&amp;pid=c4c6cd74a&amp;color=0,0,0&amp;vtp=1&amp;vaab=1&amp;bbb=1&amp;hs=1"/>
              <p:cNvSpPr/>
              <p:nvPr/>
            </p:nvSpPr>
            <p:spPr>
              <a:xfrm>
                <a:off x="539496" y="50226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A.除雾状态，电路中只有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.除霜状态，电路中只有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.除雾状态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，电路的总电流最大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.除霜状态，电路的总功率最大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43_4#0ab56b1f1.choices?vcp=1&amp;vis=1&amp;pid=c4c6cd74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2264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BD.43_3#0ab56b1f1?htil=8&amp;sp=1&amp;vcp=1&amp;vis=1&amp;pid=c4c6cd74a&amp;color=0,0,0&amp;vtp=1&amp;vaab=1&amp;bbb=1&amp;hb=1&amp;hs=1"/>
              <p:cNvSpPr/>
              <p:nvPr/>
            </p:nvSpPr>
            <p:spPr>
              <a:xfrm>
                <a:off x="539995" y="44662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为加热电阻。下列分析正确的是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8_BD.43_3#0ab56b1f1?htil=8&amp;sp=1&amp;vcp=1&amp;vis=1&amp;pid=c4c6cd74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66254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6_1#c21da0ba3?iti=13&amp;htil=10&amp;vcp=1&amp;vis=1&amp;pid=c4c6cd74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923512"/>
            <a:ext cx="4187952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6_2#c21da0ba3?iti=13&amp;htil=10&amp;vcp=1&amp;vis=1&amp;pid=c4c6cd74a&amp;color=0,0,0&amp;vtp=1&amp;vaab=1&amp;bbb=1"/>
          <p:cNvSpPr/>
          <p:nvPr/>
        </p:nvSpPr>
        <p:spPr>
          <a:xfrm>
            <a:off x="8992680" y="43606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6_3#c21da0ba3?htil=10&amp;sp=1&amp;vcp=1&amp;vis=1&amp;pid=c4c6cd74a&amp;color=0,0,0&amp;vtp=1&amp;vaab=1&amp;bt=1&amp;bbb=1&amp;hb=1"/>
              <p:cNvSpPr/>
              <p:nvPr/>
            </p:nvSpPr>
            <p:spPr>
              <a:xfrm>
                <a:off x="539496" y="905224"/>
                <a:ext cx="6784848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）某电热水壶内部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电加热器原理电路如图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23-7所示，它有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”和“保温”两挡，开关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，电水壶处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。已知该电热水壶处于“加热”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可使标有“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imp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样的电能表指示灯闪烁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120次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，则消耗的电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,电热水壶“保温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”挡的功率为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46_3#c21da0ba3?htil=10&amp;sp=1&amp;vcp=1&amp;vis=1&amp;pid=c4c6cd7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6784848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5696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c21da0ba3?iti=14&amp;htil=11&amp;vcp=1&amp;vis=1&amp;pid=c4c6cd7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4557" y="1350294"/>
            <a:ext cx="3705273" cy="29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c21da0ba3?iti=14&amp;htil=11&amp;vcp=1&amp;vis=1&amp;pid=c4c6cd74a&amp;color=0,0,0&amp;vtp=1&amp;vaab=1&amp;bbb=1"/>
          <p:cNvSpPr/>
          <p:nvPr/>
        </p:nvSpPr>
        <p:spPr>
          <a:xfrm>
            <a:off x="8992681" y="440591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c21da0ba3?htil=11&amp;vcp=1&amp;vis=1&amp;pid=c4c6cd74a&amp;color=0,0,0&amp;vtp=1&amp;vaab=1&amp;bt=1&amp;bbb=1&amp;hb=1&amp;hs=1"/>
              <p:cNvSpPr/>
              <p:nvPr/>
            </p:nvSpPr>
            <p:spPr>
              <a:xfrm>
                <a:off x="539496" y="1322863"/>
                <a:ext cx="6784848" cy="406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断开时，两个电阻串联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路的总电阻最大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可知总功率最小，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处于保温挡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闭合时，只有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工作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的总电阻最小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可知此时总功率最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，处于加热挡，通电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1 200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,则加热挡的功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c21da0ba3?htil=11&amp;vcp=1&amp;vis=1&amp;pid=c4c6cd7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22863"/>
                <a:ext cx="6784848" cy="4064000"/>
              </a:xfrm>
              <a:prstGeom prst="rect">
                <a:avLst/>
              </a:prstGeom>
              <a:blipFill rotWithShape="1">
                <a:blip r:embed="rId4"/>
                <a:stretch>
                  <a:fillRect l="-6" t="-4" r="-5312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c21da0ba3?htil=11&amp;vcp=1&amp;vis=1&amp;pid=c4c6cd74a&amp;color=0,0,0&amp;vtp=1&amp;vaab=1&amp;bt=1&amp;bbb=1&amp;hb=1&amp;hs=1"/>
              <p:cNvSpPr/>
              <p:nvPr/>
            </p:nvSpPr>
            <p:spPr>
              <a:xfrm>
                <a:off x="539995" y="1547421"/>
                <a:ext cx="7017562" cy="30145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加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kW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加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(220 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。保温挡时总电</a:t>
                </a:r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保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(220 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V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−48.4  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=435.6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zh-CN" altLang="en-US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c21da0ba3?htil=11&amp;vcp=1&amp;vis=1&amp;pid=c4c6cd74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547421"/>
                <a:ext cx="7017562" cy="3014599"/>
              </a:xfrm>
              <a:prstGeom prst="rect">
                <a:avLst/>
              </a:prstGeom>
              <a:blipFill rotWithShape="1">
                <a:blip r:embed="rId2"/>
                <a:stretch>
                  <a:fillRect l="-3" t="-19" r="6" b="-2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AS.1_1#c21da0ba3?iti=44&amp;htil=11&amp;vcp=1&amp;vis=1&amp;pid=c4c6cd74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4454" y="1687965"/>
            <a:ext cx="3705273" cy="292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AS.1_1#c21da0ba3?iti=44&amp;htil=11&amp;vcp=1&amp;vis=1&amp;pid=c4c6cd74a&amp;color=0,0,0&amp;vtp=1&amp;vaab=1&amp;bbb=1"/>
          <p:cNvSpPr/>
          <p:nvPr/>
        </p:nvSpPr>
        <p:spPr>
          <a:xfrm>
            <a:off x="8942578" y="4743587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6_1#c21da0ba3?iti=13&amp;htil=10&amp;vcp=1&amp;vis=1&amp;pid=c4c6cd74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3216" y="923512"/>
            <a:ext cx="4187952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6_2#c21da0ba3?iti=13&amp;htil=10&amp;vcp=1&amp;vis=1&amp;pid=c4c6cd74a&amp;color=0,0,0&amp;vtp=1&amp;vaab=1&amp;bbb=1"/>
          <p:cNvSpPr/>
          <p:nvPr/>
        </p:nvSpPr>
        <p:spPr>
          <a:xfrm>
            <a:off x="8992680" y="43606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6_3#c21da0ba3?htil=10&amp;sp=1&amp;vcp=1&amp;vis=1&amp;pid=c4c6cd74a&amp;color=0,0,0&amp;vtp=1&amp;vaab=1&amp;bt=1&amp;bbb=1&amp;hb=1"/>
              <p:cNvSpPr/>
              <p:nvPr/>
            </p:nvSpPr>
            <p:spPr>
              <a:xfrm>
                <a:off x="539496" y="905224"/>
                <a:ext cx="6784848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）某电热水壶内部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电加热器原理电路如图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23-7所示，它有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”和“保温”两挡，开关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，电水壶处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。已知该电热水壶处于“加热”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通电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可使标有“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imp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样的电能表指示灯闪烁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120次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，则消耗的电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,电热水壶“保温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”挡的功率为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46_3#c21da0ba3?htil=10&amp;sp=1&amp;vcp=1&amp;vis=1&amp;pid=c4c6cd74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6784848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5696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47_1#c21da0ba3.blank?vcp=1&amp;vis=1&amp;pid=c4c6cd74a&amp;color=0,0,0&amp;vpa=20&amp;vtp=1&amp;vaab=1&amp;bbb=1"/>
          <p:cNvSpPr/>
          <p:nvPr/>
        </p:nvSpPr>
        <p:spPr>
          <a:xfrm>
            <a:off x="905415" y="28178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保温</a:t>
            </a:r>
            <a:endParaRPr lang="en-US" altLang="zh-CN" sz="2800" dirty="0"/>
          </a:p>
        </p:txBody>
      </p:sp>
      <p:sp>
        <p:nvSpPr>
          <p:cNvPr id="6" name="QB_8_AN.48_1#c21da0ba3.blank?vcp=1&amp;vis=1&amp;pid=c4c6cd74a&amp;color=0,0,0&amp;vpa=21&amp;vtp=1&amp;vaab=1&amp;bbb=1"/>
          <p:cNvSpPr/>
          <p:nvPr/>
        </p:nvSpPr>
        <p:spPr>
          <a:xfrm>
            <a:off x="1222915" y="476094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endParaRPr lang="en-US" altLang="zh-CN" sz="2800" dirty="0"/>
          </a:p>
        </p:txBody>
      </p:sp>
      <p:sp>
        <p:nvSpPr>
          <p:cNvPr id="7" name="QB_8_AN.49_1#c21da0ba3.blank?vcp=1&amp;vis=1&amp;pid=c4c6cd74a&amp;color=0,0,0&amp;vpa=22&amp;vtp=1&amp;vaab=1&amp;bbb=1"/>
          <p:cNvSpPr/>
          <p:nvPr/>
        </p:nvSpPr>
        <p:spPr>
          <a:xfrm>
            <a:off x="2968657" y="5387689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435.6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d677af61?vcp=1&amp;pid=c6a597f4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6232" y="786384"/>
            <a:ext cx="8476488" cy="528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42fde5e3b?vcp=1&amp;pid=c4c6cd74a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42fde5e3b?vcp=1&amp;pid=c4c6cd74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7d675522.fixed?vcp=1&amp;pid=2d49a79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  <p:sp>
        <p:nvSpPr>
          <p:cNvPr id="3" name="C_5_BD#77d675522.fixed?vcp=1&amp;pid=2d49a79d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电能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6abdfedd?vcp=1&amp;pid=77d6755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51_1#3c2cf0b00?vcp=1&amp;vis=1&amp;pid=a6abdfed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下列单个用电器正常工作时，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相同时间内耗电量最小的是(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3c2cf0b00.bracket?vcp=1&amp;vis=1&amp;pid=a6abdfedd&amp;color=0,0,0&amp;vpa=23&amp;vtp=1&amp;vaab=1"/>
          <p:cNvSpPr/>
          <p:nvPr/>
        </p:nvSpPr>
        <p:spPr>
          <a:xfrm>
            <a:off x="9973214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51_2#3c2cf0b00.choices?vcp=1&amp;vis=1&amp;pid=a6abdfedd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.电饭煲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B.电暖器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C.小台灯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.电热水器</a:t>
            </a:r>
            <a:endParaRPr lang="en-US" altLang="zh-CN" sz="2800" dirty="0"/>
          </a:p>
        </p:txBody>
      </p:sp>
      <p:pic>
        <p:nvPicPr>
          <p:cNvPr id="6" name="QC_7_BD.53_1#86e2ea1ba?iti=15&amp;htil=12&amp;vcp=1&amp;vis=1&amp;pid=a6abdfed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5425" y="2547982"/>
            <a:ext cx="2779776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53_2#86e2ea1ba?iti=15&amp;htil=12&amp;vcp=1&amp;vis=1&amp;pid=a6abdfedd&amp;color=0,0,0&amp;vtp=1&amp;vaab=1&amp;bbb=1"/>
          <p:cNvSpPr/>
          <p:nvPr/>
        </p:nvSpPr>
        <p:spPr>
          <a:xfrm>
            <a:off x="9552532" y="587881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</a:t>
            </a:r>
            <a:endParaRPr lang="en-US" altLang="zh-CN" sz="2800" dirty="0"/>
          </a:p>
        </p:txBody>
      </p:sp>
      <p:sp>
        <p:nvSpPr>
          <p:cNvPr id="8" name="QC_7_BD.53_3#86e2ea1ba?htil=12&amp;sp=1&amp;vcp=1&amp;vis=1&amp;pid=a6abdfedd&amp;color=0,0,0&amp;vtp=1&amp;vaab=1&amp;bbb=1&amp;hb=1"/>
          <p:cNvSpPr/>
          <p:nvPr/>
        </p:nvSpPr>
        <p:spPr>
          <a:xfrm>
            <a:off x="539496" y="2529694"/>
            <a:ext cx="81930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（2023·江苏宿迁·中考）关于小明家中如图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B23-1所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示的电能表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54_1#86e2ea1ba.bracket?vcp=1&amp;vis=1&amp;pid=a6abdfedd&amp;color=0,0,0&amp;vpa=24&amp;vtp=1&amp;vaab=1"/>
          <p:cNvSpPr/>
          <p:nvPr/>
        </p:nvSpPr>
        <p:spPr>
          <a:xfrm>
            <a:off x="5794915" y="31640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7_BD.53_4#86e2ea1ba.choices?htil=12&amp;vcp=1&amp;vis=1&amp;pid=a6abdfedd&amp;color=0,0,0&amp;vtp=1&amp;vaab=1&amp;bbb=1"/>
              <p:cNvSpPr/>
              <p:nvPr/>
            </p:nvSpPr>
            <p:spPr>
              <a:xfrm>
                <a:off x="539496" y="3733591"/>
                <a:ext cx="81930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A.电能表的示数为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2 023.6 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.电能表能正常工作的最大电流是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.电能表是测量电功率的仪表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.脉冲指示灯闪得越快，电路消耗的电能越多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C_7_BD.53_4#86e2ea1ba.choices?htil=12&amp;vcp=1&amp;vis=1&amp;pid=a6abdfed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3591"/>
                <a:ext cx="81930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5_1#57398512c?sp=1&amp;vcp=1&amp;vis=1&amp;pid=a6abdfedd&amp;color=0,0,0&amp;vtp=1&amp;vaab=1&amp;bt=1&amp;bbb=1&amp;hb=1"/>
              <p:cNvSpPr/>
              <p:nvPr/>
            </p:nvSpPr>
            <p:spPr>
              <a:xfrm>
                <a:off x="539496" y="87499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（2023·北京·中考）图B23-2是两个定值电阻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的内部结构图，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所用电阻丝（涂有绝缘漆）的粗细均匀、材料相同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，分别缠绕在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相同的圆柱形绝缘棒上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，圈数分别为43圈和33圈，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的电阻丝比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阻丝细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并联在电路中工作一段时间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，下列说法正确的是 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55_1#57398512c?sp=1&amp;vcp=1&amp;vis=1&amp;pid=a6abdfe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499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5055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55_2#57398512c?iti=16&amp;htil=13&amp;vcp=1&amp;vis=1&amp;pid=a6abdfed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4491" y="3496786"/>
            <a:ext cx="2761488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5_3#57398512c?iti=16&amp;htil=13&amp;vcp=1&amp;vis=1&amp;pid=a6abdfedd&amp;color=0,0,0&amp;vtp=1&amp;vaab=1&amp;bbb=1"/>
          <p:cNvSpPr/>
          <p:nvPr/>
        </p:nvSpPr>
        <p:spPr>
          <a:xfrm>
            <a:off x="8162454" y="54160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55_4#57398512c.choices?htil=13&amp;vcp=1&amp;vis=1&amp;pid=a6abdfedd&amp;color=0,0,0&amp;vtp=1&amp;vaab=1&amp;bbb=1"/>
              <p:cNvSpPr/>
              <p:nvPr/>
            </p:nvSpPr>
            <p:spPr>
              <a:xfrm>
                <a:off x="539496" y="3369786"/>
                <a:ext cx="82204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的电流等于通过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55_4#57398512c.choices?htil=13&amp;vcp=1&amp;vis=1&amp;pid=a6abdfed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69786"/>
                <a:ext cx="822045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57398512c?iti=17&amp;htil=14&amp;vcp=1&amp;vis=1&amp;pid=a6abdfed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5586" y="1562703"/>
            <a:ext cx="3794760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57398512c?iti=17&amp;htil=14&amp;vcp=1&amp;vis=1&amp;pid=a6abdfedd&amp;color=0,0,0&amp;vtp=1&amp;vaab=1&amp;bbb=1"/>
          <p:cNvSpPr/>
          <p:nvPr/>
        </p:nvSpPr>
        <p:spPr>
          <a:xfrm>
            <a:off x="9060185" y="41128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57398512c?htil=14&amp;vcp=1&amp;vis=1&amp;pid=a6abdfedd&amp;color=0,0,0&amp;mp=1&amp;vtp=1&amp;vaab=1&amp;bt=1&amp;bbb=1&amp;hb=1&amp;hs=1"/>
              <p:cNvSpPr/>
              <p:nvPr/>
            </p:nvSpPr>
            <p:spPr>
              <a:xfrm>
                <a:off x="539496" y="1535271"/>
                <a:ext cx="71871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所用电阻丝的材料相同，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长且细，则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的电阻大；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并联，则它们两端的电压相等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定律可知通过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的电流小于通过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，又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57398512c?htil=14&amp;vcp=1&amp;vis=1&amp;pid=a6abdfedd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5271"/>
                <a:ext cx="718718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-1210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57398512c?htil=14&amp;vcp=1&amp;vis=1&amp;pid=a6abdfedd&amp;color=0,0,0&amp;mp=1&amp;vtp=1&amp;vaab=1&amp;bt=1&amp;bbb=1&amp;hb=1&amp;hs=1"/>
              <p:cNvSpPr/>
              <p:nvPr/>
            </p:nvSpPr>
            <p:spPr>
              <a:xfrm>
                <a:off x="539995" y="4755737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消耗的电能，故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A、B、C错误，D正确。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C_7_AS.1_1#57398512c?htil=14&amp;vcp=1&amp;vis=1&amp;pid=a6abdfedd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55737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40" r="-1802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56_1#57398512c.bracket?vcp=1&amp;vis=1&amp;pid=a6abdfedd&amp;color=0,0,0&amp;vpa=25&amp;vtp=1&amp;vaab=1"/>
          <p:cNvSpPr/>
          <p:nvPr/>
        </p:nvSpPr>
        <p:spPr>
          <a:xfrm>
            <a:off x="1070071" y="530428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58_1#6c6252956?sp=1&amp;vcp=1&amp;vis=1&amp;pid=a6abdfedd&amp;color=0,0,0&amp;vtp=1&amp;vaab=1&amp;bt=1&amp;bbb=1&amp;hb=1"/>
              <p:cNvSpPr/>
              <p:nvPr/>
            </p:nvSpPr>
            <p:spPr>
              <a:xfrm>
                <a:off x="539496" y="77797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（2024·山东济宁·中考）在如图B23-3所示的电路中，小灯泡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额定电压相同。闭合开关后，发现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亮，下列分析正确的是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58_1#6c6252956?sp=1&amp;vcp=1&amp;vis=1&amp;pid=a6abdfe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7797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414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58_2#6c6252956?iti=18&amp;vcp=1&amp;vis=1&amp;pid=a6abdfed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11343"/>
            <a:ext cx="5458968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8_3#6c6252956?iti=18&amp;vcp=1&amp;vis=1&amp;pid=a6abdfedd&amp;color=0,0,0&amp;vtp=1&amp;vaab=1&amp;bbb=1"/>
          <p:cNvSpPr/>
          <p:nvPr/>
        </p:nvSpPr>
        <p:spPr>
          <a:xfrm>
            <a:off x="5431695" y="428659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58_4#6c6252956.choices?vcp=1&amp;vis=1&amp;pid=a6abdfedd&amp;color=0,0,0&amp;vtp=1&amp;vaab=1&amp;bbb=1"/>
              <p:cNvSpPr/>
              <p:nvPr/>
            </p:nvSpPr>
            <p:spPr>
              <a:xfrm>
                <a:off x="539496" y="485454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3118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的额定功率大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3118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的电阻大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的电流比通过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的电流小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58_4#6c6252956.choices?vcp=1&amp;vis=1&amp;pid=a6abdfed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54543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6c6252956?iti=19&amp;htil=15&amp;vcp=1&amp;vis=1&amp;pid=a6abdfed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180" y="572689"/>
            <a:ext cx="5422392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c6252956?iti=19&amp;htil=15&amp;vcp=1&amp;vis=1&amp;pid=a6abdfedd&amp;color=0,0,0&amp;vtp=1&amp;vaab=1&amp;bbb=1"/>
          <p:cNvSpPr/>
          <p:nvPr/>
        </p:nvSpPr>
        <p:spPr>
          <a:xfrm>
            <a:off x="8147595" y="2747945"/>
            <a:ext cx="1325562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6c6252956?htil=15&amp;vcp=1&amp;vis=1&amp;pid=a6abdfedd&amp;color=0,0,0&amp;vtp=1&amp;vaab=1&amp;bt=1&amp;bbb=1&amp;hb=1&amp;hs=1"/>
              <p:cNvSpPr/>
              <p:nvPr/>
            </p:nvSpPr>
            <p:spPr>
              <a:xfrm>
                <a:off x="539496" y="554400"/>
                <a:ext cx="5559552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，两个灯泡串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的电流相等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。灯泡的亮度取决于它的实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际功率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亮，则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际功率比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的实际功率大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6c6252956?htil=15&amp;vcp=1&amp;vis=1&amp;pid=a6abdfed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559552" cy="3093657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9" b="-2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6c6252956?htil=15&amp;vcp=1&amp;vis=1&amp;pid=a6abdfedd&amp;color=0,0,0&amp;vtp=1&amp;vaab=1&amp;bt=1&amp;bbb=1&amp;hb=1&amp;hs=1"/>
              <p:cNvSpPr/>
              <p:nvPr/>
            </p:nvSpPr>
            <p:spPr>
              <a:xfrm>
                <a:off x="539995" y="3649645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两端的电压大，又由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的电阻大，故B错误，C正确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的额定电压相同，由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的额定功率小，故A错误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6c6252956?htil=15&amp;vcp=1&amp;vis=1&amp;pid=a6abdfed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649645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2" t="-12" r="4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59_1#6c6252956.bracket?vcp=1&amp;vis=1&amp;pid=a6abdfedd&amp;color=0,0,0&amp;vpa=26&amp;vtp=1&amp;vaab=1"/>
          <p:cNvSpPr/>
          <p:nvPr/>
        </p:nvSpPr>
        <p:spPr>
          <a:xfrm>
            <a:off x="9346788" y="556217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61_1#5317e4aa8?iti=20&amp;htil=16&amp;vcp=1&amp;vis=1&amp;pid=a6abdfe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3518" y="923512"/>
            <a:ext cx="3063240" cy="390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1_2#5317e4aa8?iti=20&amp;htil=16&amp;vcp=1&amp;vis=1&amp;pid=a6abdfedd&amp;color=0,0,0&amp;vtp=1&amp;vaab=1&amp;bbb=1"/>
          <p:cNvSpPr/>
          <p:nvPr/>
        </p:nvSpPr>
        <p:spPr>
          <a:xfrm>
            <a:off x="9422357" y="49550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1_3#5317e4aa8?htil=16&amp;sp=1&amp;vcp=1&amp;vis=1&amp;pid=a6abdfedd&amp;color=0,0,0&amp;vtp=1&amp;vaab=1&amp;bt=1&amp;bbb=1&amp;hb=1"/>
              <p:cNvSpPr/>
              <p:nvPr/>
            </p:nvSpPr>
            <p:spPr>
              <a:xfrm>
                <a:off x="539496" y="905224"/>
                <a:ext cx="79095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）小明利用电能表测量电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热水器实际功率来判断家里的电压是否正常。他观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察家中的电能表如图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B23-4甲所示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，此时示数为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。现仅接通一台如图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B23-4乙所示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的电热水器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，观察到电能表的指示灯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内闪烁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内电热水器消耗的电能为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，其两端电压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选填“高于”“低于”或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61_3#5317e4aa8?htil=16&amp;sp=1&amp;vcp=1&amp;vis=1&amp;pid=a6abdfed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7909560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894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62_1#5317e4aa8.blank?vcp=1&amp;vis=1&amp;pid=a6abdfedd&amp;color=0,0,0&amp;vpa=27&amp;vtp=1&amp;vaab=1&amp;bbb=1"/>
              <p:cNvSpPr/>
              <p:nvPr/>
            </p:nvSpPr>
            <p:spPr>
              <a:xfrm>
                <a:off x="690308" y="2943002"/>
                <a:ext cx="13160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3 023.6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62_1#5317e4aa8.blank?vcp=1&amp;vis=1&amp;pid=a6abdfedd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308" y="2943002"/>
                <a:ext cx="131603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" t="-102" r="29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63_1#5317e4aa8.blank?vcp=1&amp;vis=1&amp;pid=a6abdfedd&amp;color=0,0,0&amp;vpa=28&amp;vtp=1&amp;vaab=1&amp;bbb=1"/>
              <p:cNvSpPr/>
              <p:nvPr/>
            </p:nvSpPr>
            <p:spPr>
              <a:xfrm>
                <a:off x="6738682" y="4233894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9.0×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63_1#5317e4aa8.blank?vcp=1&amp;vis=1&amp;pid=a6abdfedd&amp;color=0,0,0&amp;vpa=2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8682" y="4233894"/>
                <a:ext cx="1618933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4" t="-85" r="23" b="-7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64_1#5317e4aa8.blank?vcp=1&amp;vis=1&amp;pid=a6abdfedd&amp;color=0,0,0&amp;vpa=29&amp;vtp=1&amp;vaab=1&amp;bbb=1"/>
          <p:cNvSpPr/>
          <p:nvPr/>
        </p:nvSpPr>
        <p:spPr>
          <a:xfrm>
            <a:off x="2792953" y="47609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65_1#29f29dc57?iti=21&amp;htil=17&amp;vcp=1&amp;vis=1&amp;pid=a6abdfe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9781" y="804798"/>
            <a:ext cx="2377440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5_2#29f29dc57?iti=21&amp;htil=17&amp;vcp=1&amp;vis=1&amp;pid=a6abdfedd&amp;color=0,0,0&amp;vtp=1&amp;vaab=1&amp;bbb=1"/>
          <p:cNvSpPr/>
          <p:nvPr/>
        </p:nvSpPr>
        <p:spPr>
          <a:xfrm>
            <a:off x="9655720" y="310807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5_3#29f29dc57?htil=17&amp;sp=1&amp;vcp=1&amp;vis=1&amp;pid=a6abdfedd&amp;color=0,0,0&amp;vtp=1&amp;vaab=1&amp;bt=1&amp;bbb=1&amp;hb=1&amp;hs=1"/>
              <p:cNvSpPr/>
              <p:nvPr/>
            </p:nvSpPr>
            <p:spPr>
              <a:xfrm>
                <a:off x="539496" y="786510"/>
                <a:ext cx="85953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（2023·云南·中考）某型号电炖盅有“高温”和“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低温”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两个挡位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，其简化电路如图B23-5所示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，部分参数如下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。同时闭合开关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，电炖盅处于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挡。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电能可供电炖盅在“高温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”挡正常工作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5_3#29f29dc57?htil=17&amp;sp=1&amp;vcp=1&amp;vis=1&amp;pid=a6abdfed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6510"/>
                <a:ext cx="85953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5" r="4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66_1#29f29dc57.blank?vcp=1&amp;vis=1&amp;pid=a6abdfedd&amp;color=0,0,0&amp;vpa=30&amp;vtp=1&amp;vaab=1&amp;bbb=1"/>
          <p:cNvSpPr/>
          <p:nvPr/>
        </p:nvSpPr>
        <p:spPr>
          <a:xfrm>
            <a:off x="7104793" y="20514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高温</a:t>
            </a:r>
            <a:endParaRPr lang="en-US" altLang="zh-CN" sz="2800" dirty="0"/>
          </a:p>
        </p:txBody>
      </p:sp>
      <p:sp>
        <p:nvSpPr>
          <p:cNvPr id="6" name="QB_7_AN.68_1#29f29dc57.blank?vcp=1&amp;vis=1&amp;pid=a6abdfedd&amp;color=0,0,0&amp;vpa=31&amp;vtp=1&amp;vaab=1&amp;bbb=1"/>
          <p:cNvSpPr/>
          <p:nvPr/>
        </p:nvSpPr>
        <p:spPr>
          <a:xfrm>
            <a:off x="7402291" y="267817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B_7_BD.67_1#29f29dc57?colgroup=30&amp;vcp=1&amp;vis=1&amp;pid=a6abdfedd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3805554"/>
              <a:ext cx="11091672" cy="2265936"/>
            </p:xfrm>
            <a:graphic>
              <a:graphicData uri="http://schemas.openxmlformats.org/drawingml/2006/table">
                <a:tbl>
                  <a:tblPr/>
                  <a:tblGrid>
                    <a:gridCol w="47640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27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××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型电炖盅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额定电压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220 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高温功率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2 000 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低温功率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400 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B_7_BD.67_1#29f29dc57?colgroup=30&amp;vcp=1&amp;vis=1&amp;pid=a6abdfedd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3805554"/>
              <a:ext cx="11091672" cy="2265936"/>
            </p:xfrm>
            <a:graphic>
              <a:graphicData uri="http://schemas.openxmlformats.org/drawingml/2006/table">
                <a:tbl>
                  <a:tblPr/>
                  <a:tblGrid>
                    <a:gridCol w="4764024"/>
                    <a:gridCol w="6327648"/>
                  </a:tblGrid>
                  <a:tr h="566420"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 hMerge="1">
                      <a:tcPr/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额定电压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高温功率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低温功率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2f42a6c?vcp=1&amp;pid=77d6755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69_1#c6e5aecd8?sp=1&amp;vcp=1&amp;vis=1&amp;pid=4d2f42a6c&amp;color=0,0,0&amp;vtp=1&amp;vaab=1&amp;bbb=1&amp;hb=1"/>
              <p:cNvSpPr/>
              <p:nvPr/>
            </p:nvSpPr>
            <p:spPr>
              <a:xfrm>
                <a:off x="263271" y="126243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（2024·山东济南·中考）图B23-6是“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的白炽灯正常工作时将电能转化为内能和光能的占比图。当两灯均正常工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作时，下列说法正确的是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69_1#c6e5aecd8?sp=1&amp;vcp=1&amp;vis=1&amp;pid=4d2f42a6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271" y="126243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6610" b="-5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69_2#c6e5aecd8?iti=22&amp;htil=18&amp;vcp=1&amp;vis=1&amp;pid=4d2f42a6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7275" y="2767330"/>
            <a:ext cx="4364990" cy="2207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69_3#c6e5aecd8?iti=22&amp;htil=18&amp;vcp=1&amp;vis=1&amp;pid=4d2f42a6c&amp;color=0,0,0&amp;vtp=1&amp;vaab=1&amp;bbb=1"/>
          <p:cNvSpPr/>
          <p:nvPr/>
        </p:nvSpPr>
        <p:spPr>
          <a:xfrm>
            <a:off x="8943757" y="49816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69_4#c6e5aecd8.choices?htil=18&amp;vcp=1&amp;vis=1&amp;pid=4d2f42a6c&amp;color=0,0,0&amp;vtp=1&amp;vaab=1&amp;bbb=1"/>
              <p:cNvSpPr/>
              <p:nvPr/>
            </p:nvSpPr>
            <p:spPr>
              <a:xfrm>
                <a:off x="539496" y="3118276"/>
                <a:ext cx="77998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A.灯两端的实际电压：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灯低于白炽灯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.相同时间产生的内能：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灯多于白炽灯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.相同时间消耗的电能：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灯少于白炽灯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.电能转化为光能的效率：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灯高于白炽灯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69_4#c6e5aecd8.choices?htil=18&amp;vcp=1&amp;vis=1&amp;pid=4d2f42a6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7799832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7" r="7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65e520ea?vcp=1&amp;pid=c6a597f4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391d5f68c?vcp=1&amp;vis=1&amp;pid=e65e520e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关于电功、电功率，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391d5f68c.bracket?vcp=1&amp;vis=1&amp;pid=e65e520ea&amp;color=0,0,0&amp;vpa=1&amp;vtp=1&amp;vaab=1"/>
          <p:cNvSpPr/>
          <p:nvPr/>
        </p:nvSpPr>
        <p:spPr>
          <a:xfrm>
            <a:off x="68617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_2#391d5f68c.choices?vcp=1&amp;vis=1&amp;pid=e65e520ea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A.通过用电器的电流做功越多，用电器的电功率就越大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.用电器消耗的电功率越小，电流做的功就越少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.千瓦和千瓦时都是电功率的单位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.用电器消耗的电功率越大，则电流做功越快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c6e5aecd8?iti=23&amp;htil=19&amp;vcp=1&amp;vis=1&amp;pid=4d2f42a6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4968" y="637000"/>
            <a:ext cx="3886200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c6e5aecd8?iti=23&amp;htil=19&amp;vcp=1&amp;vis=1&amp;pid=4d2f42a6c&amp;color=0,0,0&amp;vtp=1&amp;vaab=1&amp;bbb=1"/>
          <p:cNvSpPr/>
          <p:nvPr/>
        </p:nvSpPr>
        <p:spPr>
          <a:xfrm>
            <a:off x="9025287" y="272081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c6e5aecd8?htil=19&amp;vcp=1&amp;vis=1&amp;pid=4d2f42a6c&amp;color=0,0,0&amp;vtp=1&amp;vaab=1&amp;bt=1&amp;bbb=1&amp;hb=1&amp;hs=1"/>
              <p:cNvSpPr/>
              <p:nvPr/>
            </p:nvSpPr>
            <p:spPr>
              <a:xfrm>
                <a:off x="539496" y="618712"/>
                <a:ext cx="70957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两灯的额定电压和额定功率均相等，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当两灯均正常工作时，灯两端的实际电压等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于其各自的额定电压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灯两端的实际电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压等于白炽灯两端的实际电压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。两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灯的额定功率相同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当两灯均正常工作时，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c6e5aecd8?htil=19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8712"/>
                <a:ext cx="70957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1727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c6e5aecd8?htil=19&amp;vcp=1&amp;vis=1&amp;pid=4d2f42a6c&amp;color=0,0,0&amp;vtp=1&amp;vaab=1&amp;bt=1&amp;bbb=1&amp;hb=1&amp;hs=1"/>
              <p:cNvSpPr/>
              <p:nvPr/>
            </p:nvSpPr>
            <p:spPr>
              <a:xfrm>
                <a:off x="539496" y="3752056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相同时间内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，两灯消耗的电能相等；由题图可知白炽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灯把大部分电能转化为内能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灯把大部分电能转化为光能，因此相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同时间内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灯产生的内能小于白炽灯，说明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灯电能转化为光能的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效率高于白炽灯，故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B、C错误，D正确。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c6e5aecd8?htil=19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2056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5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70_1#c6e5aecd8.bracket?vcp=1&amp;vis=1&amp;pid=4d2f42a6c&amp;color=0,0,0&amp;vpa=32&amp;vtp=1&amp;vaab=1"/>
          <p:cNvSpPr/>
          <p:nvPr/>
        </p:nvSpPr>
        <p:spPr>
          <a:xfrm>
            <a:off x="7486999" y="571655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2_1#ad75162f4?iti=24&amp;htil=20&amp;vcp=1&amp;vis=1&amp;pid=4d2f42a6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9493" y="1563592"/>
            <a:ext cx="3520440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2_3#ad75162f4?htil=20&amp;sp=1&amp;vcp=1&amp;vis=1&amp;pid=4d2f42a6c&amp;color=0,0,0&amp;vtp=1&amp;vaab=1&amp;bt=1&amp;bbb=1&amp;hb=1"/>
              <p:cNvSpPr/>
              <p:nvPr/>
            </p:nvSpPr>
            <p:spPr>
              <a:xfrm>
                <a:off x="539496" y="1545304"/>
                <a:ext cx="74523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B23-7是一款有两个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挡位的挂烫机的工作电路图，正常工作电压为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，加热电阻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，挂烫机的功率是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，挂烫机工作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72_3#ad75162f4?htil=20&amp;sp=1&amp;vcp=1&amp;vis=1&amp;pid=4d2f42a6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45236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120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ad75162f4?iti=25&amp;htil=21&amp;vcp=1&amp;vis=1&amp;pid=4d2f42a6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1335" y="1282033"/>
            <a:ext cx="3520440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ad75162f4?iti=25&amp;htil=21&amp;vcp=1&amp;vis=1&amp;pid=4d2f42a6c&amp;color=0,0,0&amp;vtp=1&amp;vaab=1&amp;bbb=1"/>
          <p:cNvSpPr/>
          <p:nvPr/>
        </p:nvSpPr>
        <p:spPr>
          <a:xfrm>
            <a:off x="9198774" y="431682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d75162f4?htil=21&amp;vcp=1&amp;vis=1&amp;pid=4d2f42a6c&amp;color=0,0,0&amp;vtp=1&amp;vaab=1&amp;bt=1&amp;bbb=1&amp;hb=1"/>
              <p:cNvSpPr/>
              <p:nvPr/>
            </p:nvSpPr>
            <p:spPr>
              <a:xfrm>
                <a:off x="539496" y="1254601"/>
                <a:ext cx="7452360" cy="436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由电路图可知，只闭合开关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，挂烫机的功率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。同时闭合开关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并联，挂烫机工作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消耗的总</a:t>
                </a:r>
              </a:p>
              <a:p>
                <a:pPr latinLnBrk="1">
                  <a:lnSpc>
                    <a:spcPts val="6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=99 000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ad75162f4?htil=21&amp;vcp=1&amp;vis=1&amp;pid=4d2f42a6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4601"/>
                <a:ext cx="7452360" cy="436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5" b="-3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2_1#ad75162f4?iti=24&amp;htil=20&amp;vcp=1&amp;vis=1&amp;pid=4d2f42a6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9493" y="1563592"/>
            <a:ext cx="3520440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2_2#ad75162f4?iti=24&amp;htil=20&amp;vcp=1&amp;vis=1&amp;pid=4d2f42a6c&amp;color=0,0,0&amp;vtp=1&amp;vaab=1&amp;bbb=1"/>
          <p:cNvSpPr/>
          <p:nvPr/>
        </p:nvSpPr>
        <p:spPr>
          <a:xfrm>
            <a:off x="9196932" y="45983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2_3#ad75162f4?htil=20&amp;sp=1&amp;vcp=1&amp;vis=1&amp;pid=4d2f42a6c&amp;color=0,0,0&amp;vtp=1&amp;vaab=1&amp;bt=1&amp;bbb=1&amp;hb=1"/>
              <p:cNvSpPr/>
              <p:nvPr/>
            </p:nvSpPr>
            <p:spPr>
              <a:xfrm>
                <a:off x="539496" y="1545304"/>
                <a:ext cx="74523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B23-7是一款有两个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挡位的挂烫机的工作电路图，正常工作电压为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，加热电阻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，挂烫机的功率是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，挂烫机工作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消耗的总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72_3#ad75162f4?htil=20&amp;sp=1&amp;vcp=1&amp;vis=1&amp;pid=4d2f42a6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45236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120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73_1#ad75162f4.blank?vcp=1&amp;vis=1&amp;pid=4d2f42a6c&amp;color=0,0,0&amp;vpa=33&amp;vtp=1&amp;vaab=1&amp;bbb=1"/>
          <p:cNvSpPr/>
          <p:nvPr/>
        </p:nvSpPr>
        <p:spPr>
          <a:xfrm>
            <a:off x="5506180" y="3457924"/>
            <a:ext cx="1147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endParaRPr lang="en-US" altLang="zh-CN" sz="2800" dirty="0"/>
          </a:p>
        </p:txBody>
      </p:sp>
      <p:sp>
        <p:nvSpPr>
          <p:cNvPr id="6" name="QB_7_AN.74_1#ad75162f4.blank?vcp=1&amp;vis=1&amp;pid=4d2f42a6c&amp;color=0,0,0&amp;vpa=34&amp;vtp=1&amp;vaab=1&amp;bbb=1"/>
          <p:cNvSpPr/>
          <p:nvPr/>
        </p:nvSpPr>
        <p:spPr>
          <a:xfrm>
            <a:off x="1616614" y="473236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99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6_1#9d8c23f5e?iti=26&amp;htil=22&amp;vcp=1&amp;vis=1&amp;pid=4d2f42a6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568" y="1243552"/>
            <a:ext cx="4169664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6_2#9d8c23f5e?iti=26&amp;htil=22&amp;vcp=1&amp;vis=1&amp;pid=4d2f42a6c&amp;color=0,0,0&amp;vtp=1&amp;vaab=1&amp;bbb=1"/>
          <p:cNvSpPr/>
          <p:nvPr/>
        </p:nvSpPr>
        <p:spPr>
          <a:xfrm>
            <a:off x="8855619" y="47446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图B23-8</a:t>
            </a:r>
            <a:endParaRPr lang="en-US" altLang="zh-CN" sz="2800" dirty="0"/>
          </a:p>
        </p:txBody>
      </p:sp>
      <p:sp>
        <p:nvSpPr>
          <p:cNvPr id="4" name="QB_7_BD.76_3#9d8c23f5e?htil=22&amp;sp=1&amp;vcp=1&amp;vis=1&amp;pid=4d2f42a6c&amp;color=0,0,0&amp;vtp=1&amp;vaab=1&amp;bt=1&amp;bbb=1&amp;hb=1"/>
          <p:cNvSpPr/>
          <p:nvPr/>
        </p:nvSpPr>
        <p:spPr>
          <a:xfrm>
            <a:off x="539496" y="1225264"/>
            <a:ext cx="68031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B23-8为小明家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使用的一款火锅工作电路的原理图。它有高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、中温、低温三个加热挡位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，旋钮开关可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以分别置于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“0和1”“1和2”“2和3”或“3和4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当旋钮开关置于“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”接线柱时，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火锅处于高温挡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；当旋钮开关置于“1和2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线柱时，火锅处于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9d8c23f5e?iti=27&amp;htil=23&amp;vcp=1&amp;vis=1&amp;pid=4d2f42a6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1372" y="581831"/>
            <a:ext cx="2702578" cy="222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9d8c23f5e?iti=27&amp;htil=23&amp;vcp=1&amp;vis=1&amp;pid=4d2f42a6c&amp;color=0,0,0&amp;vtp=1&amp;vaab=1&amp;bbb=1"/>
          <p:cNvSpPr/>
          <p:nvPr/>
        </p:nvSpPr>
        <p:spPr>
          <a:xfrm>
            <a:off x="9419880" y="2930951"/>
            <a:ext cx="1325562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9d8c23f5e?htil=23&amp;vcp=1&amp;vis=1&amp;pid=4d2f42a6c&amp;color=0,0,0&amp;vtp=1&amp;vaab=1&amp;bt=1&amp;bbb=1&amp;hb=1&amp;hs=1"/>
              <p:cNvSpPr/>
              <p:nvPr/>
            </p:nvSpPr>
            <p:spPr>
              <a:xfrm>
                <a:off x="539496" y="452102"/>
                <a:ext cx="8101584" cy="2997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当旋钮开关置于“0和1”接线柱时，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都没有接入电路，火锅不工作；当旋钮开关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置于“1和2”接线柱时，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串联，由串联电路的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电阻特点可知，此时电路中的总电阻最大，由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可知，电路中的总功率最小，火锅处于低温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9d8c23f5e?htil=23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2102"/>
                <a:ext cx="8101584" cy="2997835"/>
              </a:xfrm>
              <a:prstGeom prst="rect">
                <a:avLst/>
              </a:prstGeom>
              <a:blipFill rotWithShape="1">
                <a:blip r:embed="rId4"/>
                <a:stretch>
                  <a:fillRect l="-5" t="-2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9d8c23f5e?htil=23&amp;vcp=1&amp;vis=1&amp;pid=4d2f42a6c&amp;color=0,0,0&amp;vtp=1&amp;vaab=1&amp;bt=1&amp;bbb=1&amp;hb=1&amp;hs=1"/>
              <p:cNvSpPr/>
              <p:nvPr/>
            </p:nvSpPr>
            <p:spPr>
              <a:xfrm>
                <a:off x="539496" y="3429489"/>
                <a:ext cx="11112011" cy="2931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；当旋钮开关置于“3和4”接线柱时，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并联，由并联电路的电阻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特点可知，此时电路中的总电阻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可知，电路中的总功率最大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，火锅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处于高温挡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。当旋钮开关置于“2和3”接线柱时，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被短接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，火锅处于中温挡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9d8c23f5e?htil=23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9489"/>
                <a:ext cx="11112011" cy="2931732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310" b="-1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6_1#9d8c23f5e?iti=26&amp;htil=22&amp;vcp=1&amp;vis=1&amp;pid=4d2f42a6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568" y="1243552"/>
            <a:ext cx="4169664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6_2#9d8c23f5e?iti=26&amp;htil=22&amp;vcp=1&amp;vis=1&amp;pid=4d2f42a6c&amp;color=0,0,0&amp;vtp=1&amp;vaab=1&amp;bbb=1"/>
          <p:cNvSpPr/>
          <p:nvPr/>
        </p:nvSpPr>
        <p:spPr>
          <a:xfrm>
            <a:off x="8855619" y="47446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图B23-8</a:t>
            </a:r>
            <a:endParaRPr lang="en-US" altLang="zh-CN" sz="2800" dirty="0"/>
          </a:p>
        </p:txBody>
      </p:sp>
      <p:sp>
        <p:nvSpPr>
          <p:cNvPr id="4" name="QB_7_BD.76_3#9d8c23f5e?htil=22&amp;sp=1&amp;vcp=1&amp;vis=1&amp;pid=4d2f42a6c&amp;color=0,0,0&amp;vtp=1&amp;vaab=1&amp;bt=1&amp;bbb=1&amp;hb=1"/>
          <p:cNvSpPr/>
          <p:nvPr/>
        </p:nvSpPr>
        <p:spPr>
          <a:xfrm>
            <a:off x="539496" y="1225264"/>
            <a:ext cx="68031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B23-8为小明家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使用的一款火锅工作电路的原理图。它有高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、中温、低温三个加热挡位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，旋钮开关可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以分别置于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“0和1”“1和2”“2和3”或“3和4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当旋钮开关置于“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”接线柱时，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火锅处于高温挡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；当旋钮开关置于“1和2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线柱时，火锅处于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77_1#9d8c23f5e.blank?vcp=1&amp;vis=1&amp;pid=4d2f42a6c&amp;color=0,0,0&amp;vpa=35&amp;vtp=1&amp;vaab=1&amp;bbb=1"/>
          <p:cNvSpPr/>
          <p:nvPr/>
        </p:nvSpPr>
        <p:spPr>
          <a:xfrm>
            <a:off x="4262977" y="37855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3和4</a:t>
            </a:r>
            <a:endParaRPr lang="en-US" altLang="zh-CN" sz="2800" dirty="0"/>
          </a:p>
        </p:txBody>
      </p:sp>
      <p:sp>
        <p:nvSpPr>
          <p:cNvPr id="6" name="QB_7_AN.78_1#9d8c23f5e.blank?vcp=1&amp;vis=1&amp;pid=4d2f42a6c&amp;color=0,0,0&amp;vpa=36&amp;vtp=1&amp;vaab=1&amp;bbb=1"/>
          <p:cNvSpPr/>
          <p:nvPr/>
        </p:nvSpPr>
        <p:spPr>
          <a:xfrm>
            <a:off x="3394615" y="50600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0_1#e5f22f8a7?iti=28&amp;htil=24&amp;vcp=1&amp;vis=1&amp;pid=4d2f42a6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150" y="673735"/>
            <a:ext cx="4702175" cy="258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0_2#e5f22f8a7?iti=28&amp;htil=24&amp;vcp=1&amp;vis=1&amp;pid=4d2f42a6c&amp;color=0,0,0&amp;vtp=1&amp;vaab=1&amp;bbb=1"/>
          <p:cNvSpPr/>
          <p:nvPr/>
        </p:nvSpPr>
        <p:spPr>
          <a:xfrm>
            <a:off x="8855619" y="318532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80_3#e5f22f8a7?htil=24&amp;sp=1&amp;vcp=1&amp;vis=1&amp;pid=4d2f42a6c&amp;color=0,0,0&amp;vtp=1&amp;vaab=1&amp;bt=1&amp;bbb=1&amp;hb=1&amp;hs=1"/>
              <p:cNvSpPr/>
              <p:nvPr/>
            </p:nvSpPr>
            <p:spPr>
              <a:xfrm>
                <a:off x="539496" y="625063"/>
                <a:ext cx="6912864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（2024·山东济南·中考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）学校开展了防溺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水安全教育后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，小华组经过合作探究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了一种可以戴在手腕上的防溺水定位求救报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警器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，其简化电路如图B23-9甲所示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，报警器由电压表改装，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80_3#e5f22f8a7?htil=24&amp;sp=1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5063"/>
                <a:ext cx="6912864" cy="3133154"/>
              </a:xfrm>
              <a:prstGeom prst="rect">
                <a:avLst/>
              </a:prstGeom>
              <a:blipFill rotWithShape="1">
                <a:blip r:embed="rId4"/>
                <a:stretch>
                  <a:fillRect l="-6" t="-7" b="-2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BD.80_3#e5f22f8a7?htil=24&amp;sp=1&amp;vcp=1&amp;vis=1&amp;pid=4d2f42a6c&amp;color=0,0,0&amp;vtp=1&amp;vaab=1&amp;bt=1&amp;bbb=1&amp;hb=1&amp;hs=1"/>
              <p:cNvSpPr/>
              <p:nvPr/>
            </p:nvSpPr>
            <p:spPr>
              <a:xfrm>
                <a:off x="539496" y="3745705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是压敏电阻，图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B23-9乙是压敏电阻阻值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随水下深度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变化的图像。报警器未浸入水中时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；报警器浸入水深度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时，报警器报警，当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BD.80_3#e5f22f8a7?htil=24&amp;sp=1&amp;vcp=1&amp;vis=1&amp;pid=4d2f42a6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705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73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81_1#0be0a88a5?htil=24&amp;vcp=1&amp;vis=1&amp;pid=e5f22f8a7&amp;color=0,0,0&amp;vtp=1&amp;vaab=1&amp;bbb=1&amp;htil=1&amp;hb=1"/>
              <p:cNvSpPr/>
              <p:nvPr/>
            </p:nvSpPr>
            <p:spPr>
              <a:xfrm>
                <a:off x="539497" y="1610414"/>
                <a:ext cx="722135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（1）报警器未浸入水中时，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81_1#0be0a88a5?htil=24&amp;vcp=1&amp;vis=1&amp;pid=e5f22f8a7&amp;color=0,0,0&amp;vtp=1&amp;vaab=1&amp;bbb=1&amp;htil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1610414"/>
                <a:ext cx="7221359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7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82_1#db9ac2df4?htil=24&amp;vcp=1&amp;vis=1&amp;pid=e5f22f8a7&amp;color=0,0,0&amp;vtp=1&amp;vaab=1&amp;bbb=1&amp;htil=1&amp;hb=1"/>
              <p:cNvSpPr/>
              <p:nvPr/>
            </p:nvSpPr>
            <p:spPr>
              <a:xfrm>
                <a:off x="539497" y="2815599"/>
                <a:ext cx="722135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（2）报警器浸入水下深度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82_1#db9ac2df4?htil=24&amp;vcp=1&amp;vis=1&amp;pid=e5f22f8a7&amp;color=0,0,0&amp;vtp=1&amp;vaab=1&amp;bbb=1&amp;htil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2815599"/>
                <a:ext cx="7221359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1" r="7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83_1#34e2d5006?htil=24&amp;vcp=1&amp;vis=1&amp;pid=e5f22f8a7&amp;color=0,0,0&amp;vtp=1&amp;vaab=1&amp;bbb=1&amp;htil=1&amp;hb=1"/>
              <p:cNvSpPr/>
              <p:nvPr/>
            </p:nvSpPr>
            <p:spPr>
              <a:xfrm>
                <a:off x="539497" y="4029084"/>
                <a:ext cx="722135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（3）报警器浸入水下深度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83_1#34e2d5006?htil=24&amp;vcp=1&amp;vis=1&amp;pid=e5f22f8a7&amp;color=0,0,0&amp;vtp=1&amp;vaab=1&amp;bbb=1&amp;htil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029084"/>
                <a:ext cx="7221359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7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80_1#e5f22f8a7?iti=45&amp;htil=24&amp;vcp=1&amp;vis=1&amp;pid=4d2f42a6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4450" y="1750695"/>
            <a:ext cx="4153535" cy="228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80_2#e5f22f8a7?iti=45&amp;htil=24&amp;vcp=1&amp;vis=1&amp;pid=4d2f42a6c&amp;color=0,0,0&amp;vtp=1&amp;vaab=1&amp;bbb=1"/>
          <p:cNvSpPr/>
          <p:nvPr/>
        </p:nvSpPr>
        <p:spPr>
          <a:xfrm>
            <a:off x="9025287" y="431007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be0a88a5?vcp=1&amp;vis=1&amp;pid=e5f22f8a7&amp;color=0,0,0&amp;vtp=1&amp;vaab=1&amp;bt=1&amp;bbb=1&amp;hb=1"/>
              <p:cNvSpPr/>
              <p:nvPr/>
            </p:nvSpPr>
            <p:spPr>
              <a:xfrm>
                <a:off x="539496" y="554400"/>
                <a:ext cx="11109960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由题图甲可知，两个电阻串联，电流表测电路中的电流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。报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警器未浸入水中时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定律可得，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0be0a88a5?vcp=1&amp;vis=1&amp;pid=e5f22f8a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36519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0be0a88a5?iti=30&amp;vcp=1&amp;vis=1&amp;pid=e5f22f8a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1829" y="2913396"/>
            <a:ext cx="4687221" cy="248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0be0a88a5?iti=30&amp;vcp=1&amp;vis=1&amp;pid=e5f22f8a7&amp;color=0,0,0&amp;vtp=1&amp;vaab=1&amp;bbb=1"/>
          <p:cNvSpPr/>
          <p:nvPr/>
        </p:nvSpPr>
        <p:spPr>
          <a:xfrm>
            <a:off x="8797926" y="566189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b05b265d.fixed?vcp=1&amp;pid=2d49a79d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电功率</a:t>
            </a:r>
            <a:endParaRPr lang="en-US" altLang="zh-CN" sz="4000" dirty="0"/>
          </a:p>
        </p:txBody>
      </p:sp>
      <p:sp>
        <p:nvSpPr>
          <p:cNvPr id="3" name="C_5_BD#8b05b265d.fixed?vcp=1&amp;pid=2d49a79d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db9ac2df4?iti=32&amp;htil=25&amp;vcp=1&amp;vis=1&amp;pid=e5f22f8a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9385" y="1423098"/>
            <a:ext cx="4105656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db9ac2df4?iti=32&amp;htil=25&amp;vcp=1&amp;vis=1&amp;pid=e5f22f8a7&amp;color=0,0,0&amp;vtp=1&amp;vaab=1&amp;bbb=1"/>
          <p:cNvSpPr/>
          <p:nvPr/>
        </p:nvSpPr>
        <p:spPr>
          <a:xfrm>
            <a:off x="8879432" y="379037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db9ac2df4?htil=25&amp;vcp=1&amp;vis=1&amp;pid=e5f22f8a7&amp;color=0,0,0&amp;mp=1&amp;vtp=1&amp;vaab=1&amp;bt=1&amp;bbb=1&amp;hb=1&amp;hs=1"/>
              <p:cNvSpPr/>
              <p:nvPr/>
            </p:nvSpPr>
            <p:spPr>
              <a:xfrm>
                <a:off x="612521" y="527240"/>
                <a:ext cx="6876288" cy="31365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由题图乙可知，报警器浸入水下深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由串联电路的电压规律可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db9ac2df4?htil=25&amp;vcp=1&amp;vis=1&amp;pid=e5f22f8a7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21" y="527240"/>
                <a:ext cx="6876288" cy="3136519"/>
              </a:xfrm>
              <a:prstGeom prst="rect">
                <a:avLst/>
              </a:prstGeom>
              <a:blipFill rotWithShape="1">
                <a:blip r:embed="rId4"/>
                <a:stretch>
                  <a:fillRect l="-6" t="-6" r="-393" b="-2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db9ac2df4?htil=25&amp;vcp=1&amp;vis=1&amp;pid=e5f22f8a7&amp;color=0,0,0&amp;mp=1&amp;vtp=1&amp;vaab=1&amp;bt=1&amp;bbb=1&amp;hb=1&amp;hs=1"/>
              <p:cNvSpPr/>
              <p:nvPr/>
            </p:nvSpPr>
            <p:spPr>
              <a:xfrm>
                <a:off x="613020" y="3747961"/>
                <a:ext cx="11112011" cy="736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db9ac2df4?htil=25&amp;vcp=1&amp;vis=1&amp;pid=e5f22f8a7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020" y="3747961"/>
                <a:ext cx="11112011" cy="736600"/>
              </a:xfrm>
              <a:prstGeom prst="rect">
                <a:avLst/>
              </a:prstGeom>
              <a:blipFill rotWithShape="1">
                <a:blip r:embed="rId5"/>
                <a:stretch>
                  <a:fillRect l="-2" t="-26" r="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34e2d5006?vcp=1&amp;vis=1&amp;pid=e5f22f8a7&amp;color=0,0,0&amp;vtp=1&amp;vaab=1&amp;bt=1&amp;bbb=1"/>
              <p:cNvSpPr/>
              <p:nvPr/>
            </p:nvSpPr>
            <p:spPr>
              <a:xfrm>
                <a:off x="539496" y="4539964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报警器浸入水下深度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的电功率为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34e2d5006?vcp=1&amp;vis=1&amp;pid=e5f22f8a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39964"/>
                <a:ext cx="11109960" cy="1193419"/>
              </a:xfrm>
              <a:prstGeom prst="rect">
                <a:avLst/>
              </a:prstGeom>
              <a:blipFill rotWithShape="1">
                <a:blip r:embed="rId6"/>
                <a:stretch>
                  <a:fillRect l="-3" t="-29" r="3" b="-6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9df6098?vcp=1&amp;pid=77d67552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90_1#f7cf1c33e?iti=35&amp;htil=26&amp;vcp=1&amp;vis=1&amp;pid=439df609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7310" y="908050"/>
            <a:ext cx="2934335" cy="493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0_2#f7cf1c33e?iti=35&amp;htil=26&amp;vcp=1&amp;vis=1&amp;pid=439df6098&amp;color=0,0,0&amp;vtp=1&amp;vaab=1&amp;bbb=1"/>
          <p:cNvSpPr/>
          <p:nvPr/>
        </p:nvSpPr>
        <p:spPr>
          <a:xfrm>
            <a:off x="9653905" y="5746115"/>
            <a:ext cx="1503045" cy="6521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90_3#f7cf1c33e?htil=26&amp;sp=1&amp;vcp=1&amp;vis=1&amp;pid=439df6098&amp;color=0,0,0&amp;vtp=1&amp;vaab=1&amp;bbb=1&amp;hb=1&amp;hs=1"/>
              <p:cNvSpPr/>
              <p:nvPr/>
            </p:nvSpPr>
            <p:spPr>
              <a:xfrm>
                <a:off x="539496" y="1267240"/>
                <a:ext cx="8531352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（2024·山东烟台·中考）某学校餐厅使用了一款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慧餐盘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它可以自动识别餐盘中食品的种类和质量。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某实践小组利用电压恒为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的电源、量程为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（最大阻值为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）等器材设计了一款自动称量装置，使用时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体的质量可以从标注质量后的电压表表盘上直接读出。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当餐盘不放物体时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恰好位于滑动变阻器的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B23-10甲所示。闭合开关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从滑动变阻器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90_3#f7cf1c33e?htil=26&amp;sp=1&amp;vcp=1&amp;vis=1&amp;pid=439df609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531352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4" t="-8" r="-1929" b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90_3#f7cf1c33e?htil=26&amp;sp=1&amp;vcp=1&amp;vis=1&amp;pid=439df6098&amp;color=0,0,0&amp;vtp=1&amp;vaab=1&amp;bbb=1&amp;hb=1&amp;hs=1&amp;htil=1"/>
              <p:cNvSpPr/>
              <p:nvPr/>
            </p:nvSpPr>
            <p:spPr>
              <a:xfrm>
                <a:off x="539496" y="645156"/>
                <a:ext cx="851408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端移动到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端的过程中，电压表的示数由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0逐渐增大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，此过程的最大称量质量为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。实践探究过程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中同学们还发现，滑片下移的距离与餐盘中所放物体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质量的大小成正比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端与滑片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所在位置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之间的阻值和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之间的距离成正比。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90_3#f7cf1c33e?htil=26&amp;sp=1&amp;vcp=1&amp;vis=1&amp;pid=439df6098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5156"/>
                <a:ext cx="8514080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4" t="-20" r="-204" b="-2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0_1#f7cf1c33e?iti=46&amp;htil=26&amp;vcp=1&amp;vis=1&amp;pid=439df609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5895" y="493395"/>
            <a:ext cx="2986405" cy="502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0_2#f7cf1c33e?iti=46&amp;htil=26&amp;vcp=1&amp;vis=1&amp;pid=439df6098&amp;color=0,0,0&amp;vtp=1&amp;vaab=1&amp;bbb=1"/>
          <p:cNvSpPr/>
          <p:nvPr/>
        </p:nvSpPr>
        <p:spPr>
          <a:xfrm>
            <a:off x="9605714" y="564585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91_1#139c766d5?vcp=1&amp;vis=1&amp;pid=f7cf1c33e&amp;color=0,0,0&amp;vtp=1&amp;vaab=1&amp;bt=1&amp;bbb=1"/>
              <p:cNvSpPr/>
              <p:nvPr/>
            </p:nvSpPr>
            <p:spPr>
              <a:xfrm>
                <a:off x="368046" y="81334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91_1#139c766d5?vcp=1&amp;vis=1&amp;pid=f7cf1c33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046" y="81334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98" r="3" b="-1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2_1#f7cf1c33e?iti=36&amp;vcp=1&amp;vis=1&amp;pid=f7cf1c33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2740" y="498262"/>
            <a:ext cx="2431891" cy="404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2_2#f7cf1c33e?iti=36&amp;vcp=1&amp;vis=1&amp;pid=f7cf1c33e&amp;color=0,0,0&amp;vtp=1&amp;vaab=1&amp;bbb=1"/>
          <p:cNvSpPr/>
          <p:nvPr/>
        </p:nvSpPr>
        <p:spPr>
          <a:xfrm>
            <a:off x="9365044" y="443950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图B23-10</a:t>
            </a:r>
            <a:endParaRPr lang="en-US" altLang="zh-CN" sz="2800" dirty="0"/>
          </a:p>
        </p:txBody>
      </p:sp>
      <p:sp>
        <p:nvSpPr>
          <p:cNvPr id="5" name="QO_8_BD.93_1#213136846?vcp=1&amp;vis=1&amp;pid=f7cf1c33e&amp;color=0,0,0&amp;vtp=1&amp;vaab=1&amp;bbb=1"/>
          <p:cNvSpPr/>
          <p:nvPr/>
        </p:nvSpPr>
        <p:spPr>
          <a:xfrm>
            <a:off x="368046" y="136699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（2）整个电路消耗的电功率的变化范围是多少？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94_1#bc29635c7?vcp=1&amp;vis=1&amp;pid=f7cf1c33e&amp;color=0,0,0&amp;vtp=1&amp;vaab=1&amp;bbb=1&amp;hb=1"/>
              <p:cNvSpPr/>
              <p:nvPr/>
            </p:nvSpPr>
            <p:spPr>
              <a:xfrm>
                <a:off x="368046" y="1917924"/>
                <a:ext cx="7756779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位于滑动变阻器的中点时，电压表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的示数为多少（结果保留1位小数）？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此时对应的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物体质量为多少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（4）实践小组在对电压表表盘进行质量标注的过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程中发现，表盘上原刻度的每一小格对应的质量值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是不同的，即质量刻度不均匀，如图B23-10乙所示。请设计一个可以实现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质量刻度均匀的电路，在图B23-10丙的方框内画出，并从节能的角度对甲、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丙两个电路作出评价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94_1#bc29635c7?vcp=1&amp;vis=1&amp;pid=f7cf1c33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046" y="1917924"/>
                <a:ext cx="7756779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-52557" b="-332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7_1#139c766d5?iti=38&amp;htil=27&amp;vcp=1&amp;vis=1&amp;pid=f7cf1c33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1395" y="581832"/>
            <a:ext cx="2935224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7_2#139c766d5?iti=38&amp;htil=27&amp;vcp=1&amp;vis=1&amp;pid=f7cf1c33e&amp;color=0,0,0&amp;vtp=1&amp;vaab=1&amp;bbb=1"/>
          <p:cNvSpPr/>
          <p:nvPr/>
        </p:nvSpPr>
        <p:spPr>
          <a:xfrm>
            <a:off x="9297326" y="535366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139c766d5?htil=27&amp;vcp=1&amp;vis=1&amp;pid=f7cf1c33e&amp;color=0,0,0&amp;vtp=1&amp;vaab=1&amp;bbb=1&amp;hb=1"/>
              <p:cNvSpPr/>
              <p:nvPr/>
            </p:nvSpPr>
            <p:spPr>
              <a:xfrm>
                <a:off x="539496" y="1118153"/>
                <a:ext cx="8046720" cy="40939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串联，滑片在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，则电路中的电流为</a:t>
                </a:r>
                <a:endParaRPr lang="en-US" altLang="zh-CN" sz="2800" dirty="0"/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139c766d5?htil=27&amp;vcp=1&amp;vis=1&amp;pid=f7cf1c33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8153"/>
                <a:ext cx="8046720" cy="4093909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-232" b="-1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9_1#213136846?iti=39&amp;htil=28&amp;vcp=1&amp;vis=1&amp;pid=f7cf1c33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7701" y="572688"/>
            <a:ext cx="2935224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9_2#213136846?iti=39&amp;htil=28&amp;vcp=1&amp;vis=1&amp;pid=f7cf1c33e&amp;color=0,0,0&amp;vtp=1&amp;vaab=1&amp;bbb=1"/>
          <p:cNvSpPr/>
          <p:nvPr/>
        </p:nvSpPr>
        <p:spPr>
          <a:xfrm>
            <a:off x="9213631" y="556023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图B23-10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213136846?htil=28&amp;vcp=1&amp;vis=1&amp;pid=f7cf1c33e&amp;color=0,0,0&amp;vtp=1&amp;vaab=1&amp;bbb=1"/>
              <p:cNvSpPr/>
              <p:nvPr/>
            </p:nvSpPr>
            <p:spPr>
              <a:xfrm>
                <a:off x="539496" y="1109009"/>
                <a:ext cx="8046720" cy="3258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端时，电路的电功率为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端时，电路的电功率为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(24 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整个电路消耗的电功率的变化范围是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3.6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213136846?htil=28&amp;vcp=1&amp;vis=1&amp;pid=f7cf1c33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9009"/>
                <a:ext cx="8046720" cy="3258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5" b="-2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bc29635c7?iti=41&amp;htil=30&amp;vcp=1&amp;vis=1&amp;pid=f7cf1c33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685" y="497840"/>
            <a:ext cx="2707640" cy="452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bc29635c7?htil=30&amp;vcp=1&amp;vis=1&amp;pid=f7cf1c33e&amp;color=0,0,0&amp;vtp=1&amp;vaab=1&amp;bt=1&amp;bbb=1&amp;hb=1&amp;hs=1"/>
              <p:cNvSpPr/>
              <p:nvPr/>
            </p:nvSpPr>
            <p:spPr>
              <a:xfrm>
                <a:off x="539496" y="554400"/>
                <a:ext cx="8531352" cy="43922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位于滑动变阻器的中点时，滑动变阻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器接入电路的阻值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的总电阻为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由串联电路的分压原理可得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b="0" i="0" kern="0" spc="-999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解得电压表的示数为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≈10.9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滑片下移的距离与餐盘中所放物体质量的大小成正比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bc29635c7?htil=30&amp;vcp=1&amp;vis=1&amp;pid=f7cf1c33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531352" cy="4392232"/>
              </a:xfrm>
              <a:prstGeom prst="rect">
                <a:avLst/>
              </a:prstGeom>
              <a:blipFill rotWithShape="1">
                <a:blip r:embed="rId4"/>
                <a:stretch>
                  <a:fillRect l="-4" t="-1" r="-991" b="-4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c29635c7?htil=30&amp;vcp=1&amp;vis=1&amp;pid=f7cf1c33e&amp;color=0,0,0&amp;vtp=1&amp;vaab=1&amp;bt=1&amp;bbb=1&amp;hb=1&amp;hs=1"/>
              <p:cNvSpPr/>
              <p:nvPr/>
            </p:nvSpPr>
            <p:spPr>
              <a:xfrm>
                <a:off x="539496" y="4955966"/>
                <a:ext cx="11112011" cy="1166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从滑动变阻器的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端移动到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，最大称量的质量为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,所以滑片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移到中点时对应的物体质量为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c29635c7?htil=30&amp;vcp=1&amp;vis=1&amp;pid=f7cf1c33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55966"/>
                <a:ext cx="11112011" cy="1166432"/>
              </a:xfrm>
              <a:prstGeom prst="rect">
                <a:avLst/>
              </a:prstGeom>
              <a:blipFill rotWithShape="1">
                <a:blip r:embed="rId5"/>
                <a:stretch>
                  <a:fillRect l="-3" t="-37" r="5" b="-5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AN.1_1#456bd4a2c?vcp=1&amp;vis=1&amp;pid=f7cf1c33e&amp;color=0,0,0&amp;vtp=1&amp;vaab=1&amp;bt=1&amp;bbb=1&amp;hb=1"/>
          <p:cNvSpPr/>
          <p:nvPr/>
        </p:nvSpPr>
        <p:spPr>
          <a:xfrm>
            <a:off x="539496" y="687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要使表盘上的质量刻度均匀，必须保证电流不变，电压表示数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与它所跨接部分的阻值成正比，电路如答图B23-1所示。与甲电路相比，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丙电路中的电流</a:t>
            </a:r>
            <a:r>
              <a:rPr lang="zh-CN" altLang="en-US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小且保持不变，更节能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AN.1_1#456bd4a2c?iti=43&amp;vcp=1&amp;vis=1&amp;pid=f7cf1c33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83864" y="2895822"/>
            <a:ext cx="5221224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456bd4a2c?iti=43&amp;vcp=1&amp;vis=1&amp;pid=f7cf1c33e&amp;color=0,0,0&amp;vtp=1&amp;vaab=1&amp;bbb=1"/>
          <p:cNvSpPr/>
          <p:nvPr/>
        </p:nvSpPr>
        <p:spPr>
          <a:xfrm>
            <a:off x="5253895" y="5372830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51b8e8f9?vcp=1&amp;pid=8b05b265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电能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ac06b8b45?vcp=1&amp;pid=151b8e8f9&amp;color=0,0,0&amp;vtp=1&amp;vaab=1&amp;bbb=1"/>
              <p:cNvSpPr/>
              <p:nvPr/>
            </p:nvSpPr>
            <p:spPr>
              <a:xfrm>
                <a:off x="304105" y="1295719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用电能表测量电能时，某段时间内家庭电路消耗的电能等于电能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表结束和起始时的示数之差。表盘数字栏中最后一位是小数位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若电能表铭牌上转盘或闪烁参数分别为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imp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转盘转过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圈（或指示灯闪烁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次），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则此过程中耗电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𝑁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𝑁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×3.6×</m:t>
                    </m:r>
                  </m:oMath>
                </a14:m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。电能表所在电路允许的最大总功率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电能表使用的电压×额定最大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ac06b8b45?vcp=1&amp;pid=151b8e8f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105" y="1295719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-9180" b="-2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ac06b8b45?sp=1&amp;vcp=1&amp;pid=151b8e8f9&amp;color=0,0,0&amp;vtp=1&amp;vaab=1&amp;bt=1&amp;bbb=1"/>
              <p:cNvSpPr/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电能或电功的计算：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电池容量常用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mA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（毫安时）或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（安时）为单位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，它表示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电池在特定条件下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（如恒流放电）能够提供的电流与时间的乘积。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ac06b8b45?sp=1&amp;vcp=1&amp;pid=151b8e8f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0542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_1#a85cd3b8a?iti=1&amp;htil=1&amp;vcp=1&amp;vis=1&amp;pid=151b8e8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3719" y="1563592"/>
            <a:ext cx="323697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_2#a85cd3b8a?iti=1&amp;htil=1&amp;vcp=1&amp;vis=1&amp;pid=151b8e8f9&amp;color=0,0,0&amp;vtp=1&amp;vaab=1&amp;bbb=1"/>
          <p:cNvSpPr/>
          <p:nvPr/>
        </p:nvSpPr>
        <p:spPr>
          <a:xfrm>
            <a:off x="9457695" y="47355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图23-1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_3#a85cd3b8a?htil=1&amp;vcp=1&amp;vis=1&amp;pid=151b8e8f9&amp;color=0,0,0&amp;vtp=1&amp;vaab=1&amp;bt=1&amp;bbb=1&amp;hb=1"/>
              <p:cNvSpPr/>
              <p:nvPr/>
            </p:nvSpPr>
            <p:spPr>
              <a:xfrm>
                <a:off x="539496" y="1545304"/>
                <a:ext cx="7735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）小明家中的电能表在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11月初的示数为</a:t>
                </a:r>
                <a:r>
                  <a:rPr lang="en-US" altLang="zh-CN" sz="9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12月初的示数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23-1所示，则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11月份他家消耗的电能是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。小明认真观察了几分钟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，记录电能表的转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盘转过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60圈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，则这几分钟内他家的用电器消耗的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3_3#a85cd3b8a?htil=1&amp;vcp=1&amp;vis=1&amp;pid=151b8e8f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735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1166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3_3#a85cd3b8a?htil=1&amp;vcp=1&amp;vis=1&amp;pid=151b8e8f9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5807" y="2240248"/>
            <a:ext cx="2093976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3795</Words>
  <Application>Microsoft Office PowerPoint</Application>
  <PresentationFormat>宽屏</PresentationFormat>
  <Paragraphs>567</Paragraphs>
  <Slides>67</Slides>
  <Notes>64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77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2024-12-11T08:32:00Z</dcterms:created>
  <dcterms:modified xsi:type="dcterms:W3CDTF">2025-07-24T03:02:53Z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5AA77F2E0CFD470CB6EC98EDF136857A_12</vt:lpwstr>
  </property>
  <property fmtid="{D5CDD505-2E9C-101B-9397-08002B2CF9AE}" pid="3" name="KSOProductBuildVer">
    <vt:lpwstr>2052-12.1.0.18912</vt:lpwstr>
  </property>
</Properties>
</file>