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tags/tag1.xml" ContentType="application/vnd.openxmlformats-officedocument.presentationml.tags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2" r:id="rId2"/>
  </p:sldMasterIdLst>
  <p:notesMasterIdLst>
    <p:notesMasterId r:id="rId91"/>
  </p:notesMasterIdLst>
  <p:sldIdLst>
    <p:sldId id="25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8" r:id="rId14"/>
    <p:sldId id="277" r:id="rId15"/>
    <p:sldId id="279" r:id="rId16"/>
    <p:sldId id="280" r:id="rId17"/>
    <p:sldId id="281" r:id="rId18"/>
    <p:sldId id="282" r:id="rId19"/>
    <p:sldId id="284" r:id="rId20"/>
    <p:sldId id="283" r:id="rId21"/>
    <p:sldId id="286" r:id="rId22"/>
    <p:sldId id="287" r:id="rId23"/>
    <p:sldId id="288" r:id="rId24"/>
    <p:sldId id="289" r:id="rId25"/>
    <p:sldId id="291" r:id="rId26"/>
    <p:sldId id="292" r:id="rId27"/>
    <p:sldId id="293" r:id="rId28"/>
    <p:sldId id="294" r:id="rId29"/>
    <p:sldId id="295" r:id="rId30"/>
    <p:sldId id="369" r:id="rId31"/>
    <p:sldId id="296" r:id="rId32"/>
    <p:sldId id="298" r:id="rId33"/>
    <p:sldId id="299" r:id="rId34"/>
    <p:sldId id="300" r:id="rId35"/>
    <p:sldId id="302" r:id="rId36"/>
    <p:sldId id="301" r:id="rId37"/>
    <p:sldId id="303" r:id="rId38"/>
    <p:sldId id="304" r:id="rId39"/>
    <p:sldId id="307" r:id="rId40"/>
    <p:sldId id="370" r:id="rId41"/>
    <p:sldId id="308" r:id="rId42"/>
    <p:sldId id="309" r:id="rId43"/>
    <p:sldId id="310" r:id="rId44"/>
    <p:sldId id="311" r:id="rId45"/>
    <p:sldId id="312" r:id="rId46"/>
    <p:sldId id="314" r:id="rId47"/>
    <p:sldId id="315" r:id="rId48"/>
    <p:sldId id="317" r:id="rId49"/>
    <p:sldId id="318" r:id="rId50"/>
    <p:sldId id="319" r:id="rId51"/>
    <p:sldId id="321" r:id="rId52"/>
    <p:sldId id="322" r:id="rId53"/>
    <p:sldId id="323" r:id="rId54"/>
    <p:sldId id="325" r:id="rId55"/>
    <p:sldId id="326" r:id="rId56"/>
    <p:sldId id="329" r:id="rId57"/>
    <p:sldId id="462" r:id="rId58"/>
    <p:sldId id="371" r:id="rId59"/>
    <p:sldId id="332" r:id="rId60"/>
    <p:sldId id="333" r:id="rId61"/>
    <p:sldId id="334" r:id="rId62"/>
    <p:sldId id="335" r:id="rId63"/>
    <p:sldId id="336" r:id="rId64"/>
    <p:sldId id="337" r:id="rId65"/>
    <p:sldId id="338" r:id="rId66"/>
    <p:sldId id="339" r:id="rId67"/>
    <p:sldId id="340" r:id="rId68"/>
    <p:sldId id="341" r:id="rId69"/>
    <p:sldId id="342" r:id="rId70"/>
    <p:sldId id="343" r:id="rId71"/>
    <p:sldId id="344" r:id="rId72"/>
    <p:sldId id="345" r:id="rId73"/>
    <p:sldId id="346" r:id="rId74"/>
    <p:sldId id="347" r:id="rId75"/>
    <p:sldId id="348" r:id="rId76"/>
    <p:sldId id="349" r:id="rId77"/>
    <p:sldId id="350" r:id="rId78"/>
    <p:sldId id="351" r:id="rId79"/>
    <p:sldId id="352" r:id="rId80"/>
    <p:sldId id="353" r:id="rId81"/>
    <p:sldId id="354" r:id="rId82"/>
    <p:sldId id="355" r:id="rId83"/>
    <p:sldId id="356" r:id="rId84"/>
    <p:sldId id="357" r:id="rId85"/>
    <p:sldId id="358" r:id="rId86"/>
    <p:sldId id="368" r:id="rId87"/>
    <p:sldId id="359" r:id="rId88"/>
    <p:sldId id="360" r:id="rId89"/>
    <p:sldId id="361" r:id="rId9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tableStyles" Target="tableStyles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8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8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8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8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5b48193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0C800D1-AD7D-42E9-85D5-3D749E5C567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电荷 电流 电路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5b48193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6970869-303C-4AD7-B718-FEC66AF6396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9cfce96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3e35ae2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91048c6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ebf3d16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9cfce968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03e35ae2d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f91048c62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1ebf3d161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电荷 电流 电路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5b48193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43EBDAB-B475-4CD7-8B34-F896EE79833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9cfce96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3e35ae2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91048c6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ebf3d16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9cfce968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03e35ae2d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f91048c62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1ebf3d161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电荷 电流 电路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31c2ea30009029d5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1C3F63E-5A4D-44A5-8F46-38D5B331C15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31c2ea30009029d5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0C2FB22-A97A-4F06-80E3-50FCF6B5214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9cfce96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3e35ae2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91048c62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ebf3d161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9cfce968&amp;color=RGB(64,64,64)">
            <a:hlinkClick r:id="" action="ppaction://noaction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03e35ae2d&amp;color=RGB(64,64,64)">
            <a:hlinkClick r:id="" action="ppaction://noaction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f91048c62&amp;color=RGB(64,64,64)">
            <a:hlinkClick r:id="" action="ppaction://noaction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1ebf3d161&amp;color=RGB(64,64,64)">
            <a:hlinkClick r:id="" action="ppaction://noaction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DAEEE35-4F76-4EC3-875C-F7F82AAECE4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9cfce96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3e35ae2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91048c62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ebf3d161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9cfce968&amp;color=RGB(64,64,64)">
            <a:hlinkClick r:id="" action="ppaction://noaction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03e35ae2d&amp;color=RGB(64,64,64)">
            <a:hlinkClick r:id="" action="ppaction://noaction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f91048c62&amp;color=RGB(64,64,64)">
            <a:hlinkClick r:id="" action="ppaction://noaction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1ebf3d161&amp;color=RGB(64,64,64)">
            <a:hlinkClick r:id="" action="ppaction://noaction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5b48193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B0C800D1-AD7D-42E9-85D5-3D749E5C567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第20讲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电荷 电流 电路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5b48193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6970869-303C-4AD7-B718-FEC66AF6396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9cfce96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3e35ae2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91048c62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ebf3d161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9cfce968&amp;color=RGB(64,64,64)">
            <a:hlinkClick r:id="" action="ppaction://noaction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03e35ae2d&amp;color=RGB(64,64,64)">
            <a:hlinkClick r:id="" action="ppaction://noaction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f91048c62&amp;color=RGB(64,64,64)">
            <a:hlinkClick r:id="" action="ppaction://noaction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1ebf3d161&amp;color=RGB(64,64,64)">
            <a:hlinkClick r:id="" action="ppaction://noaction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电荷 电流 电路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05b48193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43EBDAB-B475-4CD7-8B34-F896EE79833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9cfce96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3e35ae2d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91048c62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ebf3d161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9cfce968&amp;color=RGB(64,64,64)">
            <a:hlinkClick r:id="" action="ppaction://noaction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03e35ae2d&amp;color=RGB(64,64,64)">
            <a:hlinkClick r:id="" action="ppaction://noaction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f91048c62&amp;color=RGB(64,64,64)">
            <a:hlinkClick r:id="" action="ppaction://noaction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1ebf3d161&amp;color=RGB(64,64,64)">
            <a:hlinkClick r:id="" action="ppaction://noaction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第20讲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电荷 电流 电路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6DA27BB-2C3F-9866-950C-E6960ABF359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1C3F63E-5A4D-44A5-8F46-38D5B331C15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0C2FB22-A97A-4F06-80E3-50FCF6B5214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9cfce96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3e35ae2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91048c6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ebf3d16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9cfce968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03e35ae2d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f91048c62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1ebf3d161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DAEEE35-4F76-4EC3-875C-F7F82AAECE4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69cfce96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3e35ae2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91048c6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1ebf3d16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69cfce968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03e35ae2d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f91048c62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1ebf3d161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4" Type="http://schemas.openxmlformats.org/officeDocument/2006/relationships/image" Target="../media/image4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1.png"/><Relationship Id="rId5" Type="http://schemas.openxmlformats.org/officeDocument/2006/relationships/image" Target="../media/image49.png"/><Relationship Id="rId4" Type="http://schemas.openxmlformats.org/officeDocument/2006/relationships/image" Target="../media/image45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5.jpeg"/><Relationship Id="rId4" Type="http://schemas.openxmlformats.org/officeDocument/2006/relationships/image" Target="../media/image8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81.png"/><Relationship Id="rId5" Type="http://schemas.openxmlformats.org/officeDocument/2006/relationships/image" Target="../media/image49.png"/><Relationship Id="rId4" Type="http://schemas.openxmlformats.org/officeDocument/2006/relationships/image" Target="../media/image45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8.png"/><Relationship Id="rId5" Type="http://schemas.openxmlformats.org/officeDocument/2006/relationships/image" Target="../media/image45.jpeg"/><Relationship Id="rId4" Type="http://schemas.openxmlformats.org/officeDocument/2006/relationships/image" Target="../media/image87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4.png"/><Relationship Id="rId4" Type="http://schemas.openxmlformats.org/officeDocument/2006/relationships/image" Target="../media/image61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7" Type="http://schemas.openxmlformats.org/officeDocument/2006/relationships/image" Target="../media/image70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4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4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2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4.jpe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4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2.png"/><Relationship Id="rId4" Type="http://schemas.openxmlformats.org/officeDocument/2006/relationships/image" Target="../media/image76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136.png"/><Relationship Id="rId7" Type="http://schemas.openxmlformats.org/officeDocument/2006/relationships/image" Target="../media/image140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9.png"/><Relationship Id="rId5" Type="http://schemas.openxmlformats.org/officeDocument/2006/relationships/image" Target="../media/image138.png"/><Relationship Id="rId4" Type="http://schemas.openxmlformats.org/officeDocument/2006/relationships/image" Target="../media/image13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88573a851?sp=1&amp;vcp=1&amp;pid=a78466521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根据“电荷间的相互作用”判断物体是否带电时，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要认清前提条件，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否则极易出错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。如“相互吸引的两个物体一定带异种电荷”是错误的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相互吸引的两个带电体一定带异种电荷”则是正确的。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_1#b122d68ba?sp=1&amp;vcp=1&amp;vis=1&amp;pid=a78466521&amp;color=0,0,0&amp;vtp=1&amp;vaab=1&amp;bt=1&amp;bbb=1&amp;hb=1"/>
          <p:cNvSpPr/>
          <p:nvPr/>
        </p:nvSpPr>
        <p:spPr>
          <a:xfrm>
            <a:off x="539496" y="118792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（2024·福建·中考）如图20-1所示，用轻薄的纸折成小星星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轻放于地面的小钢针上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，用与布摩擦过的吸管靠近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，小星星被吸引着转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此过程中(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7_BD.5_2#b122d68ba?iti=1&amp;htil=1&amp;vcp=1&amp;vis=1&amp;pid=a7846652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8403" y="3165570"/>
            <a:ext cx="2368296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5_3#b122d68ba?iti=1&amp;htil=1&amp;vcp=1&amp;vis=1&amp;pid=a78466521&amp;color=0,0,0&amp;vtp=1&amp;vaab=1&amp;bbb=1"/>
          <p:cNvSpPr/>
          <p:nvPr/>
        </p:nvSpPr>
        <p:spPr>
          <a:xfrm>
            <a:off x="7888039" y="510308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图20-1</a:t>
            </a:r>
            <a:endParaRPr lang="en-US" altLang="zh-CN" sz="2800" dirty="0"/>
          </a:p>
        </p:txBody>
      </p:sp>
      <p:sp>
        <p:nvSpPr>
          <p:cNvPr id="6" name="QC_7_BD.5_4#b122d68ba.choices?htil=1&amp;vcp=1&amp;vis=1&amp;pid=a78466521&amp;color=0,0,0&amp;vtp=1&amp;vaab=1&amp;bbb=1"/>
          <p:cNvSpPr/>
          <p:nvPr/>
        </p:nvSpPr>
        <p:spPr>
          <a:xfrm>
            <a:off x="539496" y="3111658"/>
            <a:ext cx="860450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A.摩擦创造了电荷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.布和吸管带上同种电荷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.吸管和小星星带上同种电荷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.吸管带电后能吸引轻小物体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EX.1_1#b122d68ba?iti=3&amp;htil=3&amp;vcp=1&amp;vis=1&amp;pid=a7846652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00393" y="2185892"/>
            <a:ext cx="2414016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EX.1_1#b122d68ba?iti=3&amp;htil=3&amp;vcp=1&amp;vis=1&amp;pid=a78466521&amp;color=0,0,0&amp;vtp=1&amp;vaab=1&amp;bbb=1"/>
          <p:cNvSpPr/>
          <p:nvPr/>
        </p:nvSpPr>
        <p:spPr>
          <a:xfrm>
            <a:off x="9862888" y="412340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图20-1</a:t>
            </a:r>
            <a:endParaRPr lang="en-US" altLang="zh-CN" sz="2800" dirty="0"/>
          </a:p>
        </p:txBody>
      </p:sp>
      <p:sp>
        <p:nvSpPr>
          <p:cNvPr id="4" name="QC_7_EX.1_1#b122d68ba?htil=3&amp;vcp=1&amp;vis=1&amp;pid=a78466521&amp;color=0,0,0&amp;mp=1&amp;vtp=1&amp;vaab=1&amp;bt=1&amp;bbb=1&amp;hb=1"/>
          <p:cNvSpPr/>
          <p:nvPr/>
        </p:nvSpPr>
        <p:spPr>
          <a:xfrm>
            <a:off x="539496" y="2167604"/>
            <a:ext cx="856792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判断物体带电情况的方法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：相互排斥的物体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必带同种电荷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；相互吸引的物体可能带异种电荷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，也可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能其中一个带电而另一个不带电。解题时往往容易因忽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“带电体吸引轻小物体”的性质而出错。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b122d68ba?iti=2&amp;htil=2&amp;vcp=1&amp;vis=1&amp;pid=a7846652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7751" y="1240536"/>
            <a:ext cx="2670048" cy="202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b122d68ba?iti=2&amp;htil=2&amp;vcp=1&amp;vis=1&amp;pid=a78466521&amp;color=0,0,0&amp;vtp=1&amp;vaab=1&amp;bbb=1"/>
          <p:cNvSpPr/>
          <p:nvPr/>
        </p:nvSpPr>
        <p:spPr>
          <a:xfrm>
            <a:off x="9688262" y="339750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图20-1</a:t>
            </a:r>
            <a:endParaRPr lang="en-US" altLang="zh-CN" sz="2800" dirty="0"/>
          </a:p>
        </p:txBody>
      </p:sp>
      <p:sp>
        <p:nvSpPr>
          <p:cNvPr id="4" name="QC_7_AS.1_1#b122d68ba?htil=2&amp;vcp=1&amp;vis=1&amp;pid=a78466521&amp;color=0,0,0&amp;vtp=1&amp;vaab=1&amp;bt=1&amp;bbb=1&amp;hb=1&amp;hs=1"/>
          <p:cNvSpPr/>
          <p:nvPr/>
        </p:nvSpPr>
        <p:spPr>
          <a:xfrm>
            <a:off x="539496" y="1222248"/>
            <a:ext cx="831189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用布摩擦过的吸管带上了电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，这是摩擦起电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，其实质是电子的转移，并没有创造电荷，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故A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。布和吸管摩擦起电时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，一个物体会失去电子而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带上正电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，另一个物体会得到电子而带上负电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，即它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们带上异种电荷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，故B错误。同种电荷相互排斥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，若</a:t>
            </a:r>
            <a:endParaRPr lang="en-US" altLang="zh-CN" sz="2800" dirty="0"/>
          </a:p>
        </p:txBody>
      </p:sp>
      <p:sp>
        <p:nvSpPr>
          <p:cNvPr id="5" name="QC_7_AS.1_1#b122d68ba?htil=2&amp;vcp=1&amp;vis=1&amp;pid=a78466521&amp;color=0,0,0&amp;vtp=1&amp;vaab=1&amp;bt=1&amp;bbb=1&amp;hb=1&amp;hs=1"/>
          <p:cNvSpPr/>
          <p:nvPr/>
        </p:nvSpPr>
        <p:spPr>
          <a:xfrm>
            <a:off x="539995" y="442868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吸管和小星星带上同种电荷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，则它们相互排斥，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故C错误。因为带电体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可以吸引轻小物体，所以吸管带电后能吸引小星星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，故D正确。</a:t>
            </a:r>
            <a:endParaRPr lang="en-US" altLang="zh-CN" sz="2800" dirty="0"/>
          </a:p>
        </p:txBody>
      </p:sp>
      <p:sp>
        <p:nvSpPr>
          <p:cNvPr id="6" name="QC_7_AN.6_1#b122d68ba.bracket?vcp=1&amp;vis=1&amp;pid=a78466521&amp;color=0,0,0&amp;vpa=3&amp;vtp=1&amp;vaab=1"/>
          <p:cNvSpPr/>
          <p:nvPr/>
        </p:nvSpPr>
        <p:spPr>
          <a:xfrm>
            <a:off x="1035589" y="563003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8477882d0?vcp=1&amp;pid=a7846652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9_1#55ede57af?vcp=1&amp;vis=1&amp;pid=8477882d0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（2024·广西·中考）用丝绸摩擦两根玻璃棒，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则两根玻璃棒(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1_1#55ede57af.bracket?vcp=1&amp;vis=1&amp;pid=8477882d0&amp;color=0,0,0&amp;vpa=4&amp;vtp=1&amp;vaab=1"/>
          <p:cNvSpPr/>
          <p:nvPr/>
        </p:nvSpPr>
        <p:spPr>
          <a:xfrm>
            <a:off x="10211339" y="126249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9_2#55ede57af.choices?vcp=1&amp;vis=1&amp;pid=8477882d0&amp;color=0,0,0&amp;vtp=1&amp;vaab=1&amp;bb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.得到电子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.带负电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C.靠近时会互相排斥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.靠近时会互相吸引</a:t>
            </a:r>
            <a:endParaRPr lang="en-US" altLang="zh-CN" sz="2800" dirty="0"/>
          </a:p>
        </p:txBody>
      </p:sp>
      <p:sp>
        <p:nvSpPr>
          <p:cNvPr id="6" name="QC_8_AS.1_1#55ede57af?vcp=1&amp;vis=1&amp;pid=8477882d0&amp;color=0,0,0&amp;vtp=1&amp;vaab=1&amp;bbb=1&amp;hb=1"/>
          <p:cNvSpPr/>
          <p:nvPr/>
        </p:nvSpPr>
        <p:spPr>
          <a:xfrm>
            <a:off x="539496" y="318501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根据定义“丝绸与玻璃棒摩擦时玻璃棒所带的电荷为正电荷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，两根玻璃棒与丝绸摩擦后失去电子而带正电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，因为同种电荷相互排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，所以两根玻璃棒靠近时会相互排斥。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2_1#b38507855?sp=1&amp;vcp=1&amp;vis=1&amp;pid=8477882d0&amp;color=0,0,0&amp;vtp=1&amp;vaab=1&amp;bt=1&amp;bbb=1&amp;hb=1"/>
          <p:cNvSpPr/>
          <p:nvPr/>
        </p:nvSpPr>
        <p:spPr>
          <a:xfrm>
            <a:off x="539496" y="8137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（2023·广西·中考）兴趣小组用塑料瓶、锡箔纸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、金属线等物品制作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了简易验电器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。如图20-2所示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，将跟头发摩擦过的笔杆接触验电器的金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，发现锡箔纸张开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，说明笔杆因为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转移而带电，锡箔纸带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选填“同种”或“异种”）电荷。</a:t>
            </a:r>
            <a:endParaRPr lang="en-US" altLang="zh-CN" sz="2800" dirty="0"/>
          </a:p>
        </p:txBody>
      </p:sp>
      <p:sp>
        <p:nvSpPr>
          <p:cNvPr id="3" name="QB_8_AN.13_1#b38507855.blank?vcp=1&amp;vis=1&amp;pid=8477882d0&amp;color=0,0,0&amp;vpa=5&amp;vtp=1&amp;vaab=1&amp;bbb=1"/>
          <p:cNvSpPr/>
          <p:nvPr/>
        </p:nvSpPr>
        <p:spPr>
          <a:xfrm>
            <a:off x="6595014" y="207870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电子</a:t>
            </a:r>
            <a:endParaRPr lang="en-US" altLang="zh-CN" sz="2800" dirty="0"/>
          </a:p>
        </p:txBody>
      </p:sp>
      <p:sp>
        <p:nvSpPr>
          <p:cNvPr id="4" name="QB_8_AN.15_1#b38507855.blank?vcp=1&amp;vis=1&amp;pid=8477882d0&amp;color=0,0,0&amp;vpa=6&amp;vtp=1&amp;vaab=1&amp;bbb=1"/>
          <p:cNvSpPr/>
          <p:nvPr/>
        </p:nvSpPr>
        <p:spPr>
          <a:xfrm>
            <a:off x="549815" y="270544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同种</a:t>
            </a:r>
            <a:endParaRPr lang="en-US" altLang="zh-CN" sz="2800" dirty="0"/>
          </a:p>
        </p:txBody>
      </p:sp>
      <p:pic>
        <p:nvPicPr>
          <p:cNvPr id="5" name="QB_8_BD.14_1#b38507855?iti=4&amp;vcp=1&amp;vis=1&amp;pid=8477882d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5350" y="3004185"/>
            <a:ext cx="3123565" cy="3170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14_2#b38507855?iti=4&amp;vcp=1&amp;vis=1&amp;pid=8477882d0&amp;color=0,0,0&amp;vtp=1&amp;vaab=1&amp;bbb=1"/>
          <p:cNvSpPr/>
          <p:nvPr/>
        </p:nvSpPr>
        <p:spPr>
          <a:xfrm>
            <a:off x="5554535" y="547722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6ae8a666?vcp=1&amp;pid=03e35ae2d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电流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电流表的使用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a713bff9f?vcp=1&amp;pid=96ae8a666&amp;color=0,0,0&amp;vtp=1&amp;vaab=1&amp;bbb=1"/>
              <p:cNvSpPr/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  <a:endParaRPr lang="en-US" altLang="zh-CN" sz="28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规定正电荷定向移动的方向为电流的方向，负电荷（电子）定向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移动方向与电流方向相反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电流表的使用：串联、“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”进“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－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出、不超过量程、不允许不经过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用电器而直接与电源两极相连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电流表的读数：先明确所选量程，确定分度值，再读数。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a713bff9f?vcp=1&amp;pid=96ae8a66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-991" b="-1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6_1#70d330d79?vcp=1&amp;vis=1&amp;pid=96ae8a666&amp;color=0,0,0&amp;vtp=1&amp;vaab=1&amp;bt=1&amp;bbb=1&amp;hb=1"/>
              <p:cNvSpPr/>
              <p:nvPr/>
            </p:nvSpPr>
            <p:spPr>
              <a:xfrm>
                <a:off x="539496" y="176657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（2023·湖南怀化·中考）下列电路中，能够直接测出通过灯泡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流的是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16_1#70d330d79?vcp=1&amp;vis=1&amp;pid=96ae8a66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6657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r="3" b="-5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7_BD.16_2#70d330d79.choices?vcp=1&amp;vis=1&amp;pid=96ae8a666&amp;color=0,0,0&amp;vtp=1&amp;vaab=1&amp;bbb=1"/>
          <p:cNvSpPr/>
          <p:nvPr/>
        </p:nvSpPr>
        <p:spPr>
          <a:xfrm>
            <a:off x="539496" y="2972943"/>
            <a:ext cx="11109960" cy="210324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8800"/>
              </a:lnSpc>
              <a:tabLst>
                <a:tab pos="3006090" algn="l"/>
                <a:tab pos="5859780" algn="l"/>
                <a:tab pos="86626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105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105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105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105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7_BD.16_2#70d330d79.choice_image?vcp=1&amp;vis=1&amp;pid=96ae8a666&amp;color=0,0,0&amp;tib=255,255,255&amp;iip=1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033" y="2973451"/>
            <a:ext cx="2377440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7_BD.16_2#70d330d79.choice_image?vcp=1&amp;vis=1&amp;pid=96ae8a666&amp;color=0,0,0&amp;tib=255,255,255&amp;iip=2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3916" y="2973451"/>
            <a:ext cx="2240280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16_2#70d330d79.choice_image?vcp=1&amp;vis=1&amp;pid=96ae8a666&amp;color=0,0,0&amp;tib=255,255,255&amp;iip=3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2747" y="2973451"/>
            <a:ext cx="2212848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16_2#70d330d79.choice_image?vcp=1&amp;vis=1&amp;pid=96ae8a666&amp;color=0,0,0&amp;tib=255,255,255&amp;iip=4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75705" y="2973451"/>
            <a:ext cx="2002536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EX.1_1#70d330d79?vcp=1&amp;vis=1&amp;pid=96ae8a666&amp;color=0,0,0&amp;vtp=1&amp;vaab=1&amp;bt=1&amp;bbb=1&amp;hb=1"/>
              <p:cNvSpPr/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电流表要与所测用电器串联，电压表要与所测用电器并联，且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正、负接线柱要连接正确（必须使电流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”进“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”出）。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串联电路中，若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测的是某用电器的电流，则电流表可接在电路中的任意位置。并联电路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中，若各支路的电流都流经电流表，则电流表测的是干路电流；若只有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某一支路的电流流经电流表，则电流表测的是该支路的电流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EX.1_1#70d330d79?vcp=1&amp;vis=1&amp;pid=96ae8a66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-1791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70d330d79?vcp=1&amp;vis=1&amp;pid=96ae8a666&amp;color=0,0,0&amp;vtp=1&amp;vaab=1&amp;bt=1&amp;bbb=1&amp;hb=1"/>
              <p:cNvSpPr/>
              <p:nvPr/>
            </p:nvSpPr>
            <p:spPr>
              <a:xfrm>
                <a:off x="539496" y="517239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A图中，电流表的正负接线柱接反了,不符合题意；B图中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流表串联在干路中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，测的是干路电流，不符合题意；C图中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串联，电流表的正负接线柱接法正确，能够直接测量通过灯泡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，符合题意；D图中，电压表测的是电压，不能直接测电流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电压表不应与灯泡串联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，不符合题意。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70d330d79?vcp=1&amp;vis=1&amp;pid=96ae8a66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17239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3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7_1#70d330d79.bracket?vcp=1&amp;vis=1&amp;pid=96ae8a666&amp;color=0,0,0&amp;vpa=7&amp;vtp=1&amp;vaab=1"/>
          <p:cNvSpPr/>
          <p:nvPr/>
        </p:nvSpPr>
        <p:spPr>
          <a:xfrm>
            <a:off x="972724" y="405984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】C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8890" y="3795395"/>
            <a:ext cx="9211945" cy="176276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4bdb4b08.fixed?vcp=1&amp;pid=c94663b25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74bdb4b08.fixed?vcp=1&amp;pid=c94663b25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74bdb4b08.fixed?vcp=1&amp;pid=c94663b25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第五部分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电学与电磁现象</a:t>
            </a:r>
            <a:endParaRPr lang="en-US" altLang="zh-CN" sz="4400" dirty="0"/>
          </a:p>
        </p:txBody>
      </p:sp>
      <p:sp>
        <p:nvSpPr>
          <p:cNvPr id="5" name="C_3_BD#74bdb4b08.fixed?vcp=1&amp;pid=c94663b25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第十二章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电流和电路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3_1#12d10c99b?sp=1&amp;vcp=1&amp;vis=1&amp;pid=26c8d18b2&amp;color=0,0,0&amp;vtp=1&amp;vaab=1&amp;bt=1&amp;bbb=1&amp;hb=1"/>
          <p:cNvSpPr/>
          <p:nvPr/>
        </p:nvSpPr>
        <p:spPr>
          <a:xfrm>
            <a:off x="511715" y="117673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（2024·广西柳州·模拟）连接实物电路时，若无法估算电路中电流的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大小，可以先用电流表的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量程进行试触，再根据指针偏转范围确定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选用的量程。某次测量过程中电流表的示数如图20-3所示，该示数为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A。</a:t>
            </a:r>
            <a:endParaRPr lang="en-US" altLang="zh-CN" sz="2800" dirty="0"/>
          </a:p>
        </p:txBody>
      </p:sp>
      <p:sp>
        <p:nvSpPr>
          <p:cNvPr id="3" name="QB_8_AN.24_1#12d10c99b.blank?vcp=1&amp;vis=1&amp;pid=26c8d18b2&amp;color=0,0,0&amp;vpa=10&amp;vtp=1&amp;vaab=1"/>
          <p:cNvSpPr/>
          <p:nvPr/>
        </p:nvSpPr>
        <p:spPr>
          <a:xfrm>
            <a:off x="4433634" y="1793951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4" name="QB_8_AN.26_1#12d10c99b.blank?vcp=1&amp;vis=1&amp;pid=26c8d18b2&amp;color=0,0,0&amp;vpa=11&amp;vtp=1&amp;vaab=1&amp;bbb=1"/>
          <p:cNvSpPr/>
          <p:nvPr/>
        </p:nvSpPr>
        <p:spPr>
          <a:xfrm>
            <a:off x="483934" y="3068396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0.28</a:t>
            </a:r>
            <a:endParaRPr lang="en-US" altLang="zh-CN" sz="2800" dirty="0"/>
          </a:p>
        </p:txBody>
      </p:sp>
      <p:pic>
        <p:nvPicPr>
          <p:cNvPr id="5" name="QB_8_BD.25_1#12d10c99b?iti=6&amp;vcp=1&amp;vis=1&amp;pid=26c8d18b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0832" y="3274536"/>
            <a:ext cx="3447288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25_2#12d10c99b?iti=6&amp;vcp=1&amp;vis=1&amp;pid=26c8d18b2&amp;color=0,0,0&amp;vtp=1&amp;vaab=1&amp;bbb=1"/>
          <p:cNvSpPr/>
          <p:nvPr/>
        </p:nvSpPr>
        <p:spPr>
          <a:xfrm>
            <a:off x="5549964" y="5641816"/>
            <a:ext cx="1089025" cy="6617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图20-3</a:t>
            </a:r>
            <a:endParaRPr lang="en-US" altLang="zh-CN" sz="2800" dirty="0"/>
          </a:p>
        </p:txBody>
      </p:sp>
      <p:sp>
        <p:nvSpPr>
          <p:cNvPr id="7" name="C_7_BD#26c8d18b2?vcp=1&amp;pid=96ae8a666&amp;color=0,0,0&amp;vtp=1&amp;vaab=1&amp;bt=1&amp;bbb=1">
            <a:extLst>
              <a:ext uri="{FF2B5EF4-FFF2-40B4-BE49-F238E27FC236}">
                <a16:creationId xmlns:a16="http://schemas.microsoft.com/office/drawing/2014/main" id="{1D9DE5E0-9313-4792-8E36-65FB03A9AA5B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dedaa352?vcp=1&amp;pid=03e35ae2d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电路与电路图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串联与并联</a:t>
            </a:r>
            <a:endParaRPr lang="en-US" altLang="zh-CN" sz="3200" dirty="0"/>
          </a:p>
        </p:txBody>
      </p:sp>
      <p:sp>
        <p:nvSpPr>
          <p:cNvPr id="3" name="P_7#0ec29c2f7?vcp=1&amp;pid=7dedaa352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电路的三种状态及其特征：①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电路中有电流，用电器正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常工作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断路（开路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）——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电路中无电流，用电器不工作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短路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用电器不工作，电路中有很大的电流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判断电路连接的依据：①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看电流路径，串联电路无分支，并联电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路有分支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看各用电器的工作情况，串联电路各用电器相互影响，并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联电路各用电器互不影响（可单独工作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0ec29c2f7?sp=1&amp;vcp=1&amp;pid=7dedaa352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根据实物图画电路图，先理清电流的路径，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可从电源正极开始，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沿着电流的方向逐个寻找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，直到电源负极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。所画出的电路图中各元件的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顺序应与实物图保持一致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7_1#b44fd02e6?vcp=1&amp;vis=1&amp;pid=7dedaa352&amp;color=0,0,0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（2024·内蒙古呼和浩特·中考）晚自习时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，教室中正常发光的某一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盏灯突然熄灭了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，其他灯不受影响；新年联欢会上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，一串正常发光的彩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，某一盏灯的灯丝烧断，其他灯正常发光。前灯熄灭的原因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，后灯与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其他彩灯的连接方式分别是(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29_1#b44fd02e6.bracket?vcp=1&amp;vis=1&amp;pid=7dedaa352&amp;color=0,0,0&amp;vpa=12&amp;vtp=1&amp;vaab=1"/>
          <p:cNvSpPr/>
          <p:nvPr/>
        </p:nvSpPr>
        <p:spPr>
          <a:xfrm>
            <a:off x="5083715" y="24841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27_2#b44fd02e6.choices?vcp=1&amp;vis=1&amp;pid=7dedaa352&amp;color=0,0,0&amp;vtp=1&amp;vaab=1&amp;bbb=1"/>
          <p:cNvSpPr/>
          <p:nvPr/>
        </p:nvSpPr>
        <p:spPr>
          <a:xfrm>
            <a:off x="539496" y="31180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短路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串联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短路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断路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串联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.断路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并联</a:t>
            </a:r>
            <a:endParaRPr lang="en-US" altLang="zh-CN" sz="2800" dirty="0"/>
          </a:p>
        </p:txBody>
      </p:sp>
      <p:sp>
        <p:nvSpPr>
          <p:cNvPr id="5" name="QC_7_AS.1_1#b44fd02e6?vcp=1&amp;vis=1&amp;pid=7dedaa352&amp;color=0,0,0&amp;vtp=1&amp;vaab=1&amp;bbb=1&amp;hb=1"/>
          <p:cNvSpPr/>
          <p:nvPr/>
        </p:nvSpPr>
        <p:spPr>
          <a:xfrm>
            <a:off x="539496" y="3747497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教室中各盏灯之间的连接方式是并联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，当教室中正常发光的某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一盏灯突然熄灭了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，其他灯不受影响，故故障是该灯断路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。一串正常发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光的彩灯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，某一盏灯的灯丝烧断，其他灯仍能正常发光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，说明它们之间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互不影响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，则它们的连接方式是并联，故D正确。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BD.32_1#b79bda0d6?iti=8&amp;htil=6&amp;vcp=1&amp;vis=1&amp;pid=a8eba07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9625" y="1875536"/>
            <a:ext cx="3374136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32_2#b79bda0d6?iti=8&amp;htil=6&amp;vcp=1&amp;vis=1&amp;pid=a8eba07e7&amp;color=0,0,0&amp;vtp=1&amp;vaab=1&amp;bbb=1"/>
          <p:cNvSpPr/>
          <p:nvPr/>
        </p:nvSpPr>
        <p:spPr>
          <a:xfrm>
            <a:off x="9282181" y="415137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图20-4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8_BD.32_3#b79bda0d6?htil=6&amp;sp=1&amp;vcp=1&amp;vis=1&amp;pid=a8eba07e7&amp;color=0,0,0&amp;vtp=1&amp;vaab=1&amp;bt=1&amp;bbb=1&amp;hb=1"/>
              <p:cNvSpPr/>
              <p:nvPr/>
            </p:nvSpPr>
            <p:spPr>
              <a:xfrm>
                <a:off x="539496" y="1857248"/>
                <a:ext cx="7607808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（2024·广西桂林·模拟）一种声光报警电路如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图20-4所示，当开关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同时闭合时，会出现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的现象是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C_8_BD.32_3#b79bda0d6?htil=6&amp;sp=1&amp;vcp=1&amp;vis=1&amp;pid=a8eba07e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7248"/>
                <a:ext cx="7607808" cy="1849057"/>
              </a:xfrm>
              <a:prstGeom prst="rect">
                <a:avLst/>
              </a:prstGeom>
              <a:blipFill>
                <a:blip r:embed="rId4"/>
                <a:stretch>
                  <a:fillRect l="-2885" b="-115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8_AN.33_1#b79bda0d6.bracket?vcp=1&amp;vis=1&amp;pid=a8eba07e7&amp;color=0,0,0&amp;vpa=14&amp;vtp=1&amp;vaab=1"/>
          <p:cNvSpPr/>
          <p:nvPr/>
        </p:nvSpPr>
        <p:spPr>
          <a:xfrm>
            <a:off x="2238914" y="31393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32_4#b79bda0d6.choices?htil=6&amp;vcp=1&amp;vis=1&amp;pid=a8eba07e7&amp;color=0,0,0&amp;vtp=1&amp;vaab=1&amp;bbb=1"/>
          <p:cNvSpPr/>
          <p:nvPr/>
        </p:nvSpPr>
        <p:spPr>
          <a:xfrm>
            <a:off x="539496" y="3780980"/>
            <a:ext cx="7607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9116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A.灯亮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，铃响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.灯不亮，铃响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9116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.灯亮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，铃不响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.灯不亮，铃不响</a:t>
            </a:r>
            <a:endParaRPr lang="en-US" altLang="zh-CN" sz="2800" dirty="0"/>
          </a:p>
        </p:txBody>
      </p:sp>
      <p:sp>
        <p:nvSpPr>
          <p:cNvPr id="7" name="C_7_BD#a8eba07e7?vcp=1&amp;pid=7dedaa352&amp;color=0,0,0&amp;vtp=1&amp;vaab=1&amp;bt=1&amp;bbb=1">
            <a:extLst>
              <a:ext uri="{FF2B5EF4-FFF2-40B4-BE49-F238E27FC236}">
                <a16:creationId xmlns:a16="http://schemas.microsoft.com/office/drawing/2014/main" id="{DDF0D881-6B0A-4996-A402-F462FCD5F778}"/>
              </a:ext>
            </a:extLst>
          </p:cNvPr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8_BD.34_1#ebb3d9737?sp=1&amp;vcp=1&amp;vis=1&amp;pid=a8eba07e7&amp;color=0,0,0&amp;vtp=1&amp;vaab=1&amp;bt=1&amp;bbb=1&amp;hb=1"/>
              <p:cNvSpPr/>
              <p:nvPr/>
            </p:nvSpPr>
            <p:spPr>
              <a:xfrm>
                <a:off x="539496" y="82673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（2024·四川自贡·中考）在如图20-5所示的电路中，闭合开关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断开开关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，则小灯泡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（选填“串”或“并”）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联的；若同时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则会造成电路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B_8_BD.34_1#ebb3d9737?sp=1&amp;vcp=1&amp;vis=1&amp;pid=a8eba07e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6738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1647" b="-10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35_1#ebb3d9737.blank?vcp=1&amp;vis=1&amp;pid=a8eba07e7&amp;color=0,0,0&amp;vpa=15&amp;vtp=1&amp;vaab=1"/>
          <p:cNvSpPr/>
          <p:nvPr/>
        </p:nvSpPr>
        <p:spPr>
          <a:xfrm>
            <a:off x="5507069" y="1443958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</a:t>
            </a:r>
            <a:endParaRPr lang="en-US" altLang="zh-CN" sz="2800" dirty="0"/>
          </a:p>
        </p:txBody>
      </p:sp>
      <p:sp>
        <p:nvSpPr>
          <p:cNvPr id="4" name="QB_8_AN.37_1#ebb3d9737.blank?vcp=1&amp;vis=1&amp;pid=a8eba07e7&amp;color=0,0,0&amp;vpa=16&amp;vtp=1&amp;vaab=1&amp;bbb=1"/>
          <p:cNvSpPr/>
          <p:nvPr/>
        </p:nvSpPr>
        <p:spPr>
          <a:xfrm>
            <a:off x="6189694" y="207070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短路</a:t>
            </a:r>
            <a:endParaRPr lang="en-US" altLang="zh-CN" sz="2800" dirty="0"/>
          </a:p>
        </p:txBody>
      </p:sp>
      <p:pic>
        <p:nvPicPr>
          <p:cNvPr id="5" name="QB_8_BD.36_1#ebb3d9737?iti=9&amp;vcp=1&amp;vis=1&amp;pid=a8eba07e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4880" y="2813526"/>
            <a:ext cx="2679192" cy="252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36_2#ebb3d9737?iti=9&amp;vcp=1&amp;vis=1&amp;pid=a8eba07e7&amp;color=0,0,0&amp;vtp=1&amp;vaab=1&amp;bbb=1"/>
          <p:cNvSpPr/>
          <p:nvPr/>
        </p:nvSpPr>
        <p:spPr>
          <a:xfrm>
            <a:off x="5549964" y="546427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88824d95?vcp=1&amp;pid=03e35ae2d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串、并联电路中电流的规律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91d0a734a?vcp=1&amp;pid=a88824d95&amp;color=0,0,0&amp;vtp=1&amp;vaab=1&amp;bbb=1"/>
              <p:cNvSpPr/>
              <p:nvPr/>
            </p:nvSpPr>
            <p:spPr>
              <a:xfrm>
                <a:off x="539496" y="1263495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识别电路连接情况和电流表的测量对象是解题关键。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电流规律：串联电路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；并联电路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91d0a734a?vcp=1&amp;pid=a88824d95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3" b="-3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38_1#d0c153222?iti=10&amp;htil=7&amp;vcp=1&amp;vis=1&amp;pid=a88824d9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83903" y="1710404"/>
            <a:ext cx="3529584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38_2#d0c153222?iti=10&amp;htil=7&amp;vcp=1&amp;vis=1&amp;pid=a88824d95&amp;color=0,0,0&amp;vtp=1&amp;vaab=1&amp;bbb=1"/>
          <p:cNvSpPr/>
          <p:nvPr/>
        </p:nvSpPr>
        <p:spPr>
          <a:xfrm>
            <a:off x="9304182" y="459889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图20-6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7_BD.38_3#d0c153222?htil=7&amp;sp=1&amp;vcp=1&amp;vis=1&amp;pid=a88824d95&amp;color=0,0,0&amp;vtp=1&amp;vaab=1&amp;bt=1&amp;bbb=1&amp;hb=1"/>
              <p:cNvSpPr/>
              <p:nvPr/>
            </p:nvSpPr>
            <p:spPr>
              <a:xfrm>
                <a:off x="539496" y="1692116"/>
                <a:ext cx="74523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（2023·天津·中考）在探究串、并联电路中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电流的规律时，连接了如图20-6所示的电路。闭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的示数分别为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，则通过灯泡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A，通过灯泡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B_7_BD.38_3#d0c153222?htil=7&amp;sp=1&amp;vcp=1&amp;vis=1&amp;pid=a88824d9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92116"/>
                <a:ext cx="7452360" cy="3144457"/>
              </a:xfrm>
              <a:prstGeom prst="rect">
                <a:avLst/>
              </a:prstGeom>
              <a:blipFill>
                <a:blip r:embed="rId4"/>
                <a:stretch>
                  <a:fillRect l="-2946" r="-2373" b="-69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d0c153222?iti=11&amp;htil=8&amp;vcp=1&amp;vis=1&amp;pid=a88824d9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74874" y="964152"/>
            <a:ext cx="3529584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d0c153222?iti=11&amp;htil=8&amp;vcp=1&amp;vis=1&amp;pid=a88824d95&amp;color=0,0,0&amp;vtp=1&amp;vaab=1&amp;bbb=1"/>
          <p:cNvSpPr/>
          <p:nvPr/>
        </p:nvSpPr>
        <p:spPr>
          <a:xfrm>
            <a:off x="9195153" y="385264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d0c153222?htil=8&amp;vcp=1&amp;vis=1&amp;pid=a88824d95&amp;color=0,0,0&amp;vtp=1&amp;vaab=1&amp;bt=1&amp;bbb=1&amp;hb=1&amp;hs=1"/>
              <p:cNvSpPr/>
              <p:nvPr/>
            </p:nvSpPr>
            <p:spPr>
              <a:xfrm>
                <a:off x="539496" y="936720"/>
                <a:ext cx="74523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并联，电流表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串联，测的是通过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的电流，则通过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在干路上，测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量干路电流，干路电流等于通过灯泡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电流之和，则通过灯泡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d0c153222?htil=8&amp;vcp=1&amp;vis=1&amp;pid=a88824d9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36720"/>
                <a:ext cx="7452360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3" r="5" b="-1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EX.2_1#d0c153222?vcp=1&amp;vis=1&amp;pid=a88824d95&amp;color=0,0,0&amp;vtp=1&amp;vaab=1&amp;bbb=1&amp;hb=1&amp;hs=1"/>
          <p:cNvSpPr/>
          <p:nvPr/>
        </p:nvSpPr>
        <p:spPr>
          <a:xfrm>
            <a:off x="539496" y="471420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关于电路问题，要先确定电路是串联还是并联，明确各电流表</a:t>
            </a:r>
            <a:endParaRPr lang="en-US" altLang="zh-CN" sz="2800" b="0" i="0" spc="-5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测的是哪部分电路的电流，然后根据串、并联电路的电流规律分析求解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38_1#d0c153222?iti=10&amp;htil=7&amp;vcp=1&amp;vis=1&amp;pid=a88824d9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83903" y="1710404"/>
            <a:ext cx="3529584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38_2#d0c153222?iti=10&amp;htil=7&amp;vcp=1&amp;vis=1&amp;pid=a88824d95&amp;color=0,0,0&amp;vtp=1&amp;vaab=1&amp;bbb=1"/>
          <p:cNvSpPr/>
          <p:nvPr/>
        </p:nvSpPr>
        <p:spPr>
          <a:xfrm>
            <a:off x="9304182" y="459889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图20-6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7_BD.38_3#d0c153222?htil=7&amp;sp=1&amp;vcp=1&amp;vis=1&amp;pid=a88824d95&amp;color=0,0,0&amp;vtp=1&amp;vaab=1&amp;bt=1&amp;bbb=1&amp;hb=1"/>
              <p:cNvSpPr/>
              <p:nvPr/>
            </p:nvSpPr>
            <p:spPr>
              <a:xfrm>
                <a:off x="539496" y="1692116"/>
                <a:ext cx="74523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（2023·天津·中考）在探究串、并联电路中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电流的规律时，连接了如图20-6所示的电路。闭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的示数分别为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，则通过灯泡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A，通过灯泡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B_7_BD.38_3#d0c153222?htil=7&amp;sp=1&amp;vcp=1&amp;vis=1&amp;pid=a88824d9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92116"/>
                <a:ext cx="7452360" cy="3144457"/>
              </a:xfrm>
              <a:prstGeom prst="rect">
                <a:avLst/>
              </a:prstGeom>
              <a:blipFill>
                <a:blip r:embed="rId4"/>
                <a:stretch>
                  <a:fillRect l="-2946" r="-2373" b="-69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39_1#d0c153222.blank?vcp=1&amp;vis=1&amp;pid=a88824d95&amp;color=0,0,0&amp;vpa=17&amp;vtp=1&amp;vaab=1&amp;bbb=1"/>
          <p:cNvSpPr/>
          <p:nvPr/>
        </p:nvSpPr>
        <p:spPr>
          <a:xfrm>
            <a:off x="5182330" y="3604736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0.2</a:t>
            </a:r>
            <a:endParaRPr lang="en-US" altLang="zh-CN" sz="2800" dirty="0"/>
          </a:p>
        </p:txBody>
      </p:sp>
      <p:sp>
        <p:nvSpPr>
          <p:cNvPr id="6" name="QB_7_AN.40_1#d0c153222.blank?vcp=1&amp;vis=1&amp;pid=a88824d95&amp;color=0,0,0&amp;vpa=18&amp;vtp=1&amp;vaab=1&amp;bbb=1"/>
          <p:cNvSpPr/>
          <p:nvPr/>
        </p:nvSpPr>
        <p:spPr>
          <a:xfrm>
            <a:off x="2290160" y="4231481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69cfce968.fixed?vcp=1&amp;pid=05b48193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电荷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电流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电路</a:t>
            </a:r>
            <a:endParaRPr lang="en-US" altLang="zh-CN" sz="4000" dirty="0"/>
          </a:p>
        </p:txBody>
      </p:sp>
      <p:sp>
        <p:nvSpPr>
          <p:cNvPr id="3" name="C_5_BD#69cfce968.fixed?vcp=1&amp;pid=05b48193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f7d19a495?vcp=1&amp;pid=a88824d9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8_BD.43_1#f3d7f3725?sp=1&amp;vcp=1&amp;vis=1&amp;pid=f7d19a495&amp;color=0,0,0&amp;vtp=1&amp;vaab=1&amp;bbb=1&amp;hb=1"/>
              <p:cNvSpPr/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（2024·广西玉林·模拟）如图20-7所示，连入电路中的电阻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各自允许通过的最大电流分别为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则此部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分电路中允许通过的最大电流是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QC_8_BD.43_1#f3d7f3725?sp=1&amp;vcp=1&amp;vis=1&amp;pid=f7d19a49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b="-115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8_BD.43_2#f3d7f3725?iti=12&amp;vcp=1&amp;vis=1&amp;pid=f7d19a49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3784" y="3026664"/>
            <a:ext cx="4233672" cy="804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43_3#f3d7f3725?iti=12&amp;vcp=1&amp;vis=1&amp;pid=f7d19a495&amp;color=0,0,0&amp;vtp=1&amp;vaab=1&amp;bbb=1"/>
          <p:cNvSpPr/>
          <p:nvPr/>
        </p:nvSpPr>
        <p:spPr>
          <a:xfrm>
            <a:off x="8226108" y="395833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图20-7</a:t>
            </a:r>
            <a:endParaRPr lang="en-US" altLang="zh-CN" sz="2800" dirty="0"/>
          </a:p>
        </p:txBody>
      </p:sp>
      <p:sp>
        <p:nvSpPr>
          <p:cNvPr id="6" name="QC_8_AN.44_1#f3d7f3725.bracket?vcp=1&amp;vis=1&amp;pid=f7d19a495&amp;color=0,0,0&amp;vpa=19&amp;vtp=1&amp;vaab=1"/>
          <p:cNvSpPr/>
          <p:nvPr/>
        </p:nvSpPr>
        <p:spPr>
          <a:xfrm>
            <a:off x="5794915" y="25493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8_BD.43_4#f3d7f3725.choices?vcp=1&amp;vis=1&amp;pid=f7d19a495&amp;color=0,0,0&amp;vtp=1&amp;vaab=1&amp;bbb=1"/>
              <p:cNvSpPr/>
              <p:nvPr/>
            </p:nvSpPr>
            <p:spPr>
              <a:xfrm>
                <a:off x="755873" y="3245501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491740" algn="l"/>
                    <a:tab pos="4958080" algn="l"/>
                    <a:tab pos="742442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</a:p>
              <a:p>
                <a:pPr latinLnBrk="1">
                  <a:lnSpc>
                    <a:spcPts val="5000"/>
                  </a:lnSpc>
                  <a:tabLst>
                    <a:tab pos="2491740" algn="l"/>
                    <a:tab pos="4958080" algn="l"/>
                    <a:tab pos="742442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8_BD.43_4#f3d7f3725.choices?vcp=1&amp;vis=1&amp;pid=f7d19a495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873" y="3245501"/>
                <a:ext cx="11109960" cy="555244"/>
              </a:xfrm>
              <a:prstGeom prst="rect">
                <a:avLst/>
              </a:prstGeom>
              <a:blipFill rotWithShape="1">
                <a:blip r:embed="rId5"/>
                <a:stretch>
                  <a:fillRect l="-2" t="-3" r="2" b="-128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8_AS.1_1#f3d7f3725?vcp=1&amp;vis=1&amp;pid=f7d19a495&amp;color=0,0,0&amp;vtp=1&amp;vaab=1&amp;bt=1&amp;bbb=1&amp;hb=1"/>
              <p:cNvSpPr/>
              <p:nvPr/>
            </p:nvSpPr>
            <p:spPr>
              <a:xfrm>
                <a:off x="663321" y="4474559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串联，则电路中各处的电流大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小相等。为保护元件的安全，该电路允许通过的最大电流只能取三个电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阻允许通过的最大电流中的最小值，因为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，所以A正确。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8_AS.1_1#f3d7f3725?vcp=1&amp;vis=1&amp;pid=f7d19a49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321" y="4474559"/>
                <a:ext cx="11109960" cy="1849057"/>
              </a:xfrm>
              <a:prstGeom prst="rect">
                <a:avLst/>
              </a:prstGeom>
              <a:blipFill rotWithShape="1">
                <a:blip r:embed="rId6"/>
                <a:stretch>
                  <a:fillRect l="-3" t="-19" r="-111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8_BD.46_1#22bb41fd2?sp=1&amp;vcp=1&amp;vis=1&amp;pid=f7d19a495&amp;color=0,0,0&amp;vtp=1&amp;vaab=1&amp;bt=1&amp;bbb=1&amp;hb=1"/>
              <p:cNvSpPr/>
              <p:nvPr/>
            </p:nvSpPr>
            <p:spPr>
              <a:xfrm>
                <a:off x="539496" y="69288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（2023·四川自贡·中考）为了保护同学们的视力，某学校将教室里的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日光灯全部更换成如图20-8所示的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LED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护眼灯，每间教室里的9盏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LED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护眼灯的连接方式是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联的。若老师打开护眼灯之后，又打开了教室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中的多媒体设备，则教室电路中的总电流会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选填“增大”或“减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小”）。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B_8_BD.46_1#22bb41fd2?sp=1&amp;vcp=1&amp;vis=1&amp;pid=f7d19a49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92880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878" b="-69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47_1#22bb41fd2.blank?vcp=1&amp;vis=1&amp;pid=f7d19a495&amp;color=0,0,0&amp;vpa=20&amp;vtp=1&amp;vaab=1"/>
          <p:cNvSpPr/>
          <p:nvPr/>
        </p:nvSpPr>
        <p:spPr>
          <a:xfrm>
            <a:off x="3750215" y="195780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</a:t>
            </a:r>
            <a:endParaRPr lang="en-US" altLang="zh-CN" sz="2800" dirty="0"/>
          </a:p>
        </p:txBody>
      </p:sp>
      <p:sp>
        <p:nvSpPr>
          <p:cNvPr id="4" name="QB_8_AN.49_1#22bb41fd2.blank?vcp=1&amp;vis=1&amp;pid=f7d19a495&amp;color=0,0,0&amp;vpa=21&amp;vtp=1&amp;vaab=1&amp;bbb=1"/>
          <p:cNvSpPr/>
          <p:nvPr/>
        </p:nvSpPr>
        <p:spPr>
          <a:xfrm>
            <a:off x="7306214" y="260550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增大</a:t>
            </a:r>
            <a:endParaRPr lang="en-US" altLang="zh-CN" sz="2800" dirty="0"/>
          </a:p>
        </p:txBody>
      </p:sp>
      <p:pic>
        <p:nvPicPr>
          <p:cNvPr id="5" name="QB_8_BD.48_1#22bb41fd2?iti=14&amp;vcp=1&amp;vis=1&amp;pid=f7d19a49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1895" y="3411855"/>
            <a:ext cx="3919220" cy="271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8_BD.48_2#22bb41fd2?iti=14&amp;vcp=1&amp;vis=1&amp;pid=f7d19a495&amp;color=0,0,0&amp;vtp=1&amp;vaab=1&amp;bbb=1"/>
          <p:cNvSpPr/>
          <p:nvPr/>
        </p:nvSpPr>
        <p:spPr>
          <a:xfrm>
            <a:off x="3424110" y="4206208"/>
            <a:ext cx="1266825" cy="52405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4a007c72?vcp=1&amp;pid=03e35ae2d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考点5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电路连接与设计</a:t>
            </a:r>
            <a:endParaRPr lang="en-US" altLang="zh-CN" sz="3200" dirty="0"/>
          </a:p>
        </p:txBody>
      </p:sp>
      <p:sp>
        <p:nvSpPr>
          <p:cNvPr id="3" name="P_7#0d28d0c89?vcp=1&amp;pid=54a007c72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设计电路时，关键是判断用电器的连接方式（用电器不同时工作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时，一般为并联，用电器同时工作时，可能是串联也可能是并联）；以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及判断开关的作用是控制干路还是某一支路。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用电器因被短接而不工作的情形在电路设计中是较为常见的，注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意对具体问题进行具体分析。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0_1#983ab07b2?vcp=1&amp;vis=1&amp;pid=54a007c72&amp;color=0,0,0&amp;vtp=1&amp;vaab=1&amp;bt=1&amp;bbb=1&amp;hb=1"/>
          <p:cNvSpPr/>
          <p:nvPr/>
        </p:nvSpPr>
        <p:spPr>
          <a:xfrm>
            <a:off x="539496" y="1369917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（2024·广西柳州·模拟）某种电动牙刷由可充电电池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、微型直流电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、电池盒、牙刷头、金属护板及套筒等组成，牙刷柄上有强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、弱模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式转换开关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，通过改变电流大小来改变电动机的旋转快慢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。下列电路符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合设计要求的是(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BD.50_2#983ab07b2.choices?vcp=1&amp;vis=1&amp;pid=54a007c72&amp;color=0,0,0&amp;vtp=1&amp;vaab=1&amp;bbb=1"/>
          <p:cNvSpPr/>
          <p:nvPr/>
        </p:nvSpPr>
        <p:spPr>
          <a:xfrm>
            <a:off x="539496" y="3868261"/>
            <a:ext cx="11109960" cy="161124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4400"/>
              </a:lnSpc>
              <a:tabLst>
                <a:tab pos="2821940" algn="l"/>
                <a:tab pos="5605780" algn="l"/>
                <a:tab pos="83896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80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80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80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80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7_BD.50_2#983ab07b2.choice_image?vcp=1&amp;vis=1&amp;pid=54a007c72&amp;color=0,0,0&amp;tib=255,255,255&amp;iip=10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889" y="3869595"/>
            <a:ext cx="2167128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7_BD.50_2#983ab07b2.choice_image?vcp=1&amp;vis=1&amp;pid=54a007c72&amp;color=0,0,0&amp;tib=255,255,255&amp;iip=11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93764" y="3869595"/>
            <a:ext cx="2157984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50_2#983ab07b2.choice_image?vcp=1&amp;vis=1&amp;pid=54a007c72&amp;color=0,0,0&amp;tib=255,255,255&amp;iip=12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82176" y="3869595"/>
            <a:ext cx="2148840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50_2#983ab07b2.choice_image?vcp=1&amp;vis=1&amp;pid=54a007c72&amp;color=0,0,0&amp;tib=255,255,255&amp;iip=13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4367" y="3869595"/>
            <a:ext cx="2267712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EX.1_1#983ab07b2?vcp=1&amp;vis=1&amp;pid=54a007c72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关于电路设计类选择题，常用逆推法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，从选项中的电路图入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，按题目要求对开关进行相应操作，若出现符合题目要求的结果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该选项符合题意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，否则不符合题意。在多开关组合型电路中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，若要求每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个开关闭合都可以分别开启同一个用电器，则所有开关并联后与所控用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电器串联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；若要求所有开关都闭合才能开启同一个用电器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，则所有开关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串联后与所控用电器串联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983ab07b2?vcp=1&amp;vis=1&amp;pid=54a007c72&amp;color=0,0,0&amp;vtp=1&amp;vaab=1&amp;bt=1&amp;bbb=1&amp;hb=1"/>
              <p:cNvSpPr/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在图A中，只闭合开关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时，电动机与定值电阻串联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，再闭合开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时，定值电阻被短接，只有电动机接入电路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，两种情况下通过电动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机的电流不同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，故图A符合要求；在图B中，开关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都闭合时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机被短接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，则电动机不能转动，且无法改变电动机旋转的快慢，故图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符合要求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；在图C中，只闭合开关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时，只有电动机接入电路中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，再闭合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时，电动机与定值电阻并联，因为并联电路支路间互不影响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以无法改变电动机旋转的快慢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，故图C不符合要求；在图D中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，电动机与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定值电阻并联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，开关单独控制电动机和定值电阻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，因为并联电路支路间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互不影响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，所以无法改变电动机旋转的快慢，故图D不符合要求。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2" name="QC_7_AS.1_1#983ab07b2?vcp=1&amp;vis=1&amp;pid=54a007c7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494" b="-11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51_1#983ab07b2.bracket?vcp=1&amp;vis=1&amp;pid=54a007c72&amp;color=0,0,0&amp;vpa=22&amp;vtp=1&amp;vaab=1"/>
          <p:cNvSpPr/>
          <p:nvPr/>
        </p:nvSpPr>
        <p:spPr>
          <a:xfrm>
            <a:off x="11040015" y="572184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461129841?vcp=1&amp;pid=54a007c7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54_1#7ef5bf850?vcp=1&amp;vis=1&amp;pid=461129841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（2024·四川巴中·中考）为了减少炒菜时对油烟的吸入，厨房里安装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了一台抽油烟机。抽油烟机上面的照明灯和电动机既可以同时工作又可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以独立工作。下列设计的抽油烟机内部电路图中，你认为符合要求的是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BD.54_2#7ef5bf850.choices?vcp=1&amp;vis=1&amp;pid=461129841&amp;color=0,0,0&amp;vtp=1&amp;vaab=1&amp;bbb=1"/>
          <p:cNvSpPr/>
          <p:nvPr/>
        </p:nvSpPr>
        <p:spPr>
          <a:xfrm>
            <a:off x="539496" y="3765976"/>
            <a:ext cx="11109960" cy="143205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2800"/>
              </a:lnSpc>
              <a:tabLst>
                <a:tab pos="2764790" algn="l"/>
                <a:tab pos="5491480" algn="l"/>
                <a:tab pos="84467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71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71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71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71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6" name="QC_8_BD.54_2#7ef5bf850.choice_image?vcp=1&amp;vis=1&amp;pid=461129841&amp;color=0,0,0&amp;tib=255,255,255&amp;iip=14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605" y="3769088"/>
            <a:ext cx="1682496" cy="143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8_BD.54_2#7ef5bf850.choice_image?vcp=1&amp;vis=1&amp;pid=461129841&amp;color=0,0,0&amp;tib=255,255,255&amp;iip=1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1185" y="3769088"/>
            <a:ext cx="1691640" cy="143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8_BD.54_2#7ef5bf850.choice_image?vcp=1&amp;vis=1&amp;pid=461129841&amp;color=0,0,0&amp;tib=255,255,255&amp;iip=16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1591" y="3769088"/>
            <a:ext cx="1892808" cy="143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8_BD.54_2#7ef5bf850.choice_image?vcp=1&amp;vis=1&amp;pid=461129841&amp;color=0,0,0&amp;tib=255,255,255&amp;iip=17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50661" y="3778232"/>
            <a:ext cx="1792224" cy="142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1_1#7ef5bf850?vcp=1&amp;vis=1&amp;pid=461129841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由题意可知，照明灯和电动机都能各自独立工作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，说明它们的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连接方式是并联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，且两支路上各有一个开关来控制灯与电动机，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故图A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符合要求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8_AN.55_1#7ef5bf850.bracket?vcp=1&amp;vis=1&amp;pid=461129841&amp;color=0,0,0&amp;vpa=23&amp;vtp=1&amp;vaab=1"/>
          <p:cNvSpPr/>
          <p:nvPr/>
        </p:nvSpPr>
        <p:spPr>
          <a:xfrm>
            <a:off x="1197515" y="425428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】A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9690" y="815975"/>
            <a:ext cx="10052685" cy="13684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f91048c62.fixed?vcp=1&amp;pid=05b48193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电荷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电流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电路</a:t>
            </a:r>
            <a:endParaRPr lang="en-US" altLang="zh-CN" sz="4000" dirty="0"/>
          </a:p>
        </p:txBody>
      </p:sp>
      <p:sp>
        <p:nvSpPr>
          <p:cNvPr id="3" name="C_5_BD#f91048c62.fixed?vcp=1&amp;pid=05b48193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实验与探究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1739901f?vcp=1&amp;pid=f91048c62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探究串、并联电路中电流的规律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3" name="P_7_BD#ec0a9e3af?colgroup=2,10,16&amp;vcp=1&amp;pid=61739901f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324401"/>
              <a:ext cx="11073384" cy="3839782"/>
            </p:xfrm>
            <a:graphic>
              <a:graphicData uri="http://schemas.openxmlformats.org/drawingml/2006/table">
                <a:tbl>
                  <a:tblPr/>
                  <a:tblGrid>
                    <a:gridCol w="101498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0965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9618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18674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多次测量寻找普遍性规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律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先后按图甲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乙连接好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电路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用电流表分别测出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𝐴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𝐵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𝐶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三点的电流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𝐴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𝐵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𝐶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并填入数据记录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表中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实验电路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953800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3" name="P_7_BD#ec0a9e3af?colgroup=2,10,16&amp;vcp=1&amp;pid=61739901f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324401"/>
              <a:ext cx="11073384" cy="3839782"/>
            </p:xfrm>
            <a:graphic>
              <a:graphicData uri="http://schemas.openxmlformats.org/drawingml/2006/table">
                <a:tbl>
                  <a:tblPr/>
                  <a:tblGrid>
                    <a:gridCol w="1014984"/>
                    <a:gridCol w="4096512"/>
                    <a:gridCol w="5961888"/>
                  </a:tblGrid>
                  <a:tr h="546100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实验电路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953800">
                    <a:tc vMerge="1">
                      <a:tcPr/>
                    </a:tc>
                    <a:tc vMerge="1"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P_7_BD#ec0a9e3af?colgroup=2,10,16&amp;vcp=1&amp;pid=61739901f&amp;color=0,0,0&amp;vtp=1&amp;vaab=1&amp;bbb=1&amp;hb=1&amp;uw=1"/>
          <p:cNvSpPr/>
          <p:nvPr/>
        </p:nvSpPr>
        <p:spPr>
          <a:xfrm>
            <a:off x="3048880" y="1348944"/>
            <a:ext cx="22225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ec0a9e3af?colgroup=2,10,16&amp;vcp=1&amp;pid=61739901f&amp;color=0,0,0&amp;vtp=1&amp;vaab=1&amp;bbb=1&amp;hb=1&amp;uw=1"/>
          <p:cNvSpPr/>
          <p:nvPr/>
        </p:nvSpPr>
        <p:spPr>
          <a:xfrm>
            <a:off x="1554480" y="1907743"/>
            <a:ext cx="4276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6" name="P_7_BD#ec0a9e3af.table_image?tii=1&amp;vcp=1&amp;pid=61739901f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1304" y="2382012"/>
            <a:ext cx="5541264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bd03e28c2?vcp=1&amp;pid=69cfce968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21308"/>
            <a:ext cx="11018520" cy="421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P_7_BD#ec0a9e3af?colgroup=2,10,16&amp;vcp=1&amp;pid=61739901f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2364232"/>
          <a:ext cx="11073384" cy="2834132"/>
        </p:xfrm>
        <a:graphic>
          <a:graphicData uri="http://schemas.openxmlformats.org/drawingml/2006/table">
            <a:tbl>
              <a:tblPr/>
              <a:tblGrid>
                <a:gridCol w="1014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96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618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341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换用不同规格的小灯泡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进行实验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多测几组数据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分析比较各组数据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出串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并联电路中各处电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流的关系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600"/>
                        </a:lnSpc>
                      </a:pPr>
                      <a:r>
                        <a:rPr lang="en-US" altLang="zh-CN" sz="104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_7_BD#ec0a9e3af.table_image?tii=1&amp;vcp=1&amp;pid=61739901f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1304" y="2734310"/>
            <a:ext cx="5541264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P_7_BD#ec0a9e3af?colgroup=2,10,16&amp;vcp=1&amp;pid=61739901f&amp;color=0,0,0&amp;mp=1&amp;vtp=1&amp;vaab=1&amp;bt=1&amp;bbb=1"/>
          <p:cNvSpPr txBox="1"/>
          <p:nvPr/>
        </p:nvSpPr>
        <p:spPr>
          <a:xfrm>
            <a:off x="10894735" y="165582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P_7_BD#ec0a9e3af?colgroup=2,10,16&amp;vcp=1&amp;pid=61739901f&amp;color=0,0,0&amp;mp=1&amp;vtp=1&amp;vaab=1&amp;bt=1&amp;bbb=1&amp;hb=1&amp;uw=1"/>
          <p:cNvSpPr/>
          <p:nvPr/>
        </p:nvSpPr>
        <p:spPr>
          <a:xfrm>
            <a:off x="2693280" y="2410840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5" name="P_7_BD#ec0a9e3af?colgroup=2,27&amp;vcp=1&amp;pid=61739901f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161839"/>
              <a:ext cx="11112682" cy="5278057"/>
            </p:xfrm>
            <a:graphic>
              <a:graphicData uri="http://schemas.openxmlformats.org/drawingml/2006/table">
                <a:tbl>
                  <a:tblPr/>
                  <a:tblGrid>
                    <a:gridCol w="10261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08652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049528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注意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实验前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要观察电流表指针是否在零刻度线处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若不在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则须进行调零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连接电路时要断开开关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目的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保护电路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（3）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连接电流表时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要确保它的正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负接线柱连接正确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电流须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“</a:t>
                          </a:r>
                          <a:r>
                            <a:rPr lang="zh-CN" altLang="en-US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－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”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出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并选取合适的量程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用大量程试触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（4）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对电流表读数时要注意明确所选量程和分度值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（5）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实验中每记录一组数据后及时断开开关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目的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避免灯丝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电阻变化较大影响实验结果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（6）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须选用不同规格的小灯泡进行多次实验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目的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避免结论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的偶然性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5" name="P_7_BD#ec0a9e3af?colgroup=2,27&amp;vcp=1&amp;pid=61739901f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161839"/>
              <a:ext cx="11112682" cy="5278057"/>
            </p:xfrm>
            <a:graphic>
              <a:graphicData uri="http://schemas.openxmlformats.org/drawingml/2006/table">
                <a:tbl>
                  <a:tblPr/>
                  <a:tblGrid>
                    <a:gridCol w="1026156"/>
                    <a:gridCol w="10086526"/>
                  </a:tblGrid>
                  <a:tr h="53213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注意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0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ec0a9e3af?colgroup=2,27&amp;vcp=1&amp;pid=61739901f&amp;color=0,0,0&amp;vtp=1&amp;vaab=1&amp;bt=1&amp;bbb=1"/>
          <p:cNvSpPr txBox="1"/>
          <p:nvPr/>
        </p:nvSpPr>
        <p:spPr>
          <a:xfrm>
            <a:off x="10934033" y="554400"/>
            <a:ext cx="718145" cy="4876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ec0a9e3af?colgroup=2,27&amp;vcp=1&amp;pid=61739901f&amp;color=0,0,0&amp;vtp=1&amp;vaab=1&amp;bt=1&amp;bbb=1&amp;hb=1&amp;uw=1"/>
          <p:cNvSpPr/>
          <p:nvPr/>
        </p:nvSpPr>
        <p:spPr>
          <a:xfrm>
            <a:off x="7847952" y="1160410"/>
            <a:ext cx="14224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ec0a9e3af?colgroup=2,27&amp;vcp=1&amp;pid=61739901f&amp;color=0,0,0&amp;vtp=1&amp;vaab=1&amp;bt=1&amp;bbb=1&amp;hb=1&amp;uw=1"/>
          <p:cNvSpPr/>
          <p:nvPr/>
        </p:nvSpPr>
        <p:spPr>
          <a:xfrm>
            <a:off x="3060052" y="1693810"/>
            <a:ext cx="7112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ec0a9e3af?colgroup=2,27&amp;vcp=1&amp;pid=61739901f&amp;color=0,0,0&amp;vtp=1&amp;vaab=1&amp;bt=1&amp;bbb=1&amp;hb=1&amp;uw=1"/>
          <p:cNvSpPr/>
          <p:nvPr/>
        </p:nvSpPr>
        <p:spPr>
          <a:xfrm>
            <a:off x="4660252" y="2239910"/>
            <a:ext cx="7112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ec0a9e3af?colgroup=2,27&amp;vcp=1&amp;pid=61739901f&amp;color=0,0,0&amp;vtp=1&amp;vaab=1&amp;bt=1&amp;bbb=1&amp;hb=1&amp;uw=1"/>
          <p:cNvSpPr/>
          <p:nvPr/>
        </p:nvSpPr>
        <p:spPr>
          <a:xfrm>
            <a:off x="7505052" y="2239910"/>
            <a:ext cx="14224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ec0a9e3af?colgroup=2,27&amp;vcp=1&amp;pid=61739901f&amp;color=0,0,0&amp;vtp=1&amp;vaab=1&amp;bt=1&amp;bbb=1&amp;hb=1&amp;uw=1"/>
          <p:cNvSpPr/>
          <p:nvPr/>
        </p:nvSpPr>
        <p:spPr>
          <a:xfrm>
            <a:off x="3060052" y="3319410"/>
            <a:ext cx="1711389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ec0a9e3af?colgroup=2,27&amp;vcp=1&amp;pid=61739901f&amp;color=0,0,0&amp;vtp=1&amp;vaab=1&amp;bt=1&amp;bbb=1&amp;hb=1&amp;uw=1"/>
          <p:cNvSpPr/>
          <p:nvPr/>
        </p:nvSpPr>
        <p:spPr>
          <a:xfrm>
            <a:off x="8670277" y="3319410"/>
            <a:ext cx="21336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ec0a9e3af?colgroup=2,27&amp;vcp=1&amp;pid=61739901f&amp;color=0,0,0&amp;vtp=1&amp;vaab=1&amp;bt=1&amp;bbb=1&amp;hb=1&amp;uw=1"/>
          <p:cNvSpPr/>
          <p:nvPr/>
        </p:nvSpPr>
        <p:spPr>
          <a:xfrm>
            <a:off x="7505052" y="3865510"/>
            <a:ext cx="21336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P_7_BD#ec0a9e3af?colgroup=2,27&amp;vcp=1&amp;pid=61739901f&amp;color=0,0,0&amp;vtp=1&amp;vaab=1&amp;bt=1&amp;bbb=1&amp;hb=1&amp;uw=1"/>
          <p:cNvSpPr/>
          <p:nvPr/>
        </p:nvSpPr>
        <p:spPr>
          <a:xfrm>
            <a:off x="9994252" y="4411610"/>
            <a:ext cx="1511300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P_7_BD#ec0a9e3af?colgroup=2,27&amp;vcp=1&amp;pid=61739901f&amp;color=0,0,0&amp;vtp=1&amp;vaab=1&amp;bt=1&amp;bbb=1&amp;hb=1&amp;uw=1"/>
          <p:cNvSpPr/>
          <p:nvPr/>
        </p:nvSpPr>
        <p:spPr>
          <a:xfrm>
            <a:off x="1565652" y="4945010"/>
            <a:ext cx="4339200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P_7_BD#ec0a9e3af?colgroup=2,27&amp;vcp=1&amp;pid=61739901f&amp;color=0,0,0&amp;vtp=1&amp;vaab=1&amp;bt=1&amp;bbb=1&amp;hb=1&amp;uw=1"/>
          <p:cNvSpPr/>
          <p:nvPr/>
        </p:nvSpPr>
        <p:spPr>
          <a:xfrm>
            <a:off x="3593452" y="5491110"/>
            <a:ext cx="14224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P_7_BD#ec0a9e3af?colgroup=2,27&amp;vcp=1&amp;pid=61739901f&amp;color=0,0,0&amp;vtp=1&amp;vaab=1&amp;bt=1&amp;bbb=1&amp;hb=1&amp;uw=1"/>
          <p:cNvSpPr/>
          <p:nvPr/>
        </p:nvSpPr>
        <p:spPr>
          <a:xfrm>
            <a:off x="9994252" y="5491110"/>
            <a:ext cx="1511300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P_7_BD#ec0a9e3af?colgroup=2,27&amp;vcp=1&amp;pid=61739901f&amp;color=0,0,0&amp;vtp=1&amp;vaab=1&amp;bt=1&amp;bbb=1&amp;hb=1&amp;uw=1"/>
          <p:cNvSpPr/>
          <p:nvPr/>
        </p:nvSpPr>
        <p:spPr>
          <a:xfrm>
            <a:off x="1565652" y="6025114"/>
            <a:ext cx="1494400" cy="479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3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P_7_BD#ec0a9e3af?colgroup=2,27&amp;vcp=1&amp;pid=61739901f&amp;color=0,0,0&amp;vtp=1&amp;vaab=1&amp;bt=1&amp;bbb=1&amp;hb=1&amp;uw=1"/>
          <p:cNvSpPr/>
          <p:nvPr/>
        </p:nvSpPr>
        <p:spPr>
          <a:xfrm>
            <a:off x="7847952" y="1160410"/>
            <a:ext cx="14224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P_7_BD#ec0a9e3af?colgroup=2,27&amp;vcp=1&amp;pid=61739901f&amp;color=0,0,0&amp;vtp=1&amp;vaab=1&amp;bt=1&amp;bbb=1&amp;hb=1&amp;uw=1"/>
          <p:cNvSpPr/>
          <p:nvPr/>
        </p:nvSpPr>
        <p:spPr>
          <a:xfrm>
            <a:off x="3060052" y="1693810"/>
            <a:ext cx="7112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P_7_BD#ec0a9e3af?colgroup=2,27&amp;vcp=1&amp;pid=61739901f&amp;color=0,0,0&amp;vtp=1&amp;vaab=1&amp;bt=1&amp;bbb=1&amp;hb=1&amp;uw=1"/>
          <p:cNvSpPr/>
          <p:nvPr/>
        </p:nvSpPr>
        <p:spPr>
          <a:xfrm>
            <a:off x="4660252" y="2239910"/>
            <a:ext cx="7112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P_7_BD#ec0a9e3af?colgroup=2,27&amp;vcp=1&amp;pid=61739901f&amp;color=0,0,0&amp;vtp=1&amp;vaab=1&amp;bt=1&amp;bbb=1&amp;hb=1&amp;uw=1"/>
          <p:cNvSpPr/>
          <p:nvPr/>
        </p:nvSpPr>
        <p:spPr>
          <a:xfrm>
            <a:off x="7505052" y="2239910"/>
            <a:ext cx="14224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P_7_BD#ec0a9e3af?colgroup=2,27&amp;vcp=1&amp;pid=61739901f&amp;color=0,0,0&amp;vtp=1&amp;vaab=1&amp;bt=1&amp;bbb=1&amp;hb=1&amp;uw=1"/>
          <p:cNvSpPr/>
          <p:nvPr/>
        </p:nvSpPr>
        <p:spPr>
          <a:xfrm>
            <a:off x="8945622" y="3318621"/>
            <a:ext cx="21336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P_7_BD#ec0a9e3af?colgroup=2,27&amp;vcp=1&amp;pid=61739901f&amp;color=0,0,0&amp;vtp=1&amp;vaab=1&amp;bt=1&amp;bbb=1&amp;hb=1&amp;uw=1"/>
          <p:cNvSpPr/>
          <p:nvPr/>
        </p:nvSpPr>
        <p:spPr>
          <a:xfrm>
            <a:off x="7505052" y="3865510"/>
            <a:ext cx="21336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P_7_BD#ec0a9e3af?colgroup=2,27&amp;vcp=1&amp;pid=61739901f&amp;color=0,0,0&amp;vtp=1&amp;vaab=1&amp;bt=1&amp;bbb=1&amp;hb=1&amp;uw=1"/>
          <p:cNvSpPr/>
          <p:nvPr/>
        </p:nvSpPr>
        <p:spPr>
          <a:xfrm>
            <a:off x="9994252" y="4411610"/>
            <a:ext cx="1511300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P_7_BD#ec0a9e3af?colgroup=2,27&amp;vcp=1&amp;pid=61739901f&amp;color=0,0,0&amp;vtp=1&amp;vaab=1&amp;bt=1&amp;bbb=1&amp;hb=1&amp;uw=1"/>
          <p:cNvSpPr/>
          <p:nvPr/>
        </p:nvSpPr>
        <p:spPr>
          <a:xfrm>
            <a:off x="1565652" y="4945010"/>
            <a:ext cx="4339200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P_7_BD#ec0a9e3af?colgroup=2,27&amp;vcp=1&amp;pid=61739901f&amp;color=0,0,0&amp;vtp=1&amp;vaab=1&amp;bt=1&amp;bbb=1&amp;hb=1&amp;uw=1"/>
          <p:cNvSpPr/>
          <p:nvPr/>
        </p:nvSpPr>
        <p:spPr>
          <a:xfrm>
            <a:off x="3593452" y="5491110"/>
            <a:ext cx="1422464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P_7_BD#ec0a9e3af?colgroup=2,27&amp;vcp=1&amp;pid=61739901f&amp;color=0,0,0&amp;vtp=1&amp;vaab=1&amp;bt=1&amp;bbb=1&amp;hb=1&amp;uw=1"/>
          <p:cNvSpPr/>
          <p:nvPr/>
        </p:nvSpPr>
        <p:spPr>
          <a:xfrm>
            <a:off x="9994252" y="5491110"/>
            <a:ext cx="1511300" cy="53625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9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P_7_BD#ec0a9e3af?colgroup=2,27&amp;vcp=1&amp;pid=61739901f&amp;color=0,0,0&amp;vtp=1&amp;vaab=1&amp;bt=1&amp;bbb=1&amp;hb=1&amp;uw=1"/>
          <p:cNvSpPr/>
          <p:nvPr/>
        </p:nvSpPr>
        <p:spPr>
          <a:xfrm>
            <a:off x="1565652" y="6025114"/>
            <a:ext cx="1494400" cy="479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3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6" name="P_7_BD#ec0a9e3af?colgroup=2,27&amp;vcp=1&amp;pid=61739901f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673064"/>
              <a:ext cx="11112682" cy="2216468"/>
            </p:xfrm>
            <a:graphic>
              <a:graphicData uri="http://schemas.openxmlformats.org/drawingml/2006/table">
                <a:tbl>
                  <a:tblPr/>
                  <a:tblGrid>
                    <a:gridCol w="10261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08652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216468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分析图甲实验中数据可知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𝐵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𝐶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串联电路的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电流处处相等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分析图乙实验中数据可知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𝐶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𝐵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并联电路的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干路电流等于各支路电流之和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6" name="P_7_BD#ec0a9e3af?colgroup=2,27&amp;vcp=1&amp;pid=61739901f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673064"/>
              <a:ext cx="11112682" cy="2216468"/>
            </p:xfrm>
            <a:graphic>
              <a:graphicData uri="http://schemas.openxmlformats.org/drawingml/2006/table">
                <a:tbl>
                  <a:tblPr/>
                  <a:tblGrid>
                    <a:gridCol w="1026156"/>
                    <a:gridCol w="10086526"/>
                  </a:tblGrid>
                  <a:tr h="22225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ec0a9e3af?colgroup=2,27&amp;vcp=1&amp;pid=61739901f&amp;color=0,0,0&amp;vtp=1&amp;vaab=1&amp;bt=1&amp;bbb=1"/>
          <p:cNvSpPr txBox="1"/>
          <p:nvPr/>
        </p:nvSpPr>
        <p:spPr>
          <a:xfrm>
            <a:off x="10934033" y="196465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ec0a9e3af?colgroup=2,27&amp;vcp=1&amp;pid=61739901f&amp;color=0,0,0&amp;vtp=1&amp;vaab=1&amp;bt=1&amp;bbb=1&amp;hb=1&amp;uw=1"/>
          <p:cNvSpPr/>
          <p:nvPr/>
        </p:nvSpPr>
        <p:spPr>
          <a:xfrm>
            <a:off x="6438252" y="2698940"/>
            <a:ext cx="172872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ec0a9e3af?colgroup=2,27&amp;vcp=1&amp;pid=61739901f&amp;color=0,0,0&amp;vtp=1&amp;vaab=1&amp;bt=1&amp;bbb=1&amp;hb=1&amp;uw=1"/>
          <p:cNvSpPr/>
          <p:nvPr/>
        </p:nvSpPr>
        <p:spPr>
          <a:xfrm>
            <a:off x="9576613" y="2698940"/>
            <a:ext cx="18669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ec0a9e3af?colgroup=2,27&amp;vcp=1&amp;pid=61739901f&amp;color=0,0,0&amp;vtp=1&amp;vaab=1&amp;bt=1&amp;bbb=1&amp;hb=1&amp;uw=1"/>
          <p:cNvSpPr/>
          <p:nvPr/>
        </p:nvSpPr>
        <p:spPr>
          <a:xfrm>
            <a:off x="1565652" y="3257740"/>
            <a:ext cx="22056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ec0a9e3af?colgroup=2,27&amp;vcp=1&amp;pid=61739901f&amp;color=0,0,0&amp;vtp=1&amp;vaab=1&amp;bt=1&amp;bbb=1&amp;hb=1&amp;uw=1"/>
          <p:cNvSpPr/>
          <p:nvPr/>
        </p:nvSpPr>
        <p:spPr>
          <a:xfrm>
            <a:off x="6438252" y="3829240"/>
            <a:ext cx="16891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ec0a9e3af?colgroup=2,27&amp;vcp=1&amp;pid=61739901f&amp;color=0,0,0&amp;vtp=1&amp;vaab=1&amp;bt=1&amp;bbb=1&amp;hb=1&amp;uw=1"/>
          <p:cNvSpPr/>
          <p:nvPr/>
        </p:nvSpPr>
        <p:spPr>
          <a:xfrm>
            <a:off x="9536988" y="3829240"/>
            <a:ext cx="1866901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ec0a9e3af?colgroup=2,27&amp;vcp=1&amp;pid=61739901f&amp;color=0,0,0&amp;vtp=1&amp;vaab=1&amp;bt=1&amp;bbb=1&amp;hb=1&amp;uw=1"/>
          <p:cNvSpPr/>
          <p:nvPr/>
        </p:nvSpPr>
        <p:spPr>
          <a:xfrm>
            <a:off x="1565652" y="4391056"/>
            <a:ext cx="4694800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ec0a9e3af?colgroup=2,27&amp;vcp=1&amp;pid=61739901f&amp;color=0,0,0&amp;vtp=1&amp;vaab=1&amp;bt=1&amp;bbb=1&amp;hb=1&amp;uw=1"/>
          <p:cNvSpPr/>
          <p:nvPr/>
        </p:nvSpPr>
        <p:spPr>
          <a:xfrm>
            <a:off x="6438252" y="2698940"/>
            <a:ext cx="172872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P_7_BD#ec0a9e3af?colgroup=2,27&amp;vcp=1&amp;pid=61739901f&amp;color=0,0,0&amp;vtp=1&amp;vaab=1&amp;bt=1&amp;bbb=1&amp;hb=1&amp;uw=1"/>
          <p:cNvSpPr/>
          <p:nvPr/>
        </p:nvSpPr>
        <p:spPr>
          <a:xfrm>
            <a:off x="9576613" y="2698940"/>
            <a:ext cx="18669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P_7_BD#ec0a9e3af?colgroup=2,27&amp;vcp=1&amp;pid=61739901f&amp;color=0,0,0&amp;vtp=1&amp;vaab=1&amp;bt=1&amp;bbb=1&amp;hb=1&amp;uw=1"/>
          <p:cNvSpPr/>
          <p:nvPr/>
        </p:nvSpPr>
        <p:spPr>
          <a:xfrm>
            <a:off x="1565652" y="3257740"/>
            <a:ext cx="22056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P_7_BD#ec0a9e3af?colgroup=2,27&amp;vcp=1&amp;pid=61739901f&amp;color=0,0,0&amp;vtp=1&amp;vaab=1&amp;bt=1&amp;bbb=1&amp;hb=1&amp;uw=1"/>
          <p:cNvSpPr/>
          <p:nvPr/>
        </p:nvSpPr>
        <p:spPr>
          <a:xfrm>
            <a:off x="6438252" y="3829240"/>
            <a:ext cx="16891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P_7_BD#ec0a9e3af?colgroup=2,27&amp;vcp=1&amp;pid=61739901f&amp;color=0,0,0&amp;vtp=1&amp;vaab=1&amp;bt=1&amp;bbb=1&amp;hb=1&amp;uw=1"/>
          <p:cNvSpPr/>
          <p:nvPr/>
        </p:nvSpPr>
        <p:spPr>
          <a:xfrm>
            <a:off x="9536988" y="3829240"/>
            <a:ext cx="1866901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P_7_BD#ec0a9e3af?colgroup=2,27&amp;vcp=1&amp;pid=61739901f&amp;color=0,0,0&amp;vtp=1&amp;vaab=1&amp;bt=1&amp;bbb=1&amp;hb=1&amp;uw=1"/>
          <p:cNvSpPr/>
          <p:nvPr/>
        </p:nvSpPr>
        <p:spPr>
          <a:xfrm>
            <a:off x="1565652" y="4391056"/>
            <a:ext cx="4694800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5" name="P_7_BD#ec0a9e3af.table_image?tii=1&amp;vcp=1&amp;pid=61739901f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1519" y="454025"/>
            <a:ext cx="5541264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7" name="P_7_BD#ec0a9e3af?colgroup=2,27&amp;vcp=1&amp;pid=61739901f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363597"/>
              <a:ext cx="11112682" cy="3925062"/>
            </p:xfrm>
            <a:graphic>
              <a:graphicData uri="http://schemas.openxmlformats.org/drawingml/2006/table">
                <a:tbl>
                  <a:tblPr/>
                  <a:tblGrid>
                    <a:gridCol w="10261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08652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925062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评估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交流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图甲实验中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先后测得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𝐴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𝐵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𝐶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三点的电流不同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可能原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因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灯丝电阻受温度影响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读数误差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读数错误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图乙实验中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测得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𝐴</m:t>
                              </m:r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𝐵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两点的电流相等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原因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选用了两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个规格相同的灯泡进行实验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实验中电流表指针反向偏转的原因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电流表正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负接线柱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接反了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电流表指针偏转超过最大刻度值的原因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量程选小了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7" name="P_7_BD#ec0a9e3af?colgroup=2,27&amp;vcp=1&amp;pid=61739901f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363597"/>
              <a:ext cx="11112682" cy="3925062"/>
            </p:xfrm>
            <a:graphic>
              <a:graphicData uri="http://schemas.openxmlformats.org/drawingml/2006/table">
                <a:tbl>
                  <a:tblPr/>
                  <a:tblGrid>
                    <a:gridCol w="1026156"/>
                    <a:gridCol w="10086526"/>
                  </a:tblGrid>
                  <a:tr h="392493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评估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交流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ec0a9e3af?colgroup=2,27&amp;vcp=1&amp;pid=61739901f&amp;color=0,0,0&amp;mp=1&amp;vtp=1&amp;vaab=1&amp;bt=1&amp;bbb=1"/>
          <p:cNvSpPr txBox="1"/>
          <p:nvPr/>
        </p:nvSpPr>
        <p:spPr>
          <a:xfrm>
            <a:off x="10934033" y="169710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ec0a9e3af?colgroup=2,27&amp;vcp=1&amp;pid=61739901f&amp;color=0,0,0&amp;mp=1&amp;vtp=1&amp;vaab=1&amp;bt=1&amp;bbb=1&amp;hb=1&amp;uw=1"/>
          <p:cNvSpPr/>
          <p:nvPr/>
        </p:nvSpPr>
        <p:spPr>
          <a:xfrm>
            <a:off x="2348852" y="2402110"/>
            <a:ext cx="7797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ec0a9e3af?colgroup=2,27&amp;vcp=1&amp;pid=61739901f&amp;color=0,0,0&amp;mp=1&amp;vtp=1&amp;vaab=1&amp;bt=1&amp;bbb=1&amp;hb=1&amp;uw=1"/>
          <p:cNvSpPr/>
          <p:nvPr/>
        </p:nvSpPr>
        <p:spPr>
          <a:xfrm>
            <a:off x="10046957" y="2973610"/>
            <a:ext cx="15113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ec0a9e3af?colgroup=2,27&amp;vcp=1&amp;pid=61739901f&amp;color=0,0,0&amp;mp=1&amp;vtp=1&amp;vaab=1&amp;bt=1&amp;bbb=1&amp;hb=1&amp;uw=1"/>
          <p:cNvSpPr/>
          <p:nvPr/>
        </p:nvSpPr>
        <p:spPr>
          <a:xfrm>
            <a:off x="1565652" y="3532410"/>
            <a:ext cx="43392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ec0a9e3af?colgroup=2,27&amp;vcp=1&amp;pid=61739901f&amp;color=0,0,0&amp;mp=1&amp;vtp=1&amp;vaab=1&amp;bt=1&amp;bbb=1&amp;hb=1&amp;uw=1"/>
          <p:cNvSpPr/>
          <p:nvPr/>
        </p:nvSpPr>
        <p:spPr>
          <a:xfrm>
            <a:off x="8216252" y="4103910"/>
            <a:ext cx="32766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ec0a9e3af?colgroup=2,27&amp;vcp=1&amp;pid=61739901f&amp;color=0,0,0&amp;mp=1&amp;vtp=1&amp;vaab=1&amp;bt=1&amp;bbb=1&amp;hb=1&amp;uw=1"/>
          <p:cNvSpPr/>
          <p:nvPr/>
        </p:nvSpPr>
        <p:spPr>
          <a:xfrm>
            <a:off x="1565652" y="4662710"/>
            <a:ext cx="11388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ec0a9e3af?colgroup=2,27&amp;vcp=1&amp;pid=61739901f&amp;color=0,0,0&amp;mp=1&amp;vtp=1&amp;vaab=1&amp;bt=1&amp;bbb=1&amp;hb=1&amp;uw=1"/>
          <p:cNvSpPr/>
          <p:nvPr/>
        </p:nvSpPr>
        <p:spPr>
          <a:xfrm>
            <a:off x="8927452" y="5237194"/>
            <a:ext cx="1778064" cy="479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3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ec0a9e3af?colgroup=2,27&amp;vcp=1&amp;pid=61739901f&amp;color=0,0,0&amp;mp=1&amp;vtp=1&amp;vaab=1&amp;bt=1&amp;bbb=1&amp;hb=1&amp;uw=1"/>
          <p:cNvSpPr/>
          <p:nvPr/>
        </p:nvSpPr>
        <p:spPr>
          <a:xfrm>
            <a:off x="2348852" y="2402110"/>
            <a:ext cx="7797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P_7_BD#ec0a9e3af?colgroup=2,27&amp;vcp=1&amp;pid=61739901f&amp;color=0,0,0&amp;mp=1&amp;vtp=1&amp;vaab=1&amp;bt=1&amp;bbb=1&amp;hb=1&amp;uw=1"/>
          <p:cNvSpPr/>
          <p:nvPr/>
        </p:nvSpPr>
        <p:spPr>
          <a:xfrm>
            <a:off x="10046957" y="2973610"/>
            <a:ext cx="15113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P_7_BD#ec0a9e3af?colgroup=2,27&amp;vcp=1&amp;pid=61739901f&amp;color=0,0,0&amp;mp=1&amp;vtp=1&amp;vaab=1&amp;bt=1&amp;bbb=1&amp;hb=1&amp;uw=1"/>
          <p:cNvSpPr/>
          <p:nvPr/>
        </p:nvSpPr>
        <p:spPr>
          <a:xfrm>
            <a:off x="1565652" y="3532410"/>
            <a:ext cx="43392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P_7_BD#ec0a9e3af?colgroup=2,27&amp;vcp=1&amp;pid=61739901f&amp;color=0,0,0&amp;mp=1&amp;vtp=1&amp;vaab=1&amp;bt=1&amp;bbb=1&amp;hb=1&amp;uw=1"/>
          <p:cNvSpPr/>
          <p:nvPr/>
        </p:nvSpPr>
        <p:spPr>
          <a:xfrm>
            <a:off x="8216252" y="4103910"/>
            <a:ext cx="32766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P_7_BD#ec0a9e3af?colgroup=2,27&amp;vcp=1&amp;pid=61739901f&amp;color=0,0,0&amp;mp=1&amp;vtp=1&amp;vaab=1&amp;bt=1&amp;bbb=1&amp;hb=1&amp;uw=1"/>
          <p:cNvSpPr/>
          <p:nvPr/>
        </p:nvSpPr>
        <p:spPr>
          <a:xfrm>
            <a:off x="1565652" y="4662710"/>
            <a:ext cx="11388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P_7_BD#ec0a9e3af?colgroup=2,27&amp;vcp=1&amp;pid=61739901f&amp;color=0,0,0&amp;mp=1&amp;vtp=1&amp;vaab=1&amp;bt=1&amp;bbb=1&amp;hb=1&amp;uw=1"/>
          <p:cNvSpPr/>
          <p:nvPr/>
        </p:nvSpPr>
        <p:spPr>
          <a:xfrm>
            <a:off x="8927452" y="5237194"/>
            <a:ext cx="1778064" cy="479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3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5" name="P_7_BD#ec0a9e3af.table_image?tii=1&amp;vcp=1&amp;pid=61739901f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6709" y="231140"/>
            <a:ext cx="5541264" cy="209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" name="P_7_BD#ec0a9e3af?colgroup=2,27&amp;vcp=1&amp;pid=61739901f&amp;color=0,0,0&amp;vtp=1&amp;vaab=1&amp;bt=1&amp;bbb=1&amp;hb=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52755" y="2313940"/>
          <a:ext cx="11112500" cy="3895090"/>
        </p:xfrm>
        <a:graphic>
          <a:graphicData uri="http://schemas.openxmlformats.org/drawingml/2006/table">
            <a:tbl>
              <a:tblPr/>
              <a:tblGrid>
                <a:gridCol w="1026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9509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深入</a:t>
                      </a:r>
                    </a:p>
                    <a:p>
                      <a:pPr marL="0" lvl="0" indent="0"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拓展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图甲实验中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闭合开关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灯泡闪亮一下随即熄灭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而另一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个灯泡始终没有发光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则没有发光的灯泡短路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连接电路时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刚连接灯泡就发光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原因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开关没有断开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电路故障分析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电流表示数为零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电流表所在回路断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电流表断路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电流表短路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串联电路中两灯都不亮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电路中存在断路或电源短路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串联电路中一灯不亮</a:t>
                      </a:r>
                    </a:p>
                    <a:p>
                      <a:pPr mar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不亮的灯泡短路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并联电路中两灯都不亮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干路断路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电源短路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并联电路中一灯不亮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不亮的灯泡断路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ec0a9e3af?colgroup=2,27&amp;vcp=1&amp;pid=61739901f&amp;color=0,0,0&amp;vtp=1&amp;vaab=1&amp;bt=1&amp;bbb=1"/>
          <p:cNvSpPr txBox="1"/>
          <p:nvPr/>
        </p:nvSpPr>
        <p:spPr>
          <a:xfrm>
            <a:off x="10794333" y="16596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5" name="P_7_BD#ec0a9e3af?colgroup=2,27&amp;vcp=1&amp;pid=61739901f&amp;color=0,0,0&amp;vtp=1&amp;vaab=1&amp;bt=1&amp;bbb=1&amp;hb=1&amp;uw=1"/>
          <p:cNvSpPr/>
          <p:nvPr/>
        </p:nvSpPr>
        <p:spPr>
          <a:xfrm>
            <a:off x="8902052" y="3299840"/>
            <a:ext cx="21336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ec0a9e3af?colgroup=2,27&amp;vcp=1&amp;pid=61739901f&amp;color=0,0,0&amp;vtp=1&amp;vaab=1&amp;bt=1&amp;bbb=1&amp;hb=1&amp;uw=1"/>
          <p:cNvSpPr/>
          <p:nvPr/>
        </p:nvSpPr>
        <p:spPr>
          <a:xfrm>
            <a:off x="7124052" y="2432431"/>
            <a:ext cx="2844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ec0a9e3af?colgroup=2,27&amp;vcp=1&amp;pid=61739901f&amp;color=0,0,0&amp;vtp=1&amp;vaab=1&amp;bt=1&amp;bbb=1&amp;hb=1&amp;uw=1"/>
          <p:cNvSpPr/>
          <p:nvPr/>
        </p:nvSpPr>
        <p:spPr>
          <a:xfrm>
            <a:off x="5536552" y="2837560"/>
            <a:ext cx="3200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9" name="P_7_BD#ec0a9e3af.table_image?tii=1&amp;vcp=1&amp;pid=61739901f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2080" y="438785"/>
            <a:ext cx="4918075" cy="1858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60_1#4b2890e49?vcp=1&amp;vis=1&amp;pid=61739901f&amp;color=0,0,0&amp;vtp=1&amp;vaab=1&amp;bt=1&amp;bbb=1"/>
          <p:cNvSpPr/>
          <p:nvPr/>
        </p:nvSpPr>
        <p:spPr>
          <a:xfrm>
            <a:off x="539496" y="554400"/>
            <a:ext cx="11109960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（2024·广西南宁·模拟）在探究“串联电路电流规律”的实验中：</a:t>
            </a:r>
            <a:endParaRPr lang="en-US" altLang="zh-CN" sz="2800" dirty="0"/>
          </a:p>
        </p:txBody>
      </p:sp>
      <p:sp>
        <p:nvSpPr>
          <p:cNvPr id="3" name="QB_8_BD.61_1#d4d628da6?vcp=1&amp;vis=1&amp;pid=4b2890e49&amp;color=0,0,0&amp;vtp=1&amp;vaab=1&amp;bbb=1"/>
          <p:cNvSpPr/>
          <p:nvPr/>
        </p:nvSpPr>
        <p:spPr>
          <a:xfrm>
            <a:off x="539496" y="1080816"/>
            <a:ext cx="11109960" cy="2661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（1）为保护电路，连接电路时开关要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（2）实验中，选择两个小灯泡的规格应该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（选填“相同”或“不</a:t>
            </a: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（3）在闭合开关前，看到电流表的指针如图20-9乙所示，此现象产生</a:t>
            </a:r>
          </a:p>
          <a:p>
            <a:pPr marL="0" marR="0" lvl="0" indent="0" defTabSz="914400" rtl="0" eaLnBrk="1" fontAlgn="auto" latinLnBrk="1" hangingPunct="1">
              <a:lnSpc>
                <a:spcPts val="4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的原因是电流表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6" name="QB_8_BD.63_2#54fcfe282?iti=15&amp;vcp=1&amp;vis=1&amp;pid=4b2890e4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5848" y="3852781"/>
            <a:ext cx="5486400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8_BD.63_3#54fcfe282?iti=15&amp;vcp=1&amp;vis=1&amp;pid=4b2890e49&amp;color=0,0,0&amp;vtp=1&amp;vaab=1&amp;bbb=1"/>
          <p:cNvSpPr/>
          <p:nvPr/>
        </p:nvSpPr>
        <p:spPr>
          <a:xfrm>
            <a:off x="5472240" y="5872589"/>
            <a:ext cx="1253617" cy="4902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64_1#1c35e7d1f?sp=1&amp;vcp=1&amp;vis=1&amp;pid=4b2890e49&amp;color=0,0,0&amp;vtp=1&amp;vaab=1&amp;bt=1&amp;bbb=1&amp;hb=1"/>
          <p:cNvSpPr/>
          <p:nvPr/>
        </p:nvSpPr>
        <p:spPr>
          <a:xfrm>
            <a:off x="502920" y="47158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（4）确定了电路连接正确以后，进行了多次实验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，下表是某同学实验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中的几组数据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，分析数据时发现所记录的数据中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，具有明显错误的数据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1" name="QB_8_BD.66_1#1c35e7d1f?colgroup=10,6,6,6&amp;vcp=1&amp;vis=1&amp;pid=4b2890e49&amp;color=0,0,0&amp;vtp=1&amp;vaab=1&amp;bbb=1"/>
              <p:cNvGraphicFramePr>
                <a:graphicFrameLocks noGrp="1"/>
              </p:cNvGraphicFramePr>
              <p:nvPr/>
            </p:nvGraphicFramePr>
            <p:xfrm>
              <a:off x="607695" y="3656773"/>
              <a:ext cx="5755005" cy="2494249"/>
            </p:xfrm>
            <a:graphic>
              <a:graphicData uri="http://schemas.openxmlformats.org/drawingml/2006/table">
                <a:tbl>
                  <a:tblPr/>
                  <a:tblGrid>
                    <a:gridCol w="201496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3083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25935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4984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61975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𝐵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𝐶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248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248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248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1" name="QB_8_BD.66_1#1c35e7d1f?colgroup=10,6,6,6&amp;vcp=1&amp;vis=1&amp;pid=4b2890e49&amp;color=0,0,0&amp;vtp=1&amp;vaab=1&amp;bbb=1"/>
              <p:cNvGraphicFramePr>
                <a:graphicFrameLocks noGrp="1"/>
              </p:cNvGraphicFramePr>
              <p:nvPr/>
            </p:nvGraphicFramePr>
            <p:xfrm>
              <a:off x="607695" y="3656773"/>
              <a:ext cx="5755005" cy="2494249"/>
            </p:xfrm>
            <a:graphic>
              <a:graphicData uri="http://schemas.openxmlformats.org/drawingml/2006/table">
                <a:tbl>
                  <a:tblPr/>
                  <a:tblGrid>
                    <a:gridCol w="2014965"/>
                    <a:gridCol w="1230839"/>
                    <a:gridCol w="1259353"/>
                    <a:gridCol w="1249848"/>
                  </a:tblGrid>
                  <a:tr h="6197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6248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48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2483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4" name="QB_8_BD.65_1#4b2890e49?iti=16&amp;vcp=1&amp;vis=1&amp;pid=4b2890e4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12" y="3868451"/>
            <a:ext cx="4443984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65_2#4b2890e49?iti=16&amp;vcp=1&amp;vis=1&amp;pid=4b2890e49&amp;color=0,0,0&amp;vtp=1&amp;vaab=1&amp;bbb=1"/>
          <p:cNvSpPr/>
          <p:nvPr/>
        </p:nvSpPr>
        <p:spPr>
          <a:xfrm>
            <a:off x="8549196" y="5531643"/>
            <a:ext cx="1253617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图20-9</a:t>
            </a:r>
            <a:endParaRPr lang="en-US" altLang="zh-CN" sz="2800" dirty="0"/>
          </a:p>
        </p:txBody>
      </p:sp>
      <p:sp>
        <p:nvSpPr>
          <p:cNvPr id="6" name="QC_8_BD.67_1#2b3f9308b?vcp=1&amp;vis=1&amp;pid=4b2890e49&amp;color=0,0,0&amp;mp=1&amp;vtp=1&amp;vaab=1&amp;bt=1&amp;bbb=1"/>
          <p:cNvSpPr/>
          <p:nvPr/>
        </p:nvSpPr>
        <p:spPr>
          <a:xfrm>
            <a:off x="502920" y="232867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（5）通过多组实验得到实验结论是为了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（填字母代号）。</a:t>
            </a:r>
            <a:endParaRPr lang="en-US" altLang="zh-CN" sz="2800" dirty="0"/>
          </a:p>
        </p:txBody>
      </p:sp>
      <p:sp>
        <p:nvSpPr>
          <p:cNvPr id="7" name="QC_8_BD.69_1#2b3f9308b.choices?vcp=1&amp;vis=1&amp;pid=4b2890e49&amp;color=0,0,0&amp;vtp=1&amp;vaab=1&amp;bbb=1"/>
          <p:cNvSpPr/>
          <p:nvPr/>
        </p:nvSpPr>
        <p:spPr>
          <a:xfrm>
            <a:off x="502920" y="29531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A.减小实验误差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B.避免偶然性，增强普遍性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0_1#d4d628da6?vcp=1&amp;vis=1&amp;pid=4b2890e49&amp;color=0,0,0&amp;vtp=1&amp;vaab=1&amp;bt=1&amp;bbb=1"/>
          <p:cNvSpPr/>
          <p:nvPr/>
        </p:nvSpPr>
        <p:spPr>
          <a:xfrm>
            <a:off x="539496" y="103581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（1）为保护电路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，连接电路时开关要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d4d628da6.blank?vcp=1&amp;vis=1&amp;pid=4b2890e49&amp;color=0,0,0&amp;vpa=25&amp;vtp=1&amp;vaab=1&amp;bbb=1"/>
          <p:cNvSpPr/>
          <p:nvPr/>
        </p:nvSpPr>
        <p:spPr>
          <a:xfrm>
            <a:off x="6417214" y="984377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断开</a:t>
            </a:r>
            <a:endParaRPr lang="en-US" altLang="zh-CN" sz="2800" dirty="0"/>
          </a:p>
        </p:txBody>
      </p:sp>
      <p:pic>
        <p:nvPicPr>
          <p:cNvPr id="4" name="QB_8_BD.70_2#d4d628da6?iti=18&amp;vcp=1&amp;vis=1&amp;pid=4b2890e4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9232" y="1721993"/>
            <a:ext cx="6199632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8_BD.70_3#d4d628da6?iti=18&amp;vcp=1&amp;vis=1&amp;pid=4b2890e49&amp;color=0,0,0&amp;vtp=1&amp;vaab=1&amp;bbb=1"/>
          <p:cNvSpPr/>
          <p:nvPr/>
        </p:nvSpPr>
        <p:spPr>
          <a:xfrm>
            <a:off x="5472240" y="3988689"/>
            <a:ext cx="12536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图20-9</a:t>
            </a:r>
            <a:endParaRPr lang="en-US" altLang="zh-CN" sz="2800" dirty="0"/>
          </a:p>
        </p:txBody>
      </p:sp>
      <p:sp>
        <p:nvSpPr>
          <p:cNvPr id="6" name="QB_8_BD.72_1#9e5aaa2fc?vcp=1&amp;vis=1&amp;pid=4b2890e49&amp;color=0,0,0&amp;vtp=1&amp;vaab=1&amp;bbb=1&amp;hb=1"/>
          <p:cNvSpPr/>
          <p:nvPr/>
        </p:nvSpPr>
        <p:spPr>
          <a:xfrm>
            <a:off x="539496" y="46398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（2）实验中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，选择两个小灯泡的规格应该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选填“相同”或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”）。</a:t>
            </a:r>
            <a:endParaRPr lang="en-US" altLang="zh-CN" sz="2800" dirty="0"/>
          </a:p>
        </p:txBody>
      </p:sp>
      <p:sp>
        <p:nvSpPr>
          <p:cNvPr id="7" name="QB_8_AN.73_1#9e5aaa2fc.blank?vcp=1&amp;vis=1&amp;pid=4b2890e49&amp;color=0,0,0&amp;vpa=26&amp;vtp=1&amp;vaab=1&amp;bbb=1"/>
          <p:cNvSpPr/>
          <p:nvPr/>
        </p:nvSpPr>
        <p:spPr>
          <a:xfrm>
            <a:off x="7128414" y="4609401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不相同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4_1#54fcfe282?sp=1&amp;vcp=1&amp;vis=1&amp;pid=4b2890e49&amp;color=0,0,0&amp;vtp=1&amp;vaab=1&amp;bt=1&amp;bbb=1&amp;hb=1"/>
          <p:cNvSpPr/>
          <p:nvPr/>
        </p:nvSpPr>
        <p:spPr>
          <a:xfrm>
            <a:off x="539496" y="71424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（3）在闭合开关前，看到电流表的指针如图20-9乙所示，此现象产生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的原因是电流表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B_8_BD.74_2#54fcfe282?iti=19&amp;vcp=1&amp;vis=1&amp;pid=4b2890e4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5808" y="2051177"/>
            <a:ext cx="6117336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74_3#54fcfe282?iti=19&amp;vcp=1&amp;vis=1&amp;pid=4b2890e49&amp;color=0,0,0&amp;vtp=1&amp;vaab=1&amp;bbb=1"/>
          <p:cNvSpPr/>
          <p:nvPr/>
        </p:nvSpPr>
        <p:spPr>
          <a:xfrm>
            <a:off x="5467667" y="4290441"/>
            <a:ext cx="12536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图20-9</a:t>
            </a:r>
            <a:endParaRPr lang="en-US" altLang="zh-CN" sz="2800" dirty="0"/>
          </a:p>
        </p:txBody>
      </p:sp>
      <p:sp>
        <p:nvSpPr>
          <p:cNvPr id="5" name="QB_8_AN.76_1#54fcfe282.blank?vcp=1&amp;vis=1&amp;pid=4b2890e49&amp;color=0,0,0&amp;vpa=27&amp;vtp=1&amp;vaab=1&amp;bbb=1"/>
          <p:cNvSpPr/>
          <p:nvPr/>
        </p:nvSpPr>
        <p:spPr>
          <a:xfrm>
            <a:off x="3039014" y="1310513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没有调零</a:t>
            </a:r>
            <a:endParaRPr lang="en-US" altLang="zh-CN" sz="2800" dirty="0"/>
          </a:p>
        </p:txBody>
      </p:sp>
      <p:sp>
        <p:nvSpPr>
          <p:cNvPr id="6" name="QB_8_AS.1_1#54fcfe282?vcp=1&amp;vis=1&amp;pid=4b2890e49&amp;color=0,0,0&amp;vtp=1&amp;vaab=1&amp;bbb=1&amp;hb=1"/>
          <p:cNvSpPr/>
          <p:nvPr/>
        </p:nvSpPr>
        <p:spPr>
          <a:xfrm>
            <a:off x="539496" y="49309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开关闭合前，电路未形成通路，由题图乙可知，电流表的指针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已经偏转一定角度，说明电流表没有调零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7_1#1c35e7d1f?sp=1&amp;vcp=1&amp;vis=1&amp;pid=4b2890e49&amp;color=0,0,0&amp;vtp=1&amp;vaab=1&amp;bt=1&amp;bbb=1&amp;hb=1"/>
          <p:cNvSpPr/>
          <p:nvPr/>
        </p:nvSpPr>
        <p:spPr>
          <a:xfrm>
            <a:off x="502920" y="37572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（4）确定了电路连接正确以后，进行了多次实验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，下表是某同学实验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中的几组数据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，分析数据时发现所记录的数据中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，具有明显错误的数据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5" name="QB_8_BD.77_2#1c35e7d1f?colgroup=10,6,6,6&amp;vcp=1&amp;vis=1&amp;pid=4b2890e49&amp;color=0,0,0&amp;vtp=1&amp;vaab=1&amp;bbb=1"/>
              <p:cNvGraphicFramePr>
                <a:graphicFrameLocks noGrp="1"/>
              </p:cNvGraphicFramePr>
              <p:nvPr/>
            </p:nvGraphicFramePr>
            <p:xfrm>
              <a:off x="502920" y="2353372"/>
              <a:ext cx="11073384" cy="2279841"/>
            </p:xfrm>
            <a:graphic>
              <a:graphicData uri="http://schemas.openxmlformats.org/drawingml/2006/table">
                <a:tbl>
                  <a:tblPr/>
                  <a:tblGrid>
                    <a:gridCol w="38770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682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231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40487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𝐴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𝐵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𝐶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5" name="QB_8_BD.77_2#1c35e7d1f?colgroup=10,6,6,6&amp;vcp=1&amp;vis=1&amp;pid=4b2890e49&amp;color=0,0,0&amp;vtp=1&amp;vaab=1&amp;bbb=1"/>
              <p:cNvGraphicFramePr>
                <a:graphicFrameLocks noGrp="1"/>
              </p:cNvGraphicFramePr>
              <p:nvPr/>
            </p:nvGraphicFramePr>
            <p:xfrm>
              <a:off x="502920" y="2353372"/>
              <a:ext cx="11073384" cy="2279841"/>
            </p:xfrm>
            <a:graphic>
              <a:graphicData uri="http://schemas.openxmlformats.org/drawingml/2006/table">
                <a:tbl>
                  <a:tblPr/>
                  <a:tblGrid>
                    <a:gridCol w="3877056"/>
                    <a:gridCol w="2368296"/>
                    <a:gridCol w="2423160"/>
                    <a:gridCol w="2404872"/>
                  </a:tblGrid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8_AN.78_1#1c35e7d1f.blank?vcp=1&amp;vis=1&amp;pid=4b2890e49&amp;color=0,0,0&amp;vpa=28&amp;vtp=1&amp;vaab=1&amp;bbb=1"/>
          <p:cNvSpPr/>
          <p:nvPr/>
        </p:nvSpPr>
        <p:spPr>
          <a:xfrm>
            <a:off x="830739" y="1619693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S.1_1#1c35e7d1f?vcp=1&amp;vis=1&amp;pid=4b2890e49&amp;color=0,0,0&amp;vtp=1&amp;vaab=1&amp;bt=1&amp;bbb=1&amp;hb=1"/>
              <p:cNvSpPr/>
              <p:nvPr/>
            </p:nvSpPr>
            <p:spPr>
              <a:xfrm>
                <a:off x="466344" y="476180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串联电路中的电流各处应相等，故第一组数据中的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是错误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的，错误的原因是电流表选用的是小量程，但按照大量程读数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AS.1_1#1c35e7d1f?vcp=1&amp;vis=1&amp;pid=4b2890e4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344" y="4761800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2" t="-47" r="-678" b="-56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bd03e28c2?vcp=1&amp;pid=69cfce968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717804"/>
            <a:ext cx="10049256" cy="5422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80_1#2b3f9308b?vcp=1&amp;vis=1&amp;pid=4b2890e49&amp;color=0,0,0&amp;vtp=1&amp;vaab=1&amp;bt=1&amp;bbb=1"/>
          <p:cNvSpPr/>
          <p:nvPr/>
        </p:nvSpPr>
        <p:spPr>
          <a:xfrm>
            <a:off x="539496" y="105495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）通过多组实验得到实验结论是为了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填字母代号）。</a:t>
            </a:r>
            <a:endParaRPr lang="en-US" altLang="zh-CN" sz="2800" dirty="0"/>
          </a:p>
        </p:txBody>
      </p:sp>
      <p:sp>
        <p:nvSpPr>
          <p:cNvPr id="3" name="QC_8_AN.81_1#2b3f9308b.blank?vcp=1&amp;vis=1&amp;pid=4b2890e49&amp;color=0,0,0&amp;vpa=29&amp;vtp=1&amp;vaab=1"/>
          <p:cNvSpPr/>
          <p:nvPr/>
        </p:nvSpPr>
        <p:spPr>
          <a:xfrm>
            <a:off x="6747414" y="100352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8_BD.80_4#2b3f9308b.choices?vcp=1&amp;vis=1&amp;pid=4b2890e49&amp;color=0,0,0&amp;vtp=1&amp;vaab=1&amp;bbb=1"/>
          <p:cNvSpPr/>
          <p:nvPr/>
        </p:nvSpPr>
        <p:spPr>
          <a:xfrm>
            <a:off x="763016" y="221599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.减小实验误差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.避免偶然性，增强普遍性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0ee111dfd?vcp=1&amp;pid=61739901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拓展考问</a:t>
            </a:r>
            <a:endParaRPr lang="en-US" altLang="zh-CN" sz="3200" dirty="0"/>
          </a:p>
        </p:txBody>
      </p:sp>
      <p:sp>
        <p:nvSpPr>
          <p:cNvPr id="3" name="QO_8_BD.82_1#c1639c0d0?vcp=1&amp;vis=1&amp;pid=0ee111dfd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（2024·四川成都·中考）在“探究并联电路中的电流特点”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的实验中，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20-12甲是某小组同学设计的电路图。</a:t>
            </a:r>
            <a:endParaRPr lang="en-US" altLang="zh-CN" sz="2800" dirty="0"/>
          </a:p>
        </p:txBody>
      </p:sp>
      <p:pic>
        <p:nvPicPr>
          <p:cNvPr id="4" name="QO_8_BD.82_2#c1639c0d0?iti=23&amp;vcp=1&amp;vis=1&amp;pid=0ee111df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5725" y="2604770"/>
            <a:ext cx="6108065" cy="261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8_BD.82_3#c1639c0d0?iti=23&amp;vcp=1&amp;vis=1&amp;pid=0ee111dfd&amp;color=0,0,0&amp;vtp=1&amp;vaab=1&amp;bbb=1"/>
          <p:cNvSpPr/>
          <p:nvPr/>
        </p:nvSpPr>
        <p:spPr>
          <a:xfrm>
            <a:off x="1764094" y="3181458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图20-10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9_BD.83_1#9a8553751?vcp=1&amp;vis=1&amp;pid=c1639c0d0&amp;color=0,0,0&amp;vtp=1&amp;vaab=1&amp;bbb=1&amp;hb=1"/>
              <p:cNvSpPr/>
              <p:nvPr/>
            </p:nvSpPr>
            <p:spPr>
              <a:xfrm>
                <a:off x="539496" y="519536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（1）图20-10乙是该小组连接的电路，闭合开关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电流表测通过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6" name="QB_9_BD.83_1#9a8553751?vcp=1&amp;vis=1&amp;pid=c1639c0d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195361"/>
                <a:ext cx="11109960" cy="1201357"/>
              </a:xfrm>
              <a:prstGeom prst="rect">
                <a:avLst/>
              </a:prstGeom>
              <a:blipFill>
                <a:blip r:embed="rId4"/>
                <a:stretch>
                  <a:fillRect l="-1976" r="-439" b="-16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9_BD.84_1#b5a7e5e3f?sp=1&amp;vcp=1&amp;vis=1&amp;pid=c1639c0d0&amp;color=0,0,0&amp;vtp=1&amp;vaab=1&amp;bt=1&amp;bbb=1&amp;hb=1"/>
              <p:cNvSpPr/>
              <p:nvPr/>
            </p:nvSpPr>
            <p:spPr>
              <a:xfrm>
                <a:off x="427736" y="86153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（2）该小组同学换用不同规格的小灯泡进行实验，用电流表多次测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algn="l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三点电流，记录实验数据如下表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分析表中数据，下列说法不合理的是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  <a:sym typeface="+mn-ea"/>
                  </a:rPr>
                  <a:t>____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。</a:t>
                </a:r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（填字母代号）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C_9_BD.84_1#b5a7e5e3f?sp=1&amp;vcp=1&amp;vis=1&amp;pid=c1639c0d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36" y="861536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-540" b="-1610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8_BD.85_1#c1639c0d0?iti=24&amp;vcp=1&amp;vis=1&amp;pid=c1639c0d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18070" y="1557020"/>
            <a:ext cx="4371340" cy="1872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8_BD.85_2#c1639c0d0?iti=24&amp;vcp=1&amp;vis=1&amp;pid=c1639c0d0&amp;color=0,0,0&amp;vtp=1&amp;vaab=1&amp;bbb=1"/>
          <p:cNvSpPr/>
          <p:nvPr/>
        </p:nvSpPr>
        <p:spPr>
          <a:xfrm>
            <a:off x="8703374" y="3265392"/>
            <a:ext cx="12668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图20-10</a:t>
            </a:r>
            <a:endParaRPr lang="en-US" altLang="zh-CN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1245" y="4032250"/>
            <a:ext cx="4141470" cy="21259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9_BD.88_1#b5a7e5e3f.choices?vcp=1&amp;vis=1&amp;pid=c1639c0d0&amp;color=0,0,0&amp;vtp=1&amp;vaab=1&amp;bbb=1"/>
              <p:cNvSpPr/>
              <p:nvPr/>
            </p:nvSpPr>
            <p:spPr>
              <a:xfrm>
                <a:off x="539496" y="3458813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A.四次实验中电流表选用的量程为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B.表中的数据均在误差范围内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C.此实验还可测量更多组数据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D.通过多次实验，可避免偶然性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9_BD.88_1#b5a7e5e3f.choices?vcp=1&amp;vis=1&amp;pid=c1639c0d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58813"/>
                <a:ext cx="11109960" cy="2496757"/>
              </a:xfrm>
              <a:prstGeom prst="rect">
                <a:avLst/>
              </a:prstGeom>
              <a:blipFill rotWithShape="1">
                <a:blip r:embed="rId6"/>
                <a:stretch>
                  <a:fillRect l="-3" t="-24" r="3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89_1#6a300b641?vcp=1&amp;vis=1&amp;pid=c1639c0d0&amp;color=0,0,0&amp;vtp=1&amp;vaab=1&amp;bt=1&amp;bbb=1&amp;hb=1"/>
              <p:cNvSpPr/>
              <p:nvPr/>
            </p:nvSpPr>
            <p:spPr>
              <a:xfrm>
                <a:off x="539496" y="66138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（3）小成同学测量通过灯泡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正常发光，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忽亮忽灭，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他接下来的操作应该是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i="0" u="sng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。（写出一条即可）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89_1#6a300b641?vcp=1&amp;vis=1&amp;pid=c1639c0d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61384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9" r="-3157" b="-5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8_BD.90_1#c1639c0d0?iti=26&amp;vcp=1&amp;vis=1&amp;pid=c1639c0d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0824" y="1994757"/>
            <a:ext cx="8156448" cy="350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90_2#c1639c0d0?iti=26&amp;vcp=1&amp;vis=1&amp;pid=c1639c0d0&amp;color=0,0,0&amp;vtp=1&amp;vaab=1&amp;bbb=1"/>
          <p:cNvSpPr/>
          <p:nvPr/>
        </p:nvSpPr>
        <p:spPr>
          <a:xfrm>
            <a:off x="5465635" y="5623909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9_BD.91_1#9a8553751?vcp=1&amp;vis=1&amp;pid=c1639c0d0&amp;color=0,0,0&amp;vtp=1&amp;vaab=1&amp;bt=1&amp;bbb=1&amp;hb=1"/>
              <p:cNvSpPr/>
              <p:nvPr/>
            </p:nvSpPr>
            <p:spPr>
              <a:xfrm>
                <a:off x="539496" y="66367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（1）图20-10乙是该小组连接的电路，闭合开关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电流表测通过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9_BD.91_1#9a8553751?vcp=1&amp;vis=1&amp;pid=c1639c0d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63670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5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9_AN.92_1#9a8553751.blank?vcp=1&amp;vis=1&amp;pid=c1639c0d0&amp;color=0,0,0&amp;vpa=30&amp;vtp=1&amp;vaab=1&amp;bbb=1"/>
              <p:cNvSpPr/>
              <p:nvPr/>
            </p:nvSpPr>
            <p:spPr>
              <a:xfrm>
                <a:off x="10701082" y="760634"/>
                <a:ext cx="53702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9_AN.92_1#9a8553751.blank?vcp=1&amp;vis=1&amp;pid=c1639c0d0&amp;color=0,0,0&amp;vpa=3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01082" y="760634"/>
                <a:ext cx="537020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2" t="-134" r="94" b="-7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8_BD.91_2#9a8553751?iti=27&amp;vcp=1&amp;vis=1&amp;pid=c1639c0d0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0824" y="1992471"/>
            <a:ext cx="8156448" cy="350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8_BD.91_3#9a8553751?iti=27&amp;vcp=1&amp;vis=1&amp;pid=c1639c0d0&amp;color=0,0,0&amp;vtp=1&amp;vaab=1&amp;bbb=1"/>
          <p:cNvSpPr/>
          <p:nvPr/>
        </p:nvSpPr>
        <p:spPr>
          <a:xfrm>
            <a:off x="5465635" y="5621623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图20-10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9_AS.1_1#b5a7e5e3f?htil=9&amp;vcp=1&amp;vis=1&amp;pid=c1639c0d0&amp;color=0,0,0&amp;mp=1&amp;vtp=1&amp;vaab=1&amp;bt=1&amp;bbb=1&amp;hb=1&amp;hs=1"/>
              <p:cNvSpPr/>
              <p:nvPr/>
            </p:nvSpPr>
            <p:spPr>
              <a:xfrm>
                <a:off x="539496" y="902208"/>
                <a:ext cx="607161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由表中数据可知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均没有超过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，则应选择电流表的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小量程来提高数据的精确度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，故A合理；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第4次实验中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𝐶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之和相差较大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不在误差允许范围内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，故B不合理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；此实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9_AS.1_1#b5a7e5e3f?htil=9&amp;vcp=1&amp;vis=1&amp;pid=c1639c0d0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2208"/>
                <a:ext cx="6071616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6" t="-16" r="-5415" b="-2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9_AS.1_1#b5a7e5e3f?htil=9&amp;vcp=1&amp;vis=1&amp;pid=c1639c0d0&amp;color=0,0,0&amp;mp=1&amp;vtp=1&amp;vaab=1&amp;bt=1&amp;bbb=1&amp;hb=1&amp;hs=1"/>
          <p:cNvSpPr/>
          <p:nvPr/>
        </p:nvSpPr>
        <p:spPr>
          <a:xfrm>
            <a:off x="539496" y="4108640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验还可继续换不同规格灯泡，或换电源电压进行实验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测量更多数据，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故C合理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；本实验为探究实验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，多次实验可以避免实验结论的偶然性，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D合理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。综上所述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，故选B。</a:t>
            </a:r>
            <a:endParaRPr lang="en-US" altLang="zh-CN" sz="2800" dirty="0"/>
          </a:p>
        </p:txBody>
      </p:sp>
      <p:sp>
        <p:nvSpPr>
          <p:cNvPr id="6" name="QC_9_AN.94_1#b5a7e5e3f.blank?vcp=1&amp;vis=1&amp;pid=c1639c0d0&amp;color=0,0,0&amp;mp=1&amp;vpa=31&amp;vtp=1&amp;vaab=1"/>
          <p:cNvSpPr/>
          <p:nvPr/>
        </p:nvSpPr>
        <p:spPr>
          <a:xfrm>
            <a:off x="5847851" y="538797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】B</a:t>
            </a:r>
            <a:endParaRPr lang="en-US" altLang="zh-CN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0415" y="1461770"/>
            <a:ext cx="4566920" cy="234442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9_BD.84_1#b5a7e5e3f?sp=1&amp;vcp=1&amp;vis=1&amp;pid=c1639c0d0&amp;color=0,0,0&amp;vtp=1&amp;vaab=1&amp;bt=1&amp;bbb=1&amp;hb=1"/>
              <p:cNvSpPr/>
              <p:nvPr/>
            </p:nvSpPr>
            <p:spPr>
              <a:xfrm>
                <a:off x="427736" y="86153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（2）该小组同学换用不同规格的小灯泡进行实验，用电流表多次测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algn="l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三点电流，记录实验数据如下表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分析表中数据，下列说法不合理的是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  <a:sym typeface="+mn-ea"/>
                  </a:rPr>
                  <a:t>____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。</a:t>
                </a:r>
              </a:p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（填字母代号）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C_9_BD.84_1#b5a7e5e3f?sp=1&amp;vcp=1&amp;vis=1&amp;pid=c1639c0d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736" y="861536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-540" b="-1610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8_BD.85_1#c1639c0d0?iti=24&amp;vcp=1&amp;vis=1&amp;pid=c1639c0d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18070" y="1557020"/>
            <a:ext cx="4371340" cy="1872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8_BD.85_2#c1639c0d0?iti=24&amp;vcp=1&amp;vis=1&amp;pid=c1639c0d0&amp;color=0,0,0&amp;vtp=1&amp;vaab=1&amp;bbb=1"/>
          <p:cNvSpPr/>
          <p:nvPr/>
        </p:nvSpPr>
        <p:spPr>
          <a:xfrm>
            <a:off x="8703374" y="3265392"/>
            <a:ext cx="12668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图20-10</a:t>
            </a:r>
            <a:endParaRPr lang="en-US" altLang="zh-CN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1245" y="4032250"/>
            <a:ext cx="4141470" cy="21259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9_BD.88_1#b5a7e5e3f.choices?vcp=1&amp;vis=1&amp;pid=c1639c0d0&amp;color=0,0,0&amp;vtp=1&amp;vaab=1&amp;bbb=1"/>
              <p:cNvSpPr/>
              <p:nvPr/>
            </p:nvSpPr>
            <p:spPr>
              <a:xfrm>
                <a:off x="539496" y="3458813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A.四次实验中电流表选用的量程为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B.表中的数据均在误差范围内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C.此实验还可测量更多组数据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D.通过多次实验，可避免偶然性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9_BD.88_1#b5a7e5e3f.choices?vcp=1&amp;vis=1&amp;pid=c1639c0d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58813"/>
                <a:ext cx="11109960" cy="2496757"/>
              </a:xfrm>
              <a:prstGeom prst="rect">
                <a:avLst/>
              </a:prstGeom>
              <a:blipFill rotWithShape="1">
                <a:blip r:embed="rId6"/>
                <a:stretch>
                  <a:fillRect l="-3" t="-24" r="3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9_AN.94_1#b5a7e5e3f.blank?vcp=1&amp;vis=1&amp;pid=c1639c0d0&amp;color=0,0,0&amp;mp=1&amp;vpa=31&amp;vtp=1&amp;vaab=1"/>
          <p:cNvSpPr/>
          <p:nvPr/>
        </p:nvSpPr>
        <p:spPr>
          <a:xfrm>
            <a:off x="6137275" y="2063115"/>
            <a:ext cx="844550" cy="56769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96_1#6a300b641?vcp=1&amp;vis=1&amp;pid=c1639c0d0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（3）小成同学测量通过灯泡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正常发光，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忽亮忽灭，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他接下来的操作应该是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写出一条即可）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96_1#6a300b641?vcp=1&amp;vis=1&amp;pid=c1639c0d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820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9_AN.97_1#6a300b641.blank?vcp=1&amp;vis=1&amp;pid=c1639c0d0&amp;color=0,0,0&amp;vpa=32&amp;vtp=1&amp;vaab=1&amp;bbb=1&amp;hb=1"/>
              <p:cNvSpPr/>
              <p:nvPr/>
            </p:nvSpPr>
            <p:spPr>
              <a:xfrm>
                <a:off x="539496" y="1164000"/>
                <a:ext cx="11109960" cy="122040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095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检查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所在支路的接线柱是否连接好（或检查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是否拧紧）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9_AN.97_1#6a300b641.blank?vcp=1&amp;vis=1&amp;pid=c1639c0d0&amp;color=0,0,0&amp;vpa=32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64000"/>
                <a:ext cx="11109960" cy="1220407"/>
              </a:xfrm>
              <a:prstGeom prst="rect">
                <a:avLst/>
              </a:prstGeom>
              <a:blipFill rotWithShape="1">
                <a:blip r:embed="rId4"/>
                <a:stretch>
                  <a:fillRect l="-3" t="-4" r="3" b="-6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8_BD.96_2#6a300b641?iti=30&amp;vcp=1&amp;vis=1&amp;pid=c1639c0d0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7270" y="1931035"/>
            <a:ext cx="5552440" cy="2380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8_BD.96_3#6a300b641?iti=30&amp;vcp=1&amp;vis=1&amp;pid=c1639c0d0&amp;color=0,0,0&amp;vtp=1&amp;vaab=1&amp;bbb=1"/>
          <p:cNvSpPr/>
          <p:nvPr/>
        </p:nvSpPr>
        <p:spPr>
          <a:xfrm>
            <a:off x="8433499" y="4425487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图20-10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9_AS.1_1#6a300b641?vcp=1&amp;vis=1&amp;pid=c1639c0d0&amp;color=0,0,0&amp;vtp=1&amp;vaab=1&amp;bt=1&amp;bbb=1&amp;hb=1"/>
              <p:cNvSpPr/>
              <p:nvPr/>
            </p:nvSpPr>
            <p:spPr>
              <a:xfrm>
                <a:off x="414020" y="2613025"/>
                <a:ext cx="5566410" cy="18491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此时是并联关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系，若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忽亮忽灭，则故障可能是</a:t>
                </a: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所在支路接触不良导致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，可以检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所在支路的接线柱是否连接好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或检查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是否拧紧。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9_AS.1_1#6a300b641?vcp=1&amp;vis=1&amp;pid=c1639c0d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020" y="2613025"/>
                <a:ext cx="5566410" cy="1849120"/>
              </a:xfrm>
              <a:prstGeom prst="rect">
                <a:avLst/>
              </a:prstGeom>
              <a:blipFill rotWithShape="1">
                <a:blip r:embed="rId6"/>
                <a:stretch>
                  <a:fillRect r="-3924" b="-75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3a871659d?vcp=1&amp;pid=0ee111dfd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请完成第211~213页【备考练习】习题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1ebf3d161.fixed?vcp=1&amp;pid=05b48193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电荷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电流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电路</a:t>
            </a:r>
            <a:endParaRPr lang="en-US" altLang="zh-CN" sz="4000" dirty="0"/>
          </a:p>
        </p:txBody>
      </p:sp>
      <p:sp>
        <p:nvSpPr>
          <p:cNvPr id="3" name="C_5_BD#1ebf3d161.fixed?vcp=1&amp;pid=05b48193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第20讲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电荷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电流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电路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257a2634?vcp=1&amp;pid=69cfce968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/>
          </a:p>
        </p:txBody>
      </p:sp>
      <p:sp>
        <p:nvSpPr>
          <p:cNvPr id="3" name="QC_7_BD.1_1#c965566a4?vcp=1&amp;vis=1&amp;pid=d257a2634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_1#c965566a4.bracket?vcp=1&amp;vis=1&amp;pid=d257a2634&amp;color=0,0,0&amp;vpa=1&amp;vtp=1&amp;vaab=1"/>
          <p:cNvSpPr/>
          <p:nvPr/>
        </p:nvSpPr>
        <p:spPr>
          <a:xfrm>
            <a:off x="3928015" y="12624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1_2#c965566a4.choices?vcp=1&amp;vis=1&amp;pid=d257a2634&amp;color=0,0,0&amp;vtp=1&amp;vaab=1&amp;bb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A.摩擦起电时创造了电荷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.相互吸引的两个物体必带异种电荷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.原子不显电性的原因是其内部没有电荷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.摩擦起电时得到电子的物体带负电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df484928?vcp=1&amp;pid=1ebf3d161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99_1#6b19a3d3d?vcp=1&amp;vis=1&amp;pid=5df484928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（2023·广西梧州·模拟）通常情况下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，下列物品中属于绝缘体的是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00_1#6b19a3d3d.bracket?vcp=1&amp;vis=1&amp;pid=5df484928&amp;color=0,0,0&amp;vpa=33&amp;vtp=1&amp;vaab=1"/>
          <p:cNvSpPr/>
          <p:nvPr/>
        </p:nvSpPr>
        <p:spPr>
          <a:xfrm>
            <a:off x="816515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99_2#6b19a3d3d.choices?vcp=1&amp;vis=1&amp;pid=5df484928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.木质铅笔里的石墨芯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.导线中的铜丝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C.钢丝钳把手上的塑料套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.蓄电池内的硫酸溶液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1_1#b38e178c8?sp=1&amp;vcp=1&amp;vis=1&amp;pid=5df484928&amp;color=0,0,0&amp;vtp=1&amp;vaab=1&amp;bt=1&amp;bbb=1&amp;hb=1"/>
          <p:cNvSpPr/>
          <p:nvPr/>
        </p:nvSpPr>
        <p:spPr>
          <a:xfrm>
            <a:off x="539496" y="115884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（2024·江苏徐州·中考）在如图B20-1所示的电路中，闭合开关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所处的状态是(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02_1#b38e178c8.bracket?vcp=1&amp;vis=1&amp;pid=5df484928&amp;color=0,0,0&amp;vpa=34&amp;vtp=1&amp;vaab=1"/>
          <p:cNvSpPr/>
          <p:nvPr/>
        </p:nvSpPr>
        <p:spPr>
          <a:xfrm>
            <a:off x="2950114" y="179320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7_BD.101_2#b38e178c8?iti=32&amp;vcp=1&amp;vis=1&amp;pid=5df48492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90288" y="2495772"/>
            <a:ext cx="3008376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01_3#b38e178c8?iti=32&amp;vcp=1&amp;vis=1&amp;pid=5df484928&amp;color=0,0,0&amp;vtp=1&amp;vaab=1&amp;bbb=1"/>
          <p:cNvSpPr/>
          <p:nvPr/>
        </p:nvSpPr>
        <p:spPr>
          <a:xfrm>
            <a:off x="5431695" y="448814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图B20-1</a:t>
            </a:r>
            <a:endParaRPr lang="en-US" altLang="zh-CN" sz="2800" dirty="0"/>
          </a:p>
        </p:txBody>
      </p:sp>
      <p:sp>
        <p:nvSpPr>
          <p:cNvPr id="6" name="QC_7_BD.101_4#b38e178c8.choices?vcp=1&amp;vis=1&amp;pid=5df484928&amp;color=0,0,0&amp;vtp=1&amp;vaab=1&amp;bbb=1"/>
          <p:cNvSpPr/>
          <p:nvPr/>
        </p:nvSpPr>
        <p:spPr>
          <a:xfrm>
            <a:off x="539496" y="512645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307330" algn="l"/>
                <a:tab pos="79419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.通路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B.断路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C.短路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.无法判断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3_1#3262bd90d?sp=1&amp;vcp=1&amp;vis=1&amp;pid=5df484928&amp;color=0,0,0&amp;vtp=1&amp;vaab=1&amp;bt=1&amp;bbb=1&amp;hb=1"/>
          <p:cNvSpPr/>
          <p:nvPr/>
        </p:nvSpPr>
        <p:spPr>
          <a:xfrm>
            <a:off x="539496" y="65074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（2024·西藏·中考）如图B20-2所示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，用毛皮摩擦过的橡胶棒靠近静止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在空中的轻质小球时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，小球远离橡胶棒。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04_1#3262bd90d.bracket?vcp=1&amp;vis=1&amp;pid=5df484928&amp;color=0,0,0&amp;vpa=35&amp;vtp=1&amp;vaab=1"/>
          <p:cNvSpPr/>
          <p:nvPr/>
        </p:nvSpPr>
        <p:spPr>
          <a:xfrm>
            <a:off x="7572914" y="128511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7_BD.103_2#3262bd90d?iti=33&amp;vcp=1&amp;vis=1&amp;pid=5df48492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6864" y="1987677"/>
            <a:ext cx="2935224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03_3#3262bd90d?iti=33&amp;vcp=1&amp;vis=1&amp;pid=5df484928&amp;color=0,0,0&amp;vtp=1&amp;vaab=1&amp;bbb=1"/>
          <p:cNvSpPr/>
          <p:nvPr/>
        </p:nvSpPr>
        <p:spPr>
          <a:xfrm>
            <a:off x="5431695" y="4336669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图B20-2</a:t>
            </a:r>
            <a:endParaRPr lang="en-US" altLang="zh-CN" sz="2800" dirty="0"/>
          </a:p>
        </p:txBody>
      </p:sp>
      <p:sp>
        <p:nvSpPr>
          <p:cNvPr id="6" name="QC_7_BD.103_4#3262bd90d.choices?vcp=1&amp;vis=1&amp;pid=5df484928&amp;color=0,0,0&amp;vtp=1&amp;vaab=1&amp;bbb=1"/>
          <p:cNvSpPr/>
          <p:nvPr/>
        </p:nvSpPr>
        <p:spPr>
          <a:xfrm>
            <a:off x="539496" y="498176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.橡胶棒和小球都带正电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.橡胶棒和小球都带负电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.橡胶棒带负电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，小球带正电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.橡胶棒带正电，小球带负电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5_1#da01665a7?sp=1&amp;vcp=1&amp;vis=1&amp;pid=5df484928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（2024·四川巴中·中考）如图B20-3所示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，用丝绸摩擦过的玻璃棒接触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不带电的验电器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，金属箔片张开。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07_1#da01665a7.bracket?vcp=1&amp;vis=1&amp;pid=5df484928&amp;color=0,0,0&amp;vpa=36&amp;vtp=1&amp;vaab=1"/>
          <p:cNvSpPr/>
          <p:nvPr/>
        </p:nvSpPr>
        <p:spPr>
          <a:xfrm>
            <a:off x="8995314" y="11887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7_BD.105_2#da01665a7?iti=34&amp;htil=10&amp;vcp=1&amp;vis=1&amp;pid=5df48492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13545" y="1611630"/>
            <a:ext cx="2760345" cy="2190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05_3#da01665a7?iti=34&amp;htil=10&amp;vcp=1&amp;vis=1&amp;pid=5df484928&amp;color=0,0,0&amp;vtp=1&amp;vaab=1&amp;bbb=1"/>
          <p:cNvSpPr/>
          <p:nvPr/>
        </p:nvSpPr>
        <p:spPr>
          <a:xfrm>
            <a:off x="9924038" y="380204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图B20-3</a:t>
            </a:r>
            <a:endParaRPr lang="en-US" altLang="zh-CN" sz="2800" dirty="0"/>
          </a:p>
        </p:txBody>
      </p:sp>
      <p:sp>
        <p:nvSpPr>
          <p:cNvPr id="6" name="QC_7_BD.105_4#da01665a7.choices?htil=10&amp;vcp=1&amp;vis=1&amp;pid=5df484928&amp;color=0,0,0&amp;vtp=1&amp;vaab=1&amp;bbb=1&amp;hs=1"/>
          <p:cNvSpPr/>
          <p:nvPr/>
        </p:nvSpPr>
        <p:spPr>
          <a:xfrm>
            <a:off x="539496" y="1837417"/>
            <a:ext cx="88788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A.正电荷从丝绸转移到玻璃棒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.玻璃棒带正电是因为得到了电子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.摩擦起电过程中创造了电荷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.验电器的金属箔片张开，是由于同种电荷相互排斥</a:t>
            </a:r>
            <a:endParaRPr lang="en-US" altLang="zh-CN" sz="2800" dirty="0"/>
          </a:p>
        </p:txBody>
      </p:sp>
      <p:sp>
        <p:nvSpPr>
          <p:cNvPr id="7" name="QC_7_AS.1_1#da01665a7?vcp=1&amp;vis=1&amp;pid=5df484928&amp;color=0,0,0&amp;vtp=1&amp;vaab=1&amp;bbb=1&amp;hb=1&amp;hs=1"/>
          <p:cNvSpPr/>
          <p:nvPr/>
        </p:nvSpPr>
        <p:spPr>
          <a:xfrm>
            <a:off x="539496" y="440281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玻璃棒与丝绸摩擦时，玻璃棒失去电子而带正电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，丝绸得到电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子而带负电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，并不是正电荷在丝绸和玻璃棒之间发生了转移，故A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、B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。摩擦起电的实质是电荷的转移，并没有创造电荷，故C错误。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08_1#c590e0ff5?iti=35&amp;htil=11&amp;vcp=1&amp;vis=1&amp;pid=5df48492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71844" y="760190"/>
            <a:ext cx="3182112" cy="206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08_2#c590e0ff5?iti=35&amp;htil=11&amp;vcp=1&amp;vis=1&amp;pid=5df484928&amp;color=0,0,0&amp;vtp=1&amp;vaab=1&amp;bbb=1"/>
          <p:cNvSpPr/>
          <p:nvPr/>
        </p:nvSpPr>
        <p:spPr>
          <a:xfrm>
            <a:off x="9300119" y="295373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图B20-4</a:t>
            </a:r>
            <a:endParaRPr lang="en-US" altLang="zh-CN" sz="2800" dirty="0"/>
          </a:p>
        </p:txBody>
      </p:sp>
      <p:sp>
        <p:nvSpPr>
          <p:cNvPr id="4" name="QC_7_BD.108_3#c590e0ff5?htil=11&amp;sp=1&amp;vcp=1&amp;vis=1&amp;pid=5df484928&amp;color=0,0,0&amp;vtp=1&amp;vaab=1&amp;bt=1&amp;bbb=1&amp;hb=1&amp;hs=1"/>
          <p:cNvSpPr/>
          <p:nvPr/>
        </p:nvSpPr>
        <p:spPr>
          <a:xfrm>
            <a:off x="539496" y="741902"/>
            <a:ext cx="779983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（2023·山东济南·模拟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）壁挂式拿起即亮手电筒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的结构如图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B20-4所示，手电筒插入基座不亮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离即亮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，塑料片起到了开关作用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。下列电路图与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其对应的是(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110_1#c590e0ff5.bracket?vcp=1&amp;vis=1&amp;pid=5df484928&amp;color=0,0,0&amp;vpa=37&amp;vtp=1&amp;vaab=1"/>
          <p:cNvSpPr/>
          <p:nvPr/>
        </p:nvSpPr>
        <p:spPr>
          <a:xfrm>
            <a:off x="2594514" y="267166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108_4#c590e0ff5.choices?htil=11&amp;vcp=1&amp;vis=1&amp;pid=5df484928&amp;color=0,0,0&amp;vtp=1&amp;vaab=1&amp;bbb=1"/>
          <p:cNvSpPr/>
          <p:nvPr/>
        </p:nvSpPr>
        <p:spPr>
          <a:xfrm>
            <a:off x="539496" y="3240246"/>
            <a:ext cx="7799832" cy="100907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9000"/>
              </a:lnSpc>
              <a:tabLst>
                <a:tab pos="1965325" algn="l"/>
                <a:tab pos="4007485" algn="l"/>
                <a:tab pos="59353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5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5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5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51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7" name="QC_7_BD.108_4#c590e0ff5.choice_image?htil=11&amp;vcp=1&amp;vis=1&amp;pid=5df484928&amp;color=0,0,0&amp;tib=255,255,255&amp;iip=2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319" y="3242342"/>
            <a:ext cx="1344168" cy="102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108_4#c590e0ff5.choice_image?htil=11&amp;vcp=1&amp;vis=1&amp;pid=5df484928&amp;color=0,0,0&amp;tib=255,255,255&amp;iip=2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6072" y="3242342"/>
            <a:ext cx="1435608" cy="102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7_BD.108_4#c590e0ff5.choice_image?htil=11&amp;vcp=1&amp;vis=1&amp;pid=5df484928&amp;color=0,0,0&amp;tib=255,255,255&amp;iip=2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91374" y="3242342"/>
            <a:ext cx="1335024" cy="102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7_BD.108_4#c590e0ff5.choice_image?htil=11&amp;vcp=1&amp;vis=1&amp;pid=5df484928&amp;color=0,0,0&amp;tib=255,255,255&amp;iip=25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2378" y="3242342"/>
            <a:ext cx="1463040" cy="102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7_AS.1_1#c590e0ff5?vcp=1&amp;vis=1&amp;pid=5df484928&amp;color=0,0,0&amp;vtp=1&amp;vaab=1&amp;bbb=1&amp;hb=1&amp;hs=1"/>
          <p:cNvSpPr/>
          <p:nvPr/>
        </p:nvSpPr>
        <p:spPr>
          <a:xfrm>
            <a:off x="539496" y="425180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手电筒中的两节干电池串联作为电源，塑料片（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相当于开关）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位于两节干电池之间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，外壳相当于导线，则开关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、两节干电池与灯泡组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成串联电路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11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11_1#ec2bc4f05?iti=36&amp;htil=12&amp;vcp=1&amp;vis=1&amp;pid=5df48492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4145" y="1592199"/>
            <a:ext cx="4059936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1_2#ec2bc4f05?iti=36&amp;htil=12&amp;vcp=1&amp;vis=1&amp;pid=5df484928&amp;color=0,0,0&amp;vtp=1&amp;vaab=1&amp;bbb=1"/>
          <p:cNvSpPr/>
          <p:nvPr/>
        </p:nvSpPr>
        <p:spPr>
          <a:xfrm>
            <a:off x="8841332" y="4416679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图B20-5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11_3#ec2bc4f05?htil=12&amp;sp=1&amp;vcp=1&amp;vis=1&amp;pid=5df484928&amp;color=0,0,0&amp;vtp=1&amp;vaab=1&amp;bt=1&amp;bbb=1&amp;hb=1"/>
              <p:cNvSpPr/>
              <p:nvPr/>
            </p:nvSpPr>
            <p:spPr>
              <a:xfrm>
                <a:off x="539496" y="1573911"/>
                <a:ext cx="692200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（2023·广西桂林·模拟）在如图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B20-5所示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的电路中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后，通过小灯泡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的电流分别是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，电流表A、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的示数分别是(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111_3#ec2bc4f05?htil=12&amp;sp=1&amp;vcp=1&amp;vis=1&amp;pid=5df48492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73911"/>
                <a:ext cx="6922008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6" t="-15" r="4" b="-27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112_1#ec2bc4f05.bracket?vcp=1&amp;vis=1&amp;pid=5df484928&amp;color=0,0,0&amp;vpa=38&amp;vtp=1&amp;vaab=1"/>
          <p:cNvSpPr/>
          <p:nvPr/>
        </p:nvSpPr>
        <p:spPr>
          <a:xfrm>
            <a:off x="2950114" y="350367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11_4#ec2bc4f05.choices?htil=12&amp;vcp=1&amp;vis=1&amp;pid=5df484928&amp;color=0,0,0&amp;vtp=1&amp;vaab=1&amp;bbb=1"/>
              <p:cNvSpPr/>
              <p:nvPr/>
            </p:nvSpPr>
            <p:spPr>
              <a:xfrm>
                <a:off x="539496" y="4072255"/>
                <a:ext cx="6922008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356870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356870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11_4#ec2bc4f05.choices?htil=12&amp;vcp=1&amp;vis=1&amp;pid=5df48492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72255"/>
                <a:ext cx="6922008" cy="1202944"/>
              </a:xfrm>
              <a:prstGeom prst="rect">
                <a:avLst/>
              </a:prstGeom>
              <a:blipFill rotWithShape="1">
                <a:blip r:embed="rId5"/>
                <a:stretch>
                  <a:fillRect l="-6" r="4" b="-6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13_1#7d854d826?iti=37&amp;htil=13&amp;vcp=1&amp;vis=1&amp;pid=5df48492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41796" y="572688"/>
            <a:ext cx="3264408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13_2#7d854d826?iti=37&amp;htil=13&amp;vcp=1&amp;vis=1&amp;pid=5df484928&amp;color=0,0,0&amp;vtp=1&amp;vaab=1&amp;bbb=1"/>
          <p:cNvSpPr/>
          <p:nvPr/>
        </p:nvSpPr>
        <p:spPr>
          <a:xfrm>
            <a:off x="9211219" y="264736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图B20-6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13_3#7d854d826?htil=13&amp;sp=1&amp;vcp=1&amp;vis=1&amp;pid=5df484928&amp;color=0,0,0&amp;vtp=1&amp;vaab=1&amp;bt=1&amp;bbb=1&amp;hb=1&amp;hs=1"/>
              <p:cNvSpPr/>
              <p:nvPr/>
            </p:nvSpPr>
            <p:spPr>
              <a:xfrm>
                <a:off x="539496" y="554400"/>
                <a:ext cx="770839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（2024·广西贺州·模拟）在如图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B20-6所示的电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，三个不同规格的灯泡接在电源上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下列关系式正确的是(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113_3#7d854d826?htil=13&amp;sp=1&amp;vcp=1&amp;vis=1&amp;pid=5df484928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70839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7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115_1#7d854d826.bracket?vcp=1&amp;vis=1&amp;pid=5df484928&amp;color=0,0,0&amp;vpa=39&amp;vtp=1&amp;vaab=1"/>
          <p:cNvSpPr/>
          <p:nvPr/>
        </p:nvSpPr>
        <p:spPr>
          <a:xfrm>
            <a:off x="6074568" y="24841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13_4#7d854d826.choices?vcp=1&amp;vis=1&amp;pid=5df484928&amp;color=0,0,0&amp;vtp=1&amp;vaab=1&amp;bbb=1&amp;hs=1"/>
              <p:cNvSpPr/>
              <p:nvPr/>
            </p:nvSpPr>
            <p:spPr>
              <a:xfrm>
                <a:off x="539496" y="3283122"/>
                <a:ext cx="11109960" cy="555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56865" algn="l"/>
                    <a:tab pos="5637530" algn="l"/>
                    <a:tab pos="846899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13_4#7d854d826.choices?vcp=1&amp;vis=1&amp;pid=5df484928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83122"/>
                <a:ext cx="11109960" cy="555244"/>
              </a:xfrm>
              <a:prstGeom prst="rect">
                <a:avLst/>
              </a:prstGeom>
              <a:blipFill rotWithShape="1">
                <a:blip r:embed="rId5"/>
                <a:stretch>
                  <a:fillRect l="-3" t="-31" r="3" b="-14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AS.1_1#7d854d826?vcp=1&amp;vis=1&amp;pid=5df484928&amp;color=0,0,0&amp;vtp=1&amp;vaab=1&amp;bbb=1&amp;hb=1&amp;hs=1"/>
              <p:cNvSpPr/>
              <p:nvPr/>
            </p:nvSpPr>
            <p:spPr>
              <a:xfrm>
                <a:off x="539496" y="384903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由题图可知，三个灯泡并联，电流表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两个支路的电流之和，故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测干路电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，即通过三个灯泡的电流之和，故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；综上可得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AS.1_1#7d854d826?vcp=1&amp;vis=1&amp;pid=5df48492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49034"/>
                <a:ext cx="11109960" cy="2496757"/>
              </a:xfrm>
              <a:prstGeom prst="rect">
                <a:avLst/>
              </a:prstGeom>
              <a:blipFill rotWithShape="1">
                <a:blip r:embed="rId6"/>
                <a:stretch>
                  <a:fillRect l="-3" t="-12" r="-414" b="-2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6_1#93cea3834?vcp=1&amp;vis=1&amp;pid=5df484928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（2024·山东菏泽·中考）电脑屏幕上“粘”了一层灰尘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。小明想到了一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个除尘办法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：用塑料尺在头发上快速摩擦了几下，靠近电脑屏幕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，灰尘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就被吸下来。这种办法利用了带电体具有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的性质；塑料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尺是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选填“导体”或“绝缘体”）。</a:t>
            </a:r>
            <a:endParaRPr lang="en-US" altLang="zh-CN" sz="2800" dirty="0"/>
          </a:p>
        </p:txBody>
      </p:sp>
      <p:sp>
        <p:nvSpPr>
          <p:cNvPr id="3" name="QB_7_AN.117_1#93cea3834.blank?vcp=1&amp;vis=1&amp;pid=5df484928&amp;color=0,0,0&amp;vpa=40&amp;vtp=1&amp;vaab=1&amp;bbb=1"/>
          <p:cNvSpPr/>
          <p:nvPr/>
        </p:nvSpPr>
        <p:spPr>
          <a:xfrm>
            <a:off x="6950614" y="3450304"/>
            <a:ext cx="2392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吸引轻小物体</a:t>
            </a:r>
            <a:endParaRPr lang="en-US" altLang="zh-CN" sz="2800" dirty="0"/>
          </a:p>
        </p:txBody>
      </p:sp>
      <p:sp>
        <p:nvSpPr>
          <p:cNvPr id="4" name="QB_7_AN.118_1#93cea3834.blank?vcp=1&amp;vis=1&amp;pid=5df484928&amp;color=0,0,0&amp;vpa=41&amp;vtp=1&amp;vaab=1&amp;bbb=1"/>
          <p:cNvSpPr/>
          <p:nvPr/>
        </p:nvSpPr>
        <p:spPr>
          <a:xfrm>
            <a:off x="1261015" y="4077049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绝缘体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19_1#a7f805ab1?sp=1&amp;vcp=1&amp;vis=1&amp;pid=5df484928&amp;color=0,0,0&amp;mp=1&amp;vtp=1&amp;vaab=1&amp;bt=1&amp;bbb=1&amp;hb=1"/>
              <p:cNvSpPr/>
              <p:nvPr/>
            </p:nvSpPr>
            <p:spPr>
              <a:xfrm>
                <a:off x="539496" y="80464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（2024·甘肃武威·模拟）如图B20-7甲所示，当开关闭合时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量的是通过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”）的电流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。两个灯泡的连接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方式是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，电流表的指针偏转位置如图B20-7乙所示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，其示数为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19_1#a7f805ab1?sp=1&amp;vcp=1&amp;vis=1&amp;pid=5df484928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0464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3" b="-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BD.119_2#a7f805ab1?iti=38&amp;vcp=1&amp;vis=1&amp;pid=5df484928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0810" y="2834640"/>
            <a:ext cx="5648960" cy="252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119_3#a7f805ab1?iti=38&amp;vcp=1&amp;vis=1&amp;pid=5df484928&amp;color=0,0,0&amp;mp=1&amp;vtp=1&amp;vaab=1&amp;bbb=1"/>
          <p:cNvSpPr/>
          <p:nvPr/>
        </p:nvSpPr>
        <p:spPr>
          <a:xfrm>
            <a:off x="5436267" y="548636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图B20-7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20_1#a7f805ab1.blank?vcp=1&amp;vis=1&amp;pid=5df484928&amp;color=0,0,0&amp;mp=1&amp;vpa=42&amp;vtp=1&amp;vaab=1&amp;bbb=1"/>
              <p:cNvSpPr/>
              <p:nvPr/>
            </p:nvSpPr>
            <p:spPr>
              <a:xfrm>
                <a:off x="2404808" y="1544732"/>
                <a:ext cx="53702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20_1#a7f805ab1.blank?vcp=1&amp;vis=1&amp;pid=5df484928&amp;color=0,0,0&amp;mp=1&amp;vpa=4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4808" y="1544732"/>
                <a:ext cx="537020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2" t="-102" r="95" b="-7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121_1#a7f805ab1.blank?vcp=1&amp;vis=1&amp;pid=5df484928&amp;color=0,0,0&amp;mp=1&amp;vpa=43&amp;vtp=1&amp;vaab=1"/>
          <p:cNvSpPr/>
          <p:nvPr/>
        </p:nvSpPr>
        <p:spPr>
          <a:xfrm>
            <a:off x="1616614" y="206956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AN.122_1#a7f805ab1.blank?vcp=1&amp;vis=1&amp;pid=5df484928&amp;color=0,0,0&amp;mp=1&amp;vpa=44&amp;vtp=1&amp;vaab=1&amp;bbb=1"/>
          <p:cNvSpPr/>
          <p:nvPr/>
        </p:nvSpPr>
        <p:spPr>
          <a:xfrm>
            <a:off x="600615" y="2696305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0.28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e9dea2a2?vcp=1&amp;pid=1ebf3d161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C_7_BD.123_1#efbb9c9f8?iti=39&amp;htil=14&amp;vcp=1&amp;vis=1&amp;pid=4e9dea2a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96877" y="1285528"/>
            <a:ext cx="3547872" cy="277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123_2#efbb9c9f8?iti=39&amp;htil=14&amp;vcp=1&amp;vis=1&amp;pid=4e9dea2a2&amp;color=0,0,0&amp;vtp=1&amp;vaab=1&amp;bbb=1"/>
          <p:cNvSpPr/>
          <p:nvPr/>
        </p:nvSpPr>
        <p:spPr>
          <a:xfrm>
            <a:off x="9108032" y="417744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图B20-8</a:t>
            </a:r>
            <a:endParaRPr lang="en-US" altLang="zh-CN" sz="2800" dirty="0"/>
          </a:p>
        </p:txBody>
      </p:sp>
      <p:sp>
        <p:nvSpPr>
          <p:cNvPr id="5" name="QC_7_BD.123_3#efbb9c9f8?htil=14&amp;sp=1&amp;vcp=1&amp;vis=1&amp;pid=4e9dea2a2&amp;color=0,0,0&amp;vtp=1&amp;vaab=1&amp;bbb=1&amp;hb=1"/>
          <p:cNvSpPr/>
          <p:nvPr/>
        </p:nvSpPr>
        <p:spPr>
          <a:xfrm>
            <a:off x="539496" y="1267240"/>
            <a:ext cx="743407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（2023·山东济宁·中考）如图B20-8所示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合开关时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AN.124_1#efbb9c9f8.bracket?vcp=1&amp;vis=1&amp;pid=4e9dea2a2&amp;color=0,0,0&amp;vpa=45&amp;vtp=1&amp;vaab=1"/>
          <p:cNvSpPr/>
          <p:nvPr/>
        </p:nvSpPr>
        <p:spPr>
          <a:xfrm>
            <a:off x="5439315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123_4#efbb9c9f8.choices?htil=14&amp;vcp=1&amp;vis=1&amp;pid=4e9dea2a2&amp;color=0,0,0&amp;vtp=1&amp;vaab=1&amp;bbb=1"/>
              <p:cNvSpPr/>
              <p:nvPr/>
            </p:nvSpPr>
            <p:spPr>
              <a:xfrm>
                <a:off x="539496" y="2477561"/>
                <a:ext cx="743407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.开关只能控制灯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.电流表测通过灯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.电流方向：从电流表经导线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处流向开关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123_4#efbb9c9f8.choices?htil=14&amp;vcp=1&amp;vis=1&amp;pid=4e9dea2a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7561"/>
                <a:ext cx="7434072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7" r="7" b="-2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_1#45473509d?vcp=1&amp;vis=1&amp;pid=d257a2634&amp;color=0,0,0&amp;vtp=1&amp;vaab=1&amp;bt=1&amp;bbb=1"/>
          <p:cNvSpPr/>
          <p:nvPr/>
        </p:nvSpPr>
        <p:spPr>
          <a:xfrm>
            <a:off x="539496" y="15171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4_1#45473509d.bracket?vcp=1&amp;vis=1&amp;pid=d257a2634&amp;color=0,0,0&amp;vpa=2&amp;vtp=1&amp;vaab=1"/>
          <p:cNvSpPr/>
          <p:nvPr/>
        </p:nvSpPr>
        <p:spPr>
          <a:xfrm>
            <a:off x="3928015" y="150380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3_2#45473509d.choices?vcp=1&amp;vis=1&amp;pid=d257a2634&amp;color=0,0,0&amp;vtp=1&amp;vaab=1&amp;bbb=1"/>
          <p:cNvSpPr/>
          <p:nvPr/>
        </p:nvSpPr>
        <p:spPr>
          <a:xfrm>
            <a:off x="539496" y="2149411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A.导体容易导电的原因是其内有大量可自由移动的电荷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.绝缘体不易导电的原因是其内部没有电荷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.绝缘体不能带电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.所有电荷移动的方向都与电流方向一致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.只要有电荷移动就会形成电流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5_1#60d9395db?vcp=1&amp;vis=1&amp;pid=4e9dea2a2&amp;color=0,0,0&amp;vtp=1&amp;vaab=1&amp;bt=1&amp;bbb=1&amp;hb=1"/>
          <p:cNvSpPr/>
          <p:nvPr/>
        </p:nvSpPr>
        <p:spPr>
          <a:xfrm>
            <a:off x="539496" y="554400"/>
            <a:ext cx="1110996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（2024·天津·中考）某兴趣小组要为居家老人设计一个“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应急呼叫器”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，要求：开关断开时，电灯和电铃均不工作；开关闭合时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，灯亮铃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，即使电灯因断路不亮，电铃仍可工作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。下列电路图符合设计要求的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27_1#60d9395db.bracket?vcp=1&amp;vis=1&amp;pid=4e9dea2a2&amp;color=0,0,0&amp;vpa=46&amp;vtp=1&amp;vaab=1"/>
          <p:cNvSpPr/>
          <p:nvPr/>
        </p:nvSpPr>
        <p:spPr>
          <a:xfrm>
            <a:off x="1172115" y="2373294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25_2#60d9395db.choices?vcp=1&amp;vis=1&amp;pid=4e9dea2a2&amp;color=0,0,0&amp;vtp=1&amp;vaab=1&amp;bbb=1"/>
          <p:cNvSpPr/>
          <p:nvPr/>
        </p:nvSpPr>
        <p:spPr>
          <a:xfrm>
            <a:off x="539496" y="2887644"/>
            <a:ext cx="11109960" cy="177793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15900"/>
              </a:lnSpc>
              <a:tabLst>
                <a:tab pos="2806065" algn="l"/>
                <a:tab pos="5751830" algn="l"/>
                <a:tab pos="84689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88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7_BD.125_2#60d9395db.choice_image?vcp=1&amp;vis=1&amp;pid=4e9dea2a2&amp;color=0,0,0&amp;tib=255,255,255&amp;iip=26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2461" y="2885358"/>
            <a:ext cx="2157984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7_BD.125_2#60d9395db.choice_image?vcp=1&amp;vis=1&amp;pid=4e9dea2a2&amp;color=0,0,0&amp;tib=255,255,255&amp;iip=27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95034" y="2885358"/>
            <a:ext cx="2295144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125_2#60d9395db.choice_image?vcp=1&amp;vis=1&amp;pid=4e9dea2a2&amp;color=0,0,0&amp;tib=255,255,255&amp;iip=28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6227" y="2885358"/>
            <a:ext cx="2075688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125_2#60d9395db.choice_image?vcp=1&amp;vis=1&amp;pid=4e9dea2a2&amp;color=0,0,0&amp;tib=255,255,255&amp;iip=29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80887" y="2894502"/>
            <a:ext cx="2176272" cy="17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7_AS.1_1#60d9395db?vcp=1&amp;vis=1&amp;pid=4e9dea2a2&amp;color=0,0,0&amp;vtp=1&amp;vaab=1&amp;bbb=1&amp;hb=1"/>
          <p:cNvSpPr/>
          <p:nvPr/>
        </p:nvSpPr>
        <p:spPr>
          <a:xfrm>
            <a:off x="539496" y="4675487"/>
            <a:ext cx="11109960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开关断开时，电灯和电铃均不工作；开关闭合时，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灯亮铃响，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说明开关位于干路中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。即使电灯因断路不亮，电铃仍可工作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，说明电灯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和电铃能够独立工作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，电灯和电铃并联，故C正确。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28_1#8f503647e?vcp=1&amp;vis=1&amp;pid=4e9dea2a2&amp;color=0,0,0&amp;vtp=1&amp;vaab=1&amp;bt=1&amp;bbb=1&amp;hb=1"/>
              <p:cNvSpPr/>
              <p:nvPr/>
            </p:nvSpPr>
            <p:spPr>
              <a:xfrm>
                <a:off x="539496" y="814832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（2023·内蒙古通辽·中考）常用的智能手机是通过指纹开关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或密码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来解锁的，若其中任一方式解锁失败后，锁定开关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均会断开而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暂停手机解锁功能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将在一段时间后自动闭合而恢复解锁功能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灯泡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发光模拟手机解锁成功，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则符合要求的模拟电路是(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128_1#8f503647e?vcp=1&amp;vis=1&amp;pid=4e9dea2a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14832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-2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7_BD.128_2#8f503647e.choices?vcp=1&amp;vis=1&amp;pid=4e9dea2a2&amp;color=0,0,0&amp;vtp=1&amp;vaab=1&amp;bbb=1"/>
          <p:cNvSpPr/>
          <p:nvPr/>
        </p:nvSpPr>
        <p:spPr>
          <a:xfrm>
            <a:off x="539496" y="3377057"/>
            <a:ext cx="11109960" cy="26518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23700"/>
              </a:lnSpc>
              <a:tabLst>
                <a:tab pos="2599690" algn="l"/>
                <a:tab pos="5516880" algn="l"/>
                <a:tab pos="84340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1325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7_BD.128_2#8f503647e.choice_image?vcp=1&amp;vis=1&amp;pid=4e9dea2a2&amp;color=0,0,0&amp;tib=255,255,255&amp;iip=30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8176" y="3373120"/>
            <a:ext cx="1975104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7_BD.128_2#8f503647e.choice_image?vcp=1&amp;vis=1&amp;pid=4e9dea2a2&amp;color=0,0,0&amp;tib=255,255,255&amp;iip=31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0371" y="3373120"/>
            <a:ext cx="2331720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128_2#8f503647e.choice_image?vcp=1&amp;vis=1&amp;pid=4e9dea2a2&amp;color=0,0,0&amp;tib=255,255,255&amp;iip=32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2988" y="3373120"/>
            <a:ext cx="2340864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128_2#8f503647e.choice_image?vcp=1&amp;vis=1&amp;pid=4e9dea2a2&amp;color=0,0,0&amp;tib=255,255,255&amp;iip=33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3389" y="3373120"/>
            <a:ext cx="2258568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8f503647e?vcp=1&amp;vis=1&amp;pid=4e9dea2a2&amp;color=0,0,0&amp;vtp=1&amp;vaab=1&amp;bt=1&amp;bbb=1&amp;hb=1"/>
              <p:cNvSpPr/>
              <p:nvPr/>
            </p:nvSpPr>
            <p:spPr>
              <a:xfrm>
                <a:off x="539496" y="325980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由“指纹开关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或密码开关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均可以解锁，锁定开关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断开时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暂停手机解锁功能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”可知，指纹开关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和密码开关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可以独立工作且互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不影响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，即它们为并联，且锁定开关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位于干路中。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8f503647e?vcp=1&amp;vis=1&amp;pid=4e9dea2a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59804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3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129_1#8f503647e.bracket?vcp=1&amp;vis=1&amp;pid=4e9dea2a2&amp;color=0,0,0&amp;vpa=47&amp;vtp=1&amp;vaab=1"/>
          <p:cNvSpPr/>
          <p:nvPr/>
        </p:nvSpPr>
        <p:spPr>
          <a:xfrm>
            <a:off x="1187989" y="524205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】B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3385" y="814070"/>
            <a:ext cx="9156065" cy="214820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31_1#b7a8c22cd?sp=1&amp;vcp=1&amp;vis=1&amp;pid=4e9dea2a2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（2024·河南信阳·模拟）小明在做探究并联电路电流规律的实验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，图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B20-9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甲是实验的电路图。</a:t>
            </a:r>
            <a:endParaRPr lang="en-US" altLang="zh-CN" sz="2800" dirty="0"/>
          </a:p>
        </p:txBody>
      </p:sp>
      <p:pic>
        <p:nvPicPr>
          <p:cNvPr id="3" name="QO_7_BD.131_2#b7a8c22cd?iti=40&amp;vcp=1&amp;vis=1&amp;pid=4e9dea2a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3552" y="1891329"/>
            <a:ext cx="5650992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31_3#b7a8c22cd?iti=40&amp;vcp=1&amp;vis=1&amp;pid=4e9dea2a2&amp;color=0,0,0&amp;vtp=1&amp;vaab=1&amp;bbb=1"/>
          <p:cNvSpPr/>
          <p:nvPr/>
        </p:nvSpPr>
        <p:spPr>
          <a:xfrm>
            <a:off x="5436267" y="435919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图B20-9</a:t>
            </a:r>
            <a:endParaRPr lang="en-US" altLang="zh-CN" sz="2800" dirty="0"/>
          </a:p>
        </p:txBody>
      </p:sp>
      <p:sp>
        <p:nvSpPr>
          <p:cNvPr id="5" name="QB_8_BD.132_1#f6838ea09?vcp=1&amp;vis=1&amp;pid=b7a8c22cd&amp;color=0,0,0&amp;vtp=1&amp;vaab=1&amp;bbb=1&amp;hb=1"/>
          <p:cNvSpPr/>
          <p:nvPr/>
        </p:nvSpPr>
        <p:spPr>
          <a:xfrm>
            <a:off x="539496" y="499971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（1）实验中，小明应该选择的两个小灯泡规格是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相同”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“不同”）的。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33_1#f0ca7a189?vcp=1&amp;vis=1&amp;pid=b7a8c22cd&amp;color=0,0,0&amp;mp=1&amp;vtp=1&amp;vaab=1&amp;bt=1&amp;bbb=1&amp;hb=1"/>
          <p:cNvSpPr/>
          <p:nvPr/>
        </p:nvSpPr>
        <p:spPr>
          <a:xfrm>
            <a:off x="539496" y="124025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（2）请用笔画线代替导线，按电路图把图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B20-9乙中的实物电路连接完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。（导线不得交叉）</a:t>
            </a:r>
            <a:endParaRPr lang="en-US" altLang="zh-CN" sz="2800" dirty="0"/>
          </a:p>
        </p:txBody>
      </p:sp>
      <p:pic>
        <p:nvPicPr>
          <p:cNvPr id="3" name="QO_7_BD.134_1#b7a8c22cd?iti=41&amp;vcp=1&amp;vis=1&amp;pid=b7a8c22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3425" y="2434590"/>
            <a:ext cx="6302375" cy="2610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34_2#b7a8c22cd?iti=41&amp;vcp=1&amp;vis=1&amp;pid=b7a8c22cd&amp;color=0,0,0&amp;vtp=1&amp;vaab=1&amp;bbb=1"/>
          <p:cNvSpPr/>
          <p:nvPr/>
        </p:nvSpPr>
        <p:spPr>
          <a:xfrm>
            <a:off x="5436267" y="504504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图B20-9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35_1#c1f13facc?vcp=1&amp;vis=1&amp;pid=b7a8c22cd&amp;color=0,0,0&amp;mp=1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（3）他正确连接电路闭合开关后，观察到灯泡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发光，但灯泡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，电流表的示数为零，电路可能存在的故障是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。排除故障后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闭合开关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，发现电流表指针偏转的角度很小，为了测量更准确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，还应该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进行的操作是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i="0" u="sng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          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35_1#c1f13facc?vcp=1&amp;vis=1&amp;pid=b7a8c22cd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11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36_1#b7a8c22cd?iti=42&amp;vcp=1&amp;vis=1&amp;pid=b7a8c22c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3425" y="3167380"/>
            <a:ext cx="6390005" cy="264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36_2#b7a8c22cd?iti=42&amp;vcp=1&amp;vis=1&amp;pid=b7a8c22cd&amp;color=0,0,0&amp;vtp=1&amp;vaab=1&amp;bbb=1"/>
          <p:cNvSpPr/>
          <p:nvPr/>
        </p:nvSpPr>
        <p:spPr>
          <a:xfrm>
            <a:off x="5436267" y="564405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图B20-9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37_1#64dad5b9a?vcp=1&amp;vis=1&amp;pid=b7a8c22cd&amp;color=0,0,0&amp;mp=1&amp;vtp=1&amp;vaab=1&amp;bt=1&amp;bbb=1&amp;hb=1"/>
              <p:cNvSpPr/>
              <p:nvPr/>
            </p:nvSpPr>
            <p:spPr>
              <a:xfrm>
                <a:off x="539496" y="124202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（4）他在测量通过灯泡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的电流时，电流表的示数如图B20-9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丙所示，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则电流表的示数为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37_1#64dad5b9a?vcp=1&amp;vis=1&amp;pid=b7a8c22cd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2028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50" r="-77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38_1#b7a8c22cd?iti=43&amp;vcp=1&amp;vis=1&amp;pid=b7a8c22c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4470" y="2211070"/>
            <a:ext cx="8310880" cy="344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38_2#b7a8c22cd?iti=43&amp;vcp=1&amp;vis=1&amp;pid=b7a8c22cd&amp;color=0,0,0&amp;vtp=1&amp;vaab=1&amp;bbb=1"/>
          <p:cNvSpPr/>
          <p:nvPr/>
        </p:nvSpPr>
        <p:spPr>
          <a:xfrm>
            <a:off x="5581682" y="559381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图B20-9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39_1#7d33bc1b8?sp=1&amp;vcp=1&amp;vis=1&amp;pid=b7a8c22cd&amp;color=0,0,0&amp;vtp=1&amp;vaab=1&amp;bt=1&amp;bbb=1&amp;hb=1"/>
          <p:cNvSpPr/>
          <p:nvPr/>
        </p:nvSpPr>
        <p:spPr>
          <a:xfrm>
            <a:off x="539496" y="554400"/>
            <a:ext cx="11109960" cy="1010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（5）另外两个小组也测出了两组电流并记录在下表中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，由此可以初步</a:t>
            </a:r>
          </a:p>
          <a:p>
            <a:pPr algn="l" latinLnBrk="1">
              <a:lnSpc>
                <a:spcPts val="42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得出并联电路的电流规律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：并联电路中，干路中的电流等于</a:t>
            </a:r>
            <a:r>
              <a:rPr lang="en-US" altLang="zh-CN" sz="280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i="0" u="sng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  <p:pic>
        <p:nvPicPr>
          <p:cNvPr id="3" name="QO_7_BD.140_1#b7a8c22cd?iti=44&amp;vcp=1&amp;vis=1&amp;pid=b7a8c22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8065" y="2220595"/>
            <a:ext cx="5958205" cy="2459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0_2#b7a8c22cd?iti=44&amp;vcp=1&amp;vis=1&amp;pid=b7a8c22cd&amp;color=0,0,0&amp;vtp=1&amp;vaab=1&amp;bbb=1"/>
          <p:cNvSpPr/>
          <p:nvPr/>
        </p:nvSpPr>
        <p:spPr>
          <a:xfrm>
            <a:off x="8747538" y="4665134"/>
            <a:ext cx="1325562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图B20-9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7" name="QB_8_BD.141_1#7d33bc1b8?colgroup=5,7,7,8&amp;vcp=1&amp;vis=1&amp;pid=b7a8c22cd&amp;color=0,0,0&amp;vtp=1&amp;vaab=1&amp;bbb=1"/>
              <p:cNvGraphicFramePr>
                <a:graphicFrameLocks noGrp="1"/>
              </p:cNvGraphicFramePr>
              <p:nvPr/>
            </p:nvGraphicFramePr>
            <p:xfrm>
              <a:off x="576326" y="2220892"/>
              <a:ext cx="5142865" cy="2663508"/>
            </p:xfrm>
            <a:graphic>
              <a:graphicData uri="http://schemas.openxmlformats.org/drawingml/2006/table">
                <a:tbl>
                  <a:tblPr/>
                  <a:tblGrid>
                    <a:gridCol w="11557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7762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29413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41541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5048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数据序号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中的电流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中的电流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干路中的电流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551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551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551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0.54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7" name="QB_8_BD.141_1#7d33bc1b8?colgroup=5,7,7,8&amp;vcp=1&amp;vis=1&amp;pid=b7a8c22cd&amp;color=0,0,0&amp;vtp=1&amp;vaab=1&amp;bbb=1"/>
              <p:cNvGraphicFramePr>
                <a:graphicFrameLocks noGrp="1"/>
              </p:cNvGraphicFramePr>
              <p:nvPr/>
            </p:nvGraphicFramePr>
            <p:xfrm>
              <a:off x="576326" y="2220892"/>
              <a:ext cx="5142865" cy="2707005"/>
            </p:xfrm>
            <a:graphic>
              <a:graphicData uri="http://schemas.openxmlformats.org/drawingml/2006/table">
                <a:tbl>
                  <a:tblPr/>
                  <a:tblGrid>
                    <a:gridCol w="1155700"/>
                    <a:gridCol w="1277620"/>
                    <a:gridCol w="1294130"/>
                    <a:gridCol w="1415415"/>
                  </a:tblGrid>
                  <a:tr h="10414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数据序号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5551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51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511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0.54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QB_8_BD.142_1#7761fd1c1?vcp=1&amp;vis=1&amp;pid=b7a8c22cd&amp;color=0,0,0&amp;vtp=1&amp;vaab=1&amp;bbb=1"/>
          <p:cNvSpPr/>
          <p:nvPr/>
        </p:nvSpPr>
        <p:spPr>
          <a:xfrm>
            <a:off x="539496" y="5152560"/>
            <a:ext cx="11371263" cy="477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（6）大家在进行交流时，发现表格设计存在问题，该问题是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algn="l" latinLnBrk="1">
              <a:lnSpc>
                <a:spcPts val="4100"/>
              </a:lnSpc>
            </a:pP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       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43_1#f6838ea09?vcp=1&amp;vis=1&amp;pid=b7a8c22cd&amp;color=0,0,0&amp;vtp=1&amp;vaab=1&amp;bt=1&amp;bbb=1&amp;hb=1"/>
          <p:cNvSpPr/>
          <p:nvPr/>
        </p:nvSpPr>
        <p:spPr>
          <a:xfrm>
            <a:off x="539496" y="55778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，小明应该选择的两个小灯泡规格是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相同”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“不同”）的。</a:t>
            </a:r>
            <a:endParaRPr lang="en-US" altLang="zh-CN" sz="2800" dirty="0"/>
          </a:p>
        </p:txBody>
      </p:sp>
      <p:sp>
        <p:nvSpPr>
          <p:cNvPr id="3" name="QB_8_AN.144_1#f6838ea09.blank?vcp=1&amp;vis=1&amp;pid=b7a8c22cd&amp;color=0,0,0&amp;vpa=48&amp;vtp=1&amp;vaab=1&amp;bbb=1"/>
          <p:cNvSpPr/>
          <p:nvPr/>
        </p:nvSpPr>
        <p:spPr>
          <a:xfrm>
            <a:off x="8195214" y="52730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</a:t>
            </a:r>
            <a:endParaRPr lang="en-US" altLang="zh-CN" sz="2800" dirty="0"/>
          </a:p>
        </p:txBody>
      </p:sp>
      <p:pic>
        <p:nvPicPr>
          <p:cNvPr id="4" name="QO_7_BD.143_2#f6838ea09?iti=45&amp;vcp=1&amp;vis=1&amp;pid=b7a8c22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2863" y="2037121"/>
            <a:ext cx="6726273" cy="278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43_3#f6838ea09?iti=45&amp;vcp=1&amp;vis=1&amp;pid=b7a8c22cd&amp;color=0,0,0&amp;vtp=1&amp;vaab=1&amp;bbb=1"/>
          <p:cNvSpPr/>
          <p:nvPr/>
        </p:nvSpPr>
        <p:spPr>
          <a:xfrm>
            <a:off x="5431695" y="4947879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图B20-9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145_1#f0ca7a189?vcp=1&amp;vis=1&amp;pid=b7a8c22cd&amp;color=0,0,0&amp;vtp=1&amp;vaab=1&amp;bt=1&amp;bbb=1&amp;hb=1"/>
          <p:cNvSpPr/>
          <p:nvPr/>
        </p:nvSpPr>
        <p:spPr>
          <a:xfrm>
            <a:off x="539496" y="965263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（2）请用笔画线代替导线，按电路图把图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B20-9乙中的实物电路连接完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。（导线不得交叉）</a:t>
            </a:r>
            <a:endParaRPr lang="en-US" altLang="zh-CN" sz="2800" dirty="0"/>
          </a:p>
        </p:txBody>
      </p:sp>
      <p:pic>
        <p:nvPicPr>
          <p:cNvPr id="3" name="QO_7_BD.145_2#f0ca7a189?iti=46&amp;htil=15&amp;vcp=1&amp;vis=1&amp;pid=b7a8c22c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064" y="2921127"/>
            <a:ext cx="5513832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5_3#f0ca7a189?iti=46&amp;htil=15&amp;vcp=1&amp;vis=1&amp;pid=b7a8c22cd&amp;color=0,0,0&amp;vtp=1&amp;vaab=1&amp;bbb=1"/>
          <p:cNvSpPr/>
          <p:nvPr/>
        </p:nvSpPr>
        <p:spPr>
          <a:xfrm>
            <a:off x="2606199" y="530669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图B20-9</a:t>
            </a:r>
            <a:endParaRPr lang="en-US" altLang="zh-CN" sz="2800" dirty="0"/>
          </a:p>
        </p:txBody>
      </p:sp>
      <p:sp>
        <p:nvSpPr>
          <p:cNvPr id="5" name="QO_8_AN.1_1#f0ca7a189?htil=15&amp;vcp=1&amp;vis=1&amp;pid=b7a8c22cd&amp;color=0,0,0&amp;vtp=1&amp;vaab=1&amp;bbb=1"/>
          <p:cNvSpPr/>
          <p:nvPr/>
        </p:nvSpPr>
        <p:spPr>
          <a:xfrm>
            <a:off x="6080760" y="2240470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如答图B20-1所示</a:t>
            </a:r>
            <a:endParaRPr lang="en-US" altLang="zh-CN" sz="2800" dirty="0"/>
          </a:p>
        </p:txBody>
      </p:sp>
      <p:pic>
        <p:nvPicPr>
          <p:cNvPr id="6" name="QO_8_AN.1_1#f0ca7a189?iti=47&amp;htil=15&amp;vcp=1&amp;vis=1&amp;pid=b7a8c22c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175373" y="2934590"/>
            <a:ext cx="2615184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8_AN.1_1#f0ca7a189?iti=47&amp;htil=15&amp;vcp=1&amp;vis=1&amp;pid=b7a8c22cd&amp;color=0,0,0&amp;vtp=1&amp;vaab=1&amp;bbb=1"/>
          <p:cNvSpPr/>
          <p:nvPr/>
        </p:nvSpPr>
        <p:spPr>
          <a:xfrm>
            <a:off x="6566059" y="5306695"/>
            <a:ext cx="1681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答图B20-1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03e35ae2d.fixed?vcp=1&amp;pid=05b48193d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第20讲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电荷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电流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电路</a:t>
            </a:r>
            <a:endParaRPr lang="en-US" altLang="zh-CN" sz="4000" dirty="0"/>
          </a:p>
        </p:txBody>
      </p:sp>
      <p:sp>
        <p:nvSpPr>
          <p:cNvPr id="3" name="C_5_BD#03e35ae2d.fixed?vcp=1&amp;pid=05b48193d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47_1#c1f13facc?vcp=1&amp;vis=1&amp;pid=b7a8c22cd&amp;color=0,0,0&amp;vtp=1&amp;vaab=1&amp;bt=1&amp;bbb=1&amp;hb=1"/>
              <p:cNvSpPr/>
              <p:nvPr/>
            </p:nvSpPr>
            <p:spPr>
              <a:xfrm>
                <a:off x="539496" y="83385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（3）他正确连接电路闭合开关后，观察到灯泡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发光，但灯泡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，电流表的示数为零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，电路可能存在的故障是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。排除故障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后闭合开关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，发现电流表指针偏转的角度很小，为了测量更准确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，还应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该进行的操作是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147_1#c1f13facc?vcp=1&amp;vis=1&amp;pid=b7a8c22c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3385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-111" b="-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148_1#c1f13facc.blank?vcp=1&amp;vis=1&amp;pid=b7a8c22cd&amp;color=0,0,0&amp;vpa=49&amp;vtp=1&amp;vaab=1&amp;bbb=1"/>
              <p:cNvSpPr/>
              <p:nvPr/>
            </p:nvSpPr>
            <p:spPr>
              <a:xfrm>
                <a:off x="7992014" y="1573244"/>
                <a:ext cx="1730566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处断路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QB_8_AN.148_1#c1f13facc.blank?vcp=1&amp;vis=1&amp;pid=b7a8c22cd&amp;color=0,0,0&amp;vpa=4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2014" y="1573244"/>
                <a:ext cx="1730566" cy="410782"/>
              </a:xfrm>
              <a:prstGeom prst="rect">
                <a:avLst/>
              </a:prstGeom>
              <a:blipFill rotWithShape="1">
                <a:blip r:embed="rId4"/>
                <a:stretch>
                  <a:fillRect l="-31" t="-85" r="5" b="-5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N.150_1#c1f13facc.blank?vcp=1&amp;vis=1&amp;pid=b7a8c22cd&amp;color=0,0,0&amp;vpa=50&amp;vtp=1&amp;vaab=1&amp;bbb=1"/>
              <p:cNvSpPr/>
              <p:nvPr/>
            </p:nvSpPr>
            <p:spPr>
              <a:xfrm>
                <a:off x="3077908" y="2849975"/>
                <a:ext cx="4700588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将电流表的量程改为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AN.150_1#c1f13facc.blank?vcp=1&amp;vis=1&amp;pid=b7a8c22cd&amp;color=0,0,0&amp;vpa=5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7908" y="2849975"/>
                <a:ext cx="4700588" cy="418529"/>
              </a:xfrm>
              <a:prstGeom prst="rect">
                <a:avLst/>
              </a:prstGeom>
              <a:blipFill rotWithShape="1">
                <a:blip r:embed="rId5"/>
                <a:stretch>
                  <a:fillRect l="-1" t="-23" r="8" b="-9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7_BD.149_1#c1f13facc?iti=48&amp;vcp=1&amp;vis=1&amp;pid=b7a8c22cd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31590" y="3455670"/>
            <a:ext cx="6497955" cy="2691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149_2#c1f13facc?iti=48&amp;vcp=1&amp;vis=1&amp;pid=b7a8c22cd&amp;color=0,0,0&amp;vtp=1&amp;vaab=1&amp;bbb=1"/>
          <p:cNvSpPr/>
          <p:nvPr/>
        </p:nvSpPr>
        <p:spPr>
          <a:xfrm>
            <a:off x="1951895" y="446147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图B20-9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51_1#64dad5b9a?vcp=1&amp;vis=1&amp;pid=b7a8c22cd&amp;color=0,0,0&amp;vtp=1&amp;vaab=1&amp;bt=1&amp;bbb=1&amp;hb=1"/>
              <p:cNvSpPr/>
              <p:nvPr/>
            </p:nvSpPr>
            <p:spPr>
              <a:xfrm>
                <a:off x="539496" y="108200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（4）他在测量通过灯泡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的电流时，电流表的示数如图B20-9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丙所示，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则电流表的示数为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51_1#64dad5b9a?vcp=1&amp;vis=1&amp;pid=b7a8c22c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82008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50" r="-77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52_1#64dad5b9a.blank?vcp=1&amp;vis=1&amp;pid=b7a8c22cd&amp;color=0,0,0&amp;vpa=51&amp;vtp=1&amp;vaab=1&amp;bbb=1"/>
          <p:cNvSpPr/>
          <p:nvPr/>
        </p:nvSpPr>
        <p:spPr>
          <a:xfrm>
            <a:off x="3356515" y="1678273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0.24</a:t>
            </a:r>
            <a:endParaRPr lang="en-US" altLang="zh-CN" sz="2800" dirty="0"/>
          </a:p>
        </p:txBody>
      </p:sp>
      <p:pic>
        <p:nvPicPr>
          <p:cNvPr id="4" name="QO_7_BD.151_2#64dad5b9a?iti=49&amp;vcp=1&amp;vis=1&amp;pid=b7a8c22c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0360" y="2059305"/>
            <a:ext cx="7595235" cy="3143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51_3#64dad5b9a?iti=49&amp;vcp=1&amp;vis=1&amp;pid=b7a8c22cd&amp;color=0,0,0&amp;vtp=1&amp;vaab=1&amp;bbb=1"/>
          <p:cNvSpPr/>
          <p:nvPr/>
        </p:nvSpPr>
        <p:spPr>
          <a:xfrm>
            <a:off x="5431695" y="520328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图B20-9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3_1#7d33bc1b8?sp=1&amp;vcp=1&amp;vis=1&amp;pid=b7a8c22cd&amp;color=0,0,0&amp;vtp=1&amp;vaab=1&amp;bt=1&amp;bbb=1&amp;hb=1"/>
          <p:cNvSpPr/>
          <p:nvPr/>
        </p:nvSpPr>
        <p:spPr>
          <a:xfrm>
            <a:off x="539496" y="1300257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（5）另外两个小组也测出了两组电流并记录在下表中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，由此可以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初步得出并联电路的电流规律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：并联电路中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，干路中的电流等于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" name="QB_8_BD.153_2#7d33bc1b8?colgroup=5,7,7,8&amp;vcp=1&amp;vis=1&amp;pid=b7a8c22cd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3277901"/>
              <a:ext cx="11073384" cy="2279841"/>
            </p:xfrm>
            <a:graphic>
              <a:graphicData uri="http://schemas.openxmlformats.org/drawingml/2006/table">
                <a:tbl>
                  <a:tblPr/>
                  <a:tblGrid>
                    <a:gridCol w="20116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712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95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3009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数据序号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中的电流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中的电流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干路中的电流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0.54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2" name="QB_8_BD.153_2#7d33bc1b8?colgroup=5,7,7,8&amp;vcp=1&amp;vis=1&amp;pid=b7a8c22cd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3277901"/>
              <a:ext cx="11073384" cy="2279841"/>
            </p:xfrm>
            <a:graphic>
              <a:graphicData uri="http://schemas.openxmlformats.org/drawingml/2006/table">
                <a:tbl>
                  <a:tblPr/>
                  <a:tblGrid>
                    <a:gridCol w="2011680"/>
                    <a:gridCol w="2871216"/>
                    <a:gridCol w="2889504"/>
                    <a:gridCol w="3300984"/>
                  </a:tblGrid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数据序号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0.54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QB_8_AN.154_1#7d33bc1b8.blank?vcp=1&amp;vis=1&amp;pid=b7a8c22cd&amp;color=0,0,0&amp;vpa=52&amp;vtp=1&amp;vaab=1&amp;bbb=1&amp;hb=1"/>
          <p:cNvSpPr/>
          <p:nvPr/>
        </p:nvSpPr>
        <p:spPr>
          <a:xfrm>
            <a:off x="539496" y="1917477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各支路中的电流之和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5_1#7761fd1c1?vcp=1&amp;vis=1&amp;pid=b7a8c22cd&amp;color=0,0,0&amp;vtp=1&amp;vaab=1&amp;bt=1&amp;bbb=1&amp;hb=1"/>
          <p:cNvSpPr/>
          <p:nvPr/>
        </p:nvSpPr>
        <p:spPr>
          <a:xfrm>
            <a:off x="539496" y="55778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（6）大家在进行交流时，发现表格设计存在问题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，该问题是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56_1#7761fd1c1.blank?vcp=1&amp;vis=1&amp;pid=b7a8c22cd&amp;color=0,0,0&amp;vpa=53&amp;vtp=1&amp;vaab=1&amp;bbb=1&amp;hb=1"/>
          <p:cNvSpPr/>
          <p:nvPr/>
        </p:nvSpPr>
        <p:spPr>
          <a:xfrm>
            <a:off x="539496" y="527304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电流缺少单位“A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QB_8_BD.153_2#7d33bc1b8?colgroup=5,7,7,8&amp;vcp=1&amp;vis=1&amp;pid=b7a8c22cd&amp;color=0,0,0&amp;vtp=1&amp;vaab=1&amp;bbb=1"/>
              <p:cNvGraphicFramePr>
                <a:graphicFrameLocks noGrp="1"/>
              </p:cNvGraphicFramePr>
              <p:nvPr/>
            </p:nvGraphicFramePr>
            <p:xfrm>
              <a:off x="576072" y="2019470"/>
              <a:ext cx="11073384" cy="2279841"/>
            </p:xfrm>
            <a:graphic>
              <a:graphicData uri="http://schemas.openxmlformats.org/drawingml/2006/table">
                <a:tbl>
                  <a:tblPr/>
                  <a:tblGrid>
                    <a:gridCol w="20116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712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950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30098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数据序号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中的电流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L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中的电流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干路中的电流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𝐼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0.54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QB_8_BD.153_2#7d33bc1b8?colgroup=5,7,7,8&amp;vcp=1&amp;vis=1&amp;pid=b7a8c22cd&amp;color=0,0,0&amp;vtp=1&amp;vaab=1&amp;bbb=1"/>
              <p:cNvGraphicFramePr>
                <a:graphicFrameLocks noGrp="1"/>
              </p:cNvGraphicFramePr>
              <p:nvPr/>
            </p:nvGraphicFramePr>
            <p:xfrm>
              <a:off x="576072" y="2019470"/>
              <a:ext cx="11073384" cy="2279841"/>
            </p:xfrm>
            <a:graphic>
              <a:graphicData uri="http://schemas.openxmlformats.org/drawingml/2006/table">
                <a:tbl>
                  <a:tblPr/>
                  <a:tblGrid>
                    <a:gridCol w="2011680"/>
                    <a:gridCol w="2871216"/>
                    <a:gridCol w="2889504"/>
                    <a:gridCol w="3300984"/>
                  </a:tblGrid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数据序号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0.46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0.54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a24a05c0?vcp=1&amp;pid=1ebf3d161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BD.157_1#4713c2568?sp=1&amp;vcp=1&amp;vis=1&amp;pid=4a24a05c0&amp;color=0,0,0&amp;vtp=1&amp;vaab=1&amp;bbb=1&amp;hb=1"/>
              <p:cNvSpPr/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某同学在探究串联电路电流的特点时，将两个规格不同的小灯泡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串联起来，实验电路如图B20-10甲所示。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7_BD.157_1#4713c2568?sp=1&amp;vcp=1&amp;vis=1&amp;pid=4a24a05c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35" r="-877" b="-5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157_2#4713c2568?iti=51&amp;vcp=1&amp;vis=1&amp;pid=4a24a05c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84905" y="2604770"/>
            <a:ext cx="6395720" cy="253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57_3#4713c2568?iti=51&amp;vcp=1&amp;vis=1&amp;pid=4a24a05c0&amp;color=0,0,0&amp;vtp=1&amp;vaab=1&amp;bbb=1"/>
          <p:cNvSpPr/>
          <p:nvPr/>
        </p:nvSpPr>
        <p:spPr>
          <a:xfrm>
            <a:off x="1675035" y="3519977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图B20-10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158_1#4ad9581cb?vcp=1&amp;vis=1&amp;pid=4713c2568&amp;color=0,0,0&amp;vtp=1&amp;vaab=1&amp;bbb=1&amp;hb=1"/>
              <p:cNvSpPr/>
              <p:nvPr/>
            </p:nvSpPr>
            <p:spPr>
              <a:xfrm>
                <a:off x="539496" y="515702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（1）根据实验电路图，用笔画线将图B20-10乙中的实物连接起来，电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流表测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处电流。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BD.158_1#4ad9581cb?vcp=1&amp;vis=1&amp;pid=4713c256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157021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15" r="3" b="-5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9_1#3392cf52b?vcp=1&amp;vis=1&amp;pid=4713c2568&amp;color=0,0,0&amp;vtp=1&amp;vaab=1&amp;bbb=1&amp;hb=1"/>
          <p:cNvSpPr/>
          <p:nvPr/>
        </p:nvSpPr>
        <p:spPr>
          <a:xfrm>
            <a:off x="539496" y="6039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（2）该同学连接好电路后，用开关“试触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”，观察到电流表指针迅速偏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转到零刻度线左侧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，则他连接的电路存在的问题是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160_1#0fb09bb7b?sp=1&amp;vcp=1&amp;vis=1&amp;pid=4713c2568&amp;color=0,0,0&amp;mp=1&amp;vtp=1&amp;vaab=1&amp;bbb=1&amp;hb=1"/>
              <p:cNvSpPr/>
              <p:nvPr/>
            </p:nvSpPr>
            <p:spPr>
              <a:xfrm>
                <a:off x="539496" y="1809115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（3）正确连接电路后，闭合开关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不发光，灯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。该同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学猜想可能是灯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被短接了。他拿来一根导线进行检验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，根据看到的现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象判断出他的猜想是错误的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8_BD.160_1#0fb09bb7b?sp=1&amp;vcp=1&amp;vis=1&amp;pid=4713c2568&amp;color=0,0,0&amp;mp=1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09115"/>
                <a:ext cx="11109960" cy="1849057"/>
              </a:xfrm>
              <a:prstGeom prst="rect">
                <a:avLst/>
              </a:prstGeom>
              <a:blipFill rotWithShape="1">
                <a:blip r:embed="rId2"/>
                <a:stretch>
                  <a:fillRect l="-3" r="-77" b="-3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8_BD.160_2#0fb09bb7b?vcp=1&amp;vis=1&amp;pid=4713c2568&amp;color=0,0,0&amp;vtp=1&amp;vaab=1&amp;bbb=1"/>
          <p:cNvSpPr/>
          <p:nvPr/>
        </p:nvSpPr>
        <p:spPr>
          <a:xfrm>
            <a:off x="539496" y="37329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请写出他检验时的做法及观察到的现象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BD.160_3#0fb09bb7b?vcp=1&amp;vis=1&amp;pid=4713c2568&amp;color=0,0,0&amp;vtp=1&amp;vaab=1&amp;bbb=1"/>
              <p:cNvSpPr/>
              <p:nvPr/>
            </p:nvSpPr>
            <p:spPr>
              <a:xfrm>
                <a:off x="539496" y="4362468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做法：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i="0" u="sng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                  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现象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i="0" u="sng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                       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请你对灯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不发光的原因提出一个合理的猜想：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i="0" u="sng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BD.160_3#0fb09bb7b?vcp=1&amp;vis=1&amp;pid=4713c256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62468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3123" b="-3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61_1#4ad9581cb?vcp=1&amp;vis=1&amp;pid=4713c2568&amp;color=0,0,0&amp;vtp=1&amp;vaab=1&amp;bt=1&amp;bbb=1&amp;hb=1"/>
              <p:cNvSpPr/>
              <p:nvPr/>
            </p:nvSpPr>
            <p:spPr>
              <a:xfrm>
                <a:off x="539496" y="104362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（1）根据实验电路图，用笔画线将图B20-10乙中的实物连接起来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流表测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处电流。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161_1#4ad9581cb?vcp=1&amp;vis=1&amp;pid=4713c256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4362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3" b="-5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61_2#4ad9581cb?iti=52&amp;htil=16&amp;vcp=1&amp;vis=1&amp;pid=4713c256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064" y="2943352"/>
            <a:ext cx="5513832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61_3#4ad9581cb?iti=52&amp;htil=16&amp;vcp=1&amp;vis=1&amp;pid=4713c2568&amp;color=0,0,0&amp;vtp=1&amp;vaab=1&amp;bbb=1"/>
          <p:cNvSpPr/>
          <p:nvPr/>
        </p:nvSpPr>
        <p:spPr>
          <a:xfrm>
            <a:off x="2517299" y="5228336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图B20-10</a:t>
            </a:r>
            <a:endParaRPr lang="en-US" altLang="zh-CN" sz="2800" dirty="0"/>
          </a:p>
        </p:txBody>
      </p:sp>
      <p:sp>
        <p:nvSpPr>
          <p:cNvPr id="5" name="QO_8_AN.1_1#4ad9581cb?htil=16&amp;vcp=1&amp;vis=1&amp;pid=4713c2568&amp;color=0,0,0&amp;vtp=1&amp;vaab=1&amp;bbb=1"/>
          <p:cNvSpPr/>
          <p:nvPr/>
        </p:nvSpPr>
        <p:spPr>
          <a:xfrm>
            <a:off x="6833235" y="2244979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如答图B20-2所示</a:t>
            </a:r>
            <a:endParaRPr lang="en-US" altLang="zh-CN" sz="2800" dirty="0"/>
          </a:p>
        </p:txBody>
      </p:sp>
      <p:pic>
        <p:nvPicPr>
          <p:cNvPr id="6" name="QO_8_AN.1_1#4ad9581cb?iti=53&amp;htil=16&amp;vcp=1&amp;vis=1&amp;pid=4713c2568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851523" y="2925636"/>
            <a:ext cx="3959352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8_AN.1_1#4ad9581cb?iti=53&amp;htil=16&amp;vcp=1&amp;vis=1&amp;pid=4713c2568&amp;color=0,0,0&amp;vtp=1&amp;vaab=1&amp;bbb=1"/>
          <p:cNvSpPr/>
          <p:nvPr/>
        </p:nvSpPr>
        <p:spPr>
          <a:xfrm>
            <a:off x="7990618" y="5219764"/>
            <a:ext cx="1681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答图B20-2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63_1#3392cf52b?vcp=1&amp;vis=1&amp;pid=4713c2568&amp;color=0,0,0&amp;vtp=1&amp;vaab=1&amp;bt=1&amp;bbb=1&amp;hb=1"/>
          <p:cNvSpPr/>
          <p:nvPr/>
        </p:nvSpPr>
        <p:spPr>
          <a:xfrm>
            <a:off x="539496" y="73987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（2）该同学连接好电路后，用开关“试触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”，观察到电流表指针迅速偏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转到零刻度线左侧，则他连接的电路存在的问题是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64_1#3392cf52b.blank?vcp=1&amp;vis=1&amp;pid=4713c2568&amp;color=0,0,0&amp;vpa=54&amp;vtp=1&amp;vaab=1&amp;bbb=1&amp;hb=1"/>
          <p:cNvSpPr/>
          <p:nvPr/>
        </p:nvSpPr>
        <p:spPr>
          <a:xfrm>
            <a:off x="539496" y="1357090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电流表的正负接线柱接反了</a:t>
            </a:r>
            <a:endParaRPr lang="en-US" altLang="zh-CN" sz="2800" dirty="0"/>
          </a:p>
        </p:txBody>
      </p:sp>
      <p:pic>
        <p:nvPicPr>
          <p:cNvPr id="4" name="QO_7_BD.163_2#3392cf52b?iti=54&amp;vcp=1&amp;vis=1&amp;pid=4713c256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2717514"/>
            <a:ext cx="6830568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63_3#3392cf52b?iti=54&amp;vcp=1&amp;vis=1&amp;pid=4713c2568&amp;color=0,0,0&amp;vtp=1&amp;vaab=1&amp;bbb=1"/>
          <p:cNvSpPr/>
          <p:nvPr/>
        </p:nvSpPr>
        <p:spPr>
          <a:xfrm>
            <a:off x="5342795" y="555113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图B20-10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65_3#0fb09bb7b?htil=17&amp;sp=1&amp;vcp=1&amp;vis=1&amp;pid=4713c2568&amp;color=0,0,0&amp;mp=1&amp;vtp=1&amp;vaab=1&amp;bt=1&amp;bbb=1&amp;hb=1&amp;hs=1"/>
              <p:cNvSpPr/>
              <p:nvPr/>
            </p:nvSpPr>
            <p:spPr>
              <a:xfrm>
                <a:off x="539496" y="916368"/>
                <a:ext cx="703173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（3）正确连接电路后，闭合开关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，发现灯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不发光，灯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。该同学猜想可能是灯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被短接了。他拿来一根导线进行检验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据看到的现象判断出他的猜想是错误的。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8_BD.165_3#0fb09bb7b?htil=17&amp;sp=1&amp;vcp=1&amp;vis=1&amp;pid=4713c2568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6368"/>
                <a:ext cx="7031736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5" t="-3" r="2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166_1#0fb09bb7b.blank?vcp=1&amp;vis=1&amp;pid=4713c2568&amp;color=0,0,0&amp;mp=1&amp;vpa=55&amp;vtp=1&amp;vaab=1&amp;bbb=1"/>
              <p:cNvSpPr/>
              <p:nvPr/>
            </p:nvSpPr>
            <p:spPr>
              <a:xfrm>
                <a:off x="1629314" y="4126674"/>
                <a:ext cx="3807016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用一根导线接在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两端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8_AN.166_1#0fb09bb7b.blank?vcp=1&amp;vis=1&amp;pid=4713c2568&amp;color=0,0,0&amp;mp=1&amp;vpa=5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9314" y="4126674"/>
                <a:ext cx="3807016" cy="410782"/>
              </a:xfrm>
              <a:prstGeom prst="rect">
                <a:avLst/>
              </a:prstGeom>
              <a:blipFill rotWithShape="1">
                <a:blip r:embed="rId4"/>
                <a:stretch>
                  <a:fillRect l="-14" t="-108" r="2" b="-5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N.167_1#0fb09bb7b.blank?vcp=1&amp;vis=1&amp;pid=4713c2568&amp;color=0,0,0&amp;mp=1&amp;vpa=56&amp;vtp=1&amp;vaab=1&amp;bbb=1"/>
              <p:cNvSpPr/>
              <p:nvPr/>
            </p:nvSpPr>
            <p:spPr>
              <a:xfrm>
                <a:off x="1629315" y="4786820"/>
                <a:ext cx="6652260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不发光，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发光更亮，电流表示数变大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8_AN.167_1#0fb09bb7b.blank?vcp=1&amp;vis=1&amp;pid=4713c2568&amp;color=0,0,0&amp;mp=1&amp;vpa=5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9315" y="4786820"/>
                <a:ext cx="6652260" cy="410782"/>
              </a:xfrm>
              <a:prstGeom prst="rect">
                <a:avLst/>
              </a:prstGeom>
              <a:blipFill rotWithShape="1">
                <a:blip r:embed="rId5"/>
                <a:stretch>
                  <a:fillRect l="-8" t="-46" r="8" b="-50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N.168_1#0fb09bb7b.blank?vcp=1&amp;vis=1&amp;pid=4713c2568&amp;color=0,0,0&amp;mp=1&amp;vpa=57&amp;vtp=1&amp;vaab=1&amp;bbb=1"/>
              <p:cNvSpPr/>
              <p:nvPr/>
            </p:nvSpPr>
            <p:spPr>
              <a:xfrm>
                <a:off x="8377968" y="5405437"/>
                <a:ext cx="3095816" cy="410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的实际功率太小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8_AN.168_1#0fb09bb7b.blank?vcp=1&amp;vis=1&amp;pid=4713c2568&amp;color=0,0,0&amp;mp=1&amp;vpa=5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7968" y="5405437"/>
                <a:ext cx="3095816" cy="410782"/>
              </a:xfrm>
              <a:prstGeom prst="rect">
                <a:avLst/>
              </a:prstGeom>
              <a:blipFill rotWithShape="1">
                <a:blip r:embed="rId6"/>
                <a:stretch>
                  <a:fillRect l="-13" t="-77" r="20" b="-50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BD.165_3#0fb09bb7b?htil=17&amp;sp=1&amp;vcp=1&amp;vis=1&amp;pid=4713c2568&amp;color=0,0,0&amp;mp=1&amp;vtp=1&amp;vaab=1&amp;bt=1&amp;bbb=1&amp;hb=1&amp;hs=1"/>
              <p:cNvSpPr/>
              <p:nvPr/>
            </p:nvSpPr>
            <p:spPr>
              <a:xfrm>
                <a:off x="539496" y="3403600"/>
                <a:ext cx="11112011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请写出他检验时的做法及观察到的现象: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做法：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现象：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请你对灯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L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不发光的原因提出一个合理的猜想：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8_BD.165_3#0fb09bb7b?htil=17&amp;sp=1&amp;vcp=1&amp;vis=1&amp;pid=4713c2568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03600"/>
                <a:ext cx="11112011" cy="2496757"/>
              </a:xfrm>
              <a:prstGeom prst="rect">
                <a:avLst/>
              </a:prstGeom>
              <a:blipFill rotWithShape="1">
                <a:blip r:embed="rId7"/>
                <a:stretch>
                  <a:fillRect l="-3" r="-3104" b="-2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QO_8_AN.1_1#4ad9581cb?iti=53&amp;htil=16&amp;vcp=1&amp;vis=1&amp;pid=4713c2568&amp;color=0,0,0&amp;tib=255,255,255&amp;vtp=1&amp;vaab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570978" y="1548321"/>
            <a:ext cx="3959352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78466521?vcp=1&amp;pid=03e35ae2d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两种电荷</a:t>
            </a:r>
            <a:endParaRPr lang="en-US" altLang="zh-CN" sz="3200" dirty="0"/>
          </a:p>
        </p:txBody>
      </p:sp>
      <p:sp>
        <p:nvSpPr>
          <p:cNvPr id="3" name="P_7#88573a851?vcp=1&amp;pid=a78466521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摩擦起电：只是电荷从一个物体转移到了另一个物体，并没有创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造新的电荷。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判断带电种类的依据：①电荷间的相互作用规律；②得失电子的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情况（得到电子带负电，失去电子带正电）。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导体与绝缘体：①区分依据为是否容易导电，而不是能不能带电；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②导体与绝缘体在一定条件下可以相互转化。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875*306"/>
  <p:tag name="TABLE_ENDDRAG_RECT" val="35*182*875*306"/>
</p:tagLst>
</file>

<file path=ppt/theme/theme1.xml><?xml version="1.0" encoding="utf-8"?>
<a:theme xmlns:a="http://schemas.openxmlformats.org/drawingml/2006/main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3568</Words>
  <Application>Microsoft Office PowerPoint</Application>
  <PresentationFormat>宽屏</PresentationFormat>
  <Paragraphs>769</Paragraphs>
  <Slides>88</Slides>
  <Notes>87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88</vt:i4>
      </vt:variant>
    </vt:vector>
  </HeadingPairs>
  <TitlesOfParts>
    <vt:vector size="99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17</cp:revision>
  <dcterms:created xsi:type="dcterms:W3CDTF">2024-12-11T11:49:00Z</dcterms:created>
  <dcterms:modified xsi:type="dcterms:W3CDTF">2025-07-24T02:44:38Z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1AB90C80EE994F72ABB2ADCA1079533F_12</vt:lpwstr>
  </property>
  <property fmtid="{D5CDD505-2E9C-101B-9397-08002B2CF9AE}" pid="3" name="KSOProductBuildVer">
    <vt:lpwstr>2052-12.1.0.18912</vt:lpwstr>
  </property>
</Properties>
</file>