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20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325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5b371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79CA219-A386-4136-9F78-8A03F6D534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中国开始沦为半殖民地半封建社会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b371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AAFCD7-F5CB-4766-B18A-778EE587D2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中国开始沦为半殖民地半封建社会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5b371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539843-AE03-4648-8B64-0115EE1351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中国开始沦为半殖民地半封建社会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D0BAB53-A3E9-260D-33FA-A2E55B3D289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27F24F3-7BC7-40BF-87BE-61B03BBCDF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198F0E-9E91-4334-8F88-4E34104357B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239A14-243E-4F4D-97BF-16BDB22C3C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2912a57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f2419a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84876c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b92702a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12a57f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ff2419a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084876c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b92702a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05f1a8ba7?colgroup=3,3,23&amp;vcp=1&amp;pid=1d36556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602729"/>
              </p:ext>
            </p:extLst>
          </p:nvPr>
        </p:nvGraphicFramePr>
        <p:xfrm>
          <a:off x="539496" y="1544732"/>
          <a:ext cx="11112602" cy="4473132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（1）根本原因：英国为了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打开中国市场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掠夺原料和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倾销商品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保护鸦片走私活动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：林则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徐虎门销烟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1840年6月爆发—1841年初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英军强占香港岛—1841年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英军攻占厦门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—1842年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英军进犯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—1842年8月初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英军到达南京下关江面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被迫与英国签订中英《南京条约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5f1a8ba7?colgroup=3,3,23&amp;vcp=1&amp;pid=1d3655610&amp;color=0,0,0&amp;mp=1&amp;vtp=1&amp;vaab=1&amp;bt=1&amp;bbb=1">
            <a:extLst>
              <a:ext uri="{FF2B5EF4-FFF2-40B4-BE49-F238E27FC236}">
                <a16:creationId xmlns:a16="http://schemas.microsoft.com/office/drawing/2014/main" id="{8D1FEB78-8858-AE8C-9A46-4DB509EA43F0}"/>
              </a:ext>
            </a:extLst>
          </p:cNvPr>
          <p:cNvSpPr txBox="1"/>
          <p:nvPr/>
        </p:nvSpPr>
        <p:spPr>
          <a:xfrm>
            <a:off x="10933953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05f1a8ba7?colgroup=3,3,12,10&amp;vcp=1&amp;pid=1d36556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95215"/>
              </p:ext>
            </p:extLst>
          </p:nvPr>
        </p:nvGraphicFramePr>
        <p:xfrm>
          <a:off x="539496" y="2432812"/>
          <a:ext cx="11073384" cy="285750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69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关天培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战死（虎门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葛云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王锡朋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郑国鸿殉国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广州三元里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陈化成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牺牲（吴淞）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05f1a8ba7.table_image?iti=2&amp;tii=4&amp;vcp=1&amp;pid=1d3655610&amp;color=0,0,0&amp;mp=1&amp;vtp=1&amp;vaab=1&amp;bbb=1&amp;hb=1"/>
          <p:cNvSpPr/>
          <p:nvPr/>
        </p:nvSpPr>
        <p:spPr>
          <a:xfrm>
            <a:off x="7767828" y="3992594"/>
            <a:ext cx="376732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三元里平英团旧址——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三元古庙</a:t>
            </a:r>
            <a:endParaRPr lang="en-US" altLang="zh-CN" sz="2800" dirty="0"/>
          </a:p>
        </p:txBody>
      </p:sp>
      <p:sp>
        <p:nvSpPr>
          <p:cNvPr id="2" name="P_7_BD#05f1a8ba7?colgroup=3,3,12,10&amp;vcp=1&amp;pid=1d3655610&amp;color=0,0,0&amp;mp=1&amp;vtp=1&amp;vaab=1&amp;bt=1&amp;bbb=1">
            <a:extLst>
              <a:ext uri="{FF2B5EF4-FFF2-40B4-BE49-F238E27FC236}">
                <a16:creationId xmlns:a16="http://schemas.microsoft.com/office/drawing/2014/main" id="{181D0241-59B3-1861-083C-EF1FEBF53F79}"/>
              </a:ext>
            </a:extLst>
          </p:cNvPr>
          <p:cNvSpPr txBox="1"/>
          <p:nvPr/>
        </p:nvSpPr>
        <p:spPr>
          <a:xfrm>
            <a:off x="10894735" y="17244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三元古庙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30768" y="2639282"/>
            <a:ext cx="2463967" cy="13533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05f1a8ba7?colgroup=3,3,23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248682"/>
              </p:ext>
            </p:extLst>
          </p:nvPr>
        </p:nvGraphicFramePr>
        <p:xfrm>
          <a:off x="539496" y="2105342"/>
          <a:ext cx="11112602" cy="3351912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（1）清朝封建专制制度腐败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统治者昏庸愚昧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敌视人民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对外妥协投降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）中国经济和武器装备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（3）英国综合国力强大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战争准备充分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改变了中国历史发展的进程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中国独立主权的完整性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遭到破坏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自然经济遭到破坏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开始沦为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鸦片战争成为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中国近代史的开端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5f1a8ba7?colgroup=3,3,23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AE91278E-95D3-FD10-93EB-37B7B7C5C0EF}"/>
              </a:ext>
            </a:extLst>
          </p:cNvPr>
          <p:cNvSpPr txBox="1"/>
          <p:nvPr/>
        </p:nvSpPr>
        <p:spPr>
          <a:xfrm>
            <a:off x="1093395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05f1a8ba7?colgroup=3,3,12,10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42786"/>
              </p:ext>
            </p:extLst>
          </p:nvPr>
        </p:nvGraphicFramePr>
        <p:xfrm>
          <a:off x="539496" y="2099056"/>
          <a:ext cx="11073384" cy="363220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6448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《南京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年8月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丧权辱国的不平等条约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600"/>
                        </a:lnSpc>
                      </a:pPr>
                      <a:r>
                        <a:rPr lang="en-US" altLang="zh-CN" sz="15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05f1a8ba7.table_image?iti=3&amp;tii=6&amp;vcp=1&amp;pid=1d3655610&amp;color=0,0,0&amp;vtp=1&amp;vaab=1&amp;bbb=1&amp;hb=1"/>
          <p:cNvSpPr/>
          <p:nvPr/>
        </p:nvSpPr>
        <p:spPr>
          <a:xfrm>
            <a:off x="7767828" y="4326350"/>
            <a:ext cx="376732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中英《南京条约》签订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时的场景（绘画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05f1a8ba7?colgroup=3,3,12,10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9C7EA0FD-E38C-0341-2FC1-854571DD0260}"/>
              </a:ext>
            </a:extLst>
          </p:cNvPr>
          <p:cNvSpPr txBox="1"/>
          <p:nvPr/>
        </p:nvSpPr>
        <p:spPr>
          <a:xfrm>
            <a:off x="10894735" y="1390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南京条约》签订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67828" y="2408657"/>
            <a:ext cx="3483864" cy="191769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05f1a8ba7?colgroup=3,3,23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394824"/>
              </p:ext>
            </p:extLst>
          </p:nvPr>
        </p:nvGraphicFramePr>
        <p:xfrm>
          <a:off x="539496" y="1556480"/>
          <a:ext cx="11112602" cy="4449636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《南京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的签订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及危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（1）通商：开放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厦门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宁波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为通商口岸——便利了外国资本主义向中国倾销商品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和掠夺原料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中国自然经济遭到破坏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（2）割地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给英国——破坏了中国的主权独立和领土完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（3）赔款：赔款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100万银元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——加重了中国人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激化了阶级矛盾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（4）议税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：英商进出口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货物应纳税款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必须经过双方协议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——中国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关税自主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被破坏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清政府财政收入减少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5f1a8ba7?colgroup=3,3,23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4C5D308D-73C4-C921-7B04-9B9C876E2ED4}"/>
              </a:ext>
            </a:extLst>
          </p:cNvPr>
          <p:cNvSpPr txBox="1"/>
          <p:nvPr/>
        </p:nvSpPr>
        <p:spPr>
          <a:xfrm>
            <a:off x="10933953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05f1a8ba7?colgroup=3,26&amp;vcp=1&amp;pid=1d36556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917013"/>
              </p:ext>
            </p:extLst>
          </p:nvPr>
        </p:nvGraphicFramePr>
        <p:xfrm>
          <a:off x="539496" y="2665952"/>
          <a:ext cx="11113133" cy="2230692"/>
        </p:xfrm>
        <a:graphic>
          <a:graphicData uri="http://schemas.openxmlformats.org/drawingml/2006/table">
            <a:tbl>
              <a:tblPr/>
              <a:tblGrid>
                <a:gridCol w="1268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1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《虎门条约》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（1843年）：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英国从中获得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领事裁判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片面最惠国待遇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和在通商口岸租地建房的权利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美《望厦条约》和中法《黄埔条约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》（1844年）：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除享受英国在华取得的各种特权外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还扩大了侵略权益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5f1a8ba7?colgroup=3,26&amp;vcp=1&amp;pid=1d3655610&amp;color=0,0,0&amp;mp=1&amp;vtp=1&amp;vaab=1&amp;bt=1&amp;bbb=1">
            <a:extLst>
              <a:ext uri="{FF2B5EF4-FFF2-40B4-BE49-F238E27FC236}">
                <a16:creationId xmlns:a16="http://schemas.microsoft.com/office/drawing/2014/main" id="{73EBB743-CA4E-0E51-B57F-79155499CD7C}"/>
              </a:ext>
            </a:extLst>
          </p:cNvPr>
          <p:cNvSpPr txBox="1"/>
          <p:nvPr/>
        </p:nvSpPr>
        <p:spPr>
          <a:xfrm>
            <a:off x="10934484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dd2e338?vcp=1&amp;pid=b00c8ff02&amp;color=0,0,0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8449bcc0?sp=1&amp;vcp=1&amp;pid=33dd2e33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鸦片战争对中国近代社会的重要影响</a:t>
            </a:r>
            <a:endParaRPr lang="en-US" altLang="zh-CN" sz="2800" dirty="0"/>
          </a:p>
        </p:txBody>
      </p:sp>
      <p:graphicFrame>
        <p:nvGraphicFramePr>
          <p:cNvPr id="21" name="P_7_BD#78449bcc0?colgroup=2,14,12&amp;vcp=1&amp;pid=33dd2e3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853671"/>
              </p:ext>
            </p:extLst>
          </p:nvPr>
        </p:nvGraphicFramePr>
        <p:xfrm>
          <a:off x="539496" y="1929556"/>
          <a:ext cx="11082528" cy="277679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中国由一个落后封闭但独立自主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的封建国家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开始沦为半殖民地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半封建性质的国家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中国的主权和领土完整开始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遭到破坏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自给自足的自然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经济开始解体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中国被迫卷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入资本主义世界市场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78449bcc0?colgroup=2,14,12&amp;vcp=1&amp;pid=33dd2e33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633677"/>
              </p:ext>
            </p:extLst>
          </p:nvPr>
        </p:nvGraphicFramePr>
        <p:xfrm>
          <a:off x="539496" y="2396172"/>
          <a:ext cx="11082528" cy="277679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由农民阶级与地主阶级的矛盾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转变为外国资本主义与中华民族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（最主要的矛盾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主义与人民大众的矛盾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侵略与抗争成为中国近代史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的一条重要主线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8449bcc0?colgroup=2,14,12&amp;vcp=1&amp;pid=33dd2e338&amp;color=0,0,0&amp;vtp=1&amp;vaab=1&amp;bt=1&amp;bbb=1">
            <a:extLst>
              <a:ext uri="{FF2B5EF4-FFF2-40B4-BE49-F238E27FC236}">
                <a16:creationId xmlns:a16="http://schemas.microsoft.com/office/drawing/2014/main" id="{8DA37812-709E-C484-A934-DBC6E2B5EFE9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78449bcc0?colgroup=2,14,12&amp;vcp=1&amp;pid=33dd2e33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101847"/>
              </p:ext>
            </p:extLst>
          </p:nvPr>
        </p:nvGraphicFramePr>
        <p:xfrm>
          <a:off x="539496" y="1280826"/>
          <a:ext cx="11082528" cy="5007484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由原先的单纯反对本国封建势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转变为反对外国资本主义侵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略和反对本国封建主义压迫的双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重革命任务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中国从此进入旧民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主主义革命时期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农民阶级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地主阶级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无产阶级掀起一系列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救亡图存的运动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一些爱国知识分子受鸦片战争的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开始睁眼看世界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寻求革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新救国的方法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林则徐编译《四洲志》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源编著《海国图志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师夷长技以制夷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8449bcc0?colgroup=2,14,12&amp;vcp=1&amp;pid=33dd2e338&amp;color=0,0,0&amp;mp=1&amp;vtp=1&amp;vaab=1&amp;bt=1&amp;bbb=1">
            <a:extLst>
              <a:ext uri="{FF2B5EF4-FFF2-40B4-BE49-F238E27FC236}">
                <a16:creationId xmlns:a16="http://schemas.microsoft.com/office/drawing/2014/main" id="{AC677CE0-EA35-1AAF-610F-D333C1EBE44B}"/>
              </a:ext>
            </a:extLst>
          </p:cNvPr>
          <p:cNvSpPr txBox="1"/>
          <p:nvPr/>
        </p:nvSpPr>
        <p:spPr>
          <a:xfrm>
            <a:off x="10903879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0628d601?vcp=1&amp;pid=b00c8ff0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55301616?sp=1&amp;vcp=1&amp;pid=90628d601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半殖民地半封建社会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指政治上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经济上受帝国主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义国家控制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封建经济逐步瓦解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资本主义因素已得到一定发展的社会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鸦片战争之所以成为中国近代史的开端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是因为它标志着中国的社会性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质发生了变化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鸦片战争的历史启迪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国家兴亡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匹夫有责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主义精神永留史册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要重视科技创新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大力发展生产力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要有忧患意识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和与时俱进的精神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落后就要挨打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b7066ac?vcp=1&amp;pid=6ff2419a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第二次鸦片战争</a:t>
            </a:r>
            <a:endParaRPr lang="en-US" altLang="zh-CN" sz="3200" dirty="0"/>
          </a:p>
        </p:txBody>
      </p:sp>
      <p:sp>
        <p:nvSpPr>
          <p:cNvPr id="3" name="C_6_BD#a4120f52f?vcp=1&amp;pid=ccb7066a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bdfcf94?vcp=1&amp;pid=a4120f52f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了解英法联军火烧圆明园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俄国割占中国北方大片领土等两次鸦片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战争期间的主要史事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以及不平等条约的签订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初步认识鸦片战争对中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国近代社会的影响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70cf401?vcp=1&amp;pid=ccb7066a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6" name="P_7_BD#007ef90d2?colgroup=2,2,23&amp;vcp=1&amp;pid=b370cf4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844201"/>
              </p:ext>
            </p:extLst>
          </p:nvPr>
        </p:nvGraphicFramePr>
        <p:xfrm>
          <a:off x="539496" y="1295191"/>
          <a:ext cx="11091672" cy="2216468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164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1856年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列强不满足既得利益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打开中国市场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扩大侵略权益（根本原因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亚罗号事件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马神甫事件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（直接原因）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007ef90d2?colgroup=2,2,23&amp;vcp=1&amp;pid=b370cf4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09659"/>
              </p:ext>
            </p:extLst>
          </p:nvPr>
        </p:nvGraphicFramePr>
        <p:xfrm>
          <a:off x="539496" y="2111216"/>
          <a:ext cx="11091672" cy="3340164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（1）第一阶段：1856年10月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英军炮轰广州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英法联军北上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攻陷大沽炮台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逼近天津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被迫签订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《天津条约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（2）第二阶段：1860年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法再次出兵占领天津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进逼北京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英法联军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火烧圆明园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控制北京城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清政府被迫签订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《北京条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mp=1&amp;vtp=1&amp;vaab=1&amp;bt=1&amp;bbb=1">
            <a:extLst>
              <a:ext uri="{FF2B5EF4-FFF2-40B4-BE49-F238E27FC236}">
                <a16:creationId xmlns:a16="http://schemas.microsoft.com/office/drawing/2014/main" id="{51868129-259B-483E-FF93-DEE60CD03A06}"/>
              </a:ext>
            </a:extLst>
          </p:cNvPr>
          <p:cNvSpPr txBox="1"/>
          <p:nvPr/>
        </p:nvSpPr>
        <p:spPr>
          <a:xfrm>
            <a:off x="10913023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007ef90d2?colgroup=2,2,23&amp;vcp=1&amp;pid=b370cf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068373"/>
              </p:ext>
            </p:extLst>
          </p:nvPr>
        </p:nvGraphicFramePr>
        <p:xfrm>
          <a:off x="539496" y="1588230"/>
          <a:ext cx="11091672" cy="439858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《天津条约》（1858年）：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西方列强获得了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公使进驻北京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增开汉口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等十处为通商口岸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国商船和军舰可以在长江各口岸自由航行等特权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（2）《通商章程善后条约》（1858年）：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承认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鸦片贸易的合法化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北京条约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（1860年）：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清政府承认《天津条约》继续有效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为商埠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九龙司地方一区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赔款额也大幅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vtp=1&amp;vaab=1&amp;bt=1&amp;bbb=1">
            <a:extLst>
              <a:ext uri="{FF2B5EF4-FFF2-40B4-BE49-F238E27FC236}">
                <a16:creationId xmlns:a16="http://schemas.microsoft.com/office/drawing/2014/main" id="{AE8823DC-D396-BE79-3536-7C2068FE0644}"/>
              </a:ext>
            </a:extLst>
          </p:cNvPr>
          <p:cNvSpPr txBox="1"/>
          <p:nvPr/>
        </p:nvSpPr>
        <p:spPr>
          <a:xfrm>
            <a:off x="10913023" y="8798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007ef90d2?colgroup=2,2,23&amp;vcp=1&amp;pid=b370cf4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719993"/>
              </p:ext>
            </p:extLst>
          </p:nvPr>
        </p:nvGraphicFramePr>
        <p:xfrm>
          <a:off x="539496" y="2665952"/>
          <a:ext cx="11091672" cy="2230692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第二次鸦片战争使中国丧失更多主权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国等西方侵略势力由东南沿海一带深入到长江中下游地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俄国占领中国北方大片领土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中国的半殖民地化程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mp=1&amp;vtp=1&amp;vaab=1&amp;bt=1&amp;bbb=1">
            <a:extLst>
              <a:ext uri="{FF2B5EF4-FFF2-40B4-BE49-F238E27FC236}">
                <a16:creationId xmlns:a16="http://schemas.microsoft.com/office/drawing/2014/main" id="{DEDE72D9-0000-1F54-DE72-5C5D0FE5E7FF}"/>
              </a:ext>
            </a:extLst>
          </p:cNvPr>
          <p:cNvSpPr txBox="1"/>
          <p:nvPr/>
        </p:nvSpPr>
        <p:spPr>
          <a:xfrm>
            <a:off x="1091302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007ef90d2?colgroup=2,2,23&amp;vcp=1&amp;pid=b370cf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943282"/>
              </p:ext>
            </p:extLst>
          </p:nvPr>
        </p:nvGraphicFramePr>
        <p:xfrm>
          <a:off x="539496" y="2679414"/>
          <a:ext cx="11091672" cy="2222500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侵占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从19世纪50年代到80年代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共割占中国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东北和西北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平方千米领土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7ef90d2?colgroup=2,2,23&amp;vcp=1&amp;pid=b370cf401&amp;color=0,0,0&amp;vtp=1&amp;vaab=1&amp;bt=1&amp;bbb=1">
            <a:extLst>
              <a:ext uri="{FF2B5EF4-FFF2-40B4-BE49-F238E27FC236}">
                <a16:creationId xmlns:a16="http://schemas.microsoft.com/office/drawing/2014/main" id="{B0079675-B5D9-5259-AA38-52DE30C950C1}"/>
              </a:ext>
            </a:extLst>
          </p:cNvPr>
          <p:cNvSpPr txBox="1"/>
          <p:nvPr/>
        </p:nvSpPr>
        <p:spPr>
          <a:xfrm>
            <a:off x="10913023" y="19710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30abf340?vcp=1&amp;pid=ccb7066ac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3b85fee6f?iti=4&amp;vcp=1&amp;pid=130abf3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00"/>
          <a:stretch>
            <a:fillRect/>
          </a:stretch>
        </p:blipFill>
        <p:spPr>
          <a:xfrm>
            <a:off x="6183824" y="1119733"/>
            <a:ext cx="284130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3b85fee6f?iti=4&amp;vcp=1&amp;pid=130abf340&amp;color=0,0,0&amp;vtp=1&amp;vaab=1&amp;bbb=1"/>
          <p:cNvSpPr/>
          <p:nvPr/>
        </p:nvSpPr>
        <p:spPr>
          <a:xfrm>
            <a:off x="2858167" y="3166973"/>
            <a:ext cx="64817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中英《天津条约》签订时的场景（绘画）</a:t>
            </a:r>
            <a:endParaRPr lang="en-US" altLang="zh-CN" sz="2800" dirty="0"/>
          </a:p>
        </p:txBody>
      </p:sp>
      <p:pic>
        <p:nvPicPr>
          <p:cNvPr id="5" name="P_7_BD#3b85fee6f?iti=5&amp;vcp=1&amp;pid=130abf34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3774033"/>
            <a:ext cx="5888736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3b85fee6f?iti=5&amp;vcp=1&amp;pid=130abf340&amp;color=0,0,0&amp;vtp=1&amp;vaab=1&amp;bbb=1"/>
          <p:cNvSpPr/>
          <p:nvPr/>
        </p:nvSpPr>
        <p:spPr>
          <a:xfrm>
            <a:off x="4636167" y="5949289"/>
            <a:ext cx="29257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圆明园大水法遗址</a:t>
            </a:r>
            <a:endParaRPr lang="en-US" altLang="zh-CN" sz="2800" dirty="0"/>
          </a:p>
        </p:txBody>
      </p:sp>
      <p:pic>
        <p:nvPicPr>
          <p:cNvPr id="7" name="图片 6" descr="《天津条约》签订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12343" y="1119733"/>
            <a:ext cx="2771481" cy="1920240"/>
          </a:xfrm>
          <a:prstGeom prst="rect">
            <a:avLst/>
          </a:prstGeom>
        </p:spPr>
      </p:pic>
      <p:pic>
        <p:nvPicPr>
          <p:cNvPr id="8" name="图片 7" descr="圆明园大水法遗址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54680" y="3774033"/>
            <a:ext cx="2781171" cy="20482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6ac4cb9?vcp=1&amp;pid=ccb7066a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2fda3744a?sp=1&amp;vcp=1&amp;pid=776ac4cb9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鸦片战争后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英国的棉布在中国滞销的主要原因是中国自给自足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的自然经济对西方商品的抵制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在第二次鸦片战争中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俄国主要侵占中国领土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而英国和法国是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较为先进的资本主义国家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更关注经济特权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以谋取经济利益为主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英法联军火烧圆明园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充分暴露了侵略者野蛮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凶残的本质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是对世界文明的破坏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给中国文化造成了不可弥补的损失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这启示我们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勿忘国耻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落后就要挨打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b4201f86?vcp=1&amp;pid=6ff2419a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太平天国运动</a:t>
            </a:r>
            <a:endParaRPr lang="en-US" altLang="zh-CN" sz="3200" dirty="0"/>
          </a:p>
        </p:txBody>
      </p:sp>
      <p:sp>
        <p:nvSpPr>
          <p:cNvPr id="3" name="C_6_BD#63379a5f3?vcp=1&amp;pid=1b4201f8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d3b8ce5b?vcp=1&amp;pid=63379a5f3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了解太平天国运动的兴衰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c432948?vcp=1&amp;pid=1b4201f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4" name="P_7_BD#882ba45c4?colgroup=3,26&amp;vcp=1&amp;pid=79c43294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727623"/>
              </p:ext>
            </p:extLst>
          </p:nvPr>
        </p:nvGraphicFramePr>
        <p:xfrm>
          <a:off x="539496" y="1295191"/>
          <a:ext cx="11113578" cy="4314572"/>
        </p:xfrm>
        <a:graphic>
          <a:graphicData uri="http://schemas.openxmlformats.org/drawingml/2006/table">
            <a:tbl>
              <a:tblPr/>
              <a:tblGrid>
                <a:gridCol w="1429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5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1851—1864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洪秀全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鸦片战争的失败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进一步加深了清政府的统治危机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级与劳动群众之间的矛盾日益尖锐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农民的反抗斗争不断在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各地发生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73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11400"/>
                        </a:lnSpc>
                      </a:pPr>
                      <a:r>
                        <a:rPr lang="en-US" altLang="zh-CN" sz="6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882ba45c4.table_image?tii=7&amp;vcp=1&amp;pid=79c43294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8753" y="4206413"/>
            <a:ext cx="892454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912a57f0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2912a57f0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882ba45c4?colgroup=3,3,2,14,5&amp;vcp=1&amp;pid=79c43294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98375"/>
              </p:ext>
            </p:extLst>
          </p:nvPr>
        </p:nvGraphicFramePr>
        <p:xfrm>
          <a:off x="539496" y="1521682"/>
          <a:ext cx="11055096" cy="4519232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49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田亩制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不分男女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按人口和年龄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配土地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2100"/>
                        </a:lnSpc>
                      </a:pPr>
                      <a:r>
                        <a:rPr lang="en-US" altLang="zh-CN" sz="17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（1）进步性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：反映了千百年来农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民要求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得到土地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的强烈愿望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于发动和鼓舞广大农民起来参加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反封建斗争起了积极的作用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：带有很大的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空想色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而在实践中难以施行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882ba45c4.table_image?iti=6&amp;tii=9&amp;vcp=1&amp;pid=79c432948&amp;color=0,0,0&amp;vtp=1&amp;vaab=1&amp;bbb=1&amp;hb=1"/>
          <p:cNvSpPr/>
          <p:nvPr/>
        </p:nvSpPr>
        <p:spPr>
          <a:xfrm>
            <a:off x="9528049" y="4522946"/>
            <a:ext cx="199339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《天朝田亩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》书影</a:t>
            </a:r>
            <a:endParaRPr lang="en-US" altLang="zh-CN" sz="2800" dirty="0"/>
          </a:p>
        </p:txBody>
      </p:sp>
      <p:sp>
        <p:nvSpPr>
          <p:cNvPr id="2" name="P_7_BD#882ba45c4?colgroup=3,3,2,14,5&amp;vcp=1&amp;pid=79c432948&amp;color=0,0,0&amp;vtp=1&amp;vaab=1&amp;bt=1&amp;bbb=1">
            <a:extLst>
              <a:ext uri="{FF2B5EF4-FFF2-40B4-BE49-F238E27FC236}">
                <a16:creationId xmlns:a16="http://schemas.microsoft.com/office/drawing/2014/main" id="{21F6328E-1D60-6E23-9E1C-9B5A32EAA6A1}"/>
              </a:ext>
            </a:extLst>
          </p:cNvPr>
          <p:cNvSpPr txBox="1"/>
          <p:nvPr/>
        </p:nvSpPr>
        <p:spPr>
          <a:xfrm>
            <a:off x="10876447" y="8132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天朝田亩制度.jpeg"/>
          <p:cNvPicPr/>
          <p:nvPr/>
        </p:nvPicPr>
        <p:blipFill>
          <a:blip r:embed="rId3"/>
          <a:srcRect l="63569" t="8100" r="3564" b="8411"/>
          <a:stretch>
            <a:fillRect/>
          </a:stretch>
        </p:blipFill>
        <p:spPr>
          <a:xfrm>
            <a:off x="9706356" y="2108930"/>
            <a:ext cx="1636776" cy="241401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882ba45c4?colgroup=2,2,3,10,10&amp;vcp=1&amp;pid=79c4329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35447"/>
              </p:ext>
            </p:extLst>
          </p:nvPr>
        </p:nvGraphicFramePr>
        <p:xfrm>
          <a:off x="539496" y="2072068"/>
          <a:ext cx="11055096" cy="3418460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1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洪仁玕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向西方学习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内政等一系列政治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受当时历史条件的限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未能付诸实践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882ba45c4.table_image?iti=7&amp;tii=11&amp;vcp=1&amp;pid=79c432948&amp;color=0,0,0&amp;mp=1&amp;vtp=1&amp;vaab=1&amp;bbb=1"/>
          <p:cNvSpPr/>
          <p:nvPr/>
        </p:nvSpPr>
        <p:spPr>
          <a:xfrm>
            <a:off x="8234330" y="4654010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《资政新篇》书影</a:t>
            </a:r>
            <a:endParaRPr lang="en-US" altLang="zh-CN" sz="2800" dirty="0"/>
          </a:p>
        </p:txBody>
      </p:sp>
      <p:sp>
        <p:nvSpPr>
          <p:cNvPr id="2" name="P_7_BD#882ba45c4?colgroup=2,2,3,10,10&amp;vcp=1&amp;pid=79c432948&amp;color=0,0,0&amp;mp=1&amp;vtp=1&amp;vaab=1&amp;bt=1&amp;bbb=1">
            <a:extLst>
              <a:ext uri="{FF2B5EF4-FFF2-40B4-BE49-F238E27FC236}">
                <a16:creationId xmlns:a16="http://schemas.microsoft.com/office/drawing/2014/main" id="{28B8E1B2-C52D-5A64-8794-5F208675381C}"/>
              </a:ext>
            </a:extLst>
          </p:cNvPr>
          <p:cNvSpPr txBox="1"/>
          <p:nvPr/>
        </p:nvSpPr>
        <p:spPr>
          <a:xfrm>
            <a:off x="10876447" y="1363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资政新篇》书影1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700175" y="2532602"/>
            <a:ext cx="2176272" cy="21214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882ba45c4?colgroup=3,26&amp;vcp=1&amp;pid=79c4329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2061"/>
              </p:ext>
            </p:extLst>
          </p:nvPr>
        </p:nvGraphicFramePr>
        <p:xfrm>
          <a:off x="539496" y="1469802"/>
          <a:ext cx="11113578" cy="3918396"/>
        </p:xfrm>
        <a:graphic>
          <a:graphicData uri="http://schemas.openxmlformats.org/drawingml/2006/table">
            <a:tbl>
              <a:tblPr/>
              <a:tblGrid>
                <a:gridCol w="1429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5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农民阶级的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战略上的失误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中外反动势力勾结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联合绞杀太平天国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（1）积极性：是中国历史上规模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最宏大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的一次农民战争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重地打击了清朝的统治和外国侵略势力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：由于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农民阶级的局限性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无法提出切合实际的革命纲领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止和克服领导集团的腐败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也无法长期保持领导集团的团结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受时代和阶级的局限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农民阶级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不能领导中国革命取得成功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1071b1c?vcp=1&amp;pid=1b4201f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1bc5b6ec?sp=1&amp;vcp=1&amp;pid=581071b1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与以往的农民战争相比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太平天国运动具有新的时代特点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反封建的同时反侵略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2.（唯物史观）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天朝田亩制度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反映了农民的愿望和要求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了农民的革命积极性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但没有调动其生产积极性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因为它要求平均分配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所有农副产品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具有绝对平均主义的性质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资政新篇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没有反映农民的愿望和要求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它不是农民战争实践的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产物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而是当时少数先进的中国人最早提出的在中国发展资本主义的方案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084876ce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5084876ce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9554f710d?vaa=1&amp;vcp=1&amp;vis=1&amp;pid=5084876ce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【项目化学习】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）同学们正以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抗争与探索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为主题进行项目化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学习，请你参与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#9554f710d?sp=1&amp;vaa=1&amp;vcp=1&amp;vis=1&amp;pid=5084876ce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【见证历史的雕刻作品】</a:t>
            </a:r>
            <a:endParaRPr lang="en-US" altLang="zh-CN" sz="2800" dirty="0"/>
          </a:p>
        </p:txBody>
      </p:sp>
      <p:sp>
        <p:nvSpPr>
          <p:cNvPr id="4" name="QO_6_BD.2_1#768b6b735?sp=1&amp;vaa=1&amp;vcp=1&amp;vis=1&amp;pid=9554f710d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（1）同学们找到两幅人民英雄纪念碑浮雕的图片，请你将下表内容补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O_6_BD.2_2#768b6b735?colgroup=6,11,11&amp;vaa=1&amp;vcp=1&amp;vis=1&amp;pid=9554f710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097482"/>
              </p:ext>
            </p:extLst>
          </p:nvPr>
        </p:nvGraphicFramePr>
        <p:xfrm>
          <a:off x="539496" y="1192688"/>
          <a:ext cx="11073384" cy="4879849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637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400"/>
                        </a:lnSpc>
                      </a:pPr>
                      <a:r>
                        <a:rPr lang="en-US" altLang="zh-CN" sz="6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700"/>
                        </a:lnSpc>
                      </a:pPr>
                      <a:r>
                        <a:rPr lang="en-US" altLang="zh-CN" sz="7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金田起义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装满鸦片的箱子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愤怒的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中国人民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放有石灰的窑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后面的炮台和战船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入选理由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QO_6_BD.2_3#768b6b735.table_image?tii=12&amp;vaa=1&amp;vcp=1&amp;vis=1&amp;pid=9554f710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296" y="1379886"/>
            <a:ext cx="329184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 descr="金田起义浮雕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08392" y="1379886"/>
            <a:ext cx="3447288" cy="13578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768b6b735?vaa=1&amp;vcp=1&amp;vis=1&amp;pid=9554f710d&amp;color=0,0,0&amp;mp=1&amp;vtp=1&amp;vaab=1&amp;bt=1&amp;bbb=1&amp;hb=1"/>
          <p:cNvSpPr/>
          <p:nvPr/>
        </p:nvSpPr>
        <p:spPr>
          <a:xfrm>
            <a:off x="421801" y="91156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虎门销烟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虎门销烟是中国人民禁烟斗争的伟大胜利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显示了中华民族反抗外来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侵略的坚强意志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人们拿着大刀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锄头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扛着土炮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从山坡上冲下来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革命的旌旗迎风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飘扬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金田起义是太平天国运动开始的标志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太平天国运动是中国历史上规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模最宏大的一次农民战争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沉重地打击了清朝的统治和外国侵略势力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谱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写了中国近代史上壮烈的一章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a8926012?sp=1&amp;vcp=1&amp;vis=1&amp;pid=9554f710d&amp;color=0,0,0&amp;vtp=1&amp;vaab=1&amp;bt=1&amp;bbb=1"/>
          <p:cNvSpPr/>
          <p:nvPr/>
        </p:nvSpPr>
        <p:spPr>
          <a:xfrm>
            <a:off x="539496" y="7524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【反映历史的文献著作】</a:t>
            </a:r>
            <a:endParaRPr lang="en-US" altLang="zh-CN" sz="2800" dirty="0"/>
          </a:p>
        </p:txBody>
      </p:sp>
      <p:sp>
        <p:nvSpPr>
          <p:cNvPr id="3" name="QO_6_BD.4_1#38b7790fd?sp=1&amp;vaa=1&amp;vcp=1&amp;vis=1&amp;pid=9554f710d&amp;color=0,0,0&amp;vtp=1&amp;vaab=1&amp;bbb=1&amp;hb=1"/>
          <p:cNvSpPr/>
          <p:nvPr/>
        </p:nvSpPr>
        <p:spPr>
          <a:xfrm>
            <a:off x="539496" y="13801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（2）同学们查阅资料后制作了以下资料卡片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，请你帮他们将内容补充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4" name="QO_6_BD.4_2#38b7790fd?colgroup=5,18,5&amp;vaa=1&amp;vcp=1&amp;vis=1&amp;pid=9554f710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046616"/>
              </p:ext>
            </p:extLst>
          </p:nvPr>
        </p:nvGraphicFramePr>
        <p:xfrm>
          <a:off x="539496" y="2711068"/>
          <a:ext cx="11082528" cy="337540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《海国图志》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《资政新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介绍了西方的历史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地理和科技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师夷长技以制夷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38b7790fd?vaa=1&amp;vcp=1&amp;vis=1&amp;pid=9554f710d&amp;color=0,0,0&amp;vtp=1&amp;vaab=1&amp;bt=1&amp;bbb=1&amp;hb=1"/>
          <p:cNvSpPr/>
          <p:nvPr/>
        </p:nvSpPr>
        <p:spPr>
          <a:xfrm>
            <a:off x="448961" y="14552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洪仁玕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提出向西方学习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改革内政等一系列政治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外交主张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都主张向西方学习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都是在外敌入侵后进行的强国探索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928182a?vcp=1&amp;pid=2912a57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3b949eec?vcp=1&amp;pid=1992818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d51ab337?sp=1&amp;vcp=1&amp;vis=1&amp;pid=9554f710d&amp;color=0,0,0&amp;vtp=1&amp;vaab=1&amp;bt=1&amp;bbb=1"/>
          <p:cNvSpPr/>
          <p:nvPr/>
        </p:nvSpPr>
        <p:spPr>
          <a:xfrm>
            <a:off x="539496" y="9539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【推动历史的英雄人物】</a:t>
            </a:r>
            <a:endParaRPr lang="en-US" altLang="zh-CN" sz="2800" dirty="0"/>
          </a:p>
        </p:txBody>
      </p:sp>
      <p:sp>
        <p:nvSpPr>
          <p:cNvPr id="3" name="QO_6_BD.6_1#c2caca727?sp=1&amp;vaa=1&amp;vcp=1&amp;vis=1&amp;pid=9554f710d&amp;color=0,0,0&amp;vtp=1&amp;vaab=1&amp;bbb=1"/>
          <p:cNvSpPr/>
          <p:nvPr/>
        </p:nvSpPr>
        <p:spPr>
          <a:xfrm>
            <a:off x="539496" y="1573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（3）同学们搜集了以下在历史上作出过突出贡献的人物的图片。</a:t>
            </a:r>
            <a:endParaRPr lang="en-US" altLang="zh-CN" sz="2800" dirty="0"/>
          </a:p>
        </p:txBody>
      </p:sp>
      <p:graphicFrame>
        <p:nvGraphicFramePr>
          <p:cNvPr id="46" name="QO_6_BD.6_2#c2caca727?colgroup=5,5,5,5,5&amp;vaa=1&amp;vcp=1&amp;vis=1&amp;pid=9554f710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25100"/>
              </p:ext>
            </p:extLst>
          </p:nvPr>
        </p:nvGraphicFramePr>
        <p:xfrm>
          <a:off x="539496" y="2257266"/>
          <a:ext cx="11073384" cy="2400300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5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QO_6_BD.6_4#c2caca727.table_image?iti=8&amp;tii=15&amp;vaa=1&amp;vcp=1&amp;vis=1&amp;pid=9554f710d&amp;color=0,0,0&amp;vtp=1&amp;vaab=1&amp;bbb=1"/>
          <p:cNvSpPr/>
          <p:nvPr/>
        </p:nvSpPr>
        <p:spPr>
          <a:xfrm>
            <a:off x="1076611" y="3961828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戚继光</a:t>
            </a:r>
            <a:endParaRPr lang="en-US" altLang="zh-CN" sz="2800" dirty="0"/>
          </a:p>
        </p:txBody>
      </p:sp>
      <p:sp>
        <p:nvSpPr>
          <p:cNvPr id="8" name="QO_6_BD.6_6#c2caca727.table_image?iti=9&amp;tii=17&amp;vaa=1&amp;vcp=1&amp;vis=1&amp;pid=9554f710d&amp;color=0,0,0&amp;vtp=1&amp;vaab=1&amp;bbb=1"/>
          <p:cNvSpPr/>
          <p:nvPr/>
        </p:nvSpPr>
        <p:spPr>
          <a:xfrm>
            <a:off x="3280315" y="395725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郑成功</a:t>
            </a:r>
            <a:endParaRPr lang="en-US" altLang="zh-CN" sz="2800" dirty="0"/>
          </a:p>
        </p:txBody>
      </p:sp>
      <p:pic>
        <p:nvPicPr>
          <p:cNvPr id="9" name="QO_6_BD.6_7#c2caca727.table_image?iti=10&amp;tii=18&amp;vaa=1&amp;vcp=1&amp;vis=1&amp;pid=9554f71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0388" y="2335212"/>
            <a:ext cx="129844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O_6_BD.6_8#c2caca727.table_image?iti=10&amp;tii=19&amp;vaa=1&amp;vcp=1&amp;vis=1&amp;pid=9554f710d&amp;color=0,0,0&amp;vtp=1&amp;vaab=1&amp;bbb=1"/>
          <p:cNvSpPr/>
          <p:nvPr/>
        </p:nvSpPr>
        <p:spPr>
          <a:xfrm>
            <a:off x="5465731" y="3961828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林则徐</a:t>
            </a:r>
            <a:endParaRPr lang="en-US" altLang="zh-CN" sz="2800" dirty="0"/>
          </a:p>
        </p:txBody>
      </p:sp>
      <p:sp>
        <p:nvSpPr>
          <p:cNvPr id="12" name="QO_6_BD.6_10#c2caca727.table_image?iti=11&amp;tii=21&amp;vaa=1&amp;vcp=1&amp;vis=1&amp;pid=9554f710d&amp;color=0,0,0&amp;vtp=1&amp;vaab=1&amp;bbb=1"/>
          <p:cNvSpPr/>
          <p:nvPr/>
        </p:nvSpPr>
        <p:spPr>
          <a:xfrm>
            <a:off x="7350411" y="3961828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陈化成雕像</a:t>
            </a:r>
            <a:endParaRPr lang="en-US" altLang="zh-CN" sz="2800" dirty="0"/>
          </a:p>
        </p:txBody>
      </p:sp>
      <p:sp>
        <p:nvSpPr>
          <p:cNvPr id="14" name="QO_6_BD.6_12#c2caca727.table_image?iti=12&amp;tii=23&amp;vaa=1&amp;vcp=1&amp;vis=1&amp;pid=9554f710d&amp;color=0,0,0&amp;vtp=1&amp;vaab=1&amp;bbb=1"/>
          <p:cNvSpPr/>
          <p:nvPr/>
        </p:nvSpPr>
        <p:spPr>
          <a:xfrm>
            <a:off x="9946291" y="3961828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左宗棠</a:t>
            </a:r>
            <a:endParaRPr lang="en-US" altLang="zh-CN" sz="2800" dirty="0"/>
          </a:p>
        </p:txBody>
      </p:sp>
      <p:sp>
        <p:nvSpPr>
          <p:cNvPr id="15" name="QO_6_BD.6_13#c2caca727?vaa=1&amp;vcp=1&amp;vis=1&amp;pid=9554f710d&amp;color=0,0,0&amp;vtp=1&amp;vaab=1&amp;bbb=1&amp;hb=1"/>
          <p:cNvSpPr/>
          <p:nvPr/>
        </p:nvSpPr>
        <p:spPr>
          <a:xfrm>
            <a:off x="539496" y="4670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请你从中任选两个相互关联的历史人物，结合所学知识，自拟一个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观点并加以论述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16" name="图片 15" descr="戚继光.jpg"/>
          <p:cNvPicPr/>
          <p:nvPr/>
        </p:nvPicPr>
        <p:blipFill>
          <a:blip r:embed="rId4" cstate="print"/>
          <a:srcRect b="30297"/>
          <a:stretch>
            <a:fillRect/>
          </a:stretch>
        </p:blipFill>
        <p:spPr>
          <a:xfrm>
            <a:off x="914400" y="2466784"/>
            <a:ext cx="1472184" cy="1490472"/>
          </a:xfrm>
          <a:prstGeom prst="rect">
            <a:avLst/>
          </a:prstGeom>
        </p:spPr>
      </p:pic>
      <p:pic>
        <p:nvPicPr>
          <p:cNvPr id="17" name="图片 16" descr="郑成功画像.jpg"/>
          <p:cNvPicPr/>
          <p:nvPr/>
        </p:nvPicPr>
        <p:blipFill>
          <a:blip r:embed="rId5" cstate="print"/>
          <a:srcRect l="6162" t="2360" r="6246" b="7023"/>
          <a:stretch>
            <a:fillRect/>
          </a:stretch>
        </p:blipFill>
        <p:spPr>
          <a:xfrm>
            <a:off x="3280315" y="2466784"/>
            <a:ext cx="1472184" cy="1490472"/>
          </a:xfrm>
          <a:prstGeom prst="rect">
            <a:avLst/>
          </a:prstGeom>
        </p:spPr>
      </p:pic>
      <p:pic>
        <p:nvPicPr>
          <p:cNvPr id="18" name="图片 17" descr="陈化成雕像.webp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67387" y="2335212"/>
            <a:ext cx="1426464" cy="1499616"/>
          </a:xfrm>
          <a:prstGeom prst="rect">
            <a:avLst/>
          </a:prstGeom>
        </p:spPr>
      </p:pic>
      <p:pic>
        <p:nvPicPr>
          <p:cNvPr id="19" name="图片 18" descr="左宗棠.jpeg"/>
          <p:cNvPicPr/>
          <p:nvPr/>
        </p:nvPicPr>
        <p:blipFill>
          <a:blip r:embed="rId7" cstate="print"/>
          <a:srcRect l="15899" t="12477" r="21856" b="27478"/>
          <a:stretch>
            <a:fillRect/>
          </a:stretch>
        </p:blipFill>
        <p:spPr>
          <a:xfrm>
            <a:off x="9946291" y="2457640"/>
            <a:ext cx="1143000" cy="149961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c2caca727?vaa=1&amp;vcp=1&amp;vis=1&amp;pid=9554f710d&amp;color=0,0,0&amp;vtp=1&amp;vaab=1&amp;bt=1&amp;bbb=1&amp;hb=1"/>
          <p:cNvSpPr/>
          <p:nvPr/>
        </p:nvSpPr>
        <p:spPr>
          <a:xfrm>
            <a:off x="539496" y="70016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陈化成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左宗棠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民族英雄坚决捍卫国家主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1842年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英军进犯长江门户吴淞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江南提督陈化成率众抵抗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身负重伤的情况下仍挥旗督战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力竭牺牲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与阵地共存亡。19世纪60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年代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阿古柏率兵侵占新疆大部分地区。1876年,左宗棠率军抗击侵略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者。1878年，清军成功收复除伊犁以外的新疆领土。（4分）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民族英雄能够以维护国家利益为己任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坚决捍卫国家主权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要学习他们可贵的精神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9554f710d?vaa=1&amp;vcp=1&amp;vis=1&amp;pid=5084876ce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前两问为材料型解析题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分析图片和表格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选出相关联的两位人物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提出一个观点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史实论述并得出结论即可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c70c65ab?vcp=1&amp;pid=5084876c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请完成第240—241页［备考练习］习题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92702a9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3b92702a9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spc="-1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180431a?vcp=1&amp;pid=3b92702a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1aa72db8c?vaa=1&amp;vcp=1&amp;vis=1&amp;pid=11180431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1.（2023·广西·中考）1839年7月，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中国严厉禁烟的消息传到英国伦敦，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英国政府决定借端对中国发动侵略战争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。随后，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英国发动了(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1aa72db8c.bracket?vaa=1&amp;vcp=1&amp;vis=1&amp;pid=11180431a&amp;color=0,0,0&amp;vpa=1&amp;vtp=1&amp;vaab=1"/>
          <p:cNvSpPr/>
          <p:nvPr/>
        </p:nvSpPr>
        <p:spPr>
          <a:xfrm>
            <a:off x="100621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2#1aa72db8c.choices?vaa=1&amp;vcp=1&amp;vis=1&amp;pid=11180431a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.鸦片战争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.第二次鸦片战争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C.甲午中日战争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.八国联军侵华战争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04bb326d1?vaa=1&amp;vcp=1&amp;vis=1&amp;pid=11180431a&amp;color=0,0,0&amp;vtp=1&amp;vaab=1&amp;bbb=1&amp;hb=1"/>
          <p:cNvSpPr/>
          <p:nvPr/>
        </p:nvSpPr>
        <p:spPr>
          <a:xfrm>
            <a:off x="603154" y="18133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2.（2024·黑龙江龙东·中考）圆明园是清代规模最大的皇家园林。1860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年，侵略军闯进圆明园疯狂抢劫，之后又放火烧毁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侵略军指的是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04bb326d1.bracket?vaa=1&amp;vcp=1&amp;vis=1&amp;pid=11180431a&amp;color=0,0,0&amp;vpa=2&amp;vtp=1&amp;vaab=1"/>
          <p:cNvSpPr/>
          <p:nvPr/>
        </p:nvSpPr>
        <p:spPr>
          <a:xfrm>
            <a:off x="603154" y="30146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B</a:t>
            </a:r>
            <a:endParaRPr lang="en-US" altLang="zh-CN" sz="2800" dirty="0"/>
          </a:p>
        </p:txBody>
      </p:sp>
      <p:sp>
        <p:nvSpPr>
          <p:cNvPr id="8" name="QC_6_BD.11_2#04bb326d1.choices?vaa=1&amp;vcp=1&amp;vis=1&amp;pid=11180431a&amp;color=0,0,0&amp;vtp=1&amp;vaab=1&amp;bbb=1"/>
          <p:cNvSpPr/>
          <p:nvPr/>
        </p:nvSpPr>
        <p:spPr>
          <a:xfrm>
            <a:off x="539496" y="37815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6374130" algn="l"/>
                <a:tab pos="88309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A.八国联军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B.英法联军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C.英军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D.日军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79d51e007?sp=1&amp;vaa=1&amp;vcp=1&amp;vis=1&amp;pid=11180431a&amp;color=0,0,0&amp;vtp=1&amp;vaab=1&amp;bt=1&amp;bbb=1&amp;hb=1"/>
          <p:cNvSpPr/>
          <p:nvPr/>
        </p:nvSpPr>
        <p:spPr>
          <a:xfrm>
            <a:off x="539496" y="18478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3.（2024·四川南充·中考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）下图为北京天安门广场人民英雄纪念碑上的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金田起义浮雕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这是为了纪念(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79d51e007.bracket?vaa=1&amp;vcp=1&amp;vis=1&amp;pid=11180431a&amp;color=0,0,0&amp;vpa=3&amp;vtp=1&amp;vaab=1"/>
          <p:cNvSpPr/>
          <p:nvPr/>
        </p:nvSpPr>
        <p:spPr>
          <a:xfrm>
            <a:off x="5439315" y="24822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_3#79d51e007.choices?htil=1&amp;vaa=1&amp;vcp=1&amp;vis=1&amp;pid=11180431a&amp;color=0,0,0&amp;vtp=1&amp;vaab=1&amp;bbb=1"/>
          <p:cNvSpPr/>
          <p:nvPr/>
        </p:nvSpPr>
        <p:spPr>
          <a:xfrm>
            <a:off x="539496" y="3130867"/>
            <a:ext cx="758952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027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.三元里人民抗英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.义和团运动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027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C.太平天国运动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.黄花岗起义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81095" y="2737489"/>
            <a:ext cx="4268361" cy="223080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f2916467?vcp=1&amp;pid=3b92702a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5f2e6f40c?vaa=1&amp;vcp=1&amp;vis=1&amp;pid=bf291646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4.（2024·广西南宁·模拟）福建土布原畅销上海、辽东及台湾等地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门开市后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，布贩们放弃土布而运销洋布，导致土布滞销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。这一现象表明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南京条约》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签订后(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6_1#5f2e6f40c.bracket?vaa=1&amp;vcp=1&amp;vis=1&amp;pid=bf2916467&amp;color=0,0,0&amp;vpa=4&amp;vtp=1&amp;vaab=1"/>
          <p:cNvSpPr/>
          <p:nvPr/>
        </p:nvSpPr>
        <p:spPr>
          <a:xfrm>
            <a:off x="40169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5_2#5f2e6f40c.choices?vaa=1&amp;vcp=1&amp;vis=1&amp;pid=bf2916467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.传统手工业受到冲击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.自然经济开始形成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C.民族工业发展较缓慢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.清朝丧失了领土主权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e82e4eda4?vaa=1&amp;vcp=1&amp;vis=1&amp;pid=bf2916467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5.史实是指客观存在的历史人物或历史事件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，历史结论是关于史实的基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本判断和基本观点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下列表述属于历史结论的是(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e82e4eda4.bracket?vaa=1&amp;vcp=1&amp;vis=1&amp;pid=bf2916467&amp;color=0,0,0&amp;vpa=5&amp;vtp=1&amp;vaab=1"/>
          <p:cNvSpPr/>
          <p:nvPr/>
        </p:nvSpPr>
        <p:spPr>
          <a:xfrm>
            <a:off x="82841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e82e4eda4.choices?vaa=1&amp;vcp=1&amp;vis=1&amp;pid=bf291646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A.虎门销烟是中国人民禁烟斗争的伟大胜利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.《南京条约》规定清政府割香港岛给英国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.1858年，清政府被迫签订《天津条约》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.太平天国运动颁布了《天朝田亩制度》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84699e1?vcp=1&amp;pid=2912a57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563475b3f?colgroup=3,26&amp;vcp=1&amp;pid=e484699e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688635"/>
              </p:ext>
            </p:extLst>
          </p:nvPr>
        </p:nvGraphicFramePr>
        <p:xfrm>
          <a:off x="539496" y="1295191"/>
          <a:ext cx="11082528" cy="282067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西方列强入侵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民族危机加深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中国开始沦为半殖民地半封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进入旧民主主义革命时期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中国的自然经济逐渐解体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被迫卷入资本主义世界市场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中国由闭关锁国到被迫开放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开始妥协退让的屈辱外交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先进的中国人开始睁眼看世界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主张向西方学习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34a0f1dbc?vaa=1&amp;vcp=1&amp;vis=1&amp;pid=bf2916467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6.第二次鸦片战争后，中国丧失了东北及西北共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150多万平方千米的领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。鸦片输入量也随之剧增。1863—1864年为69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800担，到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1879年就增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900多担，其货值等于当年外贸进口总值的半数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。可见第二次鸦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片战争(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34a0f1dbc.bracket?vaa=1&amp;vcp=1&amp;vis=1&amp;pid=bf2916467&amp;color=0,0,0&amp;vpa=6&amp;vtp=1&amp;vaab=1"/>
          <p:cNvSpPr/>
          <p:nvPr/>
        </p:nvSpPr>
        <p:spPr>
          <a:xfrm>
            <a:off x="1883314" y="2810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9_2#34a0f1dbc.choices?vaa=1&amp;vcp=1&amp;vis=1&amp;pid=bf2916467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A.使中国的领土主权开始遭到破坏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B.进一步加深了中国的半殖民地化程度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C.大大加深了中国的半殖民地化程度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D.使清政府变成了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洋人的朝廷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ee33310fc?vaa=1&amp;vcp=1&amp;vis=1&amp;pid=bf291646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7.（2024·河南·中考）太平天国严禁鸦片贸易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，不承认西方列强强加于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中国的不平等条约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，多次拒绝外国提出的侵略要求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。太平天国这样做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ee33310fc.bracket?vaa=1&amp;vcp=1&amp;vis=1&amp;pid=bf2916467&amp;color=0,0,0&amp;vpa=7&amp;vtp=1&amp;vaab=1"/>
          <p:cNvSpPr/>
          <p:nvPr/>
        </p:nvSpPr>
        <p:spPr>
          <a:xfrm>
            <a:off x="816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1_2#ee33310fc.choices?vaa=1&amp;vcp=1&amp;vis=1&amp;pid=bf291646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.维护了国家权益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.创新了斗争方式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C.动摇了清朝统治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.打击了帝国主义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795663b76?vaa=1&amp;vcp=1&amp;vis=1&amp;pid=bf2916467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8.（2024·广西柳州·模拟，有改动）历史学家章开沅认为，太平天国是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单纯的农民战争，兼具资产阶级革命性质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按其社会内容来说，是资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产阶级民主主义的革命，但按其斗争手段来说，却是单纯农民战争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下列内容能够体现其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资产阶级革命性质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795663b76.bracket?vaa=1&amp;vcp=1&amp;vis=1&amp;pid=bf2916467&amp;color=0,0,0&amp;vpa=8&amp;vtp=1&amp;vaab=1"/>
          <p:cNvSpPr/>
          <p:nvPr/>
        </p:nvSpPr>
        <p:spPr>
          <a:xfrm>
            <a:off x="8403177" y="34623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3_2#795663b76.choices?vaa=1&amp;vcp=1&amp;vis=1&amp;pid=bf2916467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A.写成《资政新篇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B.创立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拜上帝会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C.颁布《天朝田亩制度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D.建立起政权组织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96dbf102?vcp=1&amp;pid=3b92702a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4ce75d5a8?sp=1&amp;vaa=1&amp;vcp=1&amp;vis=1&amp;pid=b96dbf102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（2024·浙江·中考，有改动）近代西方资本主义的迅猛发展与扩张，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使古老的中国面临空前的挑战和危机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英国的殖民掠夺和海外贸易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直接为资本主义的发展积聚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了大量的可用资金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这个偏踞大西洋一隅的岛国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依靠带有浓重血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腥气味的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海外活动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获得滚滚财源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工业革命后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英国资本主义的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扩张完全建立在它对世界工业垄断地位的基础上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英国商品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里源源不断的产品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成为轰击其他民族国家大门的重炮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摘编自王斯德主编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4cac2fb7f?vaa=1&amp;vcp=1&amp;vis=1&amp;pid=4ce75d5a8&amp;color=0,0,0&amp;vtp=1&amp;vaab=1&amp;bt=1&amp;bbb=1&amp;hb=1"/>
          <p:cNvSpPr/>
          <p:nvPr/>
        </p:nvSpPr>
        <p:spPr>
          <a:xfrm>
            <a:off x="539496" y="15804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（1）请根据材料一，写出英国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获得滚滚财源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的渠道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识，指出19世纪40年代英国发动的侵华战争对中国历史发展进程的影响。</a:t>
            </a:r>
            <a:endParaRPr lang="en-US" altLang="zh-CN" sz="2800" dirty="0"/>
          </a:p>
        </p:txBody>
      </p:sp>
      <p:sp>
        <p:nvSpPr>
          <p:cNvPr id="3" name="QO_7_AN.1_1#4cac2fb7f?vaa=1&amp;vcp=1&amp;vis=1&amp;pid=4ce75d5a8&amp;color=0,0,0&amp;vtp=1&amp;vaab=1&amp;bbb=1&amp;hb=1"/>
          <p:cNvSpPr/>
          <p:nvPr/>
        </p:nvSpPr>
        <p:spPr>
          <a:xfrm>
            <a:off x="539496" y="31926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渠道：殖民掠夺、海外贸易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影响：中国开始沦为半殖民地半封建社会，成为中国近代史的开端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a5dc577c?vcp=1&amp;vis=1&amp;pid=4ce75d5a8&amp;color=0,0,0&amp;vtp=1&amp;vaab=1&amp;bt=1&amp;bbb=1&amp;hb=1"/>
          <p:cNvSpPr/>
          <p:nvPr/>
        </p:nvSpPr>
        <p:spPr>
          <a:xfrm>
            <a:off x="539496" y="10834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一部中国近代史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始终贯穿的鲜明主线是为实现中华民族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伟大复兴而奋斗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相关史实见以下大事年表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0" name="P_7_BD#ea5dc577c?colgroup=8,21&amp;vcp=1&amp;vis=1&amp;pid=4ce75d5a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331159"/>
              </p:ext>
            </p:extLst>
          </p:nvPr>
        </p:nvGraphicFramePr>
        <p:xfrm>
          <a:off x="539496" y="2420365"/>
          <a:ext cx="11091672" cy="3355024"/>
        </p:xfrm>
        <a:graphic>
          <a:graphicData uri="http://schemas.openxmlformats.org/drawingml/2006/table">
            <a:tbl>
              <a:tblPr/>
              <a:tblGrid>
                <a:gridCol w="3136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5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史实列举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1851—1864年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太平天国运动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先后颁布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天朝田亩制度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政新篇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19世纪60—90年代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洋务运动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“自强”“求富”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1894年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兴中会成立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“驱除鞑虏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恢复中国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创立合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众政府”的纲领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7_BD#ea5dc577c?colgroup=8,21&amp;vcp=1&amp;vis=1&amp;pid=4ce75d5a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72023"/>
              </p:ext>
            </p:extLst>
          </p:nvPr>
        </p:nvGraphicFramePr>
        <p:xfrm>
          <a:off x="539496" y="1472152"/>
          <a:ext cx="11091672" cy="3921508"/>
        </p:xfrm>
        <a:graphic>
          <a:graphicData uri="http://schemas.openxmlformats.org/drawingml/2006/table">
            <a:tbl>
              <a:tblPr/>
              <a:tblGrid>
                <a:gridCol w="3136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5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史实列举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公车上书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康有为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梁启超等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主张拒和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迁都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百日维新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义和团运动达到高潮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但最终在中外反动势力绞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杀下失败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武昌起义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7_BD#ea5dc577c?sp=1&amp;vcp=1&amp;vis=1&amp;pid=4ce75d5a8&amp;color=0,0,0&amp;mp=1&amp;vtp=1&amp;vaab=1&amp;bbb=1"/>
          <p:cNvSpPr/>
          <p:nvPr/>
        </p:nvSpPr>
        <p:spPr>
          <a:xfrm>
            <a:off x="539496" y="5523452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整理</a:t>
            </a:r>
            <a:endParaRPr lang="en-US" altLang="zh-CN" sz="2800" dirty="0"/>
          </a:p>
        </p:txBody>
      </p:sp>
      <p:sp>
        <p:nvSpPr>
          <p:cNvPr id="2" name="P_7_BD#ea5dc577c?colgroup=8,21&amp;vcp=1&amp;vis=1&amp;pid=4ce75d5a8&amp;color=0,0,0&amp;mp=1&amp;vtp=1&amp;vaab=1&amp;bt=1&amp;bbb=1">
            <a:extLst>
              <a:ext uri="{FF2B5EF4-FFF2-40B4-BE49-F238E27FC236}">
                <a16:creationId xmlns:a16="http://schemas.microsoft.com/office/drawing/2014/main" id="{BF7C638D-F1A5-FA38-FD68-1132334C2495}"/>
              </a:ext>
            </a:extLst>
          </p:cNvPr>
          <p:cNvSpPr txBox="1"/>
          <p:nvPr/>
        </p:nvSpPr>
        <p:spPr>
          <a:xfrm>
            <a:off x="10913023" y="7637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35a409e4d?vaa=1&amp;vcp=1&amp;vis=1&amp;pid=4ce75d5a8&amp;color=0,0,0&amp;vtp=1&amp;vaab=1&amp;bt=1&amp;bbb=1&amp;hb=1"/>
          <p:cNvSpPr/>
          <p:nvPr/>
        </p:nvSpPr>
        <p:spPr>
          <a:xfrm>
            <a:off x="539496" y="6509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（2）根据材料二的史实，结合所学知识，围绕社会各阶层为实现中华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民族伟大复兴的奋斗历程加以简要阐述，并谈谈反思后的认识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AN.1_1#35a409e4d?vaa=1&amp;vcp=1&amp;vis=1&amp;pid=4ce75d5a8&amp;color=0,0,0&amp;vtp=1&amp;vaab=1&amp;bbb=1&amp;h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观点：实现中华民族伟大复兴需要先进的阶级及其政党的领导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论述：晚清时期，社会各阶层为了实现中华民族伟大复兴进行了英勇斗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争，农民阶级领导的太平天国运动沉重打击了中外反动势力，义和团运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动沉重打击了帝国主义瓜分中国的野心；地主阶级领导的洋务运动在客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观上刺激了中国民族资本主义的产生和发展；</a:t>
            </a:r>
            <a:r>
              <a:rPr lang="en-US" altLang="zh-CN" sz="280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资产阶级维新派进行了维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35a409e4d?vaa=1&amp;vcp=1&amp;vis=1&amp;pid=4ce75d5a8&amp;color=0,0,0&amp;mp=1&amp;vtp=1&amp;vaab=1&amp;bt=1&amp;bbb=1&amp;hb=1"/>
          <p:cNvSpPr/>
          <p:nvPr/>
        </p:nvSpPr>
        <p:spPr>
          <a:xfrm>
            <a:off x="539496" y="165831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新变法运动，在思想文化方面产生了广泛而持久的影响；资产阶级革命派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领导的辛亥革命，建立中华民国，拉开了中国完全意义上的近代民族民主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革命的序幕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但是，这些英勇斗争都以失败告终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结论：只有中国共产党才能救中国，只有社会主义才能发展中国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spc="-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ff2419ac.fixed?vcp=1&amp;pid=35b37124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中国开始沦为半殖民地半封建社会</a:t>
            </a:r>
            <a:endParaRPr lang="en-US" altLang="zh-CN" sz="4000" dirty="0"/>
          </a:p>
        </p:txBody>
      </p:sp>
      <p:sp>
        <p:nvSpPr>
          <p:cNvPr id="3" name="C_4_BD#6ff2419ac.fixed?vcp=1&amp;pid=35b37124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0c8ff02?vcp=1&amp;pid=6ff2419ac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鸦片战争（2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9414e313?vcp=1&amp;pid=b00c8ff0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c5f6fa78?vcp=1&amp;pid=79414e313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通过了解林则徐虎门销烟等两次鸦片战争期间的主要史事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等不平等条约的签订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初步认识鸦片战争对中国近代社会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3655610?vcp=1&amp;pid=b00c8ff0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05f1a8ba7?colgroup=3,3,23&amp;vcp=1&amp;pid=1d36556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50778"/>
              </p:ext>
            </p:extLst>
          </p:nvPr>
        </p:nvGraphicFramePr>
        <p:xfrm>
          <a:off x="539496" y="1295191"/>
          <a:ext cx="11112602" cy="3906648"/>
        </p:xfrm>
        <a:graphic>
          <a:graphicData uri="http://schemas.openxmlformats.org/drawingml/2006/table">
            <a:tbl>
              <a:tblPr/>
              <a:tblGrid>
                <a:gridCol w="1272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2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私与林则徐禁烟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（1）英国成为头号工业强国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并不断向外进行殖民主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掠夺殖民地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）清朝统治下的中国危机四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（3）中英正当贸易中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中国处于明显的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为改变这种不利局面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英国向中国大量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走私鸦片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鸦片泛滥给中华民族带来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深重灾难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：白银大量外流直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接威胁到清政府的财政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吸食鸦片不但摧残吸食者的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更导致政治腐败和军队战斗力削弱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05f1a8ba7?colgroup=3,3,12,10&amp;vcp=1&amp;pid=1d36556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272802"/>
              </p:ext>
            </p:extLst>
          </p:nvPr>
        </p:nvGraphicFramePr>
        <p:xfrm>
          <a:off x="539496" y="1757902"/>
          <a:ext cx="11073384" cy="424542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25572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私与林则徐禁烟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1838年底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道光帝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派林则徐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前往广东查禁鸦片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年6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3日至25日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林则徐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将收缴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的鸦片在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虎门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海滩当众销毁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6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虎门销烟是中国人民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禁烟斗争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的伟大胜利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显示了中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华民族反抗外来侵略的坚强意志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05f1a8ba7.table_image?iti=1&amp;tii=1&amp;vcp=1&amp;pid=1d36556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5380" y="1835848"/>
            <a:ext cx="179222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5f1a8ba7.table_image?iti=1&amp;tii=2&amp;vcp=1&amp;pid=1d3655610&amp;color=0,0,0&amp;vtp=1&amp;vaab=1&amp;bbb=1"/>
          <p:cNvSpPr/>
          <p:nvPr/>
        </p:nvSpPr>
        <p:spPr>
          <a:xfrm>
            <a:off x="7833011" y="4102544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林则徐（1785—1850）</a:t>
            </a:r>
            <a:endParaRPr lang="en-US" altLang="zh-CN" sz="2800" dirty="0"/>
          </a:p>
        </p:txBody>
      </p:sp>
      <p:sp>
        <p:nvSpPr>
          <p:cNvPr id="2" name="P_7_BD#05f1a8ba7?colgroup=3,3,12,10&amp;vcp=1&amp;pid=1d3655610&amp;color=0,0,0&amp;vtp=1&amp;vaab=1&amp;bt=1&amp;bbb=1">
            <a:extLst>
              <a:ext uri="{FF2B5EF4-FFF2-40B4-BE49-F238E27FC236}">
                <a16:creationId xmlns:a16="http://schemas.microsoft.com/office/drawing/2014/main" id="{BBC205FE-C3AF-E512-B193-8736BAC62C90}"/>
              </a:ext>
            </a:extLst>
          </p:cNvPr>
          <p:cNvSpPr txBox="1"/>
          <p:nvPr/>
        </p:nvSpPr>
        <p:spPr>
          <a:xfrm>
            <a:off x="10894735" y="10494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1912</Words>
  <Application>Microsoft Office PowerPoint</Application>
  <PresentationFormat>宽屏</PresentationFormat>
  <Paragraphs>554</Paragraphs>
  <Slides>58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7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2024-11-29T09:27:03Z</dcterms:created>
  <dcterms:modified xsi:type="dcterms:W3CDTF">2025-08-27T11:26:18Z</dcterms:modified>
  <cp:category/>
  <cp:contentStatus/>
</cp:coreProperties>
</file>