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321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8a4bfb49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57FEF333-0C7D-432B-8F74-44EC3131B73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第13讲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化学与农业生产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8a4bfb49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6A9085F-F8EA-4C13-87E9-B9851D18077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82ad19b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3cd124a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3e80ec0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156784f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82ad19b2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3cd124a1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73e80ec04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0156784f8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第13讲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化学与农业生产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8a4bfb49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5B5AE0C8-7205-4654-B13B-16AD686E370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82ad19b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3cd124a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3e80ec0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156784f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82ad19b2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3cd124a1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73e80ec04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0156784f8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第13讲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化学与农业生产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73179671f6855087e7374fb#tid=67403affa9cbb70009bf99de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1F0C6F4-C479-C910-637C-F3F06896D7F2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8B621E4-8668-4C08-B709-8EF507B6E73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AE8E2024-B87F-4EB6-BDB9-A86FBDBF5EC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82ad19b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3cd124a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3e80ec0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156784f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82ad19b2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3cd124a1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73e80ec04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0156784f8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1D08B35-2228-4446-99EF-649C8E6B3D0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82ad19b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3cd124a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3e80ec0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156784f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82ad19b2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3cd124a1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73e80ec04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0156784f8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png"/><Relationship Id="rId5" Type="http://schemas.openxmlformats.org/officeDocument/2006/relationships/image" Target="../media/image27.png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6.png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7.png"/><Relationship Id="rId4" Type="http://schemas.openxmlformats.org/officeDocument/2006/relationships/image" Target="../media/image3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6.png"/><Relationship Id="rId4" Type="http://schemas.openxmlformats.org/officeDocument/2006/relationships/image" Target="../media/image52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0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jpeg"/><Relationship Id="rId4" Type="http://schemas.openxmlformats.org/officeDocument/2006/relationships/image" Target="../media/image7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4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7_1#9065c3d85?vaa=1&amp;vcp=1&amp;vis=1&amp;pid=03cd124a1&amp;color=0,0,0&amp;vtp=1&amp;vaab=1&amp;bt=1&amp;bbb=1"/>
          <p:cNvSpPr/>
          <p:nvPr/>
        </p:nvSpPr>
        <p:spPr>
          <a:xfrm>
            <a:off x="539496" y="19277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常用化肥的简易鉴别。</a:t>
            </a:r>
            <a:endParaRPr lang="en-US" altLang="zh-CN" sz="2800" dirty="0"/>
          </a:p>
        </p:txBody>
      </p:sp>
      <p:sp>
        <p:nvSpPr>
          <p:cNvPr id="3" name="QB_6_BD.8_1#7b332d308?sp=1&amp;vaa=1&amp;vcp=1&amp;vis=1&amp;pid=9065c3d85&amp;color=0,0,0&amp;vtp=1&amp;vaab=1&amp;bbb=1"/>
          <p:cNvSpPr/>
          <p:nvPr/>
        </p:nvSpPr>
        <p:spPr>
          <a:xfrm>
            <a:off x="539496" y="254765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（1）物理方法。</a:t>
            </a:r>
            <a:endParaRPr lang="en-US" altLang="zh-CN" sz="2800" dirty="0"/>
          </a:p>
        </p:txBody>
      </p:sp>
      <p:graphicFrame>
        <p:nvGraphicFramePr>
          <p:cNvPr id="11" name="QB_6_BD.8_2#7b332d308?colgroup=5,3,2,17&amp;vaa=1&amp;vcp=1&amp;vis=1&amp;pid=9065c3d85&amp;color=0,0,0&amp;vtp=1&amp;vaab=1&amp;bbb=1"/>
          <p:cNvGraphicFramePr>
            <a:graphicFrameLocks noGrp="1"/>
          </p:cNvGraphicFramePr>
          <p:nvPr/>
        </p:nvGraphicFramePr>
        <p:xfrm>
          <a:off x="539496" y="3231038"/>
          <a:ext cx="11073384" cy="1672528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50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52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093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氮肥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钾肥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磷肥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观察外观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色晶体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色粉末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加水溶解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全部溶于水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大多难溶于水或部分溶于水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6_AN.9_1#7b332d308.blank?vaa=1&amp;vcp=1&amp;vis=1&amp;pid=9065c3d85&amp;color=0,0,0&amp;vpa=4&amp;vtp=1&amp;vaab=1"/>
          <p:cNvSpPr/>
          <p:nvPr/>
        </p:nvSpPr>
        <p:spPr>
          <a:xfrm>
            <a:off x="3144678" y="3756247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白</a:t>
            </a:r>
            <a:endParaRPr lang="en-US" altLang="zh-CN" sz="2800" dirty="0"/>
          </a:p>
        </p:txBody>
      </p:sp>
      <p:sp>
        <p:nvSpPr>
          <p:cNvPr id="6" name="QB_6_AN.10_1#7b332d308.blank?vaa=1&amp;vcp=1&amp;vis=1&amp;pid=9065c3d85&amp;color=0,0,0&amp;vpa=5&amp;vtp=1&amp;vaab=1&amp;bbb=1"/>
          <p:cNvSpPr/>
          <p:nvPr/>
        </p:nvSpPr>
        <p:spPr>
          <a:xfrm>
            <a:off x="7401719" y="375624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灰白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1_1#3cdeacb45?sp=1&amp;vaa=1&amp;vcp=1&amp;vis=1&amp;pid=9065c3d85&amp;color=0,0,0&amp;vtp=1&amp;vaab=1&amp;bt=1&amp;bbb=1&amp;hb=1"/>
          <p:cNvSpPr/>
          <p:nvPr/>
        </p:nvSpPr>
        <p:spPr>
          <a:xfrm>
            <a:off x="539496" y="87347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（2）化学方法。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铵态氮肥的检验。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操作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：取少量硫酸铵、硝酸铵分别放在两个研钵中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，向两个研钵中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加入少量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小心研磨，闻气味。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现象：闻到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氨味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结论：铵态氮肥能和碱反应放出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化学方程式：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6_AN.12_1#3cdeacb45.blank?vaa=1&amp;vcp=1&amp;vis=1&amp;pid=9065c3d85&amp;color=0,0,0&amp;vpa=6&amp;vtp=1&amp;vaab=1&amp;bbb=1"/>
          <p:cNvSpPr/>
          <p:nvPr/>
        </p:nvSpPr>
        <p:spPr>
          <a:xfrm>
            <a:off x="1972214" y="2786094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①熟石灰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4" name="QB_6_AN.13_1#3cdeacb45.blank?vaa=1&amp;vcp=1&amp;vis=1&amp;pid=9065c3d85&amp;color=0,0,0&amp;vpa=7&amp;vtp=1&amp;vaab=1&amp;bbb=1"/>
          <p:cNvSpPr/>
          <p:nvPr/>
        </p:nvSpPr>
        <p:spPr>
          <a:xfrm>
            <a:off x="3039014" y="3433794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刺激性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6_AN.14_1#3cdeacb45.blank?vaa=1&amp;vcp=1&amp;vis=1&amp;pid=9065c3d85&amp;color=0,0,0&amp;vpa=8&amp;vtp=1&amp;vaab=1&amp;bbb=1"/>
          <p:cNvSpPr/>
          <p:nvPr/>
        </p:nvSpPr>
        <p:spPr>
          <a:xfrm>
            <a:off x="6239415" y="408149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氨气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N.15_1#3cdeacb45.blank?vaa=1&amp;vcp=1&amp;vis=1&amp;pid=9065c3d85&amp;color=0,0,0&amp;vpa=9&amp;vtp=1&amp;vaab=1&amp;bbb=1"/>
              <p:cNvSpPr/>
              <p:nvPr/>
            </p:nvSpPr>
            <p:spPr>
              <a:xfrm>
                <a:off x="3395409" y="4852574"/>
                <a:ext cx="7807706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CaSO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6_AN.15_1#3cdeacb45.blank?vaa=1&amp;vcp=1&amp;vis=1&amp;pid=9065c3d85&amp;color=0,0,0&amp;vpa=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5409" y="4852574"/>
                <a:ext cx="7807706" cy="402844"/>
              </a:xfrm>
              <a:prstGeom prst="rect">
                <a:avLst/>
              </a:prstGeom>
              <a:blipFill rotWithShape="1">
                <a:blip r:embed="rId3"/>
                <a:stretch>
                  <a:fillRect l="-1" t="-134" r="6" b="-70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AN.16_1#3cdeacb45.blank?vaa=1&amp;vcp=1&amp;vis=1&amp;pid=9065c3d85&amp;color=0,0,0&amp;vpa=10&amp;vtp=1&amp;vaab=1&amp;bbb=1"/>
              <p:cNvSpPr/>
              <p:nvPr/>
            </p:nvSpPr>
            <p:spPr>
              <a:xfrm>
                <a:off x="563308" y="5483890"/>
                <a:ext cx="8134731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6_AN.16_1#3cdeacb45.blank?vaa=1&amp;vcp=1&amp;vis=1&amp;pid=9065c3d85&amp;color=0,0,0&amp;vpa=1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308" y="5483890"/>
                <a:ext cx="8134731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" t="-7" r="5" b="-7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17_1#3cdeacb45?vaa=1&amp;vcp=1&amp;vis=1&amp;pid=9065c3d85&amp;color=0,0,0&amp;vtp=1&amp;vaab=1&amp;bt=1&amp;bbb=1&amp;hb=1"/>
              <p:cNvSpPr/>
              <p:nvPr/>
            </p:nvSpPr>
            <p:spPr>
              <a:xfrm>
                <a:off x="539496" y="544545"/>
                <a:ext cx="11109960" cy="19164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特别提示】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铵态氮肥与碱性物质反应会放出有刺激性气味的氨气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，从而降低肥效，因此铵态氮肥不能与碱性物质混合储存和施用。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常用氮肥的鉴别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17_1#3cdeacb45?vaa=1&amp;vcp=1&amp;vis=1&amp;pid=9065c3d8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44545"/>
                <a:ext cx="11109960" cy="1916434"/>
              </a:xfrm>
              <a:prstGeom prst="rect">
                <a:avLst/>
              </a:prstGeom>
              <a:blipFill>
                <a:blip r:embed="rId3"/>
                <a:stretch>
                  <a:fillRect r="-3019" b="-73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6_BD.17_2#3cdeacb45?iti=1&amp;vaa=1&amp;vcp=1&amp;vis=1&amp;pid=9065c3d85&amp;color=0,0,0&amp;mp=1&amp;tib=255,255,255&amp;vtp=1&amp;vaab=1&amp;bt=1" descr="preencoded.png">
            <a:extLst>
              <a:ext uri="{FF2B5EF4-FFF2-40B4-BE49-F238E27FC236}">
                <a16:creationId xmlns:a16="http://schemas.microsoft.com/office/drawing/2014/main" id="{6E1EC971-79DA-41C6-8EF9-B04A673C26E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59203" y="1788392"/>
            <a:ext cx="5440680" cy="3959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17_3#3cdeacb45?iti=1&amp;vaa=1&amp;vcp=1&amp;vis=1&amp;pid=9065c3d85&amp;color=0,0,0&amp;mp=1&amp;vtp=1&amp;vaab=1&amp;bbb=1">
            <a:extLst>
              <a:ext uri="{FF2B5EF4-FFF2-40B4-BE49-F238E27FC236}">
                <a16:creationId xmlns:a16="http://schemas.microsoft.com/office/drawing/2014/main" id="{CEE2D9A0-E60B-4335-BA41-CA505105E04D}"/>
              </a:ext>
            </a:extLst>
          </p:cNvPr>
          <p:cNvSpPr/>
          <p:nvPr/>
        </p:nvSpPr>
        <p:spPr>
          <a:xfrm>
            <a:off x="8686599" y="5874744"/>
            <a:ext cx="1385887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图1-13-1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p:sp>
        <p:nvSpPr>
          <p:cNvPr id="5" name="QB_6_BD.17_1#3cdeacb45?vaa=1&amp;vcp=1&amp;vis=1&amp;pid=9065c3d85&amp;color=0,0,0&amp;vtp=1&amp;vaab=1&amp;bt=1&amp;bbb=1&amp;hb=1">
            <a:extLst>
              <a:ext uri="{FF2B5EF4-FFF2-40B4-BE49-F238E27FC236}">
                <a16:creationId xmlns:a16="http://schemas.microsoft.com/office/drawing/2014/main" id="{82938D9A-6CA7-40D8-B5B2-1351B73353FA}"/>
              </a:ext>
            </a:extLst>
          </p:cNvPr>
          <p:cNvSpPr/>
          <p:nvPr/>
        </p:nvSpPr>
        <p:spPr>
          <a:xfrm>
            <a:off x="539496" y="2531536"/>
            <a:ext cx="6119707" cy="297318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indent="720344" latinLnBrk="1">
              <a:lnSpc>
                <a:spcPts val="60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氮肥中的氨水是液体，碳酸氢铵有刺激性氨味，据此即可将这两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肥与其他氮肥相区分。其他常用氮肥的鉴别方法如图1-13-1所示。</a:t>
            </a:r>
            <a:endParaRPr lang="en-US" altLang="zh-CN" sz="28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8_1#fce5117cc?sp=1&amp;vaa=1&amp;vcp=1&amp;vis=1&amp;pid=03cd124a1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酸碱性对农作物生长的影响。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（1）影响：有的农作物适宜在偏酸性的土壤里生长，有的适宜在偏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碱性的土壤里生长，大多数农作物适宜在中性或接近中性的土壤里生长。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（2）土壤酸碱性的改良：改良酸性土壤常用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；改良碱性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土壤常用酸性肥料，如氯化铵、硫酸铵等。</a:t>
            </a:r>
            <a:endParaRPr lang="en-US" altLang="zh-CN" sz="2800" dirty="0"/>
          </a:p>
        </p:txBody>
      </p:sp>
      <p:sp>
        <p:nvSpPr>
          <p:cNvPr id="5" name="QB_5_AN.19_1#fce5117cc.blank?vaa=1&amp;vcp=1&amp;vis=1&amp;pid=03cd124a1&amp;color=0,0,0&amp;vpa=11&amp;vtp=1&amp;vaab=1&amp;bbb=1"/>
          <p:cNvSpPr/>
          <p:nvPr/>
        </p:nvSpPr>
        <p:spPr>
          <a:xfrm>
            <a:off x="8195214" y="3777964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熟石灰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0_1#86e609158?vaa=1&amp;vcp=1&amp;vis=1&amp;pid=03cd124a1&amp;color=0,0,0&amp;vtp=1&amp;vaab=1&amp;bt=1&amp;bbb=1"/>
          <p:cNvSpPr/>
          <p:nvPr/>
        </p:nvSpPr>
        <p:spPr>
          <a:xfrm>
            <a:off x="539496" y="186369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农药。</a:t>
            </a:r>
            <a:endParaRPr lang="en-US" altLang="zh-CN" sz="2800" dirty="0"/>
          </a:p>
        </p:txBody>
      </p:sp>
      <p:sp>
        <p:nvSpPr>
          <p:cNvPr id="3" name="QB_6_BD.21_1#1344ed464?vaa=1&amp;vcp=1&amp;vis=1&amp;pid=86e609158&amp;color=0,0,0&amp;vtp=1&amp;vaab=1&amp;bbb=1&amp;hb=1"/>
          <p:cNvSpPr/>
          <p:nvPr/>
        </p:nvSpPr>
        <p:spPr>
          <a:xfrm>
            <a:off x="539496" y="249139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）常用农药绝大多数都是用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方法配制或合成的。农药对提高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农作物产量具有非常重要的作用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，但许多农药因毒性强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、药效持久和残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留时间长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，在消灭病虫害的同时往往会污染环境、危害人类健康。</a:t>
            </a:r>
            <a:endParaRPr lang="en-US" altLang="zh-CN" sz="2800" dirty="0"/>
          </a:p>
        </p:txBody>
      </p:sp>
      <p:sp>
        <p:nvSpPr>
          <p:cNvPr id="4" name="QB_6_AN.1_1#1344ed464.blank?vaa=1&amp;vcp=1&amp;vis=1&amp;pid=86e609158&amp;color=0,0,0&amp;vpa=12&amp;vtp=1&amp;vaab=1&amp;bbb=1"/>
          <p:cNvSpPr/>
          <p:nvPr/>
        </p:nvSpPr>
        <p:spPr>
          <a:xfrm>
            <a:off x="5350415" y="246091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化学</a:t>
            </a:r>
            <a:endParaRPr lang="en-US" altLang="zh-CN" sz="2800" dirty="0"/>
          </a:p>
        </p:txBody>
      </p:sp>
      <p:sp>
        <p:nvSpPr>
          <p:cNvPr id="5" name="QB_6_BD.23_1#c0471660e?vaa=1&amp;vcp=1&amp;vis=1&amp;pid=86e609158&amp;color=0,0,0&amp;vtp=1&amp;vaab=1&amp;bbb=1"/>
          <p:cNvSpPr/>
          <p:nvPr/>
        </p:nvSpPr>
        <p:spPr>
          <a:xfrm>
            <a:off x="539496" y="441398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2）波尔多液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：由</a:t>
            </a:r>
            <a:r>
              <a:rPr lang="en-US" altLang="zh-CN" sz="2800" i="0" spc="-1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生石灰和水混合制得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，是一种常用的</a:t>
            </a:r>
            <a:r>
              <a:rPr lang="en-US" altLang="zh-CN" sz="2800" i="0" spc="-1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剂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100" dirty="0"/>
          </a:p>
        </p:txBody>
      </p:sp>
      <p:sp>
        <p:nvSpPr>
          <p:cNvPr id="6" name="QB_6_AN.24_1#c0471660e.blank?vaa=1&amp;vcp=1&amp;vis=1&amp;pid=86e609158&amp;color=0,0,0&amp;vpa=13&amp;vtp=1&amp;vaab=1&amp;bbb=1"/>
          <p:cNvSpPr/>
          <p:nvPr/>
        </p:nvSpPr>
        <p:spPr>
          <a:xfrm>
            <a:off x="3464465" y="4362545"/>
            <a:ext cx="9318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胆矾</a:t>
            </a:r>
            <a:endParaRPr lang="en-US" altLang="zh-CN" sz="2800" spc="-100" dirty="0"/>
          </a:p>
        </p:txBody>
      </p:sp>
      <p:sp>
        <p:nvSpPr>
          <p:cNvPr id="7" name="QB_6_AN.25_1#c0471660e.blank?vaa=1&amp;vcp=1&amp;vis=1&amp;pid=86e609158&amp;color=0,0,0&amp;vpa=14&amp;vtp=1&amp;vaab=1&amp;bbb=1"/>
          <p:cNvSpPr/>
          <p:nvPr/>
        </p:nvSpPr>
        <p:spPr>
          <a:xfrm>
            <a:off x="10284364" y="4362545"/>
            <a:ext cx="9318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杀菌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6_1#c116331e7?vaa=1&amp;vcp=1&amp;vis=1&amp;pid=03cd124a1&amp;color=0,0,0&amp;vtp=1&amp;vaab=1&amp;bt=1&amp;bbb=1"/>
          <p:cNvSpPr/>
          <p:nvPr/>
        </p:nvSpPr>
        <p:spPr>
          <a:xfrm>
            <a:off x="539496" y="90474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合理施用农药、化肥。</a:t>
            </a:r>
            <a:endParaRPr lang="en-US" altLang="zh-CN" sz="2800" dirty="0"/>
          </a:p>
        </p:txBody>
      </p:sp>
      <p:sp>
        <p:nvSpPr>
          <p:cNvPr id="3" name="QB_6_BD.27_1#f66602cf5?sp=1&amp;vaa=1&amp;vcp=1&amp;vis=1&amp;pid=c116331e7&amp;color=0,0,0&amp;vtp=1&amp;vaab=1&amp;bbb=1"/>
          <p:cNvSpPr/>
          <p:nvPr/>
        </p:nvSpPr>
        <p:spPr>
          <a:xfrm>
            <a:off x="539496" y="1532445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农药的施用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①根据农作物、病虫害和农药的特点合理施用。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②尽量施用高效、低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、低残留的农药。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化肥的施用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①要根据土壤的酸碱性、气候条件、农作物营养特点、化肥性质等，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有针对性、均衡、适度地施肥。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②尽量将化肥与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肥搭配施用，既能提高肥效又能改良土壤。</a:t>
            </a:r>
            <a:endParaRPr lang="en-US" altLang="zh-CN" sz="2800" dirty="0"/>
          </a:p>
        </p:txBody>
      </p:sp>
      <p:sp>
        <p:nvSpPr>
          <p:cNvPr id="6" name="QB_6_AN.1_1#f66602cf5.blank?vaa=1&amp;vcp=1&amp;vis=1&amp;pid=c116331e7&amp;color=0,0,0&amp;vpa=15&amp;vtp=1&amp;vaab=1&amp;bbb=1"/>
          <p:cNvSpPr/>
          <p:nvPr/>
        </p:nvSpPr>
        <p:spPr>
          <a:xfrm>
            <a:off x="4461415" y="279736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毒</a:t>
            </a:r>
            <a:endParaRPr lang="en-US" altLang="zh-CN" sz="2800" dirty="0"/>
          </a:p>
        </p:txBody>
      </p:sp>
      <p:sp>
        <p:nvSpPr>
          <p:cNvPr id="10" name="QB_6_AN.30_1#f66602cf5.blank?vaa=1&amp;vcp=1&amp;vis=1&amp;pid=c116331e7&amp;color=0,0,0&amp;vpa=16&amp;vtp=1&amp;vaab=1&amp;bbb=1"/>
          <p:cNvSpPr/>
          <p:nvPr/>
        </p:nvSpPr>
        <p:spPr>
          <a:xfrm>
            <a:off x="3750215" y="5367210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农家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10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1_1#69bfbacb0?sp=1&amp;vaa=1&amp;vcp=1&amp;vis=1&amp;pid=c116331e7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（3）过量施用农药、化肥的危害。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造成土壤退化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、水体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。②残留在农作物体内的农药会危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害人体健康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32_1#69bfbacb0.blank?vaa=1&amp;vcp=1&amp;vis=1&amp;pid=c116331e7&amp;color=0,0,0&amp;vpa=17&amp;vtp=1&amp;vaab=1&amp;bbb=1"/>
          <p:cNvSpPr/>
          <p:nvPr/>
        </p:nvSpPr>
        <p:spPr>
          <a:xfrm>
            <a:off x="4817015" y="3116294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污染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3e80ec04.fixed?vcp=1&amp;pid=8a4bfb49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化学与农业生产</a:t>
            </a:r>
            <a:endParaRPr lang="en-US" altLang="zh-CN" sz="4000" dirty="0"/>
          </a:p>
        </p:txBody>
      </p:sp>
      <p:sp>
        <p:nvSpPr>
          <p:cNvPr id="3" name="C_4_BD#73e80ec04.fixed?vcp=1&amp;pid=8a4bfb49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0361a76d?vcp=1&amp;pid=73e80ec04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化肥的种类及作用</a:t>
            </a:r>
            <a:endParaRPr lang="en-US" altLang="zh-CN" sz="3200" dirty="0"/>
          </a:p>
        </p:txBody>
      </p:sp>
      <p:sp>
        <p:nvSpPr>
          <p:cNvPr id="3" name="QC_6_BD.33_1#f816974d4?vaa=1&amp;vcp=1&amp;vis=1&amp;pid=50361a76d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（2024·重庆·中考）张奶奶家的菜园需要施加复合肥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肥料符合条件的是(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6_AN.36_1#f816974d4.bracket?vaa=1&amp;vcp=1&amp;vis=1&amp;pid=50361a76d&amp;color=0,0,0&amp;vpa=18&amp;vtp=1&amp;vaab=1"/>
          <p:cNvSpPr/>
          <p:nvPr/>
        </p:nvSpPr>
        <p:spPr>
          <a:xfrm>
            <a:off x="3661315" y="189786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33_2#f816974d4.choices?vaa=1&amp;vcp=1&amp;vis=1&amp;pid=50361a76d&amp;color=0,0,0&amp;vtp=1&amp;vaab=1&amp;bbb=1"/>
              <p:cNvSpPr/>
              <p:nvPr/>
            </p:nvSpPr>
            <p:spPr>
              <a:xfrm>
                <a:off x="539496" y="2539664"/>
                <a:ext cx="11109960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3466465" algn="l"/>
                    <a:tab pos="6158230" algn="l"/>
                    <a:tab pos="8938895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Cl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6_BD.33_2#f816974d4.choices?vaa=1&amp;vcp=1&amp;vis=1&amp;pid=50361a76d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39664"/>
                <a:ext cx="11109960" cy="555244"/>
              </a:xfrm>
              <a:prstGeom prst="rect">
                <a:avLst/>
              </a:prstGeom>
              <a:blipFill rotWithShape="1">
                <a:blip r:embed="rId3"/>
                <a:stretch>
                  <a:fillRect l="-3" t="-54" r="3" b="-143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C_6_AS.2_1#f816974d4?vaa=1&amp;vcp=1&amp;vis=1&amp;pid=50361a76d&amp;color=0,0,0&amp;vtp=1&amp;vaab=1&amp;bbb=1&amp;hb=1"/>
          <p:cNvSpPr/>
          <p:nvPr/>
        </p:nvSpPr>
        <p:spPr>
          <a:xfrm>
            <a:off x="539496" y="326184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含有氮、磷、钾三种元素中的两种或两种以上元素的化肥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于复合肥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C_6_EX.1_1#f816974d4?vaa=1&amp;vcp=1&amp;vis=1&amp;pid=50361a76d&amp;color=0,0,0&amp;vtp=1&amp;vaab=1&amp;bbb=1&amp;hb=1"/>
          <p:cNvSpPr/>
          <p:nvPr/>
        </p:nvSpPr>
        <p:spPr>
          <a:xfrm>
            <a:off x="539496" y="439843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根据所含农作物所需元素的不同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化学肥料分为氮肥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磷肥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钾肥和复合肥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氮肥壮叶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磷肥壮根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钾肥壮茎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8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54eca2c1?vcp=1&amp;pid=50361a76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C_7_BD.38_1#9f5b81dd0?vaa=1&amp;vcp=1&amp;vis=1&amp;pid=b54eca2c1&amp;color=0,0,0&amp;vtp=1&amp;vaab=1&amp;bbb=1&amp;hb=1"/>
          <p:cNvSpPr/>
          <p:nvPr/>
        </p:nvSpPr>
        <p:spPr>
          <a:xfrm>
            <a:off x="539496" y="123346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（2024·广西玉林·模拟）水稻在不同生长期需要不同的肥料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。如在水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稻抽穗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、开花时期，为促进穗数增多、籽粒饱满，需要多施磷肥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化肥属于磷肥的是(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7_AN.39_1#9f5b81dd0.bracket?vaa=1&amp;vcp=1&amp;vis=1&amp;pid=b54eca2c1&amp;color=0,0,0&amp;vpa=19&amp;vtp=1&amp;vaab=1"/>
          <p:cNvSpPr/>
          <p:nvPr/>
        </p:nvSpPr>
        <p:spPr>
          <a:xfrm>
            <a:off x="3661315" y="251553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BD.38_2#9f5b81dd0.choices?vaa=1&amp;vcp=1&amp;vis=1&amp;pid=b54eca2c1&amp;color=0,0,0&amp;vtp=1&amp;vaab=1&amp;bbb=1"/>
              <p:cNvSpPr/>
              <p:nvPr/>
            </p:nvSpPr>
            <p:spPr>
              <a:xfrm>
                <a:off x="539496" y="3151169"/>
                <a:ext cx="11109960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3196590" algn="l"/>
                    <a:tab pos="5618480" algn="l"/>
                    <a:tab pos="872617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CO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BD.38_2#9f5b81dd0.choices?vaa=1&amp;vcp=1&amp;vis=1&amp;pid=b54eca2c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51169"/>
                <a:ext cx="11109960" cy="555244"/>
              </a:xfrm>
              <a:prstGeom prst="rect">
                <a:avLst/>
              </a:prstGeom>
              <a:blipFill rotWithShape="1">
                <a:blip r:embed="rId3"/>
                <a:stretch>
                  <a:fillRect l="-3" t="-54" r="3" b="-143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36b89f98d.fixed?vcp=1&amp;pid=851503722&amp;color=146,208,80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36b89f98d.fixed?vcp=1&amp;pid=85150372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中考基础过关</a:t>
            </a:r>
            <a:endParaRPr lang="en-US" altLang="zh-CN" sz="4800" dirty="0"/>
          </a:p>
        </p:txBody>
      </p:sp>
      <p:sp>
        <p:nvSpPr>
          <p:cNvPr id="4" name="C_2#36b89f98d.fixed?vcp=1&amp;pid=85150372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第三部分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化学与社会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0_1#2d26e2ac8?vaa=1&amp;vcp=1&amp;vis=1&amp;pid=b54eca2c1&amp;color=0,0,0&amp;mp=1&amp;vtp=1&amp;vaab=1&amp;bt=1&amp;bbb=1"/>
          <p:cNvSpPr/>
          <p:nvPr/>
        </p:nvSpPr>
        <p:spPr>
          <a:xfrm>
            <a:off x="539496" y="1903476"/>
            <a:ext cx="115204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小丽家里种的油麦菜叶子发黄，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她应该给油麦菜施放的肥料是(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7_AN.1_1#2d26e2ac8.bracket?vaa=1&amp;vcp=1&amp;vis=1&amp;pid=b54eca2c1&amp;color=0,0,0&amp;mp=1&amp;vpa=20&amp;vtp=1&amp;vaab=1"/>
          <p:cNvSpPr/>
          <p:nvPr/>
        </p:nvSpPr>
        <p:spPr>
          <a:xfrm>
            <a:off x="10684414" y="189014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40_2#2d26e2ac8.choices?vaa=1&amp;vcp=1&amp;vis=1&amp;pid=b54eca2c1&amp;color=0,0,0&amp;vtp=1&amp;vaab=1&amp;bbb=1"/>
              <p:cNvSpPr/>
              <p:nvPr/>
            </p:nvSpPr>
            <p:spPr>
              <a:xfrm>
                <a:off x="539496" y="2527935"/>
                <a:ext cx="11109960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2837815" algn="l"/>
                    <a:tab pos="5662930" algn="l"/>
                    <a:tab pos="8488045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KCl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40_2#2d26e2ac8.choices?vaa=1&amp;vcp=1&amp;vis=1&amp;pid=b54eca2c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27935"/>
                <a:ext cx="11109960" cy="555244"/>
              </a:xfrm>
              <a:prstGeom prst="rect">
                <a:avLst/>
              </a:prstGeom>
              <a:blipFill rotWithShape="1">
                <a:blip r:embed="rId3"/>
                <a:stretch>
                  <a:fillRect l="-3" r="3" b="-143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7_BD.42_1#37764446b?vaa=1&amp;vcp=1&amp;vis=1&amp;pid=b54eca2c1&amp;color=0,0,0&amp;vtp=1&amp;vaab=1&amp;bbb=1&amp;hb=1"/>
          <p:cNvSpPr/>
          <p:nvPr/>
        </p:nvSpPr>
        <p:spPr>
          <a:xfrm>
            <a:off x="539496" y="309384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（2024·广西桂林·模拟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）给农作物施用下列一种化肥就能增加两种营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养元素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这种化肥是(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6" name="QC_7_AN.43_1#37764446b.bracket?vaa=1&amp;vcp=1&amp;vis=1&amp;pid=b54eca2c1&amp;color=0,0,0&amp;vpa=21&amp;vtp=1&amp;vaab=1"/>
          <p:cNvSpPr/>
          <p:nvPr/>
        </p:nvSpPr>
        <p:spPr>
          <a:xfrm>
            <a:off x="4016915" y="372821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7_BD.42_2#37764446b.choices?vaa=1&amp;vcp=1&amp;vis=1&amp;pid=b54eca2c1&amp;color=0,0,0&amp;vtp=1&amp;vaab=1&amp;bbb=1"/>
              <p:cNvSpPr/>
              <p:nvPr/>
            </p:nvSpPr>
            <p:spPr>
              <a:xfrm>
                <a:off x="539496" y="4372610"/>
                <a:ext cx="11109960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2837815" algn="l"/>
                    <a:tab pos="5662930" algn="l"/>
                    <a:tab pos="8488045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KCl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HPO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CO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7_BD.42_2#37764446b.choices?vaa=1&amp;vcp=1&amp;vis=1&amp;pid=b54eca2c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72610"/>
                <a:ext cx="11109960" cy="555244"/>
              </a:xfrm>
              <a:prstGeom prst="rect">
                <a:avLst/>
              </a:prstGeom>
              <a:blipFill rotWithShape="1">
                <a:blip r:embed="rId4"/>
                <a:stretch>
                  <a:fillRect l="-3" r="3" b="-143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d3b6cc10?vcp=1&amp;pid=73e80ec04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常见化肥的性质与鉴别</a:t>
            </a:r>
            <a:endParaRPr lang="en-US" altLang="zh-CN" sz="3200" dirty="0">
              <a:solidFill>
                <a:srgbClr val="92D050"/>
              </a:solidFill>
            </a:endParaRPr>
          </a:p>
        </p:txBody>
      </p:sp>
      <p:sp>
        <p:nvSpPr>
          <p:cNvPr id="3" name="QO_6_BD.44_1#c8f04b7ef?vaa=1&amp;vcp=1&amp;vis=1&amp;pid=9d3b6cc10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（2023·陕西·中考）小明参加学校组织的劳动实践活动。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45_1#39f1c1644?vaa=1&amp;vcp=1&amp;vis=1&amp;pid=c8f04b7ef&amp;color=0,0,0&amp;vtp=1&amp;vaab=1&amp;bbb=1&amp;hb=1"/>
              <p:cNvSpPr/>
              <p:nvPr/>
            </p:nvSpPr>
            <p:spPr>
              <a:xfrm>
                <a:off x="539496" y="1904854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（1）小明在麦田劳动时看到麦子叶色浓绿，长势喜人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，农场工人告诉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他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，这是因为及时施用了一种复合肥。农场仓库存放的化肥有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，其中属于复合肥的是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，三种化肥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的包装袋上均写着防雨防潮，原因是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45_1#39f1c1644?vaa=1&amp;vcp=1&amp;vis=1&amp;pid=c8f04b7ef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04854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0" r="3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46_1#39f1c1644.blank?vaa=1&amp;vcp=1&amp;vis=1&amp;pid=c8f04b7ef&amp;color=0,0,0&amp;vpa=22&amp;vtp=1&amp;vaab=1&amp;bbb=1"/>
              <p:cNvSpPr/>
              <p:nvPr/>
            </p:nvSpPr>
            <p:spPr>
              <a:xfrm>
                <a:off x="6399118" y="3291758"/>
                <a:ext cx="3254820" cy="410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硝酸钾（或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QB_7_AN.46_1#39f1c1644.blank?vaa=1&amp;vcp=1&amp;vis=1&amp;pid=c8f04b7ef&amp;color=0,0,0&amp;vpa=22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9118" y="3291758"/>
                <a:ext cx="3254820" cy="410782"/>
              </a:xfrm>
              <a:prstGeom prst="rect">
                <a:avLst/>
              </a:prstGeom>
              <a:blipFill rotWithShape="1">
                <a:blip r:embed="rId4"/>
                <a:stretch>
                  <a:fillRect l="-7" t="-135" r="1" b="-49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7_AN.47_1#39f1c1644.blank?vaa=1&amp;vcp=1&amp;vis=1&amp;pid=c8f04b7ef&amp;color=0,0,0&amp;vpa=23&amp;vtp=1&amp;vaab=1&amp;bbb=1"/>
          <p:cNvSpPr/>
          <p:nvPr/>
        </p:nvSpPr>
        <p:spPr>
          <a:xfrm>
            <a:off x="6239415" y="3796519"/>
            <a:ext cx="3459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三种化肥均易溶于水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48_1#f096ca594?vaa=1&amp;vcp=1&amp;vis=1&amp;pid=c8f04b7ef&amp;color=0,0,0&amp;vtp=1&amp;vaab=1&amp;bt=1&amp;bbb=1&amp;hb=1"/>
              <p:cNvSpPr/>
              <p:nvPr/>
            </p:nvSpPr>
            <p:spPr>
              <a:xfrm>
                <a:off x="539496" y="1545304"/>
                <a:ext cx="1110996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（2）小明想在家里尝试无土栽培，便从农场带回了三种化肥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，使用时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却因标记不清而无法区分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于是他到化学实验室进行鉴别。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他取少量其中一种化肥于试管中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，加水溶解后，向其中滴加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滴某溶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，立即出现了白色沉淀，可确定所取的化肥是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。请写出发生反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应的化学方程式：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只写一个）。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48_1#f096ca594?vaa=1&amp;vcp=1&amp;vis=1&amp;pid=c8f04b7e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5304"/>
                <a:ext cx="11109960" cy="3792157"/>
              </a:xfrm>
              <a:prstGeom prst="rect">
                <a:avLst/>
              </a:prstGeom>
              <a:blipFill rotWithShape="1">
                <a:blip r:embed="rId3"/>
                <a:stretch>
                  <a:fillRect l="-3" t="-9" r="-3620" b="-18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AS.1_1#f096ca594?vaa=1&amp;vcp=1&amp;vis=1&amp;pid=c8f04b7ef&amp;color=0,0,0&amp;vtp=1&amp;vaab=1&amp;bt=1&amp;bbb=1&amp;hb=1"/>
              <p:cNvSpPr/>
              <p:nvPr/>
            </p:nvSpPr>
            <p:spPr>
              <a:xfrm>
                <a:off x="539496" y="904843"/>
                <a:ext cx="11109960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可用含有钡离子的溶液如氯化钡溶液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、硝酸钡溶液或氢氧化钡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，鉴别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两种化肥，因为它们均不与硝酸钾反应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，但能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与硫酸钾反应生成硫酸钡白色沉淀。氯化钡溶液与硫酸钾溶液反应的化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学方程式为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BaCl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K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KCl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BaSO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，硝酸钡溶液与硫酸钾溶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液反应的化学方程式为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K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KNO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BaSO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，氢氧化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钡溶液与硫酸钾溶液反应的化学方程式为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K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KOH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BaSO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AS.1_1#f096ca594?vaa=1&amp;vcp=1&amp;vis=1&amp;pid=c8f04b7e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04843"/>
                <a:ext cx="11109960" cy="4439857"/>
              </a:xfrm>
              <a:prstGeom prst="rect">
                <a:avLst/>
              </a:prstGeom>
              <a:blipFill rotWithShape="1">
                <a:blip r:embed="rId3"/>
                <a:stretch>
                  <a:fillRect l="-3" t="-14" r="-420" b="-15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2_1#f096ca594?vaa=1&amp;vcp=1&amp;vis=1&amp;pid=c8f04b7ef&amp;color=0,0,0&amp;vtp=1&amp;vaab=1&amp;bbb=1"/>
              <p:cNvSpPr/>
              <p:nvPr/>
            </p:nvSpPr>
            <p:spPr>
              <a:xfrm>
                <a:off x="539496" y="5386165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【答案】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BaCl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K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KCl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BaSO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（合理即可）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7_AN.2_1#f096ca594?vaa=1&amp;vcp=1&amp;vis=1&amp;pid=c8f04b7ef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386165"/>
                <a:ext cx="11109960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3" t="-17" r="3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52_1#6eb82c2ca?iti=2&amp;htil=1&amp;vaa=1&amp;vcp=1&amp;vis=1&amp;pid=c8f04b7e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04272" y="785051"/>
            <a:ext cx="2961952" cy="2558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52_2#6eb82c2ca?iti=2&amp;htil=1&amp;vaa=1&amp;vcp=1&amp;vis=1&amp;pid=c8f04b7ef&amp;color=0,0,0&amp;vtp=1&amp;vaab=1&amp;bbb=1"/>
          <p:cNvSpPr/>
          <p:nvPr/>
        </p:nvSpPr>
        <p:spPr>
          <a:xfrm>
            <a:off x="9292305" y="3470849"/>
            <a:ext cx="1385887" cy="49339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图1-13-2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52_3#6eb82c2ca?htil=1&amp;sp=1&amp;vaa=1&amp;vcp=1&amp;vis=1&amp;pid=c8f04b7ef&amp;color=0,0,0&amp;vtp=1&amp;vaab=1&amp;bt=1&amp;bbb=1&amp;hb=1"/>
              <p:cNvSpPr/>
              <p:nvPr/>
            </p:nvSpPr>
            <p:spPr>
              <a:xfrm>
                <a:off x="539496" y="766763"/>
                <a:ext cx="7680960" cy="2661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（3）配制无土栽培营养液时，小明依据图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1-13-2，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想先配制两种化肥的饱和溶液备用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。配制时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，假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设室温为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，若小明用等体积的水配制成恰好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饱和的两种化肥溶液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，则两种溶液中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</a:p>
              <a:p>
                <a:pPr latinLnBrk="1">
                  <a:lnSpc>
                    <a:spcPts val="4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的质量比为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52_3#6eb82c2ca?htil=1&amp;sp=1&amp;vaa=1&amp;vcp=1&amp;vis=1&amp;pid=c8f04b7e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66763"/>
                <a:ext cx="7680960" cy="2661857"/>
              </a:xfrm>
              <a:prstGeom prst="rect">
                <a:avLst/>
              </a:prstGeom>
              <a:blipFill rotWithShape="1">
                <a:blip r:embed="rId4"/>
                <a:stretch>
                  <a:fillRect l="-5" t="-12" r="-3897" b="-16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54_1#6eb82c2ca.blank?vaa=1&amp;vcp=1&amp;vis=1&amp;pid=c8f04b7ef&amp;color=0,0,0&amp;vpa=25&amp;vtp=1&amp;vaab=1&amp;bbb=1"/>
              <p:cNvSpPr/>
              <p:nvPr/>
            </p:nvSpPr>
            <p:spPr>
              <a:xfrm>
                <a:off x="3164872" y="2943353"/>
                <a:ext cx="3332671" cy="410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93∶79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（合理即可）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QB_7_AN.54_1#6eb82c2ca.blank?vaa=1&amp;vcp=1&amp;vis=1&amp;pid=c8f04b7ef&amp;color=0,0,0&amp;vpa=2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4872" y="2943353"/>
                <a:ext cx="3332671" cy="410782"/>
              </a:xfrm>
              <a:prstGeom prst="rect">
                <a:avLst/>
              </a:prstGeom>
              <a:blipFill>
                <a:blip r:embed="rId5"/>
                <a:stretch>
                  <a:fillRect t="-37313" r="-4753" b="-462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S.1_1#6eb82c2ca?htil=1&amp;vaa=1&amp;vcp=1&amp;vis=1&amp;pid=c8f04b7ef&amp;color=0,0,0&amp;vtp=1&amp;vaab=1&amp;bbb=1&amp;hb=1"/>
              <p:cNvSpPr/>
              <p:nvPr/>
            </p:nvSpPr>
            <p:spPr>
              <a:xfrm>
                <a:off x="539496" y="3430207"/>
                <a:ext cx="7680960" cy="2661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由溶解度曲线可知，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时氯化铵的溶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解度为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37.2 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，硝酸钾的溶解度为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31.6 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，假设室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温为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，若小明用等体积的水配制成恰好饱和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的两种化肥溶液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，则两种溶液中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Cl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质量比为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37.</m:t>
                    </m:r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2∶31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.6=</m:t>
                    </m:r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372∶316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93∶79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QB_7_AS.1_1#6eb82c2ca?htil=1&amp;vaa=1&amp;vcp=1&amp;vis=1&amp;pid=c8f04b7ef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30207"/>
                <a:ext cx="7680960" cy="2661857"/>
              </a:xfrm>
              <a:prstGeom prst="rect">
                <a:avLst/>
              </a:prstGeom>
              <a:blipFill>
                <a:blip r:embed="rId6"/>
                <a:stretch>
                  <a:fillRect l="-2857" t="-2523" r="-952" b="-71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EX.1_1#c8f04b7ef?vaa=1&amp;vcp=1&amp;vis=1&amp;pid=9d3b6cc10&amp;color=0,0,0&amp;vtp=1&amp;vaab=1&amp;bt=1&amp;bbb=1&amp;hb=1"/>
              <p:cNvSpPr/>
              <p:nvPr/>
            </p:nvSpPr>
            <p:spPr>
              <a:xfrm>
                <a:off x="539496" y="1535557"/>
                <a:ext cx="1110996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思维点拨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化肥的性质与鉴别是各地中考化学的重要考点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常用化肥的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鉴别步骤如下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比较外观或水溶性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可将磷肥辨别出来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加入少量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熟石灰粉末混合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研磨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可将铵态氮肥与钾肥区分开来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利用碳酸氢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根离子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硫酸根离子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2−</m:t>
                        </m:r>
                      </m:sup>
                    </m:sSub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氯离子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的性质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可把剩余的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化肥鉴别开来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易错警示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尿素属于有机氮肥，不能与碱反应生成氨气。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EX.1_1#c8f04b7ef?vaa=1&amp;vcp=1&amp;vis=1&amp;pid=9d3b6cc1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35557"/>
                <a:ext cx="11109960" cy="3792157"/>
              </a:xfrm>
              <a:prstGeom prst="rect">
                <a:avLst/>
              </a:prstGeom>
              <a:blipFill rotWithShape="1">
                <a:blip r:embed="rId3"/>
                <a:stretch>
                  <a:fillRect l="-3" t="-3" r="-111" b="-18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770dd390?vcp=1&amp;pid=9d3b6cc1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C_7_BD.57_1#45ae50b1e?vaa=1&amp;vcp=1&amp;vis=1&amp;pid=2770dd390&amp;color=0,0,0&amp;vtp=1&amp;vaab=1&amp;bbb=1&amp;hb=1"/>
          <p:cNvSpPr/>
          <p:nvPr/>
        </p:nvSpPr>
        <p:spPr>
          <a:xfrm>
            <a:off x="539496" y="123346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（2022·贵州毕节·中考）“庄稼一枝花，全靠肥当家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。”下列关于碳酸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、氯化铵、硫酸钾和磷矿粉四种化肥鉴别的方案及结论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，错误的是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7_AN.58_1#45ae50b1e.bracket?vaa=1&amp;vcp=1&amp;vis=1&amp;pid=2770dd390&amp;color=0,0,0&amp;vpa=26&amp;vtp=1&amp;vaab=1"/>
          <p:cNvSpPr/>
          <p:nvPr/>
        </p:nvSpPr>
        <p:spPr>
          <a:xfrm>
            <a:off x="816515" y="251553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57_2#45ae50b1e.choices?vaa=1&amp;vcp=1&amp;vis=1&amp;pid=2770dd390&amp;color=0,0,0&amp;vtp=1&amp;vaab=1&amp;bbb=1"/>
          <p:cNvSpPr/>
          <p:nvPr/>
        </p:nvSpPr>
        <p:spPr>
          <a:xfrm>
            <a:off x="539496" y="315897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A.通过直接观察固体颜色就可以鉴别出磷矿粉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.取样溶解后加入硝酸钡溶液能鉴别出硫酸钾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.与熟石灰混合研磨后，其中有两种化肥能闻到氨味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.只用氢氧化钡溶液就可将前三种化肥鉴别出来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59_1#d57b8e878?vaa=1&amp;vcp=1&amp;vis=1&amp;pid=2770dd390&amp;color=0,0,0&amp;vtp=1&amp;vaab=1&amp;bt=1&amp;bbb=1&amp;hb=1"/>
              <p:cNvSpPr/>
              <p:nvPr/>
            </p:nvSpPr>
            <p:spPr>
              <a:xfrm>
                <a:off x="539496" y="1900142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（2023·湖南株洲·中考）已知铵态氮肥能与碱反应，放出有强烈刺激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性气味的氨气。现有氨水、碳酸氢铵、硫酸铵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[(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氯化铵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Cl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、硝酸铵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、尿素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d>
                              <m:dPr>
                                <m:ctrlPr>
                                  <a:rPr lang="en-US" altLang="zh-CN" sz="28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</m:ctrlPr>
                              </m:dPr>
                              <m:e>
                                <m:r>
                                  <m:rPr>
                                    <m:nor/>
                                  </m:rPr>
                                  <a:rPr lang="en-US" altLang="zh-CN" sz="280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N</m:t>
                                </m:r>
                                <m:sSub>
                                  <m:sSubPr>
                                    <m:ctrlPr>
                                      <a:rPr lang="en-US" altLang="zh-CN" sz="2800" i="1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  <a:cs typeface="Times New Roman" panose="02020603050405020304" pitchFamily="34" charset="-12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nor/>
                                      </m:rPr>
                                      <a:rPr lang="en-US" altLang="zh-CN" sz="28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  <a:cs typeface="Times New Roman" panose="02020603050405020304" pitchFamily="34" charset="-120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en-US" altLang="zh-CN" sz="2800" i="1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  <a:cs typeface="Times New Roman" panose="02020603050405020304" pitchFamily="34" charset="-12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d>
                          </m:e>
                          <m:sub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六种氮肥。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BD.59_1#d57b8e878?vaa=1&amp;vcp=1&amp;vis=1&amp;pid=2770dd39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00142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b="-10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BD.60_1#b6ae87d91?vaa=1&amp;vcp=1&amp;vis=1&amp;pid=d57b8e878&amp;color=0,0,0&amp;vtp=1&amp;vaab=1&amp;bbb=1&amp;hb=1"/>
          <p:cNvSpPr/>
          <p:nvPr/>
        </p:nvSpPr>
        <p:spPr>
          <a:xfrm>
            <a:off x="539496" y="375078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上述六种化肥中，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呈液态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，碳酸氢铵有强烈的氨味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，据此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可直接将它们与其他四种氮肥相区别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61_1#b6ae87d91.blank?vaa=1&amp;vcp=1&amp;vis=1&amp;pid=d57b8e878&amp;color=0,0,0&amp;vpa=27&amp;vtp=1&amp;vaab=1&amp;bbb=1"/>
          <p:cNvSpPr/>
          <p:nvPr/>
        </p:nvSpPr>
        <p:spPr>
          <a:xfrm>
            <a:off x="4283615" y="372030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氨水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62_1#d7fd6d3d0?sp=1&amp;vaa=1&amp;vcp=1&amp;vis=1&amp;pid=d57b8e878&amp;color=0,0,0&amp;vtp=1&amp;vaab=1&amp;bt=1&amp;bbb=1&amp;hb=1"/>
          <p:cNvSpPr/>
          <p:nvPr/>
        </p:nvSpPr>
        <p:spPr>
          <a:xfrm>
            <a:off x="539496" y="72704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（2）其他四种氮肥的鉴别方法如图1-13-3所示。写出氮肥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B与硝酸钡溶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液反应的化学方程式：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B_8_BD.62_2#d7fd6d3d0?iti=3&amp;vaa=1&amp;vcp=1&amp;vis=1&amp;pid=d57b8e87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28064" y="2063972"/>
            <a:ext cx="3703320" cy="273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62_3#d7fd6d3d0?iti=3&amp;vaa=1&amp;vcp=1&amp;vis=1&amp;pid=d57b8e878&amp;color=0,0,0&amp;vtp=1&amp;vaab=1&amp;bbb=1"/>
          <p:cNvSpPr/>
          <p:nvPr/>
        </p:nvSpPr>
        <p:spPr>
          <a:xfrm>
            <a:off x="9286780" y="4925028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图1-13-3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AN.1_1#d7fd6d3d0.blank?vaa=1&amp;vcp=1&amp;vis=1&amp;pid=d57b8e878&amp;color=0,0,0&amp;vpa=28&amp;vtp=1&amp;vaab=1&amp;bbb=1"/>
              <p:cNvSpPr/>
              <p:nvPr/>
            </p:nvSpPr>
            <p:spPr>
              <a:xfrm>
                <a:off x="4144709" y="1446180"/>
                <a:ext cx="7381875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+(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BaSO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8_AN.1_1#d7fd6d3d0.blank?vaa=1&amp;vcp=1&amp;vis=1&amp;pid=d57b8e878&amp;color=0,0,0&amp;vpa=2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4709" y="1446180"/>
                <a:ext cx="7381875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" t="-71" r="1" b="-71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BD.64_1#845ce1458?vaa=1&amp;vcp=1&amp;vis=1&amp;pid=d57b8e878&amp;color=0,0,0&amp;vtp=1&amp;vaab=1&amp;bt=1&amp;bbb=1"/>
          <p:cNvSpPr/>
          <p:nvPr/>
        </p:nvSpPr>
        <p:spPr>
          <a:xfrm>
            <a:off x="539496" y="1936972"/>
            <a:ext cx="7261126" cy="118744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（3）在A、B、C、D四种氮肥中，含氮量最高的是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（填名称）。</a:t>
            </a:r>
            <a:endParaRPr lang="en-US" altLang="zh-CN" sz="28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QB_8_AN.65_1#845ce1458.blank?vaa=1&amp;vcp=1&amp;vis=1&amp;pid=d57b8e878&amp;color=0,0,0&amp;vpa=29&amp;vtp=1&amp;vaab=1&amp;bbb=1"/>
          <p:cNvSpPr/>
          <p:nvPr/>
        </p:nvSpPr>
        <p:spPr>
          <a:xfrm>
            <a:off x="1449750" y="253069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尿素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d35bb252?vcp=1&amp;pid=73e80ec04&amp;color=146,208,80&amp;vtp=1&amp;vaab=1&amp;bt=1&amp;bbb=1"/>
          <p:cNvSpPr/>
          <p:nvPr/>
        </p:nvSpPr>
        <p:spPr>
          <a:xfrm>
            <a:off x="539496" y="554400"/>
            <a:ext cx="11109960" cy="61887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探究土壤酸碱性对植物生长的影响（跨学科实践活动）</a:t>
            </a:r>
            <a:endParaRPr lang="en-US" altLang="zh-CN" sz="3200" dirty="0">
              <a:solidFill>
                <a:srgbClr val="92D050"/>
              </a:solidFill>
            </a:endParaRPr>
          </a:p>
        </p:txBody>
      </p:sp>
      <p:sp>
        <p:nvSpPr>
          <p:cNvPr id="3" name="QO_6_BD.66_1#cb4bc4007?vaa=1&amp;vcp=1&amp;vis=1&amp;pid=6d35bb252&amp;color=0,0,0&amp;vtp=1&amp;vaab=1&amp;bbb=1&amp;hb=1"/>
          <p:cNvSpPr/>
          <p:nvPr/>
        </p:nvSpPr>
        <p:spPr>
          <a:xfrm>
            <a:off x="539496" y="1229784"/>
            <a:ext cx="11109960" cy="17442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（2024·广西·中考）某研学小组的同学进入柑橘园劳动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。农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技人员介绍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柑橘的产量和品质受到肥效和土壤酸碱性等因素的影响。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请回答下列问题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67_1#827e7f896?vaa=1&amp;vcp=1&amp;vis=1&amp;pid=cb4bc4007&amp;color=0,0,0&amp;vtp=1&amp;vaab=1&amp;bbb=1&amp;hb=1"/>
              <p:cNvSpPr/>
              <p:nvPr/>
            </p:nvSpPr>
            <p:spPr>
              <a:xfrm>
                <a:off x="539496" y="2982957"/>
                <a:ext cx="11109960" cy="17442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（1）柑橘富含维生素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，维生素C分子中C、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的原子个数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比为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填最简整数比）。人体缺少维生素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C会引起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填“佝偻病”或“坏血病”）。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67_1#827e7f896?vaa=1&amp;vcp=1&amp;vis=1&amp;pid=cb4bc400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982957"/>
                <a:ext cx="11109960" cy="1744282"/>
              </a:xfrm>
              <a:prstGeom prst="rect">
                <a:avLst/>
              </a:prstGeom>
              <a:blipFill rotWithShape="1">
                <a:blip r:embed="rId3"/>
                <a:stretch>
                  <a:fillRect l="-3" t="-21" r="3" b="-3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69_1#827e7f896.blank?vaa=1&amp;vcp=1&amp;vis=1&amp;pid=cb4bc4007&amp;color=0,0,0&amp;vpa=30&amp;vtp=1&amp;vaab=1&amp;bbb=1"/>
              <p:cNvSpPr/>
              <p:nvPr/>
            </p:nvSpPr>
            <p:spPr>
              <a:xfrm>
                <a:off x="1338009" y="3651929"/>
                <a:ext cx="1077341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3∶4∶3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69_1#827e7f896.blank?vaa=1&amp;vcp=1&amp;vis=1&amp;pid=cb4bc4007&amp;color=0,0,0&amp;vpa=3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8009" y="3651929"/>
                <a:ext cx="1077341" cy="402844"/>
              </a:xfrm>
              <a:prstGeom prst="rect">
                <a:avLst/>
              </a:prstGeom>
              <a:blipFill>
                <a:blip r:embed="rId4"/>
                <a:stretch>
                  <a:fillRect l="-3390" r="-39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7_AN.70_1#827e7f896.blank?vaa=1&amp;vcp=1&amp;vis=1&amp;pid=cb4bc4007&amp;color=0,0,0&amp;vpa=31&amp;vtp=1&amp;vaab=1&amp;bbb=1"/>
          <p:cNvSpPr/>
          <p:nvPr/>
        </p:nvSpPr>
        <p:spPr>
          <a:xfrm>
            <a:off x="9498553" y="3558140"/>
            <a:ext cx="1325563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坏血病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S.1_1#827e7f896?vaa=1&amp;vcp=1&amp;vis=1&amp;pid=cb4bc4007&amp;color=0,0,0&amp;vtp=1&amp;vaab=1&amp;bbb=1&amp;hb=1"/>
              <p:cNvSpPr/>
              <p:nvPr/>
            </p:nvSpPr>
            <p:spPr>
              <a:xfrm>
                <a:off x="539496" y="4739304"/>
                <a:ext cx="11109960" cy="11346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维生素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分子中C、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的原子个数比为</a:t>
                </a:r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6∶8∶6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3∶4∶3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。人体缺少维生素C会引起坏血病。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QB_7_AS.1_1#827e7f896?vaa=1&amp;vcp=1&amp;vis=1&amp;pid=cb4bc400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739304"/>
                <a:ext cx="11109960" cy="1134682"/>
              </a:xfrm>
              <a:prstGeom prst="rect">
                <a:avLst/>
              </a:prstGeom>
              <a:blipFill>
                <a:blip r:embed="rId5"/>
                <a:stretch>
                  <a:fillRect l="-1976" t="-1604" b="-187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82ad19b2.fixed?vcp=1&amp;pid=8a4bfb49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化学与农业生产</a:t>
            </a:r>
            <a:endParaRPr lang="en-US" altLang="zh-CN" sz="4000" dirty="0"/>
          </a:p>
        </p:txBody>
      </p:sp>
      <p:sp>
        <p:nvSpPr>
          <p:cNvPr id="3" name="C_4_BD#482ad19b2.fixed?vcp=1&amp;pid=8a4bfb49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72_1#364456eb6?vaa=1&amp;vcp=1&amp;vis=1&amp;pid=cb4bc4007&amp;color=0,0,0&amp;vtp=1&amp;vaab=1&amp;bt=1&amp;bbb=1&amp;hb=1"/>
              <p:cNvSpPr/>
              <p:nvPr/>
            </p:nvSpPr>
            <p:spPr>
              <a:xfrm>
                <a:off x="539496" y="1398334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（2）同学们给柑橘树苗施肥时，对碳铵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、尿素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CO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的肥效进行比较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，相同质量的两种氮肥中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，含氮量较高的是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72_1#364456eb6?vaa=1&amp;vcp=1&amp;vis=1&amp;pid=cb4bc400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98334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3" r="-820" b="-37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74_1#364456eb6.blank?vaa=1&amp;vcp=1&amp;vis=1&amp;pid=cb4bc4007&amp;color=0,0,0&amp;vpa=32&amp;vtp=1&amp;vaab=1&amp;bbb=1&amp;hb=1"/>
              <p:cNvSpPr/>
              <p:nvPr/>
            </p:nvSpPr>
            <p:spPr>
              <a:xfrm>
                <a:off x="539496" y="2007934"/>
                <a:ext cx="11109960" cy="122040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095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                 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尿素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［或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CO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］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7_AN.74_1#364456eb6.blank?vaa=1&amp;vcp=1&amp;vis=1&amp;pid=cb4bc4007&amp;color=0,0,0&amp;vpa=32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007934"/>
                <a:ext cx="11109960" cy="1220407"/>
              </a:xfrm>
              <a:prstGeom prst="rect">
                <a:avLst/>
              </a:prstGeom>
              <a:blipFill rotWithShape="1">
                <a:blip r:embed="rId4"/>
                <a:stretch>
                  <a:fillRect l="-3" t="-5" r="3" b="-6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1_1#364456eb6?vaa=1&amp;vcp=1&amp;vis=1&amp;pid=cb4bc4007&amp;color=0,0,0&amp;vtp=1&amp;vaab=1&amp;bbb=1&amp;hb=1"/>
              <p:cNvSpPr/>
              <p:nvPr/>
            </p:nvSpPr>
            <p:spPr>
              <a:xfrm>
                <a:off x="539496" y="3258122"/>
                <a:ext cx="11109960" cy="2026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碳铵的含氮量为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14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14+1×5+12+16×3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×100%≈17.7%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，尿素的含氮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14×2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12+16+(14+1×2)×2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×100%≈46.7%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因此相同质量的两种氮肥中，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含氮量较高的是尿素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AS.1_1#364456eb6?vaa=1&amp;vcp=1&amp;vis=1&amp;pid=cb4bc400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258122"/>
                <a:ext cx="11109960" cy="2026857"/>
              </a:xfrm>
              <a:prstGeom prst="rect">
                <a:avLst/>
              </a:prstGeom>
              <a:blipFill rotWithShape="1">
                <a:blip r:embed="rId5"/>
                <a:stretch>
                  <a:fillRect l="-3" t="-28" r="-2197" b="-33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76_1#cf479946d?sp=1&amp;vaa=1&amp;vcp=1&amp;vis=1&amp;pid=cb4bc4007&amp;color=0,0,0&amp;vtp=1&amp;vaab=1&amp;bt=1&amp;bbb=1&amp;hb=1"/>
              <p:cNvSpPr/>
              <p:nvPr/>
            </p:nvSpPr>
            <p:spPr>
              <a:xfrm>
                <a:off x="539496" y="942817"/>
                <a:ext cx="11109960" cy="258845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（3）同学们测得某处土壤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说明该土壤呈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性，不利于果树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的生长。某钾肥既可以解决此问题，又可以增强果树的抗病虫害能力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则该钾肥是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（填序号）。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A.碳酸钠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B.氢氧化钙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C.碳酸钾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76_1#cf479946d?sp=1&amp;vaa=1&amp;vcp=1&amp;vis=1&amp;pid=cb4bc400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42817"/>
                <a:ext cx="11109960" cy="2588452"/>
              </a:xfrm>
              <a:prstGeom prst="rect">
                <a:avLst/>
              </a:prstGeom>
              <a:blipFill>
                <a:blip r:embed="rId3"/>
                <a:stretch>
                  <a:fillRect l="-1976" r="-878" b="-54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78_1#cf479946d.blank?vaa=1&amp;vcp=1&amp;vis=1&amp;pid=cb4bc4007&amp;color=0,0,0&amp;vpa=33&amp;vtp=1&amp;vaab=1"/>
          <p:cNvSpPr/>
          <p:nvPr/>
        </p:nvSpPr>
        <p:spPr>
          <a:xfrm>
            <a:off x="8230901" y="912336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酸</a:t>
            </a:r>
            <a:endParaRPr lang="en-US" altLang="zh-CN" sz="2800" dirty="0"/>
          </a:p>
        </p:txBody>
      </p:sp>
      <p:sp>
        <p:nvSpPr>
          <p:cNvPr id="4" name="QB_7_AN.79_1#cf479946d.blank?vaa=1&amp;vcp=1&amp;vis=1&amp;pid=cb4bc4007&amp;color=0,0,0&amp;vpa=34&amp;vtp=1&amp;vaab=1"/>
          <p:cNvSpPr/>
          <p:nvPr/>
        </p:nvSpPr>
        <p:spPr>
          <a:xfrm>
            <a:off x="2302414" y="220773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S.1_1#cf479946d?vaa=1&amp;vcp=1&amp;vis=1&amp;pid=cb4bc4007&amp;color=0,0,0&amp;vtp=1&amp;vaab=1&amp;bbb=1&amp;hb=1"/>
              <p:cNvSpPr/>
              <p:nvPr/>
            </p:nvSpPr>
            <p:spPr>
              <a:xfrm>
                <a:off x="541020" y="3641579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某处土壤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说明该土壤呈酸性。碳酸钠、氢氧化钙中不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含农作物需求量大的氮、磷、钾元素，不属于化肥；碳酸钾中含钾元素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属于钾肥，且其溶液呈碱性，能改良酸性土壤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AS.1_1#cf479946d?vaa=1&amp;vcp=1&amp;vis=1&amp;pid=cb4bc400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" y="3641579"/>
                <a:ext cx="11109960" cy="1849057"/>
              </a:xfrm>
              <a:prstGeom prst="rect">
                <a:avLst/>
              </a:prstGeom>
              <a:blipFill>
                <a:blip r:embed="rId4"/>
                <a:stretch>
                  <a:fillRect l="-1976" r="-4116" b="-101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EX.1_1#cb4bc4007?vaa=1&amp;vcp=1&amp;vis=1&amp;pid=6d35bb252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探究土壤酸碱性对植物生长的影响是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年新课标中的跨学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科实践活动之一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相关试题旨在研究土壤酸碱性对植物生长的影响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及酸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盐的性质和转化等内容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融合了化学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地理等学科知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主要考查的角度有测定土壤的酸碱性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根据土壤的酸碱度选择适宜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种植的农作物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调查我国土壤酸碱度分布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探究土壤酸碱性对植物生长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以及根据土壤酸碱度提出改良土壤的方法等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f87cc171?vcp=1&amp;pid=6d35bb25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7_BD.82_1#63acc031e?sp=1&amp;vaa=1&amp;vcp=1&amp;vis=1&amp;pid=9f87cc171&amp;color=0,0,0&amp;vtp=1&amp;vaab=1&amp;bbb=1&amp;hb=1"/>
              <p:cNvSpPr/>
              <p:nvPr/>
            </p:nvSpPr>
            <p:spPr>
              <a:xfrm>
                <a:off x="539496" y="1233469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（2024·云南·中考）几种经济作物适宜生长的土壤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范围如下表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。某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地土壤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4.6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该地最适宜种植的经济作物是(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7_BD.82_1#63acc031e?sp=1&amp;vaa=1&amp;vcp=1&amp;vis=1&amp;pid=9f87cc171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33469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25" r="3" b="-56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6" name="QC_7_BD.82_2#63acc031e?colgroup=3,6,6,6,6&amp;vaa=1&amp;vcp=1&amp;vis=1&amp;pid=9f87cc171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572176"/>
              <a:ext cx="11073384" cy="1088581"/>
            </p:xfrm>
            <a:graphic>
              <a:graphicData uri="http://schemas.openxmlformats.org/drawingml/2006/table">
                <a:tbl>
                  <a:tblPr/>
                  <a:tblGrid>
                    <a:gridCol w="130759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44144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44144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44144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44144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作物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杨梅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茶树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柑橘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樱桃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4902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pH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4.0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～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5.0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5.0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～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5.5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5.5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～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6.5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6.5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～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7.5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6" name="QC_7_BD.82_2#63acc031e?colgroup=3,6,6,6,6&amp;vaa=1&amp;vcp=1&amp;vis=1&amp;pid=9f87cc171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572176"/>
              <a:ext cx="11073384" cy="1088581"/>
            </p:xfrm>
            <a:graphic>
              <a:graphicData uri="http://schemas.openxmlformats.org/drawingml/2006/table">
                <a:tbl>
                  <a:tblPr/>
                  <a:tblGrid>
                    <a:gridCol w="1307592"/>
                    <a:gridCol w="2441448"/>
                    <a:gridCol w="2441448"/>
                    <a:gridCol w="2441448"/>
                    <a:gridCol w="2441448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作物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杨梅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茶树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柑橘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樱桃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5" name="QC_7_AN.83_1#63acc031e.bracket?vaa=1&amp;vcp=1&amp;vis=1&amp;pid=9f87cc171&amp;color=0,0,0&amp;vpa=35&amp;vtp=1&amp;vaab=1"/>
          <p:cNvSpPr/>
          <p:nvPr/>
        </p:nvSpPr>
        <p:spPr>
          <a:xfrm>
            <a:off x="8126953" y="186783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7_BD.82_3#63acc031e.choices?vaa=1&amp;vcp=1&amp;vis=1&amp;pid=9f87cc171&amp;color=0,0,0&amp;vtp=1&amp;vaab=1&amp;bbb=1"/>
          <p:cNvSpPr/>
          <p:nvPr/>
        </p:nvSpPr>
        <p:spPr>
          <a:xfrm>
            <a:off x="539496" y="379137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.杨梅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B.茶树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C.柑橘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.樱桃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84_1#c8e18cb06?sp=1&amp;vaa=1&amp;vcp=1&amp;vis=1&amp;pid=9f87cc171&amp;color=0,0,0&amp;vtp=1&amp;vaab=1&amp;bt=1&amp;bbb=1&amp;hb=1"/>
          <p:cNvSpPr/>
          <p:nvPr/>
        </p:nvSpPr>
        <p:spPr>
          <a:xfrm>
            <a:off x="539496" y="120621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（2024·内蒙古赤峰·中考）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小丽发现班级植物角的栀子花叶片发黄、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花蕾掉落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，花盆中的土壤板结且表面出现白色固体物质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。她和同学们对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栀子花生长状况不良的原因进行探究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查阅资料】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.栀子花适宜生长在疏松的弱酸性土壤中。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我国北方部分地区的天然水及土壤中含有较多可溶性盐类化合物，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这些盐分随着水分蒸发而析出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，使土壤表面发白、发硬、板结。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84_2#c8e18cb06?vaa=1&amp;vcp=1&amp;vis=1&amp;pid=9f87cc171&amp;color=0,0,0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【提出猜想】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栀子花生长状况不良的原因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可能是土壤的酸碱性不适宜它生长；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也可能是土壤含盐量高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，导致土壤板结、通透性降低，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不利于根部呼吸，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枝叶生长受阻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任务一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：检测盆土的酸碱性。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84_3#c8e18cb06?vaa=1&amp;vcp=1&amp;vis=1&amp;pid=9f87cc171&amp;color=0,0,0&amp;vtp=1&amp;vaab=1&amp;bt=1&amp;bbb=1&amp;hb=1"/>
              <p:cNvSpPr/>
              <p:nvPr/>
            </p:nvSpPr>
            <p:spPr>
              <a:xfrm>
                <a:off x="539496" y="870712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【实验过程】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取少量土壤样品于烧杯中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，加入适量蒸馏水充分浸泡后过滤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，得到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土壤浸出液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试纸测定土壤浸出液的酸碱度，记录数据如下：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BD.84_3#c8e18cb06?vaa=1&amp;vcp=1&amp;vis=1&amp;pid=9f87cc17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70712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7" r="-111" b="-37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9" name="QO_7_BD.84_4#c8e18cb06?colgroup=9,6,6,6&amp;vaa=1&amp;vcp=1&amp;vis=1&amp;pid=9f87cc171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22438587"/>
                  </p:ext>
                </p:extLst>
              </p:nvPr>
            </p:nvGraphicFramePr>
            <p:xfrm>
              <a:off x="539496" y="2852928"/>
              <a:ext cx="11073384" cy="1137603"/>
            </p:xfrm>
            <a:graphic>
              <a:graphicData uri="http://schemas.openxmlformats.org/drawingml/2006/table">
                <a:tbl>
                  <a:tblPr/>
                  <a:tblGrid>
                    <a:gridCol w="374904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44144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44144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44144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测定次数</a:t>
                          </a:r>
                          <a:endParaRPr lang="en-US" altLang="zh-CN" sz="1200" b="1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第一次</a:t>
                          </a:r>
                          <a:endParaRPr lang="en-US" altLang="zh-CN" sz="1200" b="1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第二次</a:t>
                          </a:r>
                          <a:endParaRPr lang="en-US" altLang="zh-CN" sz="1200" b="1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第三次</a:t>
                          </a:r>
                          <a:endParaRPr lang="en-US" altLang="zh-CN" sz="1200" b="1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pH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9" name="QO_7_BD.84_4#c8e18cb06?colgroup=9,6,6,6&amp;vaa=1&amp;vcp=1&amp;vis=1&amp;pid=9f87cc171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22438587"/>
                  </p:ext>
                </p:extLst>
              </p:nvPr>
            </p:nvGraphicFramePr>
            <p:xfrm>
              <a:off x="539496" y="2852928"/>
              <a:ext cx="11073384" cy="1137603"/>
            </p:xfrm>
            <a:graphic>
              <a:graphicData uri="http://schemas.openxmlformats.org/drawingml/2006/table">
                <a:tbl>
                  <a:tblPr/>
                  <a:tblGrid>
                    <a:gridCol w="374904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44144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44144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44144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测定次数</a:t>
                          </a:r>
                          <a:endParaRPr lang="en-US" altLang="zh-CN" sz="1200" b="1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第一次</a:t>
                          </a:r>
                          <a:endParaRPr lang="en-US" altLang="zh-CN" sz="1200" b="1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第二次</a:t>
                          </a:r>
                          <a:endParaRPr lang="en-US" altLang="zh-CN" sz="1200" b="1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第三次</a:t>
                          </a:r>
                          <a:endParaRPr lang="en-US" altLang="zh-CN" sz="1200" b="1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63" t="-104255" r="-195772" b="-297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B_8_BD.85_1#7ef6b3fe5?vaa=1&amp;vcp=1&amp;vis=1&amp;pid=c8e18cb06&amp;color=0,0,0&amp;vtp=1&amp;vaab=1&amp;bbb=1"/>
          <p:cNvSpPr/>
          <p:nvPr/>
        </p:nvSpPr>
        <p:spPr>
          <a:xfrm>
            <a:off x="539496" y="412292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）进行三次测定的目的是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_1#7ef6b3fe5.blank?vaa=1&amp;vcp=1&amp;vis=1&amp;pid=c8e18cb06&amp;color=0,0,0&amp;vpa=36&amp;vtp=1&amp;vaab=1&amp;bbb=1"/>
          <p:cNvSpPr/>
          <p:nvPr/>
        </p:nvSpPr>
        <p:spPr>
          <a:xfrm>
            <a:off x="4994815" y="4071493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减小测量误差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P_8_BD#840b827d3?vcp=1&amp;vis=1&amp;pid=c8e18cb06&amp;color=0,0,0&amp;vtp=1&amp;vaab=1&amp;bbb=1"/>
              <p:cNvSpPr/>
              <p:nvPr/>
            </p:nvSpPr>
            <p:spPr>
              <a:xfrm>
                <a:off x="539496" y="4754181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实验结论】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（2）由土壤浸出液的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：盆土显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性。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P_8_BD#840b827d3?vcp=1&amp;vis=1&amp;pid=c8e18cb06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754181"/>
                <a:ext cx="11109960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3" t="-48" r="3" b="-56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8_AN.88_1#840b827d3.blank?vaa=1&amp;vcp=1&amp;vis=1&amp;pid=c8e18cb06&amp;color=0,0,0&amp;vpa=37&amp;vtp=1&amp;vaab=1"/>
          <p:cNvSpPr/>
          <p:nvPr/>
        </p:nvSpPr>
        <p:spPr>
          <a:xfrm>
            <a:off x="6504528" y="5350446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8_BD#908c63820?vcp=1&amp;vis=1&amp;pid=c8e18cb06&amp;color=0,0,0&amp;vtp=1&amp;vaab=1&amp;bt=1&amp;bbb=1&amp;hb=1"/>
              <p:cNvSpPr/>
              <p:nvPr/>
            </p:nvSpPr>
            <p:spPr>
              <a:xfrm>
                <a:off x="539496" y="2172684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任务二：检验盆土表面白色物质的成分。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查阅资料】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.土壤含盐量高时，一定含有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，可能含有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的一种或两种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8_BD#908c63820?vcp=1&amp;vis=1&amp;pid=c8e18cb0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72684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4" r="3" b="-2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_BD#908c63820?vcp=1&amp;vis=1&amp;pid=c8e18cb06&amp;color=0,0,0&amp;vtp=1&amp;vaab=1&amp;bt=1&amp;bbb=1&amp;hb=1"/>
          <p:cNvSpPr/>
          <p:nvPr/>
        </p:nvSpPr>
        <p:spPr>
          <a:xfrm>
            <a:off x="539496" y="102708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【实验过程】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取土壤表面白色固体样品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，加入适量蒸馏水充分溶解后过滤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，得到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待测溶液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1" name="P_8_BD#908c63820?colgroup=15,6,7&amp;vcp=1&amp;vis=1&amp;pid=c8e18cb06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93687449"/>
                  </p:ext>
                </p:extLst>
              </p:nvPr>
            </p:nvGraphicFramePr>
            <p:xfrm>
              <a:off x="539496" y="3009296"/>
              <a:ext cx="11082528" cy="2808924"/>
            </p:xfrm>
            <a:graphic>
              <a:graphicData uri="http://schemas.openxmlformats.org/drawingml/2006/table">
                <a:tbl>
                  <a:tblPr/>
                  <a:tblGrid>
                    <a:gridCol w="587959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225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8803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实验步骤</a:t>
                          </a:r>
                          <a:endParaRPr lang="en-US" altLang="zh-CN" sz="1200" b="1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现象</a:t>
                          </a:r>
                          <a:endParaRPr lang="en-US" altLang="zh-CN" sz="1200" b="1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结论</a:t>
                          </a:r>
                          <a:endParaRPr lang="en-US" altLang="zh-CN" sz="1200" b="1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取适量待测溶液于试管中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滴加足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量稀盐酸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充分反应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含有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向试管中继续滴加适量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BaCl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产生白色沉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含有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1" name="P_8_BD#908c63820?colgroup=15,6,7&amp;vcp=1&amp;vis=1&amp;pid=c8e18cb06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93687449"/>
                  </p:ext>
                </p:extLst>
              </p:nvPr>
            </p:nvGraphicFramePr>
            <p:xfrm>
              <a:off x="539496" y="3009296"/>
              <a:ext cx="11082528" cy="2808924"/>
            </p:xfrm>
            <a:graphic>
              <a:graphicData uri="http://schemas.openxmlformats.org/drawingml/2006/table">
                <a:tbl>
                  <a:tblPr/>
                  <a:tblGrid>
                    <a:gridCol w="587959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225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8803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实验步骤</a:t>
                          </a:r>
                          <a:endParaRPr lang="en-US" altLang="zh-CN" sz="1200" b="1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现象</a:t>
                          </a:r>
                          <a:endParaRPr lang="en-US" altLang="zh-CN" sz="1200" b="1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结论</a:t>
                          </a:r>
                          <a:endParaRPr lang="en-US" altLang="zh-CN" sz="1200" b="1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取适量待测溶液于试管中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滴加足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量稀盐酸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充分反应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84778" t="-52973" r="-423" b="-1124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4" t="-153804" r="-88705" b="-130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产生白色沉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84778" t="-153804" r="-423" b="-130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90_1#b87462d64?vaa=1&amp;vcp=1&amp;vis=1&amp;pid=c8e18cb06&amp;color=0,0,0&amp;mp=1&amp;vtp=1&amp;vaab=1&amp;bt=1&amp;bbb=1"/>
          <p:cNvSpPr/>
          <p:nvPr/>
        </p:nvSpPr>
        <p:spPr>
          <a:xfrm>
            <a:off x="541020" y="103464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（3）将实验步骤①的现象补充完整。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P_8_BD#908c63820?colgroup=15,6,7&amp;vcp=1&amp;vis=1&amp;pid=c8e18cb06&amp;color=0,0,0&amp;vtp=1&amp;vaab=1&amp;bbb=1&amp;hb=1">
                <a:extLst>
                  <a:ext uri="{FF2B5EF4-FFF2-40B4-BE49-F238E27FC236}">
                    <a16:creationId xmlns:a16="http://schemas.microsoft.com/office/drawing/2014/main" id="{152B5CEF-471E-49ED-9453-6652667FDD9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77626037"/>
                  </p:ext>
                </p:extLst>
              </p:nvPr>
            </p:nvGraphicFramePr>
            <p:xfrm>
              <a:off x="291141" y="2133205"/>
              <a:ext cx="11082528" cy="2808924"/>
            </p:xfrm>
            <a:graphic>
              <a:graphicData uri="http://schemas.openxmlformats.org/drawingml/2006/table">
                <a:tbl>
                  <a:tblPr/>
                  <a:tblGrid>
                    <a:gridCol w="587959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225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8803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实验步骤</a:t>
                          </a:r>
                          <a:endParaRPr lang="en-US" altLang="zh-CN" sz="1200" b="1" i="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现象</a:t>
                          </a:r>
                          <a:endParaRPr lang="en-US" altLang="zh-CN" sz="1200" b="1" i="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结论</a:t>
                          </a:r>
                          <a:endParaRPr lang="en-US" altLang="zh-CN" sz="1200" b="1" i="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取适量待测溶液于试管中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滴加足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量稀盐酸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充分反应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含有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向试管中继续滴加适量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BaCl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产生白色沉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含有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P_8_BD#908c63820?colgroup=15,6,7&amp;vcp=1&amp;vis=1&amp;pid=c8e18cb06&amp;color=0,0,0&amp;vtp=1&amp;vaab=1&amp;bbb=1&amp;hb=1">
                <a:extLst>
                  <a:ext uri="{FF2B5EF4-FFF2-40B4-BE49-F238E27FC236}">
                    <a16:creationId xmlns:a16="http://schemas.microsoft.com/office/drawing/2014/main" id="{152B5CEF-471E-49ED-9453-6652667FDD9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77626037"/>
                  </p:ext>
                </p:extLst>
              </p:nvPr>
            </p:nvGraphicFramePr>
            <p:xfrm>
              <a:off x="291141" y="2133205"/>
              <a:ext cx="11082528" cy="2808924"/>
            </p:xfrm>
            <a:graphic>
              <a:graphicData uri="http://schemas.openxmlformats.org/drawingml/2006/table">
                <a:tbl>
                  <a:tblPr/>
                  <a:tblGrid>
                    <a:gridCol w="587959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225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8803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实验步骤</a:t>
                          </a:r>
                          <a:endParaRPr lang="en-US" altLang="zh-CN" sz="1200" b="1" i="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现象</a:t>
                          </a:r>
                          <a:endParaRPr lang="en-US" altLang="zh-CN" sz="1200" b="1" i="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结论</a:t>
                          </a:r>
                          <a:endParaRPr lang="en-US" altLang="zh-CN" sz="1200" b="1" i="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取适量待测溶液于试管中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滴加足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量稀盐酸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充分反应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84778" t="-52973" r="-423" b="-1124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4" t="-153804" r="-88705" b="-130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产生白色沉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84778" t="-153804" r="-423" b="-130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1982581D-6BB7-417C-B9E6-0213EAF29EF9}"/>
              </a:ext>
            </a:extLst>
          </p:cNvPr>
          <p:cNvSpPr txBox="1"/>
          <p:nvPr/>
        </p:nvSpPr>
        <p:spPr>
          <a:xfrm>
            <a:off x="6485467" y="2778347"/>
            <a:ext cx="1765300" cy="6241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产生气泡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b1764b5ad?vcp=1&amp;pid=482ad19b2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737360"/>
            <a:ext cx="11064240" cy="338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92_1#5485df5d5?vaa=1&amp;vcp=1&amp;vis=1&amp;pid=c8e18cb06&amp;color=0,0,0&amp;vtp=1&amp;vaab=1&amp;bbb=1&amp;hb=1">
            <a:extLst>
              <a:ext uri="{FF2B5EF4-FFF2-40B4-BE49-F238E27FC236}">
                <a16:creationId xmlns:a16="http://schemas.microsoft.com/office/drawing/2014/main" id="{E5FE475B-79FA-4456-ACB2-DDB7D2D825FE}"/>
              </a:ext>
            </a:extLst>
          </p:cNvPr>
          <p:cNvSpPr/>
          <p:nvPr/>
        </p:nvSpPr>
        <p:spPr>
          <a:xfrm>
            <a:off x="614108" y="333714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（4）写出步骤②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发生反应的化学方程式：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AN.2_1#5485df5d5.blank?vaa=1&amp;vcp=1&amp;vis=1&amp;pid=c8e18cb06&amp;color=0,0,0&amp;vpa=39&amp;vtp=1&amp;vaab=1&amp;bbb=1&amp;hb=1">
                <a:extLst>
                  <a:ext uri="{FF2B5EF4-FFF2-40B4-BE49-F238E27FC236}">
                    <a16:creationId xmlns:a16="http://schemas.microsoft.com/office/drawing/2014/main" id="{472657D9-9B7A-4A52-AE02-F7744E785460}"/>
                  </a:ext>
                </a:extLst>
              </p:cNvPr>
              <p:cNvSpPr/>
              <p:nvPr/>
            </p:nvSpPr>
            <p:spPr>
              <a:xfrm>
                <a:off x="614108" y="3299047"/>
                <a:ext cx="11109960" cy="114579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4835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BaCl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BaSO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↓+2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NaCl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8_AN.2_1#5485df5d5.blank?vaa=1&amp;vcp=1&amp;vis=1&amp;pid=c8e18cb06&amp;color=0,0,0&amp;vpa=39&amp;vtp=1&amp;vaab=1&amp;bbb=1&amp;hb=1">
                <a:extLst>
                  <a:ext uri="{FF2B5EF4-FFF2-40B4-BE49-F238E27FC236}">
                    <a16:creationId xmlns:a16="http://schemas.microsoft.com/office/drawing/2014/main" id="{472657D9-9B7A-4A52-AE02-F7744E78546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108" y="3299047"/>
                <a:ext cx="11109960" cy="114579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P_8#721237923?sp=1&amp;vcp=1&amp;vis=1&amp;pid=c8e18cb06&amp;color=0,0,0&amp;vtp=1&amp;vaab=1&amp;bt=1&amp;bbb=1">
                <a:extLst>
                  <a:ext uri="{FF2B5EF4-FFF2-40B4-BE49-F238E27FC236}">
                    <a16:creationId xmlns:a16="http://schemas.microsoft.com/office/drawing/2014/main" id="{CA7DF068-3F34-40BC-AB94-8495D58E2179}"/>
                  </a:ext>
                </a:extLst>
              </p:cNvPr>
              <p:cNvSpPr/>
              <p:nvPr/>
            </p:nvSpPr>
            <p:spPr>
              <a:xfrm>
                <a:off x="614108" y="4614132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实验结论】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（5）白色固体物质是土壤含盐量高而析出的晶体，其中含有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P_8#721237923?sp=1&amp;vcp=1&amp;vis=1&amp;pid=c8e18cb06&amp;color=0,0,0&amp;vtp=1&amp;vaab=1&amp;bt=1&amp;bbb=1">
                <a:extLst>
                  <a:ext uri="{FF2B5EF4-FFF2-40B4-BE49-F238E27FC236}">
                    <a16:creationId xmlns:a16="http://schemas.microsoft.com/office/drawing/2014/main" id="{CA7DF068-3F34-40BC-AB94-8495D58E217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108" y="4614132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b="-10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AN.95_1#721237923.blank?vaa=1&amp;vcp=1&amp;vis=1&amp;pid=c8e18cb06&amp;color=0,0,0&amp;vpa=40&amp;vtp=1&amp;vaab=1&amp;bbb=1">
                <a:extLst>
                  <a:ext uri="{FF2B5EF4-FFF2-40B4-BE49-F238E27FC236}">
                    <a16:creationId xmlns:a16="http://schemas.microsoft.com/office/drawing/2014/main" id="{1CD89CB0-B744-4642-8A22-6006B976A046}"/>
                  </a:ext>
                </a:extLst>
              </p:cNvPr>
              <p:cNvSpPr/>
              <p:nvPr/>
            </p:nvSpPr>
            <p:spPr>
              <a:xfrm>
                <a:off x="688720" y="5981859"/>
                <a:ext cx="2881059" cy="41852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8_AN.95_1#721237923.blank?vaa=1&amp;vcp=1&amp;vis=1&amp;pid=c8e18cb06&amp;color=0,0,0&amp;vpa=40&amp;vtp=1&amp;vaab=1&amp;bbb=1">
                <a:extLst>
                  <a:ext uri="{FF2B5EF4-FFF2-40B4-BE49-F238E27FC236}">
                    <a16:creationId xmlns:a16="http://schemas.microsoft.com/office/drawing/2014/main" id="{1CD89CB0-B744-4642-8A22-6006B976A04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8720" y="5981859"/>
                <a:ext cx="2881059" cy="418529"/>
              </a:xfrm>
              <a:prstGeom prst="rect">
                <a:avLst/>
              </a:prstGeom>
              <a:blipFill>
                <a:blip r:embed="rId4"/>
                <a:stretch>
                  <a:fillRect t="-31884" b="-478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P_8_BD#908c63820?colgroup=15,6,7&amp;vcp=1&amp;vis=1&amp;pid=c8e18cb06&amp;color=0,0,0&amp;vtp=1&amp;vaab=1&amp;bbb=1&amp;hb=1">
                <a:extLst>
                  <a:ext uri="{FF2B5EF4-FFF2-40B4-BE49-F238E27FC236}">
                    <a16:creationId xmlns:a16="http://schemas.microsoft.com/office/drawing/2014/main" id="{44E89C84-A67D-40FF-AE22-FE5D91548A7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84034283"/>
                  </p:ext>
                </p:extLst>
              </p:nvPr>
            </p:nvGraphicFramePr>
            <p:xfrm>
              <a:off x="614108" y="471073"/>
              <a:ext cx="11082528" cy="2808924"/>
            </p:xfrm>
            <a:graphic>
              <a:graphicData uri="http://schemas.openxmlformats.org/drawingml/2006/table">
                <a:tbl>
                  <a:tblPr/>
                  <a:tblGrid>
                    <a:gridCol w="587959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225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8803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实验步骤</a:t>
                          </a:r>
                          <a:endParaRPr lang="en-US" altLang="zh-CN" sz="1200" b="1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现象</a:t>
                          </a:r>
                          <a:endParaRPr lang="en-US" altLang="zh-CN" sz="1200" b="1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结论</a:t>
                          </a:r>
                          <a:endParaRPr lang="en-US" altLang="zh-CN" sz="1200" b="1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取适量待测溶液于试管中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滴加足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量稀盐酸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充分反应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含有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向试管中继续滴加适量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BaCl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产生白色沉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含有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P_8_BD#908c63820?colgroup=15,6,7&amp;vcp=1&amp;vis=1&amp;pid=c8e18cb06&amp;color=0,0,0&amp;vtp=1&amp;vaab=1&amp;bbb=1&amp;hb=1">
                <a:extLst>
                  <a:ext uri="{FF2B5EF4-FFF2-40B4-BE49-F238E27FC236}">
                    <a16:creationId xmlns:a16="http://schemas.microsoft.com/office/drawing/2014/main" id="{44E89C84-A67D-40FF-AE22-FE5D91548A7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84034283"/>
                  </p:ext>
                </p:extLst>
              </p:nvPr>
            </p:nvGraphicFramePr>
            <p:xfrm>
              <a:off x="614108" y="471073"/>
              <a:ext cx="11082528" cy="2808924"/>
            </p:xfrm>
            <a:graphic>
              <a:graphicData uri="http://schemas.openxmlformats.org/drawingml/2006/table">
                <a:tbl>
                  <a:tblPr/>
                  <a:tblGrid>
                    <a:gridCol w="587959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225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8803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实验步骤</a:t>
                          </a:r>
                          <a:endParaRPr lang="en-US" altLang="zh-CN" sz="1200" b="1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现象</a:t>
                          </a:r>
                          <a:endParaRPr lang="en-US" altLang="zh-CN" sz="1200" b="1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结论</a:t>
                          </a:r>
                          <a:endParaRPr lang="en-US" altLang="zh-CN" sz="1200" b="1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取适量待测溶液于试管中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滴加足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量稀盐酸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充分反应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284778" t="-52973" r="-423" b="-1124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104" t="-153804" r="-88705" b="-130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产生白色沉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284778" t="-153804" r="-423" b="-130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639922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_BD#cd74508ac?vcp=1&amp;vis=1&amp;pid=c8e18cb06&amp;color=0,0,0&amp;vtp=1&amp;vaab=1&amp;bt=1&amp;bbb=1"/>
          <p:cNvSpPr/>
          <p:nvPr/>
        </p:nvSpPr>
        <p:spPr>
          <a:xfrm>
            <a:off x="539496" y="186258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任务三：制订土壤改良方案。</a:t>
            </a:r>
            <a:endParaRPr lang="en-US" altLang="zh-CN" sz="2800" dirty="0"/>
          </a:p>
        </p:txBody>
      </p:sp>
      <p:sp>
        <p:nvSpPr>
          <p:cNvPr id="3" name="QB_8_BD.96_1#127a505ca?vaa=1&amp;vcp=1&amp;vis=1&amp;pid=c8e18cb06&amp;color=0,0,0&amp;vtp=1&amp;vaab=1&amp;bbb=1&amp;hb=1"/>
          <p:cNvSpPr/>
          <p:nvPr/>
        </p:nvSpPr>
        <p:spPr>
          <a:xfrm>
            <a:off x="539496" y="249485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（6）经过讨论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，同学们确定这盆栀子花生长状况不良与土壤的酸碱性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和含盐量都有关系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。他们结合本地区水土特点制定了解决方案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：将土壤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更换为适宜栀子花生长的土壤，并在养护过程中适量施用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性肥料调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节盆土的酸碱性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97_1#127a505ca.blank?vaa=1&amp;vcp=1&amp;vis=1&amp;pid=c8e18cb06&amp;color=0,0,0&amp;vpa=41&amp;vtp=1&amp;vaab=1"/>
          <p:cNvSpPr/>
          <p:nvPr/>
        </p:nvSpPr>
        <p:spPr>
          <a:xfrm>
            <a:off x="9439814" y="3759771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酸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#147ebc41b?sp=1&amp;vcp=1&amp;vis=1&amp;pid=c8e18cb06&amp;color=0,0,0&amp;vtp=1&amp;vaab=1&amp;bt=1&amp;bbb=1"/>
          <p:cNvSpPr/>
          <p:nvPr/>
        </p:nvSpPr>
        <p:spPr>
          <a:xfrm>
            <a:off x="539496" y="218490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【反思评价】</a:t>
            </a:r>
            <a:endParaRPr lang="en-US" altLang="zh-CN" sz="2800" dirty="0"/>
          </a:p>
        </p:txBody>
      </p:sp>
      <p:sp>
        <p:nvSpPr>
          <p:cNvPr id="3" name="QB_8_BD.98_1#2a9e656b9?vaa=1&amp;vcp=1&amp;vis=1&amp;pid=c8e18cb06&amp;color=0,0,0&amp;vtp=1&amp;vaab=1&amp;bbb=1&amp;hb=1"/>
          <p:cNvSpPr/>
          <p:nvPr/>
        </p:nvSpPr>
        <p:spPr>
          <a:xfrm>
            <a:off x="539496" y="281260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（7）反思过程中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，小佳认为不进行任务一也可以得出本次探究活动的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最终结论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。你是否赞同小佳的观点？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请说明理由：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99_1#2a9e656b9.blank?vaa=1&amp;vcp=1&amp;vis=1&amp;pid=c8e18cb06&amp;color=0,0,0&amp;vpa=42&amp;vtp=1&amp;vaab=1&amp;bbb=1&amp;hb=1"/>
          <p:cNvSpPr/>
          <p:nvPr/>
        </p:nvSpPr>
        <p:spPr>
          <a:xfrm>
            <a:off x="539496" y="3429825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赞同，土壤中含有碳酸钠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，碳酸钠溶液呈碱性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af03c4696?vcp=1&amp;pid=9f87cc171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提醒：请完成第13讲备考练习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156784f8.fixed?vcp=1&amp;pid=8a4bfb49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化学与农业生产</a:t>
            </a:r>
            <a:endParaRPr lang="en-US" altLang="zh-CN" sz="4000" dirty="0"/>
          </a:p>
        </p:txBody>
      </p:sp>
      <p:sp>
        <p:nvSpPr>
          <p:cNvPr id="3" name="C_4_BD#0156784f8.fixed?vcp=1&amp;pid=8a4bfb49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第13讲备考练习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f275fb64?vcp=1&amp;pid=0156784f8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100_1#abad8d056?vaa=1&amp;vcp=1&amp;vis=1&amp;pid=7f275fb64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（2024·四川宜宾·中考）化肥对提高农作物的产量具有重要作用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列物质属于钾肥的是(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6_AN.1_1#abad8d056.bracket?vaa=1&amp;vcp=1&amp;vis=1&amp;pid=7f275fb64&amp;color=0,0,0&amp;vpa=43&amp;vtp=1&amp;vaab=1"/>
          <p:cNvSpPr/>
          <p:nvPr/>
        </p:nvSpPr>
        <p:spPr>
          <a:xfrm>
            <a:off x="4016915" y="190160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100_2#abad8d056.choices?vaa=1&amp;vcp=1&amp;vis=1&amp;pid=7f275fb64&amp;color=0,0,0&amp;vtp=1&amp;vaab=1&amp;bbb=1"/>
              <p:cNvSpPr/>
              <p:nvPr/>
            </p:nvSpPr>
            <p:spPr>
              <a:xfrm>
                <a:off x="539496" y="2542839"/>
                <a:ext cx="11109960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2837815" algn="l"/>
                    <a:tab pos="5662930" algn="l"/>
                    <a:tab pos="8488045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6_BD.100_2#abad8d056.choices?vaa=1&amp;vcp=1&amp;vis=1&amp;pid=7f275fb64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42839"/>
                <a:ext cx="11109960" cy="555244"/>
              </a:xfrm>
              <a:prstGeom prst="rect">
                <a:avLst/>
              </a:prstGeom>
              <a:blipFill rotWithShape="1">
                <a:blip r:embed="rId3"/>
                <a:stretch>
                  <a:fillRect l="-3" t="-54" r="3" b="-143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BD.102_1#a3873472d?vaa=1&amp;vcp=1&amp;vis=1&amp;pid=7f275fb64&amp;color=0,0,0&amp;vtp=1&amp;vaab=1&amp;bbb=1&amp;hb=1"/>
              <p:cNvSpPr/>
              <p:nvPr/>
            </p:nvSpPr>
            <p:spPr>
              <a:xfrm>
                <a:off x="539496" y="3108751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（2024·山东潍坊·中考）某无土栽培营养液中含有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Ca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Ca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其中属于复合肥料的是(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6_BD.102_1#a3873472d?vaa=1&amp;vcp=1&amp;vis=1&amp;pid=7f275fb64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08751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35" r="3" b="-56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C_6_AN.103_1#a3873472d.bracket?vaa=1&amp;vcp=1&amp;vis=1&amp;pid=7f275fb64&amp;color=0,0,0&amp;vpa=44&amp;vtp=1&amp;vaab=1"/>
          <p:cNvSpPr/>
          <p:nvPr/>
        </p:nvSpPr>
        <p:spPr>
          <a:xfrm>
            <a:off x="8230331" y="374311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C_6_BD.102_2#a3873472d.choices?vaa=1&amp;vcp=1&amp;vis=1&amp;pid=7f275fb64&amp;color=0,0,0&amp;vtp=1&amp;vaab=1&amp;bbb=1"/>
              <p:cNvSpPr/>
              <p:nvPr/>
            </p:nvSpPr>
            <p:spPr>
              <a:xfrm>
                <a:off x="539496" y="4387514"/>
                <a:ext cx="11109960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2837815" algn="l"/>
                    <a:tab pos="5662930" algn="l"/>
                    <a:tab pos="8488045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Ca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Cl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Ca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C_6_BD.102_2#a3873472d.choices?vaa=1&amp;vcp=1&amp;vis=1&amp;pid=7f275fb64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87514"/>
                <a:ext cx="11109960" cy="555244"/>
              </a:xfrm>
              <a:prstGeom prst="rect">
                <a:avLst/>
              </a:prstGeom>
              <a:blipFill rotWithShape="1">
                <a:blip r:embed="rId5"/>
                <a:stretch>
                  <a:fillRect l="-3" t="-54" r="3" b="-143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04_1#4f6b8ef2e?vaa=1&amp;vcp=1&amp;vis=1&amp;pid=7f275fb64&amp;color=0,0,0&amp;mp=1&amp;vtp=1&amp;vaab=1&amp;bt=1&amp;bbb=1&amp;hb=1"/>
          <p:cNvSpPr/>
          <p:nvPr/>
        </p:nvSpPr>
        <p:spPr>
          <a:xfrm>
            <a:off x="539496" y="66976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（2023·江苏泰州·中考）某花圃所种的花卉缺乏氮元素和钾元素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只施用一种化肥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则应施用的是(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1_1#4f6b8ef2e.bracket?vaa=1&amp;vcp=1&amp;vis=1&amp;pid=7f275fb64&amp;color=0,0,0&amp;mp=1&amp;vpa=45&amp;vtp=1&amp;vaab=1"/>
          <p:cNvSpPr/>
          <p:nvPr/>
        </p:nvSpPr>
        <p:spPr>
          <a:xfrm>
            <a:off x="5794915" y="130413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104_2#4f6b8ef2e.choices?vaa=1&amp;vcp=1&amp;vis=1&amp;pid=7f275fb64&amp;color=0,0,0&amp;vtp=1&amp;vaab=1&amp;bbb=1"/>
              <p:cNvSpPr/>
              <p:nvPr/>
            </p:nvSpPr>
            <p:spPr>
              <a:xfrm>
                <a:off x="539496" y="1944973"/>
                <a:ext cx="11109960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2539365" algn="l"/>
                    <a:tab pos="5586730" algn="l"/>
                    <a:tab pos="8926195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CO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Ca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6_BD.104_2#4f6b8ef2e.choices?vaa=1&amp;vcp=1&amp;vis=1&amp;pid=7f275fb64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44973"/>
                <a:ext cx="11109960" cy="555244"/>
              </a:xfrm>
              <a:prstGeom prst="rect">
                <a:avLst/>
              </a:prstGeom>
              <a:blipFill rotWithShape="1">
                <a:blip r:embed="rId3"/>
                <a:stretch>
                  <a:fillRect l="-3" t="-109" r="3" b="-142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BD.106_1#efdc52e87?sp=1&amp;vaa=1&amp;vcp=1&amp;vis=1&amp;pid=7f275fb64&amp;color=0,0,0&amp;vtp=1&amp;vaab=1&amp;bbb=1&amp;hb=1"/>
              <p:cNvSpPr/>
              <p:nvPr/>
            </p:nvSpPr>
            <p:spPr>
              <a:xfrm>
                <a:off x="539496" y="2510885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（2023·内蒙古赤峰·中考）适宜“大金苗”系列谷子生长的土壤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范围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7.6∼8.2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。下面是赤峰地区几种土壤类型及其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，其中比较适合种植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该系列谷子的土壤是(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6_BD.106_1#efdc52e87?sp=1&amp;vaa=1&amp;vcp=1&amp;vis=1&amp;pid=7f275fb64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10885"/>
                <a:ext cx="11109960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3" t="-5" r="-545" b="-37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9" name="QB_6_BD.106_2#efdc52e87?colgroup=4,5,5,5,5&amp;vaa=1&amp;vcp=1&amp;vis=1&amp;pid=7f275fb64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4492085"/>
              <a:ext cx="11055096" cy="1686624"/>
            </p:xfrm>
            <a:graphic>
              <a:graphicData uri="http://schemas.openxmlformats.org/drawingml/2006/table">
                <a:tbl>
                  <a:tblPr/>
                  <a:tblGrid>
                    <a:gridCol w="180136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134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3134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31343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31343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土壤类型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黄土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黑土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栗钙土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红土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4902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pH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6.8∼7.0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5.7∼6.4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7.5∼8.5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5.0∼5.5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9" name="QB_6_BD.106_2#efdc52e87?colgroup=4,5,5,5,5&amp;vaa=1&amp;vcp=1&amp;vis=1&amp;pid=7f275fb64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4492085"/>
              <a:ext cx="11055096" cy="1686624"/>
            </p:xfrm>
            <a:graphic>
              <a:graphicData uri="http://schemas.openxmlformats.org/drawingml/2006/table">
                <a:tbl>
                  <a:tblPr/>
                  <a:tblGrid>
                    <a:gridCol w="1801368"/>
                    <a:gridCol w="2313432"/>
                    <a:gridCol w="2313432"/>
                    <a:gridCol w="2313432"/>
                    <a:gridCol w="2313432"/>
                  </a:tblGrid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土壤类型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黄土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黑土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栗钙土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红土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7" name="QB_6_AN.107_1#efdc52e87.bracket?vaa=1&amp;vcp=1&amp;vis=1&amp;pid=7f275fb64&amp;color=0,0,0&amp;vpa=46&amp;vtp=1&amp;vaab=1"/>
          <p:cNvSpPr/>
          <p:nvPr/>
        </p:nvSpPr>
        <p:spPr>
          <a:xfrm>
            <a:off x="3839115" y="379295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08_1#c2eb1af23?vaa=1&amp;vcp=1&amp;vis=1&amp;pid=7f275fb64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（2024·江苏常州·中考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）氮肥为解决人类面临的粮食危机做出了重大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贡献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109_1#c2eb1af23.bracket?vaa=1&amp;vcp=1&amp;vis=1&amp;pid=7f275fb64&amp;color=0,0,0&amp;vpa=47&amp;vtp=1&amp;vaab=1"/>
          <p:cNvSpPr/>
          <p:nvPr/>
        </p:nvSpPr>
        <p:spPr>
          <a:xfrm>
            <a:off x="4728115" y="215633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108_2#c2eb1af23.choices?vaa=1&amp;vcp=1&amp;vis=1&amp;pid=7f275fb64&amp;color=0,0,0&amp;vtp=1&amp;vaab=1&amp;bbb=1"/>
              <p:cNvSpPr/>
              <p:nvPr/>
            </p:nvSpPr>
            <p:spPr>
              <a:xfrm>
                <a:off x="539496" y="2804985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A.氮肥可由氮气在一定条件下生产制得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.氮肥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中氮元素的化合价为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.铵态氮肥与草木灰混用能增强肥效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.氮肥可为农作物提供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等元素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6_BD.108_2#c2eb1af23.choices?vaa=1&amp;vcp=1&amp;vis=1&amp;pid=7f275fb64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04985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8" r="3" b="-27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0_1#ec8eac3c7?vaa=1&amp;vcp=1&amp;vis=1&amp;pid=7f275fb64&amp;color=0,0,0&amp;vtp=1&amp;vaab=1&amp;bt=1&amp;bb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化肥和农药影响农作物的产量。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111_1#ec8eac3c7.bracket?vaa=1&amp;vcp=1&amp;vis=1&amp;pid=7f275fb64&amp;color=0,0,0&amp;vpa=48&amp;vtp=1&amp;vaab=1"/>
          <p:cNvSpPr/>
          <p:nvPr/>
        </p:nvSpPr>
        <p:spPr>
          <a:xfrm>
            <a:off x="8906414" y="183019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110_2#ec8eac3c7.choices?vaa=1&amp;vcp=1&amp;vis=1&amp;pid=7f275fb64&amp;color=0,0,0&amp;vtp=1&amp;vaab=1&amp;bbb=1"/>
              <p:cNvSpPr/>
              <p:nvPr/>
            </p:nvSpPr>
            <p:spPr>
              <a:xfrm>
                <a:off x="539496" y="2475801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A.合理施用化肥和农药，可以提高农作物产量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.尿素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CO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属于复合肥料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.将铵态氮肥与碱性物质混合施用，有利于增强肥效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.大量施用农药会导致环境和农产品污染，因此要禁止施用农药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6_BD.110_2#ec8eac3c7.choices?vaa=1&amp;vcp=1&amp;vis=1&amp;pid=7f275fb64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75801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3" r="3" b="-27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2_1#bc55f923e?vaa=1&amp;vcp=1&amp;vis=1&amp;pid=7f275fb64&amp;color=0,0,0&amp;vtp=1&amp;vaab=1&amp;bt=1&amp;bbb=1&amp;hb=1"/>
          <p:cNvSpPr/>
          <p:nvPr/>
        </p:nvSpPr>
        <p:spPr>
          <a:xfrm>
            <a:off x="539496" y="155851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（2023·山东滨州·中考）施肥是使农业增产的重要手段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。下列关于化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肥的说法不正确的是(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113_1#bc55f923e.bracket?vaa=1&amp;vcp=1&amp;vis=1&amp;pid=7f275fb64&amp;color=0,0,0&amp;vpa=49&amp;vtp=1&amp;vaab=1"/>
          <p:cNvSpPr/>
          <p:nvPr/>
        </p:nvSpPr>
        <p:spPr>
          <a:xfrm>
            <a:off x="4016915" y="219287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112_2#bc55f923e.choices?vaa=1&amp;vcp=1&amp;vis=1&amp;pid=7f275fb64&amp;color=0,0,0&amp;vtp=1&amp;vaab=1&amp;bbb=1"/>
              <p:cNvSpPr/>
              <p:nvPr/>
            </p:nvSpPr>
            <p:spPr>
              <a:xfrm>
                <a:off x="539496" y="2768441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A.尿素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CO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属于氮肥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.植物的叶片发黄，应施用磷肥来改善其生长状况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.铵态氮肥不能与碱性物质混用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.硝酸钾属于复合肥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6_BD.112_2#bc55f923e.choices?vaa=1&amp;vcp=1&amp;vis=1&amp;pid=7f275fb64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68441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9" r="3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3cd124a1.fixed?vcp=1&amp;pid=8a4bfb49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化学与农业生产</a:t>
            </a:r>
            <a:endParaRPr lang="en-US" altLang="zh-CN" sz="4000" dirty="0"/>
          </a:p>
        </p:txBody>
      </p:sp>
      <p:sp>
        <p:nvSpPr>
          <p:cNvPr id="3" name="C_4_BD#03cd124a1.fixed?vcp=1&amp;pid=8a4bfb49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14_1#df9a4e7b7?vaa=1&amp;vcp=1&amp;vis=1&amp;pid=7f275fb64&amp;color=0,0,0&amp;vtp=1&amp;vaab=1&amp;bt=1&amp;bbb=1&amp;hb=1"/>
          <p:cNvSpPr/>
          <p:nvPr/>
        </p:nvSpPr>
        <p:spPr>
          <a:xfrm>
            <a:off x="539496" y="190268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（2024·北京·中考）大豆既能通过根系吸收氮肥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，又能利用根瘤菌固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定空气中的氮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7_BD.115_1#ac6499ecc?vaa=1&amp;vcp=1&amp;vis=1&amp;pid=df9a4e7b7&amp;color=0,0,0&amp;vtp=1&amp;vaab=1&amp;bbb=1"/>
          <p:cNvSpPr/>
          <p:nvPr/>
        </p:nvSpPr>
        <p:spPr>
          <a:xfrm>
            <a:off x="539496" y="317788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）下列物质中属于氮肥的是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填序号）。</a:t>
            </a:r>
            <a:endParaRPr lang="en-US" altLang="zh-CN" sz="2800" dirty="0"/>
          </a:p>
        </p:txBody>
      </p:sp>
      <p:sp>
        <p:nvSpPr>
          <p:cNvPr id="4" name="QC_7_AN.1_1#ac6499ecc.blank?vaa=1&amp;vcp=1&amp;vis=1&amp;pid=df9a4e7b7&amp;color=0,0,0&amp;vpa=50&amp;vtp=1&amp;vaab=1"/>
          <p:cNvSpPr/>
          <p:nvPr/>
        </p:nvSpPr>
        <p:spPr>
          <a:xfrm>
            <a:off x="5325015" y="312645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BD.115_2#ac6499ecc.choices?vaa=1&amp;vcp=1&amp;vis=1&amp;pid=df9a4e7b7&amp;color=0,0,0&amp;vtp=1&amp;vaab=1&amp;bbb=1"/>
              <p:cNvSpPr/>
              <p:nvPr/>
            </p:nvSpPr>
            <p:spPr>
              <a:xfrm>
                <a:off x="539496" y="3799554"/>
                <a:ext cx="11109960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3335020" algn="l"/>
                    <a:tab pos="717804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CO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Ca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BD.115_2#ac6499ecc.choices?vaa=1&amp;vcp=1&amp;vis=1&amp;pid=df9a4e7b7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99554"/>
                <a:ext cx="11109960" cy="555244"/>
              </a:xfrm>
              <a:prstGeom prst="rect">
                <a:avLst/>
              </a:prstGeom>
              <a:blipFill rotWithShape="1">
                <a:blip r:embed="rId3"/>
                <a:stretch>
                  <a:fillRect l="-3" t="-63" r="3" b="-143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7_BD.117_1#989b92a14?vaa=1&amp;vcp=1&amp;vis=1&amp;pid=df9a4e7b7&amp;color=0,0,0&amp;vtp=1&amp;vaab=1&amp;bbb=1"/>
          <p:cNvSpPr/>
          <p:nvPr/>
        </p:nvSpPr>
        <p:spPr>
          <a:xfrm>
            <a:off x="539496" y="43654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）空气中含氮元素的物质主要是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7_AN.118_1#989b92a14.blank?vaa=1&amp;vcp=1&amp;vis=1&amp;pid=df9a4e7b7&amp;color=0,0,0&amp;vpa=51&amp;vtp=1&amp;vaab=1&amp;bbb=1"/>
          <p:cNvSpPr/>
          <p:nvPr/>
        </p:nvSpPr>
        <p:spPr>
          <a:xfrm>
            <a:off x="6061615" y="4314031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氮气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2a6423b1?vcp=1&amp;pid=0156784f8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p:pic>
        <p:nvPicPr>
          <p:cNvPr id="3" name="QC_6_BD.119_1#dd1070443?iti=4&amp;htil=2&amp;vaa=1&amp;vcp=1&amp;vis=1&amp;pid=02a6423b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77460" y="1285528"/>
            <a:ext cx="4526280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119_2#dd1070443?iti=4&amp;htil=2&amp;vaa=1&amp;vcp=1&amp;vis=1&amp;pid=02a6423b1&amp;color=0,0,0&amp;vtp=1&amp;vaab=1&amp;bbb=1"/>
          <p:cNvSpPr/>
          <p:nvPr/>
        </p:nvSpPr>
        <p:spPr>
          <a:xfrm>
            <a:off x="9033419" y="2729264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  <p:sp>
        <p:nvSpPr>
          <p:cNvPr id="5" name="QC_6_BD.119_3#dd1070443?htil=2&amp;sp=1&amp;vaa=1&amp;vcp=1&amp;vis=1&amp;pid=02a6423b1&amp;color=0,0,0&amp;vtp=1&amp;vaab=1&amp;bbb=1&amp;hb=1&amp;hs=1"/>
          <p:cNvSpPr/>
          <p:nvPr/>
        </p:nvSpPr>
        <p:spPr>
          <a:xfrm>
            <a:off x="539496" y="1267240"/>
            <a:ext cx="645566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“大树输液”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是一种新型园林处理技术，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可为大树补充营养，以维持其正常的新陈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代谢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1为某大树营养液标签的部分内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下列有关说法不正确的是(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6" name="QC_6_AN.120_1#dd1070443.bracket?vaa=1&amp;vcp=1&amp;vis=1&amp;pid=02a6423b1&amp;color=0,0,0&amp;vpa=52&amp;vtp=1&amp;vaab=1"/>
          <p:cNvSpPr/>
          <p:nvPr/>
        </p:nvSpPr>
        <p:spPr>
          <a:xfrm>
            <a:off x="5439315" y="31970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6_BD.119_4#dd1070443.choices?vaa=1&amp;vcp=1&amp;vis=1&amp;pid=02a6423b1&amp;color=0,0,0&amp;vtp=1&amp;vaab=1&amp;bbb=1&amp;hs=1"/>
              <p:cNvSpPr/>
              <p:nvPr/>
            </p:nvSpPr>
            <p:spPr>
              <a:xfrm>
                <a:off x="539496" y="3754472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属于复合肥料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.该技术药效直接，对环境污染较小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可与熟石灰混合施用，以提高肥效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.该营养液能增强大树的抗寒、抗旱和抗病虫害能力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6_BD.119_4#dd1070443.choices?vaa=1&amp;vcp=1&amp;vis=1&amp;pid=02a6423b1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54472"/>
                <a:ext cx="1110996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3" t="-14" r="3" b="-2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BD.121_1#ebd1fe8d0?iti=5&amp;htil=3&amp;vaa=1&amp;vcp=1&amp;vis=1&amp;pid=02a6423b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88152" y="581832"/>
            <a:ext cx="5852160" cy="146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121_2#ebd1fe8d0?iti=5&amp;htil=3&amp;vaa=1&amp;vcp=1&amp;vis=1&amp;pid=02a6423b1&amp;color=0,0,0&amp;vtp=1&amp;vaab=1&amp;bbb=1"/>
          <p:cNvSpPr/>
          <p:nvPr/>
        </p:nvSpPr>
        <p:spPr>
          <a:xfrm>
            <a:off x="8407051" y="2171872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121_3#ebd1fe8d0?htil=3&amp;sp=1&amp;vaa=1&amp;vcp=1&amp;vis=1&amp;pid=02a6423b1&amp;color=0,0,0&amp;vtp=1&amp;vaab=1&amp;bt=1&amp;bbb=1&amp;hb=1&amp;hs=1"/>
              <p:cNvSpPr/>
              <p:nvPr/>
            </p:nvSpPr>
            <p:spPr>
              <a:xfrm>
                <a:off x="539496" y="554400"/>
                <a:ext cx="5129784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10.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是农业生产中的一种肥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料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80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固体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水中充分溶解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，将得到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的溶液甲按如图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所示进行操作。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下列分析错误的是(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6_BD.121_3#ebd1fe8d0?htil=3&amp;sp=1&amp;vaa=1&amp;vcp=1&amp;vis=1&amp;pid=02a6423b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5129784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7" t="-1" r="-2439" b="-2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6_AN.122_1#ebd1fe8d0.bracket?vaa=1&amp;vcp=1&amp;vis=1&amp;pid=02a6423b1&amp;color=0,0,0&amp;vpa=53&amp;vtp=1&amp;vaab=1"/>
          <p:cNvSpPr/>
          <p:nvPr/>
        </p:nvSpPr>
        <p:spPr>
          <a:xfrm>
            <a:off x="3661315" y="313186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BD.121_4#ebd1fe8d0.choices?htil=3&amp;vaa=1&amp;vcp=1&amp;vis=1&amp;pid=02a6423b1&amp;color=0,0,0&amp;vtp=1&amp;vaab=1&amp;bbb=1&amp;hs=1"/>
              <p:cNvSpPr/>
              <p:nvPr/>
            </p:nvSpPr>
            <p:spPr>
              <a:xfrm>
                <a:off x="539496" y="3684188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80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时的溶解度大于在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时的溶解度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.溶液丙中不含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.依据化学肥料分类标准，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属于氮肥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.操作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的名称为过滤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6_BD.121_4#ebd1fe8d0.choices?htil=3&amp;vaa=1&amp;vcp=1&amp;vis=1&amp;pid=02a6423b1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684188"/>
                <a:ext cx="11109960" cy="2496757"/>
              </a:xfrm>
              <a:prstGeom prst="rect">
                <a:avLst/>
              </a:prstGeom>
              <a:blipFill rotWithShape="1">
                <a:blip r:embed="rId5"/>
                <a:stretch>
                  <a:fillRect l="-3" t="-22" r="3" b="-27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23_1#3997fc905?sp=1&amp;vaa=1&amp;vcp=1&amp;vis=1&amp;pid=02a6423b1&amp;color=0,0,0&amp;vtp=1&amp;vaab=1&amp;bt=1&amp;bbb=1&amp;hb=1"/>
          <p:cNvSpPr/>
          <p:nvPr/>
        </p:nvSpPr>
        <p:spPr>
          <a:xfrm>
            <a:off x="539496" y="92478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（2024·广东广州·中考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）氮是自然界各种生物体生命活动不可缺少的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重要元素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，自然界中氮的循环如图3所示。</a:t>
            </a:r>
            <a:endParaRPr lang="en-US" altLang="zh-CN" sz="2800" dirty="0"/>
          </a:p>
        </p:txBody>
      </p:sp>
      <p:pic>
        <p:nvPicPr>
          <p:cNvPr id="3" name="QO_6_BD.123_2#3997fc905?iti=6&amp;vaa=1&amp;vcp=1&amp;vis=1&amp;pid=02a6423b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22192" y="2261711"/>
            <a:ext cx="4544568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23_3#3997fc905?iti=6&amp;vaa=1&amp;vcp=1&amp;vis=1&amp;pid=02a6423b1&amp;color=0,0,0&amp;vtp=1&amp;vaab=1&amp;bbb=1"/>
          <p:cNvSpPr/>
          <p:nvPr/>
        </p:nvSpPr>
        <p:spPr>
          <a:xfrm>
            <a:off x="5787295" y="5360511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24_1#28d4bfda1?vaa=1&amp;vcp=1&amp;vis=1&amp;pid=3997fc905&amp;color=0,0,0&amp;vtp=1&amp;vaab=1&amp;bt=1&amp;bbb=1&amp;hb=1"/>
          <p:cNvSpPr/>
          <p:nvPr/>
        </p:nvSpPr>
        <p:spPr>
          <a:xfrm>
            <a:off x="539496" y="98879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（1）将大气中的氮气转化为氮的化合物的过程叫作氮的固定。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过程①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②③④中属于氮的固定的是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25_1#28d4bfda1.blank?vaa=1&amp;vcp=1&amp;vis=1&amp;pid=3997fc905&amp;color=0,0,0&amp;vpa=54&amp;vtp=1&amp;vaab=1"/>
          <p:cNvSpPr/>
          <p:nvPr/>
        </p:nvSpPr>
        <p:spPr>
          <a:xfrm>
            <a:off x="4817015" y="1585055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endParaRPr lang="en-US" altLang="zh-CN" sz="2800" dirty="0"/>
          </a:p>
        </p:txBody>
      </p:sp>
      <p:pic>
        <p:nvPicPr>
          <p:cNvPr id="4" name="QO_6_BD.124_2#28d4bfda1?iti=7&amp;vaa=1&amp;vcp=1&amp;vis=1&amp;pid=3997fc90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2776" y="2325719"/>
            <a:ext cx="4352544" cy="2843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24_3#28d4bfda1?iti=7&amp;vaa=1&amp;vcp=1&amp;vis=1&amp;pid=3997fc905&amp;color=0,0,0&amp;vtp=1&amp;vaab=1&amp;bbb=1"/>
          <p:cNvSpPr/>
          <p:nvPr/>
        </p:nvSpPr>
        <p:spPr>
          <a:xfrm>
            <a:off x="5791867" y="5296503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26_1#09e7ff741?vaa=1&amp;vcp=1&amp;vis=1&amp;pid=3997fc905&amp;color=0,0,0&amp;vtp=1&amp;vaab=1&amp;bt=1&amp;bbb=1&amp;hb=1"/>
              <p:cNvSpPr/>
              <p:nvPr/>
            </p:nvSpPr>
            <p:spPr>
              <a:xfrm>
                <a:off x="539496" y="748252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或铵盐被硝化细菌氧化成亚硝酸盐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。写出一种属于亚硝酸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盐的物质的化学式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126_1#09e7ff741?vaa=1&amp;vcp=1&amp;vis=1&amp;pid=3997fc90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48252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18" r="-580" b="-5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127_1#09e7ff741.blank?vaa=1&amp;vcp=1&amp;vis=1&amp;pid=3997fc905&amp;color=0,0,0&amp;vpa=55&amp;vtp=1&amp;vaab=1&amp;bbb=1"/>
              <p:cNvSpPr/>
              <p:nvPr/>
            </p:nvSpPr>
            <p:spPr>
              <a:xfrm>
                <a:off x="3331115" y="1466691"/>
                <a:ext cx="5018977" cy="410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，合理即可）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QB_7_AN.127_1#09e7ff741.blank?vaa=1&amp;vcp=1&amp;vis=1&amp;pid=3997fc905&amp;color=0,0,0&amp;vpa=5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1115" y="1466691"/>
                <a:ext cx="5018977" cy="410782"/>
              </a:xfrm>
              <a:prstGeom prst="rect">
                <a:avLst/>
              </a:prstGeom>
              <a:blipFill rotWithShape="1">
                <a:blip r:embed="rId4"/>
                <a:stretch>
                  <a:fillRect l="-11" t="-116" r="10" b="-50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6_BD.126_2#09e7ff741?iti=8&amp;vaa=1&amp;vcp=1&amp;vis=1&amp;pid=3997fc905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47872" y="2081625"/>
            <a:ext cx="5093208" cy="3328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26_3#09e7ff741?iti=8&amp;vaa=1&amp;vcp=1&amp;vis=1&amp;pid=3997fc905&amp;color=0,0,0&amp;vtp=1&amp;vaab=1&amp;bbb=1"/>
          <p:cNvSpPr/>
          <p:nvPr/>
        </p:nvSpPr>
        <p:spPr>
          <a:xfrm>
            <a:off x="5787295" y="5537041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28_1#74528746c?vaa=1&amp;vcp=1&amp;vis=1&amp;pid=3997fc905&amp;color=0,0,0&amp;vtp=1&amp;vaab=1&amp;bt=1&amp;bbb=1&amp;hb=1"/>
              <p:cNvSpPr/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（3）长期施用铵态氮肥，可能造成土壤酸化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。向酸化的土壤中施加牡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蛎壳粉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（主要成分为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），土壤的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会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填“升高”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降低”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或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“不变”）。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128_1#74528746c?vaa=1&amp;vcp=1&amp;vis=1&amp;pid=3997fc90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3" b="-3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129_1#74528746c.blank?vaa=1&amp;vcp=1&amp;vis=1&amp;pid=3997fc905&amp;color=0,0,0&amp;vpa=56&amp;vtp=1&amp;vaab=1&amp;bbb=1"/>
          <p:cNvSpPr/>
          <p:nvPr/>
        </p:nvSpPr>
        <p:spPr>
          <a:xfrm>
            <a:off x="7297134" y="117162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升高</a:t>
            </a:r>
            <a:endParaRPr lang="en-US" altLang="zh-CN" sz="2800" dirty="0"/>
          </a:p>
        </p:txBody>
      </p:sp>
      <p:pic>
        <p:nvPicPr>
          <p:cNvPr id="4" name="QO_6_BD.128_2#74528746c?iti=9&amp;vaa=1&amp;vcp=1&amp;vis=1&amp;pid=3997fc90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51394" y="2532044"/>
            <a:ext cx="4695309" cy="3071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28_3#74528746c?iti=9&amp;vaa=1&amp;vcp=1&amp;vis=1&amp;pid=3997fc905&amp;color=0,0,0&amp;vtp=1&amp;vaab=1&amp;bbb=1"/>
          <p:cNvSpPr/>
          <p:nvPr/>
        </p:nvSpPr>
        <p:spPr>
          <a:xfrm>
            <a:off x="5791867" y="5730348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30_1#7a77102e5?vaa=1&amp;vcp=1&amp;vis=1&amp;pid=3997fc905&amp;color=0,0,0&amp;vtp=1&amp;vaab=1&amp;bt=1&amp;bbb=1"/>
          <p:cNvSpPr/>
          <p:nvPr/>
        </p:nvSpPr>
        <p:spPr>
          <a:xfrm>
            <a:off x="539496" y="55778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）使用下列物质不能达到改良酸性土壤目的的是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填序号）。</a:t>
            </a:r>
            <a:endParaRPr lang="en-US" altLang="zh-CN" sz="2800" dirty="0"/>
          </a:p>
        </p:txBody>
      </p:sp>
      <p:sp>
        <p:nvSpPr>
          <p:cNvPr id="3" name="QC_7_AN.131_1#7a77102e5.blank?vaa=1&amp;vcp=1&amp;vis=1&amp;pid=3997fc905&amp;color=0,0,0&amp;vpa=57&amp;vtp=1&amp;vaab=1"/>
          <p:cNvSpPr/>
          <p:nvPr/>
        </p:nvSpPr>
        <p:spPr>
          <a:xfrm>
            <a:off x="8525414" y="50634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O_6_BD.130_2#7a77102e5?iti=10&amp;vaa=1&amp;vcp=1&amp;vis=1&amp;pid=3997fc90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8626" y="1243965"/>
            <a:ext cx="4851700" cy="317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30_3#7a77102e5?iti=10&amp;vaa=1&amp;vcp=1&amp;vis=1&amp;pid=3997fc905&amp;color=0,0,0&amp;vtp=1&amp;vaab=1&amp;bbb=1"/>
          <p:cNvSpPr/>
          <p:nvPr/>
        </p:nvSpPr>
        <p:spPr>
          <a:xfrm>
            <a:off x="5787295" y="4542917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/>
          </a:p>
        </p:txBody>
      </p:sp>
      <p:sp>
        <p:nvSpPr>
          <p:cNvPr id="6" name="QC_7_BD.130_4#7a77102e5.choices?vaa=1&amp;vcp=1&amp;vis=1&amp;pid=3997fc905&amp;color=0,0,0&amp;vtp=1&amp;vaab=1&amp;bbb=1"/>
          <p:cNvSpPr/>
          <p:nvPr/>
        </p:nvSpPr>
        <p:spPr>
          <a:xfrm>
            <a:off x="539496" y="519055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.生石灰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.氯化钾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C.石灰乳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.草木灰（含碳酸钾）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fc451a89?vcp=1&amp;pid=0156784f8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BD.132_1#46457af2a?sp=1&amp;vaa=1&amp;vcp=1&amp;vis=1&amp;pid=efc451a89&amp;color=0,0,0&amp;vtp=1&amp;vaab=1&amp;bbb=1&amp;hb=1"/>
              <p:cNvSpPr/>
              <p:nvPr/>
            </p:nvSpPr>
            <p:spPr>
              <a:xfrm>
                <a:off x="539496" y="1267240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（2023·山东青岛·中考）科学种田能有效提高作物产量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，助力乡村振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。草莓适宜生长在弱酸性的土壤中，某地区为种植草莓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，对土壤进行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检测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，化学活动小组的同学积极参与。请回答下列问题。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取少量土壤样品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，加入足量水，搅拌、过滤，测得滤液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（土壤浸出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=8.2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，说明土壤呈碱性，由此判断该土壤不适合种植草莓。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6_BD.132_1#46457af2a?sp=1&amp;vaa=1&amp;vcp=1&amp;vis=1&amp;pid=efc451a89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3" r="-111" b="-21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33_1#06023b76b?vaa=1&amp;vcp=1&amp;vis=1&amp;pid=46457af2a&amp;color=0,0,0&amp;vtp=1&amp;vaab=1&amp;bt=1&amp;bbb=1&amp;hb=1"/>
          <p:cNvSpPr/>
          <p:nvPr/>
        </p:nvSpPr>
        <p:spPr>
          <a:xfrm>
            <a:off x="539496" y="100269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探究一：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土壤中的碱性物质是什么？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结合已有知识，小组同学猜测碱性物质可能是碳酸钠或氢氧化钠中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的一种或两种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BD.134_1#ca61b0486?sp=1&amp;vaa=1&amp;vcp=1&amp;vis=1&amp;pid=06023b76b&amp;color=0,0,0&amp;vtp=1&amp;vaab=1&amp;bbb=1"/>
          <p:cNvSpPr/>
          <p:nvPr/>
        </p:nvSpPr>
        <p:spPr>
          <a:xfrm>
            <a:off x="539496" y="291861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（1）【实验探究】</a:t>
            </a:r>
            <a:endParaRPr lang="en-US" altLang="zh-CN" sz="2800" dirty="0"/>
          </a:p>
        </p:txBody>
      </p:sp>
      <p:graphicFrame>
        <p:nvGraphicFramePr>
          <p:cNvPr id="62" name="QB_8_BD.134_2#ca61b0486?colgroup=16,7,5&amp;vaa=1&amp;vcp=1&amp;vis=1&amp;pid=06023b76b&amp;color=0,0,0&amp;vtp=1&amp;vaab=1&amp;bbb=1&amp;hb=1"/>
          <p:cNvGraphicFramePr>
            <a:graphicFrameLocks noGrp="1"/>
          </p:cNvGraphicFramePr>
          <p:nvPr/>
        </p:nvGraphicFramePr>
        <p:xfrm>
          <a:off x="539496" y="3602005"/>
          <a:ext cx="11091672" cy="2227264"/>
        </p:xfrm>
        <a:graphic>
          <a:graphicData uri="http://schemas.openxmlformats.org/drawingml/2006/table">
            <a:tbl>
              <a:tblPr/>
              <a:tblGrid>
                <a:gridCol w="6126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34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31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操作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现象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取土壤浸出液少许于试管中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向其中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加入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产生白色沉淀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土壤中的碱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性物质只有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碳酸钠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过滤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向滤液中滴加无色酚酞溶液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8_AN.135_1#ca61b0486.blank?vaa=1&amp;vcp=1&amp;vis=1&amp;pid=06023b76b&amp;color=0,0,0&amp;vpa=58&amp;vtp=1&amp;vaab=1&amp;bbb=1"/>
          <p:cNvSpPr/>
          <p:nvPr/>
        </p:nvSpPr>
        <p:spPr>
          <a:xfrm>
            <a:off x="1333015" y="4683982"/>
            <a:ext cx="3103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过量的氯化钙溶液</a:t>
            </a:r>
            <a:endParaRPr lang="en-US" altLang="zh-CN" sz="2800" dirty="0"/>
          </a:p>
        </p:txBody>
      </p:sp>
      <p:sp>
        <p:nvSpPr>
          <p:cNvPr id="6" name="QB_8_AN.136_1#ca61b0486.blank?vaa=1&amp;vcp=1&amp;vis=1&amp;pid=06023b76b&amp;color=0,0,0&amp;vpa=59&amp;vtp=1&amp;vaab=1&amp;bbb=1"/>
          <p:cNvSpPr/>
          <p:nvPr/>
        </p:nvSpPr>
        <p:spPr>
          <a:xfrm>
            <a:off x="6786395" y="5248434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无明显现象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_1#3694ec1fb?sp=1&amp;vaa=1&amp;vcp=1&amp;vis=1&amp;pid=03cd124a1&amp;color=0,0,0&amp;vtp=1&amp;vaab=1&amp;bt=1&amp;bbb=1"/>
          <p:cNvSpPr/>
          <p:nvPr/>
        </p:nvSpPr>
        <p:spPr>
          <a:xfrm>
            <a:off x="539496" y="169640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化肥的种类、作用与特性。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QB_5_BD.1_2#3694ec1fb?colgroup=2,12,6,7&amp;vaa=1&amp;vcp=1&amp;vis=1&amp;pid=03cd124a1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36875887"/>
                  </p:ext>
                </p:extLst>
              </p:nvPr>
            </p:nvGraphicFramePr>
            <p:xfrm>
              <a:off x="539496" y="2378011"/>
              <a:ext cx="11064240" cy="2770252"/>
            </p:xfrm>
            <a:graphic>
              <a:graphicData uri="http://schemas.openxmlformats.org/drawingml/2006/table">
                <a:tbl>
                  <a:tblPr/>
                  <a:tblGrid>
                    <a:gridCol w="11978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6085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34086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91693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种类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化学成分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主要作用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特性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3069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氮肥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含氮化合物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氨水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⋅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O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铵盐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如氯化铵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硝酸铵和硫酸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铵等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尿素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altLang="zh-CN" sz="2800" b="0" i="1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nor/>
                                    </m:rPr>
                                    <a:rPr lang="en-US" altLang="zh-CN" sz="2800" b="0" i="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dirty="0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d>
                                        <m:dPr>
                                          <m:ctrlPr>
                                            <a:rPr lang="en-US" altLang="zh-CN" sz="2800" b="0" i="1" dirty="0" smtClean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m:rPr>
                                              <m:nor/>
                                            </m:rPr>
                                            <a:rPr lang="en-US" altLang="zh-CN" sz="2800" b="0" i="0" dirty="0" smtClean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  <m:t>N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US" altLang="zh-CN" sz="2800" b="0" i="1" dirty="0" smtClean="0">
                                                  <a:solidFill>
                                                    <a:srgbClr val="000000"/>
                                                  </a:solidFill>
                                                  <a:latin typeface="Cambria Math" panose="02040503050406030204" pitchFamily="18" charset="0"/>
                                                  <a:ea typeface="宋体" panose="02010600030101010101" pitchFamily="2" charset="-122"/>
                                                  <a:cs typeface="Times New Roman" panose="02020603050405020304" pitchFamily="34" charset="-12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m:rPr>
                                                  <m:nor/>
                                                </m:rPr>
                                                <a:rPr lang="en-US" altLang="zh-CN" sz="2800" b="0" i="0" dirty="0" smtClean="0">
                                                  <a:solidFill>
                                                    <a:srgbClr val="000000"/>
                                                  </a:solidFill>
                                                  <a:latin typeface="Cambria Math" panose="02040503050406030204" pitchFamily="18" charset="0"/>
                                                  <a:ea typeface="宋体" panose="02010600030101010101" pitchFamily="2" charset="-122"/>
                                                  <a:cs typeface="Times New Roman" panose="02020603050405020304" pitchFamily="34" charset="-120"/>
                                                </a:rPr>
                                                <m:t>H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altLang="zh-CN" sz="2800" b="0" i="1" dirty="0" smtClean="0">
                                                  <a:solidFill>
                                                    <a:srgbClr val="000000"/>
                                                  </a:solidFill>
                                                  <a:latin typeface="Cambria Math" panose="02040503050406030204" pitchFamily="18" charset="0"/>
                                                  <a:ea typeface="宋体" panose="02010600030101010101" pitchFamily="2" charset="-122"/>
                                                  <a:cs typeface="Times New Roman" panose="02020603050405020304" pitchFamily="34" charset="-120"/>
                                                </a:rPr>
                                                <m:t>2</m:t>
                                              </m:r>
                                            </m:sub>
                                          </m:sSub>
                                        </m:e>
                                      </m:d>
                                    </m:e>
                                    <m:sub>
                                      <m:r>
                                        <a:rPr lang="en-US" altLang="zh-CN" sz="2800" b="0" i="1" dirty="0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d>
                            </m:oMath>
                          </a14:m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促使农作物的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茎叶生长茂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盛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叶色浓绿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碳酸氢铵有刺激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性氨味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铵盐都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易溶于水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与碱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反应放出氨气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QB_5_BD.1_2#3694ec1fb?colgroup=2,12,6,7&amp;vaa=1&amp;vcp=1&amp;vis=1&amp;pid=03cd124a1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36875887"/>
                  </p:ext>
                </p:extLst>
              </p:nvPr>
            </p:nvGraphicFramePr>
            <p:xfrm>
              <a:off x="539496" y="2378011"/>
              <a:ext cx="11064240" cy="2770252"/>
            </p:xfrm>
            <a:graphic>
              <a:graphicData uri="http://schemas.openxmlformats.org/drawingml/2006/table">
                <a:tbl>
                  <a:tblPr/>
                  <a:tblGrid>
                    <a:gridCol w="11978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6085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34086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91693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种类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化学成分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主要作用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特性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3069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氮肥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6190" t="-26230" r="-114418" b="-710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促使农作物的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茎叶生长茂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盛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叶色浓绿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碳酸氢铵有刺激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性氨味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铵盐都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易溶于水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与碱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反应放出氨气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37_1#083e95cbe?vaa=1&amp;vcp=1&amp;vis=1&amp;pid=46457af2a&amp;color=0,0,0&amp;vtp=1&amp;vaab=1&amp;bt=1&amp;bbb=1&amp;hb=1"/>
          <p:cNvSpPr/>
          <p:nvPr/>
        </p:nvSpPr>
        <p:spPr>
          <a:xfrm>
            <a:off x="539496" y="153720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探究二：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如何改变土壤的碱性？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查阅资料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：向土壤中施加硫粉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，硫粉在微生物和水的共同作用下最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终生成硫酸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BD.138_1#80759882b?vaa=1&amp;vcp=1&amp;vis=1&amp;pid=083e95cbe&amp;color=0,0,0&amp;vtp=1&amp;vaab=1&amp;bbb=1&amp;hb=1"/>
              <p:cNvSpPr/>
              <p:nvPr/>
            </p:nvSpPr>
            <p:spPr>
              <a:xfrm>
                <a:off x="539496" y="346094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（2）【实验操作】同学们按照用量要求向土壤样品中加入硫粉，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3个月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，再次测得土壤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=6.3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，可以种植草莓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。土壤碱性改变的原因是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用化学方程式表示）。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8_BD.138_1#80759882b?vaa=1&amp;vcp=1&amp;vis=1&amp;pid=083e95cbe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6094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0" r="-111" b="-37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AN.139_1#80759882b.blank?vaa=1&amp;vcp=1&amp;vis=1&amp;pid=083e95cbe&amp;color=0,0,0&amp;vpa=60&amp;vtp=1&amp;vaab=1&amp;bbb=1"/>
              <p:cNvSpPr/>
              <p:nvPr/>
            </p:nvSpPr>
            <p:spPr>
              <a:xfrm>
                <a:off x="550608" y="4836730"/>
                <a:ext cx="6745669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8_AN.139_1#80759882b.blank?vaa=1&amp;vcp=1&amp;vis=1&amp;pid=083e95cbe&amp;color=0,0,0&amp;vpa=6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608" y="4836730"/>
                <a:ext cx="6745669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" t="-141" r="2" b="-70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40_1#3a069505b?sp=1&amp;vaa=1&amp;vcp=1&amp;vis=1&amp;pid=083e95cbe&amp;color=0,0,0&amp;vtp=1&amp;vaab=1&amp;bt=1&amp;bbb=1&amp;hb=1"/>
          <p:cNvSpPr/>
          <p:nvPr/>
        </p:nvSpPr>
        <p:spPr>
          <a:xfrm>
            <a:off x="539496" y="119910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（3）【交流反思】针对该地区土壤条件，除改变其碱性外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，还可以选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种适合生长的作物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。以下作物中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，适合在该地区种植的是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4" name="QB_8_BD.140_2#3a069505b?colgroup=11,5,5,5&amp;vaa=1&amp;vcp=1&amp;vis=1&amp;pid=083e95cbe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536031"/>
              <a:ext cx="11082528" cy="1132968"/>
            </p:xfrm>
            <a:graphic>
              <a:graphicData uri="http://schemas.openxmlformats.org/drawingml/2006/table">
                <a:tbl>
                  <a:tblPr/>
                  <a:tblGrid>
                    <a:gridCol w="446227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20370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20370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21284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作物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小麦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大豆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海水稻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适宜生长的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pH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范围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6.0∼7.0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6.5∼7.5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8.0∼9.2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4" name="QB_8_BD.140_2#3a069505b?colgroup=11,5,5,5&amp;vaa=1&amp;vcp=1&amp;vis=1&amp;pid=083e95cbe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536031"/>
              <a:ext cx="11082528" cy="1132968"/>
            </p:xfrm>
            <a:graphic>
              <a:graphicData uri="http://schemas.openxmlformats.org/drawingml/2006/table">
                <a:tbl>
                  <a:tblPr/>
                  <a:tblGrid>
                    <a:gridCol w="4462272"/>
                    <a:gridCol w="2203704"/>
                    <a:gridCol w="2203704"/>
                    <a:gridCol w="2212848"/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作物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小麦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大豆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海水稻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642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B_8_BD.140_3#3a069505b?vaa=1&amp;vcp=1&amp;vis=1&amp;pid=083e95cbe&amp;color=0,0,0&amp;vtp=1&amp;vaab=1&amp;bbb=1&amp;hb=1"/>
          <p:cNvSpPr/>
          <p:nvPr/>
        </p:nvSpPr>
        <p:spPr>
          <a:xfrm>
            <a:off x="539496" y="380603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生长过程中为增加作物产量，还要合理施肥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。小组同学认为原碱性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土壤中不适合施用铵态氮肥，原因是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41_1#3a069505b.blank?vaa=1&amp;vcp=1&amp;vis=1&amp;pid=083e95cbe&amp;color=0,0,0&amp;vpa=61&amp;vtp=1&amp;vaab=1&amp;bbb=1"/>
          <p:cNvSpPr/>
          <p:nvPr/>
        </p:nvSpPr>
        <p:spPr>
          <a:xfrm>
            <a:off x="9439814" y="1795367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海水稻</a:t>
            </a:r>
            <a:endParaRPr lang="en-US" altLang="zh-CN" sz="2800" dirty="0"/>
          </a:p>
        </p:txBody>
      </p:sp>
      <p:sp>
        <p:nvSpPr>
          <p:cNvPr id="6" name="QB_8_AN.142_1#3a069505b.blank?vaa=1&amp;vcp=1&amp;vis=1&amp;pid=083e95cbe&amp;color=0,0,0&amp;vpa=62&amp;vtp=1&amp;vaab=1&amp;bbb=1&amp;hb=1"/>
          <p:cNvSpPr/>
          <p:nvPr/>
        </p:nvSpPr>
        <p:spPr>
          <a:xfrm>
            <a:off x="539496" y="4423251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铵态氮肥与碱性物质反应产生氨气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，降低肥效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QB_5_BD.1_3#3694ec1fb?colgroup=2,12,6,7&amp;vaa=1&amp;vcp=1&amp;vis=1&amp;pid=03cd124a1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11531266"/>
                  </p:ext>
                </p:extLst>
              </p:nvPr>
            </p:nvGraphicFramePr>
            <p:xfrm>
              <a:off x="539496" y="2150554"/>
              <a:ext cx="11064240" cy="3261742"/>
            </p:xfrm>
            <a:graphic>
              <a:graphicData uri="http://schemas.openxmlformats.org/drawingml/2006/table">
                <a:tbl>
                  <a:tblPr/>
                  <a:tblGrid>
                    <a:gridCol w="11978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6085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34086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91693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种类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化学成分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主要作用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特性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4339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磷肥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磷酸盐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磷矿粉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[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Ca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PO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]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钙镁磷肥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钙和镁的磷酸盐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和过磷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酸钙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磷酸二氢钙和硫酸钙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的混合物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促进农作物根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系发达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增强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农作物的抗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旱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抗寒能力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一般是灰白色粉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末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大多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溶于水或部分溶于水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QB_5_BD.1_3#3694ec1fb?colgroup=2,12,6,7&amp;vaa=1&amp;vcp=1&amp;vis=1&amp;pid=03cd124a1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11531266"/>
                  </p:ext>
                </p:extLst>
              </p:nvPr>
            </p:nvGraphicFramePr>
            <p:xfrm>
              <a:off x="539496" y="2150554"/>
              <a:ext cx="11064240" cy="3261742"/>
            </p:xfrm>
            <a:graphic>
              <a:graphicData uri="http://schemas.openxmlformats.org/drawingml/2006/table">
                <a:tbl>
                  <a:tblPr/>
                  <a:tblGrid>
                    <a:gridCol w="11978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6085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34086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91693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种类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化学成分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主要作用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特性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72218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磷肥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6190" t="-21477" r="-114418" b="-69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促进农作物根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系发达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增强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农作物的抗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旱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抗寒能力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一般是灰白色粉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末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大多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溶于水或部分溶于水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QB_5_AN.2_1#3694ec1fb.blank?vaa=1&amp;vcp=1&amp;vis=1&amp;pid=03cd124a1&amp;color=0,0,0&amp;mp=1&amp;vpa=1&amp;vtp=1&amp;vaab=1"/>
          <p:cNvSpPr/>
          <p:nvPr/>
        </p:nvSpPr>
        <p:spPr>
          <a:xfrm>
            <a:off x="10178817" y="3494151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难</a:t>
            </a:r>
            <a:endParaRPr lang="en-US" altLang="zh-CN" sz="2800" dirty="0"/>
          </a:p>
        </p:txBody>
      </p:sp>
      <p:sp>
        <p:nvSpPr>
          <p:cNvPr id="2" name="QB_5_BD.1_3#3694ec1fb?colgroup=2,12,6,7&amp;vaa=1&amp;vcp=1&amp;vis=1&amp;pid=03cd124a1&amp;color=0,0,0&amp;mp=1&amp;vtp=1&amp;vaab=1&amp;bt=1&amp;bbb=1"/>
          <p:cNvSpPr txBox="1"/>
          <p:nvPr/>
        </p:nvSpPr>
        <p:spPr>
          <a:xfrm>
            <a:off x="10885591" y="144214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QB_5_BD.3_1#3694ec1fb?colgroup=3,9,7,8&amp;vaa=1&amp;vcp=1&amp;vis=1&amp;pid=03cd124a1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2396172"/>
              <a:ext cx="11073384" cy="2770252"/>
            </p:xfrm>
            <a:graphic>
              <a:graphicData uri="http://schemas.openxmlformats.org/drawingml/2006/table">
                <a:tbl>
                  <a:tblPr/>
                  <a:tblGrid>
                    <a:gridCol w="13898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56616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72491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39242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种类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化学成分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主要作用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特性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3069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钾肥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钾盐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硫酸钾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K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氯化钾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KCl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和农家肥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促进农作物茎秆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粗硬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增强农作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物抗病虫害和抗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倒伏能力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都是易溶于水的白色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晶体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无气味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QB_5_BD.3_1#3694ec1fb?colgroup=3,9,7,8&amp;vaa=1&amp;vcp=1&amp;vis=1&amp;pid=03cd124a1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2396172"/>
              <a:ext cx="11073384" cy="2770252"/>
            </p:xfrm>
            <a:graphic>
              <a:graphicData uri="http://schemas.openxmlformats.org/drawingml/2006/table">
                <a:tbl>
                  <a:tblPr/>
                  <a:tblGrid>
                    <a:gridCol w="1389888"/>
                    <a:gridCol w="3566160"/>
                    <a:gridCol w="2724912"/>
                    <a:gridCol w="3392424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种类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化学成分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主要作用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特性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23075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钾肥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促进农作物茎秆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粗硬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增强农作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物抗病虫害和抗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倒伏能力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都是易溶于水的白色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晶体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无气味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3" name="QB_5_AN.4_1#3694ec1fb.blank?vaa=1&amp;vcp=1&amp;vis=1&amp;pid=03cd124a1&amp;color=0,0,0&amp;vpa=2&amp;vtp=1&amp;vaab=1&amp;bbb=1&amp;hb=1"/>
          <p:cNvSpPr/>
          <p:nvPr/>
        </p:nvSpPr>
        <p:spPr>
          <a:xfrm>
            <a:off x="1937884" y="4052951"/>
            <a:ext cx="3439160" cy="10577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草木灰</a:t>
            </a:r>
            <a:endParaRPr lang="en-US" altLang="zh-CN" sz="2800" dirty="0"/>
          </a:p>
        </p:txBody>
      </p:sp>
      <p:sp>
        <p:nvSpPr>
          <p:cNvPr id="2" name="QB_5_BD.3_1#3694ec1fb?colgroup=3,9,7,8&amp;vaa=1&amp;vcp=1&amp;vis=1&amp;pid=03cd124a1&amp;color=0,0,0&amp;vtp=1&amp;vaab=1&amp;bt=1&amp;bbb=1"/>
          <p:cNvSpPr txBox="1"/>
          <p:nvPr/>
        </p:nvSpPr>
        <p:spPr>
          <a:xfrm>
            <a:off x="10894735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QB_5_BD.5_1#3694ec1fb?colgroup=3,9,7,8&amp;vaa=1&amp;vcp=1&amp;vis=1&amp;pid=03cd124a1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17066883"/>
                  </p:ext>
                </p:extLst>
              </p:nvPr>
            </p:nvGraphicFramePr>
            <p:xfrm>
              <a:off x="539496" y="1885949"/>
              <a:ext cx="11073384" cy="2770252"/>
            </p:xfrm>
            <a:graphic>
              <a:graphicData uri="http://schemas.openxmlformats.org/drawingml/2006/table">
                <a:tbl>
                  <a:tblPr/>
                  <a:tblGrid>
                    <a:gridCol w="13898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90144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3896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39242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种类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化学成分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主要作用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特性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3069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复合肥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PO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磷酸二氢铵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HPO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磷酸氢二铵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和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___________________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等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具有各营养成分的作用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含有两种或两种以上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的营养元素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能同时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供给农作物几种养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分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肥效高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QB_5_BD.5_1#3694ec1fb?colgroup=3,9,7,8&amp;vaa=1&amp;vcp=1&amp;vis=1&amp;pid=03cd124a1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17066883"/>
                  </p:ext>
                </p:extLst>
              </p:nvPr>
            </p:nvGraphicFramePr>
            <p:xfrm>
              <a:off x="539496" y="1885949"/>
              <a:ext cx="11073384" cy="2770252"/>
            </p:xfrm>
            <a:graphic>
              <a:graphicData uri="http://schemas.openxmlformats.org/drawingml/2006/table">
                <a:tbl>
                  <a:tblPr/>
                  <a:tblGrid>
                    <a:gridCol w="13898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90144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3896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39242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种类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化学成分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主要作用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特性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3069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复合肥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5781" t="-26230" r="-148594" b="-710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具有各营养成分的作用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含有两种或两种以上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的营养元素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能同时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供给农作物几种养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分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肥效高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5_AN.6_1#3694ec1fb.blank?vaa=1&amp;vcp=1&amp;vis=1&amp;pid=03cd124a1&amp;color=0,0,0&amp;mp=1&amp;vpa=3&amp;vtp=1&amp;vaab=1&amp;bbb=1"/>
              <p:cNvSpPr/>
              <p:nvPr/>
            </p:nvSpPr>
            <p:spPr>
              <a:xfrm>
                <a:off x="2024403" y="4128078"/>
                <a:ext cx="3254820" cy="410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（或硝酸钾）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QB_5_AN.6_1#3694ec1fb.blank?vaa=1&amp;vcp=1&amp;vis=1&amp;pid=03cd124a1&amp;color=0,0,0&amp;mp=1&amp;vpa=3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4403" y="4128078"/>
                <a:ext cx="3254820" cy="410782"/>
              </a:xfrm>
              <a:prstGeom prst="rect">
                <a:avLst/>
              </a:prstGeom>
              <a:blipFill>
                <a:blip r:embed="rId4"/>
                <a:stretch>
                  <a:fillRect t="-36765" r="-2434" b="-455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QB_5_BD.5_1#3694ec1fb?colgroup=3,9,7,8&amp;vaa=1&amp;vcp=1&amp;vis=1&amp;pid=03cd124a1&amp;color=0,0,0&amp;mp=1&amp;vtp=1&amp;vaab=1&amp;bt=1&amp;bbb=1"/>
          <p:cNvSpPr txBox="1"/>
          <p:nvPr/>
        </p:nvSpPr>
        <p:spPr>
          <a:xfrm>
            <a:off x="10894735" y="117754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2357</Words>
  <Application>Microsoft Office PowerPoint</Application>
  <PresentationFormat>宽屏</PresentationFormat>
  <Paragraphs>563</Paragraphs>
  <Slides>61</Slides>
  <Notes>60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71" baseType="lpstr">
      <vt:lpstr>Arial (正文)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7</cp:revision>
  <dcterms:created xsi:type="dcterms:W3CDTF">2024-11-25T04:12:00Z</dcterms:created>
  <dcterms:modified xsi:type="dcterms:W3CDTF">2025-07-23T07:25:34Z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0BA0688262E244BDA89FA9C923CDE627_12</vt:lpwstr>
  </property>
  <property fmtid="{D5CDD505-2E9C-101B-9397-08002B2CF9AE}" pid="3" name="KSOProductBuildVer">
    <vt:lpwstr>2052-12.1.0.18912</vt:lpwstr>
  </property>
</Properties>
</file>