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8.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9.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41"/>
  </p:notesMasterIdLst>
  <p:sldIdLst>
    <p:sldId id="297" r:id="rId3"/>
    <p:sldId id="315" r:id="rId4"/>
    <p:sldId id="325" r:id="rId5"/>
    <p:sldId id="299" r:id="rId6"/>
    <p:sldId id="345" r:id="rId7"/>
    <p:sldId id="346" r:id="rId8"/>
    <p:sldId id="305" r:id="rId9"/>
    <p:sldId id="316" r:id="rId10"/>
    <p:sldId id="347" r:id="rId11"/>
    <p:sldId id="348" r:id="rId12"/>
    <p:sldId id="311" r:id="rId13"/>
    <p:sldId id="349" r:id="rId14"/>
    <p:sldId id="350" r:id="rId15"/>
    <p:sldId id="326" r:id="rId16"/>
    <p:sldId id="351" r:id="rId17"/>
    <p:sldId id="352" r:id="rId18"/>
    <p:sldId id="353" r:id="rId19"/>
    <p:sldId id="354" r:id="rId20"/>
    <p:sldId id="355" r:id="rId21"/>
    <p:sldId id="327" r:id="rId22"/>
    <p:sldId id="321" r:id="rId23"/>
    <p:sldId id="328" r:id="rId24"/>
    <p:sldId id="356" r:id="rId25"/>
    <p:sldId id="357" r:id="rId26"/>
    <p:sldId id="358" r:id="rId27"/>
    <p:sldId id="359" r:id="rId28"/>
    <p:sldId id="360" r:id="rId29"/>
    <p:sldId id="329" r:id="rId30"/>
    <p:sldId id="361" r:id="rId31"/>
    <p:sldId id="362" r:id="rId32"/>
    <p:sldId id="363" r:id="rId33"/>
    <p:sldId id="338" r:id="rId34"/>
    <p:sldId id="302" r:id="rId35"/>
    <p:sldId id="364" r:id="rId36"/>
    <p:sldId id="365" r:id="rId37"/>
    <p:sldId id="366" r:id="rId38"/>
    <p:sldId id="367" r:id="rId39"/>
    <p:sldId id="31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varScale="1">
        <p:scale>
          <a:sx n="112" d="100"/>
          <a:sy n="112" d="100"/>
        </p:scale>
        <p:origin x="678" y="-2670"/>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3D2215-5D1C-4578-ACCC-DBC3A47DB3AA}"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3365A5B3-9A47-489F-A9B8-BB9D2CE595C2}">
      <dgm:prSet phldrT="[文本]"/>
      <dgm:spPr/>
      <dgm:t>
        <a:bodyPr/>
        <a:lstStyle/>
        <a:p>
          <a:r>
            <a:rPr lang="en-US" altLang="en-US" dirty="0"/>
            <a:t>(</a:t>
          </a:r>
          <a:r>
            <a:rPr lang="zh-CN" altLang="en-US" dirty="0"/>
            <a:t>一</a:t>
          </a:r>
          <a:r>
            <a:rPr lang="en-US" altLang="en-US" dirty="0"/>
            <a:t>) </a:t>
          </a:r>
          <a:r>
            <a:rPr lang="zh-CN" altLang="en-US" dirty="0"/>
            <a:t>独资企业</a:t>
          </a:r>
        </a:p>
      </dgm:t>
    </dgm:pt>
    <dgm:pt modelId="{CB537B7D-EA67-47AA-9DD7-7B8B87E03460}" type="parTrans" cxnId="{60ED7EDA-9729-4056-9D68-0FB1250AFE05}">
      <dgm:prSet/>
      <dgm:spPr/>
      <dgm:t>
        <a:bodyPr/>
        <a:lstStyle/>
        <a:p>
          <a:endParaRPr lang="zh-CN" altLang="en-US"/>
        </a:p>
      </dgm:t>
    </dgm:pt>
    <dgm:pt modelId="{D68A9B83-AF09-415E-A5FC-74727A0753C6}" type="sibTrans" cxnId="{60ED7EDA-9729-4056-9D68-0FB1250AFE05}">
      <dgm:prSet/>
      <dgm:spPr/>
      <dgm:t>
        <a:bodyPr/>
        <a:lstStyle/>
        <a:p>
          <a:endParaRPr lang="zh-CN" altLang="en-US"/>
        </a:p>
      </dgm:t>
    </dgm:pt>
    <dgm:pt modelId="{183641CF-8646-435D-84B9-341FFF966BEC}">
      <dgm:prSet phldrT="[文本]"/>
      <dgm:spPr/>
      <dgm:t>
        <a:bodyPr/>
        <a:lstStyle/>
        <a:p>
          <a:r>
            <a:rPr lang="zh-CN" altLang="en-US" dirty="0"/>
            <a:t>独资企业是指单个人出资经营、 利润独享、 风险独担的企业形式。 </a:t>
          </a:r>
        </a:p>
      </dgm:t>
    </dgm:pt>
    <dgm:pt modelId="{07DF0429-0E1D-433D-B1BC-22EE4B1E212E}" type="parTrans" cxnId="{5EA480AB-5CB9-4DE2-BCA3-30F07BE26436}">
      <dgm:prSet/>
      <dgm:spPr/>
      <dgm:t>
        <a:bodyPr/>
        <a:lstStyle/>
        <a:p>
          <a:endParaRPr lang="zh-CN" altLang="en-US"/>
        </a:p>
      </dgm:t>
    </dgm:pt>
    <dgm:pt modelId="{412AD475-25E8-433B-8AB7-33AFE20E8615}" type="sibTrans" cxnId="{5EA480AB-5CB9-4DE2-BCA3-30F07BE26436}">
      <dgm:prSet/>
      <dgm:spPr/>
      <dgm:t>
        <a:bodyPr/>
        <a:lstStyle/>
        <a:p>
          <a:endParaRPr lang="zh-CN" altLang="en-US"/>
        </a:p>
      </dgm:t>
    </dgm:pt>
    <dgm:pt modelId="{82809C25-F6F8-4498-9331-6AC05D68DD3B}">
      <dgm:prSet phldrT="[文本]"/>
      <dgm:spPr/>
      <dgm:t>
        <a:bodyPr/>
        <a:lstStyle/>
        <a:p>
          <a:r>
            <a:rPr lang="en-US" altLang="en-US" dirty="0"/>
            <a:t>(</a:t>
          </a:r>
          <a:r>
            <a:rPr lang="zh-CN" altLang="en-US" dirty="0"/>
            <a:t>二</a:t>
          </a:r>
          <a:r>
            <a:rPr lang="en-US" altLang="en-US" dirty="0"/>
            <a:t>) </a:t>
          </a:r>
          <a:r>
            <a:rPr lang="zh-CN" altLang="en-US" dirty="0"/>
            <a:t>合伙制企业</a:t>
          </a:r>
        </a:p>
      </dgm:t>
    </dgm:pt>
    <dgm:pt modelId="{3F53CDA2-245E-4077-BF11-E17E0F69AA9E}" type="parTrans" cxnId="{3949F6F3-ACA6-421D-86CD-2382ACF44C2C}">
      <dgm:prSet/>
      <dgm:spPr/>
      <dgm:t>
        <a:bodyPr/>
        <a:lstStyle/>
        <a:p>
          <a:endParaRPr lang="zh-CN" altLang="en-US"/>
        </a:p>
      </dgm:t>
    </dgm:pt>
    <dgm:pt modelId="{4451013A-EC09-4A1D-BFF4-EE33504DC87B}" type="sibTrans" cxnId="{3949F6F3-ACA6-421D-86CD-2382ACF44C2C}">
      <dgm:prSet/>
      <dgm:spPr/>
      <dgm:t>
        <a:bodyPr/>
        <a:lstStyle/>
        <a:p>
          <a:endParaRPr lang="zh-CN" altLang="en-US"/>
        </a:p>
      </dgm:t>
    </dgm:pt>
    <dgm:pt modelId="{F878EABF-AFCC-4BEB-8756-F9735443D800}">
      <dgm:prSet phldrT="[文本]"/>
      <dgm:spPr/>
      <dgm:t>
        <a:bodyPr/>
        <a:lstStyle/>
        <a:p>
          <a:r>
            <a:rPr lang="zh-CN" altLang="en-US" dirty="0"/>
            <a:t>合伙制企业是指两个或两个以上的人共同出资、 共同经营、 利润共享、 风险共担的企业形式。 </a:t>
          </a:r>
        </a:p>
      </dgm:t>
    </dgm:pt>
    <dgm:pt modelId="{1CC6A3FB-9B89-4E21-983F-A736298365CA}" type="parTrans" cxnId="{F82E29B5-C5F9-4E0A-B9F8-62F730BDF049}">
      <dgm:prSet/>
      <dgm:spPr/>
      <dgm:t>
        <a:bodyPr/>
        <a:lstStyle/>
        <a:p>
          <a:endParaRPr lang="zh-CN" altLang="en-US"/>
        </a:p>
      </dgm:t>
    </dgm:pt>
    <dgm:pt modelId="{E5A1BE83-8003-44D4-AE3D-A7A4EDAB9FF7}" type="sibTrans" cxnId="{F82E29B5-C5F9-4E0A-B9F8-62F730BDF049}">
      <dgm:prSet/>
      <dgm:spPr/>
      <dgm:t>
        <a:bodyPr/>
        <a:lstStyle/>
        <a:p>
          <a:endParaRPr lang="zh-CN" altLang="en-US"/>
        </a:p>
      </dgm:t>
    </dgm:pt>
    <dgm:pt modelId="{10E3F067-2791-4DE4-8457-71B42058C9FC}">
      <dgm:prSet phldrT="[文本]"/>
      <dgm:spPr/>
      <dgm:t>
        <a:bodyPr/>
        <a:lstStyle/>
        <a:p>
          <a:r>
            <a:rPr lang="en-US" altLang="en-US" dirty="0"/>
            <a:t>(</a:t>
          </a:r>
          <a:r>
            <a:rPr lang="zh-CN" altLang="en-US" dirty="0"/>
            <a:t>三</a:t>
          </a:r>
          <a:r>
            <a:rPr lang="en-US" altLang="en-US" dirty="0"/>
            <a:t>) </a:t>
          </a:r>
          <a:r>
            <a:rPr lang="zh-CN" altLang="en-US" dirty="0"/>
            <a:t>公司制企业</a:t>
          </a:r>
        </a:p>
      </dgm:t>
    </dgm:pt>
    <dgm:pt modelId="{137E8033-C536-42ED-8C25-6F3E02E4E92E}" type="parTrans" cxnId="{CE3BC3A0-0960-4C58-8CF3-CE0E60385428}">
      <dgm:prSet/>
      <dgm:spPr/>
      <dgm:t>
        <a:bodyPr/>
        <a:lstStyle/>
        <a:p>
          <a:endParaRPr lang="zh-CN" altLang="en-US"/>
        </a:p>
      </dgm:t>
    </dgm:pt>
    <dgm:pt modelId="{0F61D3BE-8EDD-4301-97EC-08D83372C232}" type="sibTrans" cxnId="{CE3BC3A0-0960-4C58-8CF3-CE0E60385428}">
      <dgm:prSet/>
      <dgm:spPr/>
      <dgm:t>
        <a:bodyPr/>
        <a:lstStyle/>
        <a:p>
          <a:endParaRPr lang="zh-CN" altLang="en-US"/>
        </a:p>
      </dgm:t>
    </dgm:pt>
    <dgm:pt modelId="{EFE34B37-D9BF-45FA-88D6-A6B4CA2449E8}">
      <dgm:prSet phldrT="[文本]"/>
      <dgm:spPr/>
      <dgm:t>
        <a:bodyPr/>
        <a:lstStyle/>
        <a:p>
          <a:r>
            <a:rPr lang="zh-CN" altLang="en-US" dirty="0"/>
            <a:t>公司制企业是指按公司法建立和经营的具有法人资格的企业组织。 </a:t>
          </a:r>
        </a:p>
      </dgm:t>
    </dgm:pt>
    <dgm:pt modelId="{C60D1F91-A48D-4C13-BDBE-4521ED7D6DCF}" type="parTrans" cxnId="{D83E058A-A21D-43F9-8715-D36633FF7DD1}">
      <dgm:prSet/>
      <dgm:spPr/>
      <dgm:t>
        <a:bodyPr/>
        <a:lstStyle/>
        <a:p>
          <a:endParaRPr lang="zh-CN" altLang="en-US"/>
        </a:p>
      </dgm:t>
    </dgm:pt>
    <dgm:pt modelId="{AB52C678-60F6-414C-866D-20B41809CD68}" type="sibTrans" cxnId="{D83E058A-A21D-43F9-8715-D36633FF7DD1}">
      <dgm:prSet/>
      <dgm:spPr/>
      <dgm:t>
        <a:bodyPr/>
        <a:lstStyle/>
        <a:p>
          <a:endParaRPr lang="zh-CN" altLang="en-US"/>
        </a:p>
      </dgm:t>
    </dgm:pt>
    <dgm:pt modelId="{29930FE4-2686-4B71-B9F2-C17D7D060297}" type="pres">
      <dgm:prSet presAssocID="{E23D2215-5D1C-4578-ACCC-DBC3A47DB3AA}" presName="linear" presStyleCnt="0">
        <dgm:presLayoutVars>
          <dgm:animLvl val="lvl"/>
          <dgm:resizeHandles val="exact"/>
        </dgm:presLayoutVars>
      </dgm:prSet>
      <dgm:spPr/>
    </dgm:pt>
    <dgm:pt modelId="{BE14A213-762C-4E2E-BD3A-918FC4E50F88}" type="pres">
      <dgm:prSet presAssocID="{3365A5B3-9A47-489F-A9B8-BB9D2CE595C2}" presName="parentText" presStyleLbl="node1" presStyleIdx="0" presStyleCnt="3">
        <dgm:presLayoutVars>
          <dgm:chMax val="0"/>
          <dgm:bulletEnabled val="1"/>
        </dgm:presLayoutVars>
      </dgm:prSet>
      <dgm:spPr/>
    </dgm:pt>
    <dgm:pt modelId="{0F7E661D-ABFB-4BA5-9B09-819C3A777AC2}" type="pres">
      <dgm:prSet presAssocID="{3365A5B3-9A47-489F-A9B8-BB9D2CE595C2}" presName="childText" presStyleLbl="revTx" presStyleIdx="0" presStyleCnt="3">
        <dgm:presLayoutVars>
          <dgm:bulletEnabled val="1"/>
        </dgm:presLayoutVars>
      </dgm:prSet>
      <dgm:spPr/>
    </dgm:pt>
    <dgm:pt modelId="{17C52724-BE36-45EA-8D6D-66470C7C7073}" type="pres">
      <dgm:prSet presAssocID="{82809C25-F6F8-4498-9331-6AC05D68DD3B}" presName="parentText" presStyleLbl="node1" presStyleIdx="1" presStyleCnt="3">
        <dgm:presLayoutVars>
          <dgm:chMax val="0"/>
          <dgm:bulletEnabled val="1"/>
        </dgm:presLayoutVars>
      </dgm:prSet>
      <dgm:spPr/>
    </dgm:pt>
    <dgm:pt modelId="{B8667835-DF75-4707-B5DF-1347C9E6694F}" type="pres">
      <dgm:prSet presAssocID="{82809C25-F6F8-4498-9331-6AC05D68DD3B}" presName="childText" presStyleLbl="revTx" presStyleIdx="1" presStyleCnt="3">
        <dgm:presLayoutVars>
          <dgm:bulletEnabled val="1"/>
        </dgm:presLayoutVars>
      </dgm:prSet>
      <dgm:spPr/>
    </dgm:pt>
    <dgm:pt modelId="{CB1728E1-0E14-4119-94BC-2F57F8979DA7}" type="pres">
      <dgm:prSet presAssocID="{10E3F067-2791-4DE4-8457-71B42058C9FC}" presName="parentText" presStyleLbl="node1" presStyleIdx="2" presStyleCnt="3">
        <dgm:presLayoutVars>
          <dgm:chMax val="0"/>
          <dgm:bulletEnabled val="1"/>
        </dgm:presLayoutVars>
      </dgm:prSet>
      <dgm:spPr/>
    </dgm:pt>
    <dgm:pt modelId="{4F8DC9F9-55AD-4FA6-950A-85BACDC1531C}" type="pres">
      <dgm:prSet presAssocID="{10E3F067-2791-4DE4-8457-71B42058C9FC}" presName="childText" presStyleLbl="revTx" presStyleIdx="2" presStyleCnt="3">
        <dgm:presLayoutVars>
          <dgm:bulletEnabled val="1"/>
        </dgm:presLayoutVars>
      </dgm:prSet>
      <dgm:spPr/>
    </dgm:pt>
  </dgm:ptLst>
  <dgm:cxnLst>
    <dgm:cxn modelId="{39BB2427-D7A2-401E-B6AE-73B20CC34164}" type="presOf" srcId="{E23D2215-5D1C-4578-ACCC-DBC3A47DB3AA}" destId="{29930FE4-2686-4B71-B9F2-C17D7D060297}" srcOrd="0" destOrd="0" presId="urn:microsoft.com/office/officeart/2005/8/layout/vList2"/>
    <dgm:cxn modelId="{BDE0C232-D5CE-4EF7-8F71-EA02378B1D78}" type="presOf" srcId="{EFE34B37-D9BF-45FA-88D6-A6B4CA2449E8}" destId="{4F8DC9F9-55AD-4FA6-950A-85BACDC1531C}" srcOrd="0" destOrd="0" presId="urn:microsoft.com/office/officeart/2005/8/layout/vList2"/>
    <dgm:cxn modelId="{A07A8B66-4480-4C7E-B9BA-FB9F3886D9EF}" type="presOf" srcId="{183641CF-8646-435D-84B9-341FFF966BEC}" destId="{0F7E661D-ABFB-4BA5-9B09-819C3A777AC2}" srcOrd="0" destOrd="0" presId="urn:microsoft.com/office/officeart/2005/8/layout/vList2"/>
    <dgm:cxn modelId="{7AE19B80-6DE5-47B9-93EF-D08FB07FAD51}" type="presOf" srcId="{3365A5B3-9A47-489F-A9B8-BB9D2CE595C2}" destId="{BE14A213-762C-4E2E-BD3A-918FC4E50F88}" srcOrd="0" destOrd="0" presId="urn:microsoft.com/office/officeart/2005/8/layout/vList2"/>
    <dgm:cxn modelId="{D83E058A-A21D-43F9-8715-D36633FF7DD1}" srcId="{10E3F067-2791-4DE4-8457-71B42058C9FC}" destId="{EFE34B37-D9BF-45FA-88D6-A6B4CA2449E8}" srcOrd="0" destOrd="0" parTransId="{C60D1F91-A48D-4C13-BDBE-4521ED7D6DCF}" sibTransId="{AB52C678-60F6-414C-866D-20B41809CD68}"/>
    <dgm:cxn modelId="{CE3BC3A0-0960-4C58-8CF3-CE0E60385428}" srcId="{E23D2215-5D1C-4578-ACCC-DBC3A47DB3AA}" destId="{10E3F067-2791-4DE4-8457-71B42058C9FC}" srcOrd="2" destOrd="0" parTransId="{137E8033-C536-42ED-8C25-6F3E02E4E92E}" sibTransId="{0F61D3BE-8EDD-4301-97EC-08D83372C232}"/>
    <dgm:cxn modelId="{5EA480AB-5CB9-4DE2-BCA3-30F07BE26436}" srcId="{3365A5B3-9A47-489F-A9B8-BB9D2CE595C2}" destId="{183641CF-8646-435D-84B9-341FFF966BEC}" srcOrd="0" destOrd="0" parTransId="{07DF0429-0E1D-433D-B1BC-22EE4B1E212E}" sibTransId="{412AD475-25E8-433B-8AB7-33AFE20E8615}"/>
    <dgm:cxn modelId="{F82E29B5-C5F9-4E0A-B9F8-62F730BDF049}" srcId="{82809C25-F6F8-4498-9331-6AC05D68DD3B}" destId="{F878EABF-AFCC-4BEB-8756-F9735443D800}" srcOrd="0" destOrd="0" parTransId="{1CC6A3FB-9B89-4E21-983F-A736298365CA}" sibTransId="{E5A1BE83-8003-44D4-AE3D-A7A4EDAB9FF7}"/>
    <dgm:cxn modelId="{8263C5B5-E1CB-432D-82CB-B306DF0A5C10}" type="presOf" srcId="{F878EABF-AFCC-4BEB-8756-F9735443D800}" destId="{B8667835-DF75-4707-B5DF-1347C9E6694F}" srcOrd="0" destOrd="0" presId="urn:microsoft.com/office/officeart/2005/8/layout/vList2"/>
    <dgm:cxn modelId="{60ED7EDA-9729-4056-9D68-0FB1250AFE05}" srcId="{E23D2215-5D1C-4578-ACCC-DBC3A47DB3AA}" destId="{3365A5B3-9A47-489F-A9B8-BB9D2CE595C2}" srcOrd="0" destOrd="0" parTransId="{CB537B7D-EA67-47AA-9DD7-7B8B87E03460}" sibTransId="{D68A9B83-AF09-415E-A5FC-74727A0753C6}"/>
    <dgm:cxn modelId="{898E9AE3-8E5A-448F-A89F-FB523A121E40}" type="presOf" srcId="{10E3F067-2791-4DE4-8457-71B42058C9FC}" destId="{CB1728E1-0E14-4119-94BC-2F57F8979DA7}" srcOrd="0" destOrd="0" presId="urn:microsoft.com/office/officeart/2005/8/layout/vList2"/>
    <dgm:cxn modelId="{3949F6F3-ACA6-421D-86CD-2382ACF44C2C}" srcId="{E23D2215-5D1C-4578-ACCC-DBC3A47DB3AA}" destId="{82809C25-F6F8-4498-9331-6AC05D68DD3B}" srcOrd="1" destOrd="0" parTransId="{3F53CDA2-245E-4077-BF11-E17E0F69AA9E}" sibTransId="{4451013A-EC09-4A1D-BFF4-EE33504DC87B}"/>
    <dgm:cxn modelId="{59D9C1F7-8CBD-42DB-B87C-FDEC5AADE4C5}" type="presOf" srcId="{82809C25-F6F8-4498-9331-6AC05D68DD3B}" destId="{17C52724-BE36-45EA-8D6D-66470C7C7073}" srcOrd="0" destOrd="0" presId="urn:microsoft.com/office/officeart/2005/8/layout/vList2"/>
    <dgm:cxn modelId="{115C5B51-D93E-416C-AED6-B87991F46536}" type="presParOf" srcId="{29930FE4-2686-4B71-B9F2-C17D7D060297}" destId="{BE14A213-762C-4E2E-BD3A-918FC4E50F88}" srcOrd="0" destOrd="0" presId="urn:microsoft.com/office/officeart/2005/8/layout/vList2"/>
    <dgm:cxn modelId="{17620E5B-0003-4D8E-B9BB-D7C54163EE3B}" type="presParOf" srcId="{29930FE4-2686-4B71-B9F2-C17D7D060297}" destId="{0F7E661D-ABFB-4BA5-9B09-819C3A777AC2}" srcOrd="1" destOrd="0" presId="urn:microsoft.com/office/officeart/2005/8/layout/vList2"/>
    <dgm:cxn modelId="{7BEB0165-CB1A-4D72-A063-63CA9D8BE28C}" type="presParOf" srcId="{29930FE4-2686-4B71-B9F2-C17D7D060297}" destId="{17C52724-BE36-45EA-8D6D-66470C7C7073}" srcOrd="2" destOrd="0" presId="urn:microsoft.com/office/officeart/2005/8/layout/vList2"/>
    <dgm:cxn modelId="{415E0793-1FC3-4B2F-BA69-066EE6CB63D7}" type="presParOf" srcId="{29930FE4-2686-4B71-B9F2-C17D7D060297}" destId="{B8667835-DF75-4707-B5DF-1347C9E6694F}" srcOrd="3" destOrd="0" presId="urn:microsoft.com/office/officeart/2005/8/layout/vList2"/>
    <dgm:cxn modelId="{C4E37DAC-BED0-4F4F-8AA2-DA8BC7DF9203}" type="presParOf" srcId="{29930FE4-2686-4B71-B9F2-C17D7D060297}" destId="{CB1728E1-0E14-4119-94BC-2F57F8979DA7}" srcOrd="4" destOrd="0" presId="urn:microsoft.com/office/officeart/2005/8/layout/vList2"/>
    <dgm:cxn modelId="{CB9FE33A-60AA-4F34-ACB5-9C3C3CF64394}" type="presParOf" srcId="{29930FE4-2686-4B71-B9F2-C17D7D060297}" destId="{4F8DC9F9-55AD-4FA6-950A-85BACDC1531C}" srcOrd="5"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10CED1-E4D2-4775-9F74-36FDFAEC8AD2}"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zh-CN" altLang="en-US"/>
        </a:p>
      </dgm:t>
    </dgm:pt>
    <dgm:pt modelId="{0A020244-3F9D-4ACA-B90C-E536B5D9DE08}">
      <dgm:prSet phldrT="[文本]"/>
      <dgm:spPr/>
      <dgm:t>
        <a:bodyPr/>
        <a:lstStyle/>
        <a:p>
          <a:r>
            <a:rPr lang="zh-CN" altLang="en-US" dirty="0"/>
            <a:t>第一阶段</a:t>
          </a:r>
          <a:r>
            <a:rPr lang="en-US" altLang="en-US" dirty="0"/>
            <a:t>, </a:t>
          </a:r>
          <a:r>
            <a:rPr lang="zh-CN" altLang="en-US" dirty="0"/>
            <a:t>在资本投入量不变的情况下</a:t>
          </a:r>
          <a:r>
            <a:rPr lang="en-US" altLang="en-US" dirty="0"/>
            <a:t>, </a:t>
          </a:r>
          <a:r>
            <a:rPr lang="zh-CN" altLang="en-US" dirty="0"/>
            <a:t>随着劳动投入量的增加</a:t>
          </a:r>
          <a:r>
            <a:rPr lang="en-US" altLang="en-US" dirty="0"/>
            <a:t>, </a:t>
          </a:r>
          <a:r>
            <a:rPr lang="zh-CN" altLang="en-US" dirty="0"/>
            <a:t>最初总产量、 </a:t>
          </a:r>
          <a:r>
            <a:rPr lang="zh-CN" altLang="en-US"/>
            <a:t>平均产量和边际产量都是递增的</a:t>
          </a:r>
          <a:r>
            <a:rPr lang="en-US" altLang="en-US"/>
            <a:t>, </a:t>
          </a:r>
          <a:r>
            <a:rPr lang="zh-CN" altLang="en-US"/>
            <a:t>但各自增加到一定程度以后就开始分别递减。 所以</a:t>
          </a:r>
          <a:r>
            <a:rPr lang="en-US" altLang="en-US"/>
            <a:t>, </a:t>
          </a:r>
          <a:r>
            <a:rPr lang="zh-CN" altLang="en-US"/>
            <a:t>总产量曲线、 平均产量曲线和边际产量曲线都呈现先上升而后下降的趋势。</a:t>
          </a:r>
          <a:endParaRPr lang="zh-CN" altLang="en-US" dirty="0"/>
        </a:p>
      </dgm:t>
    </dgm:pt>
    <dgm:pt modelId="{683CEBDC-CD00-4874-990C-E7E79EC2E26C}" type="parTrans" cxnId="{D9446414-2AD1-4989-B54B-60DC45FA40D4}">
      <dgm:prSet/>
      <dgm:spPr/>
      <dgm:t>
        <a:bodyPr/>
        <a:lstStyle/>
        <a:p>
          <a:endParaRPr lang="zh-CN" altLang="en-US"/>
        </a:p>
      </dgm:t>
    </dgm:pt>
    <dgm:pt modelId="{357C4006-C9D9-46D3-B9CB-74F9A73D5613}" type="sibTrans" cxnId="{D9446414-2AD1-4989-B54B-60DC45FA40D4}">
      <dgm:prSet/>
      <dgm:spPr/>
      <dgm:t>
        <a:bodyPr/>
        <a:lstStyle/>
        <a:p>
          <a:endParaRPr lang="zh-CN" altLang="en-US"/>
        </a:p>
      </dgm:t>
    </dgm:pt>
    <dgm:pt modelId="{BE998B4B-2CB0-4BC5-982F-DE0DBA0E1C54}">
      <dgm:prSet phldrT="[文本]"/>
      <dgm:spPr/>
      <dgm:t>
        <a:bodyPr/>
        <a:lstStyle/>
        <a:p>
          <a:r>
            <a:rPr lang="zh-CN" altLang="en-US" dirty="0"/>
            <a:t>第二阶段</a:t>
          </a:r>
          <a:r>
            <a:rPr lang="en-US" altLang="en-US" dirty="0"/>
            <a:t>, </a:t>
          </a:r>
          <a:r>
            <a:rPr lang="zh-CN" altLang="en-US" dirty="0"/>
            <a:t>边际产量曲线与平均产量曲线相交于平均产量曲线的最高点。 在</a:t>
          </a:r>
          <a:r>
            <a:rPr lang="zh-CN" altLang="en-US"/>
            <a:t>交点左侧</a:t>
          </a:r>
          <a:r>
            <a:rPr lang="en-US" altLang="en-US"/>
            <a:t>, </a:t>
          </a:r>
          <a:r>
            <a:rPr lang="zh-CN" altLang="en-US"/>
            <a:t>平均产量是递增的</a:t>
          </a:r>
          <a:r>
            <a:rPr lang="en-US" altLang="en-US"/>
            <a:t>, </a:t>
          </a:r>
          <a:r>
            <a:rPr lang="zh-CN" altLang="en-US"/>
            <a:t>边际产量大于平均产量</a:t>
          </a:r>
          <a:r>
            <a:rPr lang="en-US" altLang="en-US"/>
            <a:t>(MP &gt;AP ) ; </a:t>
          </a:r>
          <a:r>
            <a:rPr lang="zh-CN" altLang="en-US"/>
            <a:t>在交点右侧</a:t>
          </a:r>
          <a:r>
            <a:rPr lang="en-US" altLang="en-US"/>
            <a:t>, </a:t>
          </a:r>
          <a:r>
            <a:rPr lang="zh-CN" altLang="en-US"/>
            <a:t>平均产量是递减的</a:t>
          </a:r>
          <a:r>
            <a:rPr lang="en-US" altLang="en-US"/>
            <a:t>, </a:t>
          </a:r>
          <a:r>
            <a:rPr lang="zh-CN" altLang="en-US"/>
            <a:t>边际产量小于平均产量</a:t>
          </a:r>
          <a:r>
            <a:rPr lang="en-US" altLang="en-US"/>
            <a:t>(MP &lt;AP ) ; </a:t>
          </a:r>
          <a:r>
            <a:rPr lang="zh-CN" altLang="en-US"/>
            <a:t>在交点处</a:t>
          </a:r>
          <a:r>
            <a:rPr lang="en-US" altLang="en-US"/>
            <a:t>, </a:t>
          </a:r>
          <a:r>
            <a:rPr lang="zh-CN" altLang="en-US"/>
            <a:t>平均产量达到最大</a:t>
          </a:r>
          <a:r>
            <a:rPr lang="en-US" altLang="en-US"/>
            <a:t>, </a:t>
          </a:r>
          <a:r>
            <a:rPr lang="zh-CN" altLang="en-US"/>
            <a:t>边际产量等于平均产量</a:t>
          </a:r>
          <a:r>
            <a:rPr lang="en-US" altLang="en-US"/>
            <a:t>(MP =AP ) </a:t>
          </a:r>
          <a:r>
            <a:rPr lang="zh-CN" altLang="en-US"/>
            <a:t>。</a:t>
          </a:r>
          <a:endParaRPr lang="zh-CN" altLang="en-US" dirty="0"/>
        </a:p>
      </dgm:t>
    </dgm:pt>
    <dgm:pt modelId="{DFE6E6FC-A391-4D36-A53C-0DE62BF740A1}" type="parTrans" cxnId="{7A1FA6C1-7660-46C4-89A7-5007764A841B}">
      <dgm:prSet/>
      <dgm:spPr/>
      <dgm:t>
        <a:bodyPr/>
        <a:lstStyle/>
        <a:p>
          <a:endParaRPr lang="zh-CN" altLang="en-US"/>
        </a:p>
      </dgm:t>
    </dgm:pt>
    <dgm:pt modelId="{B707249D-2C97-4A98-A07E-AD5CBDDDE52E}" type="sibTrans" cxnId="{7A1FA6C1-7660-46C4-89A7-5007764A841B}">
      <dgm:prSet/>
      <dgm:spPr/>
      <dgm:t>
        <a:bodyPr/>
        <a:lstStyle/>
        <a:p>
          <a:endParaRPr lang="zh-CN" altLang="en-US"/>
        </a:p>
      </dgm:t>
    </dgm:pt>
    <dgm:pt modelId="{D6B3D21A-DF49-4E57-BB8B-214968311BBC}">
      <dgm:prSet phldrT="[文本]"/>
      <dgm:spPr/>
      <dgm:t>
        <a:bodyPr/>
        <a:lstStyle/>
        <a:p>
          <a:r>
            <a:rPr lang="zh-CN" altLang="en-US" dirty="0"/>
            <a:t>第三阶段</a:t>
          </a:r>
          <a:r>
            <a:rPr lang="en-US" altLang="en-US" dirty="0"/>
            <a:t>, </a:t>
          </a:r>
          <a:r>
            <a:rPr lang="zh-CN" altLang="en-US" dirty="0"/>
            <a:t>当边际产量为正数</a:t>
          </a:r>
          <a:r>
            <a:rPr lang="en-US" altLang="en-US" dirty="0"/>
            <a:t>(MP &gt;0) </a:t>
          </a:r>
          <a:r>
            <a:rPr lang="zh-CN" altLang="en-US" dirty="0"/>
            <a:t>时</a:t>
          </a:r>
          <a:r>
            <a:rPr lang="en-US" altLang="en-US" dirty="0"/>
            <a:t>, </a:t>
          </a:r>
          <a:r>
            <a:rPr lang="zh-CN" altLang="en-US" dirty="0"/>
            <a:t>总产量增加</a:t>
          </a:r>
          <a:r>
            <a:rPr lang="en-US" altLang="en-US" dirty="0"/>
            <a:t>; </a:t>
          </a:r>
          <a:r>
            <a:rPr lang="zh-CN" altLang="en-US" dirty="0"/>
            <a:t>当边际产量为零</a:t>
          </a:r>
          <a:r>
            <a:rPr lang="en-US" altLang="en-US" dirty="0"/>
            <a:t>(MP =0) </a:t>
          </a:r>
          <a:r>
            <a:rPr lang="zh-CN" altLang="en-US" dirty="0"/>
            <a:t>时</a:t>
          </a:r>
          <a:r>
            <a:rPr lang="en-US" altLang="en-US" dirty="0"/>
            <a:t>,</a:t>
          </a:r>
          <a:r>
            <a:rPr lang="zh-CN" altLang="en-US" dirty="0"/>
            <a:t>总产量停止增加</a:t>
          </a:r>
          <a:r>
            <a:rPr lang="en-US" altLang="en-US" dirty="0"/>
            <a:t>, </a:t>
          </a:r>
          <a:r>
            <a:rPr lang="zh-CN" altLang="en-US" dirty="0"/>
            <a:t>并达到最大</a:t>
          </a:r>
          <a:r>
            <a:rPr lang="en-US" altLang="en-US" dirty="0"/>
            <a:t>; </a:t>
          </a:r>
          <a:r>
            <a:rPr lang="zh-CN" altLang="en-US" dirty="0"/>
            <a:t>当边际产量为负数</a:t>
          </a:r>
          <a:r>
            <a:rPr lang="en-US" altLang="en-US" dirty="0"/>
            <a:t>(MP &lt;0) </a:t>
          </a:r>
          <a:r>
            <a:rPr lang="zh-CN" altLang="en-US" dirty="0"/>
            <a:t>时</a:t>
          </a:r>
          <a:r>
            <a:rPr lang="en-US" altLang="en-US" dirty="0"/>
            <a:t>, </a:t>
          </a:r>
          <a:r>
            <a:rPr lang="zh-CN" altLang="en-US" dirty="0"/>
            <a:t>总产量减少。</a:t>
          </a:r>
        </a:p>
      </dgm:t>
    </dgm:pt>
    <dgm:pt modelId="{26D7F3F0-6218-42C4-B65A-16CB6BEAE29C}" type="parTrans" cxnId="{9F835318-D2BA-4F07-A87D-1F927A1E1BD0}">
      <dgm:prSet/>
      <dgm:spPr/>
      <dgm:t>
        <a:bodyPr/>
        <a:lstStyle/>
        <a:p>
          <a:endParaRPr lang="zh-CN" altLang="en-US"/>
        </a:p>
      </dgm:t>
    </dgm:pt>
    <dgm:pt modelId="{58BD78A9-473B-4C9A-BA2C-8D73422FDF91}" type="sibTrans" cxnId="{9F835318-D2BA-4F07-A87D-1F927A1E1BD0}">
      <dgm:prSet/>
      <dgm:spPr/>
      <dgm:t>
        <a:bodyPr/>
        <a:lstStyle/>
        <a:p>
          <a:endParaRPr lang="zh-CN" altLang="en-US"/>
        </a:p>
      </dgm:t>
    </dgm:pt>
    <dgm:pt modelId="{C7309ECD-0F2E-45A0-9F82-8DCA28BB850B}" type="pres">
      <dgm:prSet presAssocID="{1210CED1-E4D2-4775-9F74-36FDFAEC8AD2}" presName="diagram" presStyleCnt="0">
        <dgm:presLayoutVars>
          <dgm:dir/>
          <dgm:resizeHandles val="exact"/>
        </dgm:presLayoutVars>
      </dgm:prSet>
      <dgm:spPr/>
    </dgm:pt>
    <dgm:pt modelId="{711B5332-A8A6-4B60-8895-71739C1B43CA}" type="pres">
      <dgm:prSet presAssocID="{0A020244-3F9D-4ACA-B90C-E536B5D9DE08}" presName="node" presStyleLbl="node1" presStyleIdx="0" presStyleCnt="3">
        <dgm:presLayoutVars>
          <dgm:bulletEnabled val="1"/>
        </dgm:presLayoutVars>
      </dgm:prSet>
      <dgm:spPr/>
    </dgm:pt>
    <dgm:pt modelId="{DEB81938-6B7A-4447-9C42-406A090158B1}" type="pres">
      <dgm:prSet presAssocID="{357C4006-C9D9-46D3-B9CB-74F9A73D5613}" presName="sibTrans" presStyleCnt="0"/>
      <dgm:spPr/>
    </dgm:pt>
    <dgm:pt modelId="{AFE4CE7E-8066-4E81-A0C9-12CC780AF45E}" type="pres">
      <dgm:prSet presAssocID="{BE998B4B-2CB0-4BC5-982F-DE0DBA0E1C54}" presName="node" presStyleLbl="node1" presStyleIdx="1" presStyleCnt="3">
        <dgm:presLayoutVars>
          <dgm:bulletEnabled val="1"/>
        </dgm:presLayoutVars>
      </dgm:prSet>
      <dgm:spPr/>
    </dgm:pt>
    <dgm:pt modelId="{D39DF7FD-1DBD-40E3-B50E-1B0054A2DC14}" type="pres">
      <dgm:prSet presAssocID="{B707249D-2C97-4A98-A07E-AD5CBDDDE52E}" presName="sibTrans" presStyleCnt="0"/>
      <dgm:spPr/>
    </dgm:pt>
    <dgm:pt modelId="{4AD4CD30-BDC2-4DCC-89AF-86C8EA3E661F}" type="pres">
      <dgm:prSet presAssocID="{D6B3D21A-DF49-4E57-BB8B-214968311BBC}" presName="node" presStyleLbl="node1" presStyleIdx="2" presStyleCnt="3">
        <dgm:presLayoutVars>
          <dgm:bulletEnabled val="1"/>
        </dgm:presLayoutVars>
      </dgm:prSet>
      <dgm:spPr/>
    </dgm:pt>
  </dgm:ptLst>
  <dgm:cxnLst>
    <dgm:cxn modelId="{D9446414-2AD1-4989-B54B-60DC45FA40D4}" srcId="{1210CED1-E4D2-4775-9F74-36FDFAEC8AD2}" destId="{0A020244-3F9D-4ACA-B90C-E536B5D9DE08}" srcOrd="0" destOrd="0" parTransId="{683CEBDC-CD00-4874-990C-E7E79EC2E26C}" sibTransId="{357C4006-C9D9-46D3-B9CB-74F9A73D5613}"/>
    <dgm:cxn modelId="{9F835318-D2BA-4F07-A87D-1F927A1E1BD0}" srcId="{1210CED1-E4D2-4775-9F74-36FDFAEC8AD2}" destId="{D6B3D21A-DF49-4E57-BB8B-214968311BBC}" srcOrd="2" destOrd="0" parTransId="{26D7F3F0-6218-42C4-B65A-16CB6BEAE29C}" sibTransId="{58BD78A9-473B-4C9A-BA2C-8D73422FDF91}"/>
    <dgm:cxn modelId="{20281C51-F0F8-4CD5-92E8-45E07B1C4377}" type="presOf" srcId="{0A020244-3F9D-4ACA-B90C-E536B5D9DE08}" destId="{711B5332-A8A6-4B60-8895-71739C1B43CA}" srcOrd="0" destOrd="0" presId="urn:microsoft.com/office/officeart/2005/8/layout/default"/>
    <dgm:cxn modelId="{E89D4D82-D934-4DBF-966B-5B144424F5B2}" type="presOf" srcId="{D6B3D21A-DF49-4E57-BB8B-214968311BBC}" destId="{4AD4CD30-BDC2-4DCC-89AF-86C8EA3E661F}" srcOrd="0" destOrd="0" presId="urn:microsoft.com/office/officeart/2005/8/layout/default"/>
    <dgm:cxn modelId="{7A1FA6C1-7660-46C4-89A7-5007764A841B}" srcId="{1210CED1-E4D2-4775-9F74-36FDFAEC8AD2}" destId="{BE998B4B-2CB0-4BC5-982F-DE0DBA0E1C54}" srcOrd="1" destOrd="0" parTransId="{DFE6E6FC-A391-4D36-A53C-0DE62BF740A1}" sibTransId="{B707249D-2C97-4A98-A07E-AD5CBDDDE52E}"/>
    <dgm:cxn modelId="{E83F86DF-BBB4-4E59-8E88-EC0722641AFA}" type="presOf" srcId="{1210CED1-E4D2-4775-9F74-36FDFAEC8AD2}" destId="{C7309ECD-0F2E-45A0-9F82-8DCA28BB850B}" srcOrd="0" destOrd="0" presId="urn:microsoft.com/office/officeart/2005/8/layout/default"/>
    <dgm:cxn modelId="{89A4DDEB-EB52-43CB-BF1B-11641417F91A}" type="presOf" srcId="{BE998B4B-2CB0-4BC5-982F-DE0DBA0E1C54}" destId="{AFE4CE7E-8066-4E81-A0C9-12CC780AF45E}" srcOrd="0" destOrd="0" presId="urn:microsoft.com/office/officeart/2005/8/layout/default"/>
    <dgm:cxn modelId="{E384E303-9DE2-499D-96E0-823C0842DDD8}" type="presParOf" srcId="{C7309ECD-0F2E-45A0-9F82-8DCA28BB850B}" destId="{711B5332-A8A6-4B60-8895-71739C1B43CA}" srcOrd="0" destOrd="0" presId="urn:microsoft.com/office/officeart/2005/8/layout/default"/>
    <dgm:cxn modelId="{57DDD3EC-8B89-4196-85F7-F486840282AC}" type="presParOf" srcId="{C7309ECD-0F2E-45A0-9F82-8DCA28BB850B}" destId="{DEB81938-6B7A-4447-9C42-406A090158B1}" srcOrd="1" destOrd="0" presId="urn:microsoft.com/office/officeart/2005/8/layout/default"/>
    <dgm:cxn modelId="{759E9444-0BE6-4594-B3D2-9DA59FE1DCC2}" type="presParOf" srcId="{C7309ECD-0F2E-45A0-9F82-8DCA28BB850B}" destId="{AFE4CE7E-8066-4E81-A0C9-12CC780AF45E}" srcOrd="2" destOrd="0" presId="urn:microsoft.com/office/officeart/2005/8/layout/default"/>
    <dgm:cxn modelId="{B2D31960-23F5-4A44-B05E-690D2BA8AA32}" type="presParOf" srcId="{C7309ECD-0F2E-45A0-9F82-8DCA28BB850B}" destId="{D39DF7FD-1DBD-40E3-B50E-1B0054A2DC14}" srcOrd="3" destOrd="0" presId="urn:microsoft.com/office/officeart/2005/8/layout/default"/>
    <dgm:cxn modelId="{6AD96E2B-D05F-4A25-99E6-6980B025BD3A}" type="presParOf" srcId="{C7309ECD-0F2E-45A0-9F82-8DCA28BB850B}" destId="{4AD4CD30-BDC2-4DCC-89AF-86C8EA3E661F}"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11FC2B-547B-462E-B14F-FDA95D94AF1D}"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A7CE61B4-151C-4E13-8681-15D3E7BA09D4}">
      <dgm:prSet phldrT="[文本]"/>
      <dgm:spPr/>
      <dgm:t>
        <a:bodyPr/>
        <a:lstStyle/>
        <a:p>
          <a:r>
            <a:rPr lang="en-US" altLang="en-US" dirty="0"/>
            <a:t>(1) </a:t>
          </a:r>
          <a:r>
            <a:rPr lang="zh-CN" altLang="en-US" dirty="0"/>
            <a:t>边际报酬递减规律发生的前提条件是生产技术水平不变。 若生产技术水平发生变化</a:t>
          </a:r>
          <a:r>
            <a:rPr lang="en-US" altLang="en-US" dirty="0"/>
            <a:t>, </a:t>
          </a:r>
          <a:r>
            <a:rPr lang="zh-CN" altLang="en-US" dirty="0"/>
            <a:t>这个规律就不存在。</a:t>
          </a:r>
        </a:p>
      </dgm:t>
    </dgm:pt>
    <dgm:pt modelId="{E27A03CE-3AD0-405B-BA02-11BFAC22EF0C}" type="parTrans" cxnId="{2E74B0BB-9A07-4636-84AD-8F3C64D3FA5E}">
      <dgm:prSet/>
      <dgm:spPr/>
      <dgm:t>
        <a:bodyPr/>
        <a:lstStyle/>
        <a:p>
          <a:endParaRPr lang="zh-CN" altLang="en-US"/>
        </a:p>
      </dgm:t>
    </dgm:pt>
    <dgm:pt modelId="{64E9866F-5BE9-47F3-ABFD-D848F65C0EA0}" type="sibTrans" cxnId="{2E74B0BB-9A07-4636-84AD-8F3C64D3FA5E}">
      <dgm:prSet/>
      <dgm:spPr/>
      <dgm:t>
        <a:bodyPr/>
        <a:lstStyle/>
        <a:p>
          <a:endParaRPr lang="zh-CN" altLang="en-US"/>
        </a:p>
      </dgm:t>
    </dgm:pt>
    <dgm:pt modelId="{6EBD52D7-1528-4F4C-BF56-C95B21F8BE60}">
      <dgm:prSet phldrT="[文本]"/>
      <dgm:spPr/>
      <dgm:t>
        <a:bodyPr/>
        <a:lstStyle/>
        <a:p>
          <a:r>
            <a:rPr lang="en-US" altLang="en-US" dirty="0"/>
            <a:t>(2) </a:t>
          </a:r>
          <a:r>
            <a:rPr lang="zh-CN" altLang="en-US" dirty="0"/>
            <a:t>边际报酬递减规律是短期生产的一条基本规律</a:t>
          </a:r>
          <a:r>
            <a:rPr lang="en-US" altLang="en-US" dirty="0"/>
            <a:t>, </a:t>
          </a:r>
          <a:r>
            <a:rPr lang="zh-CN" altLang="en-US" dirty="0"/>
            <a:t>它假定至少有一种生产要素</a:t>
          </a:r>
          <a:r>
            <a:rPr lang="zh-CN" altLang="en-US"/>
            <a:t>的投入数量是保持不变的</a:t>
          </a:r>
          <a:r>
            <a:rPr lang="en-US" altLang="en-US"/>
            <a:t>, </a:t>
          </a:r>
          <a:r>
            <a:rPr lang="zh-CN" altLang="en-US"/>
            <a:t>因而它不适合所有生产要素的数量都增加的情况。</a:t>
          </a:r>
          <a:endParaRPr lang="zh-CN" altLang="en-US" dirty="0"/>
        </a:p>
      </dgm:t>
    </dgm:pt>
    <dgm:pt modelId="{B7C07A3A-0CF0-4170-8B8A-9B354DC1ABEA}" type="parTrans" cxnId="{4C8017C4-0B39-49EA-BC53-CB1A2B224866}">
      <dgm:prSet/>
      <dgm:spPr/>
      <dgm:t>
        <a:bodyPr/>
        <a:lstStyle/>
        <a:p>
          <a:endParaRPr lang="zh-CN" altLang="en-US"/>
        </a:p>
      </dgm:t>
    </dgm:pt>
    <dgm:pt modelId="{7F9B94D2-E396-4B51-A041-C0A6866814B4}" type="sibTrans" cxnId="{4C8017C4-0B39-49EA-BC53-CB1A2B224866}">
      <dgm:prSet/>
      <dgm:spPr/>
      <dgm:t>
        <a:bodyPr/>
        <a:lstStyle/>
        <a:p>
          <a:endParaRPr lang="zh-CN" altLang="en-US"/>
        </a:p>
      </dgm:t>
    </dgm:pt>
    <dgm:pt modelId="{4112BCAF-6116-4B8D-8FE8-6A81AA498DE3}">
      <dgm:prSet phldrT="[文本]"/>
      <dgm:spPr/>
      <dgm:t>
        <a:bodyPr/>
        <a:lstStyle/>
        <a:p>
          <a:r>
            <a:rPr lang="en-US" altLang="en-US" dirty="0"/>
            <a:t>(3) </a:t>
          </a:r>
          <a:r>
            <a:rPr lang="zh-CN" altLang="en-US" dirty="0"/>
            <a:t>边际报酬递减规律像边际效用递减规律一样</a:t>
          </a:r>
          <a:r>
            <a:rPr lang="en-US" altLang="en-US" dirty="0"/>
            <a:t>, </a:t>
          </a:r>
          <a:r>
            <a:rPr lang="zh-CN" altLang="en-US" dirty="0"/>
            <a:t>无须提出理论证明。 它是从</a:t>
          </a:r>
          <a:r>
            <a:rPr lang="zh-CN" altLang="en-US"/>
            <a:t>生产实践中得出的基本生产规律</a:t>
          </a:r>
          <a:r>
            <a:rPr lang="en-US" altLang="en-US"/>
            <a:t>, </a:t>
          </a:r>
          <a:r>
            <a:rPr lang="zh-CN" altLang="en-US"/>
            <a:t>边际产量是可以计量的。 而边际效用递减规律是从消费者心理感受中得出来的</a:t>
          </a:r>
          <a:r>
            <a:rPr lang="en-US" altLang="en-US"/>
            <a:t>, </a:t>
          </a:r>
          <a:r>
            <a:rPr lang="zh-CN" altLang="en-US"/>
            <a:t>边际效用是不可计量的。</a:t>
          </a:r>
          <a:endParaRPr lang="zh-CN" altLang="en-US" dirty="0"/>
        </a:p>
      </dgm:t>
    </dgm:pt>
    <dgm:pt modelId="{0F798FDD-B757-4917-AEC7-41263E2C8A74}" type="parTrans" cxnId="{ECA07C0D-5996-4753-8A30-C83D982E61B7}">
      <dgm:prSet/>
      <dgm:spPr/>
      <dgm:t>
        <a:bodyPr/>
        <a:lstStyle/>
        <a:p>
          <a:endParaRPr lang="zh-CN" altLang="en-US"/>
        </a:p>
      </dgm:t>
    </dgm:pt>
    <dgm:pt modelId="{A063CB3E-9DC6-4BF3-840D-2F005FA7AECA}" type="sibTrans" cxnId="{ECA07C0D-5996-4753-8A30-C83D982E61B7}">
      <dgm:prSet/>
      <dgm:spPr/>
      <dgm:t>
        <a:bodyPr/>
        <a:lstStyle/>
        <a:p>
          <a:endParaRPr lang="zh-CN" altLang="en-US"/>
        </a:p>
      </dgm:t>
    </dgm:pt>
    <dgm:pt modelId="{7427DF91-E10B-4482-BC39-33675BF40ABF}" type="pres">
      <dgm:prSet presAssocID="{E111FC2B-547B-462E-B14F-FDA95D94AF1D}" presName="linear" presStyleCnt="0">
        <dgm:presLayoutVars>
          <dgm:animLvl val="lvl"/>
          <dgm:resizeHandles val="exact"/>
        </dgm:presLayoutVars>
      </dgm:prSet>
      <dgm:spPr/>
    </dgm:pt>
    <dgm:pt modelId="{041F6D19-BAF4-4B27-8D8F-983EAA590DCB}" type="pres">
      <dgm:prSet presAssocID="{A7CE61B4-151C-4E13-8681-15D3E7BA09D4}" presName="parentText" presStyleLbl="node1" presStyleIdx="0" presStyleCnt="3">
        <dgm:presLayoutVars>
          <dgm:chMax val="0"/>
          <dgm:bulletEnabled val="1"/>
        </dgm:presLayoutVars>
      </dgm:prSet>
      <dgm:spPr/>
    </dgm:pt>
    <dgm:pt modelId="{CD1F5BEE-0550-48C3-8F70-BABEEEC5E778}" type="pres">
      <dgm:prSet presAssocID="{64E9866F-5BE9-47F3-ABFD-D848F65C0EA0}" presName="spacer" presStyleCnt="0"/>
      <dgm:spPr/>
    </dgm:pt>
    <dgm:pt modelId="{52534633-BAB3-49D2-A114-F585B4AA1486}" type="pres">
      <dgm:prSet presAssocID="{6EBD52D7-1528-4F4C-BF56-C95B21F8BE60}" presName="parentText" presStyleLbl="node1" presStyleIdx="1" presStyleCnt="3">
        <dgm:presLayoutVars>
          <dgm:chMax val="0"/>
          <dgm:bulletEnabled val="1"/>
        </dgm:presLayoutVars>
      </dgm:prSet>
      <dgm:spPr/>
    </dgm:pt>
    <dgm:pt modelId="{05E6AF4F-F4DC-43CB-B840-E337682ED122}" type="pres">
      <dgm:prSet presAssocID="{7F9B94D2-E396-4B51-A041-C0A6866814B4}" presName="spacer" presStyleCnt="0"/>
      <dgm:spPr/>
    </dgm:pt>
    <dgm:pt modelId="{885ECB98-0E5B-4DCF-AEE2-4D75703E11E5}" type="pres">
      <dgm:prSet presAssocID="{4112BCAF-6116-4B8D-8FE8-6A81AA498DE3}" presName="parentText" presStyleLbl="node1" presStyleIdx="2" presStyleCnt="3">
        <dgm:presLayoutVars>
          <dgm:chMax val="0"/>
          <dgm:bulletEnabled val="1"/>
        </dgm:presLayoutVars>
      </dgm:prSet>
      <dgm:spPr/>
    </dgm:pt>
  </dgm:ptLst>
  <dgm:cxnLst>
    <dgm:cxn modelId="{ECA07C0D-5996-4753-8A30-C83D982E61B7}" srcId="{E111FC2B-547B-462E-B14F-FDA95D94AF1D}" destId="{4112BCAF-6116-4B8D-8FE8-6A81AA498DE3}" srcOrd="2" destOrd="0" parTransId="{0F798FDD-B757-4917-AEC7-41263E2C8A74}" sibTransId="{A063CB3E-9DC6-4BF3-840D-2F005FA7AECA}"/>
    <dgm:cxn modelId="{566C9E0F-C771-44D8-BCE6-4FD74AD466C8}" type="presOf" srcId="{A7CE61B4-151C-4E13-8681-15D3E7BA09D4}" destId="{041F6D19-BAF4-4B27-8D8F-983EAA590DCB}" srcOrd="0" destOrd="0" presId="urn:microsoft.com/office/officeart/2005/8/layout/vList2"/>
    <dgm:cxn modelId="{C4B2132E-407B-4270-AC46-7F8B55F20B78}" type="presOf" srcId="{6EBD52D7-1528-4F4C-BF56-C95B21F8BE60}" destId="{52534633-BAB3-49D2-A114-F585B4AA1486}" srcOrd="0" destOrd="0" presId="urn:microsoft.com/office/officeart/2005/8/layout/vList2"/>
    <dgm:cxn modelId="{715C917D-0227-4892-B69F-72BE59B99B8A}" type="presOf" srcId="{4112BCAF-6116-4B8D-8FE8-6A81AA498DE3}" destId="{885ECB98-0E5B-4DCF-AEE2-4D75703E11E5}" srcOrd="0" destOrd="0" presId="urn:microsoft.com/office/officeart/2005/8/layout/vList2"/>
    <dgm:cxn modelId="{2E74B0BB-9A07-4636-84AD-8F3C64D3FA5E}" srcId="{E111FC2B-547B-462E-B14F-FDA95D94AF1D}" destId="{A7CE61B4-151C-4E13-8681-15D3E7BA09D4}" srcOrd="0" destOrd="0" parTransId="{E27A03CE-3AD0-405B-BA02-11BFAC22EF0C}" sibTransId="{64E9866F-5BE9-47F3-ABFD-D848F65C0EA0}"/>
    <dgm:cxn modelId="{4C8017C4-0B39-49EA-BC53-CB1A2B224866}" srcId="{E111FC2B-547B-462E-B14F-FDA95D94AF1D}" destId="{6EBD52D7-1528-4F4C-BF56-C95B21F8BE60}" srcOrd="1" destOrd="0" parTransId="{B7C07A3A-0CF0-4170-8B8A-9B354DC1ABEA}" sibTransId="{7F9B94D2-E396-4B51-A041-C0A6866814B4}"/>
    <dgm:cxn modelId="{31249FF3-9EF4-415E-9DEF-3F65B2952BC7}" type="presOf" srcId="{E111FC2B-547B-462E-B14F-FDA95D94AF1D}" destId="{7427DF91-E10B-4482-BC39-33675BF40ABF}" srcOrd="0" destOrd="0" presId="urn:microsoft.com/office/officeart/2005/8/layout/vList2"/>
    <dgm:cxn modelId="{077EA8A2-A11E-4D59-AE15-A6A36407154A}" type="presParOf" srcId="{7427DF91-E10B-4482-BC39-33675BF40ABF}" destId="{041F6D19-BAF4-4B27-8D8F-983EAA590DCB}" srcOrd="0" destOrd="0" presId="urn:microsoft.com/office/officeart/2005/8/layout/vList2"/>
    <dgm:cxn modelId="{3E08A3FC-5A89-4F65-8515-5C556B92E685}" type="presParOf" srcId="{7427DF91-E10B-4482-BC39-33675BF40ABF}" destId="{CD1F5BEE-0550-48C3-8F70-BABEEEC5E778}" srcOrd="1" destOrd="0" presId="urn:microsoft.com/office/officeart/2005/8/layout/vList2"/>
    <dgm:cxn modelId="{6AB5A539-1E06-4EB9-91FE-7959A37CCBD4}" type="presParOf" srcId="{7427DF91-E10B-4482-BC39-33675BF40ABF}" destId="{52534633-BAB3-49D2-A114-F585B4AA1486}" srcOrd="2" destOrd="0" presId="urn:microsoft.com/office/officeart/2005/8/layout/vList2"/>
    <dgm:cxn modelId="{78E68FD8-F608-451F-A701-A240E47BF9AE}" type="presParOf" srcId="{7427DF91-E10B-4482-BC39-33675BF40ABF}" destId="{05E6AF4F-F4DC-43CB-B840-E337682ED122}" srcOrd="3" destOrd="0" presId="urn:microsoft.com/office/officeart/2005/8/layout/vList2"/>
    <dgm:cxn modelId="{D5F236E2-E5FE-43D4-8135-962EB2DD4476}" type="presParOf" srcId="{7427DF91-E10B-4482-BC39-33675BF40ABF}" destId="{885ECB98-0E5B-4DCF-AEE2-4D75703E11E5}"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11FC2B-547B-462E-B14F-FDA95D94AF1D}"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zh-CN" altLang="en-US"/>
        </a:p>
      </dgm:t>
    </dgm:pt>
    <dgm:pt modelId="{A7CE61B4-151C-4E13-8681-15D3E7BA09D4}">
      <dgm:prSet phldrT="[文本]"/>
      <dgm:spPr/>
      <dgm:t>
        <a:bodyPr/>
        <a:lstStyle/>
        <a:p>
          <a:r>
            <a:rPr lang="zh-CN" altLang="en-US" dirty="0"/>
            <a:t>第一阶段是劳动投入量</a:t>
          </a:r>
          <a:r>
            <a:rPr lang="en-US" altLang="en-US" dirty="0"/>
            <a:t>L </a:t>
          </a:r>
          <a:r>
            <a:rPr lang="zh-CN" altLang="en-US" dirty="0"/>
            <a:t>从零增加到平均产量达到最大值</a:t>
          </a:r>
          <a:r>
            <a:rPr lang="en-US" altLang="en-US" dirty="0"/>
            <a:t>A </a:t>
          </a:r>
          <a:r>
            <a:rPr lang="zh-CN" altLang="en-US" dirty="0"/>
            <a:t>点为止。 其特点是</a:t>
          </a:r>
          <a:r>
            <a:rPr lang="en-US" altLang="en-US" dirty="0"/>
            <a:t>:TP</a:t>
          </a:r>
          <a:r>
            <a:rPr lang="zh-CN" altLang="en-US" dirty="0"/>
            <a:t>保持递增趋势</a:t>
          </a:r>
          <a:r>
            <a:rPr lang="en-US" altLang="en-US" dirty="0"/>
            <a:t>;AP </a:t>
          </a:r>
          <a:r>
            <a:rPr lang="zh-CN" altLang="en-US" dirty="0"/>
            <a:t>由零递增至最高点</a:t>
          </a:r>
          <a:r>
            <a:rPr lang="en-US" altLang="en-US" dirty="0"/>
            <a:t>;MP &gt;0, </a:t>
          </a:r>
          <a:r>
            <a:rPr lang="zh-CN" altLang="en-US" dirty="0"/>
            <a:t>并且 </a:t>
          </a:r>
          <a:r>
            <a:rPr lang="en-US" altLang="en-US" dirty="0"/>
            <a:t>MP &gt;AP </a:t>
          </a:r>
          <a:r>
            <a:rPr lang="zh-CN" altLang="en-US" dirty="0"/>
            <a:t>。 这意味着相对于固定的资本投入量来说</a:t>
          </a:r>
          <a:r>
            <a:rPr lang="en-US" altLang="en-US" dirty="0"/>
            <a:t>, </a:t>
          </a:r>
          <a:r>
            <a:rPr lang="zh-CN" altLang="en-US" dirty="0"/>
            <a:t>劳动投入量不足</a:t>
          </a:r>
          <a:r>
            <a:rPr lang="en-US" altLang="en-US" dirty="0"/>
            <a:t>, </a:t>
          </a:r>
          <a:r>
            <a:rPr lang="zh-CN" altLang="en-US" dirty="0"/>
            <a:t>劳动和资本的组合比例不当</a:t>
          </a:r>
          <a:r>
            <a:rPr lang="en-US" altLang="en-US" dirty="0"/>
            <a:t>, </a:t>
          </a:r>
          <a:r>
            <a:rPr lang="zh-CN" altLang="en-US" dirty="0"/>
            <a:t>效率没有达到最大值。 因此</a:t>
          </a:r>
          <a:r>
            <a:rPr lang="en-US" altLang="en-US" dirty="0"/>
            <a:t>, </a:t>
          </a:r>
          <a:r>
            <a:rPr lang="zh-CN" altLang="en-US" dirty="0"/>
            <a:t>增加劳动的投入量</a:t>
          </a:r>
          <a:r>
            <a:rPr lang="en-US" altLang="en-US" dirty="0"/>
            <a:t>, </a:t>
          </a:r>
          <a:r>
            <a:rPr lang="zh-CN" altLang="en-US" dirty="0"/>
            <a:t>调整劳动和资本的组合比例</a:t>
          </a:r>
          <a:r>
            <a:rPr lang="en-US" altLang="en-US" dirty="0"/>
            <a:t>, </a:t>
          </a:r>
          <a:r>
            <a:rPr lang="zh-CN" altLang="en-US" dirty="0"/>
            <a:t>可以大幅度提高总产量。</a:t>
          </a:r>
        </a:p>
      </dgm:t>
    </dgm:pt>
    <dgm:pt modelId="{E27A03CE-3AD0-405B-BA02-11BFAC22EF0C}" type="parTrans" cxnId="{2E74B0BB-9A07-4636-84AD-8F3C64D3FA5E}">
      <dgm:prSet/>
      <dgm:spPr/>
      <dgm:t>
        <a:bodyPr/>
        <a:lstStyle/>
        <a:p>
          <a:endParaRPr lang="zh-CN" altLang="en-US"/>
        </a:p>
      </dgm:t>
    </dgm:pt>
    <dgm:pt modelId="{64E9866F-5BE9-47F3-ABFD-D848F65C0EA0}" type="sibTrans" cxnId="{2E74B0BB-9A07-4636-84AD-8F3C64D3FA5E}">
      <dgm:prSet/>
      <dgm:spPr/>
      <dgm:t>
        <a:bodyPr/>
        <a:lstStyle/>
        <a:p>
          <a:endParaRPr lang="zh-CN" altLang="en-US"/>
        </a:p>
      </dgm:t>
    </dgm:pt>
    <dgm:pt modelId="{6EBD52D7-1528-4F4C-BF56-C95B21F8BE60}">
      <dgm:prSet phldrT="[文本]"/>
      <dgm:spPr/>
      <dgm:t>
        <a:bodyPr/>
        <a:lstStyle/>
        <a:p>
          <a:r>
            <a:rPr lang="zh-CN" altLang="en-US" dirty="0"/>
            <a:t>第二阶段是劳动投入量</a:t>
          </a:r>
          <a:r>
            <a:rPr lang="en-US" altLang="en-US" dirty="0"/>
            <a:t>L </a:t>
          </a:r>
          <a:r>
            <a:rPr lang="zh-CN" altLang="en-US" dirty="0"/>
            <a:t>从平均产量最大时的</a:t>
          </a:r>
          <a:r>
            <a:rPr lang="en-US" altLang="en-US" dirty="0"/>
            <a:t>A </a:t>
          </a:r>
          <a:r>
            <a:rPr lang="zh-CN" altLang="en-US" dirty="0"/>
            <a:t>点增加到边际成本等于零、 总产量达到最大值时的</a:t>
          </a:r>
          <a:r>
            <a:rPr lang="en-US" altLang="en-US" dirty="0"/>
            <a:t>B </a:t>
          </a:r>
          <a:r>
            <a:rPr lang="zh-CN" altLang="en-US" dirty="0"/>
            <a:t>点。 其特点是</a:t>
          </a:r>
          <a:r>
            <a:rPr lang="en-US" altLang="en-US" dirty="0"/>
            <a:t>:TP </a:t>
          </a:r>
          <a:r>
            <a:rPr lang="zh-CN" altLang="en-US" dirty="0"/>
            <a:t>保持递增趋势</a:t>
          </a:r>
          <a:r>
            <a:rPr lang="en-US" altLang="en-US" dirty="0"/>
            <a:t>,AP </a:t>
          </a:r>
          <a:r>
            <a:rPr lang="zh-CN" altLang="en-US" dirty="0"/>
            <a:t>下降</a:t>
          </a:r>
          <a:r>
            <a:rPr lang="en-US" altLang="en-US" dirty="0"/>
            <a:t>,AP &gt;MP , MP &gt;0, </a:t>
          </a:r>
          <a:r>
            <a:rPr lang="zh-CN" altLang="en-US" dirty="0"/>
            <a:t>当</a:t>
          </a:r>
          <a:r>
            <a:rPr lang="en-US" altLang="en-US" dirty="0"/>
            <a:t>MP =0 </a:t>
          </a:r>
          <a:r>
            <a:rPr lang="zh-CN" altLang="en-US" dirty="0"/>
            <a:t>时</a:t>
          </a:r>
          <a:r>
            <a:rPr lang="en-US" altLang="en-US" dirty="0"/>
            <a:t>,TP </a:t>
          </a:r>
          <a:r>
            <a:rPr lang="zh-CN" altLang="en-US" dirty="0"/>
            <a:t>达到最大值</a:t>
          </a:r>
          <a:r>
            <a:rPr lang="en-US" altLang="en-US" dirty="0"/>
            <a:t>, </a:t>
          </a:r>
          <a:r>
            <a:rPr lang="zh-CN" altLang="en-US" dirty="0"/>
            <a:t>第二阶段结束。</a:t>
          </a:r>
        </a:p>
      </dgm:t>
    </dgm:pt>
    <dgm:pt modelId="{B7C07A3A-0CF0-4170-8B8A-9B354DC1ABEA}" type="parTrans" cxnId="{4C8017C4-0B39-49EA-BC53-CB1A2B224866}">
      <dgm:prSet/>
      <dgm:spPr/>
      <dgm:t>
        <a:bodyPr/>
        <a:lstStyle/>
        <a:p>
          <a:endParaRPr lang="zh-CN" altLang="en-US"/>
        </a:p>
      </dgm:t>
    </dgm:pt>
    <dgm:pt modelId="{7F9B94D2-E396-4B51-A041-C0A6866814B4}" type="sibTrans" cxnId="{4C8017C4-0B39-49EA-BC53-CB1A2B224866}">
      <dgm:prSet/>
      <dgm:spPr/>
      <dgm:t>
        <a:bodyPr/>
        <a:lstStyle/>
        <a:p>
          <a:endParaRPr lang="zh-CN" altLang="en-US"/>
        </a:p>
      </dgm:t>
    </dgm:pt>
    <dgm:pt modelId="{4112BCAF-6116-4B8D-8FE8-6A81AA498DE3}">
      <dgm:prSet phldrT="[文本]"/>
      <dgm:spPr/>
      <dgm:t>
        <a:bodyPr/>
        <a:lstStyle/>
        <a:p>
          <a:r>
            <a:rPr lang="zh-CN" altLang="en-US" dirty="0"/>
            <a:t>第三阶段是劳动投入量</a:t>
          </a:r>
          <a:r>
            <a:rPr lang="en-US" altLang="en-US" dirty="0"/>
            <a:t>L </a:t>
          </a:r>
          <a:r>
            <a:rPr lang="zh-CN" altLang="en-US" dirty="0"/>
            <a:t>从边际成本等于零、 总产量达到最大值时的</a:t>
          </a:r>
          <a:r>
            <a:rPr lang="en-US" altLang="en-US" dirty="0"/>
            <a:t>B </a:t>
          </a:r>
          <a:r>
            <a:rPr lang="zh-CN" altLang="en-US" dirty="0"/>
            <a:t>点增加</a:t>
          </a:r>
          <a:r>
            <a:rPr lang="zh-CN" altLang="en-US"/>
            <a:t>到无限大的区间。 其特点是</a:t>
          </a:r>
          <a:r>
            <a:rPr lang="en-US" altLang="en-US"/>
            <a:t>:TP </a:t>
          </a:r>
          <a:r>
            <a:rPr lang="zh-CN" altLang="en-US"/>
            <a:t>由最高点依次递减</a:t>
          </a:r>
          <a:r>
            <a:rPr lang="en-US" altLang="en-US"/>
            <a:t>,AP </a:t>
          </a:r>
          <a:r>
            <a:rPr lang="zh-CN" altLang="en-US"/>
            <a:t>一直保持持续递减趋势</a:t>
          </a:r>
          <a:r>
            <a:rPr lang="en-US" altLang="en-US"/>
            <a:t>;MP &lt;0</a:t>
          </a:r>
          <a:r>
            <a:rPr lang="zh-CN" altLang="en-US"/>
            <a:t>。 这意味着</a:t>
          </a:r>
          <a:r>
            <a:rPr lang="en-US" altLang="en-US"/>
            <a:t>, </a:t>
          </a:r>
          <a:r>
            <a:rPr lang="zh-CN" altLang="en-US"/>
            <a:t>当劳动投入量增加到这一阶段后</a:t>
          </a:r>
          <a:r>
            <a:rPr lang="en-US" altLang="en-US"/>
            <a:t>, </a:t>
          </a:r>
          <a:r>
            <a:rPr lang="zh-CN" altLang="en-US"/>
            <a:t>劳动投入相对固定要素</a:t>
          </a:r>
          <a:r>
            <a:rPr lang="en-US" altLang="en-US"/>
            <a:t>(</a:t>
          </a:r>
          <a:r>
            <a:rPr lang="zh-CN" altLang="en-US"/>
            <a:t>资本</a:t>
          </a:r>
          <a:r>
            <a:rPr lang="en-US" altLang="en-US"/>
            <a:t>)</a:t>
          </a:r>
          <a:r>
            <a:rPr lang="zh-CN" altLang="en-US"/>
            <a:t>来说</a:t>
          </a:r>
          <a:r>
            <a:rPr lang="en-US" altLang="en-US"/>
            <a:t>, </a:t>
          </a:r>
          <a:r>
            <a:rPr lang="zh-CN" altLang="en-US"/>
            <a:t>已经太多了。</a:t>
          </a:r>
          <a:endParaRPr lang="zh-CN" altLang="en-US" dirty="0"/>
        </a:p>
      </dgm:t>
    </dgm:pt>
    <dgm:pt modelId="{0F798FDD-B757-4917-AEC7-41263E2C8A74}" type="parTrans" cxnId="{ECA07C0D-5996-4753-8A30-C83D982E61B7}">
      <dgm:prSet/>
      <dgm:spPr/>
      <dgm:t>
        <a:bodyPr/>
        <a:lstStyle/>
        <a:p>
          <a:endParaRPr lang="zh-CN" altLang="en-US"/>
        </a:p>
      </dgm:t>
    </dgm:pt>
    <dgm:pt modelId="{A063CB3E-9DC6-4BF3-840D-2F005FA7AECA}" type="sibTrans" cxnId="{ECA07C0D-5996-4753-8A30-C83D982E61B7}">
      <dgm:prSet/>
      <dgm:spPr/>
      <dgm:t>
        <a:bodyPr/>
        <a:lstStyle/>
        <a:p>
          <a:endParaRPr lang="zh-CN" altLang="en-US"/>
        </a:p>
      </dgm:t>
    </dgm:pt>
    <dgm:pt modelId="{37335FFC-8F14-4E11-87ED-2C3D42DB6771}" type="pres">
      <dgm:prSet presAssocID="{E111FC2B-547B-462E-B14F-FDA95D94AF1D}" presName="vert0" presStyleCnt="0">
        <dgm:presLayoutVars>
          <dgm:dir/>
          <dgm:animOne val="branch"/>
          <dgm:animLvl val="lvl"/>
        </dgm:presLayoutVars>
      </dgm:prSet>
      <dgm:spPr/>
    </dgm:pt>
    <dgm:pt modelId="{8E94E31D-E84B-4813-A357-2C745620CB79}" type="pres">
      <dgm:prSet presAssocID="{A7CE61B4-151C-4E13-8681-15D3E7BA09D4}" presName="thickLine" presStyleLbl="alignNode1" presStyleIdx="0" presStyleCnt="3"/>
      <dgm:spPr/>
    </dgm:pt>
    <dgm:pt modelId="{3DDF6699-B663-4C0A-B086-0449254B07F7}" type="pres">
      <dgm:prSet presAssocID="{A7CE61B4-151C-4E13-8681-15D3E7BA09D4}" presName="horz1" presStyleCnt="0"/>
      <dgm:spPr/>
    </dgm:pt>
    <dgm:pt modelId="{CACE6C25-5A0A-4E65-834F-ADDBE4556DE4}" type="pres">
      <dgm:prSet presAssocID="{A7CE61B4-151C-4E13-8681-15D3E7BA09D4}" presName="tx1" presStyleLbl="revTx" presStyleIdx="0" presStyleCnt="3"/>
      <dgm:spPr/>
    </dgm:pt>
    <dgm:pt modelId="{B61D3850-58F8-41D6-B375-75F8CE7AE69C}" type="pres">
      <dgm:prSet presAssocID="{A7CE61B4-151C-4E13-8681-15D3E7BA09D4}" presName="vert1" presStyleCnt="0"/>
      <dgm:spPr/>
    </dgm:pt>
    <dgm:pt modelId="{4A2E6BB9-0867-48A1-9FB0-B72DCB9612CE}" type="pres">
      <dgm:prSet presAssocID="{6EBD52D7-1528-4F4C-BF56-C95B21F8BE60}" presName="thickLine" presStyleLbl="alignNode1" presStyleIdx="1" presStyleCnt="3"/>
      <dgm:spPr/>
    </dgm:pt>
    <dgm:pt modelId="{2AF58B47-7E2C-4849-80FE-14D34F93A1A8}" type="pres">
      <dgm:prSet presAssocID="{6EBD52D7-1528-4F4C-BF56-C95B21F8BE60}" presName="horz1" presStyleCnt="0"/>
      <dgm:spPr/>
    </dgm:pt>
    <dgm:pt modelId="{8F6B8F5A-55D1-40FA-A0FD-91C9E1DFEFCA}" type="pres">
      <dgm:prSet presAssocID="{6EBD52D7-1528-4F4C-BF56-C95B21F8BE60}" presName="tx1" presStyleLbl="revTx" presStyleIdx="1" presStyleCnt="3"/>
      <dgm:spPr/>
    </dgm:pt>
    <dgm:pt modelId="{9DD4D286-0282-4280-B8A0-EC1B92E23B6C}" type="pres">
      <dgm:prSet presAssocID="{6EBD52D7-1528-4F4C-BF56-C95B21F8BE60}" presName="vert1" presStyleCnt="0"/>
      <dgm:spPr/>
    </dgm:pt>
    <dgm:pt modelId="{DB605FE6-9C76-42FA-91F2-9D212BC1E3C2}" type="pres">
      <dgm:prSet presAssocID="{4112BCAF-6116-4B8D-8FE8-6A81AA498DE3}" presName="thickLine" presStyleLbl="alignNode1" presStyleIdx="2" presStyleCnt="3"/>
      <dgm:spPr/>
    </dgm:pt>
    <dgm:pt modelId="{F89E97C9-4DC4-41D0-BCBE-12B2ABE31A9A}" type="pres">
      <dgm:prSet presAssocID="{4112BCAF-6116-4B8D-8FE8-6A81AA498DE3}" presName="horz1" presStyleCnt="0"/>
      <dgm:spPr/>
    </dgm:pt>
    <dgm:pt modelId="{C59C7164-740D-42FB-8DD9-3B91A05279D3}" type="pres">
      <dgm:prSet presAssocID="{4112BCAF-6116-4B8D-8FE8-6A81AA498DE3}" presName="tx1" presStyleLbl="revTx" presStyleIdx="2" presStyleCnt="3"/>
      <dgm:spPr/>
    </dgm:pt>
    <dgm:pt modelId="{09346718-FB8B-4953-A21E-299826408CA1}" type="pres">
      <dgm:prSet presAssocID="{4112BCAF-6116-4B8D-8FE8-6A81AA498DE3}" presName="vert1" presStyleCnt="0"/>
      <dgm:spPr/>
    </dgm:pt>
  </dgm:ptLst>
  <dgm:cxnLst>
    <dgm:cxn modelId="{ECA07C0D-5996-4753-8A30-C83D982E61B7}" srcId="{E111FC2B-547B-462E-B14F-FDA95D94AF1D}" destId="{4112BCAF-6116-4B8D-8FE8-6A81AA498DE3}" srcOrd="2" destOrd="0" parTransId="{0F798FDD-B757-4917-AEC7-41263E2C8A74}" sibTransId="{A063CB3E-9DC6-4BF3-840D-2F005FA7AECA}"/>
    <dgm:cxn modelId="{82C67B8C-52E8-492C-BD1E-E831A056F599}" type="presOf" srcId="{6EBD52D7-1528-4F4C-BF56-C95B21F8BE60}" destId="{8F6B8F5A-55D1-40FA-A0FD-91C9E1DFEFCA}" srcOrd="0" destOrd="0" presId="urn:microsoft.com/office/officeart/2008/layout/LinedList"/>
    <dgm:cxn modelId="{6143C598-A60F-4A8F-BAC5-BF7B9DD34A2D}" type="presOf" srcId="{A7CE61B4-151C-4E13-8681-15D3E7BA09D4}" destId="{CACE6C25-5A0A-4E65-834F-ADDBE4556DE4}" srcOrd="0" destOrd="0" presId="urn:microsoft.com/office/officeart/2008/layout/LinedList"/>
    <dgm:cxn modelId="{EC3B1D9C-0766-4C8B-AC96-F5D467E35E8B}" type="presOf" srcId="{4112BCAF-6116-4B8D-8FE8-6A81AA498DE3}" destId="{C59C7164-740D-42FB-8DD9-3B91A05279D3}" srcOrd="0" destOrd="0" presId="urn:microsoft.com/office/officeart/2008/layout/LinedList"/>
    <dgm:cxn modelId="{2E74B0BB-9A07-4636-84AD-8F3C64D3FA5E}" srcId="{E111FC2B-547B-462E-B14F-FDA95D94AF1D}" destId="{A7CE61B4-151C-4E13-8681-15D3E7BA09D4}" srcOrd="0" destOrd="0" parTransId="{E27A03CE-3AD0-405B-BA02-11BFAC22EF0C}" sibTransId="{64E9866F-5BE9-47F3-ABFD-D848F65C0EA0}"/>
    <dgm:cxn modelId="{4C8017C4-0B39-49EA-BC53-CB1A2B224866}" srcId="{E111FC2B-547B-462E-B14F-FDA95D94AF1D}" destId="{6EBD52D7-1528-4F4C-BF56-C95B21F8BE60}" srcOrd="1" destOrd="0" parTransId="{B7C07A3A-0CF0-4170-8B8A-9B354DC1ABEA}" sibTransId="{7F9B94D2-E396-4B51-A041-C0A6866814B4}"/>
    <dgm:cxn modelId="{B1E487DB-D2DE-46BF-A103-5F2C7500C913}" type="presOf" srcId="{E111FC2B-547B-462E-B14F-FDA95D94AF1D}" destId="{37335FFC-8F14-4E11-87ED-2C3D42DB6771}" srcOrd="0" destOrd="0" presId="urn:microsoft.com/office/officeart/2008/layout/LinedList"/>
    <dgm:cxn modelId="{17864745-31B6-4E85-A8CA-0D820FA8D3F8}" type="presParOf" srcId="{37335FFC-8F14-4E11-87ED-2C3D42DB6771}" destId="{8E94E31D-E84B-4813-A357-2C745620CB79}" srcOrd="0" destOrd="0" presId="urn:microsoft.com/office/officeart/2008/layout/LinedList"/>
    <dgm:cxn modelId="{7BF3ECD5-1F4B-48FF-B96E-4EBFA6FF55D6}" type="presParOf" srcId="{37335FFC-8F14-4E11-87ED-2C3D42DB6771}" destId="{3DDF6699-B663-4C0A-B086-0449254B07F7}" srcOrd="1" destOrd="0" presId="urn:microsoft.com/office/officeart/2008/layout/LinedList"/>
    <dgm:cxn modelId="{F38DDF3B-8D37-49D0-A98F-3473972CAFBB}" type="presParOf" srcId="{3DDF6699-B663-4C0A-B086-0449254B07F7}" destId="{CACE6C25-5A0A-4E65-834F-ADDBE4556DE4}" srcOrd="0" destOrd="0" presId="urn:microsoft.com/office/officeart/2008/layout/LinedList"/>
    <dgm:cxn modelId="{6F406392-8CB2-4CD8-AFD7-47439B47DEDF}" type="presParOf" srcId="{3DDF6699-B663-4C0A-B086-0449254B07F7}" destId="{B61D3850-58F8-41D6-B375-75F8CE7AE69C}" srcOrd="1" destOrd="0" presId="urn:microsoft.com/office/officeart/2008/layout/LinedList"/>
    <dgm:cxn modelId="{FF6177CA-F61B-4737-B1DE-8E2A6EE2CEC2}" type="presParOf" srcId="{37335FFC-8F14-4E11-87ED-2C3D42DB6771}" destId="{4A2E6BB9-0867-48A1-9FB0-B72DCB9612CE}" srcOrd="2" destOrd="0" presId="urn:microsoft.com/office/officeart/2008/layout/LinedList"/>
    <dgm:cxn modelId="{FE84D611-1060-47D8-8A27-3D03C179B8F1}" type="presParOf" srcId="{37335FFC-8F14-4E11-87ED-2C3D42DB6771}" destId="{2AF58B47-7E2C-4849-80FE-14D34F93A1A8}" srcOrd="3" destOrd="0" presId="urn:microsoft.com/office/officeart/2008/layout/LinedList"/>
    <dgm:cxn modelId="{5FD3FF0D-682E-4BAF-9623-81C440B4B14D}" type="presParOf" srcId="{2AF58B47-7E2C-4849-80FE-14D34F93A1A8}" destId="{8F6B8F5A-55D1-40FA-A0FD-91C9E1DFEFCA}" srcOrd="0" destOrd="0" presId="urn:microsoft.com/office/officeart/2008/layout/LinedList"/>
    <dgm:cxn modelId="{5B0151B8-B9F9-4851-94AA-62EEA818565B}" type="presParOf" srcId="{2AF58B47-7E2C-4849-80FE-14D34F93A1A8}" destId="{9DD4D286-0282-4280-B8A0-EC1B92E23B6C}" srcOrd="1" destOrd="0" presId="urn:microsoft.com/office/officeart/2008/layout/LinedList"/>
    <dgm:cxn modelId="{6E8BB30B-9190-4756-AE20-050C84A60447}" type="presParOf" srcId="{37335FFC-8F14-4E11-87ED-2C3D42DB6771}" destId="{DB605FE6-9C76-42FA-91F2-9D212BC1E3C2}" srcOrd="4" destOrd="0" presId="urn:microsoft.com/office/officeart/2008/layout/LinedList"/>
    <dgm:cxn modelId="{F9D6644C-A265-4509-B476-211478EBD3C7}" type="presParOf" srcId="{37335FFC-8F14-4E11-87ED-2C3D42DB6771}" destId="{F89E97C9-4DC4-41D0-BCBE-12B2ABE31A9A}" srcOrd="5" destOrd="0" presId="urn:microsoft.com/office/officeart/2008/layout/LinedList"/>
    <dgm:cxn modelId="{398FC308-2930-4584-ABE8-518ED6C05E89}" type="presParOf" srcId="{F89E97C9-4DC4-41D0-BCBE-12B2ABE31A9A}" destId="{C59C7164-740D-42FB-8DD9-3B91A05279D3}" srcOrd="0" destOrd="0" presId="urn:microsoft.com/office/officeart/2008/layout/LinedList"/>
    <dgm:cxn modelId="{406876A4-1880-4820-8E3A-C461CD183927}" type="presParOf" srcId="{F89E97C9-4DC4-41D0-BCBE-12B2ABE31A9A}" destId="{09346718-FB8B-4953-A21E-299826408CA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5FE955-F20C-46D5-A20B-1E8C03670A23}"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495952FF-8473-4D36-8E5E-6824BFFA73AA}">
      <dgm:prSet phldrT="[文本]"/>
      <dgm:spPr/>
      <dgm:t>
        <a:bodyPr/>
        <a:lstStyle/>
        <a:p>
          <a:r>
            <a:rPr lang="zh-CN" altLang="en-US" dirty="0"/>
            <a:t>（</a:t>
          </a:r>
          <a:r>
            <a:rPr lang="en-US" altLang="en-US" dirty="0"/>
            <a:t>1) </a:t>
          </a:r>
          <a:r>
            <a:rPr lang="zh-CN" altLang="en-US" dirty="0"/>
            <a:t>等产量线是一条向右下方倾斜并凸向原点的曲线</a:t>
          </a:r>
          <a:r>
            <a:rPr lang="en-US" altLang="en-US" dirty="0"/>
            <a:t>, </a:t>
          </a:r>
          <a:r>
            <a:rPr lang="zh-CN" altLang="en-US" dirty="0"/>
            <a:t>其斜率为负值。</a:t>
          </a:r>
        </a:p>
      </dgm:t>
    </dgm:pt>
    <dgm:pt modelId="{14A57A58-B7B2-4E04-B9F0-0A2BFC750201}" type="parTrans" cxnId="{4EEF0862-811D-4577-B500-779C5530448C}">
      <dgm:prSet/>
      <dgm:spPr/>
      <dgm:t>
        <a:bodyPr/>
        <a:lstStyle/>
        <a:p>
          <a:endParaRPr lang="zh-CN" altLang="en-US"/>
        </a:p>
      </dgm:t>
    </dgm:pt>
    <dgm:pt modelId="{F1E75012-EFCE-4FED-92EC-CDAB6B0A94DE}" type="sibTrans" cxnId="{4EEF0862-811D-4577-B500-779C5530448C}">
      <dgm:prSet/>
      <dgm:spPr/>
      <dgm:t>
        <a:bodyPr/>
        <a:lstStyle/>
        <a:p>
          <a:endParaRPr lang="zh-CN" altLang="en-US"/>
        </a:p>
      </dgm:t>
    </dgm:pt>
    <dgm:pt modelId="{1819918C-8D21-4B6E-A958-D9E3B161687C}">
      <dgm:prSet phldrT="[文本]"/>
      <dgm:spPr/>
      <dgm:t>
        <a:bodyPr/>
        <a:lstStyle/>
        <a:p>
          <a:r>
            <a:rPr lang="zh-CN" altLang="en-US" dirty="0"/>
            <a:t>这表明</a:t>
          </a:r>
          <a:r>
            <a:rPr lang="en-US" altLang="en-US" dirty="0"/>
            <a:t>, </a:t>
          </a:r>
          <a:r>
            <a:rPr lang="zh-CN" altLang="en-US"/>
            <a:t>在生产技术水平与生产要素价格既定的条件下</a:t>
          </a:r>
          <a:r>
            <a:rPr lang="en-US" altLang="en-US"/>
            <a:t>, </a:t>
          </a:r>
          <a:r>
            <a:rPr lang="zh-CN" altLang="en-US"/>
            <a:t>为了生产相同的产量</a:t>
          </a:r>
          <a:r>
            <a:rPr lang="en-US" altLang="en-US"/>
            <a:t>, </a:t>
          </a:r>
          <a:r>
            <a:rPr lang="zh-CN" altLang="en-US"/>
            <a:t>要增加一种生产要素投入</a:t>
          </a:r>
          <a:r>
            <a:rPr lang="en-US" altLang="en-US"/>
            <a:t>,</a:t>
          </a:r>
          <a:r>
            <a:rPr lang="zh-CN" altLang="en-US"/>
            <a:t>就必须减少另一种生产要素的投入。 </a:t>
          </a:r>
          <a:endParaRPr lang="zh-CN" altLang="en-US" dirty="0"/>
        </a:p>
      </dgm:t>
    </dgm:pt>
    <dgm:pt modelId="{AFD48828-B623-408C-8942-FCED1FEBCC2A}" type="parTrans" cxnId="{D1A2247D-9F21-4703-AFA1-3FD06C474965}">
      <dgm:prSet/>
      <dgm:spPr/>
      <dgm:t>
        <a:bodyPr/>
        <a:lstStyle/>
        <a:p>
          <a:endParaRPr lang="zh-CN" altLang="en-US"/>
        </a:p>
      </dgm:t>
    </dgm:pt>
    <dgm:pt modelId="{22E88C48-0B43-449B-816D-DEDADAA6D062}" type="sibTrans" cxnId="{D1A2247D-9F21-4703-AFA1-3FD06C474965}">
      <dgm:prSet/>
      <dgm:spPr/>
      <dgm:t>
        <a:bodyPr/>
        <a:lstStyle/>
        <a:p>
          <a:endParaRPr lang="zh-CN" altLang="en-US"/>
        </a:p>
      </dgm:t>
    </dgm:pt>
    <dgm:pt modelId="{DE2294E6-50DE-4B15-B506-C1825538D68E}">
      <dgm:prSet phldrT="[文本]"/>
      <dgm:spPr/>
      <dgm:t>
        <a:bodyPr/>
        <a:lstStyle/>
        <a:p>
          <a:r>
            <a:rPr lang="en-US" altLang="en-US" dirty="0"/>
            <a:t>(2) </a:t>
          </a:r>
          <a:r>
            <a:rPr lang="zh-CN" altLang="en-US" dirty="0"/>
            <a:t>在同一平面图上有无数条等产量线。 </a:t>
          </a:r>
        </a:p>
      </dgm:t>
    </dgm:pt>
    <dgm:pt modelId="{F6D954F3-F48C-4387-AF91-85878AC992CF}" type="parTrans" cxnId="{D844D8DE-808D-4601-8B76-F9C5CF8169FF}">
      <dgm:prSet/>
      <dgm:spPr/>
      <dgm:t>
        <a:bodyPr/>
        <a:lstStyle/>
        <a:p>
          <a:endParaRPr lang="zh-CN" altLang="en-US"/>
        </a:p>
      </dgm:t>
    </dgm:pt>
    <dgm:pt modelId="{F6276E2E-A941-4564-82CC-F43FF8E95CEC}" type="sibTrans" cxnId="{D844D8DE-808D-4601-8B76-F9C5CF8169FF}">
      <dgm:prSet/>
      <dgm:spPr/>
      <dgm:t>
        <a:bodyPr/>
        <a:lstStyle/>
        <a:p>
          <a:endParaRPr lang="zh-CN" altLang="en-US"/>
        </a:p>
      </dgm:t>
    </dgm:pt>
    <dgm:pt modelId="{A9A0F785-CA35-4577-9F1F-1432F90F1B77}">
      <dgm:prSet phldrT="[文本]"/>
      <dgm:spPr/>
      <dgm:t>
        <a:bodyPr/>
        <a:lstStyle/>
        <a:p>
          <a:r>
            <a:rPr lang="zh-CN" altLang="en-US" dirty="0"/>
            <a:t>每一条等产量线都代表不同的产量水平</a:t>
          </a:r>
          <a:r>
            <a:rPr lang="en-US" altLang="en-US"/>
            <a:t>, </a:t>
          </a:r>
          <a:r>
            <a:rPr lang="zh-CN" altLang="en-US"/>
            <a:t>而且离原点越远的等产量线所代表的产量水平越高</a:t>
          </a:r>
          <a:r>
            <a:rPr lang="en-US" altLang="en-US"/>
            <a:t>, </a:t>
          </a:r>
          <a:r>
            <a:rPr lang="zh-CN" altLang="en-US"/>
            <a:t>离原点越近的等产量线所代表的产量水平越低。</a:t>
          </a:r>
          <a:endParaRPr lang="zh-CN" altLang="en-US" dirty="0"/>
        </a:p>
      </dgm:t>
    </dgm:pt>
    <dgm:pt modelId="{888C8DF3-3AA8-468C-B2D0-61614A8FF5D8}" type="parTrans" cxnId="{00A0659D-E9C4-46C5-A5A8-2F7AA47BEC01}">
      <dgm:prSet/>
      <dgm:spPr/>
      <dgm:t>
        <a:bodyPr/>
        <a:lstStyle/>
        <a:p>
          <a:endParaRPr lang="zh-CN" altLang="en-US"/>
        </a:p>
      </dgm:t>
    </dgm:pt>
    <dgm:pt modelId="{43DE7C81-28A2-448D-A846-8181767D59D4}" type="sibTrans" cxnId="{00A0659D-E9C4-46C5-A5A8-2F7AA47BEC01}">
      <dgm:prSet/>
      <dgm:spPr/>
      <dgm:t>
        <a:bodyPr/>
        <a:lstStyle/>
        <a:p>
          <a:endParaRPr lang="zh-CN" altLang="en-US"/>
        </a:p>
      </dgm:t>
    </dgm:pt>
    <dgm:pt modelId="{9CA15C87-C9ED-4ECC-B2E5-B6EC82B58282}">
      <dgm:prSet phldrT="[文本]"/>
      <dgm:spPr/>
      <dgm:t>
        <a:bodyPr/>
        <a:lstStyle/>
        <a:p>
          <a:r>
            <a:rPr lang="en-US" altLang="en-US" dirty="0"/>
            <a:t>(3) </a:t>
          </a:r>
          <a:r>
            <a:rPr lang="zh-CN" altLang="en-US" dirty="0"/>
            <a:t>在同一平面图上</a:t>
          </a:r>
          <a:r>
            <a:rPr lang="en-US" altLang="en-US" dirty="0"/>
            <a:t>, </a:t>
          </a:r>
          <a:r>
            <a:rPr lang="zh-CN" altLang="en-US" dirty="0"/>
            <a:t>任意两条等产量线不相交。</a:t>
          </a:r>
        </a:p>
      </dgm:t>
    </dgm:pt>
    <dgm:pt modelId="{C22921E0-23E6-45AD-9A1D-C4C778F0F1FF}" type="parTrans" cxnId="{C7C748AA-5B06-405F-AC6A-F4795D6AEE2C}">
      <dgm:prSet/>
      <dgm:spPr/>
      <dgm:t>
        <a:bodyPr/>
        <a:lstStyle/>
        <a:p>
          <a:endParaRPr lang="zh-CN" altLang="en-US"/>
        </a:p>
      </dgm:t>
    </dgm:pt>
    <dgm:pt modelId="{E4CE6314-4DBE-47A0-A116-C5969E5D5B32}" type="sibTrans" cxnId="{C7C748AA-5B06-405F-AC6A-F4795D6AEE2C}">
      <dgm:prSet/>
      <dgm:spPr/>
      <dgm:t>
        <a:bodyPr/>
        <a:lstStyle/>
        <a:p>
          <a:endParaRPr lang="zh-CN" altLang="en-US"/>
        </a:p>
      </dgm:t>
    </dgm:pt>
    <dgm:pt modelId="{8D729FC4-2A16-4328-8652-ED0C05D89075}" type="pres">
      <dgm:prSet presAssocID="{065FE955-F20C-46D5-A20B-1E8C03670A23}" presName="linear" presStyleCnt="0">
        <dgm:presLayoutVars>
          <dgm:animLvl val="lvl"/>
          <dgm:resizeHandles val="exact"/>
        </dgm:presLayoutVars>
      </dgm:prSet>
      <dgm:spPr/>
    </dgm:pt>
    <dgm:pt modelId="{AAF82247-CF5E-4A5D-BB93-8638DAD6376B}" type="pres">
      <dgm:prSet presAssocID="{495952FF-8473-4D36-8E5E-6824BFFA73AA}" presName="parentText" presStyleLbl="node1" presStyleIdx="0" presStyleCnt="3">
        <dgm:presLayoutVars>
          <dgm:chMax val="0"/>
          <dgm:bulletEnabled val="1"/>
        </dgm:presLayoutVars>
      </dgm:prSet>
      <dgm:spPr/>
    </dgm:pt>
    <dgm:pt modelId="{0C221959-7A57-4E36-8707-C73678CEE6F0}" type="pres">
      <dgm:prSet presAssocID="{495952FF-8473-4D36-8E5E-6824BFFA73AA}" presName="childText" presStyleLbl="revTx" presStyleIdx="0" presStyleCnt="2">
        <dgm:presLayoutVars>
          <dgm:bulletEnabled val="1"/>
        </dgm:presLayoutVars>
      </dgm:prSet>
      <dgm:spPr/>
    </dgm:pt>
    <dgm:pt modelId="{E65FC99B-04A4-4FEF-ADCC-274AEBA98FFE}" type="pres">
      <dgm:prSet presAssocID="{DE2294E6-50DE-4B15-B506-C1825538D68E}" presName="parentText" presStyleLbl="node1" presStyleIdx="1" presStyleCnt="3">
        <dgm:presLayoutVars>
          <dgm:chMax val="0"/>
          <dgm:bulletEnabled val="1"/>
        </dgm:presLayoutVars>
      </dgm:prSet>
      <dgm:spPr/>
    </dgm:pt>
    <dgm:pt modelId="{7BE424F6-3377-4BED-A5B0-9B6C7378980A}" type="pres">
      <dgm:prSet presAssocID="{DE2294E6-50DE-4B15-B506-C1825538D68E}" presName="childText" presStyleLbl="revTx" presStyleIdx="1" presStyleCnt="2">
        <dgm:presLayoutVars>
          <dgm:bulletEnabled val="1"/>
        </dgm:presLayoutVars>
      </dgm:prSet>
      <dgm:spPr/>
    </dgm:pt>
    <dgm:pt modelId="{949B35AF-96C1-4383-9886-CE029745BCF7}" type="pres">
      <dgm:prSet presAssocID="{9CA15C87-C9ED-4ECC-B2E5-B6EC82B58282}" presName="parentText" presStyleLbl="node1" presStyleIdx="2" presStyleCnt="3">
        <dgm:presLayoutVars>
          <dgm:chMax val="0"/>
          <dgm:bulletEnabled val="1"/>
        </dgm:presLayoutVars>
      </dgm:prSet>
      <dgm:spPr/>
    </dgm:pt>
  </dgm:ptLst>
  <dgm:cxnLst>
    <dgm:cxn modelId="{AF7B4714-9C65-47C6-9AC0-077BF9BAAC1F}" type="presOf" srcId="{DE2294E6-50DE-4B15-B506-C1825538D68E}" destId="{E65FC99B-04A4-4FEF-ADCC-274AEBA98FFE}" srcOrd="0" destOrd="0" presId="urn:microsoft.com/office/officeart/2005/8/layout/vList2"/>
    <dgm:cxn modelId="{5E7EE11F-DFEE-45ED-979D-29412BE617F0}" type="presOf" srcId="{495952FF-8473-4D36-8E5E-6824BFFA73AA}" destId="{AAF82247-CF5E-4A5D-BB93-8638DAD6376B}" srcOrd="0" destOrd="0" presId="urn:microsoft.com/office/officeart/2005/8/layout/vList2"/>
    <dgm:cxn modelId="{4EEF0862-811D-4577-B500-779C5530448C}" srcId="{065FE955-F20C-46D5-A20B-1E8C03670A23}" destId="{495952FF-8473-4D36-8E5E-6824BFFA73AA}" srcOrd="0" destOrd="0" parTransId="{14A57A58-B7B2-4E04-B9F0-0A2BFC750201}" sibTransId="{F1E75012-EFCE-4FED-92EC-CDAB6B0A94DE}"/>
    <dgm:cxn modelId="{D1A2247D-9F21-4703-AFA1-3FD06C474965}" srcId="{495952FF-8473-4D36-8E5E-6824BFFA73AA}" destId="{1819918C-8D21-4B6E-A958-D9E3B161687C}" srcOrd="0" destOrd="0" parTransId="{AFD48828-B623-408C-8942-FCED1FEBCC2A}" sibTransId="{22E88C48-0B43-449B-816D-DEDADAA6D062}"/>
    <dgm:cxn modelId="{00AD8995-4939-46F5-A700-E636A2D2F05D}" type="presOf" srcId="{9CA15C87-C9ED-4ECC-B2E5-B6EC82B58282}" destId="{949B35AF-96C1-4383-9886-CE029745BCF7}" srcOrd="0" destOrd="0" presId="urn:microsoft.com/office/officeart/2005/8/layout/vList2"/>
    <dgm:cxn modelId="{00A0659D-E9C4-46C5-A5A8-2F7AA47BEC01}" srcId="{DE2294E6-50DE-4B15-B506-C1825538D68E}" destId="{A9A0F785-CA35-4577-9F1F-1432F90F1B77}" srcOrd="0" destOrd="0" parTransId="{888C8DF3-3AA8-468C-B2D0-61614A8FF5D8}" sibTransId="{43DE7C81-28A2-448D-A846-8181767D59D4}"/>
    <dgm:cxn modelId="{C7C748AA-5B06-405F-AC6A-F4795D6AEE2C}" srcId="{065FE955-F20C-46D5-A20B-1E8C03670A23}" destId="{9CA15C87-C9ED-4ECC-B2E5-B6EC82B58282}" srcOrd="2" destOrd="0" parTransId="{C22921E0-23E6-45AD-9A1D-C4C778F0F1FF}" sibTransId="{E4CE6314-4DBE-47A0-A116-C5969E5D5B32}"/>
    <dgm:cxn modelId="{206887BC-2856-497C-8FFC-A52B0F2ED7AA}" type="presOf" srcId="{1819918C-8D21-4B6E-A958-D9E3B161687C}" destId="{0C221959-7A57-4E36-8707-C73678CEE6F0}" srcOrd="0" destOrd="0" presId="urn:microsoft.com/office/officeart/2005/8/layout/vList2"/>
    <dgm:cxn modelId="{C793F7CA-A6D8-4BD3-9566-BE8AE8507ADE}" type="presOf" srcId="{A9A0F785-CA35-4577-9F1F-1432F90F1B77}" destId="{7BE424F6-3377-4BED-A5B0-9B6C7378980A}" srcOrd="0" destOrd="0" presId="urn:microsoft.com/office/officeart/2005/8/layout/vList2"/>
    <dgm:cxn modelId="{D844D8DE-808D-4601-8B76-F9C5CF8169FF}" srcId="{065FE955-F20C-46D5-A20B-1E8C03670A23}" destId="{DE2294E6-50DE-4B15-B506-C1825538D68E}" srcOrd="1" destOrd="0" parTransId="{F6D954F3-F48C-4387-AF91-85878AC992CF}" sibTransId="{F6276E2E-A941-4564-82CC-F43FF8E95CEC}"/>
    <dgm:cxn modelId="{F807D9F2-0217-48B7-AF45-0E5ADC05397D}" type="presOf" srcId="{065FE955-F20C-46D5-A20B-1E8C03670A23}" destId="{8D729FC4-2A16-4328-8652-ED0C05D89075}" srcOrd="0" destOrd="0" presId="urn:microsoft.com/office/officeart/2005/8/layout/vList2"/>
    <dgm:cxn modelId="{0E57CD0A-B270-4C4B-9246-8D361368CF16}" type="presParOf" srcId="{8D729FC4-2A16-4328-8652-ED0C05D89075}" destId="{AAF82247-CF5E-4A5D-BB93-8638DAD6376B}" srcOrd="0" destOrd="0" presId="urn:microsoft.com/office/officeart/2005/8/layout/vList2"/>
    <dgm:cxn modelId="{A75F748E-2103-446B-81A1-93F61CEDF400}" type="presParOf" srcId="{8D729FC4-2A16-4328-8652-ED0C05D89075}" destId="{0C221959-7A57-4E36-8707-C73678CEE6F0}" srcOrd="1" destOrd="0" presId="urn:microsoft.com/office/officeart/2005/8/layout/vList2"/>
    <dgm:cxn modelId="{65C09B91-C323-4EDE-AFE1-64F3CB44D61E}" type="presParOf" srcId="{8D729FC4-2A16-4328-8652-ED0C05D89075}" destId="{E65FC99B-04A4-4FEF-ADCC-274AEBA98FFE}" srcOrd="2" destOrd="0" presId="urn:microsoft.com/office/officeart/2005/8/layout/vList2"/>
    <dgm:cxn modelId="{0878D5F5-0399-4648-A0C6-878DD67BDAF4}" type="presParOf" srcId="{8D729FC4-2A16-4328-8652-ED0C05D89075}" destId="{7BE424F6-3377-4BED-A5B0-9B6C7378980A}" srcOrd="3" destOrd="0" presId="urn:microsoft.com/office/officeart/2005/8/layout/vList2"/>
    <dgm:cxn modelId="{77F21817-E51C-4FFA-951D-C4F9A3339953}" type="presParOf" srcId="{8D729FC4-2A16-4328-8652-ED0C05D89075}" destId="{949B35AF-96C1-4383-9886-CE029745BCF7}"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39876C-01F6-4A02-AB55-1BFEFB6E9191}" type="doc">
      <dgm:prSet loTypeId="urn:microsoft.com/office/officeart/2005/8/layout/cycle4" loCatId="relationship" qsTypeId="urn:microsoft.com/office/officeart/2005/8/quickstyle/simple1" qsCatId="simple" csTypeId="urn:microsoft.com/office/officeart/2005/8/colors/colorful5" csCatId="colorful" phldr="1"/>
      <dgm:spPr/>
    </dgm:pt>
    <dgm:pt modelId="{EB0D7BCC-4D0F-4172-9801-ED0587B40843}">
      <dgm:prSet phldrT="[文本]" custT="1"/>
      <dgm:spPr/>
      <dgm:t>
        <a:bodyPr/>
        <a:lstStyle/>
        <a:p>
          <a:r>
            <a:rPr lang="en-US" altLang="en-US" sz="2000" b="1" dirty="0"/>
            <a:t>1.</a:t>
          </a:r>
          <a:r>
            <a:rPr lang="zh-CN" altLang="en-US" sz="2000" b="1" dirty="0"/>
            <a:t>机会成本</a:t>
          </a:r>
        </a:p>
      </dgm:t>
    </dgm:pt>
    <dgm:pt modelId="{435339F4-411C-46D9-B489-52B750D535A1}" type="parTrans" cxnId="{BC6CCEEB-8E8A-4736-AA72-35198837204A}">
      <dgm:prSet/>
      <dgm:spPr/>
      <dgm:t>
        <a:bodyPr/>
        <a:lstStyle/>
        <a:p>
          <a:endParaRPr lang="zh-CN" altLang="en-US" sz="2400" b="1"/>
        </a:p>
      </dgm:t>
    </dgm:pt>
    <dgm:pt modelId="{AAC331F8-0CBA-47BD-AEB0-778EA92B77CC}" type="sibTrans" cxnId="{BC6CCEEB-8E8A-4736-AA72-35198837204A}">
      <dgm:prSet/>
      <dgm:spPr/>
      <dgm:t>
        <a:bodyPr/>
        <a:lstStyle/>
        <a:p>
          <a:endParaRPr lang="zh-CN" altLang="en-US" sz="2400" b="1"/>
        </a:p>
      </dgm:t>
    </dgm:pt>
    <dgm:pt modelId="{135DBFCE-8703-40F2-82BA-EFB088ABEA74}">
      <dgm:prSet phldrT="[文本]" custT="1"/>
      <dgm:spPr/>
      <dgm:t>
        <a:bodyPr/>
        <a:lstStyle/>
        <a:p>
          <a:r>
            <a:rPr lang="en-US" altLang="en-US" sz="2000" b="1" dirty="0"/>
            <a:t>2.</a:t>
          </a:r>
          <a:r>
            <a:rPr lang="zh-CN" altLang="en-US" sz="2000" b="1" dirty="0"/>
            <a:t>显性成本和隐性成本</a:t>
          </a:r>
        </a:p>
      </dgm:t>
    </dgm:pt>
    <dgm:pt modelId="{692AB26F-9F40-4DCA-8110-EA24ABC6A60A}" type="parTrans" cxnId="{FF3FAA48-2CF6-48CB-AEA6-77AB5DE10746}">
      <dgm:prSet/>
      <dgm:spPr/>
      <dgm:t>
        <a:bodyPr/>
        <a:lstStyle/>
        <a:p>
          <a:endParaRPr lang="zh-CN" altLang="en-US" sz="2400" b="1"/>
        </a:p>
      </dgm:t>
    </dgm:pt>
    <dgm:pt modelId="{DC066085-3B12-4677-AF81-7FF3654EB274}" type="sibTrans" cxnId="{FF3FAA48-2CF6-48CB-AEA6-77AB5DE10746}">
      <dgm:prSet/>
      <dgm:spPr/>
      <dgm:t>
        <a:bodyPr/>
        <a:lstStyle/>
        <a:p>
          <a:endParaRPr lang="zh-CN" altLang="en-US" sz="2400" b="1"/>
        </a:p>
      </dgm:t>
    </dgm:pt>
    <dgm:pt modelId="{AAF9BAF5-444A-4BBD-8942-F854CF27FC26}">
      <dgm:prSet phldrT="[文本]" custT="1"/>
      <dgm:spPr/>
      <dgm:t>
        <a:bodyPr/>
        <a:lstStyle/>
        <a:p>
          <a:r>
            <a:rPr lang="en-US" altLang="en-US" sz="2000" b="1" dirty="0"/>
            <a:t>3.</a:t>
          </a:r>
          <a:r>
            <a:rPr lang="zh-CN" altLang="en-US" sz="2000" b="1" dirty="0"/>
            <a:t>沉没成本</a:t>
          </a:r>
        </a:p>
      </dgm:t>
    </dgm:pt>
    <dgm:pt modelId="{8797B10D-CEE2-422D-8F5E-F1848E494876}" type="parTrans" cxnId="{943F7F2E-C3ED-4410-9F6F-5E9C95CD2946}">
      <dgm:prSet/>
      <dgm:spPr/>
      <dgm:t>
        <a:bodyPr/>
        <a:lstStyle/>
        <a:p>
          <a:endParaRPr lang="zh-CN" altLang="en-US" sz="2400" b="1"/>
        </a:p>
      </dgm:t>
    </dgm:pt>
    <dgm:pt modelId="{72F089EA-226C-407A-B34B-818939DCF1D8}" type="sibTrans" cxnId="{943F7F2E-C3ED-4410-9F6F-5E9C95CD2946}">
      <dgm:prSet/>
      <dgm:spPr/>
      <dgm:t>
        <a:bodyPr/>
        <a:lstStyle/>
        <a:p>
          <a:endParaRPr lang="zh-CN" altLang="en-US" sz="2400" b="1"/>
        </a:p>
      </dgm:t>
    </dgm:pt>
    <dgm:pt modelId="{6A6008C4-F3F6-4570-8225-D5E81FB9B569}">
      <dgm:prSet phldrT="[文本]" custT="1"/>
      <dgm:spPr/>
      <dgm:t>
        <a:bodyPr/>
        <a:lstStyle/>
        <a:p>
          <a:r>
            <a:rPr lang="en-US" altLang="en-US" sz="2000" b="1" dirty="0"/>
            <a:t>4.</a:t>
          </a:r>
          <a:r>
            <a:rPr lang="zh-CN" altLang="en-US" sz="2000" b="1" dirty="0"/>
            <a:t>利润</a:t>
          </a:r>
        </a:p>
      </dgm:t>
    </dgm:pt>
    <dgm:pt modelId="{6E17F30C-6E97-4BB0-8827-BFD0992EAE8C}" type="parTrans" cxnId="{D0CCC436-B3A3-4EC1-98E7-E4B9CC7DBE74}">
      <dgm:prSet/>
      <dgm:spPr/>
      <dgm:t>
        <a:bodyPr/>
        <a:lstStyle/>
        <a:p>
          <a:endParaRPr lang="zh-CN" altLang="en-US" sz="2400" b="1"/>
        </a:p>
      </dgm:t>
    </dgm:pt>
    <dgm:pt modelId="{FEC45F64-71EC-4257-B6CB-92610B7349AC}" type="sibTrans" cxnId="{D0CCC436-B3A3-4EC1-98E7-E4B9CC7DBE74}">
      <dgm:prSet/>
      <dgm:spPr/>
      <dgm:t>
        <a:bodyPr/>
        <a:lstStyle/>
        <a:p>
          <a:endParaRPr lang="zh-CN" altLang="en-US" sz="2400" b="1"/>
        </a:p>
      </dgm:t>
    </dgm:pt>
    <dgm:pt modelId="{FEA5B166-40BD-4080-AF21-C16D8CA643C8}" type="pres">
      <dgm:prSet presAssocID="{C639876C-01F6-4A02-AB55-1BFEFB6E9191}" presName="cycleMatrixDiagram" presStyleCnt="0">
        <dgm:presLayoutVars>
          <dgm:chMax val="1"/>
          <dgm:dir/>
          <dgm:animLvl val="lvl"/>
          <dgm:resizeHandles val="exact"/>
        </dgm:presLayoutVars>
      </dgm:prSet>
      <dgm:spPr/>
    </dgm:pt>
    <dgm:pt modelId="{55C18AB6-76B9-40D1-9499-92F597F720F9}" type="pres">
      <dgm:prSet presAssocID="{C639876C-01F6-4A02-AB55-1BFEFB6E9191}" presName="children" presStyleCnt="0"/>
      <dgm:spPr/>
    </dgm:pt>
    <dgm:pt modelId="{B1B465CF-6148-4976-B166-86E331EECA8E}" type="pres">
      <dgm:prSet presAssocID="{C639876C-01F6-4A02-AB55-1BFEFB6E9191}" presName="childPlaceholder" presStyleCnt="0"/>
      <dgm:spPr/>
    </dgm:pt>
    <dgm:pt modelId="{A96F4A3E-6382-4C60-B2AD-A87DBCDDABB4}" type="pres">
      <dgm:prSet presAssocID="{C639876C-01F6-4A02-AB55-1BFEFB6E9191}" presName="circle" presStyleCnt="0"/>
      <dgm:spPr/>
    </dgm:pt>
    <dgm:pt modelId="{7CEBC3AF-443B-44C0-85FF-8EC3AB19F5FE}" type="pres">
      <dgm:prSet presAssocID="{C639876C-01F6-4A02-AB55-1BFEFB6E9191}" presName="quadrant1" presStyleLbl="node1" presStyleIdx="0" presStyleCnt="4">
        <dgm:presLayoutVars>
          <dgm:chMax val="1"/>
          <dgm:bulletEnabled val="1"/>
        </dgm:presLayoutVars>
      </dgm:prSet>
      <dgm:spPr/>
    </dgm:pt>
    <dgm:pt modelId="{0F0282DD-4567-4BDA-A4E6-6EDC766BAA29}" type="pres">
      <dgm:prSet presAssocID="{C639876C-01F6-4A02-AB55-1BFEFB6E9191}" presName="quadrant2" presStyleLbl="node1" presStyleIdx="1" presStyleCnt="4">
        <dgm:presLayoutVars>
          <dgm:chMax val="1"/>
          <dgm:bulletEnabled val="1"/>
        </dgm:presLayoutVars>
      </dgm:prSet>
      <dgm:spPr/>
    </dgm:pt>
    <dgm:pt modelId="{482C4682-A6C5-4F9A-89F1-E7BBA242C42C}" type="pres">
      <dgm:prSet presAssocID="{C639876C-01F6-4A02-AB55-1BFEFB6E9191}" presName="quadrant3" presStyleLbl="node1" presStyleIdx="2" presStyleCnt="4">
        <dgm:presLayoutVars>
          <dgm:chMax val="1"/>
          <dgm:bulletEnabled val="1"/>
        </dgm:presLayoutVars>
      </dgm:prSet>
      <dgm:spPr/>
    </dgm:pt>
    <dgm:pt modelId="{CC3F9195-A7B6-4B8F-A610-7D009D8929FF}" type="pres">
      <dgm:prSet presAssocID="{C639876C-01F6-4A02-AB55-1BFEFB6E9191}" presName="quadrant4" presStyleLbl="node1" presStyleIdx="3" presStyleCnt="4">
        <dgm:presLayoutVars>
          <dgm:chMax val="1"/>
          <dgm:bulletEnabled val="1"/>
        </dgm:presLayoutVars>
      </dgm:prSet>
      <dgm:spPr/>
    </dgm:pt>
    <dgm:pt modelId="{4B826F4D-F623-4475-982A-EB7579D3B571}" type="pres">
      <dgm:prSet presAssocID="{C639876C-01F6-4A02-AB55-1BFEFB6E9191}" presName="quadrantPlaceholder" presStyleCnt="0"/>
      <dgm:spPr/>
    </dgm:pt>
    <dgm:pt modelId="{D0EE9C86-656D-442F-BCF3-853A952C4602}" type="pres">
      <dgm:prSet presAssocID="{C639876C-01F6-4A02-AB55-1BFEFB6E9191}" presName="center1" presStyleLbl="fgShp" presStyleIdx="0" presStyleCnt="2"/>
      <dgm:spPr/>
    </dgm:pt>
    <dgm:pt modelId="{A90FDD56-91D4-45A1-8B95-DB42F62D2478}" type="pres">
      <dgm:prSet presAssocID="{C639876C-01F6-4A02-AB55-1BFEFB6E9191}" presName="center2" presStyleLbl="fgShp" presStyleIdx="1" presStyleCnt="2"/>
      <dgm:spPr/>
    </dgm:pt>
  </dgm:ptLst>
  <dgm:cxnLst>
    <dgm:cxn modelId="{EAA90419-731F-4A9A-89A3-F471E6D86B3C}" type="presOf" srcId="{6A6008C4-F3F6-4570-8225-D5E81FB9B569}" destId="{CC3F9195-A7B6-4B8F-A610-7D009D8929FF}" srcOrd="0" destOrd="0" presId="urn:microsoft.com/office/officeart/2005/8/layout/cycle4"/>
    <dgm:cxn modelId="{3FEFFA2D-393C-4A78-A85B-87AB8CC2A026}" type="presOf" srcId="{EB0D7BCC-4D0F-4172-9801-ED0587B40843}" destId="{7CEBC3AF-443B-44C0-85FF-8EC3AB19F5FE}" srcOrd="0" destOrd="0" presId="urn:microsoft.com/office/officeart/2005/8/layout/cycle4"/>
    <dgm:cxn modelId="{943F7F2E-C3ED-4410-9F6F-5E9C95CD2946}" srcId="{C639876C-01F6-4A02-AB55-1BFEFB6E9191}" destId="{AAF9BAF5-444A-4BBD-8942-F854CF27FC26}" srcOrd="2" destOrd="0" parTransId="{8797B10D-CEE2-422D-8F5E-F1848E494876}" sibTransId="{72F089EA-226C-407A-B34B-818939DCF1D8}"/>
    <dgm:cxn modelId="{D0CCC436-B3A3-4EC1-98E7-E4B9CC7DBE74}" srcId="{C639876C-01F6-4A02-AB55-1BFEFB6E9191}" destId="{6A6008C4-F3F6-4570-8225-D5E81FB9B569}" srcOrd="3" destOrd="0" parTransId="{6E17F30C-6E97-4BB0-8827-BFD0992EAE8C}" sibTransId="{FEC45F64-71EC-4257-B6CB-92610B7349AC}"/>
    <dgm:cxn modelId="{FF3FAA48-2CF6-48CB-AEA6-77AB5DE10746}" srcId="{C639876C-01F6-4A02-AB55-1BFEFB6E9191}" destId="{135DBFCE-8703-40F2-82BA-EFB088ABEA74}" srcOrd="1" destOrd="0" parTransId="{692AB26F-9F40-4DCA-8110-EA24ABC6A60A}" sibTransId="{DC066085-3B12-4677-AF81-7FF3654EB274}"/>
    <dgm:cxn modelId="{075DFF75-A367-4634-832B-9DBB39EFF7D9}" type="presOf" srcId="{C639876C-01F6-4A02-AB55-1BFEFB6E9191}" destId="{FEA5B166-40BD-4080-AF21-C16D8CA643C8}" srcOrd="0" destOrd="0" presId="urn:microsoft.com/office/officeart/2005/8/layout/cycle4"/>
    <dgm:cxn modelId="{30114ED3-17F1-40A5-8C27-7CB67D2F1A1D}" type="presOf" srcId="{135DBFCE-8703-40F2-82BA-EFB088ABEA74}" destId="{0F0282DD-4567-4BDA-A4E6-6EDC766BAA29}" srcOrd="0" destOrd="0" presId="urn:microsoft.com/office/officeart/2005/8/layout/cycle4"/>
    <dgm:cxn modelId="{2AD2E5D5-C0E2-47E0-9990-BA95E4CCA778}" type="presOf" srcId="{AAF9BAF5-444A-4BBD-8942-F854CF27FC26}" destId="{482C4682-A6C5-4F9A-89F1-E7BBA242C42C}" srcOrd="0" destOrd="0" presId="urn:microsoft.com/office/officeart/2005/8/layout/cycle4"/>
    <dgm:cxn modelId="{BC6CCEEB-8E8A-4736-AA72-35198837204A}" srcId="{C639876C-01F6-4A02-AB55-1BFEFB6E9191}" destId="{EB0D7BCC-4D0F-4172-9801-ED0587B40843}" srcOrd="0" destOrd="0" parTransId="{435339F4-411C-46D9-B489-52B750D535A1}" sibTransId="{AAC331F8-0CBA-47BD-AEB0-778EA92B77CC}"/>
    <dgm:cxn modelId="{6373991F-DEEA-435E-A14B-697718614D8A}" type="presParOf" srcId="{FEA5B166-40BD-4080-AF21-C16D8CA643C8}" destId="{55C18AB6-76B9-40D1-9499-92F597F720F9}" srcOrd="0" destOrd="0" presId="urn:microsoft.com/office/officeart/2005/8/layout/cycle4"/>
    <dgm:cxn modelId="{B34A3C17-6CA4-4EEA-834D-1F124759663D}" type="presParOf" srcId="{55C18AB6-76B9-40D1-9499-92F597F720F9}" destId="{B1B465CF-6148-4976-B166-86E331EECA8E}" srcOrd="0" destOrd="0" presId="urn:microsoft.com/office/officeart/2005/8/layout/cycle4"/>
    <dgm:cxn modelId="{ACAFCAA1-D4B4-40E4-A706-E2ED1B3A2128}" type="presParOf" srcId="{FEA5B166-40BD-4080-AF21-C16D8CA643C8}" destId="{A96F4A3E-6382-4C60-B2AD-A87DBCDDABB4}" srcOrd="1" destOrd="0" presId="urn:microsoft.com/office/officeart/2005/8/layout/cycle4"/>
    <dgm:cxn modelId="{5919DEC6-5471-4909-8874-F2555A9B8C50}" type="presParOf" srcId="{A96F4A3E-6382-4C60-B2AD-A87DBCDDABB4}" destId="{7CEBC3AF-443B-44C0-85FF-8EC3AB19F5FE}" srcOrd="0" destOrd="0" presId="urn:microsoft.com/office/officeart/2005/8/layout/cycle4"/>
    <dgm:cxn modelId="{6829392A-7B90-4725-9354-A2366A7A38FC}" type="presParOf" srcId="{A96F4A3E-6382-4C60-B2AD-A87DBCDDABB4}" destId="{0F0282DD-4567-4BDA-A4E6-6EDC766BAA29}" srcOrd="1" destOrd="0" presId="urn:microsoft.com/office/officeart/2005/8/layout/cycle4"/>
    <dgm:cxn modelId="{C3EFB161-1485-4CB9-BC1C-3B45F79214F1}" type="presParOf" srcId="{A96F4A3E-6382-4C60-B2AD-A87DBCDDABB4}" destId="{482C4682-A6C5-4F9A-89F1-E7BBA242C42C}" srcOrd="2" destOrd="0" presId="urn:microsoft.com/office/officeart/2005/8/layout/cycle4"/>
    <dgm:cxn modelId="{8B8CCC66-745E-4DF4-8A81-DDE57D36268A}" type="presParOf" srcId="{A96F4A3E-6382-4C60-B2AD-A87DBCDDABB4}" destId="{CC3F9195-A7B6-4B8F-A610-7D009D8929FF}" srcOrd="3" destOrd="0" presId="urn:microsoft.com/office/officeart/2005/8/layout/cycle4"/>
    <dgm:cxn modelId="{921B6E81-50EF-4366-A5BD-8498A0171750}" type="presParOf" srcId="{A96F4A3E-6382-4C60-B2AD-A87DBCDDABB4}" destId="{4B826F4D-F623-4475-982A-EB7579D3B571}" srcOrd="4" destOrd="0" presId="urn:microsoft.com/office/officeart/2005/8/layout/cycle4"/>
    <dgm:cxn modelId="{BEDD096A-0690-4C28-956A-547B5569ADD3}" type="presParOf" srcId="{FEA5B166-40BD-4080-AF21-C16D8CA643C8}" destId="{D0EE9C86-656D-442F-BCF3-853A952C4602}" srcOrd="2" destOrd="0" presId="urn:microsoft.com/office/officeart/2005/8/layout/cycle4"/>
    <dgm:cxn modelId="{48D1CE9D-A98E-4DE0-9404-7459C0CF1370}" type="presParOf" srcId="{FEA5B166-40BD-4080-AF21-C16D8CA643C8}" destId="{A90FDD56-91D4-45A1-8B95-DB42F62D2478}"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14A213-762C-4E2E-BD3A-918FC4E50F88}">
      <dsp:nvSpPr>
        <dsp:cNvPr id="0" name=""/>
        <dsp:cNvSpPr/>
      </dsp:nvSpPr>
      <dsp:spPr>
        <a:xfrm>
          <a:off x="0" y="53189"/>
          <a:ext cx="8780132" cy="65110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a:t>
          </a:r>
          <a:r>
            <a:rPr lang="zh-CN" altLang="en-US" sz="2100" kern="1200" dirty="0"/>
            <a:t>一</a:t>
          </a:r>
          <a:r>
            <a:rPr lang="en-US" altLang="en-US" sz="2100" kern="1200" dirty="0"/>
            <a:t>) </a:t>
          </a:r>
          <a:r>
            <a:rPr lang="zh-CN" altLang="en-US" sz="2100" kern="1200" dirty="0"/>
            <a:t>独资企业</a:t>
          </a:r>
        </a:p>
      </dsp:txBody>
      <dsp:txXfrm>
        <a:off x="31784" y="84973"/>
        <a:ext cx="8716564" cy="587537"/>
      </dsp:txXfrm>
    </dsp:sp>
    <dsp:sp modelId="{0F7E661D-ABFB-4BA5-9B09-819C3A777AC2}">
      <dsp:nvSpPr>
        <dsp:cNvPr id="0" name=""/>
        <dsp:cNvSpPr/>
      </dsp:nvSpPr>
      <dsp:spPr>
        <a:xfrm>
          <a:off x="0" y="704294"/>
          <a:ext cx="8780132" cy="3803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769"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独资企业是指单个人出资经营、 利润独享、 风险独担的企业形式。 </a:t>
          </a:r>
        </a:p>
      </dsp:txBody>
      <dsp:txXfrm>
        <a:off x="0" y="704294"/>
        <a:ext cx="8780132" cy="380362"/>
      </dsp:txXfrm>
    </dsp:sp>
    <dsp:sp modelId="{17C52724-BE36-45EA-8D6D-66470C7C7073}">
      <dsp:nvSpPr>
        <dsp:cNvPr id="0" name=""/>
        <dsp:cNvSpPr/>
      </dsp:nvSpPr>
      <dsp:spPr>
        <a:xfrm>
          <a:off x="0" y="1084657"/>
          <a:ext cx="8780132" cy="65110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a:t>
          </a:r>
          <a:r>
            <a:rPr lang="zh-CN" altLang="en-US" sz="2100" kern="1200" dirty="0"/>
            <a:t>二</a:t>
          </a:r>
          <a:r>
            <a:rPr lang="en-US" altLang="en-US" sz="2100" kern="1200" dirty="0"/>
            <a:t>) </a:t>
          </a:r>
          <a:r>
            <a:rPr lang="zh-CN" altLang="en-US" sz="2100" kern="1200" dirty="0"/>
            <a:t>合伙制企业</a:t>
          </a:r>
        </a:p>
      </dsp:txBody>
      <dsp:txXfrm>
        <a:off x="31784" y="1116441"/>
        <a:ext cx="8716564" cy="587537"/>
      </dsp:txXfrm>
    </dsp:sp>
    <dsp:sp modelId="{B8667835-DF75-4707-B5DF-1347C9E6694F}">
      <dsp:nvSpPr>
        <dsp:cNvPr id="0" name=""/>
        <dsp:cNvSpPr/>
      </dsp:nvSpPr>
      <dsp:spPr>
        <a:xfrm>
          <a:off x="0" y="1735762"/>
          <a:ext cx="8780132" cy="608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769"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合伙制企业是指两个或两个以上的人共同出资、 共同经营、 利润共享、 风险共担的企业形式。 </a:t>
          </a:r>
        </a:p>
      </dsp:txBody>
      <dsp:txXfrm>
        <a:off x="0" y="1735762"/>
        <a:ext cx="8780132" cy="608580"/>
      </dsp:txXfrm>
    </dsp:sp>
    <dsp:sp modelId="{CB1728E1-0E14-4119-94BC-2F57F8979DA7}">
      <dsp:nvSpPr>
        <dsp:cNvPr id="0" name=""/>
        <dsp:cNvSpPr/>
      </dsp:nvSpPr>
      <dsp:spPr>
        <a:xfrm>
          <a:off x="0" y="2344342"/>
          <a:ext cx="8780132" cy="65110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a:t>
          </a:r>
          <a:r>
            <a:rPr lang="zh-CN" altLang="en-US" sz="2100" kern="1200" dirty="0"/>
            <a:t>三</a:t>
          </a:r>
          <a:r>
            <a:rPr lang="en-US" altLang="en-US" sz="2100" kern="1200" dirty="0"/>
            <a:t>) </a:t>
          </a:r>
          <a:r>
            <a:rPr lang="zh-CN" altLang="en-US" sz="2100" kern="1200" dirty="0"/>
            <a:t>公司制企业</a:t>
          </a:r>
        </a:p>
      </dsp:txBody>
      <dsp:txXfrm>
        <a:off x="31784" y="2376126"/>
        <a:ext cx="8716564" cy="587537"/>
      </dsp:txXfrm>
    </dsp:sp>
    <dsp:sp modelId="{4F8DC9F9-55AD-4FA6-950A-85BACDC1531C}">
      <dsp:nvSpPr>
        <dsp:cNvPr id="0" name=""/>
        <dsp:cNvSpPr/>
      </dsp:nvSpPr>
      <dsp:spPr>
        <a:xfrm>
          <a:off x="0" y="2995447"/>
          <a:ext cx="8780132" cy="3803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8769"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公司制企业是指按公司法建立和经营的具有法人资格的企业组织。 </a:t>
          </a:r>
        </a:p>
      </dsp:txBody>
      <dsp:txXfrm>
        <a:off x="0" y="2995447"/>
        <a:ext cx="8780132" cy="3803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1B5332-A8A6-4B60-8895-71739C1B43CA}">
      <dsp:nvSpPr>
        <dsp:cNvPr id="0" name=""/>
        <dsp:cNvSpPr/>
      </dsp:nvSpPr>
      <dsp:spPr>
        <a:xfrm>
          <a:off x="759" y="307011"/>
          <a:ext cx="2960191" cy="177611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第一阶段</a:t>
          </a:r>
          <a:r>
            <a:rPr lang="en-US" altLang="en-US" sz="1200" kern="1200" dirty="0"/>
            <a:t>, </a:t>
          </a:r>
          <a:r>
            <a:rPr lang="zh-CN" altLang="en-US" sz="1200" kern="1200" dirty="0"/>
            <a:t>在资本投入量不变的情况下</a:t>
          </a:r>
          <a:r>
            <a:rPr lang="en-US" altLang="en-US" sz="1200" kern="1200" dirty="0"/>
            <a:t>, </a:t>
          </a:r>
          <a:r>
            <a:rPr lang="zh-CN" altLang="en-US" sz="1200" kern="1200" dirty="0"/>
            <a:t>随着劳动投入量的增加</a:t>
          </a:r>
          <a:r>
            <a:rPr lang="en-US" altLang="en-US" sz="1200" kern="1200" dirty="0"/>
            <a:t>, </a:t>
          </a:r>
          <a:r>
            <a:rPr lang="zh-CN" altLang="en-US" sz="1200" kern="1200" dirty="0"/>
            <a:t>最初总产量、 </a:t>
          </a:r>
          <a:r>
            <a:rPr lang="zh-CN" altLang="en-US" sz="1200" kern="1200"/>
            <a:t>平均产量和边际产量都是递增的</a:t>
          </a:r>
          <a:r>
            <a:rPr lang="en-US" altLang="en-US" sz="1200" kern="1200"/>
            <a:t>, </a:t>
          </a:r>
          <a:r>
            <a:rPr lang="zh-CN" altLang="en-US" sz="1200" kern="1200"/>
            <a:t>但各自增加到一定程度以后就开始分别递减。 所以</a:t>
          </a:r>
          <a:r>
            <a:rPr lang="en-US" altLang="en-US" sz="1200" kern="1200"/>
            <a:t>, </a:t>
          </a:r>
          <a:r>
            <a:rPr lang="zh-CN" altLang="en-US" sz="1200" kern="1200"/>
            <a:t>总产量曲线、 平均产量曲线和边际产量曲线都呈现先上升而后下降的趋势。</a:t>
          </a:r>
          <a:endParaRPr lang="zh-CN" altLang="en-US" sz="1200" kern="1200" dirty="0"/>
        </a:p>
      </dsp:txBody>
      <dsp:txXfrm>
        <a:off x="759" y="307011"/>
        <a:ext cx="2960191" cy="1776114"/>
      </dsp:txXfrm>
    </dsp:sp>
    <dsp:sp modelId="{AFE4CE7E-8066-4E81-A0C9-12CC780AF45E}">
      <dsp:nvSpPr>
        <dsp:cNvPr id="0" name=""/>
        <dsp:cNvSpPr/>
      </dsp:nvSpPr>
      <dsp:spPr>
        <a:xfrm>
          <a:off x="3256969" y="307011"/>
          <a:ext cx="2960191" cy="177611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第二阶段</a:t>
          </a:r>
          <a:r>
            <a:rPr lang="en-US" altLang="en-US" sz="1200" kern="1200" dirty="0"/>
            <a:t>, </a:t>
          </a:r>
          <a:r>
            <a:rPr lang="zh-CN" altLang="en-US" sz="1200" kern="1200" dirty="0"/>
            <a:t>边际产量曲线与平均产量曲线相交于平均产量曲线的最高点。 在</a:t>
          </a:r>
          <a:r>
            <a:rPr lang="zh-CN" altLang="en-US" sz="1200" kern="1200"/>
            <a:t>交点左侧</a:t>
          </a:r>
          <a:r>
            <a:rPr lang="en-US" altLang="en-US" sz="1200" kern="1200"/>
            <a:t>, </a:t>
          </a:r>
          <a:r>
            <a:rPr lang="zh-CN" altLang="en-US" sz="1200" kern="1200"/>
            <a:t>平均产量是递增的</a:t>
          </a:r>
          <a:r>
            <a:rPr lang="en-US" altLang="en-US" sz="1200" kern="1200"/>
            <a:t>, </a:t>
          </a:r>
          <a:r>
            <a:rPr lang="zh-CN" altLang="en-US" sz="1200" kern="1200"/>
            <a:t>边际产量大于平均产量</a:t>
          </a:r>
          <a:r>
            <a:rPr lang="en-US" altLang="en-US" sz="1200" kern="1200"/>
            <a:t>(MP &gt;AP ) ; </a:t>
          </a:r>
          <a:r>
            <a:rPr lang="zh-CN" altLang="en-US" sz="1200" kern="1200"/>
            <a:t>在交点右侧</a:t>
          </a:r>
          <a:r>
            <a:rPr lang="en-US" altLang="en-US" sz="1200" kern="1200"/>
            <a:t>, </a:t>
          </a:r>
          <a:r>
            <a:rPr lang="zh-CN" altLang="en-US" sz="1200" kern="1200"/>
            <a:t>平均产量是递减的</a:t>
          </a:r>
          <a:r>
            <a:rPr lang="en-US" altLang="en-US" sz="1200" kern="1200"/>
            <a:t>, </a:t>
          </a:r>
          <a:r>
            <a:rPr lang="zh-CN" altLang="en-US" sz="1200" kern="1200"/>
            <a:t>边际产量小于平均产量</a:t>
          </a:r>
          <a:r>
            <a:rPr lang="en-US" altLang="en-US" sz="1200" kern="1200"/>
            <a:t>(MP &lt;AP ) ; </a:t>
          </a:r>
          <a:r>
            <a:rPr lang="zh-CN" altLang="en-US" sz="1200" kern="1200"/>
            <a:t>在交点处</a:t>
          </a:r>
          <a:r>
            <a:rPr lang="en-US" altLang="en-US" sz="1200" kern="1200"/>
            <a:t>, </a:t>
          </a:r>
          <a:r>
            <a:rPr lang="zh-CN" altLang="en-US" sz="1200" kern="1200"/>
            <a:t>平均产量达到最大</a:t>
          </a:r>
          <a:r>
            <a:rPr lang="en-US" altLang="en-US" sz="1200" kern="1200"/>
            <a:t>, </a:t>
          </a:r>
          <a:r>
            <a:rPr lang="zh-CN" altLang="en-US" sz="1200" kern="1200"/>
            <a:t>边际产量等于平均产量</a:t>
          </a:r>
          <a:r>
            <a:rPr lang="en-US" altLang="en-US" sz="1200" kern="1200"/>
            <a:t>(MP =AP ) </a:t>
          </a:r>
          <a:r>
            <a:rPr lang="zh-CN" altLang="en-US" sz="1200" kern="1200"/>
            <a:t>。</a:t>
          </a:r>
          <a:endParaRPr lang="zh-CN" altLang="en-US" sz="1200" kern="1200" dirty="0"/>
        </a:p>
      </dsp:txBody>
      <dsp:txXfrm>
        <a:off x="3256969" y="307011"/>
        <a:ext cx="2960191" cy="1776114"/>
      </dsp:txXfrm>
    </dsp:sp>
    <dsp:sp modelId="{4AD4CD30-BDC2-4DCC-89AF-86C8EA3E661F}">
      <dsp:nvSpPr>
        <dsp:cNvPr id="0" name=""/>
        <dsp:cNvSpPr/>
      </dsp:nvSpPr>
      <dsp:spPr>
        <a:xfrm>
          <a:off x="1628864" y="2379145"/>
          <a:ext cx="2960191" cy="177611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第三阶段</a:t>
          </a:r>
          <a:r>
            <a:rPr lang="en-US" altLang="en-US" sz="1200" kern="1200" dirty="0"/>
            <a:t>, </a:t>
          </a:r>
          <a:r>
            <a:rPr lang="zh-CN" altLang="en-US" sz="1200" kern="1200" dirty="0"/>
            <a:t>当边际产量为正数</a:t>
          </a:r>
          <a:r>
            <a:rPr lang="en-US" altLang="en-US" sz="1200" kern="1200" dirty="0"/>
            <a:t>(MP &gt;0) </a:t>
          </a:r>
          <a:r>
            <a:rPr lang="zh-CN" altLang="en-US" sz="1200" kern="1200" dirty="0"/>
            <a:t>时</a:t>
          </a:r>
          <a:r>
            <a:rPr lang="en-US" altLang="en-US" sz="1200" kern="1200" dirty="0"/>
            <a:t>, </a:t>
          </a:r>
          <a:r>
            <a:rPr lang="zh-CN" altLang="en-US" sz="1200" kern="1200" dirty="0"/>
            <a:t>总产量增加</a:t>
          </a:r>
          <a:r>
            <a:rPr lang="en-US" altLang="en-US" sz="1200" kern="1200" dirty="0"/>
            <a:t>; </a:t>
          </a:r>
          <a:r>
            <a:rPr lang="zh-CN" altLang="en-US" sz="1200" kern="1200" dirty="0"/>
            <a:t>当边际产量为零</a:t>
          </a:r>
          <a:r>
            <a:rPr lang="en-US" altLang="en-US" sz="1200" kern="1200" dirty="0"/>
            <a:t>(MP =0) </a:t>
          </a:r>
          <a:r>
            <a:rPr lang="zh-CN" altLang="en-US" sz="1200" kern="1200" dirty="0"/>
            <a:t>时</a:t>
          </a:r>
          <a:r>
            <a:rPr lang="en-US" altLang="en-US" sz="1200" kern="1200" dirty="0"/>
            <a:t>,</a:t>
          </a:r>
          <a:r>
            <a:rPr lang="zh-CN" altLang="en-US" sz="1200" kern="1200" dirty="0"/>
            <a:t>总产量停止增加</a:t>
          </a:r>
          <a:r>
            <a:rPr lang="en-US" altLang="en-US" sz="1200" kern="1200" dirty="0"/>
            <a:t>, </a:t>
          </a:r>
          <a:r>
            <a:rPr lang="zh-CN" altLang="en-US" sz="1200" kern="1200" dirty="0"/>
            <a:t>并达到最大</a:t>
          </a:r>
          <a:r>
            <a:rPr lang="en-US" altLang="en-US" sz="1200" kern="1200" dirty="0"/>
            <a:t>; </a:t>
          </a:r>
          <a:r>
            <a:rPr lang="zh-CN" altLang="en-US" sz="1200" kern="1200" dirty="0"/>
            <a:t>当边际产量为负数</a:t>
          </a:r>
          <a:r>
            <a:rPr lang="en-US" altLang="en-US" sz="1200" kern="1200" dirty="0"/>
            <a:t>(MP &lt;0) </a:t>
          </a:r>
          <a:r>
            <a:rPr lang="zh-CN" altLang="en-US" sz="1200" kern="1200" dirty="0"/>
            <a:t>时</a:t>
          </a:r>
          <a:r>
            <a:rPr lang="en-US" altLang="en-US" sz="1200" kern="1200" dirty="0"/>
            <a:t>, </a:t>
          </a:r>
          <a:r>
            <a:rPr lang="zh-CN" altLang="en-US" sz="1200" kern="1200" dirty="0"/>
            <a:t>总产量减少。</a:t>
          </a:r>
        </a:p>
      </dsp:txBody>
      <dsp:txXfrm>
        <a:off x="1628864" y="2379145"/>
        <a:ext cx="2960191" cy="1776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1F6D19-BAF4-4B27-8D8F-983EAA590DCB}">
      <dsp:nvSpPr>
        <dsp:cNvPr id="0" name=""/>
        <dsp:cNvSpPr/>
      </dsp:nvSpPr>
      <dsp:spPr>
        <a:xfrm>
          <a:off x="0" y="47759"/>
          <a:ext cx="9784079" cy="79934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altLang="en-US" sz="1500" kern="1200" dirty="0"/>
            <a:t>(1) </a:t>
          </a:r>
          <a:r>
            <a:rPr lang="zh-CN" altLang="en-US" sz="1500" kern="1200" dirty="0"/>
            <a:t>边际报酬递减规律发生的前提条件是生产技术水平不变。 若生产技术水平发生变化</a:t>
          </a:r>
          <a:r>
            <a:rPr lang="en-US" altLang="en-US" sz="1500" kern="1200" dirty="0"/>
            <a:t>, </a:t>
          </a:r>
          <a:r>
            <a:rPr lang="zh-CN" altLang="en-US" sz="1500" kern="1200" dirty="0"/>
            <a:t>这个规律就不存在。</a:t>
          </a:r>
        </a:p>
      </dsp:txBody>
      <dsp:txXfrm>
        <a:off x="39021" y="86780"/>
        <a:ext cx="9706037" cy="721305"/>
      </dsp:txXfrm>
    </dsp:sp>
    <dsp:sp modelId="{52534633-BAB3-49D2-A114-F585B4AA1486}">
      <dsp:nvSpPr>
        <dsp:cNvPr id="0" name=""/>
        <dsp:cNvSpPr/>
      </dsp:nvSpPr>
      <dsp:spPr>
        <a:xfrm>
          <a:off x="0" y="890307"/>
          <a:ext cx="9784079" cy="79934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altLang="en-US" sz="1500" kern="1200" dirty="0"/>
            <a:t>(2) </a:t>
          </a:r>
          <a:r>
            <a:rPr lang="zh-CN" altLang="en-US" sz="1500" kern="1200" dirty="0"/>
            <a:t>边际报酬递减规律是短期生产的一条基本规律</a:t>
          </a:r>
          <a:r>
            <a:rPr lang="en-US" altLang="en-US" sz="1500" kern="1200" dirty="0"/>
            <a:t>, </a:t>
          </a:r>
          <a:r>
            <a:rPr lang="zh-CN" altLang="en-US" sz="1500" kern="1200" dirty="0"/>
            <a:t>它假定至少有一种生产要素</a:t>
          </a:r>
          <a:r>
            <a:rPr lang="zh-CN" altLang="en-US" sz="1500" kern="1200"/>
            <a:t>的投入数量是保持不变的</a:t>
          </a:r>
          <a:r>
            <a:rPr lang="en-US" altLang="en-US" sz="1500" kern="1200"/>
            <a:t>, </a:t>
          </a:r>
          <a:r>
            <a:rPr lang="zh-CN" altLang="en-US" sz="1500" kern="1200"/>
            <a:t>因而它不适合所有生产要素的数量都增加的情况。</a:t>
          </a:r>
          <a:endParaRPr lang="zh-CN" altLang="en-US" sz="1500" kern="1200" dirty="0"/>
        </a:p>
      </dsp:txBody>
      <dsp:txXfrm>
        <a:off x="39021" y="929328"/>
        <a:ext cx="9706037" cy="721305"/>
      </dsp:txXfrm>
    </dsp:sp>
    <dsp:sp modelId="{885ECB98-0E5B-4DCF-AEE2-4D75703E11E5}">
      <dsp:nvSpPr>
        <dsp:cNvPr id="0" name=""/>
        <dsp:cNvSpPr/>
      </dsp:nvSpPr>
      <dsp:spPr>
        <a:xfrm>
          <a:off x="0" y="1732854"/>
          <a:ext cx="9784079" cy="79934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altLang="en-US" sz="1500" kern="1200" dirty="0"/>
            <a:t>(3) </a:t>
          </a:r>
          <a:r>
            <a:rPr lang="zh-CN" altLang="en-US" sz="1500" kern="1200" dirty="0"/>
            <a:t>边际报酬递减规律像边际效用递减规律一样</a:t>
          </a:r>
          <a:r>
            <a:rPr lang="en-US" altLang="en-US" sz="1500" kern="1200" dirty="0"/>
            <a:t>, </a:t>
          </a:r>
          <a:r>
            <a:rPr lang="zh-CN" altLang="en-US" sz="1500" kern="1200" dirty="0"/>
            <a:t>无须提出理论证明。 它是从</a:t>
          </a:r>
          <a:r>
            <a:rPr lang="zh-CN" altLang="en-US" sz="1500" kern="1200"/>
            <a:t>生产实践中得出的基本生产规律</a:t>
          </a:r>
          <a:r>
            <a:rPr lang="en-US" altLang="en-US" sz="1500" kern="1200"/>
            <a:t>, </a:t>
          </a:r>
          <a:r>
            <a:rPr lang="zh-CN" altLang="en-US" sz="1500" kern="1200"/>
            <a:t>边际产量是可以计量的。 而边际效用递减规律是从消费者心理感受中得出来的</a:t>
          </a:r>
          <a:r>
            <a:rPr lang="en-US" altLang="en-US" sz="1500" kern="1200"/>
            <a:t>, </a:t>
          </a:r>
          <a:r>
            <a:rPr lang="zh-CN" altLang="en-US" sz="1500" kern="1200"/>
            <a:t>边际效用是不可计量的。</a:t>
          </a:r>
          <a:endParaRPr lang="zh-CN" altLang="en-US" sz="1500" kern="1200" dirty="0"/>
        </a:p>
      </dsp:txBody>
      <dsp:txXfrm>
        <a:off x="39021" y="1771875"/>
        <a:ext cx="9706037" cy="7213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4E31D-E84B-4813-A357-2C745620CB79}">
      <dsp:nvSpPr>
        <dsp:cNvPr id="0" name=""/>
        <dsp:cNvSpPr/>
      </dsp:nvSpPr>
      <dsp:spPr>
        <a:xfrm>
          <a:off x="0" y="1949"/>
          <a:ext cx="10058399"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CE6C25-5A0A-4E65-834F-ADDBE4556DE4}">
      <dsp:nvSpPr>
        <dsp:cNvPr id="0" name=""/>
        <dsp:cNvSpPr/>
      </dsp:nvSpPr>
      <dsp:spPr>
        <a:xfrm>
          <a:off x="0" y="1949"/>
          <a:ext cx="10058399" cy="132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zh-CN" altLang="en-US" sz="1600" kern="1200" dirty="0"/>
            <a:t>第一阶段是劳动投入量</a:t>
          </a:r>
          <a:r>
            <a:rPr lang="en-US" altLang="en-US" sz="1600" kern="1200" dirty="0"/>
            <a:t>L </a:t>
          </a:r>
          <a:r>
            <a:rPr lang="zh-CN" altLang="en-US" sz="1600" kern="1200" dirty="0"/>
            <a:t>从零增加到平均产量达到最大值</a:t>
          </a:r>
          <a:r>
            <a:rPr lang="en-US" altLang="en-US" sz="1600" kern="1200" dirty="0"/>
            <a:t>A </a:t>
          </a:r>
          <a:r>
            <a:rPr lang="zh-CN" altLang="en-US" sz="1600" kern="1200" dirty="0"/>
            <a:t>点为止。 其特点是</a:t>
          </a:r>
          <a:r>
            <a:rPr lang="en-US" altLang="en-US" sz="1600" kern="1200" dirty="0"/>
            <a:t>:TP</a:t>
          </a:r>
          <a:r>
            <a:rPr lang="zh-CN" altLang="en-US" sz="1600" kern="1200" dirty="0"/>
            <a:t>保持递增趋势</a:t>
          </a:r>
          <a:r>
            <a:rPr lang="en-US" altLang="en-US" sz="1600" kern="1200" dirty="0"/>
            <a:t>;AP </a:t>
          </a:r>
          <a:r>
            <a:rPr lang="zh-CN" altLang="en-US" sz="1600" kern="1200" dirty="0"/>
            <a:t>由零递增至最高点</a:t>
          </a:r>
          <a:r>
            <a:rPr lang="en-US" altLang="en-US" sz="1600" kern="1200" dirty="0"/>
            <a:t>;MP &gt;0, </a:t>
          </a:r>
          <a:r>
            <a:rPr lang="zh-CN" altLang="en-US" sz="1600" kern="1200" dirty="0"/>
            <a:t>并且 </a:t>
          </a:r>
          <a:r>
            <a:rPr lang="en-US" altLang="en-US" sz="1600" kern="1200" dirty="0"/>
            <a:t>MP &gt;AP </a:t>
          </a:r>
          <a:r>
            <a:rPr lang="zh-CN" altLang="en-US" sz="1600" kern="1200" dirty="0"/>
            <a:t>。 这意味着相对于固定的资本投入量来说</a:t>
          </a:r>
          <a:r>
            <a:rPr lang="en-US" altLang="en-US" sz="1600" kern="1200" dirty="0"/>
            <a:t>, </a:t>
          </a:r>
          <a:r>
            <a:rPr lang="zh-CN" altLang="en-US" sz="1600" kern="1200" dirty="0"/>
            <a:t>劳动投入量不足</a:t>
          </a:r>
          <a:r>
            <a:rPr lang="en-US" altLang="en-US" sz="1600" kern="1200" dirty="0"/>
            <a:t>, </a:t>
          </a:r>
          <a:r>
            <a:rPr lang="zh-CN" altLang="en-US" sz="1600" kern="1200" dirty="0"/>
            <a:t>劳动和资本的组合比例不当</a:t>
          </a:r>
          <a:r>
            <a:rPr lang="en-US" altLang="en-US" sz="1600" kern="1200" dirty="0"/>
            <a:t>, </a:t>
          </a:r>
          <a:r>
            <a:rPr lang="zh-CN" altLang="en-US" sz="1600" kern="1200" dirty="0"/>
            <a:t>效率没有达到最大值。 因此</a:t>
          </a:r>
          <a:r>
            <a:rPr lang="en-US" altLang="en-US" sz="1600" kern="1200" dirty="0"/>
            <a:t>, </a:t>
          </a:r>
          <a:r>
            <a:rPr lang="zh-CN" altLang="en-US" sz="1600" kern="1200" dirty="0"/>
            <a:t>增加劳动的投入量</a:t>
          </a:r>
          <a:r>
            <a:rPr lang="en-US" altLang="en-US" sz="1600" kern="1200" dirty="0"/>
            <a:t>, </a:t>
          </a:r>
          <a:r>
            <a:rPr lang="zh-CN" altLang="en-US" sz="1600" kern="1200" dirty="0"/>
            <a:t>调整劳动和资本的组合比例</a:t>
          </a:r>
          <a:r>
            <a:rPr lang="en-US" altLang="en-US" sz="1600" kern="1200" dirty="0"/>
            <a:t>, </a:t>
          </a:r>
          <a:r>
            <a:rPr lang="zh-CN" altLang="en-US" sz="1600" kern="1200" dirty="0"/>
            <a:t>可以大幅度提高总产量。</a:t>
          </a:r>
        </a:p>
      </dsp:txBody>
      <dsp:txXfrm>
        <a:off x="0" y="1949"/>
        <a:ext cx="10058399" cy="1329425"/>
      </dsp:txXfrm>
    </dsp:sp>
    <dsp:sp modelId="{4A2E6BB9-0867-48A1-9FB0-B72DCB9612CE}">
      <dsp:nvSpPr>
        <dsp:cNvPr id="0" name=""/>
        <dsp:cNvSpPr/>
      </dsp:nvSpPr>
      <dsp:spPr>
        <a:xfrm>
          <a:off x="0" y="1331374"/>
          <a:ext cx="10058399"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6B8F5A-55D1-40FA-A0FD-91C9E1DFEFCA}">
      <dsp:nvSpPr>
        <dsp:cNvPr id="0" name=""/>
        <dsp:cNvSpPr/>
      </dsp:nvSpPr>
      <dsp:spPr>
        <a:xfrm>
          <a:off x="0" y="1331374"/>
          <a:ext cx="10058399" cy="132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zh-CN" altLang="en-US" sz="1600" kern="1200" dirty="0"/>
            <a:t>第二阶段是劳动投入量</a:t>
          </a:r>
          <a:r>
            <a:rPr lang="en-US" altLang="en-US" sz="1600" kern="1200" dirty="0"/>
            <a:t>L </a:t>
          </a:r>
          <a:r>
            <a:rPr lang="zh-CN" altLang="en-US" sz="1600" kern="1200" dirty="0"/>
            <a:t>从平均产量最大时的</a:t>
          </a:r>
          <a:r>
            <a:rPr lang="en-US" altLang="en-US" sz="1600" kern="1200" dirty="0"/>
            <a:t>A </a:t>
          </a:r>
          <a:r>
            <a:rPr lang="zh-CN" altLang="en-US" sz="1600" kern="1200" dirty="0"/>
            <a:t>点增加到边际成本等于零、 总产量达到最大值时的</a:t>
          </a:r>
          <a:r>
            <a:rPr lang="en-US" altLang="en-US" sz="1600" kern="1200" dirty="0"/>
            <a:t>B </a:t>
          </a:r>
          <a:r>
            <a:rPr lang="zh-CN" altLang="en-US" sz="1600" kern="1200" dirty="0"/>
            <a:t>点。 其特点是</a:t>
          </a:r>
          <a:r>
            <a:rPr lang="en-US" altLang="en-US" sz="1600" kern="1200" dirty="0"/>
            <a:t>:TP </a:t>
          </a:r>
          <a:r>
            <a:rPr lang="zh-CN" altLang="en-US" sz="1600" kern="1200" dirty="0"/>
            <a:t>保持递增趋势</a:t>
          </a:r>
          <a:r>
            <a:rPr lang="en-US" altLang="en-US" sz="1600" kern="1200" dirty="0"/>
            <a:t>,AP </a:t>
          </a:r>
          <a:r>
            <a:rPr lang="zh-CN" altLang="en-US" sz="1600" kern="1200" dirty="0"/>
            <a:t>下降</a:t>
          </a:r>
          <a:r>
            <a:rPr lang="en-US" altLang="en-US" sz="1600" kern="1200" dirty="0"/>
            <a:t>,AP &gt;MP , MP &gt;0, </a:t>
          </a:r>
          <a:r>
            <a:rPr lang="zh-CN" altLang="en-US" sz="1600" kern="1200" dirty="0"/>
            <a:t>当</a:t>
          </a:r>
          <a:r>
            <a:rPr lang="en-US" altLang="en-US" sz="1600" kern="1200" dirty="0"/>
            <a:t>MP =0 </a:t>
          </a:r>
          <a:r>
            <a:rPr lang="zh-CN" altLang="en-US" sz="1600" kern="1200" dirty="0"/>
            <a:t>时</a:t>
          </a:r>
          <a:r>
            <a:rPr lang="en-US" altLang="en-US" sz="1600" kern="1200" dirty="0"/>
            <a:t>,TP </a:t>
          </a:r>
          <a:r>
            <a:rPr lang="zh-CN" altLang="en-US" sz="1600" kern="1200" dirty="0"/>
            <a:t>达到最大值</a:t>
          </a:r>
          <a:r>
            <a:rPr lang="en-US" altLang="en-US" sz="1600" kern="1200" dirty="0"/>
            <a:t>, </a:t>
          </a:r>
          <a:r>
            <a:rPr lang="zh-CN" altLang="en-US" sz="1600" kern="1200" dirty="0"/>
            <a:t>第二阶段结束。</a:t>
          </a:r>
        </a:p>
      </dsp:txBody>
      <dsp:txXfrm>
        <a:off x="0" y="1331374"/>
        <a:ext cx="10058399" cy="1329425"/>
      </dsp:txXfrm>
    </dsp:sp>
    <dsp:sp modelId="{DB605FE6-9C76-42FA-91F2-9D212BC1E3C2}">
      <dsp:nvSpPr>
        <dsp:cNvPr id="0" name=""/>
        <dsp:cNvSpPr/>
      </dsp:nvSpPr>
      <dsp:spPr>
        <a:xfrm>
          <a:off x="0" y="2660799"/>
          <a:ext cx="10058399"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9C7164-740D-42FB-8DD9-3B91A05279D3}">
      <dsp:nvSpPr>
        <dsp:cNvPr id="0" name=""/>
        <dsp:cNvSpPr/>
      </dsp:nvSpPr>
      <dsp:spPr>
        <a:xfrm>
          <a:off x="0" y="2660799"/>
          <a:ext cx="10058399" cy="132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zh-CN" altLang="en-US" sz="1600" kern="1200" dirty="0"/>
            <a:t>第三阶段是劳动投入量</a:t>
          </a:r>
          <a:r>
            <a:rPr lang="en-US" altLang="en-US" sz="1600" kern="1200" dirty="0"/>
            <a:t>L </a:t>
          </a:r>
          <a:r>
            <a:rPr lang="zh-CN" altLang="en-US" sz="1600" kern="1200" dirty="0"/>
            <a:t>从边际成本等于零、 总产量达到最大值时的</a:t>
          </a:r>
          <a:r>
            <a:rPr lang="en-US" altLang="en-US" sz="1600" kern="1200" dirty="0"/>
            <a:t>B </a:t>
          </a:r>
          <a:r>
            <a:rPr lang="zh-CN" altLang="en-US" sz="1600" kern="1200" dirty="0"/>
            <a:t>点增加</a:t>
          </a:r>
          <a:r>
            <a:rPr lang="zh-CN" altLang="en-US" sz="1600" kern="1200"/>
            <a:t>到无限大的区间。 其特点是</a:t>
          </a:r>
          <a:r>
            <a:rPr lang="en-US" altLang="en-US" sz="1600" kern="1200"/>
            <a:t>:TP </a:t>
          </a:r>
          <a:r>
            <a:rPr lang="zh-CN" altLang="en-US" sz="1600" kern="1200"/>
            <a:t>由最高点依次递减</a:t>
          </a:r>
          <a:r>
            <a:rPr lang="en-US" altLang="en-US" sz="1600" kern="1200"/>
            <a:t>,AP </a:t>
          </a:r>
          <a:r>
            <a:rPr lang="zh-CN" altLang="en-US" sz="1600" kern="1200"/>
            <a:t>一直保持持续递减趋势</a:t>
          </a:r>
          <a:r>
            <a:rPr lang="en-US" altLang="en-US" sz="1600" kern="1200"/>
            <a:t>;MP &lt;0</a:t>
          </a:r>
          <a:r>
            <a:rPr lang="zh-CN" altLang="en-US" sz="1600" kern="1200"/>
            <a:t>。 这意味着</a:t>
          </a:r>
          <a:r>
            <a:rPr lang="en-US" altLang="en-US" sz="1600" kern="1200"/>
            <a:t>, </a:t>
          </a:r>
          <a:r>
            <a:rPr lang="zh-CN" altLang="en-US" sz="1600" kern="1200"/>
            <a:t>当劳动投入量增加到这一阶段后</a:t>
          </a:r>
          <a:r>
            <a:rPr lang="en-US" altLang="en-US" sz="1600" kern="1200"/>
            <a:t>, </a:t>
          </a:r>
          <a:r>
            <a:rPr lang="zh-CN" altLang="en-US" sz="1600" kern="1200"/>
            <a:t>劳动投入相对固定要素</a:t>
          </a:r>
          <a:r>
            <a:rPr lang="en-US" altLang="en-US" sz="1600" kern="1200"/>
            <a:t>(</a:t>
          </a:r>
          <a:r>
            <a:rPr lang="zh-CN" altLang="en-US" sz="1600" kern="1200"/>
            <a:t>资本</a:t>
          </a:r>
          <a:r>
            <a:rPr lang="en-US" altLang="en-US" sz="1600" kern="1200"/>
            <a:t>)</a:t>
          </a:r>
          <a:r>
            <a:rPr lang="zh-CN" altLang="en-US" sz="1600" kern="1200"/>
            <a:t>来说</a:t>
          </a:r>
          <a:r>
            <a:rPr lang="en-US" altLang="en-US" sz="1600" kern="1200"/>
            <a:t>, </a:t>
          </a:r>
          <a:r>
            <a:rPr lang="zh-CN" altLang="en-US" sz="1600" kern="1200"/>
            <a:t>已经太多了。</a:t>
          </a:r>
          <a:endParaRPr lang="zh-CN" altLang="en-US" sz="1600" kern="1200" dirty="0"/>
        </a:p>
      </dsp:txBody>
      <dsp:txXfrm>
        <a:off x="0" y="2660799"/>
        <a:ext cx="10058399" cy="13294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F82247-CF5E-4A5D-BB93-8638DAD6376B}">
      <dsp:nvSpPr>
        <dsp:cNvPr id="0" name=""/>
        <dsp:cNvSpPr/>
      </dsp:nvSpPr>
      <dsp:spPr>
        <a:xfrm>
          <a:off x="0" y="70807"/>
          <a:ext cx="7406640" cy="58909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zh-CN" altLang="en-US" sz="1900" kern="1200" dirty="0"/>
            <a:t>（</a:t>
          </a:r>
          <a:r>
            <a:rPr lang="en-US" altLang="en-US" sz="1900" kern="1200" dirty="0"/>
            <a:t>1) </a:t>
          </a:r>
          <a:r>
            <a:rPr lang="zh-CN" altLang="en-US" sz="1900" kern="1200" dirty="0"/>
            <a:t>等产量线是一条向右下方倾斜并凸向原点的曲线</a:t>
          </a:r>
          <a:r>
            <a:rPr lang="en-US" altLang="en-US" sz="1900" kern="1200" dirty="0"/>
            <a:t>, </a:t>
          </a:r>
          <a:r>
            <a:rPr lang="zh-CN" altLang="en-US" sz="1900" kern="1200" dirty="0"/>
            <a:t>其斜率为负值。</a:t>
          </a:r>
        </a:p>
      </dsp:txBody>
      <dsp:txXfrm>
        <a:off x="28757" y="99564"/>
        <a:ext cx="7349126" cy="531581"/>
      </dsp:txXfrm>
    </dsp:sp>
    <dsp:sp modelId="{0C221959-7A57-4E36-8707-C73678CEE6F0}">
      <dsp:nvSpPr>
        <dsp:cNvPr id="0" name=""/>
        <dsp:cNvSpPr/>
      </dsp:nvSpPr>
      <dsp:spPr>
        <a:xfrm>
          <a:off x="0" y="659902"/>
          <a:ext cx="7406640" cy="668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5161"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zh-CN" altLang="en-US" sz="1500" kern="1200" dirty="0"/>
            <a:t>这表明</a:t>
          </a:r>
          <a:r>
            <a:rPr lang="en-US" altLang="en-US" sz="1500" kern="1200" dirty="0"/>
            <a:t>, </a:t>
          </a:r>
          <a:r>
            <a:rPr lang="zh-CN" altLang="en-US" sz="1500" kern="1200"/>
            <a:t>在生产技术水平与生产要素价格既定的条件下</a:t>
          </a:r>
          <a:r>
            <a:rPr lang="en-US" altLang="en-US" sz="1500" kern="1200"/>
            <a:t>, </a:t>
          </a:r>
          <a:r>
            <a:rPr lang="zh-CN" altLang="en-US" sz="1500" kern="1200"/>
            <a:t>为了生产相同的产量</a:t>
          </a:r>
          <a:r>
            <a:rPr lang="en-US" altLang="en-US" sz="1500" kern="1200"/>
            <a:t>, </a:t>
          </a:r>
          <a:r>
            <a:rPr lang="zh-CN" altLang="en-US" sz="1500" kern="1200"/>
            <a:t>要增加一种生产要素投入</a:t>
          </a:r>
          <a:r>
            <a:rPr lang="en-US" altLang="en-US" sz="1500" kern="1200"/>
            <a:t>,</a:t>
          </a:r>
          <a:r>
            <a:rPr lang="zh-CN" altLang="en-US" sz="1500" kern="1200"/>
            <a:t>就必须减少另一种生产要素的投入。 </a:t>
          </a:r>
          <a:endParaRPr lang="zh-CN" altLang="en-US" sz="1500" kern="1200" dirty="0"/>
        </a:p>
      </dsp:txBody>
      <dsp:txXfrm>
        <a:off x="0" y="659902"/>
        <a:ext cx="7406640" cy="668609"/>
      </dsp:txXfrm>
    </dsp:sp>
    <dsp:sp modelId="{E65FC99B-04A4-4FEF-ADCC-274AEBA98FFE}">
      <dsp:nvSpPr>
        <dsp:cNvPr id="0" name=""/>
        <dsp:cNvSpPr/>
      </dsp:nvSpPr>
      <dsp:spPr>
        <a:xfrm>
          <a:off x="0" y="1328512"/>
          <a:ext cx="7406640" cy="58909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en-US" sz="1900" kern="1200" dirty="0"/>
            <a:t>(2) </a:t>
          </a:r>
          <a:r>
            <a:rPr lang="zh-CN" altLang="en-US" sz="1900" kern="1200" dirty="0"/>
            <a:t>在同一平面图上有无数条等产量线。 </a:t>
          </a:r>
        </a:p>
      </dsp:txBody>
      <dsp:txXfrm>
        <a:off x="28757" y="1357269"/>
        <a:ext cx="7349126" cy="531581"/>
      </dsp:txXfrm>
    </dsp:sp>
    <dsp:sp modelId="{7BE424F6-3377-4BED-A5B0-9B6C7378980A}">
      <dsp:nvSpPr>
        <dsp:cNvPr id="0" name=""/>
        <dsp:cNvSpPr/>
      </dsp:nvSpPr>
      <dsp:spPr>
        <a:xfrm>
          <a:off x="0" y="1917607"/>
          <a:ext cx="7406640" cy="668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5161"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zh-CN" altLang="en-US" sz="1500" kern="1200" dirty="0"/>
            <a:t>每一条等产量线都代表不同的产量水平</a:t>
          </a:r>
          <a:r>
            <a:rPr lang="en-US" altLang="en-US" sz="1500" kern="1200"/>
            <a:t>, </a:t>
          </a:r>
          <a:r>
            <a:rPr lang="zh-CN" altLang="en-US" sz="1500" kern="1200"/>
            <a:t>而且离原点越远的等产量线所代表的产量水平越高</a:t>
          </a:r>
          <a:r>
            <a:rPr lang="en-US" altLang="en-US" sz="1500" kern="1200"/>
            <a:t>, </a:t>
          </a:r>
          <a:r>
            <a:rPr lang="zh-CN" altLang="en-US" sz="1500" kern="1200"/>
            <a:t>离原点越近的等产量线所代表的产量水平越低。</a:t>
          </a:r>
          <a:endParaRPr lang="zh-CN" altLang="en-US" sz="1500" kern="1200" dirty="0"/>
        </a:p>
      </dsp:txBody>
      <dsp:txXfrm>
        <a:off x="0" y="1917607"/>
        <a:ext cx="7406640" cy="668609"/>
      </dsp:txXfrm>
    </dsp:sp>
    <dsp:sp modelId="{949B35AF-96C1-4383-9886-CE029745BCF7}">
      <dsp:nvSpPr>
        <dsp:cNvPr id="0" name=""/>
        <dsp:cNvSpPr/>
      </dsp:nvSpPr>
      <dsp:spPr>
        <a:xfrm>
          <a:off x="0" y="2586217"/>
          <a:ext cx="7406640" cy="58909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en-US" sz="1900" kern="1200" dirty="0"/>
            <a:t>(3) </a:t>
          </a:r>
          <a:r>
            <a:rPr lang="zh-CN" altLang="en-US" sz="1900" kern="1200" dirty="0"/>
            <a:t>在同一平面图上</a:t>
          </a:r>
          <a:r>
            <a:rPr lang="en-US" altLang="en-US" sz="1900" kern="1200" dirty="0"/>
            <a:t>, </a:t>
          </a:r>
          <a:r>
            <a:rPr lang="zh-CN" altLang="en-US" sz="1900" kern="1200" dirty="0"/>
            <a:t>任意两条等产量线不相交。</a:t>
          </a:r>
        </a:p>
      </dsp:txBody>
      <dsp:txXfrm>
        <a:off x="28757" y="2614974"/>
        <a:ext cx="7349126" cy="53158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EBC3AF-443B-44C0-85FF-8EC3AB19F5FE}">
      <dsp:nvSpPr>
        <dsp:cNvPr id="0" name=""/>
        <dsp:cNvSpPr/>
      </dsp:nvSpPr>
      <dsp:spPr>
        <a:xfrm>
          <a:off x="847395" y="641655"/>
          <a:ext cx="1772571" cy="1772571"/>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en-US" sz="2000" b="1" kern="1200" dirty="0"/>
            <a:t>1.</a:t>
          </a:r>
          <a:r>
            <a:rPr lang="zh-CN" altLang="en-US" sz="2000" b="1" kern="1200" dirty="0"/>
            <a:t>机会成本</a:t>
          </a:r>
        </a:p>
      </dsp:txBody>
      <dsp:txXfrm>
        <a:off x="1366569" y="1160829"/>
        <a:ext cx="1253397" cy="1253397"/>
      </dsp:txXfrm>
    </dsp:sp>
    <dsp:sp modelId="{0F0282DD-4567-4BDA-A4E6-6EDC766BAA29}">
      <dsp:nvSpPr>
        <dsp:cNvPr id="0" name=""/>
        <dsp:cNvSpPr/>
      </dsp:nvSpPr>
      <dsp:spPr>
        <a:xfrm rot="5400000">
          <a:off x="2701840" y="641655"/>
          <a:ext cx="1772571" cy="1772571"/>
        </a:xfrm>
        <a:prstGeom prst="pieWedge">
          <a:avLst/>
        </a:prstGeom>
        <a:solidFill>
          <a:schemeClr val="accent5">
            <a:hueOff val="-5233"/>
            <a:satOff val="-976"/>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en-US" sz="2000" b="1" kern="1200" dirty="0"/>
            <a:t>2.</a:t>
          </a:r>
          <a:r>
            <a:rPr lang="zh-CN" altLang="en-US" sz="2000" b="1" kern="1200" dirty="0"/>
            <a:t>显性成本和隐性成本</a:t>
          </a:r>
        </a:p>
      </dsp:txBody>
      <dsp:txXfrm rot="-5400000">
        <a:off x="2701840" y="1160829"/>
        <a:ext cx="1253397" cy="1253397"/>
      </dsp:txXfrm>
    </dsp:sp>
    <dsp:sp modelId="{482C4682-A6C5-4F9A-89F1-E7BBA242C42C}">
      <dsp:nvSpPr>
        <dsp:cNvPr id="0" name=""/>
        <dsp:cNvSpPr/>
      </dsp:nvSpPr>
      <dsp:spPr>
        <a:xfrm rot="10800000">
          <a:off x="2701840" y="2496100"/>
          <a:ext cx="1772571" cy="1772571"/>
        </a:xfrm>
        <a:prstGeom prst="pieWedge">
          <a:avLst/>
        </a:prstGeom>
        <a:solidFill>
          <a:schemeClr val="accent5">
            <a:hueOff val="-10465"/>
            <a:satOff val="-1951"/>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en-US" sz="2000" b="1" kern="1200" dirty="0"/>
            <a:t>3.</a:t>
          </a:r>
          <a:r>
            <a:rPr lang="zh-CN" altLang="en-US" sz="2000" b="1" kern="1200" dirty="0"/>
            <a:t>沉没成本</a:t>
          </a:r>
        </a:p>
      </dsp:txBody>
      <dsp:txXfrm rot="10800000">
        <a:off x="2701840" y="2496100"/>
        <a:ext cx="1253397" cy="1253397"/>
      </dsp:txXfrm>
    </dsp:sp>
    <dsp:sp modelId="{CC3F9195-A7B6-4B8F-A610-7D009D8929FF}">
      <dsp:nvSpPr>
        <dsp:cNvPr id="0" name=""/>
        <dsp:cNvSpPr/>
      </dsp:nvSpPr>
      <dsp:spPr>
        <a:xfrm rot="16200000">
          <a:off x="847395" y="2496100"/>
          <a:ext cx="1772571" cy="1772571"/>
        </a:xfrm>
        <a:prstGeom prst="pieWedge">
          <a:avLst/>
        </a:prstGeom>
        <a:solidFill>
          <a:schemeClr val="accent5">
            <a:hueOff val="-15698"/>
            <a:satOff val="-2927"/>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altLang="en-US" sz="2000" b="1" kern="1200" dirty="0"/>
            <a:t>4.</a:t>
          </a:r>
          <a:r>
            <a:rPr lang="zh-CN" altLang="en-US" sz="2000" b="1" kern="1200" dirty="0"/>
            <a:t>利润</a:t>
          </a:r>
        </a:p>
      </dsp:txBody>
      <dsp:txXfrm rot="5400000">
        <a:off x="1366569" y="2496100"/>
        <a:ext cx="1253397" cy="1253397"/>
      </dsp:txXfrm>
    </dsp:sp>
    <dsp:sp modelId="{D0EE9C86-656D-442F-BCF3-853A952C4602}">
      <dsp:nvSpPr>
        <dsp:cNvPr id="0" name=""/>
        <dsp:cNvSpPr/>
      </dsp:nvSpPr>
      <dsp:spPr>
        <a:xfrm>
          <a:off x="2354900" y="2086731"/>
          <a:ext cx="612007" cy="532180"/>
        </a:xfrm>
        <a:prstGeom prst="circularArrow">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0FDD56-91D4-45A1-8B95-DB42F62D2478}">
      <dsp:nvSpPr>
        <dsp:cNvPr id="0" name=""/>
        <dsp:cNvSpPr/>
      </dsp:nvSpPr>
      <dsp:spPr>
        <a:xfrm rot="10800000">
          <a:off x="2354900" y="2291416"/>
          <a:ext cx="612007" cy="532180"/>
        </a:xfrm>
        <a:prstGeom prst="circularArrow">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3.xml"/><Relationship Id="rId7" Type="http://schemas.openxmlformats.org/officeDocument/2006/relationships/image" Target="../media/image5.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4.xml"/><Relationship Id="rId5" Type="http://schemas.openxmlformats.org/officeDocument/2006/relationships/tags" Target="../tags/tag35.xml"/><Relationship Id="rId10" Type="http://schemas.openxmlformats.org/officeDocument/2006/relationships/image" Target="../media/image8.png"/><Relationship Id="rId4" Type="http://schemas.openxmlformats.org/officeDocument/2006/relationships/tags" Target="../tags/tag34.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3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tags" Target="../tags/tag3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4.xml"/><Relationship Id="rId1" Type="http://schemas.openxmlformats.org/officeDocument/2006/relationships/tags" Target="../tags/tag3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11.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Layout" Target="../slideLayouts/slideLayout4.xml"/><Relationship Id="rId5" Type="http://schemas.openxmlformats.org/officeDocument/2006/relationships/tags" Target="../tags/tag44.xml"/><Relationship Id="rId4" Type="http://schemas.openxmlformats.org/officeDocument/2006/relationships/tags" Target="../tags/tag4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45.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4.xml"/><Relationship Id="rId1" Type="http://schemas.openxmlformats.org/officeDocument/2006/relationships/tags" Target="../tags/tag4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Layout" Target="../slideLayouts/slideLayout4.xml"/><Relationship Id="rId5" Type="http://schemas.openxmlformats.org/officeDocument/2006/relationships/tags" Target="../tags/tag51.xml"/><Relationship Id="rId4" Type="http://schemas.openxmlformats.org/officeDocument/2006/relationships/tags" Target="../tags/tag50.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4.xml"/><Relationship Id="rId1" Type="http://schemas.openxmlformats.org/officeDocument/2006/relationships/tags" Target="../tags/tag5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27.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image" Target="../media/image16.pn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Layout" Target="../slideLayouts/slideLayout4.xml"/><Relationship Id="rId5" Type="http://schemas.openxmlformats.org/officeDocument/2006/relationships/tags" Target="../tags/tag62.xml"/><Relationship Id="rId4" Type="http://schemas.openxmlformats.org/officeDocument/2006/relationships/tags" Target="../tags/tag6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64.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slideLayout" Target="../slideLayouts/slideLayout4.xml"/><Relationship Id="rId2" Type="http://schemas.openxmlformats.org/officeDocument/2006/relationships/tags" Target="../tags/tag6.xml"/><Relationship Id="rId16" Type="http://schemas.openxmlformats.org/officeDocument/2006/relationships/tags" Target="../tags/tag20.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slideLayout" Target="../slideLayouts/slideLayout4.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s>
</file>

<file path=ppt/slides/_rels/slide3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75.xml"/><Relationship Id="rId7" Type="http://schemas.openxmlformats.org/officeDocument/2006/relationships/slideLayout" Target="../slideLayouts/slideLayout4.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s/_rels/slide35.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slideLayout" Target="../slideLayouts/slideLayout4.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s/_rels/slide3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87.xml"/><Relationship Id="rId7" Type="http://schemas.openxmlformats.org/officeDocument/2006/relationships/slideLayout" Target="../slideLayouts/slideLayout4.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s/_rels/slide3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93.xml"/><Relationship Id="rId7" Type="http://schemas.openxmlformats.org/officeDocument/2006/relationships/slideLayout" Target="../slideLayouts/slideLayout4.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slideLayout" Target="../slideLayouts/slideLayout4.xml"/><Relationship Id="rId7" Type="http://schemas.openxmlformats.org/officeDocument/2006/relationships/diagramColors" Target="../diagrams/colors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4.xml"/><Relationship Id="rId5" Type="http://schemas.openxmlformats.org/officeDocument/2006/relationships/tags" Target="../tags/tag28.xml"/><Relationship Id="rId4" Type="http://schemas.openxmlformats.org/officeDocument/2006/relationships/tags" Target="../tags/tag2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lvl="0">
              <a:defRPr/>
            </a:pPr>
            <a:r>
              <a:rPr lang="zh-CN" altLang="en-US" sz="2800" dirty="0">
                <a:solidFill>
                  <a:srgbClr val="000000"/>
                </a:solidFill>
                <a:cs typeface="+mn-ea"/>
                <a:sym typeface="+mn-lt"/>
              </a:rPr>
              <a:t>第四章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企业的生产和成本</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生产的短期和长期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1554480" y="1843950"/>
            <a:ext cx="9646920" cy="3170099"/>
          </a:xfrm>
          <a:prstGeom prst="rect">
            <a:avLst/>
          </a:prstGeom>
          <a:noFill/>
        </p:spPr>
        <p:txBody>
          <a:bodyPr wrap="square">
            <a:spAutoFit/>
          </a:bodyPr>
          <a:lstStyle/>
          <a:p>
            <a:r>
              <a:rPr lang="zh-CN" altLang="en-US" sz="2000" dirty="0"/>
              <a:t>        经济学的生产理论可以分为短期生产理论和长期生产理论。 所谓短期</a:t>
            </a:r>
            <a:r>
              <a:rPr lang="en-US" altLang="zh-CN" sz="2000" dirty="0"/>
              <a:t>, </a:t>
            </a:r>
            <a:r>
              <a:rPr lang="zh-CN" altLang="en-US" sz="2000" dirty="0"/>
              <a:t>是指生产者来不及调整全部生产要素的数量</a:t>
            </a:r>
            <a:r>
              <a:rPr lang="en-US" altLang="zh-CN" sz="2000" dirty="0"/>
              <a:t>, </a:t>
            </a:r>
            <a:r>
              <a:rPr lang="zh-CN" altLang="en-US" sz="2000" dirty="0"/>
              <a:t>至少有一种生产要素的数量是固定不变的时间周期。 长期是指生产者可以调整全部生产要素的数量的时间周期。 也就是说</a:t>
            </a:r>
            <a:r>
              <a:rPr lang="en-US" altLang="zh-CN" sz="2000" dirty="0"/>
              <a:t>, </a:t>
            </a:r>
            <a:r>
              <a:rPr lang="zh-CN" altLang="en-US" sz="2000" dirty="0"/>
              <a:t>短期短到至少有一种生产要素的数量是固定不变的</a:t>
            </a:r>
            <a:r>
              <a:rPr lang="en-US" altLang="zh-CN" sz="2000" dirty="0"/>
              <a:t>, </a:t>
            </a:r>
            <a:r>
              <a:rPr lang="zh-CN" altLang="en-US" sz="2000" dirty="0"/>
              <a:t>长期长到所有的生产要素的数量都是可变的。 相应地</a:t>
            </a:r>
            <a:r>
              <a:rPr lang="en-US" altLang="zh-CN" sz="2000" dirty="0"/>
              <a:t>, </a:t>
            </a:r>
            <a:r>
              <a:rPr lang="zh-CN" altLang="en-US" sz="2000" dirty="0"/>
              <a:t>在短期内</a:t>
            </a:r>
            <a:r>
              <a:rPr lang="en-US" altLang="zh-CN" sz="2000" dirty="0"/>
              <a:t>, </a:t>
            </a:r>
            <a:r>
              <a:rPr lang="zh-CN" altLang="en-US" sz="2000" dirty="0"/>
              <a:t>生产要素投入可以区分为不变投入和可变投入</a:t>
            </a:r>
            <a:r>
              <a:rPr lang="en-US" altLang="zh-CN" sz="2000" dirty="0"/>
              <a:t>: </a:t>
            </a:r>
            <a:r>
              <a:rPr lang="zh-CN" altLang="en-US" sz="2000" dirty="0"/>
              <a:t>生产者在短期内无法进行数量调整的那部分生产要素的投入是不变投入</a:t>
            </a:r>
            <a:r>
              <a:rPr lang="en-US" altLang="zh-CN" sz="2000" dirty="0"/>
              <a:t>, </a:t>
            </a:r>
            <a:r>
              <a:rPr lang="zh-CN" altLang="en-US" sz="2000" dirty="0"/>
              <a:t>如机器设备、 厂房等</a:t>
            </a:r>
            <a:r>
              <a:rPr lang="en-US" altLang="zh-CN" sz="2000" dirty="0"/>
              <a:t>; </a:t>
            </a:r>
            <a:r>
              <a:rPr lang="zh-CN" altLang="en-US" sz="2000" dirty="0"/>
              <a:t>生产者在短期内可以进行数量调整的那部分生产要素投入是可变投入</a:t>
            </a:r>
            <a:r>
              <a:rPr lang="en-US" altLang="zh-CN" sz="2000" dirty="0"/>
              <a:t>, </a:t>
            </a:r>
            <a:r>
              <a:rPr lang="zh-CN" altLang="en-US" sz="2000" dirty="0"/>
              <a:t>如劳动、 原材料、 燃料等。 在长期内</a:t>
            </a:r>
            <a:r>
              <a:rPr lang="en-US" altLang="zh-CN" sz="2000" dirty="0"/>
              <a:t>, </a:t>
            </a:r>
            <a:r>
              <a:rPr lang="zh-CN" altLang="en-US" sz="2000" dirty="0"/>
              <a:t>生产者可以调整全部的要素投入。 比如</a:t>
            </a:r>
            <a:r>
              <a:rPr lang="en-US" altLang="zh-CN" sz="2000" dirty="0"/>
              <a:t>, </a:t>
            </a:r>
            <a:r>
              <a:rPr lang="zh-CN" altLang="en-US" sz="2000" dirty="0"/>
              <a:t>生产者根据企业的经营状况</a:t>
            </a:r>
            <a:r>
              <a:rPr lang="en-US" altLang="zh-CN" sz="2000" dirty="0"/>
              <a:t>, </a:t>
            </a:r>
            <a:r>
              <a:rPr lang="zh-CN" altLang="en-US" sz="2000" dirty="0"/>
              <a:t>可以缩小或扩大生产规模</a:t>
            </a:r>
            <a:r>
              <a:rPr lang="en-US" altLang="zh-CN" sz="2000" dirty="0"/>
              <a:t>, </a:t>
            </a:r>
            <a:r>
              <a:rPr lang="zh-CN" altLang="en-US" sz="2000" dirty="0"/>
              <a:t>甚至还可以加入或退出一个行业的生产。 由于在长期中所有的生产要素投入量都是可变的</a:t>
            </a:r>
            <a:r>
              <a:rPr lang="en-US" altLang="zh-CN" sz="2000" dirty="0"/>
              <a:t>, </a:t>
            </a:r>
            <a:r>
              <a:rPr lang="zh-CN" altLang="en-US" sz="2000" dirty="0"/>
              <a:t>因此也就不存在可变投入和不变投入的区分。</a:t>
            </a:r>
          </a:p>
        </p:txBody>
      </p:sp>
    </p:spTree>
    <p:extLst>
      <p:ext uri="{BB962C8B-B14F-4D97-AF65-F5344CB8AC3E}">
        <p14:creationId xmlns:p14="http://schemas.microsoft.com/office/powerpoint/2010/main" val="123364190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928093"/>
            <a:ext cx="10845800" cy="2837714"/>
            <a:chOff x="673100" y="1392552"/>
            <a:chExt cx="10845800" cy="283771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8" name="îṥ1ídè"/>
            <p:cNvSpPr/>
            <p:nvPr>
              <p:custDataLst>
                <p:tags r:id="rId2"/>
              </p:custDataLst>
            </p:nvPr>
          </p:nvSpPr>
          <p:spPr>
            <a:xfrm>
              <a:off x="7675700" y="297691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20" name="íŝlïḑe"/>
            <p:cNvSpPr/>
            <p:nvPr>
              <p:custDataLst>
                <p:tags r:id="rId3"/>
              </p:custDataLst>
            </p:nvPr>
          </p:nvSpPr>
          <p:spPr>
            <a:xfrm>
              <a:off x="5521952" y="297691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12" name="íśḷiḋé"/>
            <p:cNvSpPr txBox="1"/>
            <p:nvPr/>
          </p:nvSpPr>
          <p:spPr>
            <a:xfrm>
              <a:off x="1159298" y="1392552"/>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短期生产函数</a:t>
              </a:r>
            </a:p>
          </p:txBody>
        </p:sp>
      </p:grpSp>
      <p:sp>
        <p:nvSpPr>
          <p:cNvPr id="3" name="矩形 2"/>
          <p:cNvSpPr/>
          <p:nvPr/>
        </p:nvSpPr>
        <p:spPr>
          <a:xfrm>
            <a:off x="1337797" y="4329477"/>
            <a:ext cx="10080243" cy="1294585"/>
          </a:xfrm>
          <a:prstGeom prst="rect">
            <a:avLst/>
          </a:prstGeom>
        </p:spPr>
        <p:txBody>
          <a:bodyPr wrap="square">
            <a:spAutoFit/>
          </a:bodyPr>
          <a:lstStyle/>
          <a:p>
            <a:pPr lvl="0">
              <a:lnSpc>
                <a:spcPct val="150000"/>
              </a:lnSpc>
            </a:pPr>
            <a:r>
              <a:rPr lang="zh-CN" altLang="en-US" dirty="0">
                <a:solidFill>
                  <a:srgbClr val="002FA7"/>
                </a:solidFill>
                <a:cs typeface="+mn-ea"/>
                <a:sym typeface="+mn-lt"/>
              </a:rPr>
              <a:t>由前面部分的分析可知</a:t>
            </a:r>
            <a:r>
              <a:rPr lang="en-US" altLang="zh-CN" dirty="0">
                <a:solidFill>
                  <a:srgbClr val="002FA7"/>
                </a:solidFill>
                <a:cs typeface="+mn-ea"/>
                <a:sym typeface="+mn-lt"/>
              </a:rPr>
              <a:t>, </a:t>
            </a:r>
            <a:r>
              <a:rPr lang="zh-CN" altLang="en-US" dirty="0">
                <a:solidFill>
                  <a:srgbClr val="002FA7"/>
                </a:solidFill>
                <a:cs typeface="+mn-ea"/>
                <a:sym typeface="+mn-lt"/>
              </a:rPr>
              <a:t>假定生产某种产品使用资本 </a:t>
            </a:r>
            <a:r>
              <a:rPr lang="en-US" altLang="zh-CN" dirty="0">
                <a:solidFill>
                  <a:srgbClr val="002FA7"/>
                </a:solidFill>
                <a:cs typeface="+mn-ea"/>
                <a:sym typeface="+mn-lt"/>
              </a:rPr>
              <a:t>K </a:t>
            </a:r>
            <a:r>
              <a:rPr lang="zh-CN" altLang="en-US" dirty="0">
                <a:solidFill>
                  <a:srgbClr val="002FA7"/>
                </a:solidFill>
                <a:cs typeface="+mn-ea"/>
                <a:sym typeface="+mn-lt"/>
              </a:rPr>
              <a:t>与劳动</a:t>
            </a:r>
            <a:r>
              <a:rPr lang="en-US" altLang="zh-CN" dirty="0">
                <a:solidFill>
                  <a:srgbClr val="002FA7"/>
                </a:solidFill>
                <a:cs typeface="+mn-ea"/>
                <a:sym typeface="+mn-lt"/>
              </a:rPr>
              <a:t>L </a:t>
            </a:r>
            <a:r>
              <a:rPr lang="zh-CN" altLang="en-US" dirty="0">
                <a:solidFill>
                  <a:srgbClr val="002FA7"/>
                </a:solidFill>
                <a:cs typeface="+mn-ea"/>
                <a:sym typeface="+mn-lt"/>
              </a:rPr>
              <a:t>两种生产要素</a:t>
            </a:r>
            <a:r>
              <a:rPr lang="en-US" altLang="zh-CN" dirty="0">
                <a:solidFill>
                  <a:srgbClr val="002FA7"/>
                </a:solidFill>
                <a:cs typeface="+mn-ea"/>
                <a:sym typeface="+mn-lt"/>
              </a:rPr>
              <a:t>, </a:t>
            </a:r>
            <a:r>
              <a:rPr lang="zh-CN" altLang="en-US" dirty="0">
                <a:solidFill>
                  <a:srgbClr val="002FA7"/>
                </a:solidFill>
                <a:cs typeface="+mn-ea"/>
                <a:sym typeface="+mn-lt"/>
              </a:rPr>
              <a:t>其中资本在短期内是不变的常数</a:t>
            </a:r>
            <a:r>
              <a:rPr lang="en-US" altLang="zh-CN" dirty="0">
                <a:solidFill>
                  <a:srgbClr val="002FA7"/>
                </a:solidFill>
                <a:cs typeface="+mn-ea"/>
                <a:sym typeface="+mn-lt"/>
              </a:rPr>
              <a:t>, </a:t>
            </a:r>
            <a:r>
              <a:rPr lang="zh-CN" altLang="en-US" dirty="0">
                <a:solidFill>
                  <a:srgbClr val="002FA7"/>
                </a:solidFill>
                <a:cs typeface="+mn-ea"/>
                <a:sym typeface="+mn-lt"/>
              </a:rPr>
              <a:t>那么短期生产函数</a:t>
            </a:r>
            <a:r>
              <a:rPr lang="en-US" altLang="zh-CN" dirty="0">
                <a:solidFill>
                  <a:srgbClr val="002FA7"/>
                </a:solidFill>
                <a:cs typeface="+mn-ea"/>
                <a:sym typeface="+mn-lt"/>
              </a:rPr>
              <a:t>Q =f (L , K</a:t>
            </a:r>
            <a:r>
              <a:rPr lang="zh-CN" altLang="en-US" dirty="0">
                <a:solidFill>
                  <a:srgbClr val="002FA7"/>
                </a:solidFill>
                <a:cs typeface="+mn-ea"/>
                <a:sym typeface="+mn-lt"/>
              </a:rPr>
              <a:t> </a:t>
            </a:r>
            <a:r>
              <a:rPr lang="en-US" altLang="zh-CN" dirty="0">
                <a:solidFill>
                  <a:srgbClr val="002FA7"/>
                </a:solidFill>
                <a:cs typeface="+mn-ea"/>
                <a:sym typeface="+mn-lt"/>
              </a:rPr>
              <a:t>) =f (L ) </a:t>
            </a:r>
            <a:r>
              <a:rPr lang="zh-CN" altLang="en-US" dirty="0">
                <a:solidFill>
                  <a:srgbClr val="002FA7"/>
                </a:solidFill>
                <a:cs typeface="+mn-ea"/>
                <a:sym typeface="+mn-lt"/>
              </a:rPr>
              <a:t>表示</a:t>
            </a:r>
            <a:r>
              <a:rPr lang="en-US" altLang="zh-CN" dirty="0">
                <a:solidFill>
                  <a:srgbClr val="002FA7"/>
                </a:solidFill>
                <a:cs typeface="+mn-ea"/>
                <a:sym typeface="+mn-lt"/>
              </a:rPr>
              <a:t>: </a:t>
            </a:r>
            <a:r>
              <a:rPr lang="zh-CN" altLang="en-US" dirty="0">
                <a:solidFill>
                  <a:srgbClr val="002FA7"/>
                </a:solidFill>
                <a:cs typeface="+mn-ea"/>
                <a:sym typeface="+mn-lt"/>
              </a:rPr>
              <a:t>在资本投入量固定的情况下</a:t>
            </a:r>
            <a:r>
              <a:rPr lang="en-US" altLang="zh-CN" dirty="0">
                <a:solidFill>
                  <a:srgbClr val="002FA7"/>
                </a:solidFill>
                <a:cs typeface="+mn-ea"/>
                <a:sym typeface="+mn-lt"/>
              </a:rPr>
              <a:t>, </a:t>
            </a:r>
            <a:r>
              <a:rPr lang="zh-CN" altLang="en-US" dirty="0">
                <a:solidFill>
                  <a:srgbClr val="002FA7"/>
                </a:solidFill>
                <a:cs typeface="+mn-ea"/>
                <a:sym typeface="+mn-lt"/>
              </a:rPr>
              <a:t>产量将随着劳动投入量的变动而变动。 由此</a:t>
            </a:r>
            <a:r>
              <a:rPr lang="en-US" altLang="zh-CN" dirty="0">
                <a:solidFill>
                  <a:srgbClr val="002FA7"/>
                </a:solidFill>
                <a:cs typeface="+mn-ea"/>
                <a:sym typeface="+mn-lt"/>
              </a:rPr>
              <a:t>, </a:t>
            </a:r>
            <a:r>
              <a:rPr lang="zh-CN" altLang="en-US" dirty="0">
                <a:solidFill>
                  <a:srgbClr val="002FA7"/>
                </a:solidFill>
                <a:cs typeface="+mn-ea"/>
                <a:sym typeface="+mn-lt"/>
              </a:rPr>
              <a:t>我们可以得到劳动的总产量、平均产量和边际产量这三个概念。</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短期生产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02B66FFC-F090-8721-97CB-96F4C9858A5F}"/>
              </a:ext>
            </a:extLst>
          </p:cNvPr>
          <p:cNvSpPr txBox="1"/>
          <p:nvPr/>
        </p:nvSpPr>
        <p:spPr>
          <a:xfrm>
            <a:off x="1226469" y="339666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产量概述</a:t>
            </a:r>
          </a:p>
        </p:txBody>
      </p:sp>
      <p:sp>
        <p:nvSpPr>
          <p:cNvPr id="8" name="文本框 7">
            <a:extLst>
              <a:ext uri="{FF2B5EF4-FFF2-40B4-BE49-F238E27FC236}">
                <a16:creationId xmlns:a16="http://schemas.microsoft.com/office/drawing/2014/main" id="{56AC2B5E-837A-8EA0-6D9D-22A54D77B4C3}"/>
              </a:ext>
            </a:extLst>
          </p:cNvPr>
          <p:cNvSpPr txBox="1"/>
          <p:nvPr/>
        </p:nvSpPr>
        <p:spPr>
          <a:xfrm>
            <a:off x="1109197" y="1573534"/>
            <a:ext cx="8837519" cy="1477328"/>
          </a:xfrm>
          <a:prstGeom prst="rect">
            <a:avLst/>
          </a:prstGeom>
          <a:noFill/>
        </p:spPr>
        <p:txBody>
          <a:bodyPr wrap="square">
            <a:spAutoFit/>
          </a:bodyPr>
          <a:lstStyle/>
          <a:p>
            <a:r>
              <a:rPr lang="zh-CN" altLang="en-US" dirty="0"/>
              <a:t>由生产函数</a:t>
            </a:r>
            <a:r>
              <a:rPr lang="en-US" altLang="zh-CN" dirty="0"/>
              <a:t>Q =f (L , K ) </a:t>
            </a:r>
            <a:r>
              <a:rPr lang="zh-CN" altLang="en-US" dirty="0"/>
              <a:t>出发</a:t>
            </a:r>
            <a:r>
              <a:rPr lang="en-US" altLang="zh-CN" dirty="0"/>
              <a:t>, </a:t>
            </a:r>
            <a:r>
              <a:rPr lang="zh-CN" altLang="en-US" dirty="0"/>
              <a:t>假定资本投入量是固定的</a:t>
            </a:r>
            <a:r>
              <a:rPr lang="en-US" altLang="zh-CN" dirty="0"/>
              <a:t>, </a:t>
            </a:r>
            <a:r>
              <a:rPr lang="zh-CN" altLang="en-US" dirty="0"/>
              <a:t>用 </a:t>
            </a:r>
            <a:r>
              <a:rPr lang="en-US" altLang="zh-CN" dirty="0"/>
              <a:t>K</a:t>
            </a:r>
            <a:r>
              <a:rPr lang="zh-CN" altLang="en-US" dirty="0"/>
              <a:t> 表示</a:t>
            </a:r>
            <a:r>
              <a:rPr lang="en-US" altLang="zh-CN" dirty="0"/>
              <a:t>, </a:t>
            </a:r>
            <a:r>
              <a:rPr lang="zh-CN" altLang="en-US" dirty="0"/>
              <a:t>劳动投入量是</a:t>
            </a:r>
          </a:p>
          <a:p>
            <a:r>
              <a:rPr lang="zh-CN" altLang="en-US" dirty="0"/>
              <a:t>可变的</a:t>
            </a:r>
            <a:r>
              <a:rPr lang="en-US" altLang="zh-CN" dirty="0"/>
              <a:t>, </a:t>
            </a:r>
            <a:r>
              <a:rPr lang="zh-CN" altLang="en-US" dirty="0"/>
              <a:t>用</a:t>
            </a:r>
            <a:r>
              <a:rPr lang="en-US" altLang="zh-CN" dirty="0"/>
              <a:t>L </a:t>
            </a:r>
            <a:r>
              <a:rPr lang="zh-CN" altLang="en-US" dirty="0"/>
              <a:t>表示</a:t>
            </a:r>
            <a:r>
              <a:rPr lang="en-US" altLang="zh-CN" dirty="0"/>
              <a:t>, </a:t>
            </a:r>
            <a:r>
              <a:rPr lang="zh-CN" altLang="en-US" dirty="0"/>
              <a:t>则生产函数可以写成</a:t>
            </a:r>
          </a:p>
          <a:p>
            <a:pPr algn="ctr"/>
            <a:r>
              <a:rPr lang="en-US" altLang="zh-CN" dirty="0"/>
              <a:t>Q =f (L , K )</a:t>
            </a:r>
          </a:p>
          <a:p>
            <a:pPr algn="ctr"/>
            <a:r>
              <a:rPr lang="zh-CN" altLang="en-US" dirty="0"/>
              <a:t>或 </a:t>
            </a:r>
            <a:r>
              <a:rPr lang="en-US" altLang="zh-CN" dirty="0"/>
              <a:t>Q =f (L )</a:t>
            </a:r>
          </a:p>
          <a:p>
            <a:r>
              <a:rPr lang="zh-CN" altLang="en-US" dirty="0"/>
              <a:t>这就是通常所说的一种可变生产要素的生产函数的形式</a:t>
            </a:r>
            <a:r>
              <a:rPr lang="en-US" altLang="zh-CN" dirty="0"/>
              <a:t>, </a:t>
            </a:r>
            <a:r>
              <a:rPr lang="zh-CN" altLang="en-US" dirty="0"/>
              <a:t>也被称为短期生产函数。</a:t>
            </a:r>
          </a:p>
        </p:txBody>
      </p:sp>
      <p:pic>
        <p:nvPicPr>
          <p:cNvPr id="10" name="图片 9">
            <a:extLst>
              <a:ext uri="{FF2B5EF4-FFF2-40B4-BE49-F238E27FC236}">
                <a16:creationId xmlns:a16="http://schemas.microsoft.com/office/drawing/2014/main" id="{0EA7232D-5997-751A-60C6-9142271C1AD3}"/>
              </a:ext>
            </a:extLst>
          </p:cNvPr>
          <p:cNvPicPr>
            <a:picLocks noChangeAspect="1"/>
          </p:cNvPicPr>
          <p:nvPr/>
        </p:nvPicPr>
        <p:blipFill>
          <a:blip r:embed="rId7"/>
          <a:stretch>
            <a:fillRect/>
          </a:stretch>
        </p:blipFill>
        <p:spPr>
          <a:xfrm>
            <a:off x="1404950" y="5766023"/>
            <a:ext cx="2505075" cy="457200"/>
          </a:xfrm>
          <a:prstGeom prst="rect">
            <a:avLst/>
          </a:prstGeom>
        </p:spPr>
      </p:pic>
      <p:pic>
        <p:nvPicPr>
          <p:cNvPr id="16" name="图片 15">
            <a:extLst>
              <a:ext uri="{FF2B5EF4-FFF2-40B4-BE49-F238E27FC236}">
                <a16:creationId xmlns:a16="http://schemas.microsoft.com/office/drawing/2014/main" id="{EFE634B4-C746-BF61-7FB6-829DDC5F0DAD}"/>
              </a:ext>
            </a:extLst>
          </p:cNvPr>
          <p:cNvPicPr>
            <a:picLocks noChangeAspect="1"/>
          </p:cNvPicPr>
          <p:nvPr/>
        </p:nvPicPr>
        <p:blipFill>
          <a:blip r:embed="rId8"/>
          <a:stretch>
            <a:fillRect/>
          </a:stretch>
        </p:blipFill>
        <p:spPr>
          <a:xfrm>
            <a:off x="4379167" y="5791967"/>
            <a:ext cx="1352550" cy="400050"/>
          </a:xfrm>
          <a:prstGeom prst="rect">
            <a:avLst/>
          </a:prstGeom>
        </p:spPr>
      </p:pic>
      <p:pic>
        <p:nvPicPr>
          <p:cNvPr id="18" name="图片 17">
            <a:extLst>
              <a:ext uri="{FF2B5EF4-FFF2-40B4-BE49-F238E27FC236}">
                <a16:creationId xmlns:a16="http://schemas.microsoft.com/office/drawing/2014/main" id="{5C767860-AA8E-9AB7-1EA9-56ED7E1EC8EF}"/>
              </a:ext>
            </a:extLst>
          </p:cNvPr>
          <p:cNvPicPr>
            <a:picLocks noChangeAspect="1"/>
          </p:cNvPicPr>
          <p:nvPr/>
        </p:nvPicPr>
        <p:blipFill>
          <a:blip r:embed="rId9"/>
          <a:stretch>
            <a:fillRect/>
          </a:stretch>
        </p:blipFill>
        <p:spPr>
          <a:xfrm>
            <a:off x="6200860" y="5811017"/>
            <a:ext cx="1647825" cy="381000"/>
          </a:xfrm>
          <a:prstGeom prst="rect">
            <a:avLst/>
          </a:prstGeom>
        </p:spPr>
      </p:pic>
      <p:pic>
        <p:nvPicPr>
          <p:cNvPr id="24" name="图片 23">
            <a:extLst>
              <a:ext uri="{FF2B5EF4-FFF2-40B4-BE49-F238E27FC236}">
                <a16:creationId xmlns:a16="http://schemas.microsoft.com/office/drawing/2014/main" id="{DCBBC488-32F9-0ED6-7A59-CCAD6B59E41E}"/>
              </a:ext>
            </a:extLst>
          </p:cNvPr>
          <p:cNvPicPr>
            <a:picLocks noChangeAspect="1"/>
          </p:cNvPicPr>
          <p:nvPr/>
        </p:nvPicPr>
        <p:blipFill>
          <a:blip r:embed="rId10"/>
          <a:stretch>
            <a:fillRect/>
          </a:stretch>
        </p:blipFill>
        <p:spPr>
          <a:xfrm>
            <a:off x="8523732" y="5718398"/>
            <a:ext cx="1600200" cy="504825"/>
          </a:xfrm>
          <a:prstGeom prst="rect">
            <a:avLst/>
          </a:prstGeom>
        </p:spPr>
      </p:pic>
      <p:sp>
        <p:nvSpPr>
          <p:cNvPr id="4" name="文本框 3">
            <a:extLst>
              <a:ext uri="{FF2B5EF4-FFF2-40B4-BE49-F238E27FC236}">
                <a16:creationId xmlns:a16="http://schemas.microsoft.com/office/drawing/2014/main" id="{3861E43C-6CAF-1C67-D5B5-F5271B0D641F}"/>
              </a:ext>
            </a:extLst>
          </p:cNvPr>
          <p:cNvSpPr txBox="1"/>
          <p:nvPr/>
        </p:nvSpPr>
        <p:spPr>
          <a:xfrm>
            <a:off x="1315297" y="3926940"/>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各种产量的概念</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短期生产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a:extLst>
              <a:ext uri="{FF2B5EF4-FFF2-40B4-BE49-F238E27FC236}">
                <a16:creationId xmlns:a16="http://schemas.microsoft.com/office/drawing/2014/main" id="{D9227D28-DCF7-EECC-5FA7-8753BAE0ED36}"/>
              </a:ext>
            </a:extLst>
          </p:cNvPr>
          <p:cNvSpPr txBox="1"/>
          <p:nvPr/>
        </p:nvSpPr>
        <p:spPr>
          <a:xfrm>
            <a:off x="1200150" y="1374386"/>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总产量、 平均产量和边际产量之间的关系</a:t>
            </a:r>
          </a:p>
        </p:txBody>
      </p:sp>
      <p:pic>
        <p:nvPicPr>
          <p:cNvPr id="11" name="图片 10">
            <a:extLst>
              <a:ext uri="{FF2B5EF4-FFF2-40B4-BE49-F238E27FC236}">
                <a16:creationId xmlns:a16="http://schemas.microsoft.com/office/drawing/2014/main" id="{01844B7C-B7E2-5DF4-BBF3-0E216259030E}"/>
              </a:ext>
            </a:extLst>
          </p:cNvPr>
          <p:cNvPicPr>
            <a:picLocks noChangeAspect="1"/>
          </p:cNvPicPr>
          <p:nvPr/>
        </p:nvPicPr>
        <p:blipFill>
          <a:blip r:embed="rId3"/>
          <a:stretch>
            <a:fillRect/>
          </a:stretch>
        </p:blipFill>
        <p:spPr>
          <a:xfrm>
            <a:off x="2161032" y="1943716"/>
            <a:ext cx="8135112" cy="4453273"/>
          </a:xfrm>
          <a:prstGeom prst="rect">
            <a:avLst/>
          </a:prstGeom>
        </p:spPr>
      </p:pic>
    </p:spTree>
    <p:extLst>
      <p:ext uri="{BB962C8B-B14F-4D97-AF65-F5344CB8AC3E}">
        <p14:creationId xmlns:p14="http://schemas.microsoft.com/office/powerpoint/2010/main" val="136228400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短期生产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a:extLst>
              <a:ext uri="{FF2B5EF4-FFF2-40B4-BE49-F238E27FC236}">
                <a16:creationId xmlns:a16="http://schemas.microsoft.com/office/drawing/2014/main" id="{D9227D28-DCF7-EECC-5FA7-8753BAE0ED36}"/>
              </a:ext>
            </a:extLst>
          </p:cNvPr>
          <p:cNvSpPr txBox="1"/>
          <p:nvPr/>
        </p:nvSpPr>
        <p:spPr>
          <a:xfrm>
            <a:off x="1611630" y="1154930"/>
            <a:ext cx="6533388" cy="369332"/>
          </a:xfrm>
          <a:prstGeom prst="rect">
            <a:avLst/>
          </a:prstGeom>
          <a:noFill/>
        </p:spPr>
        <p:txBody>
          <a:bodyPr wrap="square">
            <a:spAutoFit/>
          </a:bodyPr>
          <a:lstStyle/>
          <a:p>
            <a:r>
              <a:rPr lang="en-US" altLang="zh-CN" b="1" dirty="0">
                <a:solidFill>
                  <a:schemeClr val="accent2"/>
                </a:solidFill>
              </a:rPr>
              <a:t>3.</a:t>
            </a:r>
            <a:r>
              <a:rPr lang="zh-CN" altLang="en-US" b="1" dirty="0">
                <a:solidFill>
                  <a:schemeClr val="accent2"/>
                </a:solidFill>
              </a:rPr>
              <a:t>短期生产的三个阶段</a:t>
            </a:r>
          </a:p>
        </p:txBody>
      </p:sp>
      <p:graphicFrame>
        <p:nvGraphicFramePr>
          <p:cNvPr id="3" name="图示 2">
            <a:extLst>
              <a:ext uri="{FF2B5EF4-FFF2-40B4-BE49-F238E27FC236}">
                <a16:creationId xmlns:a16="http://schemas.microsoft.com/office/drawing/2014/main" id="{A78861CB-80E5-9731-2890-3A2DD2CF58B0}"/>
              </a:ext>
            </a:extLst>
          </p:cNvPr>
          <p:cNvGraphicFramePr/>
          <p:nvPr>
            <p:extLst>
              <p:ext uri="{D42A27DB-BD31-4B8C-83A1-F6EECF244321}">
                <p14:modId xmlns:p14="http://schemas.microsoft.com/office/powerpoint/2010/main" val="1993629284"/>
              </p:ext>
            </p:extLst>
          </p:nvPr>
        </p:nvGraphicFramePr>
        <p:xfrm>
          <a:off x="1074843" y="1773278"/>
          <a:ext cx="6217920" cy="4462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图片 5">
            <a:extLst>
              <a:ext uri="{FF2B5EF4-FFF2-40B4-BE49-F238E27FC236}">
                <a16:creationId xmlns:a16="http://schemas.microsoft.com/office/drawing/2014/main" id="{98DAD84D-6E00-975D-5BDF-0F5D50FB66D9}"/>
              </a:ext>
            </a:extLst>
          </p:cNvPr>
          <p:cNvPicPr>
            <a:picLocks noChangeAspect="1"/>
          </p:cNvPicPr>
          <p:nvPr/>
        </p:nvPicPr>
        <p:blipFill>
          <a:blip r:embed="rId8"/>
          <a:stretch>
            <a:fillRect/>
          </a:stretch>
        </p:blipFill>
        <p:spPr>
          <a:xfrm>
            <a:off x="7480173" y="2529444"/>
            <a:ext cx="4400550" cy="3238500"/>
          </a:xfrm>
          <a:prstGeom prst="rect">
            <a:avLst/>
          </a:prstGeom>
        </p:spPr>
      </p:pic>
    </p:spTree>
    <p:extLst>
      <p:ext uri="{BB962C8B-B14F-4D97-AF65-F5344CB8AC3E}">
        <p14:creationId xmlns:p14="http://schemas.microsoft.com/office/powerpoint/2010/main" val="424845224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短期生产</a:t>
            </a:r>
          </a:p>
        </p:txBody>
      </p:sp>
      <p:sp>
        <p:nvSpPr>
          <p:cNvPr id="6" name="矩形 5"/>
          <p:cNvSpPr/>
          <p:nvPr/>
        </p:nvSpPr>
        <p:spPr>
          <a:xfrm>
            <a:off x="1388343" y="125994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边际报酬递减规律</a:t>
            </a:r>
          </a:p>
        </p:txBody>
      </p:sp>
      <p:sp>
        <p:nvSpPr>
          <p:cNvPr id="15" name="文本框 14"/>
          <p:cNvSpPr txBox="1"/>
          <p:nvPr/>
        </p:nvSpPr>
        <p:spPr>
          <a:xfrm>
            <a:off x="1481328" y="1848965"/>
            <a:ext cx="9784080" cy="1862433"/>
          </a:xfrm>
          <a:prstGeom prst="rect">
            <a:avLst/>
          </a:prstGeom>
          <a:noFill/>
        </p:spPr>
        <p:txBody>
          <a:bodyPr wrap="square">
            <a:spAutoFit/>
          </a:bodyPr>
          <a:lstStyle/>
          <a:p>
            <a:pPr lvl="0">
              <a:lnSpc>
                <a:spcPct val="130000"/>
              </a:lnSpc>
            </a:pPr>
            <a:r>
              <a:rPr lang="zh-CN" altLang="en-US" dirty="0">
                <a:solidFill>
                  <a:srgbClr val="002FA7"/>
                </a:solidFill>
                <a:cs typeface="+mn-ea"/>
                <a:sym typeface="+mn-lt"/>
              </a:rPr>
              <a:t>          经济学家指出</a:t>
            </a:r>
            <a:r>
              <a:rPr lang="en-US" altLang="zh-CN" dirty="0">
                <a:solidFill>
                  <a:srgbClr val="002FA7"/>
                </a:solidFill>
                <a:cs typeface="+mn-ea"/>
                <a:sym typeface="+mn-lt"/>
              </a:rPr>
              <a:t>, </a:t>
            </a:r>
            <a:r>
              <a:rPr lang="zh-CN" altLang="en-US" dirty="0">
                <a:solidFill>
                  <a:srgbClr val="002FA7"/>
                </a:solidFill>
                <a:cs typeface="+mn-ea"/>
                <a:sym typeface="+mn-lt"/>
              </a:rPr>
              <a:t>在生产中普遍存在这样一种现象</a:t>
            </a:r>
            <a:r>
              <a:rPr lang="en-US" altLang="zh-CN" dirty="0">
                <a:solidFill>
                  <a:srgbClr val="002FA7"/>
                </a:solidFill>
                <a:cs typeface="+mn-ea"/>
                <a:sym typeface="+mn-lt"/>
              </a:rPr>
              <a:t>: </a:t>
            </a:r>
            <a:r>
              <a:rPr lang="zh-CN" altLang="en-US" dirty="0">
                <a:solidFill>
                  <a:srgbClr val="002FA7"/>
                </a:solidFill>
                <a:cs typeface="+mn-ea"/>
                <a:sym typeface="+mn-lt"/>
              </a:rPr>
              <a:t>在生产技术水平不变的条件下</a:t>
            </a:r>
            <a:r>
              <a:rPr lang="en-US" altLang="zh-CN" dirty="0">
                <a:solidFill>
                  <a:srgbClr val="002FA7"/>
                </a:solidFill>
                <a:cs typeface="+mn-ea"/>
                <a:sym typeface="+mn-lt"/>
              </a:rPr>
              <a:t>, </a:t>
            </a:r>
            <a:r>
              <a:rPr lang="zh-CN" altLang="en-US" dirty="0">
                <a:solidFill>
                  <a:srgbClr val="002FA7"/>
                </a:solidFill>
                <a:cs typeface="+mn-ea"/>
                <a:sym typeface="+mn-lt"/>
              </a:rPr>
              <a:t>若其他生产要素投入量固定不变</a:t>
            </a:r>
            <a:r>
              <a:rPr lang="en-US" altLang="zh-CN" dirty="0">
                <a:solidFill>
                  <a:srgbClr val="002FA7"/>
                </a:solidFill>
                <a:cs typeface="+mn-ea"/>
                <a:sym typeface="+mn-lt"/>
              </a:rPr>
              <a:t>, </a:t>
            </a:r>
            <a:r>
              <a:rPr lang="zh-CN" altLang="en-US" dirty="0">
                <a:solidFill>
                  <a:srgbClr val="002FA7"/>
                </a:solidFill>
                <a:cs typeface="+mn-ea"/>
                <a:sym typeface="+mn-lt"/>
              </a:rPr>
              <a:t>只连续投入一种可变生产要素</a:t>
            </a:r>
            <a:r>
              <a:rPr lang="en-US" altLang="zh-CN" dirty="0">
                <a:solidFill>
                  <a:srgbClr val="002FA7"/>
                </a:solidFill>
                <a:cs typeface="+mn-ea"/>
                <a:sym typeface="+mn-lt"/>
              </a:rPr>
              <a:t>, </a:t>
            </a:r>
            <a:r>
              <a:rPr lang="zh-CN" altLang="en-US" dirty="0">
                <a:solidFill>
                  <a:srgbClr val="002FA7"/>
                </a:solidFill>
                <a:cs typeface="+mn-ea"/>
                <a:sym typeface="+mn-lt"/>
              </a:rPr>
              <a:t>随着这种可变生产要素投入量的增加</a:t>
            </a:r>
            <a:r>
              <a:rPr lang="en-US" altLang="zh-CN" dirty="0">
                <a:solidFill>
                  <a:srgbClr val="002FA7"/>
                </a:solidFill>
                <a:cs typeface="+mn-ea"/>
                <a:sym typeface="+mn-lt"/>
              </a:rPr>
              <a:t>, </a:t>
            </a:r>
            <a:r>
              <a:rPr lang="zh-CN" altLang="en-US" dirty="0">
                <a:solidFill>
                  <a:srgbClr val="002FA7"/>
                </a:solidFill>
                <a:cs typeface="+mn-ea"/>
                <a:sym typeface="+mn-lt"/>
              </a:rPr>
              <a:t>最初增加该生产要素投入所带来的边际产量是递增的。 但当这种可变生产要素的投入量连续增加并超过某一特定值时</a:t>
            </a:r>
            <a:r>
              <a:rPr lang="en-US" altLang="zh-CN" dirty="0">
                <a:solidFill>
                  <a:srgbClr val="002FA7"/>
                </a:solidFill>
                <a:cs typeface="+mn-ea"/>
                <a:sym typeface="+mn-lt"/>
              </a:rPr>
              <a:t>, </a:t>
            </a:r>
            <a:r>
              <a:rPr lang="zh-CN" altLang="en-US" dirty="0">
                <a:solidFill>
                  <a:srgbClr val="002FA7"/>
                </a:solidFill>
                <a:cs typeface="+mn-ea"/>
                <a:sym typeface="+mn-lt"/>
              </a:rPr>
              <a:t>继续增加该生产要素投入所带来的边际产量是递减的。 这就是边际报酬递减规律。   </a:t>
            </a:r>
          </a:p>
        </p:txBody>
      </p:sp>
      <p:graphicFrame>
        <p:nvGraphicFramePr>
          <p:cNvPr id="8" name="图示 7">
            <a:extLst>
              <a:ext uri="{FF2B5EF4-FFF2-40B4-BE49-F238E27FC236}">
                <a16:creationId xmlns:a16="http://schemas.microsoft.com/office/drawing/2014/main" id="{84065CF4-DDF2-8D71-3869-527ED020A8D1}"/>
              </a:ext>
            </a:extLst>
          </p:cNvPr>
          <p:cNvGraphicFramePr/>
          <p:nvPr>
            <p:extLst>
              <p:ext uri="{D42A27DB-BD31-4B8C-83A1-F6EECF244321}">
                <p14:modId xmlns:p14="http://schemas.microsoft.com/office/powerpoint/2010/main" val="3115824062"/>
              </p:ext>
            </p:extLst>
          </p:nvPr>
        </p:nvGraphicFramePr>
        <p:xfrm>
          <a:off x="1545336" y="3840480"/>
          <a:ext cx="9784080" cy="2579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141923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短期生产</a:t>
            </a:r>
          </a:p>
        </p:txBody>
      </p:sp>
      <p:sp>
        <p:nvSpPr>
          <p:cNvPr id="6" name="矩形 5"/>
          <p:cNvSpPr/>
          <p:nvPr/>
        </p:nvSpPr>
        <p:spPr>
          <a:xfrm>
            <a:off x="1388343" y="125994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四</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一种可变生产要素的合理投入</a:t>
            </a:r>
          </a:p>
        </p:txBody>
      </p:sp>
      <p:sp>
        <p:nvSpPr>
          <p:cNvPr id="15" name="文本框 14"/>
          <p:cNvSpPr txBox="1"/>
          <p:nvPr/>
        </p:nvSpPr>
        <p:spPr>
          <a:xfrm>
            <a:off x="1481328" y="1848965"/>
            <a:ext cx="9784080" cy="782137"/>
          </a:xfrm>
          <a:prstGeom prst="rect">
            <a:avLst/>
          </a:prstGeom>
          <a:noFill/>
        </p:spPr>
        <p:txBody>
          <a:bodyPr wrap="square">
            <a:spAutoFit/>
          </a:bodyPr>
          <a:lstStyle/>
          <a:p>
            <a:pPr lvl="0">
              <a:lnSpc>
                <a:spcPct val="130000"/>
              </a:lnSpc>
            </a:pPr>
            <a:r>
              <a:rPr lang="zh-CN" altLang="en-US" dirty="0">
                <a:solidFill>
                  <a:srgbClr val="002FA7"/>
                </a:solidFill>
                <a:cs typeface="+mn-ea"/>
                <a:sym typeface="+mn-lt"/>
              </a:rPr>
              <a:t>         为了确定可变生产要素</a:t>
            </a:r>
            <a:r>
              <a:rPr lang="en-US" altLang="zh-CN" dirty="0">
                <a:solidFill>
                  <a:srgbClr val="002FA7"/>
                </a:solidFill>
                <a:cs typeface="+mn-ea"/>
                <a:sym typeface="+mn-lt"/>
              </a:rPr>
              <a:t>(</a:t>
            </a:r>
            <a:r>
              <a:rPr lang="zh-CN" altLang="en-US" dirty="0">
                <a:solidFill>
                  <a:srgbClr val="002FA7"/>
                </a:solidFill>
                <a:cs typeface="+mn-ea"/>
                <a:sym typeface="+mn-lt"/>
              </a:rPr>
              <a:t>劳动</a:t>
            </a:r>
            <a:r>
              <a:rPr lang="en-US" altLang="zh-CN" dirty="0">
                <a:solidFill>
                  <a:srgbClr val="002FA7"/>
                </a:solidFill>
                <a:cs typeface="+mn-ea"/>
                <a:sym typeface="+mn-lt"/>
              </a:rPr>
              <a:t>) </a:t>
            </a:r>
            <a:r>
              <a:rPr lang="zh-CN" altLang="en-US" dirty="0">
                <a:solidFill>
                  <a:srgbClr val="002FA7"/>
                </a:solidFill>
                <a:cs typeface="+mn-ea"/>
                <a:sym typeface="+mn-lt"/>
              </a:rPr>
              <a:t>的合理投入</a:t>
            </a:r>
            <a:r>
              <a:rPr lang="en-US" altLang="zh-CN" dirty="0">
                <a:solidFill>
                  <a:srgbClr val="002FA7"/>
                </a:solidFill>
                <a:cs typeface="+mn-ea"/>
                <a:sym typeface="+mn-lt"/>
              </a:rPr>
              <a:t>, </a:t>
            </a:r>
            <a:r>
              <a:rPr lang="zh-CN" altLang="en-US" dirty="0">
                <a:solidFill>
                  <a:srgbClr val="002FA7"/>
                </a:solidFill>
                <a:cs typeface="+mn-ea"/>
                <a:sym typeface="+mn-lt"/>
              </a:rPr>
              <a:t>根据总产量曲线、 平均产量曲线和边际产</a:t>
            </a:r>
          </a:p>
          <a:p>
            <a:pPr lvl="0">
              <a:lnSpc>
                <a:spcPct val="130000"/>
              </a:lnSpc>
            </a:pPr>
            <a:r>
              <a:rPr lang="zh-CN" altLang="en-US" dirty="0">
                <a:solidFill>
                  <a:srgbClr val="002FA7"/>
                </a:solidFill>
                <a:cs typeface="+mn-ea"/>
                <a:sym typeface="+mn-lt"/>
              </a:rPr>
              <a:t>量曲线的关系</a:t>
            </a:r>
            <a:r>
              <a:rPr lang="en-US" altLang="zh-CN" dirty="0">
                <a:solidFill>
                  <a:srgbClr val="002FA7"/>
                </a:solidFill>
                <a:cs typeface="+mn-ea"/>
                <a:sym typeface="+mn-lt"/>
              </a:rPr>
              <a:t>, </a:t>
            </a:r>
            <a:r>
              <a:rPr lang="zh-CN" altLang="en-US" dirty="0">
                <a:solidFill>
                  <a:srgbClr val="002FA7"/>
                </a:solidFill>
                <a:cs typeface="+mn-ea"/>
                <a:sym typeface="+mn-lt"/>
              </a:rPr>
              <a:t>我们可以把可变生产要素</a:t>
            </a:r>
            <a:r>
              <a:rPr lang="en-US" altLang="zh-CN" dirty="0">
                <a:solidFill>
                  <a:srgbClr val="002FA7"/>
                </a:solidFill>
                <a:cs typeface="+mn-ea"/>
                <a:sym typeface="+mn-lt"/>
              </a:rPr>
              <a:t>(</a:t>
            </a:r>
            <a:r>
              <a:rPr lang="zh-CN" altLang="en-US" dirty="0">
                <a:solidFill>
                  <a:srgbClr val="002FA7"/>
                </a:solidFill>
                <a:cs typeface="+mn-ea"/>
                <a:sym typeface="+mn-lt"/>
              </a:rPr>
              <a:t>劳动</a:t>
            </a:r>
            <a:r>
              <a:rPr lang="en-US" altLang="zh-CN" dirty="0">
                <a:solidFill>
                  <a:srgbClr val="002FA7"/>
                </a:solidFill>
                <a:cs typeface="+mn-ea"/>
                <a:sym typeface="+mn-lt"/>
              </a:rPr>
              <a:t>) </a:t>
            </a:r>
            <a:r>
              <a:rPr lang="zh-CN" altLang="en-US" dirty="0">
                <a:solidFill>
                  <a:srgbClr val="002FA7"/>
                </a:solidFill>
                <a:cs typeface="+mn-ea"/>
                <a:sym typeface="+mn-lt"/>
              </a:rPr>
              <a:t>的投入量分为三个阶段。</a:t>
            </a:r>
          </a:p>
        </p:txBody>
      </p:sp>
      <p:graphicFrame>
        <p:nvGraphicFramePr>
          <p:cNvPr id="8" name="图示 7">
            <a:extLst>
              <a:ext uri="{FF2B5EF4-FFF2-40B4-BE49-F238E27FC236}">
                <a16:creationId xmlns:a16="http://schemas.microsoft.com/office/drawing/2014/main" id="{84065CF4-DDF2-8D71-3869-527ED020A8D1}"/>
              </a:ext>
            </a:extLst>
          </p:cNvPr>
          <p:cNvGraphicFramePr/>
          <p:nvPr>
            <p:extLst>
              <p:ext uri="{D42A27DB-BD31-4B8C-83A1-F6EECF244321}">
                <p14:modId xmlns:p14="http://schemas.microsoft.com/office/powerpoint/2010/main" val="1975670296"/>
              </p:ext>
            </p:extLst>
          </p:nvPr>
        </p:nvGraphicFramePr>
        <p:xfrm>
          <a:off x="1481328" y="2664658"/>
          <a:ext cx="10058400" cy="3992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3419531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928093"/>
            <a:ext cx="10845800" cy="2837714"/>
            <a:chOff x="673100" y="1392552"/>
            <a:chExt cx="10845800" cy="283771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8" name="îṥ1ídè"/>
            <p:cNvSpPr/>
            <p:nvPr>
              <p:custDataLst>
                <p:tags r:id="rId2"/>
              </p:custDataLst>
            </p:nvPr>
          </p:nvSpPr>
          <p:spPr>
            <a:xfrm>
              <a:off x="7675700" y="297691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20" name="íŝlïḑe"/>
            <p:cNvSpPr/>
            <p:nvPr>
              <p:custDataLst>
                <p:tags r:id="rId3"/>
              </p:custDataLst>
            </p:nvPr>
          </p:nvSpPr>
          <p:spPr>
            <a:xfrm>
              <a:off x="5521952" y="297691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12" name="íśḷiḋé"/>
            <p:cNvSpPr txBox="1"/>
            <p:nvPr/>
          </p:nvSpPr>
          <p:spPr>
            <a:xfrm>
              <a:off x="1159298" y="1392552"/>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长期生产函数</a:t>
              </a:r>
            </a:p>
          </p:txBody>
        </p:sp>
      </p:grpSp>
      <p:sp>
        <p:nvSpPr>
          <p:cNvPr id="3" name="矩形 2"/>
          <p:cNvSpPr/>
          <p:nvPr/>
        </p:nvSpPr>
        <p:spPr>
          <a:xfrm>
            <a:off x="1322654" y="4415424"/>
            <a:ext cx="10080243" cy="1294585"/>
          </a:xfrm>
          <a:prstGeom prst="rect">
            <a:avLst/>
          </a:prstGeom>
        </p:spPr>
        <p:txBody>
          <a:bodyPr wrap="square">
            <a:spAutoFit/>
          </a:bodyPr>
          <a:lstStyle/>
          <a:p>
            <a:pPr lvl="0">
              <a:lnSpc>
                <a:spcPct val="150000"/>
              </a:lnSpc>
            </a:pPr>
            <a:r>
              <a:rPr lang="zh-CN" altLang="en-US" dirty="0">
                <a:solidFill>
                  <a:srgbClr val="002FA7"/>
                </a:solidFill>
                <a:cs typeface="+mn-ea"/>
                <a:sym typeface="+mn-lt"/>
              </a:rPr>
              <a:t>        生产理论中的等产量线和效用理论中的无差异曲线是很相似的。 等产量线是指在生产技术水平不变的条件下生产同一产品的两种生产要素投入量的所有不同组合的轨迹。以常数</a:t>
            </a:r>
            <a:r>
              <a:rPr lang="en-US" altLang="zh-CN" dirty="0">
                <a:solidFill>
                  <a:srgbClr val="002FA7"/>
                </a:solidFill>
                <a:cs typeface="+mn-ea"/>
                <a:sym typeface="+mn-lt"/>
              </a:rPr>
              <a:t>Q0 </a:t>
            </a:r>
            <a:r>
              <a:rPr lang="zh-CN" altLang="en-US" dirty="0">
                <a:solidFill>
                  <a:srgbClr val="002FA7"/>
                </a:solidFill>
                <a:cs typeface="+mn-ea"/>
                <a:sym typeface="+mn-lt"/>
              </a:rPr>
              <a:t>表示既定的产量水平</a:t>
            </a:r>
            <a:r>
              <a:rPr lang="en-US" altLang="zh-CN" dirty="0">
                <a:solidFill>
                  <a:srgbClr val="002FA7"/>
                </a:solidFill>
                <a:cs typeface="+mn-ea"/>
                <a:sym typeface="+mn-lt"/>
              </a:rPr>
              <a:t>, </a:t>
            </a:r>
            <a:r>
              <a:rPr lang="zh-CN" altLang="en-US" dirty="0">
                <a:solidFill>
                  <a:srgbClr val="002FA7"/>
                </a:solidFill>
                <a:cs typeface="+mn-ea"/>
                <a:sym typeface="+mn-lt"/>
              </a:rPr>
              <a:t>则与等产量线相对应的生产函数为</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长期生产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02B66FFC-F090-8721-97CB-96F4C9858A5F}"/>
              </a:ext>
            </a:extLst>
          </p:cNvPr>
          <p:cNvSpPr txBox="1"/>
          <p:nvPr/>
        </p:nvSpPr>
        <p:spPr>
          <a:xfrm>
            <a:off x="1226469" y="339666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等产量线</a:t>
            </a:r>
          </a:p>
        </p:txBody>
      </p:sp>
      <p:sp>
        <p:nvSpPr>
          <p:cNvPr id="8" name="文本框 7">
            <a:extLst>
              <a:ext uri="{FF2B5EF4-FFF2-40B4-BE49-F238E27FC236}">
                <a16:creationId xmlns:a16="http://schemas.microsoft.com/office/drawing/2014/main" id="{56AC2B5E-837A-8EA0-6D9D-22A54D77B4C3}"/>
              </a:ext>
            </a:extLst>
          </p:cNvPr>
          <p:cNvSpPr txBox="1"/>
          <p:nvPr/>
        </p:nvSpPr>
        <p:spPr>
          <a:xfrm>
            <a:off x="1109197" y="1573534"/>
            <a:ext cx="8837519" cy="1477328"/>
          </a:xfrm>
          <a:prstGeom prst="rect">
            <a:avLst/>
          </a:prstGeom>
          <a:noFill/>
        </p:spPr>
        <p:txBody>
          <a:bodyPr wrap="square">
            <a:spAutoFit/>
          </a:bodyPr>
          <a:lstStyle/>
          <a:p>
            <a:r>
              <a:rPr lang="zh-CN" altLang="en-US" dirty="0"/>
              <a:t>         我们以两种可变生产要素的生产函数来讨论长期生产中可变生产要素的投入组合和产量之间的关系。 由前面的分析可知</a:t>
            </a:r>
            <a:r>
              <a:rPr lang="en-US" altLang="zh-CN" dirty="0"/>
              <a:t>, </a:t>
            </a:r>
            <a:r>
              <a:rPr lang="zh-CN" altLang="en-US" dirty="0"/>
              <a:t>长期生产函数也即两种可变生产要素的生产函数的一般形式为</a:t>
            </a:r>
          </a:p>
          <a:p>
            <a:pPr algn="ctr"/>
            <a:r>
              <a:rPr lang="en-US" altLang="zh-CN" dirty="0"/>
              <a:t>Q =f (L , K )</a:t>
            </a:r>
          </a:p>
          <a:p>
            <a:r>
              <a:rPr lang="zh-CN" altLang="en-US" dirty="0"/>
              <a:t>式中</a:t>
            </a:r>
            <a:r>
              <a:rPr lang="en-US" altLang="zh-CN" dirty="0"/>
              <a:t>,Q </a:t>
            </a:r>
            <a:r>
              <a:rPr lang="zh-CN" altLang="en-US" dirty="0"/>
              <a:t>为产量</a:t>
            </a:r>
            <a:r>
              <a:rPr lang="en-US" altLang="zh-CN" dirty="0"/>
              <a:t>,L </a:t>
            </a:r>
            <a:r>
              <a:rPr lang="zh-CN" altLang="en-US" dirty="0"/>
              <a:t>为可变生产要素劳动的投入量</a:t>
            </a:r>
            <a:r>
              <a:rPr lang="en-US" altLang="zh-CN" dirty="0"/>
              <a:t>,K </a:t>
            </a:r>
            <a:r>
              <a:rPr lang="zh-CN" altLang="en-US" dirty="0"/>
              <a:t>为可变生产要素资本的投入量。</a:t>
            </a:r>
          </a:p>
        </p:txBody>
      </p:sp>
      <p:sp>
        <p:nvSpPr>
          <p:cNvPr id="5" name="文本框 4">
            <a:extLst>
              <a:ext uri="{FF2B5EF4-FFF2-40B4-BE49-F238E27FC236}">
                <a16:creationId xmlns:a16="http://schemas.microsoft.com/office/drawing/2014/main" id="{71CBECEF-FB58-A832-77D5-18C201900E22}"/>
              </a:ext>
            </a:extLst>
          </p:cNvPr>
          <p:cNvSpPr txBox="1"/>
          <p:nvPr/>
        </p:nvSpPr>
        <p:spPr>
          <a:xfrm>
            <a:off x="1547622" y="3965647"/>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等产量线的定义</a:t>
            </a:r>
          </a:p>
        </p:txBody>
      </p:sp>
      <p:pic>
        <p:nvPicPr>
          <p:cNvPr id="11" name="图片 10">
            <a:extLst>
              <a:ext uri="{FF2B5EF4-FFF2-40B4-BE49-F238E27FC236}">
                <a16:creationId xmlns:a16="http://schemas.microsoft.com/office/drawing/2014/main" id="{F78877FE-EA33-E486-2AF8-F212C13EA619}"/>
              </a:ext>
            </a:extLst>
          </p:cNvPr>
          <p:cNvPicPr>
            <a:picLocks noChangeAspect="1"/>
          </p:cNvPicPr>
          <p:nvPr/>
        </p:nvPicPr>
        <p:blipFill>
          <a:blip r:embed="rId7"/>
          <a:stretch>
            <a:fillRect/>
          </a:stretch>
        </p:blipFill>
        <p:spPr>
          <a:xfrm>
            <a:off x="4949155" y="5800038"/>
            <a:ext cx="1514475" cy="809625"/>
          </a:xfrm>
          <a:prstGeom prst="rect">
            <a:avLst/>
          </a:prstGeom>
        </p:spPr>
      </p:pic>
    </p:spTree>
    <p:extLst>
      <p:ext uri="{BB962C8B-B14F-4D97-AF65-F5344CB8AC3E}">
        <p14:creationId xmlns:p14="http://schemas.microsoft.com/office/powerpoint/2010/main" val="155520056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长期生产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9" name="图片 8">
            <a:extLst>
              <a:ext uri="{FF2B5EF4-FFF2-40B4-BE49-F238E27FC236}">
                <a16:creationId xmlns:a16="http://schemas.microsoft.com/office/drawing/2014/main" id="{BB577A48-315C-9A7F-19D6-7F42C092049B}"/>
              </a:ext>
            </a:extLst>
          </p:cNvPr>
          <p:cNvPicPr>
            <a:picLocks noChangeAspect="1"/>
          </p:cNvPicPr>
          <p:nvPr/>
        </p:nvPicPr>
        <p:blipFill>
          <a:blip r:embed="rId3"/>
          <a:stretch>
            <a:fillRect/>
          </a:stretch>
        </p:blipFill>
        <p:spPr>
          <a:xfrm>
            <a:off x="633385" y="1855160"/>
            <a:ext cx="6801427" cy="2548699"/>
          </a:xfrm>
          <a:prstGeom prst="rect">
            <a:avLst/>
          </a:prstGeom>
        </p:spPr>
      </p:pic>
      <p:pic>
        <p:nvPicPr>
          <p:cNvPr id="13" name="图片 12">
            <a:extLst>
              <a:ext uri="{FF2B5EF4-FFF2-40B4-BE49-F238E27FC236}">
                <a16:creationId xmlns:a16="http://schemas.microsoft.com/office/drawing/2014/main" id="{D067E899-689B-1161-D5CC-2D0179A0A8CD}"/>
              </a:ext>
            </a:extLst>
          </p:cNvPr>
          <p:cNvPicPr>
            <a:picLocks noChangeAspect="1"/>
          </p:cNvPicPr>
          <p:nvPr/>
        </p:nvPicPr>
        <p:blipFill>
          <a:blip r:embed="rId4"/>
          <a:stretch>
            <a:fillRect/>
          </a:stretch>
        </p:blipFill>
        <p:spPr>
          <a:xfrm>
            <a:off x="8119872" y="1236917"/>
            <a:ext cx="3605022" cy="3106269"/>
          </a:xfrm>
          <a:prstGeom prst="rect">
            <a:avLst/>
          </a:prstGeom>
        </p:spPr>
      </p:pic>
      <p:sp>
        <p:nvSpPr>
          <p:cNvPr id="15" name="文本框 14">
            <a:extLst>
              <a:ext uri="{FF2B5EF4-FFF2-40B4-BE49-F238E27FC236}">
                <a16:creationId xmlns:a16="http://schemas.microsoft.com/office/drawing/2014/main" id="{47F5555C-2C4D-2B3F-A1F7-E70473A768A9}"/>
              </a:ext>
            </a:extLst>
          </p:cNvPr>
          <p:cNvSpPr txBox="1"/>
          <p:nvPr/>
        </p:nvSpPr>
        <p:spPr>
          <a:xfrm>
            <a:off x="767405" y="4847660"/>
            <a:ext cx="6533388" cy="1477328"/>
          </a:xfrm>
          <a:prstGeom prst="rect">
            <a:avLst/>
          </a:prstGeom>
          <a:noFill/>
        </p:spPr>
        <p:txBody>
          <a:bodyPr wrap="square">
            <a:spAutoFit/>
          </a:bodyPr>
          <a:lstStyle/>
          <a:p>
            <a:r>
              <a:rPr lang="zh-CN" altLang="en-US" dirty="0"/>
              <a:t>在坐标系中把表</a:t>
            </a:r>
            <a:r>
              <a:rPr lang="en-US" altLang="zh-CN" dirty="0"/>
              <a:t>4-2 </a:t>
            </a:r>
            <a:r>
              <a:rPr lang="zh-CN" altLang="en-US" dirty="0"/>
              <a:t>中产量为</a:t>
            </a:r>
            <a:r>
              <a:rPr lang="en-US" altLang="zh-CN" dirty="0"/>
              <a:t>55</a:t>
            </a:r>
            <a:r>
              <a:rPr lang="zh-CN" altLang="en-US" dirty="0"/>
              <a:t>、</a:t>
            </a:r>
            <a:r>
              <a:rPr lang="en-US" altLang="zh-CN" dirty="0"/>
              <a:t>75</a:t>
            </a:r>
            <a:r>
              <a:rPr lang="zh-CN" altLang="en-US" dirty="0"/>
              <a:t>、</a:t>
            </a:r>
            <a:r>
              <a:rPr lang="en-US" altLang="zh-CN" dirty="0"/>
              <a:t>90 </a:t>
            </a:r>
            <a:r>
              <a:rPr lang="zh-CN" altLang="en-US" dirty="0"/>
              <a:t>的组合点描出来并连线</a:t>
            </a:r>
            <a:r>
              <a:rPr lang="en-US" altLang="zh-CN" dirty="0"/>
              <a:t>, </a:t>
            </a:r>
            <a:r>
              <a:rPr lang="zh-CN" altLang="en-US" dirty="0"/>
              <a:t>得到的曲线如图</a:t>
            </a:r>
            <a:r>
              <a:rPr lang="en-US" altLang="zh-CN" dirty="0"/>
              <a:t>4-2</a:t>
            </a:r>
            <a:r>
              <a:rPr lang="zh-CN" altLang="en-US" dirty="0"/>
              <a:t>所示。 在图</a:t>
            </a:r>
            <a:r>
              <a:rPr lang="en-US" altLang="zh-CN" dirty="0"/>
              <a:t>4-2 </a:t>
            </a:r>
            <a:r>
              <a:rPr lang="zh-CN" altLang="en-US" dirty="0"/>
              <a:t>中</a:t>
            </a:r>
            <a:r>
              <a:rPr lang="en-US" altLang="zh-CN" dirty="0"/>
              <a:t>, </a:t>
            </a:r>
            <a:r>
              <a:rPr lang="zh-CN" altLang="en-US" dirty="0"/>
              <a:t>横轴代表劳动投入量</a:t>
            </a:r>
            <a:r>
              <a:rPr lang="en-US" altLang="zh-CN" dirty="0"/>
              <a:t>L , </a:t>
            </a:r>
            <a:r>
              <a:rPr lang="zh-CN" altLang="en-US" dirty="0"/>
              <a:t>纵轴代表资本投入量 </a:t>
            </a:r>
            <a:r>
              <a:rPr lang="en-US" altLang="zh-CN" dirty="0"/>
              <a:t>K ,Q </a:t>
            </a:r>
            <a:r>
              <a:rPr lang="zh-CN" altLang="en-US" dirty="0"/>
              <a:t>代表等产量线</a:t>
            </a:r>
            <a:r>
              <a:rPr lang="en-US" altLang="zh-CN" dirty="0"/>
              <a:t>, </a:t>
            </a:r>
            <a:r>
              <a:rPr lang="zh-CN" altLang="en-US" dirty="0"/>
              <a:t>在同一条等产量线的任何一点上</a:t>
            </a:r>
            <a:r>
              <a:rPr lang="en-US" altLang="zh-CN" dirty="0"/>
              <a:t>, </a:t>
            </a:r>
            <a:r>
              <a:rPr lang="zh-CN" altLang="en-US" dirty="0"/>
              <a:t>劳动</a:t>
            </a:r>
            <a:r>
              <a:rPr lang="en-US" altLang="zh-CN" dirty="0"/>
              <a:t>L </a:t>
            </a:r>
            <a:r>
              <a:rPr lang="zh-CN" altLang="en-US" dirty="0"/>
              <a:t>与资本</a:t>
            </a:r>
            <a:r>
              <a:rPr lang="en-US" altLang="zh-CN" dirty="0"/>
              <a:t>K </a:t>
            </a:r>
            <a:r>
              <a:rPr lang="zh-CN" altLang="en-US" dirty="0"/>
              <a:t>的不同数量组合给生产者带来的产量都是相同的。</a:t>
            </a:r>
          </a:p>
        </p:txBody>
      </p:sp>
      <p:sp>
        <p:nvSpPr>
          <p:cNvPr id="17" name="文本框 16">
            <a:extLst>
              <a:ext uri="{FF2B5EF4-FFF2-40B4-BE49-F238E27FC236}">
                <a16:creationId xmlns:a16="http://schemas.microsoft.com/office/drawing/2014/main" id="{8938FB39-CD73-A899-7B0A-B9520F5009F0}"/>
              </a:ext>
            </a:extLst>
          </p:cNvPr>
          <p:cNvSpPr txBox="1"/>
          <p:nvPr/>
        </p:nvSpPr>
        <p:spPr>
          <a:xfrm>
            <a:off x="7834122" y="4882419"/>
            <a:ext cx="4176522" cy="1477328"/>
          </a:xfrm>
          <a:prstGeom prst="rect">
            <a:avLst/>
          </a:prstGeom>
          <a:noFill/>
        </p:spPr>
        <p:txBody>
          <a:bodyPr wrap="square">
            <a:spAutoFit/>
          </a:bodyPr>
          <a:lstStyle/>
          <a:p>
            <a:r>
              <a:rPr lang="zh-CN" altLang="en-US" dirty="0"/>
              <a:t>由于等产量线的几何特点与无差异曲线相似</a:t>
            </a:r>
            <a:r>
              <a:rPr lang="en-US" altLang="zh-CN" dirty="0"/>
              <a:t>, </a:t>
            </a:r>
            <a:r>
              <a:rPr lang="zh-CN" altLang="en-US" dirty="0"/>
              <a:t>因此它又被称为生产无差异曲线。 但两者是有区别的</a:t>
            </a:r>
            <a:r>
              <a:rPr lang="en-US" altLang="zh-CN" dirty="0"/>
              <a:t>: </a:t>
            </a:r>
            <a:r>
              <a:rPr lang="zh-CN" altLang="en-US" dirty="0"/>
              <a:t>等产量线表示产量</a:t>
            </a:r>
            <a:r>
              <a:rPr lang="en-US" altLang="zh-CN" dirty="0"/>
              <a:t>, </a:t>
            </a:r>
            <a:r>
              <a:rPr lang="zh-CN" altLang="en-US" dirty="0"/>
              <a:t>无差异曲线表示效用</a:t>
            </a:r>
            <a:r>
              <a:rPr lang="en-US" altLang="zh-CN" dirty="0"/>
              <a:t>; </a:t>
            </a:r>
            <a:r>
              <a:rPr lang="zh-CN" altLang="en-US" dirty="0"/>
              <a:t>等产量线是客观的</a:t>
            </a:r>
            <a:r>
              <a:rPr lang="en-US" altLang="zh-CN" dirty="0"/>
              <a:t>, </a:t>
            </a:r>
            <a:r>
              <a:rPr lang="zh-CN" altLang="en-US" dirty="0"/>
              <a:t>无差异曲线是主观的。</a:t>
            </a:r>
          </a:p>
        </p:txBody>
      </p:sp>
    </p:spTree>
    <p:extLst>
      <p:ext uri="{BB962C8B-B14F-4D97-AF65-F5344CB8AC3E}">
        <p14:creationId xmlns:p14="http://schemas.microsoft.com/office/powerpoint/2010/main" val="147104220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长期生产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A57B2B80-4DD6-5CF1-650D-6704E2F51B38}"/>
              </a:ext>
            </a:extLst>
          </p:cNvPr>
          <p:cNvSpPr txBox="1"/>
          <p:nvPr/>
        </p:nvSpPr>
        <p:spPr>
          <a:xfrm>
            <a:off x="1368352" y="1103339"/>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等产量线</a:t>
            </a:r>
          </a:p>
        </p:txBody>
      </p:sp>
      <p:sp>
        <p:nvSpPr>
          <p:cNvPr id="4" name="文本框 3">
            <a:extLst>
              <a:ext uri="{FF2B5EF4-FFF2-40B4-BE49-F238E27FC236}">
                <a16:creationId xmlns:a16="http://schemas.microsoft.com/office/drawing/2014/main" id="{E83069BB-F564-5F84-6241-C2570CE3DBCB}"/>
              </a:ext>
            </a:extLst>
          </p:cNvPr>
          <p:cNvSpPr txBox="1"/>
          <p:nvPr/>
        </p:nvSpPr>
        <p:spPr>
          <a:xfrm>
            <a:off x="1675638" y="1751147"/>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等产量线的特征</a:t>
            </a:r>
          </a:p>
        </p:txBody>
      </p:sp>
      <p:graphicFrame>
        <p:nvGraphicFramePr>
          <p:cNvPr id="6" name="图示 5">
            <a:extLst>
              <a:ext uri="{FF2B5EF4-FFF2-40B4-BE49-F238E27FC236}">
                <a16:creationId xmlns:a16="http://schemas.microsoft.com/office/drawing/2014/main" id="{9DD493AA-9882-947C-6F8B-4FA1B581149E}"/>
              </a:ext>
            </a:extLst>
          </p:cNvPr>
          <p:cNvGraphicFramePr/>
          <p:nvPr>
            <p:extLst>
              <p:ext uri="{D42A27DB-BD31-4B8C-83A1-F6EECF244321}">
                <p14:modId xmlns:p14="http://schemas.microsoft.com/office/powerpoint/2010/main" val="43622973"/>
              </p:ext>
            </p:extLst>
          </p:nvPr>
        </p:nvGraphicFramePr>
        <p:xfrm>
          <a:off x="2212848" y="2596896"/>
          <a:ext cx="7406640" cy="3246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5981451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928093"/>
            <a:ext cx="10845800" cy="2837714"/>
            <a:chOff x="673100" y="1392552"/>
            <a:chExt cx="10845800" cy="283771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8" name="îṥ1ídè"/>
            <p:cNvSpPr/>
            <p:nvPr>
              <p:custDataLst>
                <p:tags r:id="rId2"/>
              </p:custDataLst>
            </p:nvPr>
          </p:nvSpPr>
          <p:spPr>
            <a:xfrm>
              <a:off x="7675700" y="297691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20" name="íŝlïḑe"/>
            <p:cNvSpPr/>
            <p:nvPr>
              <p:custDataLst>
                <p:tags r:id="rId3"/>
              </p:custDataLst>
            </p:nvPr>
          </p:nvSpPr>
          <p:spPr>
            <a:xfrm>
              <a:off x="5521952" y="297691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12" name="íśḷiḋé"/>
            <p:cNvSpPr txBox="1"/>
            <p:nvPr/>
          </p:nvSpPr>
          <p:spPr>
            <a:xfrm>
              <a:off x="1159298" y="1392552"/>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边际技术替代率</a:t>
              </a:r>
            </a:p>
          </p:txBody>
        </p:sp>
      </p:grpSp>
      <p:sp>
        <p:nvSpPr>
          <p:cNvPr id="3" name="矩形 2"/>
          <p:cNvSpPr/>
          <p:nvPr/>
        </p:nvSpPr>
        <p:spPr>
          <a:xfrm>
            <a:off x="1438657" y="4089021"/>
            <a:ext cx="10080243" cy="2125582"/>
          </a:xfrm>
          <a:prstGeom prst="rect">
            <a:avLst/>
          </a:prstGeom>
        </p:spPr>
        <p:txBody>
          <a:bodyPr wrap="square">
            <a:spAutoFit/>
          </a:bodyPr>
          <a:lstStyle/>
          <a:p>
            <a:pPr lvl="0">
              <a:lnSpc>
                <a:spcPct val="150000"/>
              </a:lnSpc>
            </a:pPr>
            <a:r>
              <a:rPr lang="zh-CN" altLang="en-US" dirty="0">
                <a:cs typeface="+mn-ea"/>
                <a:sym typeface="+mn-lt"/>
              </a:rPr>
              <a:t>         在生产要素的合理投入区间内</a:t>
            </a:r>
            <a:r>
              <a:rPr lang="en-US" altLang="zh-CN" dirty="0">
                <a:cs typeface="+mn-ea"/>
                <a:sym typeface="+mn-lt"/>
              </a:rPr>
              <a:t>, </a:t>
            </a:r>
            <a:r>
              <a:rPr lang="zh-CN" altLang="en-US" dirty="0">
                <a:cs typeface="+mn-ea"/>
                <a:sym typeface="+mn-lt"/>
              </a:rPr>
              <a:t>等产量线不仅向右下方倾斜</a:t>
            </a:r>
            <a:r>
              <a:rPr lang="en-US" altLang="zh-CN" dirty="0">
                <a:cs typeface="+mn-ea"/>
                <a:sym typeface="+mn-lt"/>
              </a:rPr>
              <a:t>, </a:t>
            </a:r>
            <a:r>
              <a:rPr lang="zh-CN" altLang="en-US" dirty="0">
                <a:cs typeface="+mn-ea"/>
                <a:sym typeface="+mn-lt"/>
              </a:rPr>
              <a:t>而且凸向原点</a:t>
            </a:r>
            <a:r>
              <a:rPr lang="en-US" altLang="zh-CN" dirty="0">
                <a:cs typeface="+mn-ea"/>
                <a:sym typeface="+mn-lt"/>
              </a:rPr>
              <a:t>, </a:t>
            </a:r>
            <a:r>
              <a:rPr lang="zh-CN" altLang="en-US" dirty="0">
                <a:cs typeface="+mn-ea"/>
                <a:sym typeface="+mn-lt"/>
              </a:rPr>
              <a:t>这是由边</a:t>
            </a:r>
          </a:p>
          <a:p>
            <a:pPr lvl="0">
              <a:lnSpc>
                <a:spcPct val="150000"/>
              </a:lnSpc>
            </a:pPr>
            <a:r>
              <a:rPr lang="zh-CN" altLang="en-US" dirty="0">
                <a:cs typeface="+mn-ea"/>
                <a:sym typeface="+mn-lt"/>
              </a:rPr>
              <a:t>际技术替代率递减规律所决定的。 边际技术替代率递减规律是指</a:t>
            </a:r>
            <a:r>
              <a:rPr lang="en-US" altLang="zh-CN" dirty="0">
                <a:cs typeface="+mn-ea"/>
                <a:sym typeface="+mn-lt"/>
              </a:rPr>
              <a:t>, </a:t>
            </a:r>
            <a:r>
              <a:rPr lang="zh-CN" altLang="en-US" dirty="0">
                <a:cs typeface="+mn-ea"/>
                <a:sym typeface="+mn-lt"/>
              </a:rPr>
              <a:t>在保持产量不变的条件</a:t>
            </a:r>
          </a:p>
          <a:p>
            <a:pPr lvl="0">
              <a:lnSpc>
                <a:spcPct val="150000"/>
              </a:lnSpc>
            </a:pPr>
            <a:r>
              <a:rPr lang="zh-CN" altLang="en-US" dirty="0">
                <a:cs typeface="+mn-ea"/>
                <a:sym typeface="+mn-lt"/>
              </a:rPr>
              <a:t>下</a:t>
            </a:r>
            <a:r>
              <a:rPr lang="en-US" altLang="zh-CN" dirty="0">
                <a:cs typeface="+mn-ea"/>
                <a:sym typeface="+mn-lt"/>
              </a:rPr>
              <a:t>, </a:t>
            </a:r>
            <a:r>
              <a:rPr lang="zh-CN" altLang="en-US" dirty="0">
                <a:cs typeface="+mn-ea"/>
                <a:sym typeface="+mn-lt"/>
              </a:rPr>
              <a:t>随着一种生产要素数量的增加</a:t>
            </a:r>
            <a:r>
              <a:rPr lang="en-US" altLang="zh-CN" dirty="0">
                <a:cs typeface="+mn-ea"/>
                <a:sym typeface="+mn-lt"/>
              </a:rPr>
              <a:t>, </a:t>
            </a:r>
            <a:r>
              <a:rPr lang="zh-CN" altLang="en-US" dirty="0">
                <a:cs typeface="+mn-ea"/>
                <a:sym typeface="+mn-lt"/>
              </a:rPr>
              <a:t>每增加</a:t>
            </a:r>
            <a:r>
              <a:rPr lang="en-US" altLang="zh-CN" dirty="0">
                <a:cs typeface="+mn-ea"/>
                <a:sym typeface="+mn-lt"/>
              </a:rPr>
              <a:t>1 </a:t>
            </a:r>
            <a:r>
              <a:rPr lang="zh-CN" altLang="en-US" dirty="0">
                <a:cs typeface="+mn-ea"/>
                <a:sym typeface="+mn-lt"/>
              </a:rPr>
              <a:t>单位该要素所能够替代的另一种生产要素的</a:t>
            </a:r>
          </a:p>
          <a:p>
            <a:pPr lvl="0">
              <a:lnSpc>
                <a:spcPct val="150000"/>
              </a:lnSpc>
            </a:pPr>
            <a:r>
              <a:rPr lang="zh-CN" altLang="en-US" dirty="0">
                <a:cs typeface="+mn-ea"/>
                <a:sym typeface="+mn-lt"/>
              </a:rPr>
              <a:t>数量递减</a:t>
            </a:r>
            <a:r>
              <a:rPr lang="en-US" altLang="zh-CN" dirty="0">
                <a:cs typeface="+mn-ea"/>
                <a:sym typeface="+mn-lt"/>
              </a:rPr>
              <a:t>, </a:t>
            </a:r>
            <a:r>
              <a:rPr lang="zh-CN" altLang="en-US" dirty="0">
                <a:cs typeface="+mn-ea"/>
                <a:sym typeface="+mn-lt"/>
              </a:rPr>
              <a:t>即一种生产要素对另一种生产要素的边际技术替代率随着该生产要素的增加而</a:t>
            </a:r>
          </a:p>
          <a:p>
            <a:pPr lvl="0">
              <a:lnSpc>
                <a:spcPct val="150000"/>
              </a:lnSpc>
            </a:pPr>
            <a:r>
              <a:rPr lang="zh-CN" altLang="en-US" dirty="0">
                <a:cs typeface="+mn-ea"/>
                <a:sym typeface="+mn-lt"/>
              </a:rPr>
              <a:t>递减。</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长期生产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8" name="文本框 7">
            <a:extLst>
              <a:ext uri="{FF2B5EF4-FFF2-40B4-BE49-F238E27FC236}">
                <a16:creationId xmlns:a16="http://schemas.microsoft.com/office/drawing/2014/main" id="{56AC2B5E-837A-8EA0-6D9D-22A54D77B4C3}"/>
              </a:ext>
            </a:extLst>
          </p:cNvPr>
          <p:cNvSpPr txBox="1"/>
          <p:nvPr/>
        </p:nvSpPr>
        <p:spPr>
          <a:xfrm>
            <a:off x="1349062" y="1888662"/>
            <a:ext cx="9288290" cy="1200329"/>
          </a:xfrm>
          <a:prstGeom prst="rect">
            <a:avLst/>
          </a:prstGeom>
          <a:noFill/>
        </p:spPr>
        <p:txBody>
          <a:bodyPr wrap="square">
            <a:spAutoFit/>
          </a:bodyPr>
          <a:lstStyle/>
          <a:p>
            <a:r>
              <a:rPr lang="zh-CN" altLang="en-US" dirty="0"/>
              <a:t>         边际技术替代率</a:t>
            </a:r>
            <a:r>
              <a:rPr lang="en-US" altLang="zh-CN" dirty="0"/>
              <a:t>(Marginal Rate of Technical Substitution, </a:t>
            </a:r>
            <a:r>
              <a:rPr lang="zh-CN" altLang="en-US" dirty="0"/>
              <a:t>简写为 </a:t>
            </a:r>
            <a:r>
              <a:rPr lang="en-US" altLang="zh-CN" dirty="0"/>
              <a:t>MRTS) </a:t>
            </a:r>
            <a:r>
              <a:rPr lang="zh-CN" altLang="en-US" dirty="0"/>
              <a:t>是指在维持产量水平不变的条件下</a:t>
            </a:r>
            <a:r>
              <a:rPr lang="en-US" altLang="zh-CN" dirty="0"/>
              <a:t>, </a:t>
            </a:r>
            <a:r>
              <a:rPr lang="zh-CN" altLang="en-US" dirty="0"/>
              <a:t>增加</a:t>
            </a:r>
            <a:r>
              <a:rPr lang="en-US" altLang="zh-CN" dirty="0"/>
              <a:t>1 </a:t>
            </a:r>
            <a:r>
              <a:rPr lang="zh-CN" altLang="en-US" dirty="0"/>
              <a:t>单位某种生产要素投入量时所减少的另</a:t>
            </a:r>
            <a:r>
              <a:rPr lang="en-US" altLang="zh-CN" dirty="0"/>
              <a:t>—</a:t>
            </a:r>
            <a:r>
              <a:rPr lang="zh-CN" altLang="en-US" dirty="0"/>
              <a:t>种生产要素的投入数量</a:t>
            </a:r>
            <a:r>
              <a:rPr lang="en-US" altLang="zh-CN" dirty="0"/>
              <a:t>, </a:t>
            </a:r>
            <a:r>
              <a:rPr lang="zh-CN" altLang="en-US" dirty="0"/>
              <a:t>用 </a:t>
            </a:r>
            <a:r>
              <a:rPr lang="en-US" altLang="zh-CN" dirty="0"/>
              <a:t>MRTS </a:t>
            </a:r>
            <a:r>
              <a:rPr lang="zh-CN" altLang="en-US" dirty="0"/>
              <a:t>表示。 劳动对资本的边际技术替代率的定义公式为</a:t>
            </a:r>
          </a:p>
          <a:p>
            <a:pPr algn="ctr"/>
            <a:r>
              <a:rPr lang="en-US" altLang="zh-CN" dirty="0"/>
              <a:t>MRTSLK = -</a:t>
            </a:r>
            <a:r>
              <a:rPr lang="el-GR" altLang="zh-CN" dirty="0"/>
              <a:t>Δ</a:t>
            </a:r>
            <a:r>
              <a:rPr lang="en-US" altLang="zh-CN" dirty="0"/>
              <a:t>K/</a:t>
            </a:r>
            <a:r>
              <a:rPr lang="el-GR" altLang="zh-CN" dirty="0"/>
              <a:t>Δ</a:t>
            </a:r>
            <a:r>
              <a:rPr lang="en-US" altLang="zh-CN" dirty="0"/>
              <a:t>L</a:t>
            </a:r>
            <a:endParaRPr lang="zh-CN" altLang="en-US" dirty="0"/>
          </a:p>
        </p:txBody>
      </p:sp>
      <p:sp>
        <p:nvSpPr>
          <p:cNvPr id="5" name="文本框 4">
            <a:extLst>
              <a:ext uri="{FF2B5EF4-FFF2-40B4-BE49-F238E27FC236}">
                <a16:creationId xmlns:a16="http://schemas.microsoft.com/office/drawing/2014/main" id="{71CBECEF-FB58-A832-77D5-18C201900E22}"/>
              </a:ext>
            </a:extLst>
          </p:cNvPr>
          <p:cNvSpPr txBox="1"/>
          <p:nvPr/>
        </p:nvSpPr>
        <p:spPr>
          <a:xfrm>
            <a:off x="1703070" y="1501622"/>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边际技术替代率的含义</a:t>
            </a:r>
          </a:p>
        </p:txBody>
      </p:sp>
      <p:sp>
        <p:nvSpPr>
          <p:cNvPr id="4" name="文本框 3">
            <a:extLst>
              <a:ext uri="{FF2B5EF4-FFF2-40B4-BE49-F238E27FC236}">
                <a16:creationId xmlns:a16="http://schemas.microsoft.com/office/drawing/2014/main" id="{293CB2EB-E74B-B637-4C05-054ED4946103}"/>
              </a:ext>
            </a:extLst>
          </p:cNvPr>
          <p:cNvSpPr txBox="1"/>
          <p:nvPr/>
        </p:nvSpPr>
        <p:spPr>
          <a:xfrm>
            <a:off x="1768989" y="3439583"/>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边际技术替代率递减规律</a:t>
            </a:r>
          </a:p>
        </p:txBody>
      </p:sp>
    </p:spTree>
    <p:extLst>
      <p:ext uri="{BB962C8B-B14F-4D97-AF65-F5344CB8AC3E}">
        <p14:creationId xmlns:p14="http://schemas.microsoft.com/office/powerpoint/2010/main" val="21337576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1AC4199-414C-4328-10E9-26E565B77BC2}"/>
              </a:ext>
            </a:extLst>
          </p:cNvPr>
          <p:cNvPicPr>
            <a:picLocks noChangeAspect="1"/>
          </p:cNvPicPr>
          <p:nvPr/>
        </p:nvPicPr>
        <p:blipFill>
          <a:blip r:embed="rId2"/>
          <a:stretch>
            <a:fillRect/>
          </a:stretch>
        </p:blipFill>
        <p:spPr>
          <a:xfrm>
            <a:off x="2440686" y="197930"/>
            <a:ext cx="7061729" cy="6660070"/>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长期生产</a:t>
            </a:r>
          </a:p>
        </p:txBody>
      </p:sp>
      <p:sp>
        <p:nvSpPr>
          <p:cNvPr id="6" name="矩形 5"/>
          <p:cNvSpPr/>
          <p:nvPr/>
        </p:nvSpPr>
        <p:spPr>
          <a:xfrm>
            <a:off x="1731946" y="1160663"/>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四</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规模报酬</a:t>
            </a:r>
          </a:p>
        </p:txBody>
      </p:sp>
      <p:sp>
        <p:nvSpPr>
          <p:cNvPr id="23" name="矩形 22"/>
          <p:cNvSpPr/>
          <p:nvPr/>
        </p:nvSpPr>
        <p:spPr>
          <a:xfrm>
            <a:off x="1426465" y="1877078"/>
            <a:ext cx="10332548" cy="4743222"/>
          </a:xfrm>
          <a:prstGeom prst="rect">
            <a:avLst/>
          </a:prstGeom>
        </p:spPr>
        <p:txBody>
          <a:bodyPr wrap="square">
            <a:spAutoFit/>
          </a:bodyPr>
          <a:lstStyle/>
          <a:p>
            <a:pPr lvl="0" indent="457200">
              <a:lnSpc>
                <a:spcPct val="130000"/>
              </a:lnSpc>
            </a:pPr>
            <a:r>
              <a:rPr lang="zh-CN" altLang="en-US" dirty="0">
                <a:solidFill>
                  <a:srgbClr val="000000"/>
                </a:solidFill>
                <a:cs typeface="+mn-ea"/>
                <a:sym typeface="+mn-lt"/>
              </a:rPr>
              <a:t>规模报酬变动可以分为规模报酬不变、 规模报酬递增和规模报酬递减三种情况。令生产函数为</a:t>
            </a:r>
            <a:r>
              <a:rPr lang="en-US" altLang="zh-CN" dirty="0">
                <a:solidFill>
                  <a:srgbClr val="000000"/>
                </a:solidFill>
                <a:cs typeface="+mn-ea"/>
                <a:sym typeface="+mn-lt"/>
              </a:rPr>
              <a:t>Q =f (L , K ) , </a:t>
            </a:r>
            <a:r>
              <a:rPr lang="zh-CN" altLang="en-US" dirty="0">
                <a:solidFill>
                  <a:srgbClr val="000000"/>
                </a:solidFill>
                <a:cs typeface="+mn-ea"/>
                <a:sym typeface="+mn-lt"/>
              </a:rPr>
              <a:t>且常数</a:t>
            </a:r>
            <a:r>
              <a:rPr lang="en-US" altLang="zh-CN" dirty="0">
                <a:solidFill>
                  <a:srgbClr val="000000"/>
                </a:solidFill>
                <a:cs typeface="+mn-ea"/>
                <a:sym typeface="+mn-lt"/>
              </a:rPr>
              <a:t>λ &gt;1, </a:t>
            </a:r>
            <a:r>
              <a:rPr lang="zh-CN" altLang="en-US" dirty="0">
                <a:solidFill>
                  <a:srgbClr val="000000"/>
                </a:solidFill>
                <a:cs typeface="+mn-ea"/>
                <a:sym typeface="+mn-lt"/>
              </a:rPr>
              <a:t>于是有</a:t>
            </a:r>
          </a:p>
          <a:p>
            <a:pPr lvl="0" indent="457200">
              <a:lnSpc>
                <a:spcPct val="130000"/>
              </a:lnSpc>
            </a:pPr>
            <a:r>
              <a:rPr lang="zh-CN" altLang="en-US" dirty="0">
                <a:solidFill>
                  <a:srgbClr val="000000"/>
                </a:solidFill>
                <a:cs typeface="+mn-ea"/>
                <a:sym typeface="+mn-lt"/>
              </a:rPr>
              <a:t>如果</a:t>
            </a:r>
            <a:r>
              <a:rPr lang="en-US" altLang="zh-CN" dirty="0">
                <a:solidFill>
                  <a:srgbClr val="000000"/>
                </a:solidFill>
                <a:cs typeface="+mn-ea"/>
                <a:sym typeface="+mn-lt"/>
              </a:rPr>
              <a:t>f (</a:t>
            </a:r>
            <a:r>
              <a:rPr lang="en-US" altLang="zh-CN" dirty="0" err="1">
                <a:solidFill>
                  <a:srgbClr val="000000"/>
                </a:solidFill>
                <a:cs typeface="+mn-ea"/>
                <a:sym typeface="+mn-lt"/>
              </a:rPr>
              <a:t>λL</a:t>
            </a:r>
            <a:r>
              <a:rPr lang="en-US" altLang="zh-CN" dirty="0">
                <a:solidFill>
                  <a:srgbClr val="000000"/>
                </a:solidFill>
                <a:cs typeface="+mn-ea"/>
                <a:sym typeface="+mn-lt"/>
              </a:rPr>
              <a:t> ,</a:t>
            </a:r>
            <a:r>
              <a:rPr lang="en-US" altLang="zh-CN" dirty="0" err="1">
                <a:solidFill>
                  <a:srgbClr val="000000"/>
                </a:solidFill>
                <a:cs typeface="+mn-ea"/>
                <a:sym typeface="+mn-lt"/>
              </a:rPr>
              <a:t>λK</a:t>
            </a:r>
            <a:r>
              <a:rPr lang="en-US" altLang="zh-CN" dirty="0">
                <a:solidFill>
                  <a:srgbClr val="000000"/>
                </a:solidFill>
                <a:cs typeface="+mn-ea"/>
                <a:sym typeface="+mn-lt"/>
              </a:rPr>
              <a:t> ) =</a:t>
            </a:r>
            <a:r>
              <a:rPr lang="en-US" altLang="zh-CN" dirty="0" err="1">
                <a:solidFill>
                  <a:srgbClr val="000000"/>
                </a:solidFill>
                <a:cs typeface="+mn-ea"/>
                <a:sym typeface="+mn-lt"/>
              </a:rPr>
              <a:t>λf</a:t>
            </a:r>
            <a:r>
              <a:rPr lang="en-US" altLang="zh-CN" dirty="0">
                <a:solidFill>
                  <a:srgbClr val="000000"/>
                </a:solidFill>
                <a:cs typeface="+mn-ea"/>
                <a:sym typeface="+mn-lt"/>
              </a:rPr>
              <a:t> (L , K ) , </a:t>
            </a:r>
            <a:r>
              <a:rPr lang="zh-CN" altLang="en-US" dirty="0">
                <a:solidFill>
                  <a:srgbClr val="000000"/>
                </a:solidFill>
                <a:cs typeface="+mn-ea"/>
                <a:sym typeface="+mn-lt"/>
              </a:rPr>
              <a:t>那么为规模报酬不变。 规模报酬不变是指产量增加的比例等于各种生产要素投入量增加的比例。</a:t>
            </a:r>
          </a:p>
          <a:p>
            <a:pPr lvl="0" indent="457200">
              <a:lnSpc>
                <a:spcPct val="130000"/>
              </a:lnSpc>
            </a:pPr>
            <a:r>
              <a:rPr lang="zh-CN" altLang="en-US" dirty="0">
                <a:solidFill>
                  <a:srgbClr val="000000"/>
                </a:solidFill>
                <a:cs typeface="+mn-ea"/>
                <a:sym typeface="+mn-lt"/>
              </a:rPr>
              <a:t>如果</a:t>
            </a:r>
            <a:r>
              <a:rPr lang="en-US" altLang="zh-CN" dirty="0">
                <a:solidFill>
                  <a:srgbClr val="000000"/>
                </a:solidFill>
                <a:cs typeface="+mn-ea"/>
                <a:sym typeface="+mn-lt"/>
              </a:rPr>
              <a:t>f (</a:t>
            </a:r>
            <a:r>
              <a:rPr lang="en-US" altLang="zh-CN" dirty="0" err="1">
                <a:solidFill>
                  <a:srgbClr val="000000"/>
                </a:solidFill>
                <a:cs typeface="+mn-ea"/>
                <a:sym typeface="+mn-lt"/>
              </a:rPr>
              <a:t>λL</a:t>
            </a:r>
            <a:r>
              <a:rPr lang="en-US" altLang="zh-CN" dirty="0">
                <a:solidFill>
                  <a:srgbClr val="000000"/>
                </a:solidFill>
                <a:cs typeface="+mn-ea"/>
                <a:sym typeface="+mn-lt"/>
              </a:rPr>
              <a:t> ,</a:t>
            </a:r>
            <a:r>
              <a:rPr lang="en-US" altLang="zh-CN" dirty="0" err="1">
                <a:solidFill>
                  <a:srgbClr val="000000"/>
                </a:solidFill>
                <a:cs typeface="+mn-ea"/>
                <a:sym typeface="+mn-lt"/>
              </a:rPr>
              <a:t>λK</a:t>
            </a:r>
            <a:r>
              <a:rPr lang="en-US" altLang="zh-CN" dirty="0">
                <a:solidFill>
                  <a:srgbClr val="000000"/>
                </a:solidFill>
                <a:cs typeface="+mn-ea"/>
                <a:sym typeface="+mn-lt"/>
              </a:rPr>
              <a:t> ) &gt;</a:t>
            </a:r>
            <a:r>
              <a:rPr lang="en-US" altLang="zh-CN" dirty="0" err="1">
                <a:solidFill>
                  <a:srgbClr val="000000"/>
                </a:solidFill>
                <a:cs typeface="+mn-ea"/>
                <a:sym typeface="+mn-lt"/>
              </a:rPr>
              <a:t>λf</a:t>
            </a:r>
            <a:r>
              <a:rPr lang="en-US" altLang="zh-CN" dirty="0">
                <a:solidFill>
                  <a:srgbClr val="000000"/>
                </a:solidFill>
                <a:cs typeface="+mn-ea"/>
                <a:sym typeface="+mn-lt"/>
              </a:rPr>
              <a:t> (L , K ) , </a:t>
            </a:r>
            <a:r>
              <a:rPr lang="zh-CN" altLang="en-US" dirty="0">
                <a:solidFill>
                  <a:srgbClr val="000000"/>
                </a:solidFill>
                <a:cs typeface="+mn-ea"/>
                <a:sym typeface="+mn-lt"/>
              </a:rPr>
              <a:t>那么为规模报酬递增。 规模报酬递增是指产量增加的比例大于各种生产要素投入量增加的比例。</a:t>
            </a:r>
          </a:p>
          <a:p>
            <a:pPr lvl="0" indent="457200">
              <a:lnSpc>
                <a:spcPct val="130000"/>
              </a:lnSpc>
            </a:pPr>
            <a:r>
              <a:rPr lang="zh-CN" altLang="en-US" dirty="0">
                <a:solidFill>
                  <a:srgbClr val="000000"/>
                </a:solidFill>
                <a:cs typeface="+mn-ea"/>
                <a:sym typeface="+mn-lt"/>
              </a:rPr>
              <a:t>如果</a:t>
            </a:r>
            <a:r>
              <a:rPr lang="en-US" altLang="zh-CN" dirty="0">
                <a:solidFill>
                  <a:srgbClr val="000000"/>
                </a:solidFill>
                <a:cs typeface="+mn-ea"/>
                <a:sym typeface="+mn-lt"/>
              </a:rPr>
              <a:t>f (</a:t>
            </a:r>
            <a:r>
              <a:rPr lang="en-US" altLang="zh-CN" dirty="0" err="1">
                <a:solidFill>
                  <a:srgbClr val="000000"/>
                </a:solidFill>
                <a:cs typeface="+mn-ea"/>
                <a:sym typeface="+mn-lt"/>
              </a:rPr>
              <a:t>λL</a:t>
            </a:r>
            <a:r>
              <a:rPr lang="en-US" altLang="zh-CN" dirty="0">
                <a:solidFill>
                  <a:srgbClr val="000000"/>
                </a:solidFill>
                <a:cs typeface="+mn-ea"/>
                <a:sym typeface="+mn-lt"/>
              </a:rPr>
              <a:t> ,</a:t>
            </a:r>
            <a:r>
              <a:rPr lang="en-US" altLang="zh-CN" dirty="0" err="1">
                <a:solidFill>
                  <a:srgbClr val="000000"/>
                </a:solidFill>
                <a:cs typeface="+mn-ea"/>
                <a:sym typeface="+mn-lt"/>
              </a:rPr>
              <a:t>λK</a:t>
            </a:r>
            <a:r>
              <a:rPr lang="en-US" altLang="zh-CN" dirty="0">
                <a:solidFill>
                  <a:srgbClr val="000000"/>
                </a:solidFill>
                <a:cs typeface="+mn-ea"/>
                <a:sym typeface="+mn-lt"/>
              </a:rPr>
              <a:t> ) &lt;</a:t>
            </a:r>
            <a:r>
              <a:rPr lang="en-US" altLang="zh-CN" dirty="0" err="1">
                <a:solidFill>
                  <a:srgbClr val="000000"/>
                </a:solidFill>
                <a:cs typeface="+mn-ea"/>
                <a:sym typeface="+mn-lt"/>
              </a:rPr>
              <a:t>λf</a:t>
            </a:r>
            <a:r>
              <a:rPr lang="en-US" altLang="zh-CN" dirty="0">
                <a:solidFill>
                  <a:srgbClr val="000000"/>
                </a:solidFill>
                <a:cs typeface="+mn-ea"/>
                <a:sym typeface="+mn-lt"/>
              </a:rPr>
              <a:t> (L , K ) , </a:t>
            </a:r>
            <a:r>
              <a:rPr lang="zh-CN" altLang="en-US" dirty="0">
                <a:solidFill>
                  <a:srgbClr val="000000"/>
                </a:solidFill>
                <a:cs typeface="+mn-ea"/>
                <a:sym typeface="+mn-lt"/>
              </a:rPr>
              <a:t>那么为规模报酬递减。 规模报酬递减是指产量增加的比例小于各种生产要素投入量增加的比例。</a:t>
            </a:r>
          </a:p>
          <a:p>
            <a:pPr lvl="0" indent="457200">
              <a:lnSpc>
                <a:spcPct val="130000"/>
              </a:lnSpc>
            </a:pPr>
            <a:r>
              <a:rPr lang="zh-CN" altLang="en-US" dirty="0">
                <a:solidFill>
                  <a:srgbClr val="000000"/>
                </a:solidFill>
                <a:cs typeface="+mn-ea"/>
                <a:sym typeface="+mn-lt"/>
              </a:rPr>
              <a:t>柯布</a:t>
            </a:r>
            <a:r>
              <a:rPr lang="en-US" altLang="zh-CN" dirty="0">
                <a:solidFill>
                  <a:srgbClr val="000000"/>
                </a:solidFill>
                <a:cs typeface="+mn-ea"/>
                <a:sym typeface="+mn-lt"/>
              </a:rPr>
              <a:t>-</a:t>
            </a:r>
            <a:r>
              <a:rPr lang="zh-CN" altLang="en-US" dirty="0">
                <a:solidFill>
                  <a:srgbClr val="000000"/>
                </a:solidFill>
                <a:cs typeface="+mn-ea"/>
                <a:sym typeface="+mn-lt"/>
              </a:rPr>
              <a:t>道格拉斯生产函数判断规模报酬情况有一个简单方法</a:t>
            </a:r>
            <a:r>
              <a:rPr lang="en-US" altLang="zh-CN" dirty="0">
                <a:solidFill>
                  <a:srgbClr val="000000"/>
                </a:solidFill>
                <a:cs typeface="+mn-ea"/>
                <a:sym typeface="+mn-lt"/>
              </a:rPr>
              <a:t>, </a:t>
            </a:r>
            <a:r>
              <a:rPr lang="zh-CN" altLang="en-US" dirty="0">
                <a:solidFill>
                  <a:srgbClr val="000000"/>
                </a:solidFill>
                <a:cs typeface="+mn-ea"/>
                <a:sym typeface="+mn-lt"/>
              </a:rPr>
              <a:t>以形式为 </a:t>
            </a:r>
            <a:r>
              <a:rPr lang="en-US" altLang="zh-CN" dirty="0">
                <a:solidFill>
                  <a:srgbClr val="000000"/>
                </a:solidFill>
                <a:cs typeface="+mn-ea"/>
                <a:sym typeface="+mn-lt"/>
              </a:rPr>
              <a:t>Q =ALαKβ </a:t>
            </a:r>
            <a:r>
              <a:rPr lang="zh-CN" altLang="en-US" dirty="0">
                <a:solidFill>
                  <a:srgbClr val="000000"/>
                </a:solidFill>
                <a:cs typeface="+mn-ea"/>
                <a:sym typeface="+mn-lt"/>
              </a:rPr>
              <a:t>的柯布</a:t>
            </a:r>
            <a:r>
              <a:rPr lang="en-US" altLang="zh-CN" dirty="0">
                <a:solidFill>
                  <a:srgbClr val="000000"/>
                </a:solidFill>
                <a:cs typeface="+mn-ea"/>
                <a:sym typeface="+mn-lt"/>
              </a:rPr>
              <a:t>-</a:t>
            </a:r>
            <a:r>
              <a:rPr lang="zh-CN" altLang="en-US" dirty="0">
                <a:solidFill>
                  <a:srgbClr val="000000"/>
                </a:solidFill>
                <a:cs typeface="+mn-ea"/>
                <a:sym typeface="+mn-lt"/>
              </a:rPr>
              <a:t>道格拉斯生产函数为例</a:t>
            </a:r>
            <a:r>
              <a:rPr lang="en-US" altLang="zh-CN" dirty="0">
                <a:solidFill>
                  <a:srgbClr val="000000"/>
                </a:solidFill>
                <a:cs typeface="+mn-ea"/>
                <a:sym typeface="+mn-lt"/>
              </a:rPr>
              <a:t>:</a:t>
            </a:r>
          </a:p>
          <a:p>
            <a:pPr lvl="0" algn="ctr">
              <a:lnSpc>
                <a:spcPct val="130000"/>
              </a:lnSpc>
            </a:pPr>
            <a:r>
              <a:rPr lang="zh-CN" altLang="en-US" dirty="0">
                <a:solidFill>
                  <a:srgbClr val="000000"/>
                </a:solidFill>
                <a:cs typeface="+mn-ea"/>
                <a:sym typeface="+mn-lt"/>
              </a:rPr>
              <a:t>若</a:t>
            </a:r>
            <a:r>
              <a:rPr lang="en-US" altLang="zh-CN" dirty="0">
                <a:solidFill>
                  <a:srgbClr val="000000"/>
                </a:solidFill>
                <a:cs typeface="+mn-ea"/>
                <a:sym typeface="+mn-lt"/>
              </a:rPr>
              <a:t>α +β &gt;1, </a:t>
            </a:r>
            <a:r>
              <a:rPr lang="zh-CN" altLang="en-US" dirty="0">
                <a:solidFill>
                  <a:srgbClr val="000000"/>
                </a:solidFill>
                <a:cs typeface="+mn-ea"/>
                <a:sym typeface="+mn-lt"/>
              </a:rPr>
              <a:t>则为规模报酬递增。</a:t>
            </a:r>
          </a:p>
          <a:p>
            <a:pPr lvl="0" algn="ctr">
              <a:lnSpc>
                <a:spcPct val="130000"/>
              </a:lnSpc>
            </a:pPr>
            <a:r>
              <a:rPr lang="zh-CN" altLang="en-US" dirty="0">
                <a:solidFill>
                  <a:srgbClr val="000000"/>
                </a:solidFill>
                <a:cs typeface="+mn-ea"/>
                <a:sym typeface="+mn-lt"/>
              </a:rPr>
              <a:t>若</a:t>
            </a:r>
            <a:r>
              <a:rPr lang="en-US" altLang="zh-CN" dirty="0">
                <a:solidFill>
                  <a:srgbClr val="000000"/>
                </a:solidFill>
                <a:cs typeface="+mn-ea"/>
                <a:sym typeface="+mn-lt"/>
              </a:rPr>
              <a:t>α +β =1, </a:t>
            </a:r>
            <a:r>
              <a:rPr lang="zh-CN" altLang="en-US" dirty="0">
                <a:solidFill>
                  <a:srgbClr val="000000"/>
                </a:solidFill>
                <a:cs typeface="+mn-ea"/>
                <a:sym typeface="+mn-lt"/>
              </a:rPr>
              <a:t>则为规模报酬不变。</a:t>
            </a:r>
          </a:p>
          <a:p>
            <a:pPr lvl="0" algn="ctr">
              <a:lnSpc>
                <a:spcPct val="130000"/>
              </a:lnSpc>
            </a:pPr>
            <a:r>
              <a:rPr lang="zh-CN" altLang="en-US" dirty="0">
                <a:solidFill>
                  <a:srgbClr val="000000"/>
                </a:solidFill>
                <a:cs typeface="+mn-ea"/>
                <a:sym typeface="+mn-lt"/>
              </a:rPr>
              <a:t>若</a:t>
            </a:r>
            <a:r>
              <a:rPr lang="en-US" altLang="zh-CN" dirty="0">
                <a:solidFill>
                  <a:srgbClr val="000000"/>
                </a:solidFill>
                <a:cs typeface="+mn-ea"/>
                <a:sym typeface="+mn-lt"/>
              </a:rPr>
              <a:t>α +β &lt;1, </a:t>
            </a:r>
            <a:r>
              <a:rPr lang="zh-CN" altLang="en-US" dirty="0">
                <a:solidFill>
                  <a:srgbClr val="000000"/>
                </a:solidFill>
                <a:cs typeface="+mn-ea"/>
                <a:sym typeface="+mn-lt"/>
              </a:rPr>
              <a:t>则为规模报酬递减。</a:t>
            </a:r>
            <a:endParaRPr lang="zh-CN" altLang="en-US" sz="1600" dirty="0">
              <a:solidFill>
                <a:srgbClr val="002FA7"/>
              </a:solidFill>
              <a:cs typeface="+mn-ea"/>
              <a:sym typeface="+mn-lt"/>
            </a:endParaRPr>
          </a:p>
        </p:txBody>
      </p:sp>
    </p:spTree>
    <p:extLst>
      <p:ext uri="{BB962C8B-B14F-4D97-AF65-F5344CB8AC3E}">
        <p14:creationId xmlns:p14="http://schemas.microsoft.com/office/powerpoint/2010/main" val="88251662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成本理论</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短期成本函数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经济学中的成本</a:t>
            </a:r>
          </a:p>
        </p:txBody>
      </p:sp>
      <p:graphicFrame>
        <p:nvGraphicFramePr>
          <p:cNvPr id="3" name="图示 2">
            <a:extLst>
              <a:ext uri="{FF2B5EF4-FFF2-40B4-BE49-F238E27FC236}">
                <a16:creationId xmlns:a16="http://schemas.microsoft.com/office/drawing/2014/main" id="{3E532A9E-5B83-913C-43C2-0EF210AF0E6F}"/>
              </a:ext>
            </a:extLst>
          </p:cNvPr>
          <p:cNvGraphicFramePr/>
          <p:nvPr>
            <p:extLst>
              <p:ext uri="{D42A27DB-BD31-4B8C-83A1-F6EECF244321}">
                <p14:modId xmlns:p14="http://schemas.microsoft.com/office/powerpoint/2010/main" val="2737394358"/>
              </p:ext>
            </p:extLst>
          </p:nvPr>
        </p:nvGraphicFramePr>
        <p:xfrm>
          <a:off x="1517904" y="1828800"/>
          <a:ext cx="5321808" cy="4910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图片 10">
            <a:extLst>
              <a:ext uri="{FF2B5EF4-FFF2-40B4-BE49-F238E27FC236}">
                <a16:creationId xmlns:a16="http://schemas.microsoft.com/office/drawing/2014/main" id="{7C802375-AA90-4D9A-975C-961420203DB2}"/>
              </a:ext>
            </a:extLst>
          </p:cNvPr>
          <p:cNvPicPr>
            <a:picLocks noChangeAspect="1"/>
          </p:cNvPicPr>
          <p:nvPr/>
        </p:nvPicPr>
        <p:blipFill>
          <a:blip r:embed="rId8"/>
          <a:stretch>
            <a:fillRect/>
          </a:stretch>
        </p:blipFill>
        <p:spPr>
          <a:xfrm>
            <a:off x="6677406" y="3521344"/>
            <a:ext cx="5153025" cy="3114675"/>
          </a:xfrm>
          <a:prstGeom prst="rect">
            <a:avLst/>
          </a:prstGeom>
        </p:spPr>
      </p:pic>
      <p:sp>
        <p:nvSpPr>
          <p:cNvPr id="13" name="文本框 12">
            <a:extLst>
              <a:ext uri="{FF2B5EF4-FFF2-40B4-BE49-F238E27FC236}">
                <a16:creationId xmlns:a16="http://schemas.microsoft.com/office/drawing/2014/main" id="{89804D0E-F11C-49EE-B1D8-F0B48BA9D43E}"/>
              </a:ext>
            </a:extLst>
          </p:cNvPr>
          <p:cNvSpPr txBox="1"/>
          <p:nvPr/>
        </p:nvSpPr>
        <p:spPr>
          <a:xfrm>
            <a:off x="6505194" y="1305331"/>
            <a:ext cx="7989570" cy="2031325"/>
          </a:xfrm>
          <a:prstGeom prst="rect">
            <a:avLst/>
          </a:prstGeom>
          <a:noFill/>
        </p:spPr>
        <p:txBody>
          <a:bodyPr wrap="square">
            <a:spAutoFit/>
          </a:bodyPr>
          <a:lstStyle/>
          <a:p>
            <a:r>
              <a:rPr lang="zh-CN" altLang="en-US" dirty="0"/>
              <a:t>会计利润、 经济利润和正常利润之间有如下关系</a:t>
            </a:r>
            <a:r>
              <a:rPr lang="en-US" altLang="zh-CN" dirty="0"/>
              <a:t>:</a:t>
            </a:r>
          </a:p>
          <a:p>
            <a:r>
              <a:rPr lang="zh-CN" altLang="en-US" dirty="0"/>
              <a:t>会计利润</a:t>
            </a:r>
            <a:r>
              <a:rPr lang="en-US" altLang="zh-CN" dirty="0"/>
              <a:t>= </a:t>
            </a:r>
            <a:r>
              <a:rPr lang="zh-CN" altLang="en-US" dirty="0"/>
              <a:t>总收益</a:t>
            </a:r>
            <a:r>
              <a:rPr lang="en-US" altLang="zh-CN" dirty="0"/>
              <a:t>- </a:t>
            </a:r>
            <a:r>
              <a:rPr lang="zh-CN" altLang="en-US" dirty="0"/>
              <a:t>会计成本</a:t>
            </a:r>
            <a:r>
              <a:rPr lang="en-US" altLang="zh-CN" dirty="0"/>
              <a:t>= </a:t>
            </a:r>
            <a:r>
              <a:rPr lang="zh-CN" altLang="en-US" dirty="0"/>
              <a:t>总收益</a:t>
            </a:r>
            <a:r>
              <a:rPr lang="en-US" altLang="zh-CN" dirty="0"/>
              <a:t>- </a:t>
            </a:r>
            <a:r>
              <a:rPr lang="zh-CN" altLang="en-US" dirty="0"/>
              <a:t>显性成本</a:t>
            </a:r>
          </a:p>
          <a:p>
            <a:r>
              <a:rPr lang="zh-CN" altLang="en-US" dirty="0"/>
              <a:t>正常利润</a:t>
            </a:r>
            <a:r>
              <a:rPr lang="en-US" altLang="zh-CN" dirty="0"/>
              <a:t>= </a:t>
            </a:r>
            <a:r>
              <a:rPr lang="zh-CN" altLang="en-US" dirty="0"/>
              <a:t>隐性成本</a:t>
            </a:r>
          </a:p>
          <a:p>
            <a:r>
              <a:rPr lang="zh-CN" altLang="en-US" dirty="0"/>
              <a:t>经济利润</a:t>
            </a:r>
            <a:r>
              <a:rPr lang="en-US" altLang="zh-CN" dirty="0"/>
              <a:t>= </a:t>
            </a:r>
            <a:r>
              <a:rPr lang="zh-CN" altLang="en-US" dirty="0"/>
              <a:t>总收益</a:t>
            </a:r>
            <a:r>
              <a:rPr lang="en-US" altLang="zh-CN" dirty="0"/>
              <a:t>- </a:t>
            </a:r>
            <a:r>
              <a:rPr lang="zh-CN" altLang="en-US" dirty="0"/>
              <a:t>经济成本</a:t>
            </a:r>
            <a:endParaRPr lang="en-US" altLang="zh-CN" dirty="0"/>
          </a:p>
          <a:p>
            <a:r>
              <a:rPr lang="en-US" altLang="zh-CN" dirty="0"/>
              <a:t>                  = </a:t>
            </a:r>
            <a:r>
              <a:rPr lang="zh-CN" altLang="en-US" dirty="0"/>
              <a:t>总收益</a:t>
            </a:r>
            <a:r>
              <a:rPr lang="en-US" altLang="zh-CN" dirty="0"/>
              <a:t>- (</a:t>
            </a:r>
            <a:r>
              <a:rPr lang="zh-CN" altLang="en-US" dirty="0"/>
              <a:t>显性成本</a:t>
            </a:r>
            <a:r>
              <a:rPr lang="en-US" altLang="zh-CN" dirty="0"/>
              <a:t>+ </a:t>
            </a:r>
            <a:r>
              <a:rPr lang="zh-CN" altLang="en-US" dirty="0"/>
              <a:t>隐性成本</a:t>
            </a:r>
            <a:r>
              <a:rPr lang="en-US" altLang="zh-CN" dirty="0"/>
              <a:t>)</a:t>
            </a:r>
          </a:p>
          <a:p>
            <a:r>
              <a:rPr lang="en-US" altLang="zh-CN" dirty="0"/>
              <a:t>                  = </a:t>
            </a:r>
            <a:r>
              <a:rPr lang="zh-CN" altLang="en-US" dirty="0"/>
              <a:t>会计利润</a:t>
            </a:r>
            <a:r>
              <a:rPr lang="en-US" altLang="zh-CN" dirty="0"/>
              <a:t>- </a:t>
            </a:r>
            <a:r>
              <a:rPr lang="zh-CN" altLang="en-US" dirty="0"/>
              <a:t>隐性成本</a:t>
            </a:r>
          </a:p>
          <a:p>
            <a:r>
              <a:rPr lang="en-US" altLang="zh-CN" dirty="0"/>
              <a:t>                  = </a:t>
            </a:r>
            <a:r>
              <a:rPr lang="zh-CN" altLang="en-US" dirty="0"/>
              <a:t>会计利润</a:t>
            </a:r>
            <a:r>
              <a:rPr lang="en-US" altLang="zh-CN" dirty="0"/>
              <a:t>- </a:t>
            </a:r>
            <a:r>
              <a:rPr lang="zh-CN" altLang="en-US" dirty="0"/>
              <a:t>正常利润</a:t>
            </a:r>
          </a:p>
        </p:txBody>
      </p:sp>
    </p:spTree>
    <p:extLst>
      <p:ext uri="{BB962C8B-B14F-4D97-AF65-F5344CB8AC3E}">
        <p14:creationId xmlns:p14="http://schemas.microsoft.com/office/powerpoint/2010/main" val="417973899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短期成本函数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短期成本</a:t>
            </a:r>
          </a:p>
        </p:txBody>
      </p:sp>
      <p:sp>
        <p:nvSpPr>
          <p:cNvPr id="7" name="文本框 6">
            <a:extLst>
              <a:ext uri="{FF2B5EF4-FFF2-40B4-BE49-F238E27FC236}">
                <a16:creationId xmlns:a16="http://schemas.microsoft.com/office/drawing/2014/main" id="{CF92D79E-62EF-C03E-35AF-7A1C60621F69}"/>
              </a:ext>
            </a:extLst>
          </p:cNvPr>
          <p:cNvSpPr txBox="1"/>
          <p:nvPr/>
        </p:nvSpPr>
        <p:spPr>
          <a:xfrm>
            <a:off x="2018932" y="1968595"/>
            <a:ext cx="8396084" cy="286232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总成本、 固定成本和可变成本</a:t>
            </a:r>
            <a:endParaRPr lang="en-US" altLang="zh-CN" b="1" dirty="0">
              <a:solidFill>
                <a:schemeClr val="accent2"/>
              </a:solidFill>
            </a:endParaRPr>
          </a:p>
          <a:p>
            <a:endParaRPr lang="zh-CN" altLang="en-US" sz="2000" b="1" dirty="0"/>
          </a:p>
          <a:p>
            <a:r>
              <a:rPr lang="zh-CN" altLang="en-US" sz="2000" dirty="0"/>
              <a:t>         企业为生产既定产量所需要的生产要素投入的费用就是该产量下的总成本</a:t>
            </a:r>
            <a:r>
              <a:rPr lang="en-US" altLang="zh-CN" sz="2000" dirty="0"/>
              <a:t>, </a:t>
            </a:r>
            <a:r>
              <a:rPr lang="zh-CN" altLang="en-US" sz="2000" dirty="0"/>
              <a:t>它由固定成本和可变成本两部分构成。 固定成本又称不变成本</a:t>
            </a:r>
            <a:r>
              <a:rPr lang="en-US" altLang="zh-CN" sz="2000" dirty="0"/>
              <a:t>, </a:t>
            </a:r>
            <a:r>
              <a:rPr lang="zh-CN" altLang="en-US" sz="2000" dirty="0"/>
              <a:t>是指不随企业产量变动而变动的那部分成本</a:t>
            </a:r>
            <a:r>
              <a:rPr lang="en-US" altLang="zh-CN" sz="2000" dirty="0"/>
              <a:t>, </a:t>
            </a:r>
            <a:r>
              <a:rPr lang="zh-CN" altLang="en-US" sz="2000" dirty="0"/>
              <a:t>它对应着不变投入的费用</a:t>
            </a:r>
            <a:r>
              <a:rPr lang="en-US" altLang="zh-CN" sz="2000" dirty="0"/>
              <a:t>; </a:t>
            </a:r>
            <a:r>
              <a:rPr lang="zh-CN" altLang="en-US" sz="2000" dirty="0"/>
              <a:t>可变成本是指随着企业产量变动而变动的那部分成本</a:t>
            </a:r>
            <a:r>
              <a:rPr lang="en-US" altLang="zh-CN" sz="2000" dirty="0"/>
              <a:t>, </a:t>
            </a:r>
            <a:r>
              <a:rPr lang="zh-CN" altLang="en-US" sz="2000" dirty="0"/>
              <a:t>它对应着可变投入的费用。 用</a:t>
            </a:r>
            <a:r>
              <a:rPr lang="en-US" altLang="zh-CN" sz="2000" dirty="0"/>
              <a:t>TC </a:t>
            </a:r>
            <a:r>
              <a:rPr lang="zh-CN" altLang="en-US" sz="2000" dirty="0"/>
              <a:t>、</a:t>
            </a:r>
            <a:r>
              <a:rPr lang="en-US" altLang="zh-CN" sz="2000" dirty="0"/>
              <a:t>FC </a:t>
            </a:r>
            <a:r>
              <a:rPr lang="zh-CN" altLang="en-US" sz="2000" dirty="0"/>
              <a:t>和</a:t>
            </a:r>
            <a:r>
              <a:rPr lang="en-US" altLang="zh-CN" sz="2000" dirty="0"/>
              <a:t>VC </a:t>
            </a:r>
            <a:r>
              <a:rPr lang="zh-CN" altLang="en-US" sz="2000" dirty="0"/>
              <a:t>分别表示总成本、 固定成本和可变成本</a:t>
            </a:r>
            <a:r>
              <a:rPr lang="en-US" altLang="zh-CN" sz="2000" dirty="0"/>
              <a:t>,</a:t>
            </a:r>
          </a:p>
          <a:p>
            <a:r>
              <a:rPr lang="zh-CN" altLang="en-US" sz="2000" dirty="0"/>
              <a:t>则有</a:t>
            </a:r>
          </a:p>
          <a:p>
            <a:pPr algn="ctr"/>
            <a:r>
              <a:rPr lang="en-US" altLang="zh-CN" sz="2000" i="1" dirty="0"/>
              <a:t>TC =FC +VC</a:t>
            </a:r>
            <a:endParaRPr lang="zh-CN" altLang="en-US" sz="2000" i="1" dirty="0"/>
          </a:p>
        </p:txBody>
      </p:sp>
    </p:spTree>
    <p:extLst>
      <p:ext uri="{BB962C8B-B14F-4D97-AF65-F5344CB8AC3E}">
        <p14:creationId xmlns:p14="http://schemas.microsoft.com/office/powerpoint/2010/main" val="376796245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短期成本函数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短期成本</a:t>
            </a:r>
          </a:p>
        </p:txBody>
      </p:sp>
      <p:sp>
        <p:nvSpPr>
          <p:cNvPr id="7" name="文本框 6">
            <a:extLst>
              <a:ext uri="{FF2B5EF4-FFF2-40B4-BE49-F238E27FC236}">
                <a16:creationId xmlns:a16="http://schemas.microsoft.com/office/drawing/2014/main" id="{CF92D79E-62EF-C03E-35AF-7A1C60621F69}"/>
              </a:ext>
            </a:extLst>
          </p:cNvPr>
          <p:cNvSpPr txBox="1"/>
          <p:nvPr/>
        </p:nvSpPr>
        <p:spPr>
          <a:xfrm>
            <a:off x="2018932" y="2114899"/>
            <a:ext cx="8396084" cy="4093428"/>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平均成本、 平均固定成本和平均可变成本</a:t>
            </a:r>
            <a:endParaRPr lang="en-US" altLang="zh-CN" b="1" dirty="0">
              <a:solidFill>
                <a:schemeClr val="accent2"/>
              </a:solidFill>
            </a:endParaRPr>
          </a:p>
          <a:p>
            <a:endParaRPr lang="zh-CN" altLang="en-US" sz="2000" b="1" dirty="0"/>
          </a:p>
          <a:p>
            <a:pPr indent="457200"/>
            <a:r>
              <a:rPr lang="zh-CN" altLang="en-US" sz="2000" dirty="0"/>
              <a:t>平均成本</a:t>
            </a:r>
            <a:r>
              <a:rPr lang="en-US" altLang="zh-CN" sz="2000" dirty="0"/>
              <a:t>(AC ) </a:t>
            </a:r>
            <a:r>
              <a:rPr lang="zh-CN" altLang="en-US" sz="2000" dirty="0"/>
              <a:t>是指生产每单位产量所花费的总成本</a:t>
            </a:r>
            <a:r>
              <a:rPr lang="en-US" altLang="zh-CN" sz="2000" dirty="0"/>
              <a:t>, </a:t>
            </a:r>
            <a:r>
              <a:rPr lang="zh-CN" altLang="en-US" sz="2000" dirty="0"/>
              <a:t>用公式表示为</a:t>
            </a:r>
          </a:p>
          <a:p>
            <a:pPr algn="ctr"/>
            <a:r>
              <a:rPr lang="en-US" altLang="zh-CN" sz="2000" i="1" dirty="0"/>
              <a:t>AC =TC/Q</a:t>
            </a:r>
          </a:p>
          <a:p>
            <a:pPr indent="457200"/>
            <a:r>
              <a:rPr lang="zh-CN" altLang="en-US" sz="2000" dirty="0"/>
              <a:t>平均固定成本</a:t>
            </a:r>
            <a:r>
              <a:rPr lang="en-US" altLang="zh-CN" sz="2000" dirty="0"/>
              <a:t>(AFC ) </a:t>
            </a:r>
            <a:r>
              <a:rPr lang="zh-CN" altLang="en-US" sz="2000" dirty="0"/>
              <a:t>是指生产每单位产量分摊到的固定成本</a:t>
            </a:r>
            <a:r>
              <a:rPr lang="en-US" altLang="zh-CN" sz="2000" dirty="0"/>
              <a:t>, </a:t>
            </a:r>
            <a:r>
              <a:rPr lang="zh-CN" altLang="en-US" sz="2000" dirty="0"/>
              <a:t>用公式表示为</a:t>
            </a:r>
          </a:p>
          <a:p>
            <a:pPr algn="ctr"/>
            <a:r>
              <a:rPr lang="en-US" altLang="zh-CN" sz="2000" i="1" dirty="0"/>
              <a:t>AFC =FC/Q</a:t>
            </a:r>
          </a:p>
          <a:p>
            <a:pPr indent="457200"/>
            <a:r>
              <a:rPr lang="zh-CN" altLang="en-US" sz="2000" dirty="0"/>
              <a:t>平均可变成本</a:t>
            </a:r>
            <a:r>
              <a:rPr lang="en-US" altLang="zh-CN" sz="2000" dirty="0"/>
              <a:t>(AVC ) </a:t>
            </a:r>
            <a:r>
              <a:rPr lang="zh-CN" altLang="en-US" sz="2000" dirty="0"/>
              <a:t>是指生产每单位产量所花费的可变成本</a:t>
            </a:r>
            <a:r>
              <a:rPr lang="en-US" altLang="zh-CN" sz="2000" dirty="0"/>
              <a:t>, </a:t>
            </a:r>
            <a:r>
              <a:rPr lang="zh-CN" altLang="en-US" sz="2000" dirty="0"/>
              <a:t>用公式表示为</a:t>
            </a:r>
          </a:p>
          <a:p>
            <a:pPr algn="ctr"/>
            <a:r>
              <a:rPr lang="en-US" altLang="zh-CN" sz="2000" i="1" dirty="0"/>
              <a:t>AVC =VC/Q</a:t>
            </a:r>
          </a:p>
          <a:p>
            <a:pPr indent="457200"/>
            <a:r>
              <a:rPr lang="zh-CN" altLang="en-US" sz="2000" dirty="0"/>
              <a:t>由于总成本等于固定成本与可变成本之和</a:t>
            </a:r>
            <a:r>
              <a:rPr lang="en-US" altLang="zh-CN" sz="2000" dirty="0"/>
              <a:t>, </a:t>
            </a:r>
            <a:r>
              <a:rPr lang="zh-CN" altLang="en-US" sz="2000" dirty="0"/>
              <a:t>因此</a:t>
            </a:r>
            <a:r>
              <a:rPr lang="en-US" altLang="zh-CN" sz="2000" dirty="0"/>
              <a:t>TC =FC +VC </a:t>
            </a:r>
            <a:r>
              <a:rPr lang="zh-CN" altLang="en-US" sz="2000" dirty="0"/>
              <a:t>两边同时除以产量</a:t>
            </a:r>
            <a:r>
              <a:rPr lang="en-US" altLang="zh-CN" sz="2000" dirty="0"/>
              <a:t>Q ,</a:t>
            </a:r>
            <a:r>
              <a:rPr lang="zh-CN" altLang="en-US" sz="2000" dirty="0"/>
              <a:t>可以得到平均成本、 平均固定成本以及平均可变成本的关系</a:t>
            </a:r>
            <a:r>
              <a:rPr lang="en-US" altLang="zh-CN" sz="2000" dirty="0"/>
              <a:t>:</a:t>
            </a:r>
          </a:p>
          <a:p>
            <a:pPr algn="ctr"/>
            <a:r>
              <a:rPr lang="en-US" altLang="zh-CN" sz="2000" i="1" dirty="0"/>
              <a:t>AC =AFC +AVC</a:t>
            </a:r>
            <a:endParaRPr lang="zh-CN" altLang="en-US" sz="2000" i="1" dirty="0"/>
          </a:p>
        </p:txBody>
      </p:sp>
    </p:spTree>
    <p:extLst>
      <p:ext uri="{BB962C8B-B14F-4D97-AF65-F5344CB8AC3E}">
        <p14:creationId xmlns:p14="http://schemas.microsoft.com/office/powerpoint/2010/main" val="147208239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短期成本函数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短期成本</a:t>
            </a:r>
          </a:p>
        </p:txBody>
      </p:sp>
      <p:sp>
        <p:nvSpPr>
          <p:cNvPr id="7" name="文本框 6">
            <a:extLst>
              <a:ext uri="{FF2B5EF4-FFF2-40B4-BE49-F238E27FC236}">
                <a16:creationId xmlns:a16="http://schemas.microsoft.com/office/drawing/2014/main" id="{CF92D79E-62EF-C03E-35AF-7A1C60621F69}"/>
              </a:ext>
            </a:extLst>
          </p:cNvPr>
          <p:cNvSpPr txBox="1"/>
          <p:nvPr/>
        </p:nvSpPr>
        <p:spPr>
          <a:xfrm>
            <a:off x="2018932" y="2114899"/>
            <a:ext cx="8853284" cy="2554545"/>
          </a:xfrm>
          <a:prstGeom prst="rect">
            <a:avLst/>
          </a:prstGeom>
          <a:noFill/>
        </p:spPr>
        <p:txBody>
          <a:bodyPr wrap="square">
            <a:spAutoFit/>
          </a:bodyPr>
          <a:lstStyle/>
          <a:p>
            <a:r>
              <a:rPr lang="en-US" altLang="zh-CN" b="1" dirty="0">
                <a:solidFill>
                  <a:schemeClr val="accent2"/>
                </a:solidFill>
              </a:rPr>
              <a:t>3.</a:t>
            </a:r>
            <a:r>
              <a:rPr lang="zh-CN" altLang="en-US" b="1" dirty="0">
                <a:solidFill>
                  <a:schemeClr val="accent2"/>
                </a:solidFill>
              </a:rPr>
              <a:t>边际成本</a:t>
            </a:r>
            <a:endParaRPr lang="en-US" altLang="zh-CN" b="1" dirty="0">
              <a:solidFill>
                <a:schemeClr val="accent2"/>
              </a:solidFill>
            </a:endParaRPr>
          </a:p>
          <a:p>
            <a:endParaRPr lang="zh-CN" altLang="en-US" sz="2000" b="1" dirty="0"/>
          </a:p>
          <a:p>
            <a:r>
              <a:rPr lang="zh-CN" altLang="en-US" sz="2000" dirty="0"/>
              <a:t>         边际成本是指增加</a:t>
            </a:r>
            <a:r>
              <a:rPr lang="en-US" altLang="zh-CN" sz="2000" dirty="0"/>
              <a:t>1 </a:t>
            </a:r>
            <a:r>
              <a:rPr lang="zh-CN" altLang="en-US" sz="2000" dirty="0"/>
              <a:t>单位产量所增加的成本。 固定成本不随产量的变动而变动</a:t>
            </a:r>
            <a:r>
              <a:rPr lang="en-US" altLang="zh-CN" sz="2000" dirty="0"/>
              <a:t>, </a:t>
            </a:r>
            <a:r>
              <a:rPr lang="zh-CN" altLang="en-US" sz="2000" dirty="0"/>
              <a:t>随着产量的增加</a:t>
            </a:r>
            <a:r>
              <a:rPr lang="en-US" altLang="zh-CN" sz="2000" dirty="0"/>
              <a:t>, </a:t>
            </a:r>
            <a:r>
              <a:rPr lang="zh-CN" altLang="en-US" sz="2000" dirty="0"/>
              <a:t>固定成本的改变量等于</a:t>
            </a:r>
            <a:r>
              <a:rPr lang="en-US" altLang="zh-CN" sz="2000" dirty="0"/>
              <a:t>0, </a:t>
            </a:r>
            <a:r>
              <a:rPr lang="zh-CN" altLang="en-US" sz="2000" dirty="0"/>
              <a:t>所以</a:t>
            </a:r>
            <a:r>
              <a:rPr lang="en-US" altLang="zh-CN" sz="2000" dirty="0"/>
              <a:t>, </a:t>
            </a:r>
            <a:r>
              <a:rPr lang="zh-CN" altLang="en-US" sz="2000" dirty="0"/>
              <a:t>总成本的改变量完全来源于可变成本。 因此</a:t>
            </a:r>
            <a:r>
              <a:rPr lang="en-US" altLang="zh-CN" sz="2000" dirty="0"/>
              <a:t>, </a:t>
            </a:r>
            <a:r>
              <a:rPr lang="zh-CN" altLang="en-US" sz="2000" dirty="0"/>
              <a:t>边际成本用公式可以定义为</a:t>
            </a:r>
          </a:p>
          <a:p>
            <a:pPr algn="ctr"/>
            <a:r>
              <a:rPr lang="en-US" altLang="zh-CN" sz="2000" i="1" dirty="0"/>
              <a:t>MC =</a:t>
            </a:r>
            <a:r>
              <a:rPr lang="en-US" altLang="zh-CN" sz="2000" i="1" dirty="0" err="1"/>
              <a:t>dTC</a:t>
            </a:r>
            <a:r>
              <a:rPr lang="en-US" altLang="zh-CN" sz="2000" i="1" dirty="0"/>
              <a:t>/</a:t>
            </a:r>
            <a:r>
              <a:rPr lang="en-US" altLang="zh-CN" sz="2000" i="1" dirty="0" err="1"/>
              <a:t>dQ</a:t>
            </a:r>
            <a:r>
              <a:rPr lang="en-US" altLang="zh-CN" sz="2000" i="1" dirty="0"/>
              <a:t> =</a:t>
            </a:r>
            <a:r>
              <a:rPr lang="en-US" altLang="zh-CN" sz="2000" i="1" dirty="0" err="1"/>
              <a:t>dVC</a:t>
            </a:r>
            <a:r>
              <a:rPr lang="en-US" altLang="zh-CN" sz="2000" i="1" dirty="0"/>
              <a:t>/</a:t>
            </a:r>
            <a:r>
              <a:rPr lang="en-US" altLang="zh-CN" sz="2000" i="1" dirty="0" err="1"/>
              <a:t>dQ</a:t>
            </a:r>
            <a:endParaRPr lang="en-US" altLang="zh-CN" sz="2000" i="1" dirty="0"/>
          </a:p>
          <a:p>
            <a:r>
              <a:rPr lang="zh-CN" altLang="en-US" sz="2000" dirty="0"/>
              <a:t>式中</a:t>
            </a:r>
            <a:r>
              <a:rPr lang="en-US" altLang="zh-CN" sz="2000" dirty="0"/>
              <a:t>,MC </a:t>
            </a:r>
            <a:r>
              <a:rPr lang="zh-CN" altLang="en-US" sz="2000" dirty="0"/>
              <a:t>表示边际成本</a:t>
            </a:r>
            <a:r>
              <a:rPr lang="en-US" altLang="zh-CN" sz="2000" dirty="0"/>
              <a:t>,</a:t>
            </a:r>
            <a:r>
              <a:rPr lang="en-US" altLang="zh-CN" sz="2000" dirty="0" err="1"/>
              <a:t>dQ</a:t>
            </a:r>
            <a:r>
              <a:rPr lang="en-US" altLang="zh-CN" sz="2000" dirty="0"/>
              <a:t> </a:t>
            </a:r>
            <a:r>
              <a:rPr lang="zh-CN" altLang="en-US" sz="2000" dirty="0"/>
              <a:t>表示企业的产量改变量</a:t>
            </a:r>
            <a:r>
              <a:rPr lang="en-US" altLang="zh-CN" sz="2000" dirty="0"/>
              <a:t>;</a:t>
            </a:r>
            <a:r>
              <a:rPr lang="en-US" altLang="zh-CN" sz="2000" dirty="0" err="1"/>
              <a:t>dTC</a:t>
            </a:r>
            <a:r>
              <a:rPr lang="en-US" altLang="zh-CN" sz="2000" dirty="0"/>
              <a:t> </a:t>
            </a:r>
            <a:r>
              <a:rPr lang="zh-CN" altLang="en-US" sz="2000" dirty="0"/>
              <a:t>和</a:t>
            </a:r>
            <a:r>
              <a:rPr lang="en-US" altLang="zh-CN" sz="2000" dirty="0" err="1"/>
              <a:t>dVC</a:t>
            </a:r>
            <a:r>
              <a:rPr lang="en-US" altLang="zh-CN" sz="2000" dirty="0"/>
              <a:t> </a:t>
            </a:r>
            <a:r>
              <a:rPr lang="zh-CN" altLang="en-US" sz="2000" dirty="0"/>
              <a:t>分别表示因产量改变而导致的总成本和可变成本的改变量</a:t>
            </a:r>
            <a:r>
              <a:rPr lang="en-US" altLang="zh-CN" sz="2000" dirty="0"/>
              <a:t>, </a:t>
            </a:r>
            <a:r>
              <a:rPr lang="zh-CN" altLang="en-US" sz="2000" dirty="0"/>
              <a:t>二者相等。</a:t>
            </a:r>
            <a:endParaRPr lang="zh-CN" altLang="en-US" sz="2000" i="1" dirty="0"/>
          </a:p>
        </p:txBody>
      </p:sp>
    </p:spTree>
    <p:extLst>
      <p:ext uri="{BB962C8B-B14F-4D97-AF65-F5344CB8AC3E}">
        <p14:creationId xmlns:p14="http://schemas.microsoft.com/office/powerpoint/2010/main" val="100602606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短期成本函数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短期成本曲线</a:t>
            </a:r>
          </a:p>
        </p:txBody>
      </p:sp>
      <p:sp>
        <p:nvSpPr>
          <p:cNvPr id="7" name="文本框 6">
            <a:extLst>
              <a:ext uri="{FF2B5EF4-FFF2-40B4-BE49-F238E27FC236}">
                <a16:creationId xmlns:a16="http://schemas.microsoft.com/office/drawing/2014/main" id="{CF92D79E-62EF-C03E-35AF-7A1C60621F69}"/>
              </a:ext>
            </a:extLst>
          </p:cNvPr>
          <p:cNvSpPr txBox="1"/>
          <p:nvPr/>
        </p:nvSpPr>
        <p:spPr>
          <a:xfrm>
            <a:off x="2018932" y="1968595"/>
            <a:ext cx="8396084" cy="1631216"/>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考察短期固定成本曲线、 可变成本曲线和总成本曲线</a:t>
            </a:r>
            <a:endParaRPr lang="en-US" altLang="zh-CN" b="1" dirty="0">
              <a:solidFill>
                <a:schemeClr val="accent2"/>
              </a:solidFill>
            </a:endParaRPr>
          </a:p>
          <a:p>
            <a:endParaRPr lang="zh-CN" altLang="en-US" sz="2000" b="1" dirty="0"/>
          </a:p>
          <a:p>
            <a:r>
              <a:rPr lang="zh-CN" altLang="en-US" sz="2000" dirty="0"/>
              <a:t>        固定成本不随产量的变动而变动。 如图</a:t>
            </a:r>
            <a:r>
              <a:rPr lang="en-US" altLang="zh-CN" sz="2000" dirty="0"/>
              <a:t>4-4 </a:t>
            </a:r>
            <a:r>
              <a:rPr lang="zh-CN" altLang="en-US" sz="2000" dirty="0"/>
              <a:t>所示</a:t>
            </a:r>
            <a:r>
              <a:rPr lang="en-US" altLang="zh-CN" sz="2000" dirty="0"/>
              <a:t>, </a:t>
            </a:r>
            <a:r>
              <a:rPr lang="zh-CN" altLang="en-US" sz="2000" dirty="0"/>
              <a:t>固定成本曲线</a:t>
            </a:r>
            <a:r>
              <a:rPr lang="en-US" altLang="zh-CN" sz="2000" dirty="0"/>
              <a:t>FC </a:t>
            </a:r>
            <a:r>
              <a:rPr lang="zh-CN" altLang="en-US" sz="2000" dirty="0"/>
              <a:t>是一条与横轴平行的直线</a:t>
            </a:r>
            <a:r>
              <a:rPr lang="en-US" altLang="zh-CN" sz="2000" dirty="0"/>
              <a:t>, </a:t>
            </a:r>
            <a:r>
              <a:rPr lang="zh-CN" altLang="en-US" sz="2000" dirty="0"/>
              <a:t>表示不随产量的变动而变动。 即使产量为零</a:t>
            </a:r>
            <a:r>
              <a:rPr lang="en-US" altLang="zh-CN" sz="2000" dirty="0"/>
              <a:t>, </a:t>
            </a:r>
            <a:r>
              <a:rPr lang="zh-CN" altLang="en-US" sz="2000" dirty="0"/>
              <a:t>也存在固定成本</a:t>
            </a:r>
            <a:r>
              <a:rPr lang="en-US" altLang="zh-CN" sz="2000" dirty="0"/>
              <a:t>, </a:t>
            </a:r>
            <a:r>
              <a:rPr lang="zh-CN" altLang="en-US" sz="2000" dirty="0"/>
              <a:t>总成本最小也等于固定成本。</a:t>
            </a:r>
            <a:endParaRPr lang="zh-CN" altLang="en-US" sz="2000" i="1" dirty="0"/>
          </a:p>
        </p:txBody>
      </p:sp>
      <p:pic>
        <p:nvPicPr>
          <p:cNvPr id="3" name="图片 2">
            <a:extLst>
              <a:ext uri="{FF2B5EF4-FFF2-40B4-BE49-F238E27FC236}">
                <a16:creationId xmlns:a16="http://schemas.microsoft.com/office/drawing/2014/main" id="{B8C80AD4-B026-006F-C5C7-4C23CFB90495}"/>
              </a:ext>
            </a:extLst>
          </p:cNvPr>
          <p:cNvPicPr>
            <a:picLocks noChangeAspect="1"/>
          </p:cNvPicPr>
          <p:nvPr/>
        </p:nvPicPr>
        <p:blipFill>
          <a:blip r:embed="rId3"/>
          <a:stretch>
            <a:fillRect/>
          </a:stretch>
        </p:blipFill>
        <p:spPr>
          <a:xfrm>
            <a:off x="4529137" y="3599811"/>
            <a:ext cx="3133725" cy="3019425"/>
          </a:xfrm>
          <a:prstGeom prst="rect">
            <a:avLst/>
          </a:prstGeom>
        </p:spPr>
      </p:pic>
    </p:spTree>
    <p:extLst>
      <p:ext uri="{BB962C8B-B14F-4D97-AF65-F5344CB8AC3E}">
        <p14:creationId xmlns:p14="http://schemas.microsoft.com/office/powerpoint/2010/main" val="267630623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1013142"/>
            <a:ext cx="10845800" cy="3028189"/>
            <a:chOff x="673100" y="1202077"/>
            <a:chExt cx="10845800" cy="3028189"/>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8" name="îṥ1ídè"/>
            <p:cNvSpPr/>
            <p:nvPr>
              <p:custDataLst>
                <p:tags r:id="rId2"/>
              </p:custDataLst>
            </p:nvPr>
          </p:nvSpPr>
          <p:spPr>
            <a:xfrm>
              <a:off x="7675700" y="297691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20" name="íŝlïḑe"/>
            <p:cNvSpPr/>
            <p:nvPr>
              <p:custDataLst>
                <p:tags r:id="rId3"/>
              </p:custDataLst>
            </p:nvPr>
          </p:nvSpPr>
          <p:spPr>
            <a:xfrm>
              <a:off x="5521952" y="297691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12" name="íśḷiḋé"/>
            <p:cNvSpPr txBox="1"/>
            <p:nvPr/>
          </p:nvSpPr>
          <p:spPr>
            <a:xfrm>
              <a:off x="1159298" y="1202077"/>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短期成本曲线</a:t>
              </a:r>
            </a:p>
          </p:txBody>
        </p:sp>
      </p:grpSp>
      <p:sp>
        <p:nvSpPr>
          <p:cNvPr id="3" name="矩形 2"/>
          <p:cNvSpPr/>
          <p:nvPr/>
        </p:nvSpPr>
        <p:spPr>
          <a:xfrm>
            <a:off x="1109199" y="4333942"/>
            <a:ext cx="6215146" cy="879087"/>
          </a:xfrm>
          <a:prstGeom prst="rect">
            <a:avLst/>
          </a:prstGeom>
        </p:spPr>
        <p:txBody>
          <a:bodyPr wrap="square">
            <a:spAutoFit/>
          </a:bodyPr>
          <a:lstStyle/>
          <a:p>
            <a:pPr lvl="0">
              <a:lnSpc>
                <a:spcPct val="150000"/>
              </a:lnSpc>
            </a:pPr>
            <a:r>
              <a:rPr lang="zh-CN" altLang="en-US" dirty="0">
                <a:cs typeface="+mn-ea"/>
                <a:sym typeface="+mn-lt"/>
              </a:rPr>
              <a:t>边际成本曲线 </a:t>
            </a:r>
            <a:r>
              <a:rPr lang="en-US" altLang="zh-CN" dirty="0">
                <a:cs typeface="+mn-ea"/>
                <a:sym typeface="+mn-lt"/>
              </a:rPr>
              <a:t>MC </a:t>
            </a:r>
            <a:r>
              <a:rPr lang="zh-CN" altLang="en-US" dirty="0">
                <a:cs typeface="+mn-ea"/>
                <a:sym typeface="+mn-lt"/>
              </a:rPr>
              <a:t>是一条先下降后上升的 </a:t>
            </a:r>
            <a:r>
              <a:rPr lang="en-US" altLang="zh-CN" dirty="0">
                <a:cs typeface="+mn-ea"/>
                <a:sym typeface="+mn-lt"/>
              </a:rPr>
              <a:t>U </a:t>
            </a:r>
            <a:r>
              <a:rPr lang="zh-CN" altLang="en-US" dirty="0">
                <a:cs typeface="+mn-ea"/>
                <a:sym typeface="+mn-lt"/>
              </a:rPr>
              <a:t>形曲线</a:t>
            </a:r>
            <a:r>
              <a:rPr lang="en-US" altLang="zh-CN" dirty="0">
                <a:cs typeface="+mn-ea"/>
                <a:sym typeface="+mn-lt"/>
              </a:rPr>
              <a:t>, </a:t>
            </a:r>
            <a:r>
              <a:rPr lang="zh-CN" altLang="en-US" dirty="0">
                <a:cs typeface="+mn-ea"/>
                <a:sym typeface="+mn-lt"/>
              </a:rPr>
              <a:t>如图</a:t>
            </a:r>
            <a:r>
              <a:rPr lang="en-US" altLang="zh-CN" dirty="0">
                <a:cs typeface="+mn-ea"/>
                <a:sym typeface="+mn-lt"/>
              </a:rPr>
              <a:t>4-5 </a:t>
            </a:r>
            <a:r>
              <a:rPr lang="zh-CN" altLang="en-US" dirty="0">
                <a:cs typeface="+mn-ea"/>
                <a:sym typeface="+mn-lt"/>
              </a:rPr>
              <a:t>所示。</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短期成本函数</a:t>
            </a:r>
          </a:p>
        </p:txBody>
      </p:sp>
      <p:sp>
        <p:nvSpPr>
          <p:cNvPr id="8" name="文本框 7">
            <a:extLst>
              <a:ext uri="{FF2B5EF4-FFF2-40B4-BE49-F238E27FC236}">
                <a16:creationId xmlns:a16="http://schemas.microsoft.com/office/drawing/2014/main" id="{56AC2B5E-837A-8EA0-6D9D-22A54D77B4C3}"/>
              </a:ext>
            </a:extLst>
          </p:cNvPr>
          <p:cNvSpPr txBox="1"/>
          <p:nvPr/>
        </p:nvSpPr>
        <p:spPr>
          <a:xfrm>
            <a:off x="1452775" y="2263572"/>
            <a:ext cx="5795519" cy="923330"/>
          </a:xfrm>
          <a:prstGeom prst="rect">
            <a:avLst/>
          </a:prstGeom>
          <a:noFill/>
        </p:spPr>
        <p:txBody>
          <a:bodyPr wrap="square">
            <a:spAutoFit/>
          </a:bodyPr>
          <a:lstStyle/>
          <a:p>
            <a:r>
              <a:rPr lang="zh-CN" altLang="en-US" dirty="0"/>
              <a:t>如图</a:t>
            </a:r>
            <a:r>
              <a:rPr lang="en-US" altLang="zh-CN" dirty="0"/>
              <a:t>4-5 </a:t>
            </a:r>
            <a:r>
              <a:rPr lang="zh-CN" altLang="en-US" dirty="0"/>
              <a:t>所示</a:t>
            </a:r>
            <a:r>
              <a:rPr lang="en-US" altLang="zh-CN" dirty="0"/>
              <a:t>, </a:t>
            </a:r>
            <a:r>
              <a:rPr lang="zh-CN" altLang="en-US" dirty="0"/>
              <a:t>平均固定成本曲线</a:t>
            </a:r>
            <a:r>
              <a:rPr lang="en-US" altLang="zh-CN" dirty="0"/>
              <a:t>AFC </a:t>
            </a:r>
            <a:r>
              <a:rPr lang="zh-CN" altLang="en-US" dirty="0"/>
              <a:t>向右下方倾斜</a:t>
            </a:r>
            <a:r>
              <a:rPr lang="en-US" altLang="zh-CN" dirty="0"/>
              <a:t>, </a:t>
            </a:r>
            <a:r>
              <a:rPr lang="zh-CN" altLang="en-US" dirty="0"/>
              <a:t>表示平均固定成本随产量的增加而减少。 平均固定成本曲线是一条与纵轴和横轴无限接近的渐近线。</a:t>
            </a:r>
          </a:p>
        </p:txBody>
      </p:sp>
      <p:sp>
        <p:nvSpPr>
          <p:cNvPr id="5" name="文本框 4">
            <a:extLst>
              <a:ext uri="{FF2B5EF4-FFF2-40B4-BE49-F238E27FC236}">
                <a16:creationId xmlns:a16="http://schemas.microsoft.com/office/drawing/2014/main" id="{71CBECEF-FB58-A832-77D5-18C201900E22}"/>
              </a:ext>
            </a:extLst>
          </p:cNvPr>
          <p:cNvSpPr txBox="1"/>
          <p:nvPr/>
        </p:nvSpPr>
        <p:spPr>
          <a:xfrm>
            <a:off x="1083841" y="1673519"/>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考察平均固定成本曲线、 平均可变成本曲线和平均成本曲线</a:t>
            </a:r>
          </a:p>
        </p:txBody>
      </p:sp>
      <p:sp>
        <p:nvSpPr>
          <p:cNvPr id="4" name="文本框 3">
            <a:extLst>
              <a:ext uri="{FF2B5EF4-FFF2-40B4-BE49-F238E27FC236}">
                <a16:creationId xmlns:a16="http://schemas.microsoft.com/office/drawing/2014/main" id="{293CB2EB-E74B-B637-4C05-054ED4946103}"/>
              </a:ext>
            </a:extLst>
          </p:cNvPr>
          <p:cNvSpPr txBox="1"/>
          <p:nvPr/>
        </p:nvSpPr>
        <p:spPr>
          <a:xfrm>
            <a:off x="1109198" y="3897638"/>
            <a:ext cx="6533388" cy="369332"/>
          </a:xfrm>
          <a:prstGeom prst="rect">
            <a:avLst/>
          </a:prstGeom>
          <a:noFill/>
        </p:spPr>
        <p:txBody>
          <a:bodyPr wrap="square">
            <a:spAutoFit/>
          </a:bodyPr>
          <a:lstStyle/>
          <a:p>
            <a:r>
              <a:rPr lang="en-US" altLang="zh-CN" b="1" dirty="0">
                <a:solidFill>
                  <a:schemeClr val="accent2"/>
                </a:solidFill>
              </a:rPr>
              <a:t>3.</a:t>
            </a:r>
            <a:r>
              <a:rPr lang="zh-CN" altLang="en-US" b="1" dirty="0">
                <a:solidFill>
                  <a:schemeClr val="accent2"/>
                </a:solidFill>
              </a:rPr>
              <a:t>考察边际成本曲线</a:t>
            </a:r>
          </a:p>
        </p:txBody>
      </p:sp>
      <p:pic>
        <p:nvPicPr>
          <p:cNvPr id="9" name="图片 8">
            <a:extLst>
              <a:ext uri="{FF2B5EF4-FFF2-40B4-BE49-F238E27FC236}">
                <a16:creationId xmlns:a16="http://schemas.microsoft.com/office/drawing/2014/main" id="{87350901-027B-D345-7C52-45E045F96492}"/>
              </a:ext>
            </a:extLst>
          </p:cNvPr>
          <p:cNvPicPr>
            <a:picLocks noChangeAspect="1"/>
          </p:cNvPicPr>
          <p:nvPr/>
        </p:nvPicPr>
        <p:blipFill>
          <a:blip r:embed="rId7"/>
          <a:stretch>
            <a:fillRect/>
          </a:stretch>
        </p:blipFill>
        <p:spPr>
          <a:xfrm>
            <a:off x="7537039" y="1070232"/>
            <a:ext cx="4191000" cy="5391150"/>
          </a:xfrm>
          <a:prstGeom prst="rect">
            <a:avLst/>
          </a:prstGeom>
        </p:spPr>
      </p:pic>
    </p:spTree>
    <p:extLst>
      <p:ext uri="{BB962C8B-B14F-4D97-AF65-F5344CB8AC3E}">
        <p14:creationId xmlns:p14="http://schemas.microsoft.com/office/powerpoint/2010/main" val="44656258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长期成本函数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长期成本的概念</a:t>
            </a:r>
          </a:p>
        </p:txBody>
      </p:sp>
      <p:sp>
        <p:nvSpPr>
          <p:cNvPr id="3" name="文本框 2">
            <a:extLst>
              <a:ext uri="{FF2B5EF4-FFF2-40B4-BE49-F238E27FC236}">
                <a16:creationId xmlns:a16="http://schemas.microsoft.com/office/drawing/2014/main" id="{F3EDF45B-528E-12C6-7AA9-DFD7618F8280}"/>
              </a:ext>
            </a:extLst>
          </p:cNvPr>
          <p:cNvSpPr txBox="1"/>
          <p:nvPr/>
        </p:nvSpPr>
        <p:spPr>
          <a:xfrm>
            <a:off x="1949958" y="1857447"/>
            <a:ext cx="9315450" cy="3477875"/>
          </a:xfrm>
          <a:prstGeom prst="rect">
            <a:avLst/>
          </a:prstGeom>
          <a:noFill/>
        </p:spPr>
        <p:txBody>
          <a:bodyPr wrap="square">
            <a:spAutoFit/>
          </a:bodyPr>
          <a:lstStyle/>
          <a:p>
            <a:r>
              <a:rPr lang="zh-CN" altLang="en-US" sz="2000" b="0" i="0" dirty="0">
                <a:solidFill>
                  <a:schemeClr val="accent3"/>
                </a:solidFill>
                <a:effectLst/>
                <a:latin typeface="FZSSK--GBK1-0"/>
              </a:rPr>
              <a:t>        在长期生产中</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企业可以对所有的生产要素进行调整</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因而所有的生产要素都是可变投入</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长期内没有固定成本和可变成本的区分。 因此</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有关长期成本的讨论只涉及长期总成本、 长期平均成本和长期边际成本。</a:t>
            </a:r>
            <a:endParaRPr lang="en-US" altLang="zh-CN" sz="2000" dirty="0">
              <a:solidFill>
                <a:schemeClr val="accent3"/>
              </a:solidFill>
              <a:cs typeface="+mn-ea"/>
            </a:endParaRPr>
          </a:p>
          <a:p>
            <a:endParaRPr lang="en-US" altLang="zh-CN" sz="2000" dirty="0">
              <a:solidFill>
                <a:schemeClr val="accent3"/>
              </a:solidFill>
              <a:cs typeface="+mn-ea"/>
            </a:endParaRPr>
          </a:p>
          <a:p>
            <a:r>
              <a:rPr lang="zh-CN" altLang="en-US" sz="2000" dirty="0">
                <a:solidFill>
                  <a:schemeClr val="accent3"/>
                </a:solidFill>
                <a:cs typeface="+mn-ea"/>
              </a:rPr>
              <a:t>        长期总成本是指企业在长期中生产一定产量时</a:t>
            </a:r>
            <a:r>
              <a:rPr lang="en-US" altLang="zh-CN" sz="2000" dirty="0">
                <a:solidFill>
                  <a:schemeClr val="accent3"/>
                </a:solidFill>
                <a:cs typeface="+mn-ea"/>
              </a:rPr>
              <a:t>, </a:t>
            </a:r>
            <a:r>
              <a:rPr lang="zh-CN" altLang="en-US" sz="2000" dirty="0">
                <a:solidFill>
                  <a:schemeClr val="accent3"/>
                </a:solidFill>
                <a:cs typeface="+mn-ea"/>
              </a:rPr>
              <a:t>通过改变生产规模所花费的最低成本</a:t>
            </a:r>
            <a:r>
              <a:rPr lang="en-US" altLang="zh-CN" sz="2000" dirty="0">
                <a:solidFill>
                  <a:schemeClr val="accent3"/>
                </a:solidFill>
                <a:cs typeface="+mn-ea"/>
              </a:rPr>
              <a:t>, </a:t>
            </a:r>
            <a:r>
              <a:rPr lang="zh-CN" altLang="en-US" sz="2000" dirty="0">
                <a:solidFill>
                  <a:schemeClr val="accent3"/>
                </a:solidFill>
                <a:cs typeface="+mn-ea"/>
              </a:rPr>
              <a:t>用</a:t>
            </a:r>
            <a:r>
              <a:rPr lang="en-US" altLang="zh-CN" sz="2000" dirty="0">
                <a:solidFill>
                  <a:schemeClr val="accent3"/>
                </a:solidFill>
                <a:cs typeface="+mn-ea"/>
              </a:rPr>
              <a:t>LTC </a:t>
            </a:r>
            <a:r>
              <a:rPr lang="zh-CN" altLang="en-US" sz="2000" dirty="0">
                <a:solidFill>
                  <a:schemeClr val="accent3"/>
                </a:solidFill>
                <a:cs typeface="+mn-ea"/>
              </a:rPr>
              <a:t>表示。对应于长期总成本</a:t>
            </a:r>
            <a:r>
              <a:rPr lang="en-US" altLang="zh-CN" sz="2000" dirty="0">
                <a:solidFill>
                  <a:schemeClr val="accent3"/>
                </a:solidFill>
                <a:cs typeface="+mn-ea"/>
              </a:rPr>
              <a:t>, </a:t>
            </a:r>
            <a:r>
              <a:rPr lang="zh-CN" altLang="en-US" sz="2000" dirty="0">
                <a:solidFill>
                  <a:schemeClr val="accent3"/>
                </a:solidFill>
                <a:cs typeface="+mn-ea"/>
              </a:rPr>
              <a:t>可以定义长期平均成本和长期边际成本。 长期平均成本是指从长期来看</a:t>
            </a:r>
            <a:r>
              <a:rPr lang="en-US" altLang="zh-CN" sz="2000" dirty="0">
                <a:solidFill>
                  <a:schemeClr val="accent3"/>
                </a:solidFill>
                <a:cs typeface="+mn-ea"/>
              </a:rPr>
              <a:t>, </a:t>
            </a:r>
            <a:r>
              <a:rPr lang="zh-CN" altLang="en-US" sz="2000" dirty="0">
                <a:solidFill>
                  <a:schemeClr val="accent3"/>
                </a:solidFill>
                <a:cs typeface="+mn-ea"/>
              </a:rPr>
              <a:t>平均每单位产量所花费的总成本</a:t>
            </a:r>
            <a:r>
              <a:rPr lang="en-US" altLang="zh-CN" sz="2000" dirty="0">
                <a:solidFill>
                  <a:schemeClr val="accent3"/>
                </a:solidFill>
                <a:cs typeface="+mn-ea"/>
              </a:rPr>
              <a:t>, </a:t>
            </a:r>
            <a:r>
              <a:rPr lang="zh-CN" altLang="en-US" sz="2000" dirty="0">
                <a:solidFill>
                  <a:schemeClr val="accent3"/>
                </a:solidFill>
                <a:cs typeface="+mn-ea"/>
              </a:rPr>
              <a:t>用公式表示为</a:t>
            </a:r>
          </a:p>
          <a:p>
            <a:pPr algn="ctr"/>
            <a:r>
              <a:rPr lang="en-US" altLang="zh-CN" sz="2000" i="1" dirty="0">
                <a:solidFill>
                  <a:schemeClr val="accent3"/>
                </a:solidFill>
                <a:cs typeface="+mn-ea"/>
              </a:rPr>
              <a:t>LAC =LTC/Q</a:t>
            </a:r>
          </a:p>
          <a:p>
            <a:r>
              <a:rPr lang="zh-CN" altLang="en-US" sz="2000" dirty="0">
                <a:solidFill>
                  <a:schemeClr val="accent3"/>
                </a:solidFill>
                <a:cs typeface="+mn-ea"/>
              </a:rPr>
              <a:t>        长期边际成本是指从长期来看</a:t>
            </a:r>
            <a:r>
              <a:rPr lang="en-US" altLang="zh-CN" sz="2000" dirty="0">
                <a:solidFill>
                  <a:schemeClr val="accent3"/>
                </a:solidFill>
                <a:cs typeface="+mn-ea"/>
              </a:rPr>
              <a:t>, </a:t>
            </a:r>
            <a:r>
              <a:rPr lang="zh-CN" altLang="en-US" sz="2000" dirty="0">
                <a:solidFill>
                  <a:schemeClr val="accent3"/>
                </a:solidFill>
                <a:cs typeface="+mn-ea"/>
              </a:rPr>
              <a:t>企业每增加</a:t>
            </a:r>
            <a:r>
              <a:rPr lang="en-US" altLang="zh-CN" sz="2000" dirty="0">
                <a:solidFill>
                  <a:schemeClr val="accent3"/>
                </a:solidFill>
                <a:cs typeface="+mn-ea"/>
              </a:rPr>
              <a:t>1 </a:t>
            </a:r>
            <a:r>
              <a:rPr lang="zh-CN" altLang="en-US" sz="2000" dirty="0">
                <a:solidFill>
                  <a:schemeClr val="accent3"/>
                </a:solidFill>
                <a:cs typeface="+mn-ea"/>
              </a:rPr>
              <a:t>单位产量所增加的总成本</a:t>
            </a:r>
            <a:r>
              <a:rPr lang="en-US" altLang="zh-CN" sz="2000" dirty="0">
                <a:solidFill>
                  <a:schemeClr val="accent3"/>
                </a:solidFill>
                <a:cs typeface="+mn-ea"/>
              </a:rPr>
              <a:t>, </a:t>
            </a:r>
            <a:r>
              <a:rPr lang="zh-CN" altLang="en-US" sz="2000" dirty="0">
                <a:solidFill>
                  <a:schemeClr val="accent3"/>
                </a:solidFill>
                <a:cs typeface="+mn-ea"/>
              </a:rPr>
              <a:t>用公式表示为</a:t>
            </a:r>
          </a:p>
          <a:p>
            <a:pPr algn="ctr"/>
            <a:r>
              <a:rPr lang="en-US" altLang="zh-CN" sz="2000" i="1" dirty="0">
                <a:solidFill>
                  <a:schemeClr val="accent3"/>
                </a:solidFill>
                <a:cs typeface="+mn-ea"/>
              </a:rPr>
              <a:t>LMC =</a:t>
            </a:r>
            <a:r>
              <a:rPr lang="en-US" altLang="zh-CN" sz="2000" i="1" dirty="0" err="1">
                <a:solidFill>
                  <a:schemeClr val="accent3"/>
                </a:solidFill>
                <a:cs typeface="+mn-ea"/>
              </a:rPr>
              <a:t>dLTC</a:t>
            </a:r>
            <a:r>
              <a:rPr lang="en-US" altLang="zh-CN" sz="2000" i="1" dirty="0">
                <a:solidFill>
                  <a:schemeClr val="accent3"/>
                </a:solidFill>
                <a:cs typeface="+mn-ea"/>
              </a:rPr>
              <a:t>/</a:t>
            </a:r>
            <a:r>
              <a:rPr lang="en-US" altLang="zh-CN" sz="2000" i="1" dirty="0" err="1">
                <a:solidFill>
                  <a:schemeClr val="accent3"/>
                </a:solidFill>
                <a:cs typeface="+mn-ea"/>
              </a:rPr>
              <a:t>dQ</a:t>
            </a:r>
            <a:endParaRPr lang="zh-CN" altLang="en-US" sz="2000" i="1" dirty="0">
              <a:solidFill>
                <a:schemeClr val="accent3"/>
              </a:solidFill>
              <a:cs typeface="+mn-ea"/>
            </a:endParaRPr>
          </a:p>
        </p:txBody>
      </p:sp>
    </p:spTree>
    <p:extLst>
      <p:ext uri="{BB962C8B-B14F-4D97-AF65-F5344CB8AC3E}">
        <p14:creationId xmlns:p14="http://schemas.microsoft.com/office/powerpoint/2010/main" val="117832133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长期成本函数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长期总成本曲线</a:t>
            </a:r>
          </a:p>
        </p:txBody>
      </p:sp>
      <p:sp>
        <p:nvSpPr>
          <p:cNvPr id="3" name="文本框 2">
            <a:extLst>
              <a:ext uri="{FF2B5EF4-FFF2-40B4-BE49-F238E27FC236}">
                <a16:creationId xmlns:a16="http://schemas.microsoft.com/office/drawing/2014/main" id="{F3EDF45B-528E-12C6-7AA9-DFD7618F8280}"/>
              </a:ext>
            </a:extLst>
          </p:cNvPr>
          <p:cNvSpPr txBox="1"/>
          <p:nvPr/>
        </p:nvSpPr>
        <p:spPr>
          <a:xfrm>
            <a:off x="1417320" y="1968595"/>
            <a:ext cx="10323576" cy="1323439"/>
          </a:xfrm>
          <a:prstGeom prst="rect">
            <a:avLst/>
          </a:prstGeom>
          <a:noFill/>
        </p:spPr>
        <p:txBody>
          <a:bodyPr wrap="square">
            <a:spAutoFit/>
          </a:bodyPr>
          <a:lstStyle/>
          <a:p>
            <a:r>
              <a:rPr lang="zh-CN" altLang="en-US" sz="2000" b="0" i="0" dirty="0">
                <a:solidFill>
                  <a:schemeClr val="accent3"/>
                </a:solidFill>
                <a:effectLst/>
                <a:latin typeface="FZSSK--GBK1-0"/>
              </a:rPr>
              <a:t>         从长期来看</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企业总是可以在每一个产量水平上选择最优的生产规模进行生产。</a:t>
            </a:r>
          </a:p>
          <a:p>
            <a:r>
              <a:rPr lang="zh-CN" altLang="en-US" sz="2000" b="0" i="0" dirty="0">
                <a:solidFill>
                  <a:schemeClr val="accent3"/>
                </a:solidFill>
                <a:effectLst/>
                <a:latin typeface="FZSSK--GBK1-0"/>
              </a:rPr>
              <a:t>        长期总成本曲线</a:t>
            </a:r>
            <a:r>
              <a:rPr lang="en-US" altLang="zh-CN" sz="2000" b="0" i="0" dirty="0">
                <a:solidFill>
                  <a:schemeClr val="accent3"/>
                </a:solidFill>
                <a:effectLst/>
                <a:latin typeface="FZSSK--GBK1-0"/>
              </a:rPr>
              <a:t>LTC </a:t>
            </a:r>
            <a:r>
              <a:rPr lang="zh-CN" altLang="en-US" sz="2000" b="0" i="0" dirty="0">
                <a:solidFill>
                  <a:schemeClr val="accent3"/>
                </a:solidFill>
                <a:effectLst/>
                <a:latin typeface="FZSSK--GBK1-0"/>
              </a:rPr>
              <a:t>从原点出发向右上方倾斜。 如图</a:t>
            </a:r>
            <a:r>
              <a:rPr lang="en-US" altLang="zh-CN" sz="2000" b="0" i="0" dirty="0">
                <a:solidFill>
                  <a:schemeClr val="accent3"/>
                </a:solidFill>
                <a:effectLst/>
                <a:latin typeface="FZSSK--GBK1-0"/>
              </a:rPr>
              <a:t>4-6 </a:t>
            </a:r>
            <a:r>
              <a:rPr lang="zh-CN" altLang="en-US" sz="2000" b="0" i="0" dirty="0">
                <a:solidFill>
                  <a:schemeClr val="accent3"/>
                </a:solidFill>
                <a:effectLst/>
                <a:latin typeface="FZSSK--GBK1-0"/>
              </a:rPr>
              <a:t>所示</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当产量为零时</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长期总成本为零</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以后随着产量的增加</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长期总成本是增加的。 长期总成本曲线</a:t>
            </a:r>
            <a:r>
              <a:rPr lang="en-US" altLang="zh-CN" sz="2000" b="0" i="0" dirty="0">
                <a:solidFill>
                  <a:schemeClr val="accent3"/>
                </a:solidFill>
                <a:effectLst/>
                <a:latin typeface="FZSSK--GBK1-0"/>
              </a:rPr>
              <a:t>LTC </a:t>
            </a:r>
            <a:r>
              <a:rPr lang="zh-CN" altLang="en-US" sz="2000" b="0" i="0" dirty="0">
                <a:solidFill>
                  <a:schemeClr val="accent3"/>
                </a:solidFill>
                <a:effectLst/>
                <a:latin typeface="FZSSK--GBK1-0"/>
              </a:rPr>
              <a:t>的斜率先递减</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经拐点之后</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又变为递增。</a:t>
            </a:r>
            <a:endParaRPr lang="zh-CN" altLang="en-US" sz="2000" i="1" dirty="0">
              <a:solidFill>
                <a:schemeClr val="accent3"/>
              </a:solidFill>
              <a:cs typeface="+mn-ea"/>
            </a:endParaRPr>
          </a:p>
        </p:txBody>
      </p:sp>
      <p:pic>
        <p:nvPicPr>
          <p:cNvPr id="7" name="图片 6">
            <a:extLst>
              <a:ext uri="{FF2B5EF4-FFF2-40B4-BE49-F238E27FC236}">
                <a16:creationId xmlns:a16="http://schemas.microsoft.com/office/drawing/2014/main" id="{60526B4F-6E0C-202D-3057-1A848F27203F}"/>
              </a:ext>
            </a:extLst>
          </p:cNvPr>
          <p:cNvPicPr>
            <a:picLocks noChangeAspect="1"/>
          </p:cNvPicPr>
          <p:nvPr/>
        </p:nvPicPr>
        <p:blipFill>
          <a:blip r:embed="rId3"/>
          <a:stretch>
            <a:fillRect/>
          </a:stretch>
        </p:blipFill>
        <p:spPr>
          <a:xfrm>
            <a:off x="3962400" y="3455307"/>
            <a:ext cx="4267200" cy="3028950"/>
          </a:xfrm>
          <a:prstGeom prst="rect">
            <a:avLst/>
          </a:prstGeom>
        </p:spPr>
      </p:pic>
    </p:spTree>
    <p:extLst>
      <p:ext uri="{BB962C8B-B14F-4D97-AF65-F5344CB8AC3E}">
        <p14:creationId xmlns:p14="http://schemas.microsoft.com/office/powerpoint/2010/main" val="135470719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4"/>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5"/>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6"/>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11"/>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12"/>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3"/>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67092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1369726" y="2853559"/>
            <a:ext cx="2379613" cy="120032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noProof="0" dirty="0">
                <a:solidFill>
                  <a:schemeClr val="accent6">
                    <a:lumMod val="75000"/>
                  </a:schemeClr>
                </a:solidFill>
                <a:cs typeface="+mn-ea"/>
                <a:sym typeface="+mn-lt"/>
              </a:rPr>
              <a:t>企业的生产活动</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nvCxnSpPr>
        <p:spPr>
          <a:xfrm flipV="1">
            <a:off x="121801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320225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3901054" y="3075172"/>
            <a:ext cx="2139721" cy="646331"/>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生产函数</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5"/>
            </p:custDataLst>
          </p:nvPr>
        </p:nvCxnSpPr>
        <p:spPr>
          <a:xfrm flipV="1">
            <a:off x="374934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573358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6520561" y="3075173"/>
            <a:ext cx="2139721" cy="646331"/>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成本理论</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8"/>
            </p:custDataLst>
          </p:nvPr>
        </p:nvSpPr>
        <p:spPr>
          <a:xfrm>
            <a:off x="8264910"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p>
        </p:txBody>
      </p:sp>
      <p:sp>
        <p:nvSpPr>
          <p:cNvPr id="26" name="ísḷíḍè"/>
          <p:cNvSpPr txBox="1"/>
          <p:nvPr>
            <p:custDataLst>
              <p:tags r:id="rId9"/>
            </p:custDataLst>
          </p:nvPr>
        </p:nvSpPr>
        <p:spPr>
          <a:xfrm>
            <a:off x="9051888" y="2995172"/>
            <a:ext cx="2139721" cy="120032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生产要素最优组合</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8" name="íš1ïdè"/>
          <p:cNvCxnSpPr/>
          <p:nvPr>
            <p:custDataLst>
              <p:tags r:id="rId10"/>
            </p:custDataLst>
          </p:nvPr>
        </p:nvCxnSpPr>
        <p:spPr>
          <a:xfrm flipV="1">
            <a:off x="8811996"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5" grpId="0" bldLvl="0" animBg="1"/>
      <p:bldP spid="2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长期成本函数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长期平均成本曲线</a:t>
            </a:r>
          </a:p>
        </p:txBody>
      </p:sp>
      <p:sp>
        <p:nvSpPr>
          <p:cNvPr id="3" name="文本框 2">
            <a:extLst>
              <a:ext uri="{FF2B5EF4-FFF2-40B4-BE49-F238E27FC236}">
                <a16:creationId xmlns:a16="http://schemas.microsoft.com/office/drawing/2014/main" id="{F3EDF45B-528E-12C6-7AA9-DFD7618F8280}"/>
              </a:ext>
            </a:extLst>
          </p:cNvPr>
          <p:cNvSpPr txBox="1"/>
          <p:nvPr/>
        </p:nvSpPr>
        <p:spPr>
          <a:xfrm>
            <a:off x="1179576" y="1818341"/>
            <a:ext cx="10323576" cy="1938992"/>
          </a:xfrm>
          <a:prstGeom prst="rect">
            <a:avLst/>
          </a:prstGeom>
          <a:noFill/>
        </p:spPr>
        <p:txBody>
          <a:bodyPr wrap="square">
            <a:spAutoFit/>
          </a:bodyPr>
          <a:lstStyle/>
          <a:p>
            <a:r>
              <a:rPr lang="zh-CN" altLang="en-US" sz="2000" b="0" i="0" dirty="0">
                <a:solidFill>
                  <a:schemeClr val="accent3"/>
                </a:solidFill>
                <a:effectLst/>
                <a:latin typeface="FZSSK--GBK1-0"/>
              </a:rPr>
              <a:t>        长期平均成本曲线</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是无数条短期平均成本曲线</a:t>
            </a:r>
            <a:r>
              <a:rPr lang="en-US" altLang="zh-CN" sz="2000" b="0" i="0" dirty="0">
                <a:solidFill>
                  <a:schemeClr val="accent3"/>
                </a:solidFill>
                <a:effectLst/>
                <a:latin typeface="FZSSK--GBK1-0"/>
              </a:rPr>
              <a:t>SAC </a:t>
            </a:r>
            <a:r>
              <a:rPr lang="zh-CN" altLang="en-US" sz="2000" b="0" i="0" dirty="0">
                <a:solidFill>
                  <a:schemeClr val="accent3"/>
                </a:solidFill>
                <a:effectLst/>
                <a:latin typeface="FZSSK--GBK1-0"/>
              </a:rPr>
              <a:t>的包络线</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如图</a:t>
            </a:r>
            <a:r>
              <a:rPr lang="en-US" altLang="zh-CN" sz="2000" b="0" i="0" dirty="0">
                <a:solidFill>
                  <a:schemeClr val="accent3"/>
                </a:solidFill>
                <a:effectLst/>
                <a:latin typeface="FZSSK--GBK1-0"/>
              </a:rPr>
              <a:t>4-7 </a:t>
            </a:r>
            <a:r>
              <a:rPr lang="zh-CN" altLang="en-US" sz="2000" b="0" i="0" dirty="0">
                <a:solidFill>
                  <a:schemeClr val="accent3"/>
                </a:solidFill>
                <a:effectLst/>
                <a:latin typeface="FZSSK--GBK1-0"/>
              </a:rPr>
              <a:t>所示。在这条包络线上</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在连续变动的每一个产量水平上</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都存在着</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曲线和一条</a:t>
            </a:r>
            <a:r>
              <a:rPr lang="en-US" altLang="zh-CN" sz="2000" b="0" i="0" dirty="0">
                <a:solidFill>
                  <a:schemeClr val="accent3"/>
                </a:solidFill>
                <a:effectLst/>
                <a:latin typeface="FZSSK--GBK1-0"/>
              </a:rPr>
              <a:t>SAC </a:t>
            </a:r>
            <a:r>
              <a:rPr lang="zh-CN" altLang="en-US" sz="2000" b="0" i="0" dirty="0">
                <a:solidFill>
                  <a:schemeClr val="accent3"/>
                </a:solidFill>
                <a:effectLst/>
                <a:latin typeface="FZSSK--GBK1-0"/>
              </a:rPr>
              <a:t>曲线的切点。 该</a:t>
            </a:r>
            <a:r>
              <a:rPr lang="en-US" altLang="zh-CN" sz="2000" b="0" i="0" dirty="0">
                <a:solidFill>
                  <a:schemeClr val="accent3"/>
                </a:solidFill>
                <a:effectLst/>
                <a:latin typeface="FZSSK--GBK1-0"/>
              </a:rPr>
              <a:t>SAC </a:t>
            </a:r>
            <a:r>
              <a:rPr lang="zh-CN" altLang="en-US" sz="2000" b="0" i="0" dirty="0">
                <a:solidFill>
                  <a:schemeClr val="accent3"/>
                </a:solidFill>
                <a:effectLst/>
                <a:latin typeface="FZSSK--GBK1-0"/>
              </a:rPr>
              <a:t>曲线所代表的生产规模就是生产该产量的最优生产规模</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该切点所对应的平均成本就是生产该产量的最低平均成本。 在</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曲线的下降阶段</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曲线相切于所有相应的</a:t>
            </a:r>
            <a:r>
              <a:rPr lang="en-US" altLang="zh-CN" sz="2000" b="0" i="0" dirty="0">
                <a:solidFill>
                  <a:schemeClr val="accent3"/>
                </a:solidFill>
                <a:effectLst/>
                <a:latin typeface="FZSSK--GBK1-0"/>
              </a:rPr>
              <a:t>SAC </a:t>
            </a:r>
            <a:r>
              <a:rPr lang="zh-CN" altLang="en-US" sz="2000" b="0" i="0" dirty="0">
                <a:solidFill>
                  <a:schemeClr val="accent3"/>
                </a:solidFill>
                <a:effectLst/>
                <a:latin typeface="FZSSK--GBK1-0"/>
              </a:rPr>
              <a:t>曲线最低点的左边</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在</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曲线的上升阶段</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曲线相切于所有相应的</a:t>
            </a:r>
            <a:r>
              <a:rPr lang="en-US" altLang="zh-CN" sz="2000" b="0" i="0" dirty="0">
                <a:solidFill>
                  <a:schemeClr val="accent3"/>
                </a:solidFill>
                <a:effectLst/>
                <a:latin typeface="FZSSK--GBK1-0"/>
              </a:rPr>
              <a:t>SAC </a:t>
            </a:r>
            <a:r>
              <a:rPr lang="zh-CN" altLang="en-US" sz="2000" b="0" i="0" dirty="0">
                <a:solidFill>
                  <a:schemeClr val="accent3"/>
                </a:solidFill>
                <a:effectLst/>
                <a:latin typeface="FZSSK--GBK1-0"/>
              </a:rPr>
              <a:t>曲线最低点的右边</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只有在</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曲线的最低点上</a:t>
            </a:r>
            <a:r>
              <a:rPr lang="en-US" altLang="zh-CN" sz="2000" b="0" i="0" dirty="0">
                <a:solidFill>
                  <a:schemeClr val="accent3"/>
                </a:solidFill>
                <a:effectLst/>
                <a:latin typeface="FZSSK--GBK1-0"/>
              </a:rPr>
              <a:t>,LAC </a:t>
            </a:r>
            <a:r>
              <a:rPr lang="zh-CN" altLang="en-US" sz="2000" b="0" i="0" dirty="0">
                <a:solidFill>
                  <a:schemeClr val="accent3"/>
                </a:solidFill>
                <a:effectLst/>
                <a:latin typeface="FZSSK--GBK1-0"/>
              </a:rPr>
              <a:t>曲线才相切于相应的</a:t>
            </a:r>
            <a:r>
              <a:rPr lang="en-US" altLang="zh-CN" sz="2000" b="0" i="0" dirty="0">
                <a:solidFill>
                  <a:schemeClr val="accent3"/>
                </a:solidFill>
                <a:effectLst/>
                <a:latin typeface="FZSSK--GBK1-0"/>
              </a:rPr>
              <a:t>SAC</a:t>
            </a:r>
            <a:r>
              <a:rPr lang="zh-CN" altLang="en-US" sz="2000" b="0" i="0" dirty="0">
                <a:solidFill>
                  <a:schemeClr val="accent3"/>
                </a:solidFill>
                <a:effectLst/>
                <a:latin typeface="FZSSK--GBK1-0"/>
              </a:rPr>
              <a:t>曲线的最低点。</a:t>
            </a:r>
            <a:endParaRPr lang="zh-CN" altLang="en-US" sz="2000" i="1" dirty="0">
              <a:solidFill>
                <a:schemeClr val="accent3"/>
              </a:solidFill>
              <a:cs typeface="+mn-ea"/>
            </a:endParaRPr>
          </a:p>
        </p:txBody>
      </p:sp>
      <p:pic>
        <p:nvPicPr>
          <p:cNvPr id="8" name="图片 7">
            <a:extLst>
              <a:ext uri="{FF2B5EF4-FFF2-40B4-BE49-F238E27FC236}">
                <a16:creationId xmlns:a16="http://schemas.microsoft.com/office/drawing/2014/main" id="{44CEEC17-CB54-E94E-2055-F524FFE3686B}"/>
              </a:ext>
            </a:extLst>
          </p:cNvPr>
          <p:cNvPicPr>
            <a:picLocks noChangeAspect="1"/>
          </p:cNvPicPr>
          <p:nvPr/>
        </p:nvPicPr>
        <p:blipFill>
          <a:blip r:embed="rId3"/>
          <a:stretch>
            <a:fillRect/>
          </a:stretch>
        </p:blipFill>
        <p:spPr>
          <a:xfrm>
            <a:off x="4250411" y="3874922"/>
            <a:ext cx="4181906" cy="2858625"/>
          </a:xfrm>
          <a:prstGeom prst="rect">
            <a:avLst/>
          </a:prstGeom>
        </p:spPr>
      </p:pic>
    </p:spTree>
    <p:extLst>
      <p:ext uri="{BB962C8B-B14F-4D97-AF65-F5344CB8AC3E}">
        <p14:creationId xmlns:p14="http://schemas.microsoft.com/office/powerpoint/2010/main" val="53773582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长期成本函数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四</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长期边际成本曲线</a:t>
            </a:r>
          </a:p>
        </p:txBody>
      </p:sp>
      <p:sp>
        <p:nvSpPr>
          <p:cNvPr id="3" name="文本框 2">
            <a:extLst>
              <a:ext uri="{FF2B5EF4-FFF2-40B4-BE49-F238E27FC236}">
                <a16:creationId xmlns:a16="http://schemas.microsoft.com/office/drawing/2014/main" id="{F3EDF45B-528E-12C6-7AA9-DFD7618F8280}"/>
              </a:ext>
            </a:extLst>
          </p:cNvPr>
          <p:cNvSpPr txBox="1"/>
          <p:nvPr/>
        </p:nvSpPr>
        <p:spPr>
          <a:xfrm>
            <a:off x="1179576" y="1818340"/>
            <a:ext cx="10277856" cy="1631216"/>
          </a:xfrm>
          <a:prstGeom prst="rect">
            <a:avLst/>
          </a:prstGeom>
          <a:noFill/>
        </p:spPr>
        <p:txBody>
          <a:bodyPr wrap="square">
            <a:spAutoFit/>
          </a:bodyPr>
          <a:lstStyle/>
          <a:p>
            <a:r>
              <a:rPr lang="zh-CN" altLang="en-US" sz="2000" b="0" i="0" dirty="0">
                <a:solidFill>
                  <a:schemeClr val="accent3"/>
                </a:solidFill>
                <a:effectLst/>
                <a:latin typeface="FZSSK--GBK1-0"/>
              </a:rPr>
              <a:t>         如图</a:t>
            </a:r>
            <a:r>
              <a:rPr lang="en-US" altLang="zh-CN" sz="2000" b="0" i="0" dirty="0">
                <a:solidFill>
                  <a:schemeClr val="accent3"/>
                </a:solidFill>
                <a:effectLst/>
                <a:latin typeface="FZSSK--GBK1-0"/>
              </a:rPr>
              <a:t>4-8 </a:t>
            </a:r>
            <a:r>
              <a:rPr lang="zh-CN" altLang="en-US" sz="2000" b="0" i="0" dirty="0">
                <a:solidFill>
                  <a:schemeClr val="accent3"/>
                </a:solidFill>
                <a:effectLst/>
                <a:latin typeface="FZSSK--GBK1-0"/>
              </a:rPr>
              <a:t>所示</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在连续变动的每一个产量水平上</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都存在着长期边际成本</a:t>
            </a:r>
            <a:r>
              <a:rPr lang="en-US" altLang="zh-CN" sz="2000" b="0" i="0" dirty="0">
                <a:solidFill>
                  <a:schemeClr val="accent3"/>
                </a:solidFill>
                <a:effectLst/>
                <a:latin typeface="FZSSK--GBK1-0"/>
              </a:rPr>
              <a:t>LMC </a:t>
            </a:r>
            <a:r>
              <a:rPr lang="zh-CN" altLang="en-US" sz="2000" b="0" i="0" dirty="0">
                <a:solidFill>
                  <a:schemeClr val="accent3"/>
                </a:solidFill>
                <a:effectLst/>
                <a:latin typeface="FZSSK--GBK1-0"/>
              </a:rPr>
              <a:t>曲线和一条短期边际成本曲线</a:t>
            </a:r>
            <a:r>
              <a:rPr lang="en-US" altLang="zh-CN" sz="2000" b="0" i="0" dirty="0">
                <a:solidFill>
                  <a:schemeClr val="accent3"/>
                </a:solidFill>
                <a:effectLst/>
                <a:latin typeface="FZSSK--GBK1-0"/>
              </a:rPr>
              <a:t>SMC </a:t>
            </a:r>
            <a:r>
              <a:rPr lang="zh-CN" altLang="en-US" sz="2000" b="0" i="0" dirty="0">
                <a:solidFill>
                  <a:schemeClr val="accent3"/>
                </a:solidFill>
                <a:effectLst/>
                <a:latin typeface="FZSSK--GBK1-0"/>
              </a:rPr>
              <a:t>的相交点</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该</a:t>
            </a:r>
            <a:r>
              <a:rPr lang="en-US" altLang="zh-CN" sz="2000" b="0" i="0" dirty="0">
                <a:solidFill>
                  <a:schemeClr val="accent3"/>
                </a:solidFill>
                <a:effectLst/>
                <a:latin typeface="FZSSK--GBK1-0"/>
              </a:rPr>
              <a:t>SMC </a:t>
            </a:r>
            <a:r>
              <a:rPr lang="zh-CN" altLang="en-US" sz="2000" b="0" i="0" dirty="0">
                <a:solidFill>
                  <a:schemeClr val="accent3"/>
                </a:solidFill>
                <a:effectLst/>
                <a:latin typeface="FZSSK--GBK1-0"/>
              </a:rPr>
              <a:t>曲线所代表的生产规模就是生产该产量的最优生产规模</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该交点所对应的边际成本就是生产该产量的最低边际成本。</a:t>
            </a:r>
          </a:p>
          <a:p>
            <a:r>
              <a:rPr lang="zh-CN" altLang="en-US" sz="2000" b="0" i="0" dirty="0">
                <a:solidFill>
                  <a:schemeClr val="accent3"/>
                </a:solidFill>
                <a:effectLst/>
                <a:latin typeface="FZSSK--GBK1-0"/>
              </a:rPr>
              <a:t>         长期边际成本曲线不是短期边际成本曲线的包络线。 与短期边际成本曲线类似</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长期边际成本曲线</a:t>
            </a:r>
            <a:r>
              <a:rPr lang="en-US" altLang="zh-CN" sz="2000" b="0" i="0" dirty="0">
                <a:solidFill>
                  <a:schemeClr val="accent3"/>
                </a:solidFill>
                <a:effectLst/>
                <a:latin typeface="FZSSK--GBK1-0"/>
              </a:rPr>
              <a:t>LMC </a:t>
            </a:r>
            <a:r>
              <a:rPr lang="zh-CN" altLang="en-US" sz="2000" b="0" i="0" dirty="0">
                <a:solidFill>
                  <a:schemeClr val="accent3"/>
                </a:solidFill>
                <a:effectLst/>
                <a:latin typeface="FZSSK--GBK1-0"/>
              </a:rPr>
              <a:t>也呈“</a:t>
            </a:r>
            <a:r>
              <a:rPr lang="en-US" altLang="zh-CN" sz="2000" b="0" i="0" dirty="0">
                <a:solidFill>
                  <a:schemeClr val="accent3"/>
                </a:solidFill>
                <a:effectLst/>
                <a:latin typeface="FZSSK--GBK1-0"/>
              </a:rPr>
              <a:t>U”</a:t>
            </a:r>
            <a:r>
              <a:rPr lang="zh-CN" altLang="en-US" sz="2000" b="0" i="0" dirty="0">
                <a:solidFill>
                  <a:schemeClr val="accent3"/>
                </a:solidFill>
                <a:effectLst/>
                <a:latin typeface="FZSSK--GBK1-0"/>
              </a:rPr>
              <a:t>字形</a:t>
            </a:r>
            <a:r>
              <a:rPr lang="en-US" altLang="zh-CN" sz="2000" b="0" i="0" dirty="0">
                <a:solidFill>
                  <a:schemeClr val="accent3"/>
                </a:solidFill>
                <a:effectLst/>
                <a:latin typeface="FZSSK--GBK1-0"/>
              </a:rPr>
              <a:t>, </a:t>
            </a:r>
            <a:r>
              <a:rPr lang="zh-CN" altLang="en-US" sz="2000" b="0" i="0" dirty="0">
                <a:solidFill>
                  <a:schemeClr val="accent3"/>
                </a:solidFill>
                <a:effectLst/>
                <a:latin typeface="FZSSK--GBK1-0"/>
              </a:rPr>
              <a:t>与长期平均成本曲线相交于长期平均成本曲线的最低点。</a:t>
            </a:r>
            <a:endParaRPr lang="zh-CN" altLang="en-US" sz="2000" i="1" dirty="0">
              <a:solidFill>
                <a:schemeClr val="accent3"/>
              </a:solidFill>
              <a:cs typeface="+mn-ea"/>
            </a:endParaRPr>
          </a:p>
        </p:txBody>
      </p:sp>
      <p:pic>
        <p:nvPicPr>
          <p:cNvPr id="7" name="图片 6">
            <a:extLst>
              <a:ext uri="{FF2B5EF4-FFF2-40B4-BE49-F238E27FC236}">
                <a16:creationId xmlns:a16="http://schemas.microsoft.com/office/drawing/2014/main" id="{5D22BD9C-2D98-48E0-3150-6985B4A34D0C}"/>
              </a:ext>
            </a:extLst>
          </p:cNvPr>
          <p:cNvPicPr>
            <a:picLocks noChangeAspect="1"/>
          </p:cNvPicPr>
          <p:nvPr/>
        </p:nvPicPr>
        <p:blipFill>
          <a:blip r:embed="rId3"/>
          <a:stretch>
            <a:fillRect/>
          </a:stretch>
        </p:blipFill>
        <p:spPr>
          <a:xfrm>
            <a:off x="1525143" y="3599809"/>
            <a:ext cx="3489737" cy="2750820"/>
          </a:xfrm>
          <a:prstGeom prst="rect">
            <a:avLst/>
          </a:prstGeom>
        </p:spPr>
      </p:pic>
      <p:sp>
        <p:nvSpPr>
          <p:cNvPr id="10" name="文本框 9">
            <a:extLst>
              <a:ext uri="{FF2B5EF4-FFF2-40B4-BE49-F238E27FC236}">
                <a16:creationId xmlns:a16="http://schemas.microsoft.com/office/drawing/2014/main" id="{0417271A-9ADC-E9E8-A8D0-0908A0A67252}"/>
              </a:ext>
            </a:extLst>
          </p:cNvPr>
          <p:cNvSpPr txBox="1"/>
          <p:nvPr/>
        </p:nvSpPr>
        <p:spPr>
          <a:xfrm>
            <a:off x="5845302" y="4098056"/>
            <a:ext cx="6533388" cy="1754326"/>
          </a:xfrm>
          <a:prstGeom prst="rect">
            <a:avLst/>
          </a:prstGeom>
          <a:noFill/>
        </p:spPr>
        <p:txBody>
          <a:bodyPr wrap="square">
            <a:spAutoFit/>
          </a:bodyPr>
          <a:lstStyle/>
          <a:p>
            <a:r>
              <a:rPr lang="zh-CN" altLang="en-US" sz="1800" b="0" i="0" dirty="0">
                <a:solidFill>
                  <a:schemeClr val="accent3"/>
                </a:solidFill>
                <a:effectLst/>
                <a:latin typeface="FZSSK--GBK1-0"/>
              </a:rPr>
              <a:t>长期边际成本和长期平均成本的关系与短期类似</a:t>
            </a:r>
            <a:r>
              <a:rPr lang="zh-CN" altLang="en-US" sz="1800" b="0" i="0" dirty="0">
                <a:solidFill>
                  <a:schemeClr val="accent3"/>
                </a:solidFill>
                <a:effectLst/>
                <a:latin typeface="E-BZ"/>
              </a:rPr>
              <a:t>。</a:t>
            </a:r>
            <a:br>
              <a:rPr lang="zh-CN" altLang="en-US" sz="1800" b="0" i="0" dirty="0">
                <a:solidFill>
                  <a:schemeClr val="accent3"/>
                </a:solidFill>
                <a:effectLst/>
                <a:latin typeface="E-BZ"/>
              </a:rPr>
            </a:br>
            <a:r>
              <a:rPr lang="zh-CN" altLang="en-US" sz="1800" b="0" i="0" dirty="0">
                <a:solidFill>
                  <a:schemeClr val="accent3"/>
                </a:solidFill>
                <a:effectLst/>
                <a:latin typeface="FZSSK--GBK1-0"/>
              </a:rPr>
              <a:t>当</a:t>
            </a:r>
            <a:r>
              <a:rPr lang="en-US" altLang="zh-CN" sz="1800" b="0" i="0" dirty="0">
                <a:solidFill>
                  <a:schemeClr val="accent3"/>
                </a:solidFill>
                <a:effectLst/>
                <a:latin typeface="E-BX"/>
              </a:rPr>
              <a:t>LMC </a:t>
            </a:r>
            <a:r>
              <a:rPr lang="en-US" altLang="zh-CN" sz="1800" b="0" i="0" dirty="0">
                <a:solidFill>
                  <a:schemeClr val="accent3"/>
                </a:solidFill>
                <a:effectLst/>
                <a:latin typeface="E-BZ"/>
              </a:rPr>
              <a:t>&gt;</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时</a:t>
            </a:r>
            <a:r>
              <a:rPr lang="en-US" altLang="zh-CN" sz="1800" b="0" i="0" dirty="0">
                <a:solidFill>
                  <a:schemeClr val="accent3"/>
                </a:solidFill>
                <a:effectLst/>
                <a:latin typeface="E-BZ"/>
              </a:rPr>
              <a:t>,</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曲线上升</a:t>
            </a:r>
            <a:r>
              <a:rPr lang="zh-CN" altLang="en-US" sz="1800" b="0" i="0" dirty="0">
                <a:solidFill>
                  <a:schemeClr val="accent3"/>
                </a:solidFill>
                <a:effectLst/>
                <a:latin typeface="E-BZ"/>
              </a:rPr>
              <a:t>。</a:t>
            </a:r>
            <a:br>
              <a:rPr lang="zh-CN" altLang="en-US" sz="1800" b="0" i="0" dirty="0">
                <a:solidFill>
                  <a:schemeClr val="accent3"/>
                </a:solidFill>
                <a:effectLst/>
                <a:latin typeface="E-BZ"/>
              </a:rPr>
            </a:br>
            <a:r>
              <a:rPr lang="zh-CN" altLang="en-US" sz="1800" b="0" i="0" dirty="0">
                <a:solidFill>
                  <a:schemeClr val="accent3"/>
                </a:solidFill>
                <a:effectLst/>
                <a:latin typeface="FZSSK--GBK1-0"/>
              </a:rPr>
              <a:t>当</a:t>
            </a:r>
            <a:r>
              <a:rPr lang="en-US" altLang="zh-CN" sz="1800" b="0" i="0" dirty="0">
                <a:solidFill>
                  <a:schemeClr val="accent3"/>
                </a:solidFill>
                <a:effectLst/>
                <a:latin typeface="E-BX"/>
              </a:rPr>
              <a:t>LMC </a:t>
            </a:r>
            <a:r>
              <a:rPr lang="en-US" altLang="zh-CN" sz="1800" b="0" i="0" dirty="0">
                <a:solidFill>
                  <a:schemeClr val="accent3"/>
                </a:solidFill>
                <a:effectLst/>
                <a:latin typeface="E-BZ"/>
              </a:rPr>
              <a:t>&lt;</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时</a:t>
            </a:r>
            <a:r>
              <a:rPr lang="en-US" altLang="zh-CN" sz="1800" b="0" i="0" dirty="0">
                <a:solidFill>
                  <a:schemeClr val="accent3"/>
                </a:solidFill>
                <a:effectLst/>
                <a:latin typeface="E-BZ"/>
              </a:rPr>
              <a:t>,</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曲线下降</a:t>
            </a:r>
            <a:r>
              <a:rPr lang="zh-CN" altLang="en-US" sz="1800" b="0" i="0" dirty="0">
                <a:solidFill>
                  <a:schemeClr val="accent3"/>
                </a:solidFill>
                <a:effectLst/>
                <a:latin typeface="E-BZ"/>
              </a:rPr>
              <a:t>。</a:t>
            </a:r>
            <a:br>
              <a:rPr lang="zh-CN" altLang="en-US" sz="1800" b="0" i="0" dirty="0">
                <a:solidFill>
                  <a:schemeClr val="accent3"/>
                </a:solidFill>
                <a:effectLst/>
                <a:latin typeface="E-BZ"/>
              </a:rPr>
            </a:br>
            <a:r>
              <a:rPr lang="zh-CN" altLang="en-US" sz="1800" b="0" i="0" dirty="0">
                <a:solidFill>
                  <a:schemeClr val="accent3"/>
                </a:solidFill>
                <a:effectLst/>
                <a:latin typeface="FZSSK--GBK1-0"/>
              </a:rPr>
              <a:t>当</a:t>
            </a:r>
            <a:r>
              <a:rPr lang="en-US" altLang="zh-CN" sz="1800" b="0" i="0" dirty="0">
                <a:solidFill>
                  <a:schemeClr val="accent3"/>
                </a:solidFill>
                <a:effectLst/>
                <a:latin typeface="E-BX"/>
              </a:rPr>
              <a:t>LMC </a:t>
            </a:r>
            <a:r>
              <a:rPr lang="en-US" altLang="zh-CN" sz="1800" b="0" i="0" dirty="0">
                <a:solidFill>
                  <a:schemeClr val="accent3"/>
                </a:solidFill>
                <a:effectLst/>
                <a:latin typeface="E-BZ"/>
              </a:rPr>
              <a:t>=</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时</a:t>
            </a:r>
            <a:r>
              <a:rPr lang="en-US" altLang="zh-CN" sz="1800" b="0" i="0" dirty="0">
                <a:solidFill>
                  <a:schemeClr val="accent3"/>
                </a:solidFill>
                <a:effectLst/>
                <a:latin typeface="E-BZ"/>
              </a:rPr>
              <a:t>,</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曲线达到最小值</a:t>
            </a:r>
            <a:r>
              <a:rPr lang="zh-CN" altLang="en-US" sz="1800" b="0" i="0" dirty="0">
                <a:solidFill>
                  <a:schemeClr val="accent3"/>
                </a:solidFill>
                <a:effectLst/>
                <a:latin typeface="E-BZ"/>
              </a:rPr>
              <a:t>。</a:t>
            </a:r>
            <a:br>
              <a:rPr lang="zh-CN" altLang="en-US" sz="1800" b="0" i="0" dirty="0">
                <a:solidFill>
                  <a:schemeClr val="accent3"/>
                </a:solidFill>
                <a:effectLst/>
                <a:latin typeface="E-BZ"/>
              </a:rPr>
            </a:br>
            <a:r>
              <a:rPr lang="en-US" altLang="zh-CN" sz="1800" b="0" i="0" dirty="0">
                <a:solidFill>
                  <a:schemeClr val="accent3"/>
                </a:solidFill>
                <a:effectLst/>
                <a:latin typeface="E-BX"/>
              </a:rPr>
              <a:t>LMC </a:t>
            </a:r>
            <a:r>
              <a:rPr lang="zh-CN" altLang="en-US" sz="1800" b="0" i="0" dirty="0">
                <a:solidFill>
                  <a:schemeClr val="accent3"/>
                </a:solidFill>
                <a:effectLst/>
                <a:latin typeface="FZSSK--GBK1-0"/>
              </a:rPr>
              <a:t>曲线交于</a:t>
            </a:r>
            <a:r>
              <a:rPr lang="en-US" altLang="zh-CN" sz="1800" b="0" i="0" dirty="0">
                <a:solidFill>
                  <a:schemeClr val="accent3"/>
                </a:solidFill>
                <a:effectLst/>
                <a:latin typeface="E-BX"/>
              </a:rPr>
              <a:t>LAC </a:t>
            </a:r>
            <a:r>
              <a:rPr lang="zh-CN" altLang="en-US" sz="1800" b="0" i="0" dirty="0">
                <a:solidFill>
                  <a:schemeClr val="accent3"/>
                </a:solidFill>
                <a:effectLst/>
                <a:latin typeface="FZSSK--GBK1-0"/>
              </a:rPr>
              <a:t>曲线的最低点</a:t>
            </a:r>
            <a:r>
              <a:rPr lang="zh-CN" altLang="en-US" sz="1800" b="0" i="0" dirty="0">
                <a:solidFill>
                  <a:schemeClr val="accent3"/>
                </a:solidFill>
                <a:effectLst/>
                <a:latin typeface="E-BZ"/>
              </a:rPr>
              <a:t>。</a:t>
            </a:r>
            <a:r>
              <a:rPr lang="zh-CN" altLang="en-US" dirty="0">
                <a:solidFill>
                  <a:schemeClr val="accent3"/>
                </a:solidFill>
              </a:rPr>
              <a:t> </a:t>
            </a:r>
            <a:br>
              <a:rPr lang="zh-CN" altLang="en-US" dirty="0">
                <a:solidFill>
                  <a:schemeClr val="accent3"/>
                </a:solidFill>
              </a:rPr>
            </a:br>
            <a:endParaRPr lang="zh-CN" altLang="en-US" dirty="0">
              <a:solidFill>
                <a:schemeClr val="accent3"/>
              </a:solidFill>
            </a:endParaRPr>
          </a:p>
        </p:txBody>
      </p:sp>
    </p:spTree>
    <p:extLst>
      <p:ext uri="{BB962C8B-B14F-4D97-AF65-F5344CB8AC3E}">
        <p14:creationId xmlns:p14="http://schemas.microsoft.com/office/powerpoint/2010/main" val="199724031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532925"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生产要素最优组合</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第四节</a:t>
            </a:r>
          </a:p>
        </p:txBody>
      </p:sp>
    </p:spTree>
    <p:extLst>
      <p:ext uri="{BB962C8B-B14F-4D97-AF65-F5344CB8AC3E}">
        <p14:creationId xmlns:p14="http://schemas.microsoft.com/office/powerpoint/2010/main" val="182551360"/>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等成本线</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3308604" y="2739284"/>
            <a:ext cx="8433816" cy="2246769"/>
          </a:xfrm>
          <a:prstGeom prst="rect">
            <a:avLst/>
          </a:prstGeom>
          <a:noFill/>
        </p:spPr>
        <p:txBody>
          <a:bodyPr wrap="square">
            <a:spAutoFit/>
          </a:bodyPr>
          <a:lstStyle/>
          <a:p>
            <a:pPr indent="457200"/>
            <a:r>
              <a:rPr lang="zh-CN" altLang="en-US" sz="2000" b="0" i="0" dirty="0">
                <a:solidFill>
                  <a:srgbClr val="002FA7"/>
                </a:solidFill>
                <a:effectLst/>
                <a:latin typeface="FZSSK--GBK1-0"/>
              </a:rPr>
              <a:t>等成本线是指在成本和生产要素价格既定的条件下</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生产者可以购买到的两种生产要素的各种最大可能数量组合的轨迹。</a:t>
            </a:r>
          </a:p>
          <a:p>
            <a:pPr indent="457200"/>
            <a:r>
              <a:rPr lang="zh-CN" altLang="en-US" sz="2000" b="0" i="0" dirty="0">
                <a:solidFill>
                  <a:srgbClr val="002FA7"/>
                </a:solidFill>
                <a:effectLst/>
                <a:latin typeface="FZSSK--GBK1-0"/>
              </a:rPr>
              <a:t>假定生产要素市场上既定的劳动的价格即工资率为</a:t>
            </a:r>
            <a:r>
              <a:rPr lang="en-US" altLang="zh-CN" sz="2000" b="0" i="0" dirty="0">
                <a:solidFill>
                  <a:srgbClr val="002FA7"/>
                </a:solidFill>
                <a:effectLst/>
                <a:latin typeface="FZSSK--GBK1-0"/>
              </a:rPr>
              <a:t>w , </a:t>
            </a:r>
            <a:r>
              <a:rPr lang="zh-CN" altLang="en-US" sz="2000" b="0" i="0" dirty="0">
                <a:solidFill>
                  <a:srgbClr val="002FA7"/>
                </a:solidFill>
                <a:effectLst/>
                <a:latin typeface="FZSSK--GBK1-0"/>
              </a:rPr>
              <a:t>既定的资本的价格即利息率为</a:t>
            </a:r>
            <a:r>
              <a:rPr lang="en-US" altLang="zh-CN" sz="2000" b="0" i="0" dirty="0">
                <a:solidFill>
                  <a:srgbClr val="002FA7"/>
                </a:solidFill>
                <a:effectLst/>
                <a:latin typeface="FZSSK--GBK1-0"/>
              </a:rPr>
              <a:t>r , </a:t>
            </a:r>
            <a:r>
              <a:rPr lang="zh-CN" altLang="en-US" sz="2000" b="0" i="0" dirty="0">
                <a:solidFill>
                  <a:srgbClr val="002FA7"/>
                </a:solidFill>
                <a:effectLst/>
                <a:latin typeface="FZSSK--GBK1-0"/>
              </a:rPr>
              <a:t>企业既定的成本支出为</a:t>
            </a:r>
            <a:r>
              <a:rPr lang="en-US" altLang="zh-CN" sz="2000" b="0" i="0" dirty="0">
                <a:solidFill>
                  <a:srgbClr val="002FA7"/>
                </a:solidFill>
                <a:effectLst/>
                <a:latin typeface="FZSSK--GBK1-0"/>
              </a:rPr>
              <a:t>C , </a:t>
            </a:r>
            <a:r>
              <a:rPr lang="zh-CN" altLang="en-US" sz="2000" b="0" i="0" dirty="0">
                <a:solidFill>
                  <a:srgbClr val="002FA7"/>
                </a:solidFill>
                <a:effectLst/>
                <a:latin typeface="FZSSK--GBK1-0"/>
              </a:rPr>
              <a:t>则成本方程为</a:t>
            </a:r>
          </a:p>
          <a:p>
            <a:pPr algn="ctr"/>
            <a:r>
              <a:rPr lang="en-US" altLang="zh-CN" sz="2000" b="0" i="1" dirty="0">
                <a:solidFill>
                  <a:srgbClr val="002FA7"/>
                </a:solidFill>
                <a:effectLst/>
                <a:latin typeface="FZSSK--GBK1-0"/>
              </a:rPr>
              <a:t>C =</a:t>
            </a:r>
            <a:r>
              <a:rPr lang="en-US" altLang="zh-CN" sz="2000" b="0" i="1" dirty="0" err="1">
                <a:solidFill>
                  <a:srgbClr val="002FA7"/>
                </a:solidFill>
                <a:effectLst/>
                <a:latin typeface="FZSSK--GBK1-0"/>
              </a:rPr>
              <a:t>wL</a:t>
            </a:r>
            <a:r>
              <a:rPr lang="en-US" altLang="zh-CN" sz="2000" b="0" i="1" dirty="0">
                <a:solidFill>
                  <a:srgbClr val="002FA7"/>
                </a:solidFill>
                <a:effectLst/>
                <a:latin typeface="FZSSK--GBK1-0"/>
              </a:rPr>
              <a:t> +</a:t>
            </a:r>
            <a:r>
              <a:rPr lang="en-US" altLang="zh-CN" sz="2000" b="0" i="1" dirty="0" err="1">
                <a:solidFill>
                  <a:srgbClr val="002FA7"/>
                </a:solidFill>
                <a:effectLst/>
                <a:latin typeface="FZSSK--GBK1-0"/>
              </a:rPr>
              <a:t>rK</a:t>
            </a:r>
            <a:endParaRPr lang="en-US" altLang="zh-CN" sz="2000" b="0" i="1" dirty="0">
              <a:solidFill>
                <a:srgbClr val="002FA7"/>
              </a:solidFill>
              <a:effectLst/>
              <a:latin typeface="FZSSK--GBK1-0"/>
            </a:endParaRPr>
          </a:p>
          <a:p>
            <a:pPr indent="457200"/>
            <a:r>
              <a:rPr lang="zh-CN" altLang="en-US" sz="2000" b="0" i="0" dirty="0">
                <a:solidFill>
                  <a:srgbClr val="002FA7"/>
                </a:solidFill>
                <a:effectLst/>
                <a:latin typeface="FZSSK--GBK1-0"/>
              </a:rPr>
              <a:t>上式表示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在生产要素价格既定的条件下</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企业花费相同的成本可以购买到的两种生产要素的不同数量组合</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因而该式也被称为企业的等成本方程。</a:t>
            </a:r>
            <a:endParaRPr lang="zh-CN" altLang="en-US" sz="2000" dirty="0">
              <a:solidFill>
                <a:srgbClr val="002FA7"/>
              </a:solidFill>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等成本线</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3308604" y="1797784"/>
            <a:ext cx="8433816" cy="1631216"/>
          </a:xfrm>
          <a:prstGeom prst="rect">
            <a:avLst/>
          </a:prstGeom>
          <a:noFill/>
        </p:spPr>
        <p:txBody>
          <a:bodyPr wrap="square">
            <a:spAutoFit/>
          </a:bodyPr>
          <a:lstStyle/>
          <a:p>
            <a:r>
              <a:rPr lang="zh-CN" altLang="en-US" sz="2000" b="0" i="0" dirty="0">
                <a:solidFill>
                  <a:srgbClr val="002FA7"/>
                </a:solidFill>
                <a:effectLst/>
                <a:latin typeface="FZSSK--GBK1-0"/>
              </a:rPr>
              <a:t>         在图</a:t>
            </a:r>
            <a:r>
              <a:rPr lang="en-US" altLang="zh-CN" sz="2000" b="0" i="0" dirty="0">
                <a:solidFill>
                  <a:srgbClr val="002FA7"/>
                </a:solidFill>
                <a:effectLst/>
                <a:latin typeface="FZSSK--GBK1-0"/>
              </a:rPr>
              <a:t>4-9 </a:t>
            </a:r>
            <a:r>
              <a:rPr lang="zh-CN" altLang="en-US" sz="2000" b="0" i="0" dirty="0">
                <a:solidFill>
                  <a:srgbClr val="002FA7"/>
                </a:solidFill>
                <a:effectLst/>
                <a:latin typeface="FZSSK--GBK1-0"/>
              </a:rPr>
              <a:t>中</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等成本线以内区域中的任何一点</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如</a:t>
            </a:r>
            <a:r>
              <a:rPr lang="en-US" altLang="zh-CN" sz="2000" b="0" i="0" dirty="0">
                <a:solidFill>
                  <a:srgbClr val="002FA7"/>
                </a:solidFill>
                <a:effectLst/>
                <a:latin typeface="FZSSK--GBK1-0"/>
              </a:rPr>
              <a:t>A </a:t>
            </a:r>
            <a:r>
              <a:rPr lang="zh-CN" altLang="en-US" sz="2000" b="0" i="0" dirty="0">
                <a:solidFill>
                  <a:srgbClr val="002FA7"/>
                </a:solidFill>
                <a:effectLst/>
                <a:latin typeface="FZSSK--GBK1-0"/>
              </a:rPr>
              <a:t>点</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表示既定的全部成本都用来购买该点的劳动和资本的组合以后还有剩余。 等成本线以外的区域中的任何一点</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如</a:t>
            </a:r>
            <a:r>
              <a:rPr lang="en-US" altLang="zh-CN" sz="2000" b="0" i="0" dirty="0">
                <a:solidFill>
                  <a:srgbClr val="002FA7"/>
                </a:solidFill>
                <a:effectLst/>
                <a:latin typeface="FZSSK--GBK1-0"/>
              </a:rPr>
              <a:t>B </a:t>
            </a:r>
            <a:r>
              <a:rPr lang="zh-CN" altLang="en-US" sz="2000" b="0" i="0" dirty="0">
                <a:solidFill>
                  <a:srgbClr val="002FA7"/>
                </a:solidFill>
                <a:effectLst/>
                <a:latin typeface="FZSSK--GBK1-0"/>
              </a:rPr>
              <a:t>点</a:t>
            </a:r>
            <a:r>
              <a:rPr lang="en-US" altLang="zh-CN" sz="2000" b="0" i="0" dirty="0">
                <a:solidFill>
                  <a:srgbClr val="002FA7"/>
                </a:solidFill>
                <a:effectLst/>
                <a:latin typeface="FZSSK--GBK1-0"/>
              </a:rPr>
              <a:t>,</a:t>
            </a:r>
            <a:r>
              <a:rPr lang="zh-CN" altLang="en-US" sz="2000" b="0" i="0" dirty="0">
                <a:solidFill>
                  <a:srgbClr val="002FA7"/>
                </a:solidFill>
                <a:effectLst/>
                <a:latin typeface="FZSSK--GBK1-0"/>
              </a:rPr>
              <a:t>表示用既定的全部成本购买该点的劳动和资本的组合是不够的。 唯有等成本线上的任何一点</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才表示用既定的全部成本刚好能购买到的劳动和资本的组合。</a:t>
            </a:r>
            <a:endParaRPr lang="zh-CN" altLang="en-US" sz="2000" dirty="0">
              <a:solidFill>
                <a:srgbClr val="002FA7"/>
              </a:solidFill>
            </a:endParaRPr>
          </a:p>
        </p:txBody>
      </p:sp>
      <p:pic>
        <p:nvPicPr>
          <p:cNvPr id="3" name="图片 2">
            <a:extLst>
              <a:ext uri="{FF2B5EF4-FFF2-40B4-BE49-F238E27FC236}">
                <a16:creationId xmlns:a16="http://schemas.microsoft.com/office/drawing/2014/main" id="{527C453E-7B0E-3BF4-4C07-169E94488A09}"/>
              </a:ext>
            </a:extLst>
          </p:cNvPr>
          <p:cNvPicPr>
            <a:picLocks noChangeAspect="1"/>
          </p:cNvPicPr>
          <p:nvPr/>
        </p:nvPicPr>
        <p:blipFill>
          <a:blip r:embed="rId8"/>
          <a:stretch>
            <a:fillRect/>
          </a:stretch>
        </p:blipFill>
        <p:spPr>
          <a:xfrm>
            <a:off x="6401752" y="3519776"/>
            <a:ext cx="3228975" cy="3133725"/>
          </a:xfrm>
          <a:prstGeom prst="rect">
            <a:avLst/>
          </a:prstGeom>
        </p:spPr>
      </p:pic>
    </p:spTree>
    <p:extLst>
      <p:ext uri="{BB962C8B-B14F-4D97-AF65-F5344CB8AC3E}">
        <p14:creationId xmlns:p14="http://schemas.microsoft.com/office/powerpoint/2010/main" val="218168123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生产者均衡条件</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3445764" y="1766325"/>
            <a:ext cx="8433816" cy="3477875"/>
          </a:xfrm>
          <a:prstGeom prst="rect">
            <a:avLst/>
          </a:prstGeom>
          <a:noFill/>
        </p:spPr>
        <p:txBody>
          <a:bodyPr wrap="square">
            <a:spAutoFit/>
          </a:bodyPr>
          <a:lstStyle/>
          <a:p>
            <a:r>
              <a:rPr lang="zh-CN" altLang="en-US" sz="2000" b="0" i="0" dirty="0">
                <a:solidFill>
                  <a:srgbClr val="002FA7"/>
                </a:solidFill>
                <a:effectLst/>
                <a:latin typeface="FZSSK--GBK1-0"/>
              </a:rPr>
              <a:t>         边际技术替代率可表示为两种生产要素的边际产量之比</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所以企业最佳投入组合也可以表示为两种生产要素的边际产量之比等于其价格之比</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即</a:t>
            </a:r>
          </a:p>
          <a:p>
            <a:pPr algn="ctr"/>
            <a:r>
              <a:rPr lang="en-US" altLang="zh-CN" sz="2000" b="0" i="1" dirty="0">
                <a:solidFill>
                  <a:srgbClr val="002FA7"/>
                </a:solidFill>
                <a:effectLst/>
                <a:latin typeface="FZSSK--GBK1-0"/>
              </a:rPr>
              <a:t>MP L/MP K =w/r</a:t>
            </a:r>
          </a:p>
          <a:p>
            <a:r>
              <a:rPr lang="zh-CN" altLang="en-US" sz="2000" b="0" i="0" dirty="0">
                <a:solidFill>
                  <a:srgbClr val="002FA7"/>
                </a:solidFill>
                <a:effectLst/>
                <a:latin typeface="FZSSK--GBK1-0"/>
              </a:rPr>
              <a:t>        进一步</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可以有</a:t>
            </a:r>
          </a:p>
          <a:p>
            <a:pPr algn="ctr"/>
            <a:r>
              <a:rPr lang="en-US" altLang="zh-CN" sz="2000" b="0" i="1" dirty="0">
                <a:solidFill>
                  <a:srgbClr val="002FA7"/>
                </a:solidFill>
                <a:effectLst/>
                <a:latin typeface="FZSSK--GBK1-0"/>
              </a:rPr>
              <a:t>MP L/w =MP K/r</a:t>
            </a:r>
          </a:p>
          <a:p>
            <a:r>
              <a:rPr lang="zh-CN" altLang="en-US" sz="2000" b="0" i="0" dirty="0">
                <a:solidFill>
                  <a:srgbClr val="002FA7"/>
                </a:solidFill>
                <a:effectLst/>
                <a:latin typeface="FZSSK--GBK1-0"/>
              </a:rPr>
              <a:t>        它表示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为了实现既定产量条件下的最小成本或既定成本条件下的最大产量</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企业应该通过对两种生产要素投入量的不断调整</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使得花费在每一种生产要素上的最后</a:t>
            </a:r>
            <a:r>
              <a:rPr lang="en-US" altLang="zh-CN" sz="2000" b="0" i="0" dirty="0">
                <a:solidFill>
                  <a:srgbClr val="002FA7"/>
                </a:solidFill>
                <a:effectLst/>
                <a:latin typeface="FZSSK--GBK1-0"/>
              </a:rPr>
              <a:t>1 </a:t>
            </a:r>
            <a:r>
              <a:rPr lang="zh-CN" altLang="en-US" sz="2000" b="0" i="0" dirty="0">
                <a:solidFill>
                  <a:srgbClr val="002FA7"/>
                </a:solidFill>
                <a:effectLst/>
                <a:latin typeface="FZSSK--GBK1-0"/>
              </a:rPr>
              <a:t>单位的成本支出所带来的边际产量相等。</a:t>
            </a:r>
          </a:p>
          <a:p>
            <a:r>
              <a:rPr lang="zh-CN" altLang="en-US" sz="2000" b="0" i="0" dirty="0">
                <a:solidFill>
                  <a:srgbClr val="002FA7"/>
                </a:solidFill>
                <a:effectLst/>
                <a:latin typeface="FZSSK--GBK1-0"/>
              </a:rPr>
              <a:t>        由上述可以得出结论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企业实现生产要素最优组合的原则是使两种生产要素的边际技术替代率等于这两种生产要素的价格之比</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或使最后</a:t>
            </a:r>
            <a:r>
              <a:rPr lang="en-US" altLang="zh-CN" sz="2000" b="0" i="0" dirty="0">
                <a:solidFill>
                  <a:srgbClr val="002FA7"/>
                </a:solidFill>
                <a:effectLst/>
                <a:latin typeface="FZSSK--GBK1-0"/>
              </a:rPr>
              <a:t>1 </a:t>
            </a:r>
            <a:r>
              <a:rPr lang="zh-CN" altLang="en-US" sz="2000" b="0" i="0" dirty="0">
                <a:solidFill>
                  <a:srgbClr val="002FA7"/>
                </a:solidFill>
                <a:effectLst/>
                <a:latin typeface="FZSSK--GBK1-0"/>
              </a:rPr>
              <a:t>单位成本支出无论用于购买哪种生产要素所获得的边际产量都相等。</a:t>
            </a:r>
            <a:endParaRPr lang="zh-CN" altLang="en-US" sz="2000" dirty="0">
              <a:solidFill>
                <a:srgbClr val="002FA7"/>
              </a:solidFill>
            </a:endParaRPr>
          </a:p>
        </p:txBody>
      </p:sp>
    </p:spTree>
    <p:extLst>
      <p:ext uri="{BB962C8B-B14F-4D97-AF65-F5344CB8AC3E}">
        <p14:creationId xmlns:p14="http://schemas.microsoft.com/office/powerpoint/2010/main" val="367688134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既定成本条件下的产量最大化</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2561273" y="1797784"/>
            <a:ext cx="9181147" cy="1631216"/>
          </a:xfrm>
          <a:prstGeom prst="rect">
            <a:avLst/>
          </a:prstGeom>
          <a:noFill/>
        </p:spPr>
        <p:txBody>
          <a:bodyPr wrap="square">
            <a:spAutoFit/>
          </a:bodyPr>
          <a:lstStyle/>
          <a:p>
            <a:r>
              <a:rPr lang="zh-CN" altLang="en-US" sz="2000" b="0" i="0" dirty="0">
                <a:solidFill>
                  <a:srgbClr val="002FA7"/>
                </a:solidFill>
                <a:effectLst/>
                <a:latin typeface="FZSSK--GBK1-0"/>
              </a:rPr>
              <a:t>        如图</a:t>
            </a:r>
            <a:r>
              <a:rPr lang="en-US" altLang="zh-CN" sz="2000" b="0" i="0" dirty="0">
                <a:solidFill>
                  <a:srgbClr val="002FA7"/>
                </a:solidFill>
                <a:effectLst/>
                <a:latin typeface="FZSSK--GBK1-0"/>
              </a:rPr>
              <a:t>4-10, </a:t>
            </a:r>
            <a:r>
              <a:rPr lang="zh-CN" altLang="en-US" sz="2000" b="0" i="0" dirty="0">
                <a:solidFill>
                  <a:srgbClr val="002FA7"/>
                </a:solidFill>
                <a:effectLst/>
                <a:latin typeface="FZSSK--GBK1-0"/>
              </a:rPr>
              <a:t>在既定成本</a:t>
            </a:r>
            <a:r>
              <a:rPr lang="en-US" altLang="zh-CN" sz="2000" b="0" i="0" dirty="0">
                <a:solidFill>
                  <a:srgbClr val="002FA7"/>
                </a:solidFill>
                <a:effectLst/>
                <a:latin typeface="FZSSK--GBK1-0"/>
              </a:rPr>
              <a:t>C </a:t>
            </a:r>
            <a:r>
              <a:rPr lang="zh-CN" altLang="en-US" sz="2000" b="0" i="0" dirty="0">
                <a:solidFill>
                  <a:srgbClr val="002FA7"/>
                </a:solidFill>
                <a:effectLst/>
                <a:latin typeface="FZSSK--GBK1-0"/>
              </a:rPr>
              <a:t>的水平下</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有三条等产量线</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只有与等成本线</a:t>
            </a:r>
            <a:r>
              <a:rPr lang="en-US" altLang="zh-CN" sz="2000" b="0" i="0" dirty="0">
                <a:solidFill>
                  <a:srgbClr val="002FA7"/>
                </a:solidFill>
                <a:effectLst/>
                <a:latin typeface="FZSSK--GBK1-0"/>
              </a:rPr>
              <a:t>AB </a:t>
            </a:r>
            <a:r>
              <a:rPr lang="zh-CN" altLang="en-US" sz="2000" b="0" i="0" dirty="0">
                <a:solidFill>
                  <a:srgbClr val="002FA7"/>
                </a:solidFill>
                <a:effectLst/>
                <a:latin typeface="FZSSK--GBK1-0"/>
              </a:rPr>
              <a:t>相切的等产量线的切点</a:t>
            </a:r>
            <a:r>
              <a:rPr lang="en-US" altLang="zh-CN" sz="2000" b="0" i="0" dirty="0">
                <a:solidFill>
                  <a:srgbClr val="002FA7"/>
                </a:solidFill>
                <a:effectLst/>
                <a:latin typeface="FZSSK--GBK1-0"/>
              </a:rPr>
              <a:t>E </a:t>
            </a:r>
            <a:r>
              <a:rPr lang="zh-CN" altLang="en-US" sz="2000" b="0" i="0" dirty="0">
                <a:solidFill>
                  <a:srgbClr val="002FA7"/>
                </a:solidFill>
                <a:effectLst/>
                <a:latin typeface="FZSSK--GBK1-0"/>
              </a:rPr>
              <a:t>才是生产要素最优的组合点。 在此点上</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等产量线的斜率与等成本线的斜率相等。 它表示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为了实现既定成本条件下的最大产量</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企业必须选择最优的生产要素组合</a:t>
            </a:r>
            <a:r>
              <a:rPr lang="en-US" altLang="zh-CN" sz="2000" b="0" i="0" dirty="0">
                <a:solidFill>
                  <a:srgbClr val="002FA7"/>
                </a:solidFill>
                <a:effectLst/>
                <a:latin typeface="FZSSK--GBK1-0"/>
              </a:rPr>
              <a:t>OL1 </a:t>
            </a:r>
            <a:r>
              <a:rPr lang="zh-CN" altLang="en-US" sz="2000" b="0" i="0" dirty="0">
                <a:solidFill>
                  <a:srgbClr val="002FA7"/>
                </a:solidFill>
                <a:effectLst/>
                <a:latin typeface="FZSSK--GBK1-0"/>
              </a:rPr>
              <a:t>和</a:t>
            </a:r>
            <a:r>
              <a:rPr lang="en-US" altLang="zh-CN" sz="2000" b="0" i="0" dirty="0">
                <a:solidFill>
                  <a:srgbClr val="002FA7"/>
                </a:solidFill>
                <a:effectLst/>
                <a:latin typeface="FZSSK--GBK1-0"/>
              </a:rPr>
              <a:t>OK1 , </a:t>
            </a:r>
            <a:r>
              <a:rPr lang="zh-CN" altLang="en-US" sz="2000" b="0" i="0" dirty="0">
                <a:solidFill>
                  <a:srgbClr val="002FA7"/>
                </a:solidFill>
                <a:effectLst/>
                <a:latin typeface="FZSSK--GBK1-0"/>
              </a:rPr>
              <a:t>使得两种生产要素的边际技术替代率等于两生产要素的价格之比。 这就是两种生产要素的最优组合原则。</a:t>
            </a:r>
            <a:endParaRPr lang="zh-CN" altLang="en-US" sz="2000" dirty="0">
              <a:solidFill>
                <a:srgbClr val="002FA7"/>
              </a:solidFill>
            </a:endParaRPr>
          </a:p>
        </p:txBody>
      </p:sp>
      <p:pic>
        <p:nvPicPr>
          <p:cNvPr id="5" name="图片 4">
            <a:extLst>
              <a:ext uri="{FF2B5EF4-FFF2-40B4-BE49-F238E27FC236}">
                <a16:creationId xmlns:a16="http://schemas.microsoft.com/office/drawing/2014/main" id="{61FDAC00-0F07-6C49-9710-76B0411281A9}"/>
              </a:ext>
            </a:extLst>
          </p:cNvPr>
          <p:cNvPicPr>
            <a:picLocks noChangeAspect="1"/>
          </p:cNvPicPr>
          <p:nvPr/>
        </p:nvPicPr>
        <p:blipFill>
          <a:blip r:embed="rId8"/>
          <a:stretch>
            <a:fillRect/>
          </a:stretch>
        </p:blipFill>
        <p:spPr>
          <a:xfrm>
            <a:off x="5991987" y="3601402"/>
            <a:ext cx="3067050" cy="3038475"/>
          </a:xfrm>
          <a:prstGeom prst="rect">
            <a:avLst/>
          </a:prstGeom>
        </p:spPr>
      </p:pic>
    </p:spTree>
    <p:extLst>
      <p:ext uri="{BB962C8B-B14F-4D97-AF65-F5344CB8AC3E}">
        <p14:creationId xmlns:p14="http://schemas.microsoft.com/office/powerpoint/2010/main" val="223237216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既定产量条件下的成本最小化</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2579561" y="1547737"/>
            <a:ext cx="9181147" cy="1631216"/>
          </a:xfrm>
          <a:prstGeom prst="rect">
            <a:avLst/>
          </a:prstGeom>
          <a:noFill/>
        </p:spPr>
        <p:txBody>
          <a:bodyPr wrap="square">
            <a:spAutoFit/>
          </a:bodyPr>
          <a:lstStyle/>
          <a:p>
            <a:r>
              <a:rPr lang="zh-CN" altLang="en-US" sz="2000" b="0" i="0" dirty="0">
                <a:solidFill>
                  <a:srgbClr val="002FA7"/>
                </a:solidFill>
                <a:effectLst/>
                <a:latin typeface="FZSSK--GBK1-0"/>
              </a:rPr>
              <a:t>        如图</a:t>
            </a:r>
            <a:r>
              <a:rPr lang="en-US" altLang="zh-CN" sz="2000" b="0" i="0" dirty="0">
                <a:solidFill>
                  <a:srgbClr val="002FA7"/>
                </a:solidFill>
                <a:effectLst/>
                <a:latin typeface="FZSSK--GBK1-0"/>
              </a:rPr>
              <a:t>4-11, </a:t>
            </a:r>
            <a:r>
              <a:rPr lang="zh-CN" altLang="en-US" sz="2000" b="0" i="0" dirty="0">
                <a:solidFill>
                  <a:srgbClr val="002FA7"/>
                </a:solidFill>
                <a:effectLst/>
                <a:latin typeface="FZSSK--GBK1-0"/>
              </a:rPr>
              <a:t>在既定产量</a:t>
            </a:r>
            <a:r>
              <a:rPr lang="en-US" altLang="zh-CN" sz="2000" b="0" i="0" dirty="0">
                <a:solidFill>
                  <a:srgbClr val="002FA7"/>
                </a:solidFill>
                <a:effectLst/>
                <a:latin typeface="FZSSK--GBK1-0"/>
              </a:rPr>
              <a:t>Q </a:t>
            </a:r>
            <a:r>
              <a:rPr lang="zh-CN" altLang="en-US" sz="2000" b="0" i="0" dirty="0">
                <a:solidFill>
                  <a:srgbClr val="002FA7"/>
                </a:solidFill>
                <a:effectLst/>
                <a:latin typeface="FZSSK--GBK1-0"/>
              </a:rPr>
              <a:t>的水平下</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有三条等成本线</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只有与等产量线 </a:t>
            </a:r>
            <a:r>
              <a:rPr lang="en-US" altLang="zh-CN" sz="2000" b="0" i="0" dirty="0">
                <a:solidFill>
                  <a:srgbClr val="002FA7"/>
                </a:solidFill>
                <a:effectLst/>
                <a:latin typeface="FZSSK--GBK1-0"/>
              </a:rPr>
              <a:t>Q </a:t>
            </a:r>
            <a:r>
              <a:rPr lang="zh-CN" altLang="en-US" sz="2000" b="0" i="0" dirty="0">
                <a:solidFill>
                  <a:srgbClr val="002FA7"/>
                </a:solidFill>
                <a:effectLst/>
                <a:latin typeface="FZSSK--GBK1-0"/>
              </a:rPr>
              <a:t>相切的等成本线的切点</a:t>
            </a:r>
            <a:r>
              <a:rPr lang="en-US" altLang="zh-CN" sz="2000" b="0" i="0" dirty="0">
                <a:solidFill>
                  <a:srgbClr val="002FA7"/>
                </a:solidFill>
                <a:effectLst/>
                <a:latin typeface="FZSSK--GBK1-0"/>
              </a:rPr>
              <a:t>E </a:t>
            </a:r>
            <a:r>
              <a:rPr lang="zh-CN" altLang="en-US" sz="2000" b="0" i="0" dirty="0">
                <a:solidFill>
                  <a:srgbClr val="002FA7"/>
                </a:solidFill>
                <a:effectLst/>
                <a:latin typeface="FZSSK--GBK1-0"/>
              </a:rPr>
              <a:t>才是生产要素最优的组合点。 它表示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在既定的产量条件下</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生产者应该选择</a:t>
            </a:r>
            <a:r>
              <a:rPr lang="en-US" altLang="zh-CN" sz="2000" b="0" i="0" dirty="0">
                <a:solidFill>
                  <a:srgbClr val="002FA7"/>
                </a:solidFill>
                <a:effectLst/>
                <a:latin typeface="FZSSK--GBK1-0"/>
              </a:rPr>
              <a:t>E </a:t>
            </a:r>
            <a:r>
              <a:rPr lang="zh-CN" altLang="en-US" sz="2000" b="0" i="0" dirty="0">
                <a:solidFill>
                  <a:srgbClr val="002FA7"/>
                </a:solidFill>
                <a:effectLst/>
                <a:latin typeface="FZSSK--GBK1-0"/>
              </a:rPr>
              <a:t>点的生产要素组合</a:t>
            </a:r>
            <a:r>
              <a:rPr lang="en-US" altLang="zh-CN" sz="2000" b="0" i="0" dirty="0">
                <a:solidFill>
                  <a:srgbClr val="002FA7"/>
                </a:solidFill>
                <a:effectLst/>
                <a:latin typeface="FZSSK--GBK1-0"/>
              </a:rPr>
              <a:t>OL1 </a:t>
            </a:r>
            <a:r>
              <a:rPr lang="zh-CN" altLang="en-US" sz="2000" b="0" i="0" dirty="0">
                <a:solidFill>
                  <a:srgbClr val="002FA7"/>
                </a:solidFill>
                <a:effectLst/>
                <a:latin typeface="FZSSK--GBK1-0"/>
              </a:rPr>
              <a:t>和</a:t>
            </a:r>
            <a:r>
              <a:rPr lang="en-US" altLang="zh-CN" sz="2000" b="0" i="0" dirty="0">
                <a:solidFill>
                  <a:srgbClr val="002FA7"/>
                </a:solidFill>
                <a:effectLst/>
                <a:latin typeface="FZSSK--GBK1-0"/>
              </a:rPr>
              <a:t>OK1 , </a:t>
            </a:r>
            <a:r>
              <a:rPr lang="zh-CN" altLang="en-US" sz="2000" b="0" i="0" dirty="0">
                <a:solidFill>
                  <a:srgbClr val="002FA7"/>
                </a:solidFill>
                <a:effectLst/>
                <a:latin typeface="FZSSK--GBK1-0"/>
              </a:rPr>
              <a:t>才能实现最小的成本。 为了实现既定产量条件下的最小成本</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企业必须选择最优的生产要素组合</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使得两种生产要素的边际技术替代率等于两种生产要素的价格之比。</a:t>
            </a:r>
            <a:endParaRPr lang="zh-CN" altLang="en-US" sz="2000" dirty="0">
              <a:solidFill>
                <a:srgbClr val="002FA7"/>
              </a:solidFill>
            </a:endParaRPr>
          </a:p>
        </p:txBody>
      </p:sp>
      <p:pic>
        <p:nvPicPr>
          <p:cNvPr id="3" name="图片 2">
            <a:extLst>
              <a:ext uri="{FF2B5EF4-FFF2-40B4-BE49-F238E27FC236}">
                <a16:creationId xmlns:a16="http://schemas.microsoft.com/office/drawing/2014/main" id="{B4319155-F2EB-B8EF-FA03-F19871378330}"/>
              </a:ext>
            </a:extLst>
          </p:cNvPr>
          <p:cNvPicPr>
            <a:picLocks noChangeAspect="1"/>
          </p:cNvPicPr>
          <p:nvPr/>
        </p:nvPicPr>
        <p:blipFill>
          <a:blip r:embed="rId8"/>
          <a:stretch>
            <a:fillRect/>
          </a:stretch>
        </p:blipFill>
        <p:spPr>
          <a:xfrm>
            <a:off x="5982462" y="3337560"/>
            <a:ext cx="3086100" cy="3371850"/>
          </a:xfrm>
          <a:prstGeom prst="rect">
            <a:avLst/>
          </a:prstGeom>
        </p:spPr>
      </p:pic>
    </p:spTree>
    <p:extLst>
      <p:ext uri="{BB962C8B-B14F-4D97-AF65-F5344CB8AC3E}">
        <p14:creationId xmlns:p14="http://schemas.microsoft.com/office/powerpoint/2010/main" val="221233560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923544" y="1957063"/>
            <a:ext cx="11082528" cy="5078313"/>
          </a:xfrm>
          <a:prstGeom prst="rect">
            <a:avLst/>
          </a:prstGeom>
          <a:noFill/>
        </p:spPr>
        <p:txBody>
          <a:bodyPr wrap="square">
            <a:spAutoFit/>
          </a:bodyPr>
          <a:lstStyle/>
          <a:p>
            <a:r>
              <a:rPr lang="en-US" altLang="zh-CN" i="0" dirty="0">
                <a:solidFill>
                  <a:srgbClr val="000000"/>
                </a:solidFill>
                <a:effectLst/>
                <a:latin typeface="E-BZ"/>
              </a:rPr>
              <a:t>1.</a:t>
            </a:r>
            <a:r>
              <a:rPr lang="zh-CN" altLang="en-US" i="0" dirty="0">
                <a:solidFill>
                  <a:srgbClr val="000000"/>
                </a:solidFill>
                <a:effectLst/>
                <a:latin typeface="E-BZ"/>
              </a:rPr>
              <a:t>企业有三种组织形式</a:t>
            </a:r>
            <a:r>
              <a:rPr lang="en-US" altLang="zh-CN" i="0" dirty="0">
                <a:solidFill>
                  <a:srgbClr val="000000"/>
                </a:solidFill>
                <a:effectLst/>
                <a:latin typeface="E-BZ"/>
              </a:rPr>
              <a:t>: </a:t>
            </a:r>
            <a:r>
              <a:rPr lang="zh-CN" altLang="en-US" i="0" dirty="0">
                <a:solidFill>
                  <a:srgbClr val="000000"/>
                </a:solidFill>
                <a:effectLst/>
                <a:latin typeface="E-BZ"/>
              </a:rPr>
              <a:t>个人企业、 合伙制企业和公司制企业。 生产理论以企业追求利润最大化为前提。 </a:t>
            </a:r>
            <a:endParaRPr lang="en-US" altLang="zh-CN" i="0" dirty="0">
              <a:solidFill>
                <a:srgbClr val="000000"/>
              </a:solidFill>
              <a:effectLst/>
              <a:latin typeface="E-BZ"/>
            </a:endParaRPr>
          </a:p>
          <a:p>
            <a:r>
              <a:rPr lang="en-US" altLang="zh-CN" i="0" dirty="0">
                <a:solidFill>
                  <a:srgbClr val="000000"/>
                </a:solidFill>
                <a:effectLst/>
                <a:latin typeface="E-BZ"/>
              </a:rPr>
              <a:t>2.(1) </a:t>
            </a:r>
            <a:r>
              <a:rPr lang="zh-CN" altLang="en-US" i="0" dirty="0">
                <a:solidFill>
                  <a:srgbClr val="000000"/>
                </a:solidFill>
                <a:effectLst/>
                <a:latin typeface="E-BZ"/>
              </a:rPr>
              <a:t>生产函数表示在一定时期内</a:t>
            </a:r>
            <a:r>
              <a:rPr lang="en-US" altLang="zh-CN" i="0" dirty="0">
                <a:solidFill>
                  <a:srgbClr val="000000"/>
                </a:solidFill>
                <a:effectLst/>
                <a:latin typeface="E-BZ"/>
              </a:rPr>
              <a:t>, </a:t>
            </a:r>
            <a:r>
              <a:rPr lang="zh-CN" altLang="en-US" i="0" dirty="0">
                <a:solidFill>
                  <a:srgbClr val="000000"/>
                </a:solidFill>
                <a:effectLst/>
                <a:latin typeface="E-BZ"/>
              </a:rPr>
              <a:t>在给定的生产技术条件下</a:t>
            </a:r>
            <a:r>
              <a:rPr lang="en-US" altLang="zh-CN" i="0" dirty="0">
                <a:solidFill>
                  <a:srgbClr val="000000"/>
                </a:solidFill>
                <a:effectLst/>
                <a:latin typeface="E-BZ"/>
              </a:rPr>
              <a:t>, </a:t>
            </a:r>
            <a:r>
              <a:rPr lang="zh-CN" altLang="en-US" i="0" dirty="0">
                <a:solidFill>
                  <a:srgbClr val="000000"/>
                </a:solidFill>
                <a:effectLst/>
                <a:latin typeface="E-BZ"/>
              </a:rPr>
              <a:t>生产中所使用的各种生产要素的数量与所能生产的最大产量之间的关系。 </a:t>
            </a:r>
            <a:r>
              <a:rPr lang="en-US" altLang="zh-CN" i="0" dirty="0">
                <a:solidFill>
                  <a:srgbClr val="000000"/>
                </a:solidFill>
                <a:effectLst/>
                <a:latin typeface="E-BZ"/>
              </a:rPr>
              <a:t>(2) </a:t>
            </a:r>
            <a:r>
              <a:rPr lang="zh-CN" altLang="en-US" i="0" dirty="0">
                <a:solidFill>
                  <a:srgbClr val="000000"/>
                </a:solidFill>
                <a:effectLst/>
                <a:latin typeface="E-BZ"/>
              </a:rPr>
              <a:t>企业的生产可以分为短期和长期。短期生产是指生产者来不及调整全部生产要素的数量</a:t>
            </a:r>
            <a:r>
              <a:rPr lang="en-US" altLang="zh-CN" i="0" dirty="0">
                <a:solidFill>
                  <a:srgbClr val="000000"/>
                </a:solidFill>
                <a:effectLst/>
                <a:latin typeface="E-BZ"/>
              </a:rPr>
              <a:t>, </a:t>
            </a:r>
            <a:r>
              <a:rPr lang="zh-CN" altLang="en-US" i="0" dirty="0">
                <a:solidFill>
                  <a:srgbClr val="000000"/>
                </a:solidFill>
                <a:effectLst/>
                <a:latin typeface="E-BZ"/>
              </a:rPr>
              <a:t>至少有一种生产要素的数量是固定不变的生产周期。 长期生产是指生产者可以调整全部生产要素数量的生产周期。 </a:t>
            </a:r>
            <a:r>
              <a:rPr lang="en-US" altLang="zh-CN" i="0" dirty="0">
                <a:solidFill>
                  <a:srgbClr val="000000"/>
                </a:solidFill>
                <a:effectLst/>
                <a:latin typeface="E-BZ"/>
              </a:rPr>
              <a:t>(3) </a:t>
            </a:r>
            <a:r>
              <a:rPr lang="zh-CN" altLang="en-US" i="0" dirty="0">
                <a:solidFill>
                  <a:srgbClr val="000000"/>
                </a:solidFill>
                <a:effectLst/>
                <a:latin typeface="E-BZ"/>
              </a:rPr>
              <a:t>边际报酬递减规律是指在其他条件不变的情况下</a:t>
            </a:r>
            <a:r>
              <a:rPr lang="en-US" altLang="zh-CN" i="0" dirty="0">
                <a:solidFill>
                  <a:srgbClr val="000000"/>
                </a:solidFill>
                <a:effectLst/>
                <a:latin typeface="E-BZ"/>
              </a:rPr>
              <a:t>, </a:t>
            </a:r>
            <a:r>
              <a:rPr lang="zh-CN" altLang="en-US" i="0" dirty="0">
                <a:solidFill>
                  <a:srgbClr val="000000"/>
                </a:solidFill>
                <a:effectLst/>
                <a:latin typeface="E-BZ"/>
              </a:rPr>
              <a:t>一种可变生产要素投入在增加到一定程度之后</a:t>
            </a:r>
            <a:r>
              <a:rPr lang="en-US" altLang="zh-CN" i="0" dirty="0">
                <a:solidFill>
                  <a:srgbClr val="000000"/>
                </a:solidFill>
                <a:effectLst/>
                <a:latin typeface="E-BZ"/>
              </a:rPr>
              <a:t>, </a:t>
            </a:r>
            <a:r>
              <a:rPr lang="zh-CN" altLang="en-US" i="0" dirty="0">
                <a:solidFill>
                  <a:srgbClr val="000000"/>
                </a:solidFill>
                <a:effectLst/>
                <a:latin typeface="E-BZ"/>
              </a:rPr>
              <a:t>它所带来的边际产量递减。 </a:t>
            </a:r>
            <a:r>
              <a:rPr lang="en-US" altLang="zh-CN" i="0" dirty="0">
                <a:solidFill>
                  <a:srgbClr val="000000"/>
                </a:solidFill>
                <a:effectLst/>
                <a:latin typeface="E-BZ"/>
              </a:rPr>
              <a:t>(4) </a:t>
            </a:r>
            <a:r>
              <a:rPr lang="zh-CN" altLang="en-US" i="0" dirty="0">
                <a:solidFill>
                  <a:srgbClr val="000000"/>
                </a:solidFill>
                <a:effectLst/>
                <a:latin typeface="E-BZ"/>
              </a:rPr>
              <a:t>根据短期生产的总产量、 平均产量和边际产量之间的关系</a:t>
            </a:r>
            <a:r>
              <a:rPr lang="en-US" altLang="zh-CN" i="0" dirty="0">
                <a:solidFill>
                  <a:srgbClr val="000000"/>
                </a:solidFill>
                <a:effectLst/>
                <a:latin typeface="E-BZ"/>
              </a:rPr>
              <a:t>, </a:t>
            </a:r>
            <a:r>
              <a:rPr lang="zh-CN" altLang="en-US" i="0" dirty="0">
                <a:solidFill>
                  <a:srgbClr val="000000"/>
                </a:solidFill>
                <a:effectLst/>
                <a:latin typeface="E-BZ"/>
              </a:rPr>
              <a:t>可将短期生产分为三个阶段</a:t>
            </a:r>
            <a:r>
              <a:rPr lang="en-US" altLang="zh-CN" i="0" dirty="0">
                <a:solidFill>
                  <a:srgbClr val="000000"/>
                </a:solidFill>
                <a:effectLst/>
                <a:latin typeface="E-BZ"/>
              </a:rPr>
              <a:t>, </a:t>
            </a:r>
            <a:r>
              <a:rPr lang="zh-CN" altLang="en-US" i="0" dirty="0">
                <a:solidFill>
                  <a:srgbClr val="000000"/>
                </a:solidFill>
                <a:effectLst/>
                <a:latin typeface="E-BZ"/>
              </a:rPr>
              <a:t>其中第二阶段是短期生产的决策区间。 </a:t>
            </a:r>
            <a:r>
              <a:rPr lang="en-US" altLang="zh-CN" i="0" dirty="0">
                <a:solidFill>
                  <a:srgbClr val="000000"/>
                </a:solidFill>
                <a:effectLst/>
                <a:latin typeface="E-BZ"/>
              </a:rPr>
              <a:t>(5) </a:t>
            </a:r>
            <a:r>
              <a:rPr lang="zh-CN" altLang="en-US" i="0" dirty="0">
                <a:solidFill>
                  <a:srgbClr val="000000"/>
                </a:solidFill>
                <a:effectLst/>
                <a:latin typeface="E-BZ"/>
              </a:rPr>
              <a:t>边际技术替代率递减规律是指</a:t>
            </a:r>
            <a:r>
              <a:rPr lang="en-US" altLang="zh-CN" i="0" dirty="0">
                <a:solidFill>
                  <a:srgbClr val="000000"/>
                </a:solidFill>
                <a:effectLst/>
                <a:latin typeface="E-BZ"/>
              </a:rPr>
              <a:t>, </a:t>
            </a:r>
            <a:r>
              <a:rPr lang="zh-CN" altLang="en-US" i="0" dirty="0">
                <a:solidFill>
                  <a:srgbClr val="000000"/>
                </a:solidFill>
                <a:effectLst/>
                <a:latin typeface="E-BZ"/>
              </a:rPr>
              <a:t>在保持产量不变的条件下</a:t>
            </a:r>
            <a:r>
              <a:rPr lang="en-US" altLang="zh-CN" i="0" dirty="0">
                <a:solidFill>
                  <a:srgbClr val="000000"/>
                </a:solidFill>
                <a:effectLst/>
                <a:latin typeface="E-BZ"/>
              </a:rPr>
              <a:t>, </a:t>
            </a:r>
            <a:r>
              <a:rPr lang="zh-CN" altLang="en-US" i="0" dirty="0">
                <a:solidFill>
                  <a:srgbClr val="000000"/>
                </a:solidFill>
                <a:effectLst/>
                <a:latin typeface="E-BZ"/>
              </a:rPr>
              <a:t>随着一种生产要素数量的增加</a:t>
            </a:r>
            <a:r>
              <a:rPr lang="en-US" altLang="zh-CN" i="0" dirty="0">
                <a:solidFill>
                  <a:srgbClr val="000000"/>
                </a:solidFill>
                <a:effectLst/>
                <a:latin typeface="E-BZ"/>
              </a:rPr>
              <a:t>, </a:t>
            </a:r>
            <a:r>
              <a:rPr lang="zh-CN" altLang="en-US" i="0" dirty="0">
                <a:solidFill>
                  <a:srgbClr val="000000"/>
                </a:solidFill>
                <a:effectLst/>
                <a:latin typeface="E-BZ"/>
              </a:rPr>
              <a:t>每增加</a:t>
            </a:r>
            <a:r>
              <a:rPr lang="en-US" altLang="zh-CN" i="0" dirty="0">
                <a:solidFill>
                  <a:srgbClr val="000000"/>
                </a:solidFill>
                <a:effectLst/>
                <a:latin typeface="E-BZ"/>
              </a:rPr>
              <a:t>1 </a:t>
            </a:r>
            <a:r>
              <a:rPr lang="zh-CN" altLang="en-US" i="0" dirty="0">
                <a:solidFill>
                  <a:srgbClr val="000000"/>
                </a:solidFill>
                <a:effectLst/>
                <a:latin typeface="E-BZ"/>
              </a:rPr>
              <a:t>单位该生产要素所能够替代的另一种生产要素的数量递减</a:t>
            </a:r>
            <a:r>
              <a:rPr lang="en-US" altLang="zh-CN" i="0" dirty="0">
                <a:solidFill>
                  <a:srgbClr val="000000"/>
                </a:solidFill>
                <a:effectLst/>
                <a:latin typeface="E-BZ"/>
              </a:rPr>
              <a:t>, </a:t>
            </a:r>
            <a:r>
              <a:rPr lang="zh-CN" altLang="en-US" i="0" dirty="0">
                <a:solidFill>
                  <a:srgbClr val="000000"/>
                </a:solidFill>
                <a:effectLst/>
                <a:latin typeface="E-BZ"/>
              </a:rPr>
              <a:t>即一种生产要素对另一种生产要素的边际技术替代率随着该生产要素的增加而递减。 </a:t>
            </a:r>
            <a:r>
              <a:rPr lang="en-US" altLang="zh-CN" i="0" dirty="0">
                <a:solidFill>
                  <a:srgbClr val="000000"/>
                </a:solidFill>
                <a:effectLst/>
                <a:latin typeface="E-BZ"/>
              </a:rPr>
              <a:t>(6) </a:t>
            </a:r>
            <a:r>
              <a:rPr lang="zh-CN" altLang="en-US" i="0" dirty="0">
                <a:solidFill>
                  <a:srgbClr val="000000"/>
                </a:solidFill>
                <a:effectLst/>
                <a:latin typeface="E-BZ"/>
              </a:rPr>
              <a:t>边际报酬是一个短期内的概念</a:t>
            </a:r>
            <a:r>
              <a:rPr lang="en-US" altLang="zh-CN" i="0" dirty="0">
                <a:solidFill>
                  <a:srgbClr val="000000"/>
                </a:solidFill>
                <a:effectLst/>
                <a:latin typeface="E-BZ"/>
              </a:rPr>
              <a:t>, </a:t>
            </a:r>
            <a:r>
              <a:rPr lang="zh-CN" altLang="en-US" i="0" dirty="0">
                <a:solidFill>
                  <a:srgbClr val="000000"/>
                </a:solidFill>
                <a:effectLst/>
                <a:latin typeface="E-BZ"/>
              </a:rPr>
              <a:t>规模报酬是一个长期内的概念。</a:t>
            </a:r>
          </a:p>
          <a:p>
            <a:r>
              <a:rPr lang="en-US" altLang="zh-CN" i="0" dirty="0">
                <a:solidFill>
                  <a:srgbClr val="000000"/>
                </a:solidFill>
                <a:effectLst/>
                <a:latin typeface="E-BZ"/>
              </a:rPr>
              <a:t>3.(1) </a:t>
            </a:r>
            <a:r>
              <a:rPr lang="zh-CN" altLang="en-US" i="0" dirty="0">
                <a:solidFill>
                  <a:srgbClr val="000000"/>
                </a:solidFill>
                <a:effectLst/>
                <a:latin typeface="E-BZ"/>
              </a:rPr>
              <a:t>企业生产成本分为显性成本和隐性成本。 </a:t>
            </a:r>
            <a:r>
              <a:rPr lang="en-US" altLang="zh-CN" i="0" dirty="0">
                <a:solidFill>
                  <a:srgbClr val="000000"/>
                </a:solidFill>
                <a:effectLst/>
                <a:latin typeface="E-BZ"/>
              </a:rPr>
              <a:t>(2) </a:t>
            </a:r>
            <a:r>
              <a:rPr lang="zh-CN" altLang="en-US" i="0" dirty="0">
                <a:solidFill>
                  <a:srgbClr val="000000"/>
                </a:solidFill>
                <a:effectLst/>
                <a:latin typeface="E-BZ"/>
              </a:rPr>
              <a:t>成本函数可分为短期成本函数和长期成本函数</a:t>
            </a:r>
            <a:r>
              <a:rPr lang="en-US" altLang="zh-CN" i="0" dirty="0">
                <a:solidFill>
                  <a:srgbClr val="000000"/>
                </a:solidFill>
                <a:effectLst/>
                <a:latin typeface="E-BZ"/>
              </a:rPr>
              <a:t>, </a:t>
            </a:r>
            <a:r>
              <a:rPr lang="zh-CN" altLang="en-US" i="0" dirty="0">
                <a:solidFill>
                  <a:srgbClr val="000000"/>
                </a:solidFill>
                <a:effectLst/>
                <a:latin typeface="E-BZ"/>
              </a:rPr>
              <a:t>有总成本、 平均成本和边际成本之分。 </a:t>
            </a:r>
            <a:r>
              <a:rPr lang="en-US" altLang="zh-CN" i="0" dirty="0">
                <a:solidFill>
                  <a:srgbClr val="000000"/>
                </a:solidFill>
                <a:effectLst/>
                <a:latin typeface="E-BZ"/>
              </a:rPr>
              <a:t>(3) </a:t>
            </a:r>
            <a:r>
              <a:rPr lang="zh-CN" altLang="en-US" i="0" dirty="0">
                <a:solidFill>
                  <a:srgbClr val="000000"/>
                </a:solidFill>
                <a:effectLst/>
                <a:latin typeface="E-BZ"/>
              </a:rPr>
              <a:t>边际成本曲线与平均可变成本曲线相交于平均可变成本曲线的最低点</a:t>
            </a:r>
            <a:r>
              <a:rPr lang="en-US" altLang="zh-CN" i="0" dirty="0">
                <a:solidFill>
                  <a:srgbClr val="000000"/>
                </a:solidFill>
                <a:effectLst/>
                <a:latin typeface="E-BZ"/>
              </a:rPr>
              <a:t>, </a:t>
            </a:r>
            <a:r>
              <a:rPr lang="zh-CN" altLang="en-US" i="0" dirty="0">
                <a:solidFill>
                  <a:srgbClr val="000000"/>
                </a:solidFill>
                <a:effectLst/>
                <a:latin typeface="E-BZ"/>
              </a:rPr>
              <a:t>与平均成本曲线相交于平均成本曲线的最低点。 边际成本与平均可变成本的交点比与平均成本的交点更靠左。 </a:t>
            </a:r>
            <a:r>
              <a:rPr lang="en-US" altLang="zh-CN" i="0" dirty="0">
                <a:solidFill>
                  <a:srgbClr val="000000"/>
                </a:solidFill>
                <a:effectLst/>
                <a:latin typeface="E-BZ"/>
              </a:rPr>
              <a:t>(4) </a:t>
            </a:r>
            <a:r>
              <a:rPr lang="zh-CN" altLang="en-US" i="0" dirty="0">
                <a:solidFill>
                  <a:srgbClr val="000000"/>
                </a:solidFill>
                <a:effectLst/>
                <a:latin typeface="E-BZ"/>
              </a:rPr>
              <a:t>短期平均成本曲线呈“</a:t>
            </a:r>
            <a:r>
              <a:rPr lang="en-US" altLang="zh-CN" i="0" dirty="0">
                <a:solidFill>
                  <a:srgbClr val="000000"/>
                </a:solidFill>
                <a:effectLst/>
                <a:latin typeface="E-BZ"/>
              </a:rPr>
              <a:t>U”</a:t>
            </a:r>
            <a:r>
              <a:rPr lang="zh-CN" altLang="en-US" i="0" dirty="0">
                <a:solidFill>
                  <a:srgbClr val="000000"/>
                </a:solidFill>
                <a:effectLst/>
                <a:latin typeface="E-BZ"/>
              </a:rPr>
              <a:t>字形的原因在于边际报酬递减规律</a:t>
            </a:r>
            <a:r>
              <a:rPr lang="en-US" altLang="zh-CN" i="0" dirty="0">
                <a:solidFill>
                  <a:srgbClr val="000000"/>
                </a:solidFill>
                <a:effectLst/>
                <a:latin typeface="E-BZ"/>
              </a:rPr>
              <a:t>, </a:t>
            </a:r>
            <a:r>
              <a:rPr lang="zh-CN" altLang="en-US" i="0" dirty="0">
                <a:solidFill>
                  <a:srgbClr val="000000"/>
                </a:solidFill>
                <a:effectLst/>
                <a:latin typeface="E-BZ"/>
              </a:rPr>
              <a:t>长期平均成本曲线呈“</a:t>
            </a:r>
            <a:r>
              <a:rPr lang="en-US" altLang="zh-CN" i="0" dirty="0">
                <a:solidFill>
                  <a:srgbClr val="000000"/>
                </a:solidFill>
                <a:effectLst/>
                <a:latin typeface="E-BZ"/>
              </a:rPr>
              <a:t>U”</a:t>
            </a:r>
            <a:r>
              <a:rPr lang="zh-CN" altLang="en-US" i="0" dirty="0">
                <a:solidFill>
                  <a:srgbClr val="000000"/>
                </a:solidFill>
                <a:effectLst/>
                <a:latin typeface="E-BZ"/>
              </a:rPr>
              <a:t>字形是由企业在长期生产中的规模经济和规模不经济决定的。</a:t>
            </a:r>
          </a:p>
          <a:p>
            <a:r>
              <a:rPr lang="en-US" altLang="zh-CN" i="0" dirty="0">
                <a:solidFill>
                  <a:srgbClr val="000000"/>
                </a:solidFill>
                <a:effectLst/>
                <a:latin typeface="E-BZ"/>
              </a:rPr>
              <a:t>4.</a:t>
            </a:r>
            <a:r>
              <a:rPr lang="zh-CN" altLang="en-US" i="0" dirty="0">
                <a:solidFill>
                  <a:srgbClr val="000000"/>
                </a:solidFill>
                <a:effectLst/>
                <a:latin typeface="E-BZ"/>
              </a:rPr>
              <a:t>企业最优的生产要素组合条件为两种生产要素的边际技术替代率等于两种生产要素的价格之比</a:t>
            </a:r>
            <a:r>
              <a:rPr lang="en-US" altLang="zh-CN" i="0" dirty="0">
                <a:solidFill>
                  <a:srgbClr val="000000"/>
                </a:solidFill>
                <a:effectLst/>
                <a:latin typeface="E-BZ"/>
              </a:rPr>
              <a:t>, </a:t>
            </a:r>
            <a:r>
              <a:rPr lang="zh-CN" altLang="en-US" i="0" dirty="0">
                <a:solidFill>
                  <a:srgbClr val="000000"/>
                </a:solidFill>
                <a:effectLst/>
                <a:latin typeface="E-BZ"/>
              </a:rPr>
              <a:t>或使最后</a:t>
            </a:r>
            <a:r>
              <a:rPr lang="en-US" altLang="zh-CN" i="0" dirty="0">
                <a:solidFill>
                  <a:srgbClr val="000000"/>
                </a:solidFill>
                <a:effectLst/>
                <a:latin typeface="E-BZ"/>
              </a:rPr>
              <a:t>1 </a:t>
            </a:r>
            <a:r>
              <a:rPr lang="zh-CN" altLang="en-US" i="0" dirty="0">
                <a:solidFill>
                  <a:srgbClr val="000000"/>
                </a:solidFill>
                <a:effectLst/>
                <a:latin typeface="E-BZ"/>
              </a:rPr>
              <a:t>单位成本支出无论用于购买哪种生产要素所带来的边际产量都相等。</a:t>
            </a:r>
            <a:br>
              <a:rPr lang="zh-CN" altLang="en-US" dirty="0"/>
            </a:br>
            <a:endParaRPr lang="zh-CN" altLang="en-US" dirty="0"/>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企业的生产活动</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企业的概念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72628" y="1185237"/>
            <a:ext cx="7499971" cy="830997"/>
          </a:xfrm>
          <a:prstGeom prst="rect">
            <a:avLst/>
          </a:prstGeom>
        </p:spPr>
        <p:txBody>
          <a:bodyPr wrap="square">
            <a:spAutoFit/>
          </a:bodyPr>
          <a:lstStyle/>
          <a:p>
            <a:pPr>
              <a:buSzPct val="25000"/>
              <a:defRPr/>
            </a:pPr>
            <a:r>
              <a:rPr lang="zh-CN" altLang="en-US" sz="2400" b="1" cap="all" dirty="0">
                <a:solidFill>
                  <a:srgbClr val="000000"/>
                </a:solidFill>
                <a:cs typeface="+mn-ea"/>
                <a:sym typeface="+mn-lt"/>
              </a:rPr>
              <a:t>在微观经济学中</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生产者亦称企业或厂商</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指能够做出统一的生产决策的单个经济单位。</a:t>
            </a:r>
          </a:p>
        </p:txBody>
      </p:sp>
      <p:sp>
        <p:nvSpPr>
          <p:cNvPr id="3" name="01">
            <a:extLst>
              <a:ext uri="{FF2B5EF4-FFF2-40B4-BE49-F238E27FC236}">
                <a16:creationId xmlns:a16="http://schemas.microsoft.com/office/drawing/2014/main" id="{74F18718-E9FB-5412-A0C4-3EA2A4187B99}"/>
              </a:ext>
            </a:extLst>
          </p:cNvPr>
          <p:cNvSpPr>
            <a:spLocks noChangeAspect="1"/>
          </p:cNvSpPr>
          <p:nvPr>
            <p:custDataLst>
              <p:tags r:id="rId2"/>
            </p:custDataLst>
          </p:nvPr>
        </p:nvSpPr>
        <p:spPr>
          <a:xfrm rot="248774">
            <a:off x="525733" y="2208912"/>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7" name="íSľïḑe">
            <a:extLst>
              <a:ext uri="{FF2B5EF4-FFF2-40B4-BE49-F238E27FC236}">
                <a16:creationId xmlns:a16="http://schemas.microsoft.com/office/drawing/2014/main" id="{DB6ED0E1-A625-1978-0062-5D8D85735F43}"/>
              </a:ext>
            </a:extLst>
          </p:cNvPr>
          <p:cNvSpPr txBox="1"/>
          <p:nvPr/>
        </p:nvSpPr>
        <p:spPr>
          <a:xfrm>
            <a:off x="1117893" y="2190845"/>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企业的组织形式</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10" name="图示 9">
            <a:extLst>
              <a:ext uri="{FF2B5EF4-FFF2-40B4-BE49-F238E27FC236}">
                <a16:creationId xmlns:a16="http://schemas.microsoft.com/office/drawing/2014/main" id="{CE0D4872-5AAE-607A-CF0E-D6B73F9F7D71}"/>
              </a:ext>
            </a:extLst>
          </p:cNvPr>
          <p:cNvGraphicFramePr/>
          <p:nvPr>
            <p:extLst>
              <p:ext uri="{D42A27DB-BD31-4B8C-83A1-F6EECF244321}">
                <p14:modId xmlns:p14="http://schemas.microsoft.com/office/powerpoint/2010/main" val="874030383"/>
              </p:ext>
            </p:extLst>
          </p:nvPr>
        </p:nvGraphicFramePr>
        <p:xfrm>
          <a:off x="1872628" y="2888676"/>
          <a:ext cx="8780132" cy="3429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5515444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3" grpId="0" bldLvl="0" animBg="1"/>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企业的目标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753756" y="1889324"/>
            <a:ext cx="9712820" cy="4154984"/>
          </a:xfrm>
          <a:prstGeom prst="rect">
            <a:avLst/>
          </a:prstGeom>
        </p:spPr>
        <p:txBody>
          <a:bodyPr wrap="square">
            <a:spAutoFit/>
          </a:bodyPr>
          <a:lstStyle/>
          <a:p>
            <a:pPr>
              <a:buSzPct val="25000"/>
              <a:defRPr/>
            </a:pPr>
            <a:r>
              <a:rPr lang="zh-CN" altLang="en-US" sz="2400" cap="all" dirty="0">
                <a:solidFill>
                  <a:srgbClr val="000000"/>
                </a:solidFill>
                <a:cs typeface="+mn-ea"/>
                <a:sym typeface="+mn-lt"/>
              </a:rPr>
              <a:t>         在微观经济学中</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一般总是假定企业的目标是追求利润最大化。 这一基本假设是理性经济人假定在生产理论中的具体化。 但是</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在现实经济活动中</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企业有时并不一定选择实现最大利润的决策。</a:t>
            </a:r>
          </a:p>
          <a:p>
            <a:pPr>
              <a:buSzPct val="25000"/>
              <a:defRPr/>
            </a:pPr>
            <a:r>
              <a:rPr lang="zh-CN" altLang="en-US" sz="2400" cap="all" dirty="0">
                <a:solidFill>
                  <a:srgbClr val="000000"/>
                </a:solidFill>
                <a:cs typeface="+mn-ea"/>
                <a:sym typeface="+mn-lt"/>
              </a:rPr>
              <a:t>         在信息不完全的条件下</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企业所面临的市场需求可能是不确定的。 而且</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企业也有可能对产量变动所引起的生产成本的变动情况缺乏准确的了解。 于是</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企业为了长期生存会选择的经验做法也许就是实现销售收入最大化或市场份额最大化</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以此取代利润最大化的决策。</a:t>
            </a:r>
            <a:endParaRPr lang="en-US" altLang="zh-CN" sz="2400" cap="all" dirty="0">
              <a:solidFill>
                <a:srgbClr val="000000"/>
              </a:solidFill>
              <a:cs typeface="+mn-ea"/>
              <a:sym typeface="+mn-lt"/>
            </a:endParaRPr>
          </a:p>
          <a:p>
            <a:pPr>
              <a:buSzPct val="25000"/>
              <a:defRPr/>
            </a:pPr>
            <a:r>
              <a:rPr lang="zh-CN" altLang="en-US" sz="2400" cap="all" dirty="0">
                <a:solidFill>
                  <a:srgbClr val="000000"/>
                </a:solidFill>
                <a:cs typeface="+mn-ea"/>
                <a:sym typeface="+mn-lt"/>
              </a:rPr>
              <a:t>        在长期内</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一个不以利润最大化为目标的企业终将被市场竞争淘汰。 所以</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实现利润最大化是一个企业在市场竞争中要遵循的基本准则。 因</a:t>
            </a:r>
          </a:p>
          <a:p>
            <a:pPr>
              <a:buSzPct val="25000"/>
              <a:defRPr/>
            </a:pPr>
            <a:r>
              <a:rPr lang="zh-CN" altLang="en-US" sz="2400" cap="all" dirty="0">
                <a:solidFill>
                  <a:srgbClr val="000000"/>
                </a:solidFill>
                <a:cs typeface="+mn-ea"/>
                <a:sym typeface="+mn-lt"/>
              </a:rPr>
              <a:t>此</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在以下的分析中</a:t>
            </a:r>
            <a:r>
              <a:rPr lang="en-US" altLang="zh-CN" sz="2400" cap="all" dirty="0">
                <a:solidFill>
                  <a:srgbClr val="000000"/>
                </a:solidFill>
                <a:cs typeface="+mn-ea"/>
                <a:sym typeface="+mn-lt"/>
              </a:rPr>
              <a:t>, </a:t>
            </a:r>
            <a:r>
              <a:rPr lang="zh-CN" altLang="en-US" sz="2400" cap="all" dirty="0">
                <a:solidFill>
                  <a:srgbClr val="000000"/>
                </a:solidFill>
                <a:cs typeface="+mn-ea"/>
                <a:sym typeface="+mn-lt"/>
              </a:rPr>
              <a:t>我们仍然使用企业生产的目的是追求利润最大化这一基本假设。</a:t>
            </a:r>
          </a:p>
        </p:txBody>
      </p:sp>
    </p:spTree>
    <p:extLst>
      <p:ext uri="{BB962C8B-B14F-4D97-AF65-F5344CB8AC3E}">
        <p14:creationId xmlns:p14="http://schemas.microsoft.com/office/powerpoint/2010/main" val="306591636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生产函数</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生产和生产函数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生产与生产要素</a:t>
            </a:r>
          </a:p>
        </p:txBody>
      </p:sp>
      <p:sp>
        <p:nvSpPr>
          <p:cNvPr id="13" name="î$ḷïďê"/>
          <p:cNvSpPr/>
          <p:nvPr>
            <p:custDataLst>
              <p:tags r:id="rId2"/>
            </p:custDataLst>
          </p:nvPr>
        </p:nvSpPr>
        <p:spPr>
          <a:xfrm>
            <a:off x="1432157" y="2028854"/>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nvSpPr>
        <p:spPr>
          <a:xfrm>
            <a:off x="2003164" y="1988689"/>
            <a:ext cx="4900540" cy="461665"/>
          </a:xfrm>
          <a:prstGeom prst="rect">
            <a:avLst/>
          </a:prstGeom>
          <a:noFill/>
        </p:spPr>
        <p:txBody>
          <a:bodyPr wrap="square" anchor="b">
            <a:spAutoFit/>
          </a:bodyPr>
          <a:lstStyle/>
          <a:p>
            <a:pPr lvl="0">
              <a:buSzPct val="25000"/>
              <a:defRPr/>
            </a:pPr>
            <a:r>
              <a:rPr lang="zh-CN" altLang="en-US" sz="2400" b="1" cap="all" dirty="0">
                <a:solidFill>
                  <a:srgbClr val="000000"/>
                </a:solidFill>
                <a:cs typeface="+mn-ea"/>
                <a:sym typeface="+mn-lt"/>
              </a:rPr>
              <a:t>生产的含义</a:t>
            </a:r>
          </a:p>
        </p:txBody>
      </p:sp>
      <p:sp>
        <p:nvSpPr>
          <p:cNvPr id="15" name="文本框 14"/>
          <p:cNvSpPr txBox="1"/>
          <p:nvPr/>
        </p:nvSpPr>
        <p:spPr>
          <a:xfrm>
            <a:off x="1421455" y="2521959"/>
            <a:ext cx="8750179" cy="858825"/>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从经济学的角度看</a:t>
            </a:r>
            <a:r>
              <a:rPr lang="en-US" altLang="zh-CN" sz="2000" dirty="0">
                <a:solidFill>
                  <a:srgbClr val="002FA7"/>
                </a:solidFill>
                <a:cs typeface="+mn-ea"/>
                <a:sym typeface="+mn-lt"/>
              </a:rPr>
              <a:t>, </a:t>
            </a:r>
            <a:r>
              <a:rPr lang="zh-CN" altLang="en-US" sz="2000" dirty="0">
                <a:solidFill>
                  <a:srgbClr val="002FA7"/>
                </a:solidFill>
                <a:cs typeface="+mn-ea"/>
                <a:sym typeface="+mn-lt"/>
              </a:rPr>
              <a:t>生产是指投入各种生产要素以制成产品的过程</a:t>
            </a:r>
            <a:r>
              <a:rPr lang="en-US" altLang="zh-CN" sz="2000" dirty="0">
                <a:solidFill>
                  <a:srgbClr val="002FA7"/>
                </a:solidFill>
                <a:cs typeface="+mn-ea"/>
                <a:sym typeface="+mn-lt"/>
              </a:rPr>
              <a:t>, </a:t>
            </a:r>
            <a:r>
              <a:rPr lang="zh-CN" altLang="en-US" sz="2000" dirty="0">
                <a:solidFill>
                  <a:srgbClr val="002FA7"/>
                </a:solidFill>
                <a:cs typeface="+mn-ea"/>
                <a:sym typeface="+mn-lt"/>
              </a:rPr>
              <a:t>也就是把投入变为产出的过程。</a:t>
            </a:r>
          </a:p>
        </p:txBody>
      </p:sp>
      <p:sp>
        <p:nvSpPr>
          <p:cNvPr id="18" name="îŝḷîḋè"/>
          <p:cNvSpPr txBox="1"/>
          <p:nvPr>
            <p:custDataLst>
              <p:tags r:id="rId3"/>
            </p:custDataLst>
          </p:nvPr>
        </p:nvSpPr>
        <p:spPr bwMode="auto">
          <a:xfrm>
            <a:off x="1421455" y="2062757"/>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p>
        </p:txBody>
      </p:sp>
      <p:sp>
        <p:nvSpPr>
          <p:cNvPr id="2" name="文本框 1">
            <a:extLst>
              <a:ext uri="{FF2B5EF4-FFF2-40B4-BE49-F238E27FC236}">
                <a16:creationId xmlns:a16="http://schemas.microsoft.com/office/drawing/2014/main" id="{708B76ED-3675-4FBA-EE38-F92EAB6A5D13}"/>
              </a:ext>
            </a:extLst>
          </p:cNvPr>
          <p:cNvSpPr txBox="1"/>
          <p:nvPr/>
        </p:nvSpPr>
        <p:spPr>
          <a:xfrm>
            <a:off x="2003164" y="3691074"/>
            <a:ext cx="4900540" cy="461665"/>
          </a:xfrm>
          <a:prstGeom prst="rect">
            <a:avLst/>
          </a:prstGeom>
          <a:noFill/>
        </p:spPr>
        <p:txBody>
          <a:bodyPr wrap="square" anchor="b">
            <a:spAutoFit/>
          </a:bodyPr>
          <a:lstStyle/>
          <a:p>
            <a:pPr lvl="0">
              <a:buSzPct val="25000"/>
              <a:defRPr/>
            </a:pPr>
            <a:r>
              <a:rPr lang="zh-CN" altLang="en-US" sz="2400" b="1" cap="all" dirty="0">
                <a:solidFill>
                  <a:srgbClr val="000000"/>
                </a:solidFill>
                <a:cs typeface="+mn-ea"/>
                <a:sym typeface="+mn-lt"/>
              </a:rPr>
              <a:t>生产要素</a:t>
            </a:r>
          </a:p>
        </p:txBody>
      </p:sp>
      <p:sp>
        <p:nvSpPr>
          <p:cNvPr id="3" name="文本框 2">
            <a:extLst>
              <a:ext uri="{FF2B5EF4-FFF2-40B4-BE49-F238E27FC236}">
                <a16:creationId xmlns:a16="http://schemas.microsoft.com/office/drawing/2014/main" id="{8996CAC5-AC7B-C59D-7DFC-F125E2FDCE47}"/>
              </a:ext>
            </a:extLst>
          </p:cNvPr>
          <p:cNvSpPr txBox="1"/>
          <p:nvPr/>
        </p:nvSpPr>
        <p:spPr>
          <a:xfrm>
            <a:off x="1421455" y="4254698"/>
            <a:ext cx="9665208" cy="2459263"/>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生产要素是指生产过程中所使用的各种资源</a:t>
            </a:r>
            <a:r>
              <a:rPr lang="en-US" altLang="zh-CN" sz="2000" dirty="0">
                <a:solidFill>
                  <a:srgbClr val="002FA7"/>
                </a:solidFill>
                <a:cs typeface="+mn-ea"/>
                <a:sym typeface="+mn-lt"/>
              </a:rPr>
              <a:t>, </a:t>
            </a:r>
            <a:r>
              <a:rPr lang="zh-CN" altLang="en-US" sz="2000" dirty="0">
                <a:solidFill>
                  <a:srgbClr val="002FA7"/>
                </a:solidFill>
                <a:cs typeface="+mn-ea"/>
                <a:sym typeface="+mn-lt"/>
              </a:rPr>
              <a:t>按不同要素在生产中的作用</a:t>
            </a:r>
            <a:r>
              <a:rPr lang="en-US" altLang="zh-CN" sz="2000" dirty="0">
                <a:solidFill>
                  <a:srgbClr val="002FA7"/>
                </a:solidFill>
                <a:cs typeface="+mn-ea"/>
                <a:sym typeface="+mn-lt"/>
              </a:rPr>
              <a:t>, </a:t>
            </a:r>
            <a:r>
              <a:rPr lang="zh-CN" altLang="en-US" sz="2000" dirty="0">
                <a:solidFill>
                  <a:srgbClr val="002FA7"/>
                </a:solidFill>
                <a:cs typeface="+mn-ea"/>
                <a:sym typeface="+mn-lt"/>
              </a:rPr>
              <a:t>可以分为四类</a:t>
            </a:r>
            <a:r>
              <a:rPr lang="en-US" altLang="zh-CN" sz="2000" dirty="0">
                <a:solidFill>
                  <a:srgbClr val="002FA7"/>
                </a:solidFill>
                <a:cs typeface="+mn-ea"/>
                <a:sym typeface="+mn-lt"/>
              </a:rPr>
              <a:t>: </a:t>
            </a:r>
            <a:r>
              <a:rPr lang="zh-CN" altLang="en-US" sz="2000" b="1" dirty="0">
                <a:solidFill>
                  <a:srgbClr val="002FA7"/>
                </a:solidFill>
                <a:cs typeface="+mn-ea"/>
                <a:sym typeface="+mn-lt"/>
              </a:rPr>
              <a:t>劳动、 土地、 资本和企业家才能</a:t>
            </a:r>
            <a:r>
              <a:rPr lang="zh-CN" altLang="en-US" sz="2000" dirty="0">
                <a:solidFill>
                  <a:srgbClr val="002FA7"/>
                </a:solidFill>
                <a:cs typeface="+mn-ea"/>
                <a:sym typeface="+mn-lt"/>
              </a:rPr>
              <a:t>。 </a:t>
            </a:r>
            <a:r>
              <a:rPr lang="zh-CN" altLang="en-US" sz="2000" b="1" dirty="0">
                <a:solidFill>
                  <a:srgbClr val="002FA7"/>
                </a:solidFill>
                <a:cs typeface="+mn-ea"/>
                <a:sym typeface="+mn-lt"/>
              </a:rPr>
              <a:t>劳动</a:t>
            </a:r>
            <a:r>
              <a:rPr lang="zh-CN" altLang="en-US" sz="2000" dirty="0">
                <a:solidFill>
                  <a:srgbClr val="002FA7"/>
                </a:solidFill>
                <a:cs typeface="+mn-ea"/>
                <a:sym typeface="+mn-lt"/>
              </a:rPr>
              <a:t>是生产过程中一切体力和智力的消耗</a:t>
            </a:r>
            <a:r>
              <a:rPr lang="en-US" altLang="zh-CN" sz="2000" dirty="0">
                <a:solidFill>
                  <a:srgbClr val="002FA7"/>
                </a:solidFill>
                <a:cs typeface="+mn-ea"/>
                <a:sym typeface="+mn-lt"/>
              </a:rPr>
              <a:t>, </a:t>
            </a:r>
            <a:r>
              <a:rPr lang="zh-CN" altLang="en-US" sz="2000" dirty="0">
                <a:solidFill>
                  <a:srgbClr val="002FA7"/>
                </a:solidFill>
                <a:cs typeface="+mn-ea"/>
                <a:sym typeface="+mn-lt"/>
              </a:rPr>
              <a:t>包括体力劳动和脑力劳动。 </a:t>
            </a:r>
            <a:r>
              <a:rPr lang="zh-CN" altLang="en-US" sz="2000" b="1" dirty="0">
                <a:solidFill>
                  <a:srgbClr val="002FA7"/>
                </a:solidFill>
                <a:cs typeface="+mn-ea"/>
                <a:sym typeface="+mn-lt"/>
              </a:rPr>
              <a:t>土地</a:t>
            </a:r>
            <a:r>
              <a:rPr lang="zh-CN" altLang="en-US" sz="2000" dirty="0">
                <a:solidFill>
                  <a:srgbClr val="002FA7"/>
                </a:solidFill>
                <a:cs typeface="+mn-ea"/>
                <a:sym typeface="+mn-lt"/>
              </a:rPr>
              <a:t>不仅指土地本身</a:t>
            </a:r>
            <a:r>
              <a:rPr lang="en-US" altLang="zh-CN" sz="2000" dirty="0">
                <a:solidFill>
                  <a:srgbClr val="002FA7"/>
                </a:solidFill>
                <a:cs typeface="+mn-ea"/>
                <a:sym typeface="+mn-lt"/>
              </a:rPr>
              <a:t>, </a:t>
            </a:r>
            <a:r>
              <a:rPr lang="zh-CN" altLang="en-US" sz="2000" dirty="0">
                <a:solidFill>
                  <a:srgbClr val="002FA7"/>
                </a:solidFill>
                <a:cs typeface="+mn-ea"/>
                <a:sym typeface="+mn-lt"/>
              </a:rPr>
              <a:t>还包括地上和地下的一切自然资源</a:t>
            </a:r>
            <a:r>
              <a:rPr lang="en-US" altLang="zh-CN" sz="2000" dirty="0">
                <a:solidFill>
                  <a:srgbClr val="002FA7"/>
                </a:solidFill>
                <a:cs typeface="+mn-ea"/>
                <a:sym typeface="+mn-lt"/>
              </a:rPr>
              <a:t>, </a:t>
            </a:r>
            <a:r>
              <a:rPr lang="zh-CN" altLang="en-US" sz="2000" dirty="0">
                <a:solidFill>
                  <a:srgbClr val="002FA7"/>
                </a:solidFill>
                <a:cs typeface="+mn-ea"/>
                <a:sym typeface="+mn-lt"/>
              </a:rPr>
              <a:t>如江河湖泊</a:t>
            </a:r>
            <a:r>
              <a:rPr lang="en-US" altLang="zh-CN" sz="2000" dirty="0">
                <a:solidFill>
                  <a:srgbClr val="002FA7"/>
                </a:solidFill>
                <a:cs typeface="+mn-ea"/>
                <a:sym typeface="+mn-lt"/>
              </a:rPr>
              <a:t>, </a:t>
            </a:r>
            <a:r>
              <a:rPr lang="zh-CN" altLang="en-US" sz="2000" dirty="0">
                <a:solidFill>
                  <a:srgbClr val="002FA7"/>
                </a:solidFill>
                <a:cs typeface="+mn-ea"/>
                <a:sym typeface="+mn-lt"/>
              </a:rPr>
              <a:t>自然状态的矿藏、 森林等。 </a:t>
            </a:r>
            <a:r>
              <a:rPr lang="zh-CN" altLang="en-US" sz="2000" b="1" dirty="0">
                <a:solidFill>
                  <a:srgbClr val="002FA7"/>
                </a:solidFill>
                <a:cs typeface="+mn-ea"/>
                <a:sym typeface="+mn-lt"/>
              </a:rPr>
              <a:t>资本</a:t>
            </a:r>
            <a:r>
              <a:rPr lang="zh-CN" altLang="en-US" sz="2000" dirty="0">
                <a:solidFill>
                  <a:srgbClr val="002FA7"/>
                </a:solidFill>
                <a:cs typeface="+mn-ea"/>
                <a:sym typeface="+mn-lt"/>
              </a:rPr>
              <a:t>可以表现为实物形态或货币形态。 资本的实物形态又被称为资本品或投资品</a:t>
            </a:r>
            <a:r>
              <a:rPr lang="en-US" altLang="zh-CN" sz="2000" dirty="0">
                <a:solidFill>
                  <a:srgbClr val="002FA7"/>
                </a:solidFill>
                <a:cs typeface="+mn-ea"/>
                <a:sym typeface="+mn-lt"/>
              </a:rPr>
              <a:t>, </a:t>
            </a:r>
            <a:r>
              <a:rPr lang="zh-CN" altLang="en-US" sz="2000" dirty="0">
                <a:solidFill>
                  <a:srgbClr val="002FA7"/>
                </a:solidFill>
                <a:cs typeface="+mn-ea"/>
                <a:sym typeface="+mn-lt"/>
              </a:rPr>
              <a:t>如厂房、 机器设备、 原材料等。 资本的货币形态通常被称为货币资本。 </a:t>
            </a:r>
            <a:r>
              <a:rPr lang="zh-CN" altLang="en-US" sz="2000" b="1" dirty="0">
                <a:solidFill>
                  <a:srgbClr val="002FA7"/>
                </a:solidFill>
                <a:cs typeface="+mn-ea"/>
                <a:sym typeface="+mn-lt"/>
              </a:rPr>
              <a:t>企业家才能</a:t>
            </a:r>
            <a:r>
              <a:rPr lang="zh-CN" altLang="en-US" sz="2000" dirty="0">
                <a:solidFill>
                  <a:srgbClr val="002FA7"/>
                </a:solidFill>
                <a:cs typeface="+mn-ea"/>
                <a:sym typeface="+mn-lt"/>
              </a:rPr>
              <a:t>是指企业家组织和经营企业的能力。 </a:t>
            </a:r>
          </a:p>
        </p:txBody>
      </p:sp>
      <p:sp>
        <p:nvSpPr>
          <p:cNvPr id="7" name="íŝḷíďê">
            <a:extLst>
              <a:ext uri="{FF2B5EF4-FFF2-40B4-BE49-F238E27FC236}">
                <a16:creationId xmlns:a16="http://schemas.microsoft.com/office/drawing/2014/main" id="{1BB0C7DA-AF55-5AAA-4E70-972F24EB678F}"/>
              </a:ext>
            </a:extLst>
          </p:cNvPr>
          <p:cNvSpPr/>
          <p:nvPr>
            <p:custDataLst>
              <p:tags r:id="rId4"/>
            </p:custDataLst>
          </p:nvPr>
        </p:nvSpPr>
        <p:spPr>
          <a:xfrm>
            <a:off x="1459104" y="3765036"/>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8" name="îŝḷîḋè">
            <a:extLst>
              <a:ext uri="{FF2B5EF4-FFF2-40B4-BE49-F238E27FC236}">
                <a16:creationId xmlns:a16="http://schemas.microsoft.com/office/drawing/2014/main" id="{E5032DD5-434F-3719-B212-42E4FE281DFF}"/>
              </a:ext>
            </a:extLst>
          </p:cNvPr>
          <p:cNvSpPr txBox="1"/>
          <p:nvPr>
            <p:custDataLst>
              <p:tags r:id="rId5"/>
            </p:custDataLst>
          </p:nvPr>
        </p:nvSpPr>
        <p:spPr bwMode="auto">
          <a:xfrm>
            <a:off x="1453855" y="3810478"/>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p>
        </p:txBody>
      </p:sp>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500"/>
                                        <p:tgtEl>
                                          <p:spTgt spid="1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dissolve">
                                      <p:cBhvr>
                                        <p:cTn id="32" dur="500"/>
                                        <p:tgtEl>
                                          <p:spTgt spid="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ssolv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3" grpId="0" bldLvl="0" animBg="1"/>
      <p:bldP spid="14" grpId="0"/>
      <p:bldP spid="15" grpId="0"/>
      <p:bldP spid="18" grpId="0"/>
      <p:bldP spid="2" grpId="0"/>
      <p:bldP spid="3" grpId="0"/>
      <p:bldP spid="7"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生产和生产函数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生产函数</a:t>
            </a:r>
          </a:p>
        </p:txBody>
      </p:sp>
      <p:sp>
        <p:nvSpPr>
          <p:cNvPr id="10" name="文本框 9">
            <a:extLst>
              <a:ext uri="{FF2B5EF4-FFF2-40B4-BE49-F238E27FC236}">
                <a16:creationId xmlns:a16="http://schemas.microsoft.com/office/drawing/2014/main" id="{89489BCE-2E64-1612-A539-358BEE68803F}"/>
              </a:ext>
            </a:extLst>
          </p:cNvPr>
          <p:cNvSpPr txBox="1"/>
          <p:nvPr/>
        </p:nvSpPr>
        <p:spPr>
          <a:xfrm>
            <a:off x="2066544" y="2139339"/>
            <a:ext cx="9646920" cy="3170099"/>
          </a:xfrm>
          <a:prstGeom prst="rect">
            <a:avLst/>
          </a:prstGeom>
          <a:noFill/>
        </p:spPr>
        <p:txBody>
          <a:bodyPr wrap="square">
            <a:spAutoFit/>
          </a:bodyPr>
          <a:lstStyle/>
          <a:p>
            <a:r>
              <a:rPr lang="zh-CN" altLang="en-US" sz="2000" dirty="0"/>
              <a:t>         假定</a:t>
            </a:r>
            <a:r>
              <a:rPr lang="en-US" altLang="zh-CN" sz="2000" dirty="0"/>
              <a:t>L </a:t>
            </a:r>
            <a:r>
              <a:rPr lang="zh-CN" altLang="en-US" sz="2000" dirty="0"/>
              <a:t>、</a:t>
            </a:r>
            <a:r>
              <a:rPr lang="en-US" altLang="zh-CN" sz="2000" dirty="0"/>
              <a:t>K </a:t>
            </a:r>
            <a:r>
              <a:rPr lang="zh-CN" altLang="en-US" sz="2000" dirty="0"/>
              <a:t>、 </a:t>
            </a:r>
            <a:r>
              <a:rPr lang="en-US" altLang="zh-CN" sz="2000" dirty="0"/>
              <a:t>N </a:t>
            </a:r>
            <a:r>
              <a:rPr lang="zh-CN" altLang="en-US" sz="2000" dirty="0"/>
              <a:t>、</a:t>
            </a:r>
            <a:r>
              <a:rPr lang="en-US" altLang="zh-CN" sz="2000" dirty="0"/>
              <a:t>E </a:t>
            </a:r>
            <a:r>
              <a:rPr lang="zh-CN" altLang="en-US" sz="2000" dirty="0"/>
              <a:t>分别代表某产品生产过程中所使用的劳动、 土地、 资本、 企业家才能等生产要素的投入量</a:t>
            </a:r>
            <a:r>
              <a:rPr lang="en-US" altLang="zh-CN" sz="2000" dirty="0"/>
              <a:t>,Q </a:t>
            </a:r>
            <a:r>
              <a:rPr lang="zh-CN" altLang="en-US" sz="2000" dirty="0"/>
              <a:t>代表最大产量</a:t>
            </a:r>
            <a:r>
              <a:rPr lang="en-US" altLang="zh-CN" sz="2000" dirty="0"/>
              <a:t>, </a:t>
            </a:r>
            <a:r>
              <a:rPr lang="zh-CN" altLang="en-US" sz="2000" dirty="0"/>
              <a:t>则生产函数的一般表达形式为</a:t>
            </a:r>
          </a:p>
          <a:p>
            <a:pPr algn="ctr"/>
            <a:r>
              <a:rPr lang="en-US" altLang="zh-CN" sz="2000" dirty="0"/>
              <a:t>Q =f (L , K , N , E )</a:t>
            </a:r>
          </a:p>
          <a:p>
            <a:r>
              <a:rPr lang="zh-CN" altLang="en-US" sz="2000" dirty="0"/>
              <a:t>         该生产函数表示</a:t>
            </a:r>
            <a:r>
              <a:rPr lang="en-US" altLang="zh-CN" sz="2000" dirty="0"/>
              <a:t>, </a:t>
            </a:r>
            <a:r>
              <a:rPr lang="zh-CN" altLang="en-US" sz="2000" dirty="0"/>
              <a:t>在一定时期内</a:t>
            </a:r>
            <a:r>
              <a:rPr lang="en-US" altLang="zh-CN" sz="2000" dirty="0"/>
              <a:t>, </a:t>
            </a:r>
            <a:r>
              <a:rPr lang="zh-CN" altLang="en-US" sz="2000" dirty="0"/>
              <a:t>在一定的生产技术水平下的生产要素组合</a:t>
            </a:r>
            <a:r>
              <a:rPr lang="en-US" altLang="zh-CN" sz="2000" dirty="0"/>
              <a:t>(L , K ,</a:t>
            </a:r>
          </a:p>
          <a:p>
            <a:r>
              <a:rPr lang="en-US" altLang="zh-CN" sz="2000" dirty="0"/>
              <a:t>N , E ) </a:t>
            </a:r>
            <a:r>
              <a:rPr lang="zh-CN" altLang="en-US" sz="2000" dirty="0"/>
              <a:t>所能生产的最大产量为</a:t>
            </a:r>
            <a:r>
              <a:rPr lang="en-US" altLang="zh-CN" sz="2000" dirty="0"/>
              <a:t>Q</a:t>
            </a:r>
            <a:r>
              <a:rPr lang="zh-CN" altLang="en-US" sz="2000" dirty="0"/>
              <a:t>。</a:t>
            </a:r>
          </a:p>
          <a:p>
            <a:r>
              <a:rPr lang="zh-CN" altLang="en-US" sz="2000" dirty="0"/>
              <a:t>         在上式中</a:t>
            </a:r>
            <a:r>
              <a:rPr lang="en-US" altLang="zh-CN" sz="2000" dirty="0"/>
              <a:t>, </a:t>
            </a:r>
            <a:r>
              <a:rPr lang="zh-CN" altLang="en-US" sz="2000" dirty="0"/>
              <a:t>由于土地资源是相对固定的</a:t>
            </a:r>
            <a:r>
              <a:rPr lang="en-US" altLang="zh-CN" sz="2000" dirty="0"/>
              <a:t>, </a:t>
            </a:r>
            <a:r>
              <a:rPr lang="zh-CN" altLang="en-US" sz="2000" dirty="0"/>
              <a:t>企业家才能又难以估量</a:t>
            </a:r>
            <a:r>
              <a:rPr lang="en-US" altLang="zh-CN" sz="2000" dirty="0"/>
              <a:t>, </a:t>
            </a:r>
            <a:r>
              <a:rPr lang="zh-CN" altLang="en-US" sz="2000" dirty="0"/>
              <a:t>因此为了简化分析</a:t>
            </a:r>
            <a:r>
              <a:rPr lang="en-US" altLang="zh-CN" sz="2000" dirty="0"/>
              <a:t>,</a:t>
            </a:r>
            <a:r>
              <a:rPr lang="zh-CN" altLang="en-US" sz="2000" dirty="0"/>
              <a:t>通常假定生产中只使用劳动和资本这两种生产要素。 由此</a:t>
            </a:r>
            <a:r>
              <a:rPr lang="en-US" altLang="zh-CN" sz="2000" dirty="0"/>
              <a:t>, </a:t>
            </a:r>
            <a:r>
              <a:rPr lang="zh-CN" altLang="en-US" sz="2000" dirty="0"/>
              <a:t>生产函数可写为</a:t>
            </a:r>
          </a:p>
          <a:p>
            <a:pPr algn="ctr"/>
            <a:r>
              <a:rPr lang="en-US" altLang="zh-CN" sz="2000" dirty="0"/>
              <a:t>Q =f (L , K )</a:t>
            </a:r>
          </a:p>
          <a:p>
            <a:r>
              <a:rPr lang="zh-CN" altLang="en-US" sz="2000" dirty="0"/>
              <a:t>        生产函数表示生产中的投入量和产出量之间的依存关系</a:t>
            </a:r>
            <a:r>
              <a:rPr lang="en-US" altLang="zh-CN" sz="2000" dirty="0"/>
              <a:t>, </a:t>
            </a:r>
            <a:r>
              <a:rPr lang="zh-CN" altLang="en-US" sz="2000" dirty="0"/>
              <a:t>这种关系普遍存在于各种生产过程之中。 估计和研究生产函数</a:t>
            </a:r>
            <a:r>
              <a:rPr lang="en-US" altLang="zh-CN" sz="2000" dirty="0"/>
              <a:t>, </a:t>
            </a:r>
            <a:r>
              <a:rPr lang="zh-CN" altLang="en-US" sz="2000" dirty="0"/>
              <a:t>对经济理论研究和生产实践都具有一定意义。</a:t>
            </a:r>
          </a:p>
        </p:txBody>
      </p:sp>
    </p:spTree>
    <p:extLst>
      <p:ext uri="{BB962C8B-B14F-4D97-AF65-F5344CB8AC3E}">
        <p14:creationId xmlns:p14="http://schemas.microsoft.com/office/powerpoint/2010/main" val="287411434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9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1232</TotalTime>
  <Words>5234</Words>
  <Application>Microsoft Office PowerPoint</Application>
  <PresentationFormat>宽屏</PresentationFormat>
  <Paragraphs>220</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38</vt:i4>
      </vt:variant>
    </vt:vector>
  </HeadingPairs>
  <TitlesOfParts>
    <vt:vector size="47" baseType="lpstr">
      <vt:lpstr>E-BX</vt:lpstr>
      <vt:lpstr>E-BZ</vt:lpstr>
      <vt:lpstr>FZSSK--GBK1-0</vt:lpstr>
      <vt:lpstr>Source Han Sans CN Bold</vt:lpstr>
      <vt:lpstr>方正兰亭大黑_GBK</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hly</cp:lastModifiedBy>
  <cp:revision>60</cp:revision>
  <dcterms:created xsi:type="dcterms:W3CDTF">2023-11-08T11:26:17Z</dcterms:created>
  <dcterms:modified xsi:type="dcterms:W3CDTF">2024-09-19T03:43:34Z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