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83" r:id="rId3"/>
    <p:sldId id="287" r:id="rId4"/>
    <p:sldId id="286" r:id="rId5"/>
    <p:sldId id="285" r:id="rId6"/>
    <p:sldId id="284" r:id="rId7"/>
    <p:sldId id="291" r:id="rId8"/>
    <p:sldId id="292" r:id="rId9"/>
    <p:sldId id="293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2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22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9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207135"/>
            <a:ext cx="10969625" cy="307721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506663" y="3314700"/>
            <a:ext cx="1265555" cy="58356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06663" y="3806825"/>
            <a:ext cx="1265555" cy="58356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15305" y="3806825"/>
            <a:ext cx="1565910" cy="58356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884603" y="3369945"/>
            <a:ext cx="1265555" cy="58356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29045" y="3369945"/>
            <a:ext cx="1295400" cy="5283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0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_01"/>
          <p:cNvPicPr>
            <a:picLocks noChangeAspect="1"/>
          </p:cNvPicPr>
          <p:nvPr/>
        </p:nvPicPr>
        <p:blipFill>
          <a:blip r:embed="rId1"/>
          <a:srcRect r="21599"/>
          <a:stretch>
            <a:fillRect/>
          </a:stretch>
        </p:blipFill>
        <p:spPr>
          <a:xfrm>
            <a:off x="608330" y="1313815"/>
            <a:ext cx="10968990" cy="32969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243705" y="4107815"/>
            <a:ext cx="944880" cy="3708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拘束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60115" y="1875155"/>
            <a:ext cx="4819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乃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12473" y="356044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杭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95285" y="2974340"/>
            <a:ext cx="1307465" cy="4546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祭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43705" y="2425700"/>
            <a:ext cx="12560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熏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8" grpId="0"/>
      <p:bldP spid="7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_02"/>
          <p:cNvPicPr>
            <a:picLocks noChangeAspect="1"/>
          </p:cNvPicPr>
          <p:nvPr/>
        </p:nvPicPr>
        <p:blipFill>
          <a:blip r:embed="rId1"/>
          <a:srcRect r="16405"/>
          <a:stretch>
            <a:fillRect/>
          </a:stretch>
        </p:blipFill>
        <p:spPr>
          <a:xfrm>
            <a:off x="608330" y="1370330"/>
            <a:ext cx="10965815" cy="26174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045325" y="1925955"/>
            <a:ext cx="6096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32980" y="2936875"/>
            <a:ext cx="6096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115695"/>
            <a:ext cx="10968990" cy="39497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471670" y="4601210"/>
            <a:ext cx="16236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社会改革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2815" y="4608195"/>
            <a:ext cx="23234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杰出人物的涌现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59413" y="289115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龚自珍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53535" y="2891155"/>
            <a:ext cx="5378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清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32815" y="1978660"/>
            <a:ext cx="45523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楼外楼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西湖歌舞几时休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853930" y="1556385"/>
            <a:ext cx="18224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山外青山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37400" y="1978660"/>
            <a:ext cx="12846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几时休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80285" y="4150360"/>
            <a:ext cx="55156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我劝天公重抖擞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不拘一格降人材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314565" y="3751580"/>
            <a:ext cx="27387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死寂、 令人窒息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40885" y="3289935"/>
            <a:ext cx="20402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尖锐猛烈的变革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11" grpId="0"/>
      <p:bldP spid="8" grpId="0"/>
      <p:bldP spid="7" grpId="0"/>
      <p:bldP spid="14" grpId="0"/>
      <p:bldP spid="13" grpId="0"/>
      <p:bldP spid="12" grpId="0"/>
      <p:bldP spid="6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153160"/>
            <a:ext cx="10934700" cy="36715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204710" y="4391025"/>
            <a:ext cx="22574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不拘一格降人材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8023225" y="3134995"/>
            <a:ext cx="7651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楼台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9149715" y="2630805"/>
            <a:ext cx="21532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家祭无忘告乃翁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6939915" y="2630805"/>
            <a:ext cx="22098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王师北定中原日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6939915" y="2232025"/>
            <a:ext cx="25222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但悲不见九州同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8333423" y="168846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爱国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262495" y="4022725"/>
            <a:ext cx="16808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万马齐喑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9316403" y="313499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暖风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8" grpId="0"/>
      <p:bldP spid="7" grpId="0"/>
      <p:bldP spid="6" grpId="0"/>
      <p:bldP spid="13" grpId="0"/>
      <p:bldP spid="12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4665" y="756285"/>
            <a:ext cx="8662670" cy="555244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752090" y="5909945"/>
            <a:ext cx="9258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汴州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74448" y="553910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临安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29430" y="5909945"/>
            <a:ext cx="9359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杭州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235075"/>
            <a:ext cx="10997565" cy="36290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829675" y="1235075"/>
            <a:ext cx="24745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自然界和煦的春风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89645" y="2165350"/>
            <a:ext cx="1246505" cy="3225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醉生梦死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29675" y="1700530"/>
            <a:ext cx="30594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南宋朝廷的奢靡之风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46190" y="2606040"/>
            <a:ext cx="7366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CD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670" y="814070"/>
            <a:ext cx="10341610" cy="51523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178925" y="381190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代指全国</a:t>
            </a: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48630" y="3811905"/>
            <a:ext cx="18180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但是，表转折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18055" y="3778250"/>
            <a:ext cx="20770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同“原”，本来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53760" y="2910205"/>
            <a:ext cx="31362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希望收复中原，统一祖国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272588" y="251142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给儿子看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17595" y="1238250"/>
            <a:ext cx="4938395" cy="4051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死去元知万事空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但悲不见九州同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89880" y="2511425"/>
            <a:ext cx="7054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陆游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929380" y="2511425"/>
            <a:ext cx="5956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宋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689600" y="4238625"/>
            <a:ext cx="18954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收复、平定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090025" y="4238625"/>
            <a:ext cx="15894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你们的父亲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665605" y="5519420"/>
            <a:ext cx="4892040" cy="3479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暖风熏得游人醉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直把杭州作汴州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324100" y="4238625"/>
            <a:ext cx="22828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指南宋朝廷的军队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1" grpId="0"/>
      <p:bldP spid="9" grpId="0"/>
      <p:bldP spid="8" grpId="0"/>
      <p:bldP spid="7" grpId="0"/>
      <p:bldP spid="6" grpId="0"/>
      <p:bldP spid="5" grpId="0"/>
      <p:bldP spid="16" grpId="0"/>
      <p:bldP spid="13" grpId="0"/>
      <p:bldP spid="14" grpId="0"/>
      <p:bldP spid="1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145.3,&quot;left&quot;:546.45,&quot;top&quot;:132.95,&quot;width&quot;:343.55}"/>
</p:tagLst>
</file>

<file path=ppt/tags/tag64.xml><?xml version="1.0" encoding="utf-8"?>
<p:tagLst xmlns:p="http://schemas.openxmlformats.org/presentationml/2006/main">
  <p:tag name="KSO_WM_DIAGRAM_VIRTUALLY_FRAME" val="{&quot;height&quot;:145.3,&quot;left&quot;:546.45,&quot;top&quot;:132.95,&quot;width&quot;:343.55}"/>
</p:tagLst>
</file>

<file path=ppt/tags/tag65.xml><?xml version="1.0" encoding="utf-8"?>
<p:tagLst xmlns:p="http://schemas.openxmlformats.org/presentationml/2006/main">
  <p:tag name="KSO_WM_DIAGRAM_VIRTUALLY_FRAME" val="{&quot;height&quot;:145.3,&quot;left&quot;:546.45,&quot;top&quot;:132.95,&quot;width&quot;:343.55}"/>
</p:tagLst>
</file>

<file path=ppt/tags/tag66.xml><?xml version="1.0" encoding="utf-8"?>
<p:tagLst xmlns:p="http://schemas.openxmlformats.org/presentationml/2006/main">
  <p:tag name="KSO_WM_DIAGRAM_VIRTUALLY_FRAME" val="{&quot;height&quot;:145.3,&quot;left&quot;:546.45,&quot;top&quot;:132.95,&quot;width&quot;:343.55}"/>
</p:tagLst>
</file>

<file path=ppt/tags/tag67.xml><?xml version="1.0" encoding="utf-8"?>
<p:tagLst xmlns:p="http://schemas.openxmlformats.org/presentationml/2006/main">
  <p:tag name="KSO_WM_DIAGRAM_VIRTUALLY_FRAME" val="{&quot;height&quot;:145.3,&quot;left&quot;:546.45,&quot;top&quot;:132.95,&quot;width&quot;:343.55}"/>
</p:tagLst>
</file>

<file path=ppt/tags/tag68.xml><?xml version="1.0" encoding="utf-8"?>
<p:tagLst xmlns:p="http://schemas.openxmlformats.org/presentationml/2006/main">
  <p:tag name="KSO_WM_DIAGRAM_VIRTUALLY_FRAME" val="{&quot;height&quot;:145.3,&quot;left&quot;:546.45,&quot;top&quot;:132.95,&quot;width&quot;:343.55}"/>
</p:tagLst>
</file>

<file path=ppt/tags/tag69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266</Words>
  <Application>WPS 演示</Application>
  <PresentationFormat>宽屏</PresentationFormat>
  <Paragraphs>100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Arial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169</cp:revision>
  <dcterms:created xsi:type="dcterms:W3CDTF">2019-06-19T02:08:00Z</dcterms:created>
  <dcterms:modified xsi:type="dcterms:W3CDTF">2024-08-23T07:00:25Z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