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8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369" r:id="rId9"/>
    <p:sldId id="370" r:id="rId10"/>
    <p:sldId id="266" r:id="rId11"/>
    <p:sldId id="267" r:id="rId12"/>
    <p:sldId id="268" r:id="rId13"/>
    <p:sldId id="269" r:id="rId14"/>
    <p:sldId id="260" r:id="rId15"/>
    <p:sldId id="364" r:id="rId16"/>
    <p:sldId id="261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9" r:id="rId25"/>
    <p:sldId id="280" r:id="rId26"/>
    <p:sldId id="282" r:id="rId27"/>
    <p:sldId id="284" r:id="rId28"/>
    <p:sldId id="278" r:id="rId29"/>
    <p:sldId id="285" r:id="rId30"/>
    <p:sldId id="287" r:id="rId31"/>
    <p:sldId id="292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66" r:id="rId44"/>
    <p:sldId id="306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7" r:id="rId62"/>
    <p:sldId id="328" r:id="rId63"/>
    <p:sldId id="329" r:id="rId64"/>
    <p:sldId id="330" r:id="rId65"/>
    <p:sldId id="331" r:id="rId66"/>
    <p:sldId id="332" r:id="rId67"/>
    <p:sldId id="333" r:id="rId68"/>
    <p:sldId id="334" r:id="rId69"/>
    <p:sldId id="335" r:id="rId70"/>
    <p:sldId id="336" r:id="rId71"/>
    <p:sldId id="337" r:id="rId72"/>
    <p:sldId id="338" r:id="rId73"/>
    <p:sldId id="339" r:id="rId74"/>
    <p:sldId id="340" r:id="rId75"/>
    <p:sldId id="341" r:id="rId76"/>
    <p:sldId id="342" r:id="rId77"/>
    <p:sldId id="343" r:id="rId78"/>
    <p:sldId id="344" r:id="rId79"/>
    <p:sldId id="345" r:id="rId80"/>
    <p:sldId id="346" r:id="rId81"/>
    <p:sldId id="347" r:id="rId82"/>
    <p:sldId id="348" r:id="rId83"/>
    <p:sldId id="349" r:id="rId84"/>
    <p:sldId id="350" r:id="rId85"/>
    <p:sldId id="351" r:id="rId86"/>
    <p:sldId id="352" r:id="rId87"/>
    <p:sldId id="353" r:id="rId88"/>
    <p:sldId id="367" r:id="rId89"/>
    <p:sldId id="368" r:id="rId90"/>
    <p:sldId id="355" r:id="rId91"/>
    <p:sldId id="356" r:id="rId92"/>
    <p:sldId id="357" r:id="rId93"/>
    <p:sldId id="358" r:id="rId94"/>
    <p:sldId id="359" r:id="rId95"/>
    <p:sldId id="360" r:id="rId96"/>
    <p:sldId id="361" r:id="rId9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14442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143447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3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3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3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3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87af30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9B08D4F-F529-4BAC-9239-40E21FA5ED3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中考化学流程图题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87af30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D1BA813-1C4F-44E1-87C1-C65210116F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e1a302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1a5416b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8e1a3026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1a5416b1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中考化学流程图题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87af30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B9451BE-DE66-400D-BC31-4635E5CABFF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e1a302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1a5416b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8e1a3026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1a5416b1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中考化学流程图题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f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CF199B2-5026-7978-A30E-6A2F1E79103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A7E9EA6-202E-4EF0-92A5-C65A2E3CDC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DDC2EB4-05CF-4B28-9B99-BF86D46438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e1a302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1a5416b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8e1a3026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1a5416b1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4CB7650-691D-46AD-BBB7-467CE32875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e1a302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1a5416b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8e1a3026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1a5416b1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11.jpe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14.jpeg"/><Relationship Id="rId4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3.png"/><Relationship Id="rId4" Type="http://schemas.openxmlformats.org/officeDocument/2006/relationships/image" Target="../media/image1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1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1.png"/><Relationship Id="rId4" Type="http://schemas.openxmlformats.org/officeDocument/2006/relationships/image" Target="../media/image1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0.png"/><Relationship Id="rId4" Type="http://schemas.openxmlformats.org/officeDocument/2006/relationships/image" Target="../media/image1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9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8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0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0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0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3.png"/><Relationship Id="rId4" Type="http://schemas.openxmlformats.org/officeDocument/2006/relationships/image" Target="../media/image21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png"/><Relationship Id="rId5" Type="http://schemas.openxmlformats.org/officeDocument/2006/relationships/image" Target="../media/image72.png"/><Relationship Id="rId4" Type="http://schemas.openxmlformats.org/officeDocument/2006/relationships/image" Target="../media/image1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5.png"/><Relationship Id="rId4" Type="http://schemas.openxmlformats.org/officeDocument/2006/relationships/image" Target="../media/image12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jpeg"/><Relationship Id="rId4" Type="http://schemas.openxmlformats.org/officeDocument/2006/relationships/image" Target="../media/image12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134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9.png"/><Relationship Id="rId4" Type="http://schemas.openxmlformats.org/officeDocument/2006/relationships/image" Target="../media/image26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141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1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4aa2b44?vcp=1&amp;pid=ff693de0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9_1#c92883085?sp=1&amp;vaa=1&amp;vcp=1&amp;vis=1&amp;pid=a74aa2b44&amp;color=0,0,0&amp;vtp=1&amp;vaab=1&amp;bbb=1&amp;hb=1"/>
              <p:cNvSpPr/>
              <p:nvPr/>
            </p:nvSpPr>
            <p:spPr>
              <a:xfrm>
                <a:off x="539496" y="123346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（2024·广西北海·模拟）矿山废水中含有大量的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，直接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排放会影响水体酸碱性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，并造成重金属污染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。通过处理可以从废水中回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收金属铜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，并使废水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和重金属含量达到排放标准。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是蓝色不溶于水的固体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步骤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无蓝色沉淀生成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9_1#c92883085?sp=1&amp;vaa=1&amp;vcp=1&amp;vis=1&amp;pid=a74aa2b4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111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9_2#c92883085?iti=7&amp;vaa=1&amp;vcp=1&amp;vis=1&amp;pid=a74aa2b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6679" y="3847891"/>
            <a:ext cx="5444739" cy="185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9_3#c92883085?iti=7&amp;vaa=1&amp;vcp=1&amp;vis=1&amp;pid=a74aa2b44&amp;color=0,0,0&amp;vtp=1&amp;vaab=1&amp;bbb=1"/>
          <p:cNvSpPr/>
          <p:nvPr/>
        </p:nvSpPr>
        <p:spPr>
          <a:xfrm>
            <a:off x="5791867" y="582699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_1#58ba45289?vaa=1&amp;vcp=1&amp;vis=1&amp;pid=c92883085&amp;color=0,0,0&amp;vtp=1&amp;vaab=1&amp;bt=1&amp;bbb=1&amp;hb=1"/>
          <p:cNvSpPr/>
          <p:nvPr/>
        </p:nvSpPr>
        <p:spPr>
          <a:xfrm>
            <a:off x="539496" y="9660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（1）步骤Ⅱ和步骤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Ⅲ都需进行的操作是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，该操作过程中用到的玻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璃仪器有烧杯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漏斗、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58ba45289.blank?vaa=1&amp;vcp=1&amp;vis=1&amp;pid=c92883085&amp;color=0,0,0&amp;vpa=1&amp;vtp=1&amp;vaab=1&amp;bbb=1"/>
          <p:cNvSpPr/>
          <p:nvPr/>
        </p:nvSpPr>
        <p:spPr>
          <a:xfrm>
            <a:off x="6633114" y="93557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7_AN.2_1#58ba45289.blank?vaa=1&amp;vcp=1&amp;vis=1&amp;pid=c92883085&amp;color=0,0,0&amp;vpa=2&amp;vtp=1&amp;vaab=1&amp;bbb=1"/>
          <p:cNvSpPr/>
          <p:nvPr/>
        </p:nvSpPr>
        <p:spPr>
          <a:xfrm>
            <a:off x="4105815" y="156232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玻璃棒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6_BD.12_1#58ba45289?iti=8&amp;vaa=1&amp;vcp=1&amp;vis=1&amp;pid=c9288308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2294858"/>
            <a:ext cx="6729984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12_2#58ba45289?iti=8&amp;vaa=1&amp;vcp=1&amp;vis=1&amp;pid=c92883085&amp;color=0,0,0&amp;vtp=1&amp;vaab=1&amp;bbb=1"/>
          <p:cNvSpPr/>
          <p:nvPr/>
        </p:nvSpPr>
        <p:spPr>
          <a:xfrm>
            <a:off x="5782723" y="471700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BD.14_1#27a2979b3?vaa=1&amp;vcp=1&amp;vis=1&amp;pid=c92883085&amp;color=0,0,0&amp;vtp=1&amp;vaab=1&amp;bbb=1"/>
          <p:cNvSpPr/>
          <p:nvPr/>
        </p:nvSpPr>
        <p:spPr>
          <a:xfrm>
            <a:off x="539496" y="535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（2）步骤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Ⅱ得到金属铜的化学方程式为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15_1#27a2979b3.blank?vaa=1&amp;vcp=1&amp;vis=1&amp;pid=c92883085&amp;color=0,0,0&amp;vpa=3&amp;vtp=1&amp;vaab=1&amp;bbb=1"/>
              <p:cNvSpPr/>
              <p:nvPr/>
            </p:nvSpPr>
            <p:spPr>
              <a:xfrm>
                <a:off x="6698997" y="5432329"/>
                <a:ext cx="415779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15_1#27a2979b3.blank?vaa=1&amp;vcp=1&amp;vis=1&amp;pid=c92883085&amp;color=0,0,0&amp;vpa=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997" y="5432329"/>
                <a:ext cx="415779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9" t="-134" r="5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6_1#c32da7f3e?vaa=1&amp;vcp=1&amp;vis=1&amp;pid=c92883085&amp;color=0,0,0&amp;vtp=1&amp;vaab=1&amp;bt=1&amp;bbb=1&amp;hb=1"/>
              <p:cNvSpPr/>
              <p:nvPr/>
            </p:nvSpPr>
            <p:spPr>
              <a:xfrm>
                <a:off x="539496" y="125117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（3）步骤Ⅲ需加入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才能使废水达到排放标准，由此推测废水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达标的主要原因是其中含有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填离子符号）。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6_1#c32da7f3e?vaa=1&amp;vcp=1&amp;vis=1&amp;pid=c9288308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117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7_1#c32da7f3e.blank?vaa=1&amp;vcp=1&amp;vis=1&amp;pid=c92883085&amp;color=0,0,0&amp;vpa=4&amp;vtp=1&amp;vaab=1&amp;bbb=1"/>
              <p:cNvSpPr/>
              <p:nvPr/>
            </p:nvSpPr>
            <p:spPr>
              <a:xfrm>
                <a:off x="4881309" y="1970881"/>
                <a:ext cx="932307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7_1#c32da7f3e.blank?vaa=1&amp;vcp=1&amp;vis=1&amp;pid=c92883085&amp;color=0,0,0&amp;vpa=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309" y="1970881"/>
                <a:ext cx="932307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7" t="-115" r="20" b="-7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6_2#c32da7f3e?iti=9&amp;vaa=1&amp;vcp=1&amp;vis=1&amp;pid=c9288308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336" y="2584545"/>
            <a:ext cx="6812280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6_3#c32da7f3e?iti=9&amp;vaa=1&amp;vcp=1&amp;vis=1&amp;pid=c92883085&amp;color=0,0,0&amp;vtp=1&amp;vaab=1&amp;bbb=1"/>
          <p:cNvSpPr/>
          <p:nvPr/>
        </p:nvSpPr>
        <p:spPr>
          <a:xfrm>
            <a:off x="5787295" y="503412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8_1#418aa2312?vaa=1&amp;vcp=1&amp;vis=1&amp;pid=c92883085&amp;color=0,0,0&amp;vtp=1&amp;vaab=1&amp;bt=1&amp;bbb=1&amp;hb=1"/>
              <p:cNvSpPr/>
              <p:nvPr/>
            </p:nvSpPr>
            <p:spPr>
              <a:xfrm>
                <a:off x="539496" y="96237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（4）步骤Ⅰ加入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可以降低铁屑的消耗量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8_1#418aa2312?vaa=1&amp;vcp=1&amp;vis=1&amp;pid=c9288308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237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825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9_1#418aa2312.blank?vaa=1&amp;vcp=1&amp;vis=1&amp;pid=c92883085&amp;color=0,0,0&amp;vpa=5&amp;vtp=1&amp;vaab=1&amp;bbb=1&amp;hb=1"/>
              <p:cNvSpPr/>
              <p:nvPr/>
            </p:nvSpPr>
            <p:spPr>
              <a:xfrm>
                <a:off x="539496" y="931894"/>
                <a:ext cx="11109960" cy="184715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能与废水中的硫酸反应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，消耗了废水中的硫酸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，减少了铁屑与硫酸的反应（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合理即可）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9_1#418aa2312.blank?vaa=1&amp;vcp=1&amp;vis=1&amp;pid=c92883085&amp;color=0,0,0&amp;vpa=5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1894"/>
                <a:ext cx="11109960" cy="1847152"/>
              </a:xfrm>
              <a:prstGeom prst="rect">
                <a:avLst/>
              </a:prstGeom>
              <a:blipFill rotWithShape="1">
                <a:blip r:embed="rId4"/>
                <a:stretch>
                  <a:fillRect l="-3" t="-19" r="3" b="-3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8_2#418aa2312?iti=10&amp;vaa=1&amp;vcp=1&amp;vis=1&amp;pid=c9288308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2944590"/>
            <a:ext cx="6748272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8_3#418aa2312?iti=10&amp;vaa=1&amp;vcp=1&amp;vis=1&amp;pid=c92883085&amp;color=0,0,0&amp;vtp=1&amp;vaab=1&amp;bbb=1"/>
          <p:cNvSpPr/>
          <p:nvPr/>
        </p:nvSpPr>
        <p:spPr>
          <a:xfrm>
            <a:off x="5791867" y="536673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0b799c79c?vaa=1&amp;vcp=1&amp;vis=1&amp;pid=ff693de00&amp;color=0,0,0&amp;vtp=1&amp;vaab=1&amp;bt=1&amp;bbb=1&amp;hb=1&amp;htil=1"/>
          <p:cNvSpPr/>
          <p:nvPr/>
        </p:nvSpPr>
        <p:spPr>
          <a:xfrm>
            <a:off x="539496" y="1176020"/>
            <a:ext cx="501192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化工流程图中箭头指入的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一般是投的料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即反应物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头指出的一般是生成物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包括主产物和副产物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返回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的箭头一般是指被循环利用的物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pic>
        <p:nvPicPr>
          <p:cNvPr id="3" name="QO_5_BD.1_1#0b799c79c?iti=94&amp;htil=1&amp;vaa=1&amp;vcp=1&amp;vis=1&amp;pid=ff693de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3029" y="1790246"/>
            <a:ext cx="5952744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_2#0b799c79c?iti=94&amp;htil=1&amp;vaa=1&amp;vcp=1&amp;vis=1&amp;pid=ff693de00&amp;color=0,0,0&amp;vtp=1&amp;vaab=1&amp;bbb=1"/>
          <p:cNvSpPr/>
          <p:nvPr/>
        </p:nvSpPr>
        <p:spPr>
          <a:xfrm>
            <a:off x="8322220" y="439527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0b799c79c?vaa=1&amp;vcp=1&amp;vis=1&amp;pid=ff693de00&amp;color=0,0,0&amp;vtp=1&amp;vaab=1&amp;bt=1&amp;bbb=1&amp;hb=1&amp;htil=1"/>
          <p:cNvSpPr/>
          <p:nvPr/>
        </p:nvSpPr>
        <p:spPr>
          <a:xfrm>
            <a:off x="539496" y="1474751"/>
            <a:ext cx="501192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对原料进行预处理的常用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方法及其作用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研磨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粉碎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喷淋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增大反应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物的接触面积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增大反应速率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与水接触反应或溶解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分离水溶性和非水溶性物质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1_1#0b799c79c?iti=95&amp;htil=1&amp;vaa=1&amp;vcp=1&amp;vis=1&amp;pid=ff693de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3029" y="2211233"/>
            <a:ext cx="5952744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_2#0b799c79c?iti=95&amp;htil=1&amp;vaa=1&amp;vcp=1&amp;vis=1&amp;pid=ff693de00&amp;color=0,0,0&amp;vtp=1&amp;vaab=1&amp;bbb=1"/>
          <p:cNvSpPr/>
          <p:nvPr/>
        </p:nvSpPr>
        <p:spPr>
          <a:xfrm>
            <a:off x="8322220" y="481625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0b799c79c?vaa=1&amp;vcp=1&amp;vis=1&amp;pid=ff693de00&amp;color=0,0,0&amp;mp=1&amp;vtp=1&amp;vaab=1&amp;bt=1&amp;bbb=1"/>
          <p:cNvSpPr/>
          <p:nvPr/>
        </p:nvSpPr>
        <p:spPr>
          <a:xfrm>
            <a:off x="539496" y="109750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酸浸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与酸接触反应或溶解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如溶解金属或金属氧化物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灼烧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除去可燃性杂质或使原料进行初步转化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煅烧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使一些杂质在高温下氧化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如煅烧石灰石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EX.1_1#0b799c79c?iti=2&amp;vaa=1&amp;vcp=1&amp;vis=1&amp;pid=ff693de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3320" y="3075146"/>
            <a:ext cx="4791456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EX.1_1#0b799c79c?iti=2&amp;vaa=1&amp;vcp=1&amp;vis=1&amp;pid=ff693de00&amp;color=0,0,0&amp;vtp=1&amp;vaab=1&amp;bbb=1"/>
          <p:cNvSpPr/>
          <p:nvPr/>
        </p:nvSpPr>
        <p:spPr>
          <a:xfrm>
            <a:off x="5791867" y="516810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0_1#3c6937760?sp=1&amp;vaa=1&amp;vcp=1&amp;vis=1&amp;pid=a74aa2b44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兴趣小组的同学利用某废镍材料（含有金属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回收镍，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设计流程如图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3所示（部分生成物已略去）。请回答下列问题。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20_1#3c6937760?sp=1&amp;vaa=1&amp;vcp=1&amp;vis=1&amp;pid=a74aa2b4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2671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20_2#3c6937760?iti=11&amp;vaa=1&amp;vcp=1&amp;vis=1&amp;pid=a74aa2b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1328" y="1887773"/>
            <a:ext cx="5535441" cy="308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0_3#3c6937760?iti=11&amp;vaa=1&amp;vcp=1&amp;vis=1&amp;pid=a74aa2b44&amp;color=0,0,0&amp;vtp=1&amp;vaab=1&amp;bbb=1"/>
          <p:cNvSpPr/>
          <p:nvPr/>
        </p:nvSpPr>
        <p:spPr>
          <a:xfrm>
            <a:off x="5791867" y="509953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20_4#3c6937760?vaa=1&amp;vcp=1&amp;vis=1&amp;pid=a74aa2b44&amp;color=0,0,0&amp;vtp=1&amp;vaab=1&amp;bbb=1"/>
              <p:cNvSpPr/>
              <p:nvPr/>
            </p:nvSpPr>
            <p:spPr>
              <a:xfrm>
                <a:off x="539496" y="573765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溶液具有氧化性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可以将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转化为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20_4#3c6937760?vaa=1&amp;vcp=1&amp;vis=1&amp;pid=a74aa2b4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37651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77" r="3" b="-12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1_1#32211b79a?vaa=1&amp;vcp=1&amp;vis=1&amp;pid=3c6937760&amp;color=0,0,0&amp;vtp=1&amp;vaab=1&amp;bt=1&amp;bbb=1"/>
              <p:cNvSpPr/>
              <p:nvPr/>
            </p:nvSpPr>
            <p:spPr>
              <a:xfrm>
                <a:off x="539496" y="99564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（1）操作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的名称是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21_1#32211b79a?vaa=1&amp;vcp=1&amp;vis=1&amp;pid=3c693776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95648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9" r="3" b="-12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22_1#32211b79a.blank?vaa=1&amp;vcp=1&amp;vis=1&amp;pid=3c6937760&amp;color=0,0,0&amp;vpa=6&amp;vtp=1&amp;vaab=1&amp;bbb=1"/>
          <p:cNvSpPr/>
          <p:nvPr/>
        </p:nvSpPr>
        <p:spPr>
          <a:xfrm>
            <a:off x="3745452" y="94421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pic>
        <p:nvPicPr>
          <p:cNvPr id="4" name="QO_6_BD.21_2#32211b79a?iti=12&amp;vaa=1&amp;vcp=1&amp;vis=1&amp;pid=3c693776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368" y="1681829"/>
            <a:ext cx="6309360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1_3#32211b79a?iti=12&amp;vaa=1&amp;vcp=1&amp;vis=1&amp;pid=3c6937760&amp;color=0,0,0&amp;vtp=1&amp;vaab=1&amp;bbb=1"/>
          <p:cNvSpPr/>
          <p:nvPr/>
        </p:nvSpPr>
        <p:spPr>
          <a:xfrm>
            <a:off x="5791867" y="532012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3_1#a74acd32b?vaa=1&amp;vcp=1&amp;vis=1&amp;pid=3c6937760&amp;color=0,0,0&amp;vtp=1&amp;vaab=1&amp;bt=1&amp;bbb=1"/>
              <p:cNvSpPr/>
              <p:nvPr/>
            </p:nvSpPr>
            <p:spPr>
              <a:xfrm>
                <a:off x="539496" y="97659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（2）滤液Ⅰ的溶质有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3_1#a74acd32b?vaa=1&amp;vcp=1&amp;vis=1&amp;pid=3c693776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76598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9" r="3" b="-12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4_1#a74acd32b.blank?vaa=1&amp;vcp=1&amp;vis=1&amp;pid=3c6937760&amp;color=0,0,0&amp;vpa=7&amp;vtp=1&amp;vaab=1&amp;bbb=1"/>
              <p:cNvSpPr/>
              <p:nvPr/>
            </p:nvSpPr>
            <p:spPr>
              <a:xfrm>
                <a:off x="4973829" y="1042765"/>
                <a:ext cx="2457196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4_1#a74acd32b.blank?vaa=1&amp;vcp=1&amp;vis=1&amp;pid=3c6937760&amp;color=0,0,0&amp;vpa=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829" y="1042765"/>
                <a:ext cx="2457196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21" t="-23" r="10" b="-9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23_2#a74acd32b?iti=13&amp;vaa=1&amp;vcp=1&amp;vis=1&amp;pid=3c693776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5224" y="1662779"/>
            <a:ext cx="6318504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3_3#a74acd32b?iti=13&amp;vaa=1&amp;vcp=1&amp;vis=1&amp;pid=3c6937760&amp;color=0,0,0&amp;vtp=1&amp;vaab=1&amp;bbb=1"/>
          <p:cNvSpPr/>
          <p:nvPr/>
        </p:nvSpPr>
        <p:spPr>
          <a:xfrm>
            <a:off x="5787295" y="530107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be5b56940.fixed?vcp=1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1#be5b56940.fixed?vcp=1&amp;color=86,186,157&amp;vtp=1&amp;vaab=1&amp;bbb=1"/>
          <p:cNvSpPr/>
          <p:nvPr/>
        </p:nvSpPr>
        <p:spPr>
          <a:xfrm>
            <a:off x="265176" y="295351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_1#ac0f64621?vaa=1&amp;vcp=1&amp;vis=1&amp;pid=3c6937760&amp;color=0,0,0&amp;vtp=1&amp;vaab=1&amp;bt=1&amp;bbb=1&amp;hb=1"/>
          <p:cNvSpPr/>
          <p:nvPr/>
        </p:nvSpPr>
        <p:spPr>
          <a:xfrm>
            <a:off x="539496" y="6690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（3）“除铁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”时发生的反应的化学方程式为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6_1#ac0f64621.blank?vaa=1&amp;vcp=1&amp;vis=1&amp;pid=3c6937760&amp;color=0,0,0&amp;vpa=8&amp;vtp=1&amp;vaab=1&amp;bbb=1&amp;hb=1"/>
              <p:cNvSpPr/>
              <p:nvPr/>
            </p:nvSpPr>
            <p:spPr>
              <a:xfrm>
                <a:off x="539496" y="630904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+6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6_1#ac0f64621.blank?vaa=1&amp;vcp=1&amp;vis=1&amp;pid=3c6937760&amp;color=0,0,0&amp;vpa=8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0904"/>
                <a:ext cx="11109960" cy="1145794"/>
              </a:xfrm>
              <a:prstGeom prst="rect">
                <a:avLst/>
              </a:prstGeom>
              <a:blipFill rotWithShape="1">
                <a:blip r:embed="rId3"/>
                <a:stretch>
                  <a:fillRect l="-3" t="-30" r="3" b="-7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25_2#ac0f64621?iti=14&amp;vaa=1&amp;vcp=1&amp;vis=1&amp;pid=3c693776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80" y="1997805"/>
            <a:ext cx="6336792" cy="35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5_3#ac0f64621?iti=14&amp;vaa=1&amp;vcp=1&amp;vis=1&amp;pid=3c6937760&amp;color=0,0,0&amp;vtp=1&amp;vaab=1&amp;bbb=1"/>
          <p:cNvSpPr/>
          <p:nvPr/>
        </p:nvSpPr>
        <p:spPr>
          <a:xfrm>
            <a:off x="5787295" y="565438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7_1#5701f4467?vaa=1&amp;vcp=1&amp;vis=1&amp;pid=3c6937760&amp;color=0,0,0&amp;vtp=1&amp;vaab=1&amp;bt=1&amp;bbb=1"/>
              <p:cNvSpPr/>
              <p:nvPr/>
            </p:nvSpPr>
            <p:spPr>
              <a:xfrm>
                <a:off x="539496" y="94916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的金属活动性由强到弱的顺序为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7_1#5701f4467?vaa=1&amp;vcp=1&amp;vis=1&amp;pid=3c693776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916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8_1#5701f4467.blank?vaa=1&amp;vcp=1&amp;vis=1&amp;pid=3c6937760&amp;color=0,0,0&amp;vpa=9&amp;vtp=1&amp;vaab=1&amp;bbb=1"/>
              <p:cNvSpPr/>
              <p:nvPr/>
            </p:nvSpPr>
            <p:spPr>
              <a:xfrm>
                <a:off x="8292846" y="1015333"/>
                <a:ext cx="1992313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8_1#5701f4467.blank?vaa=1&amp;vcp=1&amp;vis=1&amp;pid=3c6937760&amp;color=0,0,0&amp;vpa=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2846" y="1015333"/>
                <a:ext cx="1992313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19" t="-144" r="3" b="-9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27_2#5701f4467?iti=15&amp;vaa=1&amp;vcp=1&amp;vis=1&amp;pid=3c693776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8648" y="1635347"/>
            <a:ext cx="6400800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7_3#5701f4467?iti=15&amp;vaa=1&amp;vcp=1&amp;vis=1&amp;pid=3c6937760&amp;color=0,0,0&amp;vtp=1&amp;vaab=1&amp;bbb=1"/>
          <p:cNvSpPr/>
          <p:nvPr/>
        </p:nvSpPr>
        <p:spPr>
          <a:xfrm>
            <a:off x="5791867" y="532850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9_1#def4b2839?sp=1&amp;vaa=1&amp;vcp=1&amp;vis=1&amp;pid=3c6937760&amp;color=0,0,0&amp;vtp=1&amp;vaab=1&amp;bt=1&amp;bbb=1&amp;hb=1"/>
              <p:cNvSpPr/>
              <p:nvPr/>
            </p:nvSpPr>
            <p:spPr>
              <a:xfrm>
                <a:off x="539496" y="158124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Ni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开始沉淀和完全沉淀时溶液的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如下表。“除铁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”过程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溶液的目的是通过调节溶液的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完全沉淀而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Ni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的范围是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9_1#def4b2839?sp=1&amp;vaa=1&amp;vcp=1&amp;vis=1&amp;pid=3c693776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124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QB_7_BD.29_2#def4b2839?colgroup=8,10,10&amp;vaa=1&amp;vcp=1&amp;vis=1&amp;pid=3c693776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568033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099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离子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开始沉淀时的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完全沉淀时的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2.7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Ni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8.7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QB_7_BD.29_2#def4b2839?colgroup=8,10,10&amp;vaa=1&amp;vcp=1&amp;vis=1&amp;pid=3c693776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568033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099816"/>
                    <a:gridCol w="3986784"/>
                    <a:gridCol w="3986784"/>
                  </a:tblGrid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离子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2.7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8.7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30_1#def4b2839.blank?vaa=1&amp;vcp=1&amp;vis=1&amp;pid=3c6937760&amp;color=0,0,0&amp;vpa=10&amp;vtp=1&amp;vaab=1&amp;bbb=1"/>
              <p:cNvSpPr/>
              <p:nvPr/>
            </p:nvSpPr>
            <p:spPr>
              <a:xfrm>
                <a:off x="3838321" y="2961798"/>
                <a:ext cx="248596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3.2≤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&lt;7.2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30_1#def4b2839.blank?vaa=1&amp;vcp=1&amp;vis=1&amp;pid=3c6937760&amp;color=0,0,0&amp;vpa=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8321" y="2961798"/>
                <a:ext cx="2485962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5" t="-39" r="13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5b322b3c?vcp=1&amp;pid=08e1a3026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制备与生产型流程图题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31_1#82fd3ceb2?vaa=1&amp;vcp=1&amp;vis=1&amp;pid=35b322b3c&amp;color=0,0,0&amp;vtp=1&amp;vaab=1&amp;bbb=1&amp;hb=1"/>
              <p:cNvSpPr/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（2024·广西·中考）硫酸锰广泛用于医药、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电子工业等领域。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以软锰矿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（主要成分是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，含少量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等杂质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）为原料生产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硫酸锰的工艺流程如图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4所示。请回答下列问题。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31_1#82fd3ceb2?vaa=1&amp;vcp=1&amp;vis=1&amp;pid=35b322b3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2323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31_2#82fd3ceb2?iti=16&amp;vaa=1&amp;vcp=1&amp;vis=1&amp;pid=35b322b3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7250" y="3657097"/>
            <a:ext cx="5733288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1_3#82fd3ceb2?iti=16&amp;vaa=1&amp;vcp=1&amp;vis=1&amp;pid=35b322b3c&amp;color=0,0,0&amp;vtp=1&amp;vaab=1&amp;bbb=1"/>
          <p:cNvSpPr/>
          <p:nvPr/>
        </p:nvSpPr>
        <p:spPr>
          <a:xfrm>
            <a:off x="8981908" y="5744536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BD.31_6#82fd3ceb2?htil=2&amp;vaa=1&amp;vcp=1&amp;vis=1&amp;pid=35b322b3c&amp;color=0,0,0&amp;mp=1&amp;vtp=1&amp;vaab=1&amp;bt=1&amp;bbb=1&amp;hb=1&amp;hs=1">
                <a:extLst>
                  <a:ext uri="{FF2B5EF4-FFF2-40B4-BE49-F238E27FC236}">
                    <a16:creationId xmlns:a16="http://schemas.microsoft.com/office/drawing/2014/main" id="{870ED644-E752-4D24-B40E-1F42E6A1E6AA}"/>
                  </a:ext>
                </a:extLst>
              </p:cNvPr>
              <p:cNvSpPr/>
              <p:nvPr/>
            </p:nvSpPr>
            <p:spPr>
              <a:xfrm>
                <a:off x="427384" y="3092896"/>
                <a:ext cx="8253629" cy="286560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6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资料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焙烧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  <m:r>
                          <a:rPr lang="en-US" altLang="zh-CN" sz="28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焙烧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4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资料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不溶于水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也不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溶于稀硫酸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5_BD.31_6#82fd3ceb2?htil=2&amp;vaa=1&amp;vcp=1&amp;vis=1&amp;pid=35b322b3c&amp;color=0,0,0&amp;mp=1&amp;vtp=1&amp;vaab=1&amp;bt=1&amp;bbb=1&amp;hb=1&amp;hs=1">
                <a:extLst>
                  <a:ext uri="{FF2B5EF4-FFF2-40B4-BE49-F238E27FC236}">
                    <a16:creationId xmlns:a16="http://schemas.microsoft.com/office/drawing/2014/main" id="{870ED644-E752-4D24-B40E-1F42E6A1E6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384" y="3092896"/>
                <a:ext cx="8253629" cy="2865601"/>
              </a:xfrm>
              <a:prstGeom prst="rect">
                <a:avLst/>
              </a:prstGeom>
              <a:blipFill>
                <a:blip r:embed="rId5"/>
                <a:stretch>
                  <a:fillRect l="-2585" b="-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_1#c5ab69844?vaa=1&amp;vcp=1&amp;vis=1&amp;pid=82fd3ceb2&amp;color=0,0,0&amp;vtp=1&amp;vaab=1&amp;bt=1&amp;bbb=1&amp;hb=1"/>
          <p:cNvSpPr/>
          <p:nvPr/>
        </p:nvSpPr>
        <p:spPr>
          <a:xfrm>
            <a:off x="539496" y="11307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）焙烧前将软锰矿和煤炭粉碎的目的是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4_1#c5ab69844.blank?vaa=1&amp;vcp=1&amp;vis=1&amp;pid=82fd3ceb2&amp;color=0,0,0&amp;vpa=11&amp;vtp=1&amp;vaab=1&amp;bbb=1&amp;hb=1"/>
          <p:cNvSpPr/>
          <p:nvPr/>
        </p:nvSpPr>
        <p:spPr>
          <a:xfrm>
            <a:off x="539496" y="110029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增大反应物接触面积，使反应更快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、更充分</a:t>
            </a:r>
            <a:endParaRPr lang="en-US" altLang="zh-CN" sz="2800" dirty="0"/>
          </a:p>
        </p:txBody>
      </p:sp>
      <p:pic>
        <p:nvPicPr>
          <p:cNvPr id="4" name="QO_5_BD.33_2#c5ab69844?iti=19&amp;vaa=1&amp;vcp=1&amp;vis=1&amp;pid=82fd3ce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459577"/>
            <a:ext cx="683056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3_3#c5ab69844?iti=19&amp;vaa=1&amp;vcp=1&amp;vis=1&amp;pid=82fd3ceb2&amp;color=0,0,0&amp;vtp=1&amp;vaab=1&amp;bbb=1"/>
          <p:cNvSpPr/>
          <p:nvPr/>
        </p:nvSpPr>
        <p:spPr>
          <a:xfrm>
            <a:off x="5787295" y="519261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35_1#c240890a7?vaa=1&amp;vcp=1&amp;vis=1&amp;pid=82fd3ceb2&amp;color=0,0,0&amp;vtp=1&amp;vaab=1&amp;bt=1&amp;bbb=1&amp;hb=1"/>
              <p:cNvSpPr/>
              <p:nvPr/>
            </p:nvSpPr>
            <p:spPr>
              <a:xfrm>
                <a:off x="539496" y="545560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（2）加入过量的煤炭可保证软锰矿中的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充分转化为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生成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中除了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外，还可能含有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QB_6_BD.35_1#c240890a7?vaa=1&amp;vcp=1&amp;vis=1&amp;pid=82fd3ceb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5560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r="-1153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35_2#c240890a7?iti=20&amp;vaa=1&amp;vcp=1&amp;vis=1&amp;pid=82fd3ceb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7295" y="1746917"/>
            <a:ext cx="597103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5_3#c240890a7?iti=20&amp;vaa=1&amp;vcp=1&amp;vis=1&amp;pid=82fd3ceb2&amp;color=0,0,0&amp;vtp=1&amp;vaab=1&amp;bbb=1"/>
          <p:cNvSpPr/>
          <p:nvPr/>
        </p:nvSpPr>
        <p:spPr>
          <a:xfrm>
            <a:off x="8465630" y="4159917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c240890a7?vaa=1&amp;vcp=1&amp;vis=1&amp;pid=82fd3ceb2&amp;color=0,0,0&amp;vtp=1&amp;vaab=1&amp;bt=1&amp;bbb=1&amp;hb=1">
                <a:extLst>
                  <a:ext uri="{FF2B5EF4-FFF2-40B4-BE49-F238E27FC236}">
                    <a16:creationId xmlns:a16="http://schemas.microsoft.com/office/drawing/2014/main" id="{76B70326-EEA4-460D-8B14-9D26233E8091}"/>
                  </a:ext>
                </a:extLst>
              </p:cNvPr>
              <p:cNvSpPr/>
              <p:nvPr/>
            </p:nvSpPr>
            <p:spPr>
              <a:xfrm>
                <a:off x="539496" y="1737717"/>
                <a:ext cx="5155248" cy="38484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加入过量的煤炭可保证软锰矿中的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充分转化为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，过量的煤炭在高温条件下还会与生成的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故生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成的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中除了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外，还可能含有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B_6_AS.1_1#c240890a7?vaa=1&amp;vcp=1&amp;vis=1&amp;pid=82fd3ceb2&amp;color=0,0,0&amp;vtp=1&amp;vaab=1&amp;bt=1&amp;bbb=1&amp;hb=1">
                <a:extLst>
                  <a:ext uri="{FF2B5EF4-FFF2-40B4-BE49-F238E27FC236}">
                    <a16:creationId xmlns:a16="http://schemas.microsoft.com/office/drawing/2014/main" id="{76B70326-EEA4-460D-8B14-9D26233E809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37717"/>
                <a:ext cx="5155248" cy="3848426"/>
              </a:xfrm>
              <a:prstGeom prst="rect">
                <a:avLst/>
              </a:prstGeom>
              <a:blipFill>
                <a:blip r:embed="rId5"/>
                <a:stretch>
                  <a:fillRect l="-4260" r="-710" b="-4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C7F9196-15A7-430D-B1AC-72058ABEF2AD}"/>
              </a:ext>
            </a:extLst>
          </p:cNvPr>
          <p:cNvSpPr txBox="1"/>
          <p:nvPr/>
        </p:nvSpPr>
        <p:spPr>
          <a:xfrm>
            <a:off x="5499495" y="1142460"/>
            <a:ext cx="836613" cy="62850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39_1#a76c8bd7b?vaa=1&amp;vcp=1&amp;vis=1&amp;pid=82fd3ceb2&amp;color=0,0,0&amp;vtp=1&amp;vaab=1&amp;bt=1&amp;bbb=1&amp;hb=1"/>
              <p:cNvSpPr/>
              <p:nvPr/>
            </p:nvSpPr>
            <p:spPr>
              <a:xfrm>
                <a:off x="539496" y="54213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（3）用稀硫酸浸取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时发生反应的化学方程式是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39_1#a76c8bd7b?vaa=1&amp;vcp=1&amp;vis=1&amp;pid=82fd3ceb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2131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988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40_1#a76c8bd7b.blank?vaa=1&amp;vcp=1&amp;vis=1&amp;pid=82fd3ceb2&amp;color=0,0,0&amp;vpa=13&amp;vtp=1&amp;vaab=1&amp;bbb=1&amp;hb=1"/>
              <p:cNvSpPr/>
              <p:nvPr/>
            </p:nvSpPr>
            <p:spPr>
              <a:xfrm>
                <a:off x="539496" y="504031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MnO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MnSO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40_1#a76c8bd7b.blank?vaa=1&amp;vcp=1&amp;vis=1&amp;pid=82fd3ceb2&amp;color=0,0,0&amp;vpa=1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4031"/>
                <a:ext cx="11109960" cy="11457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39_2#a76c8bd7b?iti=22&amp;vaa=1&amp;vcp=1&amp;vis=1&amp;pid=82fd3ceb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9493" y="2526175"/>
            <a:ext cx="6035040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9_3#a76c8bd7b?iti=22&amp;vaa=1&amp;vcp=1&amp;vis=1&amp;pid=82fd3ceb2&amp;color=0,0,0&amp;vtp=1&amp;vaab=1&amp;bbb=1"/>
          <p:cNvSpPr/>
          <p:nvPr/>
        </p:nvSpPr>
        <p:spPr>
          <a:xfrm>
            <a:off x="8689832" y="495746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41_1#5c79f77c5?vaa=1&amp;vcp=1&amp;vis=1&amp;pid=82fd3ceb2&amp;color=0,0,0&amp;vtp=1&amp;vaab=1&amp;bt=1&amp;bbb=1&amp;hb=1">
                <a:extLst>
                  <a:ext uri="{FF2B5EF4-FFF2-40B4-BE49-F238E27FC236}">
                    <a16:creationId xmlns:a16="http://schemas.microsoft.com/office/drawing/2014/main" id="{4F4F2DBD-6D8D-40B2-96DA-26941EEEF0BB}"/>
                  </a:ext>
                </a:extLst>
              </p:cNvPr>
              <p:cNvSpPr/>
              <p:nvPr/>
            </p:nvSpPr>
            <p:spPr>
              <a:xfrm>
                <a:off x="539496" y="162652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中的某物质可与稀硫酸反应生成气体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，该物质是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41_1#5c79f77c5?vaa=1&amp;vcp=1&amp;vis=1&amp;pid=82fd3ceb2&amp;color=0,0,0&amp;vtp=1&amp;vaab=1&amp;bt=1&amp;bbb=1&amp;hb=1">
                <a:extLst>
                  <a:ext uri="{FF2B5EF4-FFF2-40B4-BE49-F238E27FC236}">
                    <a16:creationId xmlns:a16="http://schemas.microsoft.com/office/drawing/2014/main" id="{4F4F2DBD-6D8D-40B2-96DA-26941EEEF0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26520"/>
                <a:ext cx="11109960" cy="1201357"/>
              </a:xfrm>
              <a:prstGeom prst="rect">
                <a:avLst/>
              </a:prstGeom>
              <a:blipFill>
                <a:blip r:embed="rId6"/>
                <a:stretch>
                  <a:fillRect l="-1976" r="-1098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43_1#5c79f77c5.blank?vaa=1&amp;vcp=1&amp;vis=1&amp;pid=82fd3ceb2&amp;color=0,0,0&amp;vpa=14&amp;vtp=1&amp;vaab=1&amp;bbb=1&amp;hb=1">
                <a:extLst>
                  <a:ext uri="{FF2B5EF4-FFF2-40B4-BE49-F238E27FC236}">
                    <a16:creationId xmlns:a16="http://schemas.microsoft.com/office/drawing/2014/main" id="{2161DAFC-FF5B-4AAF-A3BB-B63D31F27B56}"/>
                  </a:ext>
                </a:extLst>
              </p:cNvPr>
              <p:cNvSpPr/>
              <p:nvPr/>
            </p:nvSpPr>
            <p:spPr>
              <a:xfrm>
                <a:off x="539496" y="1588420"/>
                <a:ext cx="11109960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AN.43_1#5c79f77c5.blank?vaa=1&amp;vcp=1&amp;vis=1&amp;pid=82fd3ceb2&amp;color=0,0,0&amp;vpa=14&amp;vtp=1&amp;vaab=1&amp;bbb=1&amp;hb=1">
                <a:extLst>
                  <a:ext uri="{FF2B5EF4-FFF2-40B4-BE49-F238E27FC236}">
                    <a16:creationId xmlns:a16="http://schemas.microsoft.com/office/drawing/2014/main" id="{2161DAFC-FF5B-4AAF-A3BB-B63D31F27B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8420"/>
                <a:ext cx="11109960" cy="1220407"/>
              </a:xfrm>
              <a:prstGeom prst="rect">
                <a:avLst/>
              </a:prstGeom>
              <a:blipFill>
                <a:blip r:embed="rId7"/>
                <a:stretch>
                  <a:fillRect b="-15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S.1_1#5c79f77c5?vaa=1&amp;vcp=1&amp;vis=1&amp;pid=82fd3ceb2&amp;color=0,0,0&amp;vtp=1&amp;vaab=1&amp;bbb=1&amp;hb=1">
                <a:extLst>
                  <a:ext uri="{FF2B5EF4-FFF2-40B4-BE49-F238E27FC236}">
                    <a16:creationId xmlns:a16="http://schemas.microsoft.com/office/drawing/2014/main" id="{5FBC6F21-A6C4-47BB-8E09-AEB5169A1EE5}"/>
                  </a:ext>
                </a:extLst>
              </p:cNvPr>
              <p:cNvSpPr/>
              <p:nvPr/>
            </p:nvSpPr>
            <p:spPr>
              <a:xfrm>
                <a:off x="539496" y="2828321"/>
                <a:ext cx="5439997" cy="25403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由资料1可知，软锰矿中含有的杂质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焙烧后会生成单质铁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可与稀硫酸反应生成硫酸亚铁和氢气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8" name="QB_6_AS.1_1#5c79f77c5?vaa=1&amp;vcp=1&amp;vis=1&amp;pid=82fd3ceb2&amp;color=0,0,0&amp;vtp=1&amp;vaab=1&amp;bbb=1&amp;hb=1">
                <a:extLst>
                  <a:ext uri="{FF2B5EF4-FFF2-40B4-BE49-F238E27FC236}">
                    <a16:creationId xmlns:a16="http://schemas.microsoft.com/office/drawing/2014/main" id="{5FBC6F21-A6C4-47BB-8E09-AEB5169A1E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8321"/>
                <a:ext cx="5439997" cy="2540375"/>
              </a:xfrm>
              <a:prstGeom prst="rect">
                <a:avLst/>
              </a:prstGeom>
              <a:blipFill>
                <a:blip r:embed="rId8"/>
                <a:stretch>
                  <a:fillRect l="-4036" r="-1457" b="-6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5_1#96d04b1b1?vaa=1&amp;vcp=1&amp;vis=1&amp;pid=82fd3ceb2&amp;color=0,0,0&amp;vtp=1&amp;vaab=1&amp;bt=1&amp;bbb=1&amp;hb=1"/>
          <p:cNvSpPr/>
          <p:nvPr/>
        </p:nvSpPr>
        <p:spPr>
          <a:xfrm>
            <a:off x="539496" y="12496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（5）为了提高原料的利用率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，浓缩结晶后剩下的母液应该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填“回收利用”或“直接排放”）。</a:t>
            </a:r>
            <a:endParaRPr lang="en-US" altLang="zh-CN" sz="2800" dirty="0"/>
          </a:p>
        </p:txBody>
      </p:sp>
      <p:sp>
        <p:nvSpPr>
          <p:cNvPr id="3" name="QB_6_AN.46_1#96d04b1b1.blank?vaa=1&amp;vcp=1&amp;vis=1&amp;pid=82fd3ceb2&amp;color=0,0,0&amp;vpa=15&amp;vtp=1&amp;vaab=1&amp;bbb=1"/>
          <p:cNvSpPr/>
          <p:nvPr/>
        </p:nvSpPr>
        <p:spPr>
          <a:xfrm>
            <a:off x="9617614" y="121916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回收利用</a:t>
            </a:r>
            <a:endParaRPr lang="en-US" altLang="zh-CN" sz="2800" dirty="0"/>
          </a:p>
        </p:txBody>
      </p:sp>
      <p:pic>
        <p:nvPicPr>
          <p:cNvPr id="4" name="QO_5_BD.45_2#96d04b1b1?iti=24&amp;vaa=1&amp;vcp=1&amp;vis=1&amp;pid=82fd3ce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232" y="2578449"/>
            <a:ext cx="6199632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45_3#96d04b1b1?iti=24&amp;vaa=1&amp;vcp=1&amp;vis=1&amp;pid=82fd3ceb2&amp;color=0,0,0&amp;vtp=1&amp;vaab=1&amp;bbb=1"/>
          <p:cNvSpPr/>
          <p:nvPr/>
        </p:nvSpPr>
        <p:spPr>
          <a:xfrm>
            <a:off x="5791867" y="507374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82fd3ceb2?vaa=1&amp;vcp=1&amp;vis=1&amp;pid=35b322b3c&amp;color=0,0,0&amp;vtp=1&amp;vaab=1&amp;bt=1&amp;bbb=1&amp;hb=1"/>
          <p:cNvSpPr/>
          <p:nvPr/>
        </p:nvSpPr>
        <p:spPr>
          <a:xfrm>
            <a:off x="539496" y="554400"/>
            <a:ext cx="11109960" cy="2722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制备与生产型流程图题的解题思路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从题干获取有用信息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了解生产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的产品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分析流程中的每一个步骤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了解反应物是什么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发生了什么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该反应对制造产品有什么作用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要抓住一个关键点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即一切反应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或操作都是为了获得产品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从问题中获取信息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帮助解题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EX.1_1#82fd3ceb2?iti=18&amp;vaa=1&amp;vcp=1&amp;vis=1&amp;pid=35b322b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4952" y="3408344"/>
            <a:ext cx="609904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EX.1_1#82fd3ceb2?iti=18&amp;vaa=1&amp;vcp=1&amp;vis=1&amp;pid=35b322b3c&amp;color=0,0,0&amp;vtp=1&amp;vaab=1&amp;bbb=1"/>
          <p:cNvSpPr/>
          <p:nvPr/>
        </p:nvSpPr>
        <p:spPr>
          <a:xfrm>
            <a:off x="5787295" y="5867064"/>
            <a:ext cx="614362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c29c384?vcp=1&amp;pid=35b322b3c&amp;color=0,0,0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47_1#c963062ba?sp=1&amp;vaa=1&amp;vcp=1&amp;vis=1&amp;pid=d4c29c384&amp;color=0,0,0&amp;vtp=1&amp;vaab=1&amp;bbb=1&amp;hb=1"/>
              <p:cNvSpPr/>
              <p:nvPr/>
            </p:nvSpPr>
            <p:spPr>
              <a:xfrm>
                <a:off x="539496" y="1139488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（2023·广西·中考）柠檬酸亚铁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是一种易被吸收的补血剂。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利用硫酸厂的废渣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（主要含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，还有少量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）制备柠檬酸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亚铁的工艺流程如图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5所示。请回答下列问题：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47_1#c963062ba?sp=1&amp;vaa=1&amp;vcp=1&amp;vis=1&amp;pid=d4c29c38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39488"/>
                <a:ext cx="11109960" cy="1509332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-1666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47_2#c963062ba?iti=25&amp;vaa=1&amp;vcp=1&amp;vis=1&amp;pid=d4c29c38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8486" y="2381345"/>
            <a:ext cx="4910970" cy="315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47_3#c963062ba?iti=25&amp;vaa=1&amp;vcp=1&amp;vis=1&amp;pid=d4c29c384&amp;color=0,0,0&amp;vtp=1&amp;vaab=1&amp;bbb=1"/>
          <p:cNvSpPr/>
          <p:nvPr/>
        </p:nvSpPr>
        <p:spPr>
          <a:xfrm>
            <a:off x="8886790" y="5596286"/>
            <a:ext cx="614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47_4#c963062ba?vaa=1&amp;vcp=1&amp;vis=1&amp;pid=d4c29c384&amp;color=0,0,0&amp;vtp=1&amp;vaab=1&amp;bt=1&amp;bbb=1&amp;hb=1">
                <a:extLst>
                  <a:ext uri="{FF2B5EF4-FFF2-40B4-BE49-F238E27FC236}">
                    <a16:creationId xmlns:a16="http://schemas.microsoft.com/office/drawing/2014/main" id="{82583F44-F3A4-4228-85FD-937C134A7F73}"/>
                  </a:ext>
                </a:extLst>
              </p:cNvPr>
              <p:cNvSpPr/>
              <p:nvPr/>
            </p:nvSpPr>
            <p:spPr>
              <a:xfrm>
                <a:off x="541020" y="2648820"/>
                <a:ext cx="6936226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资料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F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O_6_BD.47_4#c963062ba?vaa=1&amp;vcp=1&amp;vis=1&amp;pid=d4c29c384&amp;color=0,0,0&amp;vtp=1&amp;vaab=1&amp;bt=1&amp;bbb=1&amp;hb=1">
                <a:extLst>
                  <a:ext uri="{FF2B5EF4-FFF2-40B4-BE49-F238E27FC236}">
                    <a16:creationId xmlns:a16="http://schemas.microsoft.com/office/drawing/2014/main" id="{82583F44-F3A4-4228-85FD-937C134A7F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2648820"/>
                <a:ext cx="6936226" cy="1232325"/>
              </a:xfrm>
              <a:prstGeom prst="rect">
                <a:avLst/>
              </a:prstGeom>
              <a:blipFill>
                <a:blip r:embed="rId5"/>
                <a:stretch>
                  <a:fillRect r="-2021" b="-16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47_7#c963062ba?vaa=1&amp;vcp=1&amp;vis=1&amp;pid=d4c29c384&amp;color=0,0,0&amp;vtp=1&amp;vaab=1&amp;bbb=1">
                <a:extLst>
                  <a:ext uri="{FF2B5EF4-FFF2-40B4-BE49-F238E27FC236}">
                    <a16:creationId xmlns:a16="http://schemas.microsoft.com/office/drawing/2014/main" id="{21D9B135-E8E4-4392-B7D7-F35F50594BD7}"/>
                  </a:ext>
                </a:extLst>
              </p:cNvPr>
              <p:cNvSpPr/>
              <p:nvPr/>
            </p:nvSpPr>
            <p:spPr>
              <a:xfrm>
                <a:off x="541020" y="3966238"/>
                <a:ext cx="6197466" cy="1187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资料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不溶于水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也不与稀硫酸反应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47_7#c963062ba?vaa=1&amp;vcp=1&amp;vis=1&amp;pid=d4c29c384&amp;color=0,0,0&amp;vtp=1&amp;vaab=1&amp;bbb=1">
                <a:extLst>
                  <a:ext uri="{FF2B5EF4-FFF2-40B4-BE49-F238E27FC236}">
                    <a16:creationId xmlns:a16="http://schemas.microsoft.com/office/drawing/2014/main" id="{21D9B135-E8E4-4392-B7D7-F35F50594B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3966238"/>
                <a:ext cx="6197466" cy="1187441"/>
              </a:xfrm>
              <a:prstGeom prst="rect">
                <a:avLst/>
              </a:prstGeom>
              <a:blipFill>
                <a:blip r:embed="rId6"/>
                <a:stretch>
                  <a:fillRect l="-3543" t="-515" b="-15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8e1a3026.fixed?vcp=1&amp;pid=887af30c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中考化学流程图题</a:t>
            </a:r>
            <a:endParaRPr lang="en-US" altLang="zh-CN" sz="4000" dirty="0"/>
          </a:p>
        </p:txBody>
      </p:sp>
      <p:sp>
        <p:nvSpPr>
          <p:cNvPr id="3" name="C_3_BD#08e1a3026.fixed?vcp=1&amp;pid=887af30c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8_1#52f8da9a8?vaa=1&amp;vcp=1&amp;vis=1&amp;pid=c963062ba&amp;color=0,0,0&amp;vtp=1&amp;vaab=1&amp;bt=1&amp;bbb=1&amp;hb=1"/>
          <p:cNvSpPr/>
          <p:nvPr/>
        </p:nvSpPr>
        <p:spPr>
          <a:xfrm>
            <a:off x="539496" y="6728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）柠檬酸亚铁进入人体肠道后以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填阳离子符号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）的形式被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，从而达到补血的效果。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49_1#52f8da9a8.blank?vaa=1&amp;vcp=1&amp;vis=1&amp;pid=c963062ba&amp;color=0,0,0&amp;vpa=16&amp;vtp=1&amp;vaab=1&amp;bbb=1"/>
              <p:cNvSpPr/>
              <p:nvPr/>
            </p:nvSpPr>
            <p:spPr>
              <a:xfrm>
                <a:off x="6138608" y="761206"/>
                <a:ext cx="898970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49_1#52f8da9a8.blank?vaa=1&amp;vcp=1&amp;vis=1&amp;pid=c963062ba&amp;color=0,0,0&amp;vpa=1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8608" y="761206"/>
                <a:ext cx="898970" cy="412369"/>
              </a:xfrm>
              <a:prstGeom prst="rect">
                <a:avLst/>
              </a:prstGeom>
              <a:blipFill rotWithShape="1">
                <a:blip r:embed="rId3"/>
                <a:stretch>
                  <a:fillRect l="-7" t="-115" r="57" b="-7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48_2#52f8da9a8?iti=27&amp;vaa=1&amp;vcp=1&amp;vis=1&amp;pid=c963062b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1196" y="1490250"/>
            <a:ext cx="5422392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48_3#52f8da9a8?iti=27&amp;vaa=1&amp;vcp=1&amp;vis=1&amp;pid=c963062ba&amp;color=0,0,0&amp;vtp=1&amp;vaab=1&amp;bbb=1"/>
          <p:cNvSpPr/>
          <p:nvPr/>
        </p:nvSpPr>
        <p:spPr>
          <a:xfrm>
            <a:off x="9005979" y="5041464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QB_7_BD.50_1#2f0a78f9d?vaa=1&amp;vcp=1&amp;vis=1&amp;pid=c963062ba&amp;color=0,0,0&amp;vtp=1&amp;vaab=1&amp;bt=1&amp;bbb=1">
            <a:extLst>
              <a:ext uri="{FF2B5EF4-FFF2-40B4-BE49-F238E27FC236}">
                <a16:creationId xmlns:a16="http://schemas.microsoft.com/office/drawing/2014/main" id="{B357518E-1F87-44F2-A02B-359AD167F241}"/>
              </a:ext>
            </a:extLst>
          </p:cNvPr>
          <p:cNvSpPr/>
          <p:nvPr/>
        </p:nvSpPr>
        <p:spPr>
          <a:xfrm>
            <a:off x="539496" y="19415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（2）固体C的成分是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（填化学式）。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51_1#2f0a78f9d.blank?vaa=1&amp;vcp=1&amp;vis=1&amp;pid=c963062ba&amp;color=0,0,0&amp;vpa=17&amp;vtp=1&amp;vaab=1&amp;bbb=1">
                <a:extLst>
                  <a:ext uri="{FF2B5EF4-FFF2-40B4-BE49-F238E27FC236}">
                    <a16:creationId xmlns:a16="http://schemas.microsoft.com/office/drawing/2014/main" id="{9E4D65AD-669A-48B5-9648-07414C2E28D2}"/>
                  </a:ext>
                </a:extLst>
              </p:cNvPr>
              <p:cNvSpPr/>
              <p:nvPr/>
            </p:nvSpPr>
            <p:spPr>
              <a:xfrm>
                <a:off x="3822446" y="2007688"/>
                <a:ext cx="1572070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51_1#2f0a78f9d.blank?vaa=1&amp;vcp=1&amp;vis=1&amp;pid=c963062ba&amp;color=0,0,0&amp;vpa=17&amp;vtp=1&amp;vaab=1&amp;bbb=1">
                <a:extLst>
                  <a:ext uri="{FF2B5EF4-FFF2-40B4-BE49-F238E27FC236}">
                    <a16:creationId xmlns:a16="http://schemas.microsoft.com/office/drawing/2014/main" id="{9E4D65AD-669A-48B5-9648-07414C2E28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2446" y="2007688"/>
                <a:ext cx="1572070" cy="418529"/>
              </a:xfrm>
              <a:prstGeom prst="rect">
                <a:avLst/>
              </a:prstGeom>
              <a:blipFill>
                <a:blip r:embed="rId5"/>
                <a:stretch>
                  <a:fillRect t="-31884" b="-47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BD.52_1#11bb1bccd?vaa=1&amp;vcp=1&amp;vis=1&amp;pid=c963062ba&amp;color=0,0,0&amp;vtp=1&amp;vaab=1&amp;bt=1&amp;bbb=1">
            <a:extLst>
              <a:ext uri="{FF2B5EF4-FFF2-40B4-BE49-F238E27FC236}">
                <a16:creationId xmlns:a16="http://schemas.microsoft.com/office/drawing/2014/main" id="{0CE55B29-168C-42B2-BA49-6DEB9828C63A}"/>
              </a:ext>
            </a:extLst>
          </p:cNvPr>
          <p:cNvSpPr/>
          <p:nvPr/>
        </p:nvSpPr>
        <p:spPr>
          <a:xfrm>
            <a:off x="583628" y="2495178"/>
            <a:ext cx="6129688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（3）步骤①②③④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中涉及置换反应的是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9" name="QB_7_AN.53_1#11bb1bccd.blank?vaa=1&amp;vcp=1&amp;vis=1&amp;pid=c963062ba&amp;color=0,0,0&amp;vpa=18&amp;vtp=1&amp;vaab=1">
            <a:extLst>
              <a:ext uri="{FF2B5EF4-FFF2-40B4-BE49-F238E27FC236}">
                <a16:creationId xmlns:a16="http://schemas.microsoft.com/office/drawing/2014/main" id="{8C8BA567-4766-4C48-9FFC-4A4D408C052A}"/>
              </a:ext>
            </a:extLst>
          </p:cNvPr>
          <p:cNvSpPr/>
          <p:nvPr/>
        </p:nvSpPr>
        <p:spPr>
          <a:xfrm>
            <a:off x="983742" y="308889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10" name="QB_7_BD.54_1#296070f94?vaa=1&amp;vcp=1&amp;vis=1&amp;pid=c963062ba&amp;color=0,0,0&amp;vtp=1&amp;vaab=1&amp;bt=1&amp;bbb=1&amp;hb=1">
            <a:extLst>
              <a:ext uri="{FF2B5EF4-FFF2-40B4-BE49-F238E27FC236}">
                <a16:creationId xmlns:a16="http://schemas.microsoft.com/office/drawing/2014/main" id="{CF03DE34-F1FB-4EAE-87B9-D25FB245B020}"/>
              </a:ext>
            </a:extLst>
          </p:cNvPr>
          <p:cNvSpPr/>
          <p:nvPr/>
        </p:nvSpPr>
        <p:spPr>
          <a:xfrm>
            <a:off x="516152" y="3727121"/>
            <a:ext cx="5640196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（4）步骤③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中发生反应的化学方程式为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55_1#296070f94.blank?vaa=1&amp;vcp=1&amp;vis=1&amp;pid=c963062ba&amp;color=0,0,0&amp;vpa=19&amp;vtp=1&amp;vaab=1&amp;bbb=1&amp;hb=1">
                <a:extLst>
                  <a:ext uri="{FF2B5EF4-FFF2-40B4-BE49-F238E27FC236}">
                    <a16:creationId xmlns:a16="http://schemas.microsoft.com/office/drawing/2014/main" id="{8BA5D23E-201A-476F-B3C5-64BC8FE6172C}"/>
                  </a:ext>
                </a:extLst>
              </p:cNvPr>
              <p:cNvSpPr/>
              <p:nvPr/>
            </p:nvSpPr>
            <p:spPr>
              <a:xfrm>
                <a:off x="516152" y="4306147"/>
                <a:ext cx="6129688" cy="70244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indent="809625" latinLnBrk="1">
                  <a:lnSpc>
                    <a:spcPts val="4835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7_AN.55_1#296070f94.blank?vaa=1&amp;vcp=1&amp;vis=1&amp;pid=c963062ba&amp;color=0,0,0&amp;vpa=19&amp;vtp=1&amp;vaab=1&amp;bbb=1&amp;hb=1">
                <a:extLst>
                  <a:ext uri="{FF2B5EF4-FFF2-40B4-BE49-F238E27FC236}">
                    <a16:creationId xmlns:a16="http://schemas.microsoft.com/office/drawing/2014/main" id="{8BA5D23E-201A-476F-B3C5-64BC8FE617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152" y="4306147"/>
                <a:ext cx="6129688" cy="702448"/>
              </a:xfrm>
              <a:prstGeom prst="rect">
                <a:avLst/>
              </a:prstGeom>
              <a:blipFill>
                <a:blip r:embed="rId6"/>
                <a:stretch>
                  <a:fillRect b="-6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7_BD.56_1#853dc840a?vaa=1&amp;vcp=1&amp;vis=1&amp;pid=c963062ba&amp;color=0,0,0&amp;vtp=1&amp;vaab=1&amp;bt=1&amp;bbb=1">
            <a:extLst>
              <a:ext uri="{FF2B5EF4-FFF2-40B4-BE49-F238E27FC236}">
                <a16:creationId xmlns:a16="http://schemas.microsoft.com/office/drawing/2014/main" id="{CDC62A5E-FBF5-4E1A-A1F3-3BE26ECE6785}"/>
              </a:ext>
            </a:extLst>
          </p:cNvPr>
          <p:cNvSpPr/>
          <p:nvPr/>
        </p:nvSpPr>
        <p:spPr>
          <a:xfrm>
            <a:off x="583628" y="5654377"/>
            <a:ext cx="11329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（5）“一系列操作”中，将柠檬酸亚铁晶体与溶液分离的操作是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57_1#853dc840a.blank?vaa=1&amp;vcp=1&amp;vis=1&amp;pid=c963062ba&amp;color=0,0,0&amp;vpa=20&amp;vtp=1&amp;vaab=1&amp;bbb=1">
            <a:extLst>
              <a:ext uri="{FF2B5EF4-FFF2-40B4-BE49-F238E27FC236}">
                <a16:creationId xmlns:a16="http://schemas.microsoft.com/office/drawing/2014/main" id="{50EEB89F-AAB9-4FBF-9D00-E4AAF125A38C}"/>
              </a:ext>
            </a:extLst>
          </p:cNvPr>
          <p:cNvSpPr/>
          <p:nvPr/>
        </p:nvSpPr>
        <p:spPr>
          <a:xfrm>
            <a:off x="10331671" y="560294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58_1#2c9e07b65?sp=1&amp;vaa=1&amp;vcp=1&amp;vis=1&amp;pid=d4c29c384&amp;color=0,0,0&amp;vtp=1&amp;vaab=1&amp;bt=1&amp;bbb=1&amp;hb=1"/>
              <p:cNvSpPr/>
              <p:nvPr/>
            </p:nvSpPr>
            <p:spPr>
              <a:xfrm>
                <a:off x="539496" y="54479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（2024·广西玉林·模拟）碳酸锶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SrCO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广泛应用于生产锶铁氧体磁性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材料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，以粗碳酸锶（含杂质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）和焦炭为原料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制备高纯碳酸锶的工艺流程如图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58_1#2c9e07b65?sp=1&amp;vaa=1&amp;vcp=1&amp;vis=1&amp;pid=d4c29c38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4798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439" b="-11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58_2#2c9e07b65?iti=32&amp;vaa=1&amp;vcp=1&amp;vis=1&amp;pid=d4c29c38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809" y="1972522"/>
            <a:ext cx="6345936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8_3#2c9e07b65?iti=32&amp;vaa=1&amp;vcp=1&amp;vis=1&amp;pid=d4c29c384&amp;color=0,0,0&amp;vtp=1&amp;vaab=1&amp;bbb=1"/>
          <p:cNvSpPr/>
          <p:nvPr/>
        </p:nvSpPr>
        <p:spPr>
          <a:xfrm>
            <a:off x="8384596" y="4120346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p:sp>
        <p:nvSpPr>
          <p:cNvPr id="5" name="QO_6_BD.58_4#2c9e07b65?vaa=1&amp;vcp=1&amp;vis=1&amp;pid=d4c29c384&amp;color=0,0,0&amp;mp=1&amp;vtp=1&amp;vaab=1&amp;bt=1&amp;bbb=1&amp;hb=1">
            <a:extLst>
              <a:ext uri="{FF2B5EF4-FFF2-40B4-BE49-F238E27FC236}">
                <a16:creationId xmlns:a16="http://schemas.microsoft.com/office/drawing/2014/main" id="{A78802C1-0289-4603-BA16-6569B74D432C}"/>
              </a:ext>
            </a:extLst>
          </p:cNvPr>
          <p:cNvSpPr/>
          <p:nvPr/>
        </p:nvSpPr>
        <p:spPr>
          <a:xfrm>
            <a:off x="539495" y="2393855"/>
            <a:ext cx="7747978" cy="37426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indent="720344" algn="l" latinLnBrk="1">
              <a:lnSpc>
                <a:spcPts val="6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不溶或微溶性碳酸</a:t>
            </a:r>
          </a:p>
          <a:p>
            <a:pPr algn="l" latinLnBrk="1">
              <a:lnSpc>
                <a:spcPts val="6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盐煅烧时可分解生成金属氧化物和二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氧化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indent="720344" latinLnBrk="1">
              <a:lnSpc>
                <a:spcPts val="6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某些金属氧化物与水发生化合反应的条件是生成物为可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溶性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或微溶性碱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indent="720344" latinLnBrk="1">
              <a:lnSpc>
                <a:spcPts val="6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可能用到的某些物质的溶解度见下表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1" name="QO_6_BD.58_5#2c9e07b65?colgroup=7,4,4,4,4,4&amp;vaa=1&amp;vcp=1&amp;vis=1&amp;pid=d4c29c384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23486"/>
              <a:ext cx="11027664" cy="1713357"/>
            </p:xfrm>
            <a:graphic>
              <a:graphicData uri="http://schemas.openxmlformats.org/drawingml/2006/table">
                <a:tbl>
                  <a:tblPr/>
                  <a:tblGrid>
                    <a:gridCol w="1207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367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367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367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367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6367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63677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7111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溶解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Sr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27.9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0.173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0.141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0.121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1" name="QO_6_BD.58_5#2c9e07b65?colgroup=7,4,4,4,4,4&amp;vaa=1&amp;vcp=1&amp;vis=1&amp;pid=d4c29c384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23486"/>
              <a:ext cx="11027664" cy="1713357"/>
            </p:xfrm>
            <a:graphic>
              <a:graphicData uri="http://schemas.openxmlformats.org/drawingml/2006/table">
                <a:tbl>
                  <a:tblPr/>
                  <a:tblGrid>
                    <a:gridCol w="1207008"/>
                    <a:gridCol w="1636776"/>
                    <a:gridCol w="1636776"/>
                    <a:gridCol w="1636776"/>
                    <a:gridCol w="1636776"/>
                    <a:gridCol w="1636776"/>
                    <a:gridCol w="1636776"/>
                  </a:tblGrid>
                  <a:tr h="570865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27.9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0.173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0.141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0.121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8_8#2c9e07b65?iti=34&amp;htil=3&amp;vaa=1&amp;vcp=1&amp;vis=1&amp;pid=d4c29c38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0952" y="1069816"/>
            <a:ext cx="6309360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58_9#2c9e07b65?iti=34&amp;htil=3&amp;vaa=1&amp;vcp=1&amp;vis=1&amp;pid=d4c29c384&amp;color=0,0,0&amp;vtp=1&amp;vaab=1&amp;bbb=1"/>
          <p:cNvSpPr/>
          <p:nvPr/>
        </p:nvSpPr>
        <p:spPr>
          <a:xfrm>
            <a:off x="8178451" y="321764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59_1#a7400e8ce?htil=3&amp;vaa=1&amp;vcp=1&amp;vis=1&amp;pid=2c9e07b65&amp;color=0,0,0&amp;vtp=1&amp;vaab=1&amp;bt=1&amp;bbb=1&amp;hb=1&amp;hs=1"/>
          <p:cNvSpPr/>
          <p:nvPr/>
        </p:nvSpPr>
        <p:spPr>
          <a:xfrm>
            <a:off x="539496" y="932656"/>
            <a:ext cx="46725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）粉碎粗碳酸锶的目的是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endParaRPr lang="en-US" altLang="zh-CN" sz="100" b="0" i="0" u="sng" kern="0" spc="-99900">
              <a:solidFill>
                <a:srgbClr val="FFFF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_1#a7400e8ce.blank?vaa=1&amp;vcp=1&amp;vis=1&amp;pid=2c9e07b65&amp;color=0,0,0&amp;vpa=21&amp;vtp=1&amp;vaab=1&amp;bbb=1&amp;hb=1"/>
          <p:cNvSpPr/>
          <p:nvPr/>
        </p:nvSpPr>
        <p:spPr>
          <a:xfrm>
            <a:off x="539496" y="1542256"/>
            <a:ext cx="462280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增大反应物之间的接触面积，使反应更快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、更充分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BD.61_1#ee209595f?htil=3&amp;vaa=1&amp;vcp=1&amp;vis=1&amp;pid=2c9e07b65&amp;color=0,0,0&amp;vtp=1&amp;vaab=1&amp;bbb=1&amp;hb=1&amp;hs=1"/>
          <p:cNvSpPr/>
          <p:nvPr/>
        </p:nvSpPr>
        <p:spPr>
          <a:xfrm>
            <a:off x="539496" y="2860960"/>
            <a:ext cx="46725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（2）“煅烧”粗碳酸锶时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酸锶发生分解反应的化学方程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_1#ee209595f.blank?vaa=1&amp;vcp=1&amp;vis=1&amp;pid=2c9e07b65&amp;color=0,0,0&amp;vpa=22&amp;vtp=1&amp;vaab=1&amp;bbb=1&amp;rh=43.6"/>
              <p:cNvSpPr/>
              <p:nvPr/>
            </p:nvSpPr>
            <p:spPr>
              <a:xfrm>
                <a:off x="1338009" y="4141565"/>
                <a:ext cx="3572383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SrCO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SrO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_1#ee209595f.blank?vaa=1&amp;vcp=1&amp;vis=1&amp;pid=2c9e07b65&amp;color=0,0,0&amp;vpa=22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8009" y="4141565"/>
                <a:ext cx="3572383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2" t="-24558" r="16" b="-8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63_1#7d8fc1267?vaa=1&amp;vcp=1&amp;vis=1&amp;pid=2c9e07b65&amp;color=0,0,0&amp;vtp=1&amp;vaab=1&amp;bbb=1&amp;hb=1&amp;hs=1"/>
              <p:cNvSpPr/>
              <p:nvPr/>
            </p:nvSpPr>
            <p:spPr>
              <a:xfrm>
                <a:off x="539496" y="471827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（3）“浸取”中通常用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热水浸取而不用冷水的原因是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BD.63_1#7d8fc1267?vaa=1&amp;vcp=1&amp;vis=1&amp;pid=2c9e07b6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18272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-1374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64_1#7d8fc1267.blank?vaa=1&amp;vcp=1&amp;vis=1&amp;pid=2c9e07b65&amp;color=0,0,0&amp;vpa=23&amp;vtp=1&amp;vaab=1&amp;bbb=1&amp;hb=1"/>
          <p:cNvSpPr/>
          <p:nvPr/>
        </p:nvSpPr>
        <p:spPr>
          <a:xfrm>
            <a:off x="539496" y="468779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增大氢氧化锶的溶解度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，使氢氧化钙析出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5_1#b54caf732?vaa=1&amp;vcp=1&amp;vis=1&amp;pid=2c9e07b65&amp;color=0,0,0&amp;mp=1&amp;vtp=1&amp;vaab=1&amp;bt=1&amp;bbb=1"/>
          <p:cNvSpPr/>
          <p:nvPr/>
        </p:nvSpPr>
        <p:spPr>
          <a:xfrm>
            <a:off x="539496" y="10548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（4）滤渣1含有焦炭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、氢氧化钙和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写化学式）。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b54caf732.blank?vaa=1&amp;vcp=1&amp;vis=1&amp;pid=2c9e07b65&amp;color=0,0,0&amp;mp=1&amp;vpa=24&amp;vtp=1&amp;vaab=1&amp;bbb=1"/>
              <p:cNvSpPr/>
              <p:nvPr/>
            </p:nvSpPr>
            <p:spPr>
              <a:xfrm>
                <a:off x="5884609" y="1130871"/>
                <a:ext cx="8794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b54caf732.blank?vaa=1&amp;vcp=1&amp;vis=1&amp;pid=2c9e07b65&amp;color=0,0,0&amp;mp=1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4609" y="1130871"/>
                <a:ext cx="879475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7" t="-142" r="7" b="-7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65_2#b54caf732?iti=35&amp;vaa=1&amp;vcp=1&amp;vis=1&amp;pid=2c9e07b6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2928" y="1741043"/>
            <a:ext cx="6483096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5_3#b54caf732?iti=35&amp;vaa=1&amp;vcp=1&amp;vis=1&amp;pid=2c9e07b65&amp;color=0,0,0&amp;vtp=1&amp;vaab=1&amp;bbb=1"/>
          <p:cNvSpPr/>
          <p:nvPr/>
        </p:nvSpPr>
        <p:spPr>
          <a:xfrm>
            <a:off x="5787295" y="393458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67_1#d26d8fbaa?vaa=1&amp;vcp=1&amp;vis=1&amp;pid=2c9e07b65&amp;color=0,0,0&amp;vtp=1&amp;vaab=1&amp;bbb=1&amp;hb=1"/>
          <p:cNvSpPr/>
          <p:nvPr/>
        </p:nvSpPr>
        <p:spPr>
          <a:xfrm>
            <a:off x="539496" y="45827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（5）最终要得到高纯度的碳酸锶晶体，还需要经过过滤、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洗涤、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等一系列操作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68_1#d26d8fbaa.blank?vaa=1&amp;vcp=1&amp;vis=1&amp;pid=2c9e07b65&amp;color=0,0,0&amp;vpa=25&amp;vtp=1&amp;vaab=1&amp;bbb=1"/>
          <p:cNvSpPr/>
          <p:nvPr/>
        </p:nvSpPr>
        <p:spPr>
          <a:xfrm>
            <a:off x="10595514" y="455225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干燥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e3beb70c?vcp=1&amp;pid=08e1a3026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分离、提纯和除杂型流程图题</a:t>
            </a:r>
            <a:endParaRPr lang="en-US" altLang="zh-CN" sz="3200" dirty="0"/>
          </a:p>
        </p:txBody>
      </p:sp>
      <p:pic>
        <p:nvPicPr>
          <p:cNvPr id="3" name="QO_5_BD.69_1#8a0df91d7?iti=36&amp;htil=4&amp;vaa=1&amp;vcp=1&amp;vis=1&amp;pid=fe3beb70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8187" y="1281783"/>
            <a:ext cx="645566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9_2#8a0df91d7?iti=36&amp;htil=4&amp;vaa=1&amp;vcp=1&amp;vis=1&amp;pid=fe3beb70c&amp;color=0,0,0&amp;vtp=1&amp;vaab=1&amp;bbb=1"/>
          <p:cNvSpPr/>
          <p:nvPr/>
        </p:nvSpPr>
        <p:spPr>
          <a:xfrm>
            <a:off x="7938838" y="321929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69_3#8a0df91d7?htil=4&amp;vaa=1&amp;vcp=1&amp;vis=1&amp;pid=fe3beb70c&amp;color=0,0,0&amp;vtp=1&amp;vaab=1&amp;bbb=1&amp;hb=1&amp;hs=1"/>
              <p:cNvSpPr/>
              <p:nvPr/>
            </p:nvSpPr>
            <p:spPr>
              <a:xfrm>
                <a:off x="539495" y="1263495"/>
                <a:ext cx="5977051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·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中考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FeOOH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是一种颜料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某硫铁矿废渣（主要成分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QO_5_BD.69_3#8a0df91d7?htil=4&amp;vaa=1&amp;vcp=1&amp;vis=1&amp;pid=fe3beb70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1263495"/>
                <a:ext cx="5977051" cy="1886350"/>
              </a:xfrm>
              <a:prstGeom prst="rect">
                <a:avLst/>
              </a:prstGeom>
              <a:blipFill>
                <a:blip r:embed="rId4"/>
                <a:stretch>
                  <a:fillRect l="-3568" b="-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BD.69_4#8a0df91d7?htil=4&amp;vaa=1&amp;vcp=1&amp;vis=1&amp;pid=fe3beb70c&amp;color=0,0,0&amp;vtp=1&amp;vaab=1&amp;bbb=1&amp;hs=1"/>
              <p:cNvSpPr/>
              <p:nvPr/>
            </p:nvSpPr>
            <p:spPr>
              <a:xfrm>
                <a:off x="542046" y="442065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铁黄不与水反应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不与水和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5_BD.69_4#8a0df91d7?htil=4&amp;vaa=1&amp;vcp=1&amp;vis=1&amp;pid=fe3beb70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046" y="4420652"/>
                <a:ext cx="11109960" cy="553657"/>
              </a:xfrm>
              <a:prstGeom prst="rect">
                <a:avLst/>
              </a:prstGeom>
              <a:blipFill>
                <a:blip r:embed="rId5"/>
                <a:stretch>
                  <a:fillRect t="-1099" b="-35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BD.69_3#8a0df91d7?htil=4&amp;vaa=1&amp;vcp=1&amp;vis=1&amp;pid=fe3beb70c&amp;color=0,0,0&amp;vtp=1&amp;vaab=1&amp;bbb=1&amp;hb=1&amp;hs=1"/>
              <p:cNvSpPr/>
              <p:nvPr/>
            </p:nvSpPr>
            <p:spPr>
              <a:xfrm>
                <a:off x="539995" y="311645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，含有少量的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其余成分不考虑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为原料制取铁黄的制取工艺流程图如图7所示。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5_BD.69_3#8a0df91d7?htil=4&amp;vaa=1&amp;vcp=1&amp;vis=1&amp;pid=fe3beb70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116456"/>
                <a:ext cx="11112011" cy="1201357"/>
              </a:xfrm>
              <a:prstGeom prst="rect">
                <a:avLst/>
              </a:prstGeom>
              <a:blipFill>
                <a:blip r:embed="rId6"/>
                <a:stretch>
                  <a:fillRect l="-1976" b="-19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0_1#70249a7fd?vaa=1&amp;vcp=1&amp;vis=1&amp;pid=8a0df91d7&amp;color=0,0,0&amp;vtp=1&amp;vaab=1&amp;bt=1&amp;bbb=1&amp;hb=1"/>
          <p:cNvSpPr/>
          <p:nvPr/>
        </p:nvSpPr>
        <p:spPr>
          <a:xfrm>
            <a:off x="539496" y="96304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Ⅰ中发生反应的化学方程式为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滤渣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Ⅰ含有的物质有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71_1#70249a7fd.blank?vaa=1&amp;vcp=1&amp;vis=1&amp;pid=8a0df91d7&amp;color=0,0,0&amp;vpa=26&amp;vtp=1&amp;vaab=1&amp;bbb=1&amp;hb=1"/>
              <p:cNvSpPr/>
              <p:nvPr/>
            </p:nvSpPr>
            <p:spPr>
              <a:xfrm>
                <a:off x="539496" y="924941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71_1#70249a7fd.blank?vaa=1&amp;vcp=1&amp;vis=1&amp;pid=8a0df91d7&amp;color=0,0,0&amp;vpa=26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4941"/>
                <a:ext cx="11109960" cy="1145794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3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74_1#70249a7fd.blank?vaa=1&amp;vcp=1&amp;vis=1&amp;pid=8a0df91d7&amp;color=0,0,0&amp;vpa=27&amp;vtp=1&amp;vaab=1&amp;bbb=1"/>
              <p:cNvSpPr/>
              <p:nvPr/>
            </p:nvSpPr>
            <p:spPr>
              <a:xfrm>
                <a:off x="6905372" y="1684464"/>
                <a:ext cx="85293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74_1#70249a7fd.blank?vaa=1&amp;vcp=1&amp;vis=1&amp;pid=8a0df91d7&amp;color=0,0,0&amp;vpa=2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5372" y="1684464"/>
                <a:ext cx="852932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45" t="-110" r="60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5_BD.72_1#70249a7fd?iti=37&amp;vaa=1&amp;vcp=1&amp;vis=1&amp;pid=8a0df91d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5224" y="2291842"/>
            <a:ext cx="6327648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72_2#70249a7fd?iti=37&amp;vaa=1&amp;vcp=1&amp;vis=1&amp;pid=8a0df91d7&amp;color=0,0,0&amp;vtp=1&amp;vaab=1&amp;bbb=1"/>
          <p:cNvSpPr/>
          <p:nvPr/>
        </p:nvSpPr>
        <p:spPr>
          <a:xfrm>
            <a:off x="5791867" y="416534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70249a7fd?vaa=1&amp;vcp=1&amp;vis=1&amp;pid=8a0df91d7&amp;color=0,0,0&amp;vtp=1&amp;vaab=1&amp;bbb=1&amp;hb=1"/>
              <p:cNvSpPr/>
              <p:nvPr/>
            </p:nvSpPr>
            <p:spPr>
              <a:xfrm>
                <a:off x="539496" y="481603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在过程Ⅰ中，氧化铁和硫酸反应生成硫酸铁和水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，滤渣Ⅰ中含有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6_AS.1_1#70249a7fd?vaa=1&amp;vcp=1&amp;vis=1&amp;pid=8a0df91d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16030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16" r="3" b="-5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6_1#a6dcac2d5?vaa=1&amp;vcp=1&amp;vis=1&amp;pid=8a0df91d7&amp;color=0,0,0&amp;vtp=1&amp;vaab=1&amp;bt=1&amp;bbb=1"/>
          <p:cNvSpPr/>
          <p:nvPr/>
        </p:nvSpPr>
        <p:spPr>
          <a:xfrm>
            <a:off x="539496" y="14804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Ⅱ的操作名称为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78_1#a6dcac2d5.blank?vaa=1&amp;vcp=1&amp;vis=1&amp;pid=8a0df91d7&amp;color=0,0,0&amp;vpa=28&amp;vtp=1&amp;vaab=1&amp;bbb=1"/>
          <p:cNvSpPr/>
          <p:nvPr/>
        </p:nvSpPr>
        <p:spPr>
          <a:xfrm>
            <a:off x="4513802" y="14289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pic>
        <p:nvPicPr>
          <p:cNvPr id="4" name="QO_5_BD.76_2#a6dcac2d5?iti=38&amp;vaa=1&amp;vcp=1&amp;vis=1&amp;pid=8a0df91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2166588"/>
            <a:ext cx="6858000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76_3#a6dcac2d5?iti=38&amp;vaa=1&amp;vcp=1&amp;vis=1&amp;pid=8a0df91d7&amp;color=0,0,0&amp;vtp=1&amp;vaab=1&amp;bbb=1"/>
          <p:cNvSpPr/>
          <p:nvPr/>
        </p:nvSpPr>
        <p:spPr>
          <a:xfrm>
            <a:off x="5791867" y="419554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6" name="QB_6_AS.1_1#a6dcac2d5?vaa=1&amp;vcp=1&amp;vis=1&amp;pid=8a0df91d7&amp;color=0,0,0&amp;vtp=1&amp;vaab=1&amp;bbb=1"/>
          <p:cNvSpPr/>
          <p:nvPr/>
        </p:nvSpPr>
        <p:spPr>
          <a:xfrm>
            <a:off x="539496" y="48353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过程Ⅱ的操作能分离固体和液体混合物，是过滤。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0_1#5f51221b6?vaa=1&amp;vcp=1&amp;vis=1&amp;pid=8a0df91d7&amp;color=0,0,0&amp;vtp=1&amp;vaab=1&amp;bt=1&amp;bbb=1&amp;hb=1"/>
              <p:cNvSpPr/>
              <p:nvPr/>
            </p:nvSpPr>
            <p:spPr>
              <a:xfrm>
                <a:off x="539496" y="763270"/>
                <a:ext cx="11109960" cy="16045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（3）过程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Ⅲ中发生反应的化学方程式为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，该反应属于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填基本反应类型）。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0_1#5f51221b6?vaa=1&amp;vcp=1&amp;vis=1&amp;pid=8a0df91d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63270"/>
                <a:ext cx="11109960" cy="1604582"/>
              </a:xfrm>
              <a:prstGeom prst="rect">
                <a:avLst/>
              </a:prstGeom>
              <a:blipFill rotWithShape="1">
                <a:blip r:embed="rId3"/>
                <a:stretch>
                  <a:fillRect l="-3" r="3" b="-2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82_1#5f51221b6.blank?vaa=1&amp;vcp=1&amp;vis=1&amp;pid=8a0df91d7&amp;color=0,0,0&amp;vpa=29&amp;vtp=1&amp;vaab=1&amp;bbb=1"/>
          <p:cNvSpPr/>
          <p:nvPr/>
        </p:nvSpPr>
        <p:spPr>
          <a:xfrm>
            <a:off x="8684102" y="1288034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复分解反应</a:t>
            </a:r>
            <a:endParaRPr lang="en-US" altLang="zh-CN" sz="2800" dirty="0"/>
          </a:p>
        </p:txBody>
      </p:sp>
      <p:pic>
        <p:nvPicPr>
          <p:cNvPr id="4" name="QO_5_BD.80_2#5f51221b6?iti=39&amp;vaa=1&amp;vcp=1&amp;vis=1&amp;pid=8a0df91d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2500884"/>
            <a:ext cx="6656832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80_3#5f51221b6?iti=39&amp;vaa=1&amp;vcp=1&amp;vis=1&amp;pid=8a0df91d7&amp;color=0,0,0&amp;vtp=1&amp;vaab=1&amp;bbb=1"/>
          <p:cNvSpPr/>
          <p:nvPr/>
        </p:nvSpPr>
        <p:spPr>
          <a:xfrm>
            <a:off x="5791867" y="4465828"/>
            <a:ext cx="614362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5f51221b6?vaa=1&amp;vcp=1&amp;vis=1&amp;pid=8a0df91d7&amp;color=0,0,0&amp;vtp=1&amp;vaab=1&amp;bbb=1&amp;hb=1"/>
              <p:cNvSpPr/>
              <p:nvPr/>
            </p:nvSpPr>
            <p:spPr>
              <a:xfrm>
                <a:off x="539496" y="5029136"/>
                <a:ext cx="11109960" cy="1045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Ⅲ中发生反应的化学方程式为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，该反应属于复分解反应。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5f51221b6?vaa=1&amp;vcp=1&amp;vis=1&amp;pid=8a0df91d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29136"/>
                <a:ext cx="11109960" cy="1045782"/>
              </a:xfrm>
              <a:prstGeom prst="rect">
                <a:avLst/>
              </a:prstGeom>
              <a:blipFill rotWithShape="1">
                <a:blip r:embed="rId5"/>
                <a:stretch>
                  <a:fillRect l="-3" t="-55" r="3" b="-4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84_1#11ef28114?vaa=1&amp;vcp=1&amp;vis=1&amp;pid=16753cb0c&amp;color=0,0,0&amp;vtp=1&amp;vaab=1&amp;bt=1&amp;bbb=1&amp;hb=1"/>
              <p:cNvSpPr/>
              <p:nvPr/>
            </p:nvSpPr>
            <p:spPr>
              <a:xfrm>
                <a:off x="539496" y="1970373"/>
                <a:ext cx="11109960" cy="140690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FeOOH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加热分解成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写出该反应的化学方程式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3950" b="0" i="0" u="sng" kern="0" spc="-9990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84_1#11ef28114?vaa=1&amp;vcp=1&amp;vis=1&amp;pid=16753cb0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70373"/>
                <a:ext cx="11109960" cy="1406906"/>
              </a:xfrm>
              <a:prstGeom prst="rect">
                <a:avLst/>
              </a:prstGeom>
              <a:blipFill rotWithShape="1">
                <a:blip r:embed="rId3"/>
                <a:stretch>
                  <a:fillRect l="-3" t="-43" r="3" b="-9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86_1#11ef28114.blank?vaa=1&amp;vcp=1&amp;vis=1&amp;pid=16753cb0c&amp;color=0,0,0&amp;vpa=30&amp;vtp=1&amp;vaab=1&amp;bbb=1&amp;rh=43.6"/>
              <p:cNvSpPr/>
              <p:nvPr/>
            </p:nvSpPr>
            <p:spPr>
              <a:xfrm>
                <a:off x="626808" y="2801651"/>
                <a:ext cx="4109022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FeOOH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86_1#11ef28114.blank?vaa=1&amp;vcp=1&amp;vis=1&amp;pid=16753cb0c&amp;color=0,0,0&amp;vpa=30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8" y="2801651"/>
                <a:ext cx="4109022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2" t="-22253" b="-3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11ef28114?vaa=1&amp;vcp=1&amp;vis=1&amp;pid=16753cb0c&amp;color=0,0,0&amp;vtp=1&amp;vaab=1&amp;bbb=1&amp;hb=1"/>
              <p:cNvSpPr/>
              <p:nvPr/>
            </p:nvSpPr>
            <p:spPr>
              <a:xfrm>
                <a:off x="539496" y="3378231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FeOOH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加热分解成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和水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，反应的化学方程式是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FeOOH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7_AS.1_1#11ef28114?vaa=1&amp;vcp=1&amp;vis=1&amp;pid=16753cb0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78231"/>
                <a:ext cx="11109960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2" r="3" b="-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f693de00?vcp=1&amp;pid=08e1a3026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回收利用型流程图题</a:t>
            </a:r>
            <a:endParaRPr lang="en-US" altLang="zh-CN" sz="3200" dirty="0"/>
          </a:p>
        </p:txBody>
      </p:sp>
      <p:pic>
        <p:nvPicPr>
          <p:cNvPr id="3" name="QO_5_BD.1_1#0b799c79c?iti=1&amp;htil=1&amp;vaa=1&amp;vcp=1&amp;vis=1&amp;pid=ff693de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8424" y="1281783"/>
            <a:ext cx="5952744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_2#0b799c79c?iti=1&amp;htil=1&amp;vaa=1&amp;vcp=1&amp;vis=1&amp;pid=ff693de00&amp;color=0,0,0&amp;vtp=1&amp;vaab=1&amp;bbb=1"/>
          <p:cNvSpPr/>
          <p:nvPr/>
        </p:nvSpPr>
        <p:spPr>
          <a:xfrm>
            <a:off x="8347615" y="388680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5" name="QO_5_BD.1_3#0b799c79c?htil=1&amp;vaa=1&amp;vcp=1&amp;vis=1&amp;pid=ff693de00&amp;color=0,0,0&amp;vtp=1&amp;vaab=1&amp;bbb=1&amp;hb=1&amp;hs=1"/>
          <p:cNvSpPr/>
          <p:nvPr/>
        </p:nvSpPr>
        <p:spPr>
          <a:xfrm>
            <a:off x="539496" y="1263495"/>
            <a:ext cx="502920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（2024·甘肃白银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·中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考）废旧金属的回收利用是节约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资源的有效途径之一。某金属废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料中含有铜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、铁、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金等金属单质，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为回收铜和金并得到氧化铁，专</a:t>
            </a:r>
            <a:endParaRPr lang="en-US" altLang="zh-CN" sz="2800" dirty="0"/>
          </a:p>
        </p:txBody>
      </p:sp>
      <p:sp>
        <p:nvSpPr>
          <p:cNvPr id="6" name="QO_5_BD.1_3#0b799c79c?htil=1&amp;vaa=1&amp;vcp=1&amp;vis=1&amp;pid=ff693de00&amp;color=0,0,0&amp;vtp=1&amp;vaab=1&amp;bbb=1&amp;hb=1&amp;hs=1"/>
          <p:cNvSpPr/>
          <p:nvPr/>
        </p:nvSpPr>
        <p:spPr>
          <a:xfrm>
            <a:off x="539995" y="452657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业人员设计了如图1所示的工艺流程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88_1#0b6489172?vaa=1&amp;vcp=1&amp;vis=1&amp;pid=16753cb0c&amp;color=0,0,0&amp;vtp=1&amp;vaab=1&amp;bt=1&amp;bbb=1"/>
              <p:cNvSpPr/>
              <p:nvPr/>
            </p:nvSpPr>
            <p:spPr>
              <a:xfrm>
                <a:off x="539496" y="184007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②温度不同时，生成的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的颜色如下表：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88_1#0b6489172?vaa=1&amp;vcp=1&amp;vis=1&amp;pid=16753cb0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0071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QB_7_BD.88_2#0b6489172?colgroup=5,5,5,5,5&amp;vaa=1&amp;vcp=1&amp;vis=1&amp;pid=16753cb0c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30824"/>
              <a:ext cx="11073384" cy="1137603"/>
            </p:xfrm>
            <a:graphic>
              <a:graphicData uri="http://schemas.openxmlformats.org/drawingml/2006/table">
                <a:tbl>
                  <a:tblPr/>
                  <a:tblGrid>
                    <a:gridCol w="22219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750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颜色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橘红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鲜红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鲜红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暗红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QB_7_BD.88_2#0b6489172?colgroup=5,5,5,5,5&amp;vaa=1&amp;vcp=1&amp;vis=1&amp;pid=16753cb0c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30824"/>
              <a:ext cx="11073384" cy="1137603"/>
            </p:xfrm>
            <a:graphic>
              <a:graphicData uri="http://schemas.openxmlformats.org/drawingml/2006/table">
                <a:tbl>
                  <a:tblPr/>
                  <a:tblGrid>
                    <a:gridCol w="2221992"/>
                    <a:gridCol w="2212848"/>
                    <a:gridCol w="2212848"/>
                    <a:gridCol w="2212848"/>
                    <a:gridCol w="2212848"/>
                  </a:tblGrid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750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颜色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橘红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鲜红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鲜红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暗红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88_3#0b6489172?vaa=1&amp;vcp=1&amp;vis=1&amp;pid=16753cb0c&amp;color=0,0,0&amp;vtp=1&amp;vaab=1&amp;bbb=1"/>
              <p:cNvSpPr/>
              <p:nvPr/>
            </p:nvSpPr>
            <p:spPr>
              <a:xfrm>
                <a:off x="539496" y="380082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如果某同学想获得鲜红的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，应把温度控制在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88_3#0b6489172?vaa=1&amp;vcp=1&amp;vis=1&amp;pid=16753cb0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00824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63" r="3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90_1#0b6489172.blank?vaa=1&amp;vcp=1&amp;vis=1&amp;pid=16753cb0c&amp;color=0,0,0&amp;vpa=31&amp;vtp=1&amp;vaab=1&amp;bbb=1"/>
              <p:cNvSpPr/>
              <p:nvPr/>
            </p:nvSpPr>
            <p:spPr>
              <a:xfrm>
                <a:off x="8271511" y="3877849"/>
                <a:ext cx="221373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700∼750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90_1#0b6489172.blank?vaa=1&amp;vcp=1&amp;vis=1&amp;pid=16753cb0c&amp;color=0,0,0&amp;vpa=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1511" y="3877849"/>
                <a:ext cx="2213737" cy="402844"/>
              </a:xfrm>
              <a:prstGeom prst="rect">
                <a:avLst/>
              </a:prstGeom>
              <a:blipFill rotWithShape="1">
                <a:blip r:embed="rId6"/>
                <a:stretch>
                  <a:fillRect t="-134" r="6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0b6489172?vaa=1&amp;vcp=1&amp;vis=1&amp;pid=16753cb0c&amp;color=0,0,0&amp;vtp=1&amp;vaab=1&amp;bbb=1"/>
              <p:cNvSpPr/>
              <p:nvPr/>
            </p:nvSpPr>
            <p:spPr>
              <a:xfrm>
                <a:off x="539496" y="442426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要获得鲜红的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，应把温度控制在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700∼750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S.1_1#0b6489172?vaa=1&amp;vcp=1&amp;vis=1&amp;pid=16753cb0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24267"/>
                <a:ext cx="11109960" cy="553657"/>
              </a:xfrm>
              <a:prstGeom prst="rect">
                <a:avLst/>
              </a:prstGeom>
              <a:blipFill rotWithShape="1">
                <a:blip r:embed="rId7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8a0df91d7?iti=40&amp;htil=5&amp;vaa=1&amp;vcp=1&amp;vis=1&amp;pid=fe3beb70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7293" y="1234186"/>
            <a:ext cx="675741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8a0df91d7?iti=40&amp;htil=5&amp;vaa=1&amp;vcp=1&amp;vis=1&amp;pid=fe3beb70c&amp;color=0,0,0&amp;vtp=1&amp;vaab=1&amp;bbb=1"/>
          <p:cNvSpPr/>
          <p:nvPr/>
        </p:nvSpPr>
        <p:spPr>
          <a:xfrm>
            <a:off x="7788820" y="325399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4" name="QO_5_EX.1_1#8a0df91d7?htil=5&amp;vaa=1&amp;vcp=1&amp;vis=1&amp;pid=fe3beb70c&amp;color=0,0,0&amp;vtp=1&amp;vaab=1&amp;bt=1&amp;bbb=1&amp;hb=1&amp;hs=1"/>
          <p:cNvSpPr/>
          <p:nvPr/>
        </p:nvSpPr>
        <p:spPr>
          <a:xfrm>
            <a:off x="539496" y="1215898"/>
            <a:ext cx="422452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分离除杂型流程图题主要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涉及物质的分离和提纯问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解答这类题要弄清整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个流程中物质转化的基本</a:t>
            </a:r>
            <a:endParaRPr lang="en-US" altLang="zh-CN" sz="2800" dirty="0"/>
          </a:p>
        </p:txBody>
      </p:sp>
      <p:sp>
        <p:nvSpPr>
          <p:cNvPr id="5" name="QO_5_EX.1_1#8a0df91d7?htil=5&amp;vaa=1&amp;vcp=1&amp;vis=1&amp;pid=fe3beb70c&amp;color=0,0,0&amp;vtp=1&amp;vaab=1&amp;bt=1&amp;bbb=1&amp;hb=1&amp;hs=1"/>
          <p:cNvSpPr/>
          <p:nvPr/>
        </p:nvSpPr>
        <p:spPr>
          <a:xfrm>
            <a:off x="539496" y="44223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原理和物质分离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提纯的过程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熟悉所涉及的物质的性质和化学反应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并结合题设的问题逐一分析解答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8a0df91d7?htil=6&amp;vaa=1&amp;vcp=1&amp;vis=1&amp;pid=fe3beb70c&amp;color=0,0,0&amp;vtp=1&amp;vaab=1&amp;bt=1&amp;bbb=1&amp;hb=1&amp;htil=1"/>
          <p:cNvSpPr/>
          <p:nvPr/>
        </p:nvSpPr>
        <p:spPr>
          <a:xfrm>
            <a:off x="539995" y="624534"/>
            <a:ext cx="8071570" cy="38496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常用的提纯方法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水溶法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除去可溶性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杂质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酸溶法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除去碱性杂质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碱溶法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除去酸性杂质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氧化剂或还原剂法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还原性或氧化性杂质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EX.1_1#8a0df91d7?iti=96&amp;htil=5&amp;vaa=1&amp;vcp=1&amp;vis=1&amp;pid=fe3beb70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5670" y="3842512"/>
            <a:ext cx="675741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EX.1_1#8a0df91d7?iti=96&amp;htil=5&amp;vaa=1&amp;vcp=1&amp;vis=1&amp;pid=fe3beb70c&amp;color=0,0,0&amp;vtp=1&amp;vaab=1&amp;bbb=1"/>
          <p:cNvSpPr/>
          <p:nvPr/>
        </p:nvSpPr>
        <p:spPr>
          <a:xfrm>
            <a:off x="6137197" y="5862320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8a0df91d7?htil=6&amp;vaa=1&amp;vcp=1&amp;vis=1&amp;pid=fe3beb70c&amp;color=0,0,0&amp;vtp=1&amp;vaab=1&amp;bt=1&amp;bbb=1&amp;hb=1&amp;htil=1"/>
              <p:cNvSpPr/>
              <p:nvPr/>
            </p:nvSpPr>
            <p:spPr>
              <a:xfrm>
                <a:off x="539995" y="564039"/>
                <a:ext cx="11112010" cy="254204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⑤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灼烧法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除去受热易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或易挥发的杂质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调节溶液的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法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使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某些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金属离子形成沉淀而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除去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⑦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沉淀法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使某些离子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Zn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形成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沉淀而除去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EX.1_1#8a0df91d7?htil=6&amp;vaa=1&amp;vcp=1&amp;vis=1&amp;pid=fe3beb70c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64039"/>
                <a:ext cx="11112010" cy="2542043"/>
              </a:xfrm>
              <a:prstGeom prst="rect">
                <a:avLst/>
              </a:prstGeom>
              <a:blipFill>
                <a:blip r:embed="rId2"/>
                <a:stretch>
                  <a:fillRect l="-1976" r="-5214" b="-6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EX.1_1#8a0df91d7?iti=97&amp;htil=5&amp;vaa=1&amp;vcp=1&amp;vis=1&amp;pid=fe3beb70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7292" y="3405473"/>
            <a:ext cx="675741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EX.1_1#8a0df91d7?iti=97&amp;htil=5&amp;vaa=1&amp;vcp=1&amp;vis=1&amp;pid=fe3beb70c&amp;color=0,0,0&amp;vtp=1&amp;vaab=1&amp;bbb=1"/>
          <p:cNvSpPr/>
          <p:nvPr/>
        </p:nvSpPr>
        <p:spPr>
          <a:xfrm>
            <a:off x="5788819" y="529828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fe63c162?vcp=1&amp;pid=fe3beb70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93_1#bea8ef2b0?sp=1&amp;vaa=1&amp;vcp=1&amp;vis=1&amp;pid=bfe63c162&amp;color=0,0,0&amp;vtp=1&amp;vaab=1&amp;bbb=1&amp;hb=1"/>
              <p:cNvSpPr/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以粉煤灰（主要成分为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）为原料制取纯净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的部分工艺流程如图8所示。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93_1#bea8ef2b0?sp=1&amp;vaa=1&amp;vcp=1&amp;vis=1&amp;pid=bfe63c16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93_2#bea8ef2b0?iti=41&amp;vaa=1&amp;vcp=1&amp;vis=1&amp;pid=bfe63c16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6048" y="2434826"/>
            <a:ext cx="669340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93_3#bea8ef2b0?iti=41&amp;vaa=1&amp;vcp=1&amp;vis=1&amp;pid=bfe63c162&amp;color=0,0,0&amp;vtp=1&amp;vaab=1&amp;bbb=1"/>
          <p:cNvSpPr/>
          <p:nvPr/>
        </p:nvSpPr>
        <p:spPr>
          <a:xfrm>
            <a:off x="7995571" y="4436346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93_4#bea8ef2b0?vaa=1&amp;vcp=1&amp;vis=1&amp;pid=bfe63c162&amp;color=0,0,0&amp;vtp=1&amp;vaab=1&amp;bt=1&amp;bbb=1">
                <a:extLst>
                  <a:ext uri="{FF2B5EF4-FFF2-40B4-BE49-F238E27FC236}">
                    <a16:creationId xmlns:a16="http://schemas.microsoft.com/office/drawing/2014/main" id="{DC64EEC4-EE6D-4388-B63C-FDC784307157}"/>
                  </a:ext>
                </a:extLst>
              </p:cNvPr>
              <p:cNvSpPr/>
              <p:nvPr/>
            </p:nvSpPr>
            <p:spPr>
              <a:xfrm>
                <a:off x="541020" y="2443790"/>
                <a:ext cx="4193026" cy="1187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资料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溶液中滴入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溶液会呈血红色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93_4#bea8ef2b0?vaa=1&amp;vcp=1&amp;vis=1&amp;pid=bfe63c162&amp;color=0,0,0&amp;vtp=1&amp;vaab=1&amp;bt=1&amp;bbb=1">
                <a:extLst>
                  <a:ext uri="{FF2B5EF4-FFF2-40B4-BE49-F238E27FC236}">
                    <a16:creationId xmlns:a16="http://schemas.microsoft.com/office/drawing/2014/main" id="{DC64EEC4-EE6D-4388-B63C-FDC7843071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2443790"/>
                <a:ext cx="4193026" cy="1187441"/>
              </a:xfrm>
              <a:prstGeom prst="rect">
                <a:avLst/>
              </a:prstGeom>
              <a:blipFill>
                <a:blip r:embed="rId5"/>
                <a:stretch>
                  <a:fillRect l="-5233" t="-513" r="-13663" b="-14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93_7#bea8ef2b0?vaa=1&amp;vcp=1&amp;vis=1&amp;pid=bfe63c162&amp;color=0,0,0&amp;vtp=1&amp;vaab=1&amp;bbb=1">
                <a:extLst>
                  <a:ext uri="{FF2B5EF4-FFF2-40B4-BE49-F238E27FC236}">
                    <a16:creationId xmlns:a16="http://schemas.microsoft.com/office/drawing/2014/main" id="{D016F4E3-034B-48DD-B8DC-08DE3A06390C}"/>
                  </a:ext>
                </a:extLst>
              </p:cNvPr>
              <p:cNvSpPr/>
              <p:nvPr/>
            </p:nvSpPr>
            <p:spPr>
              <a:xfrm>
                <a:off x="541019" y="3643234"/>
                <a:ext cx="5848206" cy="249549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资料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既不溶于水也不溶于酸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资料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煅烧时发生的反应为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+9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O_6_BD.93_7#bea8ef2b0?vaa=1&amp;vcp=1&amp;vis=1&amp;pid=bfe63c162&amp;color=0,0,0&amp;vtp=1&amp;vaab=1&amp;bbb=1">
                <a:extLst>
                  <a:ext uri="{FF2B5EF4-FFF2-40B4-BE49-F238E27FC236}">
                    <a16:creationId xmlns:a16="http://schemas.microsoft.com/office/drawing/2014/main" id="{D016F4E3-034B-48DD-B8DC-08DE3A0639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19" y="3643234"/>
                <a:ext cx="5848206" cy="2495491"/>
              </a:xfrm>
              <a:prstGeom prst="rect">
                <a:avLst/>
              </a:prstGeom>
              <a:blipFill>
                <a:blip r:embed="rId6"/>
                <a:stretch>
                  <a:fillRect l="-3754" r="-9698" b="-6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4_1#ec5db71b3?iti=43&amp;htil=7&amp;vaa=1&amp;vcp=1&amp;vis=1&amp;pid=bea8ef2b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4337" y="848868"/>
            <a:ext cx="6469441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94_2#ec5db71b3?iti=43&amp;htil=7&amp;vaa=1&amp;vcp=1&amp;vis=1&amp;pid=bea8ef2b0&amp;color=0,0,0&amp;vtp=1&amp;vaab=1&amp;bbb=1"/>
          <p:cNvSpPr/>
          <p:nvPr/>
        </p:nvSpPr>
        <p:spPr>
          <a:xfrm>
            <a:off x="7901877" y="279762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p:sp>
        <p:nvSpPr>
          <p:cNvPr id="4" name="QB_7_BD.94_3#ec5db71b3?htil=7&amp;vaa=1&amp;vcp=1&amp;vis=1&amp;pid=bea8ef2b0&amp;color=0,0,0&amp;mp=1&amp;vtp=1&amp;vaab=1&amp;bt=1&amp;bbb=1&amp;hb=1&amp;hs=1"/>
          <p:cNvSpPr/>
          <p:nvPr/>
        </p:nvSpPr>
        <p:spPr>
          <a:xfrm>
            <a:off x="539496" y="861568"/>
            <a:ext cx="432511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（1）“酸浸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”时温度不宜过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ec5db71b3.blank?vaa=1&amp;vcp=1&amp;vis=1&amp;pid=bea8ef2b0&amp;color=0,0,0&amp;mp=1&amp;vpa=32&amp;vtp=1&amp;vaab=1&amp;bbb=1&amp;hb=1"/>
          <p:cNvSpPr/>
          <p:nvPr/>
        </p:nvSpPr>
        <p:spPr>
          <a:xfrm>
            <a:off x="539496" y="1478788"/>
            <a:ext cx="432511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防止浓盐酸挥发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96_1#37cd7a8aa?vaa=1&amp;vcp=1&amp;vis=1&amp;pid=bea8ef2b0&amp;color=0,0,0&amp;vtp=1&amp;vaab=1&amp;bbb=1&amp;hb=1&amp;hs=1"/>
              <p:cNvSpPr/>
              <p:nvPr/>
            </p:nvSpPr>
            <p:spPr>
              <a:xfrm>
                <a:off x="539495" y="3521900"/>
                <a:ext cx="11492083" cy="1886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（2）“除铁”时，发生的反应为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↑</m:t>
                    </m:r>
                    <m:r>
                      <a:rPr lang="en-US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检验溶液中铁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已除尽的方法是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B_7_BD.96_1#37cd7a8aa?vaa=1&amp;vcp=1&amp;vis=1&amp;pid=bea8ef2b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3521900"/>
                <a:ext cx="11492083" cy="1886350"/>
              </a:xfrm>
              <a:prstGeom prst="rect">
                <a:avLst/>
              </a:prstGeom>
              <a:blipFill>
                <a:blip r:embed="rId4"/>
                <a:stretch>
                  <a:fillRect l="-1856" r="-4931" b="-9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97_1#37cd7a8aa.blank?vaa=1&amp;vcp=1&amp;vis=1&amp;pid=bea8ef2b0&amp;color=0,0,0&amp;vpa=33&amp;vtp=1&amp;vaab=1&amp;bbb=1&amp;hb=1"/>
              <p:cNvSpPr/>
              <p:nvPr/>
            </p:nvSpPr>
            <p:spPr>
              <a:xfrm>
                <a:off x="539494" y="4147376"/>
                <a:ext cx="11492083" cy="12070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indent="3849688" latinLnBrk="1">
                  <a:lnSpc>
                    <a:spcPct val="150000"/>
                  </a:lnSpc>
                  <a:tabLst>
                    <a:tab pos="3681413" algn="l"/>
                  </a:tabLst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取沉铁后的溶液，向其中滴入几滴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KSCN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溶液，若溶液不显血红色，则说明铁已除尽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AN.97_1#37cd7a8aa.blank?vaa=1&amp;vcp=1&amp;vis=1&amp;pid=bea8ef2b0&amp;color=0,0,0&amp;vpa=3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4" y="4147376"/>
                <a:ext cx="11492083" cy="1207072"/>
              </a:xfrm>
              <a:prstGeom prst="rect">
                <a:avLst/>
              </a:prstGeom>
              <a:blipFill>
                <a:blip r:embed="rId5"/>
                <a:stretch>
                  <a:fillRect l="-1856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98_1#ff8caa031?sp=1&amp;vaa=1&amp;vcp=1&amp;vis=1&amp;pid=bea8ef2b0&amp;color=0,0,0&amp;vtp=1&amp;vaab=1&amp;bt=1&amp;bbb=1&amp;hb=1"/>
              <p:cNvSpPr/>
              <p:nvPr/>
            </p:nvSpPr>
            <p:spPr>
              <a:xfrm>
                <a:off x="539496" y="7058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（3）“结晶”是向浓溶液中通入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气体，从而获得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晶体的过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和盐酸的浓度随通气时间的变化情况如图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9所示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图中物质的浓度数值为另一种浓度表示法）。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浓度减小的原因是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98_1#ff8caa031?sp=1&amp;vaa=1&amp;vcp=1&amp;vis=1&amp;pid=bea8ef2b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0583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642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98_2#ff8caa031?iti=44&amp;vaa=1&amp;vcp=1&amp;vis=1&amp;pid=bea8ef2b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904" y="3327622"/>
            <a:ext cx="4581144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98_3#ff8caa031?iti=44&amp;vaa=1&amp;vcp=1&amp;vis=1&amp;pid=bea8ef2b0&amp;color=0,0,0&amp;vtp=1&amp;vaab=1&amp;bbb=1"/>
          <p:cNvSpPr/>
          <p:nvPr/>
        </p:nvSpPr>
        <p:spPr>
          <a:xfrm>
            <a:off x="5787295" y="558517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99_1#ff8caa031.blank?vaa=1&amp;vcp=1&amp;vis=1&amp;pid=bea8ef2b0&amp;color=0,0,0&amp;vpa=34&amp;vtp=1&amp;vaab=1&amp;bbb=1"/>
              <p:cNvSpPr/>
              <p:nvPr/>
            </p:nvSpPr>
            <p:spPr>
              <a:xfrm>
                <a:off x="676815" y="2721959"/>
                <a:ext cx="7826502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盐酸的浓度越大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，越有利于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AlCl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晶体析出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N.99_1#ff8caa031.blank?vaa=1&amp;vcp=1&amp;vis=1&amp;pid=bea8ef2b0&amp;color=0,0,0&amp;vpa=3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815" y="2721959"/>
                <a:ext cx="7826502" cy="410782"/>
              </a:xfrm>
              <a:prstGeom prst="rect">
                <a:avLst/>
              </a:prstGeom>
              <a:blipFill rotWithShape="1">
                <a:blip r:embed="rId5"/>
                <a:stretch>
                  <a:fillRect l="-7" t="-85" b="-5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0_1#835e53590?vaa=1&amp;vcp=1&amp;vis=1&amp;pid=bea8ef2b0&amp;color=0,0,0&amp;vtp=1&amp;vaab=1&amp;bt=1&amp;bbb=1"/>
          <p:cNvSpPr/>
          <p:nvPr/>
        </p:nvSpPr>
        <p:spPr>
          <a:xfrm>
            <a:off x="539496" y="6052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）流程中可循环利用的物质为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835e53590.blank?vaa=1&amp;vcp=1&amp;vis=1&amp;pid=bea8ef2b0&amp;color=0,0,0&amp;vpa=35&amp;vtp=1&amp;vaab=1&amp;bbb=1"/>
              <p:cNvSpPr/>
              <p:nvPr/>
            </p:nvSpPr>
            <p:spPr>
              <a:xfrm>
                <a:off x="5783008" y="681291"/>
                <a:ext cx="7223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835e53590.blank?vaa=1&amp;vcp=1&amp;vis=1&amp;pid=bea8ef2b0&amp;color=0,0,0&amp;vpa=3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3008" y="681291"/>
                <a:ext cx="722313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9" t="-142" r="53" b="-7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00_2#835e53590?iti=45&amp;vaa=1&amp;vcp=1&amp;vis=1&amp;pid=bea8ef2b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1291463"/>
            <a:ext cx="597103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00_3#835e53590?iti=45&amp;vaa=1&amp;vcp=1&amp;vis=1&amp;pid=bea8ef2b0&amp;color=0,0,0&amp;vtp=1&amp;vaab=1&amp;bbb=1"/>
          <p:cNvSpPr/>
          <p:nvPr/>
        </p:nvSpPr>
        <p:spPr>
          <a:xfrm>
            <a:off x="5787295" y="309181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102_1#7a525466a?sp=1&amp;vaa=1&amp;vcp=1&amp;vis=1&amp;pid=bea8ef2b0&amp;color=0,0,0&amp;vtp=1&amp;vaab=1&amp;bbb=1&amp;hb=1"/>
          <p:cNvSpPr/>
          <p:nvPr/>
        </p:nvSpPr>
        <p:spPr>
          <a:xfrm>
            <a:off x="539496" y="373945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（5）高温烧结的氧化铝，又称人造刚玉或人造宝石，可用于制机械轴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承、钟表中的钻石、坩埚、高强度陶瓷等。由此可推知氧化铝的性质有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A.硬度大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B.熔点高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C.性质稳定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103_1#7a525466a.blank?vaa=1&amp;vcp=1&amp;vis=1&amp;pid=bea8ef2b0&amp;color=0,0,0&amp;vpa=36&amp;vtp=1&amp;vaab=1&amp;bbb=1"/>
          <p:cNvSpPr/>
          <p:nvPr/>
        </p:nvSpPr>
        <p:spPr>
          <a:xfrm>
            <a:off x="549815" y="5004371"/>
            <a:ext cx="17002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A、B、C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4_1#ecee8ad38?iti=46&amp;htil=8&amp;vaa=1&amp;vcp=1&amp;vis=1&amp;pid=bfe63c1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8996" y="920496"/>
            <a:ext cx="5212080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04_2#ecee8ad38?iti=46&amp;htil=8&amp;vaa=1&amp;vcp=1&amp;vis=1&amp;pid=bfe63c162&amp;color=0,0,0&amp;vtp=1&amp;vaab=1&amp;bbb=1"/>
          <p:cNvSpPr/>
          <p:nvPr/>
        </p:nvSpPr>
        <p:spPr>
          <a:xfrm>
            <a:off x="8618955" y="3644392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04_3#ecee8ad38?htil=8&amp;sp=1&amp;vaa=1&amp;vcp=1&amp;vis=1&amp;pid=bfe63c162&amp;color=0,0,0&amp;vtp=1&amp;vaab=1&amp;bt=1&amp;bbb=1&amp;hb=1"/>
              <p:cNvSpPr/>
              <p:nvPr/>
            </p:nvSpPr>
            <p:spPr>
              <a:xfrm>
                <a:off x="539496" y="902208"/>
                <a:ext cx="576986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氧化铁作为无机颜料广泛应用于油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、橡胶、塑料、涂料等工业。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图10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展示了利用赤铁矿（主要成分是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，含有少量的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）作为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原料制造高纯氧化铁的工艺流程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104_3#ecee8ad38?htil=8&amp;sp=1&amp;vaa=1&amp;vcp=1&amp;vis=1&amp;pid=bfe63c16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2208"/>
                <a:ext cx="576986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6" r="-704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104_4#ecee8ad38?htil=8&amp;vaa=1&amp;vcp=1&amp;vis=1&amp;pid=bfe63c162&amp;color=0,0,0&amp;vtp=1&amp;vaab=1&amp;bbb=1&amp;hb=1"/>
          <p:cNvSpPr/>
          <p:nvPr/>
        </p:nvSpPr>
        <p:spPr>
          <a:xfrm>
            <a:off x="539496" y="4108640"/>
            <a:ext cx="576986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二氧化硅不溶于水也不与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酸发生反应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铁能与硫酸铁发生反应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生成硫酸亚铁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5_1#08e8cfa3d?vaa=1&amp;vcp=1&amp;vis=1&amp;pid=ecee8ad38&amp;color=0,0,0&amp;vtp=1&amp;vaab=1&amp;bt=1&amp;bbb=1&amp;hb=1"/>
          <p:cNvSpPr/>
          <p:nvPr/>
        </p:nvSpPr>
        <p:spPr>
          <a:xfrm>
            <a:off x="539496" y="99818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（1）在实际生产中，往往先将赤铁矿粉碎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6_1#08e8cfa3d.blank?vaa=1&amp;vcp=1&amp;vis=1&amp;pid=ecee8ad38&amp;color=0,0,0&amp;vpa=37&amp;vtp=1&amp;vaab=1&amp;bbb=1&amp;hb=1"/>
          <p:cNvSpPr/>
          <p:nvPr/>
        </p:nvSpPr>
        <p:spPr>
          <a:xfrm>
            <a:off x="539496" y="96770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增大反应物的接触面积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，使反应更迅速、更充分</a:t>
            </a:r>
            <a:endParaRPr lang="en-US" altLang="zh-CN" sz="2800" dirty="0"/>
          </a:p>
        </p:txBody>
      </p:sp>
      <p:pic>
        <p:nvPicPr>
          <p:cNvPr id="4" name="QO_6_BD.105_2#08e8cfa3d?iti=47&amp;vaa=1&amp;vcp=1&amp;vis=1&amp;pid=ecee8ad3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2968" y="2326989"/>
            <a:ext cx="5852160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05_3#08e8cfa3d?iti=47&amp;vaa=1&amp;vcp=1&amp;vis=1&amp;pid=ecee8ad38&amp;color=0,0,0&amp;vtp=1&amp;vaab=1&amp;bbb=1"/>
          <p:cNvSpPr/>
          <p:nvPr/>
        </p:nvSpPr>
        <p:spPr>
          <a:xfrm>
            <a:off x="5702967" y="5325205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_1#40a80c3f4?vaa=1&amp;vcp=1&amp;vis=1&amp;pid=0b799c79c&amp;color=0,0,0&amp;vtp=1&amp;vaab=1&amp;bt=1&amp;bbb=1"/>
          <p:cNvSpPr/>
          <p:nvPr/>
        </p:nvSpPr>
        <p:spPr>
          <a:xfrm>
            <a:off x="539496" y="10612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（1）气体A是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，滤液A的溶质为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。（填化学式）</a:t>
            </a:r>
            <a:endParaRPr lang="en-US" altLang="zh-CN" sz="2800" dirty="0"/>
          </a:p>
        </p:txBody>
      </p:sp>
      <p:pic>
        <p:nvPicPr>
          <p:cNvPr id="3" name="QO_5_BD.3_2#40a80c3f4?iti=3&amp;vaa=1&amp;vcp=1&amp;vis=1&amp;pid=0b799c7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3592" y="1747393"/>
            <a:ext cx="501091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_3#40a80c3f4?iti=3&amp;vaa=1&amp;vcp=1&amp;vis=1&amp;pid=0b799c79c&amp;color=0,0,0&amp;vtp=1&amp;vaab=1&amp;bbb=1"/>
          <p:cNvSpPr/>
          <p:nvPr/>
        </p:nvSpPr>
        <p:spPr>
          <a:xfrm>
            <a:off x="5791867" y="393179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5" name="QB_6_BD.4_1#bf07a2ca1?vaa=1&amp;vcp=1&amp;vis=1&amp;pid=0b799c79c&amp;color=0,0,0&amp;vtp=1&amp;vaab=1&amp;bbb=1&amp;hb=1"/>
          <p:cNvSpPr/>
          <p:nvPr/>
        </p:nvSpPr>
        <p:spPr>
          <a:xfrm>
            <a:off x="539496" y="45763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（2）固体A在空气中加热发生化学反应，请写出该反应的生成物与适量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稀硫酸反应的化学方程式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1#62852bf4d?vaa=1&amp;vcp=1&amp;vis=1&amp;pid=ecee8ad38&amp;color=0,0,0&amp;vtp=1&amp;vaab=1&amp;bt=1&amp;bbb=1"/>
          <p:cNvSpPr/>
          <p:nvPr/>
        </p:nvSpPr>
        <p:spPr>
          <a:xfrm>
            <a:off x="539496" y="10232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（2）在整个生产过程中，多次使用了操作1，操作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1的名称为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62852bf4d.blank?vaa=1&amp;vcp=1&amp;vis=1&amp;pid=ecee8ad38&amp;color=0,0,0&amp;vpa=38&amp;vtp=1&amp;vaab=1&amp;bbb=1"/>
          <p:cNvSpPr/>
          <p:nvPr/>
        </p:nvSpPr>
        <p:spPr>
          <a:xfrm>
            <a:off x="9973214" y="9717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6_BD.107_2#62852bf4d?iti=48&amp;vaa=1&amp;vcp=1&amp;vis=1&amp;pid=ecee8ad3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7832" y="1709388"/>
            <a:ext cx="5733288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07_3#62852bf4d?iti=48&amp;vaa=1&amp;vcp=1&amp;vis=1&amp;pid=ecee8ad38&amp;color=0,0,0&amp;vtp=1&amp;vaab=1&amp;bbb=1"/>
          <p:cNvSpPr/>
          <p:nvPr/>
        </p:nvSpPr>
        <p:spPr>
          <a:xfrm>
            <a:off x="5698395" y="4652740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109_1#1e149c4c1?vaa=1&amp;vcp=1&amp;vis=1&amp;pid=ecee8ad38&amp;color=0,0,0&amp;vtp=1&amp;vaab=1&amp;bbb=1"/>
          <p:cNvSpPr/>
          <p:nvPr/>
        </p:nvSpPr>
        <p:spPr>
          <a:xfrm>
            <a:off x="539496" y="52925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（3）滤液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1中含有的阳离子是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填离子符号）。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10_1#1e149c4c1.blank?vaa=1&amp;vcp=1&amp;vis=1&amp;pid=ecee8ad38&amp;color=0,0,0&amp;vpa=39&amp;vtp=1&amp;vaab=1&amp;bbb=1"/>
              <p:cNvSpPr/>
              <p:nvPr/>
            </p:nvSpPr>
            <p:spPr>
              <a:xfrm>
                <a:off x="5198808" y="5355431"/>
                <a:ext cx="2787587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10_1#1e149c4c1.blank?vaa=1&amp;vcp=1&amp;vis=1&amp;pid=ecee8ad38&amp;color=0,0,0&amp;vpa=3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8808" y="5355431"/>
                <a:ext cx="2787587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2" t="-114" b="-91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1_1#6c689319d?vaa=1&amp;vcp=1&amp;vis=1&amp;pid=ecee8ad38&amp;color=0,0,0&amp;vtp=1&amp;vaab=1&amp;bt=1&amp;bbb=1&amp;hb=1"/>
          <p:cNvSpPr/>
          <p:nvPr/>
        </p:nvSpPr>
        <p:spPr>
          <a:xfrm>
            <a:off x="541020" y="5410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（4）写出步骤②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中发生反应的化学方程式：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12_1#6c689319d.blank?vaa=1&amp;vcp=1&amp;vis=1&amp;pid=ecee8ad38&amp;color=0,0,0&amp;vpa=40&amp;vtp=1&amp;vaab=1&amp;bbb=1"/>
              <p:cNvSpPr/>
              <p:nvPr/>
            </p:nvSpPr>
            <p:spPr>
              <a:xfrm>
                <a:off x="7548307" y="541051"/>
                <a:ext cx="412769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12_1#6c689319d.blank?vaa=1&amp;vcp=1&amp;vis=1&amp;pid=ecee8ad38&amp;color=0,0,0&amp;vpa=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8307" y="541051"/>
                <a:ext cx="4127691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11_2#6c689319d?iti=49&amp;vaa=1&amp;vcp=1&amp;vis=1&amp;pid=ecee8ad3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2248" y="3327263"/>
            <a:ext cx="5724144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11_3#6c689319d?iti=49&amp;vaa=1&amp;vcp=1&amp;vis=1&amp;pid=ecee8ad38&amp;color=0,0,0&amp;vtp=1&amp;vaab=1&amp;bbb=1"/>
          <p:cNvSpPr/>
          <p:nvPr/>
        </p:nvSpPr>
        <p:spPr>
          <a:xfrm>
            <a:off x="6094476" y="5910671"/>
            <a:ext cx="7921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QB_7_BD.113_1#26cb61fbe?vaa=1&amp;vcp=1&amp;vis=1&amp;pid=ecee8ad38&amp;color=0,0,0&amp;vtp=1&amp;vaab=1&amp;bt=1&amp;bbb=1&amp;hb=1">
            <a:extLst>
              <a:ext uri="{FF2B5EF4-FFF2-40B4-BE49-F238E27FC236}">
                <a16:creationId xmlns:a16="http://schemas.microsoft.com/office/drawing/2014/main" id="{720081DD-B48B-4022-9967-5C1739ED6A0F}"/>
              </a:ext>
            </a:extLst>
          </p:cNvPr>
          <p:cNvSpPr/>
          <p:nvPr/>
        </p:nvSpPr>
        <p:spPr>
          <a:xfrm>
            <a:off x="539496" y="115567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（5）假设在生产过程中铁元素并未被损耗，那么产品氧化铁所含铁元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素质量会超过原料赤铁矿所含铁元素质量，原因是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14_1#26cb61fbe.blank?vaa=1&amp;vcp=1&amp;vis=1&amp;pid=ecee8ad38&amp;color=0,0,0&amp;vpa=41&amp;vtp=1&amp;vaab=1&amp;bbb=1&amp;hb=1">
            <a:extLst>
              <a:ext uri="{FF2B5EF4-FFF2-40B4-BE49-F238E27FC236}">
                <a16:creationId xmlns:a16="http://schemas.microsoft.com/office/drawing/2014/main" id="{D219BD51-78D0-46AB-A4E0-58A18BBFD054}"/>
              </a:ext>
            </a:extLst>
          </p:cNvPr>
          <p:cNvSpPr/>
          <p:nvPr/>
        </p:nvSpPr>
        <p:spPr>
          <a:xfrm>
            <a:off x="539496" y="1772894"/>
            <a:ext cx="11109960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向滤液1中加入过量的铁，铁与硫酸铁反应生成硫酸亚铁，进入产品中，因此产品中所含铁元素的质量增大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4d8228c0?vcp=1&amp;pid=08e1a3026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海水资源利用型流程图题</a:t>
            </a:r>
            <a:endParaRPr lang="en-US" altLang="zh-CN" sz="3200" dirty="0"/>
          </a:p>
        </p:txBody>
      </p:sp>
      <p:sp>
        <p:nvSpPr>
          <p:cNvPr id="3" name="QO_5_BD.115_1#fe9707390?vaa=1&amp;vcp=1&amp;vis=1&amp;pid=04d8228c0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（2024·四川内江·中考）海洋是巨大的资源宝库，图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11是海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水综合利用的部分工艺流程图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。请回答以下问题。</a:t>
            </a:r>
            <a:endParaRPr lang="en-US" altLang="zh-CN" sz="2800" dirty="0"/>
          </a:p>
        </p:txBody>
      </p:sp>
      <p:pic>
        <p:nvPicPr>
          <p:cNvPr id="4" name="QO_5_BD.115_2#fe9707390?iti=51&amp;vaa=1&amp;vcp=1&amp;vis=1&amp;pid=04d8228c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2601386"/>
            <a:ext cx="6556248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15_3#fe9707390?iti=51&amp;vaa=1&amp;vcp=1&amp;vis=1&amp;pid=04d8228c0&amp;color=0,0,0&amp;vtp=1&amp;vaab=1&amp;bbb=1"/>
          <p:cNvSpPr/>
          <p:nvPr/>
        </p:nvSpPr>
        <p:spPr>
          <a:xfrm>
            <a:off x="5704999" y="4849794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16_1#bd91c3c8e?vaa=1&amp;vcp=1&amp;vis=1&amp;pid=fe9707390&amp;color=0,0,0&amp;vtp=1&amp;vaab=1&amp;bt=1&amp;bbb=1&amp;hb=1"/>
              <p:cNvSpPr/>
              <p:nvPr/>
            </p:nvSpPr>
            <p:spPr>
              <a:xfrm>
                <a:off x="539496" y="139061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（1）粗盐含有的主要杂质为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，则固体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B的主要成分是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16_1#bd91c3c8e?vaa=1&amp;vcp=1&amp;vis=1&amp;pid=fe97073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9061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116_2#bd91c3c8e?iti=52&amp;vaa=1&amp;vcp=1&amp;vis=1&amp;pid=fe97073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368" y="2719419"/>
            <a:ext cx="6309360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16_3#bd91c3c8e?iti=52&amp;vaa=1&amp;vcp=1&amp;vis=1&amp;pid=fe9707390&amp;color=0,0,0&amp;vtp=1&amp;vaab=1&amp;bbb=1"/>
          <p:cNvSpPr/>
          <p:nvPr/>
        </p:nvSpPr>
        <p:spPr>
          <a:xfrm>
            <a:off x="5709571" y="4894675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bd91c3c8e?vaa=1&amp;vcp=1&amp;vis=1&amp;pid=fe9707390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粗盐含有的主要杂质为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，加入过量的氢氧化钠和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碳酸钠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白色沉淀和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白色沉淀和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，过滤后，固体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B的主要成分是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bd91c3c8e?vaa=1&amp;vcp=1&amp;vis=1&amp;pid=fe97073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S.1_1#bd91c3c8e?iti=53&amp;vaa=1&amp;vcp=1&amp;vis=1&amp;pid=fe97073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3234" y="2858625"/>
            <a:ext cx="7116566" cy="225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S.1_1#bd91c3c8e?iti=53&amp;vaa=1&amp;vcp=1&amp;vis=1&amp;pid=fe9707390&amp;color=0,0,0&amp;vtp=1&amp;vaab=1&amp;bbb=1"/>
          <p:cNvSpPr/>
          <p:nvPr/>
        </p:nvSpPr>
        <p:spPr>
          <a:xfrm>
            <a:off x="5704999" y="5113000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2_1#bd91c3c8e?vaa=1&amp;vcp=1&amp;vis=1&amp;pid=fe9707390&amp;color=0,0,0&amp;vtp=1&amp;vaab=1&amp;bbb=1"/>
              <p:cNvSpPr/>
              <p:nvPr/>
            </p:nvSpPr>
            <p:spPr>
              <a:xfrm>
                <a:off x="539496" y="5756066"/>
                <a:ext cx="11109960" cy="5423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N.2_1#bd91c3c8e?vaa=1&amp;vcp=1&amp;vis=1&amp;pid=fe970739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56066"/>
                <a:ext cx="11109960" cy="542354"/>
              </a:xfrm>
              <a:prstGeom prst="rect">
                <a:avLst/>
              </a:prstGeom>
              <a:blipFill rotWithShape="1">
                <a:blip r:embed="rId5"/>
                <a:stretch>
                  <a:fillRect l="-3" t="-79" r="3" b="-14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0_1#eb05f922d?vaa=1&amp;vcp=1&amp;vis=1&amp;pid=fe9707390&amp;color=0,0,0&amp;vtp=1&amp;vaab=1&amp;bt=1&amp;bbb=1"/>
          <p:cNvSpPr/>
          <p:nvPr/>
        </p:nvSpPr>
        <p:spPr>
          <a:xfrm>
            <a:off x="539496" y="10215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（2）步骤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①加入适量盐酸的目的是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22_1#eb05f922d.blank?vaa=1&amp;vcp=1&amp;vis=1&amp;pid=fe9707390&amp;color=0,0,0&amp;vpa=43&amp;vtp=1&amp;vaab=1&amp;bbb=1"/>
          <p:cNvSpPr/>
          <p:nvPr/>
        </p:nvSpPr>
        <p:spPr>
          <a:xfrm>
            <a:off x="6061615" y="970121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除去氢氧化钠和碳酸钠</a:t>
            </a:r>
            <a:endParaRPr lang="en-US" altLang="zh-CN" sz="2800" dirty="0"/>
          </a:p>
        </p:txBody>
      </p:sp>
      <p:pic>
        <p:nvPicPr>
          <p:cNvPr id="4" name="QO_5_BD.120_2#eb05f922d?iti=54&amp;vaa=1&amp;vcp=1&amp;vis=1&amp;pid=fe97073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1707737"/>
            <a:ext cx="6894576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20_3#eb05f922d?iti=54&amp;vaa=1&amp;vcp=1&amp;vis=1&amp;pid=fe9707390&amp;color=0,0,0&amp;vtp=1&amp;vaab=1&amp;bbb=1"/>
          <p:cNvSpPr/>
          <p:nvPr/>
        </p:nvSpPr>
        <p:spPr>
          <a:xfrm>
            <a:off x="5709571" y="4075017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eb05f922d?vaa=1&amp;vcp=1&amp;vis=1&amp;pid=fe9707390&amp;color=0,0,0&amp;vtp=1&amp;vaab=1&amp;bbb=1&amp;hb=1"/>
              <p:cNvSpPr/>
              <p:nvPr/>
            </p:nvSpPr>
            <p:spPr>
              <a:xfrm>
                <a:off x="539496" y="465413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滤液A中含有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、过量的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，故步骤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①加入适量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盐酸的目的是除去过量的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eb05f922d?vaa=1&amp;vcp=1&amp;vis=1&amp;pid=fe970739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54137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-368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24_1#7c3a7253d?vaa=1&amp;vcp=1&amp;vis=1&amp;pid=fe9707390&amp;color=0,0,0&amp;vtp=1&amp;vaab=1&amp;bt=1&amp;bbb=1&amp;hb=1"/>
              <p:cNvSpPr/>
              <p:nvPr/>
            </p:nvSpPr>
            <p:spPr>
              <a:xfrm>
                <a:off x="539496" y="118716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制取纯碱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。从元素守恒的角度分析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，还需要含有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氧元素的物质参加反应。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24_1#7c3a7253d?vaa=1&amp;vcp=1&amp;vis=1&amp;pid=fe97073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716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25_1#7c3a7253d.blank?vaa=1&amp;vcp=1&amp;vis=1&amp;pid=fe9707390&amp;color=0,0,0&amp;vpa=44&amp;vtp=1&amp;vaab=1"/>
          <p:cNvSpPr/>
          <p:nvPr/>
        </p:nvSpPr>
        <p:spPr>
          <a:xfrm>
            <a:off x="549815" y="178342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</a:t>
            </a:r>
            <a:endParaRPr lang="en-US" altLang="zh-CN" sz="2800" dirty="0"/>
          </a:p>
        </p:txBody>
      </p:sp>
      <p:pic>
        <p:nvPicPr>
          <p:cNvPr id="4" name="QO_5_BD.124_2#7c3a7253d?iti=55&amp;vaa=1&amp;vcp=1&amp;vis=1&amp;pid=fe97073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576" y="2520537"/>
            <a:ext cx="7552944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24_3#7c3a7253d?iti=55&amp;vaa=1&amp;vcp=1&amp;vis=1&amp;pid=fe9707390&amp;color=0,0,0&amp;vtp=1&amp;vaab=1&amp;bbb=1"/>
          <p:cNvSpPr/>
          <p:nvPr/>
        </p:nvSpPr>
        <p:spPr>
          <a:xfrm>
            <a:off x="5709571" y="5098129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6_1#a12b93837?vaa=1&amp;vcp=1&amp;vis=1&amp;pid=fe9707390&amp;color=0,0,0&amp;vtp=1&amp;vaab=1&amp;bt=1&amp;bbb=1"/>
          <p:cNvSpPr/>
          <p:nvPr/>
        </p:nvSpPr>
        <p:spPr>
          <a:xfrm>
            <a:off x="539496" y="9405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（4）步骤②中加入石灰乳充分反应后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，还需进行的操作是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28_1#a12b93837.blank?vaa=1&amp;vcp=1&amp;vis=1&amp;pid=fe9707390&amp;color=0,0,0&amp;vpa=45&amp;vtp=1&amp;vaab=1&amp;bbb=1"/>
          <p:cNvSpPr/>
          <p:nvPr/>
        </p:nvSpPr>
        <p:spPr>
          <a:xfrm>
            <a:off x="9617614" y="88912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pic>
        <p:nvPicPr>
          <p:cNvPr id="4" name="QO_5_BD.126_2#a12b93837?iti=56&amp;vaa=1&amp;vcp=1&amp;vis=1&amp;pid=fe97073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312" y="1626743"/>
            <a:ext cx="7205472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26_3#a12b93837?iti=56&amp;vaa=1&amp;vcp=1&amp;vis=1&amp;pid=fe9707390&amp;color=0,0,0&amp;vtp=1&amp;vaab=1&amp;bbb=1"/>
          <p:cNvSpPr/>
          <p:nvPr/>
        </p:nvSpPr>
        <p:spPr>
          <a:xfrm>
            <a:off x="5709571" y="4085463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  <p:sp>
        <p:nvSpPr>
          <p:cNvPr id="6" name="QB_6_AS.1_1#a12b93837?vaa=1&amp;vcp=1&amp;vis=1&amp;pid=fe9707390&amp;color=0,0,0&amp;vtp=1&amp;vaab=1&amp;bbb=1&amp;hb=1"/>
          <p:cNvSpPr/>
          <p:nvPr/>
        </p:nvSpPr>
        <p:spPr>
          <a:xfrm>
            <a:off x="539496" y="47351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从流程图可看出，步骤②加入石灰乳充分反应后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，需将固体和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液体进行分离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，因此还需进行的操作是过滤。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0_1#4365e60fe?vaa=1&amp;vcp=1&amp;vis=1&amp;pid=fe9707390&amp;color=0,0,0&amp;vtp=1&amp;vaab=1&amp;bt=1&amp;bbb=1"/>
          <p:cNvSpPr/>
          <p:nvPr/>
        </p:nvSpPr>
        <p:spPr>
          <a:xfrm>
            <a:off x="539496" y="10167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（5）步骤③中的试剂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32_1#4365e60fe.blank?vaa=1&amp;vcp=1&amp;vis=1&amp;pid=fe9707390&amp;color=0,0,0&amp;vpa=46&amp;vtp=1&amp;vaab=1&amp;bbb=1"/>
          <p:cNvSpPr/>
          <p:nvPr/>
        </p:nvSpPr>
        <p:spPr>
          <a:xfrm>
            <a:off x="4540790" y="96532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稀盐酸</a:t>
            </a:r>
            <a:endParaRPr lang="en-US" altLang="zh-CN" sz="2800" dirty="0"/>
          </a:p>
        </p:txBody>
      </p:sp>
      <p:pic>
        <p:nvPicPr>
          <p:cNvPr id="4" name="QO_5_BD.130_2#4365e60fe?iti=57&amp;vaa=1&amp;vcp=1&amp;vis=1&amp;pid=fe97073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1702943"/>
            <a:ext cx="6702552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30_3#4365e60fe?iti=57&amp;vaa=1&amp;vcp=1&amp;vis=1&amp;pid=fe9707390&amp;color=0,0,0&amp;vtp=1&amp;vaab=1&amp;bbb=1"/>
          <p:cNvSpPr/>
          <p:nvPr/>
        </p:nvSpPr>
        <p:spPr>
          <a:xfrm>
            <a:off x="5704999" y="4006215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/>
          </a:p>
        </p:txBody>
      </p:sp>
      <p:sp>
        <p:nvSpPr>
          <p:cNvPr id="6" name="QB_6_AS.1_1#4365e60fe?vaa=1&amp;vcp=1&amp;vis=1&amp;pid=fe9707390&amp;color=0,0,0&amp;vtp=1&amp;vaab=1&amp;bbb=1&amp;hb=1"/>
          <p:cNvSpPr/>
          <p:nvPr/>
        </p:nvSpPr>
        <p:spPr>
          <a:xfrm>
            <a:off x="539496" y="46589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氢氧化镁和盐酸反应生成氯化镁和水，步骤③中的试剂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D为稀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盐酸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34_1#ec828176f?vaa=1&amp;vcp=1&amp;vis=1&amp;pid=fe9707390&amp;color=0,0,0&amp;vtp=1&amp;vaab=1&amp;bt=1&amp;bbb=1&amp;hb=1"/>
              <p:cNvSpPr/>
              <p:nvPr/>
            </p:nvSpPr>
            <p:spPr>
              <a:xfrm>
                <a:off x="539496" y="124202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Ti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被称为航空金属，常用于建造空间站。工业上利用步骤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备金属钛，其反应的化学方程式为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134_1#ec828176f?vaa=1&amp;vcp=1&amp;vis=1&amp;pid=fe97073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202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-751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35_1#ec828176f.blank?vaa=1&amp;vcp=1&amp;vis=1&amp;pid=fe9707390&amp;color=0,0,0&amp;vpa=47&amp;vtp=1&amp;vaab=1&amp;bbb=1&amp;rh=43.6"/>
              <p:cNvSpPr/>
              <p:nvPr/>
            </p:nvSpPr>
            <p:spPr>
              <a:xfrm>
                <a:off x="5960809" y="1871567"/>
                <a:ext cx="4999990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TiCl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一定条件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Ti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35_1#ec828176f.blank?vaa=1&amp;vcp=1&amp;vis=1&amp;pid=fe9707390&amp;color=0,0,0&amp;vpa=47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0809" y="1871567"/>
                <a:ext cx="4999990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1" t="-24925" r="1" b="-8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134_2#ec828176f?iti=58&amp;vaa=1&amp;vcp=1&amp;vis=1&amp;pid=fe970739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7168" y="2575401"/>
            <a:ext cx="721461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34_3#ec828176f?iti=58&amp;vaa=1&amp;vcp=1&amp;vis=1&amp;pid=fe9707390&amp;color=0,0,0&amp;vtp=1&amp;vaab=1&amp;bbb=1"/>
          <p:cNvSpPr/>
          <p:nvPr/>
        </p:nvSpPr>
        <p:spPr>
          <a:xfrm>
            <a:off x="5704999" y="5043265"/>
            <a:ext cx="7789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cbe7a78a6?vaa=1&amp;vcp=1&amp;vis=1&amp;pid=0b799c79c&amp;color=0,0,0&amp;vtp=1&amp;vaab=1&amp;bt=1&amp;bbb=1&amp;hb=1"/>
          <p:cNvSpPr/>
          <p:nvPr/>
        </p:nvSpPr>
        <p:spPr>
          <a:xfrm>
            <a:off x="539496" y="1004157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（3）操作1、2、3为同一操作，其名称是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，此操作用到的玻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璃仪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器有玻璃棒、烧杯和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QO_5_BD.5_2#cbe7a78a6?iti=4&amp;vaa=1&amp;vcp=1&amp;vis=1&amp;pid=0b799c7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7288" y="2332958"/>
            <a:ext cx="5303520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_3#cbe7a78a6?iti=4&amp;vaa=1&amp;vcp=1&amp;vis=1&amp;pid=0b799c79c&amp;color=0,0,0&amp;vtp=1&amp;vaab=1&amp;bbb=1"/>
          <p:cNvSpPr/>
          <p:nvPr/>
        </p:nvSpPr>
        <p:spPr>
          <a:xfrm>
            <a:off x="5791867" y="463623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6_1#70b7a4b0b?vaa=1&amp;vcp=1&amp;vis=1&amp;pid=0b799c79c&amp;color=0,0,0&amp;vtp=1&amp;vaab=1&amp;bbb=1"/>
              <p:cNvSpPr/>
              <p:nvPr/>
            </p:nvSpPr>
            <p:spPr>
              <a:xfrm>
                <a:off x="539496" y="5281136"/>
                <a:ext cx="11109960" cy="1187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（4）写出滤液B与加入的物质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反应的化学方程式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QB_6_BD.6_1#70b7a4b0b?vaa=1&amp;vcp=1&amp;vis=1&amp;pid=0b799c79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81136"/>
                <a:ext cx="11109960" cy="1187441"/>
              </a:xfrm>
              <a:prstGeom prst="rect">
                <a:avLst/>
              </a:prstGeom>
              <a:blipFill>
                <a:blip r:embed="rId4"/>
                <a:stretch>
                  <a:fillRect l="-1976" t="-513" r="-1647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fe9707390?vaa=1&amp;vcp=1&amp;vis=1&amp;pid=04d8228c0&amp;color=0,0,0&amp;vtp=1&amp;vaab=1&amp;bt=1&amp;bbb=1&amp;hb=1"/>
              <p:cNvSpPr/>
              <p:nvPr/>
            </p:nvSpPr>
            <p:spPr>
              <a:xfrm>
                <a:off x="539496" y="5420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思维点拨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海水资源利用型流程图题主要涉及粗盐提纯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侯氏制碱法制纯碱和海水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制镁等内容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解答时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要注意通晓流程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了解生产过程的主线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粗盐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精盐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过滤除去粗盐水中的泥沙等不溶性杂质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除去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和加入的过量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用稀盐酸除去加入的过量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蒸发结晶获得精盐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fe9707390?vaa=1&amp;vcp=1&amp;vis=1&amp;pid=04d8228c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20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t="-804" r="-2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EX.1_1#fe9707390?htil=10&amp;vaa=1&amp;vcp=1&amp;vis=1&amp;pid=04d8228c0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8DAA6F40-9669-43BC-A2CD-510DD66E9A86}"/>
                  </a:ext>
                </a:extLst>
              </p:cNvPr>
              <p:cNvSpPr/>
              <p:nvPr/>
            </p:nvSpPr>
            <p:spPr>
              <a:xfrm>
                <a:off x="539497" y="4080167"/>
                <a:ext cx="5556504" cy="234801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精盐水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纯碱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：精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盐水吸氨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通入二氧化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碳酸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化制得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加热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5_EX.1_1#fe9707390?htil=10&amp;vaa=1&amp;vcp=1&amp;vis=1&amp;pid=04d8228c0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8DAA6F40-9669-43BC-A2CD-510DD66E9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4080167"/>
                <a:ext cx="5556504" cy="2348015"/>
              </a:xfrm>
              <a:prstGeom prst="rect">
                <a:avLst/>
              </a:prstGeom>
              <a:blipFill>
                <a:blip r:embed="rId4"/>
                <a:stretch>
                  <a:fillRect l="-3952" t="-1299" b="-7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EX.1_1#fe9707390?iti=98&amp;htil=9&amp;vaa=1&amp;vcp=1&amp;vis=1&amp;pid=04d8228c0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76037674-36CB-4B96-8483-CB80902FFBE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2893" y="4289651"/>
            <a:ext cx="6519672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EX.1_1#fe9707390?iti=98&amp;htil=9&amp;vaa=1&amp;vcp=1&amp;vis=1&amp;pid=04d8228c0&amp;color=0,0,0&amp;vtp=1&amp;vaab=1&amp;bbb=1">
            <a:extLst>
              <a:ext uri="{FF2B5EF4-FFF2-40B4-BE49-F238E27FC236}">
                <a16:creationId xmlns:a16="http://schemas.microsoft.com/office/drawing/2014/main" id="{9E0E81EE-9726-4D32-ABCF-FD060845D145}"/>
              </a:ext>
            </a:extLst>
          </p:cNvPr>
          <p:cNvSpPr/>
          <p:nvPr/>
        </p:nvSpPr>
        <p:spPr>
          <a:xfrm>
            <a:off x="9704052" y="5851995"/>
            <a:ext cx="778954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/>
      <p:bldP spid="5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fe9707390?iti=60&amp;htil=11&amp;vaa=1&amp;vcp=1&amp;vis=1&amp;pid=04d8228c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1029" y="3673475"/>
            <a:ext cx="6519672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fe9707390?iti=60&amp;htil=11&amp;vaa=1&amp;vcp=1&amp;vis=1&amp;pid=04d8228c0&amp;color=0,0,0&amp;vtp=1&amp;vaab=1&amp;bbb=1"/>
          <p:cNvSpPr/>
          <p:nvPr/>
        </p:nvSpPr>
        <p:spPr>
          <a:xfrm>
            <a:off x="5220093" y="5949188"/>
            <a:ext cx="778954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fe9707390?htil=11&amp;vaa=1&amp;vcp=1&amp;vis=1&amp;pid=04d8228c0&amp;color=0,0,0&amp;mp=1&amp;vtp=1&amp;vaab=1&amp;bt=1&amp;bbb=1&amp;hb=1&amp;hs=1"/>
              <p:cNvSpPr/>
              <p:nvPr/>
            </p:nvSpPr>
            <p:spPr>
              <a:xfrm>
                <a:off x="539749" y="554355"/>
                <a:ext cx="11436197" cy="31191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③海水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母液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MgCl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：</m:t>
                        </m:r>
                      </m:e>
                    </m:d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母液中的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反应得到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反应得到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溶液蒸发结晶得到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晶体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电解熔融的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得到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。④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贝壳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CaO</m:t>
                        </m:r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石灰乳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800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CaO</m:t>
                        </m:r>
                      </m:e>
                    </m:d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CaO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fe9707390?htil=11&amp;vaa=1&amp;vcp=1&amp;vis=1&amp;pid=04d8228c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49" y="554355"/>
                <a:ext cx="11436197" cy="3119120"/>
              </a:xfrm>
              <a:prstGeom prst="rect">
                <a:avLst/>
              </a:prstGeom>
              <a:blipFill>
                <a:blip r:embed="rId4"/>
                <a:stretch>
                  <a:fillRect l="-1919" r="-1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5_EX.1_1#fe9707390?htil=11&amp;vaa=1&amp;vcp=1&amp;vis=1&amp;pid=04d8228c0&amp;color=0,0,0&amp;mp=1&amp;vtp=1&amp;vaab=1&amp;bt=1&amp;bbb=1&amp;hb=1&amp;hs=1"/>
          <p:cNvSpPr/>
          <p:nvPr/>
        </p:nvSpPr>
        <p:spPr>
          <a:xfrm>
            <a:off x="539995" y="3673393"/>
            <a:ext cx="11112011" cy="25729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f23fb280?vcp=1&amp;pid=04d8228c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6_BD.137_1#63526f710?sp=1&amp;vaa=1&amp;vcp=1&amp;vis=1&amp;pid=af23fb280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）海水化学资源利用已成为各沿海国家促进经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济发展的重要手段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，我国在氯碱工业技术上有长足的发展。图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12是海水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制备氯碱工业流程图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，请回答相关问题。</a:t>
            </a:r>
            <a:endParaRPr lang="en-US" altLang="zh-CN" sz="2800" dirty="0"/>
          </a:p>
        </p:txBody>
      </p:sp>
      <p:pic>
        <p:nvPicPr>
          <p:cNvPr id="4" name="QO_6_BD.137_2#63526f710?iti=61&amp;vaa=1&amp;vcp=1&amp;vis=1&amp;pid=af23fb28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4680" y="3212891"/>
            <a:ext cx="587959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37_3#63526f710?iti=61&amp;vaa=1&amp;vcp=1&amp;vis=1&amp;pid=af23fb280&amp;color=0,0,0&amp;vtp=1&amp;vaab=1&amp;bbb=1"/>
          <p:cNvSpPr/>
          <p:nvPr/>
        </p:nvSpPr>
        <p:spPr>
          <a:xfrm>
            <a:off x="5698395" y="5625891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8_1#6edc4dbbd?vaa=1&amp;vcp=1&amp;vis=1&amp;pid=63526f710&amp;color=0,0,0&amp;vtp=1&amp;vaab=1&amp;bt=1&amp;bbb=1"/>
          <p:cNvSpPr/>
          <p:nvPr/>
        </p:nvSpPr>
        <p:spPr>
          <a:xfrm>
            <a:off x="539496" y="1245457"/>
            <a:ext cx="1137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（1）在实验室中，过滤操作用到的玻璃仪器有漏斗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、烧杯和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6edc4dbbd.blank?vaa=1&amp;vcp=1&amp;vis=1&amp;pid=63526f710&amp;color=0,0,0&amp;vpa=48&amp;vtp=1&amp;vaab=1&amp;bbb=1"/>
          <p:cNvSpPr/>
          <p:nvPr/>
        </p:nvSpPr>
        <p:spPr>
          <a:xfrm>
            <a:off x="9973214" y="119402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玻璃棒</a:t>
            </a:r>
            <a:endParaRPr lang="en-US" altLang="zh-CN" sz="2800" dirty="0"/>
          </a:p>
        </p:txBody>
      </p:sp>
      <p:pic>
        <p:nvPicPr>
          <p:cNvPr id="4" name="QO_6_BD.138_2#6edc4dbbd?iti=62&amp;vaa=1&amp;vcp=1&amp;vis=1&amp;pid=63526f7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808" y="1931638"/>
            <a:ext cx="6117336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38_3#6edc4dbbd?iti=62&amp;vaa=1&amp;vcp=1&amp;vis=1&amp;pid=63526f710&amp;color=0,0,0&amp;vtp=1&amp;vaab=1&amp;bbb=1"/>
          <p:cNvSpPr/>
          <p:nvPr/>
        </p:nvSpPr>
        <p:spPr>
          <a:xfrm>
            <a:off x="5698395" y="4436078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40_1#d91e54564?vaa=1&amp;vcp=1&amp;vis=1&amp;pid=63526f710&amp;color=0,0,0&amp;vtp=1&amp;vaab=1&amp;bbb=1"/>
              <p:cNvSpPr/>
              <p:nvPr/>
            </p:nvSpPr>
            <p:spPr>
              <a:xfrm>
                <a:off x="539496" y="507031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的俗名有烧碱和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任写一个即可）。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140_1#d91e54564?vaa=1&amp;vcp=1&amp;vis=1&amp;pid=63526f71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70316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141_1#d91e54564.blank?vaa=1&amp;vcp=1&amp;vis=1&amp;pid=63526f710&amp;color=0,0,0&amp;vpa=49&amp;vtp=1&amp;vaab=1&amp;bbb=1"/>
          <p:cNvSpPr/>
          <p:nvPr/>
        </p:nvSpPr>
        <p:spPr>
          <a:xfrm>
            <a:off x="4818602" y="5018881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火碱（或苛性钠）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2_1#5da34408d?vaa=1&amp;vcp=1&amp;vis=1&amp;pid=63526f710&amp;color=0,0,0&amp;vtp=1&amp;vaab=1&amp;bt=1&amp;bbb=1&amp;hb=1"/>
          <p:cNvSpPr/>
          <p:nvPr/>
        </p:nvSpPr>
        <p:spPr>
          <a:xfrm>
            <a:off x="539496" y="8930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（3）请写出反应①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的化学方程式：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②属于四种化学基本反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应类型中的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43_1#5da34408d.blank?vaa=1&amp;vcp=1&amp;vis=1&amp;pid=63526f710&amp;color=0,0,0&amp;vpa=50&amp;vtp=1&amp;vaab=1&amp;bbb=1&amp;rh=43.6"/>
              <p:cNvSpPr/>
              <p:nvPr/>
            </p:nvSpPr>
            <p:spPr>
              <a:xfrm>
                <a:off x="614108" y="1536668"/>
                <a:ext cx="6257290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43_1#5da34408d.blank?vaa=1&amp;vcp=1&amp;vis=1&amp;pid=63526f710&amp;color=0,0,0&amp;vpa=50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08" y="1536668"/>
                <a:ext cx="6257290" cy="553720"/>
              </a:xfrm>
              <a:prstGeom prst="rect">
                <a:avLst/>
              </a:prstGeom>
              <a:blipFill rotWithShape="1">
                <a:blip r:embed="rId3"/>
                <a:stretch>
                  <a:fillRect l="-1" t="-24191" r="1" b="-8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45_1#5da34408d.blank?vaa=1&amp;vcp=1&amp;vis=1&amp;pid=63526f710&amp;color=0,0,0&amp;vpa=51&amp;vtp=1&amp;vaab=1&amp;bbb=1"/>
          <p:cNvSpPr/>
          <p:nvPr/>
        </p:nvSpPr>
        <p:spPr>
          <a:xfrm>
            <a:off x="2327814" y="213699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化合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6_BD.144_1#5da34408d?iti=63&amp;vaa=1&amp;vcp=1&amp;vis=1&amp;pid=63526f71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2875248"/>
            <a:ext cx="616305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144_2#5da34408d?iti=63&amp;vaa=1&amp;vcp=1&amp;vis=1&amp;pid=63526f710&amp;color=0,0,0&amp;vtp=1&amp;vaab=1&amp;bbb=1"/>
          <p:cNvSpPr/>
          <p:nvPr/>
        </p:nvSpPr>
        <p:spPr>
          <a:xfrm>
            <a:off x="5702967" y="5397976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6_1#77db8f8c6?vaa=1&amp;vcp=1&amp;vis=1&amp;pid=63526f710&amp;color=0,0,0&amp;vtp=1&amp;vaab=1&amp;bt=1&amp;bbb=1&amp;hb=1"/>
              <p:cNvSpPr/>
              <p:nvPr/>
            </p:nvSpPr>
            <p:spPr>
              <a:xfrm>
                <a:off x="539496" y="85417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）用氯气与烧碱制备漂白剂的原理为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NaClO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，由此可推测产物中可起漂白作用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的物质为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46_1#77db8f8c6?vaa=1&amp;vcp=1&amp;vis=1&amp;pid=63526f71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417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47_1#77db8f8c6.blank?vaa=1&amp;vcp=1&amp;vis=1&amp;pid=63526f710&amp;color=0,0,0&amp;vpa=52&amp;vtp=1&amp;vaab=1&amp;bbb=1"/>
              <p:cNvSpPr/>
              <p:nvPr/>
            </p:nvSpPr>
            <p:spPr>
              <a:xfrm>
                <a:off x="2023808" y="2234723"/>
                <a:ext cx="11239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47_1#77db8f8c6.blank?vaa=1&amp;vcp=1&amp;vis=1&amp;pid=63526f710&amp;color=0,0,0&amp;vpa=5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808" y="2234723"/>
                <a:ext cx="112395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6" t="-39" r="6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46_2#77db8f8c6?iti=64&amp;vaa=1&amp;vcp=1&amp;vis=1&amp;pid=63526f71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80" y="2840958"/>
            <a:ext cx="6336792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46_3#77db8f8c6?iti=64&amp;vaa=1&amp;vcp=1&amp;vis=1&amp;pid=63526f710&amp;color=0,0,0&amp;vtp=1&amp;vaab=1&amp;bbb=1"/>
          <p:cNvSpPr/>
          <p:nvPr/>
        </p:nvSpPr>
        <p:spPr>
          <a:xfrm>
            <a:off x="5698395" y="5436838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8_1#e8f22ef78?sp=1&amp;vaa=1&amp;vcp=1&amp;vis=1&amp;pid=af23fb28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广西是我国唯一毗邻海洋的自治区，有丰富的海洋资源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。海水资源综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合利用的部分途径如图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13所示。</a:t>
            </a:r>
            <a:endParaRPr lang="en-US" altLang="zh-CN" sz="2800" dirty="0"/>
          </a:p>
        </p:txBody>
      </p:sp>
      <p:pic>
        <p:nvPicPr>
          <p:cNvPr id="3" name="QO_6_BD.148_2#e8f22ef78?iti=65&amp;vaa=1&amp;vcp=1&amp;vis=1&amp;pid=af23fb28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1654" y="1891329"/>
            <a:ext cx="5436503" cy="248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48_3#e8f22ef78?iti=65&amp;vaa=1&amp;vcp=1&amp;vis=1&amp;pid=af23fb280&amp;color=0,0,0&amp;vtp=1&amp;vaab=1&amp;bbb=1"/>
          <p:cNvSpPr/>
          <p:nvPr/>
        </p:nvSpPr>
        <p:spPr>
          <a:xfrm>
            <a:off x="5693825" y="4505941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48_4#e8f22ef78?vaa=1&amp;vcp=1&amp;vis=1&amp;pid=af23fb280&amp;color=0,0,0&amp;vtp=1&amp;vaab=1&amp;bbb=1&amp;hb=1"/>
              <p:cNvSpPr/>
              <p:nvPr/>
            </p:nvSpPr>
            <p:spPr>
              <a:xfrm>
                <a:off x="539496" y="507902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粗盐中的杂质有泥沙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流程中部分操作及试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剂已省略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48_4#e8f22ef78?vaa=1&amp;vcp=1&amp;vis=1&amp;pid=af23fb28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79029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9_1#0b49a096c?vaa=1&amp;vcp=1&amp;vis=1&amp;pid=e8f22ef78&amp;color=0,0,0&amp;vtp=1&amp;vaab=1&amp;bt=1&amp;bbb=1&amp;hb=1"/>
              <p:cNvSpPr/>
              <p:nvPr/>
            </p:nvSpPr>
            <p:spPr>
              <a:xfrm>
                <a:off x="539496" y="96085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的作用是除去粗盐中的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49_1#0b49a096c?vaa=1&amp;vcp=1&amp;vis=1&amp;pid=e8f22ef7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085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50_1#0b49a096c.blank?vaa=1&amp;vcp=1&amp;vis=1&amp;pid=e8f22ef78&amp;color=0,0,0&amp;vpa=53&amp;vtp=1&amp;vaab=1&amp;bbb=1"/>
              <p:cNvSpPr/>
              <p:nvPr/>
            </p:nvSpPr>
            <p:spPr>
              <a:xfrm>
                <a:off x="8644128" y="1057814"/>
                <a:ext cx="136512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50_1#0b49a096c.blank?vaa=1&amp;vcp=1&amp;vis=1&amp;pid=e8f22ef78&amp;color=0,0,0&amp;vpa=5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4128" y="1057814"/>
                <a:ext cx="136512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37" t="-134" r="28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49_2#0b49a096c?iti=66&amp;vaa=1&amp;vcp=1&amp;vis=1&amp;pid=e8f22ef7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6936" y="2289651"/>
            <a:ext cx="6355080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49_3#0b49a096c?iti=66&amp;vaa=1&amp;vcp=1&amp;vis=1&amp;pid=e8f22ef78&amp;color=0,0,0&amp;vtp=1&amp;vaab=1&amp;bbb=1"/>
          <p:cNvSpPr/>
          <p:nvPr/>
        </p:nvSpPr>
        <p:spPr>
          <a:xfrm>
            <a:off x="5698395" y="5324443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1_1#0237a1cbc?vaa=1&amp;vcp=1&amp;vis=1&amp;pid=e8f22ef78&amp;color=0,0,0&amp;vtp=1&amp;vaab=1&amp;bt=1&amp;bbb=1"/>
          <p:cNvSpPr/>
          <p:nvPr/>
        </p:nvSpPr>
        <p:spPr>
          <a:xfrm>
            <a:off x="539496" y="12882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（2）操作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1中玻璃棒的作用是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2的名称为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52_1#0237a1cbc.blank?vaa=1&amp;vcp=1&amp;vis=1&amp;pid=e8f22ef78&amp;color=0,0,0&amp;vpa=54&amp;vtp=1&amp;vaab=1&amp;bbb=1"/>
          <p:cNvSpPr/>
          <p:nvPr/>
        </p:nvSpPr>
        <p:spPr>
          <a:xfrm>
            <a:off x="5172615" y="123682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引流</a:t>
            </a:r>
            <a:endParaRPr lang="en-US" altLang="zh-CN" sz="2800" dirty="0"/>
          </a:p>
        </p:txBody>
      </p:sp>
      <p:sp>
        <p:nvSpPr>
          <p:cNvPr id="4" name="QB_7_AN.154_1#0237a1cbc.blank?vaa=1&amp;vcp=1&amp;vis=1&amp;pid=e8f22ef78&amp;color=0,0,0&amp;vpa=55&amp;vtp=1&amp;vaab=1&amp;bbb=1"/>
          <p:cNvSpPr/>
          <p:nvPr/>
        </p:nvSpPr>
        <p:spPr>
          <a:xfrm>
            <a:off x="8906414" y="123682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蒸发结晶</a:t>
            </a:r>
            <a:endParaRPr lang="en-US" altLang="zh-CN" sz="2800" dirty="0"/>
          </a:p>
        </p:txBody>
      </p:sp>
      <p:pic>
        <p:nvPicPr>
          <p:cNvPr id="5" name="QO_6_BD.153_1#0237a1cbc?iti=67&amp;vaa=1&amp;vcp=1&amp;vis=1&amp;pid=e8f22ef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8648" y="1974437"/>
            <a:ext cx="6391656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153_2#0237a1cbc?iti=67&amp;vaa=1&amp;vcp=1&amp;vis=1&amp;pid=e8f22ef78&amp;color=0,0,0&amp;vtp=1&amp;vaab=1&amp;bbb=1"/>
          <p:cNvSpPr/>
          <p:nvPr/>
        </p:nvSpPr>
        <p:spPr>
          <a:xfrm>
            <a:off x="5698395" y="5027517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5_1#bd0104740?vaa=1&amp;vcp=1&amp;vis=1&amp;pid=e8f22ef78&amp;color=0,0,0&amp;vtp=1&amp;vaab=1&amp;bt=1&amp;bbb=1"/>
          <p:cNvSpPr/>
          <p:nvPr/>
        </p:nvSpPr>
        <p:spPr>
          <a:xfrm>
            <a:off x="539496" y="13431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（3）滤渣中除泥沙外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，还含有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填名称）。</a:t>
            </a:r>
            <a:endParaRPr lang="en-US" altLang="zh-CN" sz="2800" dirty="0"/>
          </a:p>
        </p:txBody>
      </p:sp>
      <p:sp>
        <p:nvSpPr>
          <p:cNvPr id="3" name="QB_7_AN.156_1#bd0104740.blank?vaa=1&amp;vcp=1&amp;vis=1&amp;pid=e8f22ef78&amp;color=0,0,0&amp;vpa=56&amp;vtp=1&amp;vaab=1&amp;bbb=1"/>
          <p:cNvSpPr/>
          <p:nvPr/>
        </p:nvSpPr>
        <p:spPr>
          <a:xfrm>
            <a:off x="5350415" y="1291685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氢氧化镁、碳酸钙</a:t>
            </a:r>
            <a:endParaRPr lang="en-US" altLang="zh-CN" sz="2800" dirty="0"/>
          </a:p>
        </p:txBody>
      </p:sp>
      <p:pic>
        <p:nvPicPr>
          <p:cNvPr id="4" name="QO_6_BD.155_2#bd0104740?iti=68&amp;vaa=1&amp;vcp=1&amp;vis=1&amp;pid=e8f22ef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2029301"/>
            <a:ext cx="615391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55_3#bd0104740?iti=68&amp;vaa=1&amp;vcp=1&amp;vis=1&amp;pid=e8f22ef78&amp;color=0,0,0&amp;vtp=1&amp;vaab=1&amp;bbb=1"/>
          <p:cNvSpPr/>
          <p:nvPr/>
        </p:nvSpPr>
        <p:spPr>
          <a:xfrm>
            <a:off x="5698395" y="4972653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AN.1_1#0b799c79c?iti=6&amp;vaa=1&amp;vcp=1&amp;vis=1&amp;pid=ff693de00&amp;color=0,0,0&amp;tib=255,255,255&amp;vtp=1&amp;vaab=1" descr="preencoded.png">
            <a:extLst>
              <a:ext uri="{FF2B5EF4-FFF2-40B4-BE49-F238E27FC236}">
                <a16:creationId xmlns:a16="http://schemas.microsoft.com/office/drawing/2014/main" id="{FD6EA8F2-DD66-4319-9E6F-9CB13EEC8F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572" y="2849208"/>
            <a:ext cx="6318504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S.1_1#0b799c79c?vaa=1&amp;vcp=1&amp;vis=1&amp;pid=ff693de00&amp;color=0,0,0&amp;vtp=1&amp;vaab=1&amp;bt=1&amp;bbb=1&amp;hb=1"/>
              <p:cNvSpPr/>
              <p:nvPr/>
            </p:nvSpPr>
            <p:spPr>
              <a:xfrm>
                <a:off x="539496" y="53692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已知该金属废料中含有铜、铁、金等金属单质，加入适量稀硫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酸，铜、金不与稀硫酸反应，铁和稀硫酸反应生成硫酸亚铁和氢气，故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操作1是过滤，滤液A是硫酸亚铁溶液，气体A是氢气，固体A是铜、金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混合物。固体A在空气中加热，金不反应，铜与氧气反应生成氧化铜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再加入适量稀硫酸，氧化铜与稀硫酸反应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生成硫酸铜和水，操作2是过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滤，得到的固体B是金，滤液B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是硫酸铜溶液。向滤液B中加入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操作3得到铜和硫酸亚铁溶液，则操作3是过滤，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是铁，滤液A经过一系列反应最终得到氧化铁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S.1_1#0b799c79c?vaa=1&amp;vcp=1&amp;vis=1&amp;pid=ff693de0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6924"/>
                <a:ext cx="11109960" cy="5087557"/>
              </a:xfrm>
              <a:prstGeom prst="rect">
                <a:avLst/>
              </a:prstGeom>
              <a:blipFill>
                <a:blip r:embed="rId4"/>
                <a:stretch>
                  <a:fillRect l="-1976" t="-599" r="-933" b="-20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_AN.1_1#0b799c79c?iti=6&amp;vaa=1&amp;vcp=1&amp;vis=1&amp;pid=ff693de00&amp;color=0,0,0&amp;vtp=1&amp;vaab=1&amp;bbb=1">
            <a:extLst>
              <a:ext uri="{FF2B5EF4-FFF2-40B4-BE49-F238E27FC236}">
                <a16:creationId xmlns:a16="http://schemas.microsoft.com/office/drawing/2014/main" id="{1707F7B2-74D7-4D4C-9B65-9BC9A3D77EF7}"/>
              </a:ext>
            </a:extLst>
          </p:cNvPr>
          <p:cNvSpPr/>
          <p:nvPr/>
        </p:nvSpPr>
        <p:spPr>
          <a:xfrm>
            <a:off x="8970101" y="5713621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7_1#97e21f6ce?vaa=1&amp;vcp=1&amp;vis=1&amp;pid=e8f22ef78&amp;color=0,0,0&amp;vtp=1&amp;vaab=1&amp;bt=1&amp;bbb=1"/>
          <p:cNvSpPr/>
          <p:nvPr/>
        </p:nvSpPr>
        <p:spPr>
          <a:xfrm>
            <a:off x="539496" y="12608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（4）在实际生产中，步骤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1常选用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作为沉淀剂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58_1#97e21f6ce.blank?vaa=1&amp;vcp=1&amp;vis=1&amp;pid=e8f22ef78&amp;color=0,0,0&amp;vpa=57&amp;vtp=1&amp;vaab=1&amp;bbb=1"/>
          <p:cNvSpPr/>
          <p:nvPr/>
        </p:nvSpPr>
        <p:spPr>
          <a:xfrm>
            <a:off x="5883815" y="120938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氢氧化钙</a:t>
            </a:r>
            <a:endParaRPr lang="en-US" altLang="zh-CN" sz="2800" dirty="0"/>
          </a:p>
        </p:txBody>
      </p:sp>
      <p:pic>
        <p:nvPicPr>
          <p:cNvPr id="4" name="QO_6_BD.157_2#97e21f6ce?iti=69&amp;vaa=1&amp;vcp=1&amp;vis=1&amp;pid=e8f22ef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4640" y="1947005"/>
            <a:ext cx="6528816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57_3#97e21f6ce?iti=69&amp;vaa=1&amp;vcp=1&amp;vis=1&amp;pid=e8f22ef78&amp;color=0,0,0&amp;vtp=1&amp;vaab=1&amp;bbb=1"/>
          <p:cNvSpPr/>
          <p:nvPr/>
        </p:nvSpPr>
        <p:spPr>
          <a:xfrm>
            <a:off x="5702967" y="5054949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59_1#26f40abf6?vaa=1&amp;vcp=1&amp;vis=1&amp;pid=e8f22ef78&amp;color=0,0,0&amp;vtp=1&amp;vaab=1&amp;bt=1&amp;bbb=1&amp;hb=1"/>
              <p:cNvSpPr/>
              <p:nvPr/>
            </p:nvSpPr>
            <p:spPr>
              <a:xfrm>
                <a:off x="539496" y="88769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（5）步骤2需电解熔融状态的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以获得金属镁和一种气体单质：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59_1#26f40abf6?vaa=1&amp;vcp=1&amp;vis=1&amp;pid=e8f22ef7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769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60_1#26f40abf6.blank?vaa=1&amp;vcp=1&amp;vis=1&amp;pid=e8f22ef78&amp;color=0,0,0&amp;vpa=58&amp;vtp=1&amp;vaab=1&amp;bbb=1"/>
              <p:cNvSpPr/>
              <p:nvPr/>
            </p:nvSpPr>
            <p:spPr>
              <a:xfrm>
                <a:off x="576008" y="1609121"/>
                <a:ext cx="64338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60_1#26f40abf6.blank?vaa=1&amp;vcp=1&amp;vis=1&amp;pid=e8f22ef78&amp;color=0,0,0&amp;vpa=5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8" y="1609121"/>
                <a:ext cx="643382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8" r="30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59_2#26f40abf6?iti=70&amp;vaa=1&amp;vcp=1&amp;vis=1&amp;pid=e8f22ef7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1488" y="2216499"/>
            <a:ext cx="6675120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59_3#26f40abf6?iti=70&amp;vaa=1&amp;vcp=1&amp;vis=1&amp;pid=e8f22ef78&amp;color=0,0,0&amp;vtp=1&amp;vaab=1&amp;bbb=1"/>
          <p:cNvSpPr/>
          <p:nvPr/>
        </p:nvSpPr>
        <p:spPr>
          <a:xfrm>
            <a:off x="5702967" y="5397595"/>
            <a:ext cx="792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6f31a865?vcp=1&amp;pid=af23fb280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提醒：请完成第24讲备考练习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1a5416b1.fixed?vcp=1&amp;pid=887af30c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中考化学流程图题</a:t>
            </a:r>
            <a:endParaRPr lang="en-US" altLang="zh-CN" sz="4000" dirty="0"/>
          </a:p>
        </p:txBody>
      </p:sp>
      <p:sp>
        <p:nvSpPr>
          <p:cNvPr id="3" name="C_3_BD#21a5416b1.fixed?vcp=1&amp;pid=887af30c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第24讲备考练习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cdaa1b6c?vcp=1&amp;pid=21a5416b1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161_1#b32ad6cc8?sp=1&amp;vaa=1&amp;vcp=1&amp;vis=1&amp;pid=8cdaa1b6c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（2024·江苏宿迁·中考）热电厂燃烧煤产生含有大量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的烟气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膏板企业采用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“碱—石灰”的方法使烟气脱硫，再用于生产石膏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，其主要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生产流程如图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1所示。（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的某些化学性质相似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难溶于水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161_1#b32ad6cc8?sp=1&amp;vaa=1&amp;vcp=1&amp;vis=1&amp;pid=8cdaa1b6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162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161_2#b32ad6cc8?iti=71&amp;vaa=1&amp;vcp=1&amp;vis=1&amp;pid=8cdaa1b6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9776" y="3892976"/>
            <a:ext cx="663854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61_3#b32ad6cc8?iti=71&amp;vaa=1&amp;vcp=1&amp;vis=1&amp;pid=8cdaa1b6c&amp;color=0,0,0&amp;vtp=1&amp;vaab=1&amp;bbb=1"/>
          <p:cNvSpPr/>
          <p:nvPr/>
        </p:nvSpPr>
        <p:spPr>
          <a:xfrm>
            <a:off x="5791867" y="584877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62_1#101a68221?vaa=1&amp;vcp=1&amp;vis=1&amp;pid=b32ad6cc8&amp;color=0,0,0&amp;vtp=1&amp;vaab=1&amp;bt=1&amp;bbb=1"/>
              <p:cNvSpPr/>
              <p:nvPr/>
            </p:nvSpPr>
            <p:spPr>
              <a:xfrm>
                <a:off x="539496" y="104216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（1）在实验室中，操作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使用的玻璃仪器有烧杯和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162_1#101a68221?vaa=1&amp;vcp=1&amp;vis=1&amp;pid=b32ad6cc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42162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23" r="3" b="-12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_1#101a68221.blank?vaa=1&amp;vcp=1&amp;vis=1&amp;pid=b32ad6cc8&amp;color=0,0,0&amp;vpa=59&amp;vtp=1&amp;vaab=1&amp;bbb=1"/>
          <p:cNvSpPr/>
          <p:nvPr/>
        </p:nvSpPr>
        <p:spPr>
          <a:xfrm>
            <a:off x="8368253" y="990727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漏斗、玻璃棒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5_BD.162_2#101a68221?iti=72&amp;vaa=1&amp;vcp=1&amp;vis=1&amp;pid=b32ad6cc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1728343"/>
            <a:ext cx="7726680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62_3#101a68221?iti=72&amp;vaa=1&amp;vcp=1&amp;vis=1&amp;pid=b32ad6cc8&amp;color=0,0,0&amp;vtp=1&amp;vaab=1&amp;bbb=1"/>
          <p:cNvSpPr/>
          <p:nvPr/>
        </p:nvSpPr>
        <p:spPr>
          <a:xfrm>
            <a:off x="5787295" y="398589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6_BD.164_1#c35c85db0?vaa=1&amp;vcp=1&amp;vis=1&amp;pid=b32ad6cc8&amp;color=0,0,0&amp;vtp=1&amp;vaab=1&amp;bbb=1&amp;hb=1"/>
          <p:cNvSpPr/>
          <p:nvPr/>
        </p:nvSpPr>
        <p:spPr>
          <a:xfrm>
            <a:off x="539496" y="46335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）吸收塔内发生反应的化学方程式是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165_1#c35c85db0.blank?vaa=1&amp;vcp=1&amp;vis=1&amp;pid=b32ad6cc8&amp;color=0,0,0&amp;vpa=60&amp;vtp=1&amp;vaab=1&amp;bbb=1&amp;hb=1"/>
              <p:cNvSpPr/>
              <p:nvPr/>
            </p:nvSpPr>
            <p:spPr>
              <a:xfrm>
                <a:off x="539496" y="4595431"/>
                <a:ext cx="11109960" cy="1145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165_1#c35c85db0.blank?vaa=1&amp;vcp=1&amp;vis=1&amp;pid=b32ad6cc8&amp;color=0,0,0&amp;vpa=6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95431"/>
                <a:ext cx="11109960" cy="1145794"/>
              </a:xfrm>
              <a:prstGeom prst="rect">
                <a:avLst/>
              </a:prstGeom>
              <a:blipFill rotWithShape="1">
                <a:blip r:embed="rId5"/>
                <a:stretch>
                  <a:fillRect l="-3" t="-50" r="3" b="-7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6_1#beab28a84?vaa=1&amp;vcp=1&amp;vis=1&amp;pid=b32ad6cc8&amp;color=0,0,0&amp;vtp=1&amp;vaab=1&amp;bt=1&amp;bbb=1"/>
          <p:cNvSpPr/>
          <p:nvPr/>
        </p:nvSpPr>
        <p:spPr>
          <a:xfrm>
            <a:off x="539496" y="16669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（3）在该流程中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，可以循环利用的物质是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67_1#beab28a84.blank?vaa=1&amp;vcp=1&amp;vis=1&amp;pid=b32ad6cc8&amp;color=0,0,0&amp;vpa=61&amp;vtp=1&amp;vaab=1&amp;bbb=1"/>
              <p:cNvSpPr/>
              <p:nvPr/>
            </p:nvSpPr>
            <p:spPr>
              <a:xfrm>
                <a:off x="7205407" y="1742979"/>
                <a:ext cx="10715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67_1#beab28a84.blank?vaa=1&amp;vcp=1&amp;vis=1&amp;pid=b32ad6cc8&amp;color=0,0,0&amp;vpa=6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5407" y="1742979"/>
                <a:ext cx="1071563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6" t="-134" r="35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166_2#beab28a84?iti=73&amp;vaa=1&amp;vcp=1&amp;vis=1&amp;pid=b32ad6cc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2353151"/>
            <a:ext cx="7726680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66_3#beab28a84?iti=73&amp;vaa=1&amp;vcp=1&amp;vis=1&amp;pid=b32ad6cc8&amp;color=0,0,0&amp;vtp=1&amp;vaab=1&amp;bbb=1"/>
          <p:cNvSpPr/>
          <p:nvPr/>
        </p:nvSpPr>
        <p:spPr>
          <a:xfrm>
            <a:off x="5787295" y="461070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8_1#072d37b36?vaa=1&amp;vcp=1&amp;vis=1&amp;pid=b32ad6cc8&amp;color=0,0,0&amp;vtp=1&amp;vaab=1&amp;bt=1&amp;bbb=1&amp;hb=1"/>
          <p:cNvSpPr/>
          <p:nvPr/>
        </p:nvSpPr>
        <p:spPr>
          <a:xfrm>
            <a:off x="539496" y="13357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）理论上只需不断加入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填化学式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），便可持续实现烟气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的脱硫处理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69_1#072d37b36.blank?vaa=1&amp;vcp=1&amp;vis=1&amp;pid=b32ad6cc8&amp;color=0,0,0&amp;vpa=62&amp;vtp=1&amp;vaab=1&amp;bbb=1"/>
              <p:cNvSpPr/>
              <p:nvPr/>
            </p:nvSpPr>
            <p:spPr>
              <a:xfrm>
                <a:off x="4690809" y="1432718"/>
                <a:ext cx="149110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69_1#072d37b36.blank?vaa=1&amp;vcp=1&amp;vis=1&amp;pid=b32ad6cc8&amp;color=0,0,0&amp;vpa=6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809" y="1432718"/>
                <a:ext cx="1491107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4" t="-39" r="13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168_2#072d37b36?iti=74&amp;vaa=1&amp;vcp=1&amp;vis=1&amp;pid=b32ad6cc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5416" y="2664555"/>
            <a:ext cx="781812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68_3#072d37b36?iti=74&amp;vaa=1&amp;vcp=1&amp;vis=1&amp;pid=b32ad6cc8&amp;color=0,0,0&amp;vtp=1&amp;vaab=1&amp;bbb=1"/>
          <p:cNvSpPr/>
          <p:nvPr/>
        </p:nvSpPr>
        <p:spPr>
          <a:xfrm>
            <a:off x="5787295" y="494953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0_1#28b67923a?vaa=1&amp;vcp=1&amp;vis=1&amp;pid=b32ad6cc8&amp;color=0,0,0&amp;vtp=1&amp;vaab=1&amp;bt=1&amp;bbb=1"/>
          <p:cNvSpPr/>
          <p:nvPr/>
        </p:nvSpPr>
        <p:spPr>
          <a:xfrm>
            <a:off x="539496" y="12509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（5）氧化塔中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，反应前后化合价升高的元素是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71_1#28b67923a.blank?vaa=1&amp;vcp=1&amp;vis=1&amp;pid=b32ad6cc8&amp;color=0,0,0&amp;vpa=63&amp;vtp=1&amp;vaab=1&amp;bbb=1"/>
              <p:cNvSpPr/>
              <p:nvPr/>
            </p:nvSpPr>
            <p:spPr>
              <a:xfrm>
                <a:off x="7839614" y="1317085"/>
                <a:ext cx="1857375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（或硫）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6_AN.171_1#28b67923a.blank?vaa=1&amp;vcp=1&amp;vis=1&amp;pid=b32ad6cc8&amp;color=0,0,0&amp;vpa=6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9614" y="1317085"/>
                <a:ext cx="1857375" cy="410782"/>
              </a:xfrm>
              <a:prstGeom prst="rect">
                <a:avLst/>
              </a:prstGeom>
              <a:blipFill rotWithShape="1">
                <a:blip r:embed="rId3"/>
                <a:stretch>
                  <a:fillRect l="-29" t="-23" r="29" b="-5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170_2#28b67923a?iti=75&amp;vaa=1&amp;vcp=1&amp;vis=1&amp;pid=b32ad6cc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1787" y="2188422"/>
            <a:ext cx="7230242" cy="199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70_3#28b67923a?iti=75&amp;vaa=1&amp;vcp=1&amp;vis=1&amp;pid=b32ad6cc8&amp;color=0,0,0&amp;vtp=1&amp;vaab=1&amp;bbb=1"/>
          <p:cNvSpPr/>
          <p:nvPr/>
        </p:nvSpPr>
        <p:spPr>
          <a:xfrm>
            <a:off x="5480114" y="390401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72_1#b33ffd24f?iti=76&amp;htil=12&amp;vaa=1&amp;vcp=1&amp;vis=1&amp;pid=8cdaa1b6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7126" y="581832"/>
            <a:ext cx="3316083" cy="341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72_2#b33ffd24f?iti=76&amp;htil=12&amp;vaa=1&amp;vcp=1&amp;vis=1&amp;pid=8cdaa1b6c&amp;color=0,0,0&amp;vtp=1&amp;vaab=1&amp;bbb=1"/>
          <p:cNvSpPr/>
          <p:nvPr/>
        </p:nvSpPr>
        <p:spPr>
          <a:xfrm>
            <a:off x="10030708" y="3988846"/>
            <a:ext cx="614362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72_3#b33ffd24f?htil=12&amp;sp=1&amp;vaa=1&amp;vcp=1&amp;vis=1&amp;pid=8cdaa1b6c&amp;color=0,0,0&amp;vtp=1&amp;vaab=1&amp;bt=1&amp;bbb=1&amp;hb=1&amp;hs=1"/>
              <p:cNvSpPr/>
              <p:nvPr/>
            </p:nvSpPr>
            <p:spPr>
              <a:xfrm>
                <a:off x="539496" y="554400"/>
                <a:ext cx="811072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（2024·山东潍坊·中考）钼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Mo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是制作特种钢的重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要添加剂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。工业上以辉钼矿（主要成分为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MoS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）为原料制备金属钼的主要流程如图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5_BD.172_3#b33ffd24f?htil=12&amp;sp=1&amp;vaa=1&amp;vcp=1&amp;vis=1&amp;pid=8cdaa1b6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11072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255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5_BD.172_4#b33ffd24f?htil=12&amp;vaa=1&amp;vcp=1&amp;vis=1&amp;pid=8cdaa1b6c&amp;color=0,0,0&amp;vtp=1&amp;vaab=1&amp;bbb=1&amp;hs=1"/>
          <p:cNvSpPr/>
          <p:nvPr/>
        </p:nvSpPr>
        <p:spPr>
          <a:xfrm>
            <a:off x="539496" y="3114466"/>
            <a:ext cx="811072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请回答下列问题：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6_BD.173_1#7a336f75e?htil=12&amp;sp=1&amp;vaa=1&amp;vcp=1&amp;vis=1&amp;pid=b33ffd24f&amp;color=0,0,0&amp;vtp=1&amp;vaab=1&amp;bbb=1&amp;hb=1&amp;hs=1"/>
          <p:cNvSpPr/>
          <p:nvPr/>
        </p:nvSpPr>
        <p:spPr>
          <a:xfrm>
            <a:off x="539496" y="3736131"/>
            <a:ext cx="811072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（1）在焙烧炉中，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矿石应粉碎处理并从上部加入，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6_AN.174_1#7a336f75e.blank?vaa=1&amp;vcp=1&amp;vis=1&amp;pid=b33ffd24f&amp;color=0,0,0&amp;vpa=64&amp;vtp=1&amp;vaab=1&amp;bbb=1"/>
          <p:cNvSpPr/>
          <p:nvPr/>
        </p:nvSpPr>
        <p:spPr>
          <a:xfrm>
            <a:off x="1972713" y="4335126"/>
            <a:ext cx="6303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增大反应物的接触面积，使反应更充分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175_1#7a336f75e.blank?vaa=1&amp;vcp=1&amp;vis=1&amp;pid=b33ffd24f&amp;color=0,0,0&amp;vpa=65&amp;vtp=1&amp;vaab=1&amp;bbb=1"/>
              <p:cNvSpPr/>
              <p:nvPr/>
            </p:nvSpPr>
            <p:spPr>
              <a:xfrm>
                <a:off x="10897499" y="5034855"/>
                <a:ext cx="754507" cy="545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175_1#7a336f75e.blank?vaa=1&amp;vcp=1&amp;vis=1&amp;pid=b33ffd24f&amp;color=0,0,0&amp;vpa=6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7499" y="5034855"/>
                <a:ext cx="754507" cy="54571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BD.173_1#7a336f75e?htil=12&amp;sp=1&amp;vaa=1&amp;vcp=1&amp;vis=1&amp;pid=b33ffd24f&amp;color=0,0,0&amp;vtp=1&amp;vaab=1&amp;bbb=1&amp;hb=1&amp;hs=1"/>
              <p:cNvSpPr/>
              <p:nvPr/>
            </p:nvSpPr>
            <p:spPr>
              <a:xfrm>
                <a:off x="539995" y="4365606"/>
                <a:ext cx="11112011" cy="202100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其目的是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炉内主要反应是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MoS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+7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MoO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9" name="QB_6_BD.173_1#7a336f75e?htil=12&amp;sp=1&amp;vaa=1&amp;vcp=1&amp;vis=1&amp;pid=b33ffd24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65606"/>
                <a:ext cx="11112011" cy="2021002"/>
              </a:xfrm>
              <a:prstGeom prst="rect">
                <a:avLst/>
              </a:prstGeom>
              <a:blipFill>
                <a:blip r:embed="rId6"/>
                <a:stretch>
                  <a:fillRect l="-1976" r="-714" b="-9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_1#40a80c3f4?vaa=1&amp;vcp=1&amp;vis=1&amp;pid=0b799c79c&amp;color=0,0,0&amp;vtp=1&amp;vaab=1&amp;bt=1&amp;bbb=1"/>
          <p:cNvSpPr/>
          <p:nvPr/>
        </p:nvSpPr>
        <p:spPr>
          <a:xfrm>
            <a:off x="539496" y="10612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（1）气体A是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，滤液A的溶质为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。（填化学式）</a:t>
            </a:r>
            <a:endParaRPr lang="en-US" altLang="zh-CN" sz="2800" dirty="0"/>
          </a:p>
        </p:txBody>
      </p:sp>
      <p:pic>
        <p:nvPicPr>
          <p:cNvPr id="3" name="QO_5_BD.3_2#40a80c3f4?iti=3&amp;vaa=1&amp;vcp=1&amp;vis=1&amp;pid=0b799c7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3592" y="1747393"/>
            <a:ext cx="501091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_3#40a80c3f4?iti=3&amp;vaa=1&amp;vcp=1&amp;vis=1&amp;pid=0b799c79c&amp;color=0,0,0&amp;vtp=1&amp;vaab=1&amp;bbb=1"/>
          <p:cNvSpPr/>
          <p:nvPr/>
        </p:nvSpPr>
        <p:spPr>
          <a:xfrm>
            <a:off x="5791867" y="393179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5" name="QB_6_BD.4_1#bf07a2ca1?vaa=1&amp;vcp=1&amp;vis=1&amp;pid=0b799c79c&amp;color=0,0,0&amp;vtp=1&amp;vaab=1&amp;bbb=1&amp;hb=1"/>
          <p:cNvSpPr/>
          <p:nvPr/>
        </p:nvSpPr>
        <p:spPr>
          <a:xfrm>
            <a:off x="539496" y="45763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（2）固体A在空气中加热发生化学反应，请写出该反应的生成物与适量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稀硫酸反应的化学方程式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AN.1_1#0b799c79c?vaa=1&amp;vcp=1&amp;vis=1&amp;pid=ff693de00&amp;color=0,0,0&amp;vtp=1&amp;vaab=1&amp;bt=1&amp;bbb=1&amp;hb=1">
                <a:extLst>
                  <a:ext uri="{FF2B5EF4-FFF2-40B4-BE49-F238E27FC236}">
                    <a16:creationId xmlns:a16="http://schemas.microsoft.com/office/drawing/2014/main" id="{2D239DD3-53A1-4CA5-86ED-C6FB47F11AA1}"/>
                  </a:ext>
                </a:extLst>
              </p:cNvPr>
              <p:cNvSpPr/>
              <p:nvPr/>
            </p:nvSpPr>
            <p:spPr>
              <a:xfrm>
                <a:off x="2921451" y="925934"/>
                <a:ext cx="1153837" cy="6540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2800" dirty="0"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O_5_AN.1_1#0b799c79c?vaa=1&amp;vcp=1&amp;vis=1&amp;pid=ff693de00&amp;color=0,0,0&amp;vtp=1&amp;vaab=1&amp;bt=1&amp;bbb=1&amp;hb=1">
                <a:extLst>
                  <a:ext uri="{FF2B5EF4-FFF2-40B4-BE49-F238E27FC236}">
                    <a16:creationId xmlns:a16="http://schemas.microsoft.com/office/drawing/2014/main" id="{2D239DD3-53A1-4CA5-86ED-C6FB47F11A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1451" y="925934"/>
                <a:ext cx="1153837" cy="6540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AN.1_1#0b799c79c?vaa=1&amp;vcp=1&amp;vis=1&amp;pid=ff693de00&amp;color=0,0,0&amp;vtp=1&amp;vaab=1&amp;bt=1&amp;bbb=1&amp;hb=1">
                <a:extLst>
                  <a:ext uri="{FF2B5EF4-FFF2-40B4-BE49-F238E27FC236}">
                    <a16:creationId xmlns:a16="http://schemas.microsoft.com/office/drawing/2014/main" id="{26B69ABE-EFEA-44DE-A66D-0F36CB62FC6E}"/>
                  </a:ext>
                </a:extLst>
              </p:cNvPr>
              <p:cNvSpPr/>
              <p:nvPr/>
            </p:nvSpPr>
            <p:spPr>
              <a:xfrm>
                <a:off x="7154785" y="950490"/>
                <a:ext cx="1153837" cy="6540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FeSO</m:t>
                          </m:r>
                        </m:e>
                        <m: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7" name="QO_5_AN.1_1#0b799c79c?vaa=1&amp;vcp=1&amp;vis=1&amp;pid=ff693de00&amp;color=0,0,0&amp;vtp=1&amp;vaab=1&amp;bt=1&amp;bbb=1&amp;hb=1">
                <a:extLst>
                  <a:ext uri="{FF2B5EF4-FFF2-40B4-BE49-F238E27FC236}">
                    <a16:creationId xmlns:a16="http://schemas.microsoft.com/office/drawing/2014/main" id="{26B69ABE-EFEA-44DE-A66D-0F36CB62FC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4785" y="950490"/>
                <a:ext cx="1153837" cy="6540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AN.1_1#0b799c79c?vaa=1&amp;vcp=1&amp;vis=1&amp;pid=ff693de00&amp;color=0,0,0&amp;vtp=1&amp;vaab=1&amp;bt=1&amp;bbb=1&amp;hb=1">
                <a:extLst>
                  <a:ext uri="{FF2B5EF4-FFF2-40B4-BE49-F238E27FC236}">
                    <a16:creationId xmlns:a16="http://schemas.microsoft.com/office/drawing/2014/main" id="{2D99D4E6-6371-45AA-88EC-7B5DD4E01248}"/>
                  </a:ext>
                </a:extLst>
              </p:cNvPr>
              <p:cNvSpPr/>
              <p:nvPr/>
            </p:nvSpPr>
            <p:spPr>
              <a:xfrm>
                <a:off x="4784118" y="5142763"/>
                <a:ext cx="5262993" cy="6540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CuO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+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SO</m:t>
                          </m:r>
                        </m:e>
                        <m: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b>
                      </m:sSub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CuSO</m:t>
                          </m:r>
                        </m:e>
                        <m: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b>
                      </m:sSub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+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O</m:t>
                      </m:r>
                    </m:oMath>
                  </m:oMathPara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8" name="QO_5_AN.1_1#0b799c79c?vaa=1&amp;vcp=1&amp;vis=1&amp;pid=ff693de00&amp;color=0,0,0&amp;vtp=1&amp;vaab=1&amp;bt=1&amp;bbb=1&amp;hb=1">
                <a:extLst>
                  <a:ext uri="{FF2B5EF4-FFF2-40B4-BE49-F238E27FC236}">
                    <a16:creationId xmlns:a16="http://schemas.microsoft.com/office/drawing/2014/main" id="{2D99D4E6-6371-45AA-88EC-7B5DD4E012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4118" y="5142763"/>
                <a:ext cx="5262993" cy="6540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22589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76_1#5b63f4d56?iti=77&amp;htil=13&amp;vaa=1&amp;vcp=1&amp;vis=1&amp;pid=b33ffd24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5085" y="1072374"/>
            <a:ext cx="3410094" cy="350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76_2#5b63f4d56?iti=77&amp;htil=13&amp;vaa=1&amp;vcp=1&amp;vis=1&amp;pid=b33ffd24f&amp;color=0,0,0&amp;vtp=1&amp;vaab=1&amp;bbb=1"/>
          <p:cNvSpPr/>
          <p:nvPr/>
        </p:nvSpPr>
        <p:spPr>
          <a:xfrm>
            <a:off x="9892951" y="467687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76_3#5b63f4d56?htil=13&amp;vaa=1&amp;vcp=1&amp;vis=1&amp;pid=b33ffd24f&amp;color=0,0,0&amp;vtp=1&amp;vaab=1&amp;bt=1&amp;bbb=1&amp;hb=1"/>
              <p:cNvSpPr/>
              <p:nvPr/>
            </p:nvSpPr>
            <p:spPr>
              <a:xfrm>
                <a:off x="539496" y="1578070"/>
                <a:ext cx="811072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（2）反应器1中浓氨水可以溶解粗产品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MoO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。搅拌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器相当于实验室中的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（填一种仪器名称）。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要实现废渣和溶液的分离，需要进行的主要操作是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填操作名称）。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176_3#5b63f4d56?htil=13&amp;vaa=1&amp;vcp=1&amp;vis=1&amp;pid=b33ffd24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8070"/>
                <a:ext cx="811072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-2056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_1#5b63f4d56.blank?vaa=1&amp;vcp=1&amp;vis=1&amp;pid=b33ffd24f&amp;color=0,0,0&amp;vpa=66&amp;vtp=1&amp;vaab=1&amp;bbb=1"/>
          <p:cNvSpPr/>
          <p:nvPr/>
        </p:nvSpPr>
        <p:spPr>
          <a:xfrm>
            <a:off x="3750215" y="219529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玻璃棒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2_1#5b63f4d56.blank?vaa=1&amp;vcp=1&amp;vis=1&amp;pid=b33ffd24f&amp;color=0,0,0&amp;vpa=67&amp;vtp=1&amp;vaab=1&amp;bbb=1"/>
          <p:cNvSpPr/>
          <p:nvPr/>
        </p:nvSpPr>
        <p:spPr>
          <a:xfrm>
            <a:off x="549815" y="34697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179_1#120ddfdf9?htil=13&amp;vaa=1&amp;vcp=1&amp;vis=1&amp;pid=b33ffd24f&amp;color=0,0,0&amp;vtp=1&amp;vaab=1&amp;bbb=1&amp;hb=1"/>
              <p:cNvSpPr/>
              <p:nvPr/>
            </p:nvSpPr>
            <p:spPr>
              <a:xfrm>
                <a:off x="539496" y="4072858"/>
                <a:ext cx="8110728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（3）反应器2中发生复分解反应，溶液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中溶质的主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要成分为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6_BD.179_1#120ddfdf9?htil=13&amp;vaa=1&amp;vcp=1&amp;vis=1&amp;pid=b33ffd24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2858"/>
                <a:ext cx="8110728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50" r="-169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3_1#120ddfdf9.blank?vaa=1&amp;vcp=1&amp;vis=1&amp;pid=b33ffd24f&amp;color=0,0,0&amp;vpa=68&amp;vtp=1&amp;vaab=1&amp;bbb=1"/>
              <p:cNvSpPr/>
              <p:nvPr/>
            </p:nvSpPr>
            <p:spPr>
              <a:xfrm>
                <a:off x="2023808" y="4795805"/>
                <a:ext cx="112915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3_1#120ddfdf9.blank?vaa=1&amp;vcp=1&amp;vis=1&amp;pid=b33ffd24f&amp;color=0,0,0&amp;vpa=6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808" y="4795805"/>
                <a:ext cx="1129157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6" t="-71" r="17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81_1#9b841e4e5?iti=78&amp;htil=14&amp;vaa=1&amp;vcp=1&amp;vis=1&amp;pid=b33ffd24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5159" y="886913"/>
            <a:ext cx="4457510" cy="458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81_2#9b841e4e5?iti=78&amp;htil=14&amp;vaa=1&amp;vcp=1&amp;vis=1&amp;pid=b33ffd24f&amp;color=0,0,0&amp;vtp=1&amp;vaab=1&amp;bbb=1"/>
          <p:cNvSpPr/>
          <p:nvPr/>
        </p:nvSpPr>
        <p:spPr>
          <a:xfrm>
            <a:off x="9165029" y="5472594"/>
            <a:ext cx="756630" cy="5590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QB_6_BD.181_3#9b841e4e5?htil=14&amp;vaa=1&amp;vcp=1&amp;vis=1&amp;pid=b33ffd24f&amp;color=0,0,0&amp;mp=1&amp;vtp=1&amp;vaab=1&amp;bt=1&amp;bbb=1&amp;hb=1&amp;hs=1"/>
          <p:cNvSpPr/>
          <p:nvPr/>
        </p:nvSpPr>
        <p:spPr>
          <a:xfrm>
            <a:off x="539496" y="932656"/>
            <a:ext cx="81107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（4）反应器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3中发生反应的化学方程式为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1_1#9b841e4e5.blank?vaa=1&amp;vcp=1&amp;vis=1&amp;pid=b33ffd24f&amp;color=0,0,0&amp;mp=1&amp;vpa=69&amp;vtp=1&amp;vaab=1&amp;bbb=1&amp;rh=43.6"/>
              <p:cNvSpPr/>
              <p:nvPr/>
            </p:nvSpPr>
            <p:spPr>
              <a:xfrm>
                <a:off x="537908" y="1555337"/>
                <a:ext cx="4457510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MoO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1_1#9b841e4e5.blank?vaa=1&amp;vcp=1&amp;vis=1&amp;pid=b33ffd24f&amp;color=0,0,0&amp;mp=1&amp;vpa=69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908" y="1555337"/>
                <a:ext cx="4457510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1" t="-24581" r="11" b="-8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83_1#cea98b348?vaa=1&amp;vcp=1&amp;vis=1&amp;pid=b33ffd24f&amp;color=0,0,0&amp;vtp=1&amp;vaab=1&amp;bbb=1&amp;hb=1&amp;hs=1"/>
              <p:cNvSpPr/>
              <p:nvPr/>
            </p:nvSpPr>
            <p:spPr>
              <a:xfrm>
                <a:off x="537908" y="2209387"/>
                <a:ext cx="6430051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（5）为减少废气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对环境的影响，可用上述流程中的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溶液进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B_6_BD.183_1#cea98b348?vaa=1&amp;vcp=1&amp;vis=1&amp;pid=b33ffd24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908" y="2209387"/>
                <a:ext cx="6430051" cy="1232325"/>
              </a:xfrm>
              <a:prstGeom prst="rect">
                <a:avLst/>
              </a:prstGeom>
              <a:blipFill>
                <a:blip r:embed="rId5"/>
                <a:stretch>
                  <a:fillRect l="-3318" r="-2938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84_1#cea98b348.blank?vaa=1&amp;vcp=1&amp;vis=1&amp;pid=b33ffd24f&amp;color=0,0,0&amp;vpa=70&amp;vtp=1&amp;vaab=1&amp;bbb=1"/>
          <p:cNvSpPr/>
          <p:nvPr/>
        </p:nvSpPr>
        <p:spPr>
          <a:xfrm>
            <a:off x="2427370" y="287534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浓氨水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85_1#e4c41a344?sp=1&amp;vaa=1&amp;vcp=1&amp;vis=1&amp;pid=8cdaa1b6c&amp;color=0,0,0&amp;vtp=1&amp;vaab=1&amp;bt=1&amp;bbb=1&amp;hb=1"/>
          <p:cNvSpPr/>
          <p:nvPr/>
        </p:nvSpPr>
        <p:spPr>
          <a:xfrm>
            <a:off x="539496" y="9364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铜箔在新能源汽车电池制造等领域有重要应用。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一种制造铜箔工艺的主要工序如图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3所示。</a:t>
            </a:r>
            <a:endParaRPr lang="en-US" altLang="zh-CN" sz="2800" dirty="0"/>
          </a:p>
        </p:txBody>
      </p:sp>
      <p:pic>
        <p:nvPicPr>
          <p:cNvPr id="3" name="QO_5_BD.185_2#e4c41a344?iti=79&amp;vaa=1&amp;vcp=1&amp;vis=1&amp;pid=8cdaa1b6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248" y="2273427"/>
            <a:ext cx="5934456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85_3#e4c41a344?iti=79&amp;vaa=1&amp;vcp=1&amp;vis=1&amp;pid=8cdaa1b6c&amp;color=0,0,0&amp;vtp=1&amp;vaab=1&amp;bbb=1"/>
          <p:cNvSpPr/>
          <p:nvPr/>
        </p:nvSpPr>
        <p:spPr>
          <a:xfrm>
            <a:off x="5787295" y="406463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5" name="QB_6_BD.186_1#c2bf5801e?vaa=1&amp;vcp=1&amp;vis=1&amp;pid=e4c41a344&amp;color=0,0,0&amp;vtp=1&amp;vaab=1&amp;bbb=1&amp;hb=1"/>
          <p:cNvSpPr/>
          <p:nvPr/>
        </p:nvSpPr>
        <p:spPr>
          <a:xfrm>
            <a:off x="539496" y="47087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（1）“溶铜”前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，粉碎处理铜原料的目的是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87_1#c2bf5801e.blank?vaa=1&amp;vcp=1&amp;vis=1&amp;pid=e4c41a344&amp;color=0,0,0&amp;vpa=71&amp;vtp=1&amp;vaab=1&amp;bbb=1&amp;hb=1"/>
          <p:cNvSpPr/>
          <p:nvPr/>
        </p:nvSpPr>
        <p:spPr>
          <a:xfrm>
            <a:off x="539496" y="467823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增大反应物的接触面积，使反应更充分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88_1#3bf9c32a1?vaa=1&amp;vcp=1&amp;vis=1&amp;pid=e4c41a344&amp;color=0,0,0&amp;vtp=1&amp;vaab=1&amp;bt=1&amp;bbb=1&amp;hb=1"/>
              <p:cNvSpPr/>
              <p:nvPr/>
            </p:nvSpPr>
            <p:spPr>
              <a:xfrm>
                <a:off x="539496" y="118183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（2）“溶铜”中，存在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，该反应属于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填基本反应类型）。“操作1”的目的是除去难溶性固体杂质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，该操作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名称为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88_1#3bf9c32a1?vaa=1&amp;vcp=1&amp;vis=1&amp;pid=e4c41a34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183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89_1#3bf9c32a1.blank?vaa=1&amp;vcp=1&amp;vis=1&amp;pid=e4c41a344&amp;color=0,0,0&amp;vpa=72&amp;vtp=1&amp;vaab=1&amp;bbb=1"/>
          <p:cNvSpPr/>
          <p:nvPr/>
        </p:nvSpPr>
        <p:spPr>
          <a:xfrm>
            <a:off x="9576784" y="115135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化合反应</a:t>
            </a:r>
            <a:endParaRPr lang="en-US" altLang="zh-CN" sz="2800" dirty="0"/>
          </a:p>
        </p:txBody>
      </p:sp>
      <p:sp>
        <p:nvSpPr>
          <p:cNvPr id="4" name="QB_6_AN.191_1#3bf9c32a1.blank?vaa=1&amp;vcp=1&amp;vis=1&amp;pid=e4c41a344&amp;color=0,0,0&amp;vpa=73&amp;vtp=1&amp;vaab=1&amp;bbb=1"/>
          <p:cNvSpPr/>
          <p:nvPr/>
        </p:nvSpPr>
        <p:spPr>
          <a:xfrm>
            <a:off x="1616614" y="242579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过滤</a:t>
            </a:r>
            <a:endParaRPr lang="en-US" altLang="zh-CN" sz="2800" dirty="0"/>
          </a:p>
        </p:txBody>
      </p:sp>
      <p:pic>
        <p:nvPicPr>
          <p:cNvPr id="5" name="QO_5_BD.190_1#3bf9c32a1?iti=80&amp;vaa=1&amp;vcp=1&amp;vis=1&amp;pid=e4c41a3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8920" y="3164046"/>
            <a:ext cx="6620256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190_2#3bf9c32a1?iti=80&amp;vaa=1&amp;vcp=1&amp;vis=1&amp;pid=e4c41a344&amp;color=0,0,0&amp;vtp=1&amp;vaab=1&amp;bbb=1"/>
          <p:cNvSpPr/>
          <p:nvPr/>
        </p:nvSpPr>
        <p:spPr>
          <a:xfrm>
            <a:off x="5791867" y="514727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92_1#832ffa7c4?vaa=1&amp;vcp=1&amp;vis=1&amp;pid=e4c41a344&amp;color=0,0,0&amp;vtp=1&amp;vaab=1&amp;bt=1&amp;bbb=1&amp;hb=1"/>
              <p:cNvSpPr/>
              <p:nvPr/>
            </p:nvSpPr>
            <p:spPr>
              <a:xfrm>
                <a:off x="539496" y="1114012"/>
                <a:ext cx="11109960" cy="192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（3）“制箔”中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，发生反应的化学方程式为</a:t>
                </a: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X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192_1#832ffa7c4?vaa=1&amp;vcp=1&amp;vis=1&amp;pid=e4c41a34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4012"/>
                <a:ext cx="11109960" cy="19252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71" b="-3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93_1#832ffa7c4.blank?vaa=1&amp;vcp=1&amp;vis=1&amp;pid=e4c41a344&amp;color=0,0,0&amp;vpa=74&amp;vtp=1&amp;vaab=1&amp;bbb=1"/>
              <p:cNvSpPr/>
              <p:nvPr/>
            </p:nvSpPr>
            <p:spPr>
              <a:xfrm>
                <a:off x="8426768" y="1895061"/>
                <a:ext cx="116452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93_1#832ffa7c4.blank?vaa=1&amp;vcp=1&amp;vis=1&amp;pid=e4c41a344&amp;color=0,0,0&amp;vpa=7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6768" y="1895061"/>
                <a:ext cx="1164527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27" t="-55" r="22" b="-7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94_1#832ffa7c4.blank?vaa=1&amp;vcp=1&amp;vis=1&amp;pid=e4c41a344&amp;color=0,0,0&amp;vpa=75&amp;vtp=1&amp;vaab=1&amp;bbb=1"/>
          <p:cNvSpPr/>
          <p:nvPr/>
        </p:nvSpPr>
        <p:spPr>
          <a:xfrm>
            <a:off x="905415" y="243417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溶铜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196_1#832ffa7c4.blank?vaa=1&amp;vcp=1&amp;vis=1&amp;pid=e4c41a344&amp;color=0,0,0&amp;vpa=76&amp;vtp=1&amp;vaab=1&amp;bbb=1"/>
          <p:cNvSpPr/>
          <p:nvPr/>
        </p:nvSpPr>
        <p:spPr>
          <a:xfrm>
            <a:off x="2327814" y="243417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O_5_BD.195_1#832ffa7c4?iti=81&amp;vaa=1&amp;vcp=1&amp;vis=1&amp;pid=e4c41a34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2344" y="3172619"/>
            <a:ext cx="6684264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BD.195_2#832ffa7c4?iti=81&amp;vaa=1&amp;vcp=1&amp;vis=1&amp;pid=e4c41a344&amp;color=0,0,0&amp;vtp=1&amp;vaab=1&amp;bbb=1"/>
          <p:cNvSpPr/>
          <p:nvPr/>
        </p:nvSpPr>
        <p:spPr>
          <a:xfrm>
            <a:off x="5787295" y="517413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97_1#ab260e898?iti=82&amp;htil=15&amp;vaa=1&amp;vcp=1&amp;vis=1&amp;pid=e4c41a34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3799" y="686530"/>
            <a:ext cx="405079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97_2#ab260e898?iti=82&amp;htil=15&amp;vaa=1&amp;vcp=1&amp;vis=1&amp;pid=e4c41a344&amp;color=0,0,0&amp;vtp=1&amp;vaab=1&amp;bbb=1"/>
          <p:cNvSpPr/>
          <p:nvPr/>
        </p:nvSpPr>
        <p:spPr>
          <a:xfrm>
            <a:off x="9212014" y="378533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97_3#ab260e898?htil=15&amp;sp=1&amp;vaa=1&amp;vcp=1&amp;vis=1&amp;pid=e4c41a344&amp;color=0,0,0&amp;vtp=1&amp;vaab=1&amp;bt=1&amp;bbb=1&amp;hb=1&amp;hs=1"/>
              <p:cNvSpPr/>
              <p:nvPr/>
            </p:nvSpPr>
            <p:spPr>
              <a:xfrm>
                <a:off x="539496" y="668242"/>
                <a:ext cx="693115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（4）“制箔”中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，需生产抗拉强度大于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355 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且延伸率大于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13.5%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的铜箔，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据图4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可知，温度应控制在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197_3#ab260e898?htil=15&amp;sp=1&amp;vaa=1&amp;vcp=1&amp;vis=1&amp;pid=e4c41a34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8242"/>
                <a:ext cx="6931152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7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1_1#ab260e898.blank?vaa=1&amp;vcp=1&amp;vis=1&amp;pid=e4c41a344&amp;color=0,0,0&amp;vpa=77&amp;vtp=1&amp;vaab=1&amp;bbb=1"/>
              <p:cNvSpPr/>
              <p:nvPr/>
            </p:nvSpPr>
            <p:spPr>
              <a:xfrm>
                <a:off x="3751008" y="2039651"/>
                <a:ext cx="3381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1_1#ab260e898.blank?vaa=1&amp;vcp=1&amp;vis=1&amp;pid=e4c41a344&amp;color=0,0,0&amp;vpa=7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008" y="2039651"/>
                <a:ext cx="33813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9" t="-8" r="113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97_4#ab260e898?htil=15&amp;vaa=1&amp;vcp=1&amp;vis=1&amp;pid=e4c41a344&amp;color=0,0,0&amp;vtp=1&amp;vaab=1&amp;bbb=1&amp;hs=1"/>
              <p:cNvSpPr/>
              <p:nvPr/>
            </p:nvSpPr>
            <p:spPr>
              <a:xfrm>
                <a:off x="539496" y="2518886"/>
                <a:ext cx="6931152" cy="2450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.45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49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.50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52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.53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.56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BD.197_4#ab260e898?htil=15&amp;vaa=1&amp;vcp=1&amp;vis=1&amp;pid=e4c41a344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8886"/>
                <a:ext cx="6931152" cy="2450719"/>
              </a:xfrm>
              <a:prstGeom prst="rect">
                <a:avLst/>
              </a:prstGeom>
              <a:blipFill rotWithShape="1">
                <a:blip r:embed="rId6"/>
                <a:stretch>
                  <a:fillRect l="-5" t="-19" r="7" b="-3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BD.199_1#35073d4c8?vaa=1&amp;vcp=1&amp;vis=1&amp;pid=e4c41a344&amp;color=0,0,0&amp;vtp=1&amp;vaab=1&amp;bbb=1&amp;hb=1&amp;hs=1"/>
          <p:cNvSpPr/>
          <p:nvPr/>
        </p:nvSpPr>
        <p:spPr>
          <a:xfrm>
            <a:off x="539496" y="49445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（5）“酸洗”后可用熟石灰中和酸性废液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，反应的化学方程式为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200_1#35073d4c8.blank?vaa=1&amp;vcp=1&amp;vis=1&amp;pid=e4c41a344&amp;color=0,0,0&amp;vpa=78&amp;vtp=1&amp;vaab=1&amp;bbb=1"/>
              <p:cNvSpPr/>
              <p:nvPr/>
            </p:nvSpPr>
            <p:spPr>
              <a:xfrm>
                <a:off x="601408" y="5662961"/>
                <a:ext cx="556882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200_1#35073d4c8.blank?vaa=1&amp;vcp=1&amp;vis=1&amp;pid=e4c41a344&amp;color=0,0,0&amp;vpa=7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408" y="5662961"/>
                <a:ext cx="5568823" cy="402844"/>
              </a:xfrm>
              <a:prstGeom prst="rect">
                <a:avLst/>
              </a:prstGeom>
              <a:blipFill rotWithShape="1">
                <a:blip r:embed="rId7"/>
                <a:stretch>
                  <a:fillRect l="-1" t="-8" r="10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e0952f5a?vcp=1&amp;pid=21a5416b1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O_5_BD.201_1#6e0ab58cc?sp=1&amp;vaa=1&amp;vcp=1&amp;vis=1&amp;pid=fe0952f5a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（2024·湖北武汉·中考）硫酸钡是白色固体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，医疗上常用作透视肠胃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的内服剂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。以毒重石（主要成分是碳酸钡，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还含少量氧化铁和二氧化硅）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为原料生产硫酸钡的工艺流程如图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5所示。</a:t>
            </a:r>
            <a:endParaRPr lang="en-US" altLang="zh-CN" sz="2800" dirty="0"/>
          </a:p>
        </p:txBody>
      </p:sp>
      <p:pic>
        <p:nvPicPr>
          <p:cNvPr id="4" name="QO_5_BD.201_2#6e0ab58cc?iti=83&amp;vaa=1&amp;vcp=1&amp;vis=1&amp;pid=fe0952f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3245276"/>
            <a:ext cx="6638544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201_3#6e0ab58cc?iti=83&amp;vaa=1&amp;vcp=1&amp;vis=1&amp;pid=fe0952f5a&amp;color=0,0,0&amp;vtp=1&amp;vaab=1&amp;bbb=1"/>
          <p:cNvSpPr/>
          <p:nvPr/>
        </p:nvSpPr>
        <p:spPr>
          <a:xfrm>
            <a:off x="5782723" y="539310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01_4#6e0ab58cc?vaa=1&amp;vcp=1&amp;vis=1&amp;pid=fe0952f5a&amp;color=0,0,0&amp;mp=1&amp;vtp=1&amp;vaab=1&amp;bt=1&amp;bbb=1"/>
          <p:cNvSpPr/>
          <p:nvPr/>
        </p:nvSpPr>
        <p:spPr>
          <a:xfrm>
            <a:off x="539496" y="15412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回答下列问题：</a:t>
            </a:r>
            <a:endParaRPr lang="en-US" altLang="zh-CN" sz="2800" dirty="0"/>
          </a:p>
        </p:txBody>
      </p:sp>
      <p:pic>
        <p:nvPicPr>
          <p:cNvPr id="3" name="QO_5_BD.201_5#6e0ab58cc?iti=84&amp;htil=16&amp;vaa=1&amp;vcp=1&amp;vis=1&amp;pid=fe0952f5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5776" y="2227453"/>
            <a:ext cx="6565392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201_6#6e0ab58cc?iti=84&amp;htil=16&amp;vaa=1&amp;vcp=1&amp;vis=1&amp;pid=fe0952f5a&amp;color=0,0,0&amp;vtp=1&amp;vaab=1&amp;bbb=1"/>
          <p:cNvSpPr/>
          <p:nvPr/>
        </p:nvSpPr>
        <p:spPr>
          <a:xfrm>
            <a:off x="8041291" y="436956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5" name="QB_6_BD.202_1#2ac878eeb?htil=16&amp;vaa=1&amp;vcp=1&amp;vis=1&amp;pid=6e0ab58cc&amp;color=0,0,0&amp;vtp=1&amp;vaab=1&amp;bt=1&amp;bbb=1&amp;hb=1"/>
          <p:cNvSpPr/>
          <p:nvPr/>
        </p:nvSpPr>
        <p:spPr>
          <a:xfrm>
            <a:off x="539496" y="2173541"/>
            <a:ext cx="4416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）二氧化硅属于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填“单质”或“化合物”）。</a:t>
            </a:r>
            <a:endParaRPr lang="en-US" altLang="zh-CN" sz="2800" dirty="0"/>
          </a:p>
        </p:txBody>
      </p:sp>
      <p:sp>
        <p:nvSpPr>
          <p:cNvPr id="6" name="QB_6_AN.1_1#2ac878eeb.blank?vaa=1&amp;vcp=1&amp;vis=1&amp;pid=6e0ab58cc&amp;color=0,0,0&amp;vpa=79&amp;vtp=1&amp;vaab=1&amp;bbb=1"/>
          <p:cNvSpPr/>
          <p:nvPr/>
        </p:nvSpPr>
        <p:spPr>
          <a:xfrm>
            <a:off x="3483515" y="214306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化合物</a:t>
            </a:r>
            <a:endParaRPr lang="en-US" altLang="zh-CN" sz="2800" dirty="0"/>
          </a:p>
        </p:txBody>
      </p:sp>
      <p:sp>
        <p:nvSpPr>
          <p:cNvPr id="7" name="QB_6_BD.204_1#a2c7c22e1?htil=16&amp;vaa=1&amp;vcp=1&amp;vis=1&amp;pid=6e0ab58cc&amp;color=0,0,0&amp;vtp=1&amp;vaab=1&amp;bbb=1&amp;hb=1"/>
          <p:cNvSpPr/>
          <p:nvPr/>
        </p:nvSpPr>
        <p:spPr>
          <a:xfrm>
            <a:off x="539496" y="3450526"/>
            <a:ext cx="4416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上述流程中涉及过滤，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该操作用到的玻璃仪器有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205_1#a2c7c22e1.blank?vaa=1&amp;vcp=1&amp;vis=1&amp;pid=6e0ab58cc&amp;color=0,0,0&amp;vpa=80&amp;vtp=1&amp;vaab=1&amp;bbb=1"/>
          <p:cNvSpPr/>
          <p:nvPr/>
        </p:nvSpPr>
        <p:spPr>
          <a:xfrm>
            <a:off x="549815" y="4694491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、漏斗、玻璃棒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6_1#31db8c28d?htil=16&amp;vaa=1&amp;vcp=1&amp;vis=1&amp;pid=6e0ab58cc&amp;color=0,0,0&amp;vtp=1&amp;vaab=1&amp;bbb=1&amp;hb=1"/>
          <p:cNvSpPr/>
          <p:nvPr/>
        </p:nvSpPr>
        <p:spPr>
          <a:xfrm>
            <a:off x="539496" y="81187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（3）“除铁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”时发生反应的化学方程式为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写一个即可）。</a:t>
            </a:r>
            <a:endParaRPr lang="en-US" altLang="zh-CN" sz="2800" dirty="0"/>
          </a:p>
        </p:txBody>
      </p:sp>
      <p:pic>
        <p:nvPicPr>
          <p:cNvPr id="3" name="QO_5_BD.206_2#31db8c28d?iti=85&amp;htil=16&amp;vaa=1&amp;vcp=1&amp;vis=1&amp;pid=6e0ab58cc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2144055"/>
            <a:ext cx="6428232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206_3#31db8c28d?iti=85&amp;htil=16&amp;vaa=1&amp;vcp=1&amp;vis=1&amp;pid=6e0ab58cc&amp;color=0,0,0&amp;vtp=1&amp;vaab=1&amp;bbb=1"/>
          <p:cNvSpPr/>
          <p:nvPr/>
        </p:nvSpPr>
        <p:spPr>
          <a:xfrm>
            <a:off x="5787295" y="4227871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5" name="QB_6_BD.208_1#75b5926eb?htil=16&amp;vaa=1&amp;vcp=1&amp;vis=1&amp;pid=6e0ab58cc&amp;color=0,0,0&amp;vtp=1&amp;vaab=1&amp;bbb=1&amp;hb=1"/>
          <p:cNvSpPr/>
          <p:nvPr/>
        </p:nvSpPr>
        <p:spPr>
          <a:xfrm>
            <a:off x="539496" y="48714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（4）可溶性钡盐和碳酸钡均有毒，而硫酸钡无毒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，说明硫酸钡具有的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1_1#31db8c28d.blank?vaa=1&amp;vcp=1&amp;vis=1&amp;pid=6e0ab58cc&amp;color=0,0,0&amp;vpa=81&amp;vtp=1&amp;vaab=1&amp;bbb=1&amp;hb=1"/>
              <p:cNvSpPr/>
              <p:nvPr/>
            </p:nvSpPr>
            <p:spPr>
              <a:xfrm>
                <a:off x="539496" y="773770"/>
                <a:ext cx="11109960" cy="114281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75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NaOH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NaCl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]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6_AN.1_1#31db8c28d.blank?vaa=1&amp;vcp=1&amp;vis=1&amp;pid=6e0ab58cc&amp;color=0,0,0&amp;vpa=8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3770"/>
                <a:ext cx="11109960" cy="1142810"/>
              </a:xfrm>
              <a:prstGeom prst="rect">
                <a:avLst/>
              </a:prstGeom>
              <a:blipFill rotWithShape="1">
                <a:blip r:embed="rId3"/>
                <a:stretch>
                  <a:fillRect l="-3" t="-30" r="3" b="-5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6_AN.209_1#75b5926eb.blank?vaa=1&amp;vcp=1&amp;vis=1&amp;pid=6e0ab58cc&amp;color=0,0,0&amp;vpa=82&amp;vtp=1&amp;vaab=1&amp;bbb=1"/>
          <p:cNvSpPr/>
          <p:nvPr/>
        </p:nvSpPr>
        <p:spPr>
          <a:xfrm>
            <a:off x="1616614" y="5467708"/>
            <a:ext cx="488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硫酸钡难溶于水，不和酸反应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0_1#221d3f89a?htil=16&amp;vaa=1&amp;vcp=1&amp;vis=1&amp;pid=6e0ab58cc&amp;color=0,0,0&amp;vtp=1&amp;vaab=1&amp;bbb=1&amp;hb=1"/>
          <p:cNvSpPr/>
          <p:nvPr/>
        </p:nvSpPr>
        <p:spPr>
          <a:xfrm>
            <a:off x="539496" y="10749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（5）为变废为宝，将“滤液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”转化为氯化钠溶液的方法是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简述试剂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量及操作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pic>
        <p:nvPicPr>
          <p:cNvPr id="3" name="QO_5_BD.210_2#221d3f89a?iti=86&amp;htil=16&amp;vaa=1&amp;vcp=1&amp;vis=1&amp;pid=6e0ab58cc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7480" y="3060582"/>
            <a:ext cx="6793992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210_3#221d3f89a?iti=86&amp;htil=16&amp;vaa=1&amp;vcp=1&amp;vis=1&amp;pid=6e0ab58cc&amp;color=0,0,0&amp;vtp=1&amp;vaab=1&amp;bbb=1"/>
          <p:cNvSpPr/>
          <p:nvPr/>
        </p:nvSpPr>
        <p:spPr>
          <a:xfrm>
            <a:off x="5787295" y="5254126"/>
            <a:ext cx="614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5" name="QB_6_AN.211_1#221d3f89a.blank?vaa=1&amp;vcp=1&amp;vis=1&amp;pid=6e0ab58cc&amp;color=0,0,0&amp;vpa=83&amp;vtp=1&amp;vaab=1&amp;bbb=1&amp;hb=1"/>
          <p:cNvSpPr/>
          <p:nvPr/>
        </p:nvSpPr>
        <p:spPr>
          <a:xfrm>
            <a:off x="539496" y="104450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向滤液中加入适量的氯化钡和稀盐酸的混合溶液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，充分反应后过滤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cbe7a78a6?vaa=1&amp;vcp=1&amp;vis=1&amp;pid=0b799c79c&amp;color=0,0,0&amp;vtp=1&amp;vaab=1&amp;bt=1&amp;bbb=1&amp;hb=1"/>
          <p:cNvSpPr/>
          <p:nvPr/>
        </p:nvSpPr>
        <p:spPr>
          <a:xfrm>
            <a:off x="539496" y="1004157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（3）操作1、2、3为同一操作，其名称是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，此操作用到的玻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璃仪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器有玻璃棒、烧杯和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QO_5_BD.5_2#cbe7a78a6?iti=4&amp;vaa=1&amp;vcp=1&amp;vis=1&amp;pid=0b799c7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7288" y="2332958"/>
            <a:ext cx="5303520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_3#cbe7a78a6?iti=4&amp;vaa=1&amp;vcp=1&amp;vis=1&amp;pid=0b799c79c&amp;color=0,0,0&amp;vtp=1&amp;vaab=1&amp;bbb=1"/>
          <p:cNvSpPr/>
          <p:nvPr/>
        </p:nvSpPr>
        <p:spPr>
          <a:xfrm>
            <a:off x="5791867" y="463623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6_1#70b7a4b0b?vaa=1&amp;vcp=1&amp;vis=1&amp;pid=0b799c79c&amp;color=0,0,0&amp;vtp=1&amp;vaab=1&amp;bbb=1"/>
              <p:cNvSpPr/>
              <p:nvPr/>
            </p:nvSpPr>
            <p:spPr>
              <a:xfrm>
                <a:off x="539496" y="5281136"/>
                <a:ext cx="11109960" cy="1187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（4）写出滤液B与加入的物质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反应的化学方程式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QB_6_BD.6_1#70b7a4b0b?vaa=1&amp;vcp=1&amp;vis=1&amp;pid=0b799c79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81136"/>
                <a:ext cx="11109960" cy="1187441"/>
              </a:xfrm>
              <a:prstGeom prst="rect">
                <a:avLst/>
              </a:prstGeom>
              <a:blipFill>
                <a:blip r:embed="rId4"/>
                <a:stretch>
                  <a:fillRect l="-1976" t="-513" r="-1647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D4F642E-41E4-4EC4-A32B-2ECCB0E32968}"/>
              </a:ext>
            </a:extLst>
          </p:cNvPr>
          <p:cNvSpPr txBox="1"/>
          <p:nvPr/>
        </p:nvSpPr>
        <p:spPr>
          <a:xfrm>
            <a:off x="6920585" y="947689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过滤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E55DBA-F45C-4474-9730-8418C66105DC}"/>
              </a:ext>
            </a:extLst>
          </p:cNvPr>
          <p:cNvSpPr txBox="1"/>
          <p:nvPr/>
        </p:nvSpPr>
        <p:spPr>
          <a:xfrm>
            <a:off x="3746551" y="1659538"/>
            <a:ext cx="1054100" cy="6241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漏斗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0EA2C51-C31F-4F41-ABBD-C13154B632E9}"/>
                  </a:ext>
                </a:extLst>
              </p:cNvPr>
              <p:cNvSpPr txBox="1"/>
              <p:nvPr/>
            </p:nvSpPr>
            <p:spPr>
              <a:xfrm>
                <a:off x="539496" y="5162472"/>
                <a:ext cx="9970317" cy="1349087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indent="8015034" latinLnBrk="1">
                  <a:lnSpc>
                    <a:spcPts val="49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Fe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+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CuSO</m:t>
                          </m:r>
                        </m:e>
                        <m: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b>
                      </m:sSub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FeSO</m:t>
                          </m:r>
                        </m:e>
                        <m:sub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b>
                      </m:sSub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Cu</m:t>
                      </m:r>
                      <m:r>
                        <m:rPr>
                          <m:nor/>
                        </m:rPr>
                        <a:rPr lang="en-US" altLang="zh-CN" sz="10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0EA2C51-C31F-4F41-ABBD-C13154B632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62472"/>
                <a:ext cx="9970317" cy="13490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13267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ccf02c7a?vcp=1&amp;pid=21a5416b1&amp;color=146,208,80&amp;vtp=1&amp;vaab=1&amp;bt=1&amp;bbb=1"/>
          <p:cNvSpPr/>
          <p:nvPr/>
        </p:nvSpPr>
        <p:spPr>
          <a:xfrm>
            <a:off x="539496" y="554400"/>
            <a:ext cx="11109960" cy="5732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212_1#b15eb9a77?sp=1&amp;vaa=1&amp;vcp=1&amp;vis=1&amp;pid=eccf02c7a&amp;color=0,0,0&amp;vtp=1&amp;vaab=1&amp;bbb=1&amp;hb=1"/>
              <p:cNvSpPr/>
              <p:nvPr/>
            </p:nvSpPr>
            <p:spPr>
              <a:xfrm>
                <a:off x="539496" y="1197132"/>
                <a:ext cx="11109960" cy="1045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（2024·江苏苏州·中考）燃煤烟气中含二氧化硫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，石灰石湿法脱硫制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备石膏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的主要流程如图6所示：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212_1#b15eb9a77?sp=1&amp;vaa=1&amp;vcp=1&amp;vis=1&amp;pid=eccf02c7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7132"/>
                <a:ext cx="11109960" cy="1045782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4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212_2#b15eb9a77?iti=87&amp;vaa=1&amp;vcp=1&amp;vis=1&amp;pid=eccf02c7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25" y="2373229"/>
            <a:ext cx="6569670" cy="163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212_3#b15eb9a77?iti=87&amp;vaa=1&amp;vcp=1&amp;vis=1&amp;pid=eccf02c7a&amp;color=0,0,0&amp;vtp=1&amp;vaab=1&amp;bbb=1"/>
          <p:cNvSpPr/>
          <p:nvPr/>
        </p:nvSpPr>
        <p:spPr>
          <a:xfrm>
            <a:off x="5791867" y="3753973"/>
            <a:ext cx="614362" cy="4966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BD.212_4#b15eb9a77?vaa=1&amp;vcp=1&amp;vis=1&amp;pid=eccf02c7a&amp;color=0,0,0&amp;vtp=1&amp;vaab=1&amp;bbb=1&amp;hb=1"/>
              <p:cNvSpPr/>
              <p:nvPr/>
            </p:nvSpPr>
            <p:spPr>
              <a:xfrm>
                <a:off x="539496" y="4250924"/>
                <a:ext cx="11109960" cy="21633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当压强不变时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随着温度升高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气体的溶解度减小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脱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硫过程中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其他条件相同时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随浆液酸性的增强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溶解的质量增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吸收的质量减小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能与稀盐酸发生反应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5_BD.212_4#b15eb9a77?vaa=1&amp;vcp=1&amp;vis=1&amp;pid=eccf02c7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50924"/>
                <a:ext cx="11109960" cy="2163382"/>
              </a:xfrm>
              <a:prstGeom prst="rect">
                <a:avLst/>
              </a:prstGeom>
              <a:blipFill rotWithShape="1">
                <a:blip r:embed="rId5"/>
                <a:stretch>
                  <a:fillRect l="-3" t="-11" r="3" b="-2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3_1#4b4d59da6?vaa=1&amp;vcp=1&amp;vis=1&amp;pid=b15eb9a77&amp;color=0,0,0&amp;vtp=1&amp;vaab=1&amp;bt=1&amp;bbb=1"/>
          <p:cNvSpPr/>
          <p:nvPr/>
        </p:nvSpPr>
        <p:spPr>
          <a:xfrm>
            <a:off x="539496" y="1328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）大气中二氧化硫含量过高会导致的环境问题是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4b4d59da6.blank?vaa=1&amp;vcp=1&amp;vis=1&amp;pid=b15eb9a77&amp;color=0,0,0&amp;vpa=84&amp;vtp=1&amp;vaab=1&amp;bbb=1"/>
          <p:cNvSpPr/>
          <p:nvPr/>
        </p:nvSpPr>
        <p:spPr>
          <a:xfrm>
            <a:off x="8550814" y="12765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酸雨</a:t>
            </a:r>
            <a:endParaRPr lang="en-US" altLang="zh-CN" sz="2800" dirty="0"/>
          </a:p>
        </p:txBody>
      </p:sp>
      <p:pic>
        <p:nvPicPr>
          <p:cNvPr id="4" name="QO_5_BD.213_2#4b4d59da6?iti=88&amp;vaa=1&amp;vcp=1&amp;vis=1&amp;pid=b15eb9a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5224" y="2014188"/>
            <a:ext cx="6318504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213_3#4b4d59da6?iti=88&amp;vaa=1&amp;vcp=1&amp;vis=1&amp;pid=b15eb9a77&amp;color=0,0,0&amp;vtp=1&amp;vaab=1&amp;bbb=1"/>
          <p:cNvSpPr/>
          <p:nvPr/>
        </p:nvSpPr>
        <p:spPr>
          <a:xfrm>
            <a:off x="5787295" y="371395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6" name="QC_6_BD.215_1#aae80f6f6?vaa=1&amp;vcp=1&amp;vis=1&amp;pid=b15eb9a77&amp;color=0,0,0&amp;vtp=1&amp;vaab=1&amp;bbb=1"/>
          <p:cNvSpPr/>
          <p:nvPr/>
        </p:nvSpPr>
        <p:spPr>
          <a:xfrm>
            <a:off x="539496" y="43527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（2）“制浆”时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，石灰石粉碎后加水所得浆液属于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7" name="QC_6_AN.216_1#aae80f6f6.blank?vaa=1&amp;vcp=1&amp;vis=1&amp;pid=b15eb9a77&amp;color=0,0,0&amp;vpa=85&amp;vtp=1&amp;vaab=1"/>
          <p:cNvSpPr/>
          <p:nvPr/>
        </p:nvSpPr>
        <p:spPr>
          <a:xfrm>
            <a:off x="8128539" y="43013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215_2#aae80f6f6.choices?vaa=1&amp;vcp=1&amp;vis=1&amp;pid=b15eb9a77&amp;color=0,0,0&amp;vtp=1&amp;vaab=1&amp;bbb=1"/>
          <p:cNvSpPr/>
          <p:nvPr/>
        </p:nvSpPr>
        <p:spPr>
          <a:xfrm>
            <a:off x="539496" y="49744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559175" algn="l"/>
                <a:tab pos="74358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.溶液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B.悬浊液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.乳浊液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17_1#e731ec2d7?vaa=1&amp;vcp=1&amp;vis=1&amp;pid=b15eb9a77&amp;color=0,0,0&amp;vtp=1&amp;vaab=1&amp;bt=1&amp;bbb=1&amp;hb=1"/>
              <p:cNvSpPr/>
              <p:nvPr/>
            </p:nvSpPr>
            <p:spPr>
              <a:xfrm>
                <a:off x="539496" y="121993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（3）“吸收—氧化”过程包括：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。该过程中反应产物无污染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，其总反应的化学方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217_1#e731ec2d7?vaa=1&amp;vcp=1&amp;vis=1&amp;pid=b15eb9a7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993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218_1#e731ec2d7.blank?vaa=1&amp;vcp=1&amp;vis=1&amp;pid=b15eb9a77&amp;color=0,0,0&amp;vpa=86&amp;vtp=1&amp;vaab=1&amp;bbb=1"/>
              <p:cNvSpPr/>
              <p:nvPr/>
            </p:nvSpPr>
            <p:spPr>
              <a:xfrm>
                <a:off x="1630108" y="2600483"/>
                <a:ext cx="6185599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218_1#e731ec2d7.blank?vaa=1&amp;vcp=1&amp;vis=1&amp;pid=b15eb9a77&amp;color=0,0,0&amp;vpa=8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108" y="2600483"/>
                <a:ext cx="6185599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" t="-39" r="2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217_2#e731ec2d7?iti=89&amp;vaa=1&amp;vcp=1&amp;vis=1&amp;pid=b15eb9a7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752" y="3206718"/>
            <a:ext cx="7013448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217_3#e731ec2d7?iti=89&amp;vaa=1&amp;vcp=1&amp;vis=1&amp;pid=b15eb9a77&amp;color=0,0,0&amp;vtp=1&amp;vaab=1&amp;bbb=1"/>
          <p:cNvSpPr/>
          <p:nvPr/>
        </p:nvSpPr>
        <p:spPr>
          <a:xfrm>
            <a:off x="5787295" y="507107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19_1#a4ac6bf9a?vaa=1&amp;vcp=1&amp;vis=1&amp;pid=b15eb9a77&amp;color=0,0,0&amp;vtp=1&amp;vaab=1&amp;bt=1&amp;bbb=1&amp;hb=1"/>
              <p:cNvSpPr/>
              <p:nvPr/>
            </p:nvSpPr>
            <p:spPr>
              <a:xfrm>
                <a:off x="539496" y="1378934"/>
                <a:ext cx="11109960" cy="1468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（4）“吸收—氧化”的脱硫率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被吸收氧化的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质量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通入烟气中的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质量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×100%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受多种因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素影响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219_1#a4ac6bf9a?vaa=1&amp;vcp=1&amp;vis=1&amp;pid=b15eb9a7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78934"/>
                <a:ext cx="11109960" cy="1468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3" b="-4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219_2#a4ac6bf9a?iti=90&amp;vaa=1&amp;vcp=1&amp;vis=1&amp;pid=b15eb9a7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312" y="2979579"/>
            <a:ext cx="7205472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219_3#a4ac6bf9a?iti=90&amp;vaa=1&amp;vcp=1&amp;vis=1&amp;pid=b15eb9a77&amp;color=0,0,0&amp;vtp=1&amp;vaab=1&amp;bbb=1"/>
          <p:cNvSpPr/>
          <p:nvPr/>
        </p:nvSpPr>
        <p:spPr>
          <a:xfrm>
            <a:off x="5791867" y="489880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220_1#a422060c2?iti=91&amp;htil=17&amp;vaa=1&amp;vcp=1&amp;vis=1&amp;pid=a4ac6bf9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7655" y="1883632"/>
            <a:ext cx="2450592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20_2#a422060c2?iti=91&amp;htil=17&amp;vaa=1&amp;vcp=1&amp;vis=1&amp;pid=a4ac6bf9a&amp;color=0,0,0&amp;vtp=1&amp;vaab=1&amp;bbb=1"/>
          <p:cNvSpPr/>
          <p:nvPr/>
        </p:nvSpPr>
        <p:spPr>
          <a:xfrm>
            <a:off x="10055770" y="413204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20_3#a422060c2?htil=17&amp;sp=1&amp;vaa=1&amp;vcp=1&amp;vis=1&amp;pid=a4ac6bf9a&amp;color=0,0,0&amp;vtp=1&amp;vaab=1&amp;bt=1&amp;bbb=1&amp;hb=1"/>
              <p:cNvSpPr/>
              <p:nvPr/>
            </p:nvSpPr>
            <p:spPr>
              <a:xfrm>
                <a:off x="539496" y="1865344"/>
                <a:ext cx="85313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①吸收塔内采用气液逆流接触吸收的方式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如图7所示）。含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的烟气从吸收塔底部鼓入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液从吸收塔顶部喷淋，其目的是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鼓入的含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的烟气温度过高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，会导致脱硫率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下降，原因是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220_3#a422060c2?htil=17&amp;sp=1&amp;vaa=1&amp;vcp=1&amp;vis=1&amp;pid=a4ac6bf9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85313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11" r="-31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21_1#a422060c2.blank?vaa=1&amp;vcp=1&amp;vis=1&amp;pid=a4ac6bf9a&amp;color=0,0,0&amp;vpa=87&amp;vtp=1&amp;vaab=1&amp;bbb=1&amp;hb=1"/>
              <p:cNvSpPr/>
              <p:nvPr/>
            </p:nvSpPr>
            <p:spPr>
              <a:xfrm>
                <a:off x="539496" y="3130264"/>
                <a:ext cx="8531352" cy="12070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与浆液的接触面积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N.221_1#a422060c2.blank?vaa=1&amp;vcp=1&amp;vis=1&amp;pid=a4ac6bf9a&amp;color=0,0,0&amp;vpa=87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0264"/>
                <a:ext cx="8531352" cy="1207072"/>
              </a:xfrm>
              <a:prstGeom prst="rect">
                <a:avLst/>
              </a:prstGeom>
              <a:blipFill rotWithShape="1">
                <a:blip r:embed="rId5"/>
                <a:stretch>
                  <a:fillRect l="-4" t="-29" r="6" b="-6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22_1#a422060c2.blank?vaa=1&amp;vcp=1&amp;vis=1&amp;pid=a4ac6bf9a&amp;color=0,0,0&amp;vpa=88&amp;vtp=1&amp;vaab=1&amp;bbb=1"/>
              <p:cNvSpPr/>
              <p:nvPr/>
            </p:nvSpPr>
            <p:spPr>
              <a:xfrm>
                <a:off x="2670714" y="4510881"/>
                <a:ext cx="4743895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温度过高，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的溶解度降低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N.222_1#a422060c2.blank?vaa=1&amp;vcp=1&amp;vis=1&amp;pid=a4ac6bf9a&amp;color=0,0,0&amp;vpa=8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0714" y="4510881"/>
                <a:ext cx="4743895" cy="410782"/>
              </a:xfrm>
              <a:prstGeom prst="rect">
                <a:avLst/>
              </a:prstGeom>
              <a:blipFill rotWithShape="1">
                <a:blip r:embed="rId6"/>
                <a:stretch>
                  <a:fillRect l="-11" t="-116" r="7" b="-5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223_1#f732cc9af?iti=92&amp;htil=18&amp;vaa=1&amp;vcp=1&amp;vis=1&amp;pid=a4ac6bf9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4970" y="1892776"/>
            <a:ext cx="2880360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23_2#f732cc9af?iti=92&amp;htil=18&amp;vaa=1&amp;vcp=1&amp;vis=1&amp;pid=a4ac6bf9a&amp;color=0,0,0&amp;vtp=1&amp;vaab=1&amp;bbb=1"/>
          <p:cNvSpPr/>
          <p:nvPr/>
        </p:nvSpPr>
        <p:spPr>
          <a:xfrm>
            <a:off x="9877969" y="434235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23_3#f732cc9af?htil=18&amp;sp=1&amp;vaa=1&amp;vcp=1&amp;vis=1&amp;pid=a4ac6bf9a&amp;color=0,0,0&amp;vtp=1&amp;vaab=1&amp;bt=1&amp;bbb=1&amp;hb=1"/>
              <p:cNvSpPr/>
              <p:nvPr/>
            </p:nvSpPr>
            <p:spPr>
              <a:xfrm>
                <a:off x="539496" y="1865344"/>
                <a:ext cx="81015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②其他条件相同时，脱硫率受浆液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的影响如图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。浆液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高于5.6时，脱硫率随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升高而下降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223_3#f732cc9af?htil=18&amp;sp=1&amp;vaa=1&amp;vcp=1&amp;vis=1&amp;pid=a4ac6bf9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810158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1035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24_1#f732cc9af.blank?vaa=1&amp;vcp=1&amp;vis=1&amp;pid=a4ac6bf9a&amp;color=0,0,0&amp;vpa=89&amp;vtp=1&amp;vaab=1&amp;bbb=1&amp;hb=1"/>
              <p:cNvSpPr/>
              <p:nvPr/>
            </p:nvSpPr>
            <p:spPr>
              <a:xfrm>
                <a:off x="539496" y="3130264"/>
                <a:ext cx="8101584" cy="184715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升高，浆液酸性减弱，溶解的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，导致脱硫率下降，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吸收质量增大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，导致脱硫率上升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，但前者的影响大于后者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N.224_1#f732cc9af.blank?vaa=1&amp;vcp=1&amp;vis=1&amp;pid=a4ac6bf9a&amp;color=0,0,0&amp;vpa=89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0264"/>
                <a:ext cx="8101584" cy="1847152"/>
              </a:xfrm>
              <a:prstGeom prst="rect">
                <a:avLst/>
              </a:prstGeom>
              <a:blipFill rotWithShape="1">
                <a:blip r:embed="rId5"/>
                <a:stretch>
                  <a:fillRect l="-5" t="-19" b="-3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25_1#be2bed7ac?vaa=1&amp;vcp=1&amp;vis=1&amp;pid=b15eb9a77&amp;color=0,0,0&amp;vtp=1&amp;vaab=1&amp;bt=1&amp;bbb=1&amp;hb=1"/>
              <p:cNvSpPr/>
              <p:nvPr/>
            </p:nvSpPr>
            <p:spPr>
              <a:xfrm>
                <a:off x="539496" y="92986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（5）所得石膏产品中混有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。请补充完整检验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的实验方案：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取少量所得产品，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说明产品中混有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。（必须使用的试剂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225_1#be2bed7ac?vaa=1&amp;vcp=1&amp;vis=1&amp;pid=b15eb9a7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986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820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226_1#be2bed7ac.blank?vaa=1&amp;vcp=1&amp;vis=1&amp;pid=b15eb9a77&amp;color=0,0,0&amp;vpa=90&amp;vtp=1&amp;vaab=1&amp;bbb=1&amp;hb=1"/>
              <p:cNvSpPr/>
              <p:nvPr/>
            </p:nvSpPr>
            <p:spPr>
              <a:xfrm>
                <a:off x="539496" y="1547082"/>
                <a:ext cx="11109960" cy="12070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加入稀盐酸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，将产生的气体通入稀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溶液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，紫红色褪去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（或变浅）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AN.226_1#be2bed7ac.blank?vaa=1&amp;vcp=1&amp;vis=1&amp;pid=b15eb9a77&amp;color=0,0,0&amp;vpa=9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7082"/>
                <a:ext cx="11109960" cy="1207072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3" b="-6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225_2#be2bed7ac?iti=93&amp;vaa=1&amp;vcp=1&amp;vis=1&amp;pid=b15eb9a7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7480" y="3551650"/>
            <a:ext cx="679399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225_3#be2bed7ac?iti=93&amp;vaa=1&amp;vcp=1&amp;vis=1&amp;pid=b15eb9a77&amp;color=0,0,0&amp;vtp=1&amp;vaab=1&amp;bbb=1"/>
          <p:cNvSpPr/>
          <p:nvPr/>
        </p:nvSpPr>
        <p:spPr>
          <a:xfrm>
            <a:off x="5787295" y="536114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3155</Words>
  <Application>Microsoft Office PowerPoint</Application>
  <PresentationFormat>宽屏</PresentationFormat>
  <Paragraphs>666</Paragraphs>
  <Slides>96</Slides>
  <Notes>92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96</vt:i4>
      </vt:variant>
    </vt:vector>
  </HeadingPairs>
  <TitlesOfParts>
    <vt:vector size="105" baseType="lpstr">
      <vt:lpstr>Arial (正文)</vt:lpstr>
      <vt:lpstr>华文隶书</vt:lpstr>
      <vt:lpstr>宋体</vt:lpstr>
      <vt:lpstr>微软雅黑</vt:lpstr>
      <vt:lpstr>Arial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10</cp:revision>
  <dcterms:created xsi:type="dcterms:W3CDTF">2024-11-25T02:50:00Z</dcterms:created>
  <dcterms:modified xsi:type="dcterms:W3CDTF">2025-07-23T07:27:08Z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0096E514389E4ECEBD9B3F909410787C_12</vt:lpwstr>
  </property>
  <property fmtid="{D5CDD505-2E9C-101B-9397-08002B2CF9AE}" pid="3" name="KSOProductBuildVer">
    <vt:lpwstr>2052-12.1.0.18912</vt:lpwstr>
  </property>
</Properties>
</file>