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0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1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06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030B35-6A05-F0F0-9BC6-718C8885D39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4B43AD-0B60-4DF0-B30B-8292C68240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D3A77CCC-6EFC-8308-9205-E5C1ACDD4DC6}"/>
              </a:ext>
            </a:extLst>
          </p:cNvPr>
          <p:cNvSpPr/>
          <p:nvPr userDrawn="1"/>
        </p:nvSpPr>
        <p:spPr>
          <a:xfrm>
            <a:off x="301752" y="54864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2F1F0C6C-6BAD-6A04-9820-049307CFEF80}"/>
              </a:ext>
            </a:extLst>
          </p:cNvPr>
          <p:cNvSpPr/>
          <p:nvPr userDrawn="1"/>
        </p:nvSpPr>
        <p:spPr>
          <a:xfrm>
            <a:off x="1408176" y="54864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00C6B8-9E06-4929-8325-6B247328CC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5453C34F-28C3-A9C4-BB41-7FBAD2E255F1}"/>
              </a:ext>
            </a:extLst>
          </p:cNvPr>
          <p:cNvSpPr/>
          <p:nvPr userDrawn="1"/>
        </p:nvSpPr>
        <p:spPr>
          <a:xfrm>
            <a:off x="301752" y="54864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EDC2FCAF-95A0-AA37-B039-38547337101B}"/>
              </a:ext>
            </a:extLst>
          </p:cNvPr>
          <p:cNvSpPr/>
          <p:nvPr userDrawn="1"/>
        </p:nvSpPr>
        <p:spPr>
          <a:xfrm>
            <a:off x="1408176" y="54864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71C95F93-E89D-FD7D-AC3D-5DDD98F90058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0f6885d1?vcp=1&amp;pid=49994b5f3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无脊椎动物</a:t>
            </a:r>
            <a:endParaRPr lang="en-US" altLang="zh-CN" sz="3200" dirty="0"/>
          </a:p>
        </p:txBody>
      </p:sp>
      <p:sp>
        <p:nvSpPr>
          <p:cNvPr id="3" name="P_4_BD#e7a1dffa6?sp=1&amp;vcp=1&amp;pid=70f6885d1&amp;color=0,0,0&amp;vtp=1&amp;vaab=1&amp;bbb=1"/>
          <p:cNvSpPr/>
          <p:nvPr/>
        </p:nvSpPr>
        <p:spPr>
          <a:xfrm>
            <a:off x="539496" y="1205467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（1）无脊椎动物类群比较</a:t>
            </a:r>
            <a:endParaRPr lang="en-US" altLang="zh-CN" sz="2800" dirty="0"/>
          </a:p>
        </p:txBody>
      </p:sp>
      <p:graphicFrame>
        <p:nvGraphicFramePr>
          <p:cNvPr id="11" name="P_4_BD#e7a1dffa6?colgroup=3,4,10,10&amp;vcp=1&amp;pid=70f6885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06170"/>
              </p:ext>
            </p:extLst>
          </p:nvPr>
        </p:nvGraphicFramePr>
        <p:xfrm>
          <a:off x="539496" y="1826050"/>
          <a:ext cx="11064240" cy="445795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腔肠动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身体呈辐射对称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有刺细胞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有些可食用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珊瑚虫分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泌物形成珊瑚礁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扁形动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涡虫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身体呈两侧对称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背腹扁平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多数寄生在人或动物体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线虫动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身体细长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呈圆柱形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体表有角质层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秀丽隐杆线虫是重要的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实验动物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蛔虫寄生人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体造成危害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4_BD#e7a1dffa6?colgroup=3,4,10,10&amp;vcp=1&amp;pid=70f6885d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38687"/>
              </p:ext>
            </p:extLst>
          </p:nvPr>
        </p:nvGraphicFramePr>
        <p:xfrm>
          <a:off x="539496" y="2176430"/>
          <a:ext cx="11064240" cy="319068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环节动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身体由许多相似的体节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蚯蚓提高土壤肥力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蛭中提取蛭素制药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软体动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柔软的身体表面有外套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大多具有贝壳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动器官是足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螺可传播血吸虫病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e7a1dffa6?colgroup=3,4,10,10&amp;vcp=1&amp;pid=70f6885d1&amp;color=0,0,0&amp;vtp=1&amp;vaab=1&amp;bt=1&amp;bbb=1">
            <a:extLst>
              <a:ext uri="{FF2B5EF4-FFF2-40B4-BE49-F238E27FC236}">
                <a16:creationId xmlns:a16="http://schemas.microsoft.com/office/drawing/2014/main" id="{AAD19C46-0BBD-6BBD-9652-3F47D63129C7}"/>
              </a:ext>
            </a:extLst>
          </p:cNvPr>
          <p:cNvSpPr txBox="1"/>
          <p:nvPr/>
        </p:nvSpPr>
        <p:spPr>
          <a:xfrm>
            <a:off x="10885591" y="14680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4_BD#e7a1dffa6?colgroup=3,4,10,10&amp;vcp=1&amp;pid=70f6885d1&amp;color=0,0,0&amp;vtp=1&amp;vaab=1&amp;bt=1&amp;bbb=1&amp;hb=1">
            <a:extLst>
              <a:ext uri="{FF2B5EF4-FFF2-40B4-BE49-F238E27FC236}">
                <a16:creationId xmlns:a16="http://schemas.microsoft.com/office/drawing/2014/main" id="{C3AE675C-D5BC-9A25-F3B4-2E0BEDFA2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089030"/>
              </p:ext>
            </p:extLst>
          </p:nvPr>
        </p:nvGraphicFramePr>
        <p:xfrm>
          <a:off x="539496" y="1750704"/>
          <a:ext cx="11064240" cy="270294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节肢动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蜘蛛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体表有坚韧的外骨骼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身体和附肢都分节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蝇是经典的实验动物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4_BD#e7a1dffa6?colgroup=3,4,10,10&amp;vcp=1&amp;pid=70f6885d1&amp;color=0,0,0&amp;vtp=1&amp;vaab=1&amp;bt=1&amp;bbb=1&amp;hb=1">
            <a:extLst>
              <a:ext uri="{FF2B5EF4-FFF2-40B4-BE49-F238E27FC236}">
                <a16:creationId xmlns:a16="http://schemas.microsoft.com/office/drawing/2014/main" id="{AAEE4647-37BC-770E-D064-FA1E51986BE5}"/>
              </a:ext>
            </a:extLst>
          </p:cNvPr>
          <p:cNvSpPr txBox="1"/>
          <p:nvPr/>
        </p:nvSpPr>
        <p:spPr>
          <a:xfrm>
            <a:off x="9063736" y="105161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P_4_BD#e7a1dffa6?sp=1&amp;vcp=1&amp;pid=70f6885d1&amp;color=0,0,0&amp;vtp=1&amp;vaab=1&amp;bbb=1&amp;hb=1">
            <a:extLst>
              <a:ext uri="{FF2B5EF4-FFF2-40B4-BE49-F238E27FC236}">
                <a16:creationId xmlns:a16="http://schemas.microsoft.com/office/drawing/2014/main" id="{BADDB4FE-4AEB-C254-3976-554592E7EFBE}"/>
              </a:ext>
            </a:extLst>
          </p:cNvPr>
          <p:cNvSpPr/>
          <p:nvPr/>
        </p:nvSpPr>
        <p:spPr>
          <a:xfrm>
            <a:off x="539496" y="4591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（2）蛔虫适于寄生生活的特征：体表有角质层、消化管结构简单、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生殖器官发达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6926722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7a1dffa6?sp=1&amp;vcp=1&amp;pid=70f6885d1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（3）昆虫的特征：大多数昆虫都有翅，能飞行。身体分为头、胸、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腹三部分，运动器官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翅和足都生在胸部。外骨骼是覆盖在昆虫身体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表面的坚韧的外壳，有保护和支持内部柔软器官、防止体内水分蒸发的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作用。昆虫是无脊椎动物中唯一会飞的类群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（4）呼吸：蚯蚓——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湿润的体壁；软体动物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鳃；节肢动物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鳃或气管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fc56e26f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脊椎动物</a:t>
            </a:r>
            <a:endParaRPr lang="en-US" altLang="zh-CN" sz="3200" dirty="0"/>
          </a:p>
        </p:txBody>
      </p:sp>
      <p:sp>
        <p:nvSpPr>
          <p:cNvPr id="3" name="P_4_BD#7d9edec1f?sp=1&amp;vcp=1&amp;pid=4fc56e26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（1）脊椎动物类群比较</a:t>
            </a:r>
            <a:endParaRPr lang="en-US" altLang="zh-CN" sz="2800" dirty="0"/>
          </a:p>
        </p:txBody>
      </p:sp>
      <p:graphicFrame>
        <p:nvGraphicFramePr>
          <p:cNvPr id="14" name="P_4_BD#7d9edec1f?colgroup=2,5,5,5,4,6&amp;vcp=1&amp;pid=4fc56e26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735024"/>
              </p:ext>
            </p:extLst>
          </p:nvPr>
        </p:nvGraphicFramePr>
        <p:xfrm>
          <a:off x="539496" y="1958766"/>
          <a:ext cx="11055096" cy="277025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身体呈流线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两侧大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多有侧线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被覆鳞片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典型的水生脊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椎动物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4_BD#7d9edec1f?colgroup=2,5,5,5,4,6&amp;vcp=1&amp;pid=4fc56e26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273009"/>
              </p:ext>
            </p:extLst>
          </p:nvPr>
        </p:nvGraphicFramePr>
        <p:xfrm>
          <a:off x="539496" y="1274476"/>
          <a:ext cx="11055096" cy="5013644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幼体生活在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生活在潮湿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近水的陆地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皮肤裸露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辅助呼吸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由水生过渡到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陆生的类群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生殖过程离不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爬行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体表覆盖有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鳞片或甲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外有坚硬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真正生活在陆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地的生物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7d9edec1f?colgroup=2,5,5,5,4,6&amp;vcp=1&amp;pid=4fc56e26f&amp;color=0,0,0&amp;vtp=1&amp;vaab=1&amp;bt=1&amp;bbb=1">
            <a:extLst>
              <a:ext uri="{FF2B5EF4-FFF2-40B4-BE49-F238E27FC236}">
                <a16:creationId xmlns:a16="http://schemas.microsoft.com/office/drawing/2014/main" id="{FD79A4DE-F4DA-C53C-E912-19668DF02FA7}"/>
              </a:ext>
            </a:extLst>
          </p:cNvPr>
          <p:cNvSpPr txBox="1"/>
          <p:nvPr/>
        </p:nvSpPr>
        <p:spPr>
          <a:xfrm>
            <a:off x="10876447" y="5660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4_BD#7d9edec1f?colgroup=2,5,5,5,4,6&amp;vcp=1&amp;pid=4fc56e26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673810"/>
              </p:ext>
            </p:extLst>
          </p:nvPr>
        </p:nvGraphicFramePr>
        <p:xfrm>
          <a:off x="539496" y="1558194"/>
          <a:ext cx="11055096" cy="444620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适于空中飞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身体大多呈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流线型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覆羽毛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是脊椎动物中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种类数量仅次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于鱼的一个类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各种环境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体表被毛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牙齿分化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牙齿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生物界最高等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7d9edec1f?colgroup=2,5,5,5,4,6&amp;vcp=1&amp;pid=4fc56e26f&amp;color=0,0,0&amp;vtp=1&amp;vaab=1&amp;bt=1&amp;bbb=1">
            <a:extLst>
              <a:ext uri="{FF2B5EF4-FFF2-40B4-BE49-F238E27FC236}">
                <a16:creationId xmlns:a16="http://schemas.microsoft.com/office/drawing/2014/main" id="{064C886D-E6E6-605E-3FB8-B349D7816CCD}"/>
              </a:ext>
            </a:extLst>
          </p:cNvPr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9edec1f?sp=1&amp;vcp=1&amp;pid=4fc56e26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（2）鸟类适于空中飞行生活的特征：身体呈流线型，减少空气的阻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力；体表被覆羽毛；前肢特化成翼；胸骨突出，形成龙骨突；气囊的存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在使其具有双重呼吸的功能（具有散热作用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心脏发达；胸肌发达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食量大，粪便及时排出等。鸟类有喙无齿，心脏有4腔，卵生，体温恒定。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（3）哺乳动物：体表有毛；牙齿分化为门齿、犬齿（食肉类）、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臼齿；胎生、哺乳；体温恒定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7a5864e8?vcp=1&amp;pid=49994b5f3&amp;color=0,170,129&amp;vtp=1&amp;vaab=1&amp;bt=1&amp;bbb=1"/>
          <p:cNvSpPr/>
          <p:nvPr/>
        </p:nvSpPr>
        <p:spPr>
          <a:xfrm>
            <a:off x="539496" y="554400"/>
            <a:ext cx="11109960" cy="59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昆虫的生殖和发育</a:t>
            </a:r>
            <a:endParaRPr lang="en-US" altLang="zh-CN" sz="3200" dirty="0"/>
          </a:p>
        </p:txBody>
      </p:sp>
      <p:sp>
        <p:nvSpPr>
          <p:cNvPr id="3" name="P_4_BD#c2515e5f3?sp=1&amp;vcp=1&amp;pid=57a5864e8&amp;color=0,0,0&amp;vtp=1&amp;vaab=1&amp;bbb=1&amp;hb=1"/>
          <p:cNvSpPr/>
          <p:nvPr/>
        </p:nvSpPr>
        <p:spPr>
          <a:xfrm>
            <a:off x="539496" y="120201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（1）变态发育：幼虫与成虫的形态结构和生活习性差异很大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样的发育过程称为变态发育。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（2）家蚕的一生要经过卵、幼虫、蛹、成虫四个时期，这种发育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过程称为完全变态，如蜜蜂、菜粉蝶、蝇、蚊的发育。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（3）蝗虫的发育过程经过卵、若虫、成虫三个时期，这种发育过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程称为不完全变态，如蟋蟀、蝼蛄、螳螂的发育。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（4）昆虫的体表有一层坚硬的外骨骼，能保护和支持体内柔软器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官，并防止体内水分散失，但它不能随着虫体生长而生长，所以在昆虫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的生长发育过程中，会出现蜕皮现象。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78e72d5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两栖动物的生殖和发育</a:t>
            </a:r>
            <a:endParaRPr lang="en-US" altLang="zh-CN" sz="3200" dirty="0"/>
          </a:p>
        </p:txBody>
      </p:sp>
      <p:sp>
        <p:nvSpPr>
          <p:cNvPr id="3" name="P_4_BD#c7d728876?sp=1&amp;vcp=1&amp;pid=278e72d5e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（1）两栖动物是指幼体生活在水中，用鳃呼吸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，成体水陆两栖生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，用肺呼吸、用皮肤辅助呼吸的一类动物，代表动物有青蛙、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蟾蜍、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蝾螈等。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（2）青蛙的生殖方式是经过雌雄蛙抱对并在水中完成受精，这种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受精方式叫体外受精。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（3）变态发育：青蛙的发育过程中要经过受精卵、蝌蚪、幼蛙、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成蛙四个阶段。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（4）特点：卵生、体外受精、有性生殖、变态发育。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49994b5f3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9994b5f3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cfa9fc44?vcp=1&amp;pid=49994b5f3&amp;color=0,170,129&amp;vtp=1&amp;vaab=1&amp;bt=1&amp;bbb=1"/>
          <p:cNvSpPr/>
          <p:nvPr/>
        </p:nvSpPr>
        <p:spPr>
          <a:xfrm>
            <a:off x="539496" y="554400"/>
            <a:ext cx="11109960" cy="6371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鸟类的生殖和发育</a:t>
            </a:r>
            <a:endParaRPr lang="en-US" altLang="zh-CN" sz="3200" dirty="0"/>
          </a:p>
        </p:txBody>
      </p:sp>
      <p:sp>
        <p:nvSpPr>
          <p:cNvPr id="3" name="P_4_BD#6bba1def3?sp=1&amp;vcp=1&amp;pid=2cfa9fc44&amp;color=0,0,0&amp;vtp=1&amp;vaab=1&amp;bbb=1&amp;hb=1"/>
          <p:cNvSpPr/>
          <p:nvPr/>
        </p:nvSpPr>
        <p:spPr>
          <a:xfrm>
            <a:off x="539496" y="1265106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（1）鸟类的繁殖行为一般包括求偶、交配、筑巢、产卵、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孵卵、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育雏等阶段。</a:t>
            </a:r>
          </a:p>
          <a:p>
            <a:pPr latinLnBrk="1">
              <a:lnSpc>
                <a:spcPts val="48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（2）鸟卵的结构及作用</a:t>
            </a:r>
            <a:endParaRPr lang="en-US" altLang="zh-CN" sz="2800" dirty="0"/>
          </a:p>
        </p:txBody>
      </p:sp>
      <p:pic>
        <p:nvPicPr>
          <p:cNvPr id="5" name="P_4_BD#6bba1def3?htil=1&amp;vcp=1&amp;pid=2cfa9fc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424" y="3205397"/>
            <a:ext cx="4416552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4_BD#6bba1def3?htil=1&amp;vcp=1&amp;pid=2cfa9fc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3720" y="4284389"/>
            <a:ext cx="393192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bba1def3?sp=1&amp;vcp=1&amp;pid=2cfa9fc44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（3）体内受精：雄鸟将精子送入雌鸟体内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，与雌鸟体内的卵细胞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，形成受精卵。与体外受精相比，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提高了受精率。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（4）筑巢是鸟类繁殖活动的一个显著特点。鸟巢的主要作用就是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为鸟类提供繁殖和育雏的场所。有的鸟不筑巢、不孵卵、不育雏，如杜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鹃将自己的卵产在其他鸟类的鸟巢内，让其代为孵卵和育雏。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（5）鸟类的胚胎在雌鸟体内就已经开始发育了，当卵产出体外后，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由于外界温度低于鸟的体温，胚胎会停止发育；在雌雄鸟的交替孵化下，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胚胎才可以继续发育。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（6）孵化出的雏鸟有早成鸟和晚成鸟，晚成鸟需要亲鸟育雏。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23e195f1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病毒</a:t>
            </a:r>
            <a:endParaRPr lang="en-US" altLang="zh-CN" sz="3200" dirty="0"/>
          </a:p>
        </p:txBody>
      </p:sp>
      <p:sp>
        <p:nvSpPr>
          <p:cNvPr id="3" name="P_4_BD#3c1b9806c?sp=1&amp;vcp=1&amp;pid=023e195f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（1）病毒的结构非常简单，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由蛋白质外壳和内部的遗传物质组成，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没有细胞结构。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（2）病毒不能独立生活，必须寄生在生物的活细胞里。病毒按其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寄生的生物细胞分为动物病毒、植物病毒和细菌病毒（又叫噬菌体）。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病毒一旦离开活的细胞，通常会变成结晶体。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c1b9806c?sp=1&amp;vcp=1&amp;pid=023e195f1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（3）病毒的繁殖方式：依靠自己的遗传物质中的遗传信息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所寄生的活细胞内的物质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，制造出新的病毒，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形式是自我复制。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（4）有的病毒对人类有益，有的病毒对人类有害。科学家将病毒进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行人工减毒处理制成疫苗，能有效治疗一些传染病；科学家让病毒携带动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植物或微生物的某些基因进入正常细胞，达到转基因或基因治疗的目的。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8f7f2d61?vcp=1&amp;pid=49994b5f3&amp;color=0,170,129&amp;vtp=1&amp;vaab=1&amp;bt=1&amp;bbb=1"/>
          <p:cNvSpPr/>
          <p:nvPr/>
        </p:nvSpPr>
        <p:spPr>
          <a:xfrm>
            <a:off x="539496" y="554400"/>
            <a:ext cx="11109960" cy="545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4_BD#4a0a5641b?sp=1&amp;vcp=1&amp;pid=08f7f2d61&amp;color=0,0,0&amp;vtp=1&amp;vaab=1&amp;bbb=1&amp;hb=1"/>
              <p:cNvSpPr/>
              <p:nvPr/>
            </p:nvSpPr>
            <p:spPr>
              <a:xfrm>
                <a:off x="539496" y="1152293"/>
                <a:ext cx="11109960" cy="5154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（1）细菌个体微小，为单细胞生物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，要用高倍显微镜或电子显微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镜才能观察到它的形态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，可分为球菌、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杆菌和螺旋菌三种。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（2）细菌具有细胞壁、细胞膜、细胞质和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成形的细胞核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，属于原核生物。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有些细菌的细胞壁外有荚膜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（保护作用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），有些细菌有鞭毛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用于在水中游动），有些细菌能形成抵抗不良环境的休眠体，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叫芽孢。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（3）细菌没有叶绿体，大多数细菌只能利用现成的有机物生活，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并把有机物分解为简单的无机物，是生态系统中的分解者。其主要营养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方式为异养，包括腐生和寄生两种。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（4）细菌的生殖方式是分裂生殖。芽孢是休眠体而不是生殖细胞。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4_BD#4a0a5641b?sp=1&amp;vcp=1&amp;pid=08f7f2d6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2293"/>
                <a:ext cx="11109960" cy="5154232"/>
              </a:xfrm>
              <a:prstGeom prst="rect">
                <a:avLst/>
              </a:prstGeom>
              <a:blipFill>
                <a:blip r:embed="rId3"/>
                <a:stretch>
                  <a:fillRect l="-1976" t="-1655" r="-4116" b="-41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8fc923b5?vcp=1&amp;pid=49994b5f3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真菌</a:t>
            </a:r>
            <a:endParaRPr lang="en-US" altLang="zh-CN" sz="3200" dirty="0"/>
          </a:p>
        </p:txBody>
      </p:sp>
      <p:sp>
        <p:nvSpPr>
          <p:cNvPr id="3" name="P_4_BD#070c3414e?sp=1&amp;vcp=1&amp;pid=a8fc923b5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（1）真菌有单细胞的酵母菌，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也有多细胞的霉菌和蘑菇。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（2）真菌细胞都有细胞壁、细胞膜、细胞质、细胞核；真菌、植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物和动物都属于真核生物。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（3）真菌细胞内没有叶绿体，只能利用现成的有机物生活。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（4）单细胞真菌的生殖方式有分裂生殖、出芽生殖，多细胞真菌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用孢子繁殖后代。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70c3414e?sp=1&amp;vcp=1&amp;pid=a8fc923b5&amp;color=0,0,0&amp;vtp=1&amp;vaab=1&amp;bbb=1&amp;hb=1">
            <a:extLst>
              <a:ext uri="{FF2B5EF4-FFF2-40B4-BE49-F238E27FC236}">
                <a16:creationId xmlns:a16="http://schemas.microsoft.com/office/drawing/2014/main" id="{4421DE68-66B6-AD2F-95E9-5ADDDCA4CA3B}"/>
              </a:ext>
            </a:extLst>
          </p:cNvPr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（5）霉菌由菌丝组成，地下部分是营养菌丝，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负责吸收营养物质；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地上部分的直立菌丝着生孢子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。青霉是霉菌的一种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，孢子着生在直立菌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丝的顶端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，颜色是青绿色，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呈扫帚状。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（6）细菌和真菌在自然界中的作用：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①营腐生生活的细菌和真菌作为分解者参与物质循环；②营寄生生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活的细菌和真菌能引起动植物和人患病；③与动植物共生。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共生指一种生物与另一种生物共同生活在一起，相互依赖、彼此有利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的现象。如真菌与藻类共生形成地衣，豆科植物和根瘤菌共生形成根瘤。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60363857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a4b373ab?vcp=1&amp;pid=49994b5f3&amp;color=0,170,129&amp;vtp=1&amp;vaab=1&amp;bt=1&amp;bbb=1"/>
          <p:cNvSpPr/>
          <p:nvPr/>
        </p:nvSpPr>
        <p:spPr>
          <a:xfrm>
            <a:off x="539496" y="554400"/>
            <a:ext cx="11109960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细菌和真菌的培养</a:t>
            </a:r>
            <a:endParaRPr lang="en-US" altLang="zh-CN" sz="3200" dirty="0"/>
          </a:p>
        </p:txBody>
      </p:sp>
      <p:sp>
        <p:nvSpPr>
          <p:cNvPr id="3" name="P_4_BD#7d7159d9d?sp=1&amp;vcp=1&amp;pid=8a4b373ab&amp;color=0,0,0&amp;vtp=1&amp;vaab=1&amp;bbb=1&amp;hb=1"/>
          <p:cNvSpPr/>
          <p:nvPr/>
        </p:nvSpPr>
        <p:spPr>
          <a:xfrm>
            <a:off x="539496" y="1205717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（1）一个细菌或真菌繁殖后形成的肉眼可见的集合体，叫菌落。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：较小，表面光滑黏稠或粗糙干燥，白色。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：较大，呈绒毛状、絮状、蛛网状，有红、绿、黄、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褐、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黑等颜色。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（2）培养细菌或真菌的四个步骤：①配制培养基；②高温灭菌冷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却；③接种；④培养。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（3）细菌和真菌的生存需要一定的条件：①水分；②适宜的温度；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③有机物（营养物质）等。另外，有些细菌或真菌需氧，而有些则厌氧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（即有氧时生命活动受抑制）。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7159d9d?sp=1&amp;vcp=1&amp;pid=8a4b373a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（4）荷兰人列文·虎克首先发现细菌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。法国科学家巴斯德利用鹅颈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瓶实验证明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：细菌不是自然发生的，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而是由原来已经存在的细菌产生的；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他还发现了乳酸菌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（细菌）和酵母菌（单细胞真菌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），提出了巴氏消毒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法和防止手术感染的方法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，被称为“微生物学之父”。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04cf3bc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微生物与人类的关系</a:t>
            </a:r>
            <a:endParaRPr lang="en-US" altLang="zh-CN" sz="3200" dirty="0"/>
          </a:p>
        </p:txBody>
      </p:sp>
      <p:pic>
        <p:nvPicPr>
          <p:cNvPr id="3" name="P_4_BD#d3822e22c?htil=2&amp;vcp=1&amp;pid=904cf3b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6441" y="1400655"/>
            <a:ext cx="5074920" cy="46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d3822e22c?htil=2&amp;sp=1&amp;vcp=1&amp;pid=904cf3bce&amp;color=0,0,0&amp;vtp=1&amp;vaab=1&amp;bbb=1&amp;hb=1"/>
          <p:cNvSpPr/>
          <p:nvPr/>
        </p:nvSpPr>
        <p:spPr>
          <a:xfrm>
            <a:off x="539496" y="1263495"/>
            <a:ext cx="590702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（1）微生物一般指个体微小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构简单的生物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，主要包括病毒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和真菌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有些微生物使人患病：寄生于人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，如艾滋病病毒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；非寄生于人体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，如黄曲霉。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8c7a135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认识生物的多样性</a:t>
            </a:r>
            <a:endParaRPr lang="en-US" altLang="zh-CN" sz="3200" dirty="0"/>
          </a:p>
        </p:txBody>
      </p:sp>
      <p:sp>
        <p:nvSpPr>
          <p:cNvPr id="3" name="P_4_BD#c572bae55?sp=1&amp;vcp=1&amp;pid=88c7a135e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（1）生物多样性的内涵：生物种类的多样性、基因的多样性、生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态系统的多样性。生物种类的多样性实质上是基因的多样性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（2）生物种类多样性、基因多样性、生态系统多样性三者间的关系：</a:t>
            </a:r>
            <a:endParaRPr kumimoji="0" lang="en-US" altLang="zh-CN" sz="28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基因多样性决定生物种类多样性，生物种类多样性的实质是基因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生物种类多样性影响生态系统多样性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生态系统遭到破坏时也会加速生物种类多样性和基因多样性的丧失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3822e22c?sp=1&amp;vcp=1&amp;pid=904cf3bce&amp;color=0,0,0&amp;mp=1&amp;vtp=1&amp;vaab=1&amp;bt=1&amp;bbb=1"/>
          <p:cNvSpPr/>
          <p:nvPr/>
        </p:nvSpPr>
        <p:spPr>
          <a:xfrm>
            <a:off x="539496" y="1416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（2）不同微生物比较：</a:t>
            </a:r>
            <a:endParaRPr lang="en-US" altLang="zh-CN" sz="2800" dirty="0"/>
          </a:p>
        </p:txBody>
      </p:sp>
      <p:graphicFrame>
        <p:nvGraphicFramePr>
          <p:cNvPr id="30" name="P_4_BD#d3822e22c?colgroup=3,3,10,9,3&amp;vcp=1&amp;pid=904cf3bce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43457"/>
              </p:ext>
            </p:extLst>
          </p:nvPr>
        </p:nvGraphicFramePr>
        <p:xfrm>
          <a:off x="539497" y="2102929"/>
          <a:ext cx="11112011" cy="3324988"/>
        </p:xfrm>
        <a:graphic>
          <a:graphicData uri="http://schemas.openxmlformats.org/drawingml/2006/table">
            <a:tbl>
              <a:tblPr/>
              <a:tblGrid>
                <a:gridCol w="142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9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1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没有成形的细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特别结构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荚膜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4_BD#d3822e22c?colgroup=3,3,10,9,3&amp;vcp=1&amp;pid=904cf3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341048"/>
              </p:ext>
            </p:extLst>
          </p:nvPr>
        </p:nvGraphicFramePr>
        <p:xfrm>
          <a:off x="539497" y="1280826"/>
          <a:ext cx="11112011" cy="5000944"/>
        </p:xfrm>
        <a:graphic>
          <a:graphicData uri="http://schemas.openxmlformats.org/drawingml/2006/table">
            <a:tbl>
              <a:tblPr/>
              <a:tblGrid>
                <a:gridCol w="142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9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1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有单细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胞有多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孢子生殖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酵母菌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出芽生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无细胞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蛋白质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传物质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靠自己遗传物质中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的遗传信息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利用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寄主细胞内的物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制造出新病毒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d3822e22c?colgroup=3,3,10,9,3&amp;vcp=1&amp;pid=904cf3bce&amp;color=0,0,0&amp;mp=1&amp;vtp=1&amp;vaab=1&amp;bt=1&amp;bbb=1">
            <a:extLst>
              <a:ext uri="{FF2B5EF4-FFF2-40B4-BE49-F238E27FC236}">
                <a16:creationId xmlns:a16="http://schemas.microsoft.com/office/drawing/2014/main" id="{BFC44B2D-C165-6F0E-D618-EFA4A3929DFD}"/>
              </a:ext>
            </a:extLst>
          </p:cNvPr>
          <p:cNvSpPr txBox="1"/>
          <p:nvPr/>
        </p:nvSpPr>
        <p:spPr>
          <a:xfrm>
            <a:off x="10933363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42cd5ada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保护生态系统多样性</a:t>
            </a:r>
            <a:endParaRPr lang="en-US" altLang="zh-CN" sz="3200" dirty="0"/>
          </a:p>
        </p:txBody>
      </p:sp>
      <p:sp>
        <p:nvSpPr>
          <p:cNvPr id="3" name="P_4_BD#ba0b47014?sp=1&amp;vcp=1&amp;pid=e42cd5ad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（1）我国是裸子植物最丰富的国家，被称为“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裸子植物的故乡”。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（2）我国特产珍稀动植物：大熊猫、金丝猴、扭角羚、褐马鸡、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扬子鳄、银杉、珙桐等。其中扬子鳄、银杉、珙桐都是“活化石”，珙桐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又被称为“鸽子树”。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（3）生物多样性面临威胁的原因：乱砍滥伐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、乱捕滥杀（偷猎）、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环境污染、外来物种入侵。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a0b47014?sp=1&amp;vcp=1&amp;pid=e42cd5ad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（4）保护生物的栖息环境，保护生态系统的多样性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，是保护生物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多样性的根本措施。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（5）建立自然保护区是保护生物多样性最为有效的措施。自然保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护区是“天然基因库”，是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“天然实验室”，是“活的自然博物馆”。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a5f53dcb?vcp=1&amp;pid=49994b5f3&amp;color=0,170,129&amp;vtp=1&amp;vaab=1&amp;bt=1&amp;bbb=1"/>
          <p:cNvSpPr/>
          <p:nvPr/>
        </p:nvSpPr>
        <p:spPr>
          <a:xfrm>
            <a:off x="539496" y="554400"/>
            <a:ext cx="11109960" cy="585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生物的分类</a:t>
            </a:r>
            <a:endParaRPr lang="en-US" altLang="zh-CN" sz="3200" dirty="0"/>
          </a:p>
        </p:txBody>
      </p:sp>
      <p:sp>
        <p:nvSpPr>
          <p:cNvPr id="3" name="P_4_BD#a77682cbe?sp=1&amp;vcp=1&amp;pid=aa5f53dcb&amp;color=0,0,0&amp;vtp=1&amp;vaab=1&amp;bbb=1&amp;hb=1"/>
          <p:cNvSpPr/>
          <p:nvPr/>
        </p:nvSpPr>
        <p:spPr>
          <a:xfrm>
            <a:off x="539496" y="1209480"/>
            <a:ext cx="11109960" cy="5078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（1）生物分类是研究生物的一种基本方法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，可以弄清不同类群之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间的亲缘关系和进化关系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：形态结构、生理功能。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：种。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：从大到小依次是界、门、纲、目、科、属、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（2）分类单位越大，包含的物种越多，生物的共同特征越少，亲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缘关系越远。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分类单位越小，包含的物种越少，生物的共同特征越多，亲缘关系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77682cbe?sp=1&amp;vcp=1&amp;pid=aa5f53dcb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（3）在被子植物中，花、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果实和种子往往作为分类的重要依据。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（4）瑞典的植物学家林奈在《自然系统》中提出了科学的生物命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名法——双名法。每个物种的学名由两部分组成，第一部分是属名，第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二部分是种加词，文字均为拉丁文，并为斜体字。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3a44212d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藻类、苔藓和蕨类植物</a:t>
            </a:r>
            <a:endParaRPr lang="en-US" altLang="zh-CN" sz="3200" dirty="0"/>
          </a:p>
        </p:txBody>
      </p:sp>
      <p:graphicFrame>
        <p:nvGraphicFramePr>
          <p:cNvPr id="7" name="P_4_BD#00858991f?colgroup=2,5,16,4&amp;vcp=1&amp;pid=93a4421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581871"/>
              </p:ext>
            </p:extLst>
          </p:nvPr>
        </p:nvGraphicFramePr>
        <p:xfrm>
          <a:off x="539496" y="1324401"/>
          <a:ext cx="11073384" cy="5012692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9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大多生活在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为单细胞或者多细胞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结构简单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叶之分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植株矮小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叶和假根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中没有输导组织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生殖过程离不开水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是监测空气污染程度的指示植物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葫芦藓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具有真正的根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体内有输导组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叶片背面有产生孢子的孢子囊群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桫椤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858991f?vcp=1&amp;pid=93a44212d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藻类是一类能够进行光合作用的结构简单的生物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。藻类植物可作为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水域是否被污染的指示植物；苔藓植物可作为监测空气污染程度的指示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；古代的蕨类植物的遗体经过漫长的年代，形成了煤。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6c4b9cd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种子植物</a:t>
            </a:r>
            <a:endParaRPr lang="en-US" altLang="zh-CN" sz="3200" dirty="0"/>
          </a:p>
        </p:txBody>
      </p:sp>
      <p:sp>
        <p:nvSpPr>
          <p:cNvPr id="3" name="P_4_BD#c7db52979?bid=1&amp;vcp=1&amp;pid=76c4b9cde&amp;color=0,0,0&amp;vtp=1&amp;vaab=1"/>
          <p:cNvSpPr/>
          <p:nvPr/>
        </p:nvSpPr>
        <p:spPr>
          <a:xfrm>
            <a:off x="2601660" y="1263495"/>
            <a:ext cx="8810625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根、茎、叶很发达，种子裸露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外面没有果皮包被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被子植物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有根、茎、叶、花、果实、种子六种器官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种子外面有果皮包被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进化程度最高</a:t>
            </a:r>
            <a:endParaRPr lang="en-US" altLang="zh-CN" sz="2800" dirty="0"/>
          </a:p>
        </p:txBody>
      </p:sp>
      <p:sp>
        <p:nvSpPr>
          <p:cNvPr id="4" name="P_4_BD#c7db52979?bid=1&amp;vcp=1&amp;pid=76c4b9cde&amp;color=0,0,0&amp;vtp=1&amp;vaab=1">
            <a:extLst>
              <a:ext uri="{FF2B5EF4-FFF2-40B4-BE49-F238E27FC236}">
                <a16:creationId xmlns:a16="http://schemas.microsoft.com/office/drawing/2014/main" id="{304D2A8C-1412-D4C9-7780-D22656BF76A5}"/>
              </a:ext>
            </a:extLst>
          </p:cNvPr>
          <p:cNvSpPr/>
          <p:nvPr/>
        </p:nvSpPr>
        <p:spPr>
          <a:xfrm>
            <a:off x="539497" y="1930531"/>
            <a:ext cx="1770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）分类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D05EE50D-CF38-0170-7A77-1F58FA553184}"/>
              </a:ext>
            </a:extLst>
          </p:cNvPr>
          <p:cNvSpPr/>
          <p:nvPr/>
        </p:nvSpPr>
        <p:spPr>
          <a:xfrm>
            <a:off x="2284160" y="1517495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7db52979?sp=1&amp;vcp=1&amp;pid=76c4b9cde&amp;color=0,0,0&amp;vtp=1&amp;vaab=1&amp;bt=1&amp;bbb=1"/>
          <p:cNvSpPr/>
          <p:nvPr/>
        </p:nvSpPr>
        <p:spPr>
          <a:xfrm>
            <a:off x="539496" y="7231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（2）比较双子叶植物与单子叶植物</a:t>
            </a:r>
            <a:endParaRPr lang="en-US" altLang="zh-CN" sz="2800" dirty="0"/>
          </a:p>
        </p:txBody>
      </p:sp>
      <p:graphicFrame>
        <p:nvGraphicFramePr>
          <p:cNvPr id="10" name="P_4_BD#c7db52979?colgroup=6,13,9&amp;vcp=1&amp;pid=76c4b9cd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399423"/>
              </p:ext>
            </p:extLst>
          </p:nvPr>
        </p:nvGraphicFramePr>
        <p:xfrm>
          <a:off x="539496" y="1409287"/>
          <a:ext cx="11073384" cy="3371980"/>
        </p:xfrm>
        <a:graphic>
          <a:graphicData uri="http://schemas.openxmlformats.org/drawingml/2006/table">
            <a:tbl>
              <a:tblPr/>
              <a:tblGrid>
                <a:gridCol w="2542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种子的结构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花瓣的数目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直根系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有一个发达的主根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须根系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网状脉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平行脉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瓜果类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P_4_BD#c7db52979?vcp=1&amp;pid=76c4b9cde&amp;color=0,0,0&amp;vtp=1&amp;vaab=1&amp;bbb=1&amp;hb=1"/>
          <p:cNvSpPr/>
          <p:nvPr/>
        </p:nvSpPr>
        <p:spPr>
          <a:xfrm>
            <a:off x="539496" y="49144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从苔藓植物、蕨类植物到种子植物，逐渐出现根、茎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、叶等器官的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，植物繁殖过程逐渐摆脱了对水环境的依赖。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1497</Words>
  <Application>Microsoft Office PowerPoint</Application>
  <PresentationFormat>宽屏</PresentationFormat>
  <Paragraphs>426</Paragraphs>
  <Slides>33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2024-11-18T01:28:03Z</dcterms:created>
  <dcterms:modified xsi:type="dcterms:W3CDTF">2025-08-27T11:27:28Z</dcterms:modified>
  <cp:category/>
  <cp:contentStatus/>
</cp:coreProperties>
</file>