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sldIdLst>
    <p:sldId id="257" r:id="rId2"/>
    <p:sldId id="259" r:id="rId3"/>
    <p:sldId id="298" r:id="rId4"/>
    <p:sldId id="314" r:id="rId5"/>
    <p:sldId id="258" r:id="rId6"/>
    <p:sldId id="299" r:id="rId7"/>
    <p:sldId id="315" r:id="rId8"/>
    <p:sldId id="340" r:id="rId9"/>
    <p:sldId id="260" r:id="rId10"/>
    <p:sldId id="342" r:id="rId11"/>
    <p:sldId id="343" r:id="rId12"/>
    <p:sldId id="319" r:id="rId13"/>
    <p:sldId id="297" r:id="rId14"/>
    <p:sldId id="309" r:id="rId15"/>
    <p:sldId id="321" r:id="rId16"/>
    <p:sldId id="344" r:id="rId17"/>
    <p:sldId id="345" r:id="rId18"/>
    <p:sldId id="346" r:id="rId19"/>
    <p:sldId id="300" r:id="rId20"/>
    <p:sldId id="348" r:id="rId21"/>
    <p:sldId id="347" r:id="rId22"/>
    <p:sldId id="349" r:id="rId23"/>
    <p:sldId id="350" r:id="rId24"/>
    <p:sldId id="351" r:id="rId25"/>
    <p:sldId id="310" r:id="rId26"/>
    <p:sldId id="324" r:id="rId27"/>
    <p:sldId id="325" r:id="rId28"/>
    <p:sldId id="326" r:id="rId29"/>
    <p:sldId id="311" r:id="rId30"/>
    <p:sldId id="352" r:id="rId31"/>
    <p:sldId id="312" r:id="rId32"/>
    <p:sldId id="353" r:id="rId33"/>
    <p:sldId id="313" r:id="rId34"/>
    <p:sldId id="331" r:id="rId35"/>
    <p:sldId id="332" r:id="rId36"/>
    <p:sldId id="334" r:id="rId37"/>
    <p:sldId id="335" r:id="rId38"/>
    <p:sldId id="354" r:id="rId39"/>
    <p:sldId id="355" r:id="rId40"/>
    <p:sldId id="356" r:id="rId41"/>
    <p:sldId id="357" r:id="rId42"/>
    <p:sldId id="336" r:id="rId43"/>
    <p:sldId id="294" r:id="rId4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78">
          <p15:clr>
            <a:srgbClr val="A4A3A4"/>
          </p15:clr>
        </p15:guide>
        <p15:guide id="2" pos="391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AF5"/>
    <a:srgbClr val="E7F6EC"/>
    <a:srgbClr val="FBFDFC"/>
    <a:srgbClr val="002FA7"/>
    <a:srgbClr val="ED7D31"/>
    <a:srgbClr val="F1A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80" autoAdjust="0"/>
    <p:restoredTop sz="94348" autoAdjust="0"/>
  </p:normalViewPr>
  <p:slideViewPr>
    <p:cSldViewPr snapToGrid="0" showGuides="1">
      <p:cViewPr>
        <p:scale>
          <a:sx n="90" d="100"/>
          <a:sy n="90" d="100"/>
        </p:scale>
        <p:origin x="1522" y="1008"/>
      </p:cViewPr>
      <p:guideLst>
        <p:guide orient="horz" pos="2078"/>
        <p:guide pos="391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2023/7/31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ownloads/集团大楼q.png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28860" t="32463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cs typeface="+mn-ea"/>
                <a:sym typeface="+mn-lt"/>
              </a:rPr>
              <a:t> </a:t>
            </a: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news.cctv.com/2014/11/16/VIDE1416132841272838.shtml" TargetMode="Externa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16;p2"/>
          <p:cNvSpPr/>
          <p:nvPr/>
        </p:nvSpPr>
        <p:spPr>
          <a:xfrm rot="2700000">
            <a:off x="6960664" y="-1681901"/>
            <a:ext cx="2206038" cy="2206038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393664" y="2875002"/>
            <a:ext cx="8220228" cy="1107996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sz="6600" dirty="0">
                <a:solidFill>
                  <a:schemeClr val="accent6">
                    <a:lumMod val="60000"/>
                    <a:lumOff val="40000"/>
                  </a:schemeClr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中职生创新创业基础</a:t>
            </a:r>
          </a:p>
        </p:txBody>
      </p:sp>
      <p:grpSp>
        <p:nvGrpSpPr>
          <p:cNvPr id="43" name="Shape;222;p28"/>
          <p:cNvGrpSpPr/>
          <p:nvPr/>
        </p:nvGrpSpPr>
        <p:grpSpPr>
          <a:xfrm rot="5400000">
            <a:off x="6054263" y="576485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4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S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242416"/>
            <a:ext cx="3467622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步骤二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头脑风暴法的应用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6B0F564-6E8A-9690-54C2-3F51CE9CEF9C}"/>
              </a:ext>
            </a:extLst>
          </p:cNvPr>
          <p:cNvSpPr txBox="1"/>
          <p:nvPr/>
        </p:nvSpPr>
        <p:spPr>
          <a:xfrm>
            <a:off x="767404" y="1318129"/>
            <a:ext cx="5997831" cy="504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二、头脑风暴法的原则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995D68A-EC2A-1872-ED72-8267C7CB8BF4}"/>
              </a:ext>
            </a:extLst>
          </p:cNvPr>
          <p:cNvGrpSpPr/>
          <p:nvPr/>
        </p:nvGrpSpPr>
        <p:grpSpPr>
          <a:xfrm>
            <a:off x="2018407" y="2097992"/>
            <a:ext cx="2396644" cy="4069674"/>
            <a:chOff x="1441645" y="2398142"/>
            <a:chExt cx="2234484" cy="3939713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069A44F7-1638-51D5-E038-497AD3F0E737}"/>
                </a:ext>
              </a:extLst>
            </p:cNvPr>
            <p:cNvSpPr/>
            <p:nvPr/>
          </p:nvSpPr>
          <p:spPr>
            <a:xfrm>
              <a:off x="1441645" y="2398142"/>
              <a:ext cx="2234484" cy="3309870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ACC1B15-7BAE-70AB-D7BF-05615EF27014}"/>
                </a:ext>
              </a:extLst>
            </p:cNvPr>
            <p:cNvSpPr txBox="1"/>
            <p:nvPr/>
          </p:nvSpPr>
          <p:spPr>
            <a:xfrm>
              <a:off x="1604208" y="2519094"/>
              <a:ext cx="2026845" cy="3818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1.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庭外判决原则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200000"/>
                </a:lnSpc>
              </a:pP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2.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自由发散原则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200000"/>
                </a:lnSpc>
              </a:pP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3.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追求数量原则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200000"/>
                </a:lnSpc>
              </a:pP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4.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取长补短原则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200000"/>
                </a:lnSpc>
              </a:pP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5.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循环进行原则</a:t>
              </a:r>
            </a:p>
          </p:txBody>
        </p:sp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id="{6F7E83EA-DC18-8340-4828-EB5B7974CA0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9127" y="1822498"/>
            <a:ext cx="5808372" cy="41934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26710121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242416"/>
            <a:ext cx="3467622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步骤二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头脑风暴法的应用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3DCAAB-1CF1-1AD2-2D2C-1E411EFE7397}"/>
              </a:ext>
            </a:extLst>
          </p:cNvPr>
          <p:cNvSpPr txBox="1"/>
          <p:nvPr/>
        </p:nvSpPr>
        <p:spPr>
          <a:xfrm>
            <a:off x="4079086" y="642525"/>
            <a:ext cx="5997831" cy="504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三、头脑风暴法的优点与禁忌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2B30E52-520E-48F6-0B0D-46D5DC577813}"/>
              </a:ext>
            </a:extLst>
          </p:cNvPr>
          <p:cNvGrpSpPr/>
          <p:nvPr/>
        </p:nvGrpSpPr>
        <p:grpSpPr>
          <a:xfrm>
            <a:off x="974216" y="1388152"/>
            <a:ext cx="5317402" cy="5023740"/>
            <a:chOff x="5961803" y="1993907"/>
            <a:chExt cx="5952185" cy="3628718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0BC62FAF-EEA2-6C6F-71B1-3DDD121F339D}"/>
                </a:ext>
              </a:extLst>
            </p:cNvPr>
            <p:cNvSpPr/>
            <p:nvPr/>
          </p:nvSpPr>
          <p:spPr>
            <a:xfrm>
              <a:off x="5961803" y="2028422"/>
              <a:ext cx="5952185" cy="3594203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26ED28F-1930-EE6B-B912-FA254775F9F3}"/>
                </a:ext>
              </a:extLst>
            </p:cNvPr>
            <p:cNvSpPr txBox="1"/>
            <p:nvPr/>
          </p:nvSpPr>
          <p:spPr>
            <a:xfrm>
              <a:off x="6192592" y="1993907"/>
              <a:ext cx="5470183" cy="33437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ts val="500"/>
                </a:lnSpc>
              </a:pPr>
              <a:endParaRPr lang="en-US" altLang="zh-CN" sz="20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accent2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禁忌</a:t>
              </a:r>
              <a:endParaRPr lang="en-US" altLang="zh-CN" sz="20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ctr">
                <a:lnSpc>
                  <a:spcPts val="1000"/>
                </a:lnSpc>
              </a:pPr>
              <a:endParaRPr lang="en-US" altLang="zh-CN" sz="20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(1)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在进行头脑风暴会议前没有确定清晰的目标。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(2)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参与者的背景太过相似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以至于大家的观点和想法有太多的雷同。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(3)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使团队领导者成为讨论的推动者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导致参与者不能毫无顾忌地发散思维，提出想法。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(4)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允许过早的评判。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(5)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满足于为数不多的想法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使得最终能提炼的想法不足以解决问题。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4940222C-784B-53C4-2276-C47973611ACA}"/>
              </a:ext>
            </a:extLst>
          </p:cNvPr>
          <p:cNvGrpSpPr/>
          <p:nvPr/>
        </p:nvGrpSpPr>
        <p:grpSpPr>
          <a:xfrm>
            <a:off x="6563574" y="2110525"/>
            <a:ext cx="4927600" cy="3505200"/>
            <a:chOff x="5899150" y="1530350"/>
            <a:chExt cx="4927600" cy="3505200"/>
          </a:xfrm>
        </p:grpSpPr>
        <p:sp>
          <p:nvSpPr>
            <p:cNvPr id="9" name="云形 8">
              <a:extLst>
                <a:ext uri="{FF2B5EF4-FFF2-40B4-BE49-F238E27FC236}">
                  <a16:creationId xmlns:a16="http://schemas.microsoft.com/office/drawing/2014/main" id="{69F1E022-29AD-0552-7967-3A830B5B909C}"/>
                </a:ext>
              </a:extLst>
            </p:cNvPr>
            <p:cNvSpPr/>
            <p:nvPr/>
          </p:nvSpPr>
          <p:spPr>
            <a:xfrm>
              <a:off x="5899150" y="1530350"/>
              <a:ext cx="4927600" cy="3505200"/>
            </a:xfrm>
            <a:prstGeom prst="cloud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A4ED8A9-ACF2-E8D1-6776-A300AE4596C7}"/>
                </a:ext>
              </a:extLst>
            </p:cNvPr>
            <p:cNvSpPr txBox="1"/>
            <p:nvPr/>
          </p:nvSpPr>
          <p:spPr>
            <a:xfrm>
              <a:off x="6235183" y="2202194"/>
              <a:ext cx="4255534" cy="20361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3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1)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谈谈头脑风暴法有哪些优点？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indent="457200">
                <a:lnSpc>
                  <a:spcPct val="13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）请阅读创新故事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《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坐直升机扫雪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》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，这个故事体现了头脑风暴法的哪些原则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?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 你还能想出哪些清除电线上积雪的方法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80572823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8723E730-2075-CA76-FE21-AAC7ED5D30B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1" y="4370040"/>
            <a:ext cx="2331076" cy="20951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2" y="242416"/>
            <a:ext cx="3984458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步骤三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开展创新实践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63243CA-07C4-6E2A-8116-E0A580BCE20B}"/>
              </a:ext>
            </a:extLst>
          </p:cNvPr>
          <p:cNvGrpSpPr/>
          <p:nvPr/>
        </p:nvGrpSpPr>
        <p:grpSpPr>
          <a:xfrm>
            <a:off x="669701" y="1564783"/>
            <a:ext cx="7732766" cy="3680978"/>
            <a:chOff x="5076347" y="2013436"/>
            <a:chExt cx="5756498" cy="2291867"/>
          </a:xfrm>
        </p:grpSpPr>
        <p:sp>
          <p:nvSpPr>
            <p:cNvPr id="2" name="云形 1">
              <a:extLst>
                <a:ext uri="{FF2B5EF4-FFF2-40B4-BE49-F238E27FC236}">
                  <a16:creationId xmlns:a16="http://schemas.microsoft.com/office/drawing/2014/main" id="{DA0E4795-D052-012C-C712-75AD891DAD1D}"/>
                </a:ext>
              </a:extLst>
            </p:cNvPr>
            <p:cNvSpPr/>
            <p:nvPr/>
          </p:nvSpPr>
          <p:spPr>
            <a:xfrm>
              <a:off x="5076347" y="2013436"/>
              <a:ext cx="5756498" cy="2291867"/>
            </a:xfrm>
            <a:prstGeom prst="cloud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BA60695-2803-56D4-67BA-3C3B70F3F9C3}"/>
                </a:ext>
              </a:extLst>
            </p:cNvPr>
            <p:cNvSpPr txBox="1"/>
            <p:nvPr/>
          </p:nvSpPr>
          <p:spPr>
            <a:xfrm>
              <a:off x="5463234" y="2487995"/>
              <a:ext cx="5030000" cy="10186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30000"/>
                </a:lnSpc>
              </a:pP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一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头脑风暴法测试题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indent="457200">
                <a:lnSpc>
                  <a:spcPct val="13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请完成课本中的“谁有斑马”的头脑风暴测试题。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indent="457200">
                <a:lnSpc>
                  <a:spcPct val="13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（二）头脑风暴游戏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indent="457200">
                <a:lnSpc>
                  <a:spcPct val="13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请完成课本中“回形针的用途”“剪刀的用途”游戏。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0E9DF291-0BDF-DAF1-4BBB-17E0CBC8E9B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6341" y="1885875"/>
            <a:ext cx="1876322" cy="2518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84739694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标题 3"/>
          <p:cNvSpPr txBox="1"/>
          <p:nvPr/>
        </p:nvSpPr>
        <p:spPr>
          <a:xfrm>
            <a:off x="1938646" y="1164867"/>
            <a:ext cx="8314708" cy="26741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zh-CN" altLang="en-US" sz="5400" spc="3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任务二</a:t>
            </a:r>
            <a:endParaRPr lang="en-US" altLang="zh-CN" sz="5400" spc="300" dirty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algn="ctr">
              <a:lnSpc>
                <a:spcPct val="50000"/>
              </a:lnSpc>
            </a:pPr>
            <a:endParaRPr lang="en-US" altLang="zh-CN" sz="6600" spc="300" dirty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algn="ctr"/>
            <a:r>
              <a:rPr lang="zh-CN" altLang="en-US" sz="6600" spc="3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分析列举法</a:t>
            </a:r>
          </a:p>
        </p:txBody>
      </p:sp>
    </p:spTree>
    <p:extLst>
      <p:ext uri="{BB962C8B-B14F-4D97-AF65-F5344CB8AC3E}">
        <p14:creationId xmlns:p14="http://schemas.microsoft.com/office/powerpoint/2010/main" val="262502033"/>
      </p:ext>
    </p:extLst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C6CCC217-93E1-A2BF-2818-8C87EA6727AC}"/>
              </a:ext>
            </a:extLst>
          </p:cNvPr>
          <p:cNvSpPr/>
          <p:nvPr/>
        </p:nvSpPr>
        <p:spPr>
          <a:xfrm>
            <a:off x="1518952" y="1396789"/>
            <a:ext cx="9585419" cy="4898571"/>
          </a:xfrm>
          <a:prstGeom prst="roundRect">
            <a:avLst/>
          </a:prstGeom>
          <a:solidFill>
            <a:srgbClr val="F2FAF5"/>
          </a:solidFill>
          <a:ln>
            <a:solidFill>
              <a:schemeClr val="accent6">
                <a:lumMod val="20000"/>
                <a:lumOff val="80000"/>
              </a:schemeClr>
            </a:solidFill>
          </a:ln>
          <a:effectLst>
            <a:softEdge rad="3175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404050" y="178727"/>
            <a:ext cx="76887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任务目标</a:t>
            </a: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B7CEF4A-9F5C-3561-D64A-DBE49C6CDCCB}"/>
              </a:ext>
            </a:extLst>
          </p:cNvPr>
          <p:cNvGrpSpPr/>
          <p:nvPr/>
        </p:nvGrpSpPr>
        <p:grpSpPr>
          <a:xfrm>
            <a:off x="2133688" y="2086638"/>
            <a:ext cx="5386921" cy="3602846"/>
            <a:chOff x="2107184" y="1839267"/>
            <a:chExt cx="5386921" cy="3602846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101BFECF-4972-9F44-033C-E980D4FE7E78}"/>
                </a:ext>
              </a:extLst>
            </p:cNvPr>
            <p:cNvGrpSpPr/>
            <p:nvPr/>
          </p:nvGrpSpPr>
          <p:grpSpPr>
            <a:xfrm>
              <a:off x="2107184" y="1839267"/>
              <a:ext cx="5328007" cy="2120927"/>
              <a:chOff x="1864228" y="1964835"/>
              <a:chExt cx="5012088" cy="2120927"/>
            </a:xfrm>
          </p:grpSpPr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E29BF653-3C86-D0B2-FE84-6CD6E8433535}"/>
                  </a:ext>
                </a:extLst>
              </p:cNvPr>
              <p:cNvGrpSpPr/>
              <p:nvPr/>
            </p:nvGrpSpPr>
            <p:grpSpPr>
              <a:xfrm>
                <a:off x="1864235" y="3046178"/>
                <a:ext cx="5012081" cy="1039584"/>
                <a:chOff x="1801993" y="2801611"/>
                <a:chExt cx="5012081" cy="1039584"/>
              </a:xfrm>
            </p:grpSpPr>
            <p:sp>
              <p:nvSpPr>
                <p:cNvPr id="26" name="箭头: 五边形 25">
                  <a:extLst>
                    <a:ext uri="{FF2B5EF4-FFF2-40B4-BE49-F238E27FC236}">
                      <a16:creationId xmlns:a16="http://schemas.microsoft.com/office/drawing/2014/main" id="{F0CAEEEA-4183-6C3E-3359-28D072B2E679}"/>
                    </a:ext>
                  </a:extLst>
                </p:cNvPr>
                <p:cNvSpPr/>
                <p:nvPr/>
              </p:nvSpPr>
              <p:spPr>
                <a:xfrm>
                  <a:off x="1801993" y="2801611"/>
                  <a:ext cx="5012081" cy="1039584"/>
                </a:xfrm>
                <a:prstGeom prst="homePlate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5" name="文本框 14">
                  <a:extLst>
                    <a:ext uri="{FF2B5EF4-FFF2-40B4-BE49-F238E27FC236}">
                      <a16:creationId xmlns:a16="http://schemas.microsoft.com/office/drawing/2014/main" id="{12A7F7D9-6E7D-668A-0F37-4A1EFDAB3279}"/>
                    </a:ext>
                  </a:extLst>
                </p:cNvPr>
                <p:cNvSpPr txBox="1"/>
                <p:nvPr/>
              </p:nvSpPr>
              <p:spPr>
                <a:xfrm>
                  <a:off x="1885454" y="2913985"/>
                  <a:ext cx="4740943" cy="83099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>
                    <a:defRPr sz="2400" b="1">
                      <a:solidFill>
                        <a:schemeClr val="accent2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defRPr>
                  </a:lvl1pPr>
                </a:lstStyle>
                <a:p>
                  <a:r>
                    <a:rPr lang="en-US" altLang="zh-CN" dirty="0">
                      <a:solidFill>
                        <a:schemeClr val="accent2">
                          <a:lumMod val="75000"/>
                        </a:schemeClr>
                      </a:solidFill>
                    </a:rPr>
                    <a:t>(2)</a:t>
                  </a:r>
                  <a:r>
                    <a:rPr lang="zh-CN" altLang="en-US" dirty="0">
                      <a:solidFill>
                        <a:schemeClr val="accent2">
                          <a:lumMod val="75000"/>
                        </a:schemeClr>
                      </a:solidFill>
                    </a:rPr>
                    <a:t>通过案例故事学习分析列举法的应用。</a:t>
                  </a:r>
                </a:p>
              </p:txBody>
            </p:sp>
          </p:grp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95D09FBE-12C3-5689-DD5B-EAE8C7A6E3D5}"/>
                  </a:ext>
                </a:extLst>
              </p:cNvPr>
              <p:cNvGrpSpPr/>
              <p:nvPr/>
            </p:nvGrpSpPr>
            <p:grpSpPr>
              <a:xfrm>
                <a:off x="1864228" y="1964835"/>
                <a:ext cx="4978216" cy="615456"/>
                <a:chOff x="1801986" y="1720268"/>
                <a:chExt cx="4978216" cy="615456"/>
              </a:xfrm>
            </p:grpSpPr>
            <p:sp>
              <p:nvSpPr>
                <p:cNvPr id="25" name="箭头: 五边形 24">
                  <a:extLst>
                    <a:ext uri="{FF2B5EF4-FFF2-40B4-BE49-F238E27FC236}">
                      <a16:creationId xmlns:a16="http://schemas.microsoft.com/office/drawing/2014/main" id="{EA68EA73-9758-2029-0A3E-B0221AED4DE9}"/>
                    </a:ext>
                  </a:extLst>
                </p:cNvPr>
                <p:cNvSpPr/>
                <p:nvPr/>
              </p:nvSpPr>
              <p:spPr>
                <a:xfrm>
                  <a:off x="1801986" y="1720268"/>
                  <a:ext cx="4978216" cy="615456"/>
                </a:xfrm>
                <a:prstGeom prst="homePlate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26C06C03-0DA4-51DA-BD6C-3DA18848A14D}"/>
                    </a:ext>
                  </a:extLst>
                </p:cNvPr>
                <p:cNvSpPr txBox="1"/>
                <p:nvPr/>
              </p:nvSpPr>
              <p:spPr>
                <a:xfrm>
                  <a:off x="1885453" y="1772144"/>
                  <a:ext cx="4369174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2400" b="1" dirty="0">
                      <a:solidFill>
                        <a:schemeClr val="accent2">
                          <a:lumMod val="75000"/>
                        </a:schemeClr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(1)</a:t>
                  </a:r>
                  <a:r>
                    <a:rPr lang="zh-CN" altLang="en-US" sz="2400" b="1" dirty="0">
                      <a:solidFill>
                        <a:schemeClr val="accent2">
                          <a:lumMod val="75000"/>
                        </a:schemeClr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认识分析列举法的概念与类型。</a:t>
                  </a:r>
                </a:p>
              </p:txBody>
            </p:sp>
          </p:grp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E0415088-FB3D-FA80-2BCB-F856D898BF79}"/>
                </a:ext>
              </a:extLst>
            </p:cNvPr>
            <p:cNvGrpSpPr/>
            <p:nvPr/>
          </p:nvGrpSpPr>
          <p:grpSpPr>
            <a:xfrm>
              <a:off x="2107194" y="4358203"/>
              <a:ext cx="5386911" cy="1083910"/>
              <a:chOff x="2107195" y="4358203"/>
              <a:chExt cx="4918909" cy="1083910"/>
            </a:xfrm>
          </p:grpSpPr>
          <p:sp>
            <p:nvSpPr>
              <p:cNvPr id="14" name="箭头: 五边形 13">
                <a:extLst>
                  <a:ext uri="{FF2B5EF4-FFF2-40B4-BE49-F238E27FC236}">
                    <a16:creationId xmlns:a16="http://schemas.microsoft.com/office/drawing/2014/main" id="{CB3644E3-A4BF-2EC6-C03D-14B0A24F0398}"/>
                  </a:ext>
                </a:extLst>
              </p:cNvPr>
              <p:cNvSpPr/>
              <p:nvPr/>
            </p:nvSpPr>
            <p:spPr>
              <a:xfrm>
                <a:off x="2107195" y="4402529"/>
                <a:ext cx="4918909" cy="1039584"/>
              </a:xfrm>
              <a:prstGeom prst="homePlat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305A6033-B8F3-88E9-60C8-6B51A06228E1}"/>
                  </a:ext>
                </a:extLst>
              </p:cNvPr>
              <p:cNvSpPr txBox="1"/>
              <p:nvPr/>
            </p:nvSpPr>
            <p:spPr>
              <a:xfrm>
                <a:off x="2190653" y="4358203"/>
                <a:ext cx="4393770" cy="8309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 b="1">
                    <a:solidFill>
                      <a:schemeClr val="accent2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</a:lstStyle>
              <a:p>
                <a:r>
                  <a:rPr lang="en-US" altLang="zh-CN" dirty="0">
                    <a:solidFill>
                      <a:schemeClr val="accent2">
                        <a:lumMod val="75000"/>
                      </a:schemeClr>
                    </a:solidFill>
                  </a:rPr>
                  <a:t>(3)</a:t>
                </a:r>
                <a:r>
                  <a:rPr lang="zh-CN" altLang="en-US" dirty="0">
                    <a:solidFill>
                      <a:schemeClr val="accent2">
                        <a:lumMod val="75000"/>
                      </a:schemeClr>
                    </a:solidFill>
                  </a:rPr>
                  <a:t>通过实践活动应用分析列举法进行创新。</a:t>
                </a:r>
              </a:p>
            </p:txBody>
          </p:sp>
        </p:grpSp>
      </p:grpSp>
      <p:pic>
        <p:nvPicPr>
          <p:cNvPr id="31" name="图片 30">
            <a:extLst>
              <a:ext uri="{FF2B5EF4-FFF2-40B4-BE49-F238E27FC236}">
                <a16:creationId xmlns:a16="http://schemas.microsoft.com/office/drawing/2014/main" id="{80AA05BA-AFE4-6399-4DC9-42F61A0162DA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0417" y="2517594"/>
            <a:ext cx="3030899" cy="23403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64191912"/>
      </p:ext>
    </p:extLst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0A93B775-88D9-87E1-8829-B032AAD19C7E}"/>
              </a:ext>
            </a:extLst>
          </p:cNvPr>
          <p:cNvSpPr/>
          <p:nvPr/>
        </p:nvSpPr>
        <p:spPr>
          <a:xfrm>
            <a:off x="1812649" y="1610435"/>
            <a:ext cx="9448319" cy="4444375"/>
          </a:xfrm>
          <a:prstGeom prst="round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认识分析列举法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F240F11-AB61-786F-267A-924191A1059E}"/>
              </a:ext>
            </a:extLst>
          </p:cNvPr>
          <p:cNvGrpSpPr/>
          <p:nvPr/>
        </p:nvGrpSpPr>
        <p:grpSpPr>
          <a:xfrm>
            <a:off x="2113260" y="2286143"/>
            <a:ext cx="9428586" cy="2422191"/>
            <a:chOff x="1460501" y="1445999"/>
            <a:chExt cx="8525328" cy="2422191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BD324C4-0EBA-81EB-1B98-8C9CDDB41F0F}"/>
                </a:ext>
              </a:extLst>
            </p:cNvPr>
            <p:cNvSpPr txBox="1"/>
            <p:nvPr/>
          </p:nvSpPr>
          <p:spPr>
            <a:xfrm>
              <a:off x="1460501" y="2001332"/>
              <a:ext cx="8147956" cy="18668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按某种规则列举出创新对象的要素分别加以分析研究，以探求创新的落点和方案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这类创新方法叫作分析列举法。它是一种借助于某一具体事物的特定对象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如特点、优缺点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，从逻辑上进行分析并将其本质内容列举出来，经过批评、比较、选优等手段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挖掘创造新意的创新技法。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1A77328-3890-85BB-EB2E-0DE5DFEB4AC6}"/>
                </a:ext>
              </a:extLst>
            </p:cNvPr>
            <p:cNvSpPr txBox="1"/>
            <p:nvPr/>
          </p:nvSpPr>
          <p:spPr>
            <a:xfrm>
              <a:off x="1612901" y="1445999"/>
              <a:ext cx="8372928" cy="5043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solidFill>
                    <a:srgbClr val="ED7D3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一、分析列举法的概念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2635212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认识分析列举法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F240F11-AB61-786F-267A-924191A1059E}"/>
              </a:ext>
            </a:extLst>
          </p:cNvPr>
          <p:cNvGrpSpPr/>
          <p:nvPr/>
        </p:nvGrpSpPr>
        <p:grpSpPr>
          <a:xfrm>
            <a:off x="1512855" y="1245511"/>
            <a:ext cx="9428586" cy="4730515"/>
            <a:chOff x="1460501" y="1445999"/>
            <a:chExt cx="8525328" cy="4730515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BD324C4-0EBA-81EB-1B98-8C9CDDB41F0F}"/>
                </a:ext>
              </a:extLst>
            </p:cNvPr>
            <p:cNvSpPr txBox="1"/>
            <p:nvPr/>
          </p:nvSpPr>
          <p:spPr>
            <a:xfrm>
              <a:off x="1460501" y="2001332"/>
              <a:ext cx="8147956" cy="4175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分析列举法主要有三种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: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特征点列举法、希望点列举法和缺点列举法。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indent="457200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accent2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（一）特征点列举法</a:t>
              </a:r>
              <a:endParaRPr lang="en-US" altLang="zh-CN" sz="2000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indent="457200">
                <a:lnSpc>
                  <a:spcPct val="15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把研究对象的主要属性逐一列出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并进行详细分析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然后探讨能否进行改革或创新。它具有三大特征，即名词特征、形容词特征、动词特征。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indent="457200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accent2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特征点列举法的实施步骤</a:t>
              </a:r>
              <a:r>
                <a:rPr lang="en-US" altLang="zh-CN" sz="2000" dirty="0">
                  <a:solidFill>
                    <a:schemeClr val="accent2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:</a:t>
              </a:r>
            </a:p>
            <a:p>
              <a:pPr indent="457200">
                <a:lnSpc>
                  <a:spcPct val="150000"/>
                </a:lnSpc>
              </a:pP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(1)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分析对象的特性，尽可能详细地列出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对象要具体、明确。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indent="457200">
                <a:lnSpc>
                  <a:spcPct val="150000"/>
                </a:lnSpc>
              </a:pP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(2)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从名词特征、形容词特征和动词特征三个方面进行列举。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indent="457200">
                <a:lnSpc>
                  <a:spcPct val="150000"/>
                </a:lnSpc>
              </a:pP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(3)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尽量尝试对各种可替代的属性进行置换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以产生新的设想和方案。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indent="457200">
                <a:lnSpc>
                  <a:spcPct val="150000"/>
                </a:lnSpc>
              </a:pP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(4)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提出新的方案并进行讨论评价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努力按照实际需要进行改进。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1A77328-3890-85BB-EB2E-0DE5DFEB4AC6}"/>
                </a:ext>
              </a:extLst>
            </p:cNvPr>
            <p:cNvSpPr txBox="1"/>
            <p:nvPr/>
          </p:nvSpPr>
          <p:spPr>
            <a:xfrm>
              <a:off x="1612901" y="1445999"/>
              <a:ext cx="8372928" cy="5043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solidFill>
                    <a:srgbClr val="ED7D3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二、分析列举法的类型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4578776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认识分析列举法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BD324C4-0EBA-81EB-1B98-8C9CDDB41F0F}"/>
              </a:ext>
            </a:extLst>
          </p:cNvPr>
          <p:cNvSpPr txBox="1"/>
          <p:nvPr/>
        </p:nvSpPr>
        <p:spPr>
          <a:xfrm>
            <a:off x="1512855" y="1800844"/>
            <a:ext cx="4907263" cy="27901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（二）希望点列举法</a:t>
            </a:r>
            <a:endParaRPr lang="en-US" altLang="zh-CN" sz="2000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是偏向理想型设定的思考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通过不断提出“希望可以”“怎样才能更好”等的理想和愿望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使原本的问题能够聚合成焦点，再针对这些理想和愿望提出达成的方法。</a:t>
            </a:r>
            <a:r>
              <a:rPr lang="zh-CN" altLang="en-US" sz="2000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希望点列举法的实施步骤如右图所示。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643F394-D3DC-AF3C-7538-90BF6D5604A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5966" y="1330567"/>
            <a:ext cx="4464259" cy="47933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62311146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认识分析列举法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BD324C4-0EBA-81EB-1B98-8C9CDDB41F0F}"/>
              </a:ext>
            </a:extLst>
          </p:cNvPr>
          <p:cNvSpPr txBox="1"/>
          <p:nvPr/>
        </p:nvSpPr>
        <p:spPr>
          <a:xfrm>
            <a:off x="1454900" y="1298568"/>
            <a:ext cx="4907263" cy="46368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（三）缺点列举法</a:t>
            </a:r>
            <a:endParaRPr lang="en-US" altLang="zh-CN" sz="2000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是偏向改善现状型的思考，通过不断发现事物的各种缺点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再针对这些缺点提出改善对策和解决问题的创新方法。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缺点列举法的实施步骤</a:t>
            </a:r>
            <a:r>
              <a:rPr lang="en-US" altLang="zh-CN" sz="2000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尽量列举事物的缺点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需要时可事先广泛调查研究，征集意见。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将缺点加以归类整理。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针对所列缺点逐条分析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研究其改进方案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或能否缺点逆用、化弊为利。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C86B755-A13B-BB73-023E-3C8C68F020B6}"/>
              </a:ext>
            </a:extLst>
          </p:cNvPr>
          <p:cNvGrpSpPr/>
          <p:nvPr/>
        </p:nvGrpSpPr>
        <p:grpSpPr>
          <a:xfrm>
            <a:off x="6130346" y="1801171"/>
            <a:ext cx="5040000" cy="3636000"/>
            <a:chOff x="4880383" y="2187104"/>
            <a:chExt cx="6390748" cy="1751100"/>
          </a:xfrm>
        </p:grpSpPr>
        <p:sp>
          <p:nvSpPr>
            <p:cNvPr id="3" name="云形 2">
              <a:extLst>
                <a:ext uri="{FF2B5EF4-FFF2-40B4-BE49-F238E27FC236}">
                  <a16:creationId xmlns:a16="http://schemas.microsoft.com/office/drawing/2014/main" id="{A73E6EDE-F63A-48BE-BF62-5299DDACBAE5}"/>
                </a:ext>
              </a:extLst>
            </p:cNvPr>
            <p:cNvSpPr/>
            <p:nvPr/>
          </p:nvSpPr>
          <p:spPr>
            <a:xfrm>
              <a:off x="4880383" y="2187104"/>
              <a:ext cx="6390748" cy="1751100"/>
            </a:xfrm>
            <a:prstGeom prst="cloud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AD08543-3D14-8503-42A2-A60FD2CDE352}"/>
                </a:ext>
              </a:extLst>
            </p:cNvPr>
            <p:cNvSpPr txBox="1"/>
            <p:nvPr/>
          </p:nvSpPr>
          <p:spPr>
            <a:xfrm>
              <a:off x="5463233" y="2487995"/>
              <a:ext cx="5030000" cy="8512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3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请阅读创新故事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《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新型电话机的开发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》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，谈谈传统的电话机有哪些其他的缺点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?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 利用这些缺点能开发哪些新型电话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?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 通过这个故事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谈谈你对缺点列举法的理解。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5173008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2" y="242416"/>
            <a:ext cx="345642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步骤二 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分析列举法的应用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BEC67FC-F36F-542B-879C-BF06656A9D42}"/>
              </a:ext>
            </a:extLst>
          </p:cNvPr>
          <p:cNvGrpSpPr/>
          <p:nvPr/>
        </p:nvGrpSpPr>
        <p:grpSpPr>
          <a:xfrm>
            <a:off x="1044742" y="1781032"/>
            <a:ext cx="5702365" cy="4414019"/>
            <a:chOff x="1097680" y="1401886"/>
            <a:chExt cx="4721361" cy="4414019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37F975F-0A86-C3C1-7158-1301AC35B5D9}"/>
                </a:ext>
              </a:extLst>
            </p:cNvPr>
            <p:cNvSpPr txBox="1"/>
            <p:nvPr/>
          </p:nvSpPr>
          <p:spPr>
            <a:xfrm>
              <a:off x="1269829" y="1401886"/>
              <a:ext cx="39332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sz="2400" dirty="0">
                  <a:solidFill>
                    <a:schemeClr val="accent2"/>
                  </a:solidFill>
                </a:rPr>
                <a:t>一、分析列举法的应用步骤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F6355BB-4D07-F99A-3D10-7C7B7A289A40}"/>
                </a:ext>
              </a:extLst>
            </p:cNvPr>
            <p:cNvSpPr txBox="1"/>
            <p:nvPr/>
          </p:nvSpPr>
          <p:spPr>
            <a:xfrm>
              <a:off x="1097680" y="2049040"/>
              <a:ext cx="4721361" cy="37668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en-US" altLang="zh-CN" dirty="0">
                  <a:latin typeface="宋体" panose="02010600030101010101" pitchFamily="2" charset="-122"/>
                  <a:ea typeface="宋体" panose="02010600030101010101" pitchFamily="2" charset="-122"/>
                </a:rPr>
                <a:t>(1)</a:t>
              </a:r>
              <a:r>
                <a:rPr lang="zh-CN" altLang="en-US" dirty="0">
                  <a:latin typeface="宋体" panose="02010600030101010101" pitchFamily="2" charset="-122"/>
                  <a:ea typeface="宋体" panose="02010600030101010101" pitchFamily="2" charset="-122"/>
                </a:rPr>
                <a:t>确定某一改革对象</a:t>
              </a:r>
              <a:r>
                <a:rPr lang="en-US" altLang="zh-CN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dirty="0">
                  <a:latin typeface="宋体" panose="02010600030101010101" pitchFamily="2" charset="-122"/>
                  <a:ea typeface="宋体" panose="02010600030101010101" pitchFamily="2" charset="-122"/>
                </a:rPr>
                <a:t>课题宜小不宜大。</a:t>
              </a:r>
              <a:endParaRPr lang="en-US" altLang="zh-CN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indent="457200">
                <a:lnSpc>
                  <a:spcPct val="150000"/>
                </a:lnSpc>
              </a:pPr>
              <a:r>
                <a:rPr lang="en-US" altLang="zh-CN" dirty="0">
                  <a:latin typeface="宋体" panose="02010600030101010101" pitchFamily="2" charset="-122"/>
                  <a:ea typeface="宋体" panose="02010600030101010101" pitchFamily="2" charset="-122"/>
                </a:rPr>
                <a:t>(2)</a:t>
              </a:r>
              <a:r>
                <a:rPr lang="zh-CN" altLang="en-US" dirty="0">
                  <a:latin typeface="宋体" panose="02010600030101010101" pitchFamily="2" charset="-122"/>
                  <a:ea typeface="宋体" panose="02010600030101010101" pitchFamily="2" charset="-122"/>
                </a:rPr>
                <a:t>列举这一对象的特征点、希望点、缺点。</a:t>
              </a:r>
              <a:endParaRPr lang="en-US" altLang="zh-CN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indent="457200">
                <a:lnSpc>
                  <a:spcPct val="150000"/>
                </a:lnSpc>
              </a:pPr>
              <a:r>
                <a:rPr lang="en-US" altLang="zh-CN" dirty="0">
                  <a:latin typeface="宋体" panose="02010600030101010101" pitchFamily="2" charset="-122"/>
                  <a:ea typeface="宋体" panose="02010600030101010101" pitchFamily="2" charset="-122"/>
                </a:rPr>
                <a:t>(3)</a:t>
              </a:r>
              <a:r>
                <a:rPr lang="zh-CN" altLang="en-US" dirty="0">
                  <a:latin typeface="宋体" panose="02010600030101010101" pitchFamily="2" charset="-122"/>
                  <a:ea typeface="宋体" panose="02010600030101010101" pitchFamily="2" charset="-122"/>
                </a:rPr>
                <a:t>对众多的特征点、希望点、缺点进行归类整理。</a:t>
              </a:r>
              <a:endParaRPr lang="en-US" altLang="zh-CN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indent="457200">
                <a:lnSpc>
                  <a:spcPct val="150000"/>
                </a:lnSpc>
              </a:pPr>
              <a:r>
                <a:rPr lang="en-US" altLang="zh-CN" dirty="0">
                  <a:latin typeface="宋体" panose="02010600030101010101" pitchFamily="2" charset="-122"/>
                  <a:ea typeface="宋体" panose="02010600030101010101" pitchFamily="2" charset="-122"/>
                </a:rPr>
                <a:t>(4)</a:t>
              </a:r>
              <a:r>
                <a:rPr lang="zh-CN" altLang="en-US" dirty="0">
                  <a:latin typeface="宋体" panose="02010600030101010101" pitchFamily="2" charset="-122"/>
                  <a:ea typeface="宋体" panose="02010600030101010101" pitchFamily="2" charset="-122"/>
                </a:rPr>
                <a:t>对所列出的特征点、希望点、缺点进行分析</a:t>
              </a:r>
              <a:r>
                <a:rPr lang="en-US" altLang="zh-CN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dirty="0">
                  <a:latin typeface="宋体" panose="02010600030101010101" pitchFamily="2" charset="-122"/>
                  <a:ea typeface="宋体" panose="02010600030101010101" pitchFamily="2" charset="-122"/>
                </a:rPr>
                <a:t>看看能否改革、克服和改进。</a:t>
              </a:r>
              <a:endParaRPr lang="en-US" altLang="zh-CN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indent="457200">
                <a:lnSpc>
                  <a:spcPct val="150000"/>
                </a:lnSpc>
              </a:pPr>
              <a:r>
                <a:rPr lang="en-US" altLang="zh-CN" dirty="0">
                  <a:latin typeface="宋体" panose="02010600030101010101" pitchFamily="2" charset="-122"/>
                  <a:ea typeface="宋体" panose="02010600030101010101" pitchFamily="2" charset="-122"/>
                </a:rPr>
                <a:t>(5)</a:t>
              </a:r>
              <a:r>
                <a:rPr lang="zh-CN" altLang="en-US" dirty="0">
                  <a:latin typeface="宋体" panose="02010600030101010101" pitchFamily="2" charset="-122"/>
                  <a:ea typeface="宋体" panose="02010600030101010101" pitchFamily="2" charset="-122"/>
                </a:rPr>
                <a:t>通过检验、评价</a:t>
              </a:r>
              <a:r>
                <a:rPr lang="en-US" altLang="zh-CN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dirty="0">
                  <a:latin typeface="宋体" panose="02010600030101010101" pitchFamily="2" charset="-122"/>
                  <a:ea typeface="宋体" panose="02010600030101010101" pitchFamily="2" charset="-122"/>
                </a:rPr>
                <a:t>挑选出经济效益高、行之有效的设想。</a:t>
              </a:r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8596FF8A-8A2C-2469-8DC4-9E1E05EA1A0A}"/>
              </a:ext>
            </a:extLst>
          </p:cNvPr>
          <p:cNvPicPr>
            <a:picLocks/>
          </p:cNvPicPr>
          <p:nvPr/>
        </p:nvPicPr>
        <p:blipFill>
          <a:blip r:embed="rId2" cstate="print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045" y="2163170"/>
            <a:ext cx="4907824" cy="339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320859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12086" y="1168127"/>
            <a:ext cx="768873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项目三  掌握创新方法</a:t>
            </a: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AD4B55D1-F50A-2F4B-BCE2-8F2A8B6791F3}"/>
              </a:ext>
            </a:extLst>
          </p:cNvPr>
          <p:cNvGrpSpPr/>
          <p:nvPr/>
        </p:nvGrpSpPr>
        <p:grpSpPr>
          <a:xfrm>
            <a:off x="1391630" y="2450585"/>
            <a:ext cx="2160000" cy="3420000"/>
            <a:chOff x="2669340" y="2772967"/>
            <a:chExt cx="2160000" cy="3357310"/>
          </a:xfrm>
        </p:grpSpPr>
        <p:sp>
          <p:nvSpPr>
            <p:cNvPr id="13" name="îṡlîḓè">
              <a:extLst>
                <a:ext uri="{FF2B5EF4-FFF2-40B4-BE49-F238E27FC236}">
                  <a16:creationId xmlns:a16="http://schemas.microsoft.com/office/drawing/2014/main" id="{5CBD421E-0031-F4AE-F4CB-65E8DC820AB5}"/>
                </a:ext>
              </a:extLst>
            </p:cNvPr>
            <p:cNvSpPr/>
            <p:nvPr/>
          </p:nvSpPr>
          <p:spPr>
            <a:xfrm>
              <a:off x="2669340" y="4330277"/>
              <a:ext cx="2160000" cy="18000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 cap="rnd" cmpd="sng" algn="ctr">
              <a:noFill/>
              <a:prstDash val="solid"/>
              <a:round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头脑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风暴法</a:t>
              </a: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7E6F06C1-B07D-8F2F-F126-0909CC96859C}"/>
                </a:ext>
              </a:extLst>
            </p:cNvPr>
            <p:cNvGrpSpPr/>
            <p:nvPr/>
          </p:nvGrpSpPr>
          <p:grpSpPr>
            <a:xfrm>
              <a:off x="3749340" y="2772967"/>
              <a:ext cx="629376" cy="1545200"/>
              <a:chOff x="3749340" y="2772967"/>
              <a:chExt cx="629376" cy="1545200"/>
            </a:xfrm>
          </p:grpSpPr>
          <p:cxnSp>
            <p:nvCxnSpPr>
              <p:cNvPr id="15" name="ïślíḓê">
                <a:extLst>
                  <a:ext uri="{FF2B5EF4-FFF2-40B4-BE49-F238E27FC236}">
                    <a16:creationId xmlns:a16="http://schemas.microsoft.com/office/drawing/2014/main" id="{2D49DB51-3041-C633-374F-040585A15D17}"/>
                  </a:ext>
                </a:extLst>
              </p:cNvPr>
              <p:cNvCxnSpPr/>
              <p:nvPr/>
            </p:nvCxnSpPr>
            <p:spPr>
              <a:xfrm flipV="1">
                <a:off x="3749340" y="2772967"/>
                <a:ext cx="0" cy="1445660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6">
                    <a:lumMod val="60000"/>
                    <a:lumOff val="40000"/>
                  </a:schemeClr>
                </a:solidFill>
                <a:prstDash val="solid"/>
                <a:miter lim="800000"/>
                <a:tailEnd type="oval"/>
              </a:ln>
              <a:effectLst/>
            </p:spPr>
          </p:cxn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469C75F6-8CC5-DA3D-8CF7-52EABC9507AB}"/>
                  </a:ext>
                </a:extLst>
              </p:cNvPr>
              <p:cNvSpPr txBox="1"/>
              <p:nvPr/>
            </p:nvSpPr>
            <p:spPr>
              <a:xfrm>
                <a:off x="3824718" y="3127995"/>
                <a:ext cx="553998" cy="1190172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400" b="1" kern="0" dirty="0">
                    <a:solidFill>
                      <a:schemeClr val="accent6">
                        <a:lumMod val="60000"/>
                        <a:lumOff val="40000"/>
                      </a:schemeClr>
                    </a:solidFill>
                    <a:cs typeface="+mn-ea"/>
                  </a:rPr>
                  <a:t>任务一</a:t>
                </a:r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1546495-7DE0-CDFC-53DA-DDE2719E0CDC}"/>
              </a:ext>
            </a:extLst>
          </p:cNvPr>
          <p:cNvGrpSpPr/>
          <p:nvPr/>
        </p:nvGrpSpPr>
        <p:grpSpPr>
          <a:xfrm>
            <a:off x="3978488" y="2812242"/>
            <a:ext cx="2160000" cy="3420000"/>
            <a:chOff x="4978839" y="2691079"/>
            <a:chExt cx="2052000" cy="3238976"/>
          </a:xfrm>
        </p:grpSpPr>
        <p:sp>
          <p:nvSpPr>
            <p:cNvPr id="18" name="iś1îḋe">
              <a:extLst>
                <a:ext uri="{FF2B5EF4-FFF2-40B4-BE49-F238E27FC236}">
                  <a16:creationId xmlns:a16="http://schemas.microsoft.com/office/drawing/2014/main" id="{4BB8EE3F-FEF6-1C72-C22A-9255516F1D90}"/>
                </a:ext>
              </a:extLst>
            </p:cNvPr>
            <p:cNvSpPr/>
            <p:nvPr/>
          </p:nvSpPr>
          <p:spPr>
            <a:xfrm>
              <a:off x="4978839" y="4202055"/>
              <a:ext cx="2052000" cy="1728000"/>
            </a:xfrm>
            <a:prstGeom prst="ellipse">
              <a:avLst/>
            </a:prstGeom>
            <a:solidFill>
              <a:schemeClr val="accent2"/>
            </a:solidFill>
            <a:ln w="12700" cap="rnd" cmpd="sng" algn="ctr">
              <a:noFill/>
              <a:prstDash val="solid"/>
              <a:round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分析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列举法</a:t>
              </a: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2AEF40F6-777B-0AB6-ED71-3AA6C6444574}"/>
                </a:ext>
              </a:extLst>
            </p:cNvPr>
            <p:cNvGrpSpPr/>
            <p:nvPr/>
          </p:nvGrpSpPr>
          <p:grpSpPr>
            <a:xfrm>
              <a:off x="6019412" y="2691079"/>
              <a:ext cx="653266" cy="1492915"/>
              <a:chOff x="6280668" y="2872507"/>
              <a:chExt cx="653266" cy="1492915"/>
            </a:xfrm>
          </p:grpSpPr>
          <p:cxnSp>
            <p:nvCxnSpPr>
              <p:cNvPr id="20" name="iśľíḑê">
                <a:extLst>
                  <a:ext uri="{FF2B5EF4-FFF2-40B4-BE49-F238E27FC236}">
                    <a16:creationId xmlns:a16="http://schemas.microsoft.com/office/drawing/2014/main" id="{6E479411-3D4C-9066-5D2F-29CAD7166A5E}"/>
                  </a:ext>
                </a:extLst>
              </p:cNvPr>
              <p:cNvCxnSpPr/>
              <p:nvPr/>
            </p:nvCxnSpPr>
            <p:spPr>
              <a:xfrm flipV="1">
                <a:off x="6280668" y="2872507"/>
                <a:ext cx="0" cy="1445660"/>
              </a:xfrm>
              <a:prstGeom prst="line">
                <a:avLst/>
              </a:prstGeom>
              <a:noFill/>
              <a:ln w="15875" cap="flat" cmpd="sng" algn="ctr">
                <a:solidFill>
                  <a:srgbClr val="ED7D31"/>
                </a:solidFill>
                <a:prstDash val="solid"/>
                <a:miter lim="800000"/>
                <a:tailEnd type="oval"/>
              </a:ln>
              <a:effectLst/>
            </p:spPr>
          </p:cxn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30447B36-9CCC-6AEF-4B17-2C69A71886C4}"/>
                  </a:ext>
                </a:extLst>
              </p:cNvPr>
              <p:cNvSpPr txBox="1"/>
              <p:nvPr/>
            </p:nvSpPr>
            <p:spPr>
              <a:xfrm>
                <a:off x="6407636" y="3175250"/>
                <a:ext cx="526298" cy="1190172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400" b="1" kern="0" dirty="0">
                    <a:solidFill>
                      <a:schemeClr val="accent6">
                        <a:lumMod val="60000"/>
                        <a:lumOff val="40000"/>
                      </a:schemeClr>
                    </a:solidFill>
                    <a:cs typeface="+mn-ea"/>
                  </a:rPr>
                  <a:t>任务二</a:t>
                </a:r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7864A30-CEB1-727E-2BA9-71D30983F246}"/>
              </a:ext>
            </a:extLst>
          </p:cNvPr>
          <p:cNvGrpSpPr/>
          <p:nvPr/>
        </p:nvGrpSpPr>
        <p:grpSpPr>
          <a:xfrm>
            <a:off x="6585556" y="2450585"/>
            <a:ext cx="2160000" cy="3420000"/>
            <a:chOff x="8003654" y="2535956"/>
            <a:chExt cx="2124000" cy="3277699"/>
          </a:xfrm>
        </p:grpSpPr>
        <p:sp>
          <p:nvSpPr>
            <p:cNvPr id="30" name="ïSļîḓè">
              <a:extLst>
                <a:ext uri="{FF2B5EF4-FFF2-40B4-BE49-F238E27FC236}">
                  <a16:creationId xmlns:a16="http://schemas.microsoft.com/office/drawing/2014/main" id="{02D832EA-B429-F1D7-37BB-DB62FFA6F442}"/>
                </a:ext>
              </a:extLst>
            </p:cNvPr>
            <p:cNvSpPr/>
            <p:nvPr/>
          </p:nvSpPr>
          <p:spPr>
            <a:xfrm>
              <a:off x="8003654" y="4049655"/>
              <a:ext cx="2124000" cy="17640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 cap="rnd" cmpd="sng" algn="ctr">
              <a:noFill/>
              <a:prstDash val="solid"/>
              <a:round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kern="0" dirty="0">
                  <a:solidFill>
                    <a:schemeClr val="bg1"/>
                  </a:solidFill>
                  <a:cs typeface="+mn-ea"/>
                  <a:sym typeface="+mn-lt"/>
                </a:rPr>
                <a:t>组合</a:t>
              </a:r>
              <a:endParaRPr lang="en-US" altLang="zh-CN" sz="2800" b="1" kern="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kern="0" dirty="0">
                  <a:solidFill>
                    <a:schemeClr val="bg1"/>
                  </a:solidFill>
                  <a:cs typeface="+mn-ea"/>
                  <a:sym typeface="+mn-lt"/>
                </a:rPr>
                <a:t>创新法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2176C4E9-F4E3-19F2-7228-18AFEFFEF5F6}"/>
                </a:ext>
              </a:extLst>
            </p:cNvPr>
            <p:cNvGrpSpPr/>
            <p:nvPr/>
          </p:nvGrpSpPr>
          <p:grpSpPr>
            <a:xfrm>
              <a:off x="9015196" y="2535956"/>
              <a:ext cx="646461" cy="1550806"/>
              <a:chOff x="8811996" y="2872507"/>
              <a:chExt cx="646461" cy="1550806"/>
            </a:xfrm>
          </p:grpSpPr>
          <p:cxnSp>
            <p:nvCxnSpPr>
              <p:cNvPr id="32" name="íš1ïdè">
                <a:extLst>
                  <a:ext uri="{FF2B5EF4-FFF2-40B4-BE49-F238E27FC236}">
                    <a16:creationId xmlns:a16="http://schemas.microsoft.com/office/drawing/2014/main" id="{A6EAE9D0-9875-6160-A7DD-D8731AFE2F01}"/>
                  </a:ext>
                </a:extLst>
              </p:cNvPr>
              <p:cNvCxnSpPr/>
              <p:nvPr/>
            </p:nvCxnSpPr>
            <p:spPr>
              <a:xfrm flipV="1">
                <a:off x="8811996" y="2872507"/>
                <a:ext cx="0" cy="1445660"/>
              </a:xfrm>
              <a:prstGeom prst="line">
                <a:avLst/>
              </a:prstGeom>
              <a:noFill/>
              <a:ln w="15875" cap="flat" cmpd="sng" algn="ctr">
                <a:solidFill>
                  <a:schemeClr val="accent6">
                    <a:lumMod val="60000"/>
                    <a:lumOff val="40000"/>
                  </a:schemeClr>
                </a:solidFill>
                <a:prstDash val="solid"/>
                <a:miter lim="800000"/>
                <a:tailEnd type="oval"/>
              </a:ln>
              <a:effectLst/>
            </p:spPr>
          </p:cxn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B51ABD1F-9046-F316-A138-DE49D5F896FC}"/>
                  </a:ext>
                </a:extLst>
              </p:cNvPr>
              <p:cNvSpPr txBox="1"/>
              <p:nvPr/>
            </p:nvSpPr>
            <p:spPr>
              <a:xfrm>
                <a:off x="8913692" y="3233141"/>
                <a:ext cx="544765" cy="1190172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400" b="1" kern="0" dirty="0">
                    <a:solidFill>
                      <a:schemeClr val="accent6">
                        <a:lumMod val="60000"/>
                        <a:lumOff val="40000"/>
                      </a:schemeClr>
                    </a:solidFill>
                    <a:cs typeface="+mn-ea"/>
                  </a:rPr>
                  <a:t>任务三</a:t>
                </a: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C398CB1-FD9B-FA27-B69E-DC542305057D}"/>
              </a:ext>
            </a:extLst>
          </p:cNvPr>
          <p:cNvGrpSpPr/>
          <p:nvPr/>
        </p:nvGrpSpPr>
        <p:grpSpPr>
          <a:xfrm>
            <a:off x="9043762" y="2812242"/>
            <a:ext cx="2160000" cy="3420000"/>
            <a:chOff x="4978839" y="2691079"/>
            <a:chExt cx="2052000" cy="3238976"/>
          </a:xfrm>
        </p:grpSpPr>
        <p:sp>
          <p:nvSpPr>
            <p:cNvPr id="35" name="iś1îḋe">
              <a:extLst>
                <a:ext uri="{FF2B5EF4-FFF2-40B4-BE49-F238E27FC236}">
                  <a16:creationId xmlns:a16="http://schemas.microsoft.com/office/drawing/2014/main" id="{8BB531E9-B97D-298D-7359-343FADFDA52C}"/>
                </a:ext>
              </a:extLst>
            </p:cNvPr>
            <p:cNvSpPr/>
            <p:nvPr/>
          </p:nvSpPr>
          <p:spPr>
            <a:xfrm>
              <a:off x="4978839" y="4202055"/>
              <a:ext cx="2052000" cy="1728000"/>
            </a:xfrm>
            <a:prstGeom prst="ellipse">
              <a:avLst/>
            </a:prstGeom>
            <a:solidFill>
              <a:schemeClr val="accent2"/>
            </a:solidFill>
            <a:ln w="12700" cap="rnd" cmpd="sng" algn="ctr">
              <a:noFill/>
              <a:prstDash val="solid"/>
              <a:round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和田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十二法</a:t>
              </a: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B199DEF6-9C30-55C1-81FE-D16B2B405B73}"/>
                </a:ext>
              </a:extLst>
            </p:cNvPr>
            <p:cNvGrpSpPr/>
            <p:nvPr/>
          </p:nvGrpSpPr>
          <p:grpSpPr>
            <a:xfrm>
              <a:off x="6019412" y="2691079"/>
              <a:ext cx="653266" cy="1492915"/>
              <a:chOff x="6280668" y="2872507"/>
              <a:chExt cx="653266" cy="1492915"/>
            </a:xfrm>
          </p:grpSpPr>
          <p:cxnSp>
            <p:nvCxnSpPr>
              <p:cNvPr id="37" name="iśľíḑê">
                <a:extLst>
                  <a:ext uri="{FF2B5EF4-FFF2-40B4-BE49-F238E27FC236}">
                    <a16:creationId xmlns:a16="http://schemas.microsoft.com/office/drawing/2014/main" id="{D1B7257C-A0AB-DEC9-40E3-9640B1E63925}"/>
                  </a:ext>
                </a:extLst>
              </p:cNvPr>
              <p:cNvCxnSpPr/>
              <p:nvPr/>
            </p:nvCxnSpPr>
            <p:spPr>
              <a:xfrm flipV="1">
                <a:off x="6280668" y="2872507"/>
                <a:ext cx="0" cy="1445660"/>
              </a:xfrm>
              <a:prstGeom prst="line">
                <a:avLst/>
              </a:prstGeom>
              <a:noFill/>
              <a:ln w="15875" cap="flat" cmpd="sng" algn="ctr">
                <a:solidFill>
                  <a:srgbClr val="ED7D31"/>
                </a:solidFill>
                <a:prstDash val="solid"/>
                <a:miter lim="800000"/>
                <a:tailEnd type="oval"/>
              </a:ln>
              <a:effectLst/>
            </p:spPr>
          </p:cxn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DF0EE6C0-992B-92BF-0FF4-CC18A4631128}"/>
                  </a:ext>
                </a:extLst>
              </p:cNvPr>
              <p:cNvSpPr txBox="1"/>
              <p:nvPr/>
            </p:nvSpPr>
            <p:spPr>
              <a:xfrm>
                <a:off x="6407636" y="3175250"/>
                <a:ext cx="526298" cy="1190172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400" b="1" kern="0" dirty="0">
                    <a:solidFill>
                      <a:schemeClr val="accent6">
                        <a:lumMod val="60000"/>
                        <a:lumOff val="40000"/>
                      </a:schemeClr>
                    </a:solidFill>
                    <a:cs typeface="+mn-ea"/>
                  </a:rPr>
                  <a:t>任务四</a:t>
                </a:r>
              </a:p>
            </p:txBody>
          </p:sp>
        </p:grpSp>
      </p:grpSp>
    </p:spTree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2" y="242416"/>
            <a:ext cx="345642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步骤二 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分析列举法的应用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4C9F6CE-E190-96C7-C9CD-69987658DE26}"/>
              </a:ext>
            </a:extLst>
          </p:cNvPr>
          <p:cNvGrpSpPr/>
          <p:nvPr/>
        </p:nvGrpSpPr>
        <p:grpSpPr>
          <a:xfrm>
            <a:off x="1558664" y="1042635"/>
            <a:ext cx="8442193" cy="1879113"/>
            <a:chOff x="1558664" y="1042635"/>
            <a:chExt cx="8442193" cy="1879113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606F5973-FD9A-90F5-D98F-A97AA89A1167}"/>
                </a:ext>
              </a:extLst>
            </p:cNvPr>
            <p:cNvGrpSpPr/>
            <p:nvPr/>
          </p:nvGrpSpPr>
          <p:grpSpPr>
            <a:xfrm>
              <a:off x="1558664" y="1042635"/>
              <a:ext cx="6487641" cy="998211"/>
              <a:chOff x="1460501" y="1445999"/>
              <a:chExt cx="8525328" cy="998211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161AC61B-52AE-795E-13BD-1EC1C62B1A49}"/>
                  </a:ext>
                </a:extLst>
              </p:cNvPr>
              <p:cNvSpPr txBox="1"/>
              <p:nvPr/>
            </p:nvSpPr>
            <p:spPr>
              <a:xfrm>
                <a:off x="1460501" y="2001332"/>
                <a:ext cx="8147958" cy="4428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457200">
                  <a:lnSpc>
                    <a:spcPct val="150000"/>
                  </a:lnSpc>
                </a:pPr>
                <a:endParaRPr lang="zh-CN" altLang="en-US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16E0B62B-E99E-6C95-3062-00D5AADF4B2C}"/>
                  </a:ext>
                </a:extLst>
              </p:cNvPr>
              <p:cNvSpPr txBox="1"/>
              <p:nvPr/>
            </p:nvSpPr>
            <p:spPr>
              <a:xfrm>
                <a:off x="1612902" y="1445999"/>
                <a:ext cx="8372927" cy="98450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400" b="1" dirty="0">
                    <a:solidFill>
                      <a:srgbClr val="ED7D3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二、特征点列举法的应用案例</a:t>
                </a:r>
                <a:r>
                  <a:rPr lang="en-US" altLang="zh-CN" sz="2400" b="1" dirty="0">
                    <a:solidFill>
                      <a:srgbClr val="ED7D3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——</a:t>
                </a:r>
                <a:r>
                  <a:rPr lang="zh-CN" altLang="en-US" sz="2400" b="1" dirty="0">
                    <a:solidFill>
                      <a:srgbClr val="ED7D3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革新水壶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A2E87D8-5B17-C220-0811-DA60B22842C2}"/>
                </a:ext>
              </a:extLst>
            </p:cNvPr>
            <p:cNvSpPr txBox="1"/>
            <p:nvPr/>
          </p:nvSpPr>
          <p:spPr>
            <a:xfrm>
              <a:off x="1674639" y="1601194"/>
              <a:ext cx="8326218" cy="1320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4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改进烧水的水壶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已经成为国内介绍列举分析法时的一个经典案例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虽然水壶似乎已经不易想到可以改进之处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但运用特征点列举法分析它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仍然可以打开思路找到创新思路。</a:t>
              </a:r>
            </a:p>
          </p:txBody>
        </p:sp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id="{1679821A-A7FA-DD42-AEC3-69A1D4ACEDE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564" y="2921748"/>
            <a:ext cx="9011217" cy="3560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99794821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2" y="242416"/>
            <a:ext cx="345642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步骤二 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分析列举法的应用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47AB7158-109C-CC63-8BBA-874354B13E9F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430" y="1114023"/>
            <a:ext cx="9514280" cy="3026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0F92C7F1-8555-C7A2-FA4E-D1069C58B2F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431" y="3895860"/>
            <a:ext cx="9514279" cy="20598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43016139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2" y="242416"/>
            <a:ext cx="345642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步骤二 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分析列举法的应用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06F5973-FD9A-90F5-D98F-A97AA89A1167}"/>
              </a:ext>
            </a:extLst>
          </p:cNvPr>
          <p:cNvGrpSpPr/>
          <p:nvPr/>
        </p:nvGrpSpPr>
        <p:grpSpPr>
          <a:xfrm>
            <a:off x="966234" y="1042635"/>
            <a:ext cx="6487641" cy="998211"/>
            <a:chOff x="1460501" y="1445999"/>
            <a:chExt cx="8525328" cy="998211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61AC61B-52AE-795E-13BD-1EC1C62B1A49}"/>
                </a:ext>
              </a:extLst>
            </p:cNvPr>
            <p:cNvSpPr txBox="1"/>
            <p:nvPr/>
          </p:nvSpPr>
          <p:spPr>
            <a:xfrm>
              <a:off x="1460501" y="2001332"/>
              <a:ext cx="8147958" cy="4428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endParaRPr lang="zh-CN" altLang="en-US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6E0B62B-E99E-6C95-3062-00D5AADF4B2C}"/>
                </a:ext>
              </a:extLst>
            </p:cNvPr>
            <p:cNvSpPr txBox="1"/>
            <p:nvPr/>
          </p:nvSpPr>
          <p:spPr>
            <a:xfrm>
              <a:off x="1612902" y="1445999"/>
              <a:ext cx="8372927" cy="5043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solidFill>
                    <a:srgbClr val="ED7D3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三、希望点列举法的应用案例</a:t>
              </a:r>
              <a:r>
                <a:rPr lang="en-US" altLang="zh-CN" sz="2400" b="1" dirty="0">
                  <a:solidFill>
                    <a:srgbClr val="ED7D3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——</a:t>
              </a:r>
              <a:r>
                <a:rPr lang="zh-CN" altLang="en-US" sz="2400" b="1" dirty="0">
                  <a:solidFill>
                    <a:srgbClr val="ED7D3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新型体温计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1981E73E-E8FF-1F79-2972-27BB4DB3E7E1}"/>
              </a:ext>
            </a:extLst>
          </p:cNvPr>
          <p:cNvPicPr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4" r="4426"/>
          <a:stretch/>
        </p:blipFill>
        <p:spPr>
          <a:xfrm>
            <a:off x="1908217" y="1547004"/>
            <a:ext cx="8324048" cy="4939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91955899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2" y="242416"/>
            <a:ext cx="345642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步骤二 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分析列举法的应用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06F5973-FD9A-90F5-D98F-A97AA89A1167}"/>
              </a:ext>
            </a:extLst>
          </p:cNvPr>
          <p:cNvGrpSpPr/>
          <p:nvPr/>
        </p:nvGrpSpPr>
        <p:grpSpPr>
          <a:xfrm>
            <a:off x="966234" y="1203276"/>
            <a:ext cx="6487641" cy="837570"/>
            <a:chOff x="1460501" y="1606640"/>
            <a:chExt cx="8525328" cy="837570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61AC61B-52AE-795E-13BD-1EC1C62B1A49}"/>
                </a:ext>
              </a:extLst>
            </p:cNvPr>
            <p:cNvSpPr txBox="1"/>
            <p:nvPr/>
          </p:nvSpPr>
          <p:spPr>
            <a:xfrm>
              <a:off x="1460501" y="2001332"/>
              <a:ext cx="8147958" cy="4428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endParaRPr lang="zh-CN" altLang="en-US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6E0B62B-E99E-6C95-3062-00D5AADF4B2C}"/>
                </a:ext>
              </a:extLst>
            </p:cNvPr>
            <p:cNvSpPr txBox="1"/>
            <p:nvPr/>
          </p:nvSpPr>
          <p:spPr>
            <a:xfrm>
              <a:off x="1612902" y="1606640"/>
              <a:ext cx="8372927" cy="5043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solidFill>
                    <a:srgbClr val="ED7D3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四、缺点列举法的应用案例</a:t>
              </a:r>
              <a:r>
                <a:rPr lang="en-US" altLang="zh-CN" sz="2400" b="1" dirty="0">
                  <a:solidFill>
                    <a:srgbClr val="ED7D3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——</a:t>
              </a:r>
              <a:r>
                <a:rPr lang="zh-CN" altLang="en-US" sz="2400" b="1" dirty="0">
                  <a:solidFill>
                    <a:srgbClr val="ED7D3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新型雨伞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DCCAFDC-5EDC-7669-8FAB-5E4E8EE5B2D7}"/>
              </a:ext>
            </a:extLst>
          </p:cNvPr>
          <p:cNvGrpSpPr/>
          <p:nvPr/>
        </p:nvGrpSpPr>
        <p:grpSpPr>
          <a:xfrm>
            <a:off x="806174" y="1819406"/>
            <a:ext cx="10419592" cy="4149951"/>
            <a:chOff x="1044742" y="2224530"/>
            <a:chExt cx="10419592" cy="3590835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E4B528FF-2901-D86D-C99A-7677DE6DFF02}"/>
                </a:ext>
              </a:extLst>
            </p:cNvPr>
            <p:cNvPicPr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4742" y="2237151"/>
              <a:ext cx="5513513" cy="357821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935EA598-262C-12DC-1916-00441F01F5F4}"/>
                </a:ext>
              </a:extLst>
            </p:cNvPr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39812" y="2224530"/>
              <a:ext cx="5224522" cy="355769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  <p:extLst>
      <p:ext uri="{BB962C8B-B14F-4D97-AF65-F5344CB8AC3E}">
        <p14:creationId xmlns:p14="http://schemas.microsoft.com/office/powerpoint/2010/main" val="1499678321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2" y="242416"/>
            <a:ext cx="345642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步骤二 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分析列举法的应用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1EE37B3-9CF3-BC87-9587-E346FB0F147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5" y="1640470"/>
            <a:ext cx="7616299" cy="42838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74797104-71AF-DB8A-AC75-5C261872F789}"/>
              </a:ext>
            </a:extLst>
          </p:cNvPr>
          <p:cNvGrpSpPr/>
          <p:nvPr/>
        </p:nvGrpSpPr>
        <p:grpSpPr>
          <a:xfrm>
            <a:off x="8383704" y="2163170"/>
            <a:ext cx="3523967" cy="3054360"/>
            <a:chOff x="4880383" y="2187104"/>
            <a:chExt cx="6390748" cy="1751100"/>
          </a:xfrm>
        </p:grpSpPr>
        <p:sp>
          <p:nvSpPr>
            <p:cNvPr id="10" name="云形 9">
              <a:extLst>
                <a:ext uri="{FF2B5EF4-FFF2-40B4-BE49-F238E27FC236}">
                  <a16:creationId xmlns:a16="http://schemas.microsoft.com/office/drawing/2014/main" id="{50C7B6FF-9623-AEF5-34A3-83C509F456EE}"/>
                </a:ext>
              </a:extLst>
            </p:cNvPr>
            <p:cNvSpPr/>
            <p:nvPr/>
          </p:nvSpPr>
          <p:spPr>
            <a:xfrm>
              <a:off x="4880383" y="2187104"/>
              <a:ext cx="6390748" cy="1751100"/>
            </a:xfrm>
            <a:prstGeom prst="cloud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F34CE6CF-574D-3695-674C-AA4FFFBA731B}"/>
                </a:ext>
              </a:extLst>
            </p:cNvPr>
            <p:cNvSpPr txBox="1"/>
            <p:nvPr/>
          </p:nvSpPr>
          <p:spPr>
            <a:xfrm>
              <a:off x="5475210" y="2518863"/>
              <a:ext cx="5029999" cy="78791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3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了解企业中缺点列举创新的具体方法，例如会议法、用户调查法、缺点逆用法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8851882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步骤三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开展创新实践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56468CA-6862-D469-3E03-8A9F4463547B}"/>
              </a:ext>
            </a:extLst>
          </p:cNvPr>
          <p:cNvGrpSpPr/>
          <p:nvPr/>
        </p:nvGrpSpPr>
        <p:grpSpPr>
          <a:xfrm>
            <a:off x="669701" y="1564783"/>
            <a:ext cx="7102700" cy="4563062"/>
            <a:chOff x="5076347" y="2013436"/>
            <a:chExt cx="5756498" cy="2291867"/>
          </a:xfrm>
        </p:grpSpPr>
        <p:sp>
          <p:nvSpPr>
            <p:cNvPr id="7" name="云形 6">
              <a:extLst>
                <a:ext uri="{FF2B5EF4-FFF2-40B4-BE49-F238E27FC236}">
                  <a16:creationId xmlns:a16="http://schemas.microsoft.com/office/drawing/2014/main" id="{221A0570-2B75-E09F-99CD-1ACADEF67D13}"/>
                </a:ext>
              </a:extLst>
            </p:cNvPr>
            <p:cNvSpPr/>
            <p:nvPr/>
          </p:nvSpPr>
          <p:spPr>
            <a:xfrm>
              <a:off x="5076347" y="2013436"/>
              <a:ext cx="5756498" cy="2291867"/>
            </a:xfrm>
            <a:prstGeom prst="cloud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BB2407F-3D16-68B4-B820-F95F3EE59369}"/>
                </a:ext>
              </a:extLst>
            </p:cNvPr>
            <p:cNvSpPr txBox="1"/>
            <p:nvPr/>
          </p:nvSpPr>
          <p:spPr>
            <a:xfrm>
              <a:off x="5530084" y="2467430"/>
              <a:ext cx="5030000" cy="15168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3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根据所学知识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围绕“手机”进行思考，并回答下述问题。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indent="457200">
                <a:lnSpc>
                  <a:spcPct val="130000"/>
                </a:lnSpc>
              </a:pP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(1)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手机有哪些缺点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?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请至少说出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15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条。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indent="457200">
                <a:lnSpc>
                  <a:spcPct val="130000"/>
                </a:lnSpc>
              </a:pP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(2)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你希望手机具有哪些功能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?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indent="457200">
                <a:lnSpc>
                  <a:spcPct val="130000"/>
                </a:lnSpc>
              </a:pP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(3)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根据特征点列举法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如样式、材质元件、色彩、形状、功能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提出手机的改进意见。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28" name="图片 27">
            <a:extLst>
              <a:ext uri="{FF2B5EF4-FFF2-40B4-BE49-F238E27FC236}">
                <a16:creationId xmlns:a16="http://schemas.microsoft.com/office/drawing/2014/main" id="{788C23A7-B142-5C62-BEB1-85A37E927AAF}"/>
              </a:ext>
            </a:extLst>
          </p:cNvPr>
          <p:cNvPicPr>
            <a:picLocks/>
          </p:cNvPicPr>
          <p:nvPr/>
        </p:nvPicPr>
        <p:blipFill>
          <a:blip r:embed="rId2" cstate="print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691" y="2292824"/>
            <a:ext cx="4267200" cy="2674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225253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标题 3"/>
          <p:cNvSpPr txBox="1"/>
          <p:nvPr/>
        </p:nvSpPr>
        <p:spPr>
          <a:xfrm>
            <a:off x="1938646" y="1164867"/>
            <a:ext cx="8314708" cy="26741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zh-CN" altLang="en-US" sz="5400" spc="3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任务三</a:t>
            </a:r>
            <a:endParaRPr lang="en-US" altLang="zh-CN" sz="5400" spc="300" dirty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algn="ctr">
              <a:lnSpc>
                <a:spcPct val="50000"/>
              </a:lnSpc>
            </a:pPr>
            <a:endParaRPr lang="en-US" altLang="zh-CN" sz="6600" spc="300" dirty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algn="ctr"/>
            <a:r>
              <a:rPr lang="zh-CN" altLang="en-US" sz="6600" spc="3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组合创新法</a:t>
            </a:r>
          </a:p>
        </p:txBody>
      </p:sp>
    </p:spTree>
    <p:extLst>
      <p:ext uri="{BB962C8B-B14F-4D97-AF65-F5344CB8AC3E}">
        <p14:creationId xmlns:p14="http://schemas.microsoft.com/office/powerpoint/2010/main" val="4294033425"/>
      </p:ext>
    </p:extLst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C6CCC217-93E1-A2BF-2818-8C87EA6727AC}"/>
              </a:ext>
            </a:extLst>
          </p:cNvPr>
          <p:cNvSpPr/>
          <p:nvPr/>
        </p:nvSpPr>
        <p:spPr>
          <a:xfrm>
            <a:off x="1518952" y="1396789"/>
            <a:ext cx="9585419" cy="4898571"/>
          </a:xfrm>
          <a:prstGeom prst="roundRect">
            <a:avLst/>
          </a:prstGeom>
          <a:solidFill>
            <a:srgbClr val="F2FAF5"/>
          </a:solidFill>
          <a:ln>
            <a:solidFill>
              <a:schemeClr val="accent6">
                <a:lumMod val="20000"/>
                <a:lumOff val="80000"/>
              </a:schemeClr>
            </a:solidFill>
          </a:ln>
          <a:effectLst>
            <a:softEdge rad="3175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404050" y="178727"/>
            <a:ext cx="76887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任务目标</a:t>
            </a: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B7CEF4A-9F5C-3561-D64A-DBE49C6CDCCB}"/>
              </a:ext>
            </a:extLst>
          </p:cNvPr>
          <p:cNvGrpSpPr/>
          <p:nvPr/>
        </p:nvGrpSpPr>
        <p:grpSpPr>
          <a:xfrm>
            <a:off x="2067438" y="2152896"/>
            <a:ext cx="5294145" cy="3453346"/>
            <a:chOff x="2107194" y="1839267"/>
            <a:chExt cx="5294145" cy="3453346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101BFECF-4972-9F44-033C-E980D4FE7E78}"/>
                </a:ext>
              </a:extLst>
            </p:cNvPr>
            <p:cNvGrpSpPr/>
            <p:nvPr/>
          </p:nvGrpSpPr>
          <p:grpSpPr>
            <a:xfrm>
              <a:off x="2107194" y="1839267"/>
              <a:ext cx="5294145" cy="2013765"/>
              <a:chOff x="1864238" y="1964835"/>
              <a:chExt cx="4980234" cy="2013765"/>
            </a:xfrm>
          </p:grpSpPr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E29BF653-3C86-D0B2-FE84-6CD6E8433535}"/>
                  </a:ext>
                </a:extLst>
              </p:cNvPr>
              <p:cNvGrpSpPr/>
              <p:nvPr/>
            </p:nvGrpSpPr>
            <p:grpSpPr>
              <a:xfrm>
                <a:off x="1864238" y="3363144"/>
                <a:ext cx="4980234" cy="615456"/>
                <a:chOff x="1801996" y="3118577"/>
                <a:chExt cx="4980234" cy="615456"/>
              </a:xfrm>
            </p:grpSpPr>
            <p:sp>
              <p:nvSpPr>
                <p:cNvPr id="26" name="箭头: 五边形 25">
                  <a:extLst>
                    <a:ext uri="{FF2B5EF4-FFF2-40B4-BE49-F238E27FC236}">
                      <a16:creationId xmlns:a16="http://schemas.microsoft.com/office/drawing/2014/main" id="{F0CAEEEA-4183-6C3E-3359-28D072B2E679}"/>
                    </a:ext>
                  </a:extLst>
                </p:cNvPr>
                <p:cNvSpPr/>
                <p:nvPr/>
              </p:nvSpPr>
              <p:spPr>
                <a:xfrm>
                  <a:off x="1801996" y="3118577"/>
                  <a:ext cx="4980234" cy="615456"/>
                </a:xfrm>
                <a:prstGeom prst="homePlate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文本框 14">
                  <a:extLst>
                    <a:ext uri="{FF2B5EF4-FFF2-40B4-BE49-F238E27FC236}">
                      <a16:creationId xmlns:a16="http://schemas.microsoft.com/office/drawing/2014/main" id="{12A7F7D9-6E7D-668A-0F37-4A1EFDAB3279}"/>
                    </a:ext>
                  </a:extLst>
                </p:cNvPr>
                <p:cNvSpPr txBox="1"/>
                <p:nvPr/>
              </p:nvSpPr>
              <p:spPr>
                <a:xfrm>
                  <a:off x="1885453" y="3150053"/>
                  <a:ext cx="4853144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>
                    <a:defRPr sz="2400" b="1">
                      <a:solidFill>
                        <a:schemeClr val="accent2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defRPr>
                  </a:lvl1pPr>
                </a:lstStyle>
                <a:p>
                  <a:r>
                    <a:rPr lang="en-US" altLang="zh-CN" dirty="0">
                      <a:solidFill>
                        <a:schemeClr val="accent2">
                          <a:lumMod val="75000"/>
                        </a:schemeClr>
                      </a:solidFill>
                    </a:rPr>
                    <a:t>(2)</a:t>
                  </a:r>
                  <a:r>
                    <a:rPr lang="zh-CN" altLang="en-US" dirty="0">
                      <a:solidFill>
                        <a:schemeClr val="accent2">
                          <a:lumMod val="75000"/>
                        </a:schemeClr>
                      </a:solidFill>
                    </a:rPr>
                    <a:t>掌握组合创新法的应用。</a:t>
                  </a:r>
                </a:p>
              </p:txBody>
            </p:sp>
          </p:grp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95D09FBE-12C3-5689-DD5B-EAE8C7A6E3D5}"/>
                  </a:ext>
                </a:extLst>
              </p:cNvPr>
              <p:cNvGrpSpPr/>
              <p:nvPr/>
            </p:nvGrpSpPr>
            <p:grpSpPr>
              <a:xfrm>
                <a:off x="1864238" y="1964835"/>
                <a:ext cx="4936600" cy="972000"/>
                <a:chOff x="1801996" y="1720268"/>
                <a:chExt cx="4936600" cy="972000"/>
              </a:xfrm>
            </p:grpSpPr>
            <p:sp>
              <p:nvSpPr>
                <p:cNvPr id="25" name="箭头: 五边形 24">
                  <a:extLst>
                    <a:ext uri="{FF2B5EF4-FFF2-40B4-BE49-F238E27FC236}">
                      <a16:creationId xmlns:a16="http://schemas.microsoft.com/office/drawing/2014/main" id="{EA68EA73-9758-2029-0A3E-B0221AED4DE9}"/>
                    </a:ext>
                  </a:extLst>
                </p:cNvPr>
                <p:cNvSpPr/>
                <p:nvPr/>
              </p:nvSpPr>
              <p:spPr>
                <a:xfrm>
                  <a:off x="1801996" y="1720268"/>
                  <a:ext cx="4936600" cy="972000"/>
                </a:xfrm>
                <a:prstGeom prst="homePlate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26C06C03-0DA4-51DA-BD6C-3DA18848A14D}"/>
                    </a:ext>
                  </a:extLst>
                </p:cNvPr>
                <p:cNvSpPr txBox="1"/>
                <p:nvPr/>
              </p:nvSpPr>
              <p:spPr>
                <a:xfrm>
                  <a:off x="1885453" y="1772144"/>
                  <a:ext cx="4295189" cy="83099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2400" b="1" dirty="0">
                      <a:solidFill>
                        <a:schemeClr val="accent2">
                          <a:lumMod val="75000"/>
                        </a:schemeClr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(1)</a:t>
                  </a:r>
                  <a:r>
                    <a:rPr lang="zh-CN" altLang="en-US" sz="2400" b="1" dirty="0">
                      <a:solidFill>
                        <a:schemeClr val="accent2">
                          <a:lumMod val="75000"/>
                        </a:schemeClr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认识组合创新法，了解组合创新法的概念与类型。</a:t>
                  </a:r>
                </a:p>
              </p:txBody>
            </p:sp>
          </p:grp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E0415088-FB3D-FA80-2BCB-F856D898BF79}"/>
                </a:ext>
              </a:extLst>
            </p:cNvPr>
            <p:cNvGrpSpPr/>
            <p:nvPr/>
          </p:nvGrpSpPr>
          <p:grpSpPr>
            <a:xfrm>
              <a:off x="2107194" y="4278959"/>
              <a:ext cx="5247761" cy="1013654"/>
              <a:chOff x="2107195" y="4278959"/>
              <a:chExt cx="4791848" cy="1013654"/>
            </a:xfrm>
          </p:grpSpPr>
          <p:sp>
            <p:nvSpPr>
              <p:cNvPr id="14" name="箭头: 五边形 13">
                <a:extLst>
                  <a:ext uri="{FF2B5EF4-FFF2-40B4-BE49-F238E27FC236}">
                    <a16:creationId xmlns:a16="http://schemas.microsoft.com/office/drawing/2014/main" id="{CB3644E3-A4BF-2EC6-C03D-14B0A24F0398}"/>
                  </a:ext>
                </a:extLst>
              </p:cNvPr>
              <p:cNvSpPr/>
              <p:nvPr/>
            </p:nvSpPr>
            <p:spPr>
              <a:xfrm>
                <a:off x="2107195" y="4278959"/>
                <a:ext cx="4791848" cy="1013654"/>
              </a:xfrm>
              <a:prstGeom prst="homePlat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305A6033-B8F3-88E9-60C8-6B51A06228E1}"/>
                  </a:ext>
                </a:extLst>
              </p:cNvPr>
              <p:cNvSpPr txBox="1"/>
              <p:nvPr/>
            </p:nvSpPr>
            <p:spPr>
              <a:xfrm>
                <a:off x="2190653" y="4358203"/>
                <a:ext cx="4279628" cy="8309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 b="1">
                    <a:solidFill>
                      <a:schemeClr val="accent2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</a:lstStyle>
              <a:p>
                <a:r>
                  <a:rPr lang="en-US" altLang="zh-CN" dirty="0">
                    <a:solidFill>
                      <a:schemeClr val="accent2">
                        <a:lumMod val="75000"/>
                      </a:schemeClr>
                    </a:solidFill>
                  </a:rPr>
                  <a:t>(3)</a:t>
                </a:r>
                <a:r>
                  <a:rPr lang="zh-CN" altLang="en-US" dirty="0">
                    <a:solidFill>
                      <a:schemeClr val="accent2">
                        <a:lumMod val="75000"/>
                      </a:schemeClr>
                    </a:solidFill>
                  </a:rPr>
                  <a:t>学会运用组合创新法进行创新实践。</a:t>
                </a:r>
              </a:p>
            </p:txBody>
          </p:sp>
        </p:grpSp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id="{8245BC55-2556-B59F-88F3-59F9582A2996}"/>
              </a:ext>
            </a:extLst>
          </p:cNvPr>
          <p:cNvPicPr>
            <a:picLocks/>
          </p:cNvPicPr>
          <p:nvPr/>
        </p:nvPicPr>
        <p:blipFill>
          <a:blip r:embed="rId2" cstate="print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1536" y="2152896"/>
            <a:ext cx="3340500" cy="3443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249838"/>
      </p:ext>
    </p:extLst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认识组合创新法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F240F11-AB61-786F-267A-924191A1059E}"/>
              </a:ext>
            </a:extLst>
          </p:cNvPr>
          <p:cNvGrpSpPr/>
          <p:nvPr/>
        </p:nvGrpSpPr>
        <p:grpSpPr>
          <a:xfrm>
            <a:off x="1659658" y="1619092"/>
            <a:ext cx="9428585" cy="3345520"/>
            <a:chOff x="1460502" y="1445999"/>
            <a:chExt cx="8525327" cy="3345520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BD324C4-0EBA-81EB-1B98-8C9CDDB41F0F}"/>
                </a:ext>
              </a:extLst>
            </p:cNvPr>
            <p:cNvSpPr txBox="1"/>
            <p:nvPr/>
          </p:nvSpPr>
          <p:spPr>
            <a:xfrm>
              <a:off x="1460502" y="2001332"/>
              <a:ext cx="4856115" cy="27901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广义的组合是指不受学科、领域限制的信息的汇合、事物的结合、过程的排列等。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indent="457200">
                <a:lnSpc>
                  <a:spcPct val="15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狭义的组合则是指在技术发明范围内，将多个独立的技术因素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如现象、原理、材料、工艺、方法物品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进行重新组合。创新组合不是一种简单的罗列、机械的叠加。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1A77328-3890-85BB-EB2E-0DE5DFEB4AC6}"/>
                </a:ext>
              </a:extLst>
            </p:cNvPr>
            <p:cNvSpPr txBox="1"/>
            <p:nvPr/>
          </p:nvSpPr>
          <p:spPr>
            <a:xfrm>
              <a:off x="1612901" y="1445999"/>
              <a:ext cx="8372928" cy="5043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solidFill>
                    <a:srgbClr val="ED7D3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一、组合创新法的概念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0785E4CA-54B8-9AB9-9837-9594E578063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1805" y="1791268"/>
            <a:ext cx="3600450" cy="3275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623006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认识组合创新法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1A77328-3890-85BB-EB2E-0DE5DFEB4AC6}"/>
              </a:ext>
            </a:extLst>
          </p:cNvPr>
          <p:cNvSpPr txBox="1"/>
          <p:nvPr/>
        </p:nvSpPr>
        <p:spPr>
          <a:xfrm>
            <a:off x="4280587" y="546088"/>
            <a:ext cx="7667313" cy="504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二、组合创新的类型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830EF8E-D848-8E4E-A75C-2124269207F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3379" y="1121117"/>
            <a:ext cx="8908362" cy="5095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id="{B455E0C9-9CC9-81FF-7FB3-AFAB2223A93D}"/>
              </a:ext>
            </a:extLst>
          </p:cNvPr>
          <p:cNvSpPr/>
          <p:nvPr/>
        </p:nvSpPr>
        <p:spPr>
          <a:xfrm>
            <a:off x="2149521" y="1869743"/>
            <a:ext cx="1105469" cy="934871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6C574B1A-321B-95E1-6A99-4C97D3E38C6D}"/>
              </a:ext>
            </a:extLst>
          </p:cNvPr>
          <p:cNvSpPr/>
          <p:nvPr/>
        </p:nvSpPr>
        <p:spPr>
          <a:xfrm>
            <a:off x="2138145" y="3427865"/>
            <a:ext cx="1105469" cy="934871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0EBB1168-0512-A6F3-919E-E64D121CFB59}"/>
              </a:ext>
            </a:extLst>
          </p:cNvPr>
          <p:cNvSpPr/>
          <p:nvPr/>
        </p:nvSpPr>
        <p:spPr>
          <a:xfrm>
            <a:off x="2119945" y="5074699"/>
            <a:ext cx="1105469" cy="934871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531578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-1404050" y="178727"/>
            <a:ext cx="76887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项目介绍</a:t>
            </a: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D155ACBA-D267-5430-B0CD-F83FFF62282A}"/>
              </a:ext>
            </a:extLst>
          </p:cNvPr>
          <p:cNvSpPr txBox="1"/>
          <p:nvPr/>
        </p:nvSpPr>
        <p:spPr>
          <a:xfrm>
            <a:off x="2117764" y="1283701"/>
            <a:ext cx="8510480" cy="42905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创新的核心是创新思维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而创新思维最重要的工具就是创新方法。人们在进行具体的创新活动中，为克服各种思维障碍，增加信息刺激，提高思维效率，利用创新方法达到创造性解决问题的目的。创新方法是创造学家收集大量成功的创造和创新的实例后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研究其获得成功的思路和过程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经过归纳、分析、总结而找出的一些带有普遍规律性的原理、方法和技巧。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本项目主要介绍常见的具体方法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头脑风暴法、分析列举法、组合创新法、和田十二法四种。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67D8777-356F-2DFD-68D6-1DDCDD3BDC42}"/>
              </a:ext>
            </a:extLst>
          </p:cNvPr>
          <p:cNvSpPr txBox="1"/>
          <p:nvPr/>
        </p:nvSpPr>
        <p:spPr>
          <a:xfrm>
            <a:off x="3147516" y="5778732"/>
            <a:ext cx="67999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hlinkClick r:id="rId2"/>
              </a:rPr>
              <a:t>[</a:t>
            </a:r>
            <a:r>
              <a:rPr lang="zh-CN" altLang="en-US" dirty="0">
                <a:hlinkClick r:id="rId2"/>
              </a:rPr>
              <a:t>都市零距离</a:t>
            </a:r>
            <a:r>
              <a:rPr lang="en-US" altLang="zh-CN" dirty="0">
                <a:hlinkClick r:id="rId2"/>
              </a:rPr>
              <a:t>]</a:t>
            </a:r>
            <a:r>
              <a:rPr lang="zh-CN" altLang="en-US" dirty="0">
                <a:hlinkClick r:id="rId2"/>
              </a:rPr>
              <a:t>蛋壳创业集训营 让梦想破壳而出（二）：头脑风暴 导师为您修正创业理念</a:t>
            </a:r>
            <a:r>
              <a:rPr lang="en-US" altLang="zh-CN" dirty="0">
                <a:hlinkClick r:id="rId2"/>
              </a:rPr>
              <a:t>_</a:t>
            </a:r>
            <a:r>
              <a:rPr lang="zh-CN" altLang="en-US" dirty="0">
                <a:hlinkClick r:id="rId2"/>
              </a:rPr>
              <a:t>新闻频道</a:t>
            </a:r>
            <a:r>
              <a:rPr lang="en-US" altLang="zh-CN" dirty="0">
                <a:hlinkClick r:id="rId2"/>
              </a:rPr>
              <a:t>_</a:t>
            </a:r>
            <a:r>
              <a:rPr lang="zh-CN" altLang="en-US" dirty="0">
                <a:hlinkClick r:id="rId2"/>
              </a:rPr>
              <a:t>央视网</a:t>
            </a:r>
            <a:r>
              <a:rPr lang="en-US" altLang="zh-CN" dirty="0">
                <a:hlinkClick r:id="rId2"/>
              </a:rPr>
              <a:t>(cctv.com)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7103466"/>
      </p:ext>
    </p:extLst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认识组合创新法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557AA8F4-131F-EFB9-D098-B22C3FA2A84E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1324" y="1028748"/>
            <a:ext cx="9100376" cy="55752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椭圆 13">
            <a:extLst>
              <a:ext uri="{FF2B5EF4-FFF2-40B4-BE49-F238E27FC236}">
                <a16:creationId xmlns:a16="http://schemas.microsoft.com/office/drawing/2014/main" id="{A39C28FC-A1D2-A6C8-598A-B380BDE03416}"/>
              </a:ext>
            </a:extLst>
          </p:cNvPr>
          <p:cNvSpPr/>
          <p:nvPr/>
        </p:nvSpPr>
        <p:spPr>
          <a:xfrm>
            <a:off x="2281447" y="1803782"/>
            <a:ext cx="1044000" cy="7920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3B4F08F8-B71E-1A82-7AD6-DB487B462AE8}"/>
              </a:ext>
            </a:extLst>
          </p:cNvPr>
          <p:cNvSpPr/>
          <p:nvPr/>
        </p:nvSpPr>
        <p:spPr>
          <a:xfrm>
            <a:off x="2260974" y="3218597"/>
            <a:ext cx="1105469" cy="934871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1C0CA420-8F9F-767D-F917-1A76C62375D9}"/>
              </a:ext>
            </a:extLst>
          </p:cNvPr>
          <p:cNvSpPr/>
          <p:nvPr/>
        </p:nvSpPr>
        <p:spPr>
          <a:xfrm>
            <a:off x="2247329" y="5120187"/>
            <a:ext cx="1105469" cy="934871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548741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步骤二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组合创新法的应用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A1A5EF9-AEC4-8C1E-42A4-8064BF5BE347}"/>
              </a:ext>
            </a:extLst>
          </p:cNvPr>
          <p:cNvGrpSpPr/>
          <p:nvPr/>
        </p:nvGrpSpPr>
        <p:grpSpPr>
          <a:xfrm>
            <a:off x="1695605" y="1312081"/>
            <a:ext cx="9428585" cy="3345520"/>
            <a:chOff x="1460502" y="1445999"/>
            <a:chExt cx="8525327" cy="334552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6E47BE2F-C307-7C01-5EB1-F71AEA22C540}"/>
                </a:ext>
              </a:extLst>
            </p:cNvPr>
            <p:cNvSpPr txBox="1"/>
            <p:nvPr/>
          </p:nvSpPr>
          <p:spPr>
            <a:xfrm>
              <a:off x="1460502" y="2001332"/>
              <a:ext cx="5544367" cy="27901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在组合创新法的应用中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最常用到的方法是主体附加法。主体附加法的原理就是在一个主体上附加一个东西，产生一个新的发明。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indent="457200">
                <a:lnSpc>
                  <a:spcPct val="15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用公式表达为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: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主体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+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附加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=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新产品。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indent="457200">
                <a:lnSpc>
                  <a:spcPct val="15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如笔为主体，笔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+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录音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=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录音笔，笔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+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验钞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=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验钞笔，笔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+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翻译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=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翻译笔。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12A1E67-7009-BD1B-84C6-08EC8B7EBCE2}"/>
                </a:ext>
              </a:extLst>
            </p:cNvPr>
            <p:cNvSpPr txBox="1"/>
            <p:nvPr/>
          </p:nvSpPr>
          <p:spPr>
            <a:xfrm>
              <a:off x="1612901" y="1445999"/>
              <a:ext cx="8372928" cy="5043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solidFill>
                    <a:srgbClr val="ED7D3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一、主体附加法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002DAF6-E900-ACF1-62C3-145861AA10EE}"/>
              </a:ext>
            </a:extLst>
          </p:cNvPr>
          <p:cNvGrpSpPr/>
          <p:nvPr/>
        </p:nvGrpSpPr>
        <p:grpSpPr>
          <a:xfrm>
            <a:off x="3995273" y="2336596"/>
            <a:ext cx="6889257" cy="4029894"/>
            <a:chOff x="3770085" y="1824805"/>
            <a:chExt cx="6889257" cy="4029894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10D39113-91BE-5F97-00AF-89D19AA3CBA8}"/>
                </a:ext>
              </a:extLst>
            </p:cNvPr>
            <p:cNvPicPr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13649" y="3956962"/>
              <a:ext cx="2730501" cy="1659887"/>
            </a:xfrm>
            <a:prstGeom prst="rect">
              <a:avLst/>
            </a:prstGeom>
          </p:spPr>
        </p:pic>
        <p:pic>
          <p:nvPicPr>
            <p:cNvPr id="12294" name="Picture 6" descr="验钞机 的图像结果">
              <a:extLst>
                <a:ext uri="{FF2B5EF4-FFF2-40B4-BE49-F238E27FC236}">
                  <a16:creationId xmlns:a16="http://schemas.microsoft.com/office/drawing/2014/main" id="{8A64E2A6-9EC9-BDCA-3159-E8799AF733E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445"/>
            <a:stretch/>
          </p:blipFill>
          <p:spPr bwMode="auto">
            <a:xfrm>
              <a:off x="8103467" y="1824805"/>
              <a:ext cx="2555875" cy="16607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BCEA16B7-9CAE-D3C1-0B8A-D1C2099E9942}"/>
                </a:ext>
              </a:extLst>
            </p:cNvPr>
            <p:cNvPicPr>
              <a:picLocks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0085" y="4145810"/>
              <a:ext cx="2730501" cy="17088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81881732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步骤二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组合创新法的应用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40D7686F-D6D7-E958-4FB8-B0ADB519592A}"/>
              </a:ext>
            </a:extLst>
          </p:cNvPr>
          <p:cNvGrpSpPr/>
          <p:nvPr/>
        </p:nvGrpSpPr>
        <p:grpSpPr>
          <a:xfrm>
            <a:off x="767405" y="1581150"/>
            <a:ext cx="10731500" cy="4292600"/>
            <a:chOff x="1136650" y="1517650"/>
            <a:chExt cx="10731500" cy="4292600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1A1A5EF9-AEC4-8C1E-42A4-8064BF5BE347}"/>
                </a:ext>
              </a:extLst>
            </p:cNvPr>
            <p:cNvGrpSpPr/>
            <p:nvPr/>
          </p:nvGrpSpPr>
          <p:grpSpPr>
            <a:xfrm>
              <a:off x="1488207" y="1756240"/>
              <a:ext cx="10017993" cy="3345520"/>
              <a:chOff x="1460501" y="1445999"/>
              <a:chExt cx="9058270" cy="3345520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E47BE2F-C307-7C01-5EB1-F71AEA22C540}"/>
                  </a:ext>
                </a:extLst>
              </p:cNvPr>
              <p:cNvSpPr txBox="1"/>
              <p:nvPr/>
            </p:nvSpPr>
            <p:spPr>
              <a:xfrm>
                <a:off x="1460501" y="2001332"/>
                <a:ext cx="9058270" cy="27901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457200">
                  <a:lnSpc>
                    <a:spcPct val="150000"/>
                  </a:lnSpc>
                </a:pPr>
                <a:r>
                  <a:rPr lang="zh-CN" altLang="en-US" sz="20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第一步</a:t>
                </a:r>
                <a:r>
                  <a:rPr lang="en-US" altLang="zh-CN" sz="20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:</a:t>
                </a:r>
                <a:r>
                  <a:rPr lang="zh-CN" altLang="en-US" sz="20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选择要改进的事物。</a:t>
                </a: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我们选择要改进的事物为笔</a:t>
                </a: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即确定笔为主体。</a:t>
                </a:r>
                <a:endPara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indent="457200">
                  <a:lnSpc>
                    <a:spcPct val="150000"/>
                  </a:lnSpc>
                </a:pPr>
                <a:r>
                  <a:rPr lang="zh-CN" altLang="en-US" sz="20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第二步</a:t>
                </a:r>
                <a:r>
                  <a:rPr lang="en-US" altLang="zh-CN" sz="20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:</a:t>
                </a:r>
                <a:r>
                  <a:rPr lang="zh-CN" altLang="en-US" sz="20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确定新功能。</a:t>
                </a: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经过分析比较找出原主体笔的不足，如在做速记时容易出现漏记错记等情况</a:t>
                </a: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确定改进后的笔应具备录音新功能。</a:t>
                </a:r>
                <a:endPara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indent="457200">
                  <a:lnSpc>
                    <a:spcPct val="150000"/>
                  </a:lnSpc>
                </a:pPr>
                <a:r>
                  <a:rPr lang="zh-CN" altLang="en-US" sz="20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第三步</a:t>
                </a:r>
                <a:r>
                  <a:rPr lang="en-US" altLang="zh-CN" sz="20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:</a:t>
                </a:r>
                <a:r>
                  <a:rPr lang="zh-CN" altLang="en-US" sz="20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确定附加件。</a:t>
                </a: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根据录音功能的要求确定要附加的为录音机。</a:t>
                </a:r>
                <a:endPara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indent="457200">
                  <a:lnSpc>
                    <a:spcPct val="150000"/>
                  </a:lnSpc>
                </a:pPr>
                <a:r>
                  <a:rPr lang="zh-CN" altLang="en-US" sz="20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第四步</a:t>
                </a:r>
                <a:r>
                  <a:rPr lang="en-US" altLang="zh-CN" sz="20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:</a:t>
                </a:r>
                <a:r>
                  <a:rPr lang="zh-CN" altLang="en-US" sz="20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确定主体笔与附加件录音机的联结方式与结构。</a:t>
                </a: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即将微型录音机安装至笔上。</a:t>
                </a:r>
                <a:endPara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indent="457200">
                  <a:lnSpc>
                    <a:spcPct val="150000"/>
                  </a:lnSpc>
                </a:pPr>
                <a:r>
                  <a:rPr lang="zh-CN" altLang="en-US" sz="20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第五步</a:t>
                </a:r>
                <a:r>
                  <a:rPr lang="en-US" altLang="zh-CN" sz="20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:</a:t>
                </a:r>
                <a:r>
                  <a:rPr lang="zh-CN" altLang="en-US" sz="20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进行附加组合。</a:t>
                </a: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形成录音笔。</a:t>
                </a: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12A1E67-7009-BD1B-84C6-08EC8B7EBCE2}"/>
                  </a:ext>
                </a:extLst>
              </p:cNvPr>
              <p:cNvSpPr txBox="1"/>
              <p:nvPr/>
            </p:nvSpPr>
            <p:spPr>
              <a:xfrm>
                <a:off x="1612901" y="1445999"/>
                <a:ext cx="8372928" cy="5043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400" b="1" dirty="0">
                    <a:solidFill>
                      <a:srgbClr val="ED7D3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二、主体附加法的实施程序与操作要领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EB06E62E-9040-B723-09A6-4CDD8980FFC5}"/>
                </a:ext>
              </a:extLst>
            </p:cNvPr>
            <p:cNvSpPr/>
            <p:nvPr/>
          </p:nvSpPr>
          <p:spPr>
            <a:xfrm>
              <a:off x="1136650" y="1517650"/>
              <a:ext cx="10731500" cy="4292600"/>
            </a:xfrm>
            <a:prstGeom prst="round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51443989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步骤三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开展创新实践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BD324C4-0EBA-81EB-1B98-8C9CDDB41F0F}"/>
              </a:ext>
            </a:extLst>
          </p:cNvPr>
          <p:cNvSpPr txBox="1"/>
          <p:nvPr/>
        </p:nvSpPr>
        <p:spPr>
          <a:xfrm>
            <a:off x="1591883" y="1110576"/>
            <a:ext cx="10011534" cy="46368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请应用所学关于组合创新的知识完成以下实践活动。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写出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种可以作为主体的事物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商品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事物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商品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)1: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事物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商品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)2: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事物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商品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)3: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写出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种可以作为附加物的事物、部件、商品。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把第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题的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个主体分别与第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题的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个附加物相加组合一下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看有没有新的事物或者新奇的事物产生。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(4)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尝试将第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题中新产生的事物画出来。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(5)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试一试给这些新产生的事物取一个好听的名字。</a:t>
            </a:r>
          </a:p>
        </p:txBody>
      </p:sp>
    </p:spTree>
    <p:extLst>
      <p:ext uri="{BB962C8B-B14F-4D97-AF65-F5344CB8AC3E}">
        <p14:creationId xmlns:p14="http://schemas.microsoft.com/office/powerpoint/2010/main" val="2331236909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标题 3"/>
          <p:cNvSpPr txBox="1"/>
          <p:nvPr/>
        </p:nvSpPr>
        <p:spPr>
          <a:xfrm>
            <a:off x="1938646" y="1164867"/>
            <a:ext cx="8314708" cy="26741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zh-CN" altLang="en-US" sz="5400" spc="3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任务四</a:t>
            </a:r>
            <a:endParaRPr lang="en-US" altLang="zh-CN" sz="5400" spc="300" dirty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algn="ctr">
              <a:lnSpc>
                <a:spcPct val="50000"/>
              </a:lnSpc>
            </a:pPr>
            <a:endParaRPr lang="en-US" altLang="zh-CN" sz="6600" spc="300" dirty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algn="ctr"/>
            <a:r>
              <a:rPr lang="zh-CN" altLang="en-US" sz="6600" spc="3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和田十二法</a:t>
            </a:r>
          </a:p>
        </p:txBody>
      </p:sp>
    </p:spTree>
    <p:extLst>
      <p:ext uri="{BB962C8B-B14F-4D97-AF65-F5344CB8AC3E}">
        <p14:creationId xmlns:p14="http://schemas.microsoft.com/office/powerpoint/2010/main" val="3592179619"/>
      </p:ext>
    </p:extLst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C6CCC217-93E1-A2BF-2818-8C87EA6727AC}"/>
              </a:ext>
            </a:extLst>
          </p:cNvPr>
          <p:cNvSpPr/>
          <p:nvPr/>
        </p:nvSpPr>
        <p:spPr>
          <a:xfrm>
            <a:off x="1518952" y="1396789"/>
            <a:ext cx="9585419" cy="4898571"/>
          </a:xfrm>
          <a:prstGeom prst="roundRect">
            <a:avLst/>
          </a:prstGeom>
          <a:solidFill>
            <a:srgbClr val="F2FAF5"/>
          </a:solidFill>
          <a:ln>
            <a:solidFill>
              <a:schemeClr val="accent6">
                <a:lumMod val="20000"/>
                <a:lumOff val="80000"/>
              </a:schemeClr>
            </a:solidFill>
          </a:ln>
          <a:effectLst>
            <a:softEdge rad="3175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404050" y="178727"/>
            <a:ext cx="76887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任务目标</a:t>
            </a: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B7CEF4A-9F5C-3561-D64A-DBE49C6CDCCB}"/>
              </a:ext>
            </a:extLst>
          </p:cNvPr>
          <p:cNvGrpSpPr/>
          <p:nvPr/>
        </p:nvGrpSpPr>
        <p:grpSpPr>
          <a:xfrm>
            <a:off x="2067438" y="2152896"/>
            <a:ext cx="5294145" cy="3123692"/>
            <a:chOff x="2107194" y="1839267"/>
            <a:chExt cx="5294145" cy="3123692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101BFECF-4972-9F44-033C-E980D4FE7E78}"/>
                </a:ext>
              </a:extLst>
            </p:cNvPr>
            <p:cNvGrpSpPr/>
            <p:nvPr/>
          </p:nvGrpSpPr>
          <p:grpSpPr>
            <a:xfrm>
              <a:off x="2107194" y="1839267"/>
              <a:ext cx="5294145" cy="1822693"/>
              <a:chOff x="1864238" y="1964835"/>
              <a:chExt cx="4980234" cy="1822693"/>
            </a:xfrm>
          </p:grpSpPr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E29BF653-3C86-D0B2-FE84-6CD6E8433535}"/>
                  </a:ext>
                </a:extLst>
              </p:cNvPr>
              <p:cNvGrpSpPr/>
              <p:nvPr/>
            </p:nvGrpSpPr>
            <p:grpSpPr>
              <a:xfrm>
                <a:off x="1864238" y="3172072"/>
                <a:ext cx="4980234" cy="615456"/>
                <a:chOff x="1801996" y="2927505"/>
                <a:chExt cx="4980234" cy="615456"/>
              </a:xfrm>
            </p:grpSpPr>
            <p:sp>
              <p:nvSpPr>
                <p:cNvPr id="26" name="箭头: 五边形 25">
                  <a:extLst>
                    <a:ext uri="{FF2B5EF4-FFF2-40B4-BE49-F238E27FC236}">
                      <a16:creationId xmlns:a16="http://schemas.microsoft.com/office/drawing/2014/main" id="{F0CAEEEA-4183-6C3E-3359-28D072B2E679}"/>
                    </a:ext>
                  </a:extLst>
                </p:cNvPr>
                <p:cNvSpPr/>
                <p:nvPr/>
              </p:nvSpPr>
              <p:spPr>
                <a:xfrm>
                  <a:off x="1801996" y="2927505"/>
                  <a:ext cx="4980234" cy="615456"/>
                </a:xfrm>
                <a:prstGeom prst="homePlate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文本框 14">
                  <a:extLst>
                    <a:ext uri="{FF2B5EF4-FFF2-40B4-BE49-F238E27FC236}">
                      <a16:creationId xmlns:a16="http://schemas.microsoft.com/office/drawing/2014/main" id="{12A7F7D9-6E7D-668A-0F37-4A1EFDAB3279}"/>
                    </a:ext>
                  </a:extLst>
                </p:cNvPr>
                <p:cNvSpPr txBox="1"/>
                <p:nvPr/>
              </p:nvSpPr>
              <p:spPr>
                <a:xfrm>
                  <a:off x="1885453" y="3006749"/>
                  <a:ext cx="4853144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>
                    <a:defRPr sz="2400" b="1">
                      <a:solidFill>
                        <a:schemeClr val="accent2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defRPr>
                  </a:lvl1pPr>
                </a:lstStyle>
                <a:p>
                  <a:r>
                    <a:rPr lang="en-US" altLang="zh-CN" dirty="0">
                      <a:solidFill>
                        <a:schemeClr val="accent2">
                          <a:lumMod val="75000"/>
                        </a:schemeClr>
                      </a:solidFill>
                    </a:rPr>
                    <a:t>(2)</a:t>
                  </a:r>
                  <a:r>
                    <a:rPr lang="zh-CN" altLang="en-US" dirty="0">
                      <a:solidFill>
                        <a:schemeClr val="accent2">
                          <a:lumMod val="75000"/>
                        </a:schemeClr>
                      </a:solidFill>
                    </a:rPr>
                    <a:t>学习和田十二法的实践应用。</a:t>
                  </a:r>
                </a:p>
              </p:txBody>
            </p:sp>
          </p:grp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95D09FBE-12C3-5689-DD5B-EAE8C7A6E3D5}"/>
                  </a:ext>
                </a:extLst>
              </p:cNvPr>
              <p:cNvGrpSpPr/>
              <p:nvPr/>
            </p:nvGrpSpPr>
            <p:grpSpPr>
              <a:xfrm>
                <a:off x="1864238" y="1964835"/>
                <a:ext cx="4936600" cy="615456"/>
                <a:chOff x="1801996" y="1720268"/>
                <a:chExt cx="4936600" cy="615456"/>
              </a:xfrm>
            </p:grpSpPr>
            <p:sp>
              <p:nvSpPr>
                <p:cNvPr id="25" name="箭头: 五边形 24">
                  <a:extLst>
                    <a:ext uri="{FF2B5EF4-FFF2-40B4-BE49-F238E27FC236}">
                      <a16:creationId xmlns:a16="http://schemas.microsoft.com/office/drawing/2014/main" id="{EA68EA73-9758-2029-0A3E-B0221AED4DE9}"/>
                    </a:ext>
                  </a:extLst>
                </p:cNvPr>
                <p:cNvSpPr/>
                <p:nvPr/>
              </p:nvSpPr>
              <p:spPr>
                <a:xfrm>
                  <a:off x="1801996" y="1720268"/>
                  <a:ext cx="4936600" cy="615456"/>
                </a:xfrm>
                <a:prstGeom prst="homePlate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26C06C03-0DA4-51DA-BD6C-3DA18848A14D}"/>
                    </a:ext>
                  </a:extLst>
                </p:cNvPr>
                <p:cNvSpPr txBox="1"/>
                <p:nvPr/>
              </p:nvSpPr>
              <p:spPr>
                <a:xfrm>
                  <a:off x="1885453" y="1772144"/>
                  <a:ext cx="4709781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2400" b="1" dirty="0">
                      <a:solidFill>
                        <a:schemeClr val="accent2">
                          <a:lumMod val="75000"/>
                        </a:schemeClr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(1)</a:t>
                  </a:r>
                  <a:r>
                    <a:rPr lang="zh-CN" altLang="en-US" sz="2400" b="1" dirty="0">
                      <a:solidFill>
                        <a:schemeClr val="accent2">
                          <a:lumMod val="75000"/>
                        </a:schemeClr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理解和田十二法的含义。</a:t>
                  </a:r>
                </a:p>
              </p:txBody>
            </p:sp>
          </p:grp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E0415088-FB3D-FA80-2BCB-F856D898BF79}"/>
                </a:ext>
              </a:extLst>
            </p:cNvPr>
            <p:cNvGrpSpPr/>
            <p:nvPr/>
          </p:nvGrpSpPr>
          <p:grpSpPr>
            <a:xfrm>
              <a:off x="2107194" y="4278959"/>
              <a:ext cx="5256000" cy="684000"/>
              <a:chOff x="2107195" y="4278959"/>
              <a:chExt cx="4799371" cy="684000"/>
            </a:xfrm>
          </p:grpSpPr>
          <p:sp>
            <p:nvSpPr>
              <p:cNvPr id="14" name="箭头: 五边形 13">
                <a:extLst>
                  <a:ext uri="{FF2B5EF4-FFF2-40B4-BE49-F238E27FC236}">
                    <a16:creationId xmlns:a16="http://schemas.microsoft.com/office/drawing/2014/main" id="{CB3644E3-A4BF-2EC6-C03D-14B0A24F0398}"/>
                  </a:ext>
                </a:extLst>
              </p:cNvPr>
              <p:cNvSpPr/>
              <p:nvPr/>
            </p:nvSpPr>
            <p:spPr>
              <a:xfrm>
                <a:off x="2107195" y="4278959"/>
                <a:ext cx="4799371" cy="684000"/>
              </a:xfrm>
              <a:prstGeom prst="homePlat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305A6033-B8F3-88E9-60C8-6B51A06228E1}"/>
                  </a:ext>
                </a:extLst>
              </p:cNvPr>
              <p:cNvSpPr txBox="1"/>
              <p:nvPr/>
            </p:nvSpPr>
            <p:spPr>
              <a:xfrm>
                <a:off x="2190653" y="4358203"/>
                <a:ext cx="4309605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 b="1">
                    <a:solidFill>
                      <a:schemeClr val="accent2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</a:lstStyle>
              <a:p>
                <a:r>
                  <a:rPr lang="en-US" altLang="zh-CN" dirty="0">
                    <a:solidFill>
                      <a:schemeClr val="accent2">
                        <a:lumMod val="75000"/>
                      </a:schemeClr>
                    </a:solidFill>
                  </a:rPr>
                  <a:t>(3)</a:t>
                </a:r>
                <a:r>
                  <a:rPr lang="zh-CN" altLang="en-US" dirty="0">
                    <a:solidFill>
                      <a:schemeClr val="accent2">
                        <a:lumMod val="75000"/>
                      </a:schemeClr>
                    </a:solidFill>
                  </a:rPr>
                  <a:t>运用和田十二法进行创新实践。</a:t>
                </a:r>
              </a:p>
            </p:txBody>
          </p:sp>
        </p:grp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81B630E5-0723-3BA5-3738-B4BE0FBAD8A1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2141" y="2344091"/>
            <a:ext cx="3020907" cy="251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542880"/>
      </p:ext>
    </p:extLst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认识和田十二法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BD324C4-0EBA-81EB-1B98-8C9CDDB41F0F}"/>
              </a:ext>
            </a:extLst>
          </p:cNvPr>
          <p:cNvSpPr txBox="1"/>
          <p:nvPr/>
        </p:nvSpPr>
        <p:spPr>
          <a:xfrm>
            <a:off x="1257048" y="1444270"/>
            <a:ext cx="6180982" cy="41751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和田十二法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又叫和田创新法则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和田创新十二法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),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指人们在观察、认识事物时，考虑是否可以加一加、减一减、扩一扩、缩一缩、变一变、改一改、联一联、学一学、代一代、搬一搬、反一反、定一定。和田十二法是我国学者许立言、张福奎在奥斯本检核表法基础上，借用其基本原理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加以创造而提出的一种思维技法。它既是对奥斯本检核表法的一种继承，又是一种大胆的创新。比如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其中的联一联、定一定等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就是新发展。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B701D29-F61A-0E3C-61EA-AE91583EE05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6740" y="2172522"/>
            <a:ext cx="3657599" cy="2718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615702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步骤二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学习和田十二法的应用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5323D101-0F12-FBDD-3983-428FC3BD3FB9}"/>
              </a:ext>
            </a:extLst>
          </p:cNvPr>
          <p:cNvGrpSpPr/>
          <p:nvPr/>
        </p:nvGrpSpPr>
        <p:grpSpPr>
          <a:xfrm>
            <a:off x="1925789" y="1189188"/>
            <a:ext cx="9512857" cy="4978625"/>
            <a:chOff x="1461765" y="1134596"/>
            <a:chExt cx="9512857" cy="4978625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1B0545F1-00A2-4296-B5F6-F73927C2C8F7}"/>
                </a:ext>
              </a:extLst>
            </p:cNvPr>
            <p:cNvGrpSpPr/>
            <p:nvPr/>
          </p:nvGrpSpPr>
          <p:grpSpPr>
            <a:xfrm>
              <a:off x="1461765" y="1134596"/>
              <a:ext cx="9428585" cy="1447897"/>
              <a:chOff x="1659658" y="1619092"/>
              <a:chExt cx="9428585" cy="1447897"/>
            </a:xfrm>
          </p:grpSpPr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id="{0F240F11-AB61-786F-267A-924191A1059E}"/>
                  </a:ext>
                </a:extLst>
              </p:cNvPr>
              <p:cNvGrpSpPr/>
              <p:nvPr/>
            </p:nvGrpSpPr>
            <p:grpSpPr>
              <a:xfrm>
                <a:off x="1659658" y="1619092"/>
                <a:ext cx="9428585" cy="1037196"/>
                <a:chOff x="1460502" y="1445999"/>
                <a:chExt cx="8525327" cy="1037196"/>
              </a:xfrm>
            </p:grpSpPr>
            <p:sp>
              <p:nvSpPr>
                <p:cNvPr id="7" name="文本框 6">
                  <a:extLst>
                    <a:ext uri="{FF2B5EF4-FFF2-40B4-BE49-F238E27FC236}">
                      <a16:creationId xmlns:a16="http://schemas.microsoft.com/office/drawing/2014/main" id="{4BD324C4-0EBA-81EB-1B98-8C9CDDB41F0F}"/>
                    </a:ext>
                  </a:extLst>
                </p:cNvPr>
                <p:cNvSpPr txBox="1"/>
                <p:nvPr/>
              </p:nvSpPr>
              <p:spPr>
                <a:xfrm>
                  <a:off x="1460502" y="2001332"/>
                  <a:ext cx="4856115" cy="48186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indent="457200">
                    <a:lnSpc>
                      <a:spcPct val="150000"/>
                    </a:lnSpc>
                  </a:pPr>
                  <a:endPara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C1A77328-3890-85BB-EB2E-0DE5DFEB4AC6}"/>
                    </a:ext>
                  </a:extLst>
                </p:cNvPr>
                <p:cNvSpPr txBox="1"/>
                <p:nvPr/>
              </p:nvSpPr>
              <p:spPr>
                <a:xfrm>
                  <a:off x="1612901" y="1445999"/>
                  <a:ext cx="8372928" cy="50436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algn="l" defTabSz="9144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zh-CN" altLang="en-US" sz="2400" b="1" dirty="0">
                      <a:solidFill>
                        <a:srgbClr val="ED7D3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一、加一加</a:t>
                  </a:r>
                  <a:endPara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C7CBAD1C-EFC9-BCA6-E330-0274BFA6B409}"/>
                  </a:ext>
                </a:extLst>
              </p:cNvPr>
              <p:cNvSpPr txBox="1"/>
              <p:nvPr/>
            </p:nvSpPr>
            <p:spPr>
              <a:xfrm>
                <a:off x="1720277" y="2123461"/>
                <a:ext cx="8710501" cy="9435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457200">
                  <a:lnSpc>
                    <a:spcPct val="150000"/>
                  </a:lnSpc>
                </a:pP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例如，将可伸缩的旅行水杯和调色盘组合在一起</a:t>
                </a: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并将调色盘的中间与水杯底部刻上螺纹</a:t>
                </a: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可涮笔的调色盘便产生了。</a:t>
                </a: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1DC40B33-985B-9619-5FDF-A9F3A6E20199}"/>
                </a:ext>
              </a:extLst>
            </p:cNvPr>
            <p:cNvGrpSpPr/>
            <p:nvPr/>
          </p:nvGrpSpPr>
          <p:grpSpPr>
            <a:xfrm>
              <a:off x="1461765" y="2670659"/>
              <a:ext cx="9428585" cy="1447897"/>
              <a:chOff x="1659658" y="1619092"/>
              <a:chExt cx="9428585" cy="1447897"/>
            </a:xfrm>
          </p:grpSpPr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120B0D46-3CBA-6FFF-156E-E6E455A85B09}"/>
                  </a:ext>
                </a:extLst>
              </p:cNvPr>
              <p:cNvGrpSpPr/>
              <p:nvPr/>
            </p:nvGrpSpPr>
            <p:grpSpPr>
              <a:xfrm>
                <a:off x="1659658" y="1619092"/>
                <a:ext cx="9428585" cy="1037196"/>
                <a:chOff x="1460502" y="1445999"/>
                <a:chExt cx="8525327" cy="1037196"/>
              </a:xfrm>
            </p:grpSpPr>
            <p:sp>
              <p:nvSpPr>
                <p:cNvPr id="28" name="文本框 27">
                  <a:extLst>
                    <a:ext uri="{FF2B5EF4-FFF2-40B4-BE49-F238E27FC236}">
                      <a16:creationId xmlns:a16="http://schemas.microsoft.com/office/drawing/2014/main" id="{5EC15BB2-EFB9-D312-9AF5-C7DF3FD23DB5}"/>
                    </a:ext>
                  </a:extLst>
                </p:cNvPr>
                <p:cNvSpPr txBox="1"/>
                <p:nvPr/>
              </p:nvSpPr>
              <p:spPr>
                <a:xfrm>
                  <a:off x="1460502" y="2001332"/>
                  <a:ext cx="4856115" cy="48186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indent="457200">
                    <a:lnSpc>
                      <a:spcPct val="150000"/>
                    </a:lnSpc>
                  </a:pPr>
                  <a:endPara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9" name="文本框 28">
                  <a:extLst>
                    <a:ext uri="{FF2B5EF4-FFF2-40B4-BE49-F238E27FC236}">
                      <a16:creationId xmlns:a16="http://schemas.microsoft.com/office/drawing/2014/main" id="{91FF1152-60D2-B45C-AF00-16B726791674}"/>
                    </a:ext>
                  </a:extLst>
                </p:cNvPr>
                <p:cNvSpPr txBox="1"/>
                <p:nvPr/>
              </p:nvSpPr>
              <p:spPr>
                <a:xfrm>
                  <a:off x="1612901" y="1445999"/>
                  <a:ext cx="8372928" cy="50436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algn="l" defTabSz="9144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zh-CN" altLang="en-US" sz="2400" b="1" dirty="0">
                      <a:solidFill>
                        <a:srgbClr val="ED7D3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二、减一减</a:t>
                  </a:r>
                  <a:endPara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34D30735-53B8-7C1D-AFE2-6178046EBF30}"/>
                  </a:ext>
                </a:extLst>
              </p:cNvPr>
              <p:cNvSpPr txBox="1"/>
              <p:nvPr/>
            </p:nvSpPr>
            <p:spPr>
              <a:xfrm>
                <a:off x="1720277" y="2123461"/>
                <a:ext cx="8710501" cy="9435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457200">
                  <a:lnSpc>
                    <a:spcPct val="150000"/>
                  </a:lnSpc>
                </a:pP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例如，将锁扣的两边条弯戊卷角朝下，只要在中间拧上一颗螺丝钉便可固定，这样的门扣只要两颗螺丝钉便可固定了。</a:t>
                </a: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82074223-1C2E-2B65-9F0A-2DB725CDD00F}"/>
                </a:ext>
              </a:extLst>
            </p:cNvPr>
            <p:cNvGrpSpPr/>
            <p:nvPr/>
          </p:nvGrpSpPr>
          <p:grpSpPr>
            <a:xfrm>
              <a:off x="1546037" y="4203659"/>
              <a:ext cx="9428585" cy="1909562"/>
              <a:chOff x="1659658" y="1619092"/>
              <a:chExt cx="9428585" cy="1909562"/>
            </a:xfrm>
          </p:grpSpPr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F8B3E7E8-93D3-300C-F189-E334324C7220}"/>
                  </a:ext>
                </a:extLst>
              </p:cNvPr>
              <p:cNvGrpSpPr/>
              <p:nvPr/>
            </p:nvGrpSpPr>
            <p:grpSpPr>
              <a:xfrm>
                <a:off x="1659658" y="1619092"/>
                <a:ext cx="9428585" cy="1037196"/>
                <a:chOff x="1460502" y="1445999"/>
                <a:chExt cx="8525327" cy="1037196"/>
              </a:xfrm>
            </p:grpSpPr>
            <p:sp>
              <p:nvSpPr>
                <p:cNvPr id="33" name="文本框 32">
                  <a:extLst>
                    <a:ext uri="{FF2B5EF4-FFF2-40B4-BE49-F238E27FC236}">
                      <a16:creationId xmlns:a16="http://schemas.microsoft.com/office/drawing/2014/main" id="{520D48FC-2508-5067-AAF2-8D94042C0E63}"/>
                    </a:ext>
                  </a:extLst>
                </p:cNvPr>
                <p:cNvSpPr txBox="1"/>
                <p:nvPr/>
              </p:nvSpPr>
              <p:spPr>
                <a:xfrm>
                  <a:off x="1460502" y="2001332"/>
                  <a:ext cx="4856115" cy="48186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indent="457200">
                    <a:lnSpc>
                      <a:spcPct val="150000"/>
                    </a:lnSpc>
                  </a:pPr>
                  <a:endPara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4" name="文本框 33">
                  <a:extLst>
                    <a:ext uri="{FF2B5EF4-FFF2-40B4-BE49-F238E27FC236}">
                      <a16:creationId xmlns:a16="http://schemas.microsoft.com/office/drawing/2014/main" id="{027F06FA-F95E-ED11-2EDA-5865669C221B}"/>
                    </a:ext>
                  </a:extLst>
                </p:cNvPr>
                <p:cNvSpPr txBox="1"/>
                <p:nvPr/>
              </p:nvSpPr>
              <p:spPr>
                <a:xfrm>
                  <a:off x="1612901" y="1445999"/>
                  <a:ext cx="8372928" cy="50436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algn="l" defTabSz="9144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zh-CN" altLang="en-US" sz="2400" b="1" dirty="0">
                      <a:solidFill>
                        <a:srgbClr val="ED7D3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三、扩一扩</a:t>
                  </a:r>
                  <a:endPara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5ACC6497-DE29-D52A-5A83-11A498B620E8}"/>
                  </a:ext>
                </a:extLst>
              </p:cNvPr>
              <p:cNvSpPr txBox="1"/>
              <p:nvPr/>
            </p:nvSpPr>
            <p:spPr>
              <a:xfrm>
                <a:off x="1720277" y="2123461"/>
                <a:ext cx="8710501" cy="14051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457200">
                  <a:lnSpc>
                    <a:spcPct val="150000"/>
                  </a:lnSpc>
                </a:pP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例如，在烈日下，母亲抱着孩子还要打遮阳伞</a:t>
                </a: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实在不方便</a:t>
                </a: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能不能特制一种母亲专用的长舌太阳帽，这种长舌太阳帽的长舌大到足够为母子二人遮阳呢</a:t>
                </a: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?</a:t>
                </a: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已经有人发明了这种长舌太阳帽</a:t>
                </a: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很受母亲们的欢迎。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74905391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步骤二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学习和田十二法的应用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C5108B1-A692-AFD9-0547-43C4FB44A610}"/>
              </a:ext>
            </a:extLst>
          </p:cNvPr>
          <p:cNvGrpSpPr/>
          <p:nvPr/>
        </p:nvGrpSpPr>
        <p:grpSpPr>
          <a:xfrm>
            <a:off x="1461765" y="984468"/>
            <a:ext cx="9512857" cy="5378874"/>
            <a:chOff x="1461765" y="984468"/>
            <a:chExt cx="9512857" cy="5378874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1B0545F1-00A2-4296-B5F6-F73927C2C8F7}"/>
                </a:ext>
              </a:extLst>
            </p:cNvPr>
            <p:cNvGrpSpPr/>
            <p:nvPr/>
          </p:nvGrpSpPr>
          <p:grpSpPr>
            <a:xfrm>
              <a:off x="1461765" y="984468"/>
              <a:ext cx="9428585" cy="1447897"/>
              <a:chOff x="1659658" y="1619092"/>
              <a:chExt cx="9428585" cy="1447897"/>
            </a:xfrm>
          </p:grpSpPr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id="{0F240F11-AB61-786F-267A-924191A1059E}"/>
                  </a:ext>
                </a:extLst>
              </p:cNvPr>
              <p:cNvGrpSpPr/>
              <p:nvPr/>
            </p:nvGrpSpPr>
            <p:grpSpPr>
              <a:xfrm>
                <a:off x="1659658" y="1619092"/>
                <a:ext cx="9428585" cy="1037196"/>
                <a:chOff x="1460502" y="1445999"/>
                <a:chExt cx="8525327" cy="1037196"/>
              </a:xfrm>
            </p:grpSpPr>
            <p:sp>
              <p:nvSpPr>
                <p:cNvPr id="7" name="文本框 6">
                  <a:extLst>
                    <a:ext uri="{FF2B5EF4-FFF2-40B4-BE49-F238E27FC236}">
                      <a16:creationId xmlns:a16="http://schemas.microsoft.com/office/drawing/2014/main" id="{4BD324C4-0EBA-81EB-1B98-8C9CDDB41F0F}"/>
                    </a:ext>
                  </a:extLst>
                </p:cNvPr>
                <p:cNvSpPr txBox="1"/>
                <p:nvPr/>
              </p:nvSpPr>
              <p:spPr>
                <a:xfrm>
                  <a:off x="1460502" y="2001332"/>
                  <a:ext cx="4856115" cy="48186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indent="457200">
                    <a:lnSpc>
                      <a:spcPct val="150000"/>
                    </a:lnSpc>
                  </a:pPr>
                  <a:endPara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C1A77328-3890-85BB-EB2E-0DE5DFEB4AC6}"/>
                    </a:ext>
                  </a:extLst>
                </p:cNvPr>
                <p:cNvSpPr txBox="1"/>
                <p:nvPr/>
              </p:nvSpPr>
              <p:spPr>
                <a:xfrm>
                  <a:off x="1612901" y="1445999"/>
                  <a:ext cx="8372928" cy="50436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algn="l" defTabSz="9144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zh-CN" altLang="en-US" sz="2400" b="1" dirty="0">
                      <a:solidFill>
                        <a:srgbClr val="ED7D3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四、缩一缩</a:t>
                  </a:r>
                  <a:endPara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C7CBAD1C-EFC9-BCA6-E330-0274BFA6B409}"/>
                  </a:ext>
                </a:extLst>
              </p:cNvPr>
              <p:cNvSpPr txBox="1"/>
              <p:nvPr/>
            </p:nvSpPr>
            <p:spPr>
              <a:xfrm>
                <a:off x="1720277" y="2123461"/>
                <a:ext cx="9039305" cy="9435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457200">
                  <a:lnSpc>
                    <a:spcPct val="150000"/>
                  </a:lnSpc>
                </a:pP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例如，用塑料薄膜制成的地球仪，用的时候把气吹足</a:t>
                </a: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放在支架上</a:t>
                </a: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可以转动</a:t>
                </a: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;</a:t>
                </a: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不用的时候把气放掉</a:t>
                </a: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一下子就缩得很小，携带很方便。</a:t>
                </a: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1DC40B33-985B-9619-5FDF-A9F3A6E20199}"/>
                </a:ext>
              </a:extLst>
            </p:cNvPr>
            <p:cNvGrpSpPr/>
            <p:nvPr/>
          </p:nvGrpSpPr>
          <p:grpSpPr>
            <a:xfrm>
              <a:off x="1461765" y="2452291"/>
              <a:ext cx="9428585" cy="1447897"/>
              <a:chOff x="1659658" y="1619092"/>
              <a:chExt cx="9428585" cy="1447897"/>
            </a:xfrm>
          </p:grpSpPr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120B0D46-3CBA-6FFF-156E-E6E455A85B09}"/>
                  </a:ext>
                </a:extLst>
              </p:cNvPr>
              <p:cNvGrpSpPr/>
              <p:nvPr/>
            </p:nvGrpSpPr>
            <p:grpSpPr>
              <a:xfrm>
                <a:off x="1659658" y="1619092"/>
                <a:ext cx="9428585" cy="1037196"/>
                <a:chOff x="1460502" y="1445999"/>
                <a:chExt cx="8525327" cy="1037196"/>
              </a:xfrm>
            </p:grpSpPr>
            <p:sp>
              <p:nvSpPr>
                <p:cNvPr id="28" name="文本框 27">
                  <a:extLst>
                    <a:ext uri="{FF2B5EF4-FFF2-40B4-BE49-F238E27FC236}">
                      <a16:creationId xmlns:a16="http://schemas.microsoft.com/office/drawing/2014/main" id="{5EC15BB2-EFB9-D312-9AF5-C7DF3FD23DB5}"/>
                    </a:ext>
                  </a:extLst>
                </p:cNvPr>
                <p:cNvSpPr txBox="1"/>
                <p:nvPr/>
              </p:nvSpPr>
              <p:spPr>
                <a:xfrm>
                  <a:off x="1460502" y="2001332"/>
                  <a:ext cx="4856115" cy="48186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indent="457200">
                    <a:lnSpc>
                      <a:spcPct val="150000"/>
                    </a:lnSpc>
                  </a:pPr>
                  <a:endPara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9" name="文本框 28">
                  <a:extLst>
                    <a:ext uri="{FF2B5EF4-FFF2-40B4-BE49-F238E27FC236}">
                      <a16:creationId xmlns:a16="http://schemas.microsoft.com/office/drawing/2014/main" id="{91FF1152-60D2-B45C-AF00-16B726791674}"/>
                    </a:ext>
                  </a:extLst>
                </p:cNvPr>
                <p:cNvSpPr txBox="1"/>
                <p:nvPr/>
              </p:nvSpPr>
              <p:spPr>
                <a:xfrm>
                  <a:off x="1612901" y="1445999"/>
                  <a:ext cx="8372928" cy="50436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algn="l" defTabSz="9144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zh-CN" altLang="en-US" sz="2400" b="1" dirty="0">
                      <a:solidFill>
                        <a:srgbClr val="ED7D3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五、变一变</a:t>
                  </a:r>
                  <a:endPara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34D30735-53B8-7C1D-AFE2-6178046EBF30}"/>
                  </a:ext>
                </a:extLst>
              </p:cNvPr>
              <p:cNvSpPr txBox="1"/>
              <p:nvPr/>
            </p:nvSpPr>
            <p:spPr>
              <a:xfrm>
                <a:off x="1720277" y="2123461"/>
                <a:ext cx="9207851" cy="9435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457200">
                  <a:lnSpc>
                    <a:spcPct val="150000"/>
                  </a:lnSpc>
                </a:pP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例如，一中学生看到使用漏斗灌水时出现气泡，使得水流不畅。若将漏斗下端口由圆变方，那么往瓶里灌水时就能流得很畅快，也用不着总要提起漏斗了。</a:t>
                </a: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82074223-1C2E-2B65-9F0A-2DB725CDD00F}"/>
                </a:ext>
              </a:extLst>
            </p:cNvPr>
            <p:cNvGrpSpPr/>
            <p:nvPr/>
          </p:nvGrpSpPr>
          <p:grpSpPr>
            <a:xfrm>
              <a:off x="1546037" y="3992115"/>
              <a:ext cx="9428585" cy="2371227"/>
              <a:chOff x="1659658" y="1619092"/>
              <a:chExt cx="9428585" cy="2371227"/>
            </a:xfrm>
          </p:grpSpPr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F8B3E7E8-93D3-300C-F189-E334324C7220}"/>
                  </a:ext>
                </a:extLst>
              </p:cNvPr>
              <p:cNvGrpSpPr/>
              <p:nvPr/>
            </p:nvGrpSpPr>
            <p:grpSpPr>
              <a:xfrm>
                <a:off x="1659658" y="1619092"/>
                <a:ext cx="9428585" cy="1037196"/>
                <a:chOff x="1460502" y="1445999"/>
                <a:chExt cx="8525327" cy="1037196"/>
              </a:xfrm>
            </p:grpSpPr>
            <p:sp>
              <p:nvSpPr>
                <p:cNvPr id="33" name="文本框 32">
                  <a:extLst>
                    <a:ext uri="{FF2B5EF4-FFF2-40B4-BE49-F238E27FC236}">
                      <a16:creationId xmlns:a16="http://schemas.microsoft.com/office/drawing/2014/main" id="{520D48FC-2508-5067-AAF2-8D94042C0E63}"/>
                    </a:ext>
                  </a:extLst>
                </p:cNvPr>
                <p:cNvSpPr txBox="1"/>
                <p:nvPr/>
              </p:nvSpPr>
              <p:spPr>
                <a:xfrm>
                  <a:off x="1460502" y="2001332"/>
                  <a:ext cx="4856115" cy="48186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indent="457200">
                    <a:lnSpc>
                      <a:spcPct val="150000"/>
                    </a:lnSpc>
                  </a:pPr>
                  <a:endPara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4" name="文本框 33">
                  <a:extLst>
                    <a:ext uri="{FF2B5EF4-FFF2-40B4-BE49-F238E27FC236}">
                      <a16:creationId xmlns:a16="http://schemas.microsoft.com/office/drawing/2014/main" id="{027F06FA-F95E-ED11-2EDA-5865669C221B}"/>
                    </a:ext>
                  </a:extLst>
                </p:cNvPr>
                <p:cNvSpPr txBox="1"/>
                <p:nvPr/>
              </p:nvSpPr>
              <p:spPr>
                <a:xfrm>
                  <a:off x="1612901" y="1445999"/>
                  <a:ext cx="8372928" cy="50436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algn="l" defTabSz="9144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zh-CN" altLang="en-US" sz="2400" b="1" dirty="0">
                      <a:solidFill>
                        <a:srgbClr val="ED7D3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六、改一改</a:t>
                  </a:r>
                  <a:endPara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5ACC6497-DE29-D52A-5A83-11A498B620E8}"/>
                  </a:ext>
                </a:extLst>
              </p:cNvPr>
              <p:cNvSpPr txBox="1"/>
              <p:nvPr/>
            </p:nvSpPr>
            <p:spPr>
              <a:xfrm>
                <a:off x="1720277" y="2123461"/>
                <a:ext cx="9123579" cy="186685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457200">
                  <a:lnSpc>
                    <a:spcPct val="150000"/>
                  </a:lnSpc>
                </a:pP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一般的水壶在倒水时，壶盖易掉易烫伤手，一中学生将一块铝片铆在水壶柄后端</a:t>
                </a: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但又不太紧</a:t>
                </a: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使铝片另一端可前后摆动。灌水时</a:t>
                </a: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壶身前倾，壶柄后端的铝片也随着向前摆</a:t>
                </a: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而顶住了壶盖</a:t>
                </a: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使它不能掀开。水灌完后，水壶平放，铝片随着后摆，壶盖又能方便地打开了。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16684687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步骤二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学习和田十二法的应用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C5108B1-A692-AFD9-0547-43C4FB44A610}"/>
              </a:ext>
            </a:extLst>
          </p:cNvPr>
          <p:cNvGrpSpPr/>
          <p:nvPr/>
        </p:nvGrpSpPr>
        <p:grpSpPr>
          <a:xfrm>
            <a:off x="1830255" y="1284719"/>
            <a:ext cx="9512857" cy="4917209"/>
            <a:chOff x="1461765" y="984468"/>
            <a:chExt cx="9512857" cy="4917209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1B0545F1-00A2-4296-B5F6-F73927C2C8F7}"/>
                </a:ext>
              </a:extLst>
            </p:cNvPr>
            <p:cNvGrpSpPr/>
            <p:nvPr/>
          </p:nvGrpSpPr>
          <p:grpSpPr>
            <a:xfrm>
              <a:off x="1461765" y="984468"/>
              <a:ext cx="9428585" cy="1447897"/>
              <a:chOff x="1659658" y="1619092"/>
              <a:chExt cx="9428585" cy="1447897"/>
            </a:xfrm>
          </p:grpSpPr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id="{0F240F11-AB61-786F-267A-924191A1059E}"/>
                  </a:ext>
                </a:extLst>
              </p:cNvPr>
              <p:cNvGrpSpPr/>
              <p:nvPr/>
            </p:nvGrpSpPr>
            <p:grpSpPr>
              <a:xfrm>
                <a:off x="1659658" y="1619092"/>
                <a:ext cx="9428585" cy="1037196"/>
                <a:chOff x="1460502" y="1445999"/>
                <a:chExt cx="8525327" cy="1037196"/>
              </a:xfrm>
            </p:grpSpPr>
            <p:sp>
              <p:nvSpPr>
                <p:cNvPr id="7" name="文本框 6">
                  <a:extLst>
                    <a:ext uri="{FF2B5EF4-FFF2-40B4-BE49-F238E27FC236}">
                      <a16:creationId xmlns:a16="http://schemas.microsoft.com/office/drawing/2014/main" id="{4BD324C4-0EBA-81EB-1B98-8C9CDDB41F0F}"/>
                    </a:ext>
                  </a:extLst>
                </p:cNvPr>
                <p:cNvSpPr txBox="1"/>
                <p:nvPr/>
              </p:nvSpPr>
              <p:spPr>
                <a:xfrm>
                  <a:off x="1460502" y="2001332"/>
                  <a:ext cx="4856115" cy="48186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indent="457200">
                    <a:lnSpc>
                      <a:spcPct val="150000"/>
                    </a:lnSpc>
                  </a:pPr>
                  <a:endPara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C1A77328-3890-85BB-EB2E-0DE5DFEB4AC6}"/>
                    </a:ext>
                  </a:extLst>
                </p:cNvPr>
                <p:cNvSpPr txBox="1"/>
                <p:nvPr/>
              </p:nvSpPr>
              <p:spPr>
                <a:xfrm>
                  <a:off x="1612901" y="1445999"/>
                  <a:ext cx="8372928" cy="50436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algn="l" defTabSz="9144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zh-CN" altLang="en-US" sz="2400" b="1" dirty="0">
                      <a:solidFill>
                        <a:srgbClr val="ED7D3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七、联一联</a:t>
                  </a:r>
                  <a:endPara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C7CBAD1C-EFC9-BCA6-E330-0274BFA6B409}"/>
                  </a:ext>
                </a:extLst>
              </p:cNvPr>
              <p:cNvSpPr txBox="1"/>
              <p:nvPr/>
            </p:nvSpPr>
            <p:spPr>
              <a:xfrm>
                <a:off x="1720277" y="2123461"/>
                <a:ext cx="8710501" cy="9435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457200">
                  <a:lnSpc>
                    <a:spcPct val="150000"/>
                  </a:lnSpc>
                </a:pP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例如，水泥中的硅酸钙改良了土壤的酸性</a:t>
                </a: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促使甘蔗增产。利用硅酸钙可以改良土壤的酸性</a:t>
                </a: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人们研制出了改良酸性土壤的“水泥肥料”。</a:t>
                </a: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1DC40B33-985B-9619-5FDF-A9F3A6E20199}"/>
                </a:ext>
              </a:extLst>
            </p:cNvPr>
            <p:cNvGrpSpPr/>
            <p:nvPr/>
          </p:nvGrpSpPr>
          <p:grpSpPr>
            <a:xfrm>
              <a:off x="1461765" y="2452291"/>
              <a:ext cx="9428585" cy="1447897"/>
              <a:chOff x="1659658" y="1619092"/>
              <a:chExt cx="9428585" cy="1447897"/>
            </a:xfrm>
          </p:grpSpPr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120B0D46-3CBA-6FFF-156E-E6E455A85B09}"/>
                  </a:ext>
                </a:extLst>
              </p:cNvPr>
              <p:cNvGrpSpPr/>
              <p:nvPr/>
            </p:nvGrpSpPr>
            <p:grpSpPr>
              <a:xfrm>
                <a:off x="1659658" y="1619092"/>
                <a:ext cx="9428585" cy="1037196"/>
                <a:chOff x="1460502" y="1445999"/>
                <a:chExt cx="8525327" cy="1037196"/>
              </a:xfrm>
            </p:grpSpPr>
            <p:sp>
              <p:nvSpPr>
                <p:cNvPr id="28" name="文本框 27">
                  <a:extLst>
                    <a:ext uri="{FF2B5EF4-FFF2-40B4-BE49-F238E27FC236}">
                      <a16:creationId xmlns:a16="http://schemas.microsoft.com/office/drawing/2014/main" id="{5EC15BB2-EFB9-D312-9AF5-C7DF3FD23DB5}"/>
                    </a:ext>
                  </a:extLst>
                </p:cNvPr>
                <p:cNvSpPr txBox="1"/>
                <p:nvPr/>
              </p:nvSpPr>
              <p:spPr>
                <a:xfrm>
                  <a:off x="1460502" y="2001332"/>
                  <a:ext cx="4856115" cy="48186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indent="457200">
                    <a:lnSpc>
                      <a:spcPct val="150000"/>
                    </a:lnSpc>
                  </a:pPr>
                  <a:endPara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9" name="文本框 28">
                  <a:extLst>
                    <a:ext uri="{FF2B5EF4-FFF2-40B4-BE49-F238E27FC236}">
                      <a16:creationId xmlns:a16="http://schemas.microsoft.com/office/drawing/2014/main" id="{91FF1152-60D2-B45C-AF00-16B726791674}"/>
                    </a:ext>
                  </a:extLst>
                </p:cNvPr>
                <p:cNvSpPr txBox="1"/>
                <p:nvPr/>
              </p:nvSpPr>
              <p:spPr>
                <a:xfrm>
                  <a:off x="1612901" y="1445999"/>
                  <a:ext cx="8372928" cy="50436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algn="l" defTabSz="9144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zh-CN" altLang="en-US" sz="2400" b="1" dirty="0">
                      <a:solidFill>
                        <a:srgbClr val="ED7D3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八、学一学</a:t>
                  </a:r>
                  <a:endPara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34D30735-53B8-7C1D-AFE2-6178046EBF30}"/>
                  </a:ext>
                </a:extLst>
              </p:cNvPr>
              <p:cNvSpPr txBox="1"/>
              <p:nvPr/>
            </p:nvSpPr>
            <p:spPr>
              <a:xfrm>
                <a:off x="1720277" y="2123461"/>
                <a:ext cx="8710501" cy="9435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457200">
                  <a:lnSpc>
                    <a:spcPct val="150000"/>
                  </a:lnSpc>
                </a:pP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例如，指模仿形状、结构、方法。鲁班从茅草的锯形叶片把手掌划破得到启发</a:t>
                </a: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进而模仿草叶边缘的形态发明了新工具“锯子</a:t>
                </a: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”</a:t>
                </a: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。</a:t>
                </a: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82074223-1C2E-2B65-9F0A-2DB725CDD00F}"/>
                </a:ext>
              </a:extLst>
            </p:cNvPr>
            <p:cNvGrpSpPr/>
            <p:nvPr/>
          </p:nvGrpSpPr>
          <p:grpSpPr>
            <a:xfrm>
              <a:off x="1546037" y="3992115"/>
              <a:ext cx="9428585" cy="1909562"/>
              <a:chOff x="1659658" y="1619092"/>
              <a:chExt cx="9428585" cy="1909562"/>
            </a:xfrm>
          </p:grpSpPr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F8B3E7E8-93D3-300C-F189-E334324C7220}"/>
                  </a:ext>
                </a:extLst>
              </p:cNvPr>
              <p:cNvGrpSpPr/>
              <p:nvPr/>
            </p:nvGrpSpPr>
            <p:grpSpPr>
              <a:xfrm>
                <a:off x="1659658" y="1619092"/>
                <a:ext cx="9428585" cy="1037196"/>
                <a:chOff x="1460502" y="1445999"/>
                <a:chExt cx="8525327" cy="1037196"/>
              </a:xfrm>
            </p:grpSpPr>
            <p:sp>
              <p:nvSpPr>
                <p:cNvPr id="33" name="文本框 32">
                  <a:extLst>
                    <a:ext uri="{FF2B5EF4-FFF2-40B4-BE49-F238E27FC236}">
                      <a16:creationId xmlns:a16="http://schemas.microsoft.com/office/drawing/2014/main" id="{520D48FC-2508-5067-AAF2-8D94042C0E63}"/>
                    </a:ext>
                  </a:extLst>
                </p:cNvPr>
                <p:cNvSpPr txBox="1"/>
                <p:nvPr/>
              </p:nvSpPr>
              <p:spPr>
                <a:xfrm>
                  <a:off x="1460502" y="2001332"/>
                  <a:ext cx="4856115" cy="48186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indent="457200">
                    <a:lnSpc>
                      <a:spcPct val="150000"/>
                    </a:lnSpc>
                  </a:pPr>
                  <a:endPara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4" name="文本框 33">
                  <a:extLst>
                    <a:ext uri="{FF2B5EF4-FFF2-40B4-BE49-F238E27FC236}">
                      <a16:creationId xmlns:a16="http://schemas.microsoft.com/office/drawing/2014/main" id="{027F06FA-F95E-ED11-2EDA-5865669C221B}"/>
                    </a:ext>
                  </a:extLst>
                </p:cNvPr>
                <p:cNvSpPr txBox="1"/>
                <p:nvPr/>
              </p:nvSpPr>
              <p:spPr>
                <a:xfrm>
                  <a:off x="1612901" y="1445999"/>
                  <a:ext cx="8372928" cy="50436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algn="l" defTabSz="9144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zh-CN" altLang="en-US" sz="2400" b="1" dirty="0">
                      <a:solidFill>
                        <a:srgbClr val="ED7D3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九、代一代</a:t>
                  </a:r>
                  <a:endPara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5ACC6497-DE29-D52A-5A83-11A498B620E8}"/>
                  </a:ext>
                </a:extLst>
              </p:cNvPr>
              <p:cNvSpPr txBox="1"/>
              <p:nvPr/>
            </p:nvSpPr>
            <p:spPr>
              <a:xfrm>
                <a:off x="1720277" y="2123461"/>
                <a:ext cx="8710501" cy="14051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457200">
                  <a:lnSpc>
                    <a:spcPct val="150000"/>
                  </a:lnSpc>
                </a:pP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例如，一小学生发明的按扣开关正是用代一代的方法发明的，他找来旧衣服和鞋上面无用的按扣</a:t>
                </a: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将两片分别焊上两根电线头。按上按扣</a:t>
                </a: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电源就接通了</a:t>
                </a: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;</a:t>
                </a: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掰开按扣</a:t>
                </a: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电源就切断了。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09449089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-1404050" y="178727"/>
            <a:ext cx="76887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项目介绍</a:t>
            </a: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81FED2DA-3387-E52C-E47D-DB66447A441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4665" y="1311057"/>
            <a:ext cx="8479473" cy="51140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78937222"/>
      </p:ext>
    </p:extLst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步骤二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学习和田十二法的应用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C5108B1-A692-AFD9-0547-43C4FB44A610}"/>
              </a:ext>
            </a:extLst>
          </p:cNvPr>
          <p:cNvGrpSpPr/>
          <p:nvPr/>
        </p:nvGrpSpPr>
        <p:grpSpPr>
          <a:xfrm>
            <a:off x="1946260" y="1557674"/>
            <a:ext cx="9512857" cy="4348726"/>
            <a:chOff x="1461765" y="984468"/>
            <a:chExt cx="9512857" cy="4348726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1B0545F1-00A2-4296-B5F6-F73927C2C8F7}"/>
                </a:ext>
              </a:extLst>
            </p:cNvPr>
            <p:cNvGrpSpPr/>
            <p:nvPr/>
          </p:nvGrpSpPr>
          <p:grpSpPr>
            <a:xfrm>
              <a:off x="1461765" y="984468"/>
              <a:ext cx="9428585" cy="1909562"/>
              <a:chOff x="1659658" y="1619092"/>
              <a:chExt cx="9428585" cy="1909562"/>
            </a:xfrm>
          </p:grpSpPr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id="{0F240F11-AB61-786F-267A-924191A1059E}"/>
                  </a:ext>
                </a:extLst>
              </p:cNvPr>
              <p:cNvGrpSpPr/>
              <p:nvPr/>
            </p:nvGrpSpPr>
            <p:grpSpPr>
              <a:xfrm>
                <a:off x="1659658" y="1619092"/>
                <a:ext cx="9428585" cy="1037196"/>
                <a:chOff x="1460502" y="1445999"/>
                <a:chExt cx="8525327" cy="1037196"/>
              </a:xfrm>
            </p:grpSpPr>
            <p:sp>
              <p:nvSpPr>
                <p:cNvPr id="7" name="文本框 6">
                  <a:extLst>
                    <a:ext uri="{FF2B5EF4-FFF2-40B4-BE49-F238E27FC236}">
                      <a16:creationId xmlns:a16="http://schemas.microsoft.com/office/drawing/2014/main" id="{4BD324C4-0EBA-81EB-1B98-8C9CDDB41F0F}"/>
                    </a:ext>
                  </a:extLst>
                </p:cNvPr>
                <p:cNvSpPr txBox="1"/>
                <p:nvPr/>
              </p:nvSpPr>
              <p:spPr>
                <a:xfrm>
                  <a:off x="1460502" y="2001332"/>
                  <a:ext cx="4856115" cy="48186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indent="457200">
                    <a:lnSpc>
                      <a:spcPct val="150000"/>
                    </a:lnSpc>
                  </a:pPr>
                  <a:endPara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C1A77328-3890-85BB-EB2E-0DE5DFEB4AC6}"/>
                    </a:ext>
                  </a:extLst>
                </p:cNvPr>
                <p:cNvSpPr txBox="1"/>
                <p:nvPr/>
              </p:nvSpPr>
              <p:spPr>
                <a:xfrm>
                  <a:off x="1612901" y="1445999"/>
                  <a:ext cx="8372928" cy="50436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algn="l" defTabSz="9144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zh-CN" altLang="en-US" sz="2400" b="1" dirty="0">
                      <a:solidFill>
                        <a:srgbClr val="ED7D3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十、搬一搬</a:t>
                  </a:r>
                  <a:endPara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C7CBAD1C-EFC9-BCA6-E330-0274BFA6B409}"/>
                  </a:ext>
                </a:extLst>
              </p:cNvPr>
              <p:cNvSpPr txBox="1"/>
              <p:nvPr/>
            </p:nvSpPr>
            <p:spPr>
              <a:xfrm>
                <a:off x="1720277" y="2123461"/>
                <a:ext cx="8710501" cy="14051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457200">
                  <a:lnSpc>
                    <a:spcPct val="150000"/>
                  </a:lnSpc>
                </a:pP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例如，一中学生偶然看到一个铁皮匣子，是由十字形铁皮将四壁向上围成的，他将五块薄板封在双层塑料布中</a:t>
                </a: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用时将相邻两角用揿钮揿上，五块板就围成了一个斗状饭盒。这样，一个新颖的折叠式旅行饭盒创造出来了。</a:t>
                </a: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1DC40B33-985B-9619-5FDF-A9F3A6E20199}"/>
                </a:ext>
              </a:extLst>
            </p:cNvPr>
            <p:cNvGrpSpPr/>
            <p:nvPr/>
          </p:nvGrpSpPr>
          <p:grpSpPr>
            <a:xfrm>
              <a:off x="1461765" y="3007624"/>
              <a:ext cx="9428585" cy="1045044"/>
              <a:chOff x="1659658" y="2174425"/>
              <a:chExt cx="9428585" cy="1045044"/>
            </a:xfrm>
          </p:grpSpPr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120B0D46-3CBA-6FFF-156E-E6E455A85B09}"/>
                  </a:ext>
                </a:extLst>
              </p:cNvPr>
              <p:cNvGrpSpPr/>
              <p:nvPr/>
            </p:nvGrpSpPr>
            <p:grpSpPr>
              <a:xfrm>
                <a:off x="1659658" y="2174425"/>
                <a:ext cx="9428585" cy="563181"/>
                <a:chOff x="1460502" y="2001332"/>
                <a:chExt cx="8525327" cy="563181"/>
              </a:xfrm>
            </p:grpSpPr>
            <p:sp>
              <p:nvSpPr>
                <p:cNvPr id="28" name="文本框 27">
                  <a:extLst>
                    <a:ext uri="{FF2B5EF4-FFF2-40B4-BE49-F238E27FC236}">
                      <a16:creationId xmlns:a16="http://schemas.microsoft.com/office/drawing/2014/main" id="{5EC15BB2-EFB9-D312-9AF5-C7DF3FD23DB5}"/>
                    </a:ext>
                  </a:extLst>
                </p:cNvPr>
                <p:cNvSpPr txBox="1"/>
                <p:nvPr/>
              </p:nvSpPr>
              <p:spPr>
                <a:xfrm>
                  <a:off x="1460502" y="2001332"/>
                  <a:ext cx="4856115" cy="48186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indent="457200">
                    <a:lnSpc>
                      <a:spcPct val="150000"/>
                    </a:lnSpc>
                  </a:pPr>
                  <a:endPara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9" name="文本框 28">
                  <a:extLst>
                    <a:ext uri="{FF2B5EF4-FFF2-40B4-BE49-F238E27FC236}">
                      <a16:creationId xmlns:a16="http://schemas.microsoft.com/office/drawing/2014/main" id="{91FF1152-60D2-B45C-AF00-16B726791674}"/>
                    </a:ext>
                  </a:extLst>
                </p:cNvPr>
                <p:cNvSpPr txBox="1"/>
                <p:nvPr/>
              </p:nvSpPr>
              <p:spPr>
                <a:xfrm>
                  <a:off x="1612901" y="2060144"/>
                  <a:ext cx="8372928" cy="50436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algn="l" defTabSz="9144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zh-CN" altLang="en-US" sz="2400" b="1" dirty="0">
                      <a:solidFill>
                        <a:srgbClr val="ED7D3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十一、反一反</a:t>
                  </a:r>
                  <a:endPara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34D30735-53B8-7C1D-AFE2-6178046EBF30}"/>
                  </a:ext>
                </a:extLst>
              </p:cNvPr>
              <p:cNvSpPr txBox="1"/>
              <p:nvPr/>
            </p:nvSpPr>
            <p:spPr>
              <a:xfrm>
                <a:off x="1720277" y="2737606"/>
                <a:ext cx="8710501" cy="4818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457200">
                  <a:lnSpc>
                    <a:spcPct val="150000"/>
                  </a:lnSpc>
                </a:pP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反一反为逆向思考法，比如手电筒不用干电池</a:t>
                </a: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用磁电机发电。</a:t>
                </a: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82074223-1C2E-2B65-9F0A-2DB725CDD00F}"/>
                </a:ext>
              </a:extLst>
            </p:cNvPr>
            <p:cNvGrpSpPr/>
            <p:nvPr/>
          </p:nvGrpSpPr>
          <p:grpSpPr>
            <a:xfrm>
              <a:off x="1546037" y="4346962"/>
              <a:ext cx="9428585" cy="986232"/>
              <a:chOff x="1659658" y="1973939"/>
              <a:chExt cx="9428585" cy="986232"/>
            </a:xfrm>
          </p:grpSpPr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F8B3E7E8-93D3-300C-F189-E334324C7220}"/>
                  </a:ext>
                </a:extLst>
              </p:cNvPr>
              <p:cNvGrpSpPr/>
              <p:nvPr/>
            </p:nvGrpSpPr>
            <p:grpSpPr>
              <a:xfrm>
                <a:off x="1659658" y="1973939"/>
                <a:ext cx="9428585" cy="682349"/>
                <a:chOff x="1460502" y="1800846"/>
                <a:chExt cx="8525327" cy="682349"/>
              </a:xfrm>
            </p:grpSpPr>
            <p:sp>
              <p:nvSpPr>
                <p:cNvPr id="33" name="文本框 32">
                  <a:extLst>
                    <a:ext uri="{FF2B5EF4-FFF2-40B4-BE49-F238E27FC236}">
                      <a16:creationId xmlns:a16="http://schemas.microsoft.com/office/drawing/2014/main" id="{520D48FC-2508-5067-AAF2-8D94042C0E63}"/>
                    </a:ext>
                  </a:extLst>
                </p:cNvPr>
                <p:cNvSpPr txBox="1"/>
                <p:nvPr/>
              </p:nvSpPr>
              <p:spPr>
                <a:xfrm>
                  <a:off x="1460502" y="2001332"/>
                  <a:ext cx="4856115" cy="48186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indent="457200">
                    <a:lnSpc>
                      <a:spcPct val="150000"/>
                    </a:lnSpc>
                  </a:pPr>
                  <a:endPara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4" name="文本框 33">
                  <a:extLst>
                    <a:ext uri="{FF2B5EF4-FFF2-40B4-BE49-F238E27FC236}">
                      <a16:creationId xmlns:a16="http://schemas.microsoft.com/office/drawing/2014/main" id="{027F06FA-F95E-ED11-2EDA-5865669C221B}"/>
                    </a:ext>
                  </a:extLst>
                </p:cNvPr>
                <p:cNvSpPr txBox="1"/>
                <p:nvPr/>
              </p:nvSpPr>
              <p:spPr>
                <a:xfrm>
                  <a:off x="1612901" y="1800846"/>
                  <a:ext cx="8372928" cy="50436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algn="l" defTabSz="9144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zh-CN" altLang="en-US" sz="2400" b="1" dirty="0">
                      <a:solidFill>
                        <a:srgbClr val="ED7D3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十二、定一定</a:t>
                  </a:r>
                  <a:endPara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5ACC6497-DE29-D52A-5A83-11A498B620E8}"/>
                  </a:ext>
                </a:extLst>
              </p:cNvPr>
              <p:cNvSpPr txBox="1"/>
              <p:nvPr/>
            </p:nvSpPr>
            <p:spPr>
              <a:xfrm>
                <a:off x="1720277" y="2478308"/>
                <a:ext cx="8710501" cy="4818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457200">
                  <a:lnSpc>
                    <a:spcPct val="150000"/>
                  </a:lnSpc>
                </a:pP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定界限</a:t>
                </a: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比如空调能效标准对照、能效标识。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22141014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步骤二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学习和田十二法的应用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F2ADB0F-C200-35F1-BCEE-4AF4BF781066}"/>
              </a:ext>
            </a:extLst>
          </p:cNvPr>
          <p:cNvGrpSpPr/>
          <p:nvPr/>
        </p:nvGrpSpPr>
        <p:grpSpPr>
          <a:xfrm>
            <a:off x="4865427" y="1441627"/>
            <a:ext cx="6853346" cy="4563062"/>
            <a:chOff x="5155533" y="2030573"/>
            <a:chExt cx="5756498" cy="2291867"/>
          </a:xfrm>
        </p:grpSpPr>
        <p:sp>
          <p:nvSpPr>
            <p:cNvPr id="8" name="云形 7">
              <a:extLst>
                <a:ext uri="{FF2B5EF4-FFF2-40B4-BE49-F238E27FC236}">
                  <a16:creationId xmlns:a16="http://schemas.microsoft.com/office/drawing/2014/main" id="{4C4A30D9-B539-AEC5-6A26-5205DC5803D8}"/>
                </a:ext>
              </a:extLst>
            </p:cNvPr>
            <p:cNvSpPr/>
            <p:nvPr/>
          </p:nvSpPr>
          <p:spPr>
            <a:xfrm>
              <a:off x="5155533" y="2030573"/>
              <a:ext cx="5756498" cy="2291867"/>
            </a:xfrm>
            <a:prstGeom prst="cloud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5C4671D-175C-CDF9-5F82-C405F9E803D2}"/>
                </a:ext>
              </a:extLst>
            </p:cNvPr>
            <p:cNvSpPr txBox="1"/>
            <p:nvPr/>
          </p:nvSpPr>
          <p:spPr>
            <a:xfrm>
              <a:off x="5640696" y="2309770"/>
              <a:ext cx="4655689" cy="148901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 algn="ctr"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accent2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延伸阅读：奥斯本检核表法</a:t>
              </a:r>
              <a:endParaRPr lang="en-US" altLang="zh-CN" sz="20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indent="457200" algn="ctr">
                <a:lnSpc>
                  <a:spcPts val="1000"/>
                </a:lnSpc>
              </a:pPr>
              <a:endParaRPr lang="en-US" altLang="zh-CN" sz="20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indent="457200">
                <a:lnSpc>
                  <a:spcPct val="13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奥斯本检核表法引导人们在创新过程中对照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9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个维度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75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个问题进行思考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以便启迪思路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开拓思维和想象空间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促使人们产生新设想、新方案、新方法。请阅读课本中的相关内容并进行讨论，讨论时可以把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9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个维度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75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个问题都思考一遍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也可以从中挑选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～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个维度的问题进行集中探讨。 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647FE88D-222C-9FF6-0610-3DD7AE498C7D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180" y="2469918"/>
            <a:ext cx="3503901" cy="24921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19916799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步骤三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开展创新实践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834B667-9379-99D5-C573-67EA3F034A1A}"/>
              </a:ext>
            </a:extLst>
          </p:cNvPr>
          <p:cNvSpPr txBox="1"/>
          <p:nvPr/>
        </p:nvSpPr>
        <p:spPr>
          <a:xfrm>
            <a:off x="1464386" y="1432703"/>
            <a:ext cx="6512730" cy="41751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运用学到的和田十二法中的三种创新技法对矿泉水瓶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不局限于瓶盖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或生活中常用的物品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如鼠标、钟表、电灯、吹风机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进行创新设计。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要求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创意数量不限。可采用一种创新技法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也可以同时采用多种创新技法。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体现新颖性、创造性、实用性。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以小组为单位进行。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(4)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时间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:10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分钟。</a:t>
            </a:r>
          </a:p>
        </p:txBody>
      </p:sp>
      <p:pic>
        <p:nvPicPr>
          <p:cNvPr id="15362" name="Picture 2" descr="鼠标 的图像结果">
            <a:extLst>
              <a:ext uri="{FF2B5EF4-FFF2-40B4-BE49-F238E27FC236}">
                <a16:creationId xmlns:a16="http://schemas.microsoft.com/office/drawing/2014/main" id="{3555B916-AC28-220B-C81A-1E801D4EBE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2619" y="1432703"/>
            <a:ext cx="2147064" cy="1556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手表 的图像结果">
            <a:extLst>
              <a:ext uri="{FF2B5EF4-FFF2-40B4-BE49-F238E27FC236}">
                <a16:creationId xmlns:a16="http://schemas.microsoft.com/office/drawing/2014/main" id="{981AB62E-4AE1-30DA-B1D2-754907B00E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9317" y="3131023"/>
            <a:ext cx="2178382" cy="2178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吹风机 的图像结果">
            <a:extLst>
              <a:ext uri="{FF2B5EF4-FFF2-40B4-BE49-F238E27FC236}">
                <a16:creationId xmlns:a16="http://schemas.microsoft.com/office/drawing/2014/main" id="{20AA37BB-8A02-8DD2-CE7A-2F597B6785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472" y="4065828"/>
            <a:ext cx="2131680" cy="1674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0" name="Picture 10" descr="电灯 的图像结果">
            <a:extLst>
              <a:ext uri="{FF2B5EF4-FFF2-40B4-BE49-F238E27FC236}">
                <a16:creationId xmlns:a16="http://schemas.microsoft.com/office/drawing/2014/main" id="{50603F67-EF94-E04C-F3DF-28A044012C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969" y="4807722"/>
            <a:ext cx="1320933" cy="133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1098178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8144251-430E-B9DC-6798-AEBA903A6AB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2289368" y="1460682"/>
            <a:ext cx="7943463" cy="452619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标题 3"/>
          <p:cNvSpPr txBox="1"/>
          <p:nvPr/>
        </p:nvSpPr>
        <p:spPr>
          <a:xfrm>
            <a:off x="2687121" y="1411609"/>
            <a:ext cx="6572993" cy="26741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zh-CN" altLang="en-US" sz="5400" spc="3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任务一 </a:t>
            </a:r>
            <a:endParaRPr lang="en-US" altLang="zh-CN" sz="5400" spc="300" dirty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algn="ctr">
              <a:lnSpc>
                <a:spcPct val="50000"/>
              </a:lnSpc>
            </a:pPr>
            <a:endParaRPr lang="en-US" altLang="zh-CN" sz="6600" spc="300" dirty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algn="ctr"/>
            <a:r>
              <a:rPr lang="zh-CN" altLang="en-US" sz="6600" spc="3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头脑风暴法</a:t>
            </a:r>
          </a:p>
        </p:txBody>
      </p:sp>
    </p:spTree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-1404050" y="178727"/>
            <a:ext cx="76887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任务目标</a:t>
            </a: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矩形 33">
            <a:extLst>
              <a:ext uri="{FF2B5EF4-FFF2-40B4-BE49-F238E27FC236}">
                <a16:creationId xmlns:a16="http://schemas.microsoft.com/office/drawing/2014/main" id="{A014D60C-C3D3-ADD4-E527-2F6234A301F5}"/>
              </a:ext>
            </a:extLst>
          </p:cNvPr>
          <p:cNvSpPr/>
          <p:nvPr/>
        </p:nvSpPr>
        <p:spPr>
          <a:xfrm>
            <a:off x="1515325" y="1170745"/>
            <a:ext cx="9768114" cy="4826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83C8B9F-0F26-9A4C-135F-532F8F8C8EC1}"/>
              </a:ext>
            </a:extLst>
          </p:cNvPr>
          <p:cNvGrpSpPr/>
          <p:nvPr/>
        </p:nvGrpSpPr>
        <p:grpSpPr>
          <a:xfrm>
            <a:off x="1869741" y="1348609"/>
            <a:ext cx="4936371" cy="4575113"/>
            <a:chOff x="1849863" y="1964835"/>
            <a:chExt cx="4936371" cy="4575113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556AEE5F-B756-89B8-48AB-DCB7FA425B3B}"/>
                </a:ext>
              </a:extLst>
            </p:cNvPr>
            <p:cNvGrpSpPr/>
            <p:nvPr/>
          </p:nvGrpSpPr>
          <p:grpSpPr>
            <a:xfrm>
              <a:off x="1849863" y="1964835"/>
              <a:ext cx="4921997" cy="2570838"/>
              <a:chOff x="1787621" y="1720268"/>
              <a:chExt cx="4921997" cy="2570838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12A7F7D9-6E7D-668A-0F37-4A1EFDAB3279}"/>
                  </a:ext>
                </a:extLst>
              </p:cNvPr>
              <p:cNvSpPr txBox="1"/>
              <p:nvPr/>
            </p:nvSpPr>
            <p:spPr>
              <a:xfrm>
                <a:off x="1885454" y="3006749"/>
                <a:ext cx="4049485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 b="1">
                    <a:solidFill>
                      <a:schemeClr val="accent2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</a:lstStyle>
              <a:p>
                <a:endParaRPr lang="zh-CN" altLang="en-US" dirty="0">
                  <a:solidFill>
                    <a:schemeClr val="accent2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042A3654-CE88-05FA-B7CB-C832C50702EF}"/>
                  </a:ext>
                </a:extLst>
              </p:cNvPr>
              <p:cNvGrpSpPr/>
              <p:nvPr/>
            </p:nvGrpSpPr>
            <p:grpSpPr>
              <a:xfrm>
                <a:off x="1787621" y="3675650"/>
                <a:ext cx="4921997" cy="615456"/>
                <a:chOff x="1885453" y="3705366"/>
                <a:chExt cx="4921997" cy="615456"/>
              </a:xfrm>
            </p:grpSpPr>
            <p:sp>
              <p:nvSpPr>
                <p:cNvPr id="27" name="箭头: 五边形 26">
                  <a:extLst>
                    <a:ext uri="{FF2B5EF4-FFF2-40B4-BE49-F238E27FC236}">
                      <a16:creationId xmlns:a16="http://schemas.microsoft.com/office/drawing/2014/main" id="{9F3EC6F8-2E60-B390-2D82-F4843216ED34}"/>
                    </a:ext>
                  </a:extLst>
                </p:cNvPr>
                <p:cNvSpPr/>
                <p:nvPr/>
              </p:nvSpPr>
              <p:spPr>
                <a:xfrm>
                  <a:off x="1885453" y="3705366"/>
                  <a:ext cx="4921997" cy="615456"/>
                </a:xfrm>
                <a:prstGeom prst="homePlate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文本框 17">
                  <a:extLst>
                    <a:ext uri="{FF2B5EF4-FFF2-40B4-BE49-F238E27FC236}">
                      <a16:creationId xmlns:a16="http://schemas.microsoft.com/office/drawing/2014/main" id="{2AC6805A-A121-18DF-0F9E-2D605911DDD0}"/>
                    </a:ext>
                  </a:extLst>
                </p:cNvPr>
                <p:cNvSpPr txBox="1"/>
                <p:nvPr/>
              </p:nvSpPr>
              <p:spPr>
                <a:xfrm>
                  <a:off x="1885454" y="3782262"/>
                  <a:ext cx="4650327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>
                    <a:defRPr sz="2400" b="1">
                      <a:solidFill>
                        <a:schemeClr val="accent2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defRPr>
                  </a:lvl1pPr>
                </a:lstStyle>
                <a:p>
                  <a:r>
                    <a:rPr lang="en-US" altLang="zh-CN" dirty="0">
                      <a:solidFill>
                        <a:schemeClr val="accent2">
                          <a:lumMod val="75000"/>
                        </a:schemeClr>
                      </a:solidFill>
                    </a:rPr>
                    <a:t>(2)</a:t>
                  </a:r>
                  <a:r>
                    <a:rPr lang="zh-CN" altLang="en-US" dirty="0">
                      <a:solidFill>
                        <a:schemeClr val="accent2">
                          <a:lumMod val="75000"/>
                        </a:schemeClr>
                      </a:solidFill>
                    </a:rPr>
                    <a:t>掌握头脑风暴法的操作流程。</a:t>
                  </a:r>
                </a:p>
              </p:txBody>
            </p:sp>
          </p:grp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95D09FBE-12C3-5689-DD5B-EAE8C7A6E3D5}"/>
                  </a:ext>
                </a:extLst>
              </p:cNvPr>
              <p:cNvGrpSpPr/>
              <p:nvPr/>
            </p:nvGrpSpPr>
            <p:grpSpPr>
              <a:xfrm>
                <a:off x="1801995" y="1720268"/>
                <a:ext cx="4907623" cy="615456"/>
                <a:chOff x="1801995" y="1720268"/>
                <a:chExt cx="4907623" cy="615456"/>
              </a:xfrm>
            </p:grpSpPr>
            <p:sp>
              <p:nvSpPr>
                <p:cNvPr id="25" name="箭头: 五边形 24">
                  <a:extLst>
                    <a:ext uri="{FF2B5EF4-FFF2-40B4-BE49-F238E27FC236}">
                      <a16:creationId xmlns:a16="http://schemas.microsoft.com/office/drawing/2014/main" id="{EA68EA73-9758-2029-0A3E-B0221AED4DE9}"/>
                    </a:ext>
                  </a:extLst>
                </p:cNvPr>
                <p:cNvSpPr/>
                <p:nvPr/>
              </p:nvSpPr>
              <p:spPr>
                <a:xfrm>
                  <a:off x="1801995" y="1720268"/>
                  <a:ext cx="4907623" cy="615456"/>
                </a:xfrm>
                <a:prstGeom prst="homePlate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26C06C03-0DA4-51DA-BD6C-3DA18848A14D}"/>
                    </a:ext>
                  </a:extLst>
                </p:cNvPr>
                <p:cNvSpPr txBox="1"/>
                <p:nvPr/>
              </p:nvSpPr>
              <p:spPr>
                <a:xfrm>
                  <a:off x="1885453" y="1772144"/>
                  <a:ext cx="4711521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2400" b="1" dirty="0">
                      <a:solidFill>
                        <a:schemeClr val="accent2">
                          <a:lumMod val="75000"/>
                        </a:schemeClr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(1)</a:t>
                  </a:r>
                  <a:r>
                    <a:rPr lang="zh-CN" altLang="en-US" sz="2400" b="1" dirty="0">
                      <a:solidFill>
                        <a:schemeClr val="accent2">
                          <a:lumMod val="75000"/>
                        </a:schemeClr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学习头脑风暴法的概念与类型。</a:t>
                  </a:r>
                </a:p>
              </p:txBody>
            </p:sp>
          </p:grp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1B8774D4-560A-0FFD-94D0-CF138F21E5CF}"/>
                </a:ext>
              </a:extLst>
            </p:cNvPr>
            <p:cNvGrpSpPr/>
            <p:nvPr/>
          </p:nvGrpSpPr>
          <p:grpSpPr>
            <a:xfrm>
              <a:off x="1864237" y="5586546"/>
              <a:ext cx="4921997" cy="953402"/>
              <a:chOff x="1864237" y="5586546"/>
              <a:chExt cx="4921997" cy="953402"/>
            </a:xfrm>
          </p:grpSpPr>
          <p:sp>
            <p:nvSpPr>
              <p:cNvPr id="14" name="箭头: 五边形 13">
                <a:extLst>
                  <a:ext uri="{FF2B5EF4-FFF2-40B4-BE49-F238E27FC236}">
                    <a16:creationId xmlns:a16="http://schemas.microsoft.com/office/drawing/2014/main" id="{9F2720DA-D7ED-1DC1-B7B8-062E7F823B50}"/>
                  </a:ext>
                </a:extLst>
              </p:cNvPr>
              <p:cNvSpPr/>
              <p:nvPr/>
            </p:nvSpPr>
            <p:spPr>
              <a:xfrm>
                <a:off x="1864237" y="5586546"/>
                <a:ext cx="4921997" cy="953402"/>
              </a:xfrm>
              <a:prstGeom prst="homePlat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629C6761-F726-AEC4-B65B-1FB27EBB0AFD}"/>
                  </a:ext>
                </a:extLst>
              </p:cNvPr>
              <p:cNvSpPr txBox="1"/>
              <p:nvPr/>
            </p:nvSpPr>
            <p:spPr>
              <a:xfrm>
                <a:off x="1864237" y="5647647"/>
                <a:ext cx="4650327" cy="8309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 b="1">
                    <a:solidFill>
                      <a:schemeClr val="accent2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</a:lstStyle>
              <a:p>
                <a:r>
                  <a:rPr lang="en-US" altLang="zh-CN" dirty="0">
                    <a:solidFill>
                      <a:schemeClr val="accent2">
                        <a:lumMod val="75000"/>
                      </a:schemeClr>
                    </a:solidFill>
                  </a:rPr>
                  <a:t>(3)</a:t>
                </a:r>
                <a:r>
                  <a:rPr lang="zh-CN" altLang="en-US" dirty="0">
                    <a:solidFill>
                      <a:schemeClr val="accent2">
                        <a:lumMod val="75000"/>
                      </a:schemeClr>
                    </a:solidFill>
                  </a:rPr>
                  <a:t>通过实践训练熟悉头脑风暴法的实际应用。</a:t>
                </a:r>
              </a:p>
            </p:txBody>
          </p:sp>
        </p:grpSp>
      </p:grpSp>
      <p:pic>
        <p:nvPicPr>
          <p:cNvPr id="32" name="图片 31">
            <a:extLst>
              <a:ext uri="{FF2B5EF4-FFF2-40B4-BE49-F238E27FC236}">
                <a16:creationId xmlns:a16="http://schemas.microsoft.com/office/drawing/2014/main" id="{95D455FF-6BDE-4D4D-369A-58252AB4B80D}"/>
              </a:ext>
            </a:extLst>
          </p:cNvPr>
          <p:cNvPicPr>
            <a:picLocks/>
          </p:cNvPicPr>
          <p:nvPr/>
        </p:nvPicPr>
        <p:blipFill>
          <a:blip r:embed="rId2" cstate="print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0528" y="2226710"/>
            <a:ext cx="3998362" cy="288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488175"/>
      </p:ext>
    </p:extLst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242416"/>
            <a:ext cx="3467622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认识</a:t>
            </a:r>
            <a:r>
              <a:rPr lang="zh-CN" altLang="en-US" sz="2800" kern="0" noProof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头脑风暴法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37F975F-0A86-C3C1-7158-1301AC35B5D9}"/>
              </a:ext>
            </a:extLst>
          </p:cNvPr>
          <p:cNvSpPr txBox="1"/>
          <p:nvPr/>
        </p:nvSpPr>
        <p:spPr>
          <a:xfrm>
            <a:off x="1487087" y="1909905"/>
            <a:ext cx="4514850" cy="33164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一、头脑风暴法的概念</a:t>
            </a:r>
            <a:endParaRPr lang="en-US" altLang="zh-CN" sz="24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又称智力激励法或自由思考法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俗称集体畅谈法、集体畅谈会、集体思考法，指一群人针对某个问题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群策群力，脑洞大开，集思广益，进行创造性的思考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在较短暂的时间里找到新的构思和方法来解决问题。它是一种极为实用的集体创造性解决问题的方法。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62CA32A-43C4-615B-A95F-F4492D5C5A2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6611" y="2063197"/>
            <a:ext cx="451485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656913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242416"/>
            <a:ext cx="3467622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认识</a:t>
            </a:r>
            <a:r>
              <a:rPr lang="zh-CN" altLang="en-US" sz="2800" kern="0" noProof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头脑风暴法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2979718-2F65-B3B0-7515-CD8CB26F4D94}"/>
              </a:ext>
            </a:extLst>
          </p:cNvPr>
          <p:cNvSpPr txBox="1"/>
          <p:nvPr/>
        </p:nvSpPr>
        <p:spPr>
          <a:xfrm>
            <a:off x="1570244" y="1527074"/>
            <a:ext cx="4856920" cy="3908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二、头脑风暴法的类型</a:t>
            </a:r>
            <a:endParaRPr lang="en-US" altLang="zh-CN" sz="24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ts val="1500"/>
              </a:lnSpc>
            </a:pPr>
            <a:endParaRPr lang="en-US" altLang="zh-CN" sz="24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可以分为直接头脑风暴法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又称头脑风暴法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和质疑头脑风暴法。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直接头脑风暴法：群策群力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尽可能激发小组成员创造性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产生尽可能多的设想和方案。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质疑头脑风暴法：对直接头脑风暴法提出的设想、方案逐一质疑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分析其实现可行性。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FDECDF4-4EF4-339A-69B4-CE83B98D3B22}"/>
              </a:ext>
            </a:extLst>
          </p:cNvPr>
          <p:cNvGrpSpPr/>
          <p:nvPr/>
        </p:nvGrpSpPr>
        <p:grpSpPr>
          <a:xfrm>
            <a:off x="6763197" y="1576052"/>
            <a:ext cx="4927600" cy="3505200"/>
            <a:chOff x="5899150" y="1530350"/>
            <a:chExt cx="4927600" cy="3505200"/>
          </a:xfrm>
        </p:grpSpPr>
        <p:sp>
          <p:nvSpPr>
            <p:cNvPr id="8" name="云形 7">
              <a:extLst>
                <a:ext uri="{FF2B5EF4-FFF2-40B4-BE49-F238E27FC236}">
                  <a16:creationId xmlns:a16="http://schemas.microsoft.com/office/drawing/2014/main" id="{1377EBA3-539F-6B46-F5CC-CC8A1523F903}"/>
                </a:ext>
              </a:extLst>
            </p:cNvPr>
            <p:cNvSpPr/>
            <p:nvPr/>
          </p:nvSpPr>
          <p:spPr>
            <a:xfrm>
              <a:off x="5899150" y="1530350"/>
              <a:ext cx="4927600" cy="3505200"/>
            </a:xfrm>
            <a:prstGeom prst="cloud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0C6913B-6F8B-B92F-1BD7-5798BB150672}"/>
                </a:ext>
              </a:extLst>
            </p:cNvPr>
            <p:cNvSpPr txBox="1"/>
            <p:nvPr/>
          </p:nvSpPr>
          <p:spPr>
            <a:xfrm>
              <a:off x="6235183" y="2464937"/>
              <a:ext cx="4255534" cy="16360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3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请阅读创新故事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《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让核桃自动裂开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》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，谈谈你还能想到哪些方法可以让核桃自动裂开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?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 你身边有人用过头脑风暴法吗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?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效果如何呢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30393908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242416"/>
            <a:ext cx="3467622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步骤二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头脑风暴法的应用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6B0F564-6E8A-9690-54C2-3F51CE9CEF9C}"/>
              </a:ext>
            </a:extLst>
          </p:cNvPr>
          <p:cNvSpPr txBox="1"/>
          <p:nvPr/>
        </p:nvSpPr>
        <p:spPr>
          <a:xfrm>
            <a:off x="767404" y="1318129"/>
            <a:ext cx="5997831" cy="4916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一、头脑风暴法的操作流程</a:t>
            </a:r>
            <a:endParaRPr lang="en-US" altLang="zh-CN" sz="24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30000"/>
              </a:lnSpc>
              <a:defRPr/>
            </a:pPr>
            <a:r>
              <a:rPr lang="zh-CN" altLang="en-US" sz="2000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一般按小组进行 ，每组</a:t>
            </a:r>
            <a:r>
              <a:rPr lang="en-US" altLang="zh-CN" sz="2000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000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2000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2000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人，并设置主持人和记录员。</a:t>
            </a:r>
            <a:endParaRPr lang="en-US" altLang="zh-CN" sz="2000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30000"/>
              </a:lnSpc>
              <a:defRPr/>
            </a:pPr>
            <a:r>
              <a:rPr lang="zh-CN" altLang="en-US" sz="2000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活动开始前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准备好场地、记录的白板、相关资料、饮用水等物资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30000"/>
              </a:lnSpc>
              <a:defRPr/>
            </a:pPr>
            <a:r>
              <a:rPr lang="zh-CN" altLang="en-US" sz="2000" kern="0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热身阶段：</a:t>
            </a:r>
            <a:r>
              <a:rPr lang="zh-CN" altLang="en-US" sz="2000" kern="0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思考创造力的测试题活跃气氛，明确主题</a:t>
            </a:r>
            <a:endParaRPr lang="en-US" altLang="zh-CN" sz="2000" kern="0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30000"/>
              </a:lnSpc>
              <a:defRPr/>
            </a:pPr>
            <a:r>
              <a:rPr lang="zh-CN" altLang="en-US" sz="2000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正式会议：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一般在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90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分钟左右，可分为几个问题分别讨论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30000"/>
              </a:lnSpc>
              <a:defRPr/>
            </a:pPr>
            <a:r>
              <a:rPr lang="zh-CN" altLang="en-US" sz="2000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筛选阶段：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主持人与记录员整理创意，与参与者共同选出有价值的创造性意见</a:t>
            </a:r>
          </a:p>
          <a:p>
            <a:pPr indent="457200">
              <a:lnSpc>
                <a:spcPct val="130000"/>
              </a:lnSpc>
            </a:pP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CF076E64-14C5-128F-7107-083DBB420601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9746" y="1910722"/>
            <a:ext cx="4514850" cy="353377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1966</TotalTime>
  <Words>3106</Words>
  <Application>Microsoft Office PowerPoint</Application>
  <PresentationFormat>宽屏</PresentationFormat>
  <Paragraphs>234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9" baseType="lpstr">
      <vt:lpstr>方正兰亭大黑_GBK</vt:lpstr>
      <vt:lpstr>思源黑体 CN</vt:lpstr>
      <vt:lpstr>宋体</vt:lpstr>
      <vt:lpstr>Arial</vt:lpstr>
      <vt:lpstr>Calibri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PC-Liq</dc:creator>
  <cp:lastModifiedBy>chen junhai</cp:lastModifiedBy>
  <cp:revision>169</cp:revision>
  <dcterms:created xsi:type="dcterms:W3CDTF">2023-07-18T02:52:34Z</dcterms:created>
  <dcterms:modified xsi:type="dcterms:W3CDTF">2023-07-31T08:17:40Z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01AE38044DDD55ECB2BDB064AF06D61E</vt:lpwstr>
  </property>
  <property fmtid="{D5CDD505-2E9C-101B-9397-08002B2CF9AE}" pid="3" name="KSOProductBuildVer">
    <vt:lpwstr>2052-4.6.1.7451</vt:lpwstr>
  </property>
</Properties>
</file>