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32"/>
  </p:notesMasterIdLst>
  <p:sldIdLst>
    <p:sldId id="297" r:id="rId3"/>
    <p:sldId id="298" r:id="rId4"/>
    <p:sldId id="299" r:id="rId5"/>
    <p:sldId id="300" r:id="rId6"/>
    <p:sldId id="302" r:id="rId7"/>
    <p:sldId id="303" r:id="rId8"/>
    <p:sldId id="304" r:id="rId9"/>
    <p:sldId id="306" r:id="rId10"/>
    <p:sldId id="307" r:id="rId11"/>
    <p:sldId id="305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4" r:id="rId25"/>
    <p:sldId id="326" r:id="rId26"/>
    <p:sldId id="327" r:id="rId27"/>
    <p:sldId id="325" r:id="rId28"/>
    <p:sldId id="321" r:id="rId29"/>
    <p:sldId id="322" r:id="rId30"/>
    <p:sldId id="32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7" userDrawn="1">
          <p15:clr>
            <a:srgbClr val="A4A3A4"/>
          </p15:clr>
        </p15:guide>
        <p15:guide id="2" pos="3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796" y="-192"/>
      </p:cViewPr>
      <p:guideLst>
        <p:guide orient="horz" pos="2117"/>
        <p:guide pos="39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19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slideLayout" Target="../slideLayouts/slideLayout4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8775" y="1705134"/>
            <a:ext cx="11474450" cy="2862322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语法精讲     </a:t>
            </a:r>
            <a:endParaRPr lang="en-US" altLang="zh-CN" sz="66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  </a:t>
            </a: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 Section 1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英语的基本句法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8333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THREE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0FE997-0D7E-CCD3-1B11-15401826B68C}"/>
              </a:ext>
            </a:extLst>
          </p:cNvPr>
          <p:cNvSpPr txBox="1"/>
          <p:nvPr/>
        </p:nvSpPr>
        <p:spPr>
          <a:xfrm>
            <a:off x="4059755" y="2985824"/>
            <a:ext cx="69818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spc="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句子成分</a:t>
            </a:r>
          </a:p>
        </p:txBody>
      </p:sp>
    </p:spTree>
    <p:extLst>
      <p:ext uri="{BB962C8B-B14F-4D97-AF65-F5344CB8AC3E}">
        <p14:creationId xmlns:p14="http://schemas.microsoft.com/office/powerpoint/2010/main" val="4027329219"/>
      </p:ext>
    </p:extLst>
  </p:cSld>
  <p:clrMapOvr>
    <a:masterClrMapping/>
  </p:clrMapOvr>
  <p:transition spd="med" advClick="0" advTm="3000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3" y="501495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一、主语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631902" y="1056177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81B3901-45A2-06DB-F60C-BE5D7C75A64B}"/>
              </a:ext>
            </a:extLst>
          </p:cNvPr>
          <p:cNvSpPr txBox="1"/>
          <p:nvPr/>
        </p:nvSpPr>
        <p:spPr>
          <a:xfrm>
            <a:off x="490068" y="802310"/>
            <a:ext cx="11430946" cy="2221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ts val="2200"/>
              </a:lnSpc>
            </a:pPr>
            <a:endParaRPr lang="en-US" altLang="zh-CN" sz="18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lvl="0" algn="just"/>
            <a:r>
              <a:rPr lang="zh-CN" altLang="en-US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①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Living away from home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makes me feel homesick.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（动名词短语）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离家的生活让我想家。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indent="304800"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l"/>
            <a:r>
              <a:rPr lang="zh-CN" altLang="en-US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②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What the headmaster wants to tell us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is not clear.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（从句）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indent="152400" algn="l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校长要跟我们说什么，还不清楚。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18E358B-FBB0-CDD0-FC49-E5A203256EDA}"/>
              </a:ext>
            </a:extLst>
          </p:cNvPr>
          <p:cNvSpPr txBox="1"/>
          <p:nvPr/>
        </p:nvSpPr>
        <p:spPr>
          <a:xfrm>
            <a:off x="319636" y="3324246"/>
            <a:ext cx="11552727" cy="306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0" marR="0" lvl="0" indent="15240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三种特殊情况</a:t>
            </a:r>
            <a:r>
              <a:rPr lang="zh-CN" altLang="en-US" sz="2400" b="1" kern="10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b="1" kern="100" dirty="0">
              <a:solidFill>
                <a:srgbClr val="003C83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marR="0" lvl="0" indent="15240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The+</a:t>
            </a:r>
            <a:r>
              <a:rPr lang="zh-CN" altLang="en-US" sz="2400" b="1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表示一类人时，具有名词功能，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可作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主语。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marR="0" lvl="0" indent="1524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0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marR="0" lvl="0" indent="152400" algn="l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倒装句中的主语</a:t>
            </a:r>
          </a:p>
          <a:p>
            <a:pPr marL="133350" marR="0" lvl="0" indent="152400" algn="l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形容词、副词和介词短语等在句首的倒装句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3350" marR="0" lvl="0" indent="152400" algn="l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3350" indent="152400">
              <a:defRPr/>
            </a:pPr>
            <a:r>
              <a:rPr lang="en-US" altLang="zh-CN" sz="2400" b="1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</a:t>
            </a:r>
            <a:r>
              <a:rPr lang="zh-CN" altLang="en-US" sz="2400" b="1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作形式主语</a:t>
            </a:r>
            <a:endParaRPr lang="en-US" altLang="zh-CN" sz="2400" b="1" kern="100" dirty="0">
              <a:solidFill>
                <a:srgbClr val="003C83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indent="152400">
              <a:defRPr/>
            </a:pP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常用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that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引导，不能省略。避免头重脚轻，主语从句放到句子后面。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083361"/>
      </p:ext>
    </p:extLst>
  </p:cSld>
  <p:clrMapOvr>
    <a:masterClrMapping/>
  </p:clrMapOvr>
  <p:transition spd="med" advClick="0" advTm="3000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íSľïḑe">
            <a:extLst>
              <a:ext uri="{FF2B5EF4-FFF2-40B4-BE49-F238E27FC236}">
                <a16:creationId xmlns:a16="http://schemas.microsoft.com/office/drawing/2014/main" xmlns="" id="{A2EEF596-B086-3D53-03DA-32D312F2BF05}"/>
              </a:ext>
            </a:extLst>
          </p:cNvPr>
          <p:cNvSpPr txBox="1"/>
          <p:nvPr/>
        </p:nvSpPr>
        <p:spPr>
          <a:xfrm>
            <a:off x="1127293" y="422978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二、谓语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60ED79F-DE22-A844-B745-4C6500B6C3D9}"/>
              </a:ext>
            </a:extLst>
          </p:cNvPr>
          <p:cNvSpPr txBox="1"/>
          <p:nvPr/>
        </p:nvSpPr>
        <p:spPr>
          <a:xfrm>
            <a:off x="820268" y="1182246"/>
            <a:ext cx="1160796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简单谓语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lvl="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由一个动词或者动词短语构成。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⑦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My mother</a:t>
            </a:r>
            <a:r>
              <a:rPr lang="en-US" altLang="zh-CN" sz="2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made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a cake yesterday.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妈妈昨天做了一个蛋糕。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2. 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复合谓语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algn="just"/>
            <a:r>
              <a:rPr lang="zh-CN" altLang="en-US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（</a:t>
            </a:r>
            <a:r>
              <a:rPr lang="en-US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1</a:t>
            </a:r>
            <a:r>
              <a:rPr lang="zh-CN" altLang="en-US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）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由情态动词或其他助动词加动词构成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。</a:t>
            </a:r>
            <a:endParaRPr lang="en-US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⑧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He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has been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to the airport to see his wife off.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他刚去机场送他妻子。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（</a:t>
            </a:r>
            <a:r>
              <a:rPr lang="en-US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2</a:t>
            </a:r>
            <a:r>
              <a:rPr lang="zh-CN" altLang="en-US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）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系动词要和表语一起作谓语。</a:t>
            </a:r>
            <a:endParaRPr lang="en-US" altLang="zh-CN" sz="2400" b="1" kern="100" dirty="0">
              <a:solidFill>
                <a:schemeClr val="accent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⑨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It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seems interesting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这似乎很有趣。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691944"/>
      </p:ext>
    </p:extLst>
  </p:cSld>
  <p:clrMapOvr>
    <a:masterClrMapping/>
  </p:clrMapOvr>
  <p:transition spd="med" advClick="0" advTm="3000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2" name="íSľïḑe">
            <a:extLst>
              <a:ext uri="{FF2B5EF4-FFF2-40B4-BE49-F238E27FC236}">
                <a16:creationId xmlns:a16="http://schemas.microsoft.com/office/drawing/2014/main" xmlns="" id="{ECE18DBD-23BC-A72A-0C07-2F9C6E9A75E0}"/>
              </a:ext>
            </a:extLst>
          </p:cNvPr>
          <p:cNvSpPr txBox="1"/>
          <p:nvPr/>
        </p:nvSpPr>
        <p:spPr>
          <a:xfrm>
            <a:off x="943143" y="684588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三、宾语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BBAA24E-A52C-E660-0455-787FB19C9F57}"/>
              </a:ext>
            </a:extLst>
          </p:cNvPr>
          <p:cNvSpPr txBox="1"/>
          <p:nvPr/>
        </p:nvSpPr>
        <p:spPr>
          <a:xfrm>
            <a:off x="482600" y="1215559"/>
            <a:ext cx="114998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l"/>
            <a:r>
              <a:rPr lang="en-US" altLang="zh-CN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直接宾语主要是动作的承受者或结果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常用形式宾语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代替：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/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⑩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feels</a:t>
            </a:r>
            <a:r>
              <a:rPr lang="en-US" altLang="zh-CN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hard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finish this task in an hour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我觉得在一小时内完成这项任务很难。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</a:t>
            </a:r>
            <a:r>
              <a:rPr lang="en-US" altLang="zh-CN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间接宾语表示动作的间接承受者</a:t>
            </a:r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6E56514-D2A1-4400-34A2-1BBD445042A7}"/>
              </a:ext>
            </a:extLst>
          </p:cNvPr>
          <p:cNvSpPr txBox="1"/>
          <p:nvPr/>
        </p:nvSpPr>
        <p:spPr>
          <a:xfrm>
            <a:off x="767405" y="3429000"/>
            <a:ext cx="65341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⑪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She 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gave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the book </a:t>
            </a:r>
            <a:r>
              <a:rPr lang="en-US" altLang="zh-CN" sz="2400" b="1" i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to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me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她把书给我了。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⑫Her husband bought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a beautiful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dress </a:t>
            </a:r>
            <a:r>
              <a:rPr lang="en-US" altLang="zh-CN" sz="2400" b="1" i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for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her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他的丈夫给她买了一条漂亮的裙子。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8004BA5-C737-A97F-E098-9BB9E12FC4D4}"/>
              </a:ext>
            </a:extLst>
          </p:cNvPr>
          <p:cNvSpPr txBox="1"/>
          <p:nvPr/>
        </p:nvSpPr>
        <p:spPr>
          <a:xfrm>
            <a:off x="546659" y="4629329"/>
            <a:ext cx="113717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  <a:p>
            <a:pPr lvl="0" algn="just"/>
            <a:r>
              <a:rPr lang="en-US" altLang="zh-CN" sz="24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复合宾语由宾语和宾语补足语构成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⑬ The Security </a:t>
            </a:r>
            <a:r>
              <a:rPr lang="en-US" altLang="zh-CN" sz="2400" b="1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asked him to leave at once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保安叫他马上离开。</a:t>
            </a:r>
          </a:p>
        </p:txBody>
      </p:sp>
    </p:spTree>
    <p:extLst>
      <p:ext uri="{BB962C8B-B14F-4D97-AF65-F5344CB8AC3E}">
        <p14:creationId xmlns:p14="http://schemas.microsoft.com/office/powerpoint/2010/main" val="3617424058"/>
      </p:ext>
    </p:extLst>
  </p:cSld>
  <p:clrMapOvr>
    <a:masterClrMapping/>
  </p:clrMapOvr>
  <p:transition spd="med" advClick="0" advTm="3000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2" name="íSľïḑe">
            <a:extLst>
              <a:ext uri="{FF2B5EF4-FFF2-40B4-BE49-F238E27FC236}">
                <a16:creationId xmlns:a16="http://schemas.microsoft.com/office/drawing/2014/main" xmlns="" id="{ECE18DBD-23BC-A72A-0C07-2F9C6E9A75E0}"/>
              </a:ext>
            </a:extLst>
          </p:cNvPr>
          <p:cNvSpPr txBox="1"/>
          <p:nvPr/>
        </p:nvSpPr>
        <p:spPr>
          <a:xfrm>
            <a:off x="943143" y="684588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四、定语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2F60220-EC79-9582-ADFA-1BACA33C291D}"/>
              </a:ext>
            </a:extLst>
          </p:cNvPr>
          <p:cNvSpPr txBox="1"/>
          <p:nvPr/>
        </p:nvSpPr>
        <p:spPr>
          <a:xfrm>
            <a:off x="849955" y="1329454"/>
            <a:ext cx="102879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前置定语</a:t>
            </a:r>
            <a:endParaRPr lang="en-US" altLang="zh-CN" sz="2400" b="1" kern="100" dirty="0">
              <a:solidFill>
                <a:srgbClr val="003C83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置于所修饰的词之前。</a:t>
            </a:r>
          </a:p>
          <a:p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⑭ 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Put yours clothes in the </a:t>
            </a:r>
            <a:r>
              <a:rPr lang="en-US" altLang="zh-CN" sz="2400" b="1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blue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bag. 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把你的衣服放到蓝色的包里。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E9D07F1-A8A7-F5C8-4FF4-45AFC3AA427B}"/>
              </a:ext>
            </a:extLst>
          </p:cNvPr>
          <p:cNvSpPr txBox="1"/>
          <p:nvPr/>
        </p:nvSpPr>
        <p:spPr>
          <a:xfrm>
            <a:off x="943143" y="2738901"/>
            <a:ext cx="116776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后置定语</a:t>
            </a:r>
            <a:endParaRPr lang="en-US" altLang="zh-CN" sz="2400" b="1" kern="100" dirty="0">
              <a:solidFill>
                <a:srgbClr val="003C83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E479260-A9AF-6188-C370-870DADBD8138}"/>
              </a:ext>
            </a:extLst>
          </p:cNvPr>
          <p:cNvSpPr txBox="1"/>
          <p:nvPr/>
        </p:nvSpPr>
        <p:spPr>
          <a:xfrm>
            <a:off x="855745" y="3482426"/>
            <a:ext cx="104805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⑮He did everything</a:t>
            </a:r>
            <a:r>
              <a:rPr lang="en-US" altLang="zh-CN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possible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to help you.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他做了一切可能做的来帮助你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0319F35-4D6B-5F98-5661-C4C22273A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086" y="4225951"/>
            <a:ext cx="2658086" cy="75597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63BF169-E467-FD96-B3CB-EF9774AD3817}"/>
              </a:ext>
            </a:extLst>
          </p:cNvPr>
          <p:cNvSpPr txBox="1"/>
          <p:nvPr/>
        </p:nvSpPr>
        <p:spPr>
          <a:xfrm>
            <a:off x="689086" y="5178594"/>
            <a:ext cx="106097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⑯Mike is doing an experiment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in the laboratory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</a:t>
            </a:r>
            <a:r>
              <a:rPr lang="en-US" altLang="zh-CN" sz="2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迈克正在实验室里做实验。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7E2F650-E0BA-321E-7FCB-51CCDE3CB70F}"/>
              </a:ext>
            </a:extLst>
          </p:cNvPr>
          <p:cNvSpPr txBox="1"/>
          <p:nvPr/>
        </p:nvSpPr>
        <p:spPr>
          <a:xfrm>
            <a:off x="943143" y="3092944"/>
            <a:ext cx="67500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置于所修饰的词之后。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319C2DC-A84F-0588-80E4-E6D1C72564EA}"/>
              </a:ext>
            </a:extLst>
          </p:cNvPr>
          <p:cNvSpPr txBox="1"/>
          <p:nvPr/>
        </p:nvSpPr>
        <p:spPr>
          <a:xfrm>
            <a:off x="747900" y="4751088"/>
            <a:ext cx="67500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修饰动词、形容词、副词或整个句子。</a:t>
            </a:r>
          </a:p>
        </p:txBody>
      </p:sp>
    </p:spTree>
    <p:extLst>
      <p:ext uri="{BB962C8B-B14F-4D97-AF65-F5344CB8AC3E}">
        <p14:creationId xmlns:p14="http://schemas.microsoft.com/office/powerpoint/2010/main" val="2672199502"/>
      </p:ext>
    </p:extLst>
  </p:cSld>
  <p:clrMapOvr>
    <a:masterClrMapping/>
  </p:clrMapOvr>
  <p:transition spd="med" advClick="0" advTm="3000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6" name="íSľïḑe">
            <a:extLst>
              <a:ext uri="{FF2B5EF4-FFF2-40B4-BE49-F238E27FC236}">
                <a16:creationId xmlns:a16="http://schemas.microsoft.com/office/drawing/2014/main" xmlns="" id="{C49F1C3B-5F66-F2A1-8C48-0736F6EEA243}"/>
              </a:ext>
            </a:extLst>
          </p:cNvPr>
          <p:cNvSpPr txBox="1"/>
          <p:nvPr/>
        </p:nvSpPr>
        <p:spPr>
          <a:xfrm>
            <a:off x="1044743" y="477444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六、表语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4D62F7D-972D-DAAB-37F2-92719CB05A96}"/>
              </a:ext>
            </a:extLst>
          </p:cNvPr>
          <p:cNvSpPr txBox="1"/>
          <p:nvPr/>
        </p:nvSpPr>
        <p:spPr>
          <a:xfrm>
            <a:off x="241300" y="1079044"/>
            <a:ext cx="117983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        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说明主语的特征、属性、状态、身份等。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E73ED47-5485-4092-594A-1D25183F3710}"/>
              </a:ext>
            </a:extLst>
          </p:cNvPr>
          <p:cNvSpPr txBox="1"/>
          <p:nvPr/>
        </p:nvSpPr>
        <p:spPr>
          <a:xfrm>
            <a:off x="669925" y="1506832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⑰She is a famous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actress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她是个著名的演员。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íSľïḑe">
            <a:extLst>
              <a:ext uri="{FF2B5EF4-FFF2-40B4-BE49-F238E27FC236}">
                <a16:creationId xmlns:a16="http://schemas.microsoft.com/office/drawing/2014/main" xmlns="" id="{37F6888D-0BA6-F077-DAFF-28A0FBB6EF1A}"/>
              </a:ext>
            </a:extLst>
          </p:cNvPr>
          <p:cNvSpPr txBox="1"/>
          <p:nvPr/>
        </p:nvSpPr>
        <p:spPr>
          <a:xfrm>
            <a:off x="841543" y="2187040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七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、补足语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CCC07FE-AB76-DA43-B8D2-8F535771852E}"/>
              </a:ext>
            </a:extLst>
          </p:cNvPr>
          <p:cNvSpPr txBox="1"/>
          <p:nvPr/>
        </p:nvSpPr>
        <p:spPr>
          <a:xfrm>
            <a:off x="123190" y="2852819"/>
            <a:ext cx="115252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说明主语或宾语的身份、特征、状态或动作等。</a:t>
            </a:r>
            <a:endParaRPr lang="zh-CN" altLang="en-US" sz="24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4C426C5-33D9-BE70-63C9-F1D7FE55EEDF}"/>
              </a:ext>
            </a:extLst>
          </p:cNvPr>
          <p:cNvSpPr txBox="1"/>
          <p:nvPr/>
        </p:nvSpPr>
        <p:spPr>
          <a:xfrm>
            <a:off x="767405" y="3365172"/>
            <a:ext cx="1036637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主语补足语</a:t>
            </a:r>
            <a:endParaRPr lang="en-US" altLang="zh-CN" sz="2400" b="1" kern="100" dirty="0">
              <a:solidFill>
                <a:schemeClr val="accent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⑱Carl was appointed manager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of the human resources division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</a:t>
            </a:r>
          </a:p>
          <a:p>
            <a:pPr lvl="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卡尔被任命为人事部门的经理。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lvl="0"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zh-CN" sz="2400" b="1" kern="100" dirty="0">
                <a:solidFill>
                  <a:srgbClr val="003C83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宾语补足语</a:t>
            </a: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⑲He found the party so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boring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他觉得这个聚会很无聊。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513448"/>
      </p:ext>
    </p:extLst>
  </p:cSld>
  <p:clrMapOvr>
    <a:masterClrMapping/>
  </p:clrMapOvr>
  <p:transition spd="med" advClick="0" advTm="3000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2" name="íSľïḑe">
            <a:extLst>
              <a:ext uri="{FF2B5EF4-FFF2-40B4-BE49-F238E27FC236}">
                <a16:creationId xmlns:a16="http://schemas.microsoft.com/office/drawing/2014/main" xmlns="" id="{ECE18DBD-23BC-A72A-0C07-2F9C6E9A75E0}"/>
              </a:ext>
            </a:extLst>
          </p:cNvPr>
          <p:cNvSpPr txBox="1"/>
          <p:nvPr/>
        </p:nvSpPr>
        <p:spPr>
          <a:xfrm>
            <a:off x="943142" y="469145"/>
            <a:ext cx="10338419" cy="954107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八、同位语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EBB40A7-C87D-0930-BF6D-9F78D8E441BA}"/>
              </a:ext>
            </a:extLst>
          </p:cNvPr>
          <p:cNvSpPr txBox="1"/>
          <p:nvPr/>
        </p:nvSpPr>
        <p:spPr>
          <a:xfrm>
            <a:off x="490068" y="1000944"/>
            <a:ext cx="11290300" cy="379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ts val="2200"/>
              </a:lnSpc>
            </a:pP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进一步解释、说明句子中的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主语、宾语或者表语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21EEB0C-AACC-4132-BC24-3E2A72CBD9F8}"/>
              </a:ext>
            </a:extLst>
          </p:cNvPr>
          <p:cNvSpPr txBox="1"/>
          <p:nvPr/>
        </p:nvSpPr>
        <p:spPr>
          <a:xfrm>
            <a:off x="767405" y="1329422"/>
            <a:ext cx="11080749" cy="4051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同位语</a:t>
            </a:r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成分</a:t>
            </a:r>
            <a:endParaRPr lang="en-US" altLang="zh-CN" sz="2400" b="1" kern="100" dirty="0">
              <a:solidFill>
                <a:schemeClr val="accent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⑳ She has 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two children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a boy and a girl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她有两个孩子，一男一女。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分隔同位语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㉑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The tickets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cost five dollars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each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这票每张五美元。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each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与同位语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㉒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They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each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have beautiful flowers.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他们每个人都有漂亮的鲜花。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algn="just"/>
            <a:r>
              <a:rPr lang="en-US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与同位语相关的插入语</a:t>
            </a:r>
            <a:endParaRPr lang="en-US" altLang="zh-CN" sz="2400" b="1" kern="1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</a:pPr>
            <a:endParaRPr lang="zh-CN" altLang="zh-CN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24AE481-4A9E-F6A9-FD33-E59BBEDF8A30}"/>
              </a:ext>
            </a:extLst>
          </p:cNvPr>
          <p:cNvSpPr txBox="1"/>
          <p:nvPr/>
        </p:nvSpPr>
        <p:spPr>
          <a:xfrm>
            <a:off x="767404" y="5168223"/>
            <a:ext cx="11290299" cy="383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ts val="22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㉓I am pleased with only one 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boy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en-US" altLang="zh-CN" sz="2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namely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,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Jack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我只对一个男孩满意，那就是杰克。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696AB95-C926-6926-5636-5B61AFE3BD44}"/>
              </a:ext>
            </a:extLst>
          </p:cNvPr>
          <p:cNvSpPr txBox="1"/>
          <p:nvPr/>
        </p:nvSpPr>
        <p:spPr>
          <a:xfrm>
            <a:off x="767404" y="5843776"/>
            <a:ext cx="6534150" cy="374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从句充当同位语</a:t>
            </a:r>
            <a:endParaRPr lang="en-US" altLang="zh-CN" sz="2400" b="1" kern="1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982135"/>
      </p:ext>
    </p:extLst>
  </p:cSld>
  <p:clrMapOvr>
    <a:masterClrMapping/>
  </p:clrMapOvr>
  <p:transition spd="med" advClick="0" advTm="3000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3685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FOUR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0FE997-0D7E-CCD3-1B11-15401826B68C}"/>
              </a:ext>
            </a:extLst>
          </p:cNvPr>
          <p:cNvSpPr txBox="1"/>
          <p:nvPr/>
        </p:nvSpPr>
        <p:spPr>
          <a:xfrm>
            <a:off x="4059755" y="2985824"/>
            <a:ext cx="69818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句子</a:t>
            </a:r>
            <a:r>
              <a:rPr lang="zh-CN" altLang="en-US" sz="6600" b="1" spc="30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种类</a:t>
            </a:r>
            <a:endParaRPr kumimoji="0" lang="zh-CN" altLang="en-US" sz="6600" b="1" i="0" u="none" strike="noStrike" kern="1200" cap="none" spc="30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7135347"/>
      </p:ext>
    </p:extLst>
  </p:cSld>
  <p:clrMapOvr>
    <a:masterClrMapping/>
  </p:clrMapOvr>
  <p:transition spd="med" advClick="0" advTm="3000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2" name="íSľïḑe">
            <a:extLst>
              <a:ext uri="{FF2B5EF4-FFF2-40B4-BE49-F238E27FC236}">
                <a16:creationId xmlns:a16="http://schemas.microsoft.com/office/drawing/2014/main" xmlns="" id="{ECE18DBD-23BC-A72A-0C07-2F9C6E9A75E0}"/>
              </a:ext>
            </a:extLst>
          </p:cNvPr>
          <p:cNvSpPr txBox="1"/>
          <p:nvPr/>
        </p:nvSpPr>
        <p:spPr>
          <a:xfrm>
            <a:off x="993943" y="391516"/>
            <a:ext cx="10966449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一、陈述句</a:t>
            </a:r>
            <a:endParaRPr lang="en-US" altLang="zh-CN" sz="2800" kern="0" dirty="0">
              <a:solidFill>
                <a:srgbClr val="003C83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C88A9D9-0EF6-A104-B670-6F32A2D4E25E}"/>
              </a:ext>
            </a:extLst>
          </p:cNvPr>
          <p:cNvSpPr txBox="1"/>
          <p:nvPr/>
        </p:nvSpPr>
        <p:spPr>
          <a:xfrm>
            <a:off x="490068" y="867523"/>
            <a:ext cx="11350625" cy="4069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720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肯定句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lvl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198120" algn="l"/>
              </a:tabLst>
              <a:defRPr/>
            </a:pP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）常规肯定句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 ①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 have a younger sister.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我有一个妹妹。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marR="0" lvl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2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）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There be 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“存在句”</a:t>
            </a:r>
            <a:endParaRPr lang="en-US" altLang="zh-CN" sz="2400" kern="100" dirty="0">
              <a:solidFill>
                <a:schemeClr val="accent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②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There are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many international students in this college. 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这个学院有很多留学生。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marR="0" lvl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>
              <a:defRPr/>
            </a:pPr>
            <a:r>
              <a:rPr lang="en-US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否定句</a:t>
            </a:r>
          </a:p>
          <a:p>
            <a:pPr marR="0" lvl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③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They </a:t>
            </a:r>
            <a:r>
              <a:rPr lang="en-US" altLang="zh-CN" sz="2400" b="1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 not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Mike’s parents. 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他们不是麦克的父母。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④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The man </a:t>
            </a:r>
            <a:r>
              <a:rPr lang="en-US" altLang="zh-CN" sz="2400" b="1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doesn’t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know how to go to the post office.</a:t>
            </a:r>
            <a:r>
              <a:rPr lang="en-US" altLang="zh-CN" sz="24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这个人不知道怎么去邮局。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marL="266700" marR="0" lvl="0" indent="0" algn="just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2400" b="1" i="1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E9022CC-AAAD-DF7C-DDFD-049679225723}"/>
              </a:ext>
            </a:extLst>
          </p:cNvPr>
          <p:cNvSpPr txBox="1"/>
          <p:nvPr/>
        </p:nvSpPr>
        <p:spPr>
          <a:xfrm>
            <a:off x="862822" y="4628470"/>
            <a:ext cx="6534150" cy="379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ts val="2200"/>
              </a:lnSpc>
            </a:pPr>
            <a:r>
              <a:rPr lang="zh-CN" altLang="en-US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⑤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Wang Fang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never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late for school.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王芳从不迟到。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0665C93-292C-F1AA-278E-43CCA9E965BA}"/>
              </a:ext>
            </a:extLst>
          </p:cNvPr>
          <p:cNvSpPr txBox="1"/>
          <p:nvPr/>
        </p:nvSpPr>
        <p:spPr>
          <a:xfrm>
            <a:off x="932672" y="5007676"/>
            <a:ext cx="11087878" cy="379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ts val="2200"/>
              </a:lnSpc>
            </a:pP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⑥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We</a:t>
            </a:r>
            <a:r>
              <a:rPr lang="en-US" altLang="zh-CN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can not</a:t>
            </a:r>
            <a:r>
              <a:rPr lang="en-US" altLang="zh-CN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succeed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without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the teacher’s help.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没有老师的帮忙我们不可能成功。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764151"/>
      </p:ext>
    </p:extLst>
  </p:cSld>
  <p:clrMapOvr>
    <a:masterClrMapping/>
  </p:clrMapOvr>
  <p:transition spd="med" advClick="0" advTm="3000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2" name="íSľïḑe">
            <a:extLst>
              <a:ext uri="{FF2B5EF4-FFF2-40B4-BE49-F238E27FC236}">
                <a16:creationId xmlns:a16="http://schemas.microsoft.com/office/drawing/2014/main" xmlns="" id="{ECE18DBD-23BC-A72A-0C07-2F9C6E9A75E0}"/>
              </a:ext>
            </a:extLst>
          </p:cNvPr>
          <p:cNvSpPr txBox="1"/>
          <p:nvPr/>
        </p:nvSpPr>
        <p:spPr>
          <a:xfrm>
            <a:off x="987592" y="391516"/>
            <a:ext cx="108615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二、疑问句</a:t>
            </a:r>
            <a:endParaRPr lang="en-US" altLang="zh-CN" sz="2800" kern="0" dirty="0">
              <a:solidFill>
                <a:srgbClr val="003C83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C71DBB6-464A-3FC6-232E-7A40E88EFAF0}"/>
              </a:ext>
            </a:extLst>
          </p:cNvPr>
          <p:cNvSpPr txBox="1"/>
          <p:nvPr/>
        </p:nvSpPr>
        <p:spPr>
          <a:xfrm>
            <a:off x="490068" y="914736"/>
            <a:ext cx="1156969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一般疑问句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肯定的一般疑问句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⑦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Is</a:t>
            </a:r>
            <a:r>
              <a:rPr lang="en-US" altLang="zh-CN" sz="2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the manager in the meeting room?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经理在会议室吗？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—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Yes, he is.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是的，他在。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/ No, he isn’t.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不，他不在。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en-US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⑧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Do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you like this hat?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你喜欢这个帽子吗？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—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Yes, I do.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是的，我喜欢。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/ No, I don’t.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不，我不喜欢。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indent="457200"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(2)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否定的一般疑问句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：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lvl="0" algn="just"/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⑨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Isn’t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she a nurse?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她不是护士吗？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—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Yes, she is.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不，她是。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/No, she isn’t.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是的，她不是。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⑩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Doesn’t</a:t>
            </a:r>
            <a:r>
              <a:rPr lang="en-US" altLang="zh-CN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he want to go to that company?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他不想去那家公司？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—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Yes, he dose.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不，他想去。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/No, he doesn’t.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是的，他不想去。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924088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607474" y="1461267"/>
            <a:ext cx="26725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82093" y="563927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目  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858155" y="5857580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23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4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25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1152438" y="-146292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20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21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22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1"/>
            </p:custDataLst>
          </p:nvPr>
        </p:nvSpPr>
        <p:spPr>
          <a:xfrm>
            <a:off x="537110" y="4233597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O1</a:t>
            </a:r>
          </a:p>
        </p:txBody>
      </p:sp>
      <p:sp>
        <p:nvSpPr>
          <p:cNvPr id="14" name="íSľïḑe"/>
          <p:cNvSpPr txBox="1"/>
          <p:nvPr>
            <p:custDataLst>
              <p:tags r:id="rId2"/>
            </p:custDataLst>
          </p:nvPr>
        </p:nvSpPr>
        <p:spPr>
          <a:xfrm>
            <a:off x="1043309" y="2495321"/>
            <a:ext cx="2524922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句子的基本概念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íśḷîḍé"/>
          <p:cNvSpPr/>
          <p:nvPr>
            <p:custDataLst>
              <p:tags r:id="rId3"/>
            </p:custDataLst>
          </p:nvPr>
        </p:nvSpPr>
        <p:spPr>
          <a:xfrm>
            <a:off x="1128564" y="3064964"/>
            <a:ext cx="2139718" cy="122264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句型</a:t>
            </a: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句子成分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3.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句子种类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16" name="išlïḑé"/>
          <p:cNvCxnSpPr>
            <a:cxnSpLocks/>
          </p:cNvCxnSpPr>
          <p:nvPr/>
        </p:nvCxnSpPr>
        <p:spPr>
          <a:xfrm flipV="1">
            <a:off x="1050301" y="2572758"/>
            <a:ext cx="0" cy="1619198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17" name="îṡlîḓè"/>
          <p:cNvSpPr/>
          <p:nvPr>
            <p:custDataLst>
              <p:tags r:id="rId4"/>
            </p:custDataLst>
          </p:nvPr>
        </p:nvSpPr>
        <p:spPr>
          <a:xfrm>
            <a:off x="2983613" y="4210142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O2</a:t>
            </a:r>
          </a:p>
        </p:txBody>
      </p:sp>
      <p:sp>
        <p:nvSpPr>
          <p:cNvPr id="18" name="iS1iḓè"/>
          <p:cNvSpPr txBox="1"/>
          <p:nvPr>
            <p:custDataLst>
              <p:tags r:id="rId5"/>
            </p:custDataLst>
          </p:nvPr>
        </p:nvSpPr>
        <p:spPr>
          <a:xfrm>
            <a:off x="3537615" y="2473494"/>
            <a:ext cx="2139721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基本句型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9" name="ïṣḷïḋé"/>
          <p:cNvSpPr/>
          <p:nvPr>
            <p:custDataLst>
              <p:tags r:id="rId6"/>
            </p:custDataLst>
          </p:nvPr>
        </p:nvSpPr>
        <p:spPr>
          <a:xfrm>
            <a:off x="3537615" y="3022531"/>
            <a:ext cx="2139718" cy="758477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简单句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并列句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3.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复合句</a:t>
            </a:r>
          </a:p>
        </p:txBody>
      </p:sp>
      <p:cxnSp>
        <p:nvCxnSpPr>
          <p:cNvPr id="20" name="ïślíḓê"/>
          <p:cNvCxnSpPr>
            <a:cxnSpLocks/>
          </p:cNvCxnSpPr>
          <p:nvPr>
            <p:custDataLst>
              <p:tags r:id="rId7"/>
            </p:custDataLst>
          </p:nvPr>
        </p:nvCxnSpPr>
        <p:spPr>
          <a:xfrm flipV="1">
            <a:off x="3549524" y="2585921"/>
            <a:ext cx="0" cy="1586458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21" name="iś1îḋe"/>
          <p:cNvSpPr/>
          <p:nvPr>
            <p:custDataLst>
              <p:tags r:id="rId8"/>
            </p:custDataLst>
          </p:nvPr>
        </p:nvSpPr>
        <p:spPr>
          <a:xfrm>
            <a:off x="4728874" y="4277000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O3</a:t>
            </a:r>
          </a:p>
        </p:txBody>
      </p:sp>
      <p:sp>
        <p:nvSpPr>
          <p:cNvPr id="22" name="îṧḻiḍê"/>
          <p:cNvSpPr txBox="1"/>
          <p:nvPr>
            <p:custDataLst>
              <p:tags r:id="rId9"/>
            </p:custDataLst>
          </p:nvPr>
        </p:nvSpPr>
        <p:spPr>
          <a:xfrm>
            <a:off x="5305260" y="2495321"/>
            <a:ext cx="2139721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句子成分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3" name="ïşliḓé"/>
          <p:cNvSpPr/>
          <p:nvPr>
            <p:custDataLst>
              <p:tags r:id="rId10"/>
            </p:custDataLst>
          </p:nvPr>
        </p:nvSpPr>
        <p:spPr>
          <a:xfrm>
            <a:off x="5222820" y="2971814"/>
            <a:ext cx="1608105" cy="1210396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主语        </a:t>
            </a: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6.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表语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谓语        </a:t>
            </a: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7.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补足语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3.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宾语        </a:t>
            </a: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8.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同位语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4.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定语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5.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状语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24" name="iśľíḑê"/>
          <p:cNvCxnSpPr>
            <a:cxnSpLocks/>
          </p:cNvCxnSpPr>
          <p:nvPr/>
        </p:nvCxnSpPr>
        <p:spPr>
          <a:xfrm flipV="1">
            <a:off x="5227077" y="2585921"/>
            <a:ext cx="0" cy="1671502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25" name="ïSļîḓè"/>
          <p:cNvSpPr/>
          <p:nvPr>
            <p:custDataLst>
              <p:tags r:id="rId11"/>
            </p:custDataLst>
          </p:nvPr>
        </p:nvSpPr>
        <p:spPr>
          <a:xfrm>
            <a:off x="6442872" y="4313348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O4</a:t>
            </a:r>
          </a:p>
        </p:txBody>
      </p:sp>
      <p:sp>
        <p:nvSpPr>
          <p:cNvPr id="26" name="ísḷíḍè"/>
          <p:cNvSpPr txBox="1"/>
          <p:nvPr>
            <p:custDataLst>
              <p:tags r:id="rId12"/>
            </p:custDataLst>
          </p:nvPr>
        </p:nvSpPr>
        <p:spPr>
          <a:xfrm>
            <a:off x="7049340" y="2497297"/>
            <a:ext cx="2139721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句子种类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28" name="íš1ïdè"/>
          <p:cNvCxnSpPr>
            <a:cxnSpLocks/>
          </p:cNvCxnSpPr>
          <p:nvPr>
            <p:custDataLst>
              <p:tags r:id="rId13"/>
            </p:custDataLst>
          </p:nvPr>
        </p:nvCxnSpPr>
        <p:spPr>
          <a:xfrm flipV="1">
            <a:off x="7046745" y="2631332"/>
            <a:ext cx="0" cy="1636697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2" name="iś1îḋe">
            <a:extLst>
              <a:ext uri="{FF2B5EF4-FFF2-40B4-BE49-F238E27FC236}">
                <a16:creationId xmlns:a16="http://schemas.microsoft.com/office/drawing/2014/main" xmlns="" id="{E66D25B1-871A-B2F2-5983-E6ED33CAEA04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8188133" y="4277000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O5</a:t>
            </a:r>
          </a:p>
        </p:txBody>
      </p:sp>
      <p:sp>
        <p:nvSpPr>
          <p:cNvPr id="3" name="îṧḻiḍê">
            <a:extLst>
              <a:ext uri="{FF2B5EF4-FFF2-40B4-BE49-F238E27FC236}">
                <a16:creationId xmlns:a16="http://schemas.microsoft.com/office/drawing/2014/main" xmlns="" id="{998F1464-D180-66CA-A0D7-3B36E5759191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8611893" y="2495321"/>
            <a:ext cx="2139721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典型例题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31" name="iśľíḑê">
            <a:extLst>
              <a:ext uri="{FF2B5EF4-FFF2-40B4-BE49-F238E27FC236}">
                <a16:creationId xmlns:a16="http://schemas.microsoft.com/office/drawing/2014/main" xmlns="" id="{20544D02-7C4B-79E4-62D0-8F0B7D988B6F}"/>
              </a:ext>
            </a:extLst>
          </p:cNvPr>
          <p:cNvCxnSpPr>
            <a:cxnSpLocks/>
          </p:cNvCxnSpPr>
          <p:nvPr/>
        </p:nvCxnSpPr>
        <p:spPr>
          <a:xfrm flipH="1" flipV="1">
            <a:off x="8595383" y="2585921"/>
            <a:ext cx="30748" cy="1671502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36" name="ïşliḓé">
            <a:extLst>
              <a:ext uri="{FF2B5EF4-FFF2-40B4-BE49-F238E27FC236}">
                <a16:creationId xmlns:a16="http://schemas.microsoft.com/office/drawing/2014/main" xmlns="" id="{D461722D-A162-F091-F993-F8A6B7C096D7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7032830" y="2950957"/>
            <a:ext cx="1608105" cy="1210396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陈述句      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疑问句      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3.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祈使句   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4.</a:t>
            </a:r>
            <a:r>
              <a:rPr lang="zh-CN" altLang="en-US" sz="1000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感叹句</a:t>
            </a: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000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7" name="ïSļîḓè">
            <a:extLst>
              <a:ext uri="{FF2B5EF4-FFF2-40B4-BE49-F238E27FC236}">
                <a16:creationId xmlns:a16="http://schemas.microsoft.com/office/drawing/2014/main" xmlns="" id="{08EEC160-E91B-60F6-6E10-8E1E0B52779A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10015706" y="4277000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</a:t>
            </a:r>
            <a:r>
              <a:rPr lang="en-US" altLang="zh-CN" sz="2800" b="1" kern="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6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9" name="ísḷíḍè">
            <a:extLst>
              <a:ext uri="{FF2B5EF4-FFF2-40B4-BE49-F238E27FC236}">
                <a16:creationId xmlns:a16="http://schemas.microsoft.com/office/drawing/2014/main" xmlns="" id="{30E5EB74-EF60-4B8A-2654-0EBB9D8773E3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0537923" y="2497297"/>
            <a:ext cx="2139721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强化练习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33" name="íš1ïdè">
            <a:extLst>
              <a:ext uri="{FF2B5EF4-FFF2-40B4-BE49-F238E27FC236}">
                <a16:creationId xmlns:a16="http://schemas.microsoft.com/office/drawing/2014/main" xmlns="" id="{FA6F4CBF-6E62-A3C2-0FA9-CC4D6E0ED1B6}"/>
              </a:ext>
            </a:extLst>
          </p:cNvPr>
          <p:cNvCxnSpPr>
            <a:cxnSpLocks/>
          </p:cNvCxnSpPr>
          <p:nvPr>
            <p:custDataLst>
              <p:tags r:id="rId19"/>
            </p:custDataLst>
          </p:nvPr>
        </p:nvCxnSpPr>
        <p:spPr>
          <a:xfrm flipV="1">
            <a:off x="10507339" y="2620726"/>
            <a:ext cx="0" cy="1636697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</p:spTree>
  </p:cSld>
  <p:clrMapOvr>
    <a:masterClrMapping/>
  </p:clrMapOvr>
  <p:transition spd="med" advClick="0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2" name="íSľïḑe">
            <a:extLst>
              <a:ext uri="{FF2B5EF4-FFF2-40B4-BE49-F238E27FC236}">
                <a16:creationId xmlns:a16="http://schemas.microsoft.com/office/drawing/2014/main" xmlns="" id="{ECE18DBD-23BC-A72A-0C07-2F9C6E9A75E0}"/>
              </a:ext>
            </a:extLst>
          </p:cNvPr>
          <p:cNvSpPr txBox="1"/>
          <p:nvPr/>
        </p:nvSpPr>
        <p:spPr>
          <a:xfrm>
            <a:off x="987592" y="391516"/>
            <a:ext cx="108615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二、疑问句</a:t>
            </a:r>
            <a:endParaRPr lang="en-US" altLang="zh-CN" sz="2800" kern="0" dirty="0">
              <a:solidFill>
                <a:srgbClr val="003C83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C71DBB6-464A-3FC6-232E-7A40E88EFAF0}"/>
              </a:ext>
            </a:extLst>
          </p:cNvPr>
          <p:cNvSpPr txBox="1"/>
          <p:nvPr/>
        </p:nvSpPr>
        <p:spPr>
          <a:xfrm>
            <a:off x="146050" y="914736"/>
            <a:ext cx="121158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特殊疑问句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⑪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Who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is that girl in pink dress over there?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那个穿粉色裙子的女孩是谁？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—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She is a new student of our class whose name is Lisa.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她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叫莉莎，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是我们班新来的同学。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indent="304800"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tabLst>
                <a:tab pos="19812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选择疑问句</a:t>
            </a:r>
            <a:endParaRPr lang="en-US" altLang="zh-CN" sz="2400" b="1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/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⑫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Is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she good at</a:t>
            </a:r>
            <a:r>
              <a:rPr lang="en-US" altLang="zh-CN" sz="2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dancing or singing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?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她擅长跳舞还是唱歌？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tabLst>
                <a:tab pos="198120" algn="l"/>
              </a:tabLst>
            </a:pPr>
            <a:r>
              <a:rPr lang="en-US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4.</a:t>
            </a:r>
            <a:r>
              <a:rPr lang="zh-CN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反义疑问句</a:t>
            </a:r>
            <a:endParaRPr lang="en-US" altLang="zh-CN" sz="2400" b="1" kern="1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/>
            <a:r>
              <a:rPr lang="zh-CN" altLang="en-US" sz="2400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（</a:t>
            </a:r>
            <a:r>
              <a:rPr lang="en-US" altLang="zh-CN" sz="2400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1</a:t>
            </a:r>
            <a:r>
              <a:rPr lang="zh-CN" altLang="en-US" sz="2400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）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前肯后否</a:t>
            </a:r>
            <a:r>
              <a:rPr lang="zh-CN" altLang="en-US" sz="2400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。</a:t>
            </a:r>
            <a:endParaRPr lang="zh-CN" altLang="zh-CN" sz="2400" kern="100" dirty="0">
              <a:solidFill>
                <a:schemeClr val="accent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⑭Liu Li left yesterday,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didn’t she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?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刘丽昨天离开了，不是吗？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—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Yes, she does.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是的，她离开了。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/No, she doesn’t.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不，她没离开。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（</a:t>
            </a:r>
            <a:r>
              <a:rPr lang="en-US" altLang="zh-CN" sz="2400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2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）</a:t>
            </a:r>
            <a:r>
              <a:rPr lang="zh-CN" altLang="zh-CN" sz="2400" kern="100" spc="-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前否后肯</a:t>
            </a:r>
            <a:r>
              <a:rPr lang="zh-CN" altLang="en-US" sz="2400" kern="100" spc="-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。</a:t>
            </a:r>
            <a:endParaRPr lang="en-US" altLang="zh-CN" sz="2400" kern="100" spc="-1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⑮ You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haven't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seen my video,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have you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?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你没有看到我的视频，是吗？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—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Yes, I have.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不，我看过。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/No, I haven’t.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是的，我没看过。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31567"/>
      </p:ext>
    </p:extLst>
  </p:cSld>
  <p:clrMapOvr>
    <a:masterClrMapping/>
  </p:clrMapOvr>
  <p:transition spd="med" advClick="0" advTm="3000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2" name="íSľïḑe">
            <a:extLst>
              <a:ext uri="{FF2B5EF4-FFF2-40B4-BE49-F238E27FC236}">
                <a16:creationId xmlns:a16="http://schemas.microsoft.com/office/drawing/2014/main" xmlns="" id="{ECE18DBD-23BC-A72A-0C07-2F9C6E9A75E0}"/>
              </a:ext>
            </a:extLst>
          </p:cNvPr>
          <p:cNvSpPr txBox="1"/>
          <p:nvPr/>
        </p:nvSpPr>
        <p:spPr>
          <a:xfrm>
            <a:off x="987592" y="391516"/>
            <a:ext cx="108615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三、祈使句</a:t>
            </a:r>
            <a:endParaRPr lang="en-US" altLang="zh-CN" sz="2800" kern="0" dirty="0">
              <a:solidFill>
                <a:srgbClr val="003C83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C71DBB6-464A-3FC6-232E-7A40E88EFAF0}"/>
              </a:ext>
            </a:extLst>
          </p:cNvPr>
          <p:cNvSpPr txBox="1"/>
          <p:nvPr/>
        </p:nvSpPr>
        <p:spPr>
          <a:xfrm>
            <a:off x="146050" y="914736"/>
            <a:ext cx="121158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表达请求、命令、建议、禁止、劝告、警告等。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tabLst>
                <a:tab pos="19812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1.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肯定祈使句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tabLst>
                <a:tab pos="198120" algn="l"/>
              </a:tabLs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⑯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Open the door,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please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请开门。（请求）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否定疑问句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⑲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No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smoking!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禁止吸烟！（禁止）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íSľïḑe">
            <a:extLst>
              <a:ext uri="{FF2B5EF4-FFF2-40B4-BE49-F238E27FC236}">
                <a16:creationId xmlns:a16="http://schemas.microsoft.com/office/drawing/2014/main" xmlns="" id="{901D0615-7F4C-5B1E-7070-BD84BD09F2F3}"/>
              </a:ext>
            </a:extLst>
          </p:cNvPr>
          <p:cNvSpPr txBox="1"/>
          <p:nvPr/>
        </p:nvSpPr>
        <p:spPr>
          <a:xfrm>
            <a:off x="773196" y="3060420"/>
            <a:ext cx="108615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四、感叹句</a:t>
            </a:r>
            <a:endParaRPr lang="en-US" altLang="zh-CN" sz="2800" kern="0" dirty="0">
              <a:solidFill>
                <a:srgbClr val="003C83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A734BB2-4981-04F1-C0E3-E99C7EFA5EE7}"/>
              </a:ext>
            </a:extLst>
          </p:cNvPr>
          <p:cNvSpPr txBox="1"/>
          <p:nvPr/>
        </p:nvSpPr>
        <p:spPr>
          <a:xfrm>
            <a:off x="293688" y="3604995"/>
            <a:ext cx="104949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表示惊异、赞美、喜悦、遗憾等情绪，句末用感叹号。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indent="304800" algn="just"/>
            <a:r>
              <a:rPr lang="en-US" altLang="zh-CN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what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开头的感叹句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㉑ </a:t>
            </a:r>
            <a:r>
              <a:rPr lang="en-US" altLang="zh-CN" sz="24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What a nice day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toady is!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今天真是个好天啊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!</a:t>
            </a:r>
            <a:endParaRPr lang="en-US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㉒ </a:t>
            </a:r>
            <a:r>
              <a:rPr lang="en-US" altLang="zh-CN" sz="24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What interesting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lang="en-US" altLang="zh-CN" sz="24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stories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they are !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它们是多么有趣的故事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㉓ </a:t>
            </a:r>
            <a:r>
              <a:rPr lang="en-US" altLang="zh-CN" sz="24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What cold weathe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r it is!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好冷的天啊！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761655"/>
      </p:ext>
    </p:extLst>
  </p:cSld>
  <p:clrMapOvr>
    <a:masterClrMapping/>
  </p:clrMapOvr>
  <p:transition spd="med" advClick="0" advTm="3000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3" name="íSľïḑe">
            <a:extLst>
              <a:ext uri="{FF2B5EF4-FFF2-40B4-BE49-F238E27FC236}">
                <a16:creationId xmlns:a16="http://schemas.microsoft.com/office/drawing/2014/main" xmlns="" id="{901D0615-7F4C-5B1E-7070-BD84BD09F2F3}"/>
              </a:ext>
            </a:extLst>
          </p:cNvPr>
          <p:cNvSpPr txBox="1"/>
          <p:nvPr/>
        </p:nvSpPr>
        <p:spPr>
          <a:xfrm>
            <a:off x="1044743" y="484191"/>
            <a:ext cx="108615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四、感叹句</a:t>
            </a:r>
            <a:endParaRPr lang="en-US" altLang="zh-CN" sz="2800" kern="0" dirty="0">
              <a:solidFill>
                <a:srgbClr val="003C83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1A707A2-2DF4-DF3C-C809-D9FE5947A97D}"/>
              </a:ext>
            </a:extLst>
          </p:cNvPr>
          <p:cNvSpPr txBox="1"/>
          <p:nvPr/>
        </p:nvSpPr>
        <p:spPr>
          <a:xfrm>
            <a:off x="615005" y="1095044"/>
            <a:ext cx="653415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how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开头的感叹句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㉔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How lovely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the baby is! </a:t>
            </a: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好可爱的宝宝！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㉕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How well she play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the violin!</a:t>
            </a: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她小提琴拉得多好啊！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㉖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How clever a boy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he is! </a:t>
            </a: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他是一个多么聪明的孩子啊！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776204"/>
      </p:ext>
    </p:extLst>
  </p:cSld>
  <p:clrMapOvr>
    <a:masterClrMapping/>
  </p:clrMapOvr>
  <p:transition spd="med" advClick="0" advTm="3000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3685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</a:t>
            </a:r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FIVE</a:t>
            </a:r>
            <a:endParaRPr kumimoji="0" lang="en-US" altLang="zh-CN" sz="7200" b="1" i="1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10000"/>
                </a:srgb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0FE997-0D7E-CCD3-1B11-15401826B68C}"/>
              </a:ext>
            </a:extLst>
          </p:cNvPr>
          <p:cNvSpPr txBox="1"/>
          <p:nvPr/>
        </p:nvSpPr>
        <p:spPr>
          <a:xfrm>
            <a:off x="4059755" y="2985824"/>
            <a:ext cx="69818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spc="30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典型例题</a:t>
            </a:r>
            <a:endParaRPr kumimoji="0" lang="zh-CN" altLang="en-US" sz="6600" b="1" i="0" u="none" strike="noStrike" kern="1200" cap="none" spc="30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8588158"/>
      </p:ext>
    </p:extLst>
  </p:cSld>
  <p:clrMapOvr>
    <a:masterClrMapping/>
  </p:clrMapOvr>
  <p:transition spd="med" advClick="0" advTm="3000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1A707A2-2DF4-DF3C-C809-D9FE5947A97D}"/>
              </a:ext>
            </a:extLst>
          </p:cNvPr>
          <p:cNvSpPr txBox="1"/>
          <p:nvPr/>
        </p:nvSpPr>
        <p:spPr>
          <a:xfrm>
            <a:off x="187325" y="946198"/>
            <a:ext cx="11817350" cy="5545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1. 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Need to be treated as soon as possible.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buAutoNum type="alphaUcPeriod"/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Wound     B. The </a:t>
            </a:r>
            <a:r>
              <a:rPr lang="en-US" altLang="zh-CN" sz="24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woundeds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C. The wounded    D. The dead</a:t>
            </a:r>
          </a:p>
          <a:p>
            <a:pPr algn="just"/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tabLst>
                <a:tab pos="19812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2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It is true 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serious air pollution is extremely harmful to our health.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buAutoNum type="alphaUcPeriod"/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/           B. what           C. which          D. that</a:t>
            </a:r>
          </a:p>
          <a:p>
            <a:pPr algn="just"/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tabLst>
                <a:tab pos="19812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3.He drew this picture 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her.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 algn="just">
              <a:buAutoNum type="alphaUcPeriod"/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/           B. for             C. to             D. that</a:t>
            </a:r>
          </a:p>
          <a:p>
            <a:pPr algn="just"/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tabLst>
                <a:tab pos="19812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4.Each of the houses 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 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painted a different color.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buAutoNum type="alphaUcPeriod"/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is            B. /              C. to be          D. are</a:t>
            </a:r>
          </a:p>
          <a:p>
            <a:pPr algn="just"/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tabLst>
                <a:tab pos="19812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5. He will not do it for 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.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buAutoNum type="alphaUcPeriod"/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something      B. anything        C. everything      D. nothing</a:t>
            </a:r>
          </a:p>
          <a:p>
            <a:pPr algn="just">
              <a:lnSpc>
                <a:spcPts val="2200"/>
              </a:lnSpc>
            </a:pPr>
            <a:endParaRPr lang="zh-CN" altLang="zh-CN" sz="20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BA69211-7D04-4287-903D-D717A4A08C9E}"/>
              </a:ext>
            </a:extLst>
          </p:cNvPr>
          <p:cNvSpPr txBox="1"/>
          <p:nvPr/>
        </p:nvSpPr>
        <p:spPr>
          <a:xfrm>
            <a:off x="625964" y="950039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21E96B5-69D2-6CFF-9A2C-0C49C675C911}"/>
              </a:ext>
            </a:extLst>
          </p:cNvPr>
          <p:cNvSpPr txBox="1"/>
          <p:nvPr/>
        </p:nvSpPr>
        <p:spPr>
          <a:xfrm>
            <a:off x="1697541" y="206357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1E69E8B-2550-DB02-42F0-C1C09B58E8A7}"/>
              </a:ext>
            </a:extLst>
          </p:cNvPr>
          <p:cNvSpPr txBox="1"/>
          <p:nvPr/>
        </p:nvSpPr>
        <p:spPr>
          <a:xfrm>
            <a:off x="3104942" y="312030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4E99A26-961B-055E-4DBC-CBB625237C2E}"/>
              </a:ext>
            </a:extLst>
          </p:cNvPr>
          <p:cNvSpPr txBox="1"/>
          <p:nvPr/>
        </p:nvSpPr>
        <p:spPr>
          <a:xfrm>
            <a:off x="2901200" y="424884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29C679B-6623-E36A-5BAB-47D413D482E5}"/>
              </a:ext>
            </a:extLst>
          </p:cNvPr>
          <p:cNvSpPr txBox="1"/>
          <p:nvPr/>
        </p:nvSpPr>
        <p:spPr>
          <a:xfrm>
            <a:off x="3104942" y="5301293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412BF5F-16F8-0F53-3D3A-6017E34B5756}"/>
              </a:ext>
            </a:extLst>
          </p:cNvPr>
          <p:cNvSpPr txBox="1"/>
          <p:nvPr/>
        </p:nvSpPr>
        <p:spPr>
          <a:xfrm>
            <a:off x="490068" y="1740325"/>
            <a:ext cx="3801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考查“主语成分的用法”。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16C08D0-B860-8EA2-6066-69394A7AB08F}"/>
              </a:ext>
            </a:extLst>
          </p:cNvPr>
          <p:cNvSpPr txBox="1"/>
          <p:nvPr/>
        </p:nvSpPr>
        <p:spPr>
          <a:xfrm>
            <a:off x="433516" y="2752954"/>
            <a:ext cx="3439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作形式主语”。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EA10081-5C5E-8C56-28A1-0ECF3D6D4103}"/>
              </a:ext>
            </a:extLst>
          </p:cNvPr>
          <p:cNvSpPr txBox="1"/>
          <p:nvPr/>
        </p:nvSpPr>
        <p:spPr>
          <a:xfrm>
            <a:off x="423991" y="3884982"/>
            <a:ext cx="4943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考查“间接宾语前加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18D688-3064-D939-98F7-0479DE00F636}"/>
              </a:ext>
            </a:extLst>
          </p:cNvPr>
          <p:cNvSpPr txBox="1"/>
          <p:nvPr/>
        </p:nvSpPr>
        <p:spPr>
          <a:xfrm>
            <a:off x="385033" y="4937433"/>
            <a:ext cx="353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与同位语”。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80CAC34-BA1D-CA32-550F-CA3CE3CE17FA}"/>
              </a:ext>
            </a:extLst>
          </p:cNvPr>
          <p:cNvSpPr txBox="1"/>
          <p:nvPr/>
        </p:nvSpPr>
        <p:spPr>
          <a:xfrm>
            <a:off x="968374" y="537721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一、单项选择题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MS Gothic" panose="020B0609070205080204" pitchFamily="49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4CF890A-4BF0-F1A3-C5D0-D196FF833DB3}"/>
              </a:ext>
            </a:extLst>
          </p:cNvPr>
          <p:cNvSpPr txBox="1"/>
          <p:nvPr/>
        </p:nvSpPr>
        <p:spPr>
          <a:xfrm>
            <a:off x="423991" y="6167154"/>
            <a:ext cx="294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考查“双重否定句”。</a:t>
            </a:r>
          </a:p>
        </p:txBody>
      </p:sp>
    </p:spTree>
    <p:extLst>
      <p:ext uri="{BB962C8B-B14F-4D97-AF65-F5344CB8AC3E}">
        <p14:creationId xmlns:p14="http://schemas.microsoft.com/office/powerpoint/2010/main" val="42249140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2" grpId="0"/>
      <p:bldP spid="5" grpId="0"/>
      <p:bldP spid="14" grpId="0"/>
      <p:bldP spid="16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80CAC34-BA1D-CA32-550F-CA3CE3CE17FA}"/>
              </a:ext>
            </a:extLst>
          </p:cNvPr>
          <p:cNvSpPr txBox="1"/>
          <p:nvPr/>
        </p:nvSpPr>
        <p:spPr>
          <a:xfrm>
            <a:off x="968374" y="537721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二、</a:t>
            </a:r>
            <a:r>
              <a:rPr lang="zh-CN" altLang="en-US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填空</a:t>
            </a:r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题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MS Gothic" panose="020B0609070205080204" pitchFamily="49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1F432B5-D763-5752-8057-60895ADE93B7}"/>
              </a:ext>
            </a:extLst>
          </p:cNvPr>
          <p:cNvSpPr txBox="1"/>
          <p:nvPr/>
        </p:nvSpPr>
        <p:spPr>
          <a:xfrm>
            <a:off x="875354" y="1092403"/>
            <a:ext cx="831944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  <a:tabLst>
                <a:tab pos="19812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Those students (should)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          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do that, should they?</a:t>
            </a:r>
          </a:p>
          <a:p>
            <a:pPr lvl="0" algn="just">
              <a:tabLst>
                <a:tab pos="198120" algn="l"/>
              </a:tabLst>
            </a:pP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tabLst>
                <a:tab pos="198120" algn="l"/>
              </a:tabLst>
            </a:pP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lvl="0" algn="just">
              <a:tabLst>
                <a:tab pos="19812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2.Every child (need)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</a:t>
            </a:r>
            <a:r>
              <a:rPr lang="en-US" altLang="zh-CN" sz="2400" u="sng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      </a:t>
            </a:r>
            <a:r>
              <a:rPr lang="en-US" altLang="zh-CN" sz="24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  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to know that he is loved.</a:t>
            </a:r>
          </a:p>
          <a:p>
            <a:pPr lvl="0" algn="just">
              <a:tabLst>
                <a:tab pos="198120" algn="l"/>
              </a:tabLst>
            </a:pPr>
            <a:endParaRPr lang="zh-CN" altLang="zh-CN" sz="24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056C6D2-4A45-6AF2-35AB-7FDFF7A3CB24}"/>
              </a:ext>
            </a:extLst>
          </p:cNvPr>
          <p:cNvSpPr txBox="1"/>
          <p:nvPr/>
        </p:nvSpPr>
        <p:spPr>
          <a:xfrm>
            <a:off x="4133850" y="1030505"/>
            <a:ext cx="1562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shouldn’t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7FF5F4E-C636-8B18-FDA2-906DD30EBC86}"/>
              </a:ext>
            </a:extLst>
          </p:cNvPr>
          <p:cNvSpPr txBox="1"/>
          <p:nvPr/>
        </p:nvSpPr>
        <p:spPr>
          <a:xfrm>
            <a:off x="1149350" y="1492170"/>
            <a:ext cx="482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考查“</a:t>
            </a:r>
            <a:r>
              <a:rPr lang="zh-CN" altLang="zh-CN" sz="24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前否后肯式反义疑问句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4A35B3E-06C7-EA10-146B-40811C9C0347}"/>
              </a:ext>
            </a:extLst>
          </p:cNvPr>
          <p:cNvSpPr txBox="1"/>
          <p:nvPr/>
        </p:nvSpPr>
        <p:spPr>
          <a:xfrm>
            <a:off x="3676650" y="2100311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845FFBE-7F84-60F4-C4BF-A467432B5555}"/>
              </a:ext>
            </a:extLst>
          </p:cNvPr>
          <p:cNvSpPr txBox="1"/>
          <p:nvPr/>
        </p:nvSpPr>
        <p:spPr>
          <a:xfrm>
            <a:off x="1149350" y="2500822"/>
            <a:ext cx="3278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考查“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谓语的用法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”。</a:t>
            </a:r>
          </a:p>
        </p:txBody>
      </p:sp>
    </p:spTree>
    <p:extLst>
      <p:ext uri="{BB962C8B-B14F-4D97-AF65-F5344CB8AC3E}">
        <p14:creationId xmlns:p14="http://schemas.microsoft.com/office/powerpoint/2010/main" val="13011370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903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</a:t>
            </a:r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SIX</a:t>
            </a:r>
            <a:endParaRPr kumimoji="0" lang="en-US" altLang="zh-CN" sz="7200" b="1" i="1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10000"/>
                </a:srgb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0FE997-0D7E-CCD3-1B11-15401826B68C}"/>
              </a:ext>
            </a:extLst>
          </p:cNvPr>
          <p:cNvSpPr txBox="1"/>
          <p:nvPr/>
        </p:nvSpPr>
        <p:spPr>
          <a:xfrm>
            <a:off x="4059755" y="2985824"/>
            <a:ext cx="69818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强化练习</a:t>
            </a:r>
          </a:p>
        </p:txBody>
      </p:sp>
    </p:spTree>
    <p:extLst>
      <p:ext uri="{BB962C8B-B14F-4D97-AF65-F5344CB8AC3E}">
        <p14:creationId xmlns:p14="http://schemas.microsoft.com/office/powerpoint/2010/main" val="1369463582"/>
      </p:ext>
    </p:extLst>
  </p:cSld>
  <p:clrMapOvr>
    <a:masterClrMapping/>
  </p:clrMapOvr>
  <p:transition spd="med" advClick="0" advTm="3000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CEC82FE-5B30-D1B3-378D-E9D5C5CFF5EE}"/>
              </a:ext>
            </a:extLst>
          </p:cNvPr>
          <p:cNvSpPr txBox="1"/>
          <p:nvPr/>
        </p:nvSpPr>
        <p:spPr>
          <a:xfrm>
            <a:off x="490068" y="1054519"/>
            <a:ext cx="11063807" cy="3349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He</a:t>
            </a:r>
            <a:r>
              <a:rPr lang="en-US" altLang="zh-CN" sz="24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offered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 man </a:t>
            </a:r>
            <a:r>
              <a:rPr lang="en-US" altLang="zh-CN" sz="2400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seat.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AutoNum type="alphaUcPeriod"/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        B. of            C. for         D. /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______ handwriting is the best in your class?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AutoNum type="alphaUcPeriod"/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      B. Which        C. Whose      D. Who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Tom would neither stop study nor</a:t>
            </a:r>
            <a:r>
              <a:rPr lang="en-US" altLang="zh-CN" sz="2400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job.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AutoNum type="alphaUcPeriod"/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quit        B. to quit         C. quitting     D. quits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FED1D78-9ED3-5E5E-F151-98EB31A9BA3D}"/>
              </a:ext>
            </a:extLst>
          </p:cNvPr>
          <p:cNvSpPr txBox="1"/>
          <p:nvPr/>
        </p:nvSpPr>
        <p:spPr>
          <a:xfrm>
            <a:off x="388468" y="4342946"/>
            <a:ext cx="10838985" cy="2249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There is a little different idea between you and Kate, </a:t>
            </a:r>
            <a:r>
              <a:rPr kumimoji="0" lang="en-US" altLang="zh-CN" sz="24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 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.is it        B. are you         C. is there     D. isn’t there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I forgot to bring my ticket, but please let me enter, </a:t>
            </a:r>
            <a:r>
              <a:rPr kumimoji="0" lang="en-US" altLang="zh-CN" sz="24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shall I      B. will you        C. do you      D. can I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C243702-A4E8-551A-CE7F-A8AAF679A597}"/>
              </a:ext>
            </a:extLst>
          </p:cNvPr>
          <p:cNvSpPr txBox="1"/>
          <p:nvPr/>
        </p:nvSpPr>
        <p:spPr>
          <a:xfrm>
            <a:off x="1000125" y="534168"/>
            <a:ext cx="6534150" cy="374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单项选择题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9FF4FCE-7BF5-6A51-6093-55BED54641AF}"/>
              </a:ext>
            </a:extLst>
          </p:cNvPr>
          <p:cNvSpPr txBox="1"/>
          <p:nvPr/>
        </p:nvSpPr>
        <p:spPr>
          <a:xfrm>
            <a:off x="3810000" y="1006645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93CA181-32FE-2E40-E035-A143A161B3CE}"/>
              </a:ext>
            </a:extLst>
          </p:cNvPr>
          <p:cNvSpPr txBox="1"/>
          <p:nvPr/>
        </p:nvSpPr>
        <p:spPr>
          <a:xfrm>
            <a:off x="1155700" y="2213131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1D00F51-4874-F4FB-E959-15A9BD04B0B3}"/>
              </a:ext>
            </a:extLst>
          </p:cNvPr>
          <p:cNvSpPr txBox="1"/>
          <p:nvPr/>
        </p:nvSpPr>
        <p:spPr>
          <a:xfrm>
            <a:off x="5111750" y="3328404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8A4DEEA-226A-80B6-C70B-8B12FA29D627}"/>
              </a:ext>
            </a:extLst>
          </p:cNvPr>
          <p:cNvSpPr txBox="1"/>
          <p:nvPr/>
        </p:nvSpPr>
        <p:spPr>
          <a:xfrm>
            <a:off x="7283450" y="4393214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7988A80-84A9-1826-51D1-48456FEFC472}"/>
              </a:ext>
            </a:extLst>
          </p:cNvPr>
          <p:cNvSpPr txBox="1"/>
          <p:nvPr/>
        </p:nvSpPr>
        <p:spPr>
          <a:xfrm>
            <a:off x="7032625" y="5492651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8070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2951805" y="2678859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7" name="íSľïḑe">
            <a:extLst>
              <a:ext uri="{FF2B5EF4-FFF2-40B4-BE49-F238E27FC236}">
                <a16:creationId xmlns:a16="http://schemas.microsoft.com/office/drawing/2014/main" xmlns="" id="{6EBE9198-1A19-F54B-DE59-0525B92A92F0}"/>
              </a:ext>
            </a:extLst>
          </p:cNvPr>
          <p:cNvSpPr txBox="1"/>
          <p:nvPr/>
        </p:nvSpPr>
        <p:spPr>
          <a:xfrm>
            <a:off x="962193" y="511440"/>
            <a:ext cx="10861507" cy="374461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lnSpc>
                <a:spcPts val="2200"/>
              </a:lnSpc>
              <a:defRPr/>
            </a:pPr>
            <a:r>
              <a:rPr lang="zh-CN" altLang="en-US" sz="2400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lt"/>
              </a:rPr>
              <a:t>一、单项选择题</a:t>
            </a:r>
            <a:endParaRPr lang="en-US" altLang="zh-CN" sz="2400" kern="100" dirty="0">
              <a:solidFill>
                <a:srgbClr val="003C83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87CB28A-125C-8DC4-D23B-BEDA1A3F6DC9}"/>
              </a:ext>
            </a:extLst>
          </p:cNvPr>
          <p:cNvSpPr txBox="1"/>
          <p:nvPr/>
        </p:nvSpPr>
        <p:spPr>
          <a:xfrm>
            <a:off x="267630" y="1051848"/>
            <a:ext cx="11448585" cy="5565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AutoNum type="arabicPeriod" startAt="6"/>
              <a:defRPr/>
            </a:pPr>
            <a:r>
              <a:rPr lang="en-US" altLang="zh-CN" sz="2400" u="sng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door after you leave the room, please.</a:t>
            </a:r>
            <a:r>
              <a:rPr lang="en-US" altLang="zh-CN" sz="24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</a:p>
          <a:p>
            <a:pPr lvl="0" algn="just">
              <a:lnSpc>
                <a:spcPct val="150000"/>
              </a:lnSpc>
              <a:defRPr/>
            </a:pPr>
            <a:r>
              <a:rPr lang="en-US" altLang="zh-CN" sz="24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A.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       B. To close       C. Closing      D. To be close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en-US" altLang="zh-CN" sz="2400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to have a warm drink on such a cold day!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4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fun   B. What fun      C. How fun     D. How a fun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take action together to make our school more beautiful, </a:t>
            </a:r>
            <a:r>
              <a:rPr lang="en-US" altLang="zh-CN" sz="2400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AutoNum type="alphaUcPeriod"/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you     B. don’t you      C. may I        D. shall we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______ imperfect the regulations are!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400" kern="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 What a       C. How         D. How a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</a:t>
            </a:r>
            <a:r>
              <a:rPr lang="en-US" altLang="zh-CN" sz="2400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early at the airport </a:t>
            </a:r>
            <a:r>
              <a:rPr lang="en-US" altLang="zh-CN" sz="2400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sure of meeting our customers.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Arriving; making              B. To arrive; to make 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Arrive; to make               D. Arrive; making</a:t>
            </a:r>
            <a:endParaRPr lang="en-US" altLang="zh-CN" sz="2400" kern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69B9589-A51F-6524-1A7C-5187BE37DF59}"/>
              </a:ext>
            </a:extLst>
          </p:cNvPr>
          <p:cNvSpPr txBox="1"/>
          <p:nvPr/>
        </p:nvSpPr>
        <p:spPr>
          <a:xfrm>
            <a:off x="885825" y="991743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B3D3142-BAA0-F26F-3B93-8ACA5314BE16}"/>
              </a:ext>
            </a:extLst>
          </p:cNvPr>
          <p:cNvSpPr txBox="1"/>
          <p:nvPr/>
        </p:nvSpPr>
        <p:spPr>
          <a:xfrm>
            <a:off x="927436" y="2217194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4B21793-A524-ADEF-C82A-84F4E73D7999}"/>
              </a:ext>
            </a:extLst>
          </p:cNvPr>
          <p:cNvSpPr txBox="1"/>
          <p:nvPr/>
        </p:nvSpPr>
        <p:spPr>
          <a:xfrm>
            <a:off x="8438515" y="3214138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42EBEB7-72EB-80FE-7984-4BEA53477929}"/>
              </a:ext>
            </a:extLst>
          </p:cNvPr>
          <p:cNvSpPr txBox="1"/>
          <p:nvPr/>
        </p:nvSpPr>
        <p:spPr>
          <a:xfrm>
            <a:off x="885825" y="4406678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20D86D1-E139-EF0F-2507-625373C049BB}"/>
              </a:ext>
            </a:extLst>
          </p:cNvPr>
          <p:cNvSpPr txBox="1"/>
          <p:nvPr/>
        </p:nvSpPr>
        <p:spPr>
          <a:xfrm>
            <a:off x="1136650" y="4973993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9381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1110305" y="484533"/>
            <a:ext cx="102368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 kern="10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400" b="1" kern="10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填空题</a:t>
            </a:r>
            <a:endParaRPr lang="zh-CN" altLang="zh-CN" sz="2400" b="1" kern="100" dirty="0">
              <a:solidFill>
                <a:srgbClr val="003C8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7F937EF-80A9-AD23-625E-0A7A193FFC12}"/>
              </a:ext>
            </a:extLst>
          </p:cNvPr>
          <p:cNvSpPr txBox="1"/>
          <p:nvPr/>
        </p:nvSpPr>
        <p:spPr>
          <a:xfrm>
            <a:off x="767405" y="1100086"/>
            <a:ext cx="8157287" cy="2241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11. (do) </a:t>
            </a:r>
            <a:r>
              <a:rPr lang="en-US" altLang="zh-CN" sz="2400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morning exercises does us a lot of good.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easy (finish)</a:t>
            </a:r>
            <a:r>
              <a:rPr lang="en-US" altLang="zh-CN" sz="2400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task for Mike in one day.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 All the tickets (sell)</a:t>
            </a:r>
            <a:r>
              <a:rPr lang="en-US" altLang="zh-CN" sz="2400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they arrived.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 Mr. Brown left yesterday, (do)</a:t>
            </a:r>
            <a:r>
              <a:rPr lang="en-US" altLang="zh-CN" sz="2400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he?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A22C10-03A1-6C6D-F7D9-6D57DC95B313}"/>
              </a:ext>
            </a:extLst>
          </p:cNvPr>
          <p:cNvSpPr txBox="1"/>
          <p:nvPr/>
        </p:nvSpPr>
        <p:spPr>
          <a:xfrm>
            <a:off x="1939924" y="1176286"/>
            <a:ext cx="1260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Doing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A3F94F4-EB61-9384-64CC-A291BC499FAB}"/>
              </a:ext>
            </a:extLst>
          </p:cNvPr>
          <p:cNvSpPr txBox="1"/>
          <p:nvPr/>
        </p:nvSpPr>
        <p:spPr>
          <a:xfrm>
            <a:off x="3508374" y="1734342"/>
            <a:ext cx="1260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finish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495EC44-6650-ABE0-AFA6-4711685F2BE7}"/>
              </a:ext>
            </a:extLst>
          </p:cNvPr>
          <p:cNvSpPr txBox="1"/>
          <p:nvPr/>
        </p:nvSpPr>
        <p:spPr>
          <a:xfrm>
            <a:off x="3799885" y="2272951"/>
            <a:ext cx="2092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had been sold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954172F-C875-6799-B361-851F94D45856}"/>
              </a:ext>
            </a:extLst>
          </p:cNvPr>
          <p:cNvSpPr txBox="1"/>
          <p:nvPr/>
        </p:nvSpPr>
        <p:spPr>
          <a:xfrm>
            <a:off x="5032374" y="2880381"/>
            <a:ext cx="1260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didn’t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1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903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ONE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3061771" y="2983197"/>
            <a:ext cx="6418779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句子的基本概念</a:t>
            </a:r>
          </a:p>
        </p:txBody>
      </p:sp>
    </p:spTree>
  </p:cSld>
  <p:clrMapOvr>
    <a:masterClrMapping/>
  </p:clrMapOvr>
  <p:transition spd="med" advClick="0" advTm="300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3" y="501495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</a:t>
            </a: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A2A719D-004F-8378-5EC1-0337524073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468"/>
          <a:stretch/>
        </p:blipFill>
        <p:spPr>
          <a:xfrm>
            <a:off x="1044742" y="1056177"/>
            <a:ext cx="9708849" cy="3306273"/>
          </a:xfrm>
          <a:prstGeom prst="rect">
            <a:avLst/>
          </a:prstGeom>
        </p:spPr>
      </p:pic>
      <p:sp>
        <p:nvSpPr>
          <p:cNvPr id="22" name="íSľïḑe">
            <a:extLst>
              <a:ext uri="{FF2B5EF4-FFF2-40B4-BE49-F238E27FC236}">
                <a16:creationId xmlns:a16="http://schemas.microsoft.com/office/drawing/2014/main" xmlns="" id="{A482B04A-952C-8F31-9D46-418C5AC68F0F}"/>
              </a:ext>
            </a:extLst>
          </p:cNvPr>
          <p:cNvSpPr txBox="1"/>
          <p:nvPr/>
        </p:nvSpPr>
        <p:spPr>
          <a:xfrm>
            <a:off x="955843" y="4336045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句子成分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9899A64-E670-9EA4-F529-0B257B76B43A}"/>
              </a:ext>
            </a:extLst>
          </p:cNvPr>
          <p:cNvSpPr txBox="1"/>
          <p:nvPr/>
        </p:nvSpPr>
        <p:spPr>
          <a:xfrm>
            <a:off x="391659" y="4800390"/>
            <a:ext cx="1168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句子成分：主语、谓语、宾 语、定语、状语、表语、补足语和同位语等。</a:t>
            </a:r>
            <a:endParaRPr lang="en-US" altLang="zh-CN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常见考点：主谓一致、谓语动词的时态和语态的变化、后置定语的用法以及同位语的用法等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DD67BBB-0C58-94C2-2B4F-A8C222298D41}"/>
              </a:ext>
            </a:extLst>
          </p:cNvPr>
          <p:cNvSpPr txBox="1"/>
          <p:nvPr/>
        </p:nvSpPr>
        <p:spPr>
          <a:xfrm>
            <a:off x="254317" y="5947101"/>
            <a:ext cx="119376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包括陈述句、疑问句、祈使句和感叹句等种类。</a:t>
            </a: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常见考点为反义疑问句的肯定及否定回答形式。</a:t>
            </a:r>
          </a:p>
        </p:txBody>
      </p:sp>
      <p:sp>
        <p:nvSpPr>
          <p:cNvPr id="26" name="íSľïḑe">
            <a:extLst>
              <a:ext uri="{FF2B5EF4-FFF2-40B4-BE49-F238E27FC236}">
                <a16:creationId xmlns:a16="http://schemas.microsoft.com/office/drawing/2014/main" xmlns="" id="{0805848C-4158-70B8-D643-7C71F4559B7C}"/>
              </a:ext>
            </a:extLst>
          </p:cNvPr>
          <p:cNvSpPr txBox="1"/>
          <p:nvPr/>
        </p:nvSpPr>
        <p:spPr>
          <a:xfrm>
            <a:off x="955843" y="5423881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三、句子种类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903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TWO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4687371" y="268070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基本句型</a:t>
            </a:r>
          </a:p>
        </p:txBody>
      </p:sp>
    </p:spTree>
    <p:extLst>
      <p:ext uri="{BB962C8B-B14F-4D97-AF65-F5344CB8AC3E}">
        <p14:creationId xmlns:p14="http://schemas.microsoft.com/office/powerpoint/2010/main" val="2190984372"/>
      </p:ext>
    </p:extLst>
  </p:cSld>
  <p:clrMapOvr>
    <a:masterClrMapping/>
  </p:clrMapOvr>
  <p:transition spd="med" advClick="0" advTm="300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3" y="501495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一、简单句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490068" y="1019470"/>
            <a:ext cx="11160048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400" dirty="0">
              <a:ea typeface="宋体" panose="02010600030101010101" pitchFamily="2" charset="-122"/>
            </a:endParaRPr>
          </a:p>
          <a:p>
            <a:pPr marL="342900" indent="-342900">
              <a:buAutoNum type="arabicPeriod"/>
            </a:pP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谓语结构（</a:t>
            </a: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S+V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sun rises and the sun sets</a:t>
            </a:r>
            <a:r>
              <a:rPr lang="en-US" altLang="zh-CN" sz="2400" dirty="0">
                <a:ea typeface="宋体" panose="02010600030101010101" pitchFamily="2" charset="-122"/>
              </a:rPr>
              <a:t>. </a:t>
            </a:r>
            <a:r>
              <a:rPr lang="zh-CN" altLang="en-US" sz="2400" dirty="0">
                <a:ea typeface="宋体" panose="02010600030101010101" pitchFamily="2" charset="-122"/>
              </a:rPr>
              <a:t>日出日落。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support troops are advancing. </a:t>
            </a:r>
            <a:r>
              <a:rPr lang="zh-CN" altLang="en-US" sz="2400" dirty="0">
                <a:ea typeface="宋体" panose="02010600030101010101" pitchFamily="2" charset="-122"/>
              </a:rPr>
              <a:t>支援部队正在前进。</a:t>
            </a:r>
            <a:endParaRPr lang="en-US" altLang="zh-CN" sz="2400" dirty="0"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谓语</a:t>
            </a: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宾语结构（</a:t>
            </a: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S+V+O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wrote a letter. </a:t>
            </a:r>
            <a:r>
              <a:rPr lang="zh-CN" altLang="en-US" sz="2400" dirty="0">
                <a:ea typeface="宋体" panose="02010600030101010101" pitchFamily="2" charset="-122"/>
              </a:rPr>
              <a:t>我写了一封信。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Doctors should not abuse drugs. </a:t>
            </a:r>
            <a:r>
              <a:rPr lang="zh-CN" altLang="en-US" sz="2400" dirty="0">
                <a:ea typeface="宋体" panose="02010600030101010101" pitchFamily="2" charset="-122"/>
              </a:rPr>
              <a:t>医生不应滥用药物。</a:t>
            </a:r>
            <a:endParaRPr lang="en-US" altLang="zh-CN" sz="2400" dirty="0"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谓语</a:t>
            </a: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宾语</a:t>
            </a: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宾语补足语结构（</a:t>
            </a:r>
            <a:r>
              <a:rPr lang="en-US" altLang="zh-CN" sz="2400" b="1" dirty="0" err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S+V+O+Oc</a:t>
            </a:r>
            <a:r>
              <a:rPr lang="zh-CN" altLang="en-US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⑤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roommate used to do his homework with the TV on.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我的室友总是开着电视做作业。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⑥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heavy snow kept us indoors. </a:t>
            </a:r>
            <a:r>
              <a:rPr lang="zh-CN" altLang="en-US" sz="2400" dirty="0">
                <a:ea typeface="宋体" panose="02010600030101010101" pitchFamily="2" charset="-122"/>
              </a:rPr>
              <a:t>大雪把我们困在室内了。</a:t>
            </a:r>
            <a:endParaRPr lang="en-US" altLang="zh-CN" sz="2400" dirty="0">
              <a:ea typeface="宋体" panose="02010600030101010101" pitchFamily="2" charset="-122"/>
            </a:endParaRPr>
          </a:p>
          <a:p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671435"/>
      </p:ext>
    </p:extLst>
  </p:cSld>
  <p:clrMapOvr>
    <a:masterClrMapping/>
  </p:clrMapOvr>
  <p:transition spd="med" advClick="0" advTm="3000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87593" y="367989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一、简单句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631902" y="1056177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FDD7742-8F66-6A82-74D1-710A984D8402}"/>
              </a:ext>
            </a:extLst>
          </p:cNvPr>
          <p:cNvSpPr txBox="1"/>
          <p:nvPr/>
        </p:nvSpPr>
        <p:spPr>
          <a:xfrm>
            <a:off x="433503" y="946198"/>
            <a:ext cx="1163149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/>
            <a:r>
              <a:rPr lang="en-US" altLang="zh-CN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谓语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间接宾语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直接宾语（</a:t>
            </a:r>
            <a:r>
              <a:rPr lang="en-US" altLang="zh-CN" sz="2400" b="1" kern="100" dirty="0" err="1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S+V+Oi+Od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b="1" kern="1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400" kern="0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⑧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sister shows me her new accommodation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我姐姐给我看了她的新住处。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endParaRPr lang="en-US" altLang="zh-CN" sz="2400" kern="100" dirty="0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连系动词</a:t>
            </a:r>
            <a:r>
              <a:rPr lang="en-US" altLang="zh-CN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表语结构</a:t>
            </a:r>
          </a:p>
          <a:p>
            <a:pPr lvl="0"/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系动词</a:t>
            </a:r>
            <a:r>
              <a:rPr lang="en-US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be, look, keep, seem</a:t>
            </a:r>
            <a:r>
              <a:rPr lang="zh-CN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表情况。</a:t>
            </a:r>
            <a:endParaRPr lang="en-US" altLang="zh-CN" sz="24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⑨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grandma is in good heath.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我奶奶身体很好。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Get, grow, become, turn</a:t>
            </a:r>
            <a:r>
              <a:rPr lang="zh-CN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表变化。</a:t>
            </a:r>
          </a:p>
          <a:p>
            <a:pPr lvl="0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⑪His son became a lawyer.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他的儿子成了一名律师。</a:t>
            </a:r>
          </a:p>
          <a:p>
            <a:endParaRPr lang="zh-CN" altLang="zh-CN" sz="2400" b="1" kern="1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6.There be </a:t>
            </a:r>
            <a:r>
              <a:rPr lang="zh-CN" altLang="zh-CN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句型</a:t>
            </a:r>
            <a:r>
              <a:rPr lang="zh-CN" altLang="en-US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（主谓一致）</a:t>
            </a:r>
            <a:endParaRPr lang="en-US" altLang="zh-CN" sz="2400" b="1" kern="1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⑬</a:t>
            </a:r>
            <a:r>
              <a:rPr lang="en-US" altLang="zh-CN" sz="2400" b="1" i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There were</a:t>
            </a:r>
            <a:r>
              <a:rPr lang="en-US" altLang="zh-CN" sz="2400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two cherry trees in my garden.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我的花园里有两棵樱桃树。</a:t>
            </a:r>
          </a:p>
        </p:txBody>
      </p:sp>
    </p:spTree>
    <p:extLst>
      <p:ext uri="{BB962C8B-B14F-4D97-AF65-F5344CB8AC3E}">
        <p14:creationId xmlns:p14="http://schemas.microsoft.com/office/powerpoint/2010/main" val="3743861008"/>
      </p:ext>
    </p:extLst>
  </p:cSld>
  <p:clrMapOvr>
    <a:masterClrMapping/>
  </p:clrMapOvr>
  <p:transition spd="med" advClick="0" advTm="3000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3" y="501495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二、并列句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631902" y="84953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502070A-EB5F-4BC3-6B47-516FD6F7CFDB}"/>
              </a:ext>
            </a:extLst>
          </p:cNvPr>
          <p:cNvSpPr txBox="1"/>
          <p:nvPr/>
        </p:nvSpPr>
        <p:spPr>
          <a:xfrm>
            <a:off x="631902" y="1089078"/>
            <a:ext cx="103378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zh-CN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联合并列句</a:t>
            </a:r>
            <a:endParaRPr lang="en-US" altLang="zh-CN" sz="24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⑯My father is a Musician </a:t>
            </a:r>
            <a:r>
              <a:rPr lang="en-US" altLang="zh-CN" sz="24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my mother is an artist.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52400"/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我爸爸是个音乐家妈妈是个画家。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198120" algn="l"/>
              </a:tabLst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因果并列句</a:t>
            </a:r>
            <a:endParaRPr lang="en-US" altLang="zh-CN" sz="24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⑰You must hurry up, </a:t>
            </a:r>
            <a:r>
              <a:rPr lang="en-US" altLang="zh-CN" sz="24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or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you will miss the school bus.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52400"/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你必须赶快，否则就要错过校车了。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198120" algn="l"/>
              </a:tabLst>
            </a:pP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选择并列句</a:t>
            </a:r>
            <a:endParaRPr lang="en-US" altLang="zh-CN" sz="24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⑱The manager was ill </a:t>
            </a:r>
            <a:r>
              <a:rPr lang="en-US" altLang="zh-CN" sz="24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so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his assistant went to the meeting in his place.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52400"/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经理生病了，所以助理代替他去了。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tabLst>
                <a:tab pos="198120" algn="l"/>
              </a:tabLst>
            </a:pPr>
            <a:r>
              <a:rPr lang="en-US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altLang="zh-CN" sz="24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转折并列句</a:t>
            </a:r>
            <a:endParaRPr lang="en-US" altLang="zh-CN" sz="24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⑲She said she will arrive on time, </a:t>
            </a:r>
            <a:r>
              <a:rPr lang="en-US" altLang="zh-CN" sz="24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but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she was late.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她说她会准时到达，但是她迟到了。</a:t>
            </a:r>
          </a:p>
        </p:txBody>
      </p:sp>
    </p:spTree>
    <p:extLst>
      <p:ext uri="{BB962C8B-B14F-4D97-AF65-F5344CB8AC3E}">
        <p14:creationId xmlns:p14="http://schemas.microsoft.com/office/powerpoint/2010/main" val="394196061"/>
      </p:ext>
    </p:extLst>
  </p:cSld>
  <p:clrMapOvr>
    <a:masterClrMapping/>
  </p:clrMapOvr>
  <p:transition spd="med" advClick="0" advTm="3000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3" y="501495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三、复合句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631902" y="1056177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502070A-EB5F-4BC3-6B47-516FD6F7CFDB}"/>
              </a:ext>
            </a:extLst>
          </p:cNvPr>
          <p:cNvSpPr txBox="1"/>
          <p:nvPr/>
        </p:nvSpPr>
        <p:spPr>
          <a:xfrm>
            <a:off x="530922" y="1134694"/>
            <a:ext cx="1125467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zh-CN" sz="2400" b="1" dirty="0">
                <a:solidFill>
                  <a:schemeClr val="accent1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定语从句</a:t>
            </a:r>
            <a:endParaRPr lang="en-US" altLang="zh-CN" sz="2400" b="1" dirty="0">
              <a:solidFill>
                <a:schemeClr val="accent1"/>
              </a:solidFill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相当于形容词，分为限定性定语从句和非限定性定语从句。</a:t>
            </a:r>
            <a:endParaRPr lang="en-US" altLang="zh-CN" sz="24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accent1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zh-CN" sz="2400" b="1" dirty="0">
                <a:solidFill>
                  <a:schemeClr val="accent1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状语从句</a:t>
            </a:r>
            <a:endParaRPr lang="en-US" altLang="zh-CN" sz="2400" b="1" dirty="0">
              <a:solidFill>
                <a:schemeClr val="accent1"/>
              </a:solidFill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相当于状语，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修饰动词、形容词、副词或整个句子。</a:t>
            </a:r>
            <a:endParaRPr lang="en-US" altLang="zh-CN" sz="2400" kern="100" dirty="0">
              <a:solidFill>
                <a:srgbClr val="000000"/>
              </a:solidFill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 kern="100" dirty="0">
              <a:solidFill>
                <a:srgbClr val="000000"/>
              </a:solidFill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kern="100" dirty="0">
                <a:solidFill>
                  <a:schemeClr val="accent1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（三）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名词性从句</a:t>
            </a:r>
            <a:endParaRPr lang="en-US" altLang="zh-CN" sz="2400" b="1" kern="100" dirty="0">
              <a:solidFill>
                <a:schemeClr val="accent1"/>
              </a:solidFill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400" kern="100" dirty="0">
                <a:solidFill>
                  <a:srgbClr val="0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相当于名词词组，担任主语、宾语、表语、同位语、介词宾语等成分。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143658"/>
      </p:ext>
    </p:extLst>
  </p:cSld>
  <p:clrMapOvr>
    <a:masterClrMapping/>
  </p:clrMapOvr>
  <p:transition spd="med" advClick="0" advTm="3000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2500</Words>
  <Application>Microsoft Office PowerPoint</Application>
  <PresentationFormat>自定义</PresentationFormat>
  <Paragraphs>329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125</cp:revision>
  <dcterms:created xsi:type="dcterms:W3CDTF">2023-11-08T11:26:17Z</dcterms:created>
  <dcterms:modified xsi:type="dcterms:W3CDTF">2024-09-20T08:49:35Z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2052-6.2.2.8394</vt:lpwstr>
  </property>
</Properties>
</file>