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1" r:id="rId16"/>
    <p:sldId id="272" r:id="rId17"/>
    <p:sldId id="274" r:id="rId18"/>
    <p:sldId id="273" r:id="rId19"/>
    <p:sldId id="275" r:id="rId20"/>
    <p:sldId id="276" r:id="rId21"/>
    <p:sldId id="278" r:id="rId22"/>
    <p:sldId id="279" r:id="rId23"/>
    <p:sldId id="280" r:id="rId24"/>
    <p:sldId id="283" r:id="rId25"/>
    <p:sldId id="282" r:id="rId26"/>
    <p:sldId id="284" r:id="rId27"/>
    <p:sldId id="285" r:id="rId28"/>
    <p:sldId id="287" r:id="rId29"/>
    <p:sldId id="286" r:id="rId30"/>
    <p:sldId id="288" r:id="rId31"/>
    <p:sldId id="290" r:id="rId32"/>
    <p:sldId id="289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28" r:id="rId49"/>
    <p:sldId id="329" r:id="rId50"/>
    <p:sldId id="330" r:id="rId51"/>
    <p:sldId id="331" r:id="rId52"/>
    <p:sldId id="332" r:id="rId53"/>
    <p:sldId id="333" r:id="rId54"/>
    <p:sldId id="334" r:id="rId55"/>
    <p:sldId id="335" r:id="rId56"/>
    <p:sldId id="336" r:id="rId57"/>
    <p:sldId id="337" r:id="rId58"/>
    <p:sldId id="338" r:id="rId59"/>
    <p:sldId id="339" r:id="rId60"/>
    <p:sldId id="340" r:id="rId61"/>
    <p:sldId id="341" r:id="rId62"/>
    <p:sldId id="342" r:id="rId63"/>
    <p:sldId id="343" r:id="rId64"/>
    <p:sldId id="344" r:id="rId65"/>
    <p:sldId id="345" r:id="rId66"/>
    <p:sldId id="346" r:id="rId67"/>
    <p:sldId id="347" r:id="rId68"/>
    <p:sldId id="348" r:id="rId69"/>
    <p:sldId id="349" r:id="rId70"/>
    <p:sldId id="350" r:id="rId71"/>
    <p:sldId id="351" r:id="rId72"/>
    <p:sldId id="352" r:id="rId73"/>
    <p:sldId id="353" r:id="rId7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39c284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207CAE5-B1B6-448E-9F59-1348EFE6DA7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牛顿第一定律 二力平衡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39c284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B3CD324-2435-4E16-BF30-07AA45D3FB8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575eb9b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7cf7b85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37125a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3a85289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575eb9b5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77cf7b854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137125ae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53a852891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牛顿第一定律 二力平衡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39c284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3E007F6-5DA0-4BA3-89A1-887FA4684B1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575eb9b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7cf7b85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37125a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3a85289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575eb9b5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77cf7b854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137125ae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53a852891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第8讲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牛顿第一定律 二力平衡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5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B5D1BD4-CD73-4338-D402-17FD744DDE8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A3FA911-A846-47A7-A0C6-80BE1C5B3A1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BF3D8B6-0946-4DA3-A374-F60A9856A00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575eb9b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7cf7b85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37125a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3a85289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575eb9b5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77cf7b854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137125ae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53a852891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2AE64B5-20D1-4A10-8243-56CB0EC3ED8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575eb9b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7cf7b85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37125ae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3a85289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575eb9b5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77cf7b854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137125ae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53a852891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9.png"/><Relationship Id="rId4" Type="http://schemas.openxmlformats.org/officeDocument/2006/relationships/image" Target="../media/image38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_1#34619cb0f?vcp=1&amp;vis=1&amp;pid=5b2e1edb4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（2024·四川广元·中考）同学们在一起讨论“运动和力”的关系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列四名同学的观点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BD.9_2#34619cb0f.choices?vcp=1&amp;vis=1&amp;pid=5b2e1edb4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A.甲同学：足球只有受力才能运动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.乙同学：汽车转弯过程中，运动状态不断改变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.丙同学：跳远要助跑，因为速度越大惯性越大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.丁同学：牛顿第一定律是由实验直接得出来的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EX.1_1#34619cb0f?vcp=1&amp;vis=1&amp;pid=5b2e1edb4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牛顿第一定律的得出利用了科学推理法，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不能用实验直接验证。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牛顿第一定律揭示了力与运动的关系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：物体的运动不需要力来维持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是改变物体运动状态的原因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；同时，指明了惯性是一切物体的共有属性。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34619cb0f?vcp=1&amp;vis=1&amp;pid=5b2e1edb4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力是改变物体运动的原因，不是维持物体运动的原因，若足球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原来是运动的，则足球不受力时将以原来的速度做匀速直线运动，选项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A错误；汽车在转弯过程中，运动的方向在不断改变，则其运动状态不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断改变，选项B正确；惯性的大小只跟质量有关，跳远要助跑是利用物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体的惯性，其惯性大小不变，选项C错误；牛顿第一定律是在大量经验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事实的基础上通过科学推理得出的，选项D错误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10_1#34619cb0f.bracket?vcp=1&amp;vis=1&amp;pid=5b2e1edb4&amp;color=0,0,0&amp;vpa=6&amp;vtp=1&amp;vaab=1"/>
          <p:cNvSpPr/>
          <p:nvPr/>
        </p:nvSpPr>
        <p:spPr>
          <a:xfrm>
            <a:off x="1066491" y="533746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bf10ed3c?vcp=1&amp;pid=5b2e1edb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B_8_BD.13_1#6ed37b0fe?sp=1&amp;vcp=1&amp;vis=1&amp;pid=9bf10ed3c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（2024·青海·中考）如图8-1所示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，航天员轻轻一推舱壁后向相反的方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向运动，说明力可以改变物体的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，航天员会继续运动是因为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具有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4_1#6ed37b0fe.blank?vcp=1&amp;vis=1&amp;pid=9bf10ed3c&amp;color=0,0,0&amp;vpa=7&amp;vtp=1&amp;vaab=1&amp;bbb=1"/>
          <p:cNvSpPr/>
          <p:nvPr/>
        </p:nvSpPr>
        <p:spPr>
          <a:xfrm>
            <a:off x="5528215" y="188446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运动状态</a:t>
            </a:r>
            <a:endParaRPr lang="en-US" altLang="zh-CN" sz="2800" dirty="0"/>
          </a:p>
        </p:txBody>
      </p:sp>
      <p:sp>
        <p:nvSpPr>
          <p:cNvPr id="5" name="QB_8_AN.16_1#6ed37b0fe.blank?vcp=1&amp;vis=1&amp;pid=9bf10ed3c&amp;color=0,0,0&amp;vpa=8&amp;vtp=1&amp;vaab=1&amp;bbb=1"/>
          <p:cNvSpPr/>
          <p:nvPr/>
        </p:nvSpPr>
        <p:spPr>
          <a:xfrm>
            <a:off x="1261015" y="251120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惯性</a:t>
            </a:r>
            <a:endParaRPr lang="en-US" altLang="zh-CN" sz="2800" dirty="0"/>
          </a:p>
        </p:txBody>
      </p:sp>
      <p:pic>
        <p:nvPicPr>
          <p:cNvPr id="6" name="QB_8_BD.15_1#6ed37b0fe?iti=1&amp;vcp=1&amp;vis=1&amp;pid=9bf10ed3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376" y="3030440"/>
            <a:ext cx="3886200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8_BD.15_2#6ed37b0fe?iti=1&amp;vcp=1&amp;vis=1&amp;pid=9bf10ed3c&amp;color=0,0,0&amp;vtp=1&amp;vaab=1&amp;bbb=1"/>
          <p:cNvSpPr/>
          <p:nvPr/>
        </p:nvSpPr>
        <p:spPr>
          <a:xfrm>
            <a:off x="5638864" y="5717760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7_1#528ab038e?vcp=1&amp;vis=1&amp;pid=9bf10ed3c&amp;color=0,0,0&amp;vtp=1&amp;vaab=1&amp;bt=1&amp;bbb=1&amp;h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（2024·黑龙江牡丹江·中考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）下列运动场景中属于利用惯性的是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18_1#528ab038e.bracket?vcp=1&amp;vis=1&amp;pid=9bf10ed3c&amp;color=0,0,0&amp;vpa=9&amp;vtp=1&amp;vaab=1"/>
          <p:cNvSpPr/>
          <p:nvPr/>
        </p:nvSpPr>
        <p:spPr>
          <a:xfrm>
            <a:off x="11011439" y="18301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8_BD.17_2#528ab038e.choices?vcp=1&amp;vis=1&amp;pid=9bf10ed3c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A.举重运动员用力将杠铃举起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.田径运动员起跑时用力向后蹬地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.标枪运动员投掷前向前助跑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.百米运动员到达终点后不能立刻停下来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36cef2bc?vcp=1&amp;pid=77cf7b854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二力平衡条件及相互作用力</a:t>
            </a:r>
            <a:endParaRPr lang="en-US" altLang="zh-CN" sz="3200" dirty="0"/>
          </a:p>
        </p:txBody>
      </p:sp>
      <p:sp>
        <p:nvSpPr>
          <p:cNvPr id="3" name="P_7#9178dd676?vcp=1&amp;pid=836cef2bc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平衡状态：静止或匀速直线运动状态。受力物体处于平衡状态时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一定受平衡力。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平衡力与相互作用力的比较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（1）相同点：①大小相等，②方向相反，③作用在一条直线上。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（2）不同点：平衡力作用在同一物体上，相互作用力作用在不同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物体上。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21_1#59f68fcd8?iti=3&amp;htil=2&amp;vcp=1&amp;vis=1&amp;pid=836cef2b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1239" y="1222756"/>
            <a:ext cx="2761488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1_2#59f68fcd8?iti=3&amp;htil=2&amp;vcp=1&amp;vis=1&amp;pid=836cef2bc&amp;color=0,0,0&amp;vtp=1&amp;vaab=1&amp;bbb=1"/>
          <p:cNvSpPr/>
          <p:nvPr/>
        </p:nvSpPr>
        <p:spPr>
          <a:xfrm>
            <a:off x="9776371" y="3059684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图8-2</a:t>
            </a:r>
            <a:endParaRPr lang="en-US" altLang="zh-CN" sz="2800" dirty="0"/>
          </a:p>
        </p:txBody>
      </p:sp>
      <p:sp>
        <p:nvSpPr>
          <p:cNvPr id="4" name="QC_7_BD.21_3#59f68fcd8?htil=2&amp;sp=1&amp;vcp=1&amp;vis=1&amp;pid=836cef2bc&amp;color=0,0,0&amp;vtp=1&amp;vaab=1&amp;bt=1&amp;bbb=1&amp;hb=1"/>
          <p:cNvSpPr/>
          <p:nvPr/>
        </p:nvSpPr>
        <p:spPr>
          <a:xfrm>
            <a:off x="539496" y="1204468"/>
            <a:ext cx="82204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（2024·北京·中考）如图8-2所示，左手手指和右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手手掌分别沿水平方向压在气球的两侧，使气球保持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静止。下列说法正确的是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21_4#59f68fcd8.choices?htil=2&amp;vcp=1&amp;vis=1&amp;pid=836cef2bc&amp;color=0,0,0&amp;vtp=1&amp;vaab=1&amp;bbb=1"/>
          <p:cNvSpPr/>
          <p:nvPr/>
        </p:nvSpPr>
        <p:spPr>
          <a:xfrm>
            <a:off x="539496" y="3128200"/>
            <a:ext cx="82204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A.手指对气球的压力大于手掌对气球的压力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.手指对气球的压强大于手掌对气球的压强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.手掌对气球的压力与气球对手掌的压力是一对平衡力</a:t>
            </a:r>
            <a:endParaRPr lang="en-US" altLang="zh-CN" sz="2800" spc="-1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.手指与手掌受到气球的压力是一对相互作用力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EX.1_1#59f68fcd8?vcp=1&amp;vis=1&amp;pid=836cef2bc&amp;color=0,0,0&amp;vtp=1&amp;vaab=1&amp;bt=1&amp;bbb=1&amp;hb=1"/>
          <p:cNvSpPr/>
          <p:nvPr/>
        </p:nvSpPr>
        <p:spPr>
          <a:xfrm>
            <a:off x="539496" y="102333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二力等大、反向、共线，若作用点相同（同体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），则为平衡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；若作用点不同（异体），则为相互作用力。若物体处于平衡态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受平衡力作用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（同一直线上方向相反的力相互平衡）。</a:t>
            </a:r>
            <a:endParaRPr lang="en-US" altLang="zh-CN" sz="2800" dirty="0"/>
          </a:p>
        </p:txBody>
      </p:sp>
      <p:pic>
        <p:nvPicPr>
          <p:cNvPr id="3" name="QC_7_EX.1_1#59f68fcd8?iti=5&amp;vcp=1&amp;vis=1&amp;pid=836cef2b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5112" y="3000978"/>
            <a:ext cx="3547872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EX.1_1#59f68fcd8?iti=5&amp;vcp=1&amp;vis=1&amp;pid=836cef2bc&amp;color=0,0,0&amp;vtp=1&amp;vaab=1&amp;bbb=1"/>
          <p:cNvSpPr/>
          <p:nvPr/>
        </p:nvSpPr>
        <p:spPr>
          <a:xfrm>
            <a:off x="5643435" y="5267674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59f68fcd8?iti=4&amp;htil=3&amp;vcp=1&amp;vis=1&amp;pid=836cef2b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9016" y="822262"/>
            <a:ext cx="3502152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59f68fcd8?iti=4&amp;htil=3&amp;vcp=1&amp;vis=1&amp;pid=836cef2bc&amp;color=0,0,0&amp;vtp=1&amp;vaab=1&amp;bbb=1"/>
          <p:cNvSpPr/>
          <p:nvPr/>
        </p:nvSpPr>
        <p:spPr>
          <a:xfrm>
            <a:off x="9424480" y="3088958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图8-3</a:t>
            </a:r>
            <a:endParaRPr lang="en-US" altLang="zh-CN" sz="2800" dirty="0"/>
          </a:p>
        </p:txBody>
      </p:sp>
      <p:sp>
        <p:nvSpPr>
          <p:cNvPr id="4" name="QC_7_AS.1_1#59f68fcd8?htil=3&amp;vcp=1&amp;vis=1&amp;pid=836cef2bc&amp;color=0,0,0&amp;vtp=1&amp;vaab=1&amp;bt=1&amp;bbb=1&amp;hb=1&amp;hs=1"/>
          <p:cNvSpPr/>
          <p:nvPr/>
        </p:nvSpPr>
        <p:spPr>
          <a:xfrm>
            <a:off x="539496" y="803974"/>
            <a:ext cx="747064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在水平方向上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，气球受到手指对它向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右的压力和手掌对它向左的压力，气球处于平衡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状态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，说明这两个力是一对平衡力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，因此手指对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气球的压力等于手掌对气球的压力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，选项A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、D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手指对气球的压力等于手掌对气球的压力，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59f68fcd8?htil=3&amp;vcp=1&amp;vis=1&amp;pid=836cef2bc&amp;color=0,0,0&amp;vtp=1&amp;vaab=1&amp;bt=1&amp;bbb=1&amp;hb=1&amp;hs=1"/>
              <p:cNvSpPr/>
              <p:nvPr/>
            </p:nvSpPr>
            <p:spPr>
              <a:xfrm>
                <a:off x="539995" y="3937318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手指与气球的接触面积较小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，手指对气球的压强大于手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掌对气球的压强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选项B正确；手掌对气球的压力与气球对手掌的压力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作用点不同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，这两个力是一对相互作用力，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选项C错误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59f68fcd8?htil=3&amp;vcp=1&amp;vis=1&amp;pid=836cef2b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937318"/>
                <a:ext cx="11112011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2" t="-17" r="4" b="-3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22_1#59f68fcd8.bracket?vcp=1&amp;vis=1&amp;pid=836cef2bc&amp;color=0,0,0&amp;vpa=11&amp;vtp=1&amp;vaab=1"/>
          <p:cNvSpPr/>
          <p:nvPr/>
        </p:nvSpPr>
        <p:spPr>
          <a:xfrm>
            <a:off x="1043354" y="578637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d70fd11b8?vcp=1&amp;pid=836cef2b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25_1#7ac78a021?vcp=1&amp;vis=1&amp;pid=d70fd11b8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（2024·广西梧州·模拟）小玲在做家务时，用平行于水平地面的力推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沙发，但没有推动。下列说法正确的是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25_2#7ac78a021.choices?vcp=1&amp;vis=1&amp;pid=d70fd11b8&amp;color=0,0,0&amp;vtp=1&amp;vaab=1&amp;bbb=1"/>
          <p:cNvSpPr/>
          <p:nvPr/>
        </p:nvSpPr>
        <p:spPr>
          <a:xfrm>
            <a:off x="539496" y="255064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A.人对沙发的推力小于地面对沙发的摩擦力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.人对沙发的推力与沙发对人的作用力是一对平衡力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.沙发受到的重力与地面对沙发的支持力是一对平衡力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.沙发对地面的压力与地面对人的支持力是一对相互作用力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d3f189f79.fixed?vcp=1&amp;pid=25106d6fc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d3f189f79.fixed?vcp=1&amp;pid=25106d6fc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d3f189f79.fixed?vcp=1&amp;pid=25106d6fc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力学</a:t>
            </a:r>
            <a:endParaRPr lang="en-US" altLang="zh-CN" sz="4400" dirty="0"/>
          </a:p>
        </p:txBody>
      </p:sp>
      <p:sp>
        <p:nvSpPr>
          <p:cNvPr id="5" name="C_3_BD#d3f189f79.fixed?vcp=1&amp;pid=25106d6fc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力与运动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7ac78a021?vcp=1&amp;vis=1&amp;pid=d70fd11b8&amp;color=0,0,0&amp;vtp=1&amp;vaab=1&amp;bt=1&amp;bbb=1&amp;hb=1"/>
          <p:cNvSpPr/>
          <p:nvPr/>
        </p:nvSpPr>
        <p:spPr>
          <a:xfrm>
            <a:off x="541020" y="696994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用平行于水平地面的力推沙发，但沙发没有被推动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，沙发处于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静止状态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，其受到的推力和静摩擦力是一对平衡力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，所以人对沙发的推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力等于地面对沙发的摩擦力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，选项A错误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；人对沙发的推力和沙发对人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的作用力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，是两个物体之间的相互作用力，选项B错误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；沙发受到的重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力与地面对沙发的支持力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，大小相等、方向相反、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作用在同一直线上、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作用在同一物体上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，所以是一对平衡力，选项C正确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；沙发对地面的压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力与地面对人的支持力不在同一直线上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，所以不是一对相互作用力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D错误。</a:t>
            </a:r>
            <a:endParaRPr lang="en-US" altLang="zh-CN" sz="2800" dirty="0"/>
          </a:p>
        </p:txBody>
      </p:sp>
      <p:sp>
        <p:nvSpPr>
          <p:cNvPr id="3" name="QC_8_AN.26_1#7ac78a021.bracket?vcp=1&amp;vis=1&amp;pid=d70fd11b8&amp;color=0,0,0&amp;vpa=12&amp;vtp=1&amp;vaab=1"/>
          <p:cNvSpPr/>
          <p:nvPr/>
        </p:nvSpPr>
        <p:spPr>
          <a:xfrm>
            <a:off x="1087127" y="564973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1_1#2dc9263b7?vcp=1&amp;vis=1&amp;pid=d70fd11b8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（2024·内蒙古包头·中考）在游泳比赛中，运动员奋力向后划水，身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体快速向前游动。关于运动员在水中受力和运动情况的分析，下列说法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32_1#2dc9263b7.bracket?vcp=1&amp;vis=1&amp;pid=d70fd11b8&amp;color=0,0,0&amp;vpa=14&amp;vtp=1&amp;vaab=1"/>
          <p:cNvSpPr/>
          <p:nvPr/>
        </p:nvSpPr>
        <p:spPr>
          <a:xfrm>
            <a:off x="2238914" y="24865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31_2#2dc9263b7.choices?vcp=1&amp;vis=1&amp;pid=d70fd11b8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A.运动员划水时不受浮力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.运动员划水时受到水的推力向前游动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.运动员加速划水，受到的惯性增大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.运动员对水的力和水对运动员的力是一对平衡力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1be6476c?vcp=1&amp;pid=77cf7b854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受力分析作图</a:t>
            </a:r>
            <a:endParaRPr lang="en-US" altLang="zh-CN" sz="3200" dirty="0"/>
          </a:p>
        </p:txBody>
      </p:sp>
      <p:sp>
        <p:nvSpPr>
          <p:cNvPr id="3" name="P_7#0cc0e753a?vcp=1&amp;pid=c1be6476c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通常情况下按照重力、弹力（拉力、支持力、压力等）、摩擦力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的顺序对物体进行受力分析。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一般根据二力平衡的条件判断物体是否受到摩擦力，以及摩擦力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的大小和方向。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0cc0e753a?sp=1&amp;vcp=1&amp;pid=c1be6476c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当多个力作用在同一物体上时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，作图时一般可以选物体的重心作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为它们的作用点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，注意沿力的方向标箭头，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用线段的长短表示力的大小。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注意：叠放在一起的两个物体做匀速直线运动且保持相对静止时，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若它们的接触面水平，则两物体间没有摩擦力作用。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QO_7_BD.33_1#8c365c013?sp=1&amp;vcp=1&amp;vis=1&amp;pid=c1be6476c&amp;color=0,0,0&amp;vtp=1&amp;vaab=1&amp;bt=1&amp;bbb=1"/>
          <p:cNvSpPr/>
          <p:nvPr/>
        </p:nvSpPr>
        <p:spPr>
          <a:xfrm>
            <a:off x="458015" y="6495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如图8-3所示，物体静止在斜面上，请画出物体受力的示意图。</a:t>
            </a:r>
            <a:endParaRPr lang="en-US" altLang="zh-CN" sz="2800" dirty="0"/>
          </a:p>
        </p:txBody>
      </p:sp>
      <p:pic>
        <p:nvPicPr>
          <p:cNvPr id="7" name="QO_7_BD.33_2#8c365c013?iti=7&amp;vcp=1&amp;vis=1&amp;pid=c1be6476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3526" y="1570589"/>
            <a:ext cx="3384880" cy="151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7_BD.33_3#8c365c013?iti=7&amp;vcp=1&amp;vis=1&amp;pid=c1be6476c&amp;color=0,0,0&amp;vtp=1&amp;vaab=1&amp;bbb=1"/>
          <p:cNvSpPr/>
          <p:nvPr/>
        </p:nvSpPr>
        <p:spPr>
          <a:xfrm>
            <a:off x="4974899" y="3224909"/>
            <a:ext cx="911225" cy="57978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图8-3</a:t>
            </a:r>
            <a:endParaRPr lang="en-US" altLang="zh-CN" sz="2800" dirty="0"/>
          </a:p>
        </p:txBody>
      </p:sp>
      <p:sp>
        <p:nvSpPr>
          <p:cNvPr id="10" name="QO_7_EX.1_1#8c365c013?htil=5&amp;vcp=1&amp;vis=1&amp;pid=c1be6476c&amp;color=0,0,0&amp;mp=1&amp;vtp=1&amp;vaab=1&amp;bt=1&amp;bbb=1&amp;hb=1"/>
          <p:cNvSpPr/>
          <p:nvPr/>
        </p:nvSpPr>
        <p:spPr>
          <a:xfrm>
            <a:off x="548548" y="3975309"/>
            <a:ext cx="10956051" cy="192755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首先明确物体一定受到重力和斜面的支持力。又由于物体处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于静止状态，说明物体受力平衡。因为重力和支持力不在同一条直线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上，这两个力不能平衡，所以一定会受到摩擦力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16294" y="926338"/>
            <a:ext cx="3969130" cy="2735633"/>
            <a:chOff x="5904761" y="1412558"/>
            <a:chExt cx="3969130" cy="2735633"/>
          </a:xfrm>
        </p:grpSpPr>
        <p:sp>
          <p:nvSpPr>
            <p:cNvPr id="6" name="QO_7_AN.1_1#8c365c013?vcp=1&amp;vis=1&amp;pid=c1be6476c&amp;color=0,0,0&amp;vtp=1&amp;vaab=1&amp;bt=1&amp;bbb=1"/>
            <p:cNvSpPr/>
            <p:nvPr/>
          </p:nvSpPr>
          <p:spPr>
            <a:xfrm>
              <a:off x="5904761" y="1412558"/>
              <a:ext cx="3969130" cy="5536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900"/>
                </a:lnSpc>
              </a:pPr>
              <a:r>
                <a:rPr lang="en-US" altLang="zh-CN" sz="28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【答案】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如答图8-1所示</a:t>
              </a:r>
              <a:endParaRPr lang="en-US" altLang="zh-CN" sz="2800" dirty="0"/>
            </a:p>
          </p:txBody>
        </p:sp>
        <p:pic>
          <p:nvPicPr>
            <p:cNvPr id="7" name="QO_7_AN.1_1#8c365c013?iti=9&amp;vcp=1&amp;vis=1&amp;pid=c1be6476c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005934" y="1984723"/>
              <a:ext cx="2651760" cy="17099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8" name="QO_7_AN.1_1#8c365c013?iti=9&amp;vcp=1&amp;vis=1&amp;pid=c1be6476c&amp;color=0,0,0&amp;vtp=1&amp;vaab=1&amp;bbb=1"/>
            <p:cNvSpPr/>
            <p:nvPr/>
          </p:nvSpPr>
          <p:spPr>
            <a:xfrm>
              <a:off x="7426797" y="3596384"/>
              <a:ext cx="1266825" cy="55180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答图8-1</a:t>
              </a:r>
              <a:endParaRPr lang="en-US" altLang="zh-CN" sz="2800" dirty="0"/>
            </a:p>
          </p:txBody>
        </p:sp>
      </p:grpSp>
      <p:sp>
        <p:nvSpPr>
          <p:cNvPr id="9" name="QO_7_AS.2_1#8c365c013?vcp=1&amp;vis=1&amp;pid=c1be6476c&amp;color=0,0,0&amp;vtp=1&amp;vaab=1&amp;bbb=1&amp;hb=1"/>
          <p:cNvSpPr/>
          <p:nvPr/>
        </p:nvSpPr>
        <p:spPr>
          <a:xfrm>
            <a:off x="539496" y="408260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地球表面的任何物体都受到重力的作用，方向竖直向下；物体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受到与斜面垂直斜向上的支持力；在斜面上物体有向下滑动的趋势，所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以还受到沿斜面向上的摩擦力；力的作用点都画在物体的重心上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756d84c9b?vcp=1&amp;pid=c1be6476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8_BD.37_1#a0f142004?sp=1&amp;vcp=1&amp;vis=1&amp;pid=756d84c9b&amp;color=0,0,0&amp;vtp=1&amp;vaab=1&amp;bbb=1&amp;hb=1"/>
              <p:cNvSpPr/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（2024·河南·中考）如图8-4所示，当铁球摆到最高点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时，请画出它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此时的受力示意图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QO_8_BD.37_1#a0f142004?sp=1&amp;vcp=1&amp;vis=1&amp;pid=756d84c9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5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8_BD.37_2#a0f142004?iti=10&amp;htil=6&amp;vcp=1&amp;vis=1&amp;pid=756d84c9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1408" y="3223496"/>
            <a:ext cx="2286000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8_BD.37_3#a0f142004?iti=10&amp;htil=6&amp;vcp=1&amp;vis=1&amp;pid=756d84c9b&amp;color=0,0,0&amp;vtp=1&amp;vaab=1&amp;bbb=1"/>
          <p:cNvSpPr/>
          <p:nvPr/>
        </p:nvSpPr>
        <p:spPr>
          <a:xfrm>
            <a:off x="2808795" y="5023848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图8-4</a:t>
            </a:r>
            <a:endParaRPr lang="en-US" altLang="zh-CN" sz="2800" dirty="0"/>
          </a:p>
        </p:txBody>
      </p:sp>
      <p:sp>
        <p:nvSpPr>
          <p:cNvPr id="6" name="QO_8_AN.1_1#a0f142004?htil=6&amp;vcp=1&amp;vis=1&amp;pid=756d84c9b&amp;color=0,0,0&amp;vtp=1&amp;vaab=1&amp;bbb=1"/>
          <p:cNvSpPr/>
          <p:nvPr/>
        </p:nvSpPr>
        <p:spPr>
          <a:xfrm>
            <a:off x="6080760" y="2292389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如答图8-2所示</a:t>
            </a:r>
            <a:endParaRPr lang="en-US" altLang="zh-CN" sz="2800" dirty="0"/>
          </a:p>
        </p:txBody>
      </p:sp>
      <p:pic>
        <p:nvPicPr>
          <p:cNvPr id="7" name="QO_8_AN.1_1#a0f142004?iti=11&amp;htil=6&amp;vcp=1&amp;vis=1&amp;pid=756d84c9b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212221" y="3075268"/>
            <a:ext cx="2285999" cy="244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8_AN.1_1#a0f142004?iti=11&amp;htil=6&amp;vcp=1&amp;vis=1&amp;pid=756d84c9b&amp;color=0,0,0&amp;vtp=1&amp;vaab=1&amp;bbb=1"/>
          <p:cNvSpPr/>
          <p:nvPr/>
        </p:nvSpPr>
        <p:spPr>
          <a:xfrm>
            <a:off x="8116380" y="5622940"/>
            <a:ext cx="1266825" cy="7160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答图8-2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8_BD.39_1#cdb151243?sp=1&amp;vcp=1&amp;vis=1&amp;pid=756d84c9b&amp;color=0,0,0&amp;vtp=1&amp;vaab=1&amp;bt=1&amp;bbb=1&amp;hb=1"/>
              <p:cNvSpPr/>
              <p:nvPr/>
            </p:nvSpPr>
            <p:spPr>
              <a:xfrm>
                <a:off x="539496" y="71243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（2024·山东临沂·中考）图8-5甲是天蒙山索道的吊厢随钢索向下方做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匀速直线运动的情景，图8-5乙是吊厢及吊厢内物体的简图。请画出物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体所受力的示意图（力的作用点画在物体的重心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上）。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O_8_BD.39_1#cdb151243?sp=1&amp;vcp=1&amp;vis=1&amp;pid=756d84c9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12438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110" b="-10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8_BD.39_2#cdb151243?iti=12&amp;vcp=1&amp;vis=1&amp;pid=756d84c9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690082"/>
            <a:ext cx="5458968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39_3#cdb151243?iti=12&amp;vcp=1&amp;vis=1&amp;pid=756d84c9b&amp;color=0,0,0&amp;vtp=1&amp;vaab=1&amp;bbb=1"/>
          <p:cNvSpPr/>
          <p:nvPr/>
        </p:nvSpPr>
        <p:spPr>
          <a:xfrm>
            <a:off x="5638864" y="5578570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AS.1_1#cdb151243?iti=14&amp;htil=7&amp;vcp=1&amp;vis=1&amp;pid=756d84c9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4928" y="957040"/>
            <a:ext cx="4206240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AS.1_1#cdb151243?iti=14&amp;htil=7&amp;vcp=1&amp;vis=1&amp;pid=756d84c9b&amp;color=0,0,0&amp;vtp=1&amp;vaab=1&amp;bbb=1"/>
          <p:cNvSpPr/>
          <p:nvPr/>
        </p:nvSpPr>
        <p:spPr>
          <a:xfrm>
            <a:off x="9072435" y="3251168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图8-7</a:t>
            </a:r>
            <a:endParaRPr lang="en-US" altLang="zh-CN" sz="2800" dirty="0"/>
          </a:p>
        </p:txBody>
      </p:sp>
      <p:sp>
        <p:nvSpPr>
          <p:cNvPr id="4" name="QO_8_AS.1_1#cdb151243?htil=7&amp;vcp=1&amp;vis=1&amp;pid=756d84c9b&amp;color=0,0,0&amp;vtp=1&amp;vaab=1&amp;bt=1&amp;bbb=1&amp;hb=1&amp;hs=1"/>
          <p:cNvSpPr/>
          <p:nvPr/>
        </p:nvSpPr>
        <p:spPr>
          <a:xfrm>
            <a:off x="539496" y="938752"/>
            <a:ext cx="67665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判断轿厢内物体是否受到摩擦力是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本题的难点。题图中，物体做匀速直线运动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则其受力平衡。假设轿厢对物体有水平方向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的摩擦力，则此时物体在水平方向只受摩擦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力作用，其受力不平衡，与题设不符，故物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S.1_1#cdb151243?htil=7&amp;vcp=1&amp;vis=1&amp;pid=756d84c9b&amp;color=0,0,0&amp;vtp=1&amp;vaab=1&amp;bt=1&amp;bbb=1&amp;hb=1&amp;hs=1"/>
              <p:cNvSpPr/>
              <p:nvPr/>
            </p:nvSpPr>
            <p:spPr>
              <a:xfrm>
                <a:off x="539995" y="4072096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体不受摩擦力作用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。因此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，物体只受到竖直向下的重力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和竖直向上的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支持力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两个力的作用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，二力大小相等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（作图时表示二力的线段要等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），方向相反。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S.1_1#cdb151243?htil=7&amp;vcp=1&amp;vis=1&amp;pid=756d84c9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072096"/>
                <a:ext cx="11112011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2" t="-26" r="4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AN.1_1#cdb151243?vcp=1&amp;vis=1&amp;pid=756d84c9b&amp;color=0,0,0&amp;vtp=1&amp;vaab=1&amp;bt=1&amp;bbb=1"/>
          <p:cNvSpPr/>
          <p:nvPr/>
        </p:nvSpPr>
        <p:spPr>
          <a:xfrm>
            <a:off x="539496" y="15366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如答图8-3所示</a:t>
            </a:r>
            <a:endParaRPr lang="en-US" altLang="zh-CN" sz="2800" dirty="0"/>
          </a:p>
        </p:txBody>
      </p:sp>
      <p:pic>
        <p:nvPicPr>
          <p:cNvPr id="3" name="QO_8_AN.1_1#cdb151243?iti=13&amp;vcp=1&amp;vis=1&amp;pid=756d84c9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809744" y="2218277"/>
            <a:ext cx="2569464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AN.1_1#cdb151243?iti=13&amp;vcp=1&amp;vis=1&amp;pid=756d84c9b&amp;color=0,0,0&amp;vtp=1&amp;vaab=1&amp;bbb=1"/>
          <p:cNvSpPr/>
          <p:nvPr/>
        </p:nvSpPr>
        <p:spPr>
          <a:xfrm>
            <a:off x="5461064" y="4741005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答图8-3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2575eb9b5.fixed?vcp=1&amp;pid=339c2844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牛顿第一定律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二力平衡</a:t>
            </a:r>
            <a:endParaRPr lang="en-US" altLang="zh-CN" sz="4000" dirty="0"/>
          </a:p>
        </p:txBody>
      </p:sp>
      <p:sp>
        <p:nvSpPr>
          <p:cNvPr id="3" name="C_5_BD#2575eb9b5.fixed?vcp=1&amp;pid=339c28441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42_1#c38249528?sp=1&amp;vcp=1&amp;vis=1&amp;pid=756d84c9b&amp;color=0,0,0&amp;vtp=1&amp;vaab=1&amp;bt=1&amp;bbb=1&amp;hb=1"/>
          <p:cNvSpPr/>
          <p:nvPr/>
        </p:nvSpPr>
        <p:spPr>
          <a:xfrm>
            <a:off x="539496" y="137283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如图8-8所示，一个质量分布均匀的小球静止在光滑的水平地面上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边与竖直光滑墙壁接触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，请在图中画出小球受力的示意图。</a:t>
            </a:r>
            <a:endParaRPr lang="en-US" altLang="zh-CN" sz="2800" dirty="0"/>
          </a:p>
        </p:txBody>
      </p:sp>
      <p:pic>
        <p:nvPicPr>
          <p:cNvPr id="3" name="QO_8_BD.42_2#c38249528?iti=15&amp;vcp=1&amp;vis=1&amp;pid=756d84c9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4648" y="2709767"/>
            <a:ext cx="1828800" cy="207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42_3#c38249528?iti=15&amp;vcp=1&amp;vis=1&amp;pid=756d84c9b&amp;color=0,0,0&amp;vtp=1&amp;vaab=1&amp;bbb=1"/>
          <p:cNvSpPr/>
          <p:nvPr/>
        </p:nvSpPr>
        <p:spPr>
          <a:xfrm>
            <a:off x="5643435" y="4912455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S.1_1#c38249528?vcp=1&amp;vis=1&amp;pid=756d84c9b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由于小球放在光滑的水平地面上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所以不会受到摩擦力的作用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由于小球处于平衡状态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所以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小球在水平方向上也不受墙壁的支持力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因此小球在竖直方向上受重力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支持力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的作用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重力方向竖直向下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支持力方向竖直向上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这两个力是平衡力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二力的作用点都画在小球的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重心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球心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上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S.1_1#c38249528?vcp=1&amp;vis=1&amp;pid=756d84c9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3380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8_AS.1_1#c38249528?iti=17&amp;vcp=1&amp;vis=1&amp;pid=756d84c9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11118" y="3698857"/>
            <a:ext cx="1575863" cy="178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AS.1_1#c38249528?iti=17&amp;vcp=1&amp;vis=1&amp;pid=756d84c9b&amp;color=0,0,0&amp;vtp=1&amp;vaab=1&amp;bbb=1"/>
          <p:cNvSpPr/>
          <p:nvPr/>
        </p:nvSpPr>
        <p:spPr>
          <a:xfrm>
            <a:off x="5643437" y="5614461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AN.1_1#c38249528?vcp=1&amp;vis=1&amp;pid=756d84c9b&amp;color=0,0,0&amp;vtp=1&amp;vaab=1&amp;bt=1&amp;bbb=1"/>
          <p:cNvSpPr/>
          <p:nvPr/>
        </p:nvSpPr>
        <p:spPr>
          <a:xfrm>
            <a:off x="539496" y="12074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如答图8-4所示</a:t>
            </a:r>
            <a:endParaRPr lang="en-US" altLang="zh-CN" sz="2800" dirty="0"/>
          </a:p>
        </p:txBody>
      </p:sp>
      <p:pic>
        <p:nvPicPr>
          <p:cNvPr id="3" name="QO_8_AN.1_1#c38249528?iti=16&amp;vcp=1&amp;vis=1&amp;pid=756d84c9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11496" y="1889093"/>
            <a:ext cx="1965960" cy="305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AN.1_1#c38249528?iti=16&amp;vcp=1&amp;vis=1&amp;pid=756d84c9b&amp;color=0,0,0&amp;vtp=1&amp;vaab=1&amp;bbb=1"/>
          <p:cNvSpPr/>
          <p:nvPr/>
        </p:nvSpPr>
        <p:spPr>
          <a:xfrm>
            <a:off x="5461064" y="5070189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答图8-4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3137125ae.fixed?vcp=1&amp;pid=339c2844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牛顿第一定律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二力平衡</a:t>
            </a:r>
            <a:endParaRPr lang="en-US" altLang="zh-CN" sz="4000" dirty="0"/>
          </a:p>
        </p:txBody>
      </p:sp>
      <p:sp>
        <p:nvSpPr>
          <p:cNvPr id="3" name="C_5_BD#3137125ae.fixed?vcp=1&amp;pid=339c28441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实验与探究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33e4e874?sp=1&amp;vcp=1&amp;pid=3137125ae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探究阻力对物体运动的影响</a:t>
            </a:r>
            <a:endParaRPr lang="en-US" altLang="zh-CN" sz="3200" dirty="0"/>
          </a:p>
        </p:txBody>
      </p:sp>
      <p:graphicFrame>
        <p:nvGraphicFramePr>
          <p:cNvPr id="38" name="P_7_BD#bd1c02b9e?colgroup=2,19,7&amp;vcp=1&amp;pid=733e4e874&amp;color=0,0,0&amp;vtp=1&amp;vaab=1&amp;bbb=1&amp;hb=1"/>
          <p:cNvGraphicFramePr>
            <a:graphicFrameLocks noGrp="1"/>
          </p:cNvGraphicFramePr>
          <p:nvPr/>
        </p:nvGraphicFramePr>
        <p:xfrm>
          <a:off x="539496" y="1324401"/>
          <a:ext cx="11073384" cy="4475036"/>
        </p:xfrm>
        <a:graphic>
          <a:graphicData uri="http://schemas.openxmlformats.org/drawingml/2006/table">
            <a:tbl>
              <a:tblPr/>
              <a:tblGrid>
                <a:gridCol w="1225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59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8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转换法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通过小车在水平面上滑行的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距离来反映阻力对物体运动的影响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控制变量法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让小车从斜面的同一</a:t>
                      </a:r>
                      <a:endParaRPr lang="en-US" altLang="zh-CN" sz="100" b="0" i="0" kern="0" spc="-99900" dirty="0">
                        <a:solidFill>
                          <a:srgbClr val="FFFFFF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高度由静止滑下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控制小车每次在水平面开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始滑行时的速度相同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改变水平面的粗糙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程度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观察小车在水平面上滑行的距离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科学推理法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假如物体受到的阻力为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它将以原来的速度永远运动下去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实验装置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547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300"/>
                        </a:lnSpc>
                      </a:pPr>
                      <a:r>
                        <a:rPr lang="en-US" altLang="zh-CN" sz="113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_7_BD#bd1c02b9e.table_image?tii=1&amp;vcp=1&amp;pid=733e4e87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1140" y="2688699"/>
            <a:ext cx="219456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8228" y="1866802"/>
            <a:ext cx="1147533" cy="6885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8228" y="2948898"/>
            <a:ext cx="1844720" cy="11068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8228" y="5201702"/>
            <a:ext cx="1844720" cy="11068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" r="44442" b="-1"/>
          <a:stretch>
            <a:fillRect/>
          </a:stretch>
        </p:blipFill>
        <p:spPr>
          <a:xfrm>
            <a:off x="7403881" y="1863961"/>
            <a:ext cx="1024895" cy="11068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" r="49777" b="-1"/>
          <a:stretch>
            <a:fillRect/>
          </a:stretch>
        </p:blipFill>
        <p:spPr>
          <a:xfrm>
            <a:off x="7629054" y="2975625"/>
            <a:ext cx="926471" cy="11068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1309" r="63029" b="-41309"/>
          <a:stretch>
            <a:fillRect/>
          </a:stretch>
        </p:blipFill>
        <p:spPr>
          <a:xfrm>
            <a:off x="3636478" y="4118544"/>
            <a:ext cx="682026" cy="11068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1309" r="63029" b="-41309"/>
          <a:stretch>
            <a:fillRect/>
          </a:stretch>
        </p:blipFill>
        <p:spPr>
          <a:xfrm>
            <a:off x="1863363" y="2402377"/>
            <a:ext cx="682026" cy="11068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1309" r="63029" b="-41309"/>
          <a:stretch>
            <a:fillRect/>
          </a:stretch>
        </p:blipFill>
        <p:spPr>
          <a:xfrm>
            <a:off x="7893319" y="4136598"/>
            <a:ext cx="682026" cy="11068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1309" r="63029" b="-41309"/>
          <a:stretch>
            <a:fillRect/>
          </a:stretch>
        </p:blipFill>
        <p:spPr>
          <a:xfrm>
            <a:off x="1842924" y="4675390"/>
            <a:ext cx="682026" cy="11068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7_BD#bd1c02b9e?colgroup=4,24&amp;vcp=1&amp;pid=733e4e874&amp;color=0,0,0&amp;vtp=1&amp;vaab=1&amp;bt=1&amp;bbb=1&amp;hb=1"/>
          <p:cNvGraphicFramePr>
            <a:graphicFrameLocks noGrp="1"/>
          </p:cNvGraphicFramePr>
          <p:nvPr/>
        </p:nvGraphicFramePr>
        <p:xfrm>
          <a:off x="539496" y="2112454"/>
          <a:ext cx="11112682" cy="3337688"/>
        </p:xfrm>
        <a:graphic>
          <a:graphicData uri="http://schemas.openxmlformats.org/drawingml/2006/table">
            <a:tbl>
              <a:tblPr/>
              <a:tblGrid>
                <a:gridCol w="1943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693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886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注意事项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实验前要调好斜面的倾斜角度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实验中不能改变斜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面的倾斜角度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实验中必须让小车从斜面的同一高度由静止滑下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903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水平面越光滑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小车受到的摩擦力越小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小车前进的距离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就越大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假如物体不受任何阻力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小车将一直做匀速直线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d1c02b9e?colgroup=4,24&amp;vcp=1&amp;pid=733e4e874&amp;color=0,0,0&amp;vtp=1&amp;vaab=1&amp;bt=1&amp;bbb=1"/>
          <p:cNvSpPr txBox="1"/>
          <p:nvPr/>
        </p:nvSpPr>
        <p:spPr>
          <a:xfrm>
            <a:off x="10934033" y="140404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" r="49777" b="-1"/>
          <a:stretch>
            <a:fillRect/>
          </a:stretch>
        </p:blipFill>
        <p:spPr>
          <a:xfrm>
            <a:off x="9367319" y="2613487"/>
            <a:ext cx="926471" cy="11068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" r="22294" b="-2"/>
          <a:stretch>
            <a:fillRect/>
          </a:stretch>
        </p:blipFill>
        <p:spPr>
          <a:xfrm>
            <a:off x="7701483" y="3679668"/>
            <a:ext cx="1433464" cy="11068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" r="76136" b="-44460"/>
          <a:stretch>
            <a:fillRect/>
          </a:stretch>
        </p:blipFill>
        <p:spPr>
          <a:xfrm>
            <a:off x="8208477" y="4259709"/>
            <a:ext cx="440224" cy="15989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" r="22294" b="-2"/>
          <a:stretch>
            <a:fillRect/>
          </a:stretch>
        </p:blipFill>
        <p:spPr>
          <a:xfrm>
            <a:off x="10035768" y="4873216"/>
            <a:ext cx="1433464" cy="1106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" r="58938" b="-3"/>
          <a:stretch>
            <a:fillRect/>
          </a:stretch>
        </p:blipFill>
        <p:spPr>
          <a:xfrm>
            <a:off x="2519882" y="5339459"/>
            <a:ext cx="757472" cy="11068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7_BD#bd1c02b9e?colgroup=4,24&amp;vcp=1&amp;pid=733e4e87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267650"/>
          <a:ext cx="11112682" cy="5027296"/>
        </p:xfrm>
        <a:graphic>
          <a:graphicData uri="http://schemas.openxmlformats.org/drawingml/2006/table">
            <a:tbl>
              <a:tblPr/>
              <a:tblGrid>
                <a:gridCol w="1943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693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390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评估交流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运动的小车减速并最终停下来的原因是受到摩擦阻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力的作用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力能改变物体的运动状态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通过改变接触面的粗糙程度来改变阻力的大小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假如物体受到的阻力为零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它将以原来的速度永远</a:t>
                      </a: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运动下去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说明运动并不需要力来维持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深入拓展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本实验表明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力是改变物体运动状态的原因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而不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是维持物体运动的原因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牛顿第一定律包含了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物体保持匀速直线运动和静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两方面的内容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本实验仅突出了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保持匀速直线运动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d1c02b9e?colgroup=4,24&amp;vcp=1&amp;pid=733e4e874&amp;color=0,0,0&amp;mp=1&amp;vtp=1&amp;vaab=1&amp;bt=1&amp;bbb=1"/>
          <p:cNvSpPr txBox="1"/>
          <p:nvPr/>
        </p:nvSpPr>
        <p:spPr>
          <a:xfrm>
            <a:off x="10934033" y="5592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" r="22294" b="-2"/>
          <a:stretch>
            <a:fillRect/>
          </a:stretch>
        </p:blipFill>
        <p:spPr>
          <a:xfrm>
            <a:off x="9500569" y="1758824"/>
            <a:ext cx="1689514" cy="13045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" r="84684" b="-2"/>
          <a:stretch>
            <a:fillRect/>
          </a:stretch>
        </p:blipFill>
        <p:spPr>
          <a:xfrm>
            <a:off x="2545999" y="2264310"/>
            <a:ext cx="333003" cy="13045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" r="60822" b="-2"/>
          <a:stretch>
            <a:fillRect/>
          </a:stretch>
        </p:blipFill>
        <p:spPr>
          <a:xfrm>
            <a:off x="8726731" y="2916158"/>
            <a:ext cx="851836" cy="13045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" r="22294" b="-2"/>
          <a:stretch>
            <a:fillRect/>
          </a:stretch>
        </p:blipFill>
        <p:spPr>
          <a:xfrm>
            <a:off x="5090023" y="3921093"/>
            <a:ext cx="1689514" cy="13045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" r="22294" b="-2"/>
          <a:stretch>
            <a:fillRect/>
          </a:stretch>
        </p:blipFill>
        <p:spPr>
          <a:xfrm>
            <a:off x="6779537" y="3921093"/>
            <a:ext cx="1689514" cy="13045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" t="3" r="-19415" b="-42239"/>
          <a:stretch>
            <a:fillRect/>
          </a:stretch>
        </p:blipFill>
        <p:spPr>
          <a:xfrm>
            <a:off x="6257919" y="4509568"/>
            <a:ext cx="2596369" cy="18555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" t="3" r="-19415" b="-42239"/>
          <a:stretch>
            <a:fillRect/>
          </a:stretch>
        </p:blipFill>
        <p:spPr>
          <a:xfrm>
            <a:off x="8280382" y="4512628"/>
            <a:ext cx="2596369" cy="18555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" t="3" r="-19415" b="-42239"/>
          <a:stretch>
            <a:fillRect/>
          </a:stretch>
        </p:blipFill>
        <p:spPr>
          <a:xfrm>
            <a:off x="6779537" y="5676979"/>
            <a:ext cx="2596369" cy="18555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" t="3" r="-19415" b="-42239"/>
          <a:stretch>
            <a:fillRect/>
          </a:stretch>
        </p:blipFill>
        <p:spPr>
          <a:xfrm>
            <a:off x="8836182" y="5686032"/>
            <a:ext cx="2596369" cy="185552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" t="2" r="75871" b="-42240"/>
          <a:stretch>
            <a:fillRect/>
          </a:stretch>
        </p:blipFill>
        <p:spPr>
          <a:xfrm>
            <a:off x="2517327" y="6184064"/>
            <a:ext cx="524636" cy="18555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45_1#413101460?iti=18&amp;htil=8&amp;vcp=1&amp;vis=1&amp;pid=733e4e87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7964" y="1303496"/>
            <a:ext cx="3776472" cy="357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45_2#413101460?iti=18&amp;htil=8&amp;vcp=1&amp;vis=1&amp;pid=733e4e874&amp;color=0,0,0&amp;vtp=1&amp;vaab=1&amp;bbb=1"/>
          <p:cNvSpPr/>
          <p:nvPr/>
        </p:nvSpPr>
        <p:spPr>
          <a:xfrm>
            <a:off x="9240587" y="5000085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图8-6</a:t>
            </a:r>
            <a:endParaRPr lang="en-US" altLang="zh-CN" sz="2800" dirty="0"/>
          </a:p>
        </p:txBody>
      </p:sp>
      <p:sp>
        <p:nvSpPr>
          <p:cNvPr id="4" name="QO_7_BD.45_3#413101460?htil=8&amp;sp=1&amp;vcp=1&amp;vis=1&amp;pid=733e4e874&amp;color=0,0,0&amp;vtp=1&amp;vaab=1&amp;bt=1&amp;bbb=1&amp;hb=1"/>
          <p:cNvSpPr/>
          <p:nvPr/>
        </p:nvSpPr>
        <p:spPr>
          <a:xfrm>
            <a:off x="539496" y="1285208"/>
            <a:ext cx="72054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小芊利用图8-6所示的装置，探究在水平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面上阻力对物体运动的影响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BD.46_1#2ab45f0c1?htil=8&amp;vcp=1&amp;vis=1&amp;pid=413101460&amp;color=0,0,0&amp;vtp=1&amp;vaab=1&amp;bbb=1&amp;hb=1"/>
          <p:cNvSpPr/>
          <p:nvPr/>
        </p:nvSpPr>
        <p:spPr>
          <a:xfrm>
            <a:off x="539496" y="2568225"/>
            <a:ext cx="720547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）实验中需要小车每次从同一斜面的同一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高度由静止自由滑下，目的是使小车到达斜面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底端时的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47_1#f920e58c7?vcp=1&amp;vis=1&amp;pid=413101460&amp;color=0,0,0&amp;mp=1&amp;vtp=1&amp;vaab=1&amp;bt=1&amp;bbb=1&amp;hb=1&amp;htil=1"/>
          <p:cNvSpPr/>
          <p:nvPr/>
        </p:nvSpPr>
        <p:spPr>
          <a:xfrm>
            <a:off x="539496" y="554400"/>
            <a:ext cx="7197344" cy="3500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（2）小芊通过多次实验分析论证得出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：小车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受到的阻力越小，速度减小得越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，运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动得越远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。并进一步推测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：若水平面完全光滑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且足够长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，小车将一直做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，表明物体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的运动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需要” 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“不需要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”）力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来维持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BD.48_1#0616a4e31?vcp=1&amp;vis=1&amp;pid=413101460&amp;color=0,0,0&amp;vtp=1&amp;vaab=1&amp;bbb=1&amp;hb=1&amp;htil=1"/>
          <p:cNvSpPr/>
          <p:nvPr/>
        </p:nvSpPr>
        <p:spPr>
          <a:xfrm>
            <a:off x="539496" y="4090905"/>
            <a:ext cx="7197344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（3）从能量转化的角度看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，小车在水平面上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克服阻力所做的功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“在毛巾上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”“在棉布上最多”“在木板上最多”或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“三次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一样多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</a:t>
            </a:r>
            <a:endParaRPr lang="en-US" altLang="zh-CN" sz="2800" dirty="0"/>
          </a:p>
        </p:txBody>
      </p:sp>
      <p:pic>
        <p:nvPicPr>
          <p:cNvPr id="4" name="QO_7_BD.45_1#413101460?iti=56&amp;htil=8&amp;vcp=1&amp;vis=1&amp;pid=733e4e87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3408" y="572689"/>
            <a:ext cx="3291936" cy="311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45_2#413101460?iti=56&amp;htil=8&amp;vcp=1&amp;vis=1&amp;pid=733e4e874&amp;color=0,0,0&amp;vtp=1&amp;vaab=1&amp;bbb=1"/>
          <p:cNvSpPr/>
          <p:nvPr/>
        </p:nvSpPr>
        <p:spPr>
          <a:xfrm>
            <a:off x="9243763" y="3816268"/>
            <a:ext cx="911225" cy="5286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49_1#93470f624?vcp=1&amp;vis=1&amp;pid=413101460&amp;color=0,0,0&amp;mp=1&amp;vtp=1&amp;vaab=1&amp;bt=1&amp;bbb=1&amp;hb=1"/>
          <p:cNvSpPr/>
          <p:nvPr/>
        </p:nvSpPr>
        <p:spPr>
          <a:xfrm>
            <a:off x="539496" y="142973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（4）小芊思考了一个问题：当自己荡秋千运动到右侧最高点时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，假设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受到的力全部消失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，自己将处于怎样的运动状态呢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？你认为下列选项中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。（图中的小球表示小芊）</a:t>
            </a:r>
            <a:endParaRPr lang="en-US" altLang="zh-CN" sz="2800" dirty="0"/>
          </a:p>
        </p:txBody>
      </p:sp>
      <p:pic>
        <p:nvPicPr>
          <p:cNvPr id="3" name="QC_8_BD.49_2#93470f624.choice_image?htil=1&amp;vcp=1&amp;vis=1&amp;pid=41310146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407378"/>
            <a:ext cx="1371600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49_3#93470f624?htil=1&amp;vcp=1&amp;vis=1&amp;pid=413101460&amp;color=0,0,0&amp;vtp=1&amp;vaab=1&amp;bbb=1"/>
          <p:cNvSpPr/>
          <p:nvPr/>
        </p:nvSpPr>
        <p:spPr>
          <a:xfrm>
            <a:off x="539496" y="4861274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A.做匀速圆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周运动</a:t>
            </a:r>
            <a:endParaRPr lang="en-US" altLang="zh-CN" sz="2800" spc="-50" dirty="0"/>
          </a:p>
        </p:txBody>
      </p:sp>
      <p:pic>
        <p:nvPicPr>
          <p:cNvPr id="5" name="QC_8_BD.49_4#93470f624.choice_image?htil=1&amp;vcp=1&amp;vis=1&amp;pid=41310146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3407378"/>
            <a:ext cx="1828800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49_5#93470f624?htil=1&amp;vcp=1&amp;vis=1&amp;pid=413101460&amp;color=0,0,0&amp;vtp=1&amp;vaab=1&amp;bbb=1"/>
          <p:cNvSpPr/>
          <p:nvPr/>
        </p:nvSpPr>
        <p:spPr>
          <a:xfrm>
            <a:off x="3319272" y="4861274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B.做匀速直</a:t>
            </a:r>
            <a:endParaRPr lang="en-US" altLang="zh-CN" sz="2800" b="0" i="0" spc="-5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线运动</a:t>
            </a:r>
            <a:endParaRPr lang="en-US" altLang="zh-CN" sz="2800" spc="-50" dirty="0"/>
          </a:p>
        </p:txBody>
      </p:sp>
      <p:pic>
        <p:nvPicPr>
          <p:cNvPr id="7" name="QC_8_BD.49_6#93470f624.choice_image?htil=1&amp;vcp=1&amp;vis=1&amp;pid=41310146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3407378"/>
            <a:ext cx="1170432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8_BD.49_7#93470f624?htil=1&amp;vcp=1&amp;vis=1&amp;pid=413101460&amp;color=0,0,0&amp;vtp=1&amp;vaab=1&amp;bbb=1"/>
          <p:cNvSpPr/>
          <p:nvPr/>
        </p:nvSpPr>
        <p:spPr>
          <a:xfrm>
            <a:off x="6099048" y="4861274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C.继续来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回摆动</a:t>
            </a:r>
            <a:endParaRPr lang="en-US" altLang="zh-CN" sz="2800" dirty="0"/>
          </a:p>
        </p:txBody>
      </p:sp>
      <p:pic>
        <p:nvPicPr>
          <p:cNvPr id="9" name="QC_8_BD.49_8#93470f624.choice_image?htil=1&amp;vcp=1&amp;vis=1&amp;pid=413101460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0" y="3407378"/>
            <a:ext cx="932688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8_BD.49_9#93470f624?htil=1&amp;vcp=1&amp;vis=1&amp;pid=413101460&amp;color=0,0,0&amp;vtp=1&amp;vaab=1&amp;bbb=1"/>
          <p:cNvSpPr/>
          <p:nvPr/>
        </p:nvSpPr>
        <p:spPr>
          <a:xfrm>
            <a:off x="8869680" y="4861274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D.保持静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止状态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850f8d737?vcp=1&amp;pid=2575eb9b5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2072" y="658368"/>
            <a:ext cx="6473952" cy="5541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50_1#2ab45f0c1?vcp=1&amp;vis=1&amp;pid=413101460&amp;color=0,0,0&amp;vtp=1&amp;vaab=1&amp;bt=1&amp;bbb=1&amp;hb=1"/>
          <p:cNvSpPr/>
          <p:nvPr/>
        </p:nvSpPr>
        <p:spPr>
          <a:xfrm>
            <a:off x="539496" y="18610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（1）实验中需要小车每次从同一斜面的同一高度由静止自由滑下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的是使小车到达斜面底端时的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52_1#2ab45f0c1.blank?vcp=1&amp;vis=1&amp;pid=413101460&amp;color=0,0,0&amp;vpa=15&amp;vtp=1&amp;vaab=1&amp;bbb=1"/>
          <p:cNvSpPr/>
          <p:nvPr/>
        </p:nvSpPr>
        <p:spPr>
          <a:xfrm>
            <a:off x="5172615" y="245732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速度</a:t>
            </a:r>
            <a:endParaRPr lang="en-US" altLang="zh-CN" sz="2800" dirty="0"/>
          </a:p>
        </p:txBody>
      </p:sp>
      <p:sp>
        <p:nvSpPr>
          <p:cNvPr id="4" name="QB_8_AS.1_1#2ab45f0c1?vcp=1&amp;vis=1&amp;pid=413101460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该实验要比较的是小车在阻力不同的水平面上滑行的距离，这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样就要求我们控制初速度相同，而让小车从同一斜面的同一高度由静止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开始滑下，可以保证每次到达水平面时的初速度相同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53_1#f920e58c7?vcp=1&amp;vis=1&amp;pid=413101460&amp;color=0,0,0&amp;vtp=1&amp;vaab=1&amp;bt=1&amp;bbb=1&amp;hb=1"/>
          <p:cNvSpPr/>
          <p:nvPr/>
        </p:nvSpPr>
        <p:spPr>
          <a:xfrm>
            <a:off x="539496" y="554400"/>
            <a:ext cx="11109960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（2）小芊通过多次实验分析论证得出：小车受到的阻力越小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，速度减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小得越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运动得越远。并进一步推测：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若水平面完全光滑且足够长，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小车将一直做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，表明物体的运动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需要”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“不需要”）力来维持。</a:t>
            </a:r>
            <a:endParaRPr lang="en-US" altLang="zh-CN" sz="2800" dirty="0"/>
          </a:p>
        </p:txBody>
      </p:sp>
      <p:sp>
        <p:nvSpPr>
          <p:cNvPr id="3" name="QB_8_AN.55_1#f920e58c7.blank?vcp=1&amp;vis=1&amp;pid=413101460&amp;color=0,0,0&amp;vpa=16&amp;vtp=1&amp;vaab=1"/>
          <p:cNvSpPr/>
          <p:nvPr/>
        </p:nvSpPr>
        <p:spPr>
          <a:xfrm>
            <a:off x="1616614" y="1121201"/>
            <a:ext cx="6143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慢</a:t>
            </a:r>
            <a:endParaRPr lang="en-US" altLang="zh-CN" sz="2800" dirty="0"/>
          </a:p>
        </p:txBody>
      </p:sp>
      <p:sp>
        <p:nvSpPr>
          <p:cNvPr id="4" name="QB_8_AN.56_1#f920e58c7.blank?vcp=1&amp;vis=1&amp;pid=413101460&amp;color=0,0,0&amp;vpa=17&amp;vtp=1&amp;vaab=1&amp;bbb=1"/>
          <p:cNvSpPr/>
          <p:nvPr/>
        </p:nvSpPr>
        <p:spPr>
          <a:xfrm>
            <a:off x="2683414" y="1718101"/>
            <a:ext cx="23923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匀速直线运动</a:t>
            </a:r>
            <a:endParaRPr lang="en-US" altLang="zh-CN" sz="2800" dirty="0"/>
          </a:p>
        </p:txBody>
      </p:sp>
      <p:sp>
        <p:nvSpPr>
          <p:cNvPr id="5" name="QB_8_AN.57_1#f920e58c7.blank?vcp=1&amp;vis=1&amp;pid=413101460&amp;color=0,0,0&amp;vpa=18&amp;vtp=1&amp;vaab=1&amp;bbb=1"/>
          <p:cNvSpPr/>
          <p:nvPr/>
        </p:nvSpPr>
        <p:spPr>
          <a:xfrm>
            <a:off x="8017414" y="1718101"/>
            <a:ext cx="13255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不需要</a:t>
            </a:r>
            <a:endParaRPr lang="en-US" altLang="zh-CN" sz="2800" dirty="0"/>
          </a:p>
        </p:txBody>
      </p:sp>
      <p:sp>
        <p:nvSpPr>
          <p:cNvPr id="6" name="QB_8_AS.1_1#f920e58c7?vcp=1&amp;vis=1&amp;pid=413101460&amp;color=0,0,0&amp;vtp=1&amp;vaab=1&amp;bbb=1&amp;hb=1"/>
          <p:cNvSpPr/>
          <p:nvPr/>
        </p:nvSpPr>
        <p:spPr>
          <a:xfrm>
            <a:off x="539496" y="2922505"/>
            <a:ext cx="11109960" cy="3500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小车分别在毛巾表面、棉布表面和木板表面上运动时，小车质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量不变，压力不变，接触面的粗糙程度依次减小，故所受阻力依次减小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由题图可知小车滑行的距离依次增大，由此可以得出结论：水平面越光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滑，小车受到的阻力越小，速度减小得越慢，运动得越远；进一步推理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可知，如果运动的物体不受力，那么它的速度不发生改变，即它将做匀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速直线运动，这表明物体的运动不需要力来维持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58_1#0616a4e31?vcp=1&amp;vis=1&amp;pid=413101460&amp;color=0,0,0&amp;vtp=1&amp;vaab=1&amp;bt=1&amp;bbb=1&amp;hb=1"/>
          <p:cNvSpPr/>
          <p:nvPr/>
        </p:nvSpPr>
        <p:spPr>
          <a:xfrm>
            <a:off x="539496" y="124028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（3）从能量转化的角度看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，小车在水平面上克服阻力所做的功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选填“在毛巾上最多”“在棉布上最多”“在木板上最多”或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“三次一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样多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</a:t>
            </a:r>
            <a:endParaRPr lang="en-US" altLang="zh-CN" sz="2800" dirty="0"/>
          </a:p>
        </p:txBody>
      </p:sp>
      <p:sp>
        <p:nvSpPr>
          <p:cNvPr id="3" name="QB_8_AN.60_1#0616a4e31.blank?vcp=1&amp;vis=1&amp;pid=413101460&amp;color=0,0,0&amp;vpa=19&amp;vtp=1&amp;vaab=1&amp;bbb=1&amp;hb=1"/>
          <p:cNvSpPr/>
          <p:nvPr/>
        </p:nvSpPr>
        <p:spPr>
          <a:xfrm>
            <a:off x="539496" y="1209802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三次一样多</a:t>
            </a:r>
            <a:endParaRPr lang="en-US" altLang="zh-CN" sz="2800" dirty="0"/>
          </a:p>
        </p:txBody>
      </p:sp>
      <p:sp>
        <p:nvSpPr>
          <p:cNvPr id="4" name="QB_8_AS.1_1#0616a4e31?vcp=1&amp;vis=1&amp;pid=413101460&amp;color=0,0,0&amp;vtp=1&amp;vaab=1&amp;bbb=1&amp;hb=1"/>
          <p:cNvSpPr/>
          <p:nvPr/>
        </p:nvSpPr>
        <p:spPr>
          <a:xfrm>
            <a:off x="539496" y="3168586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本实验中，小车在水平面上开始滑行的速度相同，并且最终停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止，说明小车的动能都用来克服摩擦力做功，小车的动能完全转化为内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能。由于小车质量和初速度相同，所以三次实验的初动能相同，克服摩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擦力做的功也相同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61_1#93470f624?vcp=1&amp;vis=1&amp;pid=413101460&amp;color=0,0,0&amp;vtp=1&amp;vaab=1&amp;bt=1&amp;bbb=1&amp;hb=1"/>
          <p:cNvSpPr/>
          <p:nvPr/>
        </p:nvSpPr>
        <p:spPr>
          <a:xfrm>
            <a:off x="539496" y="78409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（4）小芊思考了一个问题：当自己荡秋千运动到右侧最高点时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，假设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受到的力全部消失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，自己将处于怎样的运动状态呢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？你认为下列选项中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图中的小球表示小芊）</a:t>
            </a:r>
            <a:endParaRPr lang="en-US" altLang="zh-CN" sz="2800" dirty="0"/>
          </a:p>
        </p:txBody>
      </p:sp>
      <p:sp>
        <p:nvSpPr>
          <p:cNvPr id="3" name="QC_8_AN.63_1#93470f624.blank?vcp=1&amp;vis=1&amp;pid=413101460&amp;color=0,0,0&amp;vpa=20&amp;vtp=1&amp;vaab=1"/>
          <p:cNvSpPr/>
          <p:nvPr/>
        </p:nvSpPr>
        <p:spPr>
          <a:xfrm>
            <a:off x="1934114" y="202806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8_BD.61_2#93470f624.choice_image?htil=1&amp;vcp=1&amp;vis=1&amp;pid=41310146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761742"/>
            <a:ext cx="1371600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61_3#93470f624?htil=1&amp;vcp=1&amp;vis=1&amp;pid=413101460&amp;color=0,0,0&amp;vtp=1&amp;vaab=1&amp;bbb=1"/>
          <p:cNvSpPr/>
          <p:nvPr/>
        </p:nvSpPr>
        <p:spPr>
          <a:xfrm>
            <a:off x="539496" y="4215638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A.做匀速圆周运动</a:t>
            </a:r>
            <a:endParaRPr lang="en-US" altLang="zh-CN" sz="2800" spc="-50" dirty="0"/>
          </a:p>
        </p:txBody>
      </p:sp>
      <p:pic>
        <p:nvPicPr>
          <p:cNvPr id="6" name="QC_8_BD.61_4#93470f624.choice_image?htil=1&amp;vcp=1&amp;vis=1&amp;pid=41310146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761742"/>
            <a:ext cx="1828800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8_BD.61_5#93470f624?htil=1&amp;vcp=1&amp;vis=1&amp;pid=413101460&amp;color=0,0,0&amp;vtp=1&amp;vaab=1&amp;bbb=1"/>
          <p:cNvSpPr/>
          <p:nvPr/>
        </p:nvSpPr>
        <p:spPr>
          <a:xfrm>
            <a:off x="3319272" y="4215638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B.做匀速直线运动</a:t>
            </a:r>
            <a:endParaRPr lang="en-US" altLang="zh-CN" sz="2800" spc="-50" dirty="0"/>
          </a:p>
        </p:txBody>
      </p:sp>
      <p:pic>
        <p:nvPicPr>
          <p:cNvPr id="8" name="QC_8_BD.61_6#93470f624.choice_image?htil=1&amp;vcp=1&amp;vis=1&amp;pid=41310146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2761742"/>
            <a:ext cx="1170432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8_BD.61_7#93470f624?htil=1&amp;vcp=1&amp;vis=1&amp;pid=413101460&amp;color=0,0,0&amp;vtp=1&amp;vaab=1&amp;bbb=1"/>
          <p:cNvSpPr/>
          <p:nvPr/>
        </p:nvSpPr>
        <p:spPr>
          <a:xfrm>
            <a:off x="6099048" y="4215638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C.继续来回摆动</a:t>
            </a:r>
            <a:endParaRPr lang="en-US" altLang="zh-CN" sz="2800" dirty="0"/>
          </a:p>
        </p:txBody>
      </p:sp>
      <p:pic>
        <p:nvPicPr>
          <p:cNvPr id="10" name="QC_8_BD.61_8#93470f624.choice_image?htil=1&amp;vcp=1&amp;vis=1&amp;pid=413101460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0" y="2761742"/>
            <a:ext cx="932688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8_BD.61_9#93470f624?htil=1&amp;vcp=1&amp;vis=1&amp;pid=413101460&amp;color=0,0,0&amp;vtp=1&amp;vaab=1&amp;bbb=1"/>
          <p:cNvSpPr/>
          <p:nvPr/>
        </p:nvSpPr>
        <p:spPr>
          <a:xfrm>
            <a:off x="8869680" y="4215638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D.保持静止状态</a:t>
            </a:r>
            <a:endParaRPr lang="en-US" altLang="zh-CN" sz="2800" dirty="0"/>
          </a:p>
        </p:txBody>
      </p:sp>
      <p:sp>
        <p:nvSpPr>
          <p:cNvPr id="12" name="QC_8_AS.1_1#93470f624?vcp=1&amp;vis=1&amp;pid=413101460&amp;color=0,0,0&amp;vtp=1&amp;vaab=1&amp;bbb=1&amp;hb=1"/>
          <p:cNvSpPr/>
          <p:nvPr/>
        </p:nvSpPr>
        <p:spPr>
          <a:xfrm>
            <a:off x="539496" y="481349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当秋千荡到最高点时，速度为零，如果此时所有的力均消失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小芊将保持静止状态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450f7991e?vcp=1&amp;pid=733e4e87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/>
          </a:p>
        </p:txBody>
      </p:sp>
      <p:sp>
        <p:nvSpPr>
          <p:cNvPr id="3" name="QO_8_BD.64_1#52b9ca815?vcp=1&amp;vis=1&amp;pid=450f7991e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例实验中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4" name="QB_9_BD.65_1#a04f5d855?vcp=1&amp;vis=1&amp;pid=52b9ca815&amp;color=0,0,0&amp;vtp=1&amp;vaab=1&amp;bbb=1&amp;h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（1）小车在毛巾表面运动过程中的速度变化量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大于”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等于”或“小于”）在木板表面运动过程中的速度变化量。</a:t>
            </a:r>
            <a:endParaRPr lang="en-US" altLang="zh-CN" sz="2800" dirty="0"/>
          </a:p>
        </p:txBody>
      </p:sp>
      <p:sp>
        <p:nvSpPr>
          <p:cNvPr id="5" name="QC_9_BD.66_1#9d8ab0e62?vcp=1&amp;vis=1&amp;pid=52b9ca815&amp;color=0,0,0&amp;vtp=1&amp;vaab=1&amp;bbb=1&amp;hb=1"/>
          <p:cNvSpPr/>
          <p:nvPr/>
        </p:nvSpPr>
        <p:spPr>
          <a:xfrm>
            <a:off x="539496" y="318501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（2）本实验中关于“水平面完全光滑”时小车运动情况的结论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，是在分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析实验现象的基础上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，经过科学推理得出的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。下列得出实验结论的过程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与此相同的是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9_BD.66_2#9d8ab0e62.choices?vcp=1&amp;vis=1&amp;pid=52b9ca815&amp;color=0,0,0&amp;vtp=1&amp;vaab=1&amp;bbb=1"/>
          <p:cNvSpPr/>
          <p:nvPr/>
        </p:nvSpPr>
        <p:spPr>
          <a:xfrm>
            <a:off x="539496" y="51154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.探究影响压力作用效果的因素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.用小磁针探究磁体周围的磁场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C.探究声音能否在真空中传播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.探究动能大小与物体质量的关系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67_1#0f0f09836?sp=1&amp;vcp=1&amp;vis=1&amp;pid=52b9ca815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（3）实验中通过改变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来改变小车所受的阻力大小。小车从斜面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上滑下，从能量角度来看，是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转化为动能，三次实验中小车到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达水平面时动能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（选填“相同”或“不同”）。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68_1#a04f5d855?vcp=1&amp;vis=1&amp;pid=52b9ca815&amp;color=0,0,0&amp;vtp=1&amp;vaab=1&amp;bt=1&amp;bbb=1&amp;hb=1"/>
          <p:cNvSpPr/>
          <p:nvPr/>
        </p:nvSpPr>
        <p:spPr>
          <a:xfrm>
            <a:off x="539496" y="12326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）小车在毛巾表面运动过程中的速度变化量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选填“大于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”“等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”或“小于”）在木板表面运动过程中的速度变化量。</a:t>
            </a:r>
            <a:endParaRPr lang="en-US" altLang="zh-CN" sz="2800" dirty="0"/>
          </a:p>
        </p:txBody>
      </p:sp>
      <p:sp>
        <p:nvSpPr>
          <p:cNvPr id="3" name="QB_9_AN.1_1#a04f5d855.blank?vcp=1&amp;vis=1&amp;pid=52b9ca815&amp;color=0,0,0&amp;vpa=21&amp;vtp=1&amp;vaab=1&amp;bbb=1"/>
          <p:cNvSpPr/>
          <p:nvPr/>
        </p:nvSpPr>
        <p:spPr>
          <a:xfrm>
            <a:off x="7839614" y="120218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等于</a:t>
            </a:r>
            <a:endParaRPr lang="en-US" altLang="zh-CN" sz="2800" dirty="0"/>
          </a:p>
        </p:txBody>
      </p:sp>
      <p:sp>
        <p:nvSpPr>
          <p:cNvPr id="4" name="QC_9_BD.70_1#9d8ab0e62?vcp=1&amp;vis=1&amp;pid=52b9ca815&amp;color=0,0,0&amp;vtp=1&amp;vaab=1&amp;bbb=1&amp;hb=1"/>
          <p:cNvSpPr/>
          <p:nvPr/>
        </p:nvSpPr>
        <p:spPr>
          <a:xfrm>
            <a:off x="539496" y="250755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（2）本实验中关于“水平面完全光滑”时小车运动情况的结论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，是在分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析实验现象的基础上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，经过科学推理得出的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。下列得出实验结论的过程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与此相同的是(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9_AN.71_1#9d8ab0e62.bracket?vcp=1&amp;vis=1&amp;pid=52b9ca815&amp;color=0,0,0&amp;vpa=22&amp;vtp=1&amp;vaab=1"/>
          <p:cNvSpPr/>
          <p:nvPr/>
        </p:nvSpPr>
        <p:spPr>
          <a:xfrm>
            <a:off x="2950114" y="378961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9_BD.70_2#9d8ab0e62.choices?vcp=1&amp;vis=1&amp;pid=52b9ca815&amp;color=0,0,0&amp;vtp=1&amp;vaab=1&amp;bbb=1"/>
          <p:cNvSpPr/>
          <p:nvPr/>
        </p:nvSpPr>
        <p:spPr>
          <a:xfrm>
            <a:off x="539496" y="44379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.探究影响压力作用效果的因素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.用小磁针探究磁体周围的磁场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C.探究声音能否在真空中传播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.探究动能大小与物体质量的关系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72_1#0f0f09836?sp=1&amp;vcp=1&amp;vis=1&amp;pid=52b9ca815&amp;color=0,0,0&amp;vtp=1&amp;vaab=1&amp;bt=1&amp;bbb=1&amp;hb=1"/>
          <p:cNvSpPr/>
          <p:nvPr/>
        </p:nvSpPr>
        <p:spPr>
          <a:xfrm>
            <a:off x="539496" y="21980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（3）实验中通过改变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来改变小车所受的阻力大小。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小车从斜面上滑下，从能量角度来看，是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转化为动能，三次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实验中小车到达水平面时动能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（选填“相同”或“不同”）。</a:t>
            </a:r>
            <a:endParaRPr lang="en-US" altLang="zh-CN" sz="2800" dirty="0"/>
          </a:p>
        </p:txBody>
      </p:sp>
      <p:sp>
        <p:nvSpPr>
          <p:cNvPr id="3" name="QB_9_AN.73_1#0f0f09836.blank?vcp=1&amp;vis=1&amp;pid=52b9ca815&amp;color=0,0,0&amp;vpa=23&amp;vtp=1&amp;vaab=1&amp;bbb=1"/>
          <p:cNvSpPr/>
          <p:nvPr/>
        </p:nvSpPr>
        <p:spPr>
          <a:xfrm>
            <a:off x="3928015" y="2167604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接触面的粗糙程度</a:t>
            </a:r>
            <a:endParaRPr lang="en-US" altLang="zh-CN" sz="2800" dirty="0"/>
          </a:p>
        </p:txBody>
      </p:sp>
      <p:sp>
        <p:nvSpPr>
          <p:cNvPr id="4" name="QB_9_AN.74_1#0f0f09836.blank?vcp=1&amp;vis=1&amp;pid=52b9ca815&amp;color=0,0,0&amp;vpa=24&amp;vtp=1&amp;vaab=1&amp;bbb=1"/>
          <p:cNvSpPr/>
          <p:nvPr/>
        </p:nvSpPr>
        <p:spPr>
          <a:xfrm>
            <a:off x="7077364" y="285497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重力势能</a:t>
            </a:r>
            <a:endParaRPr lang="en-US" altLang="zh-CN" sz="2800" dirty="0"/>
          </a:p>
        </p:txBody>
      </p:sp>
      <p:sp>
        <p:nvSpPr>
          <p:cNvPr id="5" name="QB_9_AN.75_1#0f0f09836.blank?vcp=1&amp;vis=1&amp;pid=52b9ca815&amp;color=0,0,0&amp;vpa=25&amp;vtp=1&amp;vaab=1&amp;bbb=1"/>
          <p:cNvSpPr/>
          <p:nvPr/>
        </p:nvSpPr>
        <p:spPr>
          <a:xfrm>
            <a:off x="5223414" y="346300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a8789f742?vcp=1&amp;pid=e523722c9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请完成第177~179页【备考练习】习题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53a852891.fixed?vcp=1&amp;pid=339c2844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牛顿第一定律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二力平衡</a:t>
            </a:r>
            <a:endParaRPr lang="en-US" altLang="zh-CN" sz="4000" dirty="0"/>
          </a:p>
        </p:txBody>
      </p:sp>
      <p:sp>
        <p:nvSpPr>
          <p:cNvPr id="3" name="C_5_BD#53a852891.fixed?vcp=1&amp;pid=339c28441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牛顿第一定律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二力平衡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6dea563e?vcp=1&amp;pid=2575eb9b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/>
          </a:p>
        </p:txBody>
      </p:sp>
      <p:sp>
        <p:nvSpPr>
          <p:cNvPr id="3" name="QB_7_BD.1_1#0a21b2cc9?vcp=1&amp;vis=1&amp;pid=d6dea563e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牛顿第一定律是在大量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的基础上通过推理而概括出来的，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选填“能”或“不能”）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用实验直接验证。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在探究阻力对物体运动的影响时，要使小车从同一斜面的同一高度滑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下是为了保证小车到达水平面时获得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的初速度。</a:t>
            </a:r>
            <a:endParaRPr lang="en-US" altLang="zh-CN" sz="2800" dirty="0"/>
          </a:p>
        </p:txBody>
      </p:sp>
      <p:sp>
        <p:nvSpPr>
          <p:cNvPr id="4" name="QB_7_AN.1_1#0a21b2cc9.blank?vcp=1&amp;vis=1&amp;pid=d6dea563e&amp;color=0,0,0&amp;vpa=1&amp;vtp=1&amp;vaab=1&amp;bbb=1"/>
          <p:cNvSpPr/>
          <p:nvPr/>
        </p:nvSpPr>
        <p:spPr>
          <a:xfrm>
            <a:off x="4372515" y="123676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经验事实</a:t>
            </a:r>
            <a:endParaRPr lang="en-US" altLang="zh-CN" sz="2800" dirty="0"/>
          </a:p>
        </p:txBody>
      </p:sp>
      <p:sp>
        <p:nvSpPr>
          <p:cNvPr id="5" name="QB_7_AN.2_1#0a21b2cc9.blank?vcp=1&amp;vis=1&amp;pid=d6dea563e&amp;color=0,0,0&amp;vpa=2&amp;vtp=1&amp;vaab=1&amp;bbb=1"/>
          <p:cNvSpPr/>
          <p:nvPr/>
        </p:nvSpPr>
        <p:spPr>
          <a:xfrm>
            <a:off x="549815" y="18844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</a:t>
            </a:r>
            <a:endParaRPr lang="en-US" altLang="zh-CN" sz="2800" dirty="0"/>
          </a:p>
        </p:txBody>
      </p:sp>
      <p:sp>
        <p:nvSpPr>
          <p:cNvPr id="7" name="QB_7_AN.5_1#0a21b2cc9.blank?vcp=1&amp;vis=1&amp;pid=d6dea563e&amp;color=0,0,0&amp;vpa=3&amp;vtp=1&amp;vaab=1&amp;bbb=1"/>
          <p:cNvSpPr/>
          <p:nvPr/>
        </p:nvSpPr>
        <p:spPr>
          <a:xfrm>
            <a:off x="6239415" y="315890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c060624f?vcp=1&amp;pid=53a852891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111_1#881c3a483?vcp=1&amp;vis=1&amp;pid=ac060624f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（2024·广西百色·模拟）下列做法中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，属于防止惯性带来危害的是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12_1#881c3a483.bracket?vcp=1&amp;vis=1&amp;pid=ac060624f&amp;color=0,0,0&amp;vpa=34&amp;vtp=1&amp;vaab=1"/>
          <p:cNvSpPr/>
          <p:nvPr/>
        </p:nvSpPr>
        <p:spPr>
          <a:xfrm>
            <a:off x="816515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11_2#881c3a483.choices?vcp=1&amp;vis=1&amp;pid=ac060624f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.拍打衣服除去灰尘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.跳远时要快速助跑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C.行车时要保持车距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.将盆中的水泼出去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3_1#0af0d0be5?vcp=1&amp;vis=1&amp;pid=ac060624f&amp;color=0,0,0&amp;mp=1&amp;vtp=1&amp;vaab=1&amp;bt=1&amp;bbb=1&amp;h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（2024·四川乐山·模拟）关于牛顿第一定律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，下列说法正确的是 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14_1#0af0d0be5.bracket?vcp=1&amp;vis=1&amp;pid=ac060624f&amp;color=0,0,0&amp;mp=1&amp;vpa=35&amp;vtp=1&amp;vaab=1"/>
          <p:cNvSpPr/>
          <p:nvPr/>
        </p:nvSpPr>
        <p:spPr>
          <a:xfrm>
            <a:off x="11011439" y="18301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13_2#0af0d0be5.choices?vcp=1&amp;vis=1&amp;pid=ac060624f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A.速度大的物体惯性大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.跳远运动员快速助跑，是为了利用自身的惯性以提高成绩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.力是维持物体运动的原因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.物体在没有受到力的作用时就一定处于静止状态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5_1#03f38d833?vcp=1&amp;vis=1&amp;pid=ac060624f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（2024·广西贺州·模拟）踢出去的足球在水平草地上滚动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，最后停下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下列分析正确的是(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16_1#03f38d833.bracket?vcp=1&amp;vis=1&amp;pid=ac060624f&amp;color=0,0,0&amp;vpa=36&amp;vtp=1&amp;vaab=1"/>
          <p:cNvSpPr/>
          <p:nvPr/>
        </p:nvSpPr>
        <p:spPr>
          <a:xfrm>
            <a:off x="4372515" y="21563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115_2#03f38d833.choices?vcp=1&amp;vis=1&amp;pid=ac060624f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A.球最后停下来是因为失去了惯性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.球受到的重力和球对草地的压力是一对相互作用力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.球对草地的压力和草地对球的支持力是一对平衡力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.球受到的重力和草地对球的支持力是一对平衡力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7_1#fe6b45ee3?vcp=1&amp;vis=1&amp;pid=ac060624f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（2024·广西梧州·模拟）小玲在做家务时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，用平行于水平地面的力推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，但没有推动。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18_1#fe6b45ee3.bracket?vcp=1&amp;vis=1&amp;pid=ac060624f&amp;color=0,0,0&amp;vpa=37&amp;vtp=1&amp;vaab=1"/>
          <p:cNvSpPr/>
          <p:nvPr/>
        </p:nvSpPr>
        <p:spPr>
          <a:xfrm>
            <a:off x="6861714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17_2#fe6b45ee3.choices?vcp=1&amp;vis=1&amp;pid=ac060624f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A.人对沙发的推力小于地面对沙发的摩擦力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.人对沙发的推力与沙发对人的作用力是一对平衡力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.沙发受到的重力与地面对沙发的支持力是一对平衡力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.沙发对地面的压力与地面对人的支持力是一对相互作用力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19_1#639ba768e?iti=36&amp;htil=9&amp;vcp=1&amp;vis=1&amp;pid=ac060624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0477" y="898906"/>
            <a:ext cx="4005072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9_2#639ba768e?iti=36&amp;htil=9&amp;vcp=1&amp;vis=1&amp;pid=ac060624f&amp;color=0,0,0&amp;vtp=1&amp;vaab=1&amp;bbb=1"/>
          <p:cNvSpPr/>
          <p:nvPr/>
        </p:nvSpPr>
        <p:spPr>
          <a:xfrm>
            <a:off x="9019132" y="271754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图B8-1</a:t>
            </a:r>
            <a:endParaRPr lang="en-US" altLang="zh-CN" sz="2800" dirty="0"/>
          </a:p>
        </p:txBody>
      </p:sp>
      <p:sp>
        <p:nvSpPr>
          <p:cNvPr id="4" name="QC_7_BD.119_3#639ba768e?htil=9&amp;sp=1&amp;vcp=1&amp;vis=1&amp;pid=ac060624f&amp;color=0,0,0&amp;vtp=1&amp;vaab=1&amp;bt=1&amp;bbb=1&amp;hb=1&amp;hs=1"/>
          <p:cNvSpPr/>
          <p:nvPr/>
        </p:nvSpPr>
        <p:spPr>
          <a:xfrm>
            <a:off x="539496" y="880618"/>
            <a:ext cx="696772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（2024·四川内江·模拟）如图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B8-1所示的小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，将书和直尺叠放在水平桌面上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手用力压住课本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，另一只手抽出直尺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20_1#639ba768e.bracket?vcp=1&amp;vis=1&amp;pid=ac060624f&amp;color=0,0,0&amp;vpa=38&amp;vtp=1&amp;vaab=1"/>
          <p:cNvSpPr/>
          <p:nvPr/>
        </p:nvSpPr>
        <p:spPr>
          <a:xfrm>
            <a:off x="2950114" y="281038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119_4#639ba768e.choices?vcp=1&amp;vis=1&amp;pid=ac060624f&amp;color=0,0,0&amp;vtp=1&amp;vaab=1&amp;bbb=1&amp;hs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A.当手压课本的力增大时，抽出直尺所需的力将变大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.手对书的压力和书对手的支持力是一对平衡力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.书受到的重力和直尺对书的支持力是一对平衡力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.当直尺水平向左抽出时，书受到直尺对它水平向右的摩擦力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1_1#3a92d4cf3?vcp=1&amp;vis=1&amp;pid=ac060624f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（2024·广西河池·模拟）观察、实验、推理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、归纳等是进行科学探究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的基本方法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。伽利略通过观察和实验发现摆球的运动规律：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悬线越长，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摆球的摆动越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选填“快”或“慢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”）；牛顿在总结前人研究成果的基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础上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，进一步推理、归纳出运动和力的规律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：一切物体在没有受到外力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作用时，总保持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状态或静止状态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22_1#3a92d4cf3.blank?vcp=1&amp;vis=1&amp;pid=ac060624f&amp;color=0,0,0&amp;vpa=39&amp;vtp=1&amp;vaab=1"/>
          <p:cNvSpPr/>
          <p:nvPr/>
        </p:nvSpPr>
        <p:spPr>
          <a:xfrm>
            <a:off x="2683414" y="313026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慢</a:t>
            </a:r>
            <a:endParaRPr lang="en-US" altLang="zh-CN" sz="2800" dirty="0"/>
          </a:p>
        </p:txBody>
      </p:sp>
      <p:sp>
        <p:nvSpPr>
          <p:cNvPr id="4" name="QB_7_AN.123_1#3a92d4cf3.blank?vcp=1&amp;vis=1&amp;pid=ac060624f&amp;color=0,0,0&amp;vpa=40&amp;vtp=1&amp;vaab=1&amp;bbb=1"/>
          <p:cNvSpPr/>
          <p:nvPr/>
        </p:nvSpPr>
        <p:spPr>
          <a:xfrm>
            <a:off x="3039014" y="4404709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匀速直线运动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24_1#5ffb0913d?sp=1&amp;vcp=1&amp;vis=1&amp;pid=ac060624f&amp;color=0,0,0&amp;vtp=1&amp;vaab=1&amp;bt=1&amp;bbb=1&amp;hb=1"/>
          <p:cNvSpPr/>
          <p:nvPr/>
        </p:nvSpPr>
        <p:spPr>
          <a:xfrm>
            <a:off x="539496" y="112985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（2024·广西玉林·模拟）如图B8-2所示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，某同学在劳动基地摘下一个南瓜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并将其放在水平地面上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，请画出南瓜静止在水平地面上时的受力示意图。</a:t>
            </a:r>
            <a:endParaRPr lang="en-US" altLang="zh-CN" sz="2800" spc="-100" dirty="0"/>
          </a:p>
        </p:txBody>
      </p:sp>
      <p:pic>
        <p:nvPicPr>
          <p:cNvPr id="3" name="QO_7_BD.124_2#5ffb0913d?iti=37&amp;htil=10&amp;vcp=1&amp;vis=1&amp;pid=ac060624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5064" y="3122295"/>
            <a:ext cx="3218688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24_3#5ffb0913d?iti=37&amp;htil=10&amp;vcp=1&amp;vis=1&amp;pid=ac060624f&amp;color=0,0,0&amp;vtp=1&amp;vaab=1&amp;bbb=1"/>
          <p:cNvSpPr/>
          <p:nvPr/>
        </p:nvSpPr>
        <p:spPr>
          <a:xfrm>
            <a:off x="2690527" y="5142103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图B8-2</a:t>
            </a:r>
            <a:endParaRPr lang="en-US" altLang="zh-CN" sz="2800" dirty="0"/>
          </a:p>
        </p:txBody>
      </p:sp>
      <p:sp>
        <p:nvSpPr>
          <p:cNvPr id="5" name="QO_7_AN.1_1#5ffb0913d?htil=10&amp;vcp=1&amp;vis=1&amp;pid=ac060624f&amp;color=0,0,0&amp;vtp=1&amp;vaab=1&amp;bbb=1"/>
          <p:cNvSpPr/>
          <p:nvPr/>
        </p:nvSpPr>
        <p:spPr>
          <a:xfrm>
            <a:off x="6080760" y="2405062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如答图B8-1所示</a:t>
            </a:r>
            <a:endParaRPr lang="en-US" altLang="zh-CN" sz="2800" dirty="0"/>
          </a:p>
        </p:txBody>
      </p:sp>
      <p:pic>
        <p:nvPicPr>
          <p:cNvPr id="6" name="QO_7_AN.1_1#5ffb0913d?iti=38&amp;htil=10&amp;vcp=1&amp;vis=1&amp;pid=ac060624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3085719"/>
            <a:ext cx="2368296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AN.1_1#5ffb0913d?iti=38&amp;htil=10&amp;vcp=1&amp;vis=1&amp;pid=ac060624f&amp;color=0,0,0&amp;vtp=1&amp;vaab=1&amp;bbb=1"/>
          <p:cNvSpPr/>
          <p:nvPr/>
        </p:nvSpPr>
        <p:spPr>
          <a:xfrm>
            <a:off x="6531515" y="5142103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答图B8-1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26_1#bee09dffa?sp=1&amp;vcp=1&amp;vis=1&amp;pid=ac060624f&amp;color=0,0,0&amp;vtp=1&amp;vaab=1&amp;bt=1&amp;bbb=1&amp;hb=1"/>
              <p:cNvSpPr/>
              <p:nvPr/>
            </p:nvSpPr>
            <p:spPr>
              <a:xfrm>
                <a:off x="539496" y="81756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（2024·四川凉山·模拟）在水平向右行驶的火车车厢顶端用细线悬挂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一小球，车厢水平地板上放置物块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在某时刻，发现小球向右摆动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如图B8-3所示，请画出此时物块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受力的示意图。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126_1#bee09dffa?sp=1&amp;vcp=1&amp;vis=1&amp;pid=ac060624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1756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3" b="-3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26_2#bee09dffa?iti=39&amp;htil=11&amp;vcp=1&amp;vis=1&amp;pid=ac060624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5296" y="3348863"/>
            <a:ext cx="4096512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26_3#bee09dffa?iti=39&amp;htil=11&amp;vcp=1&amp;vis=1&amp;pid=ac060624f&amp;color=0,0,0&amp;vtp=1&amp;vaab=1&amp;bbb=1"/>
          <p:cNvSpPr/>
          <p:nvPr/>
        </p:nvSpPr>
        <p:spPr>
          <a:xfrm>
            <a:off x="2699671" y="5460111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图B8-3</a:t>
            </a:r>
            <a:endParaRPr lang="en-US" altLang="zh-CN" sz="2800" dirty="0"/>
          </a:p>
        </p:txBody>
      </p:sp>
      <p:sp>
        <p:nvSpPr>
          <p:cNvPr id="5" name="QO_7_AN.1_1#bee09dffa?htil=11&amp;vcp=1&amp;vis=1&amp;pid=ac060624f&amp;color=0,0,0&amp;vtp=1&amp;vaab=1&amp;bbb=1"/>
          <p:cNvSpPr/>
          <p:nvPr/>
        </p:nvSpPr>
        <p:spPr>
          <a:xfrm>
            <a:off x="6080760" y="2668206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如答图B8-2所示</a:t>
            </a:r>
            <a:endParaRPr lang="en-US" altLang="zh-CN" sz="2800" dirty="0"/>
          </a:p>
        </p:txBody>
      </p:sp>
      <p:pic>
        <p:nvPicPr>
          <p:cNvPr id="6" name="QO_7_AN.1_1#bee09dffa?iti=40&amp;htil=11&amp;vcp=1&amp;vis=1&amp;pid=ac060624f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3348863"/>
            <a:ext cx="3483864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AN.1_1#bee09dffa?iti=40&amp;htil=11&amp;vcp=1&amp;vis=1&amp;pid=ac060624f&amp;color=0,0,0&amp;vtp=1&amp;vaab=1&amp;bbb=1"/>
          <p:cNvSpPr/>
          <p:nvPr/>
        </p:nvSpPr>
        <p:spPr>
          <a:xfrm>
            <a:off x="7089299" y="5460111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答图B8-2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0d153db5?vcp=1&amp;pid=53a852891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C_7_BD.128_1#ff6c930ae?iti=41&amp;htil=12&amp;vcp=1&amp;vis=1&amp;pid=a0d153db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6328" y="1285528"/>
            <a:ext cx="4434840" cy="110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128_2#ff6c930ae?iti=41&amp;htil=12&amp;vcp=1&amp;vis=1&amp;pid=a0d153db5&amp;color=0,0,0&amp;vtp=1&amp;vaab=1&amp;bbb=1"/>
          <p:cNvSpPr/>
          <p:nvPr/>
        </p:nvSpPr>
        <p:spPr>
          <a:xfrm>
            <a:off x="8839867" y="2518952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图B8-4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128_3#ff6c930ae?htil=12&amp;sp=1&amp;vcp=1&amp;vis=1&amp;pid=a0d153db5&amp;color=0,0,0&amp;vtp=1&amp;vaab=1&amp;bbb=1&amp;hb=1&amp;hs=1"/>
              <p:cNvSpPr/>
              <p:nvPr/>
            </p:nvSpPr>
            <p:spPr>
              <a:xfrm>
                <a:off x="539496" y="1267240"/>
                <a:ext cx="6537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（2024·四川自贡·模拟）如图B8-4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的水平拉力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拉动木板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在水平地面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上向右做匀速直线运动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相对地面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128_3#ff6c930ae?htil=12&amp;sp=1&amp;vcp=1&amp;vis=1&amp;pid=a0d153db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6537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6" t="-22" r="-1665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128_4#ff6c930ae.choices?vcp=1&amp;vis=1&amp;pid=a0d153db5&amp;color=0,0,0&amp;vtp=1&amp;vaab=1&amp;bbb=1&amp;hs=1"/>
              <p:cNvSpPr/>
              <p:nvPr/>
            </p:nvSpPr>
            <p:spPr>
              <a:xfrm>
                <a:off x="539496" y="371454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A.必须使木板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做匀速运动才能测出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受到的摩擦力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的摩擦力大小为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，方向水平向右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的摩擦力大小为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，方向水平向右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.地面对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的摩擦力大小为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，方向水平向右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128_4#ff6c930ae.choices?vcp=1&amp;vis=1&amp;pid=a0d153db5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14541"/>
                <a:ext cx="11109960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3" b="-2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7_BD.128_3#ff6c930ae?htil=12&amp;sp=1&amp;vcp=1&amp;vis=1&amp;pid=a0d153db5&amp;color=0,0,0&amp;vtp=1&amp;vaab=1&amp;bbb=1&amp;hb=1&amp;hs=1"/>
              <p:cNvSpPr/>
              <p:nvPr/>
            </p:nvSpPr>
            <p:spPr>
              <a:xfrm>
                <a:off x="539995" y="3158154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静止不动，弹簧测力计示数为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7_BD.128_3#ff6c930ae?htil=12&amp;sp=1&amp;vcp=1&amp;vis=1&amp;pid=a0d153db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158154"/>
                <a:ext cx="11112011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2" t="-54" r="4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ff6c930ae?iti=42&amp;htil=13&amp;vcp=1&amp;vis=1&amp;pid=a0d153db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1602" y="572688"/>
            <a:ext cx="2916936" cy="7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ff6c930ae?iti=42&amp;htil=13&amp;vcp=1&amp;vis=1&amp;pid=a0d153db5&amp;color=0,0,0&amp;vtp=1&amp;vaab=1&amp;bbb=1"/>
          <p:cNvSpPr/>
          <p:nvPr/>
        </p:nvSpPr>
        <p:spPr>
          <a:xfrm>
            <a:off x="9596189" y="1440352"/>
            <a:ext cx="1147762" cy="53181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图B8-4</a:t>
            </a:r>
            <a:endParaRPr lang="en-US" altLang="zh-CN" sz="2800" dirty="0"/>
          </a:p>
        </p:txBody>
      </p:sp>
      <p:sp>
        <p:nvSpPr>
          <p:cNvPr id="4" name="QC_7_AS.1_1#ff6c930ae?htil=13&amp;vcp=1&amp;vis=1&amp;pid=a0d153db5&amp;color=0,0,0&amp;vtp=1&amp;vaab=1&amp;bt=1&amp;bbb=1&amp;hb=1&amp;hs=1"/>
          <p:cNvSpPr/>
          <p:nvPr/>
        </p:nvSpPr>
        <p:spPr>
          <a:xfrm>
            <a:off x="539496" y="554400"/>
            <a:ext cx="8065008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在拉动A的过程中，B相对地面静止，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B受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到的摩擦力与弹簧测力计对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的拉力是一对平衡力，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所以无论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A是否做匀速直线运动，都可测得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B受到的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ff6c930ae?htil=13&amp;vcp=1&amp;vis=1&amp;pid=a0d153db5&amp;color=0,0,0&amp;vtp=1&amp;vaab=1&amp;bt=1&amp;bbb=1&amp;hb=1&amp;hs=1"/>
              <p:cNvSpPr/>
              <p:nvPr/>
            </p:nvSpPr>
            <p:spPr>
              <a:xfrm>
                <a:off x="539496" y="2269281"/>
                <a:ext cx="11112011" cy="4096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摩擦力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，选项A错误。由题意知弹簧测力计对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B的拉力为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弹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，方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向水平向左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B受到的摩擦力与弹簧测力计对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的拉力是一对平衡力，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A对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B的摩擦力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弹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，方向水平向右，选项B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正确。A对B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的摩擦力与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B对A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的摩擦力是一对相互作用力，所以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B对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A的摩擦力大小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，方向水平向左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，选项C错误。A匀速向右运动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地面对A的摩擦力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水平向左，A受到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三个力的作用且处于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平衡状态，则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，选项D错误。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ff6c930ae?htil=13&amp;vcp=1&amp;vis=1&amp;pid=a0d153db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69281"/>
                <a:ext cx="11112011" cy="4096957"/>
              </a:xfrm>
              <a:prstGeom prst="rect">
                <a:avLst/>
              </a:prstGeom>
              <a:blipFill rotWithShape="1">
                <a:blip r:embed="rId4"/>
                <a:stretch>
                  <a:fillRect l="-3" t="-10" r="-630" b="-1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129_1#ff6c930ae.bracket?vcp=1&amp;vis=1&amp;pid=a0d153db5&amp;color=0,0,0&amp;vpa=41&amp;vtp=1&amp;vaab=1"/>
          <p:cNvSpPr/>
          <p:nvPr/>
        </p:nvSpPr>
        <p:spPr>
          <a:xfrm>
            <a:off x="10170070" y="5798421"/>
            <a:ext cx="129803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_1#624e215c3?vcp=1&amp;vis=1&amp;pid=d6dea563e&amp;color=0,0,0&amp;vtp=1&amp;vaab=1&amp;bt=1&amp;bbb=1"/>
          <p:cNvSpPr/>
          <p:nvPr/>
        </p:nvSpPr>
        <p:spPr>
          <a:xfrm>
            <a:off x="539496" y="151355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下列示例中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，利用惯性的有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，防止惯性的危害的有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.跳远运动员助跑起跳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.甩去雨伞上的水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.踢出去的足球能继续飞行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.乘车时系好安全带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.开车时要保持车距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7_1#624e215c3.blank?vcp=1&amp;vis=1&amp;pid=d6dea563e&amp;color=0,0,0&amp;vpa=4&amp;vtp=1&amp;vaab=1&amp;bbb=1"/>
              <p:cNvSpPr/>
              <p:nvPr/>
            </p:nvSpPr>
            <p:spPr>
              <a:xfrm>
                <a:off x="5109908" y="1610518"/>
                <a:ext cx="8207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ABC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7_1#624e215c3.blank?vcp=1&amp;vis=1&amp;pid=d6dea563e&amp;color=0,0,0&amp;vpa=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9908" y="1610518"/>
                <a:ext cx="820738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8" t="-39" r="46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8_1#624e215c3.blank?vcp=1&amp;vis=1&amp;pid=d6dea563e&amp;color=0,0,0&amp;vpa=5&amp;vtp=1&amp;vaab=1&amp;bbb=1"/>
              <p:cNvSpPr/>
              <p:nvPr/>
            </p:nvSpPr>
            <p:spPr>
              <a:xfrm>
                <a:off x="9567607" y="1610518"/>
                <a:ext cx="62071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8_1#624e215c3.blank?vcp=1&amp;vis=1&amp;pid=d6dea563e&amp;color=0,0,0&amp;vpa=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7607" y="1610518"/>
                <a:ext cx="62071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0" t="-39" r="61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1_1#5e424e0b4?sp=1&amp;vcp=1&amp;vis=1&amp;pid=a0d153db5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（2024·广西贵港·模拟）（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B8-5是足球赛场上中国女足运动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员射门的场景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32_1#5e424e0b4.bracket?vcp=1&amp;vis=1&amp;pid=a0d153db5&amp;color=0,0,0&amp;vpa=42&amp;vtp=1&amp;vaab=1&amp;bbb=1"/>
          <p:cNvSpPr/>
          <p:nvPr/>
        </p:nvSpPr>
        <p:spPr>
          <a:xfrm>
            <a:off x="6125115" y="2156333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BC</a:t>
            </a:r>
            <a:endParaRPr lang="en-US" altLang="zh-CN" sz="2800" dirty="0"/>
          </a:p>
        </p:txBody>
      </p:sp>
      <p:pic>
        <p:nvPicPr>
          <p:cNvPr id="4" name="QC_7_BD.131_2#5e424e0b4?iti=43&amp;htil=14&amp;vcp=1&amp;vis=1&amp;pid=a0d153db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2768" y="2858897"/>
            <a:ext cx="1746504" cy="144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31_3#5e424e0b4?iti=43&amp;htil=14&amp;vcp=1&amp;vis=1&amp;pid=a0d153db5&amp;color=0,0,0&amp;vtp=1&amp;vaab=1&amp;bbb=1"/>
          <p:cNvSpPr/>
          <p:nvPr/>
        </p:nvSpPr>
        <p:spPr>
          <a:xfrm>
            <a:off x="9962139" y="4430649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图B8-5</a:t>
            </a:r>
            <a:endParaRPr lang="en-US" altLang="zh-CN" sz="2800" dirty="0"/>
          </a:p>
        </p:txBody>
      </p:sp>
      <p:sp>
        <p:nvSpPr>
          <p:cNvPr id="6" name="QC_7_BD.131_4#5e424e0b4.choices?htil=14&amp;vcp=1&amp;vis=1&amp;pid=a0d153db5&amp;color=0,0,0&amp;vtp=1&amp;vaab=1&amp;bbb=1"/>
          <p:cNvSpPr/>
          <p:nvPr/>
        </p:nvSpPr>
        <p:spPr>
          <a:xfrm>
            <a:off x="539496" y="2804985"/>
            <a:ext cx="923544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A.足球在空中向前做弧线运动时不受重力作用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.足球离脚后能继续运动，是因为足球具有惯性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.踢足球时，脚对足球的力使足球的运动状态发生改变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.踢足球时，脚对足球的力与足球对脚的力是一对平衡力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33_1#15a192bd2?sp=1&amp;vcp=1&amp;vis=1&amp;pid=a0d153db5&amp;color=0,0,0&amp;vtp=1&amp;vaab=1&amp;bt=1&amp;bbb=1&amp;hb=1"/>
          <p:cNvSpPr/>
          <p:nvPr/>
        </p:nvSpPr>
        <p:spPr>
          <a:xfrm>
            <a:off x="615696" y="6080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（2024·贵州遵义·模拟）小江骑自行车时发现，不踩踏脚板，车也能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滑行一段距离。他在不同的路面上多次尝试后猜想：自行车滑行的距离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可能与路面的粗糙程度和车的速度有关。为探究其中的奥秘，他在水平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桌面上搭起一个斜面，用小球做实验，并用毛巾、棉布、木板等改变水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平桌面的粗糙程度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133_2#15a192bd2?iti=44&amp;htil=15&amp;vcp=1&amp;vis=1&amp;pid=a0d153db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7616" y="3271375"/>
            <a:ext cx="3351135" cy="314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33_3#15a192bd2?iti=44&amp;htil=15&amp;vcp=1&amp;vis=1&amp;pid=a0d153db5&amp;color=0,0,0&amp;vtp=1&amp;vaab=1&amp;bbb=1"/>
          <p:cNvSpPr/>
          <p:nvPr/>
        </p:nvSpPr>
        <p:spPr>
          <a:xfrm>
            <a:off x="2866169" y="5832761"/>
            <a:ext cx="1147762" cy="4933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图B8-6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33_2#15a192bd2?iti=44&amp;htil=15&amp;vcp=1&amp;vis=1&amp;pid=a0d153db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84953" y="572687"/>
            <a:ext cx="2016745" cy="189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33_3#15a192bd2?iti=44&amp;htil=15&amp;vcp=1&amp;vis=1&amp;pid=a0d153db5&amp;color=0,0,0&amp;vtp=1&amp;vaab=1&amp;bbb=1"/>
          <p:cNvSpPr/>
          <p:nvPr/>
        </p:nvSpPr>
        <p:spPr>
          <a:xfrm>
            <a:off x="10019444" y="2592051"/>
            <a:ext cx="1147762" cy="4933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图B8-6</a:t>
            </a:r>
            <a:endParaRPr lang="en-US" altLang="zh-CN" sz="2800" dirty="0"/>
          </a:p>
        </p:txBody>
      </p:sp>
      <p:sp>
        <p:nvSpPr>
          <p:cNvPr id="4" name="QB_8_BD.134_1#e8b49b714?htil=15&amp;vcp=1&amp;vis=1&amp;pid=15a192bd2&amp;color=0,0,0&amp;vtp=1&amp;vaab=1&amp;bt=1&amp;bbb=1&amp;hb=1&amp;hs=1"/>
          <p:cNvSpPr/>
          <p:nvPr/>
        </p:nvSpPr>
        <p:spPr>
          <a:xfrm>
            <a:off x="539496" y="554400"/>
            <a:ext cx="8906256" cy="2115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（1）为探究小球滑行距离与水平面粗糙程度的关系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江先后三次将小球从斜面上的同一高度处释放，三次实验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结果如图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B8-6甲所示，小江在此现象的基础上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，通过科学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推理得出结论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：运动的物体如果不受力的作用，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35_1#53fb3fcf7?htil=15&amp;vcp=1&amp;vis=1&amp;pid=15a192bd2&amp;color=0,0,0&amp;vtp=1&amp;vaab=1&amp;bbb=1&amp;hb=1&amp;hs=1"/>
              <p:cNvSpPr/>
              <p:nvPr/>
            </p:nvSpPr>
            <p:spPr>
              <a:xfrm>
                <a:off x="539496" y="3087478"/>
                <a:ext cx="11109960" cy="1569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（2）在（1）的三次实验中，若小球克服毛巾的摩擦力做的功为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小球克服木板的摩擦力做的功为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35_1#53fb3fcf7?htil=15&amp;vcp=1&amp;vis=1&amp;pid=15a192bd2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87478"/>
                <a:ext cx="11109960" cy="1569657"/>
              </a:xfrm>
              <a:prstGeom prst="rect">
                <a:avLst/>
              </a:prstGeom>
              <a:blipFill rotWithShape="1">
                <a:blip r:embed="rId4"/>
                <a:stretch>
                  <a:fillRect l="-3" t="-7" r="3" b="-2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BD.136_1#d5d705b1d?vcp=1&amp;vis=1&amp;pid=15a192bd2&amp;color=0,0,0&amp;vtp=1&amp;vaab=1&amp;bbb=1&amp;hb=1&amp;hs=1"/>
          <p:cNvSpPr/>
          <p:nvPr/>
        </p:nvSpPr>
        <p:spPr>
          <a:xfrm>
            <a:off x="539496" y="4667422"/>
            <a:ext cx="11109960" cy="1569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（3）为了探究小球在水平面上的滑行距离与速度大小的关系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，小江应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该先后三次将小球从斜面的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高度处释放，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比较小球在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粗糙面上滑行的路程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。（均选填“同一”或“不同”）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37_1#057a07b07?vcp=1&amp;vis=1&amp;pid=15a192bd2&amp;color=0,0,0&amp;vtp=1&amp;vaab=1&amp;bt=1&amp;bbb=1&amp;hb=1"/>
          <p:cNvSpPr/>
          <p:nvPr/>
        </p:nvSpPr>
        <p:spPr>
          <a:xfrm>
            <a:off x="539496" y="70862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（4）完成以上实验后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，小江又利用质量不同的铁球将弹簧压缩相同程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度后由静止释放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，撞击同一木块，如图B8-6乙所示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。利用该实验探究超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载带来的安全隐患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，该实验方案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（选填“可行”或“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不可行”）；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若他按此方案操作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，则看到的现象是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138_1#15a192bd2?iti=45&amp;vcp=1&amp;vis=1&amp;pid=15a192b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5748" y="3205385"/>
            <a:ext cx="3017455" cy="272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38_2#15a192bd2?iti=45&amp;vcp=1&amp;vis=1&amp;pid=15a192bd2&amp;color=0,0,0&amp;vtp=1&amp;vaab=1&amp;bbb=1"/>
          <p:cNvSpPr/>
          <p:nvPr/>
        </p:nvSpPr>
        <p:spPr>
          <a:xfrm>
            <a:off x="5520595" y="5865876"/>
            <a:ext cx="11477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图B8-6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39_1#e8b49b714?iti=46&amp;htil=16&amp;vcp=1&amp;vis=1&amp;pid=15a192bd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18681" y="957040"/>
            <a:ext cx="2377440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39_2#e8b49b714?iti=46&amp;htil=16&amp;vcp=1&amp;vis=1&amp;pid=15a192bd2&amp;color=0,0,0&amp;vtp=1&amp;vaab=1&amp;bbb=1"/>
          <p:cNvSpPr/>
          <p:nvPr/>
        </p:nvSpPr>
        <p:spPr>
          <a:xfrm>
            <a:off x="9833520" y="3306032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图B8-6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8_BD.139_3#e8b49b714?htil=16&amp;vcp=1&amp;vis=1&amp;pid=15a192bd2&amp;color=0,0,0&amp;vtp=1&amp;vaab=1&amp;bt=1&amp;bbb=1&amp;hb=1&amp;hs=1"/>
          <p:cNvSpPr/>
          <p:nvPr/>
        </p:nvSpPr>
        <p:spPr>
          <a:xfrm>
            <a:off x="539496" y="938752"/>
            <a:ext cx="85953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为探究小球滑行距离与水平面粗糙程度的关系，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小江先后三次将小球从斜面上的同一高度处释放，三次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实验结果如图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B8-6甲所示，小江在此现象的基础上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过科学推理得出结论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运动的物体如果不受力的作用，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8_AN.1_1#e8b49b714.blank?vcp=1&amp;vis=1&amp;pid=15a192bd2&amp;color=0,0,0&amp;vpa=43&amp;vtp=1&amp;vaab=1&amp;bbb=1"/>
          <p:cNvSpPr/>
          <p:nvPr/>
        </p:nvSpPr>
        <p:spPr>
          <a:xfrm>
            <a:off x="905415" y="3478117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做匀速直线运动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141_1#53fb3fcf7?htil=16&amp;vcp=1&amp;vis=1&amp;pid=15a192bd2&amp;color=0,0,0&amp;vtp=1&amp;vaab=1&amp;bbb=1&amp;hb=1&amp;hs=1"/>
              <p:cNvSpPr/>
              <p:nvPr/>
            </p:nvSpPr>
            <p:spPr>
              <a:xfrm>
                <a:off x="539496" y="407209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（2）在（1）的三次实验中，若小球克服毛巾的摩擦力做的功为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小球克服木板的摩擦力做的功为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8_BD.141_1#53fb3fcf7?htil=16&amp;vcp=1&amp;vis=1&amp;pid=15a192bd2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72096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26" r="3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N.142_1#53fb3fcf7.blank?vcp=1&amp;vis=1&amp;pid=15a192bd2&amp;color=0,0,0&amp;vpa=44&amp;vtp=1&amp;vaab=1&amp;bbb=1"/>
              <p:cNvSpPr/>
              <p:nvPr/>
            </p:nvSpPr>
            <p:spPr>
              <a:xfrm>
                <a:off x="7182993" y="4812950"/>
                <a:ext cx="4460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8_AN.142_1#53fb3fcf7.blank?vcp=1&amp;vis=1&amp;pid=15a192bd2&amp;color=0,0,0&amp;vpa=4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2993" y="4812950"/>
                <a:ext cx="446088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14" t="-71" r="43" b="-7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43_1#d5d705b1d?iti=47&amp;htil=17&amp;vcp=1&amp;vis=1&amp;pid=15a192bd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3264" y="572688"/>
            <a:ext cx="3319272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43_2#d5d705b1d?iti=47&amp;htil=17&amp;vcp=1&amp;vis=1&amp;pid=15a192bd2&amp;color=0,0,0&amp;vtp=1&amp;vaab=1&amp;bbb=1"/>
          <p:cNvSpPr/>
          <p:nvPr/>
        </p:nvSpPr>
        <p:spPr>
          <a:xfrm>
            <a:off x="9389018" y="373549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图B8-6</a:t>
            </a:r>
            <a:endParaRPr lang="en-US" altLang="zh-CN" sz="2800" dirty="0"/>
          </a:p>
        </p:txBody>
      </p:sp>
      <p:sp>
        <p:nvSpPr>
          <p:cNvPr id="4" name="QB_8_BD.143_3#d5d705b1d?htil=17&amp;vcp=1&amp;vis=1&amp;pid=15a192bd2&amp;color=0,0,0&amp;vtp=1&amp;vaab=1&amp;bt=1&amp;bbb=1&amp;hb=1&amp;hs=1"/>
          <p:cNvSpPr/>
          <p:nvPr/>
        </p:nvSpPr>
        <p:spPr>
          <a:xfrm>
            <a:off x="539496" y="554400"/>
            <a:ext cx="765352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）为了探究小球在水平面上的滑行距离与速度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大小的关系，小江应该先后三次将小球从斜面的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高度处释放，比较小球在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粗糙面上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滑行的路程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。（均选填“同一”或“不同”）</a:t>
            </a:r>
            <a:endParaRPr lang="en-US" altLang="zh-CN" sz="2800" dirty="0"/>
          </a:p>
        </p:txBody>
      </p:sp>
      <p:sp>
        <p:nvSpPr>
          <p:cNvPr id="5" name="QB_8_AN.1_1#d5d705b1d.blank?vcp=1&amp;vis=1&amp;pid=15a192bd2&amp;color=0,0,0&amp;vpa=45&amp;vtp=1&amp;vaab=1&amp;bbb=1"/>
          <p:cNvSpPr/>
          <p:nvPr/>
        </p:nvSpPr>
        <p:spPr>
          <a:xfrm>
            <a:off x="549815" y="18193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</a:t>
            </a:r>
            <a:endParaRPr lang="en-US" altLang="zh-CN" sz="2800" dirty="0"/>
          </a:p>
        </p:txBody>
      </p:sp>
      <p:sp>
        <p:nvSpPr>
          <p:cNvPr id="6" name="QB_8_AN.2_1#d5d705b1d.blank?vcp=1&amp;vis=1&amp;pid=15a192bd2&amp;color=0,0,0&amp;vpa=46&amp;vtp=1&amp;vaab=1&amp;bbb=1"/>
          <p:cNvSpPr/>
          <p:nvPr/>
        </p:nvSpPr>
        <p:spPr>
          <a:xfrm>
            <a:off x="5528215" y="18193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同一</a:t>
            </a:r>
            <a:endParaRPr lang="en-US" altLang="zh-CN" sz="2800" dirty="0"/>
          </a:p>
        </p:txBody>
      </p:sp>
      <p:sp>
        <p:nvSpPr>
          <p:cNvPr id="7" name="QB_8_BD.146_1#057a07b07?htil=17&amp;vcp=1&amp;vis=1&amp;pid=15a192bd2&amp;color=0,0,0&amp;vtp=1&amp;vaab=1&amp;bbb=1&amp;hb=1&amp;hs=1"/>
          <p:cNvSpPr/>
          <p:nvPr/>
        </p:nvSpPr>
        <p:spPr>
          <a:xfrm>
            <a:off x="539496" y="3125832"/>
            <a:ext cx="765352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（4）完成以上实验后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，小江又利用质量不同的铁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球将弹簧压缩相同程度后由静止释放，撞击同一</a:t>
            </a:r>
            <a:endParaRPr lang="en-US" altLang="zh-CN" sz="2800" dirty="0"/>
          </a:p>
        </p:txBody>
      </p:sp>
      <p:sp>
        <p:nvSpPr>
          <p:cNvPr id="8" name="QB_8_AN.147_1#057a07b07.blank?vcp=1&amp;vis=1&amp;pid=15a192bd2&amp;color=0,0,0&amp;vpa=47&amp;vtp=1&amp;vaab=1&amp;bbb=1"/>
          <p:cNvSpPr/>
          <p:nvPr/>
        </p:nvSpPr>
        <p:spPr>
          <a:xfrm>
            <a:off x="1261015" y="5020037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不可行</a:t>
            </a:r>
            <a:endParaRPr lang="en-US" altLang="zh-CN" sz="2800" dirty="0"/>
          </a:p>
        </p:txBody>
      </p:sp>
      <p:sp>
        <p:nvSpPr>
          <p:cNvPr id="9" name="QB_8_AN.148_1#057a07b07.blank?vcp=1&amp;vis=1&amp;pid=15a192bd2&amp;color=0,0,0&amp;vpa=48&amp;vtp=1&amp;vaab=1&amp;bbb=1"/>
          <p:cNvSpPr/>
          <p:nvPr/>
        </p:nvSpPr>
        <p:spPr>
          <a:xfrm>
            <a:off x="1972214" y="5646782"/>
            <a:ext cx="4170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木块最终移动的距离相同</a:t>
            </a:r>
            <a:endParaRPr lang="en-US" altLang="zh-CN" sz="2800" dirty="0"/>
          </a:p>
        </p:txBody>
      </p:sp>
      <p:sp>
        <p:nvSpPr>
          <p:cNvPr id="10" name="QB_8_BD.146_1#057a07b07?htil=17&amp;vcp=1&amp;vis=1&amp;pid=15a192bd2&amp;color=0,0,0&amp;vtp=1&amp;vaab=1&amp;bbb=1&amp;hb=1&amp;hs=1"/>
          <p:cNvSpPr/>
          <p:nvPr/>
        </p:nvSpPr>
        <p:spPr>
          <a:xfrm>
            <a:off x="539496" y="4402817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木块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，如图B8-6乙所示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。利用该实验探究超载带来的安全隐患，该实验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方案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可行” 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“不可行”）；若他按此方案操作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，则看到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的现象是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49_1#8e5a90240?iti=48&amp;htil=18&amp;vcp=1&amp;vis=1&amp;pid=a0d153db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7014" y="1881886"/>
            <a:ext cx="4059936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49_2#8e5a90240?iti=48&amp;htil=18&amp;vcp=1&amp;vis=1&amp;pid=a0d153db5&amp;color=0,0,0&amp;vtp=1&amp;vaab=1&amp;bbb=1"/>
          <p:cNvSpPr/>
          <p:nvPr/>
        </p:nvSpPr>
        <p:spPr>
          <a:xfrm>
            <a:off x="9023101" y="388340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图B8-7</a:t>
            </a:r>
            <a:endParaRPr lang="en-US" altLang="zh-CN" sz="2800" dirty="0"/>
          </a:p>
        </p:txBody>
      </p:sp>
      <p:sp>
        <p:nvSpPr>
          <p:cNvPr id="4" name="QO_7_BD.149_3#8e5a90240?htil=18&amp;sp=1&amp;vcp=1&amp;vis=1&amp;pid=a0d153db5&amp;color=0,0,0&amp;vtp=1&amp;vaab=1&amp;bt=1&amp;bbb=1&amp;hb=1"/>
          <p:cNvSpPr/>
          <p:nvPr/>
        </p:nvSpPr>
        <p:spPr>
          <a:xfrm>
            <a:off x="539496" y="1863598"/>
            <a:ext cx="69220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（2024·云南丽江·模拟）在探究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“二力平衡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”的实验中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，小明同学采用的实验装置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B8-7所示。</a:t>
            </a:r>
            <a:endParaRPr lang="en-US" altLang="zh-CN" sz="2800" dirty="0"/>
          </a:p>
        </p:txBody>
      </p:sp>
      <p:sp>
        <p:nvSpPr>
          <p:cNvPr id="5" name="QB_8_BD.150_1#2a27babed?htil=18&amp;vcp=1&amp;vis=1&amp;pid=8e5a90240&amp;color=0,0,0&amp;vtp=1&amp;vaab=1&amp;bbb=1&amp;hb=1"/>
          <p:cNvSpPr/>
          <p:nvPr/>
        </p:nvSpPr>
        <p:spPr>
          <a:xfrm>
            <a:off x="539496" y="3787330"/>
            <a:ext cx="69220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（1）当物体处于静止状态或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状态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时我们认为它受到的力是相互平衡的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1_1#67f5a21dd?vcp=1&amp;vis=1&amp;pid=8e5a90240&amp;color=0,0,0&amp;mp=1&amp;vtp=1&amp;vaab=1&amp;bt=1&amp;bbb=1&amp;hb=1"/>
          <p:cNvSpPr/>
          <p:nvPr/>
        </p:nvSpPr>
        <p:spPr>
          <a:xfrm>
            <a:off x="539496" y="554400"/>
            <a:ext cx="11109960" cy="3280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（2）实验时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，小明发现当向左盘和右盘同时加入一个相等质量的砝码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，木块处于静止状态，此时木块在水平方向受到两个力的作用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，这些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力是平衡的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。小明再把右盘中的砝码换成一个较重的砝码时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，发现木块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仍然处于静止状态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，出现这种现象的原因是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，这时木块在水平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方向受到的力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（选填“平衡”或“不平衡”）；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要避免这种现象，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请你对该实验装置提出改进意见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152_1#8e5a90240?iti=49&amp;vcp=1&amp;vis=1&amp;pid=8e5a9024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0792" y="3916344"/>
            <a:ext cx="4096512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52_2#8e5a90240?iti=49&amp;vcp=1&amp;vis=1&amp;pid=8e5a90240&amp;color=0,0,0&amp;vtp=1&amp;vaab=1&amp;bbb=1"/>
          <p:cNvSpPr/>
          <p:nvPr/>
        </p:nvSpPr>
        <p:spPr>
          <a:xfrm>
            <a:off x="5525167" y="5917864"/>
            <a:ext cx="1147762" cy="4966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图B8-7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3_1#063212173?vcp=1&amp;vis=1&amp;pid=8e5a90240&amp;color=0,0,0&amp;vtp=1&amp;vaab=1&amp;bt=1&amp;bbb=1&amp;hb=1"/>
          <p:cNvSpPr/>
          <p:nvPr/>
        </p:nvSpPr>
        <p:spPr>
          <a:xfrm>
            <a:off x="539496" y="147342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（3）某同学认为：物体在平衡力的作用下，其机械能可能会增大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的观点是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（选填“正确”或“错误”）的。</a:t>
            </a:r>
            <a:endParaRPr lang="en-US" altLang="zh-CN" sz="2800" dirty="0"/>
          </a:p>
        </p:txBody>
      </p:sp>
      <p:pic>
        <p:nvPicPr>
          <p:cNvPr id="3" name="QO_7_BD.154_1#8e5a90240?iti=50&amp;vcp=1&amp;vis=1&amp;pid=8e5a9024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0792" y="2810351"/>
            <a:ext cx="4096512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54_2#8e5a90240?iti=50&amp;vcp=1&amp;vis=1&amp;pid=8e5a90240&amp;color=0,0,0&amp;vtp=1&amp;vaab=1&amp;bbb=1"/>
          <p:cNvSpPr/>
          <p:nvPr/>
        </p:nvSpPr>
        <p:spPr>
          <a:xfrm>
            <a:off x="5525167" y="4811871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图B8-7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5_1#2a27babed?iti=51&amp;htil=19&amp;vcp=1&amp;vis=1&amp;pid=8e5a9024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1553" y="739902"/>
            <a:ext cx="3282696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55_2#2a27babed?iti=51&amp;htil=19&amp;vcp=1&amp;vis=1&amp;pid=8e5a90240&amp;color=0,0,0&amp;vtp=1&amp;vaab=1&amp;bbb=1"/>
          <p:cNvSpPr/>
          <p:nvPr/>
        </p:nvSpPr>
        <p:spPr>
          <a:xfrm>
            <a:off x="9389021" y="2379091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图B8-7</a:t>
            </a:r>
            <a:endParaRPr lang="en-US" altLang="zh-CN" sz="2800" dirty="0"/>
          </a:p>
        </p:txBody>
      </p:sp>
      <p:sp>
        <p:nvSpPr>
          <p:cNvPr id="4" name="QB_8_BD.155_3#2a27babed?htil=19&amp;vcp=1&amp;vis=1&amp;pid=8e5a90240&amp;color=0,0,0&amp;vtp=1&amp;vaab=1&amp;bt=1&amp;bbb=1&amp;hb=1&amp;hs=1"/>
          <p:cNvSpPr/>
          <p:nvPr/>
        </p:nvSpPr>
        <p:spPr>
          <a:xfrm>
            <a:off x="539496" y="602742"/>
            <a:ext cx="76992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）当物体处于静止状态或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状态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时我们认为它受到的力是相互平衡的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2a27babed.blank?vcp=1&amp;vis=1&amp;pid=8e5a90240&amp;color=0,0,0&amp;vpa=49&amp;vtp=1&amp;vaab=1&amp;bbb=1"/>
          <p:cNvSpPr/>
          <p:nvPr/>
        </p:nvSpPr>
        <p:spPr>
          <a:xfrm>
            <a:off x="4994815" y="572262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匀速直线运动</a:t>
            </a:r>
            <a:endParaRPr lang="en-US" altLang="zh-CN" sz="2800" dirty="0"/>
          </a:p>
        </p:txBody>
      </p:sp>
      <p:sp>
        <p:nvSpPr>
          <p:cNvPr id="6" name="QB_8_BD.157_1#67f5a21dd?htil=19&amp;vcp=1&amp;vis=1&amp;pid=8e5a90240&amp;color=0,0,0&amp;vtp=1&amp;vaab=1&amp;bbb=1&amp;hb=1&amp;hs=1"/>
          <p:cNvSpPr/>
          <p:nvPr/>
        </p:nvSpPr>
        <p:spPr>
          <a:xfrm>
            <a:off x="539496" y="1877631"/>
            <a:ext cx="76992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（2）实验时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，小明发现当向左盘和右盘同时加入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一个相等质量的砝码时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，木块处于静止状态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</a:t>
            </a:r>
            <a:endParaRPr lang="en-US" altLang="zh-CN" sz="2800" dirty="0"/>
          </a:p>
        </p:txBody>
      </p:sp>
      <p:sp>
        <p:nvSpPr>
          <p:cNvPr id="7" name="QB_8_AN.158_1#67f5a21dd.blank?vcp=1&amp;vis=1&amp;pid=8e5a90240&amp;color=0,0,0&amp;vpa=50&amp;vtp=1&amp;vaab=1&amp;bbb=1"/>
          <p:cNvSpPr/>
          <p:nvPr/>
        </p:nvSpPr>
        <p:spPr>
          <a:xfrm>
            <a:off x="3039014" y="4419536"/>
            <a:ext cx="3814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木块受到向左的摩擦力</a:t>
            </a:r>
            <a:endParaRPr lang="en-US" altLang="zh-CN" sz="2800" dirty="0"/>
          </a:p>
        </p:txBody>
      </p:sp>
      <p:sp>
        <p:nvSpPr>
          <p:cNvPr id="8" name="QB_8_AN.159_1#67f5a21dd.blank?vcp=1&amp;vis=1&amp;pid=8e5a90240&amp;color=0,0,0&amp;vpa=51&amp;vtp=1&amp;vaab=1&amp;bbb=1"/>
          <p:cNvSpPr/>
          <p:nvPr/>
        </p:nvSpPr>
        <p:spPr>
          <a:xfrm>
            <a:off x="905415" y="506723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平衡</a:t>
            </a:r>
            <a:endParaRPr lang="en-US" altLang="zh-CN" sz="2800" dirty="0"/>
          </a:p>
        </p:txBody>
      </p:sp>
      <p:sp>
        <p:nvSpPr>
          <p:cNvPr id="9" name="QB_8_AN.160_1#67f5a21dd.blank?vcp=1&amp;vis=1&amp;pid=8e5a90240&amp;color=0,0,0&amp;vpa=52&amp;vtp=1&amp;vaab=1&amp;bbb=1"/>
          <p:cNvSpPr/>
          <p:nvPr/>
        </p:nvSpPr>
        <p:spPr>
          <a:xfrm>
            <a:off x="3750215" y="5693981"/>
            <a:ext cx="7015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将木块换成小车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，减小与桌面之间的摩擦力</a:t>
            </a:r>
            <a:endParaRPr lang="en-US" altLang="zh-CN" sz="2800" dirty="0"/>
          </a:p>
        </p:txBody>
      </p:sp>
      <p:sp>
        <p:nvSpPr>
          <p:cNvPr id="10" name="QB_8_BD.157_1#67f5a21dd?htil=19&amp;vcp=1&amp;vis=1&amp;pid=8e5a90240&amp;color=0,0,0&amp;vtp=1&amp;vaab=1&amp;bbb=1&amp;hb=1&amp;hs=1"/>
          <p:cNvSpPr/>
          <p:nvPr/>
        </p:nvSpPr>
        <p:spPr>
          <a:xfrm>
            <a:off x="539496" y="3154616"/>
            <a:ext cx="11112011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时木块在水平方向受到两个力的作用，这些力是平衡的。小明再把右盘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中的砝码换成一个较重的砝码时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，发现木块仍然处于静止状态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，出现这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种现象的原因是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，这时木块在水平方向受到的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选填“平衡”或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“不平衡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”）；要避免这种现象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，请你对该实验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装置提出改进意见：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77cf7b854.fixed?vcp=1&amp;pid=339c2844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牛顿第一定律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二力平衡</a:t>
            </a:r>
            <a:endParaRPr lang="en-US" altLang="zh-CN" sz="4000" dirty="0"/>
          </a:p>
        </p:txBody>
      </p:sp>
      <p:sp>
        <p:nvSpPr>
          <p:cNvPr id="3" name="C_5_BD#77cf7b854.fixed?vcp=1&amp;pid=339c28441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61_1#063212173?vcp=1&amp;vis=1&amp;pid=8e5a90240&amp;color=0,0,0&amp;vtp=1&amp;vaab=1&amp;bt=1&amp;bbb=1&amp;hb=1"/>
          <p:cNvSpPr/>
          <p:nvPr/>
        </p:nvSpPr>
        <p:spPr>
          <a:xfrm>
            <a:off x="539496" y="147342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（3）某同学认为：物体在平衡力的作用下，其机械能可能会增大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的观点是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选填“正确”或“错误”）的。</a:t>
            </a:r>
            <a:endParaRPr lang="en-US" altLang="zh-CN" sz="2800" dirty="0"/>
          </a:p>
        </p:txBody>
      </p:sp>
      <p:sp>
        <p:nvSpPr>
          <p:cNvPr id="3" name="QB_8_AN.162_1#063212173.blank?vcp=1&amp;vis=1&amp;pid=8e5a90240&amp;color=0,0,0&amp;vpa=53&amp;vtp=1&amp;vaab=1&amp;bbb=1"/>
          <p:cNvSpPr/>
          <p:nvPr/>
        </p:nvSpPr>
        <p:spPr>
          <a:xfrm>
            <a:off x="1972214" y="206968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</a:t>
            </a:r>
            <a:endParaRPr lang="en-US" altLang="zh-CN" sz="2800" dirty="0"/>
          </a:p>
        </p:txBody>
      </p:sp>
      <p:pic>
        <p:nvPicPr>
          <p:cNvPr id="4" name="QO_7_BD.161_2#063212173?iti=52&amp;vcp=1&amp;vis=1&amp;pid=8e5a9024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50792" y="2810351"/>
            <a:ext cx="4096512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61_3#063212173?iti=52&amp;vcp=1&amp;vis=1&amp;pid=8e5a90240&amp;color=0,0,0&amp;vtp=1&amp;vaab=1&amp;bbb=1"/>
          <p:cNvSpPr/>
          <p:nvPr/>
        </p:nvSpPr>
        <p:spPr>
          <a:xfrm>
            <a:off x="5525167" y="4811871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图B8-7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1587ba2b?vcp=1&amp;pid=53a852891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C_7_BD.163_1#4f776b4c7?iti=53&amp;htil=20&amp;vcp=1&amp;vis=1&amp;pid=51587ba2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0357" y="1285528"/>
            <a:ext cx="3447288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163_2#4f776b4c7?iti=53&amp;htil=20&amp;vcp=1&amp;vis=1&amp;pid=51587ba2b&amp;color=0,0,0&amp;vtp=1&amp;vaab=1&amp;bbb=1"/>
          <p:cNvSpPr/>
          <p:nvPr/>
        </p:nvSpPr>
        <p:spPr>
          <a:xfrm>
            <a:off x="9300120" y="3360200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图B8-8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163_3#4f776b4c7?htil=20&amp;sp=1&amp;vcp=1&amp;vis=1&amp;pid=51587ba2b&amp;color=0,0,0&amp;vtp=1&amp;vaab=1&amp;bbb=1&amp;hb=1&amp;hs=1"/>
              <p:cNvSpPr/>
              <p:nvPr/>
            </p:nvSpPr>
            <p:spPr>
              <a:xfrm>
                <a:off x="539496" y="1267240"/>
                <a:ext cx="7534656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（2024·浙江宁波·模拟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）某同学拉着行李箱健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步行走在校园水平路面上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（如图B8-8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甲所示），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行李箱匀速前进并保持倾角不变。假如这一过程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中行李箱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（含箱内物体）受到的重力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如图B8-8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乙所示，则该同学对行李箱施加的拉力有没有可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能是图乙中的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你的判断是(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163_3#4f776b4c7?htil=20&amp;sp=1&amp;vcp=1&amp;vis=1&amp;pid=51587ba2b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534656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11" r="-420" b="-17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164_1#4f776b4c7.bracket?vcp=1&amp;vis=1&amp;pid=51587ba2b&amp;color=0,0,0&amp;vpa=54&amp;vtp=1&amp;vaab=1"/>
          <p:cNvSpPr/>
          <p:nvPr/>
        </p:nvSpPr>
        <p:spPr>
          <a:xfrm>
            <a:off x="6119463" y="44924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163_4#4f776b4c7.choices?vcp=1&amp;vis=1&amp;pid=51587ba2b&amp;color=0,0,0&amp;vtp=1&amp;vaab=1&amp;bbb=1&amp;hs=1"/>
              <p:cNvSpPr/>
              <p:nvPr/>
            </p:nvSpPr>
            <p:spPr>
              <a:xfrm>
                <a:off x="539496" y="503597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可能，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不可能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不可能，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可能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都可能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都不可能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163_4#4f776b4c7.choices?vcp=1&amp;vis=1&amp;pid=51587ba2b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35976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35" r="3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65_1#93cdc7250?sp=1&amp;vcp=1&amp;vis=1&amp;pid=51587ba2b&amp;color=0,0,0&amp;vtp=1&amp;vaab=1&amp;bt=1&amp;bbb=1&amp;hb=1"/>
              <p:cNvSpPr/>
              <p:nvPr/>
            </p:nvSpPr>
            <p:spPr>
              <a:xfrm>
                <a:off x="539496" y="92494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（2024·江苏镇江·中考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）水平地面上的物体受到方向不变的水平推力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的作用，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的大小与时间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的关系图像如图B8-9甲所示，物体的速度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与时间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的关系图像如图B8-9乙所示。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165_1#93cdc7250?sp=1&amp;vcp=1&amp;vis=1&amp;pid=51587ba2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4941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1" r="3" b="-3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7_BD.165_2#93cdc7250?iti=54&amp;htil=21&amp;vcp=1&amp;vis=1&amp;pid=51587ba2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3759" y="3454920"/>
            <a:ext cx="5348241" cy="2426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65_3#93cdc7250?iti=54&amp;htil=21&amp;vcp=1&amp;vis=1&amp;pid=51587ba2b&amp;color=0,0,0&amp;vtp=1&amp;vaab=1&amp;bbb=1"/>
          <p:cNvSpPr/>
          <p:nvPr/>
        </p:nvSpPr>
        <p:spPr>
          <a:xfrm>
            <a:off x="9441372" y="5862320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图B8-9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65_4#93cdc7250.choices?htil=21&amp;vcp=1&amp;vis=1&amp;pid=51587ba2b&amp;color=0,0,0&amp;vtp=1&amp;vaab=1&amp;bbb=1&amp;hb=1"/>
              <p:cNvSpPr/>
              <p:nvPr/>
            </p:nvSpPr>
            <p:spPr>
              <a:xfrm>
                <a:off x="539496" y="2775585"/>
                <a:ext cx="10049638" cy="31460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内，物体没有被推动，是因为推力小于摩擦力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内，物体做匀速直线运动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内，物体受到的摩擦力是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内，物体受到的摩擦力是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65_4#93cdc7250.choices?htil=21&amp;vcp=1&amp;vis=1&amp;pid=51587ba2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75585"/>
                <a:ext cx="10049638" cy="3146044"/>
              </a:xfrm>
              <a:prstGeom prst="rect">
                <a:avLst/>
              </a:prstGeom>
              <a:blipFill rotWithShape="1">
                <a:blip r:embed="rId5"/>
                <a:stretch>
                  <a:fillRect l="-4" r="5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93cdc7250?iti=55&amp;htil=22&amp;vcp=1&amp;vis=1&amp;pid=51587ba2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1778" y="645382"/>
            <a:ext cx="3547872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93cdc7250?iti=55&amp;htil=22&amp;vcp=1&amp;vis=1&amp;pid=51587ba2b&amp;color=0,0,0&amp;vtp=1&amp;vaab=1&amp;bbb=1"/>
          <p:cNvSpPr/>
          <p:nvPr/>
        </p:nvSpPr>
        <p:spPr>
          <a:xfrm>
            <a:off x="9291833" y="238172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图B8-9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93cdc7250?htil=22&amp;vcp=1&amp;vis=1&amp;pid=51587ba2b&amp;color=0,0,0&amp;vtp=1&amp;vaab=1&amp;bt=1&amp;bbb=1&amp;hb=1&amp;hs=1"/>
              <p:cNvSpPr/>
              <p:nvPr/>
            </p:nvSpPr>
            <p:spPr>
              <a:xfrm>
                <a:off x="539496" y="617950"/>
                <a:ext cx="743407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图像可知，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内物体静止，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其受到的摩擦力和推力是一对平衡力，二力大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小相等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，故选项A错误；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内物体做匀速直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线运动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，处于平衡状态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，受到的滑动摩擦力和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93cdc7250?htil=22&amp;vcp=1&amp;vis=1&amp;pid=51587ba2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7950"/>
                <a:ext cx="743407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4" r="-1368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93cdc7250?htil=22&amp;vcp=1&amp;vis=1&amp;pid=51587ba2b&amp;color=0,0,0&amp;vtp=1&amp;vaab=1&amp;bt=1&amp;bbb=1&amp;hb=1&amp;hs=1"/>
              <p:cNvSpPr/>
              <p:nvPr/>
            </p:nvSpPr>
            <p:spPr>
              <a:xfrm>
                <a:off x="539496" y="3112738"/>
                <a:ext cx="11112011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推力是一对平衡力，由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图像可知，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内推力的大小为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物体受到的滑动摩擦力为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，故选项D正确；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内物体运动的速度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均匀增大，则物体做加速直线运动，不是匀速直线运动，故选项B错误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滑动摩擦力只与压力的大小和接触面的粗糙程度有关，与物体运动的速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度无关，故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内物体受到的摩擦力是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，故选项C错误。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93cdc7250?htil=22&amp;vcp=1&amp;vis=1&amp;pid=51587ba2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2738"/>
                <a:ext cx="11112011" cy="3144457"/>
              </a:xfrm>
              <a:prstGeom prst="rect">
                <a:avLst/>
              </a:prstGeom>
              <a:blipFill rotWithShape="1">
                <a:blip r:embed="rId5"/>
                <a:stretch>
                  <a:fillRect l="-3" t="-19" r="-2230" b="-2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166_1#93cdc7250.bracket?vcp=1&amp;vis=1&amp;pid=51587ba2b&amp;color=0,0,0&amp;vpa=55&amp;vtp=1&amp;vaab=1"/>
          <p:cNvSpPr/>
          <p:nvPr/>
        </p:nvSpPr>
        <p:spPr>
          <a:xfrm>
            <a:off x="10358997" y="5689378"/>
            <a:ext cx="129251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b2e1edb4?vcp=1&amp;pid=77cf7b854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牛顿第一定律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惯性</a:t>
            </a:r>
            <a:endParaRPr lang="en-US" altLang="zh-CN" sz="3200" dirty="0"/>
          </a:p>
        </p:txBody>
      </p:sp>
      <p:sp>
        <p:nvSpPr>
          <p:cNvPr id="3" name="P_7#32edd9a6e?vcp=1&amp;pid=5b2e1edb4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牛顿第一定律揭示：力是改变物体运动状态的原因，而不是维持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物体运动状态的原因。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根据牛顿第一定律，若物体受到的所有外力突然消失，则运动的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物体将沿原来的运动方向做匀速直线运动，而原来静止的物体仍保持静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止状态。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32edd9a6e?sp=1&amp;vcp=1&amp;pid=5b2e1edb4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惯性是物体本身的一种性质，一切物体在任何时间、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任何地方、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任何情况下都有惯性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。惯性的大小与物体质量大小有关，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与运动状态、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位置及受力情况无关。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物体的运动状态改变时，一定受到力的作用；物体受到力的作用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时，其运动状态不一定改变，可能的原因是物体受到平衡力。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2667</Words>
  <Application>Microsoft Office PowerPoint</Application>
  <PresentationFormat>宽屏</PresentationFormat>
  <Paragraphs>570</Paragraphs>
  <Slides>73</Slides>
  <Notes>73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83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15</cp:revision>
  <dcterms:created xsi:type="dcterms:W3CDTF">2024-12-11T09:21:00Z</dcterms:created>
  <dcterms:modified xsi:type="dcterms:W3CDTF">2025-07-24T01:52:26Z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A2630A3DBAA1407DAB17675EE2A20027_12</vt:lpwstr>
  </property>
  <property fmtid="{D5CDD505-2E9C-101B-9397-08002B2CF9AE}" pid="3" name="KSOProductBuildVer">
    <vt:lpwstr>2052-12.1.0.18912</vt:lpwstr>
  </property>
</Properties>
</file>