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2"/>
  </p:notesMasterIdLst>
  <p:sldIdLst>
    <p:sldId id="256" r:id="rId2"/>
    <p:sldId id="380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6" r:id="rId25"/>
    <p:sldId id="288" r:id="rId26"/>
    <p:sldId id="289" r:id="rId27"/>
    <p:sldId id="290" r:id="rId28"/>
    <p:sldId id="291" r:id="rId29"/>
    <p:sldId id="292" r:id="rId30"/>
    <p:sldId id="294" r:id="rId31"/>
    <p:sldId id="293" r:id="rId32"/>
    <p:sldId id="378" r:id="rId33"/>
    <p:sldId id="295" r:id="rId34"/>
    <p:sldId id="296" r:id="rId35"/>
    <p:sldId id="297" r:id="rId36"/>
    <p:sldId id="298" r:id="rId37"/>
    <p:sldId id="299" r:id="rId38"/>
    <p:sldId id="300" r:id="rId39"/>
    <p:sldId id="303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5" r:id="rId51"/>
    <p:sldId id="314" r:id="rId52"/>
    <p:sldId id="317" r:id="rId53"/>
    <p:sldId id="316" r:id="rId54"/>
    <p:sldId id="319" r:id="rId55"/>
    <p:sldId id="318" r:id="rId56"/>
    <p:sldId id="321" r:id="rId57"/>
    <p:sldId id="320" r:id="rId58"/>
    <p:sldId id="322" r:id="rId59"/>
    <p:sldId id="323" r:id="rId60"/>
    <p:sldId id="374" r:id="rId61"/>
    <p:sldId id="375" r:id="rId62"/>
    <p:sldId id="324" r:id="rId63"/>
    <p:sldId id="325" r:id="rId64"/>
    <p:sldId id="326" r:id="rId65"/>
    <p:sldId id="327" r:id="rId66"/>
    <p:sldId id="328" r:id="rId67"/>
    <p:sldId id="329" r:id="rId68"/>
    <p:sldId id="330" r:id="rId69"/>
    <p:sldId id="331" r:id="rId70"/>
    <p:sldId id="332" r:id="rId71"/>
    <p:sldId id="333" r:id="rId72"/>
    <p:sldId id="334" r:id="rId73"/>
    <p:sldId id="335" r:id="rId74"/>
    <p:sldId id="336" r:id="rId75"/>
    <p:sldId id="337" r:id="rId76"/>
    <p:sldId id="338" r:id="rId77"/>
    <p:sldId id="339" r:id="rId78"/>
    <p:sldId id="340" r:id="rId79"/>
    <p:sldId id="341" r:id="rId80"/>
    <p:sldId id="342" r:id="rId81"/>
    <p:sldId id="343" r:id="rId82"/>
    <p:sldId id="344" r:id="rId83"/>
    <p:sldId id="345" r:id="rId84"/>
    <p:sldId id="346" r:id="rId85"/>
    <p:sldId id="347" r:id="rId86"/>
    <p:sldId id="348" r:id="rId87"/>
    <p:sldId id="349" r:id="rId88"/>
    <p:sldId id="350" r:id="rId89"/>
    <p:sldId id="351" r:id="rId90"/>
    <p:sldId id="352" r:id="rId91"/>
    <p:sldId id="353" r:id="rId92"/>
    <p:sldId id="354" r:id="rId93"/>
    <p:sldId id="355" r:id="rId94"/>
    <p:sldId id="356" r:id="rId95"/>
    <p:sldId id="357" r:id="rId96"/>
    <p:sldId id="358" r:id="rId97"/>
    <p:sldId id="359" r:id="rId98"/>
    <p:sldId id="360" r:id="rId99"/>
    <p:sldId id="361" r:id="rId100"/>
    <p:sldId id="362" r:id="rId101"/>
    <p:sldId id="363" r:id="rId102"/>
    <p:sldId id="364" r:id="rId103"/>
    <p:sldId id="365" r:id="rId104"/>
    <p:sldId id="366" r:id="rId105"/>
    <p:sldId id="367" r:id="rId106"/>
    <p:sldId id="368" r:id="rId107"/>
    <p:sldId id="369" r:id="rId108"/>
    <p:sldId id="381" r:id="rId109"/>
    <p:sldId id="371" r:id="rId110"/>
    <p:sldId id="370" r:id="rId1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7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2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7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2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7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2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7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2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f25cd9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2F2B6CC-6909-4DD8-8921-07A799F3285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力 弹力 重力 摩擦力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f25cd9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6A5D76E-8EA0-40C2-B42F-2D3458EFE0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c288a1a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0fe958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d03dee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b6bc390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c288a1a3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f0fe958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dbd03dee3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cb6bc3909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力 弹力 重力 摩擦力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9f25cd9b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FE64981-4F56-4464-B099-5D68A63EF78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c288a1a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0fe958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d03dee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b6bc390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c288a1a3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f0fe958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dbd03dee3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cb6bc3909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力 弹力 重力 摩擦力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C111CAB-E0BA-B858-10DC-8AB6D0F401E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9B7CC1F-24FF-4449-9F5E-445970B2E6D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A139D66-39AD-4843-934A-D7D3752925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c288a1a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0fe958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d03dee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b6bc390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c288a1a3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f0fe958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dbd03dee3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cb6bc3909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CD0F04E-FEE9-4442-86C4-1B439135991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c288a1a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f0fe958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dbd03dee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b6bc390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c288a1a3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f0fe958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dbd03dee3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cb6bc3909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1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3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3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0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3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6.png"/><Relationship Id="rId4" Type="http://schemas.openxmlformats.org/officeDocument/2006/relationships/image" Target="../media/image6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0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7.jpeg"/><Relationship Id="rId4" Type="http://schemas.openxmlformats.org/officeDocument/2006/relationships/image" Target="../media/image89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3.png"/><Relationship Id="rId4" Type="http://schemas.openxmlformats.org/officeDocument/2006/relationships/image" Target="../media/image68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9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_1#f7dcce300?vcp=1&amp;vis=1&amp;pid=836128840&amp;color=0,0,0&amp;vtp=1&amp;vaab=1&amp;bt=1&amp;bbb=1"/>
          <p:cNvSpPr/>
          <p:nvPr/>
        </p:nvSpPr>
        <p:spPr>
          <a:xfrm>
            <a:off x="539496" y="12072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用手握住瓶子，使瓶子在竖直方向静止，若握力增大，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f7dcce300.bracket?vcp=1&amp;vis=1&amp;pid=836128840&amp;color=0,0,0&amp;vpa=3&amp;vtp=1&amp;vaab=1"/>
          <p:cNvSpPr/>
          <p:nvPr/>
        </p:nvSpPr>
        <p:spPr>
          <a:xfrm>
            <a:off x="9973214" y="11939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5_2#f7dcce300.choices?vcp=1&amp;vis=1&amp;pid=836128840&amp;color=0,0,0&amp;vtp=1&amp;vaab=1&amp;bbb=1"/>
          <p:cNvSpPr/>
          <p:nvPr/>
        </p:nvSpPr>
        <p:spPr>
          <a:xfrm>
            <a:off x="539496" y="18395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.摩擦力增大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.摩擦力减小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C.摩擦力大小不变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.摩擦力方向可能改变</a:t>
            </a:r>
            <a:endParaRPr lang="en-US" altLang="zh-CN" sz="2800" dirty="0"/>
          </a:p>
        </p:txBody>
      </p:sp>
      <p:sp>
        <p:nvSpPr>
          <p:cNvPr id="5" name="QC_7_BD.7_1#e87c2050b?vcp=1&amp;vis=1&amp;pid=836128840&amp;color=0,0,0&amp;vtp=1&amp;vaab=1&amp;bbb=1&amp;hb=1"/>
          <p:cNvSpPr/>
          <p:nvPr/>
        </p:nvSpPr>
        <p:spPr>
          <a:xfrm>
            <a:off x="539496" y="311651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甲、乙两组同学进行拔河比赛，最终甲组获胜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8_1#e87c2050b.bracket?vcp=1&amp;vis=1&amp;pid=836128840&amp;color=0,0,0&amp;vpa=4&amp;vtp=1&amp;vaab=1"/>
          <p:cNvSpPr/>
          <p:nvPr/>
        </p:nvSpPr>
        <p:spPr>
          <a:xfrm>
            <a:off x="816515" y="375088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7_2#e87c2050b.choices?vcp=1&amp;vis=1&amp;pid=836128840&amp;color=0,0,0&amp;vtp=1&amp;vaab=1&amp;bbb=1"/>
          <p:cNvSpPr/>
          <p:nvPr/>
        </p:nvSpPr>
        <p:spPr>
          <a:xfrm>
            <a:off x="539496" y="43935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.甲组受到绳子的拉力较大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.乙组受到绳子的拉力较大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C.甲组受到地面的摩擦力较小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.乙组受到地面的摩擦力较小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e9684618?vcp=1&amp;pid=cb6bc390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C_7_BD.179_1#ed6e3bd06?iti=71&amp;htil=36&amp;vcp=1&amp;vis=1&amp;pid=1e968461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000" y="1285528"/>
            <a:ext cx="2743200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79_2#ed6e3bd06?iti=71&amp;htil=36&amp;vcp=1&amp;vis=1&amp;pid=1e9684618&amp;color=0,0,0&amp;vtp=1&amp;vaab=1&amp;bbb=1"/>
          <p:cNvSpPr/>
          <p:nvPr/>
        </p:nvSpPr>
        <p:spPr>
          <a:xfrm>
            <a:off x="9566818" y="277498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图B7-15</a:t>
            </a:r>
            <a:endParaRPr lang="en-US" altLang="zh-CN" sz="2800" dirty="0"/>
          </a:p>
        </p:txBody>
      </p:sp>
      <p:sp>
        <p:nvSpPr>
          <p:cNvPr id="5" name="QC_7_BD.179_3#ed6e3bd06?htil=36&amp;sp=1&amp;vcp=1&amp;vis=1&amp;pid=1e9684618&amp;color=0,0,0&amp;vtp=1&amp;vaab=1&amp;bbb=1&amp;hb=1&amp;hs=1"/>
          <p:cNvSpPr/>
          <p:nvPr/>
        </p:nvSpPr>
        <p:spPr>
          <a:xfrm>
            <a:off x="539496" y="1267240"/>
            <a:ext cx="823874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（2024·贵州黔东南·模拟）图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B7-15是改进的探究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影响滑动摩擦力大小的因素的实验装置。下列说法不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180_1#ed6e3bd06.bracket?vcp=1&amp;vis=1&amp;pid=1e9684618&amp;color=0,0,0&amp;vpa=66&amp;vtp=1&amp;vaab=1"/>
          <p:cNvSpPr/>
          <p:nvPr/>
        </p:nvSpPr>
        <p:spPr>
          <a:xfrm>
            <a:off x="2238914" y="25493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79_4#ed6e3bd06.choices?vcp=1&amp;vis=1&amp;pid=1e9684618&amp;color=0,0,0&amp;vtp=1&amp;vaab=1&amp;bbb=1&amp;hs=1"/>
              <p:cNvSpPr/>
              <p:nvPr/>
            </p:nvSpPr>
            <p:spPr>
              <a:xfrm>
                <a:off x="539496" y="334687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A.实验时水平拉动长木板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，可测出木块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所受摩擦力大小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.拉动长木板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的速度越大，弹簧测力计示数越大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.在木块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上增加重物，拉动长木板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时弹簧测力计示数变大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.在长木板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上铺毛巾，可探究滑动摩擦力大小与接触面粗糙程度的关系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7" name="QC_7_BD.179_4#ed6e3bd06.choices?vcp=1&amp;vis=1&amp;pid=1e9684618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46876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-351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81_1#69ec92800?iti=72&amp;htil=37&amp;vcp=1&amp;vis=1&amp;pid=1e968461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2382" y="1237996"/>
            <a:ext cx="3200400" cy="97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81_2#69ec92800?iti=72&amp;htil=37&amp;vcp=1&amp;vis=1&amp;pid=1e9684618&amp;color=0,0,0&amp;vtp=1&amp;vaab=1&amp;bbb=1"/>
          <p:cNvSpPr/>
          <p:nvPr/>
        </p:nvSpPr>
        <p:spPr>
          <a:xfrm>
            <a:off x="9289800" y="234340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图B7-16</a:t>
            </a:r>
            <a:endParaRPr lang="en-US" altLang="zh-CN" sz="2800" dirty="0"/>
          </a:p>
        </p:txBody>
      </p:sp>
      <p:sp>
        <p:nvSpPr>
          <p:cNvPr id="4" name="QO_7_BD.181_3#69ec92800?htil=37&amp;sp=1&amp;vcp=1&amp;vis=1&amp;pid=1e9684618&amp;color=0,0,0&amp;vtp=1&amp;vaab=1&amp;bt=1&amp;bbb=1&amp;hb=1&amp;hs=1"/>
          <p:cNvSpPr/>
          <p:nvPr/>
        </p:nvSpPr>
        <p:spPr>
          <a:xfrm>
            <a:off x="539496" y="1219708"/>
            <a:ext cx="778154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（2024·四川成都·中考）小王探究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“滑动摩擦力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大小与什么有关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”，实验器材有长木板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（上下表面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粗糙程度不同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）、长方体木块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（每个面粗糙程度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都相同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，长宽高不等）、弹簧测力计。</a:t>
            </a:r>
            <a:endParaRPr lang="en-US" altLang="zh-CN" sz="2800" dirty="0"/>
          </a:p>
        </p:txBody>
      </p:sp>
      <p:sp>
        <p:nvSpPr>
          <p:cNvPr id="5" name="QB_8_BD.182_1#4a284e148?vcp=1&amp;vis=1&amp;pid=69ec92800&amp;color=0,0,0&amp;vtp=1&amp;vaab=1&amp;bbb=1&amp;hb=1&amp;hs=1"/>
          <p:cNvSpPr/>
          <p:nvPr/>
        </p:nvSpPr>
        <p:spPr>
          <a:xfrm>
            <a:off x="539496" y="37911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（1）实验过程中，将木块放在水平木板上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，用弹簧测力计沿水平方向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缓缓匀速拉动木块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（如图B7-16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），目的是让弹簧测力计示数与木块所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受滑动摩擦力大小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83_1#946a9b276?sp=1&amp;vcp=1&amp;vis=1&amp;pid=69ec92800&amp;color=0,0,0&amp;vtp=1&amp;vaab=1&amp;bt=1&amp;bbb=1&amp;hb=1"/>
          <p:cNvSpPr/>
          <p:nvPr/>
        </p:nvSpPr>
        <p:spPr>
          <a:xfrm>
            <a:off x="539496" y="74037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（2）小成在实验探究时利用下表收集数据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，你认为她探究的是滑动摩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擦力大小与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的关系。</a:t>
            </a:r>
            <a:endParaRPr lang="en-US" altLang="zh-CN" sz="2800" dirty="0"/>
          </a:p>
        </p:txBody>
      </p:sp>
      <p:pic>
        <p:nvPicPr>
          <p:cNvPr id="3" name="QO_7_BD.184_1#69ec92800?iti=73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4439507"/>
            <a:ext cx="3236976" cy="97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84_2#69ec92800?iti=73&amp;vcp=1&amp;vis=1&amp;pid=69ec92800&amp;color=0,0,0&amp;vtp=1&amp;vaab=1&amp;bbb=1"/>
          <p:cNvSpPr/>
          <p:nvPr/>
        </p:nvSpPr>
        <p:spPr>
          <a:xfrm>
            <a:off x="5436267" y="554491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" name="QB_8_BD.185_1#946a9b276?colgroup=9,19&amp;vcp=1&amp;vis=1&amp;pid=69ec9280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077307"/>
              <a:ext cx="11073384" cy="2231074"/>
            </p:xfrm>
            <a:graphic>
              <a:graphicData uri="http://schemas.openxmlformats.org/drawingml/2006/table">
                <a:tbl>
                  <a:tblPr/>
                  <a:tblGrid>
                    <a:gridCol w="37581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57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57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58546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长木板不同表面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弹簧测力计示数/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56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一个木块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两个木块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光滑表面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粗糙表面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0" name="QB_8_BD.185_1#946a9b276?colgroup=9,19&amp;vcp=1&amp;vis=1&amp;pid=69ec9280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077307"/>
              <a:ext cx="11073384" cy="2231074"/>
            </p:xfrm>
            <a:graphic>
              <a:graphicData uri="http://schemas.openxmlformats.org/drawingml/2006/table">
                <a:tbl>
                  <a:tblPr/>
                  <a:tblGrid>
                    <a:gridCol w="3758184"/>
                    <a:gridCol w="3657600"/>
                    <a:gridCol w="3657600"/>
                  </a:tblGrid>
                  <a:tr h="55880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长木板不同表面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 hMerge="1">
                      <a:tcPr/>
                    </a:tc>
                  </a:tr>
                  <a:tr h="539560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一个木块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两个木块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光滑表面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粗糙表面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86_1#cff0eccd6?vcp=1&amp;vis=1&amp;pid=69ec92800&amp;color=0,0,0&amp;mp=1&amp;vtp=1&amp;vaab=1&amp;bt=1&amp;bbb=1&amp;hb=1"/>
          <p:cNvSpPr/>
          <p:nvPr/>
        </p:nvSpPr>
        <p:spPr>
          <a:xfrm>
            <a:off x="539496" y="192147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小成利用同一个木块探究了滑动摩擦力大小与接触面积是否有关，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她改变接触面积的操作是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87_1#69ec92800?iti=74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3258407"/>
            <a:ext cx="3236976" cy="97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87_2#69ec92800?iti=74&amp;vcp=1&amp;vis=1&amp;pid=69ec92800&amp;color=0,0,0&amp;vtp=1&amp;vaab=1&amp;bbb=1"/>
          <p:cNvSpPr/>
          <p:nvPr/>
        </p:nvSpPr>
        <p:spPr>
          <a:xfrm>
            <a:off x="5436267" y="436381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88_1#26b59e14a?sp=1&amp;vcp=1&amp;vis=1&amp;pid=69ec92800&amp;color=0,0,0&amp;mp=1&amp;vtp=1&amp;vaab=1&amp;bt=1&amp;bbb=1&amp;hb=1"/>
          <p:cNvSpPr/>
          <p:nvPr/>
        </p:nvSpPr>
        <p:spPr>
          <a:xfrm>
            <a:off x="539496" y="54632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（4）小成发现匀速拉动木块时，不好控制且不方便读数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，于是爱思考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的她利用木块静止时二力平衡的特点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，设计了改进方案（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如下表所示），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你认为应该采用哪个方案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？答：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112" name="QB_8_BD.190_1#26b59e14a?colgroup=9,9,9&amp;vcp=1&amp;vis=1&amp;pid=69ec92800&amp;color=0,0,0&amp;vtp=1&amp;vaab=1&amp;bbb=1&amp;hb=1"/>
          <p:cNvGraphicFramePr>
            <a:graphicFrameLocks noGrp="1"/>
          </p:cNvGraphicFramePr>
          <p:nvPr/>
        </p:nvGraphicFramePr>
        <p:xfrm>
          <a:off x="539496" y="1937226"/>
          <a:ext cx="11091672" cy="2163382"/>
        </p:xfrm>
        <a:graphic>
          <a:graphicData uri="http://schemas.openxmlformats.org/drawingml/2006/table">
            <a:tbl>
              <a:tblPr/>
              <a:tblGrid>
                <a:gridCol w="3703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9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7067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方案一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：用绳子将木块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连接到墙上后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通过弹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簧测力计拉动下面的长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木板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方案二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：用绳子将木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块连接到墙上后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过弹簧测力计拉动底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部加了轮子的长木板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方案三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：通过弹簧测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力计将木块连接到墙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上后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直接拉动下面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的长木板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QB_8_BD.190_1#26b59e14a?colgroup=9,9,9&amp;vcp=1&amp;vis=1&amp;pid=69ec92800&amp;color=0,0,0&amp;vtp=1&amp;vaab=1&amp;bbb=1&amp;hb=1"/>
          <p:cNvGraphicFramePr>
            <a:graphicFrameLocks noGrp="1"/>
          </p:cNvGraphicFramePr>
          <p:nvPr/>
        </p:nvGraphicFramePr>
        <p:xfrm>
          <a:off x="539496" y="4013590"/>
          <a:ext cx="11091672" cy="1905889"/>
        </p:xfrm>
        <a:graphic>
          <a:graphicData uri="http://schemas.openxmlformats.org/drawingml/2006/table">
            <a:tbl>
              <a:tblPr/>
              <a:tblGrid>
                <a:gridCol w="3703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9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0588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500"/>
                        </a:lnSpc>
                      </a:pPr>
                      <a:r>
                        <a:rPr lang="en-US" altLang="zh-CN" sz="69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500"/>
                        </a:lnSpc>
                      </a:pPr>
                      <a:r>
                        <a:rPr lang="en-US" altLang="zh-CN" sz="69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200"/>
                        </a:lnSpc>
                      </a:pPr>
                      <a:r>
                        <a:rPr lang="en-US" altLang="zh-CN" sz="73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6" name="QB_8_BD.190_2#26b59e14a.table_image?tii=3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508" y="4138241"/>
            <a:ext cx="3511296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B_8_BD.190_3#26b59e14a.table_image?tii=4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8828" y="4138241"/>
            <a:ext cx="3502152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B_8_BD.190_4#26b59e14a.table_image?tii=5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3004" y="4087949"/>
            <a:ext cx="350215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91_1#4a284e148?vcp=1&amp;vis=1&amp;pid=69ec92800&amp;color=0,0,0&amp;vtp=1&amp;vaab=1&amp;bt=1&amp;bbb=1&amp;hb=1"/>
          <p:cNvSpPr/>
          <p:nvPr/>
        </p:nvSpPr>
        <p:spPr>
          <a:xfrm>
            <a:off x="539496" y="64185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（1）实验过程中，将木块放在水平木板上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，用弹簧测力计沿水平方向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缓缓匀速拉动木块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（如图B7-16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），目的是让弹簧测力计示数与木块所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受滑动摩擦力大小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93_1#4a284e148.blank?vcp=1&amp;vis=1&amp;pid=69ec92800&amp;color=0,0,0&amp;vpa=67&amp;vtp=1&amp;vaab=1&amp;bbb=1"/>
          <p:cNvSpPr/>
          <p:nvPr/>
        </p:nvSpPr>
        <p:spPr>
          <a:xfrm>
            <a:off x="3394615" y="188582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相等</a:t>
            </a:r>
            <a:endParaRPr lang="en-US" altLang="zh-CN" sz="2800" dirty="0"/>
          </a:p>
        </p:txBody>
      </p:sp>
      <p:pic>
        <p:nvPicPr>
          <p:cNvPr id="4" name="QO_7_BD.191_2#4a284e148?iti=76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2619502"/>
            <a:ext cx="3236976" cy="97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91_3#4a284e148?iti=76&amp;vcp=1&amp;vis=1&amp;pid=69ec92800&amp;color=0,0,0&amp;vtp=1&amp;vaab=1&amp;bbb=1"/>
          <p:cNvSpPr/>
          <p:nvPr/>
        </p:nvSpPr>
        <p:spPr>
          <a:xfrm>
            <a:off x="5436267" y="372491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图B7-16</a:t>
            </a:r>
            <a:endParaRPr lang="en-US" altLang="zh-CN" sz="2800" dirty="0"/>
          </a:p>
        </p:txBody>
      </p:sp>
      <p:sp>
        <p:nvSpPr>
          <p:cNvPr id="6" name="QB_8_AS.1_1#4a284e148?vcp=1&amp;vis=1&amp;pid=69ec92800&amp;color=0,0,0&amp;vtp=1&amp;vaab=1&amp;bbb=1&amp;hb=1"/>
          <p:cNvSpPr/>
          <p:nvPr/>
        </p:nvSpPr>
        <p:spPr>
          <a:xfrm>
            <a:off x="539496" y="43689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用弹簧测力计沿水平方向缓缓匀速拉动木块，木块处于平衡状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态，由二力平衡条件可知，木块受到的拉力等于木块受到的摩擦力，所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以弹簧测力计示数与木块所受滑动摩擦力大小相等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94_1#946a9b276?sp=1&amp;vcp=1&amp;vis=1&amp;pid=69ec92800&amp;color=0,0,0&amp;vtp=1&amp;vaab=1&amp;bt=1&amp;bbb=1&amp;hb=1"/>
          <p:cNvSpPr/>
          <p:nvPr/>
        </p:nvSpPr>
        <p:spPr>
          <a:xfrm>
            <a:off x="539496" y="554400"/>
            <a:ext cx="11109960" cy="109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（2）小成在实验探究时利用下表收集数据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，你认为她探究的是滑动摩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擦力大小与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" name="QB_8_BD.194_2#946a9b276?colgroup=9,19&amp;vcp=1&amp;vis=1&amp;pid=69ec9280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770046"/>
              <a:ext cx="11073384" cy="2199578"/>
            </p:xfrm>
            <a:graphic>
              <a:graphicData uri="http://schemas.openxmlformats.org/drawingml/2006/table">
                <a:tbl>
                  <a:tblPr/>
                  <a:tblGrid>
                    <a:gridCol w="37581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57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57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长木板不同表面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弹簧测力计示数/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2387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一个木块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两个木块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931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光滑表面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931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粗糙表面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4" name="QB_8_BD.194_2#946a9b276?colgroup=9,19&amp;vcp=1&amp;vis=1&amp;pid=69ec9280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770046"/>
              <a:ext cx="11073384" cy="2199578"/>
            </p:xfrm>
            <a:graphic>
              <a:graphicData uri="http://schemas.openxmlformats.org/drawingml/2006/table">
                <a:tbl>
                  <a:tblPr/>
                  <a:tblGrid>
                    <a:gridCol w="3758184"/>
                    <a:gridCol w="3657600"/>
                    <a:gridCol w="3657600"/>
                  </a:tblGrid>
                  <a:tr h="546100">
                    <a:tc row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长木板不同表面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</a:tr>
                  <a:tr h="552387"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一个木块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两个木块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931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光滑表面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931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粗糙表面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8_AN.196_1#946a9b276.blank?vcp=1&amp;vis=1&amp;pid=69ec92800&amp;color=0,0,0&amp;vpa=68&amp;vtp=1&amp;vaab=1&amp;bbb=1"/>
          <p:cNvSpPr/>
          <p:nvPr/>
        </p:nvSpPr>
        <p:spPr>
          <a:xfrm>
            <a:off x="2327814" y="1090722"/>
            <a:ext cx="381476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接触面粗糙程度和压力</a:t>
            </a:r>
            <a:endParaRPr lang="en-US" altLang="zh-CN" sz="2800" dirty="0"/>
          </a:p>
        </p:txBody>
      </p:sp>
      <p:pic>
        <p:nvPicPr>
          <p:cNvPr id="5" name="QO_7_BD.194_3#946a9b276?iti=77&amp;htil=38&amp;vcp=1&amp;vis=1&amp;pid=69ec9280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0768" y="4100242"/>
            <a:ext cx="3200400" cy="97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94_4#946a9b276?iti=77&amp;htil=38&amp;vcp=1&amp;vis=1&amp;pid=69ec92800&amp;color=0,0,0&amp;vtp=1&amp;vaab=1&amp;bbb=1"/>
          <p:cNvSpPr/>
          <p:nvPr/>
        </p:nvSpPr>
        <p:spPr>
          <a:xfrm>
            <a:off x="9368187" y="5205650"/>
            <a:ext cx="1325562" cy="51581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图B7-16</a:t>
            </a:r>
            <a:endParaRPr lang="en-US" altLang="zh-CN" sz="2800" dirty="0"/>
          </a:p>
        </p:txBody>
      </p:sp>
      <p:sp>
        <p:nvSpPr>
          <p:cNvPr id="7" name="QB_8_AS.1_1#946a9b276?htil=38&amp;vcp=1&amp;vis=1&amp;pid=69ec92800&amp;color=0,0,0&amp;vtp=1&amp;vaab=1&amp;bbb=1&amp;hb=1&amp;hs=1"/>
          <p:cNvSpPr/>
          <p:nvPr/>
        </p:nvSpPr>
        <p:spPr>
          <a:xfrm>
            <a:off x="539496" y="4100242"/>
            <a:ext cx="7781544" cy="1674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由表中物理量可知，木块数量不变时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长木板表面的粗糙程度不同；当长木板表面的粗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糙程度相同时，可以改变木块的数量，所以探究</a:t>
            </a:r>
            <a:endParaRPr lang="en-US" altLang="zh-CN" sz="2800" dirty="0"/>
          </a:p>
        </p:txBody>
      </p:sp>
      <p:sp>
        <p:nvSpPr>
          <p:cNvPr id="3" name="QB_8_AS.1_1#946a9b276?htil=38&amp;vcp=1&amp;vis=1&amp;pid=69ec92800&amp;color=0,0,0&amp;vtp=1&amp;vaab=1&amp;bbb=1&amp;hb=1&amp;hs=1"/>
          <p:cNvSpPr/>
          <p:nvPr/>
        </p:nvSpPr>
        <p:spPr>
          <a:xfrm>
            <a:off x="539995" y="5829220"/>
            <a:ext cx="11112011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的是滑动摩擦力大小与接触面的粗糙程度和压力的关系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3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97_1#cff0eccd6?vcp=1&amp;vis=1&amp;pid=69ec92800&amp;color=0,0,0&amp;vtp=1&amp;vaab=1&amp;bt=1&amp;bbb=1&amp;hb=1"/>
          <p:cNvSpPr/>
          <p:nvPr/>
        </p:nvSpPr>
        <p:spPr>
          <a:xfrm>
            <a:off x="539496" y="9593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小成利用同一个木块探究了滑动摩擦力大小与接触面积是否有关，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她改变接触面积的操作是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99_1#cff0eccd6.blank?vcp=1&amp;vis=1&amp;pid=69ec92800&amp;color=0,0,0&amp;vpa=69&amp;vtp=1&amp;vaab=1&amp;bbb=1"/>
          <p:cNvSpPr/>
          <p:nvPr/>
        </p:nvSpPr>
        <p:spPr>
          <a:xfrm>
            <a:off x="4461415" y="1555623"/>
            <a:ext cx="6659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换用木块面积不同的侧面置于水平木板上</a:t>
            </a:r>
            <a:endParaRPr lang="en-US" altLang="zh-CN" sz="2800" dirty="0"/>
          </a:p>
        </p:txBody>
      </p:sp>
      <p:pic>
        <p:nvPicPr>
          <p:cNvPr id="4" name="QO_7_BD.197_2#cff0eccd6?iti=78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2296287"/>
            <a:ext cx="3236976" cy="97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97_3#cff0eccd6?iti=78&amp;vcp=1&amp;vis=1&amp;pid=69ec92800&amp;color=0,0,0&amp;vtp=1&amp;vaab=1&amp;bbb=1"/>
          <p:cNvSpPr/>
          <p:nvPr/>
        </p:nvSpPr>
        <p:spPr>
          <a:xfrm>
            <a:off x="5436267" y="340169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图B7-16</a:t>
            </a:r>
            <a:endParaRPr lang="en-US" altLang="zh-CN" sz="2800" dirty="0"/>
          </a:p>
        </p:txBody>
      </p:sp>
      <p:sp>
        <p:nvSpPr>
          <p:cNvPr id="6" name="QB_8_AS.1_1#cff0eccd6?vcp=1&amp;vis=1&amp;pid=69ec92800&amp;color=0,0,0&amp;vtp=1&amp;vaab=1&amp;bbb=1&amp;hb=1"/>
          <p:cNvSpPr/>
          <p:nvPr/>
        </p:nvSpPr>
        <p:spPr>
          <a:xfrm>
            <a:off x="539496" y="404577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因长方体木块的每个面粗糙程度都相同，长宽高不等，故每个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面的面积不同，要探究滑动摩擦力大小与接触面积是否有关，可以换用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木块面积不同的侧面置于水平木板上，来改变接触面积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00_1#26b59e14a?sp=1&amp;vcp=1&amp;vis=1&amp;pid=69ec92800&amp;color=0,0,0&amp;vtp=1&amp;vaab=1&amp;bt=1&amp;bbb=1&amp;hb=1"/>
          <p:cNvSpPr/>
          <p:nvPr/>
        </p:nvSpPr>
        <p:spPr>
          <a:xfrm>
            <a:off x="539496" y="554400"/>
            <a:ext cx="11109960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（4）小成发现匀速拉动木块时，不好控制且不方便读数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，于是爱思考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的她利用木块静止时二力平衡的特点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，设计了改进方案（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如下表所示），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你认为应该采用哪个方案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116" name="QB_8_BD.200_2#26b59e14a?colgroup=9,9,9&amp;vcp=1&amp;vis=1&amp;pid=69ec92800&amp;color=0,0,0&amp;vtp=1&amp;vaab=1&amp;bbb=1&amp;hb=1"/>
          <p:cNvGraphicFramePr>
            <a:graphicFrameLocks noGrp="1"/>
          </p:cNvGraphicFramePr>
          <p:nvPr/>
        </p:nvGraphicFramePr>
        <p:xfrm>
          <a:off x="539496" y="2295570"/>
          <a:ext cx="11091672" cy="4060127"/>
        </p:xfrm>
        <a:graphic>
          <a:graphicData uri="http://schemas.openxmlformats.org/drawingml/2006/table">
            <a:tbl>
              <a:tblPr/>
              <a:tblGrid>
                <a:gridCol w="3685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方案一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：用绳子将木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块连接到墙上后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过弹簧测力计拉动下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面的长木板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方案二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：用绳子将木块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连接到墙上后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通过弹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簧测力计拉动底部加了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轮子的长木板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方案三：通过弹簧测力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计将木块连接到墙上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直接拉动下面的长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木板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338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000"/>
                        </a:lnSpc>
                      </a:pPr>
                      <a:r>
                        <a:rPr lang="en-US" altLang="zh-CN" sz="78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500"/>
                        </a:lnSpc>
                      </a:pPr>
                      <a:r>
                        <a:rPr lang="en-US" altLang="zh-CN" sz="79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3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200"/>
                        </a:lnSpc>
                      </a:pPr>
                      <a:r>
                        <a:rPr lang="en-US" altLang="zh-CN" sz="84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3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8_BD.200_3#26b59e14a.table_image?tii=6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816" y="4744893"/>
            <a:ext cx="3136392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8_BD.200_4#26b59e14a.table_image?tii=7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0540" y="4653452"/>
            <a:ext cx="3511296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8_BD.200_5#26b59e14a.table_image?tii=8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3860" y="4603161"/>
            <a:ext cx="3511296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AS.1_1#26b59e14a?htil=39&amp;vcp=1&amp;vis=1&amp;pid=69ec92800&amp;color=0,0,0&amp;vtp=1&amp;vaab=1&amp;bt=1&amp;bbb=1&amp;hb=1"/>
          <p:cNvSpPr/>
          <p:nvPr/>
        </p:nvSpPr>
        <p:spPr>
          <a:xfrm>
            <a:off x="416404" y="400546"/>
            <a:ext cx="1104876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因实验中要测量木块受到的摩擦力大小，故应通过弹簧测力计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将木块连接到墙上，用弹簧测力计测木块的拉力，然后直接拉动下面的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长木板，应该采用方案三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5" name="QB_8_BD.200_2#26b59e14a?colgroup=9,9,9&amp;vcp=1&amp;vis=1&amp;pid=69ec92800&amp;color=0,0,0&amp;vtp=1&amp;vaab=1&amp;bbb=1&amp;hb=1"/>
          <p:cNvGraphicFramePr>
            <a:graphicFrameLocks noGrp="1"/>
          </p:cNvGraphicFramePr>
          <p:nvPr/>
        </p:nvGraphicFramePr>
        <p:xfrm>
          <a:off x="539496" y="2295570"/>
          <a:ext cx="11091672" cy="4060127"/>
        </p:xfrm>
        <a:graphic>
          <a:graphicData uri="http://schemas.openxmlformats.org/drawingml/2006/table">
            <a:tbl>
              <a:tblPr/>
              <a:tblGrid>
                <a:gridCol w="3685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方案一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：用绳子将木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块连接到墙上后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过弹簧测力计拉动下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面的长木板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方案二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：用绳子将木块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连接到墙上后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通过弹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簧测力计拉动底部加了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轮子的长木板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方案三：通过弹簧测力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计将木块连接到墙上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直接拉动下面的长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木板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338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000"/>
                        </a:lnSpc>
                      </a:pPr>
                      <a:r>
                        <a:rPr lang="en-US" altLang="zh-CN" sz="78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500"/>
                        </a:lnSpc>
                      </a:pPr>
                      <a:r>
                        <a:rPr lang="en-US" altLang="zh-CN" sz="79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3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200"/>
                        </a:lnSpc>
                      </a:pPr>
                      <a:r>
                        <a:rPr lang="en-US" altLang="zh-CN" sz="84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3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QB_8_BD.200_3#26b59e14a.table_image?tii=6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816" y="4744893"/>
            <a:ext cx="3136392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B_8_BD.200_4#26b59e14a.table_image?tii=7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0540" y="4653452"/>
            <a:ext cx="3511296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B_8_BD.200_5#26b59e14a.table_image?tii=8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3860" y="4603161"/>
            <a:ext cx="3511296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9f0fe9585.fixed?vcp=1&amp;pid=9f25cd9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弹力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摩擦力</a:t>
            </a:r>
            <a:endParaRPr lang="en-US" altLang="zh-CN" sz="4000" dirty="0"/>
          </a:p>
        </p:txBody>
      </p:sp>
      <p:sp>
        <p:nvSpPr>
          <p:cNvPr id="3" name="C_5_BD#9f0fe9585.fixed?vcp=1&amp;pid=9f25cd9b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00_1#26b59e14a?sp=1&amp;vcp=1&amp;vis=1&amp;pid=69ec92800&amp;color=0,0,0&amp;vtp=1&amp;vaab=1&amp;bt=1&amp;bbb=1&amp;hb=1"/>
          <p:cNvSpPr/>
          <p:nvPr/>
        </p:nvSpPr>
        <p:spPr>
          <a:xfrm>
            <a:off x="539496" y="554400"/>
            <a:ext cx="11109960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（4）小成发现匀速拉动木块时，不好控制且不方便读数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，于是爱思考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的她利用木块静止时二力平衡的特点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，设计了改进方案（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如下表所示），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你认为应该采用哪个方案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116" name="QB_8_BD.200_2#26b59e14a?colgroup=9,9,9&amp;vcp=1&amp;vis=1&amp;pid=69ec92800&amp;color=0,0,0&amp;vtp=1&amp;vaab=1&amp;bbb=1&amp;hb=1"/>
          <p:cNvGraphicFramePr>
            <a:graphicFrameLocks noGrp="1"/>
          </p:cNvGraphicFramePr>
          <p:nvPr/>
        </p:nvGraphicFramePr>
        <p:xfrm>
          <a:off x="539496" y="2295570"/>
          <a:ext cx="11091672" cy="4060127"/>
        </p:xfrm>
        <a:graphic>
          <a:graphicData uri="http://schemas.openxmlformats.org/drawingml/2006/table">
            <a:tbl>
              <a:tblPr/>
              <a:tblGrid>
                <a:gridCol w="3685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3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方案一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：用绳子将木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块连接到墙上后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过弹簧测力计拉动下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面的长木板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方案二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：用绳子将木块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连接到墙上后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通过弹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簧测力计拉动底部加了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轮子的长木板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方案三：通过弹簧测力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计将木块连接到墙上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直接拉动下面的长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木板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338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000"/>
                        </a:lnSpc>
                      </a:pPr>
                      <a:r>
                        <a:rPr lang="en-US" altLang="zh-CN" sz="78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500"/>
                        </a:lnSpc>
                      </a:pPr>
                      <a:r>
                        <a:rPr lang="en-US" altLang="zh-CN" sz="79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3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200"/>
                        </a:lnSpc>
                      </a:pPr>
                      <a:r>
                        <a:rPr lang="en-US" altLang="zh-CN" sz="845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30000"/>
                        </a:lnSpc>
                      </a:pP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8_BD.200_3#26b59e14a.table_image?tii=6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816" y="4744893"/>
            <a:ext cx="3136392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8_BD.200_4#26b59e14a.table_image?tii=7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0540" y="4653452"/>
            <a:ext cx="3511296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8_BD.200_5#26b59e14a.table_image?tii=8&amp;vcp=1&amp;vis=1&amp;pid=69ec9280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3860" y="4603161"/>
            <a:ext cx="3511296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AN.201_1#26b59e14a.blank?vcp=1&amp;vis=1&amp;pid=69ec92800&amp;color=0,0,0&amp;vpa=70&amp;vtp=1&amp;vaab=1&amp;bbb=1"/>
          <p:cNvSpPr/>
          <p:nvPr/>
        </p:nvSpPr>
        <p:spPr>
          <a:xfrm>
            <a:off x="5528215" y="1617898"/>
            <a:ext cx="132556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方案三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dc276900?vcp=1&amp;pid=9f0fe9585&amp;color=68,178,231&amp;vtp=1&amp;vaab=1&amp;bt=1&amp;bbb=1"/>
          <p:cNvSpPr/>
          <p:nvPr/>
        </p:nvSpPr>
        <p:spPr>
          <a:xfrm>
            <a:off x="539496" y="368871"/>
            <a:ext cx="11109960" cy="6078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力的理解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力的描述</a:t>
            </a:r>
            <a:endParaRPr lang="en-US" altLang="zh-CN" sz="3200" dirty="0"/>
          </a:p>
        </p:txBody>
      </p:sp>
      <p:sp>
        <p:nvSpPr>
          <p:cNvPr id="3" name="P_7#b16389047?vcp=1&amp;pid=ddc276900&amp;color=0,0,0&amp;vtp=1&amp;vaab=1&amp;bbb=1"/>
          <p:cNvSpPr/>
          <p:nvPr/>
        </p:nvSpPr>
        <p:spPr>
          <a:xfrm>
            <a:off x="539496" y="1033241"/>
            <a:ext cx="11109960" cy="5290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力是物体对物体的作用。相互接触的物体间也可能没有力的作用，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不相互接触的物体间也可能有力的作用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一个物体若受到了非平衡力的作用，则物体运动状态一定发生变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化，形状也可能发生变化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物体间力的作用是相互的。相互作用力的特点：大小相等，方向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相反，作用在同一直线上，但是作用点在两个物体上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力对物体的作用效果取决于力的三要素（当其中一个因素改变时，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力的作用效果就会改变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9_1#887de775a?iti=1&amp;htil=1&amp;vcp=1&amp;vis=1&amp;pid=ddc2769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8106" y="1540256"/>
            <a:ext cx="2587752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_2#887de775a?iti=1&amp;htil=1&amp;vcp=1&amp;vis=1&amp;pid=ddc276900&amp;color=0,0,0&amp;vtp=1&amp;vaab=1&amp;bbb=1"/>
          <p:cNvSpPr/>
          <p:nvPr/>
        </p:nvSpPr>
        <p:spPr>
          <a:xfrm>
            <a:off x="9776370" y="4432173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</a:t>
            </a:r>
            <a:endParaRPr lang="en-US" altLang="zh-CN" sz="2800" dirty="0"/>
          </a:p>
        </p:txBody>
      </p:sp>
      <p:sp>
        <p:nvSpPr>
          <p:cNvPr id="4" name="QC_7_BD.9_3#887de775a?htil=1&amp;sp=1&amp;vcp=1&amp;vis=1&amp;pid=ddc276900&amp;color=0,0,0&amp;vtp=1&amp;vaab=1&amp;bt=1&amp;bbb=1&amp;hb=1"/>
          <p:cNvSpPr/>
          <p:nvPr/>
        </p:nvSpPr>
        <p:spPr>
          <a:xfrm>
            <a:off x="539496" y="1521968"/>
            <a:ext cx="839419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7-1是人们打年糕时的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在用木制榔头捶打年糕的过程中(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9_4#887de775a.choices?htil=1&amp;vcp=1&amp;vis=1&amp;pid=ddc276900&amp;color=0,0,0&amp;vtp=1&amp;vaab=1&amp;bbb=1"/>
          <p:cNvSpPr/>
          <p:nvPr/>
        </p:nvSpPr>
        <p:spPr>
          <a:xfrm>
            <a:off x="539496" y="2804985"/>
            <a:ext cx="839419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A.榔头只受重力的作用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.榔头打击年糕时，人对年糕有力的作用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.年糕凹陷，说明力可以改变物体的形状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.手对手柄的弹力是手柄的形变产生的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887de775a?iti=2&amp;htil=2&amp;vcp=1&amp;vis=1&amp;pid=ddc27690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8899" y="1563592"/>
            <a:ext cx="2587752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887de775a?iti=2&amp;htil=2&amp;vcp=1&amp;vis=1&amp;pid=ddc276900&amp;color=0,0,0&amp;vtp=1&amp;vaab=1&amp;bbb=1"/>
          <p:cNvSpPr/>
          <p:nvPr/>
        </p:nvSpPr>
        <p:spPr>
          <a:xfrm>
            <a:off x="9777163" y="446122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</a:t>
            </a:r>
            <a:endParaRPr lang="en-US" altLang="zh-CN" sz="2800" dirty="0"/>
          </a:p>
        </p:txBody>
      </p:sp>
      <p:sp>
        <p:nvSpPr>
          <p:cNvPr id="4" name="QC_7_AS.1_1#887de775a?htil=2&amp;vcp=1&amp;vis=1&amp;pid=ddc276900&amp;color=0,0,0&amp;vtp=1&amp;vaab=1&amp;bt=1&amp;bbb=1&amp;hb=1"/>
          <p:cNvSpPr/>
          <p:nvPr/>
        </p:nvSpPr>
        <p:spPr>
          <a:xfrm>
            <a:off x="539496" y="1545304"/>
            <a:ext cx="839419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榔头除受重力的作用外，还受到手和年糕对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它的作用力，选项A错误；榔头打击年糕时，人和年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糕没有接触，人对年糕没有力的作用，选项B错误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年糕受到榔头对它力的作用而发生了凹陷，说明力可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以改变物体的形状，选项C正确；手对手柄的弹力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施力物体是手，是手的形变产生的，选项D错误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AN.10_1#887de775a.bracket?vcp=1&amp;vis=1&amp;pid=ddc276900&amp;color=0,0,0&amp;vpa=5&amp;vtp=1&amp;vaab=1"/>
          <p:cNvSpPr/>
          <p:nvPr/>
        </p:nvSpPr>
        <p:spPr>
          <a:xfrm>
            <a:off x="1008312" y="53045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37c11fc4?vcp=1&amp;pid=ddc27690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12_1#fc7b57e20?sp=1&amp;vcp=1&amp;vis=1&amp;pid=e37c11fc4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传统文化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如图7-2所示，在龙舟比赛的整个过程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中，下列说法正确的是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5" name="QC_8_BD.12_2#fc7b57e20?iti=3&amp;htil=3&amp;vcp=1&amp;vis=1&amp;pid=e37c11f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1626" y="2604561"/>
            <a:ext cx="3813048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2_3#fc7b57e20?iti=3&amp;htil=3&amp;vcp=1&amp;vis=1&amp;pid=e37c11fc4&amp;color=0,0,0&amp;vtp=1&amp;vaab=1&amp;bbb=1"/>
          <p:cNvSpPr/>
          <p:nvPr/>
        </p:nvSpPr>
        <p:spPr>
          <a:xfrm>
            <a:off x="8332537" y="5089189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图7-2</a:t>
            </a:r>
            <a:endParaRPr lang="en-US" altLang="zh-CN" sz="2800" dirty="0"/>
          </a:p>
        </p:txBody>
      </p:sp>
      <p:sp>
        <p:nvSpPr>
          <p:cNvPr id="7" name="QC_8_BD.12_4#fc7b57e20.choices?htil=3&amp;vcp=1&amp;vis=1&amp;pid=e37c11fc4&amp;color=0,0,0&amp;vtp=1&amp;vaab=1&amp;bbb=1"/>
          <p:cNvSpPr/>
          <p:nvPr/>
        </p:nvSpPr>
        <p:spPr>
          <a:xfrm>
            <a:off x="539496" y="2550649"/>
            <a:ext cx="716889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A.各队的平均速度一定一样大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.打鼓声主要通过水传给选手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.向后划桨，桨会受到水向前的力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.冠军队的龙舟所受阻力一定最小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AS.1_1#fc7b57e20?iti=4&amp;htil=4&amp;vcp=1&amp;vis=1&amp;pid=e37c11fc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6488" y="1211833"/>
            <a:ext cx="3154680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fc7b57e20?iti=4&amp;htil=4&amp;vcp=1&amp;vis=1&amp;pid=e37c11fc4&amp;color=0,0,0&amp;vtp=1&amp;vaab=1&amp;bbb=1"/>
          <p:cNvSpPr/>
          <p:nvPr/>
        </p:nvSpPr>
        <p:spPr>
          <a:xfrm>
            <a:off x="9598216" y="3341369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AS.1_1#fc7b57e20?htil=4&amp;vcp=1&amp;vis=1&amp;pid=e37c11fc4&amp;color=0,0,0&amp;vtp=1&amp;vaab=1&amp;bt=1&amp;bbb=1&amp;hb=1&amp;hs=1"/>
              <p:cNvSpPr/>
              <p:nvPr/>
            </p:nvSpPr>
            <p:spPr>
              <a:xfrm>
                <a:off x="539496" y="1111250"/>
                <a:ext cx="782726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平均速度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各队的总路程相同，但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所用时间不一定相同，所以平均速度不一定一样大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选项A错误；打鼓声主要通过空气传递给选手，选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项B错误；向后划桨，桨给水一个向后的力，根据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力的作用是相互的，桨会受到水向前的力，选项C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AS.1_1#fc7b57e20?htil=4&amp;vcp=1&amp;vis=1&amp;pid=e37c11fc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11250"/>
                <a:ext cx="782726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r="-5752" b="-2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S.1_1#fc7b57e20?htil=4&amp;vcp=1&amp;vis=1&amp;pid=e37c11fc4&amp;color=0,0,0&amp;vtp=1&amp;vaab=1&amp;bt=1&amp;bbb=1&amp;hb=1&amp;hs=1"/>
          <p:cNvSpPr/>
          <p:nvPr/>
        </p:nvSpPr>
        <p:spPr>
          <a:xfrm>
            <a:off x="539496" y="4340479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正确；冠军队的龙舟在水平方向所受的推力和阻力的合力更大，所以运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动得更快，但龙舟所受阻力不一定最小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D错误。</a:t>
            </a:r>
            <a:endParaRPr lang="en-US" altLang="zh-CN" sz="2800" dirty="0"/>
          </a:p>
        </p:txBody>
      </p:sp>
      <p:sp>
        <p:nvSpPr>
          <p:cNvPr id="6" name="QC_8_AN.13_1#fc7b57e20.bracket?vcp=1&amp;vis=1&amp;pid=e37c11fc4&amp;color=0,0,0&amp;vpa=6&amp;vtp=1&amp;vaab=1"/>
          <p:cNvSpPr/>
          <p:nvPr/>
        </p:nvSpPr>
        <p:spPr>
          <a:xfrm>
            <a:off x="1040839" y="553316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_1#b1a468ae4?sp=1&amp;vcp=1&amp;vis=1&amp;pid=e37c11fc4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（2024·江苏常州·中考）某市消防队举行高楼灭火演习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，电动灭火无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人机悬停在空中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（如图7-3甲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），当无人机水平向右猛烈喷射干粉的同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（如图7-3乙），原本悬停的无人机水平向左飘移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，这说明力的作用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的。使原本悬停的无人机发生飘移的是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施加的力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6_1#b1a468ae4.blank?vcp=1&amp;vis=1&amp;pid=e37c11fc4&amp;color=0,0,0&amp;vpa=7&amp;vtp=1&amp;vaab=1&amp;bbb=1"/>
          <p:cNvSpPr/>
          <p:nvPr/>
        </p:nvSpPr>
        <p:spPr>
          <a:xfrm>
            <a:off x="905415" y="24670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相互</a:t>
            </a:r>
            <a:endParaRPr lang="en-US" altLang="zh-CN" sz="2800" dirty="0"/>
          </a:p>
        </p:txBody>
      </p:sp>
      <p:sp>
        <p:nvSpPr>
          <p:cNvPr id="4" name="QB_8_AN.17_1#b1a468ae4.blank?vcp=1&amp;vis=1&amp;pid=e37c11fc4&amp;color=0,0,0&amp;vpa=8&amp;vtp=1&amp;vaab=1&amp;bbb=1"/>
          <p:cNvSpPr/>
          <p:nvPr/>
        </p:nvSpPr>
        <p:spPr>
          <a:xfrm>
            <a:off x="8017414" y="2467020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喷射的干粉</a:t>
            </a:r>
            <a:endParaRPr lang="en-US" altLang="zh-CN" sz="2800" dirty="0"/>
          </a:p>
        </p:txBody>
      </p:sp>
      <p:sp>
        <p:nvSpPr>
          <p:cNvPr id="5" name="QB_8_AN.19_1#b1a468ae4.blank?vcp=1&amp;vis=1&amp;pid=e37c11fc4&amp;color=0,0,0&amp;vpa=9&amp;vtp=1&amp;vaab=1&amp;bbb=1&amp;hb=1"/>
          <p:cNvSpPr/>
          <p:nvPr/>
        </p:nvSpPr>
        <p:spPr>
          <a:xfrm>
            <a:off x="539496" y="246702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无人机</a:t>
            </a:r>
            <a:endParaRPr lang="en-US" altLang="zh-CN" sz="2800" dirty="0"/>
          </a:p>
        </p:txBody>
      </p:sp>
      <p:pic>
        <p:nvPicPr>
          <p:cNvPr id="6" name="QB_8_BD.18_1#b1a468ae4?iti=5&amp;vcp=1&amp;vis=1&amp;pid=e37c11f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1838" y="3814744"/>
            <a:ext cx="4594421" cy="178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18_2#b1a468ae4?iti=5&amp;vcp=1&amp;vis=1&amp;pid=e37c11fc4&amp;color=0,0,0&amp;vtp=1&amp;vaab=1&amp;bbb=1"/>
          <p:cNvSpPr/>
          <p:nvPr/>
        </p:nvSpPr>
        <p:spPr>
          <a:xfrm>
            <a:off x="5643436" y="5730347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bdd1c802?vcp=1&amp;pid=9f0fe958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弹力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力的测量</a:t>
            </a:r>
            <a:endParaRPr lang="en-US" altLang="zh-CN" sz="3200" dirty="0"/>
          </a:p>
        </p:txBody>
      </p:sp>
      <p:sp>
        <p:nvSpPr>
          <p:cNvPr id="3" name="P_7#6100c2001?vcp=1&amp;pid=6bdd1c802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弹力产生于直接接触的物体之间，不相互接触的物体之间不会发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生弹力作用。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常见的弹力有两类，一类是拉力（如绳、橡皮筋、弹簧对所拉物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体的力等），另一类是压力和支持力。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6100c2001?sp=1&amp;vcp=1&amp;pid=6bdd1c802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使用弹簧测力计时，被测力不能超过其量程。读数时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，视线要与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刻度板面垂直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一般不需要估读到分度值的下一位。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注意：在弹性限度内，弹簧的伸长量（不是弹簧长度）与拉力成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正比。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3f189f79.fixed?vcp=1&amp;pid=25106d6fc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d3f189f79.fixed?vcp=1&amp;pid=25106d6fc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d3f189f79.fixed?vcp=1&amp;pid=25106d6fc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力学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BD.20_2#90b63169d?iti=6&amp;htil=5&amp;vcp=1&amp;vis=1&amp;pid=6bdd1c802&amp;color=0,0,0&amp;vtp=1&amp;vaab=1&amp;bbb=1"/>
          <p:cNvSpPr/>
          <p:nvPr/>
        </p:nvSpPr>
        <p:spPr>
          <a:xfrm>
            <a:off x="10132762" y="4451731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图7-4</a:t>
            </a:r>
            <a:endParaRPr lang="en-US" altLang="zh-CN" sz="2800" dirty="0"/>
          </a:p>
        </p:txBody>
      </p:sp>
      <p:sp>
        <p:nvSpPr>
          <p:cNvPr id="4" name="QC_7_BD.20_3#90b63169d?htil=5&amp;sp=1&amp;vcp=1&amp;vis=1&amp;pid=6bdd1c802&amp;color=0,0,0&amp;vtp=1&amp;vaab=1&amp;bt=1&amp;bbb=1&amp;hb=1"/>
          <p:cNvSpPr/>
          <p:nvPr/>
        </p:nvSpPr>
        <p:spPr>
          <a:xfrm>
            <a:off x="539496" y="895858"/>
            <a:ext cx="892454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（2024·江苏盐城·中考）如图7-4所示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，弹簧测力计未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挂重物时指针在零刻度线下方。在使用它测量钩码重力之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应该先(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22_1#90b63169d.bracket?vcp=1&amp;vis=1&amp;pid=6bdd1c802&amp;color=0,0,0&amp;vpa=10&amp;vtp=1&amp;vaab=1"/>
          <p:cNvSpPr/>
          <p:nvPr/>
        </p:nvSpPr>
        <p:spPr>
          <a:xfrm>
            <a:off x="2594514" y="217792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20_4#90b63169d.choices?htil=5&amp;vcp=1&amp;vis=1&amp;pid=6bdd1c802&amp;color=0,0,0&amp;vtp=1&amp;vaab=1&amp;bbb=1"/>
          <p:cNvSpPr/>
          <p:nvPr/>
        </p:nvSpPr>
        <p:spPr>
          <a:xfrm>
            <a:off x="539496" y="2819590"/>
            <a:ext cx="89245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57009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.把挂钩向下拉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.把挂钩向上托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5700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C.把面板向上移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.把面板向下移</a:t>
            </a:r>
            <a:endParaRPr lang="en-US" altLang="zh-CN" sz="2800" dirty="0"/>
          </a:p>
        </p:txBody>
      </p:sp>
      <p:sp>
        <p:nvSpPr>
          <p:cNvPr id="7" name="QC_7_AS.1_1#90b63169d?htil=5&amp;vcp=1&amp;vis=1&amp;pid=6bdd1c802&amp;color=0,0,0&amp;vtp=1&amp;vaab=1&amp;bbb=1&amp;hb=1"/>
          <p:cNvSpPr/>
          <p:nvPr/>
        </p:nvSpPr>
        <p:spPr>
          <a:xfrm>
            <a:off x="539496" y="4096575"/>
            <a:ext cx="892454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使用弹簧测力计前要调零，刻度在面板上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，未挂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重物时指针在零刻度线下方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，应将面板向下移动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，使指针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与零刻度线对齐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，故选D。</a:t>
            </a:r>
            <a:endParaRPr lang="en-US" altLang="zh-CN" sz="28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8374" y="1111423"/>
            <a:ext cx="1800000" cy="29095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EX.1_1#90b63169d?iti=7&amp;htil=6&amp;vcp=1&amp;vis=1&amp;pid=6bdd1c802&amp;color=0,0,0&amp;vtp=1&amp;vaab=1&amp;bbb=1"/>
          <p:cNvSpPr/>
          <p:nvPr/>
        </p:nvSpPr>
        <p:spPr>
          <a:xfrm>
            <a:off x="10132761" y="4181211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图7-4</a:t>
            </a:r>
            <a:endParaRPr lang="en-US" altLang="zh-CN" sz="2800" dirty="0"/>
          </a:p>
        </p:txBody>
      </p:sp>
      <p:sp>
        <p:nvSpPr>
          <p:cNvPr id="4" name="QC_7_EX.1_1#90b63169d?htil=6&amp;vcp=1&amp;vis=1&amp;pid=6bdd1c802&amp;color=0,0,0&amp;vtp=1&amp;vaab=1&amp;bt=1&amp;bbb=1&amp;hb=1"/>
          <p:cNvSpPr/>
          <p:nvPr/>
        </p:nvSpPr>
        <p:spPr>
          <a:xfrm>
            <a:off x="539496" y="1358360"/>
            <a:ext cx="892454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弹簧测力计使用前须调零，使用时要使其轴线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与被测力的方向一致，读数时要先明确量程和分度值。在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竖直方向上，若挂钩和拉环反置，则测量结果偏大（受弹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簧测力计自重影响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8374" y="1111423"/>
            <a:ext cx="1800000" cy="290952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4cd5b710?vcp=1&amp;pid=6bdd1c80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B_8_BD.24_1#0d46bbf89?iti=8&amp;htil=7&amp;vcp=1&amp;vis=1&amp;pid=a4cd5b71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07845" y="1285528"/>
            <a:ext cx="859536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24_2#0d46bbf89?iti=8&amp;htil=7&amp;vcp=1&amp;vis=1&amp;pid=a4cd5b710&amp;color=0,0,0&amp;vtp=1&amp;vaab=1&amp;bbb=1"/>
          <p:cNvSpPr/>
          <p:nvPr/>
        </p:nvSpPr>
        <p:spPr>
          <a:xfrm>
            <a:off x="10382001" y="5682776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24_3#0d46bbf89?htil=7&amp;sp=1&amp;vcp=1&amp;vis=1&amp;pid=a4cd5b710&amp;color=0,0,0&amp;vtp=1&amp;vaab=1&amp;bbb=1&amp;hb=1"/>
              <p:cNvSpPr/>
              <p:nvPr/>
            </p:nvSpPr>
            <p:spPr>
              <a:xfrm>
                <a:off x="539496" y="1267240"/>
                <a:ext cx="959205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（2024·广西柳州·模拟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）小李用弹簧测力计测量一个物块的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，如图7-5所示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，该弹簧测力计的分度值为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物块的重力为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24_3#0d46bbf89?htil=7&amp;sp=1&amp;vcp=1&amp;vis=1&amp;pid=a4cd5b71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9592056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4" t="-22" r="1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25_1#0d46bbf89.blank?vcp=1&amp;vis=1&amp;pid=a4cd5b710&amp;color=0,0,0&amp;vpa=11&amp;vtp=1&amp;vaab=1&amp;bbb=1"/>
          <p:cNvSpPr/>
          <p:nvPr/>
        </p:nvSpPr>
        <p:spPr>
          <a:xfrm>
            <a:off x="7742778" y="1884460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</a:t>
            </a:r>
            <a:endParaRPr lang="en-US" altLang="zh-CN" sz="2800" dirty="0"/>
          </a:p>
        </p:txBody>
      </p:sp>
      <p:sp>
        <p:nvSpPr>
          <p:cNvPr id="7" name="QB_8_AN.26_1#0d46bbf89.blank?vcp=1&amp;vis=1&amp;pid=a4cd5b710&amp;color=0,0,0&amp;vpa=12&amp;vtp=1&amp;vaab=1&amp;bbb=1"/>
          <p:cNvSpPr/>
          <p:nvPr/>
        </p:nvSpPr>
        <p:spPr>
          <a:xfrm>
            <a:off x="2645314" y="2511205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cb3e6e43?vcp=1&amp;pid=9f0fe958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重力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e32ae8c50?vcp=1&amp;pid=fcb3e6e43&amp;color=0,0,0&amp;vtp=1&amp;vaab=1&amp;bbb=1"/>
              <p:cNvSpPr/>
              <p:nvPr/>
            </p:nvSpPr>
            <p:spPr>
              <a:xfrm>
                <a:off x="539496" y="1263495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重力的大小用公式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值与地球纬度有关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，在粗略计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算时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通常取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重力的方向是竖直向下的,据此制成了铅垂线来检查墙壁是否竖直。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e32ae8c50?vcp=1&amp;pid=fcb3e6e4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3157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7_BD#e32ae8c50?sp=1&amp;vcp=1&amp;pid=fcb3e6e43&amp;color=0,0,0&amp;mp=1&amp;vtp=1&amp;vaab=1&amp;bt=1&amp;bbb=1&amp;hb=1"/>
              <p:cNvSpPr/>
              <p:nvPr/>
            </p:nvSpPr>
            <p:spPr>
              <a:xfrm>
                <a:off x="539496" y="376526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形状规则、质量分布均匀的物体，它的重心在几何中心上，不一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定在物体上。如圆环的重心不在圆周上，而在圆心上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常见物体的重力：2个鸡蛋的重力约为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，1只成年母鸡的重力约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1名中学生的重力约为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，1辆小汽车的重力约为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1.2×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7_BD#e32ae8c50?sp=1&amp;vcp=1&amp;pid=fcb3e6e43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264"/>
                <a:ext cx="11109960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3" t="-11" r="-5684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7_1#cc60a6dc1?iti=9&amp;htil=8&amp;vcp=1&amp;vis=1&amp;pid=fcb3e6e4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1392" y="1272897"/>
            <a:ext cx="2779776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7_2#cc60a6dc1?iti=9&amp;htil=8&amp;vcp=1&amp;vis=1&amp;pid=fcb3e6e43&amp;color=0,0,0&amp;vtp=1&amp;vaab=1&amp;bbb=1"/>
          <p:cNvSpPr/>
          <p:nvPr/>
        </p:nvSpPr>
        <p:spPr>
          <a:xfrm>
            <a:off x="9785668" y="347901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27_3#cc60a6dc1?htil=8&amp;sp=1&amp;vcp=1&amp;vis=1&amp;pid=fcb3e6e43&amp;color=0,0,0&amp;vtp=1&amp;vaab=1&amp;bt=1&amp;bbb=1&amp;hb=1"/>
              <p:cNvSpPr/>
              <p:nvPr/>
            </p:nvSpPr>
            <p:spPr>
              <a:xfrm>
                <a:off x="539496" y="1245465"/>
                <a:ext cx="819302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一只蚂蚁沿着碗从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点爬到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点（如图7-6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所示），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此过程中蚂蚁所受重力的大小(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27_3#cc60a6dc1?htil=8&amp;sp=1&amp;vcp=1&amp;vis=1&amp;pid=fcb3e6e4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5465"/>
                <a:ext cx="8193024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3782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29_1#cc60a6dc1.bracket?vcp=1&amp;vis=1&amp;pid=fcb3e6e43&amp;color=0,0,0&amp;vpa=13&amp;vtp=1&amp;vaab=1"/>
          <p:cNvSpPr/>
          <p:nvPr/>
        </p:nvSpPr>
        <p:spPr>
          <a:xfrm>
            <a:off x="5439315" y="18798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27_4#cc60a6dc1.choices?htil=8&amp;vcp=1&amp;vis=1&amp;pid=fcb3e6e43&amp;color=0,0,0&amp;vtp=1&amp;vaab=1&amp;bbb=1"/>
          <p:cNvSpPr/>
          <p:nvPr/>
        </p:nvSpPr>
        <p:spPr>
          <a:xfrm>
            <a:off x="539496" y="2524926"/>
            <a:ext cx="81930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2043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.保持不变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20433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C.先变小后变大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.先变大后变小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AS.1_1#cc60a6dc1?htil=8&amp;vcp=1&amp;vis=1&amp;pid=fcb3e6e43&amp;color=0,0,0&amp;vtp=1&amp;vaab=1&amp;bbb=1&amp;hb=1"/>
              <p:cNvSpPr/>
              <p:nvPr/>
            </p:nvSpPr>
            <p:spPr>
              <a:xfrm>
                <a:off x="539496" y="3801911"/>
                <a:ext cx="819302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蚂蚁从A点爬到B点，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只是位置发生变化，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可知，蚂蚁所受重力不变。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AS.1_1#cc60a6dc1?htil=8&amp;vcp=1&amp;vis=1&amp;pid=fcb3e6e4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01911"/>
                <a:ext cx="8193024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14" b="-5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EX.1_1#cc60a6dc1?vcp=1&amp;vis=1&amp;pid=fcb3e6e43&amp;color=0,0,0&amp;vtp=1&amp;vaab=1&amp;bt=1&amp;bbb=1&amp;hb=1"/>
              <p:cNvSpPr/>
              <p:nvPr/>
            </p:nvSpPr>
            <p:spPr>
              <a:xfrm>
                <a:off x="521208" y="492805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物体受到的重力与其质量成正比，即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一般情况下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在地球表面的同一位置，可以认为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值是定值。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EX.1_1#cc60a6dc1?vcp=1&amp;vis=1&amp;pid=fcb3e6e4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208" y="4928056"/>
                <a:ext cx="11109960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5" t="-38" r="5" b="-5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789453d79?vcp=1&amp;pid=fcb3e6e4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C_8_BD.31_1#234d2d3db?iti=11&amp;htil=9&amp;vcp=1&amp;vis=1&amp;pid=789453d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97419" y="1285528"/>
            <a:ext cx="1197864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31_2#234d2d3db?iti=11&amp;htil=9&amp;vcp=1&amp;vis=1&amp;pid=789453d79&amp;color=0,0,0&amp;vtp=1&amp;vaab=1&amp;bbb=1"/>
          <p:cNvSpPr/>
          <p:nvPr/>
        </p:nvSpPr>
        <p:spPr>
          <a:xfrm>
            <a:off x="10440738" y="3652808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图7-7</a:t>
            </a:r>
            <a:endParaRPr lang="en-US" altLang="zh-CN" sz="2800" dirty="0"/>
          </a:p>
        </p:txBody>
      </p:sp>
      <p:sp>
        <p:nvSpPr>
          <p:cNvPr id="5" name="QC_8_BD.31_3#234d2d3db?htil=9&amp;sp=1&amp;vcp=1&amp;vis=1&amp;pid=789453d79&amp;color=0,0,0&amp;vtp=1&amp;vaab=1&amp;bbb=1&amp;hb=1"/>
          <p:cNvSpPr/>
          <p:nvPr/>
        </p:nvSpPr>
        <p:spPr>
          <a:xfrm>
            <a:off x="539496" y="1267240"/>
            <a:ext cx="95920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）小杰骑自行车沿斜面向下匀速直线骑行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，其车把上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挂了一个装有水的杯子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（如图7-7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），骑行过程中悬绳保持竖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。忽略空气阻力，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31_4#234d2d3db.choices?htil=9&amp;vcp=1&amp;vis=1&amp;pid=789453d79&amp;color=0,0,0&amp;vtp=1&amp;vaab=1&amp;bbb=1"/>
          <p:cNvSpPr/>
          <p:nvPr/>
        </p:nvSpPr>
        <p:spPr>
          <a:xfrm>
            <a:off x="539496" y="3191364"/>
            <a:ext cx="95920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A.杯子和杯中水整体的重心一定在悬绳正下方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.杯子所受重力方向不是竖直向下的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.杯子对水的作用力一定竖直向上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.杯中水面不一定水平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AS.1_1#234d2d3db?iti=12&amp;htil=10&amp;vcp=1&amp;vis=1&amp;pid=789453d7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41864" y="1563592"/>
            <a:ext cx="1197864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234d2d3db?iti=12&amp;htil=10&amp;vcp=1&amp;vis=1&amp;pid=789453d79&amp;color=0,0,0&amp;vtp=1&amp;vaab=1&amp;bbb=1"/>
          <p:cNvSpPr/>
          <p:nvPr/>
        </p:nvSpPr>
        <p:spPr>
          <a:xfrm>
            <a:off x="10485183" y="3930872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图7-7</a:t>
            </a:r>
            <a:endParaRPr lang="en-US" altLang="zh-CN" sz="2800" dirty="0"/>
          </a:p>
        </p:txBody>
      </p:sp>
      <p:sp>
        <p:nvSpPr>
          <p:cNvPr id="4" name="QC_8_AS.1_1#234d2d3db?htil=10&amp;vcp=1&amp;vis=1&amp;pid=789453d79&amp;color=0,0,0&amp;vtp=1&amp;vaab=1&amp;bt=1&amp;bbb=1&amp;hb=1"/>
          <p:cNvSpPr/>
          <p:nvPr/>
        </p:nvSpPr>
        <p:spPr>
          <a:xfrm>
            <a:off x="539496" y="1545304"/>
            <a:ext cx="959205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小杰骑自行车沿斜面向下匀速直线骑行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，杯子的重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力与绳子的拉力在同一直线上，杯子和杯中水整体的重心一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定在悬绳正下方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，选项A正确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；杯子所受重力方向是竖直向下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，选项B错误；杯子对水的作用力与水的重力平衡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，一定竖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直向上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，选项C正确；</a:t>
            </a: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杯子做匀速运动，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则水平方向不受力，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所以杯中水面一定水平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，选项D错误。</a:t>
            </a:r>
            <a:endParaRPr lang="en-US" altLang="zh-CN" sz="2800" dirty="0"/>
          </a:p>
        </p:txBody>
      </p:sp>
      <p:sp>
        <p:nvSpPr>
          <p:cNvPr id="5" name="QC_8_AN.32_1#234d2d3db.bracket?vcp=1&amp;vis=1&amp;pid=789453d79&amp;color=0,0,0&amp;vpa=14&amp;vtp=1&amp;vaab=1&amp;bbb=1"/>
          <p:cNvSpPr/>
          <p:nvPr/>
        </p:nvSpPr>
        <p:spPr>
          <a:xfrm>
            <a:off x="1063975" y="5473574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4_1#3faeb8586?vcp=1&amp;vis=1&amp;pid=789453d79&amp;color=0,0,0&amp;vtp=1&amp;vaab=1&amp;bt=1&amp;bbb=1&amp;hb=1"/>
          <p:cNvSpPr/>
          <p:nvPr/>
        </p:nvSpPr>
        <p:spPr>
          <a:xfrm>
            <a:off x="539496" y="554400"/>
            <a:ext cx="111099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（2024·四川南充·中考）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以下是同学们对一些常见物理量进行估测，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其中符合实际的是(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36_1#3faeb8586.bracket?vcp=1&amp;vis=1&amp;pid=789453d79&amp;color=0,0,0&amp;vpa=15&amp;vtp=1&amp;vaab=1"/>
          <p:cNvSpPr/>
          <p:nvPr/>
        </p:nvSpPr>
        <p:spPr>
          <a:xfrm>
            <a:off x="3661315" y="1154094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34_2#3faeb8586.choices?vcp=1&amp;vis=1&amp;pid=789453d79&amp;color=0,0,0&amp;vtp=1&amp;vaab=1&amp;bbb=1"/>
              <p:cNvSpPr/>
              <p:nvPr/>
            </p:nvSpPr>
            <p:spPr>
              <a:xfrm>
                <a:off x="539496" y="1693844"/>
                <a:ext cx="11109960" cy="2345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A.托起两个鸡蛋的力约为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.地球的直径约为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63.7 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.人的正常体温约为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37℃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.某中学生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短跑成绩约为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BD.34_2#3faeb8586.choices?vcp=1&amp;vis=1&amp;pid=789453d7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93844"/>
                <a:ext cx="11109960" cy="2345944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3" b="-28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1_1#3faeb8586?vcp=1&amp;vis=1&amp;pid=789453d79&amp;color=0,0,0&amp;vtp=1&amp;vaab=1&amp;bbb=1&amp;hb=1"/>
              <p:cNvSpPr/>
              <p:nvPr/>
            </p:nvSpPr>
            <p:spPr>
              <a:xfrm>
                <a:off x="539496" y="4017944"/>
                <a:ext cx="11109960" cy="23538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两个鸡蛋的重力约为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，故托起两个鸡蛋的力约为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错误；地球的直径约为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12 742 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，半径约为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6 371 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，选项B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错误；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正常人体的体温约为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37℃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，选项C正确；中学生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短跑的时间约为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短跑的时间约为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AS.1_1#3faeb8586?vcp=1&amp;vis=1&amp;pid=789453d7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17944"/>
                <a:ext cx="11109960" cy="2353882"/>
              </a:xfrm>
              <a:prstGeom prst="rect">
                <a:avLst/>
              </a:prstGeom>
              <a:blipFill rotWithShape="1">
                <a:blip r:embed="rId4"/>
                <a:stretch>
                  <a:fillRect l="-3" t="-13" r="3" b="-2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42e10681?vcp=1&amp;pid=9f0fe958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摩擦力</a:t>
            </a:r>
            <a:endParaRPr lang="en-US" altLang="zh-CN" sz="3200" dirty="0"/>
          </a:p>
        </p:txBody>
      </p:sp>
      <p:sp>
        <p:nvSpPr>
          <p:cNvPr id="3" name="P_7#68a789c7a?vcp=1&amp;pid=042e10681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滑动摩擦力的大小与接触面所受的压力大小和接触面的粗糙程度有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关，但与接触面的面积以及物体是否做匀速运动、所受拉力的大小无关。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增大摩擦的方法：增大压力、增大接触面的粗糙程度、变滚动为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减小摩擦的方法：减小压力、使接触面变光滑、分离接触面、变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滑动为滚动。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7_1#cc7e5f393?sp=1&amp;vcp=1&amp;vis=1&amp;pid=042e10681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如图7-8甲所示，完全相同的木块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紧靠在一起平放在粗糙程度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相同的水平桌面上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的水平推力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作用下一起向右做匀速直线运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叠放到该桌面上（如图7-8乙所示），用水平力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使它们一起向右做匀速直线运动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，则拉力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，此时木块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的摩擦力为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7_1#cc7e5f393?sp=1&amp;vcp=1&amp;vis=1&amp;pid=042e1068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334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37_2#cc7e5f393?iti=13&amp;vcp=1&amp;vis=1&amp;pid=042e1068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3704" y="3811188"/>
            <a:ext cx="7790688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37_3#cc7e5f393?iti=13&amp;vcp=1&amp;vis=1&amp;pid=042e10681&amp;color=0,0,0&amp;vtp=1&amp;vaab=1&amp;bbb=1"/>
          <p:cNvSpPr/>
          <p:nvPr/>
        </p:nvSpPr>
        <p:spPr>
          <a:xfrm>
            <a:off x="5643435" y="5693836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3f189f79.fixed?vcp=1&amp;pid=25106d6fc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d3f189f79.fixed?vcp=1&amp;pid=25106d6fc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d3f189f79.fixed?vcp=1&amp;pid=25106d6fc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力学</a:t>
            </a:r>
            <a:endParaRPr lang="en-US" altLang="zh-CN" sz="4400" dirty="0"/>
          </a:p>
        </p:txBody>
      </p:sp>
      <p:sp>
        <p:nvSpPr>
          <p:cNvPr id="5" name="C_3_BD#d3f189f79.fixed?vcp=1&amp;pid=25106d6fc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力与运动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EX.1_1#cc7e5f393?vcp=1&amp;vis=1&amp;pid=042e10681&amp;color=0,0,0&amp;vtp=1&amp;vaab=1&amp;bt=1&amp;bbb=1&amp;hb=1"/>
          <p:cNvSpPr/>
          <p:nvPr/>
        </p:nvSpPr>
        <p:spPr>
          <a:xfrm>
            <a:off x="539496" y="89150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当连接体中各部分的运动状态相同且所求问题不涉及连接体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内部的相互作用时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，对整体进行受力分析较为简便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。滑动摩擦力的大小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与接触面的大小无关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。相互接触的物体之间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，如果没有相对运动或相对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运动的趋势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，则物体之间没有摩擦力。</a:t>
            </a:r>
            <a:endParaRPr lang="en-US" altLang="zh-CN" sz="2800" dirty="0"/>
          </a:p>
        </p:txBody>
      </p:sp>
      <p:pic>
        <p:nvPicPr>
          <p:cNvPr id="3" name="QB_7_EX.1_1#cc7e5f393?iti=15&amp;vcp=1&amp;vis=1&amp;pid=042e1068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3704" y="3516852"/>
            <a:ext cx="7790688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EX.1_1#cc7e5f393?iti=15&amp;vcp=1&amp;vis=1&amp;pid=042e10681&amp;color=0,0,0&amp;vtp=1&amp;vaab=1&amp;bbb=1"/>
          <p:cNvSpPr/>
          <p:nvPr/>
        </p:nvSpPr>
        <p:spPr>
          <a:xfrm>
            <a:off x="5643435" y="539950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cc7e5f393?iti=14&amp;htil=11&amp;vcp=1&amp;vis=1&amp;pid=042e1068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7264" y="642842"/>
            <a:ext cx="3813048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cc7e5f393?iti=14&amp;htil=11&amp;vcp=1&amp;vis=1&amp;pid=042e10681&amp;color=0,0,0&amp;vtp=1&amp;vaab=1&amp;bbb=1"/>
          <p:cNvSpPr/>
          <p:nvPr/>
        </p:nvSpPr>
        <p:spPr>
          <a:xfrm>
            <a:off x="9278176" y="1647666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cc7e5f393?htil=11&amp;vcp=1&amp;vis=1&amp;pid=042e10681&amp;color=0,0,0&amp;mp=1&amp;vtp=1&amp;vaab=1&amp;bt=1&amp;bbb=1&amp;hb=1&amp;hs=1"/>
              <p:cNvSpPr/>
              <p:nvPr/>
            </p:nvSpPr>
            <p:spPr>
              <a:xfrm>
                <a:off x="539496" y="615410"/>
                <a:ext cx="716889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题图甲、乙中，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一起做匀速直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线运动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看成一个整体。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题图甲中，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在水平方向上受到的推力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和滑动摩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cc7e5f393?htil=11&amp;vcp=1&amp;vis=1&amp;pid=042e10681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5410"/>
                <a:ext cx="7168896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5" r="-2027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cc7e5f393?htil=11&amp;vcp=1&amp;vis=1&amp;pid=042e10681&amp;color=0,0,0&amp;mp=1&amp;vtp=1&amp;vaab=1&amp;bt=1&amp;bbb=1&amp;hb=1&amp;hs=1"/>
              <p:cNvSpPr/>
              <p:nvPr/>
            </p:nvSpPr>
            <p:spPr>
              <a:xfrm>
                <a:off x="539496" y="2475198"/>
                <a:ext cx="11112011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擦力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为一对平衡力，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。题图乙中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，与题图甲相比较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的压力大小和接触面的粗糙程度都不变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，故整体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受到的摩擦力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；由于整体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做匀速直线运动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，故其在水平方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向上受平衡力作用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，即拉力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和物体受到的滑动摩擦力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是一对平衡力，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一起匀速运动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没有相对运动趋势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间不存在摩擦力的作用，即木块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所受的摩擦力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cc7e5f393?htil=11&amp;vcp=1&amp;vis=1&amp;pid=042e10681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5198"/>
                <a:ext cx="11112011" cy="3792157"/>
              </a:xfrm>
              <a:prstGeom prst="rect">
                <a:avLst/>
              </a:prstGeom>
              <a:blipFill rotWithShape="1">
                <a:blip r:embed="rId5"/>
                <a:stretch>
                  <a:fillRect l="-3" t="-16" r="-3498" b="-1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7_1#cc7e5f393?sp=1&amp;vcp=1&amp;vis=1&amp;pid=042e10681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如图7-8甲所示，完全相同的木块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紧靠在一起平放在粗糙程度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相同的水平桌面上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的水平推力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作用下一起向右做匀速直线运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叠放到该桌面上（如图7-8乙所示），用水平力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使它们一起向右做匀速直线运动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，则拉力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，此时木块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的摩擦力为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37_1#cc7e5f393?sp=1&amp;vcp=1&amp;vis=1&amp;pid=042e1068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334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37_2#cc7e5f393?iti=13&amp;vcp=1&amp;vis=1&amp;pid=042e1068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3704" y="3811188"/>
            <a:ext cx="7790688" cy="175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37_3#cc7e5f393?iti=13&amp;vcp=1&amp;vis=1&amp;pid=042e10681&amp;color=0,0,0&amp;vtp=1&amp;vaab=1&amp;bbb=1"/>
          <p:cNvSpPr/>
          <p:nvPr/>
        </p:nvSpPr>
        <p:spPr>
          <a:xfrm>
            <a:off x="5643435" y="5693836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图7-8</a:t>
            </a:r>
            <a:endParaRPr lang="en-US" altLang="zh-CN" sz="2800" dirty="0"/>
          </a:p>
        </p:txBody>
      </p:sp>
      <p:sp>
        <p:nvSpPr>
          <p:cNvPr id="5" name="QB_7_AN.38_1#cc7e5f393.blank?vcp=1&amp;vis=1&amp;pid=042e10681&amp;color=0,0,0&amp;vpa=16&amp;vtp=1&amp;vaab=1&amp;bbb=1"/>
          <p:cNvSpPr/>
          <p:nvPr/>
        </p:nvSpPr>
        <p:spPr>
          <a:xfrm>
            <a:off x="7658704" y="246702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/>
          </a:p>
        </p:txBody>
      </p:sp>
      <p:sp>
        <p:nvSpPr>
          <p:cNvPr id="6" name="QB_7_AN.39_1#cc7e5f393.blank?vcp=1&amp;vis=1&amp;pid=042e10681&amp;color=0,0,0&amp;vpa=17&amp;vtp=1&amp;vaab=1"/>
          <p:cNvSpPr/>
          <p:nvPr/>
        </p:nvSpPr>
        <p:spPr>
          <a:xfrm>
            <a:off x="2327814" y="3093765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2c48d6ad?vcp=1&amp;pid=042e1068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42_1#8b44e44c7?vcp=1&amp;vis=1&amp;pid=32c48d6ad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（2024·广西河池·模拟）移动重物时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，把重物一端稍微往上提起一些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会更容易推拉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42_2#8b44e44c7.choices?vcp=1&amp;vis=1&amp;pid=32c48d6ad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A.重物对地面的压力变小，导致摩擦力变小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.重物和地面的接触面积变小，导致摩擦力变小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.重物的重力变小，导致摩擦力变小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.接触面的粗糙程度变小，导致摩擦力变小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8b44e44c7?vcp=1&amp;vis=1&amp;pid=32c48d6ad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移动重物时，把重物一端稍微往上提起一些，重物对地面的压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力变小，摩擦力变小，所以更容易推拉，选项A正确；该过程中，重物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和地面的接触面积、重物的重力、接触面的粗糙程度均不变，选项B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C、D错误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8_AN.43_1#8b44e44c7.bracket?vcp=1&amp;vis=1&amp;pid=32c48d6ad&amp;color=0,0,0&amp;vpa=18&amp;vtp=1&amp;vaab=1"/>
          <p:cNvSpPr/>
          <p:nvPr/>
        </p:nvSpPr>
        <p:spPr>
          <a:xfrm>
            <a:off x="1068000" y="470062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5_1#e5ce242e7?vcp=1&amp;vis=1&amp;pid=32c48d6ad&amp;color=0,0,0&amp;vtp=1&amp;vaab=1&amp;bt=1&amp;bbb=1"/>
          <p:cNvSpPr/>
          <p:nvPr/>
        </p:nvSpPr>
        <p:spPr>
          <a:xfrm>
            <a:off x="539496" y="74749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下列事例中可以增大摩擦的是(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46_1#e5ce242e7.bracket?vcp=1&amp;vis=1&amp;pid=32c48d6ad&amp;color=0,0,0&amp;vpa=19&amp;vtp=1&amp;vaab=1"/>
          <p:cNvSpPr/>
          <p:nvPr/>
        </p:nvSpPr>
        <p:spPr>
          <a:xfrm>
            <a:off x="5706015" y="7341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8_BD.45_2#e5ce242e7.choice_image?htil=1&amp;vcp=1&amp;vis=1&amp;pid=32c48d6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433671"/>
            <a:ext cx="3465576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45_3#e5ce242e7?htil=1&amp;vcp=1&amp;vis=1&amp;pid=32c48d6ad&amp;color=0,0,0&amp;vtp=1&amp;vaab=1&amp;bbb=1"/>
          <p:cNvSpPr/>
          <p:nvPr/>
        </p:nvSpPr>
        <p:spPr>
          <a:xfrm>
            <a:off x="539496" y="314359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A.轴承中装有滚珠</a:t>
            </a:r>
            <a:endParaRPr lang="en-US" altLang="zh-CN" sz="2800" dirty="0"/>
          </a:p>
        </p:txBody>
      </p:sp>
      <p:pic>
        <p:nvPicPr>
          <p:cNvPr id="6" name="QC_8_BD.45_4#e5ce242e7.choice_image?htil=1&amp;vcp=1&amp;vis=1&amp;pid=32c48d6a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1442815"/>
            <a:ext cx="3502152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BD.45_5#e5ce242e7?htil=1&amp;vcp=1&amp;vis=1&amp;pid=32c48d6ad&amp;color=0,0,0&amp;vtp=1&amp;vaab=1&amp;bbb=1"/>
          <p:cNvSpPr/>
          <p:nvPr/>
        </p:nvSpPr>
        <p:spPr>
          <a:xfrm>
            <a:off x="6099048" y="3143599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B.旋钮侧面制有条纹</a:t>
            </a:r>
            <a:endParaRPr lang="en-US" altLang="zh-CN" sz="2800" dirty="0"/>
          </a:p>
        </p:txBody>
      </p:sp>
      <p:pic>
        <p:nvPicPr>
          <p:cNvPr id="8" name="QC_8_BD.45_6#e5ce242e7.choice_image?htil=1&amp;vcp=1&amp;vis=1&amp;pid=32c48d6ad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664807"/>
            <a:ext cx="3465576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8_BD.45_7#e5ce242e7?htil=1&amp;vcp=1&amp;vis=1&amp;pid=32c48d6ad&amp;color=0,0,0&amp;vtp=1&amp;vaab=1&amp;bbb=1"/>
          <p:cNvSpPr/>
          <p:nvPr/>
        </p:nvSpPr>
        <p:spPr>
          <a:xfrm>
            <a:off x="539496" y="5503513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C.给自行车加润滑油</a:t>
            </a:r>
            <a:endParaRPr lang="en-US" altLang="zh-CN" sz="2800" dirty="0"/>
          </a:p>
        </p:txBody>
      </p:sp>
      <p:pic>
        <p:nvPicPr>
          <p:cNvPr id="10" name="QC_8_BD.45_8#e5ce242e7.choice_image?htil=1&amp;vcp=1&amp;vis=1&amp;pid=32c48d6ad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3664807"/>
            <a:ext cx="3502152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8_BD.45_9#e5ce242e7?htil=1&amp;vcp=1&amp;vis=1&amp;pid=32c48d6ad&amp;color=0,0,0&amp;vtp=1&amp;vaab=1&amp;bbb=1"/>
          <p:cNvSpPr/>
          <p:nvPr/>
        </p:nvSpPr>
        <p:spPr>
          <a:xfrm>
            <a:off x="6099048" y="5503513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D.磁悬浮列车车身悬浮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7_1#708e402a8?sp=1&amp;vcp=1&amp;vis=1&amp;pid=32c48d6ad&amp;color=0,0,0&amp;vtp=1&amp;vaab=1&amp;bt=1&amp;bbb=1&amp;hb=1"/>
          <p:cNvSpPr/>
          <p:nvPr/>
        </p:nvSpPr>
        <p:spPr>
          <a:xfrm>
            <a:off x="539496" y="140281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如图7-9所示，用手压书本并抽出直尺，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当手压书本的力大小不同时，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匀速抽出直尺过程中需要的力的大小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选填“相同”或“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不同”）。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由此，可推测滑动摩擦力的大小与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的大小有关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48_1#708e402a8.blank?vcp=1&amp;vis=1&amp;pid=32c48d6ad&amp;color=0,0,0&amp;vpa=20&amp;vtp=1&amp;vaab=1&amp;bbb=1"/>
          <p:cNvSpPr/>
          <p:nvPr/>
        </p:nvSpPr>
        <p:spPr>
          <a:xfrm>
            <a:off x="6239415" y="202003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</a:t>
            </a:r>
            <a:endParaRPr lang="en-US" altLang="zh-CN" sz="2800" dirty="0"/>
          </a:p>
        </p:txBody>
      </p:sp>
      <p:sp>
        <p:nvSpPr>
          <p:cNvPr id="4" name="QB_8_AN.50_1#708e402a8.blank?vcp=1&amp;vis=1&amp;pid=32c48d6ad&amp;color=0,0,0&amp;vpa=21&amp;vtp=1&amp;vaab=1&amp;bbb=1"/>
          <p:cNvSpPr/>
          <p:nvPr/>
        </p:nvSpPr>
        <p:spPr>
          <a:xfrm>
            <a:off x="5883815" y="26467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压力</a:t>
            </a:r>
            <a:endParaRPr lang="en-US" altLang="zh-CN" sz="2800" dirty="0"/>
          </a:p>
        </p:txBody>
      </p:sp>
      <p:pic>
        <p:nvPicPr>
          <p:cNvPr id="5" name="QB_8_BD.49_1#708e402a8?iti=16&amp;vcp=1&amp;vis=1&amp;pid=32c48d6a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4920" y="3380454"/>
            <a:ext cx="2039112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49_2#708e402a8?iti=16&amp;vcp=1&amp;vis=1&amp;pid=32c48d6ad&amp;color=0,0,0&amp;vtp=1&amp;vaab=1&amp;bbb=1"/>
          <p:cNvSpPr/>
          <p:nvPr/>
        </p:nvSpPr>
        <p:spPr>
          <a:xfrm>
            <a:off x="5638864" y="4888198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047ecc9d?vcp=1&amp;pid=9f0fe958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力的示意图</a:t>
            </a:r>
            <a:endParaRPr lang="en-US" altLang="zh-CN" sz="3200" dirty="0"/>
          </a:p>
        </p:txBody>
      </p:sp>
      <p:sp>
        <p:nvSpPr>
          <p:cNvPr id="3" name="P_7#6278436e6?vcp=1&amp;pid=3047ecc9d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画力的示意图的一般步骤：①明确力的作用点；②沿力的方向画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出一条线段；③在线段的末端标上箭头表示力的方向；④标出力的符号。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在同一图上画几个力的示意图时，力越大线段应越长，大小相同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的力线段长度应相等。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51_1#647a574bf?iti=17&amp;htil=12&amp;vcp=1&amp;vis=1&amp;pid=3047ecc9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6716" y="923432"/>
            <a:ext cx="2249424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51_2#647a574bf?iti=17&amp;htil=12&amp;vcp=1&amp;vis=1&amp;pid=3047ecc9d&amp;color=0,0,0&amp;vtp=1&amp;vaab=1&amp;bbb=1"/>
          <p:cNvSpPr/>
          <p:nvPr/>
        </p:nvSpPr>
        <p:spPr>
          <a:xfrm>
            <a:off x="10046916" y="276378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51_3#647a574bf?htil=12&amp;sp=1&amp;vcp=1&amp;vis=1&amp;pid=3047ecc9d&amp;color=0,0,0&amp;vtp=1&amp;vaab=1&amp;bt=1&amp;bbb=1&amp;hb=1"/>
              <p:cNvSpPr/>
              <p:nvPr/>
            </p:nvSpPr>
            <p:spPr>
              <a:xfrm>
                <a:off x="636846" y="896000"/>
                <a:ext cx="873252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例5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如图7-10所示，物体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沿光滑斜面下滑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，请画出物体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受力的示意图。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51_3#647a574bf?htil=12&amp;sp=1&amp;vcp=1&amp;vis=1&amp;pid=3047ecc9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846" y="896000"/>
                <a:ext cx="873252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7" t="-1" r="-801" b="-5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O_7_EX.1_1#647a574bf?htil=13&amp;vcp=1&amp;vis=1&amp;pid=3047ecc9d&amp;color=0,0,0&amp;vtp=1&amp;vaab=1&amp;bt=1&amp;bbb=1&amp;hb=1"/>
          <p:cNvSpPr/>
          <p:nvPr/>
        </p:nvSpPr>
        <p:spPr>
          <a:xfrm>
            <a:off x="685521" y="2217602"/>
            <a:ext cx="873252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画力的示意图时，首先要分析物体受到哪些力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的作用，尤其要分析摩擦力、弹力的有无及方向。为了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便于问题的研究，可以将支持力的作用点画在重心上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AS.1_1#647a574bf?vcp=1&amp;vis=1&amp;pid=3047ecc9d&amp;color=0,0,0&amp;vtp=1&amp;vaab=1&amp;bt=1&amp;bbb=1&amp;hb=1"/>
              <p:cNvSpPr/>
              <p:nvPr/>
            </p:nvSpPr>
            <p:spPr>
              <a:xfrm>
                <a:off x="539496" y="62791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由于斜面是光滑的，所以不存在摩擦力，物体只受到重力和支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持力的作用。过物体的重心竖直向下画一条带箭头的线段，标上重力符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号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从物体的重心沿垂直于斜面向上的方向画一条带箭头的线段，标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上弹力符号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AS.1_1#647a574bf?vcp=1&amp;vis=1&amp;pid=3047ecc9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791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-179" b="-2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S.1_1#647a574bf?iti=20&amp;vcp=1&amp;vis=1&amp;pid=3047ecc9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9862" y="3429000"/>
            <a:ext cx="2286000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S.1_1#647a574bf?iti=20&amp;vcp=1&amp;vis=1&amp;pid=3047ecc9d&amp;color=0,0,0&amp;vtp=1&amp;vaab=1&amp;bbb=1"/>
          <p:cNvSpPr/>
          <p:nvPr/>
        </p:nvSpPr>
        <p:spPr>
          <a:xfrm>
            <a:off x="9248349" y="527507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图7-10</a:t>
            </a:r>
            <a:endParaRPr lang="en-US" altLang="zh-CN" sz="2800" dirty="0"/>
          </a:p>
        </p:txBody>
      </p:sp>
      <p:grpSp>
        <p:nvGrpSpPr>
          <p:cNvPr id="5" name="组合 4"/>
          <p:cNvGrpSpPr/>
          <p:nvPr/>
        </p:nvGrpSpPr>
        <p:grpSpPr>
          <a:xfrm>
            <a:off x="2993393" y="2784609"/>
            <a:ext cx="4141146" cy="3964782"/>
            <a:chOff x="4314791" y="1515871"/>
            <a:chExt cx="4141146" cy="3964782"/>
          </a:xfrm>
        </p:grpSpPr>
        <p:sp>
          <p:nvSpPr>
            <p:cNvPr id="6" name="QO_7_AN.1_1#647a574bf?vcp=1&amp;vis=1&amp;pid=3047ecc9d&amp;color=0,0,0&amp;mp=1&amp;vtp=1&amp;vaab=1&amp;bt=1&amp;bbb=1"/>
            <p:cNvSpPr/>
            <p:nvPr/>
          </p:nvSpPr>
          <p:spPr>
            <a:xfrm>
              <a:off x="4314791" y="1515871"/>
              <a:ext cx="4141146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如答图7-1所示</a:t>
              </a:r>
              <a:endParaRPr lang="en-US" altLang="zh-CN" sz="2800" dirty="0"/>
            </a:p>
          </p:txBody>
        </p:sp>
        <p:pic>
          <p:nvPicPr>
            <p:cNvPr id="7" name="QO_7_AN.1_1#647a574bf?iti=19&amp;vcp=1&amp;vis=1&amp;pid=3047ecc9d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882896" y="2474309"/>
              <a:ext cx="2423160" cy="1883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8" name="QO_7_AN.1_1#647a574bf?iti=19&amp;vcp=1&amp;vis=1&amp;pid=3047ecc9d&amp;color=0,0,0&amp;vtp=1&amp;vaab=1&amp;bbb=1"/>
            <p:cNvSpPr/>
            <p:nvPr/>
          </p:nvSpPr>
          <p:spPr>
            <a:xfrm>
              <a:off x="5461064" y="4484973"/>
              <a:ext cx="12668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答图7-1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dc288a1a3.fixed?vcp=1&amp;pid=9f25cd9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弹力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摩擦力</a:t>
            </a:r>
            <a:endParaRPr lang="en-US" altLang="zh-CN" sz="4000" dirty="0"/>
          </a:p>
        </p:txBody>
      </p:sp>
      <p:sp>
        <p:nvSpPr>
          <p:cNvPr id="3" name="C_5_BD#dc288a1a3.fixed?vcp=1&amp;pid=9f25cd9b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ef143298?vcp=1&amp;pid=3047ecc9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O_8_BD.55_1#9ed96db9e?iti=21&amp;htil=14&amp;vcp=1&amp;vis=1&amp;pid=3ef14329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7905" y="1285528"/>
            <a:ext cx="2176272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55_2#9ed96db9e?iti=21&amp;htil=14&amp;vcp=1&amp;vis=1&amp;pid=3ef143298&amp;color=0,0,0&amp;vtp=1&amp;vaab=1&amp;bbb=1"/>
          <p:cNvSpPr/>
          <p:nvPr/>
        </p:nvSpPr>
        <p:spPr>
          <a:xfrm>
            <a:off x="9908132" y="2549813"/>
            <a:ext cx="10758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55_3#9ed96db9e?htil=14&amp;sp=1&amp;vcp=1&amp;vis=1&amp;pid=3ef143298&amp;color=0,0,0&amp;vtp=1&amp;vaab=1&amp;bbb=1&amp;hb=1&amp;hs=1"/>
              <p:cNvSpPr/>
              <p:nvPr/>
            </p:nvSpPr>
            <p:spPr>
              <a:xfrm>
                <a:off x="539496" y="1267240"/>
                <a:ext cx="880567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（2024·广西·中考）请在图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7-11中画出无人机在空中时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所受重力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的示意图。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55_3#9ed96db9e?htil=14&amp;sp=1&amp;vcp=1&amp;vis=1&amp;pid=3ef14329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80567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4" t="-35" r="6" b="-5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8_AN.1_1#9ed96db9e?vcp=1&amp;vis=1&amp;pid=3ef143298&amp;color=0,0,0&amp;vtp=1&amp;vaab=1&amp;bbb=1&amp;hs=1"/>
          <p:cNvSpPr/>
          <p:nvPr/>
        </p:nvSpPr>
        <p:spPr>
          <a:xfrm>
            <a:off x="539496" y="262354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如答图7-2所示</a:t>
            </a:r>
            <a:endParaRPr lang="en-US" altLang="zh-CN" sz="2800" dirty="0"/>
          </a:p>
        </p:txBody>
      </p:sp>
      <p:pic>
        <p:nvPicPr>
          <p:cNvPr id="7" name="QO_8_AN.1_1#9ed96db9e?iti=22&amp;vcp=1&amp;vis=1&amp;pid=3ef14329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25568" y="3306934"/>
            <a:ext cx="2340864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8_AN.1_1#9ed96db9e?iti=22&amp;vcp=1&amp;vis=1&amp;pid=3ef143298&amp;color=0,0,0&amp;vtp=1&amp;vaab=1&amp;bbb=1"/>
          <p:cNvSpPr/>
          <p:nvPr/>
        </p:nvSpPr>
        <p:spPr>
          <a:xfrm>
            <a:off x="5462588" y="5335886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答图7-2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57_1#258ecdad5?sp=1&amp;vcp=1&amp;vis=1&amp;pid=3ef143298&amp;color=0,0,0&amp;vtp=1&amp;vaab=1&amp;bt=1&amp;bbb=1"/>
              <p:cNvSpPr/>
              <p:nvPr/>
            </p:nvSpPr>
            <p:spPr>
              <a:xfrm>
                <a:off x="539496" y="144976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0.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（2024·广西桂林·模拟）请画出图7-12中木箱受到水平推力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的示意图。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O_8_BD.57_1#258ecdad5?sp=1&amp;vcp=1&amp;vis=1&amp;pid=3ef14329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49768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2071" b="-12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BD.57_2#258ecdad5?iti=23&amp;htil=15&amp;vcp=1&amp;vis=1&amp;pid=3ef14329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8528" y="2685034"/>
            <a:ext cx="2660904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57_3#258ecdad5?iti=23&amp;htil=15&amp;vcp=1&amp;vis=1&amp;pid=3ef143298&amp;color=0,0,0&amp;vtp=1&amp;vaab=1&amp;bbb=1"/>
          <p:cNvSpPr/>
          <p:nvPr/>
        </p:nvSpPr>
        <p:spPr>
          <a:xfrm>
            <a:off x="2724467" y="481457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图7-12</a:t>
            </a:r>
            <a:endParaRPr lang="en-US" altLang="zh-CN" sz="2800" dirty="0"/>
          </a:p>
        </p:txBody>
      </p:sp>
      <p:sp>
        <p:nvSpPr>
          <p:cNvPr id="5" name="QO_8_AN.1_1#258ecdad5?htil=15&amp;vcp=1&amp;vis=1&amp;pid=3ef143298&amp;color=0,0,0&amp;vtp=1&amp;vaab=1&amp;bbb=1"/>
          <p:cNvSpPr/>
          <p:nvPr/>
        </p:nvSpPr>
        <p:spPr>
          <a:xfrm>
            <a:off x="6080760" y="2013521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如答图7-3所示</a:t>
            </a:r>
            <a:endParaRPr lang="en-US" altLang="zh-CN" sz="2800" dirty="0"/>
          </a:p>
        </p:txBody>
      </p:sp>
      <p:pic>
        <p:nvPicPr>
          <p:cNvPr id="6" name="QO_8_AN.1_1#258ecdad5?iti=24&amp;htil=15&amp;vcp=1&amp;vis=1&amp;pid=3ef14329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80760" y="2694178"/>
            <a:ext cx="3749040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8_AN.1_1#258ecdad5?iti=24&amp;htil=15&amp;vcp=1&amp;vis=1&amp;pid=3ef143298&amp;color=0,0,0&amp;vtp=1&amp;vaab=1&amp;bbb=1"/>
          <p:cNvSpPr/>
          <p:nvPr/>
        </p:nvSpPr>
        <p:spPr>
          <a:xfrm>
            <a:off x="7340155" y="4814570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答图7-3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dbd03dee3.fixed?vcp=1&amp;pid=9f25cd9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弹力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摩擦力</a:t>
            </a:r>
            <a:endParaRPr lang="en-US" altLang="zh-CN" sz="4000" dirty="0"/>
          </a:p>
        </p:txBody>
      </p:sp>
      <p:sp>
        <p:nvSpPr>
          <p:cNvPr id="3" name="C_5_BD#dbd03dee3.fixed?vcp=1&amp;pid=9f25cd9b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661e1e37?vcp=1&amp;pid=dbd03dee3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探究影响滑动摩擦力大小的因素</a:t>
            </a:r>
            <a:endParaRPr lang="en-US" altLang="zh-CN" sz="3200" dirty="0"/>
          </a:p>
        </p:txBody>
      </p:sp>
      <p:graphicFrame>
        <p:nvGraphicFramePr>
          <p:cNvPr id="53" name="P_7_BD#8426cc7ad?colgroup=2,27&amp;vcp=1&amp;pid=6661e1e37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91672" cy="1444244"/>
        </p:xfrm>
        <a:graphic>
          <a:graphicData uri="http://schemas.openxmlformats.org/drawingml/2006/table">
            <a:tbl>
              <a:tblPr/>
              <a:tblGrid>
                <a:gridCol w="1033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424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装置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700"/>
                        </a:lnSpc>
                      </a:pPr>
                      <a:r>
                        <a:rPr lang="en-US" altLang="zh-CN" sz="60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8426cc7ad.table_image?tii=1&amp;vcp=1&amp;pid=6661e1e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7652" y="1443019"/>
            <a:ext cx="9628632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P_7_BD#8426cc7ad?colgroup=2,27&amp;vcp=1&amp;pid=6661e1e37&amp;color=0,0,0&amp;mp=1&amp;vtp=1&amp;vaab=1&amp;bt=1&amp;bbb=1&amp;hb=1"/>
          <p:cNvGraphicFramePr>
            <a:graphicFrameLocks noGrp="1"/>
          </p:cNvGraphicFramePr>
          <p:nvPr/>
        </p:nvGraphicFramePr>
        <p:xfrm>
          <a:off x="550164" y="1550130"/>
          <a:ext cx="11091672" cy="4462336"/>
        </p:xfrm>
        <a:graphic>
          <a:graphicData uri="http://schemas.openxmlformats.org/drawingml/2006/table">
            <a:tbl>
              <a:tblPr/>
              <a:tblGrid>
                <a:gridCol w="988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27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6233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转换法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用弹簧测力计匀速水平拉动木块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弹簧测力计的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示数等于摩擦力的大小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二力平衡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控制变量法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：①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探究滑动摩擦力的大小与接触面的粗糙程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度的关系时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控制压力和接触面积不变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只改变接触面的粗糙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程度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探究滑动摩擦力的大小与压力的关系时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控制接触面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的粗糙程度和接触面积不变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只改变压力的大小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探究滑动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摩擦力的大小与接触面积的关系时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控制接触面的粗糙程度和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压力不变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只改变接触面积的大小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8426cc7ad?colgroup=2,27&amp;vcp=1&amp;pid=6661e1e37&amp;color=0,0,0&amp;mp=1&amp;vtp=1&amp;vaab=1&amp;bt=1&amp;bbb=1"/>
          <p:cNvSpPr txBox="1"/>
          <p:nvPr/>
        </p:nvSpPr>
        <p:spPr>
          <a:xfrm>
            <a:off x="10913023" y="8417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777774"/>
              </a:clrFrom>
              <a:clrTo>
                <a:srgbClr val="77777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1425" y="2042166"/>
            <a:ext cx="1066588" cy="7541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777774"/>
              </a:clrFrom>
              <a:clrTo>
                <a:srgbClr val="77777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4518" y="2042167"/>
            <a:ext cx="1599875" cy="11312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777774"/>
              </a:clrFrom>
              <a:clrTo>
                <a:srgbClr val="77777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0891" y="2641362"/>
            <a:ext cx="646600" cy="4571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clrChange>
              <a:clrFrom>
                <a:srgbClr val="777774"/>
              </a:clrFrom>
              <a:clrTo>
                <a:srgbClr val="77777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3639" y="3208813"/>
            <a:ext cx="1599875" cy="11312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2590"/>
          <a:stretch>
            <a:fillRect/>
          </a:stretch>
        </p:blipFill>
        <p:spPr>
          <a:xfrm>
            <a:off x="3711457" y="3685400"/>
            <a:ext cx="3974935" cy="25714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2590"/>
          <a:stretch>
            <a:fillRect/>
          </a:stretch>
        </p:blipFill>
        <p:spPr>
          <a:xfrm>
            <a:off x="7233786" y="5449780"/>
            <a:ext cx="3974935" cy="25714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" r="78668" b="56008"/>
          <a:stretch>
            <a:fillRect/>
          </a:stretch>
        </p:blipFill>
        <p:spPr>
          <a:xfrm>
            <a:off x="1570546" y="5879852"/>
            <a:ext cx="1476946" cy="113122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P_7_BD#8426cc7ad?colgroup=2,27&amp;vcp=1&amp;pid=6661e1e37&amp;color=0,0,0&amp;vtp=1&amp;vaab=1&amp;bt=1&amp;bbb=1&amp;hb=1"/>
          <p:cNvGraphicFramePr>
            <a:graphicFrameLocks noGrp="1"/>
          </p:cNvGraphicFramePr>
          <p:nvPr/>
        </p:nvGraphicFramePr>
        <p:xfrm>
          <a:off x="539496" y="1816862"/>
          <a:ext cx="11091672" cy="3928872"/>
        </p:xfrm>
        <a:graphic>
          <a:graphicData uri="http://schemas.openxmlformats.org/drawingml/2006/table">
            <a:tbl>
              <a:tblPr/>
              <a:tblGrid>
                <a:gridCol w="1033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598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实验前要先将弹簧测力计指针调零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实验时要用弹簧测力计沿水平方向匀速拉动木块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289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滑动摩擦力的大小与接触面的粗糙程度有关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在其他条件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相同时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接触面越粗糙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滑动摩擦力越大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滑动摩擦力的大小与压力有关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在其他条件相同时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接触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面受到的压力越大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滑动摩擦力越大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滑动摩擦力的大小与接触面积的大小无关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9663"/>
          <a:stretch>
            <a:fillRect/>
          </a:stretch>
        </p:blipFill>
        <p:spPr>
          <a:xfrm>
            <a:off x="7142721" y="2291166"/>
            <a:ext cx="715687" cy="25714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789"/>
          <a:stretch>
            <a:fillRect/>
          </a:stretch>
        </p:blipFill>
        <p:spPr>
          <a:xfrm>
            <a:off x="6753421" y="2765470"/>
            <a:ext cx="3268765" cy="2571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2590"/>
          <a:stretch>
            <a:fillRect/>
          </a:stretch>
        </p:blipFill>
        <p:spPr>
          <a:xfrm>
            <a:off x="2978126" y="4013285"/>
            <a:ext cx="5007030" cy="2571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2590"/>
          <a:stretch>
            <a:fillRect/>
          </a:stretch>
        </p:blipFill>
        <p:spPr>
          <a:xfrm>
            <a:off x="1601999" y="5132528"/>
            <a:ext cx="5731308" cy="25714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9663"/>
          <a:stretch>
            <a:fillRect/>
          </a:stretch>
        </p:blipFill>
        <p:spPr>
          <a:xfrm>
            <a:off x="10644903" y="4580184"/>
            <a:ext cx="715687" cy="2571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9663"/>
          <a:stretch>
            <a:fillRect/>
          </a:stretch>
        </p:blipFill>
        <p:spPr>
          <a:xfrm>
            <a:off x="8218574" y="5608109"/>
            <a:ext cx="715687" cy="25714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7_BD#8426cc7ad?colgroup=2,27&amp;vcp=1&amp;pid=6661e1e37&amp;color=0,0,0&amp;vtp=1&amp;vaab=1&amp;bt=1&amp;bbb=1&amp;hb=1"/>
          <p:cNvGraphicFramePr>
            <a:graphicFrameLocks noGrp="1"/>
          </p:cNvGraphicFramePr>
          <p:nvPr/>
        </p:nvGraphicFramePr>
        <p:xfrm>
          <a:off x="539496" y="1373346"/>
          <a:ext cx="11091672" cy="4815904"/>
        </p:xfrm>
        <a:graphic>
          <a:graphicData uri="http://schemas.openxmlformats.org/drawingml/2006/table">
            <a:tbl>
              <a:tblPr/>
              <a:tblGrid>
                <a:gridCol w="1033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17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评估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弹簧测力计示数不稳定的原因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没有水平匀速拉动物体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用指针未调零且有一定读数的弹簧测力计测量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测得的摩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擦力比实际值偏大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41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9900"/>
                        </a:lnSpc>
                      </a:pPr>
                      <a:r>
                        <a:rPr lang="en-US" altLang="zh-CN" sz="55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实验改进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图所示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将弹簧测力计提纽固定在墙壁上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直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接拉动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不必匀速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长木板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可克服直接拉动木块时难以控制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水平匀速的问题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7_BD#8426cc7ad.table_image?tii=2&amp;vcp=1&amp;pid=6661e1e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7780" y="3170936"/>
            <a:ext cx="3008376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8426cc7ad?colgroup=2,27&amp;vcp=1&amp;pid=6661e1e37&amp;color=0,0,0&amp;vtp=1&amp;vaab=1&amp;bt=1&amp;bbb=1"/>
          <p:cNvSpPr txBox="1"/>
          <p:nvPr/>
        </p:nvSpPr>
        <p:spPr>
          <a:xfrm>
            <a:off x="10913023" y="6649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7428" b="27349"/>
          <a:stretch>
            <a:fillRect/>
          </a:stretch>
        </p:blipFill>
        <p:spPr>
          <a:xfrm>
            <a:off x="7459591" y="1886427"/>
            <a:ext cx="3639957" cy="18681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r="78345" b="27349"/>
          <a:stretch>
            <a:fillRect/>
          </a:stretch>
        </p:blipFill>
        <p:spPr>
          <a:xfrm>
            <a:off x="2945896" y="5437091"/>
            <a:ext cx="1499355" cy="1868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9663"/>
          <a:stretch>
            <a:fillRect/>
          </a:stretch>
        </p:blipFill>
        <p:spPr>
          <a:xfrm>
            <a:off x="3738153" y="2895687"/>
            <a:ext cx="715687" cy="25714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59_1#42ba896c4?sp=1&amp;vcp=1&amp;vis=1&amp;pid=6661e1e37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（2024·广西·中考）如图7-13所示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，在探究滑动摩擦力的大小与哪些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因素有关的实验中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，先后把木块放在长木板上，水平向右拉动木块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木块匀速运动时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，读出弹簧测力计的示数。</a:t>
            </a:r>
            <a:endParaRPr lang="en-US" altLang="zh-CN" sz="2800" dirty="0"/>
          </a:p>
        </p:txBody>
      </p:sp>
      <p:pic>
        <p:nvPicPr>
          <p:cNvPr id="3" name="QO_7_BD.59_2#42ba896c4?iti=25&amp;vcp=1&amp;vis=1&amp;pid=6661e1e3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4800" y="2532044"/>
            <a:ext cx="3959352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59_3#42ba896c4?iti=25&amp;vcp=1&amp;vis=1&amp;pid=6661e1e37&amp;color=0,0,0&amp;vtp=1&amp;vaab=1&amp;bbb=1"/>
          <p:cNvSpPr/>
          <p:nvPr/>
        </p:nvSpPr>
        <p:spPr>
          <a:xfrm>
            <a:off x="5549964" y="447870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60_1#f558d34d4?vcp=1&amp;vis=1&amp;pid=42ba896c4&amp;color=0,0,0&amp;vtp=1&amp;vaab=1&amp;bbb=1&amp;hb=1"/>
              <p:cNvSpPr/>
              <p:nvPr/>
            </p:nvSpPr>
            <p:spPr>
              <a:xfrm>
                <a:off x="539496" y="504664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（1）实验甲中，已知弹簧测力计示数为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，木块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受到的滑动摩擦力为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60_1#f558d34d4?vcp=1&amp;vis=1&amp;pid=42ba896c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46644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25" r="3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61_1#d8972263b?vcp=1&amp;vis=1&amp;pid=42ba896c4&amp;color=0,0,0&amp;vtp=1&amp;vaab=1&amp;bt=1&amp;bbb=1&amp;hb=1"/>
          <p:cNvSpPr/>
          <p:nvPr/>
        </p:nvSpPr>
        <p:spPr>
          <a:xfrm>
            <a:off x="539496" y="75641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（2）比较实验甲、乙，可得：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滑动摩擦力的大小与接触面所受的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有关。</a:t>
            </a:r>
            <a:endParaRPr lang="en-US" altLang="zh-CN" sz="2800" dirty="0"/>
          </a:p>
        </p:txBody>
      </p:sp>
      <p:pic>
        <p:nvPicPr>
          <p:cNvPr id="3" name="QO_7_BD.62_1#42ba896c4?iti=26&amp;vcp=1&amp;vis=1&amp;pid=42ba896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2085213"/>
            <a:ext cx="4416552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2_2#42ba896c4?iti=26&amp;vcp=1&amp;vis=1&amp;pid=42ba896c4&amp;color=0,0,0&amp;vtp=1&amp;vaab=1&amp;bbb=1"/>
          <p:cNvSpPr/>
          <p:nvPr/>
        </p:nvSpPr>
        <p:spPr>
          <a:xfrm>
            <a:off x="5549964" y="424218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图7-13</a:t>
            </a:r>
            <a:endParaRPr lang="en-US" altLang="zh-CN" sz="2800" dirty="0"/>
          </a:p>
        </p:txBody>
      </p:sp>
      <p:sp>
        <p:nvSpPr>
          <p:cNvPr id="5" name="QB_8_BD.63_1#9cdff5dea?vcp=1&amp;vis=1&amp;pid=42ba896c4&amp;color=0,0,0&amp;vtp=1&amp;vaab=1&amp;bbb=1&amp;hb=1"/>
          <p:cNvSpPr/>
          <p:nvPr/>
        </p:nvSpPr>
        <p:spPr>
          <a:xfrm>
            <a:off x="539496" y="48888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（3）比较实验甲、丙，可得：压力一定时，接触面越粗糙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，滑动摩擦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力越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64_1#d7fadb202?vcp=1&amp;vis=1&amp;pid=42ba896c4&amp;color=0,0,0&amp;vtp=1&amp;vaab=1&amp;bt=1&amp;bbb=1&amp;hb=1"/>
          <p:cNvSpPr/>
          <p:nvPr/>
        </p:nvSpPr>
        <p:spPr>
          <a:xfrm>
            <a:off x="539496" y="11945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（4）许多运动鞋的鞋底刻有各式各样的花纹，是应用步骤（3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）的结论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（选填“增大”或“减小”）鞋底与地面的摩擦。</a:t>
            </a:r>
            <a:endParaRPr lang="en-US" altLang="zh-CN" sz="2800" dirty="0"/>
          </a:p>
        </p:txBody>
      </p:sp>
      <p:pic>
        <p:nvPicPr>
          <p:cNvPr id="3" name="QO_7_BD.65_1#42ba896c4?iti=27&amp;vcp=1&amp;vis=1&amp;pid=42ba896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6432" y="2531459"/>
            <a:ext cx="5276088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5_2#42ba896c4?iti=27&amp;vcp=1&amp;vis=1&amp;pid=42ba896c4&amp;color=0,0,0&amp;vtp=1&amp;vaab=1&amp;bbb=1"/>
          <p:cNvSpPr/>
          <p:nvPr/>
        </p:nvSpPr>
        <p:spPr>
          <a:xfrm>
            <a:off x="5549964" y="509076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9ef85491?vcp=1&amp;pid=dc288a1a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175004"/>
            <a:ext cx="11073384" cy="450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AS.1_1#f558d34d4?vcp=1&amp;vis=1&amp;pid=42ba896c4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实验甲中，用弹簧测力计水平拉动木块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，使它沿水平长木板做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匀速直线运动，此时弹簧测力计对木块的拉力与木块受到的滑动摩擦力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是一对平衡力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，由二力平衡条件知，二力大小相等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，故木块受到的滑动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摩擦力为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AS.1_1#f558d34d4?vcp=1&amp;vis=1&amp;pid=42ba896c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79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S.1_1#f558d34d4?iti=29&amp;vcp=1&amp;vis=1&amp;pid=42ba896c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179744"/>
            <a:ext cx="5550408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S.1_1#f558d34d4?iti=29&amp;vcp=1&amp;vis=1&amp;pid=42ba896c4&amp;color=0,0,0&amp;vtp=1&amp;vaab=1&amp;bbb=1"/>
          <p:cNvSpPr/>
          <p:nvPr/>
        </p:nvSpPr>
        <p:spPr>
          <a:xfrm>
            <a:off x="5549964" y="581220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66_1#f558d34d4?vcp=1&amp;vis=1&amp;pid=42ba896c4&amp;color=0,0,0&amp;vtp=1&amp;vaab=1&amp;bt=1&amp;bbb=1&amp;hb=1"/>
              <p:cNvSpPr/>
              <p:nvPr/>
            </p:nvSpPr>
            <p:spPr>
              <a:xfrm>
                <a:off x="539496" y="117649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（1）实验甲中，已知弹簧测力计示数为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知识，木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块受到的滑动摩擦力为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66_1#f558d34d4?vcp=1&amp;vis=1&amp;pid=42ba896c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7649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67_1#f558d34d4.blank?vcp=1&amp;vis=1&amp;pid=42ba896c4&amp;color=0,0,0&amp;vpa=22&amp;vtp=1&amp;vaab=1&amp;bbb=1"/>
          <p:cNvSpPr/>
          <p:nvPr/>
        </p:nvSpPr>
        <p:spPr>
          <a:xfrm>
            <a:off x="8355553" y="1146016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二力平衡</a:t>
            </a:r>
            <a:endParaRPr lang="en-US" altLang="zh-CN" sz="2800" dirty="0"/>
          </a:p>
        </p:txBody>
      </p:sp>
      <p:sp>
        <p:nvSpPr>
          <p:cNvPr id="4" name="QB_8_AN.69_1#f558d34d4.blank?vcp=1&amp;vis=1&amp;pid=42ba896c4&amp;color=0,0,0&amp;vpa=23&amp;vtp=1&amp;vaab=1"/>
          <p:cNvSpPr/>
          <p:nvPr/>
        </p:nvSpPr>
        <p:spPr>
          <a:xfrm>
            <a:off x="4105815" y="1772761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6" name="QO_7_BD.68_2#f558d34d4?iti=28&amp;vcp=1&amp;vis=1&amp;pid=42ba896c4&amp;color=0,0,0&amp;vtp=1&amp;vaab=1&amp;bbb=1"/>
          <p:cNvSpPr/>
          <p:nvPr/>
        </p:nvSpPr>
        <p:spPr>
          <a:xfrm>
            <a:off x="5549964" y="514689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图7-13</a:t>
            </a:r>
            <a:endParaRPr lang="en-US" altLang="zh-CN" sz="2800" dirty="0"/>
          </a:p>
        </p:txBody>
      </p:sp>
      <p:pic>
        <p:nvPicPr>
          <p:cNvPr id="7" name="QO_7_AS.1_1#f558d34d4?iti=29&amp;vcp=1&amp;vis=1&amp;pid=42ba896c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790445"/>
            <a:ext cx="5550408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_1#d8972263b?vcp=1&amp;vis=1&amp;pid=42ba896c4&amp;color=0,0,0&amp;vtp=1&amp;vaab=1&amp;bt=1&amp;bbb=1&amp;hb=1"/>
          <p:cNvSpPr/>
          <p:nvPr/>
        </p:nvSpPr>
        <p:spPr>
          <a:xfrm>
            <a:off x="539496" y="8404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比较实验甲、乙，接触面的粗糙程度相同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，实验乙中的压力较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，弹簧测力计的示数较大，摩擦力较大，可得结论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：滑动摩擦力的大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小与接触面所受的压力有关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AS.1_1#d8972263b?iti=31&amp;vcp=1&amp;vis=1&amp;pid=42ba896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818098"/>
            <a:ext cx="5550408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S.1_1#d8972263b?iti=31&amp;vcp=1&amp;vis=1&amp;pid=42ba896c4&amp;color=0,0,0&amp;vtp=1&amp;vaab=1&amp;bbb=1"/>
          <p:cNvSpPr/>
          <p:nvPr/>
        </p:nvSpPr>
        <p:spPr>
          <a:xfrm>
            <a:off x="5549964" y="545055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1_1#d8972263b?vcp=1&amp;vis=1&amp;pid=42ba896c4&amp;color=0,0,0&amp;vtp=1&amp;vaab=1&amp;bt=1&amp;bbb=1&amp;hb=1"/>
          <p:cNvSpPr/>
          <p:nvPr/>
        </p:nvSpPr>
        <p:spPr>
          <a:xfrm>
            <a:off x="539496" y="108962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（2）比较实验甲、乙，可得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：滑动摩擦力的大小与接触面所受的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72_1#d8972263b.blank?vcp=1&amp;vis=1&amp;pid=42ba896c4&amp;color=0,0,0&amp;vpa=24&amp;vtp=1&amp;vaab=1&amp;bbb=1"/>
          <p:cNvSpPr/>
          <p:nvPr/>
        </p:nvSpPr>
        <p:spPr>
          <a:xfrm>
            <a:off x="10595514" y="105914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压力</a:t>
            </a:r>
            <a:endParaRPr lang="en-US" altLang="zh-CN" sz="2800" dirty="0"/>
          </a:p>
        </p:txBody>
      </p:sp>
      <p:pic>
        <p:nvPicPr>
          <p:cNvPr id="4" name="QO_7_BD.71_2#d8972263b?iti=30&amp;vcp=1&amp;vis=1&amp;pid=42ba896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2968" y="2418429"/>
            <a:ext cx="5843016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71_3#d8972263b?iti=30&amp;vcp=1&amp;vis=1&amp;pid=42ba896c4&amp;color=0,0,0&amp;vtp=1&amp;vaab=1&amp;bbb=1"/>
          <p:cNvSpPr/>
          <p:nvPr/>
        </p:nvSpPr>
        <p:spPr>
          <a:xfrm>
            <a:off x="5549964" y="523376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_1#9cdff5dea?vcp=1&amp;vis=1&amp;pid=42ba896c4&amp;color=0,0,0&amp;vtp=1&amp;vaab=1&amp;bt=1&amp;bbb=1&amp;hb=1"/>
          <p:cNvSpPr/>
          <p:nvPr/>
        </p:nvSpPr>
        <p:spPr>
          <a:xfrm>
            <a:off x="539496" y="8404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比较实验甲、丙，压力相同，实验丙中的接触面比较粗糙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簧测力计的示数较大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，摩擦力较大，可得结论：压力一定时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，接触面越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粗糙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，滑动摩擦力越大。</a:t>
            </a:r>
            <a:endParaRPr lang="en-US" altLang="zh-CN" sz="2800" dirty="0"/>
          </a:p>
        </p:txBody>
      </p:sp>
      <p:pic>
        <p:nvPicPr>
          <p:cNvPr id="3" name="QO_7_AS.1_1#9cdff5dea?iti=33&amp;vcp=1&amp;vis=1&amp;pid=42ba896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818098"/>
            <a:ext cx="5550408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S.1_1#9cdff5dea?iti=33&amp;vcp=1&amp;vis=1&amp;pid=42ba896c4&amp;color=0,0,0&amp;vtp=1&amp;vaab=1&amp;bbb=1"/>
          <p:cNvSpPr/>
          <p:nvPr/>
        </p:nvSpPr>
        <p:spPr>
          <a:xfrm>
            <a:off x="5549964" y="545055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4_1#9cdff5dea?vcp=1&amp;vis=1&amp;pid=42ba896c4&amp;color=0,0,0&amp;vtp=1&amp;vaab=1&amp;bt=1&amp;bbb=1&amp;hb=1"/>
          <p:cNvSpPr/>
          <p:nvPr/>
        </p:nvSpPr>
        <p:spPr>
          <a:xfrm>
            <a:off x="539496" y="10756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（3）比较实验甲、丙，可得：压力一定时，接触面越粗糙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，滑动摩擦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75_1#9cdff5dea.blank?vcp=1&amp;vis=1&amp;pid=42ba896c4&amp;color=0,0,0&amp;vpa=25&amp;vtp=1&amp;vaab=1"/>
          <p:cNvSpPr/>
          <p:nvPr/>
        </p:nvSpPr>
        <p:spPr>
          <a:xfrm>
            <a:off x="1261015" y="1671923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pic>
        <p:nvPicPr>
          <p:cNvPr id="4" name="QO_7_BD.74_2#9cdff5dea?iti=32&amp;vcp=1&amp;vis=1&amp;pid=42ba896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1256" y="2412587"/>
            <a:ext cx="5797296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74_3#9cdff5dea?iti=32&amp;vcp=1&amp;vis=1&amp;pid=42ba896c4&amp;color=0,0,0&amp;vtp=1&amp;vaab=1&amp;bbb=1"/>
          <p:cNvSpPr/>
          <p:nvPr/>
        </p:nvSpPr>
        <p:spPr>
          <a:xfrm>
            <a:off x="5545392" y="520963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_1#d7fadb202?vcp=1&amp;vis=1&amp;pid=42ba896c4&amp;color=0,0,0&amp;vtp=1&amp;vaab=1&amp;bt=1&amp;bbb=1&amp;hb=1"/>
          <p:cNvSpPr/>
          <p:nvPr/>
        </p:nvSpPr>
        <p:spPr>
          <a:xfrm>
            <a:off x="539496" y="84045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运动鞋的鞋底刻有各式各样的花纹，是在压力一定时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大接触面的粗糙程度来增大摩擦力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，所以是应用步骤（3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）的结论来增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大鞋底与地面的摩擦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AS.1_1#d7fadb202?iti=35&amp;vcp=1&amp;vis=1&amp;pid=42ba896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818098"/>
            <a:ext cx="5550408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S.1_1#d7fadb202?iti=35&amp;vcp=1&amp;vis=1&amp;pid=42ba896c4&amp;color=0,0,0&amp;vtp=1&amp;vaab=1&amp;bbb=1"/>
          <p:cNvSpPr/>
          <p:nvPr/>
        </p:nvSpPr>
        <p:spPr>
          <a:xfrm>
            <a:off x="5549964" y="545055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7_1#d7fadb202?vcp=1&amp;vis=1&amp;pid=42ba896c4&amp;color=0,0,0&amp;vtp=1&amp;vaab=1&amp;bt=1&amp;bbb=1&amp;hb=1"/>
          <p:cNvSpPr/>
          <p:nvPr/>
        </p:nvSpPr>
        <p:spPr>
          <a:xfrm>
            <a:off x="539496" y="103451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（4）许多运动鞋的鞋底刻有各式各样的花纹，是应用步骤（3）的结论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（选填“增大”或“减小”）鞋底与地面的摩擦。</a:t>
            </a:r>
            <a:endParaRPr lang="en-US" altLang="zh-CN" sz="2800" dirty="0"/>
          </a:p>
        </p:txBody>
      </p:sp>
      <p:sp>
        <p:nvSpPr>
          <p:cNvPr id="3" name="QB_8_AN.78_1#d7fadb202.blank?vcp=1&amp;vis=1&amp;pid=42ba896c4&amp;color=0,0,0&amp;vpa=26&amp;vtp=1&amp;vaab=1&amp;bbb=1"/>
          <p:cNvSpPr/>
          <p:nvPr/>
        </p:nvSpPr>
        <p:spPr>
          <a:xfrm>
            <a:off x="905415" y="163077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p:pic>
        <p:nvPicPr>
          <p:cNvPr id="4" name="QO_7_BD.77_2#d7fadb202?iti=34&amp;vcp=1&amp;vis=1&amp;pid=42ba896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2371439"/>
            <a:ext cx="5971032" cy="275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77_3#d7fadb202?iti=34&amp;vcp=1&amp;vis=1&amp;pid=42ba896c4&amp;color=0,0,0&amp;vtp=1&amp;vaab=1&amp;bbb=1"/>
          <p:cNvSpPr/>
          <p:nvPr/>
        </p:nvSpPr>
        <p:spPr>
          <a:xfrm>
            <a:off x="5549964" y="525078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427c42ca?vcp=1&amp;pid=6661e1e3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O_8_BD.80_1#8bf0c27bc?vcp=1&amp;vis=1&amp;pid=8427c42c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在上例实验中：</a:t>
            </a:r>
            <a:endParaRPr lang="en-US" altLang="zh-CN" sz="2800" dirty="0"/>
          </a:p>
        </p:txBody>
      </p:sp>
      <p:sp>
        <p:nvSpPr>
          <p:cNvPr id="4" name="QB_9_BD.81_1#05300b3ad?vcp=1&amp;vis=1&amp;pid=8bf0c27bc&amp;color=0,0,0&amp;vtp=1&amp;vaab=1&amp;bbb=1&amp;h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（1）图7-13甲实验中，木块在运动过程中水平拉力突然变大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，滑动摩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擦力将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（选填“变大”“变小”或“不变”）；</a:t>
            </a:r>
            <a:endParaRPr lang="en-US" altLang="zh-CN" sz="2800" dirty="0"/>
          </a:p>
        </p:txBody>
      </p:sp>
      <p:sp>
        <p:nvSpPr>
          <p:cNvPr id="5" name="QB_9_BD.82_1#1496238f8?vcp=1&amp;vis=1&amp;pid=8bf0c27bc&amp;color=0,0,0&amp;mp=1&amp;vtp=1&amp;vaab=1&amp;bbb=1&amp;hb=1"/>
          <p:cNvSpPr/>
          <p:nvPr/>
        </p:nvSpPr>
        <p:spPr>
          <a:xfrm>
            <a:off x="539496" y="318501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（2）为了探究滑动摩擦力大小与接触面积大小是否有关，在图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7-13甲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实验的基础上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，小梦同学竖直向下切去一半木块后进行实验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，测得滑动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摩擦力变小了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，于是得出结论：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滑动摩擦力大小与接触面积大小有关。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该结论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（选填“正确”或“不正确”），原因是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7480" y="506730"/>
            <a:ext cx="3773805" cy="15843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83_1#522acf7b8?sp=1&amp;vcp=1&amp;vis=1&amp;pid=8bf0c27bc&amp;color=0,0,0&amp;vtp=1&amp;vaab=1&amp;bt=1&amp;bbb=1&amp;hb=1"/>
          <p:cNvSpPr/>
          <p:nvPr/>
        </p:nvSpPr>
        <p:spPr>
          <a:xfrm>
            <a:off x="539496" y="84959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实验创新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小王在实验中发现弹簧测力计示数很难稳定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，于是设计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7-14所示的装置来进行实验。水平传送带的速度可以调节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，定滑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轮与绳之间的摩擦忽略不计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9_BD.83_2#522acf7b8?iti=36&amp;vcp=1&amp;vis=1&amp;pid=8bf0c27b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3360" y="2827242"/>
            <a:ext cx="4151376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83_3#522acf7b8?iti=36&amp;vcp=1&amp;vis=1&amp;pid=8bf0c27bc&amp;color=0,0,0&amp;vtp=1&amp;vaab=1&amp;bbb=1"/>
          <p:cNvSpPr/>
          <p:nvPr/>
        </p:nvSpPr>
        <p:spPr>
          <a:xfrm>
            <a:off x="5554535" y="544141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9ef85491?vcp=1&amp;pid=dc288a1a3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749808"/>
            <a:ext cx="11073384" cy="535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10_BD.84_1#af28e9eae?vcp=1&amp;vis=1&amp;pid=522acf7b8&amp;color=0,0,0&amp;vtp=1&amp;vaab=1&amp;bbb=1&amp;hb=1"/>
          <p:cNvSpPr/>
          <p:nvPr/>
        </p:nvSpPr>
        <p:spPr>
          <a:xfrm>
            <a:off x="539496" y="90048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①启动传送带，当弹簧测力计的示数稳定后，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木块相对于地面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此时弹簧测力计示数等于木块所受滑动摩擦力的大小。木块所受滑动摩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擦力的方向沿水平方向向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9_BD.85_1#8bf0c27bc?iti=37&amp;vcp=1&amp;vis=1&amp;pid=8bf0c27bc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4800" y="2886084"/>
            <a:ext cx="3959352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85_2#8bf0c27bc?iti=37&amp;vcp=1&amp;vis=1&amp;pid=8bf0c27bc&amp;color=0,0,0&amp;vtp=1&amp;vaab=1&amp;bbb=1"/>
          <p:cNvSpPr/>
          <p:nvPr/>
        </p:nvSpPr>
        <p:spPr>
          <a:xfrm>
            <a:off x="5549964" y="5390524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10_BD.86_1#1559e6b39?vcp=1&amp;vis=1&amp;pid=522acf7b8&amp;color=0,0,0&amp;vtp=1&amp;vaab=1&amp;bbb=1&amp;hb=1"/>
          <p:cNvSpPr/>
          <p:nvPr/>
        </p:nvSpPr>
        <p:spPr>
          <a:xfrm>
            <a:off x="539496" y="422056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②某次实验中，当弹簧测力计的示数稳定后，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改变传送带的速度大小，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发现弹簧测力计的示数没有改变，说明木块所受滑动摩擦力的大小与传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送带的速度大小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（选填“有关”或“无关”）。</a:t>
            </a:r>
            <a:endParaRPr lang="en-US" altLang="zh-CN" sz="2800" dirty="0"/>
          </a:p>
        </p:txBody>
      </p:sp>
      <p:pic>
        <p:nvPicPr>
          <p:cNvPr id="3" name="QO_9_BD.87_1#8bf0c27bc?iti=38&amp;vcp=1&amp;vis=1&amp;pid=8bf0c27bc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77056" y="790280"/>
            <a:ext cx="4434840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87_2#8bf0c27bc?iti=38&amp;vcp=1&amp;vis=1&amp;pid=8bf0c27bc&amp;color=0,0,0&amp;vtp=1&amp;vaab=1&amp;bbb=1"/>
          <p:cNvSpPr/>
          <p:nvPr/>
        </p:nvSpPr>
        <p:spPr>
          <a:xfrm>
            <a:off x="5549964" y="3578184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88_1#05300b3ad?vcp=1&amp;vis=1&amp;pid=8bf0c27bc&amp;color=0,0,0&amp;vtp=1&amp;vaab=1&amp;bt=1&amp;bbb=1&amp;hb=1"/>
          <p:cNvSpPr/>
          <p:nvPr/>
        </p:nvSpPr>
        <p:spPr>
          <a:xfrm>
            <a:off x="539496" y="113052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（1）图7-13甲实验中，木块在运动过程中水平拉力突然变大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，滑动摩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擦力将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选填“变大”“变小”或“不变”）；</a:t>
            </a:r>
            <a:endParaRPr lang="en-US" altLang="zh-CN" sz="2800" dirty="0"/>
          </a:p>
        </p:txBody>
      </p:sp>
      <p:sp>
        <p:nvSpPr>
          <p:cNvPr id="3" name="QB_9_AN.89_1#05300b3ad.blank?vcp=1&amp;vis=1&amp;pid=8bf0c27bc&amp;color=0,0,0&amp;vpa=27&amp;vtp=1&amp;vaab=1&amp;bbb=1"/>
          <p:cNvSpPr/>
          <p:nvPr/>
        </p:nvSpPr>
        <p:spPr>
          <a:xfrm>
            <a:off x="1616614" y="172678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</a:t>
            </a:r>
            <a:endParaRPr lang="en-US" altLang="zh-CN" sz="2800" dirty="0"/>
          </a:p>
        </p:txBody>
      </p:sp>
      <p:sp>
        <p:nvSpPr>
          <p:cNvPr id="5" name="QO_9_BD.88_3#05300b3ad?iti=39&amp;vcp=1&amp;vis=1&amp;pid=8bf0c27bc&amp;color=0,0,0&amp;vtp=1&amp;vaab=1&amp;bbb=1"/>
          <p:cNvSpPr/>
          <p:nvPr/>
        </p:nvSpPr>
        <p:spPr>
          <a:xfrm>
            <a:off x="5549964" y="515477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图7-14</a:t>
            </a:r>
            <a:endParaRPr lang="en-US" altLang="zh-CN" sz="2800" dirty="0"/>
          </a:p>
        </p:txBody>
      </p:sp>
      <p:pic>
        <p:nvPicPr>
          <p:cNvPr id="6" name="QO_7_AS.1_1#d7fadb202?iti=35&amp;vcp=1&amp;vis=1&amp;pid=42ba896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818098"/>
            <a:ext cx="5550408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O_9_BD.90_2#1496238f8?iti=40&amp;htil=16&amp;vcp=1&amp;vis=1&amp;pid=8bf0c27bc&amp;color=0,0,0&amp;vtp=1&amp;vaab=1&amp;bbb=1"/>
          <p:cNvSpPr/>
          <p:nvPr/>
        </p:nvSpPr>
        <p:spPr>
          <a:xfrm>
            <a:off x="9029256" y="38166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图7-14</a:t>
            </a:r>
            <a:endParaRPr lang="en-US" altLang="zh-CN" sz="2800" dirty="0"/>
          </a:p>
        </p:txBody>
      </p:sp>
      <p:sp>
        <p:nvSpPr>
          <p:cNvPr id="4" name="QB_9_BD.90_3#1496238f8?htil=16&amp;vcp=1&amp;vis=1&amp;pid=8bf0c27bc&amp;color=0,0,0&amp;mp=1&amp;vtp=1&amp;vaab=1&amp;bt=1&amp;bbb=1&amp;hb=1&amp;hs=1"/>
          <p:cNvSpPr/>
          <p:nvPr/>
        </p:nvSpPr>
        <p:spPr>
          <a:xfrm>
            <a:off x="539496" y="1184148"/>
            <a:ext cx="686714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）为了探究滑动摩擦力大小与接触面积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大小是否有关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，在图7-13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甲实验的基础上，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小梦同学竖直向下切去一半木块后进行实验，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测得滑动摩擦力变小了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，于是得出结论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动摩擦力大小与接触面积大小有关。该结论</a:t>
            </a:r>
            <a:endParaRPr lang="en-US" altLang="zh-CN" sz="2800" dirty="0"/>
          </a:p>
        </p:txBody>
      </p:sp>
      <p:sp>
        <p:nvSpPr>
          <p:cNvPr id="5" name="QB_9_AN.91_1#1496238f8.blank?vcp=1&amp;vis=1&amp;pid=8bf0c27bc&amp;color=0,0,0&amp;mp=1&amp;vpa=28&amp;vtp=1&amp;vaab=1&amp;bbb=1"/>
          <p:cNvSpPr/>
          <p:nvPr/>
        </p:nvSpPr>
        <p:spPr>
          <a:xfrm>
            <a:off x="549815" y="443630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不正确</a:t>
            </a:r>
            <a:endParaRPr lang="en-US" altLang="zh-CN" sz="2800" dirty="0"/>
          </a:p>
        </p:txBody>
      </p:sp>
      <p:sp>
        <p:nvSpPr>
          <p:cNvPr id="6" name="QB_9_AN.92_1#1496238f8.blank?vcp=1&amp;vis=1&amp;pid=8bf0c27bc&amp;color=0,0,0&amp;mp=1&amp;vpa=29&amp;vtp=1&amp;vaab=1&amp;bbb=1&amp;hb=1"/>
          <p:cNvSpPr/>
          <p:nvPr/>
        </p:nvSpPr>
        <p:spPr>
          <a:xfrm>
            <a:off x="539496" y="4436300"/>
            <a:ext cx="11112011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实验过程中，没有控制压力不变</a:t>
            </a:r>
            <a:endParaRPr lang="en-US" altLang="zh-CN" sz="2800" dirty="0"/>
          </a:p>
        </p:txBody>
      </p:sp>
      <p:sp>
        <p:nvSpPr>
          <p:cNvPr id="7" name="QB_9_BD.90_3#1496238f8?htil=16&amp;vcp=1&amp;vis=1&amp;pid=8bf0c27bc&amp;color=0,0,0&amp;mp=1&amp;vtp=1&amp;vaab=1&amp;bt=1&amp;bbb=1&amp;hb=1&amp;hs=1"/>
          <p:cNvSpPr/>
          <p:nvPr/>
        </p:nvSpPr>
        <p:spPr>
          <a:xfrm>
            <a:off x="539496" y="44667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选填“正确”或“不正确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”），原因是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8" name="QO_7_AS.1_1#d7fadb202?iti=35&amp;vcp=1&amp;vis=1&amp;pid=42ba896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796" y="1767822"/>
            <a:ext cx="4582223" cy="206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93_1#522acf7b8?sp=1&amp;vcp=1&amp;vis=1&amp;pid=8bf0c27bc&amp;color=0,0,0&amp;vtp=1&amp;vaab=1&amp;bt=1&amp;bbb=1&amp;hb=1"/>
          <p:cNvSpPr/>
          <p:nvPr/>
        </p:nvSpPr>
        <p:spPr>
          <a:xfrm>
            <a:off x="539496" y="103247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实验创新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小王在实验中发现弹簧测力计示数很难稳定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，于是设计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7-14所示的装置来进行实验。水平传送带的速度可以调节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，定滑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轮与绳之间的摩擦忽略不计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9_BD.93_2#522acf7b8?iti=41&amp;vcp=1&amp;vis=1&amp;pid=8bf0c27b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5968" y="3010122"/>
            <a:ext cx="3557016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93_3#522acf7b8?iti=41&amp;vcp=1&amp;vis=1&amp;pid=8bf0c27bc&amp;color=0,0,0&amp;vtp=1&amp;vaab=1&amp;bbb=1"/>
          <p:cNvSpPr/>
          <p:nvPr/>
        </p:nvSpPr>
        <p:spPr>
          <a:xfrm>
            <a:off x="5549964" y="525853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10_BD.94_1#af28e9eae?vcp=1&amp;vis=1&amp;pid=522acf7b8&amp;color=0,0,0&amp;vtp=1&amp;vaab=1&amp;bt=1&amp;bbb=1&amp;hb=1"/>
          <p:cNvSpPr/>
          <p:nvPr/>
        </p:nvSpPr>
        <p:spPr>
          <a:xfrm>
            <a:off x="539496" y="93037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①启动传送带，当弹簧测力计的示数稳定后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，木块相对于地面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此时弹簧测力计示数等于木块所受滑动摩擦力的大小。木块所受滑动摩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擦力的方向沿水平方向向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10_AN.95_1#af28e9eae.blank?vcp=1&amp;vis=1&amp;pid=522acf7b8&amp;color=0,0,0&amp;vpa=30&amp;vtp=1&amp;vaab=1&amp;bbb=1"/>
          <p:cNvSpPr/>
          <p:nvPr/>
        </p:nvSpPr>
        <p:spPr>
          <a:xfrm>
            <a:off x="10151014" y="89989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静止</a:t>
            </a:r>
            <a:endParaRPr lang="en-US" altLang="zh-CN" sz="2800" dirty="0"/>
          </a:p>
        </p:txBody>
      </p:sp>
      <p:sp>
        <p:nvSpPr>
          <p:cNvPr id="4" name="QB_10_AN.97_1#af28e9eae.blank?vcp=1&amp;vis=1&amp;pid=522acf7b8&amp;color=0,0,0&amp;vpa=31&amp;vtp=1&amp;vaab=1"/>
          <p:cNvSpPr/>
          <p:nvPr/>
        </p:nvSpPr>
        <p:spPr>
          <a:xfrm>
            <a:off x="4461415" y="217433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</a:t>
            </a:r>
            <a:endParaRPr lang="en-US" altLang="zh-CN" sz="2800" dirty="0"/>
          </a:p>
        </p:txBody>
      </p:sp>
      <p:pic>
        <p:nvPicPr>
          <p:cNvPr id="5" name="QO_9_BD.96_1#af28e9eae?iti=42&amp;vcp=1&amp;vis=1&amp;pid=522acf7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3088" y="2912586"/>
            <a:ext cx="3931920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9_BD.96_2#af28e9eae?iti=42&amp;vcp=1&amp;vis=1&amp;pid=522acf7b8&amp;color=0,0,0&amp;vtp=1&amp;vaab=1&amp;bbb=1"/>
          <p:cNvSpPr/>
          <p:nvPr/>
        </p:nvSpPr>
        <p:spPr>
          <a:xfrm>
            <a:off x="5554535" y="539873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10_BD.98_1#1559e6b39?vcp=1&amp;vis=1&amp;pid=522acf7b8&amp;color=0,0,0&amp;vtp=1&amp;vaab=1&amp;bt=1&amp;bbb=1&amp;hb=1"/>
          <p:cNvSpPr/>
          <p:nvPr/>
        </p:nvSpPr>
        <p:spPr>
          <a:xfrm>
            <a:off x="539496" y="89074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②某次实验中，当弹簧测力计的示数稳定后，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改变传送带的速度大小，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发现弹簧测力计的示数没有改变，说明木块所受滑动摩擦力的大小与传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送带的速度大小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选填“有关”或“无关”）。</a:t>
            </a:r>
            <a:endParaRPr lang="en-US" altLang="zh-CN" sz="2800" dirty="0"/>
          </a:p>
        </p:txBody>
      </p:sp>
      <p:sp>
        <p:nvSpPr>
          <p:cNvPr id="3" name="QB_10_AN.99_1#1559e6b39.blank?vcp=1&amp;vis=1&amp;pid=522acf7b8&amp;color=0,0,0&amp;vpa=32&amp;vtp=1&amp;vaab=1&amp;bbb=1"/>
          <p:cNvSpPr/>
          <p:nvPr/>
        </p:nvSpPr>
        <p:spPr>
          <a:xfrm>
            <a:off x="3039014" y="213471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无关</a:t>
            </a:r>
            <a:endParaRPr lang="en-US" altLang="zh-CN" sz="2800" dirty="0"/>
          </a:p>
        </p:txBody>
      </p:sp>
      <p:pic>
        <p:nvPicPr>
          <p:cNvPr id="4" name="QO_9_BD.98_2#1559e6b39?iti=43&amp;vcp=1&amp;vis=1&amp;pid=522acf7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7368" y="2868390"/>
            <a:ext cx="4014216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9_BD.98_3#1559e6b39?iti=43&amp;vcp=1&amp;vis=1&amp;pid=522acf7b8&amp;color=0,0,0&amp;vtp=1&amp;vaab=1&amp;bbb=1"/>
          <p:cNvSpPr/>
          <p:nvPr/>
        </p:nvSpPr>
        <p:spPr>
          <a:xfrm>
            <a:off x="5549964" y="540026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9_BD.100_1#3e134d9d1?iti=44&amp;htil=17&amp;vcp=1&amp;vis=1&amp;pid=8427c42c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0618" y="933196"/>
            <a:ext cx="5422392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00_2#3e134d9d1?iti=44&amp;htil=17&amp;vcp=1&amp;vis=1&amp;pid=8427c42ca&amp;color=0,0,0&amp;vtp=1&amp;vaab=1&amp;bbb=1"/>
          <p:cNvSpPr/>
          <p:nvPr/>
        </p:nvSpPr>
        <p:spPr>
          <a:xfrm>
            <a:off x="8337301" y="21666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图7-15</a:t>
            </a:r>
            <a:endParaRPr lang="en-US" altLang="zh-CN" sz="2800" dirty="0"/>
          </a:p>
        </p:txBody>
      </p:sp>
      <p:sp>
        <p:nvSpPr>
          <p:cNvPr id="4" name="QO_8_BD.100_3#3e134d9d1?htil=17&amp;vcp=1&amp;vis=1&amp;pid=8427c42ca&amp;color=0,0,0&amp;vtp=1&amp;vaab=1&amp;bt=1&amp;bbb=1&amp;hb=1&amp;hs=1"/>
          <p:cNvSpPr/>
          <p:nvPr/>
        </p:nvSpPr>
        <p:spPr>
          <a:xfrm>
            <a:off x="539496" y="914908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（2024·内蒙古赤峰·中考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）为解决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班级拔河比赛如何选队员的问题，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物理老师引导学生做了“探究滑动摩</a:t>
            </a:r>
            <a:endParaRPr lang="en-US" altLang="zh-CN" sz="2800" dirty="0"/>
          </a:p>
        </p:txBody>
      </p:sp>
      <p:sp>
        <p:nvSpPr>
          <p:cNvPr id="5" name="QB_9_BD.101_1#5d6e82211?sp=1&amp;vcp=1&amp;vis=1&amp;pid=3e134d9d1&amp;color=0,0,0&amp;vtp=1&amp;vaab=1&amp;bbb=1&amp;hb=1&amp;hs=1"/>
          <p:cNvSpPr/>
          <p:nvPr/>
        </p:nvSpPr>
        <p:spPr>
          <a:xfrm>
            <a:off x="539496" y="409022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（1）如图7-15甲所示，将木块放在水平长木板上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，用弹簧测力计沿水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平方向拉动木块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，使其做匀速直线运动，根据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，木块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受到滑动摩擦力的大小等于弹簧测力计的示数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O_8_BD.100_3#3e134d9d1?htil=17&amp;vcp=1&amp;vis=1&amp;pid=8427c42ca&amp;color=0,0,0&amp;vtp=1&amp;vaab=1&amp;bt=1&amp;bbb=1&amp;hb=1&amp;hs=1"/>
          <p:cNvSpPr/>
          <p:nvPr/>
        </p:nvSpPr>
        <p:spPr>
          <a:xfrm>
            <a:off x="539995" y="281324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擦力大小与哪些因素有关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的实验，他们选择了长木板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、棉布、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毛巾、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、相同的钩码若干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、弹簧测力计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，进行了实验。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102_1#9c10d2f68?sp=1&amp;vcp=1&amp;vis=1&amp;pid=3e134d9d1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（2）下表是其中一组同学多次实验获得的实验数据。</a:t>
            </a:r>
            <a:endParaRPr lang="en-US" altLang="zh-CN" sz="2800" dirty="0"/>
          </a:p>
        </p:txBody>
      </p:sp>
      <p:pic>
        <p:nvPicPr>
          <p:cNvPr id="3" name="QB_9_BD.103_1#3e134d9d1?iti=45&amp;vcp=1&amp;vis=1&amp;pid=3e134d9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4627483"/>
            <a:ext cx="5458968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103_2#3e134d9d1?iti=45&amp;vcp=1&amp;vis=1&amp;pid=3e134d9d1&amp;color=0,0,0&amp;vtp=1&amp;vaab=1&amp;bbb=1"/>
          <p:cNvSpPr/>
          <p:nvPr/>
        </p:nvSpPr>
        <p:spPr>
          <a:xfrm>
            <a:off x="5549964" y="5860907"/>
            <a:ext cx="1089025" cy="490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6" name="QO_9_BD.104_1#9c10d2f68?colgroup=3,16,9&amp;vcp=1&amp;vis=1&amp;pid=3e134d9d1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160383"/>
              <a:ext cx="11073384" cy="3334197"/>
            </p:xfrm>
            <a:graphic>
              <a:graphicData uri="http://schemas.openxmlformats.org/drawingml/2006/table">
                <a:tbl>
                  <a:tblPr/>
                  <a:tblGrid>
                    <a:gridCol w="1591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1912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41071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424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弹簧测力计示数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83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583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木块上放1个钩码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83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木块上放2个钩码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583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木块上放1个钩码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铺有棉布的长木板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583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木块上放1个钩码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铺有毛巾的长木板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6" name="QO_9_BD.104_1#9c10d2f68?colgroup=3,16,9&amp;vcp=1&amp;vis=1&amp;pid=3e134d9d1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160383"/>
              <a:ext cx="11073384" cy="3334197"/>
            </p:xfrm>
            <a:graphic>
              <a:graphicData uri="http://schemas.openxmlformats.org/drawingml/2006/table">
                <a:tbl>
                  <a:tblPr/>
                  <a:tblGrid>
                    <a:gridCol w="1591056"/>
                    <a:gridCol w="2880360"/>
                    <a:gridCol w="3191256"/>
                    <a:gridCol w="3410712"/>
                  </a:tblGrid>
                  <a:tr h="54229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583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83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木块上放1个钩码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83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木块上放2个钩码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83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木块上放1个钩码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铺有棉布的长木板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83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木块上放1个钩码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铺有毛巾的长木板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10_BD.105_1#7572e375d?vcp=1&amp;vis=1&amp;pid=9c10d2f68&amp;color=0,0,0&amp;mp=1&amp;vtp=1&amp;vaab=1&amp;bt=1&amp;bbb=1&amp;hb=1"/>
          <p:cNvSpPr/>
          <p:nvPr/>
        </p:nvSpPr>
        <p:spPr>
          <a:xfrm>
            <a:off x="539496" y="64465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①分析表中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三次实验数据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，可以得出在接触面粗糙程度相同的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情况下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，压力越大，滑动摩擦力越大。据此结论，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选队员时应选体重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选填“大”或“小”）的同学。</a:t>
            </a:r>
            <a:endParaRPr lang="en-US" altLang="zh-CN" sz="2800" dirty="0"/>
          </a:p>
        </p:txBody>
      </p:sp>
      <p:pic>
        <p:nvPicPr>
          <p:cNvPr id="3" name="QB_9_BD.106_1#3e134d9d1?iti=46&amp;vcp=1&amp;vis=1&amp;pid=3e134d9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035" y="2547620"/>
            <a:ext cx="4545330" cy="101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106_2#3e134d9d1?iti=46&amp;vcp=1&amp;vis=1&amp;pid=3e134d9d1&amp;color=0,0,0&amp;vtp=1&amp;vaab=1&amp;bbb=1"/>
          <p:cNvSpPr/>
          <p:nvPr/>
        </p:nvSpPr>
        <p:spPr>
          <a:xfrm>
            <a:off x="8190294" y="411175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图7-15</a:t>
            </a:r>
            <a:endParaRPr lang="en-US" altLang="zh-CN" sz="2800" dirty="0"/>
          </a:p>
        </p:txBody>
      </p:sp>
      <p:sp>
        <p:nvSpPr>
          <p:cNvPr id="5" name="QB_10_BD.107_1#15be18da9?vcp=1&amp;vis=1&amp;pid=9c10d2f68&amp;color=0,0,0&amp;vtp=1&amp;vaab=1&amp;bbb=1&amp;hb=1"/>
          <p:cNvSpPr/>
          <p:nvPr/>
        </p:nvSpPr>
        <p:spPr>
          <a:xfrm>
            <a:off x="539496" y="49084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②分析表中2、4、5三次实验数据，可以得出结论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，滑动摩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擦力越大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085" y="2602230"/>
            <a:ext cx="6749415" cy="22955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9ef85491?vcp=1&amp;pid=dc288a1a3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57884"/>
            <a:ext cx="11073384" cy="414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08_1#3a74ab9f3?sp=1&amp;vcp=1&amp;vis=1&amp;pid=3e134d9d1&amp;color=0,0,0&amp;vtp=1&amp;vaab=1&amp;bt=1&amp;bbb=1&amp;hb=1"/>
          <p:cNvSpPr/>
          <p:nvPr/>
        </p:nvSpPr>
        <p:spPr>
          <a:xfrm>
            <a:off x="539496" y="554400"/>
            <a:ext cx="11109960" cy="371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（3）该组同学又探究了不同材质的鞋底对拔河比赛的影响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。设计方案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：选用外形、体积完全相同的实心橡胶块和塑料块（如图7-15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乙），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用弹簧测力计拉着橡胶块在水平长木板上做匀速直线运动，测出它与该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长木板间的滑动摩擦力；用同样的方法测塑料块与长木板之间的滑动摩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擦力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；重复上述实验三次；比较实验数据得出结论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。请指出此设计方案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存在的问题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9_BD.109_1#3e134d9d1?iti=47&amp;vcp=1&amp;vis=1&amp;pid=3e134d9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2550" y="4062730"/>
            <a:ext cx="6434455" cy="130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109_2#3e134d9d1?iti=47&amp;vcp=1&amp;vis=1&amp;pid=3e134d9d1&amp;color=0,0,0&amp;vtp=1&amp;vaab=1&amp;bbb=1"/>
          <p:cNvSpPr/>
          <p:nvPr/>
        </p:nvSpPr>
        <p:spPr>
          <a:xfrm>
            <a:off x="7505764" y="5350111"/>
            <a:ext cx="1089025" cy="5574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图7-15</a:t>
            </a:r>
            <a:endParaRPr lang="en-US" altLang="zh-CN" sz="2800" dirty="0"/>
          </a:p>
        </p:txBody>
      </p:sp>
      <p:sp>
        <p:nvSpPr>
          <p:cNvPr id="5" name="QB_9_BD.110_1#3a74ab9f3?vcp=1&amp;vis=1&amp;pid=3e134d9d1&amp;color=0,0,0&amp;vtp=1&amp;vaab=1&amp;bbb=1"/>
          <p:cNvSpPr/>
          <p:nvPr/>
        </p:nvSpPr>
        <p:spPr>
          <a:xfrm>
            <a:off x="539496" y="4324522"/>
            <a:ext cx="11109960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请你在不改变器材的情况</a:t>
            </a:r>
          </a:p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下提出改进方案：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11_1#5d6e82211?sp=1&amp;vcp=1&amp;vis=1&amp;pid=3e134d9d1&amp;color=0,0,0&amp;vtp=1&amp;vaab=1&amp;bt=1&amp;bbb=1&amp;hb=1"/>
          <p:cNvSpPr/>
          <p:nvPr/>
        </p:nvSpPr>
        <p:spPr>
          <a:xfrm>
            <a:off x="539496" y="153997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（1）如图7-15甲所示，将木块放在水平长木板上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，用弹簧测力计沿水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平方向拉动木块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，使其做匀速直线运动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知识可知，木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块受到滑动摩擦力的大小等于弹簧测力计的示数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112_1#5d6e82211.blank?vcp=1&amp;vis=1&amp;pid=3e134d9d1&amp;color=0,0,0&amp;vpa=33&amp;vtp=1&amp;vaab=1&amp;bbb=1"/>
          <p:cNvSpPr/>
          <p:nvPr/>
        </p:nvSpPr>
        <p:spPr>
          <a:xfrm>
            <a:off x="7661814" y="215719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二力平衡</a:t>
            </a:r>
            <a:endParaRPr lang="en-US" altLang="zh-CN" sz="2800" dirty="0"/>
          </a:p>
        </p:txBody>
      </p:sp>
      <p:pic>
        <p:nvPicPr>
          <p:cNvPr id="4" name="QB_9_BD.111_2#5d6e82211?iti=48&amp;vcp=1&amp;vis=1&amp;pid=3e134d9d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517614"/>
            <a:ext cx="5458968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9_BD.111_3#5d6e82211?iti=48&amp;vcp=1&amp;vis=1&amp;pid=3e134d9d1&amp;color=0,0,0&amp;vtp=1&amp;vaab=1&amp;bbb=1"/>
          <p:cNvSpPr/>
          <p:nvPr/>
        </p:nvSpPr>
        <p:spPr>
          <a:xfrm>
            <a:off x="5549964" y="475103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113_1#9c10d2f68?sp=1&amp;vcp=1&amp;vis=1&amp;pid=3e134d9d1&amp;color=0,0,0&amp;vtp=1&amp;vaab=1&amp;bt=1&amp;bbb=1"/>
          <p:cNvSpPr/>
          <p:nvPr/>
        </p:nvSpPr>
        <p:spPr>
          <a:xfrm>
            <a:off x="539496" y="137614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（2）下表是其中一组同学多次实验获得的实验数据。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0" name="QO_9_BD.113_2#9c10d2f68?colgroup=3,16,9&amp;vcp=1&amp;vis=1&amp;pid=3e134d9d1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057749"/>
              <a:ext cx="11073384" cy="3410776"/>
            </p:xfrm>
            <a:graphic>
              <a:graphicData uri="http://schemas.openxmlformats.org/drawingml/2006/table">
                <a:tbl>
                  <a:tblPr/>
                  <a:tblGrid>
                    <a:gridCol w="1591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19125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41071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弹簧测力计示数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木块上放1个钩码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木块上放2个钩码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木块上放1个钩码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铺有棉布的长木板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木块上放1个钩码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铺有毛巾的长木板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0" name="QO_9_BD.113_2#9c10d2f68?colgroup=3,16,9&amp;vcp=1&amp;vis=1&amp;pid=3e134d9d1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057749"/>
              <a:ext cx="11073384" cy="3410776"/>
            </p:xfrm>
            <a:graphic>
              <a:graphicData uri="http://schemas.openxmlformats.org/drawingml/2006/table">
                <a:tbl>
                  <a:tblPr/>
                  <a:tblGrid>
                    <a:gridCol w="1591056"/>
                    <a:gridCol w="2880360"/>
                    <a:gridCol w="3191256"/>
                    <a:gridCol w="3410712"/>
                  </a:tblGrid>
                  <a:tr h="55499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木块上放1个钩码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木块上放2个钩码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木块上放1个钩码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铺有棉布的长木板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木块上放1个钩码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铺有毛巾的长木板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9_BD.113_3#9c10d2f68?iti=49&amp;htil=18&amp;vcp=1&amp;vis=1&amp;pid=3e134d9d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375" y="2897505"/>
            <a:ext cx="4448810" cy="1014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13_4#9c10d2f68?iti=49&amp;htil=18&amp;vcp=1&amp;vis=1&amp;pid=3e134d9d1&amp;color=0,0,0&amp;vtp=1&amp;vaab=1&amp;bbb=1"/>
          <p:cNvSpPr/>
          <p:nvPr/>
        </p:nvSpPr>
        <p:spPr>
          <a:xfrm>
            <a:off x="8617776" y="403936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10_BD.114_1#7572e375d?htil=18&amp;vcp=1&amp;vis=1&amp;pid=9c10d2f68&amp;color=0,0,0&amp;vtp=1&amp;vaab=1&amp;bt=1&amp;bbb=1&amp;hb=1&amp;hs=1"/>
          <p:cNvSpPr/>
          <p:nvPr/>
        </p:nvSpPr>
        <p:spPr>
          <a:xfrm>
            <a:off x="539995" y="513842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①分析表中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三次实验数据，可以得出在接触面粗糙程度相同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的情况下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，压力越大，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滑动摩擦力越大。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10_AN.1_1#7572e375d.blank?vcp=1&amp;vis=1&amp;pid=9c10d2f68&amp;color=0,0,0&amp;vpa=34&amp;vtp=1&amp;vaab=1&amp;bbb=1"/>
              <p:cNvSpPr/>
              <p:nvPr/>
            </p:nvSpPr>
            <p:spPr>
              <a:xfrm>
                <a:off x="2328313" y="600964"/>
                <a:ext cx="1522413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、2、3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10_AN.1_1#7572e375d.blank?vcp=1&amp;vis=1&amp;pid=9c10d2f68&amp;color=0,0,0&amp;vpa=3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8313" y="600964"/>
                <a:ext cx="1522413" cy="410782"/>
              </a:xfrm>
              <a:prstGeom prst="rect">
                <a:avLst/>
              </a:prstGeom>
              <a:blipFill rotWithShape="1">
                <a:blip r:embed="rId4"/>
                <a:stretch>
                  <a:fillRect l="-26" t="-62" r="6" b="-50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10_AN.2_1#7572e375d.blank?vcp=1&amp;vis=1&amp;pid=9c10d2f68&amp;color=0,0,0&amp;vpa=35&amp;vtp=1&amp;vaab=1"/>
          <p:cNvSpPr/>
          <p:nvPr/>
        </p:nvSpPr>
        <p:spPr>
          <a:xfrm>
            <a:off x="5173113" y="171551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10_BD.117_1#15be18da9?vcp=1&amp;vis=1&amp;pid=9c10d2f68&amp;color=0,0,0&amp;vtp=1&amp;vaab=1&amp;bbb=1&amp;hb=1"/>
          <p:cNvSpPr/>
          <p:nvPr/>
        </p:nvSpPr>
        <p:spPr>
          <a:xfrm>
            <a:off x="539496" y="46849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②分析表中2、4、5三次实验数据，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可以得出结论：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滑动摩擦力越大。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10_AN.118_1#15be18da9.blank?vcp=1&amp;vis=1&amp;pid=9c10d2f68&amp;color=0,0,0&amp;vpa=36&amp;vtp=1&amp;vaab=1&amp;bbb=1&amp;hb=1"/>
          <p:cNvSpPr/>
          <p:nvPr/>
        </p:nvSpPr>
        <p:spPr>
          <a:xfrm>
            <a:off x="539496" y="465448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在压力一定时，接触面越粗糙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10_BD.114_1#7572e375d?htil=18&amp;vcp=1&amp;vis=1&amp;pid=9c10d2f68&amp;color=0,0,0&amp;vtp=1&amp;vaab=1&amp;bt=1&amp;bbb=1&amp;hb=1&amp;hs=1"/>
          <p:cNvSpPr/>
          <p:nvPr/>
        </p:nvSpPr>
        <p:spPr>
          <a:xfrm>
            <a:off x="539995" y="1780921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据此结论，选队员时应选体重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选填“大”或“小”）的同学。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5" y="2406650"/>
            <a:ext cx="6764655" cy="22955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9_BD.119_1#3a74ab9f3?iti=50&amp;htil=19&amp;vcp=1&amp;vis=1&amp;pid=3e134d9d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929" y="1241806"/>
            <a:ext cx="4809744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19_2#3a74ab9f3?iti=50&amp;htil=19&amp;vcp=1&amp;vis=1&amp;pid=3e134d9d1&amp;color=0,0,0&amp;vtp=1&amp;vaab=1&amp;bbb=1"/>
          <p:cNvSpPr/>
          <p:nvPr/>
        </p:nvSpPr>
        <p:spPr>
          <a:xfrm>
            <a:off x="8618289" y="235635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图7-15</a:t>
            </a:r>
            <a:endParaRPr lang="en-US" altLang="zh-CN" sz="2800" dirty="0"/>
          </a:p>
        </p:txBody>
      </p:sp>
      <p:sp>
        <p:nvSpPr>
          <p:cNvPr id="4" name="QB_9_BD.119_3#3a74ab9f3?htil=19&amp;sp=1&amp;vcp=1&amp;vis=1&amp;pid=3e134d9d1&amp;color=0,0,0&amp;mp=1&amp;vtp=1&amp;vaab=1&amp;bt=1&amp;bbb=1&amp;hb=1&amp;hs=1"/>
          <p:cNvSpPr/>
          <p:nvPr/>
        </p:nvSpPr>
        <p:spPr>
          <a:xfrm>
            <a:off x="539496" y="1223518"/>
            <a:ext cx="617220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）该组同学又探究了不同材质的鞋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底对拔河比赛的影响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设计方案如下：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选用外形、体积完全相同的实心橡胶块</a:t>
            </a:r>
            <a:endParaRPr lang="en-US" altLang="zh-CN" sz="2800" dirty="0"/>
          </a:p>
        </p:txBody>
      </p:sp>
      <p:sp>
        <p:nvSpPr>
          <p:cNvPr id="5" name="QB_9_AN.120_1#3a74ab9f3.blank?vcp=1&amp;vis=1&amp;pid=3e134d9d1&amp;color=0,0,0&amp;mp=1&amp;vpa=37&amp;vtp=1&amp;vaab=1&amp;bbb=1"/>
          <p:cNvSpPr/>
          <p:nvPr/>
        </p:nvSpPr>
        <p:spPr>
          <a:xfrm>
            <a:off x="6950614" y="5038915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没有控制压力相同</a:t>
            </a:r>
            <a:endParaRPr lang="en-US" altLang="zh-CN" sz="2800" dirty="0"/>
          </a:p>
        </p:txBody>
      </p:sp>
      <p:sp>
        <p:nvSpPr>
          <p:cNvPr id="6" name="QB_9_BD.119_3#3a74ab9f3?htil=19&amp;sp=1&amp;vcp=1&amp;vis=1&amp;pid=3e134d9d1&amp;color=0,0,0&amp;mp=1&amp;vtp=1&amp;vaab=1&amp;bt=1&amp;bbb=1&amp;hb=1&amp;hs=1"/>
          <p:cNvSpPr/>
          <p:nvPr/>
        </p:nvSpPr>
        <p:spPr>
          <a:xfrm>
            <a:off x="539496" y="3147250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和塑料块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（如图7-15乙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），用弹簧测力计拉着橡胶块在水平长木板上做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匀速直线运动，测出它与该长木板间的滑动摩擦力；用同样的方法测塑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料块与长木板之间的滑动摩擦力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重复上述实验三次；比较实验数据得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出结论。请指出此设计方案存在的问题：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9_BD.121_1#3a74ab9f3?iti=51&amp;htil=20&amp;vcp=1&amp;vis=1&amp;pid=3e134d9d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574546"/>
            <a:ext cx="5422392" cy="110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9_BD.121_2#3a74ab9f3?iti=51&amp;htil=20&amp;vcp=1&amp;vis=1&amp;pid=3e134d9d1&amp;color=0,0,0&amp;vtp=1&amp;vaab=1&amp;bbb=1"/>
          <p:cNvSpPr/>
          <p:nvPr/>
        </p:nvSpPr>
        <p:spPr>
          <a:xfrm>
            <a:off x="8375459" y="280797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图7-15</a:t>
            </a:r>
            <a:endParaRPr lang="en-US" altLang="zh-CN" sz="2800" dirty="0"/>
          </a:p>
        </p:txBody>
      </p:sp>
      <p:sp>
        <p:nvSpPr>
          <p:cNvPr id="4" name="QB_9_BD.121_3#3a74ab9f3?htil=20&amp;vcp=1&amp;vis=1&amp;pid=3e134d9d1&amp;color=0,0,0&amp;mp=1&amp;vtp=1&amp;vaab=1&amp;bt=1&amp;bbb=1&amp;hb=1&amp;hs=1&amp;hltap=1"/>
          <p:cNvSpPr/>
          <p:nvPr/>
        </p:nvSpPr>
        <p:spPr>
          <a:xfrm>
            <a:off x="539496" y="1556258"/>
            <a:ext cx="5559552" cy="18221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请你在不改变器材的情况下提出改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进方案：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endParaRPr lang="en-US" altLang="zh-CN" sz="28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QB_9_BD.121_3#3a74ab9f3?htil=20&amp;vcp=1&amp;vis=1&amp;pid=3e134d9d1&amp;color=0,0,0&amp;mp=1&amp;vtp=1&amp;vaab=1&amp;bt=1&amp;bbb=1&amp;hb=1&amp;hs=1&amp;hltap=1"/>
          <p:cNvSpPr/>
          <p:nvPr/>
        </p:nvSpPr>
        <p:spPr>
          <a:xfrm>
            <a:off x="539496" y="344887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9_AN.121_3#3a74ab9f3?htil=20&amp;vcp=1&amp;vis=1&amp;pid=3e134d9d1&amp;color=0,0,0&amp;mp=1&amp;vtp=1&amp;vaab=1&amp;bt=1&amp;bbb=1&amp;hb=1&amp;hs=1&amp;hla=1"/>
          <p:cNvSpPr/>
          <p:nvPr/>
        </p:nvSpPr>
        <p:spPr>
          <a:xfrm>
            <a:off x="539496" y="2170938"/>
            <a:ext cx="5559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将橡胶块和塑料块叠放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在一起，用弹簧测力计拉着橡胶块</a:t>
            </a:r>
            <a:endParaRPr lang="en-US" altLang="zh-CN" sz="2800" dirty="0"/>
          </a:p>
        </p:txBody>
      </p:sp>
      <p:sp>
        <p:nvSpPr>
          <p:cNvPr id="7" name="QB_9_AN.121_3#3a74ab9f3?htil=20&amp;vcp=1&amp;vis=1&amp;pid=3e134d9d1&amp;color=0,0,0&amp;mp=1&amp;vtp=1&amp;vaab=1&amp;bt=1&amp;bbb=1&amp;hb=1&amp;hs=1&amp;hla=1"/>
          <p:cNvSpPr/>
          <p:nvPr/>
        </p:nvSpPr>
        <p:spPr>
          <a:xfrm>
            <a:off x="539496" y="342347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在水平长木板上做匀速直线运动，测出它与该长木板间的滑动摩擦力；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用同样的方法测塑料块与长木板之间的滑动摩擦力；重复上述实验三次；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比较实验数据得出结论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8#248852627?vcp=1&amp;pid=8427c42ca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174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177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8#248852627?vcp=1&amp;pid=8427c42ca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b6bc3909.fixed?vcp=1&amp;pid=9f25cd9b5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弹力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重力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摩擦力</a:t>
            </a:r>
            <a:endParaRPr lang="en-US" altLang="zh-CN" sz="4000" dirty="0"/>
          </a:p>
        </p:txBody>
      </p:sp>
      <p:sp>
        <p:nvSpPr>
          <p:cNvPr id="3" name="C_5_BD#cb6bc3909.fixed?vcp=1&amp;pid=9f25cd9b5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第7讲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弹力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重力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摩擦力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588f10a6?vcp=1&amp;pid=cb6bc390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122_1#cc768ad92?vcp=1&amp;vis=1&amp;pid=3588f10a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（2024·云南·中考）下图所示是几名同学使用弹簧测力计的情景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中测量方法有错误的是(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23_1#cc768ad92.bracket?vcp=1&amp;vis=1&amp;pid=3588f10a6&amp;color=0,0,0&amp;vpa=38&amp;vtp=1&amp;vaab=1"/>
          <p:cNvSpPr/>
          <p:nvPr/>
        </p:nvSpPr>
        <p:spPr>
          <a:xfrm>
            <a:off x="43725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22_2#cc768ad92.choices?vcp=1&amp;vis=1&amp;pid=3588f10a6&amp;color=0,0,0&amp;vtp=1&amp;vaab=1&amp;bbb=1"/>
          <p:cNvSpPr/>
          <p:nvPr/>
        </p:nvSpPr>
        <p:spPr>
          <a:xfrm>
            <a:off x="539496" y="2033951"/>
            <a:ext cx="11109960" cy="312032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27900"/>
              </a:lnSpc>
              <a:tabLst>
                <a:tab pos="2586990" algn="l"/>
                <a:tab pos="5999480" algn="l"/>
                <a:tab pos="90182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15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15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15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155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7_BD.122_2#cc768ad92.choice_image?vcp=1&amp;vis=1&amp;pid=3588f10a6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604" y="2744918"/>
            <a:ext cx="1538684" cy="241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122_2#cc768ad92.choice_image?vcp=1&amp;vis=1&amp;pid=3588f10a6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58814" y="2744918"/>
            <a:ext cx="2205211" cy="241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122_2#cc768ad92.choice_image?vcp=1&amp;vis=1&amp;pid=3588f10a6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7875" y="2744918"/>
            <a:ext cx="1900310" cy="241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122_2#cc768ad92.choice_image?vcp=1&amp;vis=1&amp;pid=3588f10a6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9875" y="2737826"/>
            <a:ext cx="1304691" cy="242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24_1#4fb291089?iti=52&amp;htil=21&amp;vcp=1&amp;vis=1&amp;pid=3588f10a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1392" y="1551686"/>
            <a:ext cx="2231136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4_2#4fb291089?iti=52&amp;htil=21&amp;vcp=1&amp;vis=1&amp;pid=3588f10a6&amp;color=0,0,0&amp;vtp=1&amp;vaab=1&amp;bbb=1"/>
          <p:cNvSpPr/>
          <p:nvPr/>
        </p:nvSpPr>
        <p:spPr>
          <a:xfrm>
            <a:off x="9393079" y="322402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</a:t>
            </a:r>
            <a:endParaRPr lang="en-US" altLang="zh-CN" sz="2800" dirty="0"/>
          </a:p>
        </p:txBody>
      </p:sp>
      <p:sp>
        <p:nvSpPr>
          <p:cNvPr id="4" name="QC_7_BD.124_3#4fb291089?htil=21&amp;sp=1&amp;vcp=1&amp;vis=1&amp;pid=3588f10a6&amp;color=0,0,0&amp;vtp=1&amp;vaab=1&amp;bt=1&amp;bbb=1&amp;hb=1&amp;hs=1"/>
          <p:cNvSpPr/>
          <p:nvPr/>
        </p:nvSpPr>
        <p:spPr>
          <a:xfrm>
            <a:off x="539496" y="1533398"/>
            <a:ext cx="764438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（2024·四川自贡·中考）如图B7-1所示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，小华用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矿泉水瓶做实验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他用水平力轻轻推动底部时，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瓶子沿桌面平稳地移动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当用水平力轻推瓶盖时，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瓶子翻了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他验证的是力的作用效果(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25_1#4fb291089.bracket?vcp=1&amp;vis=1&amp;pid=3588f10a6&amp;color=0,0,0&amp;vpa=39&amp;vtp=1&amp;vaab=1"/>
          <p:cNvSpPr/>
          <p:nvPr/>
        </p:nvSpPr>
        <p:spPr>
          <a:xfrm>
            <a:off x="6506114" y="346316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24_4#4fb291089.choices?htil=21&amp;vcp=1&amp;vis=1&amp;pid=3588f10a6&amp;color=0,0,0&amp;vtp=1&amp;vaab=1&amp;bbb=1&amp;hs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.与力的作用点有关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.与力的方向有关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C.与力的大小有关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.与以上三者都有关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79ef85491?vcp=1&amp;pid=dc288a1a3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617220"/>
            <a:ext cx="10122408" cy="562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26_1#8a75e5467?iti=53&amp;htil=22&amp;vcp=1&amp;vis=1&amp;pid=3588f10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3877" y="2205831"/>
            <a:ext cx="2176272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6_2#8a75e5467?iti=53&amp;htil=22&amp;vcp=1&amp;vis=1&amp;pid=3588f10a6&amp;color=0,0,0&amp;vtp=1&amp;vaab=1&amp;bbb=1"/>
          <p:cNvSpPr/>
          <p:nvPr/>
        </p:nvSpPr>
        <p:spPr>
          <a:xfrm>
            <a:off x="9908132" y="3786727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图B7-2</a:t>
            </a:r>
            <a:endParaRPr lang="en-US" altLang="zh-CN" sz="2800" dirty="0"/>
          </a:p>
        </p:txBody>
      </p:sp>
      <p:sp>
        <p:nvSpPr>
          <p:cNvPr id="4" name="QC_7_BD.126_3#8a75e5467?htil=22&amp;sp=1&amp;vcp=1&amp;vis=1&amp;pid=3588f10a6&amp;color=0,0,0&amp;vtp=1&amp;vaab=1&amp;bt=1&amp;bbb=1&amp;hb=1"/>
          <p:cNvSpPr/>
          <p:nvPr/>
        </p:nvSpPr>
        <p:spPr>
          <a:xfrm>
            <a:off x="539496" y="2187543"/>
            <a:ext cx="88056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（2024·江苏盐城·中考）我国低真空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、磁悬浮高速列车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在试验线上行驶的情形如图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B7-2所示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。运行管道做成低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真空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主要是为了减小列车所受(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27_1#8a75e5467.bracket?vcp=1&amp;vis=1&amp;pid=3588f10a6&amp;color=0,0,0&amp;vpa=40&amp;vtp=1&amp;vaab=1"/>
          <p:cNvSpPr/>
          <p:nvPr/>
        </p:nvSpPr>
        <p:spPr>
          <a:xfrm>
            <a:off x="5794915" y="34696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26_4#8a75e5467.choices?htil=22&amp;vcp=1&amp;vis=1&amp;pid=3588f10a6&amp;color=0,0,0&amp;vtp=1&amp;vaab=1&amp;bbb=1"/>
          <p:cNvSpPr/>
          <p:nvPr/>
        </p:nvSpPr>
        <p:spPr>
          <a:xfrm>
            <a:off x="539496" y="4103465"/>
            <a:ext cx="880567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185035" algn="l"/>
                <a:tab pos="4332605" algn="l"/>
                <a:tab pos="648017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.浮力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B.重力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C.阻力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.支持力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8_1#fab609e9b?vcp=1&amp;vis=1&amp;pid=3588f10a6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（2024·广西河池·模拟）宇宙万物间时刻存在各种相互作用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我们生活的世界就是一个力学体系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下列有关力的说法正确的是(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29_1#fab609e9b.bracket?vcp=1&amp;vis=1&amp;pid=3588f10a6&amp;color=0,0,0&amp;vpa=41&amp;vtp=1&amp;vaab=1"/>
          <p:cNvSpPr/>
          <p:nvPr/>
        </p:nvSpPr>
        <p:spPr>
          <a:xfrm>
            <a:off x="107733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28_2#fab609e9b.choices?vcp=1&amp;vis=1&amp;pid=3588f10a6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A.两物体间只有接触时才会产生力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.常用铅垂线来检查墙是否砌得竖直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.重力的作用点一定在物体上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.滑动摩擦力大小跟接触面大小有关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30_1#de9dbcb7a?iti=54&amp;htil=23&amp;vcp=1&amp;vis=1&amp;pid=3588f10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84664" y="1852136"/>
            <a:ext cx="1755648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0_2#de9dbcb7a?iti=54&amp;htil=23&amp;vcp=1&amp;vis=1&amp;pid=3588f10a6&amp;color=0,0,0&amp;vtp=1&amp;vaab=1&amp;bbb=1"/>
          <p:cNvSpPr/>
          <p:nvPr/>
        </p:nvSpPr>
        <p:spPr>
          <a:xfrm>
            <a:off x="10188607" y="445716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图B7-3</a:t>
            </a:r>
            <a:endParaRPr lang="en-US" altLang="zh-CN" sz="2800" dirty="0"/>
          </a:p>
        </p:txBody>
      </p:sp>
      <p:sp>
        <p:nvSpPr>
          <p:cNvPr id="4" name="QC_7_BD.130_3#de9dbcb7a?htil=23&amp;sp=1&amp;vcp=1&amp;vis=1&amp;pid=3588f10a6&amp;color=0,0,0&amp;vtp=1&amp;vaab=1&amp;bt=1&amp;bbb=1&amp;hb=1"/>
          <p:cNvSpPr/>
          <p:nvPr/>
        </p:nvSpPr>
        <p:spPr>
          <a:xfrm>
            <a:off x="539496" y="1833848"/>
            <a:ext cx="92262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如图B7-3所示，一个被吊着的均匀球壳，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其内部注满了水，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在球的底部有一带阀门的细出水口。在打开阀门让水慢慢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流出的过程中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球壳与其中的水的共同重心将会(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31_1#de9dbcb7a.bracket?vcp=1&amp;vis=1&amp;pid=3588f10a6&amp;color=0,0,0&amp;vpa=42&amp;vtp=1&amp;vaab=1"/>
          <p:cNvSpPr/>
          <p:nvPr/>
        </p:nvSpPr>
        <p:spPr>
          <a:xfrm>
            <a:off x="8284114" y="31159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130_4#de9dbcb7a.choices?htil=23&amp;vcp=1&amp;vis=1&amp;pid=3588f10a6&amp;color=0,0,0&amp;vtp=1&amp;vaab=1&amp;bbb=1"/>
          <p:cNvSpPr/>
          <p:nvPr/>
        </p:nvSpPr>
        <p:spPr>
          <a:xfrm>
            <a:off x="539496" y="3757580"/>
            <a:ext cx="92262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72059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.一直下降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.一直不变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72059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C.先下降后上升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.先上升后下降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2_1#5c2469783?sp=1&amp;vcp=1&amp;vis=1&amp;pid=3588f10a6&amp;color=0,0,0&amp;vtp=1&amp;vaab=1&amp;bt=1&amp;bbb=1&amp;hb=1"/>
          <p:cNvSpPr/>
          <p:nvPr/>
        </p:nvSpPr>
        <p:spPr>
          <a:xfrm>
            <a:off x="539496" y="99590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（2024·山西·中考）运动员撑杆跳高的场景如图B7-4所示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，他通过助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跑将撑杆压弯后起跳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，越过横杆，松手后撑杆恢复原状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。下列说法正确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33_1#5c2469783.bracket?vcp=1&amp;vis=1&amp;pid=3588f10a6&amp;color=0,0,0&amp;vpa=43&amp;vtp=1&amp;vaab=1"/>
          <p:cNvSpPr/>
          <p:nvPr/>
        </p:nvSpPr>
        <p:spPr>
          <a:xfrm>
            <a:off x="1527714" y="22779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7_BD.132_2#5c2469783?iti=55&amp;htil=24&amp;vcp=1&amp;vis=1&amp;pid=3588f10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2334" y="2973546"/>
            <a:ext cx="3547872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32_3#5c2469783?iti=55&amp;htil=24&amp;vcp=1&amp;vis=1&amp;pid=3588f10a6&amp;color=0,0,0&amp;vtp=1&amp;vaab=1&amp;bbb=1"/>
          <p:cNvSpPr/>
          <p:nvPr/>
        </p:nvSpPr>
        <p:spPr>
          <a:xfrm>
            <a:off x="8402389" y="529510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图B7-4</a:t>
            </a:r>
            <a:endParaRPr lang="en-US" altLang="zh-CN" sz="2800" dirty="0"/>
          </a:p>
        </p:txBody>
      </p:sp>
      <p:sp>
        <p:nvSpPr>
          <p:cNvPr id="6" name="QC_7_BD.132_4#5c2469783.choices?htil=24&amp;vcp=1&amp;vis=1&amp;pid=3588f10a6&amp;color=0,0,0&amp;vtp=1&amp;vaab=1&amp;bbb=1"/>
          <p:cNvSpPr/>
          <p:nvPr/>
        </p:nvSpPr>
        <p:spPr>
          <a:xfrm>
            <a:off x="539496" y="2919634"/>
            <a:ext cx="743407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A.助跑时运动员相对于地面是静止的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.压弯撑杆说明力能改变物体的形状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.运动员鞋底的花纹是为了减小摩擦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.松手后运动员仍然受撑杆的作用力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4_1#79b1b3d90?sp=1&amp;vcp=1&amp;vis=1&amp;pid=3588f10a6&amp;color=0,0,0&amp;vtp=1&amp;vaab=1&amp;bt=1&amp;bbb=1&amp;hb=1"/>
          <p:cNvSpPr/>
          <p:nvPr/>
        </p:nvSpPr>
        <p:spPr>
          <a:xfrm>
            <a:off x="539496" y="11284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（2024·山西·中考）我国运动员在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2024年巴黎奥运会网球比赛中获得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冠军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，实现了中国网球运动员在国际赛场的重大突破。图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B7-5是她用球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拍击球的精彩瞬间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35_1#79b1b3d90.bracket?vcp=1&amp;vis=1&amp;pid=3588f10a6&amp;color=0,0,0&amp;vpa=44&amp;vtp=1&amp;vaab=1"/>
          <p:cNvSpPr/>
          <p:nvPr/>
        </p:nvSpPr>
        <p:spPr>
          <a:xfrm>
            <a:off x="6861714" y="24105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7_BD.134_2#79b1b3d90?iti=56&amp;htil=25&amp;vcp=1&amp;vis=1&amp;pid=3588f10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0244" y="3106134"/>
            <a:ext cx="3273552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34_3#79b1b3d90?iti=56&amp;htil=25&amp;vcp=1&amp;vis=1&amp;pid=3588f10a6&amp;color=0,0,0&amp;vtp=1&amp;vaab=1&amp;bbb=1"/>
          <p:cNvSpPr/>
          <p:nvPr/>
        </p:nvSpPr>
        <p:spPr>
          <a:xfrm>
            <a:off x="9073138" y="516251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图B7-5</a:t>
            </a:r>
            <a:endParaRPr lang="en-US" altLang="zh-CN" sz="2800" dirty="0"/>
          </a:p>
        </p:txBody>
      </p:sp>
      <p:sp>
        <p:nvSpPr>
          <p:cNvPr id="6" name="QC_7_BD.134_4#79b1b3d90.choices?htil=25&amp;vcp=1&amp;vis=1&amp;pid=3588f10a6&amp;color=0,0,0&amp;vtp=1&amp;vaab=1&amp;bbb=1"/>
          <p:cNvSpPr/>
          <p:nvPr/>
        </p:nvSpPr>
        <p:spPr>
          <a:xfrm>
            <a:off x="539496" y="3052222"/>
            <a:ext cx="76992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A.球拍对球有作用力，球对球拍没有作用力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.球拍对球的作用力使球拍发生了形变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.球拍对球的作用力改变了球的运动状态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.击打瞬间，球只是受力物体，不是施力物体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6_1#88132ffe2?sp=1&amp;vcp=1&amp;vis=1&amp;pid=3588f10a6&amp;color=0,0,0&amp;vtp=1&amp;vaab=1&amp;bt=1&amp;bbb=1&amp;hb=1"/>
          <p:cNvSpPr/>
          <p:nvPr/>
        </p:nvSpPr>
        <p:spPr>
          <a:xfrm>
            <a:off x="539496" y="88442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（2024·山东烟台·中考）乒乓球被称为中国的“国球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”，深受同学们喜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。如图B7-6所示，打乒乓球时，其中蕴含的力学知识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37_1#88132ffe2.bracket?vcp=1&amp;vis=1&amp;pid=3588f10a6&amp;color=0,0,0&amp;vpa=45&amp;vtp=1&amp;vaab=1"/>
          <p:cNvSpPr/>
          <p:nvPr/>
        </p:nvSpPr>
        <p:spPr>
          <a:xfrm>
            <a:off x="1527714" y="216649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7_BD.136_2#88132ffe2?iti=57&amp;htil=26&amp;vcp=1&amp;vis=1&amp;pid=3588f10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9800" y="2593975"/>
            <a:ext cx="3371215" cy="2160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36_3#88132ffe2?iti=57&amp;htil=26&amp;vcp=1&amp;vis=1&amp;pid=3588f10a6&amp;color=0,0,0&amp;vtp=1&amp;vaab=1&amp;bbb=1"/>
          <p:cNvSpPr/>
          <p:nvPr/>
        </p:nvSpPr>
        <p:spPr>
          <a:xfrm>
            <a:off x="9462839" y="488188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图B7-6</a:t>
            </a:r>
            <a:endParaRPr lang="en-US" altLang="zh-CN" sz="2800" dirty="0"/>
          </a:p>
        </p:txBody>
      </p:sp>
      <p:sp>
        <p:nvSpPr>
          <p:cNvPr id="6" name="QC_7_BD.136_4#88132ffe2.choices?htil=26&amp;vcp=1&amp;vis=1&amp;pid=3588f10a6&amp;color=0,0,0&amp;vtp=1&amp;vaab=1&amp;bbb=1&amp;hb=1"/>
          <p:cNvSpPr/>
          <p:nvPr/>
        </p:nvSpPr>
        <p:spPr>
          <a:xfrm>
            <a:off x="539496" y="2808160"/>
            <a:ext cx="802843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A.乒乓球在空中飞行时受到了向前的推力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.乒乓球的质量小，所以容易被快速抽杀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.空中飞行的乒乓球，如果所受的力全部消失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将立即停止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.球拍击球时，只能改变乒乓球的运动方向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38_1#eb7a8c827?vcp=1&amp;vis=1&amp;pid=3588f10a6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（2024·广西桂林·模拟）下列与自行车相关的描述中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，为了减小摩擦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39_1#eb7a8c827.bracket?vcp=1&amp;vis=1&amp;pid=3588f10a6&amp;color=0,0,0&amp;vpa=46&amp;vtp=1&amp;vaab=1"/>
          <p:cNvSpPr/>
          <p:nvPr/>
        </p:nvSpPr>
        <p:spPr>
          <a:xfrm>
            <a:off x="1527714" y="28091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38_2#eb7a8c827.choices?vcp=1&amp;vis=1&amp;pid=3588f10a6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.刹车时用力捏车闸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.给自行车轴承滴润滑油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C.轮胎表面有凹凸的花纹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.刹车装置中垫一块橡胶皮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40_1#16ad811df?iti=58&amp;htil=27&amp;vcp=1&amp;vis=1&amp;pid=3588f10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1268" y="1632680"/>
            <a:ext cx="2112264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40_2#16ad811df?iti=58&amp;htil=27&amp;vcp=1&amp;vis=1&amp;pid=3588f10a6&amp;color=0,0,0&amp;vtp=1&amp;vaab=1&amp;bbb=1"/>
          <p:cNvSpPr/>
          <p:nvPr/>
        </p:nvSpPr>
        <p:spPr>
          <a:xfrm>
            <a:off x="9833519" y="467661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140_3#16ad811df?htil=27&amp;sp=1&amp;vcp=1&amp;vis=1&amp;pid=3588f10a6&amp;color=0,0,0&amp;vtp=1&amp;vaab=1&amp;bt=1&amp;bbb=1&amp;hb=1"/>
          <p:cNvSpPr/>
          <p:nvPr/>
        </p:nvSpPr>
        <p:spPr>
          <a:xfrm>
            <a:off x="539496" y="1614392"/>
            <a:ext cx="886053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（2024·江苏常州·中考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）某同学用弹簧测力计测一个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木块的重力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，他将木块挂在弹簧测力计的挂钩下时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簧被拉长了，这说明力能改变物体的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；木块静止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时弹簧测力计的示数如图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B7-7所示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，测得木块的重力为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141_1#16ad811df.blank?vcp=1&amp;vis=1&amp;pid=3588f10a6&amp;color=0,0,0&amp;vpa=47&amp;vtp=1&amp;vaab=1&amp;bbb=1"/>
          <p:cNvSpPr/>
          <p:nvPr/>
        </p:nvSpPr>
        <p:spPr>
          <a:xfrm>
            <a:off x="6239415" y="287931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形状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42_1#16ad811df.blank?vcp=1&amp;vis=1&amp;pid=3588f10a6&amp;color=0,0,0&amp;vpa=48&amp;vtp=1&amp;vaab=1&amp;bbb=1"/>
              <p:cNvSpPr/>
              <p:nvPr/>
            </p:nvSpPr>
            <p:spPr>
              <a:xfrm>
                <a:off x="588708" y="4269771"/>
                <a:ext cx="9667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42_1#16ad811df.blank?vcp=1&amp;vis=1&amp;pid=3588f10a6&amp;color=0,0,0&amp;vpa=4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708" y="4269771"/>
                <a:ext cx="9667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7" t="-8" r="39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43_1#44a44f38c?iti=59&amp;htil=28&amp;vcp=1&amp;vis=1&amp;pid=3588f10a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291" y="1570831"/>
            <a:ext cx="2478024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43_2#44a44f38c?iti=59&amp;htil=28&amp;vcp=1&amp;vis=1&amp;pid=3588f10a6&amp;color=0,0,0&amp;vtp=1&amp;vaab=1&amp;bbb=1"/>
          <p:cNvSpPr/>
          <p:nvPr/>
        </p:nvSpPr>
        <p:spPr>
          <a:xfrm>
            <a:off x="9809421" y="4093559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图B7-8</a:t>
            </a:r>
            <a:endParaRPr lang="en-US" altLang="zh-CN" sz="2800" dirty="0"/>
          </a:p>
        </p:txBody>
      </p:sp>
      <p:sp>
        <p:nvSpPr>
          <p:cNvPr id="4" name="QB_7_BD.143_3#44a44f38c?htil=28&amp;sp=1&amp;vcp=1&amp;vis=1&amp;pid=3588f10a6&amp;color=0,0,0&amp;vtp=1&amp;vaab=1&amp;bt=1&amp;bbb=1&amp;hb=1&amp;hs=1"/>
          <p:cNvSpPr/>
          <p:nvPr/>
        </p:nvSpPr>
        <p:spPr>
          <a:xfrm>
            <a:off x="539496" y="1552543"/>
            <a:ext cx="850392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（2024·河北·中考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）女排精神是中国国家女子排球队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顽强战斗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、勇敢拼搏精神的总结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，其具体表现为扎扎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、勤学苦练、无所畏惧、顽强拼搏、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同甘共苦、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团结战斗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、刻苦钻研、勇攀高峰。图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B7-8是中国女排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队员把对方猛扣过来的球垫起来的情景，这现象表明</a:t>
            </a:r>
            <a:endParaRPr lang="en-US" altLang="zh-CN" sz="2800" dirty="0"/>
          </a:p>
        </p:txBody>
      </p:sp>
      <p:sp>
        <p:nvSpPr>
          <p:cNvPr id="5" name="QB_7_AN.144_1#44a44f38c.blank?vcp=1&amp;vis=1&amp;pid=3588f10a6&amp;color=0,0,0&amp;vpa=49&amp;vtp=1&amp;vaab=1&amp;bbb=1"/>
          <p:cNvSpPr/>
          <p:nvPr/>
        </p:nvSpPr>
        <p:spPr>
          <a:xfrm>
            <a:off x="5173113" y="468703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运动状态</a:t>
            </a:r>
            <a:endParaRPr lang="en-US" altLang="zh-CN" sz="2800" dirty="0"/>
          </a:p>
        </p:txBody>
      </p:sp>
      <p:sp>
        <p:nvSpPr>
          <p:cNvPr id="6" name="QB_7_AN.145_1#44a44f38c.blank?vcp=1&amp;vis=1&amp;pid=3588f10a6&amp;color=0,0,0&amp;vpa=50&amp;vtp=1&amp;vaab=1"/>
          <p:cNvSpPr/>
          <p:nvPr/>
        </p:nvSpPr>
        <p:spPr>
          <a:xfrm>
            <a:off x="10151514" y="468703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</a:t>
            </a:r>
            <a:endParaRPr lang="en-US" altLang="zh-CN" sz="2800" dirty="0"/>
          </a:p>
        </p:txBody>
      </p:sp>
      <p:sp>
        <p:nvSpPr>
          <p:cNvPr id="7" name="QB_7_BD.143_3#44a44f38c?htil=28&amp;sp=1&amp;vcp=1&amp;vis=1&amp;pid=3588f10a6&amp;color=0,0,0&amp;vtp=1&amp;vaab=1&amp;bt=1&amp;bbb=1&amp;hb=1&amp;hs=1"/>
          <p:cNvSpPr/>
          <p:nvPr/>
        </p:nvSpPr>
        <p:spPr>
          <a:xfrm>
            <a:off x="539995" y="473846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排球受到的作用力改变了球的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，该力的施力物体是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6_1#8bda12a05?sp=1&amp;vcp=1&amp;vis=1&amp;pid=3588f10a6&amp;color=0,0,0&amp;vtp=1&amp;vaab=1&amp;bt=1&amp;bbb=1&amp;hb=1"/>
          <p:cNvSpPr/>
          <p:nvPr/>
        </p:nvSpPr>
        <p:spPr>
          <a:xfrm>
            <a:off x="539496" y="102790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（2024·广西柳州·模拟）如图B7-9所示，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用拖把向前清扫地面污渍时，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地面对拖把的摩擦力的方向是向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手握住拖把杆的部分有花纹，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是通过增大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来增大摩擦力从而避免打滑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47_1#8bda12a05.blank?vcp=1&amp;vis=1&amp;pid=3588f10a6&amp;color=0,0,0&amp;vpa=51&amp;vtp=1&amp;vaab=1"/>
          <p:cNvSpPr/>
          <p:nvPr/>
        </p:nvSpPr>
        <p:spPr>
          <a:xfrm>
            <a:off x="5528215" y="164512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</a:t>
            </a:r>
            <a:endParaRPr lang="en-US" altLang="zh-CN" sz="2800" dirty="0"/>
          </a:p>
        </p:txBody>
      </p:sp>
      <p:sp>
        <p:nvSpPr>
          <p:cNvPr id="4" name="QB_7_AN.149_1#8bda12a05.blank?vcp=1&amp;vis=1&amp;pid=3588f10a6&amp;color=0,0,0&amp;vpa=52&amp;vtp=1&amp;vaab=1&amp;bbb=1"/>
          <p:cNvSpPr/>
          <p:nvPr/>
        </p:nvSpPr>
        <p:spPr>
          <a:xfrm>
            <a:off x="2327814" y="2271871"/>
            <a:ext cx="3103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接触面的粗糙程度</a:t>
            </a:r>
            <a:endParaRPr lang="en-US" altLang="zh-CN" sz="2800" dirty="0"/>
          </a:p>
        </p:txBody>
      </p:sp>
      <p:pic>
        <p:nvPicPr>
          <p:cNvPr id="5" name="QB_7_BD.148_1#8bda12a05?iti=60&amp;vcp=1&amp;vis=1&amp;pid=3588f10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9704" y="3005550"/>
            <a:ext cx="3218688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48_2#8bda12a05?iti=60&amp;vcp=1&amp;vis=1&amp;pid=3588f10a6&amp;color=0,0,0&amp;vtp=1&amp;vaab=1&amp;bbb=1"/>
          <p:cNvSpPr/>
          <p:nvPr/>
        </p:nvSpPr>
        <p:spPr>
          <a:xfrm>
            <a:off x="5525167" y="526310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36128840?vcp=1&amp;pid=dc288a1a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4f2ae1305?vcp=1&amp;vis=1&amp;pid=83612884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以下关于力的说法正确的是(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4f2ae1305.bracket?vcp=1&amp;vis=1&amp;pid=836128840&amp;color=0,0,0&amp;vpa=1&amp;vtp=1&amp;vaab=1&amp;bbb=1"/>
          <p:cNvSpPr/>
          <p:nvPr/>
        </p:nvSpPr>
        <p:spPr>
          <a:xfrm>
            <a:off x="6772814" y="1262498"/>
            <a:ext cx="12080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CDFH</a:t>
            </a:r>
            <a:endParaRPr lang="en-US" altLang="zh-CN" sz="2800" dirty="0"/>
          </a:p>
        </p:txBody>
      </p:sp>
      <p:sp>
        <p:nvSpPr>
          <p:cNvPr id="5" name="QC_7_BD.1_2#4f2ae1305.choices?vcp=1&amp;vis=1&amp;pid=836128840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.力的作用点不影响作用效果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.重力方向总是垂直向下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C.重心不一定在物体上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.弹力总是垂直于接触面</a:t>
            </a:r>
            <a:endParaRPr lang="en-US" altLang="zh-CN" sz="2800" dirty="0"/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E.有弹力则必有摩擦力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.有摩擦力则必有弹力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G.摩擦力一定是阻力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.施力物体同时也是受力物体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3_1#b3f301038?vcp=1&amp;vis=1&amp;pid=836128840&amp;color=0,0,0&amp;vtp=1&amp;vaab=1&amp;bbb=1&amp;hb=1"/>
              <p:cNvSpPr/>
              <p:nvPr/>
            </p:nvSpPr>
            <p:spPr>
              <a:xfrm>
                <a:off x="539496" y="440034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当一个弹簧测力计的挂钩上不受力时，指针指在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刻度线上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。用手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拉该弹簧测力计的挂钩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，此时指针示数为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，则手拉弹簧的力是 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3_1#b3f301038?vcp=1&amp;vis=1&amp;pid=83612884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00341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-2734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AN.4_1#b3f301038.bracket?vcp=1&amp;vis=1&amp;pid=836128840&amp;color=0,0,0&amp;vpa=2&amp;vtp=1&amp;vaab=1"/>
          <p:cNvSpPr/>
          <p:nvPr/>
        </p:nvSpPr>
        <p:spPr>
          <a:xfrm>
            <a:off x="11022553" y="503470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3_2#b3f301038.choices?vcp=1&amp;vis=1&amp;pid=836128840&amp;color=0,0,0&amp;vtp=1&amp;vaab=1&amp;bbb=1"/>
              <p:cNvSpPr/>
              <p:nvPr/>
            </p:nvSpPr>
            <p:spPr>
              <a:xfrm>
                <a:off x="539496" y="56791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  <a:tabLst>
                    <a:tab pos="2758440" algn="l"/>
                    <a:tab pos="5212080" algn="l"/>
                    <a:tab pos="793242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.无法判断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BD.3_2#b3f301038.choices?vcp=1&amp;vis=1&amp;pid=83612884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79104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50_1#bd7ced5a2?sp=1&amp;vcp=1&amp;vis=1&amp;pid=3588f10a6&amp;color=0,0,0&amp;vtp=1&amp;vaab=1&amp;bt=1&amp;bbb=1&amp;hb=1"/>
              <p:cNvSpPr/>
              <p:nvPr/>
            </p:nvSpPr>
            <p:spPr>
              <a:xfrm>
                <a:off x="539496" y="92932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（2024·江苏扬州·中考）如图B7-10所示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，请画出篮球撞击篮板时所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受重力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以及对篮板压力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的示意图。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50_1#bd7ced5a2?sp=1&amp;vcp=1&amp;vis=1&amp;pid=3588f10a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932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5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50_2#bd7ced5a2?iti=61&amp;htil=29&amp;vcp=1&amp;vis=1&amp;pid=3588f10a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2576" y="2810764"/>
            <a:ext cx="1883664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50_3#bd7ced5a2?iti=61&amp;htil=29&amp;vcp=1&amp;vis=1&amp;pid=3588f10a6&amp;color=0,0,0&amp;vtp=1&amp;vaab=1&amp;bbb=1"/>
          <p:cNvSpPr/>
          <p:nvPr/>
        </p:nvSpPr>
        <p:spPr>
          <a:xfrm>
            <a:off x="2601627" y="534263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图B7-10</a:t>
            </a:r>
            <a:endParaRPr lang="en-US" altLang="zh-CN" sz="2800" dirty="0"/>
          </a:p>
        </p:txBody>
      </p:sp>
      <p:sp>
        <p:nvSpPr>
          <p:cNvPr id="5" name="QO_7_AN.1_1#bd7ced5a2?htil=29&amp;vcp=1&amp;vis=1&amp;pid=3588f10a6&amp;color=0,0,0&amp;vtp=1&amp;vaab=1&amp;bbb=1"/>
          <p:cNvSpPr/>
          <p:nvPr/>
        </p:nvSpPr>
        <p:spPr>
          <a:xfrm>
            <a:off x="6080760" y="2139251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如答图B7-1所示</a:t>
            </a:r>
            <a:endParaRPr lang="en-US" altLang="zh-CN" sz="2800" dirty="0"/>
          </a:p>
        </p:txBody>
      </p:sp>
      <p:pic>
        <p:nvPicPr>
          <p:cNvPr id="6" name="QO_7_AN.1_1#bd7ced5a2?iti=62&amp;htil=29&amp;vcp=1&amp;vis=1&amp;pid=3588f10a6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819908"/>
            <a:ext cx="1929384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AN.1_1#bd7ced5a2?iti=62&amp;htil=29&amp;vcp=1&amp;vis=1&amp;pid=3588f10a6&amp;color=0,0,0&amp;vtp=1&amp;vaab=1&amp;bbb=1"/>
          <p:cNvSpPr/>
          <p:nvPr/>
        </p:nvSpPr>
        <p:spPr>
          <a:xfrm>
            <a:off x="6430327" y="5342636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答图7-1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0f0b8b3f?vcp=1&amp;pid=cb6bc390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B_7_BD.152_1#9b925d547?iti=63&amp;htil=30&amp;vcp=1&amp;vis=1&amp;pid=80f0b8b3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0608" y="1285528"/>
            <a:ext cx="4489704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52_2#9b925d547?iti=63&amp;htil=30&amp;vcp=1&amp;vis=1&amp;pid=80f0b8b3f&amp;color=0,0,0&amp;vtp=1&amp;vaab=1&amp;bbb=1"/>
          <p:cNvSpPr/>
          <p:nvPr/>
        </p:nvSpPr>
        <p:spPr>
          <a:xfrm>
            <a:off x="8739283" y="2994440"/>
            <a:ext cx="13123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图B7-11</a:t>
            </a:r>
            <a:endParaRPr lang="en-US" altLang="zh-CN" sz="2800" dirty="0"/>
          </a:p>
        </p:txBody>
      </p:sp>
      <p:sp>
        <p:nvSpPr>
          <p:cNvPr id="5" name="QB_7_BD.152_3#9b925d547?htil=30&amp;sp=1&amp;vcp=1&amp;vis=1&amp;pid=80f0b8b3f&amp;color=0,0,0&amp;vtp=1&amp;vaab=1&amp;bbb=1&amp;hb=1&amp;hs=1"/>
          <p:cNvSpPr/>
          <p:nvPr/>
        </p:nvSpPr>
        <p:spPr>
          <a:xfrm>
            <a:off x="539496" y="1267240"/>
            <a:ext cx="649224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（2024·四川宜宾·中考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）冰壶运动是冬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奥会比赛项目之一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。如图B7-11所示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动员穿的两只鞋的鞋底材质不同。蹬冰脚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的鞋底为橡胶制成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在向后蹬地的过程中，</a:t>
            </a:r>
            <a:endParaRPr lang="en-US" altLang="zh-CN" sz="2800" dirty="0"/>
          </a:p>
        </p:txBody>
      </p:sp>
      <p:sp>
        <p:nvSpPr>
          <p:cNvPr id="6" name="QB_7_AN.153_1#9b925d547.blank?vcp=1&amp;vis=1&amp;pid=80f0b8b3f&amp;color=0,0,0&amp;vpa=53&amp;vtp=1&amp;vaab=1&amp;bbb=1"/>
          <p:cNvSpPr/>
          <p:nvPr/>
        </p:nvSpPr>
        <p:spPr>
          <a:xfrm>
            <a:off x="3750215" y="38085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向前</a:t>
            </a:r>
            <a:endParaRPr lang="en-US" altLang="zh-CN" sz="2800" dirty="0"/>
          </a:p>
        </p:txBody>
      </p:sp>
      <p:sp>
        <p:nvSpPr>
          <p:cNvPr id="7" name="QB_7_AN.154_1#9b925d547.blank?vcp=1&amp;vis=1&amp;pid=80f0b8b3f&amp;color=0,0,0&amp;vpa=54&amp;vtp=1&amp;vaab=1&amp;bbb=1"/>
          <p:cNvSpPr/>
          <p:nvPr/>
        </p:nvSpPr>
        <p:spPr>
          <a:xfrm>
            <a:off x="4105815" y="44353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  <p:sp>
        <p:nvSpPr>
          <p:cNvPr id="8" name="QB_7_BD.152_3#9b925d547?htil=30&amp;sp=1&amp;vcp=1&amp;vis=1&amp;pid=80f0b8b3f&amp;color=0,0,0&amp;vtp=1&amp;vaab=1&amp;bbb=1&amp;hb=1&amp;hs=1"/>
          <p:cNvSpPr/>
          <p:nvPr/>
        </p:nvSpPr>
        <p:spPr>
          <a:xfrm>
            <a:off x="539496" y="383906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脚受到摩擦力的方向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向前” 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“向后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”），而滑行时的鞋底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由塑料制成，这是为了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选填“增大”或“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减小”）摩擦力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55_1#c7b351e05?iti=64&amp;htil=31&amp;vcp=1&amp;vis=1&amp;pid=80f0b8b3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73619" y="1243552"/>
            <a:ext cx="1353312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55_2#c7b351e05?iti=64&amp;htil=31&amp;vcp=1&amp;vis=1&amp;pid=80f0b8b3f&amp;color=0,0,0&amp;vtp=1&amp;vaab=1&amp;bbb=1"/>
          <p:cNvSpPr/>
          <p:nvPr/>
        </p:nvSpPr>
        <p:spPr>
          <a:xfrm>
            <a:off x="9887494" y="466239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图B7-12</a:t>
            </a:r>
            <a:endParaRPr lang="en-US" altLang="zh-CN" sz="2800" dirty="0"/>
          </a:p>
        </p:txBody>
      </p:sp>
      <p:sp>
        <p:nvSpPr>
          <p:cNvPr id="4" name="QB_7_BD.155_3#c7b351e05?htil=31&amp;sp=1&amp;vcp=1&amp;vis=1&amp;pid=80f0b8b3f&amp;color=0,0,0&amp;vtp=1&amp;vaab=1&amp;bt=1&amp;bbb=1&amp;hb=1"/>
          <p:cNvSpPr/>
          <p:nvPr/>
        </p:nvSpPr>
        <p:spPr>
          <a:xfrm>
            <a:off x="539496" y="1225264"/>
            <a:ext cx="8878824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（2024·上海·中考）重垂线在古时候的叫法是“墨绳”，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是古代建筑工人在检测房子砌得正不正的时候使用的工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具。把绳子一头系上物体，拿起另一头，将绳子放在墙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边上，如果墙跟绳子平行，就说明墙是正的，否则就是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歪的。重垂线利用的是重力的方向总是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重垂线静止时如图B7-12所示，则表示墙体向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填“左”或“右”）倾斜。</a:t>
            </a:r>
            <a:endParaRPr lang="en-US" altLang="zh-CN" sz="2800" dirty="0"/>
          </a:p>
        </p:txBody>
      </p:sp>
      <p:sp>
        <p:nvSpPr>
          <p:cNvPr id="5" name="QB_7_AN.156_1#c7b351e05.blank?vcp=1&amp;vis=1&amp;pid=80f0b8b3f&amp;color=0,0,0&amp;vpa=55&amp;vtp=1&amp;vaab=1&amp;bbb=1"/>
          <p:cNvSpPr/>
          <p:nvPr/>
        </p:nvSpPr>
        <p:spPr>
          <a:xfrm>
            <a:off x="6595014" y="3785584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竖直向下</a:t>
            </a:r>
            <a:endParaRPr lang="en-US" altLang="zh-CN" sz="2800" dirty="0"/>
          </a:p>
        </p:txBody>
      </p:sp>
      <p:sp>
        <p:nvSpPr>
          <p:cNvPr id="6" name="QB_7_AN.157_1#c7b351e05.blank?vcp=1&amp;vis=1&amp;pid=80f0b8b3f&amp;color=0,0,0&amp;vpa=56&amp;vtp=1&amp;vaab=1"/>
          <p:cNvSpPr/>
          <p:nvPr/>
        </p:nvSpPr>
        <p:spPr>
          <a:xfrm>
            <a:off x="7484014" y="443328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58_1#15e5a237c?sp=1&amp;vcp=1&amp;vis=1&amp;pid=80f0b8b3f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气泡水平仪是一种检验墙体是否水平的仪器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，气泡水平仪通常由一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个透明的玻璃管组成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，玻璃管内填充了液体，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并且在液体中有一个气泡。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B7-13所示，是利用水平仪检测墙体是否水平的情景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，玻璃管中的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空气泡居中时表示墙体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选填“水平”或“不水平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”），若空气泡在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”）端，则表示所测墙体的左端偏高。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58_1#15e5a237c?sp=1&amp;vcp=1&amp;vis=1&amp;pid=80f0b8b3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3312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59_1#15e5a237c.blank?vcp=1&amp;vis=1&amp;pid=80f0b8b3f&amp;color=0,0,0&amp;vpa=57&amp;vtp=1&amp;vaab=1&amp;bbb=1"/>
          <p:cNvSpPr/>
          <p:nvPr/>
        </p:nvSpPr>
        <p:spPr>
          <a:xfrm>
            <a:off x="4105815" y="24670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61_1#15e5a237c.blank?vcp=1&amp;vis=1&amp;pid=80f0b8b3f&amp;color=0,0,0&amp;vpa=58&amp;vtp=1&amp;vaab=1&amp;bbb=1"/>
              <p:cNvSpPr/>
              <p:nvPr/>
            </p:nvSpPr>
            <p:spPr>
              <a:xfrm>
                <a:off x="601408" y="3209779"/>
                <a:ext cx="40989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61_1#15e5a237c.blank?vcp=1&amp;vis=1&amp;pid=80f0b8b3f&amp;color=0,0,0&amp;vpa=5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408" y="3209779"/>
                <a:ext cx="40989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5" t="-121" r="93" b="-7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7_BD.160_1#15e5a237c?iti=65&amp;vcp=1&amp;vis=1&amp;pid=80f0b8b3f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3814744"/>
            <a:ext cx="5221224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60_2#15e5a237c?iti=65&amp;vcp=1&amp;vis=1&amp;pid=80f0b8b3f&amp;color=0,0,0&amp;vtp=1&amp;vaab=1&amp;bbb=1"/>
          <p:cNvSpPr/>
          <p:nvPr/>
        </p:nvSpPr>
        <p:spPr>
          <a:xfrm>
            <a:off x="5431695" y="575225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62_1#d081fb4ea?sp=1&amp;vcp=1&amp;vis=1&amp;pid=80f0b8b3f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（2024·广西梧州·模拟）小明发现妈妈购买的防滑地垫的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更粗糙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，为了比较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两个面的防滑性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，小明利用商家赠送的小块地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垫样品和弹簧测力计进行了下列探究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62_1#d081fb4ea?sp=1&amp;vcp=1&amp;vis=1&amp;pid=80f0b8b3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62_2#d081fb4ea?iti=66&amp;htil=32&amp;vcp=1&amp;vis=1&amp;pid=80f0b8b3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3375" y="1845310"/>
            <a:ext cx="5397500" cy="372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2_3#d081fb4ea?iti=66&amp;htil=32&amp;vcp=1&amp;vis=1&amp;pid=80f0b8b3f&amp;color=0,0,0&amp;vtp=1&amp;vaab=1&amp;bbb=1"/>
          <p:cNvSpPr/>
          <p:nvPr/>
        </p:nvSpPr>
        <p:spPr>
          <a:xfrm>
            <a:off x="8782971" y="569485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63_1#ac5d5aa9b?htil=32&amp;vcp=1&amp;vis=1&amp;pid=d081fb4ea&amp;color=0,0,0&amp;vtp=1&amp;vaab=1&amp;bbb=1&amp;hb=1"/>
              <p:cNvSpPr/>
              <p:nvPr/>
            </p:nvSpPr>
            <p:spPr>
              <a:xfrm>
                <a:off x="539496" y="2487276"/>
                <a:ext cx="65928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（1）图B7-14甲、乙所示实验中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面与同一水平地面接触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，用弹簧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测力计水平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拉动小块地垫。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63_1#ac5d5aa9b?htil=32&amp;vcp=1&amp;vis=1&amp;pid=d081fb4e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87276"/>
                <a:ext cx="6592824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6" t="-33" b="-5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BD.164_1#5ecbe077c?htil=32&amp;vcp=1&amp;vis=1&amp;pid=d081fb4ea&amp;color=0,0,0&amp;vtp=1&amp;vaab=1&amp;bbb=1&amp;hb=1"/>
          <p:cNvSpPr/>
          <p:nvPr/>
        </p:nvSpPr>
        <p:spPr>
          <a:xfrm>
            <a:off x="539496" y="4417676"/>
            <a:ext cx="6592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（2）分析甲、乙两次实验，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可以得出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结论：压力相同时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，接触面越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滑动摩擦力越大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5_1#a18260ed0?sp=1&amp;vcp=1&amp;vis=1&amp;pid=d081fb4ea&amp;color=0,0,0&amp;vtp=1&amp;vaab=1&amp;bt=1&amp;bbb=1&amp;hb=1&amp;htil=1"/>
              <p:cNvSpPr/>
              <p:nvPr/>
            </p:nvSpPr>
            <p:spPr>
              <a:xfrm>
                <a:off x="539995" y="353498"/>
                <a:ext cx="11112011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（3）小明发现完成甲、乙两次实验测得的滑动摩擦力都很小，勉强可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以比较出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两个面的防滑性，为了使实验现象更明显，他找来一个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小铁块，并把小铁块放在地垫上，在原水平地面上进行了如图B7-14丙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所示的实验。通过比较甲、丙两次实验，发现当接触面粗糙程度相同时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越大，滑动摩擦力越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65_1#a18260ed0?sp=1&amp;vcp=1&amp;vis=1&amp;pid=d081fb4ea&amp;color=0,0,0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53498"/>
                <a:ext cx="11112011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2" t="-14" r="-3294" b="-21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162_2#d081fb4ea?iti=80&amp;htil=32&amp;vcp=1&amp;vis=1&amp;pid=80f0b8b3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5930" y="3100705"/>
            <a:ext cx="4816475" cy="332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62_3#d081fb4ea?iti=80&amp;htil=32&amp;vcp=1&amp;vis=1&amp;pid=80f0b8b3f&amp;color=0,0,0&amp;vtp=1&amp;vaab=1&amp;bbb=1"/>
          <p:cNvSpPr/>
          <p:nvPr/>
        </p:nvSpPr>
        <p:spPr>
          <a:xfrm>
            <a:off x="5324154" y="4960923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6_1#60c631e21?vcp=1&amp;vis=1&amp;pid=d081fb4ea&amp;color=0,0,0&amp;vtp=1&amp;vaab=1&amp;bt=1&amp;bbb=1&amp;hb=1"/>
              <p:cNvSpPr/>
              <p:nvPr/>
            </p:nvSpPr>
            <p:spPr>
              <a:xfrm>
                <a:off x="539496" y="554400"/>
                <a:ext cx="11109960" cy="27221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（4）为了验证（2）中的结论，保持其他条件不变，在图丙所示实验的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基础上小明只将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，测出滑动摩擦力的大小为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通过与图B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7-14丙实验测得的滑动摩擦力比较，说明（2）中的结论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“正确”或“错误”），选择地垫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面铺在地面上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能更有效地防止地垫在地面上滑动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66_1#60c631e21?vcp=1&amp;vis=1&amp;pid=d081fb4e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72218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2826" b="-2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67_1#d081fb4ea?iti=67&amp;vcp=1&amp;vis=1&amp;pid=d081fb4e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9510" y="2740660"/>
            <a:ext cx="5474335" cy="375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7_2#d081fb4ea?iti=67&amp;vcp=1&amp;vis=1&amp;pid=d081fb4ea&amp;color=0,0,0&amp;vtp=1&amp;vaab=1&amp;bbb=1"/>
          <p:cNvSpPr/>
          <p:nvPr/>
        </p:nvSpPr>
        <p:spPr>
          <a:xfrm>
            <a:off x="5436267" y="5420024"/>
            <a:ext cx="1325562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8_1#ac5d5aa9b?iti=68&amp;htil=33&amp;vcp=1&amp;vis=1&amp;pid=d081fb4e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1195" y="1403350"/>
            <a:ext cx="5249545" cy="362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8_2#ac5d5aa9b?iti=68&amp;htil=33&amp;vcp=1&amp;vis=1&amp;pid=d081fb4ea&amp;color=0,0,0&amp;vtp=1&amp;vaab=1&amp;bbb=1"/>
          <p:cNvSpPr/>
          <p:nvPr/>
        </p:nvSpPr>
        <p:spPr>
          <a:xfrm>
            <a:off x="8782971" y="516255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68_3#ac5d5aa9b?htil=33&amp;vcp=1&amp;vis=1&amp;pid=d081fb4ea&amp;color=0,0,0&amp;vtp=1&amp;vaab=1&amp;bt=1&amp;bbb=1&amp;hb=1"/>
              <p:cNvSpPr/>
              <p:nvPr/>
            </p:nvSpPr>
            <p:spPr>
              <a:xfrm>
                <a:off x="539496" y="1543558"/>
                <a:ext cx="65928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（1）图B7-14甲、乙所示实验中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，分别将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面与同一水平地面接触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，用弹簧测力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计水平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拉动小块地垫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68_3#ac5d5aa9b?htil=33&amp;vcp=1&amp;vis=1&amp;pid=d081fb4e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3558"/>
                <a:ext cx="659282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6" t="-27" r="-154" b="-3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_1#ac5d5aa9b.blank?vcp=1&amp;vis=1&amp;pid=d081fb4ea&amp;color=0,0,0&amp;vpa=59&amp;vtp=1&amp;vaab=1&amp;bbb=1"/>
          <p:cNvSpPr/>
          <p:nvPr/>
        </p:nvSpPr>
        <p:spPr>
          <a:xfrm>
            <a:off x="1616614" y="278752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匀速</a:t>
            </a:r>
            <a:endParaRPr lang="en-US" altLang="zh-CN" sz="2800" dirty="0"/>
          </a:p>
        </p:txBody>
      </p:sp>
      <p:sp>
        <p:nvSpPr>
          <p:cNvPr id="6" name="QB_8_BD.170_1#5ecbe077c?htil=33&amp;vcp=1&amp;vis=1&amp;pid=d081fb4ea&amp;color=0,0,0&amp;vtp=1&amp;vaab=1&amp;bbb=1&amp;hb=1"/>
          <p:cNvSpPr/>
          <p:nvPr/>
        </p:nvSpPr>
        <p:spPr>
          <a:xfrm>
            <a:off x="539496" y="3467290"/>
            <a:ext cx="6592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（2）分析甲、乙两次实验，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可以得出结论：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压力相同时，接触面越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，滑动摩擦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2_1#5ecbe077c.blank?vcp=1&amp;vis=1&amp;pid=d081fb4ea&amp;color=0,0,0&amp;vpa=60&amp;vtp=1&amp;vaab=1&amp;bbb=1"/>
          <p:cNvSpPr/>
          <p:nvPr/>
        </p:nvSpPr>
        <p:spPr>
          <a:xfrm>
            <a:off x="4105815" y="408451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粗糙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B_8_BD.172_3#a18260ed0?htil=34&amp;sp=1&amp;vcp=1&amp;vis=1&amp;pid=d081fb4ea&amp;color=0,0,0&amp;vtp=1&amp;vaab=1&amp;bt=1&amp;bbb=1&amp;hb=1&amp;hs=1"/>
          <p:cNvSpPr/>
          <p:nvPr/>
        </p:nvSpPr>
        <p:spPr>
          <a:xfrm>
            <a:off x="539995" y="488334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发现当接触面粗糙程度相同时，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滑动摩擦力越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2" name="QO_7_BD.172_1#a18260ed0?iti=69&amp;htil=34&amp;vcp=1&amp;vis=1&amp;pid=d081fb4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5010" y="1234440"/>
            <a:ext cx="5202555" cy="365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72_2#a18260ed0?iti=69&amp;htil=34&amp;vcp=1&amp;vis=1&amp;pid=d081fb4ea&amp;color=0,0,0&amp;vtp=1&amp;vaab=1&amp;bbb=1"/>
          <p:cNvSpPr/>
          <p:nvPr/>
        </p:nvSpPr>
        <p:spPr>
          <a:xfrm>
            <a:off x="9340755" y="490448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72_3#a18260ed0?htil=34&amp;sp=1&amp;vcp=1&amp;vis=1&amp;pid=d081fb4ea&amp;color=0,0,0&amp;vtp=1&amp;vaab=1&amp;bt=1&amp;bbb=1&amp;hb=1&amp;hs=1"/>
              <p:cNvSpPr/>
              <p:nvPr/>
            </p:nvSpPr>
            <p:spPr>
              <a:xfrm>
                <a:off x="539496" y="1215898"/>
                <a:ext cx="771753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（3）小明发现完成甲、乙两次实验测得的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滑动摩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擦力都很小，勉强可以比较出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两个面的防滑性，为了使实验现象更明显，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他找来一个小铁块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并把小铁块放在地垫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上，在原水平地面上进行了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如图B7-14丙所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示的实验。通过比较甲、丙两次实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验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72_3#a18260ed0?htil=34&amp;sp=1&amp;vcp=1&amp;vis=1&amp;pid=d081fb4e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5898"/>
                <a:ext cx="771753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2" b="-23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73_1#a18260ed0.blank?vcp=1&amp;vis=1&amp;pid=d081fb4ea&amp;color=0,0,0&amp;vpa=61&amp;vtp=1&amp;vaab=1&amp;bbb=1"/>
          <p:cNvSpPr/>
          <p:nvPr/>
        </p:nvSpPr>
        <p:spPr>
          <a:xfrm>
            <a:off x="5499503" y="488080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压力</a:t>
            </a:r>
            <a:endParaRPr lang="en-US" altLang="zh-CN" sz="2800" dirty="0"/>
          </a:p>
        </p:txBody>
      </p:sp>
      <p:sp>
        <p:nvSpPr>
          <p:cNvPr id="6" name="QB_8_AN.174_1#a18260ed0.blank?vcp=1&amp;vis=1&amp;pid=d081fb4ea&amp;color=0,0,0&amp;vpa=62&amp;vtp=1&amp;vaab=1"/>
          <p:cNvSpPr/>
          <p:nvPr/>
        </p:nvSpPr>
        <p:spPr>
          <a:xfrm>
            <a:off x="2722014" y="550754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5_1#60c631e21?iti=70&amp;htil=35&amp;vcp=1&amp;vis=1&amp;pid=d081fb4e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7140" y="1247140"/>
            <a:ext cx="4690745" cy="328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75_2#60c631e21?iti=70&amp;htil=35&amp;vcp=1&amp;vis=1&amp;pid=d081fb4ea&amp;color=0,0,0&amp;vtp=1&amp;vaab=1&amp;bbb=1"/>
          <p:cNvSpPr/>
          <p:nvPr/>
        </p:nvSpPr>
        <p:spPr>
          <a:xfrm>
            <a:off x="9482999" y="468766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图B7-14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75_3#60c631e21?htil=35&amp;vcp=1&amp;vis=1&amp;pid=d081fb4ea&amp;color=0,0,0&amp;vtp=1&amp;vaab=1&amp;bt=1&amp;bbb=1&amp;hb=1&amp;hs=1"/>
              <p:cNvSpPr/>
              <p:nvPr/>
            </p:nvSpPr>
            <p:spPr>
              <a:xfrm>
                <a:off x="539496" y="1228693"/>
                <a:ext cx="724204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（4）为了验证（2）中的结论，保持其他条件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不变，在图丙所示实验的基础上小明只将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测出滑动摩擦力的大小为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，通过与图B7-14丙实验测得的滑动摩擦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力比较，说明（2）中的结论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确”或“错误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选择地垫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（选填“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175_3#60c631e21?htil=35&amp;vcp=1&amp;vis=1&amp;pid=d081fb4e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8693"/>
                <a:ext cx="724204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r="-4994" b="-2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76_1#60c631e21.blank?vcp=1&amp;vis=1&amp;pid=d081fb4ea&amp;color=0,0,0&amp;vpa=63&amp;vtp=1&amp;vaab=1&amp;bbb=1&amp;hb=1"/>
              <p:cNvSpPr/>
              <p:nvPr/>
            </p:nvSpPr>
            <p:spPr>
              <a:xfrm>
                <a:off x="539496" y="1838293"/>
                <a:ext cx="7242048" cy="12426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7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两个面对调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8_AN.176_1#60c631e21.blank?vcp=1&amp;vis=1&amp;pid=d081fb4ea&amp;color=0,0,0&amp;vpa=63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8293"/>
                <a:ext cx="7242048" cy="1242632"/>
              </a:xfrm>
              <a:prstGeom prst="rect">
                <a:avLst/>
              </a:prstGeom>
              <a:blipFill rotWithShape="1">
                <a:blip r:embed="rId5"/>
                <a:stretch>
                  <a:fillRect l="-5" t="-49" r="4" b="-5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177_1#60c631e21.blank?vcp=1&amp;vis=1&amp;pid=d081fb4ea&amp;color=0,0,0&amp;vpa=64&amp;vtp=1&amp;vaab=1&amp;bbb=1"/>
          <p:cNvSpPr/>
          <p:nvPr/>
        </p:nvSpPr>
        <p:spPr>
          <a:xfrm>
            <a:off x="4994815" y="378901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78_1#60c631e21.blank?vcp=1&amp;vis=1&amp;pid=d081fb4ea&amp;color=0,0,0&amp;vpa=65&amp;vtp=1&amp;vaab=1&amp;bbb=1"/>
              <p:cNvSpPr/>
              <p:nvPr/>
            </p:nvSpPr>
            <p:spPr>
              <a:xfrm>
                <a:off x="4693984" y="4582001"/>
                <a:ext cx="40989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178_1#60c631e21.blank?vcp=1&amp;vis=1&amp;pid=d081fb4ea&amp;color=0,0,0&amp;vpa=6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3984" y="4582001"/>
                <a:ext cx="409893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16" t="-118" r="93" b="-70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BD.175_3#60c631e21?htil=35&amp;vcp=1&amp;vis=1&amp;pid=d081fb4ea&amp;color=0,0,0&amp;vtp=1&amp;vaab=1&amp;bt=1&amp;bbb=1&amp;hb=1&amp;hs=1"/>
          <p:cNvSpPr/>
          <p:nvPr/>
        </p:nvSpPr>
        <p:spPr>
          <a:xfrm>
            <a:off x="539496" y="506231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面铺在地面上，能更有效地防止地垫在地面上滑动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3839</Words>
  <Application>Microsoft Office PowerPoint</Application>
  <PresentationFormat>宽屏</PresentationFormat>
  <Paragraphs>914</Paragraphs>
  <Slides>110</Slides>
  <Notes>108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110</vt:i4>
      </vt:variant>
    </vt:vector>
  </HeadingPairs>
  <TitlesOfParts>
    <vt:vector size="120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15</cp:revision>
  <dcterms:created xsi:type="dcterms:W3CDTF">2024-12-11T09:17:00Z</dcterms:created>
  <dcterms:modified xsi:type="dcterms:W3CDTF">2025-07-24T01:46:57Z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2036E3EA3C2B4EB1A2E54798A505552C_12</vt:lpwstr>
  </property>
  <property fmtid="{D5CDD505-2E9C-101B-9397-08002B2CF9AE}" pid="3" name="KSOProductBuildVer">
    <vt:lpwstr>2052-12.1.0.18912</vt:lpwstr>
  </property>
</Properties>
</file>