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57"/>
  </p:notesMasterIdLst>
  <p:sldIdLst>
    <p:sldId id="297" r:id="rId4"/>
    <p:sldId id="298" r:id="rId5"/>
    <p:sldId id="299" r:id="rId6"/>
    <p:sldId id="300" r:id="rId7"/>
    <p:sldId id="302" r:id="rId8"/>
    <p:sldId id="309" r:id="rId9"/>
    <p:sldId id="305" r:id="rId10"/>
    <p:sldId id="303" r:id="rId11"/>
    <p:sldId id="304" r:id="rId12"/>
    <p:sldId id="306" r:id="rId13"/>
    <p:sldId id="308" r:id="rId14"/>
    <p:sldId id="312" r:id="rId15"/>
    <p:sldId id="318" r:id="rId16"/>
    <p:sldId id="319" r:id="rId17"/>
    <p:sldId id="320" r:id="rId18"/>
    <p:sldId id="307" r:id="rId19"/>
    <p:sldId id="311" r:id="rId20"/>
    <p:sldId id="330" r:id="rId21"/>
    <p:sldId id="332" r:id="rId22"/>
    <p:sldId id="328" r:id="rId23"/>
    <p:sldId id="333" r:id="rId24"/>
    <p:sldId id="334" r:id="rId25"/>
    <p:sldId id="386" r:id="rId26"/>
    <p:sldId id="387" r:id="rId27"/>
    <p:sldId id="339" r:id="rId28"/>
    <p:sldId id="340" r:id="rId29"/>
    <p:sldId id="359" r:id="rId30"/>
    <p:sldId id="345" r:id="rId31"/>
    <p:sldId id="388" r:id="rId32"/>
    <p:sldId id="389" r:id="rId33"/>
    <p:sldId id="347" r:id="rId34"/>
    <p:sldId id="349" r:id="rId35"/>
    <p:sldId id="390" r:id="rId36"/>
    <p:sldId id="351" r:id="rId37"/>
    <p:sldId id="341" r:id="rId38"/>
    <p:sldId id="343" r:id="rId39"/>
    <p:sldId id="354" r:id="rId40"/>
    <p:sldId id="316" r:id="rId41"/>
    <p:sldId id="360" r:id="rId42"/>
    <p:sldId id="363" r:id="rId43"/>
    <p:sldId id="365" r:id="rId44"/>
    <p:sldId id="367" r:id="rId45"/>
    <p:sldId id="369" r:id="rId46"/>
    <p:sldId id="371" r:id="rId47"/>
    <p:sldId id="373" r:id="rId48"/>
    <p:sldId id="342" r:id="rId49"/>
    <p:sldId id="301" r:id="rId50"/>
    <p:sldId id="310" r:id="rId51"/>
    <p:sldId id="376" r:id="rId52"/>
    <p:sldId id="377" r:id="rId53"/>
    <p:sldId id="379" r:id="rId54"/>
    <p:sldId id="381" r:id="rId55"/>
    <p:sldId id="383" r:id="rId56"/>
  </p:sldIdLst>
  <p:sldSz cx="12192000" cy="6858000"/>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6" userDrawn="1">
          <p15:clr>
            <a:srgbClr val="A4A3A4"/>
          </p15:clr>
        </p15:guide>
        <p15:guide id="2" pos="385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B6F1"/>
    <a:srgbClr val="ED7D31"/>
    <a:srgbClr val="75AFED"/>
    <a:srgbClr val="D3F1FC"/>
    <a:srgbClr val="015CB7"/>
    <a:srgbClr val="002FA7"/>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2" d="100"/>
          <a:sy n="112" d="100"/>
        </p:scale>
        <p:origin x="678" y="102"/>
      </p:cViewPr>
      <p:guideLst>
        <p:guide orient="horz" pos="2066"/>
        <p:guide pos="38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530.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notesMaster" Target="notesMasters/notes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endParaRPr lang="en-US">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endParaRPr lang="en-US">
              <a:solidFill>
                <a:schemeClr val="lt1"/>
              </a:solidFill>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3.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3" Type="http://schemas.openxmlformats.org/officeDocument/2006/relationships/slideLayout" Target="../slideLayouts/slideLayout4.xml"/><Relationship Id="rId32" Type="http://schemas.openxmlformats.org/officeDocument/2006/relationships/tags" Target="../tags/tag109.xml"/><Relationship Id="rId31" Type="http://schemas.openxmlformats.org/officeDocument/2006/relationships/tags" Target="../tags/tag108.xml"/><Relationship Id="rId30" Type="http://schemas.openxmlformats.org/officeDocument/2006/relationships/tags" Target="../tags/tag107.xml"/><Relationship Id="rId3" Type="http://schemas.openxmlformats.org/officeDocument/2006/relationships/tags" Target="../tags/tag80.xml"/><Relationship Id="rId29" Type="http://schemas.openxmlformats.org/officeDocument/2006/relationships/tags" Target="../tags/tag106.xml"/><Relationship Id="rId28" Type="http://schemas.openxmlformats.org/officeDocument/2006/relationships/tags" Target="../tags/tag105.xml"/><Relationship Id="rId27" Type="http://schemas.openxmlformats.org/officeDocument/2006/relationships/tags" Target="../tags/tag104.xml"/><Relationship Id="rId26" Type="http://schemas.openxmlformats.org/officeDocument/2006/relationships/tags" Target="../tags/tag103.xml"/><Relationship Id="rId25" Type="http://schemas.openxmlformats.org/officeDocument/2006/relationships/tags" Target="../tags/tag102.xml"/><Relationship Id="rId24" Type="http://schemas.openxmlformats.org/officeDocument/2006/relationships/tags" Target="../tags/tag101.xml"/><Relationship Id="rId23" Type="http://schemas.openxmlformats.org/officeDocument/2006/relationships/tags" Target="../tags/tag100.xml"/><Relationship Id="rId22" Type="http://schemas.openxmlformats.org/officeDocument/2006/relationships/tags" Target="../tags/tag99.xml"/><Relationship Id="rId21" Type="http://schemas.openxmlformats.org/officeDocument/2006/relationships/tags" Target="../tags/tag98.xml"/><Relationship Id="rId20" Type="http://schemas.openxmlformats.org/officeDocument/2006/relationships/tags" Target="../tags/tag97.xml"/><Relationship Id="rId2" Type="http://schemas.openxmlformats.org/officeDocument/2006/relationships/tags" Target="../tags/tag79.xml"/><Relationship Id="rId19" Type="http://schemas.openxmlformats.org/officeDocument/2006/relationships/tags" Target="../tags/tag96.xml"/><Relationship Id="rId18" Type="http://schemas.openxmlformats.org/officeDocument/2006/relationships/tags" Target="../tags/tag95.xml"/><Relationship Id="rId17" Type="http://schemas.openxmlformats.org/officeDocument/2006/relationships/tags" Target="../tags/tag94.xml"/><Relationship Id="rId16" Type="http://schemas.openxmlformats.org/officeDocument/2006/relationships/tags" Target="../tags/tag93.xml"/><Relationship Id="rId15" Type="http://schemas.openxmlformats.org/officeDocument/2006/relationships/tags" Target="../tags/tag92.xml"/><Relationship Id="rId14" Type="http://schemas.openxmlformats.org/officeDocument/2006/relationships/tags" Target="../tags/tag91.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7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tags" Target="../tags/tag110.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image" Target="../media/image8.png"/><Relationship Id="rId1" Type="http://schemas.openxmlformats.org/officeDocument/2006/relationships/tags" Target="../tags/tag111.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9.png"/><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0.png"/><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22.xml"/><Relationship Id="rId3" Type="http://schemas.openxmlformats.org/officeDocument/2006/relationships/image" Target="../media/image11.png"/><Relationship Id="rId2" Type="http://schemas.openxmlformats.org/officeDocument/2006/relationships/tags" Target="../tags/tag121.xml"/><Relationship Id="rId1" Type="http://schemas.openxmlformats.org/officeDocument/2006/relationships/tags" Target="../tags/tag120.xml"/></Relationships>
</file>

<file path=ppt/slides/_rels/slide16.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image" Target="../media/image13.jpeg"/><Relationship Id="rId4" Type="http://schemas.openxmlformats.org/officeDocument/2006/relationships/tags" Target="../tags/tag125.xml"/><Relationship Id="rId3" Type="http://schemas.openxmlformats.org/officeDocument/2006/relationships/image" Target="../media/image12.png"/><Relationship Id="rId2" Type="http://schemas.openxmlformats.org/officeDocument/2006/relationships/tags" Target="../tags/tag124.xml"/><Relationship Id="rId13" Type="http://schemas.openxmlformats.org/officeDocument/2006/relationships/slideLayout" Target="../slideLayouts/slideLayout4.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3.xml"/></Relationships>
</file>

<file path=ppt/slides/_rels/slide17.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1" Type="http://schemas.openxmlformats.org/officeDocument/2006/relationships/slideLayout" Target="../slideLayouts/slideLayout4.xml"/><Relationship Id="rId10" Type="http://schemas.openxmlformats.org/officeDocument/2006/relationships/tags" Target="../tags/tag142.xml"/><Relationship Id="rId1" Type="http://schemas.openxmlformats.org/officeDocument/2006/relationships/tags" Target="../tags/tag133.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image" Target="../media/image12.png"/><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5" Type="http://schemas.openxmlformats.org/officeDocument/2006/relationships/slideLayout" Target="../slideLayouts/slideLayout4.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4.png"/><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55.xml"/><Relationship Id="rId3" Type="http://schemas.openxmlformats.org/officeDocument/2006/relationships/image" Target="../media/image15.png"/><Relationship Id="rId2" Type="http://schemas.openxmlformats.org/officeDocument/2006/relationships/tags" Target="../tags/tag154.xml"/><Relationship Id="rId1" Type="http://schemas.openxmlformats.org/officeDocument/2006/relationships/tags" Target="../tags/tag153.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58.xml"/><Relationship Id="rId3" Type="http://schemas.openxmlformats.org/officeDocument/2006/relationships/image" Target="../media/image16.png"/><Relationship Id="rId2" Type="http://schemas.openxmlformats.org/officeDocument/2006/relationships/tags" Target="../tags/tag157.xml"/><Relationship Id="rId1" Type="http://schemas.openxmlformats.org/officeDocument/2006/relationships/tags" Target="../tags/tag156.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image" Target="../media/image19.png"/><Relationship Id="rId1" Type="http://schemas.openxmlformats.org/officeDocument/2006/relationships/tags" Target="../tags/tag16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2" Type="http://schemas.openxmlformats.org/officeDocument/2006/relationships/slideLayout" Target="../slideLayouts/slideLayout4.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0.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31.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7" Type="http://schemas.openxmlformats.org/officeDocument/2006/relationships/slideLayout" Target="../slideLayouts/slideLayout4.xml"/><Relationship Id="rId16" Type="http://schemas.openxmlformats.org/officeDocument/2006/relationships/tags" Target="../tags/tag215.xml"/><Relationship Id="rId15" Type="http://schemas.openxmlformats.org/officeDocument/2006/relationships/tags" Target="../tags/tag214.xml"/><Relationship Id="rId14" Type="http://schemas.openxmlformats.org/officeDocument/2006/relationships/tags" Target="../tags/tag213.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0.xml"/></Relationships>
</file>

<file path=ppt/slides/_rels/slide32.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1" Type="http://schemas.openxmlformats.org/officeDocument/2006/relationships/slideLayout" Target="../slideLayouts/slideLayout4.xml"/><Relationship Id="rId10" Type="http://schemas.openxmlformats.org/officeDocument/2006/relationships/tags" Target="../tags/tag225.xml"/><Relationship Id="rId1" Type="http://schemas.openxmlformats.org/officeDocument/2006/relationships/tags" Target="../tags/tag216.xml"/></Relationships>
</file>

<file path=ppt/slides/_rels/slide33.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3" Type="http://schemas.openxmlformats.org/officeDocument/2006/relationships/slideLayout" Target="../slideLayouts/slideLayout4.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26.xml"/></Relationships>
</file>

<file path=ppt/slides/_rels/slide34.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tags" Target="../tags/tag245.xml"/><Relationship Id="rId7" Type="http://schemas.openxmlformats.org/officeDocument/2006/relationships/tags" Target="../tags/tag244.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8" Type="http://schemas.openxmlformats.org/officeDocument/2006/relationships/slideLayout" Target="../slideLayouts/slideLayout4.xml"/><Relationship Id="rId27" Type="http://schemas.openxmlformats.org/officeDocument/2006/relationships/tags" Target="../tags/tag264.xml"/><Relationship Id="rId26" Type="http://schemas.openxmlformats.org/officeDocument/2006/relationships/tags" Target="../tags/tag263.xml"/><Relationship Id="rId25" Type="http://schemas.openxmlformats.org/officeDocument/2006/relationships/tags" Target="../tags/tag262.xml"/><Relationship Id="rId24" Type="http://schemas.openxmlformats.org/officeDocument/2006/relationships/tags" Target="../tags/tag261.xml"/><Relationship Id="rId23" Type="http://schemas.openxmlformats.org/officeDocument/2006/relationships/tags" Target="../tags/tag260.xml"/><Relationship Id="rId22" Type="http://schemas.openxmlformats.org/officeDocument/2006/relationships/tags" Target="../tags/tag259.xml"/><Relationship Id="rId21" Type="http://schemas.openxmlformats.org/officeDocument/2006/relationships/tags" Target="../tags/tag258.xml"/><Relationship Id="rId20" Type="http://schemas.openxmlformats.org/officeDocument/2006/relationships/tags" Target="../tags/tag257.xml"/><Relationship Id="rId2" Type="http://schemas.openxmlformats.org/officeDocument/2006/relationships/tags" Target="../tags/tag239.xml"/><Relationship Id="rId19" Type="http://schemas.openxmlformats.org/officeDocument/2006/relationships/tags" Target="../tags/tag256.xml"/><Relationship Id="rId18" Type="http://schemas.openxmlformats.org/officeDocument/2006/relationships/tags" Target="../tags/tag255.xml"/><Relationship Id="rId17" Type="http://schemas.openxmlformats.org/officeDocument/2006/relationships/tags" Target="../tags/tag254.xml"/><Relationship Id="rId16" Type="http://schemas.openxmlformats.org/officeDocument/2006/relationships/tags" Target="../tags/tag253.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tags" Target="../tags/tag23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0" Type="http://schemas.openxmlformats.org/officeDocument/2006/relationships/slideLayout" Target="../slideLayouts/slideLayout4.xml"/><Relationship Id="rId4" Type="http://schemas.openxmlformats.org/officeDocument/2006/relationships/tags" Target="../tags/tag268.xml"/><Relationship Id="rId39" Type="http://schemas.openxmlformats.org/officeDocument/2006/relationships/tags" Target="../tags/tag302.xml"/><Relationship Id="rId38" Type="http://schemas.openxmlformats.org/officeDocument/2006/relationships/tags" Target="../tags/tag301.xml"/><Relationship Id="rId37" Type="http://schemas.openxmlformats.org/officeDocument/2006/relationships/tags" Target="../tags/tag300.xml"/><Relationship Id="rId36" Type="http://schemas.openxmlformats.org/officeDocument/2006/relationships/tags" Target="../tags/tag299.xml"/><Relationship Id="rId35" Type="http://schemas.openxmlformats.org/officeDocument/2006/relationships/tags" Target="../tags/tag298.xml"/><Relationship Id="rId34" Type="http://schemas.openxmlformats.org/officeDocument/2006/relationships/tags" Target="../tags/tag297.xml"/><Relationship Id="rId33" Type="http://schemas.openxmlformats.org/officeDocument/2006/relationships/tags" Target="../tags/tag296.xml"/><Relationship Id="rId32" Type="http://schemas.openxmlformats.org/officeDocument/2006/relationships/tags" Target="../tags/tag295.xml"/><Relationship Id="rId31" Type="http://schemas.openxmlformats.org/officeDocument/2006/relationships/tags" Target="../tags/tag294.xml"/><Relationship Id="rId30" Type="http://schemas.openxmlformats.org/officeDocument/2006/relationships/tags" Target="../tags/tag293.xml"/><Relationship Id="rId3" Type="http://schemas.openxmlformats.org/officeDocument/2006/relationships/tags" Target="../tags/tag267.xml"/><Relationship Id="rId29" Type="http://schemas.openxmlformats.org/officeDocument/2006/relationships/tags" Target="../tags/tag292.xml"/><Relationship Id="rId28" Type="http://schemas.openxmlformats.org/officeDocument/2006/relationships/tags" Target="../tags/tag291.xml"/><Relationship Id="rId27" Type="http://schemas.openxmlformats.org/officeDocument/2006/relationships/tags" Target="../tags/tag290.xml"/><Relationship Id="rId26" Type="http://schemas.openxmlformats.org/officeDocument/2006/relationships/tags" Target="../tags/tag289.xml"/><Relationship Id="rId25" Type="http://schemas.openxmlformats.org/officeDocument/2006/relationships/tags" Target="../tags/tag288.xml"/><Relationship Id="rId24" Type="http://schemas.openxmlformats.org/officeDocument/2006/relationships/tags" Target="../tags/tag287.xml"/><Relationship Id="rId23" Type="http://schemas.openxmlformats.org/officeDocument/2006/relationships/tags" Target="../tags/tag286.xml"/><Relationship Id="rId22" Type="http://schemas.openxmlformats.org/officeDocument/2006/relationships/tags" Target="../tags/tag285.xml"/><Relationship Id="rId21" Type="http://schemas.openxmlformats.org/officeDocument/2006/relationships/tags" Target="../tags/tag284.xml"/><Relationship Id="rId20" Type="http://schemas.openxmlformats.org/officeDocument/2006/relationships/tags" Target="../tags/tag283.xml"/><Relationship Id="rId2" Type="http://schemas.openxmlformats.org/officeDocument/2006/relationships/tags" Target="../tags/tag266.xml"/><Relationship Id="rId19" Type="http://schemas.openxmlformats.org/officeDocument/2006/relationships/tags" Target="../tags/tag282.xml"/><Relationship Id="rId18" Type="http://schemas.openxmlformats.org/officeDocument/2006/relationships/tags" Target="../tags/tag281.xml"/><Relationship Id="rId17" Type="http://schemas.openxmlformats.org/officeDocument/2006/relationships/tags" Target="../tags/tag280.xml"/><Relationship Id="rId16" Type="http://schemas.openxmlformats.org/officeDocument/2006/relationships/tags" Target="../tags/tag279.xml"/><Relationship Id="rId15" Type="http://schemas.openxmlformats.org/officeDocument/2006/relationships/tags" Target="../tags/tag278.xml"/><Relationship Id="rId14" Type="http://schemas.openxmlformats.org/officeDocument/2006/relationships/tags" Target="../tags/tag277.xml"/><Relationship Id="rId13" Type="http://schemas.openxmlformats.org/officeDocument/2006/relationships/tags" Target="../tags/tag276.xml"/><Relationship Id="rId12" Type="http://schemas.openxmlformats.org/officeDocument/2006/relationships/tags" Target="../tags/tag275.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tags" Target="../tags/tag265.xml"/></Relationships>
</file>

<file path=ppt/slides/_rels/slide37.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6" Type="http://schemas.openxmlformats.org/officeDocument/2006/relationships/slideLayout" Target="../slideLayouts/slideLayout4.xml"/><Relationship Id="rId25" Type="http://schemas.openxmlformats.org/officeDocument/2006/relationships/tags" Target="../tags/tag327.xml"/><Relationship Id="rId24" Type="http://schemas.openxmlformats.org/officeDocument/2006/relationships/tags" Target="../tags/tag326.xml"/><Relationship Id="rId23" Type="http://schemas.openxmlformats.org/officeDocument/2006/relationships/tags" Target="../tags/tag325.xml"/><Relationship Id="rId22" Type="http://schemas.openxmlformats.org/officeDocument/2006/relationships/tags" Target="../tags/tag324.xml"/><Relationship Id="rId21" Type="http://schemas.openxmlformats.org/officeDocument/2006/relationships/tags" Target="../tags/tag323.xml"/><Relationship Id="rId20" Type="http://schemas.openxmlformats.org/officeDocument/2006/relationships/tags" Target="../tags/tag322.xml"/><Relationship Id="rId2" Type="http://schemas.openxmlformats.org/officeDocument/2006/relationships/tags" Target="../tags/tag304.xml"/><Relationship Id="rId19" Type="http://schemas.openxmlformats.org/officeDocument/2006/relationships/tags" Target="../tags/tag321.xml"/><Relationship Id="rId18" Type="http://schemas.openxmlformats.org/officeDocument/2006/relationships/tags" Target="../tags/tag320.xml"/><Relationship Id="rId17" Type="http://schemas.openxmlformats.org/officeDocument/2006/relationships/tags" Target="../tags/tag319.xml"/><Relationship Id="rId16" Type="http://schemas.openxmlformats.org/officeDocument/2006/relationships/tags" Target="../tags/tag318.xml"/><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3.xml"/></Relationships>
</file>

<file path=ppt/slides/_rels/slide38.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3" Type="http://schemas.openxmlformats.org/officeDocument/2006/relationships/slideLayout" Target="../slideLayouts/slideLayout4.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tags" Target="../tags/tag328.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tags" Target="../tags/tag26.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s>
</file>

<file path=ppt/slides/_rels/slide41.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1" Type="http://schemas.openxmlformats.org/officeDocument/2006/relationships/slideLayout" Target="../slideLayouts/slideLayout4.xml"/><Relationship Id="rId10" Type="http://schemas.openxmlformats.org/officeDocument/2006/relationships/tags" Target="../tags/tag363.xml"/><Relationship Id="rId1" Type="http://schemas.openxmlformats.org/officeDocument/2006/relationships/tags" Target="../tags/tag354.xml"/></Relationships>
</file>

<file path=ppt/slides/_rels/slide42.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3" Type="http://schemas.openxmlformats.org/officeDocument/2006/relationships/slideLayout" Target="../slideLayouts/slideLayout4.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tags" Target="../tags/tag364.xml"/></Relationships>
</file>

<file path=ppt/slides/_rels/slide43.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tags" Target="../tags/tag383.xml"/><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9" Type="http://schemas.openxmlformats.org/officeDocument/2006/relationships/slideLayout" Target="../slideLayouts/slideLayout4.xml"/><Relationship Id="rId18" Type="http://schemas.openxmlformats.org/officeDocument/2006/relationships/tags" Target="../tags/tag393.xml"/><Relationship Id="rId17" Type="http://schemas.openxmlformats.org/officeDocument/2006/relationships/tags" Target="../tags/tag392.xml"/><Relationship Id="rId16" Type="http://schemas.openxmlformats.org/officeDocument/2006/relationships/tags" Target="../tags/tag391.xml"/><Relationship Id="rId15" Type="http://schemas.openxmlformats.org/officeDocument/2006/relationships/tags" Target="../tags/tag390.xml"/><Relationship Id="rId14" Type="http://schemas.openxmlformats.org/officeDocument/2006/relationships/tags" Target="../tags/tag389.xml"/><Relationship Id="rId13" Type="http://schemas.openxmlformats.org/officeDocument/2006/relationships/tags" Target="../tags/tag388.xml"/><Relationship Id="rId12" Type="http://schemas.openxmlformats.org/officeDocument/2006/relationships/tags" Target="../tags/tag387.xml"/><Relationship Id="rId11" Type="http://schemas.openxmlformats.org/officeDocument/2006/relationships/tags" Target="../tags/tag386.xml"/><Relationship Id="rId10" Type="http://schemas.openxmlformats.org/officeDocument/2006/relationships/tags" Target="../tags/tag385.xml"/><Relationship Id="rId1" Type="http://schemas.openxmlformats.org/officeDocument/2006/relationships/tags" Target="../tags/tag376.xml"/></Relationships>
</file>

<file path=ppt/slides/_rels/slide44.xml.rels><?xml version="1.0" encoding="UTF-8" standalone="yes"?>
<Relationships xmlns="http://schemas.openxmlformats.org/package/2006/relationships"><Relationship Id="rId9" Type="http://schemas.openxmlformats.org/officeDocument/2006/relationships/tags" Target="../tags/tag402.xml"/><Relationship Id="rId8" Type="http://schemas.openxmlformats.org/officeDocument/2006/relationships/tags" Target="../tags/tag401.xml"/><Relationship Id="rId7" Type="http://schemas.openxmlformats.org/officeDocument/2006/relationships/tags" Target="../tags/tag400.xml"/><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8" Type="http://schemas.openxmlformats.org/officeDocument/2006/relationships/slideLayout" Target="../slideLayouts/slideLayout4.xml"/><Relationship Id="rId17" Type="http://schemas.openxmlformats.org/officeDocument/2006/relationships/tags" Target="../tags/tag410.xml"/><Relationship Id="rId16" Type="http://schemas.openxmlformats.org/officeDocument/2006/relationships/tags" Target="../tags/tag409.xml"/><Relationship Id="rId15" Type="http://schemas.openxmlformats.org/officeDocument/2006/relationships/tags" Target="../tags/tag408.xml"/><Relationship Id="rId14" Type="http://schemas.openxmlformats.org/officeDocument/2006/relationships/tags" Target="../tags/tag407.xml"/><Relationship Id="rId13" Type="http://schemas.openxmlformats.org/officeDocument/2006/relationships/tags" Target="../tags/tag406.xml"/><Relationship Id="rId12" Type="http://schemas.openxmlformats.org/officeDocument/2006/relationships/tags" Target="../tags/tag405.xml"/><Relationship Id="rId11" Type="http://schemas.openxmlformats.org/officeDocument/2006/relationships/tags" Target="../tags/tag404.xml"/><Relationship Id="rId10" Type="http://schemas.openxmlformats.org/officeDocument/2006/relationships/tags" Target="../tags/tag403.xml"/><Relationship Id="rId1" Type="http://schemas.openxmlformats.org/officeDocument/2006/relationships/tags" Target="../tags/tag394.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1.jpeg"/><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s>
</file>

<file path=ppt/slides/_rels/slide48.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4" Type="http://schemas.openxmlformats.org/officeDocument/2006/relationships/slideLayout" Target="../slideLayouts/slideLayout4.xml"/><Relationship Id="rId23" Type="http://schemas.openxmlformats.org/officeDocument/2006/relationships/tags" Target="../tags/tag445.xml"/><Relationship Id="rId22" Type="http://schemas.openxmlformats.org/officeDocument/2006/relationships/tags" Target="../tags/tag444.xml"/><Relationship Id="rId21" Type="http://schemas.openxmlformats.org/officeDocument/2006/relationships/tags" Target="../tags/tag443.xml"/><Relationship Id="rId20" Type="http://schemas.openxmlformats.org/officeDocument/2006/relationships/tags" Target="../tags/tag442.xml"/><Relationship Id="rId2" Type="http://schemas.openxmlformats.org/officeDocument/2006/relationships/tags" Target="../tags/tag424.xml"/><Relationship Id="rId19" Type="http://schemas.openxmlformats.org/officeDocument/2006/relationships/tags" Target="../tags/tag441.xml"/><Relationship Id="rId18" Type="http://schemas.openxmlformats.org/officeDocument/2006/relationships/tags" Target="../tags/tag440.xml"/><Relationship Id="rId17" Type="http://schemas.openxmlformats.org/officeDocument/2006/relationships/tags" Target="../tags/tag439.xml"/><Relationship Id="rId16" Type="http://schemas.openxmlformats.org/officeDocument/2006/relationships/tags" Target="../tags/tag438.xml"/><Relationship Id="rId15" Type="http://schemas.openxmlformats.org/officeDocument/2006/relationships/tags" Target="../tags/tag437.xml"/><Relationship Id="rId14" Type="http://schemas.openxmlformats.org/officeDocument/2006/relationships/tags" Target="../tags/tag436.xml"/><Relationship Id="rId13" Type="http://schemas.openxmlformats.org/officeDocument/2006/relationships/tags" Target="../tags/tag435.xml"/><Relationship Id="rId12" Type="http://schemas.openxmlformats.org/officeDocument/2006/relationships/tags" Target="../tags/tag434.xml"/><Relationship Id="rId11" Type="http://schemas.openxmlformats.org/officeDocument/2006/relationships/tags" Target="../tags/tag433.xml"/><Relationship Id="rId10" Type="http://schemas.openxmlformats.org/officeDocument/2006/relationships/tags" Target="../tags/tag432.xml"/><Relationship Id="rId1" Type="http://schemas.openxmlformats.org/officeDocument/2006/relationships/tags" Target="../tags/tag423.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21.jpeg"/><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tags" Target="../tags/tag446.xml"/></Relationships>
</file>

<file path=ppt/slides/_rels/slide5.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4" Type="http://schemas.openxmlformats.org/officeDocument/2006/relationships/slideLayout" Target="../slideLayouts/slideLayout4.xml"/><Relationship Id="rId13" Type="http://schemas.openxmlformats.org/officeDocument/2006/relationships/image" Target="../media/image5.jpeg"/><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50.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tags" Target="../tags/tag457.xml"/><Relationship Id="rId7" Type="http://schemas.openxmlformats.org/officeDocument/2006/relationships/tags" Target="../tags/tag456.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38" Type="http://schemas.openxmlformats.org/officeDocument/2006/relationships/slideLayout" Target="../slideLayouts/slideLayout4.xml"/><Relationship Id="rId37" Type="http://schemas.openxmlformats.org/officeDocument/2006/relationships/tags" Target="../tags/tag476.xml"/><Relationship Id="rId36" Type="http://schemas.openxmlformats.org/officeDocument/2006/relationships/image" Target="../media/image31.svg"/><Relationship Id="rId35" Type="http://schemas.openxmlformats.org/officeDocument/2006/relationships/image" Target="../media/image30.png"/><Relationship Id="rId34" Type="http://schemas.openxmlformats.org/officeDocument/2006/relationships/tags" Target="../tags/tag475.xml"/><Relationship Id="rId33" Type="http://schemas.openxmlformats.org/officeDocument/2006/relationships/image" Target="../media/image29.svg"/><Relationship Id="rId32" Type="http://schemas.openxmlformats.org/officeDocument/2006/relationships/image" Target="../media/image28.png"/><Relationship Id="rId31" Type="http://schemas.openxmlformats.org/officeDocument/2006/relationships/tags" Target="../tags/tag474.xml"/><Relationship Id="rId30" Type="http://schemas.openxmlformats.org/officeDocument/2006/relationships/image" Target="../media/image27.svg"/><Relationship Id="rId3" Type="http://schemas.openxmlformats.org/officeDocument/2006/relationships/tags" Target="../tags/tag452.xml"/><Relationship Id="rId29" Type="http://schemas.openxmlformats.org/officeDocument/2006/relationships/image" Target="../media/image26.png"/><Relationship Id="rId28" Type="http://schemas.openxmlformats.org/officeDocument/2006/relationships/tags" Target="../tags/tag473.xml"/><Relationship Id="rId27" Type="http://schemas.openxmlformats.org/officeDocument/2006/relationships/image" Target="../media/image25.svg"/><Relationship Id="rId26" Type="http://schemas.openxmlformats.org/officeDocument/2006/relationships/image" Target="../media/image24.png"/><Relationship Id="rId25" Type="http://schemas.openxmlformats.org/officeDocument/2006/relationships/tags" Target="../tags/tag472.xml"/><Relationship Id="rId24" Type="http://schemas.openxmlformats.org/officeDocument/2006/relationships/image" Target="../media/image23.svg"/><Relationship Id="rId23" Type="http://schemas.openxmlformats.org/officeDocument/2006/relationships/image" Target="../media/image22.png"/><Relationship Id="rId22" Type="http://schemas.openxmlformats.org/officeDocument/2006/relationships/tags" Target="../tags/tag471.xml"/><Relationship Id="rId21" Type="http://schemas.openxmlformats.org/officeDocument/2006/relationships/tags" Target="../tags/tag470.xml"/><Relationship Id="rId20" Type="http://schemas.openxmlformats.org/officeDocument/2006/relationships/tags" Target="../tags/tag469.xml"/><Relationship Id="rId2" Type="http://schemas.openxmlformats.org/officeDocument/2006/relationships/tags" Target="../tags/tag451.xml"/><Relationship Id="rId19" Type="http://schemas.openxmlformats.org/officeDocument/2006/relationships/tags" Target="../tags/tag468.xml"/><Relationship Id="rId18" Type="http://schemas.openxmlformats.org/officeDocument/2006/relationships/tags" Target="../tags/tag467.xml"/><Relationship Id="rId17" Type="http://schemas.openxmlformats.org/officeDocument/2006/relationships/tags" Target="../tags/tag466.xml"/><Relationship Id="rId16" Type="http://schemas.openxmlformats.org/officeDocument/2006/relationships/tags" Target="../tags/tag465.xml"/><Relationship Id="rId15" Type="http://schemas.openxmlformats.org/officeDocument/2006/relationships/tags" Target="../tags/tag464.xml"/><Relationship Id="rId14" Type="http://schemas.openxmlformats.org/officeDocument/2006/relationships/tags" Target="../tags/tag463.xml"/><Relationship Id="rId13" Type="http://schemas.openxmlformats.org/officeDocument/2006/relationships/tags" Target="../tags/tag462.xml"/><Relationship Id="rId12" Type="http://schemas.openxmlformats.org/officeDocument/2006/relationships/tags" Target="../tags/tag461.xml"/><Relationship Id="rId11" Type="http://schemas.openxmlformats.org/officeDocument/2006/relationships/tags" Target="../tags/tag460.xml"/><Relationship Id="rId10" Type="http://schemas.openxmlformats.org/officeDocument/2006/relationships/tags" Target="../tags/tag459.xml"/><Relationship Id="rId1" Type="http://schemas.openxmlformats.org/officeDocument/2006/relationships/tags" Target="../tags/tag450.xml"/></Relationships>
</file>

<file path=ppt/slides/_rels/slide51.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8" Type="http://schemas.openxmlformats.org/officeDocument/2006/relationships/slideLayout" Target="../slideLayouts/slideLayout4.xml"/><Relationship Id="rId37" Type="http://schemas.openxmlformats.org/officeDocument/2006/relationships/tags" Target="../tags/tag503.xml"/><Relationship Id="rId36" Type="http://schemas.openxmlformats.org/officeDocument/2006/relationships/image" Target="../media/image41.svg"/><Relationship Id="rId35" Type="http://schemas.openxmlformats.org/officeDocument/2006/relationships/image" Target="../media/image40.png"/><Relationship Id="rId34" Type="http://schemas.openxmlformats.org/officeDocument/2006/relationships/tags" Target="../tags/tag502.xml"/><Relationship Id="rId33" Type="http://schemas.openxmlformats.org/officeDocument/2006/relationships/image" Target="../media/image39.svg"/><Relationship Id="rId32" Type="http://schemas.openxmlformats.org/officeDocument/2006/relationships/image" Target="../media/image38.png"/><Relationship Id="rId31" Type="http://schemas.openxmlformats.org/officeDocument/2006/relationships/tags" Target="../tags/tag501.xml"/><Relationship Id="rId30" Type="http://schemas.openxmlformats.org/officeDocument/2006/relationships/tags" Target="../tags/tag500.xml"/><Relationship Id="rId3" Type="http://schemas.openxmlformats.org/officeDocument/2006/relationships/tags" Target="../tags/tag479.xml"/><Relationship Id="rId29" Type="http://schemas.openxmlformats.org/officeDocument/2006/relationships/image" Target="../media/image37.svg"/><Relationship Id="rId28" Type="http://schemas.openxmlformats.org/officeDocument/2006/relationships/image" Target="../media/image36.png"/><Relationship Id="rId27" Type="http://schemas.openxmlformats.org/officeDocument/2006/relationships/tags" Target="../tags/tag499.xml"/><Relationship Id="rId26" Type="http://schemas.openxmlformats.org/officeDocument/2006/relationships/image" Target="../media/image35.svg"/><Relationship Id="rId25" Type="http://schemas.openxmlformats.org/officeDocument/2006/relationships/image" Target="../media/image34.png"/><Relationship Id="rId24" Type="http://schemas.openxmlformats.org/officeDocument/2006/relationships/tags" Target="../tags/tag498.xml"/><Relationship Id="rId23" Type="http://schemas.openxmlformats.org/officeDocument/2006/relationships/image" Target="../media/image33.svg"/><Relationship Id="rId22" Type="http://schemas.openxmlformats.org/officeDocument/2006/relationships/image" Target="../media/image32.png"/><Relationship Id="rId21" Type="http://schemas.openxmlformats.org/officeDocument/2006/relationships/tags" Target="../tags/tag497.xml"/><Relationship Id="rId20" Type="http://schemas.openxmlformats.org/officeDocument/2006/relationships/tags" Target="../tags/tag496.xml"/><Relationship Id="rId2" Type="http://schemas.openxmlformats.org/officeDocument/2006/relationships/tags" Target="../tags/tag478.xml"/><Relationship Id="rId19" Type="http://schemas.openxmlformats.org/officeDocument/2006/relationships/tags" Target="../tags/tag495.xml"/><Relationship Id="rId18" Type="http://schemas.openxmlformats.org/officeDocument/2006/relationships/tags" Target="../tags/tag494.xml"/><Relationship Id="rId17" Type="http://schemas.openxmlformats.org/officeDocument/2006/relationships/tags" Target="../tags/tag493.xml"/><Relationship Id="rId16" Type="http://schemas.openxmlformats.org/officeDocument/2006/relationships/tags" Target="../tags/tag492.xml"/><Relationship Id="rId15" Type="http://schemas.openxmlformats.org/officeDocument/2006/relationships/tags" Target="../tags/tag491.xml"/><Relationship Id="rId14" Type="http://schemas.openxmlformats.org/officeDocument/2006/relationships/tags" Target="../tags/tag490.xml"/><Relationship Id="rId13" Type="http://schemas.openxmlformats.org/officeDocument/2006/relationships/tags" Target="../tags/tag489.xml"/><Relationship Id="rId12" Type="http://schemas.openxmlformats.org/officeDocument/2006/relationships/tags" Target="../tags/tag488.xml"/><Relationship Id="rId11" Type="http://schemas.openxmlformats.org/officeDocument/2006/relationships/tags" Target="../tags/tag487.xml"/><Relationship Id="rId10" Type="http://schemas.openxmlformats.org/officeDocument/2006/relationships/tags" Target="../tags/tag486.xml"/><Relationship Id="rId1" Type="http://schemas.openxmlformats.org/officeDocument/2006/relationships/tags" Target="../tags/tag477.xml"/></Relationships>
</file>

<file path=ppt/slides/_rels/slide52.xml.rels><?xml version="1.0" encoding="UTF-8" standalone="yes"?>
<Relationships xmlns="http://schemas.openxmlformats.org/package/2006/relationships"><Relationship Id="rId9" Type="http://schemas.openxmlformats.org/officeDocument/2006/relationships/tags" Target="../tags/tag512.xml"/><Relationship Id="rId8" Type="http://schemas.openxmlformats.org/officeDocument/2006/relationships/tags" Target="../tags/tag511.xml"/><Relationship Id="rId7" Type="http://schemas.openxmlformats.org/officeDocument/2006/relationships/tags" Target="../tags/tag510.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3" Type="http://schemas.openxmlformats.org/officeDocument/2006/relationships/tags" Target="../tags/tag506.xml"/><Relationship Id="rId24" Type="http://schemas.openxmlformats.org/officeDocument/2006/relationships/slideLayout" Target="../slideLayouts/slideLayout4.xml"/><Relationship Id="rId23" Type="http://schemas.openxmlformats.org/officeDocument/2006/relationships/tags" Target="../tags/tag526.xml"/><Relationship Id="rId22" Type="http://schemas.openxmlformats.org/officeDocument/2006/relationships/tags" Target="../tags/tag525.xml"/><Relationship Id="rId21" Type="http://schemas.openxmlformats.org/officeDocument/2006/relationships/tags" Target="../tags/tag524.xml"/><Relationship Id="rId20" Type="http://schemas.openxmlformats.org/officeDocument/2006/relationships/tags" Target="../tags/tag523.xml"/><Relationship Id="rId2" Type="http://schemas.openxmlformats.org/officeDocument/2006/relationships/tags" Target="../tags/tag505.xml"/><Relationship Id="rId19" Type="http://schemas.openxmlformats.org/officeDocument/2006/relationships/tags" Target="../tags/tag522.xml"/><Relationship Id="rId18" Type="http://schemas.openxmlformats.org/officeDocument/2006/relationships/tags" Target="../tags/tag521.xml"/><Relationship Id="rId17" Type="http://schemas.openxmlformats.org/officeDocument/2006/relationships/tags" Target="../tags/tag520.xml"/><Relationship Id="rId16" Type="http://schemas.openxmlformats.org/officeDocument/2006/relationships/tags" Target="../tags/tag519.xml"/><Relationship Id="rId15" Type="http://schemas.openxmlformats.org/officeDocument/2006/relationships/tags" Target="../tags/tag518.xml"/><Relationship Id="rId14" Type="http://schemas.openxmlformats.org/officeDocument/2006/relationships/tags" Target="../tags/tag517.xml"/><Relationship Id="rId13" Type="http://schemas.openxmlformats.org/officeDocument/2006/relationships/tags" Target="../tags/tag516.xml"/><Relationship Id="rId12" Type="http://schemas.openxmlformats.org/officeDocument/2006/relationships/tags" Target="../tags/tag515.xml"/><Relationship Id="rId11" Type="http://schemas.openxmlformats.org/officeDocument/2006/relationships/tags" Target="../tags/tag514.xml"/><Relationship Id="rId10" Type="http://schemas.openxmlformats.org/officeDocument/2006/relationships/tags" Target="../tags/tag513.xml"/><Relationship Id="rId1" Type="http://schemas.openxmlformats.org/officeDocument/2006/relationships/tags" Target="../tags/tag504.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529.xml"/><Relationship Id="rId3" Type="http://schemas.openxmlformats.org/officeDocument/2006/relationships/tags" Target="../tags/tag528.xml"/><Relationship Id="rId2" Type="http://schemas.openxmlformats.org/officeDocument/2006/relationships/image" Target="../media/image5.jpeg"/><Relationship Id="rId1" Type="http://schemas.openxmlformats.org/officeDocument/2006/relationships/tags" Target="../tags/tag527.xml"/></Relationships>
</file>

<file path=ppt/slides/_rels/slide6.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6" Type="http://schemas.openxmlformats.org/officeDocument/2006/relationships/slideLayout" Target="../slideLayouts/slideLayout4.xml"/><Relationship Id="rId25" Type="http://schemas.openxmlformats.org/officeDocument/2006/relationships/tags" Target="../tags/tag63.xml"/><Relationship Id="rId24" Type="http://schemas.openxmlformats.org/officeDocument/2006/relationships/tags" Target="../tags/tag62.xml"/><Relationship Id="rId23" Type="http://schemas.openxmlformats.org/officeDocument/2006/relationships/tags" Target="../tags/tag61.xml"/><Relationship Id="rId22" Type="http://schemas.openxmlformats.org/officeDocument/2006/relationships/tags" Target="../tags/tag60.xml"/><Relationship Id="rId21" Type="http://schemas.openxmlformats.org/officeDocument/2006/relationships/tags" Target="../tags/tag59.xml"/><Relationship Id="rId20" Type="http://schemas.openxmlformats.org/officeDocument/2006/relationships/tags" Target="../tags/tag58.xml"/><Relationship Id="rId2" Type="http://schemas.openxmlformats.org/officeDocument/2006/relationships/tags" Target="../tags/tag40.xml"/><Relationship Id="rId19" Type="http://schemas.openxmlformats.org/officeDocument/2006/relationships/tags" Target="../tags/tag57.xml"/><Relationship Id="rId18" Type="http://schemas.openxmlformats.org/officeDocument/2006/relationships/tags" Target="../tags/tag56.xml"/><Relationship Id="rId17" Type="http://schemas.openxmlformats.org/officeDocument/2006/relationships/tags" Target="../tags/tag55.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6.jpeg"/><Relationship Id="rId2" Type="http://schemas.openxmlformats.org/officeDocument/2006/relationships/tags" Target="../tags/tag65.xml"/><Relationship Id="rId1" Type="http://schemas.openxmlformats.org/officeDocument/2006/relationships/tags" Target="../tags/tag64.xml"/></Relationships>
</file>

<file path=ppt/slides/_rels/slide9.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3" Type="http://schemas.openxmlformats.org/officeDocument/2006/relationships/slideLayout" Target="../slideLayouts/slideLayout4.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tags" Target="../tags/tag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6" name="文本框 15"/>
          <p:cNvSpPr txBox="1"/>
          <p:nvPr/>
        </p:nvSpPr>
        <p:spPr>
          <a:xfrm>
            <a:off x="2115820" y="1989455"/>
            <a:ext cx="8836660"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dirty="0">
                <a:solidFill>
                  <a:srgbClr val="000000"/>
                </a:solidFill>
                <a:cs typeface="+mn-ea"/>
                <a:sym typeface="+mn-lt"/>
              </a:rPr>
              <a:t> </a:t>
            </a:r>
            <a:endParaRPr lang="en-US" altLang="zh-CN" sz="2800" dirty="0">
              <a:solidFill>
                <a:srgbClr val="000000"/>
              </a:solidFill>
              <a:cs typeface="+mn-ea"/>
              <a:sym typeface="+mn-lt"/>
            </a:endParaRPr>
          </a:p>
        </p:txBody>
      </p:sp>
      <p:sp>
        <p:nvSpPr>
          <p:cNvPr id="26" name="文本框 25"/>
          <p:cNvSpPr txBox="1"/>
          <p:nvPr/>
        </p:nvSpPr>
        <p:spPr>
          <a:xfrm>
            <a:off x="3964305" y="2385060"/>
            <a:ext cx="6035675" cy="1106805"/>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第三章</a:t>
            </a:r>
            <a:r>
              <a:rPr lang="en-US" altLang="zh-CN" sz="66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6600" b="1" dirty="0">
                <a:solidFill>
                  <a:schemeClr val="accent1"/>
                </a:solidFill>
                <a:latin typeface="方正兰亭大黑_GBK" panose="02000000000000000000" charset="-122"/>
                <a:ea typeface="方正兰亭大黑_GBK" panose="02000000000000000000" charset="-122"/>
                <a:cs typeface="+mn-ea"/>
                <a:sym typeface="+mn-lt"/>
              </a:rPr>
              <a:t>组织</a:t>
            </a:r>
            <a:endParaRPr lang="zh-CN" altLang="en-US" sz="6600" b="1" dirty="0">
              <a:solidFill>
                <a:schemeClr val="accent1"/>
              </a:solidFill>
              <a:latin typeface="方正兰亭大黑_GBK" panose="02000000000000000000" charset="-122"/>
              <a:ea typeface="方正兰亭大黑_GBK" panose="02000000000000000000"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6" grpId="0"/>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组织结构设计的</a:t>
            </a:r>
            <a:r>
              <a:rPr kumimoji="0" lang="zh-CN" altLang="en-US" sz="2800" b="1" i="0" u="none" strike="noStrike" kern="0" cap="none" spc="0" normalizeH="0" baseline="0" noProof="0" dirty="0">
                <a:ln>
                  <a:noFill/>
                </a:ln>
                <a:solidFill>
                  <a:schemeClr val="accent1"/>
                </a:solidFill>
                <a:effectLst/>
                <a:uLnTx/>
                <a:uFillTx/>
                <a:cs typeface="+mn-ea"/>
                <a:sym typeface="+mn-lt"/>
              </a:rPr>
              <a:t>原则</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9" name="任意多边形: 形状 8"/>
          <p:cNvSpPr/>
          <p:nvPr>
            <p:custDataLst>
              <p:tags r:id="rId2"/>
            </p:custDataLst>
          </p:nvPr>
        </p:nvSpPr>
        <p:spPr>
          <a:xfrm rot="543687">
            <a:off x="5222986" y="1691589"/>
            <a:ext cx="1699408" cy="1464435"/>
          </a:xfrm>
          <a:custGeom>
            <a:avLst/>
            <a:gdLst>
              <a:gd name="connsiteX0" fmla="*/ 520188 w 1561278"/>
              <a:gd name="connsiteY0" fmla="*/ 7274 h 1345860"/>
              <a:gd name="connsiteX1" fmla="*/ 616958 w 1561278"/>
              <a:gd name="connsiteY1" fmla="*/ 0 h 1345860"/>
              <a:gd name="connsiteX2" fmla="*/ 1558532 w 1561278"/>
              <a:gd name="connsiteY2" fmla="*/ 1264925 h 1345860"/>
              <a:gd name="connsiteX3" fmla="*/ 1561278 w 1561278"/>
              <a:gd name="connsiteY3" fmla="*/ 1345860 h 1345860"/>
              <a:gd name="connsiteX4" fmla="*/ 1510471 w 1561278"/>
              <a:gd name="connsiteY4" fmla="*/ 1241283 h 1345860"/>
              <a:gd name="connsiteX5" fmla="*/ 32483 w 1561278"/>
              <a:gd name="connsiteY5" fmla="*/ 343778 h 1345860"/>
              <a:gd name="connsiteX6" fmla="*/ 0 w 1561278"/>
              <a:gd name="connsiteY6" fmla="*/ 341932 h 1345860"/>
              <a:gd name="connsiteX7" fmla="*/ 14921 w 1561278"/>
              <a:gd name="connsiteY7" fmla="*/ 321744 h 1345860"/>
              <a:gd name="connsiteX8" fmla="*/ 520188 w 1561278"/>
              <a:gd name="connsiteY8" fmla="*/ 7274 h 134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1278" h="1345860">
                <a:moveTo>
                  <a:pt x="520188" y="7274"/>
                </a:moveTo>
                <a:cubicBezTo>
                  <a:pt x="552005" y="2464"/>
                  <a:pt x="584288" y="0"/>
                  <a:pt x="616958" y="0"/>
                </a:cubicBezTo>
                <a:cubicBezTo>
                  <a:pt x="1107005" y="0"/>
                  <a:pt x="1510065" y="554435"/>
                  <a:pt x="1558532" y="1264925"/>
                </a:cubicBezTo>
                <a:lnTo>
                  <a:pt x="1561278" y="1345860"/>
                </a:lnTo>
                <a:lnTo>
                  <a:pt x="1510471" y="1241283"/>
                </a:lnTo>
                <a:cubicBezTo>
                  <a:pt x="1233785" y="745864"/>
                  <a:pt x="678366" y="408587"/>
                  <a:pt x="32483" y="343778"/>
                </a:cubicBezTo>
                <a:lnTo>
                  <a:pt x="0" y="341932"/>
                </a:lnTo>
                <a:lnTo>
                  <a:pt x="14921" y="321744"/>
                </a:lnTo>
                <a:cubicBezTo>
                  <a:pt x="155153" y="149458"/>
                  <a:pt x="329284" y="36136"/>
                  <a:pt x="520188" y="7274"/>
                </a:cubicBezTo>
                <a:close/>
              </a:path>
            </a:pathLst>
          </a:custGeom>
          <a:gradFill>
            <a:gsLst>
              <a:gs pos="0">
                <a:srgbClr val="75AFED"/>
              </a:gs>
              <a:gs pos="71000">
                <a:schemeClr val="accent2">
                  <a:alpha val="100000"/>
                </a:schemeClr>
              </a:gs>
            </a:gsLst>
            <a:lin ang="2700000" scaled="0"/>
          </a:gradFill>
          <a:ln>
            <a:noFill/>
          </a:ln>
          <a:effectLst>
            <a:outerShdw blurRad="508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 name="任意多边形: 形状 8"/>
          <p:cNvSpPr/>
          <p:nvPr>
            <p:custDataLst>
              <p:tags r:id="rId3"/>
            </p:custDataLst>
          </p:nvPr>
        </p:nvSpPr>
        <p:spPr>
          <a:xfrm rot="4323684">
            <a:off x="5941727" y="2584486"/>
            <a:ext cx="1699408" cy="1464435"/>
          </a:xfrm>
          <a:custGeom>
            <a:avLst/>
            <a:gdLst>
              <a:gd name="connsiteX0" fmla="*/ 520188 w 1561278"/>
              <a:gd name="connsiteY0" fmla="*/ 7274 h 1345860"/>
              <a:gd name="connsiteX1" fmla="*/ 616958 w 1561278"/>
              <a:gd name="connsiteY1" fmla="*/ 0 h 1345860"/>
              <a:gd name="connsiteX2" fmla="*/ 1558532 w 1561278"/>
              <a:gd name="connsiteY2" fmla="*/ 1264925 h 1345860"/>
              <a:gd name="connsiteX3" fmla="*/ 1561278 w 1561278"/>
              <a:gd name="connsiteY3" fmla="*/ 1345860 h 1345860"/>
              <a:gd name="connsiteX4" fmla="*/ 1510471 w 1561278"/>
              <a:gd name="connsiteY4" fmla="*/ 1241283 h 1345860"/>
              <a:gd name="connsiteX5" fmla="*/ 32483 w 1561278"/>
              <a:gd name="connsiteY5" fmla="*/ 343778 h 1345860"/>
              <a:gd name="connsiteX6" fmla="*/ 0 w 1561278"/>
              <a:gd name="connsiteY6" fmla="*/ 341932 h 1345860"/>
              <a:gd name="connsiteX7" fmla="*/ 14921 w 1561278"/>
              <a:gd name="connsiteY7" fmla="*/ 321744 h 1345860"/>
              <a:gd name="connsiteX8" fmla="*/ 520188 w 1561278"/>
              <a:gd name="connsiteY8" fmla="*/ 7274 h 134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1278" h="1345860">
                <a:moveTo>
                  <a:pt x="520188" y="7274"/>
                </a:moveTo>
                <a:cubicBezTo>
                  <a:pt x="552005" y="2464"/>
                  <a:pt x="584288" y="0"/>
                  <a:pt x="616958" y="0"/>
                </a:cubicBezTo>
                <a:cubicBezTo>
                  <a:pt x="1107005" y="0"/>
                  <a:pt x="1510065" y="554435"/>
                  <a:pt x="1558532" y="1264925"/>
                </a:cubicBezTo>
                <a:lnTo>
                  <a:pt x="1561278" y="1345860"/>
                </a:lnTo>
                <a:lnTo>
                  <a:pt x="1510471" y="1241283"/>
                </a:lnTo>
                <a:cubicBezTo>
                  <a:pt x="1233785" y="745864"/>
                  <a:pt x="678366" y="408587"/>
                  <a:pt x="32483" y="343778"/>
                </a:cubicBezTo>
                <a:lnTo>
                  <a:pt x="0" y="341932"/>
                </a:lnTo>
                <a:lnTo>
                  <a:pt x="14921" y="321744"/>
                </a:lnTo>
                <a:cubicBezTo>
                  <a:pt x="155153" y="149458"/>
                  <a:pt x="329284" y="36136"/>
                  <a:pt x="520188" y="7274"/>
                </a:cubicBezTo>
                <a:close/>
              </a:path>
            </a:pathLst>
          </a:custGeom>
          <a:gradFill>
            <a:gsLst>
              <a:gs pos="0">
                <a:srgbClr val="75AFED"/>
              </a:gs>
              <a:gs pos="71000">
                <a:schemeClr val="accent1">
                  <a:alpha val="100000"/>
                </a:schemeClr>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3" name="任意多边形: 形状 8"/>
          <p:cNvSpPr/>
          <p:nvPr>
            <p:custDataLst>
              <p:tags r:id="rId4"/>
            </p:custDataLst>
          </p:nvPr>
        </p:nvSpPr>
        <p:spPr>
          <a:xfrm rot="7803683">
            <a:off x="5590650" y="3552713"/>
            <a:ext cx="1699408" cy="1464435"/>
          </a:xfrm>
          <a:custGeom>
            <a:avLst/>
            <a:gdLst>
              <a:gd name="connsiteX0" fmla="*/ 520188 w 1561278"/>
              <a:gd name="connsiteY0" fmla="*/ 7274 h 1345860"/>
              <a:gd name="connsiteX1" fmla="*/ 616958 w 1561278"/>
              <a:gd name="connsiteY1" fmla="*/ 0 h 1345860"/>
              <a:gd name="connsiteX2" fmla="*/ 1558532 w 1561278"/>
              <a:gd name="connsiteY2" fmla="*/ 1264925 h 1345860"/>
              <a:gd name="connsiteX3" fmla="*/ 1561278 w 1561278"/>
              <a:gd name="connsiteY3" fmla="*/ 1345860 h 1345860"/>
              <a:gd name="connsiteX4" fmla="*/ 1510471 w 1561278"/>
              <a:gd name="connsiteY4" fmla="*/ 1241283 h 1345860"/>
              <a:gd name="connsiteX5" fmla="*/ 32483 w 1561278"/>
              <a:gd name="connsiteY5" fmla="*/ 343778 h 1345860"/>
              <a:gd name="connsiteX6" fmla="*/ 0 w 1561278"/>
              <a:gd name="connsiteY6" fmla="*/ 341932 h 1345860"/>
              <a:gd name="connsiteX7" fmla="*/ 14921 w 1561278"/>
              <a:gd name="connsiteY7" fmla="*/ 321744 h 1345860"/>
              <a:gd name="connsiteX8" fmla="*/ 520188 w 1561278"/>
              <a:gd name="connsiteY8" fmla="*/ 7274 h 134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1278" h="1345860">
                <a:moveTo>
                  <a:pt x="520188" y="7274"/>
                </a:moveTo>
                <a:cubicBezTo>
                  <a:pt x="552005" y="2464"/>
                  <a:pt x="584288" y="0"/>
                  <a:pt x="616958" y="0"/>
                </a:cubicBezTo>
                <a:cubicBezTo>
                  <a:pt x="1107005" y="0"/>
                  <a:pt x="1510065" y="554435"/>
                  <a:pt x="1558532" y="1264925"/>
                </a:cubicBezTo>
                <a:lnTo>
                  <a:pt x="1561278" y="1345860"/>
                </a:lnTo>
                <a:lnTo>
                  <a:pt x="1510471" y="1241283"/>
                </a:lnTo>
                <a:cubicBezTo>
                  <a:pt x="1233785" y="745864"/>
                  <a:pt x="678366" y="408587"/>
                  <a:pt x="32483" y="343778"/>
                </a:cubicBezTo>
                <a:lnTo>
                  <a:pt x="0" y="341932"/>
                </a:lnTo>
                <a:lnTo>
                  <a:pt x="14921" y="321744"/>
                </a:lnTo>
                <a:cubicBezTo>
                  <a:pt x="155153" y="149458"/>
                  <a:pt x="329284" y="36136"/>
                  <a:pt x="520188" y="7274"/>
                </a:cubicBezTo>
                <a:close/>
              </a:path>
            </a:pathLst>
          </a:custGeom>
          <a:gradFill>
            <a:gsLst>
              <a:gs pos="0">
                <a:schemeClr val="accent2">
                  <a:lumMod val="60000"/>
                  <a:lumOff val="40000"/>
                  <a:alpha val="100000"/>
                </a:schemeClr>
              </a:gs>
              <a:gs pos="71000">
                <a:schemeClr val="accent2">
                  <a:alpha val="100000"/>
                </a:schemeClr>
              </a:gs>
            </a:gsLst>
            <a:lin ang="2700000" scaled="0"/>
          </a:gradFill>
          <a:ln>
            <a:noFill/>
          </a:ln>
          <a:effectLst>
            <a:outerShdw blurRad="508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4" name="任意多边形: 形状 8"/>
          <p:cNvSpPr/>
          <p:nvPr>
            <p:custDataLst>
              <p:tags r:id="rId5"/>
            </p:custDataLst>
          </p:nvPr>
        </p:nvSpPr>
        <p:spPr>
          <a:xfrm rot="11343684">
            <a:off x="4493188" y="3707519"/>
            <a:ext cx="1699408" cy="1464435"/>
          </a:xfrm>
          <a:custGeom>
            <a:avLst/>
            <a:gdLst>
              <a:gd name="connsiteX0" fmla="*/ 520188 w 1561278"/>
              <a:gd name="connsiteY0" fmla="*/ 7274 h 1345860"/>
              <a:gd name="connsiteX1" fmla="*/ 616958 w 1561278"/>
              <a:gd name="connsiteY1" fmla="*/ 0 h 1345860"/>
              <a:gd name="connsiteX2" fmla="*/ 1558532 w 1561278"/>
              <a:gd name="connsiteY2" fmla="*/ 1264925 h 1345860"/>
              <a:gd name="connsiteX3" fmla="*/ 1561278 w 1561278"/>
              <a:gd name="connsiteY3" fmla="*/ 1345860 h 1345860"/>
              <a:gd name="connsiteX4" fmla="*/ 1510471 w 1561278"/>
              <a:gd name="connsiteY4" fmla="*/ 1241283 h 1345860"/>
              <a:gd name="connsiteX5" fmla="*/ 32483 w 1561278"/>
              <a:gd name="connsiteY5" fmla="*/ 343778 h 1345860"/>
              <a:gd name="connsiteX6" fmla="*/ 0 w 1561278"/>
              <a:gd name="connsiteY6" fmla="*/ 341932 h 1345860"/>
              <a:gd name="connsiteX7" fmla="*/ 14921 w 1561278"/>
              <a:gd name="connsiteY7" fmla="*/ 321744 h 1345860"/>
              <a:gd name="connsiteX8" fmla="*/ 520188 w 1561278"/>
              <a:gd name="connsiteY8" fmla="*/ 7274 h 134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1278" h="1345860">
                <a:moveTo>
                  <a:pt x="520188" y="7274"/>
                </a:moveTo>
                <a:cubicBezTo>
                  <a:pt x="552005" y="2464"/>
                  <a:pt x="584288" y="0"/>
                  <a:pt x="616958" y="0"/>
                </a:cubicBezTo>
                <a:cubicBezTo>
                  <a:pt x="1107005" y="0"/>
                  <a:pt x="1510065" y="554435"/>
                  <a:pt x="1558532" y="1264925"/>
                </a:cubicBezTo>
                <a:lnTo>
                  <a:pt x="1561278" y="1345860"/>
                </a:lnTo>
                <a:lnTo>
                  <a:pt x="1510471" y="1241283"/>
                </a:lnTo>
                <a:cubicBezTo>
                  <a:pt x="1233785" y="745864"/>
                  <a:pt x="678366" y="408587"/>
                  <a:pt x="32483" y="343778"/>
                </a:cubicBezTo>
                <a:lnTo>
                  <a:pt x="0" y="341932"/>
                </a:lnTo>
                <a:lnTo>
                  <a:pt x="14921" y="321744"/>
                </a:lnTo>
                <a:cubicBezTo>
                  <a:pt x="155153" y="149458"/>
                  <a:pt x="329284" y="36136"/>
                  <a:pt x="520188" y="7274"/>
                </a:cubicBezTo>
                <a:close/>
              </a:path>
            </a:pathLst>
          </a:custGeom>
          <a:gradFill>
            <a:gsLst>
              <a:gs pos="0">
                <a:srgbClr val="75AFED"/>
              </a:gs>
              <a:gs pos="71000">
                <a:schemeClr val="accent1">
                  <a:alpha val="100000"/>
                </a:schemeClr>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6" name="任意多边形: 形状 8"/>
          <p:cNvSpPr/>
          <p:nvPr>
            <p:custDataLst>
              <p:tags r:id="rId6"/>
            </p:custDataLst>
          </p:nvPr>
        </p:nvSpPr>
        <p:spPr>
          <a:xfrm rot="15063684">
            <a:off x="3785504" y="2892024"/>
            <a:ext cx="1699408" cy="1464435"/>
          </a:xfrm>
          <a:custGeom>
            <a:avLst/>
            <a:gdLst>
              <a:gd name="connsiteX0" fmla="*/ 520188 w 1561278"/>
              <a:gd name="connsiteY0" fmla="*/ 7274 h 1345860"/>
              <a:gd name="connsiteX1" fmla="*/ 616958 w 1561278"/>
              <a:gd name="connsiteY1" fmla="*/ 0 h 1345860"/>
              <a:gd name="connsiteX2" fmla="*/ 1558532 w 1561278"/>
              <a:gd name="connsiteY2" fmla="*/ 1264925 h 1345860"/>
              <a:gd name="connsiteX3" fmla="*/ 1561278 w 1561278"/>
              <a:gd name="connsiteY3" fmla="*/ 1345860 h 1345860"/>
              <a:gd name="connsiteX4" fmla="*/ 1510471 w 1561278"/>
              <a:gd name="connsiteY4" fmla="*/ 1241283 h 1345860"/>
              <a:gd name="connsiteX5" fmla="*/ 32483 w 1561278"/>
              <a:gd name="connsiteY5" fmla="*/ 343778 h 1345860"/>
              <a:gd name="connsiteX6" fmla="*/ 0 w 1561278"/>
              <a:gd name="connsiteY6" fmla="*/ 341932 h 1345860"/>
              <a:gd name="connsiteX7" fmla="*/ 14921 w 1561278"/>
              <a:gd name="connsiteY7" fmla="*/ 321744 h 1345860"/>
              <a:gd name="connsiteX8" fmla="*/ 520188 w 1561278"/>
              <a:gd name="connsiteY8" fmla="*/ 7274 h 134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1278" h="1345860">
                <a:moveTo>
                  <a:pt x="520188" y="7274"/>
                </a:moveTo>
                <a:cubicBezTo>
                  <a:pt x="552005" y="2464"/>
                  <a:pt x="584288" y="0"/>
                  <a:pt x="616958" y="0"/>
                </a:cubicBezTo>
                <a:cubicBezTo>
                  <a:pt x="1107005" y="0"/>
                  <a:pt x="1510065" y="554435"/>
                  <a:pt x="1558532" y="1264925"/>
                </a:cubicBezTo>
                <a:lnTo>
                  <a:pt x="1561278" y="1345860"/>
                </a:lnTo>
                <a:lnTo>
                  <a:pt x="1510471" y="1241283"/>
                </a:lnTo>
                <a:cubicBezTo>
                  <a:pt x="1233785" y="745864"/>
                  <a:pt x="678366" y="408587"/>
                  <a:pt x="32483" y="343778"/>
                </a:cubicBezTo>
                <a:lnTo>
                  <a:pt x="0" y="341932"/>
                </a:lnTo>
                <a:lnTo>
                  <a:pt x="14921" y="321744"/>
                </a:lnTo>
                <a:cubicBezTo>
                  <a:pt x="155153" y="149458"/>
                  <a:pt x="329284" y="36136"/>
                  <a:pt x="520188" y="7274"/>
                </a:cubicBezTo>
                <a:close/>
              </a:path>
            </a:pathLst>
          </a:custGeom>
          <a:gradFill>
            <a:gsLst>
              <a:gs pos="0">
                <a:srgbClr val="75AFED"/>
              </a:gs>
              <a:gs pos="71000">
                <a:schemeClr val="accent2">
                  <a:alpha val="100000"/>
                </a:schemeClr>
              </a:gs>
            </a:gsLst>
            <a:lin ang="2700000" scaled="0"/>
          </a:gradFill>
          <a:ln>
            <a:noFill/>
          </a:ln>
          <a:effectLst>
            <a:outerShdw blurRad="50800" dist="38100" dir="8100000" algn="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7" name="任意多边形: 形状 8"/>
          <p:cNvSpPr/>
          <p:nvPr>
            <p:custDataLst>
              <p:tags r:id="rId7"/>
            </p:custDataLst>
          </p:nvPr>
        </p:nvSpPr>
        <p:spPr>
          <a:xfrm rot="18483684">
            <a:off x="4110320" y="1891316"/>
            <a:ext cx="1699408" cy="1464435"/>
          </a:xfrm>
          <a:custGeom>
            <a:avLst/>
            <a:gdLst>
              <a:gd name="connsiteX0" fmla="*/ 520188 w 1561278"/>
              <a:gd name="connsiteY0" fmla="*/ 7274 h 1345860"/>
              <a:gd name="connsiteX1" fmla="*/ 616958 w 1561278"/>
              <a:gd name="connsiteY1" fmla="*/ 0 h 1345860"/>
              <a:gd name="connsiteX2" fmla="*/ 1558532 w 1561278"/>
              <a:gd name="connsiteY2" fmla="*/ 1264925 h 1345860"/>
              <a:gd name="connsiteX3" fmla="*/ 1561278 w 1561278"/>
              <a:gd name="connsiteY3" fmla="*/ 1345860 h 1345860"/>
              <a:gd name="connsiteX4" fmla="*/ 1510471 w 1561278"/>
              <a:gd name="connsiteY4" fmla="*/ 1241283 h 1345860"/>
              <a:gd name="connsiteX5" fmla="*/ 32483 w 1561278"/>
              <a:gd name="connsiteY5" fmla="*/ 343778 h 1345860"/>
              <a:gd name="connsiteX6" fmla="*/ 0 w 1561278"/>
              <a:gd name="connsiteY6" fmla="*/ 341932 h 1345860"/>
              <a:gd name="connsiteX7" fmla="*/ 14921 w 1561278"/>
              <a:gd name="connsiteY7" fmla="*/ 321744 h 1345860"/>
              <a:gd name="connsiteX8" fmla="*/ 520188 w 1561278"/>
              <a:gd name="connsiteY8" fmla="*/ 7274 h 134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1278" h="1345860">
                <a:moveTo>
                  <a:pt x="520188" y="7274"/>
                </a:moveTo>
                <a:cubicBezTo>
                  <a:pt x="552005" y="2464"/>
                  <a:pt x="584288" y="0"/>
                  <a:pt x="616958" y="0"/>
                </a:cubicBezTo>
                <a:cubicBezTo>
                  <a:pt x="1107005" y="0"/>
                  <a:pt x="1510065" y="554435"/>
                  <a:pt x="1558532" y="1264925"/>
                </a:cubicBezTo>
                <a:lnTo>
                  <a:pt x="1561278" y="1345860"/>
                </a:lnTo>
                <a:lnTo>
                  <a:pt x="1510471" y="1241283"/>
                </a:lnTo>
                <a:cubicBezTo>
                  <a:pt x="1233785" y="745864"/>
                  <a:pt x="678366" y="408587"/>
                  <a:pt x="32483" y="343778"/>
                </a:cubicBezTo>
                <a:lnTo>
                  <a:pt x="0" y="341932"/>
                </a:lnTo>
                <a:lnTo>
                  <a:pt x="14921" y="321744"/>
                </a:lnTo>
                <a:cubicBezTo>
                  <a:pt x="155153" y="149458"/>
                  <a:pt x="329284" y="36136"/>
                  <a:pt x="520188" y="7274"/>
                </a:cubicBezTo>
                <a:close/>
              </a:path>
            </a:pathLst>
          </a:custGeom>
          <a:gradFill>
            <a:gsLst>
              <a:gs pos="0">
                <a:srgbClr val="75AFED"/>
              </a:gs>
              <a:gs pos="71000">
                <a:schemeClr val="accent1">
                  <a:alpha val="100000"/>
                </a:schemeClr>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5" name="矩形 4"/>
          <p:cNvSpPr/>
          <p:nvPr>
            <p:custDataLst>
              <p:tags r:id="rId8"/>
            </p:custDataLst>
          </p:nvPr>
        </p:nvSpPr>
        <p:spPr>
          <a:xfrm>
            <a:off x="8388902" y="2898244"/>
            <a:ext cx="3134126" cy="610037"/>
          </a:xfrm>
          <a:prstGeom prst="rect">
            <a:avLst/>
          </a:prstGeom>
          <a:noFill/>
        </p:spPr>
        <p:txBody>
          <a:bodyPr wrap="square" lIns="0" tIns="0" rIns="0" bIns="0" rtlCol="0" anchor="b" anchorCtr="0">
            <a:noAutofit/>
          </a:bodyPr>
          <a:lstStyle/>
          <a:p>
            <a:pPr>
              <a:spcBef>
                <a:spcPct val="0"/>
              </a:spcBef>
              <a:spcAft>
                <a:spcPct val="0"/>
              </a:spcAft>
            </a:pPr>
            <a:r>
              <a:rPr lang="zh-CN" altLang="en-US" sz="1600" b="1">
                <a:solidFill>
                  <a:schemeClr val="accent1"/>
                </a:solidFill>
                <a:latin typeface="+mn-ea"/>
                <a:cs typeface="+mn-ea"/>
              </a:rPr>
              <a:t>集权与分权相结合</a:t>
            </a:r>
            <a:r>
              <a:rPr lang="zh-CN" altLang="en-US" sz="1600" b="1">
                <a:solidFill>
                  <a:schemeClr val="accent1"/>
                </a:solidFill>
                <a:latin typeface="+mn-ea"/>
                <a:cs typeface="+mn-ea"/>
              </a:rPr>
              <a:t>原则</a:t>
            </a:r>
            <a:endParaRPr lang="zh-CN" altLang="en-US" sz="1600" b="1">
              <a:solidFill>
                <a:schemeClr val="accent1"/>
              </a:solidFill>
              <a:latin typeface="+mn-ea"/>
              <a:cs typeface="+mn-ea"/>
            </a:endParaRPr>
          </a:p>
        </p:txBody>
      </p:sp>
      <p:sp>
        <p:nvSpPr>
          <p:cNvPr id="19" name="椭圆 18"/>
          <p:cNvSpPr/>
          <p:nvPr>
            <p:custDataLst>
              <p:tags r:id="rId9"/>
            </p:custDataLst>
          </p:nvPr>
        </p:nvSpPr>
        <p:spPr>
          <a:xfrm>
            <a:off x="7892695" y="3291479"/>
            <a:ext cx="238429" cy="23842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椭圆 22"/>
          <p:cNvSpPr/>
          <p:nvPr>
            <p:custDataLst>
              <p:tags r:id="rId10"/>
            </p:custDataLst>
          </p:nvPr>
        </p:nvSpPr>
        <p:spPr>
          <a:xfrm>
            <a:off x="7970789" y="3369573"/>
            <a:ext cx="82241" cy="822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24" name="直接连接符 23"/>
          <p:cNvCxnSpPr/>
          <p:nvPr>
            <p:custDataLst>
              <p:tags r:id="rId11"/>
            </p:custDataLst>
          </p:nvPr>
        </p:nvCxnSpPr>
        <p:spPr>
          <a:xfrm>
            <a:off x="8144945" y="3411038"/>
            <a:ext cx="195902" cy="0"/>
          </a:xfrm>
          <a:prstGeom prst="line">
            <a:avLst/>
          </a:prstGeom>
          <a:ln>
            <a:solidFill>
              <a:schemeClr val="accent1">
                <a:alpha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矩形 48"/>
          <p:cNvSpPr/>
          <p:nvPr>
            <p:custDataLst>
              <p:tags r:id="rId12"/>
            </p:custDataLst>
          </p:nvPr>
        </p:nvSpPr>
        <p:spPr>
          <a:xfrm>
            <a:off x="8121448" y="4559642"/>
            <a:ext cx="3134126" cy="610037"/>
          </a:xfrm>
          <a:prstGeom prst="rect">
            <a:avLst/>
          </a:prstGeom>
          <a:noFill/>
        </p:spPr>
        <p:txBody>
          <a:bodyPr wrap="square" lIns="0" tIns="0" rIns="0" bIns="0" rtlCol="0" anchor="b" anchorCtr="0">
            <a:noAutofit/>
          </a:bodyPr>
          <a:lstStyle/>
          <a:p>
            <a:pPr>
              <a:spcBef>
                <a:spcPct val="0"/>
              </a:spcBef>
              <a:spcAft>
                <a:spcPct val="0"/>
              </a:spcAft>
            </a:pPr>
            <a:r>
              <a:rPr lang="zh-CN" altLang="en-US" sz="1600" b="1">
                <a:solidFill>
                  <a:schemeClr val="accent2"/>
                </a:solidFill>
                <a:latin typeface="+mn-ea"/>
                <a:cs typeface="+mn-ea"/>
              </a:rPr>
              <a:t>因事设职与因人设职相结合</a:t>
            </a:r>
            <a:r>
              <a:rPr lang="zh-CN" altLang="en-US" sz="1600" b="1">
                <a:solidFill>
                  <a:schemeClr val="accent2"/>
                </a:solidFill>
                <a:latin typeface="+mn-ea"/>
                <a:cs typeface="+mn-ea"/>
              </a:rPr>
              <a:t>原则</a:t>
            </a:r>
            <a:endParaRPr lang="zh-CN" altLang="en-US" sz="1600" b="1">
              <a:solidFill>
                <a:schemeClr val="accent2"/>
              </a:solidFill>
              <a:latin typeface="+mn-ea"/>
              <a:cs typeface="+mn-ea"/>
            </a:endParaRPr>
          </a:p>
        </p:txBody>
      </p:sp>
      <p:sp>
        <p:nvSpPr>
          <p:cNvPr id="51" name="椭圆 50"/>
          <p:cNvSpPr/>
          <p:nvPr>
            <p:custDataLst>
              <p:tags r:id="rId13"/>
            </p:custDataLst>
          </p:nvPr>
        </p:nvSpPr>
        <p:spPr>
          <a:xfrm>
            <a:off x="7212655" y="4916248"/>
            <a:ext cx="238429" cy="238429"/>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2" name="椭圆 51"/>
          <p:cNvSpPr/>
          <p:nvPr>
            <p:custDataLst>
              <p:tags r:id="rId14"/>
            </p:custDataLst>
          </p:nvPr>
        </p:nvSpPr>
        <p:spPr>
          <a:xfrm>
            <a:off x="7290749" y="4994342"/>
            <a:ext cx="82241" cy="822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53" name="直接连接符 52"/>
          <p:cNvCxnSpPr/>
          <p:nvPr>
            <p:custDataLst>
              <p:tags r:id="rId15"/>
            </p:custDataLst>
          </p:nvPr>
        </p:nvCxnSpPr>
        <p:spPr>
          <a:xfrm>
            <a:off x="7451084" y="5035808"/>
            <a:ext cx="532852" cy="0"/>
          </a:xfrm>
          <a:prstGeom prst="line">
            <a:avLst/>
          </a:prstGeom>
          <a:ln>
            <a:solidFill>
              <a:schemeClr val="accent2">
                <a:alpha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5" name="矩形 54"/>
          <p:cNvSpPr/>
          <p:nvPr>
            <p:custDataLst>
              <p:tags r:id="rId16"/>
            </p:custDataLst>
          </p:nvPr>
        </p:nvSpPr>
        <p:spPr>
          <a:xfrm>
            <a:off x="8121448" y="1299046"/>
            <a:ext cx="3134126" cy="610037"/>
          </a:xfrm>
          <a:prstGeom prst="rect">
            <a:avLst/>
          </a:prstGeom>
          <a:noFill/>
        </p:spPr>
        <p:txBody>
          <a:bodyPr wrap="square" lIns="0" tIns="0" rIns="0" bIns="0" rtlCol="0" anchor="b" anchorCtr="0">
            <a:noAutofit/>
          </a:bodyPr>
          <a:lstStyle/>
          <a:p>
            <a:pPr>
              <a:spcBef>
                <a:spcPct val="0"/>
              </a:spcBef>
              <a:spcAft>
                <a:spcPct val="0"/>
              </a:spcAft>
            </a:pPr>
            <a:r>
              <a:rPr lang="zh-CN" altLang="en-US" sz="1600" b="1">
                <a:solidFill>
                  <a:schemeClr val="accent2"/>
                </a:solidFill>
                <a:latin typeface="+mn-ea"/>
                <a:cs typeface="+mn-ea"/>
              </a:rPr>
              <a:t>专业化分工与协作</a:t>
            </a:r>
            <a:r>
              <a:rPr lang="zh-CN" altLang="en-US" sz="1600" b="1">
                <a:solidFill>
                  <a:schemeClr val="accent2"/>
                </a:solidFill>
                <a:latin typeface="+mn-ea"/>
                <a:cs typeface="+mn-ea"/>
              </a:rPr>
              <a:t>原则</a:t>
            </a:r>
            <a:endParaRPr lang="zh-CN" altLang="en-US" sz="1600" b="1">
              <a:solidFill>
                <a:schemeClr val="accent2"/>
              </a:solidFill>
              <a:latin typeface="+mn-ea"/>
              <a:cs typeface="+mn-ea"/>
            </a:endParaRPr>
          </a:p>
        </p:txBody>
      </p:sp>
      <p:sp>
        <p:nvSpPr>
          <p:cNvPr id="60" name="椭圆 59"/>
          <p:cNvSpPr/>
          <p:nvPr>
            <p:custDataLst>
              <p:tags r:id="rId17"/>
            </p:custDataLst>
          </p:nvPr>
        </p:nvSpPr>
        <p:spPr>
          <a:xfrm>
            <a:off x="7212655" y="1671547"/>
            <a:ext cx="238429" cy="238429"/>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椭圆 60"/>
          <p:cNvSpPr/>
          <p:nvPr>
            <p:custDataLst>
              <p:tags r:id="rId18"/>
            </p:custDataLst>
          </p:nvPr>
        </p:nvSpPr>
        <p:spPr>
          <a:xfrm>
            <a:off x="7290749" y="1749641"/>
            <a:ext cx="82241" cy="822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62" name="直接连接符 61"/>
          <p:cNvCxnSpPr/>
          <p:nvPr>
            <p:custDataLst>
              <p:tags r:id="rId19"/>
            </p:custDataLst>
          </p:nvPr>
        </p:nvCxnSpPr>
        <p:spPr>
          <a:xfrm>
            <a:off x="7458686" y="1782122"/>
            <a:ext cx="534218" cy="0"/>
          </a:xfrm>
          <a:prstGeom prst="line">
            <a:avLst/>
          </a:prstGeom>
          <a:ln>
            <a:solidFill>
              <a:schemeClr val="accent2">
                <a:alpha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3" name="矩形 62"/>
          <p:cNvSpPr/>
          <p:nvPr>
            <p:custDataLst>
              <p:tags r:id="rId20"/>
            </p:custDataLst>
          </p:nvPr>
        </p:nvSpPr>
        <p:spPr>
          <a:xfrm>
            <a:off x="-101917" y="2908611"/>
            <a:ext cx="3134126" cy="610037"/>
          </a:xfrm>
          <a:prstGeom prst="rect">
            <a:avLst/>
          </a:prstGeom>
          <a:noFill/>
        </p:spPr>
        <p:txBody>
          <a:bodyPr wrap="square" lIns="0" tIns="0" rIns="0" bIns="0" rtlCol="0" anchor="b" anchorCtr="0">
            <a:noAutofit/>
          </a:bodyPr>
          <a:lstStyle/>
          <a:p>
            <a:pPr algn="r">
              <a:spcBef>
                <a:spcPct val="0"/>
              </a:spcBef>
              <a:spcAft>
                <a:spcPct val="0"/>
              </a:spcAft>
            </a:pPr>
            <a:r>
              <a:rPr lang="zh-CN" altLang="en-US" sz="1600" b="1">
                <a:solidFill>
                  <a:schemeClr val="accent2"/>
                </a:solidFill>
                <a:latin typeface="+mn-ea"/>
                <a:cs typeface="+mn-ea"/>
              </a:rPr>
              <a:t>有效管理幅度</a:t>
            </a:r>
            <a:r>
              <a:rPr lang="zh-CN" altLang="en-US" sz="1600" b="1">
                <a:solidFill>
                  <a:schemeClr val="accent2"/>
                </a:solidFill>
                <a:latin typeface="+mn-ea"/>
                <a:cs typeface="+mn-ea"/>
              </a:rPr>
              <a:t>原则</a:t>
            </a:r>
            <a:endParaRPr lang="zh-CN" altLang="en-US" sz="1600" b="1">
              <a:solidFill>
                <a:schemeClr val="accent2"/>
              </a:solidFill>
              <a:latin typeface="+mn-ea"/>
              <a:cs typeface="+mn-ea"/>
            </a:endParaRPr>
          </a:p>
        </p:txBody>
      </p:sp>
      <p:sp>
        <p:nvSpPr>
          <p:cNvPr id="65" name="椭圆 64"/>
          <p:cNvSpPr/>
          <p:nvPr>
            <p:custDataLst>
              <p:tags r:id="rId21"/>
            </p:custDataLst>
          </p:nvPr>
        </p:nvSpPr>
        <p:spPr>
          <a:xfrm>
            <a:off x="3311412" y="3291479"/>
            <a:ext cx="238429" cy="238429"/>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6" name="椭圆 65"/>
          <p:cNvSpPr/>
          <p:nvPr>
            <p:custDataLst>
              <p:tags r:id="rId22"/>
            </p:custDataLst>
          </p:nvPr>
        </p:nvSpPr>
        <p:spPr>
          <a:xfrm>
            <a:off x="3389506" y="3369573"/>
            <a:ext cx="82241" cy="822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67" name="直接连接符 66"/>
          <p:cNvCxnSpPr/>
          <p:nvPr>
            <p:custDataLst>
              <p:tags r:id="rId23"/>
            </p:custDataLst>
          </p:nvPr>
        </p:nvCxnSpPr>
        <p:spPr>
          <a:xfrm>
            <a:off x="3116522" y="3411038"/>
            <a:ext cx="195902" cy="0"/>
          </a:xfrm>
          <a:prstGeom prst="line">
            <a:avLst/>
          </a:prstGeom>
          <a:ln>
            <a:solidFill>
              <a:schemeClr val="accent2">
                <a:alpha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8" name="矩形 67"/>
          <p:cNvSpPr/>
          <p:nvPr>
            <p:custDataLst>
              <p:tags r:id="rId24"/>
            </p:custDataLst>
          </p:nvPr>
        </p:nvSpPr>
        <p:spPr>
          <a:xfrm>
            <a:off x="63946" y="4559642"/>
            <a:ext cx="3134126" cy="610037"/>
          </a:xfrm>
          <a:prstGeom prst="rect">
            <a:avLst/>
          </a:prstGeom>
          <a:noFill/>
        </p:spPr>
        <p:txBody>
          <a:bodyPr wrap="square" lIns="0" tIns="0" rIns="0" bIns="0" rtlCol="0" anchor="b" anchorCtr="0">
            <a:noAutofit/>
          </a:bodyPr>
          <a:lstStyle/>
          <a:p>
            <a:pPr algn="r">
              <a:spcBef>
                <a:spcPct val="0"/>
              </a:spcBef>
              <a:spcAft>
                <a:spcPct val="0"/>
              </a:spcAft>
            </a:pPr>
            <a:r>
              <a:rPr lang="zh-CN" altLang="en-US" sz="1600" b="1">
                <a:solidFill>
                  <a:schemeClr val="accent1"/>
                </a:solidFill>
                <a:latin typeface="+mn-ea"/>
                <a:cs typeface="+mn-ea"/>
              </a:rPr>
              <a:t>责权利对等</a:t>
            </a:r>
            <a:r>
              <a:rPr lang="zh-CN" altLang="en-US" sz="1600" b="1">
                <a:solidFill>
                  <a:schemeClr val="accent1"/>
                </a:solidFill>
                <a:latin typeface="+mn-ea"/>
                <a:cs typeface="+mn-ea"/>
              </a:rPr>
              <a:t>原则</a:t>
            </a:r>
            <a:endParaRPr lang="zh-CN" altLang="en-US" sz="1600" b="1">
              <a:solidFill>
                <a:schemeClr val="accent1"/>
              </a:solidFill>
              <a:latin typeface="+mn-ea"/>
              <a:cs typeface="+mn-ea"/>
            </a:endParaRPr>
          </a:p>
        </p:txBody>
      </p:sp>
      <p:sp>
        <p:nvSpPr>
          <p:cNvPr id="70" name="椭圆 69"/>
          <p:cNvSpPr/>
          <p:nvPr>
            <p:custDataLst>
              <p:tags r:id="rId25"/>
            </p:custDataLst>
          </p:nvPr>
        </p:nvSpPr>
        <p:spPr>
          <a:xfrm>
            <a:off x="3973483" y="4907955"/>
            <a:ext cx="238429" cy="23842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1" name="椭圆 70"/>
          <p:cNvSpPr/>
          <p:nvPr>
            <p:custDataLst>
              <p:tags r:id="rId26"/>
            </p:custDataLst>
          </p:nvPr>
        </p:nvSpPr>
        <p:spPr>
          <a:xfrm>
            <a:off x="4051577" y="4986049"/>
            <a:ext cx="82241" cy="822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72" name="直接连接符 71"/>
          <p:cNvCxnSpPr/>
          <p:nvPr>
            <p:custDataLst>
              <p:tags r:id="rId27"/>
            </p:custDataLst>
          </p:nvPr>
        </p:nvCxnSpPr>
        <p:spPr>
          <a:xfrm>
            <a:off x="3378448" y="5027515"/>
            <a:ext cx="598490" cy="0"/>
          </a:xfrm>
          <a:prstGeom prst="line">
            <a:avLst/>
          </a:prstGeom>
          <a:ln>
            <a:solidFill>
              <a:schemeClr val="accent1">
                <a:alpha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3" name="矩形 72"/>
          <p:cNvSpPr/>
          <p:nvPr>
            <p:custDataLst>
              <p:tags r:id="rId28"/>
            </p:custDataLst>
          </p:nvPr>
        </p:nvSpPr>
        <p:spPr>
          <a:xfrm>
            <a:off x="63946" y="1299046"/>
            <a:ext cx="3134126" cy="610037"/>
          </a:xfrm>
          <a:prstGeom prst="rect">
            <a:avLst/>
          </a:prstGeom>
          <a:noFill/>
        </p:spPr>
        <p:txBody>
          <a:bodyPr wrap="square" lIns="0" tIns="0" rIns="0" bIns="0" rtlCol="0" anchor="b" anchorCtr="0">
            <a:noAutofit/>
          </a:bodyPr>
          <a:lstStyle/>
          <a:p>
            <a:pPr algn="r">
              <a:spcBef>
                <a:spcPct val="0"/>
              </a:spcBef>
              <a:spcAft>
                <a:spcPct val="0"/>
              </a:spcAft>
            </a:pPr>
            <a:r>
              <a:rPr lang="zh-CN" altLang="en-US" sz="1600" b="1" dirty="0">
                <a:solidFill>
                  <a:schemeClr val="accent1"/>
                </a:solidFill>
                <a:latin typeface="+mn-ea"/>
                <a:cs typeface="+mn-ea"/>
              </a:rPr>
              <a:t>目标一致性</a:t>
            </a:r>
            <a:r>
              <a:rPr lang="zh-CN" altLang="en-US" sz="1600" b="1" dirty="0">
                <a:solidFill>
                  <a:schemeClr val="accent1"/>
                </a:solidFill>
                <a:latin typeface="+mn-ea"/>
                <a:cs typeface="+mn-ea"/>
              </a:rPr>
              <a:t>原则</a:t>
            </a:r>
            <a:endParaRPr lang="zh-CN" altLang="en-US" sz="1600" b="1" dirty="0">
              <a:solidFill>
                <a:schemeClr val="accent1"/>
              </a:solidFill>
              <a:latin typeface="+mn-ea"/>
              <a:cs typeface="+mn-ea"/>
            </a:endParaRPr>
          </a:p>
        </p:txBody>
      </p:sp>
      <p:sp>
        <p:nvSpPr>
          <p:cNvPr id="75" name="椭圆 74"/>
          <p:cNvSpPr/>
          <p:nvPr>
            <p:custDataLst>
              <p:tags r:id="rId29"/>
            </p:custDataLst>
          </p:nvPr>
        </p:nvSpPr>
        <p:spPr>
          <a:xfrm>
            <a:off x="3973483" y="1692280"/>
            <a:ext cx="238429" cy="23842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椭圆 77"/>
          <p:cNvSpPr/>
          <p:nvPr>
            <p:custDataLst>
              <p:tags r:id="rId30"/>
            </p:custDataLst>
          </p:nvPr>
        </p:nvSpPr>
        <p:spPr>
          <a:xfrm>
            <a:off x="4051577" y="1770374"/>
            <a:ext cx="82241" cy="8224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80" name="直接连接符 79"/>
          <p:cNvCxnSpPr/>
          <p:nvPr>
            <p:custDataLst>
              <p:tags r:id="rId31"/>
            </p:custDataLst>
          </p:nvPr>
        </p:nvCxnSpPr>
        <p:spPr>
          <a:xfrm>
            <a:off x="3378448" y="1802855"/>
            <a:ext cx="599181" cy="0"/>
          </a:xfrm>
          <a:prstGeom prst="line">
            <a:avLst/>
          </a:prstGeom>
          <a:ln>
            <a:solidFill>
              <a:schemeClr val="accent1">
                <a:alpha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209675" y="1202055"/>
            <a:ext cx="10001250" cy="4622800"/>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32"/>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ïṣļíḑe"/>
          <p:cNvSpPr txBox="1"/>
          <p:nvPr/>
        </p:nvSpPr>
        <p:spPr>
          <a:xfrm>
            <a:off x="664845" y="1062355"/>
            <a:ext cx="4635500" cy="390525"/>
          </a:xfrm>
          <a:prstGeom prst="rect">
            <a:avLst/>
          </a:prstGeom>
          <a:noFill/>
          <a:ln>
            <a:noFill/>
          </a:ln>
        </p:spPr>
        <p:txBody>
          <a:bodyPr wrap="square" lIns="90000" tIns="46800" rIns="90000" bIns="46800" anchor="b" anchorCtr="0">
            <a:normAutofit fontScale="95000"/>
          </a:bodyPr>
          <a:lstStyle/>
          <a:p>
            <a:pPr lvl="0">
              <a:defRPr/>
            </a:pPr>
            <a:r>
              <a:rPr lang="zh-CN" altLang="en-US" sz="2000" b="1" cap="all" dirty="0">
                <a:solidFill>
                  <a:srgbClr val="FF0000"/>
                </a:solidFill>
                <a:cs typeface="+mn-ea"/>
                <a:sym typeface="+mn-lt"/>
              </a:rPr>
              <a:t>职能部门化</a:t>
            </a:r>
            <a:endParaRPr lang="zh-CN" altLang="en-US" sz="2000" b="1" cap="all" dirty="0">
              <a:solidFill>
                <a:srgbClr val="FF0000"/>
              </a:solidFill>
              <a:cs typeface="+mn-ea"/>
              <a:sym typeface="+mn-lt"/>
            </a:endParaRPr>
          </a:p>
        </p:txBody>
      </p:sp>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38658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组织横向结构设计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pSp>
        <p:nvGrpSpPr>
          <p:cNvPr id="6" name="组合 5"/>
          <p:cNvGrpSpPr/>
          <p:nvPr/>
        </p:nvGrpSpPr>
        <p:grpSpPr>
          <a:xfrm>
            <a:off x="744220" y="2013585"/>
            <a:ext cx="10584815" cy="3856990"/>
            <a:chOff x="1047" y="2685"/>
            <a:chExt cx="16669" cy="6074"/>
          </a:xfrm>
        </p:grpSpPr>
        <p:sp>
          <p:nvSpPr>
            <p:cNvPr id="12" name="işḻidê"/>
            <p:cNvSpPr txBox="1"/>
            <p:nvPr/>
          </p:nvSpPr>
          <p:spPr>
            <a:xfrm>
              <a:off x="1047" y="2685"/>
              <a:ext cx="6764" cy="1608"/>
            </a:xfrm>
            <a:prstGeom prst="rect">
              <a:avLst/>
            </a:prstGeom>
            <a:noFill/>
            <a:ln>
              <a:noFill/>
            </a:ln>
          </p:spPr>
          <p:txBody>
            <a:bodyPr wrap="square" lIns="90000" tIns="46800" rIns="90000" bIns="46800" anchor="t" anchorCtr="0">
              <a:noAutofit/>
            </a:bodyPr>
            <a:lstStyle/>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依据所</a:t>
              </a:r>
              <a:r>
                <a:rPr lang="zh-CN" altLang="en-US" sz="1600" dirty="0">
                  <a:solidFill>
                    <a:srgbClr val="FF0000"/>
                  </a:solidFill>
                  <a:cs typeface="+mn-ea"/>
                  <a:sym typeface="+mn-lt"/>
                </a:rPr>
                <a:t>履行的职能</a:t>
              </a:r>
              <a:r>
                <a:rPr lang="zh-CN" altLang="en-US" sz="1600" dirty="0">
                  <a:solidFill>
                    <a:srgbClr val="000000"/>
                  </a:solidFill>
                  <a:cs typeface="+mn-ea"/>
                  <a:sym typeface="+mn-lt"/>
                </a:rPr>
                <a:t>来组合工作和划分部门。</a:t>
              </a:r>
              <a:endParaRPr lang="zh-CN" altLang="en-US" sz="1600" dirty="0">
                <a:solidFill>
                  <a:srgbClr val="000000"/>
                </a:solidFill>
                <a:cs typeface="+mn-ea"/>
                <a:sym typeface="+mn-lt"/>
              </a:endParaRPr>
            </a:p>
          </p:txBody>
        </p:sp>
        <p:pic>
          <p:nvPicPr>
            <p:cNvPr id="2" name="图片 1"/>
            <p:cNvPicPr/>
            <p:nvPr/>
          </p:nvPicPr>
          <p:blipFill>
            <a:blip r:embed="rId2"/>
          </p:blipFill>
          <p:spPr>
            <a:xfrm>
              <a:off x="8224" y="2685"/>
              <a:ext cx="9493" cy="6074"/>
            </a:xfrm>
            <a:prstGeom prst="rect">
              <a:avLst/>
            </a:prstGeom>
          </p:spPr>
        </p:pic>
        <p:sp>
          <p:nvSpPr>
            <p:cNvPr id="4" name="işḻidê"/>
            <p:cNvSpPr txBox="1"/>
            <p:nvPr/>
          </p:nvSpPr>
          <p:spPr>
            <a:xfrm>
              <a:off x="1172" y="3657"/>
              <a:ext cx="6092" cy="5102"/>
            </a:xfrm>
            <a:prstGeom prst="rect">
              <a:avLst/>
            </a:prstGeom>
            <a:noFill/>
            <a:ln>
              <a:noFill/>
            </a:ln>
          </p:spPr>
          <p:txBody>
            <a:bodyPr wrap="square" lIns="90000" tIns="46800" rIns="90000" bIns="46800" anchor="t" anchorCtr="0">
              <a:noAutofit/>
            </a:bodyPr>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优势</a:t>
              </a:r>
              <a:r>
                <a:rPr lang="zh-CN" altLang="en-US" sz="1600" dirty="0">
                  <a:solidFill>
                    <a:srgbClr val="000000"/>
                  </a:solidFill>
                  <a:cs typeface="+mn-ea"/>
                  <a:sym typeface="+mn-lt"/>
                </a:rPr>
                <a:t>：明确业务活动的重心，确保高层管理者的权威性；满足活动的专业化需求，能最大限度地挖掘员工潜能，简化培训流程，强化管理控制，避免工作冗余。</a:t>
              </a:r>
              <a:endParaRPr lang="zh-CN" altLang="en-US" sz="1600" dirty="0">
                <a:solidFill>
                  <a:srgbClr val="000000"/>
                </a:solidFill>
                <a:cs typeface="+mn-ea"/>
                <a:sym typeface="+mn-lt"/>
              </a:endParaRPr>
            </a:p>
            <a:p>
              <a:pPr indent="406400" algn="just" fontAlgn="auto">
                <a:lnSpc>
                  <a:spcPct val="100000"/>
                </a:lnSpc>
                <a:extLst>
                  <a:ext uri="{35155182-B16C-46BC-9424-99874614C6A1}">
                    <wpsdc:indentchars xmlns:wpsdc="http://www.wps.cn/officeDocument/2017/drawingmlCustomData" val="200" checksum="1740828767"/>
                  </a:ext>
                </a:extLst>
              </a:pPr>
              <a:endParaRPr lang="zh-CN" altLang="en-US" sz="1600" dirty="0">
                <a:solidFill>
                  <a:srgbClr val="000000"/>
                </a:solidFill>
                <a:cs typeface="+mn-ea"/>
                <a:sym typeface="+mn-lt"/>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局限性</a:t>
              </a:r>
              <a:r>
                <a:rPr lang="zh-CN" altLang="en-US" sz="1600" dirty="0">
                  <a:solidFill>
                    <a:srgbClr val="000000"/>
                  </a:solidFill>
                  <a:cs typeface="+mn-ea"/>
                  <a:sym typeface="+mn-lt"/>
                </a:rPr>
                <a:t>：资源如人力、财力和物力等过于集中，不利于远程市场的开发和根据目标客户特定需求的有效分工。</a:t>
              </a:r>
              <a:endParaRPr lang="zh-CN" altLang="en-US" sz="1600" dirty="0">
                <a:solidFill>
                  <a:srgbClr val="000000"/>
                </a:solidFill>
                <a:cs typeface="+mn-ea"/>
                <a:sym typeface="+mn-lt"/>
              </a:endParaRPr>
            </a:p>
          </p:txBody>
        </p:sp>
      </p:grpSp>
      <p:sp>
        <p:nvSpPr>
          <p:cNvPr id="7" name="矩形 6"/>
          <p:cNvSpPr/>
          <p:nvPr/>
        </p:nvSpPr>
        <p:spPr>
          <a:xfrm>
            <a:off x="618490" y="1735455"/>
            <a:ext cx="10902950" cy="4486910"/>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393700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组织横向结构设计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p:nvPr/>
        </p:nvPicPr>
        <p:blipFill>
          <a:blip r:embed="rId2"/>
        </p:blipFill>
        <p:spPr>
          <a:xfrm>
            <a:off x="6019165" y="1832610"/>
            <a:ext cx="4803775" cy="3884295"/>
          </a:xfrm>
          <a:prstGeom prst="rect">
            <a:avLst/>
          </a:prstGeom>
        </p:spPr>
      </p:pic>
      <p:sp>
        <p:nvSpPr>
          <p:cNvPr id="4" name="îṥ1íḋé"/>
          <p:cNvSpPr txBox="1"/>
          <p:nvPr>
            <p:custDataLst>
              <p:tags r:id="rId3"/>
            </p:custDataLst>
          </p:nvPr>
        </p:nvSpPr>
        <p:spPr bwMode="auto">
          <a:xfrm>
            <a:off x="724955" y="1068070"/>
            <a:ext cx="2574540" cy="45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FF0000"/>
                </a:solidFill>
                <a:cs typeface="+mn-ea"/>
                <a:sym typeface="+mn-lt"/>
              </a:rPr>
              <a:t>产品或服务部门化</a:t>
            </a:r>
            <a:endParaRPr lang="zh-CN" altLang="en-US" sz="2000" b="1" cap="all" dirty="0">
              <a:solidFill>
                <a:srgbClr val="FF0000"/>
              </a:solidFill>
              <a:cs typeface="+mn-ea"/>
              <a:sym typeface="+mn-lt"/>
            </a:endParaRPr>
          </a:p>
        </p:txBody>
      </p:sp>
      <p:sp>
        <p:nvSpPr>
          <p:cNvPr id="23" name="íšḷiḑé"/>
          <p:cNvSpPr/>
          <p:nvPr>
            <p:custDataLst>
              <p:tags r:id="rId4"/>
            </p:custDataLst>
          </p:nvPr>
        </p:nvSpPr>
        <p:spPr>
          <a:xfrm>
            <a:off x="841375" y="1832610"/>
            <a:ext cx="5177790" cy="4997450"/>
          </a:xfrm>
          <a:prstGeom prst="snip2SameRect">
            <a:avLst>
              <a:gd name="adj1" fmla="val 0"/>
              <a:gd name="adj2" fmla="val 0"/>
            </a:avLst>
          </a:prstGeom>
          <a:ln>
            <a:noFill/>
          </a:ln>
        </p:spPr>
        <p:txBody>
          <a:bodyPr wrap="square" anchor="t">
            <a:noAutofit/>
          </a:bodyPr>
          <a:p>
            <a:pPr lvl="0"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依据</a:t>
            </a:r>
            <a:r>
              <a:rPr lang="zh-CN" altLang="en-US" sz="1600" dirty="0">
                <a:solidFill>
                  <a:srgbClr val="FF0000"/>
                </a:solidFill>
                <a:cs typeface="+mn-ea"/>
                <a:sym typeface="+mn-lt"/>
              </a:rPr>
              <a:t>产品或服务</a:t>
            </a:r>
            <a:r>
              <a:rPr lang="zh-CN" altLang="en-US" sz="1600" dirty="0">
                <a:solidFill>
                  <a:srgbClr val="000000"/>
                </a:solidFill>
                <a:cs typeface="+mn-ea"/>
                <a:sym typeface="+mn-lt"/>
              </a:rPr>
              <a:t>来组合工作和划分部门。</a:t>
            </a:r>
            <a:endParaRPr lang="zh-CN" altLang="en-US" sz="1600" dirty="0">
              <a:solidFill>
                <a:srgbClr val="000000"/>
              </a:solidFill>
              <a:cs typeface="+mn-ea"/>
              <a:sym typeface="+mn-lt"/>
            </a:endParaRPr>
          </a:p>
          <a:p>
            <a:pPr lvl="0" indent="406400" fontAlgn="auto">
              <a:lnSpc>
                <a:spcPct val="100000"/>
              </a:lnSpc>
              <a:extLst>
                <a:ext uri="{35155182-B16C-46BC-9424-99874614C6A1}">
                  <wpsdc:indentchars xmlns:wpsdc="http://www.wps.cn/officeDocument/2017/drawingmlCustomData" val="200" checksum="1740828767"/>
                </a:ext>
              </a:extLst>
            </a:pPr>
            <a:endParaRPr lang="zh-CN" altLang="en-US" sz="1600" dirty="0">
              <a:solidFill>
                <a:srgbClr val="000000"/>
              </a:solidFill>
              <a:cs typeface="+mn-ea"/>
              <a:sym typeface="+mn-lt"/>
            </a:endParaRPr>
          </a:p>
          <a:p>
            <a:pPr lvl="0"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优势</a:t>
            </a:r>
            <a:r>
              <a:rPr lang="zh-CN" altLang="en-US" sz="1600" dirty="0">
                <a:solidFill>
                  <a:srgbClr val="000000"/>
                </a:solidFill>
                <a:cs typeface="+mn-ea"/>
                <a:sym typeface="+mn-lt"/>
              </a:rPr>
              <a:t>：使各部门聚焦于特定产品或服务的经营；有利于在不同的产品或服务项目间构建协作关系，便于比较各部门对企业的具体贡献；为决策层提供更为精准的产品或服务指导、调整依据。</a:t>
            </a:r>
            <a:endParaRPr lang="zh-CN" altLang="en-US" sz="1600" dirty="0">
              <a:solidFill>
                <a:srgbClr val="000000"/>
              </a:solidFill>
              <a:cs typeface="+mn-ea"/>
              <a:sym typeface="+mn-lt"/>
            </a:endParaRPr>
          </a:p>
          <a:p>
            <a:pPr lvl="0" indent="406400" fontAlgn="auto">
              <a:lnSpc>
                <a:spcPct val="100000"/>
              </a:lnSpc>
              <a:extLst>
                <a:ext uri="{35155182-B16C-46BC-9424-99874614C6A1}">
                  <wpsdc:indentchars xmlns:wpsdc="http://www.wps.cn/officeDocument/2017/drawingmlCustomData" val="200" checksum="1740828767"/>
                </a:ext>
              </a:extLst>
            </a:pPr>
            <a:endParaRPr lang="zh-CN" altLang="en-US" sz="1600" dirty="0">
              <a:solidFill>
                <a:srgbClr val="000000"/>
              </a:solidFill>
              <a:cs typeface="+mn-ea"/>
              <a:sym typeface="+mn-lt"/>
            </a:endParaRPr>
          </a:p>
          <a:p>
            <a:pPr lvl="0"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局限性</a:t>
            </a:r>
            <a:r>
              <a:rPr lang="zh-CN" altLang="en-US" sz="1600" dirty="0">
                <a:solidFill>
                  <a:srgbClr val="000000"/>
                </a:solidFill>
                <a:cs typeface="+mn-ea"/>
                <a:sym typeface="+mn-lt"/>
              </a:rPr>
              <a:t>：对具备多元化能力的专业人才需求增加；可能出现本位主义倾向；重复性工作可能会导致管理成本上升。</a:t>
            </a:r>
            <a:endParaRPr lang="zh-CN" altLang="en-US" sz="1600" dirty="0">
              <a:solidFill>
                <a:srgbClr val="000000"/>
              </a:solidFill>
              <a:cs typeface="+mn-ea"/>
              <a:sym typeface="+mn-lt"/>
            </a:endParaRPr>
          </a:p>
        </p:txBody>
      </p:sp>
      <p:sp>
        <p:nvSpPr>
          <p:cNvPr id="5" name="矩形 4"/>
          <p:cNvSpPr/>
          <p:nvPr/>
        </p:nvSpPr>
        <p:spPr>
          <a:xfrm>
            <a:off x="792480" y="1686560"/>
            <a:ext cx="10234295" cy="4264660"/>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27291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组织横向结构设计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îṥ1íḋé"/>
          <p:cNvSpPr txBox="1"/>
          <p:nvPr>
            <p:custDataLst>
              <p:tags r:id="rId2"/>
            </p:custDataLst>
          </p:nvPr>
        </p:nvSpPr>
        <p:spPr bwMode="auto">
          <a:xfrm>
            <a:off x="1121830" y="1120775"/>
            <a:ext cx="2574540" cy="45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FF0000"/>
                </a:solidFill>
                <a:cs typeface="+mn-ea"/>
                <a:sym typeface="+mn-lt"/>
              </a:rPr>
              <a:t>流程部门化</a:t>
            </a:r>
            <a:endParaRPr lang="zh-CN" altLang="en-US" sz="2000" b="1" cap="all" dirty="0">
              <a:solidFill>
                <a:srgbClr val="FF0000"/>
              </a:solidFill>
              <a:cs typeface="+mn-ea"/>
              <a:sym typeface="+mn-lt"/>
            </a:endParaRPr>
          </a:p>
        </p:txBody>
      </p:sp>
      <p:sp>
        <p:nvSpPr>
          <p:cNvPr id="5" name="íšḷiḑé"/>
          <p:cNvSpPr/>
          <p:nvPr>
            <p:custDataLst>
              <p:tags r:id="rId3"/>
            </p:custDataLst>
          </p:nvPr>
        </p:nvSpPr>
        <p:spPr>
          <a:xfrm>
            <a:off x="2259330" y="1791970"/>
            <a:ext cx="8164830" cy="1919605"/>
          </a:xfrm>
          <a:prstGeom prst="snip2SameRect">
            <a:avLst>
              <a:gd name="adj1" fmla="val 0"/>
              <a:gd name="adj2" fmla="val 0"/>
            </a:avLst>
          </a:prstGeom>
          <a:ln>
            <a:noFill/>
          </a:ln>
        </p:spPr>
        <p:txBody>
          <a:bodyPr wrap="square" anchor="t">
            <a:noAutofit/>
          </a:bodyPr>
          <a:p>
            <a:pPr lvl="0"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又称过程部门化，根据业务或工作流程来组织业务活动。</a:t>
            </a:r>
            <a:endParaRPr lang="zh-CN" altLang="en-US" sz="1600" dirty="0">
              <a:solidFill>
                <a:srgbClr val="000000"/>
              </a:solidFill>
              <a:cs typeface="+mn-ea"/>
              <a:sym typeface="+mn-lt"/>
            </a:endParaRPr>
          </a:p>
          <a:p>
            <a:pPr lvl="0"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优势</a:t>
            </a:r>
            <a:r>
              <a:rPr lang="zh-CN" altLang="en-US" sz="1600" dirty="0">
                <a:solidFill>
                  <a:srgbClr val="000000"/>
                </a:solidFill>
                <a:cs typeface="+mn-ea"/>
                <a:sym typeface="+mn-lt"/>
              </a:rPr>
              <a:t>：最大化地发挥组织集中技术的优势，简化协调与管理过程，并能迅速响应市场需求的快速变化，实现显著的集合效应。</a:t>
            </a:r>
            <a:endParaRPr lang="zh-CN" altLang="en-US" sz="1600" dirty="0">
              <a:solidFill>
                <a:srgbClr val="000000"/>
              </a:solidFill>
              <a:cs typeface="+mn-ea"/>
              <a:sym typeface="+mn-lt"/>
            </a:endParaRPr>
          </a:p>
          <a:p>
            <a:pPr lvl="0"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局限性</a:t>
            </a:r>
            <a:r>
              <a:rPr lang="zh-CN" altLang="en-US" sz="1600" dirty="0">
                <a:solidFill>
                  <a:srgbClr val="000000"/>
                </a:solidFill>
                <a:cs typeface="+mn-ea"/>
                <a:sym typeface="+mn-lt"/>
              </a:rPr>
              <a:t>：难以实现部门间的紧密合作，可能导致部门间利益冲突；权力和责任的过度集中不利于培养具备多方面技能的管理人才。</a:t>
            </a:r>
            <a:endParaRPr lang="zh-CN" altLang="en-US" sz="1600" dirty="0">
              <a:solidFill>
                <a:srgbClr val="000000"/>
              </a:solidFill>
              <a:cs typeface="+mn-ea"/>
              <a:sym typeface="+mn-lt"/>
            </a:endParaRPr>
          </a:p>
        </p:txBody>
      </p:sp>
      <p:pic>
        <p:nvPicPr>
          <p:cNvPr id="6" name="图片 5"/>
          <p:cNvPicPr>
            <a:picLocks noChangeAspect="1"/>
          </p:cNvPicPr>
          <p:nvPr/>
        </p:nvPicPr>
        <p:blipFill>
          <a:blip r:embed="rId4"/>
          <a:stretch>
            <a:fillRect/>
          </a:stretch>
        </p:blipFill>
        <p:spPr>
          <a:xfrm>
            <a:off x="3183255" y="3792855"/>
            <a:ext cx="6433185" cy="2351405"/>
          </a:xfrm>
          <a:prstGeom prst="rect">
            <a:avLst/>
          </a:prstGeom>
        </p:spPr>
      </p:pic>
      <p:sp>
        <p:nvSpPr>
          <p:cNvPr id="2" name="矩形 1"/>
          <p:cNvSpPr/>
          <p:nvPr/>
        </p:nvSpPr>
        <p:spPr>
          <a:xfrm>
            <a:off x="2140585" y="1791970"/>
            <a:ext cx="8402320" cy="4458970"/>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1503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组织横向结构设计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îṥ1íḋé"/>
          <p:cNvSpPr txBox="1"/>
          <p:nvPr>
            <p:custDataLst>
              <p:tags r:id="rId2"/>
            </p:custDataLst>
          </p:nvPr>
        </p:nvSpPr>
        <p:spPr bwMode="auto">
          <a:xfrm>
            <a:off x="899580" y="1057275"/>
            <a:ext cx="2574540" cy="45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dirty="0">
                <a:solidFill>
                  <a:srgbClr val="FF0000"/>
                </a:solidFill>
                <a:cs typeface="+mn-ea"/>
                <a:sym typeface="+mn-lt"/>
              </a:rPr>
              <a:t>顾客部门化</a:t>
            </a:r>
            <a:endParaRPr lang="zh-CN" altLang="en-US" sz="2000" b="1" cap="all" dirty="0">
              <a:solidFill>
                <a:srgbClr val="FF0000"/>
              </a:solidFill>
              <a:cs typeface="+mn-ea"/>
              <a:sym typeface="+mn-lt"/>
            </a:endParaRPr>
          </a:p>
        </p:txBody>
      </p:sp>
      <p:grpSp>
        <p:nvGrpSpPr>
          <p:cNvPr id="7" name="组合 6"/>
          <p:cNvGrpSpPr/>
          <p:nvPr/>
        </p:nvGrpSpPr>
        <p:grpSpPr>
          <a:xfrm>
            <a:off x="1635760" y="1847215"/>
            <a:ext cx="9828530" cy="4997450"/>
            <a:chOff x="2576" y="2558"/>
            <a:chExt cx="15478" cy="7870"/>
          </a:xfrm>
        </p:grpSpPr>
        <p:sp>
          <p:nvSpPr>
            <p:cNvPr id="5" name="íšḷiḑé"/>
            <p:cNvSpPr/>
            <p:nvPr>
              <p:custDataLst>
                <p:tags r:id="rId3"/>
              </p:custDataLst>
            </p:nvPr>
          </p:nvSpPr>
          <p:spPr>
            <a:xfrm>
              <a:off x="2833" y="2558"/>
              <a:ext cx="14979" cy="7870"/>
            </a:xfrm>
            <a:prstGeom prst="snip2SameRect">
              <a:avLst>
                <a:gd name="adj1" fmla="val 0"/>
                <a:gd name="adj2" fmla="val 965"/>
              </a:avLst>
            </a:prstGeom>
            <a:ln>
              <a:noFill/>
            </a:ln>
          </p:spPr>
          <p:txBody>
            <a:bodyPr wrap="square" anchor="t">
              <a:noAutofit/>
            </a:bodyPr>
            <a:p>
              <a:pPr lvl="0"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依据共同的顾客来组合工作和计划部门。</a:t>
              </a:r>
              <a:endParaRPr lang="zh-CN" altLang="en-US" sz="1600" dirty="0">
                <a:solidFill>
                  <a:srgbClr val="000000"/>
                </a:solidFill>
                <a:cs typeface="+mn-ea"/>
                <a:sym typeface="+mn-lt"/>
              </a:endParaRPr>
            </a:p>
            <a:p>
              <a:pPr lvl="0"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优势</a:t>
              </a:r>
              <a:r>
                <a:rPr lang="zh-CN" altLang="en-US" sz="1600" dirty="0">
                  <a:solidFill>
                    <a:srgbClr val="000000"/>
                  </a:solidFill>
                  <a:cs typeface="+mn-ea"/>
                  <a:sym typeface="+mn-lt"/>
                </a:rPr>
                <a:t>：灵活性和针对性；精准对接目标客户群体的多样化需求；便于企业直接收集客户的真实反馈。</a:t>
              </a:r>
              <a:endParaRPr lang="zh-CN" altLang="en-US" sz="1600" dirty="0">
                <a:solidFill>
                  <a:srgbClr val="000000"/>
                </a:solidFill>
                <a:cs typeface="+mn-ea"/>
                <a:sym typeface="+mn-lt"/>
              </a:endParaRPr>
            </a:p>
            <a:p>
              <a:pPr lvl="0"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局限性</a:t>
              </a:r>
              <a:r>
                <a:rPr lang="zh-CN" altLang="en-US" sz="1600" dirty="0">
                  <a:solidFill>
                    <a:srgbClr val="000000"/>
                  </a:solidFill>
                  <a:cs typeface="+mn-ea"/>
                  <a:sym typeface="+mn-lt"/>
                </a:rPr>
                <a:t>：客户需求的多样性可能会导致部门间出现目标不一致的情况，引发内部冲突；当客户需求发生变化时，企业可能面临难以准确识别并区分这些变化的困境，可能会导致产品或服务定位出现偏差，降低客户满意度。</a:t>
              </a:r>
              <a:endParaRPr lang="zh-CN" altLang="en-US" sz="1600" dirty="0">
                <a:solidFill>
                  <a:srgbClr val="000000"/>
                </a:solidFill>
                <a:cs typeface="+mn-ea"/>
                <a:sym typeface="+mn-lt"/>
              </a:endParaRPr>
            </a:p>
          </p:txBody>
        </p:sp>
        <p:pic>
          <p:nvPicPr>
            <p:cNvPr id="2" name="图片 1"/>
            <p:cNvPicPr>
              <a:picLocks noChangeAspect="1"/>
            </p:cNvPicPr>
            <p:nvPr/>
          </p:nvPicPr>
          <p:blipFill>
            <a:blip r:embed="rId4"/>
            <a:stretch>
              <a:fillRect/>
            </a:stretch>
          </p:blipFill>
          <p:spPr>
            <a:xfrm>
              <a:off x="4023" y="5841"/>
              <a:ext cx="11550" cy="2625"/>
            </a:xfrm>
            <a:prstGeom prst="rect">
              <a:avLst/>
            </a:prstGeom>
          </p:spPr>
        </p:pic>
        <p:sp>
          <p:nvSpPr>
            <p:cNvPr id="6" name="矩形 5"/>
            <p:cNvSpPr/>
            <p:nvPr/>
          </p:nvSpPr>
          <p:spPr>
            <a:xfrm>
              <a:off x="2576" y="2565"/>
              <a:ext cx="15478" cy="6120"/>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15036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组织横向结构设计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îṥ1íḋé"/>
          <p:cNvSpPr txBox="1"/>
          <p:nvPr>
            <p:custDataLst>
              <p:tags r:id="rId2"/>
            </p:custDataLst>
          </p:nvPr>
        </p:nvSpPr>
        <p:spPr bwMode="auto">
          <a:xfrm>
            <a:off x="589065" y="1141095"/>
            <a:ext cx="2574540" cy="45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defTabSz="914400">
              <a:defRPr/>
            </a:pPr>
            <a:r>
              <a:rPr lang="zh-CN" altLang="en-US" sz="2000" b="1" cap="all" dirty="0">
                <a:solidFill>
                  <a:srgbClr val="FF0000"/>
                </a:solidFill>
                <a:cs typeface="+mn-ea"/>
                <a:sym typeface="+mn-lt"/>
              </a:rPr>
              <a:t>地域部门化</a:t>
            </a:r>
            <a:endParaRPr lang="zh-CN" altLang="en-US" sz="2000" b="1" cap="all" dirty="0">
              <a:solidFill>
                <a:srgbClr val="FF0000"/>
              </a:solidFill>
              <a:cs typeface="+mn-ea"/>
              <a:sym typeface="+mn-lt"/>
            </a:endParaRPr>
          </a:p>
        </p:txBody>
      </p:sp>
      <p:pic>
        <p:nvPicPr>
          <p:cNvPr id="6" name="图片 5"/>
          <p:cNvPicPr>
            <a:picLocks noChangeAspect="1"/>
          </p:cNvPicPr>
          <p:nvPr/>
        </p:nvPicPr>
        <p:blipFill>
          <a:blip r:embed="rId3"/>
          <a:stretch>
            <a:fillRect/>
          </a:stretch>
        </p:blipFill>
        <p:spPr>
          <a:xfrm>
            <a:off x="3813810" y="3777615"/>
            <a:ext cx="5218430" cy="2576195"/>
          </a:xfrm>
          <a:prstGeom prst="rect">
            <a:avLst/>
          </a:prstGeom>
        </p:spPr>
      </p:pic>
      <p:sp>
        <p:nvSpPr>
          <p:cNvPr id="7" name="íšḷiḑé"/>
          <p:cNvSpPr/>
          <p:nvPr>
            <p:custDataLst>
              <p:tags r:id="rId4"/>
            </p:custDataLst>
          </p:nvPr>
        </p:nvSpPr>
        <p:spPr>
          <a:xfrm>
            <a:off x="2452370" y="1066165"/>
            <a:ext cx="8542655" cy="4997450"/>
          </a:xfrm>
          <a:prstGeom prst="snip2SameRect">
            <a:avLst>
              <a:gd name="adj1" fmla="val 0"/>
              <a:gd name="adj2" fmla="val 0"/>
            </a:avLst>
          </a:prstGeom>
          <a:ln>
            <a:noFill/>
          </a:ln>
        </p:spPr>
        <p:txBody>
          <a:bodyPr wrap="square" anchor="t">
            <a:noAutofit/>
          </a:bodyPr>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按照地理区域进行工作的组合和部门划分。</a:t>
            </a:r>
            <a:endParaRPr lang="zh-CN" altLang="en-US" sz="1600" dirty="0">
              <a:solidFill>
                <a:srgbClr val="000000"/>
              </a:solidFill>
              <a:cs typeface="+mn-ea"/>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优势</a:t>
            </a:r>
            <a:r>
              <a:rPr lang="zh-CN" altLang="en-US" sz="1600" dirty="0">
                <a:solidFill>
                  <a:srgbClr val="000000"/>
                </a:solidFill>
                <a:cs typeface="+mn-ea"/>
                <a:sym typeface="+mn-lt"/>
              </a:rPr>
              <a:t>：将决策权和责任下放到地方层级，激发地方组织更积极投身于决策与经营活动；地方管理者能够根据实际情况灵活应对，满足当地市场的特定需求；就地招聘职能部门人员</a:t>
            </a:r>
            <a:r>
              <a:rPr lang="zh-CN" altLang="en-US" sz="1600" dirty="0">
                <a:solidFill>
                  <a:srgbClr val="000000"/>
                </a:solidFill>
                <a:cs typeface="+mn-ea"/>
                <a:sym typeface="+mn-lt"/>
              </a:rPr>
              <a:t>可缓解当地的就业压力，为企业利用当地资源、拓展市场提供便利，降低外派人员的成本以及不确定性带来的潜在风险。</a:t>
            </a:r>
            <a:endParaRPr lang="zh-CN" altLang="en-US" sz="1600" dirty="0">
              <a:solidFill>
                <a:srgbClr val="000000"/>
              </a:solidFill>
              <a:cs typeface="+mn-ea"/>
              <a:sym typeface="+mn-lt"/>
            </a:endParaRPr>
          </a:p>
          <a:p>
            <a:pPr lvl="0"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局限性</a:t>
            </a:r>
            <a:r>
              <a:rPr lang="zh-CN" altLang="en-US" sz="1600" dirty="0">
                <a:solidFill>
                  <a:srgbClr val="000000"/>
                </a:solidFill>
                <a:cs typeface="+mn-ea"/>
                <a:sym typeface="+mn-lt"/>
              </a:rPr>
              <a:t>：企业需要找到合适的人选担任不同区域的负责人，而这样的人才相对稀缺，且难以进行全面有效的控制；各地区可能存在的职能机构重叠会导致管理成本的上升。</a:t>
            </a:r>
            <a:endParaRPr lang="zh-CN" altLang="en-US" sz="1600" dirty="0">
              <a:solidFill>
                <a:srgbClr val="000000"/>
              </a:solidFill>
              <a:cs typeface="+mn-ea"/>
              <a:sym typeface="+mn-lt"/>
            </a:endParaRPr>
          </a:p>
        </p:txBody>
      </p:sp>
      <p:sp>
        <p:nvSpPr>
          <p:cNvPr id="2" name="矩形 1"/>
          <p:cNvSpPr/>
          <p:nvPr/>
        </p:nvSpPr>
        <p:spPr>
          <a:xfrm>
            <a:off x="2362835" y="1115060"/>
            <a:ext cx="8867775" cy="5407660"/>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47282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a:t>
            </a:r>
            <a:r>
              <a:rPr lang="zh-CN" altLang="en-US" sz="2800" kern="0" noProof="0" dirty="0">
                <a:ln>
                  <a:noFill/>
                </a:ln>
                <a:solidFill>
                  <a:schemeClr val="accent1"/>
                </a:solidFill>
                <a:effectLst/>
                <a:uLnTx/>
                <a:uFillTx/>
                <a:cs typeface="+mn-ea"/>
                <a:sym typeface="+mn-lt"/>
              </a:rPr>
              <a:t>纵向结构设计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4" name="图片 3" descr="C:/Users/Administrator/Desktop/p-1624442-11985690-3840x2543.jpgp-1624442-11985690-3840x2543"/>
          <p:cNvPicPr>
            <a:picLocks noChangeAspect="1"/>
          </p:cNvPicPr>
          <p:nvPr>
            <p:custDataLst>
              <p:tags r:id="rId2"/>
            </p:custDataLst>
          </p:nvPr>
        </p:nvPicPr>
        <p:blipFill rotWithShape="1">
          <a:blip r:embed="rId3"/>
          <a:srcRect t="15161" b="15161"/>
          <a:stretch>
            <a:fillRect/>
          </a:stretch>
        </p:blipFill>
        <p:spPr>
          <a:xfrm>
            <a:off x="616268" y="4029251"/>
            <a:ext cx="4388931" cy="2025387"/>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5" name="图片 4"/>
          <p:cNvPicPr>
            <a:picLocks noChangeAspect="1"/>
          </p:cNvPicPr>
          <p:nvPr>
            <p:custDataLst>
              <p:tags r:id="rId4"/>
            </p:custDataLst>
          </p:nvPr>
        </p:nvPicPr>
        <p:blipFill rotWithShape="1">
          <a:blip r:embed="rId5">
            <a:extLst>
              <a:ext uri="{28A0092B-C50C-407E-A947-70E740481C1C}">
                <a14:useLocalDpi xmlns:a14="http://schemas.microsoft.com/office/drawing/2010/main" val="0"/>
              </a:ext>
            </a:extLst>
          </a:blip>
          <a:srcRect t="14268" b="25764"/>
          <a:stretch>
            <a:fillRect/>
          </a:stretch>
        </p:blipFill>
        <p:spPr>
          <a:xfrm>
            <a:off x="616268" y="1492885"/>
            <a:ext cx="4388931" cy="2025387"/>
          </a:xfrm>
          <a:custGeom>
            <a:avLst/>
            <a:gdLst>
              <a:gd name="connsiteX0" fmla="*/ 0 w 4258967"/>
              <a:gd name="connsiteY0" fmla="*/ 0 h 1965412"/>
              <a:gd name="connsiteX1" fmla="*/ 4258967 w 4258967"/>
              <a:gd name="connsiteY1" fmla="*/ 0 h 1965412"/>
              <a:gd name="connsiteX2" fmla="*/ 4258967 w 4258967"/>
              <a:gd name="connsiteY2" fmla="*/ 1965412 h 1965412"/>
              <a:gd name="connsiteX3" fmla="*/ 0 w 4258967"/>
              <a:gd name="connsiteY3" fmla="*/ 1965412 h 1965412"/>
            </a:gdLst>
            <a:ahLst/>
            <a:cxnLst>
              <a:cxn ang="0">
                <a:pos x="connsiteX0" y="connsiteY0"/>
              </a:cxn>
              <a:cxn ang="0">
                <a:pos x="connsiteX1" y="connsiteY1"/>
              </a:cxn>
              <a:cxn ang="0">
                <a:pos x="connsiteX2" y="connsiteY2"/>
              </a:cxn>
              <a:cxn ang="0">
                <a:pos x="connsiteX3" y="connsiteY3"/>
              </a:cxn>
            </a:cxnLst>
            <a:rect l="l" t="t" r="r" b="b"/>
            <a:pathLst>
              <a:path w="4258967" h="1965412">
                <a:moveTo>
                  <a:pt x="0" y="0"/>
                </a:moveTo>
                <a:lnTo>
                  <a:pt x="4258967" y="0"/>
                </a:lnTo>
                <a:lnTo>
                  <a:pt x="4258967" y="1965412"/>
                </a:lnTo>
                <a:lnTo>
                  <a:pt x="0" y="1965412"/>
                </a:ln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6" name="矩形 5"/>
          <p:cNvSpPr/>
          <p:nvPr>
            <p:custDataLst>
              <p:tags r:id="rId6"/>
            </p:custDataLst>
          </p:nvPr>
        </p:nvSpPr>
        <p:spPr>
          <a:xfrm>
            <a:off x="6087110" y="1805305"/>
            <a:ext cx="5658485" cy="215646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FF0000"/>
                </a:solidFill>
                <a:latin typeface="+mn-ea"/>
                <a:cs typeface="+mn-ea"/>
              </a:rPr>
              <a:t>管理幅度</a:t>
            </a:r>
            <a:r>
              <a:rPr lang="zh-CN" altLang="en-US" sz="1600" dirty="0">
                <a:ln>
                  <a:noFill/>
                  <a:prstDash val="sysDot"/>
                </a:ln>
                <a:solidFill>
                  <a:schemeClr val="tx1">
                    <a:lumMod val="85000"/>
                    <a:lumOff val="15000"/>
                  </a:schemeClr>
                </a:solidFill>
                <a:latin typeface="+mn-ea"/>
                <a:cs typeface="+mn-ea"/>
              </a:rPr>
              <a:t>：又称控制幅度，指组织的一名管理者直接管理下属人员的数量。</a:t>
            </a:r>
            <a:endParaRPr lang="zh-CN" altLang="en-US"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ln>
                  <a:noFill/>
                  <a:prstDash val="sysDot"/>
                </a:ln>
                <a:solidFill>
                  <a:srgbClr val="FF0000"/>
                </a:solidFill>
                <a:latin typeface="+mn-ea"/>
                <a:cs typeface="+mn-ea"/>
              </a:rPr>
              <a:t>管理层次</a:t>
            </a:r>
            <a:r>
              <a:rPr lang="zh-CN" altLang="en-US" sz="1600" dirty="0">
                <a:ln>
                  <a:noFill/>
                  <a:prstDash val="sysDot"/>
                </a:ln>
                <a:solidFill>
                  <a:schemeClr val="tx1">
                    <a:lumMod val="85000"/>
                    <a:lumOff val="15000"/>
                  </a:schemeClr>
                </a:solidFill>
                <a:latin typeface="+mn-ea"/>
                <a:cs typeface="+mn-ea"/>
              </a:rPr>
              <a:t>：又称组织层次，指组织内部在职权等级链上所设置的由最高层到最低层的级数。</a:t>
            </a:r>
            <a:endParaRPr lang="zh-CN" altLang="en-US" sz="1600" dirty="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1600" dirty="0">
                <a:ln>
                  <a:noFill/>
                  <a:prstDash val="sysDot"/>
                </a:ln>
                <a:solidFill>
                  <a:srgbClr val="FF0000"/>
                </a:solidFill>
                <a:latin typeface="+mn-ea"/>
                <a:cs typeface="+mn-ea"/>
              </a:rPr>
              <a:t>管理幅度与管理层次的关系</a:t>
            </a:r>
            <a:r>
              <a:rPr lang="en-US" altLang="zh-CN" sz="1600" dirty="0">
                <a:ln>
                  <a:noFill/>
                  <a:prstDash val="sysDot"/>
                </a:ln>
                <a:solidFill>
                  <a:schemeClr val="tx1">
                    <a:lumMod val="85000"/>
                    <a:lumOff val="15000"/>
                  </a:schemeClr>
                </a:solidFill>
                <a:latin typeface="+mn-ea"/>
                <a:cs typeface="+mn-ea"/>
              </a:rPr>
              <a:t>:管理层次受到组织规模和管理幅度的影响</a:t>
            </a:r>
            <a:r>
              <a:rPr lang="en-US" altLang="zh-CN" sz="1400" dirty="0">
                <a:ln>
                  <a:noFill/>
                  <a:prstDash val="sysDot"/>
                </a:ln>
                <a:solidFill>
                  <a:schemeClr val="tx1">
                    <a:lumMod val="85000"/>
                    <a:lumOff val="15000"/>
                  </a:schemeClr>
                </a:solidFill>
                <a:latin typeface="+mn-ea"/>
                <a:cs typeface="+mn-ea"/>
              </a:rPr>
              <a:t>。</a:t>
            </a:r>
            <a:endParaRPr lang="en-US" altLang="zh-CN" sz="1400" dirty="0">
              <a:ln>
                <a:noFill/>
                <a:prstDash val="sysDot"/>
              </a:ln>
              <a:solidFill>
                <a:schemeClr val="tx1">
                  <a:lumMod val="85000"/>
                  <a:lumOff val="15000"/>
                </a:schemeClr>
              </a:solidFill>
              <a:latin typeface="+mn-ea"/>
              <a:cs typeface="+mn-ea"/>
            </a:endParaRPr>
          </a:p>
        </p:txBody>
      </p:sp>
      <p:sp>
        <p:nvSpPr>
          <p:cNvPr id="7" name="矩形 6"/>
          <p:cNvSpPr/>
          <p:nvPr>
            <p:custDataLst>
              <p:tags r:id="rId7"/>
            </p:custDataLst>
          </p:nvPr>
        </p:nvSpPr>
        <p:spPr>
          <a:xfrm>
            <a:off x="6087516" y="1352198"/>
            <a:ext cx="5658318" cy="38060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管理幅度与管理</a:t>
            </a:r>
            <a:r>
              <a:rPr lang="zh-CN" altLang="en-US" sz="2400" b="1">
                <a:solidFill>
                  <a:schemeClr val="accent1"/>
                </a:solidFill>
                <a:latin typeface="+mn-ea"/>
                <a:cs typeface="+mn-ea"/>
              </a:rPr>
              <a:t>层次</a:t>
            </a:r>
            <a:endParaRPr lang="zh-CN" altLang="en-US" sz="2400" b="1">
              <a:solidFill>
                <a:schemeClr val="accent1"/>
              </a:solidFill>
              <a:latin typeface="+mn-ea"/>
              <a:cs typeface="+mn-ea"/>
            </a:endParaRPr>
          </a:p>
        </p:txBody>
      </p:sp>
      <p:sp>
        <p:nvSpPr>
          <p:cNvPr id="36" name="矩形 35"/>
          <p:cNvSpPr/>
          <p:nvPr>
            <p:custDataLst>
              <p:tags r:id="rId8"/>
            </p:custDataLst>
          </p:nvPr>
        </p:nvSpPr>
        <p:spPr>
          <a:xfrm>
            <a:off x="5541111" y="1352833"/>
            <a:ext cx="491674" cy="380602"/>
          </a:xfrm>
          <a:prstGeom prst="rect">
            <a:avLst/>
          </a:prstGeom>
          <a:noFill/>
        </p:spPr>
        <p:txBody>
          <a:bodyPr wrap="none" lIns="0" tIns="0" rIns="0" bIns="0" rtlCol="0" anchor="b">
            <a:noAutofit/>
          </a:bodyPr>
          <a:p>
            <a:pPr>
              <a:spcBef>
                <a:spcPct val="0"/>
              </a:spcBef>
              <a:spcAft>
                <a:spcPct val="0"/>
              </a:spcAft>
              <a:buClr>
                <a:schemeClr val="accent1"/>
              </a:buClr>
              <a:buSzPct val="70000"/>
            </a:pPr>
            <a:r>
              <a:rPr lang="en-US" altLang="zh-CN" sz="2400" b="1">
                <a:solidFill>
                  <a:schemeClr val="accent1"/>
                </a:solidFill>
                <a:latin typeface="+mn-ea"/>
                <a:cs typeface="+mn-ea"/>
              </a:rPr>
              <a:t>01</a:t>
            </a:r>
            <a:endParaRPr lang="en-US" altLang="zh-CN" sz="2400" b="1">
              <a:solidFill>
                <a:schemeClr val="accent1"/>
              </a:solidFill>
              <a:latin typeface="+mn-ea"/>
              <a:cs typeface="+mn-ea"/>
            </a:endParaRPr>
          </a:p>
        </p:txBody>
      </p:sp>
      <p:sp>
        <p:nvSpPr>
          <p:cNvPr id="37" name="矩形 36"/>
          <p:cNvSpPr/>
          <p:nvPr>
            <p:custDataLst>
              <p:tags r:id="rId9"/>
            </p:custDataLst>
          </p:nvPr>
        </p:nvSpPr>
        <p:spPr>
          <a:xfrm>
            <a:off x="6087516" y="4648292"/>
            <a:ext cx="5658317" cy="1003184"/>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FF0000"/>
                </a:solidFill>
                <a:latin typeface="+mn-ea"/>
                <a:cs typeface="+mn-ea"/>
              </a:rPr>
              <a:t>扁平结构</a:t>
            </a:r>
            <a:r>
              <a:rPr lang="zh-CN" altLang="en-US" sz="1600">
                <a:ln>
                  <a:noFill/>
                  <a:prstDash val="sysDot"/>
                </a:ln>
                <a:solidFill>
                  <a:schemeClr val="tx1">
                    <a:lumMod val="85000"/>
                    <a:lumOff val="15000"/>
                  </a:schemeClr>
                </a:solidFill>
                <a:latin typeface="+mn-ea"/>
                <a:cs typeface="+mn-ea"/>
              </a:rPr>
              <a:t>：</a:t>
            </a:r>
            <a:r>
              <a:rPr lang="zh-CN" altLang="en-US" sz="1600" dirty="0">
                <a:ln>
                  <a:noFill/>
                  <a:prstDash val="sysDot"/>
                </a:ln>
                <a:solidFill>
                  <a:schemeClr val="tx1">
                    <a:lumMod val="85000"/>
                    <a:lumOff val="15000"/>
                  </a:schemeClr>
                </a:solidFill>
                <a:latin typeface="+mn-ea"/>
                <a:cs typeface="+mn-ea"/>
                <a:sym typeface="+mn-ea"/>
              </a:rPr>
              <a:t>管理层次少而管理幅度大。</a:t>
            </a:r>
            <a:endParaRPr lang="zh-CN" altLang="en-US" sz="160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zh-CN" altLang="en-US" sz="1600">
                <a:ln>
                  <a:noFill/>
                  <a:prstDash val="sysDot"/>
                </a:ln>
                <a:solidFill>
                  <a:srgbClr val="FF0000"/>
                </a:solidFill>
                <a:latin typeface="+mn-ea"/>
                <a:cs typeface="+mn-ea"/>
              </a:rPr>
              <a:t>高耸结构</a:t>
            </a:r>
            <a:r>
              <a:rPr lang="zh-CN" altLang="en-US" sz="1600">
                <a:ln>
                  <a:noFill/>
                  <a:prstDash val="sysDot"/>
                </a:ln>
                <a:solidFill>
                  <a:schemeClr val="tx1">
                    <a:lumMod val="85000"/>
                    <a:lumOff val="15000"/>
                  </a:schemeClr>
                </a:solidFill>
                <a:latin typeface="+mn-ea"/>
                <a:cs typeface="+mn-ea"/>
              </a:rPr>
              <a:t>：</a:t>
            </a:r>
            <a:r>
              <a:rPr lang="zh-CN" altLang="en-US" sz="1600" dirty="0">
                <a:ln>
                  <a:noFill/>
                  <a:prstDash val="sysDot"/>
                </a:ln>
                <a:solidFill>
                  <a:schemeClr val="tx1">
                    <a:lumMod val="85000"/>
                    <a:lumOff val="15000"/>
                  </a:schemeClr>
                </a:solidFill>
                <a:latin typeface="+mn-ea"/>
                <a:cs typeface="+mn-ea"/>
                <a:sym typeface="+mn-ea"/>
              </a:rPr>
              <a:t>管理层次多而管理幅度小。</a:t>
            </a:r>
            <a:endParaRPr lang="zh-CN" altLang="en-US" sz="1600">
              <a:ln>
                <a:noFill/>
                <a:prstDash val="sysDot"/>
              </a:ln>
              <a:solidFill>
                <a:schemeClr val="tx1">
                  <a:lumMod val="85000"/>
                  <a:lumOff val="15000"/>
                </a:schemeClr>
              </a:solidFill>
              <a:latin typeface="+mn-ea"/>
              <a:cs typeface="+mn-ea"/>
            </a:endParaRPr>
          </a:p>
        </p:txBody>
      </p:sp>
      <p:sp>
        <p:nvSpPr>
          <p:cNvPr id="38" name="矩形 37"/>
          <p:cNvSpPr/>
          <p:nvPr>
            <p:custDataLst>
              <p:tags r:id="rId10"/>
            </p:custDataLst>
          </p:nvPr>
        </p:nvSpPr>
        <p:spPr>
          <a:xfrm>
            <a:off x="6087516" y="4188919"/>
            <a:ext cx="5658318" cy="380602"/>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dirty="0">
                <a:solidFill>
                  <a:schemeClr val="accent2"/>
                </a:solidFill>
                <a:latin typeface="+mn-ea"/>
                <a:cs typeface="+mn-ea"/>
              </a:rPr>
              <a:t>扁平结构与高耸</a:t>
            </a:r>
            <a:r>
              <a:rPr lang="zh-CN" altLang="en-US" sz="2400" b="1" dirty="0">
                <a:solidFill>
                  <a:schemeClr val="accent2"/>
                </a:solidFill>
                <a:latin typeface="+mn-ea"/>
                <a:cs typeface="+mn-ea"/>
              </a:rPr>
              <a:t>结构</a:t>
            </a:r>
            <a:endParaRPr lang="zh-CN" altLang="en-US" sz="2400" b="1" dirty="0">
              <a:solidFill>
                <a:schemeClr val="accent2"/>
              </a:solidFill>
              <a:latin typeface="+mn-ea"/>
              <a:cs typeface="+mn-ea"/>
            </a:endParaRPr>
          </a:p>
        </p:txBody>
      </p:sp>
      <p:sp>
        <p:nvSpPr>
          <p:cNvPr id="39" name="矩形 38"/>
          <p:cNvSpPr/>
          <p:nvPr>
            <p:custDataLst>
              <p:tags r:id="rId11"/>
            </p:custDataLst>
          </p:nvPr>
        </p:nvSpPr>
        <p:spPr>
          <a:xfrm>
            <a:off x="5541111" y="4188919"/>
            <a:ext cx="491674" cy="380602"/>
          </a:xfrm>
          <a:prstGeom prst="rect">
            <a:avLst/>
          </a:prstGeom>
          <a:noFill/>
        </p:spPr>
        <p:txBody>
          <a:bodyPr wrap="none" lIns="0" tIns="0" rIns="0" bIns="0" rtlCol="0" anchor="b">
            <a:noAutofit/>
          </a:bodyPr>
          <a:p>
            <a:pPr>
              <a:spcBef>
                <a:spcPct val="0"/>
              </a:spcBef>
              <a:spcAft>
                <a:spcPct val="0"/>
              </a:spcAft>
              <a:buClr>
                <a:schemeClr val="accent1"/>
              </a:buClr>
              <a:buSzPct val="70000"/>
            </a:pPr>
            <a:r>
              <a:rPr lang="en-US" altLang="zh-CN" sz="2400" b="1">
                <a:solidFill>
                  <a:schemeClr val="accent2"/>
                </a:solidFill>
                <a:latin typeface="+mn-ea"/>
                <a:cs typeface="+mn-ea"/>
              </a:rPr>
              <a:t>02</a:t>
            </a:r>
            <a:endParaRPr lang="en-US" altLang="zh-CN" sz="2400" b="1">
              <a:solidFill>
                <a:schemeClr val="accent2"/>
              </a:solidFill>
              <a:latin typeface="+mn-ea"/>
              <a:cs typeface="+mn-ea"/>
            </a:endParaRPr>
          </a:p>
        </p:txBody>
      </p:sp>
    </p:spTree>
    <p:custDataLst>
      <p:tags r:id="rId12"/>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73100" y="1029365"/>
            <a:ext cx="10845800" cy="5079093"/>
            <a:chOff x="673100" y="1493824"/>
            <a:chExt cx="10845800" cy="5079093"/>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8" name="ïşḷíḓé"/>
            <p:cNvGrpSpPr/>
            <p:nvPr/>
          </p:nvGrpSpPr>
          <p:grpSpPr>
            <a:xfrm>
              <a:off x="8685958" y="2962307"/>
              <a:ext cx="2589530" cy="3610610"/>
              <a:chOff x="8685958" y="2962307"/>
              <a:chExt cx="2589530" cy="3610610"/>
            </a:xfrm>
          </p:grpSpPr>
          <p:cxnSp>
            <p:nvCxnSpPr>
              <p:cNvPr id="30" name="直接连接符 29"/>
              <p:cNvCxnSpPr/>
              <p:nvPr>
                <p:custDataLst>
                  <p:tags r:id="rId1"/>
                </p:custDataLst>
              </p:nvPr>
            </p:nvCxnSpPr>
            <p:spPr>
              <a:xfrm>
                <a:off x="9816045" y="4330753"/>
                <a:ext cx="0" cy="458638"/>
              </a:xfrm>
              <a:prstGeom prst="line">
                <a:avLst/>
              </a:prstGeom>
              <a:ln w="3175">
                <a:solidFill>
                  <a:schemeClr val="accent6">
                    <a:lumMod val="60000"/>
                    <a:lumOff val="40000"/>
                  </a:schemeClr>
                </a:solidFill>
                <a:prstDash val="solid"/>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grpSp>
            <p:nvGrpSpPr>
              <p:cNvPr id="31" name="îŝḻidê"/>
              <p:cNvGrpSpPr/>
              <p:nvPr/>
            </p:nvGrpSpPr>
            <p:grpSpPr>
              <a:xfrm>
                <a:off x="9123327" y="2962307"/>
                <a:ext cx="1253355" cy="1253354"/>
                <a:chOff x="9123327" y="3082067"/>
                <a:chExt cx="1253355" cy="1253354"/>
              </a:xfrm>
            </p:grpSpPr>
            <p:sp>
              <p:nvSpPr>
                <p:cNvPr id="35" name="ísľiḍe"/>
                <p:cNvSpPr/>
                <p:nvPr>
                  <p:custDataLst>
                    <p:tags r:id="rId2"/>
                  </p:custDataLst>
                </p:nvPr>
              </p:nvSpPr>
              <p:spPr>
                <a:xfrm>
                  <a:off x="9238692" y="3204417"/>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3"/>
                  </p:custDataLst>
                </p:nvPr>
              </p:nvSpPr>
              <p:spPr>
                <a:xfrm>
                  <a:off x="9123327" y="3082067"/>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sp>
            <p:nvSpPr>
              <p:cNvPr id="33" name="iṡlïďê"/>
              <p:cNvSpPr txBox="1"/>
              <p:nvPr/>
            </p:nvSpPr>
            <p:spPr>
              <a:xfrm flipH="1">
                <a:off x="8685958" y="4789202"/>
                <a:ext cx="2589530" cy="1783715"/>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lnSpc>
                    <a:spcPct val="150000"/>
                  </a:lnSpc>
                  <a:buClrTx/>
                  <a:buSzTx/>
                  <a:buFontTx/>
                </a:pPr>
                <a:r>
                  <a:rPr lang="zh-CN" altLang="en-US" sz="1600" dirty="0">
                    <a:solidFill>
                      <a:srgbClr val="000000"/>
                    </a:solidFill>
                    <a:cs typeface="+mn-ea"/>
                    <a:sym typeface="+mn-lt"/>
                  </a:rPr>
                  <a:t>指参谋人员或某部门的主管人员所拥有的原属直线主管人员的那部分权力。</a:t>
                </a:r>
                <a:endParaRPr lang="zh-CN" altLang="en-US" sz="1600" dirty="0">
                  <a:solidFill>
                    <a:srgbClr val="000000"/>
                  </a:solidFill>
                  <a:cs typeface="+mn-ea"/>
                  <a:sym typeface="+mn-lt"/>
                </a:endParaRPr>
              </a:p>
            </p:txBody>
          </p:sp>
        </p:grpSp>
        <p:grpSp>
          <p:nvGrpSpPr>
            <p:cNvPr id="9" name="îs1îḑè"/>
            <p:cNvGrpSpPr/>
            <p:nvPr/>
          </p:nvGrpSpPr>
          <p:grpSpPr>
            <a:xfrm>
              <a:off x="5520021" y="2961672"/>
              <a:ext cx="2799080" cy="3480374"/>
              <a:chOff x="5520021" y="2961672"/>
              <a:chExt cx="2799080" cy="3480374"/>
            </a:xfrm>
          </p:grpSpPr>
          <p:cxnSp>
            <p:nvCxnSpPr>
              <p:cNvPr id="22" name="直接连接符 21"/>
              <p:cNvCxnSpPr/>
              <p:nvPr/>
            </p:nvCxnSpPr>
            <p:spPr>
              <a:xfrm>
                <a:off x="6809492" y="4436798"/>
                <a:ext cx="0" cy="458638"/>
              </a:xfrm>
              <a:prstGeom prst="line">
                <a:avLst/>
              </a:prstGeom>
              <a:ln w="3175">
                <a:solidFill>
                  <a:srgbClr val="ED7D31"/>
                </a:solidFill>
                <a:prstDash val="solid"/>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grpSp>
            <p:nvGrpSpPr>
              <p:cNvPr id="23" name="íşľïḓè"/>
              <p:cNvGrpSpPr/>
              <p:nvPr/>
            </p:nvGrpSpPr>
            <p:grpSpPr>
              <a:xfrm>
                <a:off x="6163350" y="2961672"/>
                <a:ext cx="1253355" cy="1253354"/>
                <a:chOff x="6163350" y="3081432"/>
                <a:chExt cx="1253355" cy="1253354"/>
              </a:xfrm>
            </p:grpSpPr>
            <p:sp>
              <p:nvSpPr>
                <p:cNvPr id="27" name="îšlídé"/>
                <p:cNvSpPr/>
                <p:nvPr>
                  <p:custDataLst>
                    <p:tags r:id="rId4"/>
                  </p:custDataLst>
                </p:nvPr>
              </p:nvSpPr>
              <p:spPr>
                <a:xfrm>
                  <a:off x="6300085" y="3204368"/>
                  <a:ext cx="1018814" cy="1018814"/>
                </a:xfrm>
                <a:prstGeom prst="ellipse">
                  <a:avLst/>
                </a:prstGeom>
                <a:solidFill>
                  <a:srgbClr val="ED7D31"/>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28" name="îṥ1ídè"/>
                <p:cNvSpPr/>
                <p:nvPr>
                  <p:custDataLst>
                    <p:tags r:id="rId5"/>
                  </p:custDataLst>
                </p:nvPr>
              </p:nvSpPr>
              <p:spPr>
                <a:xfrm>
                  <a:off x="6163350" y="3081432"/>
                  <a:ext cx="1253355" cy="1253354"/>
                </a:xfrm>
                <a:prstGeom prst="ellipse">
                  <a:avLst/>
                </a:prstGeom>
                <a:noFill/>
                <a:ln w="22225">
                  <a:solidFill>
                    <a:srgbClr val="ED7D31">
                      <a:alpha val="50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grpSp>
            <p:nvGrpSpPr>
              <p:cNvPr id="24" name="íš1ídê"/>
              <p:cNvGrpSpPr/>
              <p:nvPr/>
            </p:nvGrpSpPr>
            <p:grpSpPr>
              <a:xfrm>
                <a:off x="5520021" y="3213488"/>
                <a:ext cx="2799080" cy="3228558"/>
                <a:chOff x="5051191" y="677791"/>
                <a:chExt cx="4708196" cy="3228558"/>
              </a:xfrm>
            </p:grpSpPr>
            <p:sp>
              <p:nvSpPr>
                <p:cNvPr id="25" name="ïṩļîḍe"/>
                <p:cNvSpPr txBox="1"/>
                <p:nvPr/>
              </p:nvSpPr>
              <p:spPr>
                <a:xfrm flipH="1">
                  <a:off x="5051191" y="2406479"/>
                  <a:ext cx="4708196" cy="1499870"/>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lnSpc>
                      <a:spcPct val="150000"/>
                    </a:lnSpc>
                    <a:buClrTx/>
                    <a:buSzTx/>
                    <a:buFontTx/>
                  </a:pPr>
                  <a:r>
                    <a:rPr lang="zh-CN" altLang="en-US" sz="1600" dirty="0">
                      <a:solidFill>
                        <a:srgbClr val="000000"/>
                      </a:solidFill>
                      <a:cs typeface="+mn-ea"/>
                      <a:sym typeface="+mn-lt"/>
                    </a:rPr>
                    <a:t>指某个职位、某个部门所拥有的包括提供咨询、建议等辅助性权力</a:t>
                  </a:r>
                  <a:r>
                    <a:rPr lang="zh-CN" altLang="en-US" sz="1600" dirty="0">
                      <a:solidFill>
                        <a:srgbClr val="000000"/>
                      </a:solidFill>
                      <a:cs typeface="+mn-ea"/>
                      <a:sym typeface="+mn-lt"/>
                    </a:rPr>
                    <a:t>，即指导权</a:t>
                  </a:r>
                  <a:r>
                    <a:rPr lang="zh-CN" altLang="en-US" sz="1600" dirty="0">
                      <a:solidFill>
                        <a:srgbClr val="000000"/>
                      </a:solidFill>
                      <a:cs typeface="+mn-ea"/>
                      <a:sym typeface="+mn-lt"/>
                    </a:rPr>
                    <a:t>。</a:t>
                  </a:r>
                  <a:endParaRPr lang="zh-CN" altLang="en-US" sz="1600" dirty="0">
                    <a:solidFill>
                      <a:srgbClr val="000000"/>
                    </a:solidFill>
                    <a:cs typeface="+mn-ea"/>
                    <a:sym typeface="+mn-lt"/>
                  </a:endParaRPr>
                </a:p>
              </p:txBody>
            </p:sp>
            <p:sp>
              <p:nvSpPr>
                <p:cNvPr id="26" name="îṩlíďe"/>
                <p:cNvSpPr/>
                <p:nvPr/>
              </p:nvSpPr>
              <p:spPr>
                <a:xfrm flipH="1">
                  <a:off x="5934511" y="677791"/>
                  <a:ext cx="2476930" cy="788670"/>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pPr>
                  <a:r>
                    <a:rPr lang="en-US" altLang="zh-CN" sz="2000" dirty="0">
                      <a:solidFill>
                        <a:srgbClr val="000000"/>
                      </a:solidFill>
                      <a:cs typeface="+mn-ea"/>
                      <a:sym typeface="+mn-lt"/>
                    </a:rPr>
                    <a:t>参谋</a:t>
                  </a:r>
                  <a:endParaRPr lang="en-US" altLang="zh-CN" sz="2000" dirty="0">
                    <a:solidFill>
                      <a:srgbClr val="000000"/>
                    </a:solidFill>
                    <a:cs typeface="+mn-ea"/>
                    <a:sym typeface="+mn-lt"/>
                  </a:endParaRPr>
                </a:p>
                <a:p>
                  <a:pPr lvl="0" algn="ctr">
                    <a:defRPr/>
                  </a:pPr>
                  <a:r>
                    <a:rPr lang="en-US" altLang="zh-CN" sz="2000" dirty="0">
                      <a:solidFill>
                        <a:srgbClr val="000000"/>
                      </a:solidFill>
                      <a:cs typeface="+mn-ea"/>
                      <a:sym typeface="+mn-lt"/>
                    </a:rPr>
                    <a:t>职权</a:t>
                  </a:r>
                  <a:endParaRPr lang="zh-CN" altLang="en-US" sz="2000" b="1" cap="all" dirty="0">
                    <a:solidFill>
                      <a:srgbClr val="000000"/>
                    </a:solidFill>
                    <a:cs typeface="+mn-ea"/>
                    <a:sym typeface="+mn-lt"/>
                  </a:endParaRPr>
                </a:p>
              </p:txBody>
            </p:sp>
          </p:grpSp>
        </p:grpSp>
        <p:grpSp>
          <p:nvGrpSpPr>
            <p:cNvPr id="10" name="íşlîḑê"/>
            <p:cNvGrpSpPr/>
            <p:nvPr/>
          </p:nvGrpSpPr>
          <p:grpSpPr>
            <a:xfrm>
              <a:off x="2407423" y="2969292"/>
              <a:ext cx="2745740" cy="3473161"/>
              <a:chOff x="2407423" y="2969292"/>
              <a:chExt cx="2745740" cy="3473161"/>
            </a:xfrm>
          </p:grpSpPr>
          <p:cxnSp>
            <p:nvCxnSpPr>
              <p:cNvPr id="14" name="直接连接符 13"/>
              <p:cNvCxnSpPr/>
              <p:nvPr>
                <p:custDataLst>
                  <p:tags r:id="rId6"/>
                </p:custDataLst>
              </p:nvPr>
            </p:nvCxnSpPr>
            <p:spPr>
              <a:xfrm>
                <a:off x="3870884" y="4441243"/>
                <a:ext cx="0" cy="458638"/>
              </a:xfrm>
              <a:prstGeom prst="line">
                <a:avLst/>
              </a:prstGeom>
              <a:ln w="3175">
                <a:solidFill>
                  <a:schemeClr val="accent6">
                    <a:lumMod val="60000"/>
                    <a:lumOff val="40000"/>
                  </a:schemeClr>
                </a:solidFill>
                <a:prstDash val="solid"/>
                <a:headEnd type="oval" w="sm" len="sm"/>
                <a:tailEnd type="oval" w="sm" len="sm"/>
              </a:ln>
              <a:effectLst/>
            </p:spPr>
            <p:style>
              <a:lnRef idx="1">
                <a:schemeClr val="accent1"/>
              </a:lnRef>
              <a:fillRef idx="0">
                <a:schemeClr val="accent1"/>
              </a:fillRef>
              <a:effectRef idx="0">
                <a:schemeClr val="accent1"/>
              </a:effectRef>
              <a:fontRef idx="minor">
                <a:schemeClr val="tx1"/>
              </a:fontRef>
            </p:style>
          </p:cxnSp>
          <p:grpSp>
            <p:nvGrpSpPr>
              <p:cNvPr id="15" name="îslïḍè"/>
              <p:cNvGrpSpPr/>
              <p:nvPr/>
            </p:nvGrpSpPr>
            <p:grpSpPr>
              <a:xfrm>
                <a:off x="3242666" y="2969292"/>
                <a:ext cx="1253355" cy="1253354"/>
                <a:chOff x="3242666" y="3089052"/>
                <a:chExt cx="1253355" cy="1253354"/>
              </a:xfrm>
            </p:grpSpPr>
            <p:sp>
              <p:nvSpPr>
                <p:cNvPr id="19" name="iṡlíde"/>
                <p:cNvSpPr/>
                <p:nvPr>
                  <p:custDataLst>
                    <p:tags r:id="rId7"/>
                  </p:custDataLst>
                </p:nvPr>
              </p:nvSpPr>
              <p:spPr>
                <a:xfrm>
                  <a:off x="3361477" y="3218214"/>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20" name="íŝlïḑe"/>
                <p:cNvSpPr/>
                <p:nvPr>
                  <p:custDataLst>
                    <p:tags r:id="rId8"/>
                  </p:custDataLst>
                </p:nvPr>
              </p:nvSpPr>
              <p:spPr>
                <a:xfrm>
                  <a:off x="3242666" y="308905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grpSp>
            <p:nvGrpSpPr>
              <p:cNvPr id="16" name="iS1îḓê"/>
              <p:cNvGrpSpPr/>
              <p:nvPr/>
            </p:nvGrpSpPr>
            <p:grpSpPr>
              <a:xfrm>
                <a:off x="2407423" y="3211573"/>
                <a:ext cx="2745740" cy="3230880"/>
                <a:chOff x="3438356" y="675876"/>
                <a:chExt cx="4618475" cy="3230880"/>
              </a:xfrm>
            </p:grpSpPr>
            <p:sp>
              <p:nvSpPr>
                <p:cNvPr id="17" name="íşľïďè"/>
                <p:cNvSpPr txBox="1"/>
                <p:nvPr/>
              </p:nvSpPr>
              <p:spPr>
                <a:xfrm flipH="1">
                  <a:off x="3438356" y="2440541"/>
                  <a:ext cx="4618475" cy="1466215"/>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indent="0" algn="ctr" fontAlgn="auto">
                    <a:lnSpc>
                      <a:spcPct val="150000"/>
                    </a:lnSpc>
                    <a:buClrTx/>
                    <a:buSzTx/>
                    <a:buFontTx/>
                  </a:pPr>
                  <a:r>
                    <a:rPr lang="zh-CN" altLang="en-US" sz="1600" dirty="0">
                      <a:solidFill>
                        <a:srgbClr val="000000"/>
                      </a:solidFill>
                      <a:cs typeface="+mn-ea"/>
                      <a:sym typeface="+mn-lt"/>
                    </a:rPr>
                    <a:t>指某个职位或部门所拥有的包括做出决策、发布命令等权力，即指挥权。</a:t>
                  </a:r>
                  <a:endParaRPr lang="zh-CN" altLang="en-US" sz="1600" dirty="0">
                    <a:solidFill>
                      <a:srgbClr val="000000"/>
                    </a:solidFill>
                    <a:cs typeface="+mn-ea"/>
                    <a:sym typeface="+mn-lt"/>
                  </a:endParaRPr>
                </a:p>
              </p:txBody>
            </p:sp>
            <p:sp>
              <p:nvSpPr>
                <p:cNvPr id="18" name="íšľiḓé"/>
                <p:cNvSpPr/>
                <p:nvPr/>
              </p:nvSpPr>
              <p:spPr>
                <a:xfrm flipH="1">
                  <a:off x="4111261" y="675876"/>
                  <a:ext cx="3574939" cy="923925"/>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pPr>
                  <a:r>
                    <a:rPr lang="en-US" altLang="zh-CN" sz="2000" dirty="0">
                      <a:solidFill>
                        <a:srgbClr val="000000"/>
                      </a:solidFill>
                      <a:cs typeface="+mn-ea"/>
                      <a:sym typeface="+mn-lt"/>
                    </a:rPr>
                    <a:t>直线</a:t>
                  </a:r>
                  <a:endParaRPr lang="en-US" altLang="zh-CN" sz="2000" dirty="0">
                    <a:solidFill>
                      <a:srgbClr val="000000"/>
                    </a:solidFill>
                    <a:cs typeface="+mn-ea"/>
                    <a:sym typeface="+mn-lt"/>
                  </a:endParaRPr>
                </a:p>
                <a:p>
                  <a:pPr lvl="0" algn="ctr">
                    <a:defRPr/>
                  </a:pPr>
                  <a:r>
                    <a:rPr lang="en-US" altLang="zh-CN" sz="2000" dirty="0">
                      <a:solidFill>
                        <a:srgbClr val="000000"/>
                      </a:solidFill>
                      <a:cs typeface="+mn-ea"/>
                      <a:sym typeface="+mn-lt"/>
                    </a:rPr>
                    <a:t>职权</a:t>
                  </a:r>
                  <a:endParaRPr lang="zh-CN" altLang="en-US" sz="2000" b="1" cap="all" dirty="0">
                    <a:solidFill>
                      <a:srgbClr val="000000"/>
                    </a:solidFill>
                    <a:cs typeface="+mn-ea"/>
                    <a:sym typeface="+mn-lt"/>
                  </a:endParaRPr>
                </a:p>
              </p:txBody>
            </p:sp>
          </p:grpSp>
        </p:grpSp>
        <p:grpSp>
          <p:nvGrpSpPr>
            <p:cNvPr id="11" name="i$ľíďê"/>
            <p:cNvGrpSpPr/>
            <p:nvPr/>
          </p:nvGrpSpPr>
          <p:grpSpPr>
            <a:xfrm>
              <a:off x="673100" y="1493824"/>
              <a:ext cx="4848860" cy="1468755"/>
              <a:chOff x="3661181" y="4379182"/>
              <a:chExt cx="5270667" cy="1468755"/>
            </a:xfrm>
          </p:grpSpPr>
          <p:sp>
            <p:nvSpPr>
              <p:cNvPr id="12" name="íśḷiḋé"/>
              <p:cNvSpPr txBox="1"/>
              <p:nvPr/>
            </p:nvSpPr>
            <p:spPr>
              <a:xfrm>
                <a:off x="3661182" y="4379182"/>
                <a:ext cx="4869637"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zh-CN" altLang="en-US" sz="2000" b="1" cap="all" dirty="0">
                    <a:solidFill>
                      <a:srgbClr val="FF0000"/>
                    </a:solidFill>
                    <a:cs typeface="+mn-ea"/>
                    <a:sym typeface="+mn-lt"/>
                  </a:rPr>
                  <a:t>职权的概念</a:t>
                </a:r>
                <a:endParaRPr lang="zh-CN" altLang="en-US" sz="2000" b="1" cap="all" dirty="0">
                  <a:solidFill>
                    <a:srgbClr val="FF0000"/>
                  </a:solidFill>
                  <a:cs typeface="+mn-ea"/>
                  <a:sym typeface="+mn-lt"/>
                </a:endParaRPr>
              </a:p>
            </p:txBody>
          </p:sp>
          <p:sp>
            <p:nvSpPr>
              <p:cNvPr id="13" name="iSḷíďe"/>
              <p:cNvSpPr txBox="1"/>
              <p:nvPr/>
            </p:nvSpPr>
            <p:spPr>
              <a:xfrm>
                <a:off x="3661181" y="4805902"/>
                <a:ext cx="5270667" cy="1042035"/>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职权是组织各部门、各职位在职责范围内</a:t>
                </a:r>
                <a:r>
                  <a:rPr lang="zh-CN" altLang="en-US" sz="1600" dirty="0">
                    <a:solidFill>
                      <a:srgbClr val="FF0000"/>
                    </a:solidFill>
                    <a:cs typeface="+mn-ea"/>
                    <a:sym typeface="+mn-lt"/>
                  </a:rPr>
                  <a:t>决定事务、支配和影响他人或者集体行为的权力</a:t>
                </a:r>
                <a:r>
                  <a:rPr lang="zh-CN" altLang="en-US" sz="1600" dirty="0">
                    <a:solidFill>
                      <a:srgbClr val="000000"/>
                    </a:solidFill>
                    <a:cs typeface="+mn-ea"/>
                    <a:sym typeface="+mn-lt"/>
                  </a:rPr>
                  <a:t>。</a:t>
                </a:r>
                <a:endParaRPr lang="zh-CN" altLang="en-US" sz="1600" dirty="0">
                  <a:solidFill>
                    <a:srgbClr val="000000"/>
                  </a:solidFill>
                  <a:cs typeface="+mn-ea"/>
                  <a:sym typeface="+mn-lt"/>
                </a:endParaRPr>
              </a:p>
            </p:txBody>
          </p:sp>
        </p:grpSp>
      </p:grpSp>
      <p:sp>
        <p:nvSpPr>
          <p:cNvPr id="21" name="01"/>
          <p:cNvSpPr>
            <a:spLocks noChangeAspect="1"/>
          </p:cNvSpPr>
          <p:nvPr>
            <p:custDataLst>
              <p:tags r:id="rId9"/>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575" y="383223"/>
            <a:ext cx="328358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组织职权结构</a:t>
            </a:r>
            <a:r>
              <a:rPr kumimoji="0" lang="zh-CN" altLang="en-US" sz="2800" b="1" i="0" u="none" strike="noStrike" kern="0" cap="none" spc="0" normalizeH="0" baseline="0" noProof="0" dirty="0">
                <a:ln>
                  <a:noFill/>
                </a:ln>
                <a:solidFill>
                  <a:schemeClr val="accent1"/>
                </a:solidFill>
                <a:effectLst/>
                <a:uLnTx/>
                <a:uFillTx/>
                <a:cs typeface="+mn-ea"/>
                <a:sym typeface="+mn-lt"/>
              </a:rPr>
              <a:t>设计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p:cNvSpPr txBox="1"/>
          <p:nvPr/>
        </p:nvSpPr>
        <p:spPr>
          <a:xfrm>
            <a:off x="1361440" y="3106420"/>
            <a:ext cx="1233170" cy="430530"/>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zh-CN" altLang="en-US" sz="2000" b="1" cap="all" dirty="0">
                <a:solidFill>
                  <a:srgbClr val="000000"/>
                </a:solidFill>
                <a:cs typeface="+mn-ea"/>
                <a:sym typeface="+mn-lt"/>
              </a:rPr>
              <a:t>职权</a:t>
            </a:r>
            <a:r>
              <a:rPr lang="zh-CN" altLang="en-US" sz="2000" b="1" cap="all" dirty="0">
                <a:solidFill>
                  <a:srgbClr val="000000"/>
                </a:solidFill>
                <a:cs typeface="+mn-ea"/>
                <a:sym typeface="+mn-lt"/>
              </a:rPr>
              <a:t>形式</a:t>
            </a:r>
            <a:endParaRPr lang="zh-CN" altLang="en-US" sz="2000" b="1" cap="all" dirty="0">
              <a:solidFill>
                <a:srgbClr val="000000"/>
              </a:solidFill>
              <a:cs typeface="+mn-ea"/>
              <a:sym typeface="+mn-lt"/>
            </a:endParaRPr>
          </a:p>
        </p:txBody>
      </p:sp>
      <p:sp>
        <p:nvSpPr>
          <p:cNvPr id="5" name="iṡ1ïḓê"/>
          <p:cNvSpPr/>
          <p:nvPr>
            <p:custDataLst>
              <p:tags r:id="rId10"/>
            </p:custDataLst>
          </p:nvPr>
        </p:nvSpPr>
        <p:spPr>
          <a:xfrm flipH="1">
            <a:off x="8686165" y="2748915"/>
            <a:ext cx="2125345" cy="800735"/>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pPr>
            <a:r>
              <a:rPr lang="en-US" altLang="zh-CN" sz="2000" dirty="0">
                <a:solidFill>
                  <a:srgbClr val="000000"/>
                </a:solidFill>
                <a:cs typeface="+mn-ea"/>
                <a:sym typeface="+mn-lt"/>
              </a:rPr>
              <a:t>职能</a:t>
            </a:r>
            <a:endParaRPr lang="en-US" altLang="zh-CN" sz="2000" dirty="0">
              <a:solidFill>
                <a:srgbClr val="000000"/>
              </a:solidFill>
              <a:cs typeface="+mn-ea"/>
              <a:sym typeface="+mn-lt"/>
            </a:endParaRPr>
          </a:p>
          <a:p>
            <a:pPr lvl="0" algn="ctr">
              <a:defRPr/>
            </a:pPr>
            <a:r>
              <a:rPr lang="en-US" altLang="zh-CN" sz="2000" dirty="0">
                <a:solidFill>
                  <a:srgbClr val="000000"/>
                </a:solidFill>
                <a:cs typeface="+mn-ea"/>
                <a:sym typeface="+mn-lt"/>
              </a:rPr>
              <a:t>职权</a:t>
            </a:r>
            <a:endParaRPr lang="zh-CN" altLang="en-US" sz="2000" b="1" cap="all"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575" y="383223"/>
            <a:ext cx="328358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组织职权结构</a:t>
            </a:r>
            <a:r>
              <a:rPr kumimoji="0" lang="zh-CN" altLang="en-US" sz="2800" b="1" i="0" u="none" strike="noStrike" kern="0" cap="none" spc="0" normalizeH="0" baseline="0" noProof="0" dirty="0">
                <a:ln>
                  <a:noFill/>
                </a:ln>
                <a:solidFill>
                  <a:schemeClr val="accent1"/>
                </a:solidFill>
                <a:effectLst/>
                <a:uLnTx/>
                <a:uFillTx/>
                <a:cs typeface="+mn-ea"/>
                <a:sym typeface="+mn-lt"/>
              </a:rPr>
              <a:t>设计</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3" name="文本框 42"/>
          <p:cNvSpPr txBox="1"/>
          <p:nvPr>
            <p:custDataLst>
              <p:tags r:id="rId2"/>
            </p:custDataLst>
          </p:nvPr>
        </p:nvSpPr>
        <p:spPr>
          <a:xfrm>
            <a:off x="4942205" y="3522345"/>
            <a:ext cx="5911850" cy="2543810"/>
          </a:xfrm>
          <a:prstGeom prst="rect">
            <a:avLst/>
          </a:prstGeom>
          <a:noFill/>
        </p:spPr>
        <p:txBody>
          <a:bodyPr wrap="square" lIns="0" tIns="0" rIns="0" bIns="0">
            <a:noAutofit/>
          </a:bodyPr>
          <a:p>
            <a:pPr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kern="0" spc="0" dirty="0">
                <a:ln>
                  <a:noFill/>
                  <a:prstDash val="sysDot"/>
                </a:ln>
                <a:solidFill>
                  <a:schemeClr val="tx1">
                    <a:lumMod val="85000"/>
                    <a:lumOff val="15000"/>
                  </a:schemeClr>
                </a:solidFill>
                <a:latin typeface="+mn-ea"/>
                <a:ea typeface="+mn-ea"/>
                <a:sym typeface="+mn-ea"/>
              </a:rPr>
              <a:t>指上级授予下属一定的权力，使下属在一定的监督下，有相当的自主权和行动权去完成上级所委托的任务。</a:t>
            </a:r>
            <a:endParaRPr lang="zh-CN" altLang="en-US" sz="1600" kern="0" spc="0" dirty="0">
              <a:ln>
                <a:noFill/>
                <a:prstDash val="sysDot"/>
              </a:ln>
              <a:solidFill>
                <a:schemeClr val="tx1">
                  <a:lumMod val="85000"/>
                  <a:lumOff val="15000"/>
                </a:schemeClr>
              </a:solidFill>
              <a:latin typeface="+mn-ea"/>
              <a:ea typeface="+mn-ea"/>
              <a:sym typeface="+mn-ea"/>
            </a:endParaRPr>
          </a:p>
          <a:p>
            <a:pPr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kern="0" spc="0" dirty="0">
                <a:ln>
                  <a:noFill/>
                  <a:prstDash val="sysDot"/>
                </a:ln>
                <a:solidFill>
                  <a:srgbClr val="FF0000"/>
                </a:solidFill>
                <a:latin typeface="+mn-ea"/>
                <a:ea typeface="+mn-ea"/>
                <a:sym typeface="+mn-ea"/>
              </a:rPr>
              <a:t>原则</a:t>
            </a:r>
            <a:r>
              <a:rPr lang="zh-CN" altLang="en-US" sz="1600" kern="0" spc="0" dirty="0">
                <a:ln>
                  <a:noFill/>
                  <a:prstDash val="sysDot"/>
                </a:ln>
                <a:solidFill>
                  <a:schemeClr val="tx1">
                    <a:lumMod val="85000"/>
                    <a:lumOff val="15000"/>
                  </a:schemeClr>
                </a:solidFill>
                <a:latin typeface="+mn-ea"/>
                <a:ea typeface="+mn-ea"/>
                <a:sym typeface="+mn-ea"/>
              </a:rPr>
              <a:t>：因事设人、视能授权，明确责任，不可越级授权，授权要适度。</a:t>
            </a:r>
            <a:endParaRPr lang="zh-CN" altLang="en-US" sz="1600" kern="0" spc="0" dirty="0">
              <a:ln>
                <a:noFill/>
                <a:prstDash val="sysDot"/>
              </a:ln>
              <a:solidFill>
                <a:schemeClr val="tx1">
                  <a:lumMod val="85000"/>
                  <a:lumOff val="15000"/>
                </a:schemeClr>
              </a:solidFill>
              <a:latin typeface="+mn-ea"/>
              <a:ea typeface="+mn-ea"/>
              <a:sym typeface="+mn-ea"/>
            </a:endParaRPr>
          </a:p>
          <a:p>
            <a:pPr indent="406400" algn="l">
              <a:lnSpc>
                <a:spcPct val="150000"/>
              </a:lnSpc>
              <a:buClrTx/>
              <a:buSzTx/>
              <a:buFontTx/>
              <a:extLst>
                <a:ext uri="{35155182-B16C-46BC-9424-99874614C6A1}">
                  <wpsdc:indentchars xmlns:wpsdc="http://www.wps.cn/officeDocument/2017/drawingmlCustomData" val="200" checksum="1740828767"/>
                </a:ext>
              </a:extLst>
            </a:pPr>
            <a:r>
              <a:rPr lang="zh-CN" altLang="en-US" sz="1600" kern="0" spc="0" dirty="0">
                <a:ln>
                  <a:noFill/>
                  <a:prstDash val="sysDot"/>
                </a:ln>
                <a:solidFill>
                  <a:srgbClr val="FF0000"/>
                </a:solidFill>
                <a:latin typeface="+mn-ea"/>
                <a:ea typeface="+mn-ea"/>
                <a:sym typeface="+mn-ea"/>
              </a:rPr>
              <a:t>过程</a:t>
            </a:r>
            <a:r>
              <a:rPr lang="zh-CN" altLang="en-US" sz="1600" kern="0" spc="0" dirty="0">
                <a:ln>
                  <a:noFill/>
                  <a:prstDash val="sysDot"/>
                </a:ln>
                <a:solidFill>
                  <a:schemeClr val="tx1">
                    <a:lumMod val="85000"/>
                    <a:lumOff val="15000"/>
                  </a:schemeClr>
                </a:solidFill>
                <a:latin typeface="+mn-ea"/>
                <a:ea typeface="+mn-ea"/>
                <a:sym typeface="+mn-ea"/>
              </a:rPr>
              <a:t>：将任务委派给下属，并明确应当取得的成果；将完成任务所必需的职权授予下属、使下属承担起对所接受的任务；要使下属认可或同意由上级所授予的任务或职权，并作出完成任务的承诺。</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44" name="矩形 43"/>
          <p:cNvSpPr/>
          <p:nvPr>
            <p:custDataLst>
              <p:tags r:id="rId3"/>
            </p:custDataLst>
          </p:nvPr>
        </p:nvSpPr>
        <p:spPr>
          <a:xfrm>
            <a:off x="5160384" y="3250777"/>
            <a:ext cx="3997048" cy="356963"/>
          </a:xfrm>
          <a:prstGeom prst="rect">
            <a:avLst/>
          </a:prstGeom>
          <a:noFill/>
        </p:spPr>
        <p:txBody>
          <a:bodyPr wrap="none" lIns="0" tIns="0" rIns="0" bIns="0" rtlCol="0" anchor="ctr">
            <a:noAutofit/>
          </a:bodyPr>
          <a:p>
            <a:pPr algn="l"/>
            <a:r>
              <a:rPr lang="en-US" altLang="zh-CN" b="1" kern="0" dirty="0">
                <a:solidFill>
                  <a:schemeClr val="accent2"/>
                </a:solidFill>
                <a:latin typeface="+mn-ea"/>
              </a:rPr>
              <a:t>授权</a:t>
            </a:r>
            <a:endParaRPr lang="en-US" altLang="zh-CN" b="1" kern="0" dirty="0">
              <a:solidFill>
                <a:schemeClr val="accent2"/>
              </a:solidFill>
              <a:latin typeface="+mn-ea"/>
            </a:endParaRPr>
          </a:p>
        </p:txBody>
      </p:sp>
      <p:sp>
        <p:nvSpPr>
          <p:cNvPr id="45" name="文本框 44"/>
          <p:cNvSpPr txBox="1"/>
          <p:nvPr>
            <p:custDataLst>
              <p:tags r:id="rId4"/>
            </p:custDataLst>
          </p:nvPr>
        </p:nvSpPr>
        <p:spPr>
          <a:xfrm>
            <a:off x="4942205" y="1616075"/>
            <a:ext cx="5911850" cy="1501775"/>
          </a:xfrm>
          <a:prstGeom prst="rect">
            <a:avLst/>
          </a:prstGeom>
          <a:noFill/>
        </p:spPr>
        <p:txBody>
          <a:bodyPr wrap="square" lIns="0" tIns="0" rIns="0" bIns="0">
            <a:no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kern="0" spc="0" dirty="0">
                <a:ln>
                  <a:noFill/>
                  <a:prstDash val="sysDot"/>
                </a:ln>
                <a:solidFill>
                  <a:schemeClr val="tx1">
                    <a:lumMod val="85000"/>
                    <a:lumOff val="15000"/>
                  </a:schemeClr>
                </a:solidFill>
                <a:latin typeface="+mn-ea"/>
                <a:ea typeface="+mn-ea"/>
                <a:sym typeface="+mn-ea"/>
              </a:rPr>
              <a:t>集权与分权是指组织中决策权限的</a:t>
            </a:r>
            <a:r>
              <a:rPr lang="zh-CN" altLang="en-US" sz="1600" kern="0" spc="0" dirty="0">
                <a:ln>
                  <a:noFill/>
                  <a:prstDash val="sysDot"/>
                </a:ln>
                <a:solidFill>
                  <a:srgbClr val="FF0000"/>
                </a:solidFill>
                <a:latin typeface="+mn-ea"/>
                <a:ea typeface="+mn-ea"/>
                <a:sym typeface="+mn-ea"/>
              </a:rPr>
              <a:t>集中与分散程度</a:t>
            </a:r>
            <a:r>
              <a:rPr lang="zh-CN" altLang="en-US" sz="1600" kern="0" spc="0" dirty="0">
                <a:ln>
                  <a:noFill/>
                  <a:prstDash val="sysDot"/>
                </a:ln>
                <a:solidFill>
                  <a:schemeClr val="tx1">
                    <a:lumMod val="85000"/>
                    <a:lumOff val="15000"/>
                  </a:schemeClr>
                </a:solidFill>
                <a:latin typeface="+mn-ea"/>
                <a:ea typeface="+mn-ea"/>
                <a:sym typeface="+mn-ea"/>
              </a:rPr>
              <a:t>，它反映了组织的纵向职权关系。</a:t>
            </a:r>
            <a:endParaRPr lang="zh-CN" altLang="en-US" sz="1600" kern="0" spc="0" dirty="0">
              <a:ln>
                <a:noFill/>
                <a:prstDash val="sysDot"/>
              </a:ln>
              <a:solidFill>
                <a:schemeClr val="tx1">
                  <a:lumMod val="85000"/>
                  <a:lumOff val="15000"/>
                </a:schemeClr>
              </a:solidFill>
              <a:latin typeface="+mn-ea"/>
              <a:ea typeface="+mn-ea"/>
              <a:sym typeface="+mn-ea"/>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kern="0" dirty="0">
                <a:ln>
                  <a:noFill/>
                  <a:prstDash val="sysDot"/>
                </a:ln>
                <a:solidFill>
                  <a:schemeClr val="tx1">
                    <a:lumMod val="85000"/>
                    <a:lumOff val="15000"/>
                  </a:schemeClr>
                </a:solidFill>
                <a:latin typeface="+mn-ea"/>
                <a:sym typeface="+mn-ea"/>
              </a:rPr>
              <a:t>衡量</a:t>
            </a:r>
            <a:r>
              <a:rPr lang="zh-CN" altLang="en-US" sz="1600" kern="0" spc="0" dirty="0">
                <a:ln>
                  <a:noFill/>
                  <a:prstDash val="sysDot"/>
                </a:ln>
                <a:solidFill>
                  <a:schemeClr val="tx1">
                    <a:lumMod val="85000"/>
                    <a:lumOff val="15000"/>
                  </a:schemeClr>
                </a:solidFill>
                <a:latin typeface="+mn-ea"/>
                <a:ea typeface="+mn-ea"/>
                <a:sym typeface="+mn-ea"/>
              </a:rPr>
              <a:t>集权与分权程度的</a:t>
            </a:r>
            <a:r>
              <a:rPr lang="zh-CN" altLang="en-US" sz="1600" kern="0" spc="0" dirty="0">
                <a:ln>
                  <a:noFill/>
                  <a:prstDash val="sysDot"/>
                </a:ln>
                <a:solidFill>
                  <a:srgbClr val="FF0000"/>
                </a:solidFill>
                <a:latin typeface="+mn-ea"/>
                <a:ea typeface="+mn-ea"/>
                <a:sym typeface="+mn-ea"/>
              </a:rPr>
              <a:t>四项标准</a:t>
            </a:r>
            <a:r>
              <a:rPr lang="zh-CN" altLang="en-US" sz="1600" kern="0" spc="0" dirty="0">
                <a:ln>
                  <a:noFill/>
                  <a:prstDash val="sysDot"/>
                </a:ln>
                <a:solidFill>
                  <a:schemeClr val="tx1">
                    <a:lumMod val="85000"/>
                    <a:lumOff val="15000"/>
                  </a:schemeClr>
                </a:solidFill>
                <a:latin typeface="+mn-ea"/>
                <a:ea typeface="+mn-ea"/>
                <a:sym typeface="+mn-ea"/>
              </a:rPr>
              <a:t>：决策的数量、决策的范围、决策的重要性、对决策控制的程度。</a:t>
            </a:r>
            <a:endParaRPr lang="zh-CN" altLang="en-US" sz="1600" kern="0" spc="0" dirty="0">
              <a:ln>
                <a:noFill/>
                <a:prstDash val="sysDot"/>
              </a:ln>
              <a:solidFill>
                <a:schemeClr val="tx1">
                  <a:lumMod val="85000"/>
                  <a:lumOff val="15000"/>
                </a:schemeClr>
              </a:solidFill>
              <a:latin typeface="+mn-ea"/>
              <a:ea typeface="+mn-ea"/>
              <a:sym typeface="+mn-ea"/>
            </a:endParaRPr>
          </a:p>
        </p:txBody>
      </p:sp>
      <p:sp>
        <p:nvSpPr>
          <p:cNvPr id="46" name="矩形 45"/>
          <p:cNvSpPr/>
          <p:nvPr>
            <p:custDataLst>
              <p:tags r:id="rId5"/>
            </p:custDataLst>
          </p:nvPr>
        </p:nvSpPr>
        <p:spPr>
          <a:xfrm>
            <a:off x="5079739" y="1211492"/>
            <a:ext cx="3997048" cy="356963"/>
          </a:xfrm>
          <a:prstGeom prst="rect">
            <a:avLst/>
          </a:prstGeom>
          <a:noFill/>
        </p:spPr>
        <p:txBody>
          <a:bodyPr wrap="none" lIns="0" tIns="0" rIns="0" bIns="0" rtlCol="0" anchor="ctr">
            <a:noAutofit/>
          </a:bodyPr>
          <a:p>
            <a:pPr algn="l"/>
            <a:r>
              <a:rPr lang="en-US" altLang="zh-CN" b="1" kern="0" dirty="0">
                <a:solidFill>
                  <a:schemeClr val="accent1"/>
                </a:solidFill>
                <a:latin typeface="+mn-ea"/>
                <a:sym typeface="+mn-ea"/>
              </a:rPr>
              <a:t>集权与分权</a:t>
            </a:r>
            <a:endParaRPr lang="en-US" altLang="zh-CN" b="1" kern="0" dirty="0">
              <a:solidFill>
                <a:schemeClr val="accent1"/>
              </a:solidFill>
              <a:latin typeface="+mn-ea"/>
            </a:endParaRPr>
          </a:p>
        </p:txBody>
      </p:sp>
      <p:pic>
        <p:nvPicPr>
          <p:cNvPr id="47" name="图片 46" descr="p-1624442-11985690-3840x2543"/>
          <p:cNvPicPr>
            <a:picLocks noChangeAspect="1"/>
          </p:cNvPicPr>
          <p:nvPr/>
        </p:nvPicPr>
        <p:blipFill>
          <a:blip r:embed="rId6"/>
          <a:stretch>
            <a:fillRect/>
          </a:stretch>
        </p:blipFill>
        <p:spPr>
          <a:xfrm>
            <a:off x="1348740" y="2887345"/>
            <a:ext cx="3204845" cy="2320925"/>
          </a:xfrm>
          <a:prstGeom prst="rect">
            <a:avLst/>
          </a:prstGeom>
        </p:spPr>
      </p:pic>
      <p:sp>
        <p:nvSpPr>
          <p:cNvPr id="48" name="矩形 47"/>
          <p:cNvSpPr/>
          <p:nvPr>
            <p:custDataLst>
              <p:tags r:id="rId7"/>
            </p:custDataLst>
          </p:nvPr>
        </p:nvSpPr>
        <p:spPr>
          <a:xfrm>
            <a:off x="1270374" y="1327062"/>
            <a:ext cx="3997048" cy="356963"/>
          </a:xfrm>
          <a:prstGeom prst="rect">
            <a:avLst/>
          </a:prstGeom>
          <a:noFill/>
        </p:spPr>
        <p:txBody>
          <a:bodyPr wrap="none" lIns="0" tIns="0" rIns="0" bIns="0" rtlCol="0" anchor="ctr">
            <a:noAutofit/>
          </a:bodyPr>
          <a:p>
            <a:pPr algn="l"/>
            <a:r>
              <a:rPr lang="en-US" altLang="zh-CN" sz="2400" b="1" kern="0" dirty="0">
                <a:solidFill>
                  <a:srgbClr val="FF0000"/>
                </a:solidFill>
                <a:latin typeface="+mn-ea"/>
              </a:rPr>
              <a:t>职权运行方式</a:t>
            </a:r>
            <a:endParaRPr lang="en-US" altLang="zh-CN" sz="2400" b="1" kern="0" dirty="0">
              <a:solidFill>
                <a:srgbClr val="FF0000"/>
              </a:solidFill>
              <a:latin typeface="+mn-ea"/>
            </a:endParaRPr>
          </a:p>
        </p:txBody>
      </p:sp>
    </p:spTree>
    <p:custDataLst>
      <p:tags r:id="rId8"/>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1636395" y="2838450"/>
            <a:ext cx="9671050" cy="145478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kern="0" noProof="0" dirty="0">
                <a:ln>
                  <a:noFill/>
                </a:ln>
                <a:solidFill>
                  <a:schemeClr val="accent6">
                    <a:lumMod val="75000"/>
                  </a:schemeClr>
                </a:solidFill>
                <a:effectLst/>
                <a:uLnTx/>
                <a:uFillTx/>
                <a:cs typeface="+mn-ea"/>
                <a:sym typeface="+mn-lt"/>
              </a:rPr>
              <a:t>组</a:t>
            </a:r>
            <a:r>
              <a:rPr lang="en-US" altLang="zh-CN" sz="24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织</a:t>
            </a:r>
            <a:r>
              <a:rPr lang="en-US" altLang="zh-CN" sz="24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结</a:t>
            </a:r>
            <a:r>
              <a:rPr lang="en-US" altLang="zh-CN" sz="24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构</a:t>
            </a:r>
            <a:r>
              <a:rPr lang="en-US" altLang="zh-CN" sz="24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的</a:t>
            </a:r>
            <a:r>
              <a:rPr lang="en-US" altLang="zh-CN" sz="24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基</a:t>
            </a:r>
            <a:r>
              <a:rPr lang="en-US" altLang="zh-CN" sz="24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本</a:t>
            </a:r>
            <a:r>
              <a:rPr lang="en-US" altLang="zh-CN" sz="24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类</a:t>
            </a:r>
            <a:r>
              <a:rPr lang="en-US" altLang="zh-CN" sz="24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型</a:t>
            </a:r>
            <a:endParaRPr lang="zh-CN" altLang="en-US" sz="6600" kern="0" noProof="0" dirty="0">
              <a:ln>
                <a:noFill/>
              </a:ln>
              <a:solidFill>
                <a:schemeClr val="accent6">
                  <a:lumMod val="75000"/>
                </a:schemeClr>
              </a:solidFill>
              <a:effectLst/>
              <a:uLnTx/>
              <a:uFillTx/>
              <a:cs typeface="+mn-ea"/>
              <a:sym typeface="+mn-lt"/>
            </a:endParaRPr>
          </a:p>
        </p:txBody>
      </p:sp>
      <p:sp>
        <p:nvSpPr>
          <p:cNvPr id="32" name="矩形 31"/>
          <p:cNvSpPr/>
          <p:nvPr/>
        </p:nvSpPr>
        <p:spPr>
          <a:xfrm>
            <a:off x="5318741" y="2041848"/>
            <a:ext cx="1554480" cy="645160"/>
          </a:xfrm>
          <a:prstGeom prst="rect">
            <a:avLst/>
          </a:prstGeom>
        </p:spPr>
        <p:txBody>
          <a:bodyPr wrap="none">
            <a:spAutoFit/>
          </a:bodyPr>
          <a:lstStyle/>
          <a:p>
            <a:r>
              <a:rPr lang="zh-CN" altLang="en-US" sz="3600" dirty="0">
                <a:solidFill>
                  <a:srgbClr val="000000"/>
                </a:solidFill>
                <a:cs typeface="+mn-ea"/>
                <a:sym typeface="+mn-lt"/>
              </a:rPr>
              <a:t>第三节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endParaRPr lang="en-US" altLang="zh-CN" sz="4800" b="1" dirty="0">
              <a:solidFill>
                <a:srgbClr val="000000">
                  <a:alpha val="10000"/>
                </a:srgbClr>
              </a:solidFill>
              <a:cs typeface="+mn-ea"/>
              <a:sym typeface="+mn-lt"/>
            </a:endParaRP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endParaRPr lang="zh-CN" altLang="en-US" sz="6000" dirty="0">
              <a:solidFill>
                <a:schemeClr val="accent1"/>
              </a:solidFill>
              <a:cs typeface="+mn-ea"/>
              <a:sym typeface="+mn-lt"/>
            </a:endParaRP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4"/>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5"/>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6"/>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7"/>
            </p:custDataLst>
          </p:nvPr>
        </p:nvSpPr>
        <p:spPr>
          <a:xfrm>
            <a:off x="207376" y="4489303"/>
            <a:ext cx="898271" cy="898271"/>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endParaRPr lang="en-US" altLang="zh-CN" sz="2800" b="1" kern="0" dirty="0">
              <a:solidFill>
                <a:schemeClr val="lt1"/>
              </a:solidFill>
              <a:cs typeface="+mn-ea"/>
              <a:sym typeface="+mn-lt"/>
            </a:endParaRPr>
          </a:p>
        </p:txBody>
      </p:sp>
      <p:sp>
        <p:nvSpPr>
          <p:cNvPr id="14" name="íSľïḑe"/>
          <p:cNvSpPr txBox="1"/>
          <p:nvPr>
            <p:custDataLst>
              <p:tags r:id="rId8"/>
            </p:custDataLst>
          </p:nvPr>
        </p:nvSpPr>
        <p:spPr>
          <a:xfrm>
            <a:off x="781063" y="3284136"/>
            <a:ext cx="1756624"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组织</a:t>
            </a: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概述</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custDataLst>
              <p:tags r:id="rId9"/>
            </p:custDataLst>
          </p:nvPr>
        </p:nvCxnSpPr>
        <p:spPr>
          <a:xfrm flipV="1">
            <a:off x="656511" y="3302475"/>
            <a:ext cx="0" cy="1186828"/>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10"/>
            </p:custDataLst>
          </p:nvPr>
        </p:nvSpPr>
        <p:spPr>
          <a:xfrm>
            <a:off x="2285494" y="4489303"/>
            <a:ext cx="898271" cy="898271"/>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18" name="iS1iḓè"/>
          <p:cNvSpPr txBox="1"/>
          <p:nvPr>
            <p:custDataLst>
              <p:tags r:id="rId11"/>
            </p:custDataLst>
          </p:nvPr>
        </p:nvSpPr>
        <p:spPr>
          <a:xfrm>
            <a:off x="2741291" y="3283867"/>
            <a:ext cx="2065589"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组织结构</a:t>
            </a:r>
            <a:r>
              <a:rPr lang="zh-CN" altLang="en-US" sz="2400" kern="0" noProof="0" dirty="0">
                <a:ln>
                  <a:noFill/>
                </a:ln>
                <a:solidFill>
                  <a:schemeClr val="accent6">
                    <a:lumMod val="75000"/>
                  </a:schemeClr>
                </a:solidFill>
                <a:effectLst/>
                <a:uLnTx/>
                <a:uFillTx/>
                <a:cs typeface="+mn-ea"/>
                <a:sym typeface="+mn-lt"/>
              </a:rPr>
              <a:t>设计</a:t>
            </a:r>
            <a:endParaRPr lang="zh-CN" altLang="en-US" sz="2400" kern="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12"/>
            </p:custDataLst>
          </p:nvPr>
        </p:nvCxnSpPr>
        <p:spPr>
          <a:xfrm flipV="1">
            <a:off x="2734629" y="3302475"/>
            <a:ext cx="0" cy="1186828"/>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13"/>
            </p:custDataLst>
          </p:nvPr>
        </p:nvSpPr>
        <p:spPr>
          <a:xfrm>
            <a:off x="4363612" y="4489303"/>
            <a:ext cx="898271" cy="898271"/>
          </a:xfrm>
          <a:prstGeom prst="ellipse">
            <a:avLst/>
          </a:prstGeom>
          <a:solidFill>
            <a:srgbClr val="015CB7"/>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2" name="îṧḻiḍê"/>
          <p:cNvSpPr txBox="1"/>
          <p:nvPr>
            <p:custDataLst>
              <p:tags r:id="rId14"/>
            </p:custDataLst>
          </p:nvPr>
        </p:nvSpPr>
        <p:spPr>
          <a:xfrm>
            <a:off x="4937299" y="3099351"/>
            <a:ext cx="1756624"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组织结构的基本</a:t>
            </a:r>
            <a:r>
              <a:rPr lang="zh-CN" altLang="en-US" sz="2400" kern="0" noProof="0" dirty="0">
                <a:ln>
                  <a:noFill/>
                </a:ln>
                <a:solidFill>
                  <a:schemeClr val="accent6">
                    <a:lumMod val="75000"/>
                  </a:schemeClr>
                </a:solidFill>
                <a:effectLst/>
                <a:uLnTx/>
                <a:uFillTx/>
                <a:cs typeface="+mn-ea"/>
                <a:sym typeface="+mn-lt"/>
              </a:rPr>
              <a:t>类型</a:t>
            </a:r>
            <a:endParaRPr lang="zh-CN" altLang="en-US" sz="2400" kern="0" noProof="0" dirty="0">
              <a:ln>
                <a:noFill/>
              </a:ln>
              <a:solidFill>
                <a:schemeClr val="accent6">
                  <a:lumMod val="75000"/>
                </a:schemeClr>
              </a:solidFill>
              <a:effectLst/>
              <a:uLnTx/>
              <a:uFillTx/>
              <a:cs typeface="+mn-ea"/>
              <a:sym typeface="+mn-lt"/>
            </a:endParaRPr>
          </a:p>
        </p:txBody>
      </p:sp>
      <p:cxnSp>
        <p:nvCxnSpPr>
          <p:cNvPr id="24" name="iśľíḑê"/>
          <p:cNvCxnSpPr/>
          <p:nvPr>
            <p:custDataLst>
              <p:tags r:id="rId15"/>
            </p:custDataLst>
          </p:nvPr>
        </p:nvCxnSpPr>
        <p:spPr>
          <a:xfrm flipV="1">
            <a:off x="4812747" y="3302475"/>
            <a:ext cx="0" cy="1186828"/>
          </a:xfrm>
          <a:prstGeom prst="line">
            <a:avLst/>
          </a:prstGeom>
          <a:noFill/>
          <a:ln w="15875" cap="flat" cmpd="sng" algn="ctr">
            <a:solidFill>
              <a:srgbClr val="ED7D31"/>
            </a:solidFill>
            <a:prstDash val="solid"/>
            <a:miter lim="800000"/>
            <a:tailEnd type="oval"/>
          </a:ln>
          <a:effectLst/>
        </p:spPr>
      </p:cxnSp>
      <p:sp>
        <p:nvSpPr>
          <p:cNvPr id="25" name="ïSļîḓè"/>
          <p:cNvSpPr/>
          <p:nvPr>
            <p:custDataLst>
              <p:tags r:id="rId16"/>
            </p:custDataLst>
          </p:nvPr>
        </p:nvSpPr>
        <p:spPr>
          <a:xfrm>
            <a:off x="6441729" y="4489303"/>
            <a:ext cx="898271" cy="898271"/>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O4</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6" name="ísḷíḍè"/>
          <p:cNvSpPr txBox="1"/>
          <p:nvPr>
            <p:custDataLst>
              <p:tags r:id="rId17"/>
            </p:custDataLst>
          </p:nvPr>
        </p:nvSpPr>
        <p:spPr>
          <a:xfrm>
            <a:off x="7051612" y="3283501"/>
            <a:ext cx="1756624"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人员配备</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endParaRPr lang="zh-CN" altLang="en-US" sz="2400" kern="0" noProof="0" dirty="0">
              <a:ln>
                <a:noFill/>
              </a:ln>
              <a:solidFill>
                <a:schemeClr val="accent6">
                  <a:lumMod val="75000"/>
                </a:schemeClr>
              </a:solidFill>
              <a:effectLst/>
              <a:uLnTx/>
              <a:uFillTx/>
              <a:cs typeface="+mn-ea"/>
              <a:sym typeface="+mn-lt"/>
            </a:endParaRPr>
          </a:p>
        </p:txBody>
      </p:sp>
      <p:cxnSp>
        <p:nvCxnSpPr>
          <p:cNvPr id="28" name="íš1ïdè"/>
          <p:cNvCxnSpPr/>
          <p:nvPr>
            <p:custDataLst>
              <p:tags r:id="rId18"/>
            </p:custDataLst>
          </p:nvPr>
        </p:nvCxnSpPr>
        <p:spPr>
          <a:xfrm flipV="1">
            <a:off x="6890865" y="3302475"/>
            <a:ext cx="0" cy="1186828"/>
          </a:xfrm>
          <a:prstGeom prst="line">
            <a:avLst/>
          </a:prstGeom>
          <a:noFill/>
          <a:ln w="15875" cap="flat" cmpd="sng" algn="ctr">
            <a:solidFill>
              <a:schemeClr val="accent6">
                <a:lumMod val="60000"/>
                <a:lumOff val="40000"/>
              </a:schemeClr>
            </a:solidFill>
            <a:prstDash val="solid"/>
            <a:miter lim="800000"/>
            <a:tailEnd type="oval"/>
          </a:ln>
          <a:effectLst/>
        </p:spPr>
      </p:cxnSp>
      <p:sp>
        <p:nvSpPr>
          <p:cNvPr id="29" name="ïSļîḓè"/>
          <p:cNvSpPr/>
          <p:nvPr>
            <p:custDataLst>
              <p:tags r:id="rId19"/>
            </p:custDataLst>
          </p:nvPr>
        </p:nvSpPr>
        <p:spPr>
          <a:xfrm>
            <a:off x="8366938" y="4493022"/>
            <a:ext cx="890844" cy="890844"/>
          </a:xfrm>
          <a:prstGeom prst="ellipse">
            <a:avLst/>
          </a:prstGeom>
          <a:solidFill>
            <a:srgbClr val="015CB7"/>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O5</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cxnSp>
        <p:nvCxnSpPr>
          <p:cNvPr id="31" name="íš1ïdè"/>
          <p:cNvCxnSpPr/>
          <p:nvPr>
            <p:custDataLst>
              <p:tags r:id="rId20"/>
            </p:custDataLst>
          </p:nvPr>
        </p:nvCxnSpPr>
        <p:spPr>
          <a:xfrm flipV="1">
            <a:off x="8812360" y="3316007"/>
            <a:ext cx="0" cy="1177015"/>
          </a:xfrm>
          <a:prstGeom prst="line">
            <a:avLst/>
          </a:prstGeom>
          <a:noFill/>
          <a:ln w="15875" cap="flat" cmpd="sng" algn="ctr">
            <a:solidFill>
              <a:srgbClr val="ED7D31"/>
            </a:solidFill>
            <a:prstDash val="solid"/>
            <a:miter lim="800000"/>
            <a:tailEnd type="oval"/>
          </a:ln>
          <a:effectLst/>
        </p:spPr>
      </p:cxnSp>
      <p:sp>
        <p:nvSpPr>
          <p:cNvPr id="32" name="ïSļîḓè"/>
          <p:cNvSpPr/>
          <p:nvPr>
            <p:custDataLst>
              <p:tags r:id="rId21"/>
            </p:custDataLst>
          </p:nvPr>
        </p:nvSpPr>
        <p:spPr>
          <a:xfrm>
            <a:off x="10082073" y="4493022"/>
            <a:ext cx="890844" cy="890844"/>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O6</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cxnSp>
        <p:nvCxnSpPr>
          <p:cNvPr id="33" name="íš1ïdè"/>
          <p:cNvCxnSpPr/>
          <p:nvPr>
            <p:custDataLst>
              <p:tags r:id="rId22"/>
            </p:custDataLst>
          </p:nvPr>
        </p:nvCxnSpPr>
        <p:spPr>
          <a:xfrm flipV="1">
            <a:off x="10527495" y="3316007"/>
            <a:ext cx="0" cy="1177015"/>
          </a:xfrm>
          <a:prstGeom prst="line">
            <a:avLst/>
          </a:prstGeom>
          <a:noFill/>
          <a:ln w="15875" cap="flat" cmpd="sng" algn="ctr">
            <a:solidFill>
              <a:schemeClr val="accent6">
                <a:lumMod val="60000"/>
                <a:lumOff val="40000"/>
              </a:schemeClr>
            </a:solidFill>
            <a:prstDash val="solid"/>
            <a:miter lim="800000"/>
            <a:tailEnd type="oval"/>
          </a:ln>
          <a:effectLst/>
        </p:spPr>
      </p:cxnSp>
      <p:sp>
        <p:nvSpPr>
          <p:cNvPr id="35" name="ísḷíḍè"/>
          <p:cNvSpPr txBox="1"/>
          <p:nvPr>
            <p:custDataLst>
              <p:tags r:id="rId23"/>
            </p:custDataLst>
          </p:nvPr>
        </p:nvSpPr>
        <p:spPr>
          <a:xfrm>
            <a:off x="8968902" y="3316237"/>
            <a:ext cx="1742100"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组织</a:t>
            </a:r>
            <a:r>
              <a:rPr lang="zh-CN" altLang="en-US" sz="2400" kern="0" noProof="0" dirty="0">
                <a:ln>
                  <a:noFill/>
                </a:ln>
                <a:solidFill>
                  <a:schemeClr val="accent6">
                    <a:lumMod val="75000"/>
                  </a:schemeClr>
                </a:solidFill>
                <a:effectLst/>
                <a:uLnTx/>
                <a:uFillTx/>
                <a:cs typeface="+mn-ea"/>
                <a:sym typeface="+mn-lt"/>
              </a:rPr>
              <a:t>变革</a:t>
            </a:r>
            <a:endParaRPr lang="zh-CN" altLang="en-US" sz="2400" kern="0" noProof="0" dirty="0">
              <a:ln>
                <a:noFill/>
              </a:ln>
              <a:solidFill>
                <a:schemeClr val="accent6">
                  <a:lumMod val="75000"/>
                </a:schemeClr>
              </a:solidFill>
              <a:effectLst/>
              <a:uLnTx/>
              <a:uFillTx/>
              <a:cs typeface="+mn-ea"/>
              <a:sym typeface="+mn-lt"/>
            </a:endParaRPr>
          </a:p>
        </p:txBody>
      </p:sp>
      <p:sp>
        <p:nvSpPr>
          <p:cNvPr id="15" name="ísḷíḍè"/>
          <p:cNvSpPr txBox="1"/>
          <p:nvPr>
            <p:custDataLst>
              <p:tags r:id="rId24"/>
            </p:custDataLst>
          </p:nvPr>
        </p:nvSpPr>
        <p:spPr>
          <a:xfrm>
            <a:off x="10734202" y="3316237"/>
            <a:ext cx="1742100"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组织</a:t>
            </a:r>
            <a:r>
              <a:rPr lang="zh-CN" altLang="en-US" sz="2400" kern="0" noProof="0" dirty="0">
                <a:ln>
                  <a:noFill/>
                </a:ln>
                <a:solidFill>
                  <a:schemeClr val="accent6">
                    <a:lumMod val="75000"/>
                  </a:schemeClr>
                </a:solidFill>
                <a:effectLst/>
                <a:uLnTx/>
                <a:uFillTx/>
                <a:cs typeface="+mn-ea"/>
                <a:sym typeface="+mn-lt"/>
              </a:rPr>
              <a:t>文化</a:t>
            </a:r>
            <a:endParaRPr lang="zh-CN" altLang="en-US" sz="2400" kern="0" noProof="0" dirty="0">
              <a:ln>
                <a:noFill/>
              </a:ln>
              <a:solidFill>
                <a:schemeClr val="accent6">
                  <a:lumMod val="75000"/>
                </a:schemeClr>
              </a:solidFill>
              <a:effectLst/>
              <a:uLnTx/>
              <a:uFillTx/>
              <a:cs typeface="+mn-ea"/>
              <a:sym typeface="+mn-lt"/>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500"/>
                                        <p:tgtEl>
                                          <p:spTgt spid="25"/>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par>
                                <p:cTn id="57" presetID="22" presetClass="entr" presetSubtype="1"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left)">
                                      <p:cBhvr>
                                        <p:cTn id="64" dur="500"/>
                                        <p:tgtEl>
                                          <p:spTgt spid="5"/>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up)">
                                      <p:cBhvr>
                                        <p:cTn id="67" dur="500"/>
                                        <p:tgtEl>
                                          <p:spTgt spid="29"/>
                                        </p:tgtEl>
                                      </p:cBhvr>
                                    </p:animEffect>
                                  </p:childTnLst>
                                </p:cTn>
                              </p:par>
                              <p:par>
                                <p:cTn id="68" presetID="22" presetClass="entr" presetSubtype="1"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up)">
                                      <p:cBhvr>
                                        <p:cTn id="70" dur="500"/>
                                        <p:tgtEl>
                                          <p:spTgt spid="31"/>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up)">
                                      <p:cBhvr>
                                        <p:cTn id="73" dur="500"/>
                                        <p:tgtEl>
                                          <p:spTgt spid="32"/>
                                        </p:tgtEl>
                                      </p:cBhvr>
                                    </p:animEffect>
                                  </p:childTnLst>
                                </p:cTn>
                              </p:par>
                              <p:par>
                                <p:cTn id="74" presetID="22" presetClass="entr" presetSubtype="1" fill="hold"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up)">
                                      <p:cBhvr>
                                        <p:cTn id="76" dur="500"/>
                                        <p:tgtEl>
                                          <p:spTgt spid="33"/>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up)">
                                      <p:cBhvr>
                                        <p:cTn id="8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P spid="25" grpId="0" bldLvl="0" animBg="1"/>
      <p:bldP spid="26" grpId="0" bldLvl="0" animBg="1"/>
      <p:bldP spid="29" grpId="0" bldLvl="0" animBg="1"/>
      <p:bldP spid="32" grpId="0" bldLvl="0" animBg="1"/>
      <p:bldP spid="35" grpId="0" bldLvl="0" animBg="1"/>
      <p:bldP spid="15"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4575" y="1463040"/>
            <a:ext cx="4867910" cy="4396740"/>
            <a:chOff x="1675" y="2893"/>
            <a:chExt cx="7666" cy="6924"/>
          </a:xfrm>
        </p:grpSpPr>
        <p:sp>
          <p:nvSpPr>
            <p:cNvPr id="20" name="矩形 19"/>
            <p:cNvSpPr/>
            <p:nvPr>
              <p:custDataLst>
                <p:tags r:id="rId1"/>
              </p:custDataLst>
            </p:nvPr>
          </p:nvSpPr>
          <p:spPr>
            <a:xfrm>
              <a:off x="1675" y="3013"/>
              <a:ext cx="7666" cy="6805"/>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19" name="矩形 18"/>
            <p:cNvSpPr/>
            <p:nvPr>
              <p:custDataLst>
                <p:tags r:id="rId2"/>
              </p:custDataLst>
            </p:nvPr>
          </p:nvSpPr>
          <p:spPr>
            <a:xfrm flipV="1">
              <a:off x="1675" y="2893"/>
              <a:ext cx="7666" cy="121"/>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grpSp>
      <p:sp>
        <p:nvSpPr>
          <p:cNvPr id="12" name="işļîḓe"/>
          <p:cNvSpPr txBox="1"/>
          <p:nvPr/>
        </p:nvSpPr>
        <p:spPr>
          <a:xfrm>
            <a:off x="1063625" y="2116455"/>
            <a:ext cx="5052060" cy="3574415"/>
          </a:xfrm>
          <a:prstGeom prst="rect">
            <a:avLst/>
          </a:prstGeom>
          <a:noFill/>
          <a:ln>
            <a:noFill/>
          </a:ln>
        </p:spPr>
        <p:txBody>
          <a:bodyPr wrap="square" lIns="91440" tIns="45720" rIns="91440" bIns="45720" anchor="ctr" anchorCtr="0">
            <a:noAutofit/>
          </a:bodyPr>
          <a:lstStyle/>
          <a:p>
            <a:pPr lvl="0" indent="406400" algn="l" fontAlgn="auto">
              <a:lnSpc>
                <a:spcPct val="150000"/>
              </a:lnSpc>
              <a:defRPr/>
              <a:extLst>
                <a:ext uri="{35155182-B16C-46BC-9424-99874614C6A1}">
                  <wpsdc:indentchars xmlns:wpsdc="http://www.wps.cn/officeDocument/2017/drawingmlCustomData" val="200" checksum="1740828767"/>
                </a:ext>
              </a:extLst>
            </a:pPr>
            <a:r>
              <a:rPr lang="zh-CN" altLang="en-US" sz="1600" cap="all" dirty="0">
                <a:solidFill>
                  <a:srgbClr val="FF0000"/>
                </a:solidFill>
                <a:cs typeface="+mn-ea"/>
                <a:sym typeface="+mn-lt"/>
              </a:rPr>
              <a:t>是最简单的组织结构形式</a:t>
            </a:r>
            <a:r>
              <a:rPr lang="zh-CN" altLang="en-US" sz="1600" cap="all" dirty="0">
                <a:solidFill>
                  <a:srgbClr val="000000"/>
                </a:solidFill>
                <a:cs typeface="+mn-ea"/>
                <a:sym typeface="+mn-lt"/>
              </a:rPr>
              <a:t>。</a:t>
            </a:r>
            <a:endParaRPr lang="zh-CN" altLang="en-US" sz="1600" cap="all" dirty="0">
              <a:solidFill>
                <a:srgbClr val="000000"/>
              </a:solidFill>
              <a:cs typeface="+mn-ea"/>
              <a:sym typeface="+mn-lt"/>
            </a:endParaRPr>
          </a:p>
          <a:p>
            <a:pPr lvl="0" indent="406400" algn="l" fontAlgn="auto">
              <a:lnSpc>
                <a:spcPct val="150000"/>
              </a:lnSpc>
              <a:defRPr/>
              <a:extLst>
                <a:ext uri="{35155182-B16C-46BC-9424-99874614C6A1}">
                  <wpsdc:indentchars xmlns:wpsdc="http://www.wps.cn/officeDocument/2017/drawingmlCustomData" val="200" checksum="1740828767"/>
                </a:ext>
              </a:extLst>
            </a:pPr>
            <a:r>
              <a:rPr lang="zh-CN" altLang="en-US" sz="1600" cap="all" dirty="0">
                <a:solidFill>
                  <a:srgbClr val="000000"/>
                </a:solidFill>
                <a:cs typeface="+mn-ea"/>
                <a:sym typeface="+mn-lt"/>
              </a:rPr>
              <a:t>从管理最高层到最低层实行</a:t>
            </a:r>
            <a:r>
              <a:rPr lang="zh-CN" altLang="en-US" sz="1600" cap="all" dirty="0">
                <a:solidFill>
                  <a:srgbClr val="FF0000"/>
                </a:solidFill>
                <a:cs typeface="+mn-ea"/>
                <a:sym typeface="+mn-lt"/>
              </a:rPr>
              <a:t>直线垂直领导</a:t>
            </a:r>
            <a:r>
              <a:rPr lang="zh-CN" altLang="en-US" sz="1600" cap="all" dirty="0">
                <a:solidFill>
                  <a:srgbClr val="000000"/>
                </a:solidFill>
                <a:cs typeface="+mn-ea"/>
                <a:sym typeface="+mn-lt"/>
              </a:rPr>
              <a:t>。</a:t>
            </a:r>
            <a:endParaRPr lang="zh-CN" altLang="en-US" sz="1600" cap="all" dirty="0">
              <a:solidFill>
                <a:srgbClr val="000000"/>
              </a:solidFill>
              <a:cs typeface="+mn-ea"/>
              <a:sym typeface="+mn-lt"/>
            </a:endParaRPr>
          </a:p>
          <a:p>
            <a:pPr lvl="0" indent="406400" algn="l" fontAlgn="auto">
              <a:lnSpc>
                <a:spcPct val="150000"/>
              </a:lnSpc>
              <a:defRPr/>
              <a:extLst>
                <a:ext uri="{35155182-B16C-46BC-9424-99874614C6A1}">
                  <wpsdc:indentchars xmlns:wpsdc="http://www.wps.cn/officeDocument/2017/drawingmlCustomData" val="200" checksum="1740828767"/>
                </a:ext>
              </a:extLst>
            </a:pPr>
            <a:r>
              <a:rPr lang="zh-CN" altLang="en-US" sz="1600" cap="all" dirty="0">
                <a:solidFill>
                  <a:srgbClr val="000000"/>
                </a:solidFill>
                <a:cs typeface="+mn-ea"/>
                <a:sym typeface="+mn-lt"/>
              </a:rPr>
              <a:t>要求企业领导者精明能干，具有多种管理专业知识和生产技能。</a:t>
            </a:r>
            <a:endParaRPr lang="zh-CN" altLang="en-US" sz="1600" cap="all" dirty="0">
              <a:solidFill>
                <a:srgbClr val="000000"/>
              </a:solidFill>
              <a:cs typeface="+mn-ea"/>
              <a:sym typeface="+mn-lt"/>
            </a:endParaRPr>
          </a:p>
          <a:p>
            <a:pPr lvl="0" indent="406400" algn="l" fontAlgn="auto">
              <a:lnSpc>
                <a:spcPct val="150000"/>
              </a:lnSpc>
              <a:defRPr/>
              <a:extLst>
                <a:ext uri="{35155182-B16C-46BC-9424-99874614C6A1}">
                  <wpsdc:indentchars xmlns:wpsdc="http://www.wps.cn/officeDocument/2017/drawingmlCustomData" val="200" checksum="1740828767"/>
                </a:ext>
              </a:extLst>
            </a:pPr>
            <a:endParaRPr lang="zh-CN" altLang="en-US" sz="1600" cap="all" dirty="0">
              <a:solidFill>
                <a:srgbClr val="000000"/>
              </a:solidFill>
              <a:cs typeface="+mn-ea"/>
              <a:sym typeface="+mn-lt"/>
            </a:endParaRPr>
          </a:p>
          <a:p>
            <a:pPr lvl="0" indent="406400" algn="l" fontAlgn="auto">
              <a:lnSpc>
                <a:spcPct val="150000"/>
              </a:lnSpc>
              <a:defRPr/>
              <a:extLst>
                <a:ext uri="{35155182-B16C-46BC-9424-99874614C6A1}">
                  <wpsdc:indentchars xmlns:wpsdc="http://www.wps.cn/officeDocument/2017/drawingmlCustomData" val="200" checksum="1740828767"/>
                </a:ext>
              </a:extLst>
            </a:pPr>
            <a:r>
              <a:rPr lang="zh-CN" altLang="en-US" sz="1600" cap="all" dirty="0">
                <a:solidFill>
                  <a:srgbClr val="FF0000"/>
                </a:solidFill>
                <a:cs typeface="+mn-ea"/>
                <a:sym typeface="+mn-lt"/>
              </a:rPr>
              <a:t>优点</a:t>
            </a:r>
            <a:r>
              <a:rPr lang="zh-CN" altLang="en-US" sz="1600" cap="all" dirty="0">
                <a:solidFill>
                  <a:srgbClr val="000000"/>
                </a:solidFill>
                <a:cs typeface="+mn-ea"/>
                <a:sym typeface="+mn-lt"/>
              </a:rPr>
              <a:t>：沟通迅速，指挥统一，责任明确。</a:t>
            </a:r>
            <a:endParaRPr lang="zh-CN" altLang="en-US" sz="1600" cap="all" dirty="0">
              <a:solidFill>
                <a:srgbClr val="000000"/>
              </a:solidFill>
              <a:cs typeface="+mn-ea"/>
              <a:sym typeface="+mn-lt"/>
            </a:endParaRPr>
          </a:p>
          <a:p>
            <a:pPr lvl="0" indent="406400" algn="l" fontAlgn="auto">
              <a:lnSpc>
                <a:spcPct val="150000"/>
              </a:lnSpc>
              <a:defRPr/>
              <a:extLst>
                <a:ext uri="{35155182-B16C-46BC-9424-99874614C6A1}">
                  <wpsdc:indentchars xmlns:wpsdc="http://www.wps.cn/officeDocument/2017/drawingmlCustomData" val="200" checksum="1740828767"/>
                </a:ext>
              </a:extLst>
            </a:pPr>
            <a:r>
              <a:rPr lang="zh-CN" altLang="en-US" sz="1600" cap="all" dirty="0">
                <a:solidFill>
                  <a:srgbClr val="FF0000"/>
                </a:solidFill>
                <a:cs typeface="+mn-ea"/>
                <a:sym typeface="+mn-lt"/>
              </a:rPr>
              <a:t>缺点</a:t>
            </a:r>
            <a:r>
              <a:rPr lang="zh-CN" altLang="en-US" sz="1600" cap="all" dirty="0">
                <a:solidFill>
                  <a:srgbClr val="000000"/>
                </a:solidFill>
                <a:cs typeface="+mn-ea"/>
                <a:sym typeface="+mn-lt"/>
              </a:rPr>
              <a:t>：管理者负担过重，难以胜任复杂工作。</a:t>
            </a:r>
            <a:endParaRPr lang="zh-CN" altLang="en-US" sz="1600" cap="all" dirty="0">
              <a:solidFill>
                <a:srgbClr val="000000"/>
              </a:solidFill>
              <a:cs typeface="+mn-ea"/>
              <a:sym typeface="+mn-lt"/>
            </a:endParaRPr>
          </a:p>
          <a:p>
            <a:pPr lvl="0" indent="406400" algn="l" fontAlgn="auto">
              <a:lnSpc>
                <a:spcPct val="150000"/>
              </a:lnSpc>
              <a:defRPr/>
              <a:extLst>
                <a:ext uri="{35155182-B16C-46BC-9424-99874614C6A1}">
                  <wpsdc:indentchars xmlns:wpsdc="http://www.wps.cn/officeDocument/2017/drawingmlCustomData" val="200" checksum="1740828767"/>
                </a:ext>
              </a:extLst>
            </a:pPr>
            <a:r>
              <a:rPr lang="zh-CN" altLang="en-US" sz="1600" cap="all" dirty="0">
                <a:solidFill>
                  <a:srgbClr val="FF0000"/>
                </a:solidFill>
                <a:cs typeface="+mn-ea"/>
                <a:sym typeface="+mn-lt"/>
              </a:rPr>
              <a:t>适用范围</a:t>
            </a:r>
            <a:r>
              <a:rPr lang="zh-CN" altLang="en-US" sz="1600" cap="all" dirty="0">
                <a:solidFill>
                  <a:srgbClr val="000000"/>
                </a:solidFill>
                <a:cs typeface="+mn-ea"/>
                <a:sym typeface="+mn-lt"/>
              </a:rPr>
              <a:t>：主要适用于没有必要按职能实行专业化管理的小型组织或现场的作业管理。</a:t>
            </a:r>
            <a:endParaRPr lang="zh-CN" altLang="en-US" sz="1600" cap="all" dirty="0">
              <a:solidFill>
                <a:srgbClr val="000000"/>
              </a:solidFill>
              <a:cs typeface="+mn-ea"/>
              <a:sym typeface="+mn-lt"/>
            </a:endParaRPr>
          </a:p>
          <a:p>
            <a:pPr lvl="0" indent="406400" algn="l" fontAlgn="auto">
              <a:lnSpc>
                <a:spcPct val="150000"/>
              </a:lnSpc>
              <a:defRPr/>
              <a:extLst>
                <a:ext uri="{35155182-B16C-46BC-9424-99874614C6A1}">
                  <wpsdc:indentchars xmlns:wpsdc="http://www.wps.cn/officeDocument/2017/drawingmlCustomData" val="200" checksum="1740828767"/>
                </a:ext>
              </a:extLst>
            </a:pPr>
            <a:endParaRPr lang="zh-CN" altLang="en-US" sz="1600" cap="all" dirty="0">
              <a:solidFill>
                <a:srgbClr val="000000"/>
              </a:solidFill>
              <a:cs typeface="+mn-ea"/>
              <a:sym typeface="+mn-lt"/>
            </a:endParaRPr>
          </a:p>
        </p:txBody>
      </p:sp>
      <p:sp>
        <p:nvSpPr>
          <p:cNvPr id="34" name="01"/>
          <p:cNvSpPr>
            <a:spLocks noChangeAspect="1"/>
          </p:cNvSpPr>
          <p:nvPr>
            <p:custDataLst>
              <p:tags r:id="rId3"/>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56172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直线制组织结构</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59" name="图片 58"/>
          <p:cNvPicPr/>
          <p:nvPr/>
        </p:nvPicPr>
        <p:blipFill>
          <a:blip r:embed="rId4"/>
        </p:blipFill>
        <p:spPr>
          <a:xfrm>
            <a:off x="6047740" y="2300605"/>
            <a:ext cx="4981575" cy="272161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702945" y="1303020"/>
            <a:ext cx="3308350" cy="493141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12" name="işļîḓe"/>
          <p:cNvSpPr txBox="1"/>
          <p:nvPr/>
        </p:nvSpPr>
        <p:spPr>
          <a:xfrm>
            <a:off x="702945" y="1516380"/>
            <a:ext cx="3148965" cy="4124325"/>
          </a:xfrm>
          <a:prstGeom prst="rect">
            <a:avLst/>
          </a:prstGeom>
          <a:noFill/>
          <a:ln>
            <a:noFill/>
          </a:ln>
        </p:spPr>
        <p:txBody>
          <a:bodyPr wrap="square" lIns="91440" tIns="45720" rIns="91440" bIns="45720" anchor="ctr" anchorCtr="0">
            <a:noAutofit/>
          </a:bodyPr>
          <a:lstStyle/>
          <a:p>
            <a:pPr lvl="0" indent="406400" algn="l">
              <a:lnSpc>
                <a:spcPct val="150000"/>
              </a:lnSpc>
              <a:buClrTx/>
              <a:buSzTx/>
              <a:buFontTx/>
              <a:defRPr/>
              <a:extLst>
                <a:ext uri="{35155182-B16C-46BC-9424-99874614C6A1}">
                  <wpsdc:indentchars xmlns:wpsdc="http://www.wps.cn/officeDocument/2017/drawingmlCustomData" val="200" checksum="1740828767"/>
                </a:ext>
              </a:extLst>
            </a:pPr>
            <a:r>
              <a:rPr lang="zh-CN" altLang="en-US" sz="1600" cap="all" dirty="0">
                <a:solidFill>
                  <a:srgbClr val="000000"/>
                </a:solidFill>
                <a:cs typeface="+mn-ea"/>
                <a:sym typeface="+mn-lt"/>
              </a:rPr>
              <a:t>指在高层管理者之下按职能来划分部门，各个部门各司其职，在自己的职权范围内向下级下达指令，实行分工协作的一种组织结构形式。</a:t>
            </a:r>
            <a:endParaRPr lang="zh-CN" altLang="en-US" sz="1600" cap="all" dirty="0">
              <a:solidFill>
                <a:srgbClr val="000000"/>
              </a:solidFill>
              <a:cs typeface="+mn-ea"/>
              <a:sym typeface="+mn-lt"/>
            </a:endParaRPr>
          </a:p>
          <a:p>
            <a:pPr lvl="0" indent="406400" algn="l">
              <a:lnSpc>
                <a:spcPct val="150000"/>
              </a:lnSpc>
              <a:buClrTx/>
              <a:buSzTx/>
              <a:buFontTx/>
              <a:defRPr/>
              <a:extLst>
                <a:ext uri="{35155182-B16C-46BC-9424-99874614C6A1}">
                  <wpsdc:indentchars xmlns:wpsdc="http://www.wps.cn/officeDocument/2017/drawingmlCustomData" val="200" checksum="1740828767"/>
                </a:ext>
              </a:extLst>
            </a:pPr>
            <a:endParaRPr lang="zh-CN" altLang="en-US" sz="1600" cap="all" dirty="0">
              <a:solidFill>
                <a:srgbClr val="000000"/>
              </a:solidFill>
              <a:cs typeface="+mn-ea"/>
              <a:sym typeface="+mn-lt"/>
            </a:endParaRPr>
          </a:p>
          <a:p>
            <a:pPr lvl="0" indent="406400" algn="l">
              <a:lnSpc>
                <a:spcPct val="150000"/>
              </a:lnSpc>
              <a:buClrTx/>
              <a:buSzTx/>
              <a:buFontTx/>
              <a:defRPr/>
              <a:extLst>
                <a:ext uri="{35155182-B16C-46BC-9424-99874614C6A1}">
                  <wpsdc:indentchars xmlns:wpsdc="http://www.wps.cn/officeDocument/2017/drawingmlCustomData" val="200" checksum="1740828767"/>
                </a:ext>
              </a:extLst>
            </a:pPr>
            <a:r>
              <a:rPr lang="zh-CN" altLang="en-US" sz="1600" cap="all" dirty="0">
                <a:solidFill>
                  <a:srgbClr val="FF0000"/>
                </a:solidFill>
                <a:cs typeface="+mn-ea"/>
                <a:sym typeface="+mn-lt"/>
              </a:rPr>
              <a:t>优点</a:t>
            </a:r>
            <a:r>
              <a:rPr lang="zh-CN" altLang="en-US" sz="1600" cap="all" dirty="0">
                <a:solidFill>
                  <a:srgbClr val="000000"/>
                </a:solidFill>
                <a:cs typeface="+mn-ea"/>
                <a:sym typeface="+mn-lt"/>
              </a:rPr>
              <a:t>：分工较细，有利于专业管理职能的充分发挥。</a:t>
            </a:r>
            <a:endParaRPr lang="zh-CN" altLang="en-US" sz="1600" cap="all" dirty="0">
              <a:solidFill>
                <a:srgbClr val="000000"/>
              </a:solidFill>
              <a:cs typeface="+mn-ea"/>
              <a:sym typeface="+mn-lt"/>
            </a:endParaRPr>
          </a:p>
          <a:p>
            <a:pPr lvl="0" indent="406400" algn="l">
              <a:lnSpc>
                <a:spcPct val="150000"/>
              </a:lnSpc>
              <a:buClrTx/>
              <a:buSzTx/>
              <a:buFontTx/>
              <a:defRPr/>
              <a:extLst>
                <a:ext uri="{35155182-B16C-46BC-9424-99874614C6A1}">
                  <wpsdc:indentchars xmlns:wpsdc="http://www.wps.cn/officeDocument/2017/drawingmlCustomData" val="200" checksum="1740828767"/>
                </a:ext>
              </a:extLst>
            </a:pPr>
            <a:r>
              <a:rPr lang="zh-CN" altLang="en-US" sz="1600" cap="all" dirty="0">
                <a:solidFill>
                  <a:srgbClr val="FF0000"/>
                </a:solidFill>
                <a:cs typeface="+mn-ea"/>
                <a:sym typeface="+mn-lt"/>
              </a:rPr>
              <a:t>缺点</a:t>
            </a:r>
            <a:r>
              <a:rPr lang="zh-CN" altLang="en-US" sz="1600" cap="all" dirty="0">
                <a:solidFill>
                  <a:srgbClr val="000000"/>
                </a:solidFill>
                <a:cs typeface="+mn-ea"/>
                <a:sym typeface="+mn-lt"/>
              </a:rPr>
              <a:t>：部门之间的协调性差，不利于统一指挥。</a:t>
            </a:r>
            <a:endParaRPr lang="zh-CN" altLang="en-US" sz="1600" cap="all" dirty="0">
              <a:solidFill>
                <a:srgbClr val="000000"/>
              </a:solidFill>
              <a:cs typeface="+mn-ea"/>
              <a:sym typeface="+mn-lt"/>
            </a:endParaRPr>
          </a:p>
          <a:p>
            <a:pPr lvl="0" indent="406400" algn="l">
              <a:lnSpc>
                <a:spcPct val="150000"/>
              </a:lnSpc>
              <a:buClrTx/>
              <a:buSzTx/>
              <a:buFontTx/>
              <a:defRPr/>
              <a:extLst>
                <a:ext uri="{35155182-B16C-46BC-9424-99874614C6A1}">
                  <wpsdc:indentchars xmlns:wpsdc="http://www.wps.cn/officeDocument/2017/drawingmlCustomData" val="200" checksum="1740828767"/>
                </a:ext>
              </a:extLst>
            </a:pPr>
            <a:r>
              <a:rPr lang="zh-CN" altLang="en-US" sz="1600" cap="all" dirty="0">
                <a:solidFill>
                  <a:srgbClr val="FF0000"/>
                </a:solidFill>
                <a:cs typeface="+mn-ea"/>
                <a:sym typeface="+mn-lt"/>
              </a:rPr>
              <a:t>适用范围</a:t>
            </a:r>
            <a:r>
              <a:rPr lang="zh-CN" altLang="en-US" sz="1600" cap="all" dirty="0">
                <a:solidFill>
                  <a:srgbClr val="000000"/>
                </a:solidFill>
                <a:cs typeface="+mn-ea"/>
                <a:sym typeface="+mn-lt"/>
              </a:rPr>
              <a:t>：比较适用于中小型企业，大型企业一般不采用。</a:t>
            </a:r>
            <a:endParaRPr lang="zh-CN" altLang="en-US" sz="1600" cap="all" dirty="0">
              <a:solidFill>
                <a:srgbClr val="000000"/>
              </a:solidFill>
              <a:cs typeface="+mn-ea"/>
              <a:sym typeface="+mn-lt"/>
            </a:endParaRPr>
          </a:p>
        </p:txBody>
      </p:sp>
      <p:sp>
        <p:nvSpPr>
          <p:cNvPr id="34"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56172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职能制组织结构</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p:nvPr/>
        </p:nvPicPr>
        <p:blipFill>
          <a:blip r:embed="rId3"/>
        </p:blipFill>
        <p:spPr>
          <a:xfrm>
            <a:off x="4397693" y="1516063"/>
            <a:ext cx="6962775" cy="4124325"/>
          </a:xfrm>
          <a:prstGeom prst="rect">
            <a:avLst/>
          </a:prstGeom>
        </p:spPr>
      </p:pic>
      <p:sp>
        <p:nvSpPr>
          <p:cNvPr id="19" name="矩形 18"/>
          <p:cNvSpPr/>
          <p:nvPr>
            <p:custDataLst>
              <p:tags r:id="rId4"/>
            </p:custDataLst>
          </p:nvPr>
        </p:nvSpPr>
        <p:spPr>
          <a:xfrm flipV="1">
            <a:off x="702945" y="1226820"/>
            <a:ext cx="3308350" cy="7620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702945" y="1303020"/>
            <a:ext cx="5721985" cy="5144135"/>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12" name="işļîḓe"/>
          <p:cNvSpPr txBox="1"/>
          <p:nvPr/>
        </p:nvSpPr>
        <p:spPr>
          <a:xfrm>
            <a:off x="782320" y="1534795"/>
            <a:ext cx="5563870" cy="4573905"/>
          </a:xfrm>
          <a:prstGeom prst="rect">
            <a:avLst/>
          </a:prstGeom>
          <a:noFill/>
          <a:ln>
            <a:noFill/>
          </a:ln>
        </p:spPr>
        <p:txBody>
          <a:bodyPr wrap="square" lIns="91440" tIns="45720" rIns="91440" bIns="45720" anchor="ctr" anchorCtr="0">
            <a:noAutofit/>
          </a:bodyPr>
          <a:lstStyle/>
          <a:p>
            <a:pPr lvl="0" indent="406400" algn="l">
              <a:lnSpc>
                <a:spcPct val="150000"/>
              </a:lnSpc>
              <a:buClrTx/>
              <a:buSzTx/>
              <a:buFontTx/>
              <a:defRPr/>
              <a:extLst>
                <a:ext uri="{35155182-B16C-46BC-9424-99874614C6A1}">
                  <wpsdc:indentchars xmlns:wpsdc="http://www.wps.cn/officeDocument/2017/drawingmlCustomData" val="200" checksum="1740828767"/>
                </a:ext>
              </a:extLst>
            </a:pPr>
            <a:r>
              <a:rPr lang="zh-CN" altLang="en-US" sz="1600" cap="all" dirty="0">
                <a:solidFill>
                  <a:srgbClr val="000000"/>
                </a:solidFill>
                <a:cs typeface="+mn-ea"/>
                <a:sym typeface="+mn-lt"/>
              </a:rPr>
              <a:t>将直线制与职能制结合起来</a:t>
            </a:r>
            <a:r>
              <a:rPr lang="zh-CN" altLang="en-US" sz="1600" cap="all" dirty="0">
                <a:solidFill>
                  <a:srgbClr val="000000"/>
                </a:solidFill>
                <a:cs typeface="+mn-ea"/>
                <a:sym typeface="+mn-lt"/>
              </a:rPr>
              <a:t>；</a:t>
            </a:r>
            <a:r>
              <a:rPr lang="zh-CN" altLang="en-US" sz="1600" cap="all" dirty="0">
                <a:solidFill>
                  <a:srgbClr val="000000"/>
                </a:solidFill>
                <a:cs typeface="+mn-ea"/>
                <a:sym typeface="+mn-lt"/>
              </a:rPr>
              <a:t>以直线制为基础，在各级行政负责人之下设置相应的职能部门作为该主管人员的参谋，实行主管人员统一指挥与职能部门参谋、指导相结合</a:t>
            </a:r>
            <a:r>
              <a:rPr lang="zh-CN" altLang="en-US" sz="1600" cap="all" dirty="0">
                <a:solidFill>
                  <a:srgbClr val="000000"/>
                </a:solidFill>
                <a:cs typeface="+mn-ea"/>
                <a:sym typeface="+mn-lt"/>
              </a:rPr>
              <a:t>；</a:t>
            </a:r>
            <a:r>
              <a:rPr lang="zh-CN" altLang="en-US" sz="1600" cap="all" dirty="0">
                <a:solidFill>
                  <a:srgbClr val="000000"/>
                </a:solidFill>
                <a:cs typeface="+mn-ea"/>
                <a:sym typeface="+mn-lt"/>
              </a:rPr>
              <a:t>是现实中</a:t>
            </a:r>
            <a:r>
              <a:rPr lang="zh-CN" altLang="en-US" sz="1600" cap="all" dirty="0">
                <a:solidFill>
                  <a:srgbClr val="FF0000"/>
                </a:solidFill>
                <a:cs typeface="+mn-ea"/>
                <a:sym typeface="+mn-lt"/>
              </a:rPr>
              <a:t>运用得最为广泛</a:t>
            </a:r>
            <a:r>
              <a:rPr lang="zh-CN" altLang="en-US" sz="1600" cap="all" dirty="0">
                <a:solidFill>
                  <a:srgbClr val="000000"/>
                </a:solidFill>
                <a:cs typeface="+mn-ea"/>
                <a:sym typeface="+mn-lt"/>
              </a:rPr>
              <a:t>的一种组织形态。</a:t>
            </a:r>
            <a:endParaRPr lang="zh-CN" altLang="en-US" sz="1600" cap="all" dirty="0">
              <a:solidFill>
                <a:srgbClr val="000000"/>
              </a:solidFill>
              <a:cs typeface="+mn-ea"/>
              <a:sym typeface="+mn-lt"/>
            </a:endParaRPr>
          </a:p>
          <a:p>
            <a:pPr lvl="0" indent="406400" algn="l">
              <a:lnSpc>
                <a:spcPct val="150000"/>
              </a:lnSpc>
              <a:buClrTx/>
              <a:buSzTx/>
              <a:buFontTx/>
              <a:defRPr/>
              <a:extLst>
                <a:ext uri="{35155182-B16C-46BC-9424-99874614C6A1}">
                  <wpsdc:indentchars xmlns:wpsdc="http://www.wps.cn/officeDocument/2017/drawingmlCustomData" val="200" checksum="1740828767"/>
                </a:ext>
              </a:extLst>
            </a:pPr>
            <a:r>
              <a:rPr lang="zh-CN" altLang="en-US" sz="1600" cap="all" dirty="0">
                <a:solidFill>
                  <a:srgbClr val="FF0000"/>
                </a:solidFill>
                <a:cs typeface="+mn-ea"/>
                <a:sym typeface="+mn-lt"/>
              </a:rPr>
              <a:t>优点</a:t>
            </a:r>
            <a:r>
              <a:rPr lang="zh-CN" altLang="en-US" sz="1600" cap="all" dirty="0">
                <a:solidFill>
                  <a:srgbClr val="000000"/>
                </a:solidFill>
                <a:cs typeface="+mn-ea"/>
                <a:sym typeface="+mn-lt"/>
              </a:rPr>
              <a:t>：既保证了企业的统一指挥，又有利于强化专业化管理，提高了管理效率。</a:t>
            </a:r>
            <a:endParaRPr lang="zh-CN" altLang="en-US" sz="1600" cap="all" dirty="0">
              <a:solidFill>
                <a:srgbClr val="000000"/>
              </a:solidFill>
              <a:cs typeface="+mn-ea"/>
              <a:sym typeface="+mn-lt"/>
            </a:endParaRPr>
          </a:p>
          <a:p>
            <a:pPr lvl="0" indent="406400" algn="l">
              <a:lnSpc>
                <a:spcPct val="150000"/>
              </a:lnSpc>
              <a:buClrTx/>
              <a:buSzTx/>
              <a:buFontTx/>
              <a:defRPr/>
              <a:extLst>
                <a:ext uri="{35155182-B16C-46BC-9424-99874614C6A1}">
                  <wpsdc:indentchars xmlns:wpsdc="http://www.wps.cn/officeDocument/2017/drawingmlCustomData" val="200" checksum="1740828767"/>
                </a:ext>
              </a:extLst>
            </a:pPr>
            <a:r>
              <a:rPr lang="zh-CN" altLang="en-US" sz="1600" cap="all" dirty="0">
                <a:solidFill>
                  <a:srgbClr val="FF0000"/>
                </a:solidFill>
                <a:cs typeface="+mn-ea"/>
                <a:sym typeface="+mn-lt"/>
              </a:rPr>
              <a:t>缺点</a:t>
            </a:r>
            <a:r>
              <a:rPr lang="zh-CN" altLang="en-US" sz="1600" cap="all" dirty="0">
                <a:solidFill>
                  <a:srgbClr val="000000"/>
                </a:solidFill>
                <a:cs typeface="+mn-ea"/>
                <a:sym typeface="+mn-lt"/>
              </a:rPr>
              <a:t>：职能部门之间横向联系较差，矛盾较多，上层主管人员的协调工作量大；难以从组织内部培养熟悉全面情况的管理人才；系统刚性大，适应性差，容易因循守旧，对新情况不易及时作出反应。</a:t>
            </a:r>
            <a:endParaRPr lang="zh-CN" altLang="en-US" sz="1600" cap="all" dirty="0">
              <a:solidFill>
                <a:srgbClr val="000000"/>
              </a:solidFill>
              <a:cs typeface="+mn-ea"/>
              <a:sym typeface="+mn-lt"/>
            </a:endParaRPr>
          </a:p>
          <a:p>
            <a:pPr lvl="0" indent="406400" algn="l">
              <a:lnSpc>
                <a:spcPct val="150000"/>
              </a:lnSpc>
              <a:buClrTx/>
              <a:buSzTx/>
              <a:buFontTx/>
              <a:defRPr/>
              <a:extLst>
                <a:ext uri="{35155182-B16C-46BC-9424-99874614C6A1}">
                  <wpsdc:indentchars xmlns:wpsdc="http://www.wps.cn/officeDocument/2017/drawingmlCustomData" val="200" checksum="1740828767"/>
                </a:ext>
              </a:extLst>
            </a:pPr>
            <a:r>
              <a:rPr lang="zh-CN" altLang="en-US" sz="1600" cap="all" dirty="0">
                <a:solidFill>
                  <a:srgbClr val="FF0000"/>
                </a:solidFill>
                <a:cs typeface="+mn-ea"/>
                <a:sym typeface="+mn-lt"/>
              </a:rPr>
              <a:t>适用范围</a:t>
            </a:r>
            <a:r>
              <a:rPr lang="zh-CN" altLang="en-US" sz="1600" cap="all" dirty="0">
                <a:solidFill>
                  <a:srgbClr val="000000"/>
                </a:solidFill>
                <a:cs typeface="+mn-ea"/>
                <a:sym typeface="+mn-lt"/>
              </a:rPr>
              <a:t>：较为普遍，我国大部分机关、学校、医院、企业等采用直线职能制的结构。</a:t>
            </a:r>
            <a:endParaRPr lang="zh-CN" altLang="en-US" sz="1600" cap="all" dirty="0">
              <a:solidFill>
                <a:srgbClr val="000000"/>
              </a:solidFill>
              <a:cs typeface="+mn-ea"/>
              <a:sym typeface="+mn-lt"/>
            </a:endParaRPr>
          </a:p>
        </p:txBody>
      </p:sp>
      <p:sp>
        <p:nvSpPr>
          <p:cNvPr id="34"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56172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直线职能制组织结构</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3" name="图片 2"/>
          <p:cNvPicPr/>
          <p:nvPr/>
        </p:nvPicPr>
        <p:blipFill>
          <a:blip r:embed="rId3"/>
          <a:srcRect r="3449"/>
        </p:blipFill>
        <p:spPr>
          <a:xfrm>
            <a:off x="6758940" y="1980565"/>
            <a:ext cx="4823460" cy="3683000"/>
          </a:xfrm>
          <a:prstGeom prst="rect">
            <a:avLst/>
          </a:prstGeom>
        </p:spPr>
      </p:pic>
      <p:sp>
        <p:nvSpPr>
          <p:cNvPr id="19" name="矩形 18"/>
          <p:cNvSpPr/>
          <p:nvPr>
            <p:custDataLst>
              <p:tags r:id="rId4"/>
            </p:custDataLst>
          </p:nvPr>
        </p:nvSpPr>
        <p:spPr>
          <a:xfrm flipV="1">
            <a:off x="702945" y="1226820"/>
            <a:ext cx="5721985" cy="77470"/>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702945" y="1303020"/>
            <a:ext cx="4047490" cy="5144135"/>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12" name="işļîḓe"/>
          <p:cNvSpPr txBox="1"/>
          <p:nvPr/>
        </p:nvSpPr>
        <p:spPr>
          <a:xfrm>
            <a:off x="702945" y="1456690"/>
            <a:ext cx="3956050" cy="4573905"/>
          </a:xfrm>
          <a:prstGeom prst="rect">
            <a:avLst/>
          </a:prstGeom>
          <a:noFill/>
          <a:ln>
            <a:noFill/>
          </a:ln>
        </p:spPr>
        <p:txBody>
          <a:bodyPr wrap="square" lIns="91440" tIns="45720" rIns="91440" bIns="45720" anchor="ctr" anchorCtr="0">
            <a:noAutofit/>
          </a:bodyPr>
          <a:lstStyle/>
          <a:p>
            <a:pPr lvl="0" indent="304800" algn="l">
              <a:lnSpc>
                <a:spcPct val="150000"/>
              </a:lnSpc>
              <a:buClrTx/>
              <a:buSzTx/>
              <a:buFontTx/>
              <a:defRPr/>
            </a:pPr>
            <a:r>
              <a:rPr lang="zh-CN" altLang="en-US" sz="1600" cap="all" dirty="0">
                <a:solidFill>
                  <a:schemeClr val="tx1"/>
                </a:solidFill>
                <a:cs typeface="+mn-ea"/>
                <a:sym typeface="+mn-lt"/>
              </a:rPr>
              <a:t>是</a:t>
            </a:r>
            <a:r>
              <a:rPr lang="zh-CN" altLang="en-US" sz="1600" cap="all" dirty="0">
                <a:solidFill>
                  <a:srgbClr val="FF0000"/>
                </a:solidFill>
                <a:cs typeface="+mn-ea"/>
                <a:sym typeface="+mn-lt"/>
              </a:rPr>
              <a:t>分权制</a:t>
            </a:r>
            <a:r>
              <a:rPr lang="zh-CN" altLang="en-US" sz="1600" cap="all" dirty="0">
                <a:solidFill>
                  <a:srgbClr val="000000"/>
                </a:solidFill>
                <a:cs typeface="+mn-ea"/>
                <a:sym typeface="+mn-lt"/>
              </a:rPr>
              <a:t>的组织结构形式；指在公司总部下增设一层独立经营的“事业部”，实行</a:t>
            </a:r>
            <a:r>
              <a:rPr lang="zh-CN" altLang="en-US" sz="1600" cap="all" dirty="0">
                <a:solidFill>
                  <a:srgbClr val="FF0000"/>
                </a:solidFill>
                <a:cs typeface="+mn-ea"/>
                <a:sym typeface="+mn-lt"/>
              </a:rPr>
              <a:t>公司统一政策、事业部独立经营</a:t>
            </a:r>
            <a:r>
              <a:rPr lang="zh-CN" altLang="en-US" sz="1600" cap="all" dirty="0">
                <a:solidFill>
                  <a:srgbClr val="000000"/>
                </a:solidFill>
                <a:cs typeface="+mn-ea"/>
                <a:sym typeface="+mn-lt"/>
              </a:rPr>
              <a:t>的一种体制。</a:t>
            </a:r>
            <a:endParaRPr lang="zh-CN" altLang="en-US" sz="1600" cap="all" dirty="0">
              <a:solidFill>
                <a:srgbClr val="000000"/>
              </a:solidFill>
              <a:cs typeface="+mn-ea"/>
              <a:sym typeface="+mn-lt"/>
            </a:endParaRPr>
          </a:p>
          <a:p>
            <a:pPr lvl="0" indent="304800" algn="l">
              <a:lnSpc>
                <a:spcPct val="150000"/>
              </a:lnSpc>
              <a:buClrTx/>
              <a:buSzTx/>
              <a:buFontTx/>
              <a:defRPr/>
            </a:pPr>
            <a:r>
              <a:rPr lang="zh-CN" altLang="en-US" sz="1600" cap="all" dirty="0">
                <a:solidFill>
                  <a:srgbClr val="FF0000"/>
                </a:solidFill>
                <a:cs typeface="+mn-ea"/>
                <a:sym typeface="+mn-lt"/>
              </a:rPr>
              <a:t>优点</a:t>
            </a:r>
            <a:r>
              <a:rPr lang="zh-CN" altLang="en-US" sz="1600" cap="all" dirty="0">
                <a:solidFill>
                  <a:srgbClr val="000000"/>
                </a:solidFill>
                <a:cs typeface="+mn-ea"/>
                <a:sym typeface="+mn-lt"/>
              </a:rPr>
              <a:t>：有利于发挥事业部的积极性、主动性，更好地适应市场；公司高层集中思考战略问题；有利于培养综合管理人员。</a:t>
            </a:r>
            <a:endParaRPr lang="zh-CN" altLang="en-US" sz="1600" cap="all" dirty="0">
              <a:solidFill>
                <a:srgbClr val="000000"/>
              </a:solidFill>
              <a:cs typeface="+mn-ea"/>
              <a:sym typeface="+mn-lt"/>
            </a:endParaRPr>
          </a:p>
          <a:p>
            <a:pPr lvl="0" indent="304800" algn="l">
              <a:lnSpc>
                <a:spcPct val="150000"/>
              </a:lnSpc>
              <a:buClrTx/>
              <a:buSzTx/>
              <a:buFontTx/>
              <a:defRPr/>
            </a:pPr>
            <a:r>
              <a:rPr lang="zh-CN" altLang="en-US" sz="1600" cap="all" dirty="0">
                <a:solidFill>
                  <a:srgbClr val="FF0000"/>
                </a:solidFill>
                <a:cs typeface="+mn-ea"/>
                <a:sym typeface="+mn-lt"/>
              </a:rPr>
              <a:t>缺点</a:t>
            </a:r>
            <a:r>
              <a:rPr lang="zh-CN" altLang="en-US" sz="1600" cap="all" dirty="0">
                <a:solidFill>
                  <a:srgbClr val="000000"/>
                </a:solidFill>
                <a:cs typeface="+mn-ea"/>
                <a:sym typeface="+mn-lt"/>
              </a:rPr>
              <a:t>：存在分权带来的不足，即指挥不灵、机构重叠，管理成本较高。</a:t>
            </a:r>
            <a:endParaRPr lang="zh-CN" altLang="en-US" sz="1600" cap="all" dirty="0">
              <a:solidFill>
                <a:srgbClr val="000000"/>
              </a:solidFill>
              <a:cs typeface="+mn-ea"/>
              <a:sym typeface="+mn-lt"/>
            </a:endParaRPr>
          </a:p>
          <a:p>
            <a:pPr lvl="0" indent="304800" algn="l">
              <a:lnSpc>
                <a:spcPct val="150000"/>
              </a:lnSpc>
              <a:buClrTx/>
              <a:buSzTx/>
              <a:buFontTx/>
              <a:defRPr/>
            </a:pPr>
            <a:r>
              <a:rPr lang="zh-CN" altLang="en-US" sz="1600" cap="all" dirty="0">
                <a:solidFill>
                  <a:srgbClr val="FF0000"/>
                </a:solidFill>
                <a:cs typeface="+mn-ea"/>
                <a:sym typeface="+mn-lt"/>
              </a:rPr>
              <a:t>适用范围</a:t>
            </a:r>
            <a:r>
              <a:rPr lang="zh-CN" altLang="en-US" sz="1600" cap="all" dirty="0">
                <a:solidFill>
                  <a:srgbClr val="000000"/>
                </a:solidFill>
                <a:cs typeface="+mn-ea"/>
                <a:sym typeface="+mn-lt"/>
              </a:rPr>
              <a:t>：适用于规模较大的组织。</a:t>
            </a:r>
            <a:endParaRPr lang="zh-CN" altLang="en-US" sz="1600" cap="all" dirty="0">
              <a:solidFill>
                <a:srgbClr val="000000"/>
              </a:solidFill>
              <a:cs typeface="+mn-ea"/>
              <a:sym typeface="+mn-lt"/>
            </a:endParaRPr>
          </a:p>
        </p:txBody>
      </p:sp>
      <p:sp>
        <p:nvSpPr>
          <p:cNvPr id="34"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56172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事业部制组织结构</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9" name="矩形 18"/>
          <p:cNvSpPr/>
          <p:nvPr>
            <p:custDataLst>
              <p:tags r:id="rId3"/>
            </p:custDataLst>
          </p:nvPr>
        </p:nvSpPr>
        <p:spPr>
          <a:xfrm flipV="1">
            <a:off x="702945" y="1226820"/>
            <a:ext cx="4047490" cy="76835"/>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pic>
        <p:nvPicPr>
          <p:cNvPr id="2" name="图片 1"/>
          <p:cNvPicPr/>
          <p:nvPr>
            <p:custDataLst>
              <p:tags r:id="rId4"/>
            </p:custDataLst>
          </p:nvPr>
        </p:nvPicPr>
        <p:blipFill>
          <a:blip r:embed="rId5"/>
          <a:srcRect t="2196" r="2595" b="3287"/>
        </p:blipFill>
        <p:spPr>
          <a:xfrm>
            <a:off x="4972050" y="1303655"/>
            <a:ext cx="6441440" cy="485965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custDataLst>
              <p:tags r:id="rId1"/>
            </p:custDataLst>
          </p:nvPr>
        </p:nvSpPr>
        <p:spPr>
          <a:xfrm flipV="1">
            <a:off x="702945" y="1226820"/>
            <a:ext cx="5025390" cy="76835"/>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20" name="矩形 19"/>
          <p:cNvSpPr/>
          <p:nvPr>
            <p:custDataLst>
              <p:tags r:id="rId2"/>
            </p:custDataLst>
          </p:nvPr>
        </p:nvSpPr>
        <p:spPr>
          <a:xfrm>
            <a:off x="702945" y="1303020"/>
            <a:ext cx="5025390" cy="49491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12" name="işļîḓe"/>
          <p:cNvSpPr txBox="1"/>
          <p:nvPr/>
        </p:nvSpPr>
        <p:spPr>
          <a:xfrm>
            <a:off x="964565" y="1908175"/>
            <a:ext cx="4632325" cy="3546475"/>
          </a:xfrm>
          <a:prstGeom prst="rect">
            <a:avLst/>
          </a:prstGeom>
          <a:noFill/>
          <a:ln>
            <a:noFill/>
          </a:ln>
        </p:spPr>
        <p:txBody>
          <a:bodyPr wrap="square" lIns="91440" tIns="45720" rIns="91440" bIns="45720" anchor="ctr" anchorCtr="0">
            <a:noAutofit/>
          </a:bodyPr>
          <a:lstStyle/>
          <a:p>
            <a:pPr lvl="0" indent="304800" algn="l">
              <a:lnSpc>
                <a:spcPct val="150000"/>
              </a:lnSpc>
              <a:buClrTx/>
              <a:buSzTx/>
              <a:buFontTx/>
              <a:defRPr/>
            </a:pPr>
            <a:r>
              <a:rPr lang="zh-CN" altLang="en-US" sz="1600" cap="all" dirty="0">
                <a:solidFill>
                  <a:srgbClr val="000000"/>
                </a:solidFill>
                <a:cs typeface="+mn-ea"/>
                <a:sym typeface="+mn-lt"/>
              </a:rPr>
              <a:t>将按职能划分的部门和按产品、服务或工程项目划分的项目小组结合起来而形成的一种二维组织结构形式；在原有的按直线指挥与职能组成的纵向垂直领导系统的基础上，又建立一种横向的领导系统。</a:t>
            </a:r>
            <a:endParaRPr lang="zh-CN" altLang="en-US" sz="1600" cap="all" dirty="0">
              <a:solidFill>
                <a:srgbClr val="000000"/>
              </a:solidFill>
              <a:cs typeface="+mn-ea"/>
              <a:sym typeface="+mn-lt"/>
            </a:endParaRPr>
          </a:p>
          <a:p>
            <a:pPr lvl="0" indent="304800" algn="l">
              <a:lnSpc>
                <a:spcPct val="150000"/>
              </a:lnSpc>
              <a:buClrTx/>
              <a:buSzTx/>
              <a:buFontTx/>
              <a:defRPr/>
            </a:pPr>
            <a:r>
              <a:rPr lang="zh-CN" altLang="en-US" sz="1600" cap="all" dirty="0">
                <a:solidFill>
                  <a:srgbClr val="FF0000"/>
                </a:solidFill>
                <a:cs typeface="+mn-ea"/>
                <a:sym typeface="+mn-lt"/>
              </a:rPr>
              <a:t>优点</a:t>
            </a:r>
            <a:r>
              <a:rPr lang="zh-CN" altLang="en-US" sz="1600" cap="all" dirty="0">
                <a:solidFill>
                  <a:srgbClr val="000000"/>
                </a:solidFill>
                <a:cs typeface="+mn-ea"/>
                <a:sym typeface="+mn-lt"/>
              </a:rPr>
              <a:t>：纵横结合，有利于配合，人员组织富有弹性。</a:t>
            </a:r>
            <a:endParaRPr lang="zh-CN" altLang="en-US" sz="1600" cap="all" dirty="0">
              <a:solidFill>
                <a:srgbClr val="000000"/>
              </a:solidFill>
              <a:cs typeface="+mn-ea"/>
              <a:sym typeface="+mn-lt"/>
            </a:endParaRPr>
          </a:p>
          <a:p>
            <a:pPr lvl="0" indent="304800" algn="l">
              <a:lnSpc>
                <a:spcPct val="150000"/>
              </a:lnSpc>
              <a:buClrTx/>
              <a:buSzTx/>
              <a:buFontTx/>
              <a:defRPr/>
            </a:pPr>
            <a:r>
              <a:rPr lang="zh-CN" altLang="en-US" sz="1600" cap="all" dirty="0">
                <a:solidFill>
                  <a:srgbClr val="FF0000"/>
                </a:solidFill>
                <a:cs typeface="+mn-ea"/>
                <a:sym typeface="+mn-lt"/>
              </a:rPr>
              <a:t>缺点</a:t>
            </a:r>
            <a:r>
              <a:rPr lang="zh-CN" altLang="en-US" sz="1600" cap="all" dirty="0">
                <a:solidFill>
                  <a:srgbClr val="000000"/>
                </a:solidFill>
                <a:cs typeface="+mn-ea"/>
                <a:sym typeface="+mn-lt"/>
              </a:rPr>
              <a:t>：稳定性较差，实行双重领导，可能会出现多头指挥现象。</a:t>
            </a:r>
            <a:endParaRPr lang="zh-CN" altLang="en-US" sz="1600" cap="all" dirty="0">
              <a:solidFill>
                <a:srgbClr val="000000"/>
              </a:solidFill>
              <a:cs typeface="+mn-ea"/>
              <a:sym typeface="+mn-lt"/>
            </a:endParaRPr>
          </a:p>
          <a:p>
            <a:pPr lvl="0" indent="304800" algn="l">
              <a:lnSpc>
                <a:spcPct val="150000"/>
              </a:lnSpc>
              <a:buClrTx/>
              <a:buSzTx/>
              <a:buFontTx/>
              <a:defRPr/>
            </a:pPr>
            <a:r>
              <a:rPr lang="zh-CN" altLang="en-US" sz="1600" cap="all" dirty="0">
                <a:solidFill>
                  <a:srgbClr val="FF0000"/>
                </a:solidFill>
                <a:cs typeface="+mn-ea"/>
                <a:sym typeface="+mn-lt"/>
              </a:rPr>
              <a:t>适用范围</a:t>
            </a:r>
            <a:r>
              <a:rPr lang="zh-CN" altLang="en-US" sz="1600" cap="all" dirty="0">
                <a:solidFill>
                  <a:srgbClr val="000000"/>
                </a:solidFill>
                <a:cs typeface="+mn-ea"/>
                <a:sym typeface="+mn-lt"/>
              </a:rPr>
              <a:t>：适用于突击性、临时性工作。特别适用于以开发与实验为主的单位，例如设计开发、科学研究、基础建设等组织。</a:t>
            </a:r>
            <a:endParaRPr lang="zh-CN" altLang="en-US" sz="1600" cap="all" dirty="0">
              <a:solidFill>
                <a:srgbClr val="000000"/>
              </a:solidFill>
              <a:cs typeface="+mn-ea"/>
              <a:sym typeface="+mn-lt"/>
            </a:endParaRPr>
          </a:p>
        </p:txBody>
      </p:sp>
      <p:sp>
        <p:nvSpPr>
          <p:cNvPr id="34" name="01"/>
          <p:cNvSpPr>
            <a:spLocks noChangeAspect="1"/>
          </p:cNvSpPr>
          <p:nvPr>
            <p:custDataLst>
              <p:tags r:id="rId3"/>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56172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矩阵制组织结构</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3" name="图片 2"/>
          <p:cNvPicPr/>
          <p:nvPr>
            <p:custDataLst>
              <p:tags r:id="rId4"/>
            </p:custDataLst>
          </p:nvPr>
        </p:nvPicPr>
        <p:blipFill>
          <a:blip r:embed="rId5"/>
        </p:blipFill>
        <p:spPr>
          <a:xfrm>
            <a:off x="5917565" y="2235200"/>
            <a:ext cx="5658485" cy="321945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şļîḓe"/>
          <p:cNvSpPr txBox="1"/>
          <p:nvPr/>
        </p:nvSpPr>
        <p:spPr>
          <a:xfrm>
            <a:off x="1141730" y="1880870"/>
            <a:ext cx="3737610" cy="3476625"/>
          </a:xfrm>
          <a:prstGeom prst="rect">
            <a:avLst/>
          </a:prstGeom>
          <a:noFill/>
          <a:ln>
            <a:noFill/>
          </a:ln>
        </p:spPr>
        <p:txBody>
          <a:bodyPr wrap="square" lIns="91440" tIns="45720" rIns="91440" bIns="45720" anchor="ctr" anchorCtr="0">
            <a:noAutofit/>
          </a:bodyPr>
          <a:lstStyle/>
          <a:p>
            <a:pPr lvl="0" indent="304800" algn="l">
              <a:lnSpc>
                <a:spcPct val="150000"/>
              </a:lnSpc>
              <a:buClrTx/>
              <a:buSzTx/>
              <a:buFontTx/>
              <a:defRPr/>
            </a:pPr>
            <a:r>
              <a:rPr lang="zh-CN" altLang="en-US" sz="1600" cap="all" dirty="0">
                <a:solidFill>
                  <a:srgbClr val="000000"/>
                </a:solidFill>
                <a:cs typeface="+mn-ea"/>
                <a:sym typeface="+mn-lt"/>
              </a:rPr>
              <a:t>是一种目前流行的新的组织结构形式。指一个较小的核心组织，通过合作关系，依托其他组织进行生产、销售或其他关键业务的经营活动而形成的一种组织结构。</a:t>
            </a:r>
            <a:endParaRPr lang="zh-CN" altLang="en-US" sz="1600" cap="all" dirty="0">
              <a:solidFill>
                <a:srgbClr val="000000"/>
              </a:solidFill>
              <a:cs typeface="+mn-ea"/>
              <a:sym typeface="+mn-lt"/>
            </a:endParaRPr>
          </a:p>
          <a:p>
            <a:pPr lvl="0" indent="304800" algn="l">
              <a:lnSpc>
                <a:spcPct val="150000"/>
              </a:lnSpc>
              <a:buClrTx/>
              <a:buSzTx/>
              <a:buFontTx/>
              <a:defRPr/>
            </a:pPr>
            <a:r>
              <a:rPr lang="zh-CN" altLang="en-US" sz="1600" cap="all" dirty="0">
                <a:solidFill>
                  <a:srgbClr val="FF0000"/>
                </a:solidFill>
                <a:cs typeface="+mn-ea"/>
                <a:sym typeface="+mn-lt"/>
              </a:rPr>
              <a:t>特点</a:t>
            </a:r>
            <a:r>
              <a:rPr lang="zh-CN" altLang="en-US" sz="1600" cap="all" dirty="0">
                <a:solidFill>
                  <a:srgbClr val="000000"/>
                </a:solidFill>
                <a:cs typeface="+mn-ea"/>
                <a:sym typeface="+mn-lt"/>
              </a:rPr>
              <a:t>：</a:t>
            </a:r>
            <a:r>
              <a:rPr lang="zh-CN" altLang="en-US" sz="1600" cap="all" dirty="0">
                <a:solidFill>
                  <a:srgbClr val="000000"/>
                </a:solidFill>
                <a:cs typeface="+mn-ea"/>
                <a:sym typeface="+mn-lt"/>
              </a:rPr>
              <a:t>以项目为中心，以合同为基础，将企业内部各项工作以及关键业务外包给其他组织，从而有效发挥核心业务专长。</a:t>
            </a:r>
            <a:endParaRPr lang="zh-CN" altLang="en-US" sz="1600" cap="all" dirty="0">
              <a:solidFill>
                <a:srgbClr val="000000"/>
              </a:solidFill>
              <a:cs typeface="+mn-ea"/>
              <a:sym typeface="+mn-lt"/>
            </a:endParaRPr>
          </a:p>
          <a:p>
            <a:pPr lvl="0" indent="304800" algn="l">
              <a:lnSpc>
                <a:spcPct val="150000"/>
              </a:lnSpc>
              <a:buClrTx/>
              <a:buSzTx/>
              <a:buFontTx/>
              <a:defRPr/>
            </a:pPr>
            <a:r>
              <a:rPr lang="zh-CN" altLang="en-US" sz="1600" cap="all" dirty="0">
                <a:solidFill>
                  <a:srgbClr val="FF0000"/>
                </a:solidFill>
                <a:cs typeface="+mn-ea"/>
                <a:sym typeface="+mn-lt"/>
              </a:rPr>
              <a:t>缺点</a:t>
            </a:r>
            <a:r>
              <a:rPr lang="zh-CN" altLang="en-US" sz="1600" cap="all" dirty="0">
                <a:solidFill>
                  <a:srgbClr val="000000"/>
                </a:solidFill>
                <a:cs typeface="+mn-ea"/>
                <a:sym typeface="+mn-lt"/>
              </a:rPr>
              <a:t>：不利于控制、技术保密；较高的不确定性；员工忠诚度可能较低。</a:t>
            </a:r>
            <a:endParaRPr lang="zh-CN" altLang="en-US" sz="1600" cap="all" dirty="0">
              <a:solidFill>
                <a:srgbClr val="000000"/>
              </a:solidFill>
              <a:cs typeface="+mn-ea"/>
              <a:sym typeface="+mn-lt"/>
            </a:endParaRPr>
          </a:p>
          <a:p>
            <a:pPr lvl="0" indent="304800" algn="l">
              <a:lnSpc>
                <a:spcPct val="150000"/>
              </a:lnSpc>
              <a:buClrTx/>
              <a:buSzTx/>
              <a:buFontTx/>
              <a:defRPr/>
            </a:pPr>
            <a:r>
              <a:rPr lang="zh-CN" altLang="en-US" sz="1600" cap="all" dirty="0">
                <a:solidFill>
                  <a:srgbClr val="FF0000"/>
                </a:solidFill>
                <a:cs typeface="+mn-ea"/>
                <a:sym typeface="+mn-lt"/>
              </a:rPr>
              <a:t>适用范围</a:t>
            </a:r>
            <a:r>
              <a:rPr lang="zh-CN" altLang="en-US" sz="1600" cap="all" dirty="0">
                <a:solidFill>
                  <a:srgbClr val="000000"/>
                </a:solidFill>
                <a:cs typeface="+mn-ea"/>
                <a:sym typeface="+mn-lt"/>
              </a:rPr>
              <a:t>：适合于需要低廉劳动力的组织，比如玩具厂、服装厂等。</a:t>
            </a:r>
            <a:endParaRPr lang="zh-CN" altLang="en-US" sz="1600" cap="all" dirty="0">
              <a:solidFill>
                <a:srgbClr val="000000"/>
              </a:solidFill>
              <a:cs typeface="+mn-ea"/>
              <a:sym typeface="+mn-lt"/>
            </a:endParaRPr>
          </a:p>
        </p:txBody>
      </p:sp>
      <p:sp>
        <p:nvSpPr>
          <p:cNvPr id="3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561721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网络型组织结构</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2" name="图片 1"/>
          <p:cNvPicPr/>
          <p:nvPr/>
        </p:nvPicPr>
        <p:blipFill>
          <a:blip r:embed="rId2"/>
        </p:blipFill>
        <p:spPr>
          <a:xfrm>
            <a:off x="5586730" y="1530350"/>
            <a:ext cx="5826760" cy="4331970"/>
          </a:xfrm>
          <a:prstGeom prst="rect">
            <a:avLst/>
          </a:prstGeom>
        </p:spPr>
      </p:pic>
      <p:sp>
        <p:nvSpPr>
          <p:cNvPr id="19" name="矩形 18"/>
          <p:cNvSpPr/>
          <p:nvPr>
            <p:custDataLst>
              <p:tags r:id="rId3"/>
            </p:custDataLst>
          </p:nvPr>
        </p:nvSpPr>
        <p:spPr>
          <a:xfrm flipV="1">
            <a:off x="702945" y="1226820"/>
            <a:ext cx="4434840" cy="76835"/>
          </a:xfrm>
          <a:prstGeom prst="rect">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tx1"/>
              </a:solidFill>
              <a:sym typeface="+mn-ea"/>
            </a:endParaRPr>
          </a:p>
        </p:txBody>
      </p:sp>
      <p:sp>
        <p:nvSpPr>
          <p:cNvPr id="20" name="矩形 19"/>
          <p:cNvSpPr/>
          <p:nvPr>
            <p:custDataLst>
              <p:tags r:id="rId4"/>
            </p:custDataLst>
          </p:nvPr>
        </p:nvSpPr>
        <p:spPr>
          <a:xfrm>
            <a:off x="702945" y="1303020"/>
            <a:ext cx="4434840" cy="4949190"/>
          </a:xfrm>
          <a:prstGeom prst="rect">
            <a:avLst/>
          </a:prstGeom>
          <a:solidFill>
            <a:schemeClr val="tx1">
              <a:lumMod val="40000"/>
              <a:lumOff val="60000"/>
              <a:alpha val="15000"/>
            </a:schemeClr>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3826311" y="3116949"/>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kern="0" noProof="0" dirty="0">
                <a:ln>
                  <a:noFill/>
                </a:ln>
                <a:solidFill>
                  <a:schemeClr val="accent6">
                    <a:lumMod val="75000"/>
                  </a:schemeClr>
                </a:solidFill>
                <a:effectLst/>
                <a:uLnTx/>
                <a:uFillTx/>
                <a:cs typeface="+mn-ea"/>
                <a:sym typeface="+mn-lt"/>
              </a:rPr>
              <a:t>人</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员</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配</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备</a:t>
            </a:r>
            <a:endParaRPr lang="zh-CN" altLang="en-US" sz="6600" kern="0" noProof="0" dirty="0">
              <a:ln>
                <a:noFill/>
              </a:ln>
              <a:solidFill>
                <a:schemeClr val="accent6">
                  <a:lumMod val="75000"/>
                </a:schemeClr>
              </a:solidFill>
              <a:effectLst/>
              <a:uLnTx/>
              <a:uFillTx/>
              <a:cs typeface="+mn-ea"/>
              <a:sym typeface="+mn-lt"/>
            </a:endParaRPr>
          </a:p>
        </p:txBody>
      </p:sp>
      <p:sp>
        <p:nvSpPr>
          <p:cNvPr id="32" name="矩形 31"/>
          <p:cNvSpPr/>
          <p:nvPr/>
        </p:nvSpPr>
        <p:spPr>
          <a:xfrm>
            <a:off x="5318741" y="2123128"/>
            <a:ext cx="1554480" cy="645160"/>
          </a:xfrm>
          <a:prstGeom prst="rect">
            <a:avLst/>
          </a:prstGeom>
        </p:spPr>
        <p:txBody>
          <a:bodyPr wrap="none">
            <a:spAutoFit/>
          </a:bodyPr>
          <a:lstStyle/>
          <a:p>
            <a:r>
              <a:rPr lang="zh-CN" altLang="en-US" sz="3600" dirty="0">
                <a:solidFill>
                  <a:srgbClr val="000000"/>
                </a:solidFill>
                <a:cs typeface="+mn-ea"/>
                <a:sym typeface="+mn-lt"/>
              </a:rPr>
              <a:t>第四节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rot="18900000">
            <a:off x="5257667" y="2117161"/>
            <a:ext cx="1794372" cy="1794372"/>
            <a:chOff x="955219" y="1110420"/>
            <a:chExt cx="1285875" cy="1285875"/>
          </a:xfrm>
        </p:grpSpPr>
        <p:sp>
          <p:nvSpPr>
            <p:cNvPr id="38" name="菱形 37"/>
            <p:cNvSpPr/>
            <p:nvPr>
              <p:custDataLst>
                <p:tags r:id="rId2"/>
              </p:custDataLst>
            </p:nvPr>
          </p:nvSpPr>
          <p:spPr>
            <a:xfrm>
              <a:off x="955219" y="1110420"/>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39" name="菱形 38"/>
            <p:cNvSpPr/>
            <p:nvPr>
              <p:custDataLst>
                <p:tags r:id="rId3"/>
              </p:custDataLst>
            </p:nvPr>
          </p:nvSpPr>
          <p:spPr>
            <a:xfrm>
              <a:off x="1148436" y="130689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6" name="组合 45"/>
          <p:cNvGrpSpPr/>
          <p:nvPr>
            <p:custDataLst>
              <p:tags r:id="rId4"/>
            </p:custDataLst>
          </p:nvPr>
        </p:nvGrpSpPr>
        <p:grpSpPr>
          <a:xfrm rot="18900000">
            <a:off x="4114052" y="3131183"/>
            <a:ext cx="1794372" cy="1794372"/>
            <a:chOff x="1638720" y="3178120"/>
            <a:chExt cx="1285875" cy="1285875"/>
          </a:xfrm>
        </p:grpSpPr>
        <p:sp>
          <p:nvSpPr>
            <p:cNvPr id="47" name="菱形 46"/>
            <p:cNvSpPr/>
            <p:nvPr>
              <p:custDataLst>
                <p:tags r:id="rId5"/>
              </p:custDataLst>
            </p:nvPr>
          </p:nvSpPr>
          <p:spPr>
            <a:xfrm>
              <a:off x="1638720" y="3178120"/>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8" name="菱形 47"/>
            <p:cNvSpPr/>
            <p:nvPr>
              <p:custDataLst>
                <p:tags r:id="rId6"/>
              </p:custDataLst>
            </p:nvPr>
          </p:nvSpPr>
          <p:spPr>
            <a:xfrm>
              <a:off x="1835194" y="337013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sp>
        <p:nvSpPr>
          <p:cNvPr id="57" name="01"/>
          <p:cNvSpPr>
            <a:spLocks noChangeAspect="1"/>
          </p:cNvSpPr>
          <p:nvPr>
            <p:custDataLst>
              <p:tags r:id="rId7"/>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人员配备的</a:t>
            </a:r>
            <a:r>
              <a:rPr kumimoji="0" lang="zh-CN" altLang="en-US" sz="2800" b="1" i="0" u="none" strike="noStrike" kern="0" cap="none" spc="0" normalizeH="0" baseline="0" noProof="0" dirty="0">
                <a:ln>
                  <a:noFill/>
                </a:ln>
                <a:solidFill>
                  <a:schemeClr val="accent1"/>
                </a:solidFill>
                <a:effectLst/>
                <a:uLnTx/>
                <a:uFillTx/>
                <a:cs typeface="+mn-ea"/>
                <a:sym typeface="+mn-lt"/>
              </a:rPr>
              <a:t>内涵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3" name="矩形 2"/>
          <p:cNvSpPr/>
          <p:nvPr>
            <p:custDataLst>
              <p:tags r:id="rId8"/>
            </p:custDataLst>
          </p:nvPr>
        </p:nvSpPr>
        <p:spPr>
          <a:xfrm>
            <a:off x="7032625" y="2021840"/>
            <a:ext cx="3943350" cy="3275330"/>
          </a:xfrm>
          <a:prstGeom prst="rect">
            <a:avLst/>
          </a:prstGeom>
        </p:spPr>
        <p:txBody>
          <a:bodyPr wrap="square" lIns="0" tIns="0" rIns="0" bIns="0">
            <a:noAutofit/>
          </a:bodyPr>
          <a:p>
            <a:pPr lvl="0" indent="406400" algn="just">
              <a:lnSpc>
                <a:spcPct val="130000"/>
              </a:lnSpc>
              <a:spcBef>
                <a:spcPts val="0"/>
              </a:spcBef>
              <a:spcAft>
                <a:spcPts val="0"/>
              </a:spcAft>
              <a:buClrTx/>
              <a:buSzTx/>
              <a:buFontTx/>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sym typeface="+mn-ea"/>
              </a:rPr>
              <a:t>一是制定招聘计划，为后续工作奠定坚实基础。</a:t>
            </a:r>
            <a:endParaRPr lang="zh-CN" altLang="en-US" sz="1600" dirty="0">
              <a:solidFill>
                <a:schemeClr val="tx1">
                  <a:lumMod val="85000"/>
                  <a:lumOff val="15000"/>
                </a:schemeClr>
              </a:solidFill>
              <a:latin typeface="+mn-ea"/>
              <a:cs typeface="+mn-ea"/>
              <a:sym typeface="+mn-ea"/>
            </a:endParaRPr>
          </a:p>
          <a:p>
            <a:pPr lvl="0" indent="406400" algn="just">
              <a:lnSpc>
                <a:spcPct val="130000"/>
              </a:lnSpc>
              <a:spcBef>
                <a:spcPts val="0"/>
              </a:spcBef>
              <a:spcAft>
                <a:spcPts val="0"/>
              </a:spcAft>
              <a:buClrTx/>
              <a:buSzTx/>
              <a:buFontTx/>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sym typeface="+mn-ea"/>
              </a:rPr>
              <a:t>二是需要确定可靠的人才来源，以便从中筛选合适的候选人。</a:t>
            </a:r>
            <a:endParaRPr lang="zh-CN" altLang="en-US" sz="1600" dirty="0">
              <a:solidFill>
                <a:schemeClr val="tx1">
                  <a:lumMod val="85000"/>
                  <a:lumOff val="15000"/>
                </a:schemeClr>
              </a:solidFill>
              <a:latin typeface="+mn-ea"/>
              <a:cs typeface="+mn-ea"/>
              <a:sym typeface="+mn-ea"/>
            </a:endParaRPr>
          </a:p>
          <a:p>
            <a:pPr lvl="0" indent="406400" algn="just">
              <a:lnSpc>
                <a:spcPct val="130000"/>
              </a:lnSpc>
              <a:spcBef>
                <a:spcPts val="0"/>
              </a:spcBef>
              <a:spcAft>
                <a:spcPts val="0"/>
              </a:spcAft>
              <a:buClrTx/>
              <a:buSzTx/>
              <a:buFontTx/>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sym typeface="+mn-ea"/>
              </a:rPr>
              <a:t>三是根据职位的具体要求，仔细评估并挑选出最合适的候选人。</a:t>
            </a:r>
            <a:endParaRPr lang="zh-CN" altLang="en-US" sz="1600" dirty="0">
              <a:solidFill>
                <a:schemeClr val="tx1">
                  <a:lumMod val="85000"/>
                  <a:lumOff val="15000"/>
                </a:schemeClr>
              </a:solidFill>
              <a:latin typeface="+mn-ea"/>
              <a:cs typeface="+mn-ea"/>
              <a:sym typeface="+mn-ea"/>
            </a:endParaRPr>
          </a:p>
          <a:p>
            <a:pPr lvl="0" indent="406400" algn="just">
              <a:lnSpc>
                <a:spcPct val="130000"/>
              </a:lnSpc>
              <a:spcBef>
                <a:spcPts val="0"/>
              </a:spcBef>
              <a:spcAft>
                <a:spcPts val="0"/>
              </a:spcAft>
              <a:buClrTx/>
              <a:buSzTx/>
              <a:buFontTx/>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sym typeface="+mn-ea"/>
              </a:rPr>
              <a:t>四是选定人选后，如有需要则为他们提供岗前培训，确保他们能够快速融入组织并满足工作需求。</a:t>
            </a:r>
            <a:endParaRPr lang="zh-CN" altLang="en-US" sz="1600" dirty="0">
              <a:solidFill>
                <a:schemeClr val="tx1">
                  <a:lumMod val="85000"/>
                  <a:lumOff val="15000"/>
                </a:schemeClr>
              </a:solidFill>
              <a:latin typeface="+mn-ea"/>
              <a:cs typeface="+mn-ea"/>
              <a:sym typeface="+mn-ea"/>
            </a:endParaRPr>
          </a:p>
          <a:p>
            <a:pPr lvl="0" indent="406400" algn="just">
              <a:lnSpc>
                <a:spcPct val="130000"/>
              </a:lnSpc>
              <a:spcBef>
                <a:spcPts val="0"/>
              </a:spcBef>
              <a:spcAft>
                <a:spcPts val="0"/>
              </a:spcAft>
              <a:buClrTx/>
              <a:buSzTx/>
              <a:buFontTx/>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sym typeface="+mn-ea"/>
              </a:rPr>
              <a:t>五是将这些人员合理地安排到相应的职位上，确保人岗高度匹配。</a:t>
            </a:r>
            <a:endParaRPr lang="zh-CN" altLang="en-US" sz="1600" dirty="0">
              <a:solidFill>
                <a:schemeClr val="tx1">
                  <a:lumMod val="85000"/>
                  <a:lumOff val="15000"/>
                </a:schemeClr>
              </a:solidFill>
              <a:latin typeface="+mn-ea"/>
              <a:cs typeface="+mn-ea"/>
              <a:sym typeface="+mn-ea"/>
            </a:endParaRPr>
          </a:p>
        </p:txBody>
      </p:sp>
      <p:sp>
        <p:nvSpPr>
          <p:cNvPr id="8" name="矩形 7"/>
          <p:cNvSpPr/>
          <p:nvPr>
            <p:custDataLst>
              <p:tags r:id="rId9"/>
            </p:custDataLst>
          </p:nvPr>
        </p:nvSpPr>
        <p:spPr>
          <a:xfrm>
            <a:off x="1274445" y="2759710"/>
            <a:ext cx="2958465" cy="1696085"/>
          </a:xfrm>
          <a:prstGeom prst="rect">
            <a:avLst/>
          </a:prstGeom>
        </p:spPr>
        <p:txBody>
          <a:bodyPr wrap="square" lIns="0" tIns="0" rIns="0" bIns="0">
            <a:noAutofit/>
          </a:bodyPr>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要求根据组织的目标和使命，精准选拔、高效利用、科学评估和全面培训人员；做到人岗匹配，让合适的人做适合的事，体现因材器使原则。</a:t>
            </a:r>
            <a:endParaRPr lang="zh-CN" altLang="en-US" sz="1600" dirty="0">
              <a:solidFill>
                <a:schemeClr val="tx1">
                  <a:lumMod val="85000"/>
                  <a:lumOff val="15000"/>
                </a:schemeClr>
              </a:solidFill>
              <a:latin typeface="+mn-ea"/>
              <a:cs typeface="+mn-ea"/>
            </a:endParaRPr>
          </a:p>
          <a:p>
            <a:pPr algn="just">
              <a:lnSpc>
                <a:spcPct val="130000"/>
              </a:lnSpc>
              <a:spcBef>
                <a:spcPts val="0"/>
              </a:spcBef>
              <a:spcAft>
                <a:spcPts val="0"/>
              </a:spcAft>
            </a:pPr>
            <a:endParaRPr lang="zh-CN" altLang="en-US" sz="1600" dirty="0">
              <a:solidFill>
                <a:schemeClr val="tx1">
                  <a:lumMod val="85000"/>
                  <a:lumOff val="15000"/>
                </a:schemeClr>
              </a:solidFill>
              <a:latin typeface="+mn-ea"/>
              <a:cs typeface="+mn-ea"/>
            </a:endParaRPr>
          </a:p>
        </p:txBody>
      </p:sp>
      <p:sp>
        <p:nvSpPr>
          <p:cNvPr id="9" name="矩形 8"/>
          <p:cNvSpPr/>
          <p:nvPr>
            <p:custDataLst>
              <p:tags r:id="rId10"/>
            </p:custDataLst>
          </p:nvPr>
        </p:nvSpPr>
        <p:spPr>
          <a:xfrm>
            <a:off x="4481830" y="3500755"/>
            <a:ext cx="822325" cy="1056005"/>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sym typeface="+mn-ea"/>
              </a:rPr>
              <a:t>概念</a:t>
            </a:r>
            <a:endParaRPr lang="zh-CN" altLang="en-US" sz="2000" b="1" kern="0">
              <a:solidFill>
                <a:schemeClr val="accent1"/>
              </a:solidFill>
              <a:latin typeface="+mn-ea"/>
              <a:cs typeface="+mn-ea"/>
            </a:endParaRPr>
          </a:p>
          <a:p>
            <a:pPr algn="r">
              <a:spcBef>
                <a:spcPct val="0"/>
              </a:spcBef>
              <a:spcAft>
                <a:spcPct val="0"/>
              </a:spcAft>
            </a:pPr>
            <a:endParaRPr lang="zh-CN" altLang="en-US" sz="2000" b="1" kern="0">
              <a:solidFill>
                <a:schemeClr val="accent1"/>
              </a:solidFill>
              <a:latin typeface="+mn-ea"/>
              <a:cs typeface="+mn-ea"/>
            </a:endParaRPr>
          </a:p>
        </p:txBody>
      </p:sp>
      <p:sp>
        <p:nvSpPr>
          <p:cNvPr id="2" name="文本框 1"/>
          <p:cNvSpPr txBox="1"/>
          <p:nvPr/>
        </p:nvSpPr>
        <p:spPr>
          <a:xfrm>
            <a:off x="5786120" y="2721610"/>
            <a:ext cx="872490" cy="706755"/>
          </a:xfrm>
          <a:prstGeom prst="rect">
            <a:avLst/>
          </a:prstGeom>
          <a:noFill/>
        </p:spPr>
        <p:txBody>
          <a:bodyPr wrap="square" rtlCol="0" anchor="t">
            <a:spAutoFit/>
          </a:bodyPr>
          <a:p>
            <a:r>
              <a:rPr lang="zh-CN" altLang="en-US" sz="2000" b="1" kern="0" dirty="0">
                <a:solidFill>
                  <a:schemeClr val="accent2"/>
                </a:solidFill>
                <a:latin typeface="+mn-ea"/>
                <a:cs typeface="+mn-ea"/>
                <a:sym typeface="+mn-ea"/>
              </a:rPr>
              <a:t>基本内容</a:t>
            </a:r>
            <a:endParaRPr lang="zh-CN" altLang="en-US" sz="2000" b="1" kern="0" dirty="0">
              <a:solidFill>
                <a:schemeClr val="accent2"/>
              </a:solidFill>
              <a:latin typeface="+mn-ea"/>
              <a:cs typeface="+mn-ea"/>
              <a:sym typeface="+mn-ea"/>
            </a:endParaRPr>
          </a:p>
        </p:txBody>
      </p:sp>
    </p:spTree>
    <p:custDataLst>
      <p:tags r:id="rId11"/>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strips(downLeft)">
                                      <p:cBhvr>
                                        <p:cTn id="7" dur="500"/>
                                        <p:tgtEl>
                                          <p:spTgt spid="37"/>
                                        </p:tgtEl>
                                      </p:cBhvr>
                                    </p:animEffect>
                                  </p:childTnLst>
                                </p:cTn>
                              </p:par>
                              <p:par>
                                <p:cTn id="8" presetID="18" presetClass="entr" presetSubtype="12"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strips(downLeft)">
                                      <p:cBhvr>
                                        <p:cTn id="10" dur="500"/>
                                        <p:tgtEl>
                                          <p:spTgt spid="4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down)">
                                      <p:cBhvr>
                                        <p:cTn id="15" dur="500"/>
                                        <p:tgtEl>
                                          <p:spTgt spid="5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down)">
                                      <p:cBhvr>
                                        <p:cTn id="1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人员</a:t>
            </a:r>
            <a:r>
              <a:rPr kumimoji="0" lang="zh-CN" altLang="en-US" sz="2800" b="1" i="0" u="none" strike="noStrike" kern="0" cap="none" spc="0" normalizeH="0" baseline="0" noProof="0" dirty="0">
                <a:ln>
                  <a:noFill/>
                </a:ln>
                <a:solidFill>
                  <a:schemeClr val="accent1"/>
                </a:solidFill>
                <a:effectLst/>
                <a:uLnTx/>
                <a:uFillTx/>
                <a:cs typeface="+mn-ea"/>
                <a:sym typeface="+mn-lt"/>
              </a:rPr>
              <a:t>选聘</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1" name="矩形 20"/>
          <p:cNvSpPr/>
          <p:nvPr>
            <p:custDataLst>
              <p:tags r:id="rId2"/>
            </p:custDataLst>
          </p:nvPr>
        </p:nvSpPr>
        <p:spPr>
          <a:xfrm>
            <a:off x="3484563" y="1608455"/>
            <a:ext cx="6322059" cy="373380"/>
          </a:xfrm>
          <a:prstGeom prst="rect">
            <a:avLst/>
          </a:prstGeom>
          <a:noFill/>
        </p:spPr>
        <p:txBody>
          <a:bodyPr wrap="square" lIns="0" tIns="0" rIns="0" bIns="0" rtlCol="0" anchor="b">
            <a:noAutofit/>
          </a:bodyPr>
          <a:p>
            <a:pPr>
              <a:spcBef>
                <a:spcPct val="0"/>
              </a:spcBef>
              <a:spcAft>
                <a:spcPct val="0"/>
              </a:spcAft>
            </a:pPr>
            <a:r>
              <a:rPr lang="zh-CN" altLang="en-US" sz="2200" b="1">
                <a:solidFill>
                  <a:schemeClr val="accent3"/>
                </a:solidFill>
                <a:latin typeface="+mn-ea"/>
                <a:cs typeface="+mn-ea"/>
              </a:rPr>
              <a:t>外部</a:t>
            </a:r>
            <a:r>
              <a:rPr lang="zh-CN" altLang="en-US" sz="2200" b="1">
                <a:solidFill>
                  <a:schemeClr val="accent3"/>
                </a:solidFill>
                <a:latin typeface="+mn-ea"/>
                <a:cs typeface="+mn-ea"/>
              </a:rPr>
              <a:t>招聘</a:t>
            </a:r>
            <a:endParaRPr lang="zh-CN" altLang="en-US" sz="2200" b="1">
              <a:solidFill>
                <a:schemeClr val="accent3"/>
              </a:solidFill>
              <a:latin typeface="+mn-ea"/>
              <a:cs typeface="+mn-ea"/>
            </a:endParaRPr>
          </a:p>
        </p:txBody>
      </p:sp>
      <p:sp>
        <p:nvSpPr>
          <p:cNvPr id="24" name="椭圆 23"/>
          <p:cNvSpPr/>
          <p:nvPr>
            <p:custDataLst>
              <p:tags r:id="rId3"/>
            </p:custDataLst>
          </p:nvPr>
        </p:nvSpPr>
        <p:spPr>
          <a:xfrm>
            <a:off x="-993457" y="1184275"/>
            <a:ext cx="3790315" cy="4217035"/>
          </a:xfrm>
          <a:prstGeom prst="ellipse">
            <a:avLst/>
          </a:prstGeom>
          <a:noFill/>
          <a:ln>
            <a:gradFill>
              <a:gsLst>
                <a:gs pos="99000">
                  <a:srgbClr val="D9D9D9">
                    <a:lumMod val="85000"/>
                    <a:lumOff val="15000"/>
                  </a:srgb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3" name="椭圆 32"/>
          <p:cNvSpPr/>
          <p:nvPr>
            <p:custDataLst>
              <p:tags r:id="rId4"/>
            </p:custDataLst>
          </p:nvPr>
        </p:nvSpPr>
        <p:spPr>
          <a:xfrm>
            <a:off x="2075498" y="1608455"/>
            <a:ext cx="607695" cy="607695"/>
          </a:xfrm>
          <a:prstGeom prst="ellipse">
            <a:avLst/>
          </a:prstGeom>
          <a:solidFill>
            <a:srgbClr val="ED7D31"/>
          </a:solidFill>
          <a:ln>
            <a:gradFill>
              <a:gsLst>
                <a:gs pos="37000">
                  <a:srgbClr val="FFFFFF"/>
                </a:gs>
                <a:gs pos="0">
                  <a:schemeClr val="accent3">
                    <a:lumMod val="20000"/>
                    <a:lumOff val="80000"/>
                    <a:alpha val="100000"/>
                  </a:schemeClr>
                </a:gs>
                <a:gs pos="100000">
                  <a:srgbClr val="FFFFFF"/>
                </a:gs>
                <a:gs pos="71000">
                  <a:schemeClr val="accent3">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2000" b="1">
                <a:solidFill>
                  <a:srgbClr val="FFFFFF"/>
                </a:solidFill>
                <a:latin typeface="+mn-ea"/>
                <a:cs typeface="+mn-ea"/>
                <a:sym typeface="+mn-ea"/>
              </a:rPr>
              <a:t>01</a:t>
            </a:r>
            <a:endParaRPr lang="en-US" altLang="zh-CN" sz="2000" b="1">
              <a:solidFill>
                <a:srgbClr val="FFFFFF"/>
              </a:solidFill>
              <a:latin typeface="+mn-ea"/>
              <a:cs typeface="+mn-ea"/>
              <a:sym typeface="+mn-ea"/>
            </a:endParaRPr>
          </a:p>
        </p:txBody>
      </p:sp>
      <p:sp>
        <p:nvSpPr>
          <p:cNvPr id="28" name="矩形 27"/>
          <p:cNvSpPr/>
          <p:nvPr>
            <p:custDataLst>
              <p:tags r:id="rId5"/>
            </p:custDataLst>
          </p:nvPr>
        </p:nvSpPr>
        <p:spPr>
          <a:xfrm>
            <a:off x="3542665" y="2158365"/>
            <a:ext cx="6642735" cy="2966720"/>
          </a:xfrm>
          <a:prstGeom prst="rect">
            <a:avLst/>
          </a:prstGeom>
          <a:noFill/>
        </p:spPr>
        <p:txBody>
          <a:bodyPr wrap="square" lIns="0" tIns="0" rIns="0" bIns="0" rtlCol="0" anchor="t" anchorCtr="0">
            <a:noAutofit/>
          </a:bodyPr>
          <a:p>
            <a:pPr indent="406400"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a:solidFill>
                  <a:srgbClr val="FF0000"/>
                </a:solidFill>
                <a:latin typeface="+mn-ea"/>
                <a:cs typeface="+mn-ea"/>
                <a:sym typeface="+mn-ea"/>
              </a:rPr>
              <a:t>优势</a:t>
            </a:r>
            <a:r>
              <a:rPr lang="zh-CN" altLang="en-US" sz="1600">
                <a:solidFill>
                  <a:schemeClr val="tx1">
                    <a:lumMod val="65000"/>
                    <a:lumOff val="35000"/>
                  </a:schemeClr>
                </a:solidFill>
                <a:latin typeface="+mn-ea"/>
                <a:cs typeface="+mn-ea"/>
                <a:sym typeface="+mn-ea"/>
              </a:rPr>
              <a:t>：为组织注入了独特的外部竞争力；有助于缓解内部竞争者之间的紧张氛围；带来了创新的管理技巧和丰富经验，不受现有规程的制约，能够以更自由的姿态工作，为组织带来更多的创新机会。</a:t>
            </a:r>
            <a:endParaRPr lang="zh-CN" altLang="en-US" sz="1600">
              <a:solidFill>
                <a:schemeClr val="tx1">
                  <a:lumMod val="65000"/>
                  <a:lumOff val="35000"/>
                </a:schemeClr>
              </a:solidFill>
              <a:latin typeface="+mn-ea"/>
              <a:cs typeface="+mn-ea"/>
              <a:sym typeface="+mn-ea"/>
            </a:endParaRPr>
          </a:p>
          <a:p>
            <a:pPr indent="406400" fontAlgn="auto">
              <a:lnSpc>
                <a:spcPct val="130000"/>
              </a:lnSpc>
              <a:spcBef>
                <a:spcPts val="0"/>
              </a:spcBef>
              <a:spcAft>
                <a:spcPts val="0"/>
              </a:spcAft>
              <a:extLst>
                <a:ext uri="{35155182-B16C-46BC-9424-99874614C6A1}">
                  <wpsdc:indentchars xmlns:wpsdc="http://www.wps.cn/officeDocument/2017/drawingmlCustomData" val="200" checksum="1740828767"/>
                </a:ext>
              </a:extLst>
            </a:pPr>
            <a:endParaRPr lang="zh-CN" altLang="en-US" sz="1600">
              <a:solidFill>
                <a:schemeClr val="tx1">
                  <a:lumMod val="65000"/>
                  <a:lumOff val="35000"/>
                </a:schemeClr>
              </a:solidFill>
              <a:latin typeface="+mn-ea"/>
              <a:cs typeface="+mn-ea"/>
              <a:sym typeface="+mn-ea"/>
            </a:endParaRPr>
          </a:p>
          <a:p>
            <a:pPr indent="406400"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a:solidFill>
                  <a:srgbClr val="FF0000"/>
                </a:solidFill>
                <a:latin typeface="+mn-ea"/>
                <a:cs typeface="+mn-ea"/>
                <a:sym typeface="+mn-ea"/>
              </a:rPr>
              <a:t>局限性</a:t>
            </a:r>
            <a:r>
              <a:rPr lang="zh-CN" altLang="en-US" sz="1600">
                <a:solidFill>
                  <a:schemeClr val="tx1">
                    <a:lumMod val="65000"/>
                    <a:lumOff val="35000"/>
                  </a:schemeClr>
                </a:solidFill>
                <a:latin typeface="+mn-ea"/>
                <a:cs typeface="+mn-ea"/>
                <a:sym typeface="+mn-ea"/>
              </a:rPr>
              <a:t>：新员工往往对公司的内部运营和人事背景缺乏深入了解，需要经历适应期才能有效履行职责；公司难以对应聘者进行全面深入的了解；频繁从外部招聘降低</a:t>
            </a:r>
            <a:r>
              <a:rPr lang="zh-CN" altLang="en-US" sz="1600">
                <a:solidFill>
                  <a:schemeClr val="tx1">
                    <a:lumMod val="65000"/>
                    <a:lumOff val="35000"/>
                  </a:schemeClr>
                </a:solidFill>
                <a:latin typeface="+mn-ea"/>
                <a:cs typeface="+mn-ea"/>
                <a:sym typeface="+mn-ea"/>
              </a:rPr>
              <a:t>员工的积极性；外部有潜力和才华的候选人会因为担心未来晋升机会有限而不愿申请相关职位。</a:t>
            </a:r>
            <a:endParaRPr lang="zh-CN" altLang="en-US" sz="1600">
              <a:solidFill>
                <a:schemeClr val="tx1">
                  <a:lumMod val="65000"/>
                  <a:lumOff val="35000"/>
                </a:schemeClr>
              </a:solidFill>
              <a:latin typeface="+mn-ea"/>
              <a:cs typeface="+mn-ea"/>
              <a:sym typeface="+mn-ea"/>
            </a:endParaRPr>
          </a:p>
          <a:p>
            <a:pPr>
              <a:lnSpc>
                <a:spcPct val="130000"/>
              </a:lnSpc>
              <a:spcBef>
                <a:spcPts val="0"/>
              </a:spcBef>
              <a:spcAft>
                <a:spcPts val="0"/>
              </a:spcAft>
            </a:pPr>
            <a:endParaRPr lang="zh-CN" altLang="en-US" sz="1600">
              <a:solidFill>
                <a:schemeClr val="tx1">
                  <a:lumMod val="65000"/>
                  <a:lumOff val="35000"/>
                </a:schemeClr>
              </a:solidFill>
              <a:latin typeface="+mn-ea"/>
              <a:cs typeface="+mn-ea"/>
              <a:sym typeface="+mn-ea"/>
            </a:endParaRPr>
          </a:p>
        </p:txBody>
      </p:sp>
    </p:spTree>
    <p:custDataLst>
      <p:tags r:id="rId6"/>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人员</a:t>
            </a:r>
            <a:r>
              <a:rPr kumimoji="0" lang="zh-CN" altLang="en-US" sz="2800" b="1" i="0" u="none" strike="noStrike" kern="0" cap="none" spc="0" normalizeH="0" baseline="0" noProof="0" dirty="0">
                <a:ln>
                  <a:noFill/>
                </a:ln>
                <a:solidFill>
                  <a:schemeClr val="accent1"/>
                </a:solidFill>
                <a:effectLst/>
                <a:uLnTx/>
                <a:uFillTx/>
                <a:cs typeface="+mn-ea"/>
                <a:sym typeface="+mn-lt"/>
              </a:rPr>
              <a:t>选聘</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8" name="矩形 17"/>
          <p:cNvSpPr/>
          <p:nvPr>
            <p:custDataLst>
              <p:tags r:id="rId2"/>
            </p:custDataLst>
          </p:nvPr>
        </p:nvSpPr>
        <p:spPr>
          <a:xfrm>
            <a:off x="2666048" y="1729105"/>
            <a:ext cx="6322059" cy="373380"/>
          </a:xfrm>
          <a:prstGeom prst="rect">
            <a:avLst/>
          </a:prstGeom>
          <a:noFill/>
        </p:spPr>
        <p:txBody>
          <a:bodyPr wrap="square" lIns="0" tIns="0" rIns="0" bIns="0" rtlCol="0" anchor="b">
            <a:noAutofit/>
          </a:bodyPr>
          <a:p>
            <a:pPr>
              <a:spcBef>
                <a:spcPct val="0"/>
              </a:spcBef>
              <a:spcAft>
                <a:spcPct val="0"/>
              </a:spcAft>
            </a:pPr>
            <a:r>
              <a:rPr lang="zh-CN" altLang="en-US" sz="2200" b="1">
                <a:solidFill>
                  <a:schemeClr val="accent4"/>
                </a:solidFill>
                <a:latin typeface="+mn-ea"/>
                <a:cs typeface="+mn-ea"/>
              </a:rPr>
              <a:t>内部晋升</a:t>
            </a:r>
            <a:endParaRPr lang="zh-CN" altLang="en-US" sz="2200" b="1">
              <a:solidFill>
                <a:schemeClr val="accent4"/>
              </a:solidFill>
              <a:latin typeface="+mn-ea"/>
              <a:cs typeface="+mn-ea"/>
            </a:endParaRPr>
          </a:p>
        </p:txBody>
      </p:sp>
      <p:sp>
        <p:nvSpPr>
          <p:cNvPr id="24" name="椭圆 23"/>
          <p:cNvSpPr/>
          <p:nvPr>
            <p:custDataLst>
              <p:tags r:id="rId3"/>
            </p:custDataLst>
          </p:nvPr>
        </p:nvSpPr>
        <p:spPr>
          <a:xfrm>
            <a:off x="-1643062" y="1174750"/>
            <a:ext cx="3790315" cy="4217035"/>
          </a:xfrm>
          <a:prstGeom prst="ellipse">
            <a:avLst/>
          </a:prstGeom>
          <a:noFill/>
          <a:ln>
            <a:gradFill>
              <a:gsLst>
                <a:gs pos="99000">
                  <a:srgbClr val="D9D9D9">
                    <a:lumMod val="85000"/>
                    <a:lumOff val="15000"/>
                  </a:srgb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5" name="椭圆 24"/>
          <p:cNvSpPr/>
          <p:nvPr>
            <p:custDataLst>
              <p:tags r:id="rId4"/>
            </p:custDataLst>
          </p:nvPr>
        </p:nvSpPr>
        <p:spPr>
          <a:xfrm>
            <a:off x="1406843" y="1645285"/>
            <a:ext cx="607695" cy="607695"/>
          </a:xfrm>
          <a:prstGeom prst="ellipse">
            <a:avLst/>
          </a:prstGeom>
          <a:solidFill>
            <a:srgbClr val="75AFED"/>
          </a:solidFill>
          <a:ln>
            <a:gradFill>
              <a:gsLst>
                <a:gs pos="37000">
                  <a:srgbClr val="FFFFFF"/>
                </a:gs>
                <a:gs pos="0">
                  <a:schemeClr val="accent4">
                    <a:lumMod val="20000"/>
                    <a:lumOff val="80000"/>
                    <a:alpha val="100000"/>
                  </a:schemeClr>
                </a:gs>
                <a:gs pos="100000">
                  <a:srgbClr val="FFFFFF"/>
                </a:gs>
                <a:gs pos="71000">
                  <a:schemeClr val="accent4">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endParaRPr lang="en-US" altLang="zh-CN" sz="1400" b="1">
              <a:solidFill>
                <a:srgbClr val="FFFFFF"/>
              </a:solidFill>
              <a:latin typeface="+mn-ea"/>
              <a:cs typeface="+mn-ea"/>
              <a:sym typeface="+mn-ea"/>
            </a:endParaRPr>
          </a:p>
        </p:txBody>
      </p:sp>
      <p:sp>
        <p:nvSpPr>
          <p:cNvPr id="29" name="矩形 28"/>
          <p:cNvSpPr/>
          <p:nvPr>
            <p:custDataLst>
              <p:tags r:id="rId5"/>
            </p:custDataLst>
          </p:nvPr>
        </p:nvSpPr>
        <p:spPr>
          <a:xfrm>
            <a:off x="2850515" y="2442210"/>
            <a:ext cx="6351270" cy="3159125"/>
          </a:xfrm>
          <a:prstGeom prst="rect">
            <a:avLst/>
          </a:prstGeom>
          <a:noFill/>
        </p:spPr>
        <p:txBody>
          <a:bodyPr wrap="square" lIns="0" tIns="0" rIns="0" bIns="0" rtlCol="0" anchor="t" anchorCtr="0">
            <a:noAutofit/>
          </a:bodyPr>
          <a:p>
            <a:pPr indent="457200" fontAlgn="auto">
              <a:lnSpc>
                <a:spcPct val="130000"/>
              </a:lnSpc>
              <a:spcBef>
                <a:spcPct val="0"/>
              </a:spcBef>
              <a:spcAft>
                <a:spcPct val="0"/>
              </a:spcAft>
            </a:pPr>
            <a:r>
              <a:rPr lang="zh-CN" altLang="en-US" sz="1600">
                <a:solidFill>
                  <a:srgbClr val="FF0000"/>
                </a:solidFill>
                <a:latin typeface="+mn-ea"/>
                <a:cs typeface="+mn-ea"/>
                <a:sym typeface="+mn-ea"/>
              </a:rPr>
              <a:t>优势</a:t>
            </a:r>
            <a:r>
              <a:rPr lang="zh-CN" altLang="en-US" sz="1600">
                <a:solidFill>
                  <a:schemeClr val="tx1">
                    <a:lumMod val="65000"/>
                    <a:lumOff val="35000"/>
                  </a:schemeClr>
                </a:solidFill>
                <a:latin typeface="+mn-ea"/>
                <a:cs typeface="+mn-ea"/>
                <a:sym typeface="+mn-ea"/>
              </a:rPr>
              <a:t>：有效地激发员工的积极性；新晋升的员工对组织的运营方式有深入的了解，能够快速适应新的工作岗位；能够迅速进入角色。</a:t>
            </a:r>
            <a:endParaRPr lang="zh-CN" altLang="en-US" sz="1600">
              <a:solidFill>
                <a:schemeClr val="tx1">
                  <a:lumMod val="65000"/>
                  <a:lumOff val="35000"/>
                </a:schemeClr>
              </a:solidFill>
              <a:latin typeface="+mn-ea"/>
              <a:cs typeface="+mn-ea"/>
              <a:sym typeface="+mn-ea"/>
            </a:endParaRPr>
          </a:p>
          <a:p>
            <a:pPr indent="457200" fontAlgn="auto">
              <a:lnSpc>
                <a:spcPct val="130000"/>
              </a:lnSpc>
              <a:spcBef>
                <a:spcPct val="0"/>
              </a:spcBef>
              <a:spcAft>
                <a:spcPct val="0"/>
              </a:spcAft>
            </a:pPr>
            <a:endParaRPr lang="zh-CN" altLang="en-US" sz="1600">
              <a:solidFill>
                <a:schemeClr val="tx1">
                  <a:lumMod val="65000"/>
                  <a:lumOff val="35000"/>
                </a:schemeClr>
              </a:solidFill>
              <a:latin typeface="+mn-ea"/>
              <a:cs typeface="+mn-ea"/>
              <a:sym typeface="+mn-ea"/>
            </a:endParaRPr>
          </a:p>
          <a:p>
            <a:pPr indent="457200" fontAlgn="auto">
              <a:lnSpc>
                <a:spcPct val="130000"/>
              </a:lnSpc>
              <a:spcBef>
                <a:spcPct val="0"/>
              </a:spcBef>
              <a:spcAft>
                <a:spcPct val="0"/>
              </a:spcAft>
            </a:pPr>
            <a:r>
              <a:rPr lang="zh-CN" altLang="en-US" sz="1600">
                <a:solidFill>
                  <a:srgbClr val="FF0000"/>
                </a:solidFill>
                <a:latin typeface="+mn-ea"/>
                <a:cs typeface="+mn-ea"/>
                <a:sym typeface="+mn-ea"/>
              </a:rPr>
              <a:t>局限性</a:t>
            </a:r>
            <a:r>
              <a:rPr lang="zh-CN" altLang="en-US" sz="1600">
                <a:solidFill>
                  <a:schemeClr val="tx1">
                    <a:lumMod val="65000"/>
                    <a:lumOff val="35000"/>
                  </a:schemeClr>
                </a:solidFill>
                <a:latin typeface="+mn-ea"/>
                <a:cs typeface="+mn-ea"/>
                <a:sym typeface="+mn-ea"/>
              </a:rPr>
              <a:t>：</a:t>
            </a:r>
            <a:r>
              <a:rPr lang="zh-CN" altLang="en-US" sz="1600">
                <a:solidFill>
                  <a:schemeClr val="tx1">
                    <a:lumMod val="65000"/>
                    <a:lumOff val="35000"/>
                  </a:schemeClr>
                </a:solidFill>
                <a:latin typeface="+mn-ea"/>
                <a:cs typeface="+mn-ea"/>
                <a:sym typeface="+mn-ea"/>
              </a:rPr>
              <a:t>会促进组织内部的同质化倾向，降低多样性和创新性；</a:t>
            </a:r>
            <a:r>
              <a:rPr lang="zh-CN" altLang="en-US" sz="1600">
                <a:solidFill>
                  <a:schemeClr val="tx1">
                    <a:lumMod val="65000"/>
                    <a:lumOff val="35000"/>
                  </a:schemeClr>
                </a:solidFill>
                <a:latin typeface="+mn-ea"/>
                <a:cs typeface="+mn-ea"/>
                <a:sym typeface="+mn-ea"/>
              </a:rPr>
              <a:t>多个候选人竞争同一职位时，内部晋升可能会引发团队成员之间的紧张关系；可能对新晋升员工的工作产生负面影响，甚至破坏团队的凝聚力和协作精神。</a:t>
            </a:r>
            <a:endParaRPr lang="zh-CN" altLang="en-US" sz="1600">
              <a:solidFill>
                <a:schemeClr val="tx1">
                  <a:lumMod val="65000"/>
                  <a:lumOff val="35000"/>
                </a:schemeClr>
              </a:solidFill>
              <a:latin typeface="+mn-ea"/>
              <a:cs typeface="+mn-ea"/>
              <a:sym typeface="+mn-ea"/>
            </a:endParaRPr>
          </a:p>
          <a:p>
            <a:pPr>
              <a:lnSpc>
                <a:spcPct val="130000"/>
              </a:lnSpc>
              <a:spcBef>
                <a:spcPct val="0"/>
              </a:spcBef>
              <a:spcAft>
                <a:spcPct val="0"/>
              </a:spcAft>
            </a:pPr>
            <a:endParaRPr lang="zh-CN" altLang="en-US" sz="1600">
              <a:solidFill>
                <a:schemeClr val="tx1">
                  <a:lumMod val="65000"/>
                  <a:lumOff val="35000"/>
                </a:schemeClr>
              </a:solidFill>
              <a:latin typeface="+mn-ea"/>
              <a:cs typeface="+mn-ea"/>
              <a:sym typeface="+mn-ea"/>
            </a:endParaRPr>
          </a:p>
        </p:txBody>
      </p:sp>
      <p:sp>
        <p:nvSpPr>
          <p:cNvPr id="2" name="文本框 1"/>
          <p:cNvSpPr txBox="1"/>
          <p:nvPr/>
        </p:nvSpPr>
        <p:spPr>
          <a:xfrm>
            <a:off x="949325" y="1729105"/>
            <a:ext cx="1523365" cy="398780"/>
          </a:xfrm>
          <a:prstGeom prst="rect">
            <a:avLst/>
          </a:prstGeom>
          <a:noFill/>
        </p:spPr>
        <p:txBody>
          <a:bodyPr wrap="square" rtlCol="0" anchor="t">
            <a:spAutoFit/>
          </a:bodyPr>
          <a:p>
            <a:pPr lvl="0" algn="ctr">
              <a:spcBef>
                <a:spcPct val="0"/>
              </a:spcBef>
              <a:spcAft>
                <a:spcPct val="0"/>
              </a:spcAft>
              <a:buClrTx/>
              <a:buSzTx/>
              <a:buFontTx/>
            </a:pPr>
            <a:r>
              <a:rPr lang="en-US" altLang="zh-CN" sz="2000" b="1">
                <a:solidFill>
                  <a:srgbClr val="FFFFFF"/>
                </a:solidFill>
                <a:latin typeface="+mn-ea"/>
                <a:cs typeface="+mn-ea"/>
                <a:sym typeface="+mn-ea"/>
              </a:rPr>
              <a:t>02</a:t>
            </a:r>
            <a:endParaRPr lang="en-US" altLang="zh-CN" sz="2000" b="1">
              <a:solidFill>
                <a:srgbClr val="FFFFFF"/>
              </a:solidFill>
              <a:latin typeface="+mn-ea"/>
              <a:cs typeface="+mn-ea"/>
              <a:sym typeface="+mn-ea"/>
            </a:endParaRPr>
          </a:p>
        </p:txBody>
      </p:sp>
    </p:spTree>
    <p:custDataLst>
      <p:tags r:id="rId6"/>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3641526" y="311758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kern="0" noProof="0" dirty="0">
                <a:ln>
                  <a:noFill/>
                </a:ln>
                <a:solidFill>
                  <a:schemeClr val="accent6">
                    <a:lumMod val="75000"/>
                  </a:schemeClr>
                </a:solidFill>
                <a:effectLst/>
                <a:uLnTx/>
                <a:uFillTx/>
                <a:cs typeface="+mn-ea"/>
                <a:sym typeface="+mn-lt"/>
              </a:rPr>
              <a:t>组</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织</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概</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述</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5318741" y="2312993"/>
            <a:ext cx="1554480" cy="645160"/>
          </a:xfrm>
          <a:prstGeom prst="rect">
            <a:avLst/>
          </a:prstGeom>
        </p:spPr>
        <p:txBody>
          <a:bodyPr wrap="none">
            <a:spAutoFit/>
          </a:bodyPr>
          <a:lstStyle/>
          <a:p>
            <a:r>
              <a:rPr lang="zh-CN" altLang="en-US" sz="3600" dirty="0">
                <a:solidFill>
                  <a:srgbClr val="000000"/>
                </a:solidFill>
                <a:cs typeface="+mn-ea"/>
                <a:sym typeface="+mn-lt"/>
              </a:rPr>
              <a:t>第一</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人员</a:t>
            </a:r>
            <a:r>
              <a:rPr kumimoji="0" lang="zh-CN" altLang="en-US" sz="2800" b="1" i="0" u="none" strike="noStrike" kern="0" cap="none" spc="0" normalizeH="0" baseline="0" noProof="0" dirty="0">
                <a:ln>
                  <a:noFill/>
                </a:ln>
                <a:solidFill>
                  <a:schemeClr val="accent1"/>
                </a:solidFill>
                <a:effectLst/>
                <a:uLnTx/>
                <a:uFillTx/>
                <a:cs typeface="+mn-ea"/>
                <a:sym typeface="+mn-lt"/>
              </a:rPr>
              <a:t>选聘</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18" name="矩形 17"/>
          <p:cNvSpPr/>
          <p:nvPr>
            <p:custDataLst>
              <p:tags r:id="rId2"/>
            </p:custDataLst>
          </p:nvPr>
        </p:nvSpPr>
        <p:spPr>
          <a:xfrm>
            <a:off x="2666048" y="1729105"/>
            <a:ext cx="6322059" cy="373380"/>
          </a:xfrm>
          <a:prstGeom prst="rect">
            <a:avLst/>
          </a:prstGeom>
          <a:noFill/>
        </p:spPr>
        <p:txBody>
          <a:bodyPr wrap="square" lIns="0" tIns="0" rIns="0" bIns="0" rtlCol="0" anchor="b">
            <a:noAutofit/>
          </a:bodyPr>
          <a:p>
            <a:pPr>
              <a:spcBef>
                <a:spcPct val="0"/>
              </a:spcBef>
              <a:spcAft>
                <a:spcPct val="0"/>
              </a:spcAft>
            </a:pPr>
            <a:r>
              <a:rPr lang="zh-CN" altLang="en-US" sz="2200" b="1">
                <a:solidFill>
                  <a:schemeClr val="accent4"/>
                </a:solidFill>
                <a:latin typeface="+mn-ea"/>
                <a:cs typeface="+mn-ea"/>
              </a:rPr>
              <a:t>采用何种选聘方式需考虑的</a:t>
            </a:r>
            <a:r>
              <a:rPr lang="zh-CN" altLang="en-US" sz="2200" b="1">
                <a:solidFill>
                  <a:schemeClr val="accent4"/>
                </a:solidFill>
                <a:latin typeface="+mn-ea"/>
                <a:cs typeface="+mn-ea"/>
              </a:rPr>
              <a:t>因素</a:t>
            </a:r>
            <a:endParaRPr lang="zh-CN" altLang="en-US" sz="2200" b="1">
              <a:solidFill>
                <a:schemeClr val="accent4"/>
              </a:solidFill>
              <a:latin typeface="+mn-ea"/>
              <a:cs typeface="+mn-ea"/>
            </a:endParaRPr>
          </a:p>
        </p:txBody>
      </p:sp>
      <p:sp>
        <p:nvSpPr>
          <p:cNvPr id="24" name="椭圆 23"/>
          <p:cNvSpPr/>
          <p:nvPr>
            <p:custDataLst>
              <p:tags r:id="rId3"/>
            </p:custDataLst>
          </p:nvPr>
        </p:nvSpPr>
        <p:spPr>
          <a:xfrm>
            <a:off x="-1643062" y="1174750"/>
            <a:ext cx="3790315" cy="4217035"/>
          </a:xfrm>
          <a:prstGeom prst="ellipse">
            <a:avLst/>
          </a:prstGeom>
          <a:noFill/>
          <a:ln>
            <a:gradFill>
              <a:gsLst>
                <a:gs pos="99000">
                  <a:srgbClr val="D9D9D9">
                    <a:lumMod val="85000"/>
                    <a:lumOff val="15000"/>
                  </a:srgb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3" name="椭圆 32"/>
          <p:cNvSpPr/>
          <p:nvPr>
            <p:custDataLst>
              <p:tags r:id="rId4"/>
            </p:custDataLst>
          </p:nvPr>
        </p:nvSpPr>
        <p:spPr>
          <a:xfrm>
            <a:off x="1425893" y="1729105"/>
            <a:ext cx="607695" cy="607695"/>
          </a:xfrm>
          <a:prstGeom prst="ellipse">
            <a:avLst/>
          </a:prstGeom>
          <a:solidFill>
            <a:srgbClr val="ED7D31"/>
          </a:solidFill>
          <a:ln>
            <a:gradFill>
              <a:gsLst>
                <a:gs pos="37000">
                  <a:srgbClr val="FFFFFF"/>
                </a:gs>
                <a:gs pos="0">
                  <a:schemeClr val="accent3">
                    <a:lumMod val="20000"/>
                    <a:lumOff val="80000"/>
                    <a:alpha val="100000"/>
                  </a:schemeClr>
                </a:gs>
                <a:gs pos="100000">
                  <a:srgbClr val="FFFFFF"/>
                </a:gs>
                <a:gs pos="71000">
                  <a:schemeClr val="accent3">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endParaRPr lang="en-US" altLang="zh-CN" sz="1400" b="1">
              <a:solidFill>
                <a:srgbClr val="FFFFFF"/>
              </a:solidFill>
              <a:latin typeface="+mn-ea"/>
              <a:cs typeface="+mn-ea"/>
              <a:sym typeface="+mn-ea"/>
            </a:endParaRPr>
          </a:p>
        </p:txBody>
      </p:sp>
      <p:sp>
        <p:nvSpPr>
          <p:cNvPr id="29" name="矩形 28"/>
          <p:cNvSpPr/>
          <p:nvPr>
            <p:custDataLst>
              <p:tags r:id="rId5"/>
            </p:custDataLst>
          </p:nvPr>
        </p:nvSpPr>
        <p:spPr>
          <a:xfrm>
            <a:off x="2850515" y="2232660"/>
            <a:ext cx="6351270" cy="3159125"/>
          </a:xfrm>
          <a:prstGeom prst="rect">
            <a:avLst/>
          </a:prstGeom>
          <a:noFill/>
        </p:spPr>
        <p:txBody>
          <a:bodyPr wrap="square" lIns="0" tIns="0" rIns="0" bIns="0" rtlCol="0" anchor="t" anchorCtr="0">
            <a:noAutofit/>
          </a:bodyPr>
          <a:p>
            <a:pPr indent="457200" fontAlgn="auto">
              <a:lnSpc>
                <a:spcPct val="130000"/>
              </a:lnSpc>
              <a:spcBef>
                <a:spcPct val="0"/>
              </a:spcBef>
              <a:spcAft>
                <a:spcPct val="0"/>
              </a:spcAft>
            </a:pPr>
            <a:r>
              <a:rPr lang="zh-CN" altLang="en-US" sz="1600">
                <a:solidFill>
                  <a:srgbClr val="FF0000"/>
                </a:solidFill>
                <a:latin typeface="+mn-ea"/>
                <a:cs typeface="+mn-ea"/>
                <a:sym typeface="+mn-ea"/>
              </a:rPr>
              <a:t>一是职位性质对于组织发展的重要性。</a:t>
            </a:r>
            <a:r>
              <a:rPr lang="zh-CN" altLang="en-US" sz="1600">
                <a:latin typeface="+mn-ea"/>
                <a:cs typeface="+mn-ea"/>
                <a:sym typeface="+mn-ea"/>
              </a:rPr>
              <a:t>涉及核心技术或关键管理职位时，宜从外部招聘，而大多数普通职位应考虑内部晋升。</a:t>
            </a:r>
            <a:endParaRPr lang="zh-CN" altLang="en-US" sz="1600">
              <a:latin typeface="+mn-ea"/>
              <a:cs typeface="+mn-ea"/>
              <a:sym typeface="+mn-ea"/>
            </a:endParaRPr>
          </a:p>
          <a:p>
            <a:pPr indent="457200" fontAlgn="auto">
              <a:lnSpc>
                <a:spcPct val="50000"/>
              </a:lnSpc>
              <a:spcBef>
                <a:spcPct val="0"/>
              </a:spcBef>
              <a:spcAft>
                <a:spcPct val="0"/>
              </a:spcAft>
            </a:pPr>
            <a:endParaRPr lang="zh-CN" altLang="en-US" sz="1600">
              <a:latin typeface="+mn-ea"/>
              <a:cs typeface="+mn-ea"/>
              <a:sym typeface="+mn-ea"/>
            </a:endParaRPr>
          </a:p>
          <a:p>
            <a:pPr indent="457200" fontAlgn="auto">
              <a:lnSpc>
                <a:spcPct val="130000"/>
              </a:lnSpc>
              <a:spcBef>
                <a:spcPct val="0"/>
              </a:spcBef>
              <a:spcAft>
                <a:spcPct val="0"/>
              </a:spcAft>
            </a:pPr>
            <a:r>
              <a:rPr lang="zh-CN" altLang="en-US" sz="1600">
                <a:solidFill>
                  <a:srgbClr val="FF0000"/>
                </a:solidFill>
                <a:latin typeface="+mn-ea"/>
                <a:cs typeface="+mn-ea"/>
                <a:sym typeface="+mn-ea"/>
              </a:rPr>
              <a:t>二是组织经营状态。</a:t>
            </a:r>
            <a:r>
              <a:rPr lang="zh-CN" altLang="en-US" sz="1600">
                <a:latin typeface="+mn-ea"/>
                <a:cs typeface="+mn-ea"/>
                <a:sym typeface="+mn-ea"/>
              </a:rPr>
              <a:t>规模较小、新成立或快速发展的公司，招聘外部技术人才和经验丰富的管理人员是必要的；规模较大且成熟的公司，由于拥有大量有经验和有才能的候选人，更倾向于依靠内部资源。</a:t>
            </a:r>
            <a:endParaRPr lang="zh-CN" altLang="en-US" sz="1600">
              <a:latin typeface="+mn-ea"/>
              <a:cs typeface="+mn-ea"/>
              <a:sym typeface="+mn-ea"/>
            </a:endParaRPr>
          </a:p>
          <a:p>
            <a:pPr indent="457200" algn="l" fontAlgn="auto">
              <a:lnSpc>
                <a:spcPct val="50000"/>
              </a:lnSpc>
              <a:buClrTx/>
              <a:buSzTx/>
              <a:buFontTx/>
            </a:pPr>
            <a:endParaRPr lang="zh-CN" altLang="en-US" sz="1600">
              <a:latin typeface="+mn-ea"/>
              <a:cs typeface="+mn-ea"/>
              <a:sym typeface="+mn-ea"/>
            </a:endParaRPr>
          </a:p>
          <a:p>
            <a:pPr indent="457200" fontAlgn="auto">
              <a:lnSpc>
                <a:spcPct val="130000"/>
              </a:lnSpc>
              <a:spcBef>
                <a:spcPct val="0"/>
              </a:spcBef>
              <a:spcAft>
                <a:spcPct val="0"/>
              </a:spcAft>
            </a:pPr>
            <a:r>
              <a:rPr lang="zh-CN" altLang="en-US" sz="1600">
                <a:solidFill>
                  <a:srgbClr val="FF0000"/>
                </a:solidFill>
                <a:latin typeface="+mn-ea"/>
                <a:cs typeface="+mn-ea"/>
                <a:sym typeface="+mn-ea"/>
              </a:rPr>
              <a:t>三是内部员工的素质。</a:t>
            </a:r>
            <a:r>
              <a:rPr lang="zh-CN" altLang="en-US" sz="1600">
                <a:latin typeface="+mn-ea"/>
                <a:cs typeface="+mn-ea"/>
                <a:sym typeface="+mn-ea"/>
              </a:rPr>
              <a:t>企业应选用具备优秀个人素质与能力的人才，以促进公司的发展。</a:t>
            </a:r>
            <a:endParaRPr lang="zh-CN" altLang="en-US" sz="1600">
              <a:latin typeface="+mn-ea"/>
              <a:cs typeface="+mn-ea"/>
              <a:sym typeface="+mn-ea"/>
            </a:endParaRPr>
          </a:p>
        </p:txBody>
      </p:sp>
      <p:sp>
        <p:nvSpPr>
          <p:cNvPr id="3" name="椭圆 2"/>
          <p:cNvSpPr/>
          <p:nvPr>
            <p:custDataLst>
              <p:tags r:id="rId6"/>
            </p:custDataLst>
          </p:nvPr>
        </p:nvSpPr>
        <p:spPr>
          <a:xfrm>
            <a:off x="1688783" y="2102485"/>
            <a:ext cx="607695" cy="607695"/>
          </a:xfrm>
          <a:prstGeom prst="ellipse">
            <a:avLst/>
          </a:prstGeom>
          <a:solidFill>
            <a:srgbClr val="ED7D31"/>
          </a:solidFill>
          <a:ln>
            <a:gradFill>
              <a:gsLst>
                <a:gs pos="37000">
                  <a:srgbClr val="FFFFFF"/>
                </a:gs>
                <a:gs pos="0">
                  <a:schemeClr val="accent3">
                    <a:lumMod val="20000"/>
                    <a:lumOff val="80000"/>
                    <a:alpha val="100000"/>
                  </a:schemeClr>
                </a:gs>
                <a:gs pos="100000">
                  <a:srgbClr val="FFFFFF"/>
                </a:gs>
                <a:gs pos="71000">
                  <a:schemeClr val="accent3">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endParaRPr lang="en-US" altLang="zh-CN" sz="1400" b="1">
              <a:solidFill>
                <a:srgbClr val="FFFFFF"/>
              </a:solidFill>
              <a:latin typeface="+mn-ea"/>
              <a:cs typeface="+mn-ea"/>
              <a:sym typeface="+mn-ea"/>
            </a:endParaRPr>
          </a:p>
        </p:txBody>
      </p:sp>
    </p:spTree>
    <p:custDataLst>
      <p:tags r:id="rId7"/>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人员选</a:t>
            </a:r>
            <a:r>
              <a:rPr kumimoji="0" lang="zh-CN" altLang="en-US" sz="2800" b="1" i="0" u="none" strike="noStrike" kern="0" cap="none" spc="0" normalizeH="0" baseline="0" noProof="0" dirty="0">
                <a:ln>
                  <a:noFill/>
                </a:ln>
                <a:solidFill>
                  <a:schemeClr val="accent1"/>
                </a:solidFill>
                <a:effectLst/>
                <a:uLnTx/>
                <a:uFillTx/>
                <a:cs typeface="+mn-ea"/>
                <a:sym typeface="+mn-lt"/>
              </a:rPr>
              <a:t>拔</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六边形 5"/>
          <p:cNvSpPr/>
          <p:nvPr>
            <p:custDataLst>
              <p:tags r:id="rId2"/>
            </p:custDataLst>
          </p:nvPr>
        </p:nvSpPr>
        <p:spPr>
          <a:xfrm rot="16200000">
            <a:off x="6361113" y="2601595"/>
            <a:ext cx="1417955" cy="1259840"/>
          </a:xfrm>
          <a:prstGeom prst="hexagon">
            <a:avLst>
              <a:gd name="adj" fmla="val 24450"/>
              <a:gd name="vf" fmla="val 115470"/>
            </a:avLst>
          </a:prstGeom>
          <a:solidFill>
            <a:srgbClr val="75AFED"/>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9" name="六边形 8"/>
          <p:cNvSpPr/>
          <p:nvPr>
            <p:custDataLst>
              <p:tags r:id="rId3"/>
            </p:custDataLst>
          </p:nvPr>
        </p:nvSpPr>
        <p:spPr>
          <a:xfrm rot="16200000">
            <a:off x="4388168" y="1449705"/>
            <a:ext cx="1417955" cy="1259840"/>
          </a:xfrm>
          <a:prstGeom prst="hexagon">
            <a:avLst>
              <a:gd name="adj" fmla="val 24450"/>
              <a:gd name="vf" fmla="val 115470"/>
            </a:avLst>
          </a:prstGeom>
          <a:solidFill>
            <a:srgbClr val="75AFED"/>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10" name="六边形 9"/>
          <p:cNvSpPr/>
          <p:nvPr>
            <p:custDataLst>
              <p:tags r:id="rId4"/>
            </p:custDataLst>
          </p:nvPr>
        </p:nvSpPr>
        <p:spPr>
          <a:xfrm rot="16200000">
            <a:off x="5695633" y="1449705"/>
            <a:ext cx="1417955" cy="1259840"/>
          </a:xfrm>
          <a:prstGeom prst="hexagon">
            <a:avLst>
              <a:gd name="adj" fmla="val 24450"/>
              <a:gd name="vf" fmla="val 115470"/>
            </a:avLst>
          </a:prstGeom>
          <a:solidFill>
            <a:srgbClr val="F1A96E"/>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11" name="六边形 10"/>
          <p:cNvSpPr/>
          <p:nvPr>
            <p:custDataLst>
              <p:tags r:id="rId5"/>
            </p:custDataLst>
          </p:nvPr>
        </p:nvSpPr>
        <p:spPr>
          <a:xfrm rot="16200000">
            <a:off x="5035868" y="2601595"/>
            <a:ext cx="1417955" cy="1259840"/>
          </a:xfrm>
          <a:prstGeom prst="hexagon">
            <a:avLst>
              <a:gd name="adj" fmla="val 24450"/>
              <a:gd name="vf" fmla="val 115470"/>
            </a:avLst>
          </a:prstGeom>
          <a:solidFill>
            <a:srgbClr val="ED7D3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13" name="六边形 12"/>
          <p:cNvSpPr/>
          <p:nvPr>
            <p:custDataLst>
              <p:tags r:id="rId6"/>
            </p:custDataLst>
          </p:nvPr>
        </p:nvSpPr>
        <p:spPr>
          <a:xfrm rot="16200000">
            <a:off x="5695633" y="3752850"/>
            <a:ext cx="1417955" cy="1259840"/>
          </a:xfrm>
          <a:prstGeom prst="hexagon">
            <a:avLst>
              <a:gd name="adj" fmla="val 24450"/>
              <a:gd name="vf" fmla="val 115470"/>
            </a:avLst>
          </a:prstGeom>
          <a:solidFill>
            <a:srgbClr val="F1A96E"/>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p>
            <a:pPr algn="ctr">
              <a:lnSpc>
                <a:spcPct val="120000"/>
              </a:lnSpc>
            </a:pPr>
            <a:endParaRPr lang="en-IN" dirty="0">
              <a:solidFill>
                <a:schemeClr val="lt1"/>
              </a:solidFill>
              <a:latin typeface="+mn-ea"/>
              <a:sym typeface="Arial" panose="020B0604020202020204" pitchFamily="34" charset="0"/>
            </a:endParaRPr>
          </a:p>
        </p:txBody>
      </p:sp>
      <p:sp>
        <p:nvSpPr>
          <p:cNvPr id="27" name="矩形 26"/>
          <p:cNvSpPr/>
          <p:nvPr>
            <p:custDataLst>
              <p:tags r:id="rId7"/>
            </p:custDataLst>
          </p:nvPr>
        </p:nvSpPr>
        <p:spPr>
          <a:xfrm>
            <a:off x="859473" y="1760855"/>
            <a:ext cx="3442634" cy="416560"/>
          </a:xfrm>
          <a:prstGeom prst="rect">
            <a:avLst/>
          </a:prstGeom>
          <a:noFill/>
        </p:spPr>
        <p:txBody>
          <a:bodyPr wrap="square" lIns="0" tIns="0" rIns="0" bIns="0" rtlCol="0" anchor="b" anchorCtr="0">
            <a:noAutofit/>
          </a:bodyPr>
          <a:p>
            <a:pPr algn="r">
              <a:spcBef>
                <a:spcPct val="0"/>
              </a:spcBef>
              <a:spcAft>
                <a:spcPct val="0"/>
              </a:spcAft>
            </a:pPr>
            <a:r>
              <a:rPr lang="zh-CN" altLang="en-US" sz="2400" b="1">
                <a:solidFill>
                  <a:schemeClr val="accent3"/>
                </a:solidFill>
                <a:latin typeface="+mn-ea"/>
                <a:cs typeface="+mn-ea"/>
              </a:rPr>
              <a:t>制定并落实选聘</a:t>
            </a:r>
            <a:r>
              <a:rPr lang="zh-CN" altLang="en-US" sz="2400" b="1">
                <a:solidFill>
                  <a:schemeClr val="accent3"/>
                </a:solidFill>
                <a:latin typeface="+mn-ea"/>
                <a:cs typeface="+mn-ea"/>
              </a:rPr>
              <a:t>方案</a:t>
            </a:r>
            <a:endParaRPr lang="zh-CN" altLang="en-US" sz="2400" b="1">
              <a:solidFill>
                <a:schemeClr val="accent3"/>
              </a:solidFill>
              <a:latin typeface="+mn-ea"/>
              <a:cs typeface="+mn-ea"/>
            </a:endParaRPr>
          </a:p>
        </p:txBody>
      </p:sp>
      <p:sp>
        <p:nvSpPr>
          <p:cNvPr id="3" name="矩形 2"/>
          <p:cNvSpPr/>
          <p:nvPr>
            <p:custDataLst>
              <p:tags r:id="rId8"/>
            </p:custDataLst>
          </p:nvPr>
        </p:nvSpPr>
        <p:spPr>
          <a:xfrm>
            <a:off x="7242810" y="1695450"/>
            <a:ext cx="3887470" cy="41656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4"/>
                </a:solidFill>
                <a:latin typeface="+mn-ea"/>
                <a:cs typeface="+mn-ea"/>
              </a:rPr>
              <a:t>对初选合格者进行全面</a:t>
            </a:r>
            <a:r>
              <a:rPr lang="zh-CN" altLang="en-US" sz="2400" b="1">
                <a:solidFill>
                  <a:schemeClr val="accent4"/>
                </a:solidFill>
                <a:latin typeface="+mn-ea"/>
                <a:cs typeface="+mn-ea"/>
              </a:rPr>
              <a:t>评估</a:t>
            </a:r>
            <a:endParaRPr lang="zh-CN" altLang="en-US" sz="2400" b="1">
              <a:solidFill>
                <a:schemeClr val="accent4"/>
              </a:solidFill>
              <a:latin typeface="+mn-ea"/>
              <a:cs typeface="+mn-ea"/>
            </a:endParaRPr>
          </a:p>
        </p:txBody>
      </p:sp>
      <p:sp>
        <p:nvSpPr>
          <p:cNvPr id="4" name="矩形 3"/>
          <p:cNvSpPr/>
          <p:nvPr>
            <p:custDataLst>
              <p:tags r:id="rId9"/>
            </p:custDataLst>
          </p:nvPr>
        </p:nvSpPr>
        <p:spPr>
          <a:xfrm>
            <a:off x="7767003" y="2994025"/>
            <a:ext cx="3442634" cy="41656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4"/>
                </a:solidFill>
                <a:latin typeface="+mn-ea"/>
                <a:cs typeface="+mn-ea"/>
              </a:rPr>
              <a:t>确定录用</a:t>
            </a:r>
            <a:r>
              <a:rPr lang="zh-CN" altLang="en-US" sz="2400" b="1">
                <a:solidFill>
                  <a:schemeClr val="accent4"/>
                </a:solidFill>
                <a:latin typeface="+mn-ea"/>
                <a:cs typeface="+mn-ea"/>
              </a:rPr>
              <a:t>人员</a:t>
            </a:r>
            <a:endParaRPr lang="zh-CN" altLang="en-US" sz="2400" b="1">
              <a:solidFill>
                <a:schemeClr val="accent4"/>
              </a:solidFill>
              <a:latin typeface="+mn-ea"/>
              <a:cs typeface="+mn-ea"/>
            </a:endParaRPr>
          </a:p>
        </p:txBody>
      </p:sp>
      <p:sp>
        <p:nvSpPr>
          <p:cNvPr id="31" name="矩形 30"/>
          <p:cNvSpPr/>
          <p:nvPr>
            <p:custDataLst>
              <p:tags r:id="rId10"/>
            </p:custDataLst>
          </p:nvPr>
        </p:nvSpPr>
        <p:spPr>
          <a:xfrm>
            <a:off x="7126288" y="4292600"/>
            <a:ext cx="3442634" cy="416560"/>
          </a:xfrm>
          <a:prstGeom prst="rect">
            <a:avLst/>
          </a:prstGeom>
          <a:noFill/>
        </p:spPr>
        <p:txBody>
          <a:bodyPr wrap="square" lIns="0" tIns="0" rIns="0" bIns="0" rtlCol="0" anchor="b" anchorCtr="0">
            <a:noAutofit/>
          </a:bodyPr>
          <a:p>
            <a:pPr>
              <a:spcBef>
                <a:spcPct val="0"/>
              </a:spcBef>
              <a:spcAft>
                <a:spcPct val="0"/>
              </a:spcAft>
            </a:pPr>
            <a:r>
              <a:rPr lang="zh-CN" altLang="en-US" sz="2400" b="1">
                <a:solidFill>
                  <a:schemeClr val="accent3"/>
                </a:solidFill>
                <a:latin typeface="+mn-ea"/>
                <a:cs typeface="+mn-ea"/>
              </a:rPr>
              <a:t>招聘效果</a:t>
            </a:r>
            <a:r>
              <a:rPr lang="zh-CN" altLang="en-US" sz="2400" b="1">
                <a:solidFill>
                  <a:schemeClr val="accent3"/>
                </a:solidFill>
                <a:latin typeface="+mn-ea"/>
                <a:cs typeface="+mn-ea"/>
              </a:rPr>
              <a:t>评价和</a:t>
            </a:r>
            <a:r>
              <a:rPr lang="zh-CN" altLang="en-US" sz="2400" b="1">
                <a:solidFill>
                  <a:schemeClr val="accent3"/>
                </a:solidFill>
                <a:latin typeface="+mn-ea"/>
                <a:cs typeface="+mn-ea"/>
              </a:rPr>
              <a:t>反馈</a:t>
            </a:r>
            <a:endParaRPr lang="zh-CN" altLang="en-US" sz="2400" b="1">
              <a:solidFill>
                <a:schemeClr val="accent3"/>
              </a:solidFill>
              <a:latin typeface="+mn-ea"/>
              <a:cs typeface="+mn-ea"/>
            </a:endParaRPr>
          </a:p>
        </p:txBody>
      </p:sp>
      <p:sp>
        <p:nvSpPr>
          <p:cNvPr id="32" name="矩形 31"/>
          <p:cNvSpPr/>
          <p:nvPr>
            <p:custDataLst>
              <p:tags r:id="rId11"/>
            </p:custDataLst>
          </p:nvPr>
        </p:nvSpPr>
        <p:spPr>
          <a:xfrm>
            <a:off x="1606868" y="3138170"/>
            <a:ext cx="3442634" cy="416560"/>
          </a:xfrm>
          <a:prstGeom prst="rect">
            <a:avLst/>
          </a:prstGeom>
          <a:noFill/>
        </p:spPr>
        <p:txBody>
          <a:bodyPr wrap="square" lIns="0" tIns="0" rIns="0" bIns="0" rtlCol="0" anchor="b" anchorCtr="0">
            <a:noAutofit/>
          </a:bodyPr>
          <a:p>
            <a:pPr algn="r">
              <a:spcBef>
                <a:spcPct val="0"/>
              </a:spcBef>
              <a:spcAft>
                <a:spcPct val="0"/>
              </a:spcAft>
            </a:pPr>
            <a:r>
              <a:rPr lang="zh-CN" altLang="en-US" sz="2400" b="1">
                <a:solidFill>
                  <a:schemeClr val="accent3"/>
                </a:solidFill>
                <a:latin typeface="+mn-ea"/>
                <a:cs typeface="+mn-ea"/>
              </a:rPr>
              <a:t>对应聘者进行</a:t>
            </a:r>
            <a:r>
              <a:rPr lang="zh-CN" altLang="en-US" sz="2400" b="1">
                <a:solidFill>
                  <a:schemeClr val="accent3"/>
                </a:solidFill>
                <a:latin typeface="+mn-ea"/>
                <a:cs typeface="+mn-ea"/>
              </a:rPr>
              <a:t>初选</a:t>
            </a:r>
            <a:endParaRPr lang="zh-CN" altLang="en-US" sz="2400" b="1">
              <a:solidFill>
                <a:schemeClr val="accent3"/>
              </a:solidFill>
              <a:latin typeface="+mn-ea"/>
              <a:cs typeface="+mn-ea"/>
            </a:endParaRPr>
          </a:p>
        </p:txBody>
      </p:sp>
      <p:sp>
        <p:nvSpPr>
          <p:cNvPr id="14" name="文本框 13"/>
          <p:cNvSpPr txBox="1"/>
          <p:nvPr/>
        </p:nvSpPr>
        <p:spPr>
          <a:xfrm>
            <a:off x="4757420" y="1760855"/>
            <a:ext cx="561975" cy="521970"/>
          </a:xfrm>
          <a:prstGeom prst="rect">
            <a:avLst/>
          </a:prstGeom>
          <a:noFill/>
        </p:spPr>
        <p:txBody>
          <a:bodyPr wrap="square" rtlCol="0" anchor="t">
            <a:spAutoFit/>
          </a:bodyPr>
          <a:p>
            <a:r>
              <a:rPr lang="en-US" altLang="zh-CN" sz="2800" b="1">
                <a:solidFill>
                  <a:srgbClr val="FFFFFF"/>
                </a:solidFill>
                <a:latin typeface="+mn-ea"/>
                <a:cs typeface="+mn-ea"/>
                <a:sym typeface="+mn-ea"/>
              </a:rPr>
              <a:t>01</a:t>
            </a:r>
            <a:endParaRPr lang="en-US" altLang="zh-CN" sz="2800" b="1">
              <a:solidFill>
                <a:srgbClr val="FFFFFF"/>
              </a:solidFill>
              <a:latin typeface="+mn-ea"/>
              <a:cs typeface="+mn-ea"/>
              <a:sym typeface="+mn-ea"/>
            </a:endParaRPr>
          </a:p>
        </p:txBody>
      </p:sp>
      <p:sp>
        <p:nvSpPr>
          <p:cNvPr id="25" name="文本框 24"/>
          <p:cNvSpPr txBox="1"/>
          <p:nvPr>
            <p:custDataLst>
              <p:tags r:id="rId12"/>
            </p:custDataLst>
          </p:nvPr>
        </p:nvSpPr>
        <p:spPr>
          <a:xfrm>
            <a:off x="5445125" y="2970530"/>
            <a:ext cx="600075" cy="521970"/>
          </a:xfrm>
          <a:prstGeom prst="rect">
            <a:avLst/>
          </a:prstGeom>
          <a:noFill/>
        </p:spPr>
        <p:txBody>
          <a:bodyPr wrap="square" rtlCol="0" anchor="t">
            <a:spAutoFit/>
          </a:bodyPr>
          <a:p>
            <a:r>
              <a:rPr lang="en-US" altLang="zh-CN" sz="2800" b="1">
                <a:solidFill>
                  <a:srgbClr val="FFFFFF"/>
                </a:solidFill>
                <a:latin typeface="+mn-ea"/>
                <a:cs typeface="+mn-ea"/>
                <a:sym typeface="+mn-ea"/>
              </a:rPr>
              <a:t>02</a:t>
            </a:r>
            <a:endParaRPr lang="en-US" altLang="zh-CN" sz="2800" b="1">
              <a:solidFill>
                <a:srgbClr val="FFFFFF"/>
              </a:solidFill>
              <a:latin typeface="+mn-ea"/>
              <a:cs typeface="+mn-ea"/>
              <a:sym typeface="+mn-ea"/>
            </a:endParaRPr>
          </a:p>
        </p:txBody>
      </p:sp>
      <p:sp>
        <p:nvSpPr>
          <p:cNvPr id="28" name="文本框 27"/>
          <p:cNvSpPr txBox="1"/>
          <p:nvPr>
            <p:custDataLst>
              <p:tags r:id="rId13"/>
            </p:custDataLst>
          </p:nvPr>
        </p:nvSpPr>
        <p:spPr>
          <a:xfrm>
            <a:off x="6045200" y="1819275"/>
            <a:ext cx="600075" cy="521970"/>
          </a:xfrm>
          <a:prstGeom prst="rect">
            <a:avLst/>
          </a:prstGeom>
          <a:noFill/>
        </p:spPr>
        <p:txBody>
          <a:bodyPr wrap="square" rtlCol="0" anchor="t">
            <a:spAutoFit/>
          </a:bodyPr>
          <a:p>
            <a:r>
              <a:rPr lang="en-US" altLang="zh-CN" sz="2800" b="1">
                <a:solidFill>
                  <a:srgbClr val="FFFFFF"/>
                </a:solidFill>
                <a:latin typeface="+mn-ea"/>
                <a:cs typeface="+mn-ea"/>
                <a:sym typeface="+mn-ea"/>
              </a:rPr>
              <a:t>03</a:t>
            </a:r>
            <a:endParaRPr lang="en-US" altLang="zh-CN" sz="2800" b="1">
              <a:solidFill>
                <a:srgbClr val="FFFFFF"/>
              </a:solidFill>
              <a:latin typeface="+mn-ea"/>
              <a:cs typeface="+mn-ea"/>
              <a:sym typeface="+mn-ea"/>
            </a:endParaRPr>
          </a:p>
        </p:txBody>
      </p:sp>
      <p:sp>
        <p:nvSpPr>
          <p:cNvPr id="29" name="文本框 28"/>
          <p:cNvSpPr txBox="1"/>
          <p:nvPr>
            <p:custDataLst>
              <p:tags r:id="rId14"/>
            </p:custDataLst>
          </p:nvPr>
        </p:nvSpPr>
        <p:spPr>
          <a:xfrm>
            <a:off x="6771005" y="2941320"/>
            <a:ext cx="600075" cy="521970"/>
          </a:xfrm>
          <a:prstGeom prst="rect">
            <a:avLst/>
          </a:prstGeom>
          <a:noFill/>
        </p:spPr>
        <p:txBody>
          <a:bodyPr wrap="square" rtlCol="0" anchor="t">
            <a:spAutoFit/>
          </a:bodyPr>
          <a:p>
            <a:r>
              <a:rPr lang="en-US" altLang="zh-CN" sz="2800" b="1">
                <a:solidFill>
                  <a:srgbClr val="FFFFFF"/>
                </a:solidFill>
                <a:latin typeface="+mn-ea"/>
                <a:cs typeface="+mn-ea"/>
                <a:sym typeface="+mn-ea"/>
              </a:rPr>
              <a:t>04</a:t>
            </a:r>
            <a:endParaRPr lang="en-US" altLang="zh-CN" sz="2800" b="1">
              <a:solidFill>
                <a:srgbClr val="FFFFFF"/>
              </a:solidFill>
              <a:latin typeface="+mn-ea"/>
              <a:cs typeface="+mn-ea"/>
              <a:sym typeface="+mn-ea"/>
            </a:endParaRPr>
          </a:p>
        </p:txBody>
      </p:sp>
      <p:sp>
        <p:nvSpPr>
          <p:cNvPr id="30" name="文本框 29"/>
          <p:cNvSpPr txBox="1"/>
          <p:nvPr>
            <p:custDataLst>
              <p:tags r:id="rId15"/>
            </p:custDataLst>
          </p:nvPr>
        </p:nvSpPr>
        <p:spPr>
          <a:xfrm>
            <a:off x="6170930" y="4122420"/>
            <a:ext cx="600075" cy="521970"/>
          </a:xfrm>
          <a:prstGeom prst="rect">
            <a:avLst/>
          </a:prstGeom>
          <a:noFill/>
        </p:spPr>
        <p:txBody>
          <a:bodyPr wrap="square" rtlCol="0" anchor="t">
            <a:spAutoFit/>
          </a:bodyPr>
          <a:p>
            <a:r>
              <a:rPr lang="en-US" altLang="zh-CN" sz="2800" b="1">
                <a:solidFill>
                  <a:srgbClr val="FFFFFF"/>
                </a:solidFill>
                <a:latin typeface="+mn-ea"/>
                <a:cs typeface="+mn-ea"/>
                <a:sym typeface="+mn-ea"/>
              </a:rPr>
              <a:t>05</a:t>
            </a:r>
            <a:endParaRPr lang="en-US" altLang="zh-CN" sz="2800" b="1">
              <a:solidFill>
                <a:srgbClr val="FFFFFF"/>
              </a:solidFill>
              <a:latin typeface="+mn-ea"/>
              <a:cs typeface="+mn-ea"/>
              <a:sym typeface="+mn-ea"/>
            </a:endParaRPr>
          </a:p>
        </p:txBody>
      </p:sp>
    </p:spTree>
    <p:custDataLst>
      <p:tags r:id="rId16"/>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人员培训</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7" name="椭圆 66"/>
          <p:cNvSpPr/>
          <p:nvPr>
            <p:custDataLst>
              <p:tags r:id="rId2"/>
            </p:custDataLst>
          </p:nvPr>
        </p:nvSpPr>
        <p:spPr>
          <a:xfrm>
            <a:off x="3305355" y="1324655"/>
            <a:ext cx="751166" cy="751166"/>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1" name="圆角矩形 60"/>
          <p:cNvSpPr/>
          <p:nvPr>
            <p:custDataLst>
              <p:tags r:id="rId3"/>
            </p:custDataLst>
          </p:nvPr>
        </p:nvSpPr>
        <p:spPr>
          <a:xfrm>
            <a:off x="6812915" y="1701800"/>
            <a:ext cx="2866390" cy="4464050"/>
          </a:xfrm>
          <a:prstGeom prst="roundRect">
            <a:avLst>
              <a:gd name="adj" fmla="val 2258"/>
            </a:avLst>
          </a:prstGeom>
          <a:noFill/>
          <a:ln w="25400">
            <a:solidFill>
              <a:srgbClr val="75AFED"/>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4" name="椭圆 73"/>
          <p:cNvSpPr/>
          <p:nvPr>
            <p:custDataLst>
              <p:tags r:id="rId4"/>
            </p:custDataLst>
          </p:nvPr>
        </p:nvSpPr>
        <p:spPr>
          <a:xfrm>
            <a:off x="7731620" y="1298620"/>
            <a:ext cx="751166" cy="751166"/>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5" name="椭圆 74"/>
          <p:cNvSpPr/>
          <p:nvPr>
            <p:custDataLst>
              <p:tags r:id="rId5"/>
            </p:custDataLst>
          </p:nvPr>
        </p:nvSpPr>
        <p:spPr>
          <a:xfrm>
            <a:off x="7731778" y="1297997"/>
            <a:ext cx="700049" cy="700049"/>
          </a:xfrm>
          <a:prstGeom prst="ellipse">
            <a:avLst/>
          </a:prstGeom>
          <a:solidFill>
            <a:srgbClr val="75AFED"/>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矩形 15"/>
          <p:cNvSpPr/>
          <p:nvPr>
            <p:custDataLst>
              <p:tags r:id="rId6"/>
            </p:custDataLst>
          </p:nvPr>
        </p:nvSpPr>
        <p:spPr>
          <a:xfrm>
            <a:off x="6910705" y="2282190"/>
            <a:ext cx="2576830" cy="3601085"/>
          </a:xfrm>
          <a:prstGeom prst="rect">
            <a:avLst/>
          </a:prstGeom>
        </p:spPr>
        <p:txBody>
          <a:bodyPr wrap="square" lIns="0" tIns="0" rIns="0" bIns="0">
            <a:noAutofit/>
          </a:bodyPr>
          <a:p>
            <a:pPr lvl="0" indent="457200" algn="l">
              <a:lnSpc>
                <a:spcPct val="150000"/>
              </a:lnSpc>
              <a:buClrTx/>
              <a:buSzTx/>
              <a:buFontTx/>
            </a:pPr>
            <a:r>
              <a:rPr lang="zh-CN" altLang="en-US" sz="1600" dirty="0">
                <a:ln>
                  <a:noFill/>
                  <a:prstDash val="sysDot"/>
                </a:ln>
                <a:solidFill>
                  <a:srgbClr val="FF0000"/>
                </a:solidFill>
                <a:latin typeface="+mn-ea"/>
                <a:cs typeface="+mn-ea"/>
                <a:sym typeface="+mn-ea"/>
              </a:rPr>
              <a:t>政治思想和职业道德教育</a:t>
            </a:r>
            <a:r>
              <a:rPr lang="zh-CN" altLang="en-US" sz="1600" dirty="0">
                <a:ln>
                  <a:noFill/>
                  <a:prstDash val="sysDot"/>
                </a:ln>
                <a:solidFill>
                  <a:schemeClr val="tx1">
                    <a:lumMod val="85000"/>
                    <a:lumOff val="15000"/>
                  </a:schemeClr>
                </a:solidFill>
                <a:latin typeface="+mn-ea"/>
                <a:cs typeface="+mn-ea"/>
                <a:sym typeface="+mn-ea"/>
              </a:rPr>
              <a:t>，这是塑造员工正确价值观和职业操守的基础。</a:t>
            </a:r>
            <a:endParaRPr lang="zh-CN" altLang="en-US" sz="1600" dirty="0">
              <a:ln>
                <a:noFill/>
                <a:prstDash val="sysDot"/>
              </a:ln>
              <a:solidFill>
                <a:schemeClr val="tx1">
                  <a:lumMod val="85000"/>
                  <a:lumOff val="15000"/>
                </a:schemeClr>
              </a:solidFill>
              <a:latin typeface="+mn-ea"/>
              <a:cs typeface="+mn-ea"/>
              <a:sym typeface="+mn-ea"/>
            </a:endParaRPr>
          </a:p>
          <a:p>
            <a:pPr lvl="0" indent="457200" algn="l">
              <a:lnSpc>
                <a:spcPct val="150000"/>
              </a:lnSpc>
              <a:buClrTx/>
              <a:buSzTx/>
              <a:buFontTx/>
            </a:pPr>
            <a:r>
              <a:rPr lang="zh-CN" altLang="en-US" sz="1600" dirty="0">
                <a:ln>
                  <a:noFill/>
                  <a:prstDash val="sysDot"/>
                </a:ln>
                <a:solidFill>
                  <a:srgbClr val="FF0000"/>
                </a:solidFill>
                <a:latin typeface="+mn-ea"/>
                <a:cs typeface="+mn-ea"/>
                <a:sym typeface="+mn-ea"/>
              </a:rPr>
              <a:t>技术和业务知识</a:t>
            </a:r>
            <a:r>
              <a:rPr lang="zh-CN" altLang="en-US" sz="1600" dirty="0">
                <a:ln>
                  <a:noFill/>
                  <a:prstDash val="sysDot"/>
                </a:ln>
                <a:solidFill>
                  <a:schemeClr val="tx1">
                    <a:lumMod val="85000"/>
                    <a:lumOff val="15000"/>
                  </a:schemeClr>
                </a:solidFill>
                <a:latin typeface="+mn-ea"/>
                <a:cs typeface="+mn-ea"/>
                <a:sym typeface="+mn-ea"/>
              </a:rPr>
              <a:t>，旨在提升员工的专业素养和行业认知。</a:t>
            </a:r>
            <a:endParaRPr lang="zh-CN" altLang="en-US" sz="1600" dirty="0">
              <a:ln>
                <a:noFill/>
                <a:prstDash val="sysDot"/>
              </a:ln>
              <a:solidFill>
                <a:schemeClr val="tx1">
                  <a:lumMod val="85000"/>
                  <a:lumOff val="15000"/>
                </a:schemeClr>
              </a:solidFill>
              <a:latin typeface="+mn-ea"/>
              <a:cs typeface="+mn-ea"/>
              <a:sym typeface="+mn-ea"/>
            </a:endParaRPr>
          </a:p>
          <a:p>
            <a:pPr lvl="0" indent="457200" algn="l">
              <a:lnSpc>
                <a:spcPct val="150000"/>
              </a:lnSpc>
              <a:buClrTx/>
              <a:buSzTx/>
              <a:buFontTx/>
            </a:pPr>
            <a:r>
              <a:rPr lang="zh-CN" altLang="en-US" sz="1600" dirty="0">
                <a:ln>
                  <a:noFill/>
                  <a:prstDash val="sysDot"/>
                </a:ln>
                <a:solidFill>
                  <a:srgbClr val="FF0000"/>
                </a:solidFill>
                <a:latin typeface="+mn-ea"/>
                <a:cs typeface="+mn-ea"/>
                <a:sym typeface="+mn-ea"/>
              </a:rPr>
              <a:t>技术和业务能力</a:t>
            </a:r>
            <a:r>
              <a:rPr lang="zh-CN" altLang="en-US" sz="1600" dirty="0">
                <a:ln>
                  <a:noFill/>
                  <a:prstDash val="sysDot"/>
                </a:ln>
                <a:solidFill>
                  <a:schemeClr val="tx1">
                    <a:lumMod val="85000"/>
                    <a:lumOff val="15000"/>
                  </a:schemeClr>
                </a:solidFill>
                <a:latin typeface="+mn-ea"/>
                <a:cs typeface="+mn-ea"/>
                <a:sym typeface="+mn-ea"/>
              </a:rPr>
              <a:t>，提升员工在实际工作中的操作能力和执行能力。</a:t>
            </a:r>
            <a:endParaRPr lang="zh-CN" altLang="en-US" sz="1600" dirty="0">
              <a:ln>
                <a:noFill/>
                <a:prstDash val="sysDot"/>
              </a:ln>
              <a:solidFill>
                <a:schemeClr val="tx1">
                  <a:lumMod val="85000"/>
                  <a:lumOff val="15000"/>
                </a:schemeClr>
              </a:solidFill>
              <a:latin typeface="+mn-ea"/>
              <a:cs typeface="+mn-ea"/>
              <a:sym typeface="+mn-ea"/>
            </a:endParaRPr>
          </a:p>
        </p:txBody>
      </p:sp>
      <p:grpSp>
        <p:nvGrpSpPr>
          <p:cNvPr id="3" name="组合 2"/>
          <p:cNvGrpSpPr/>
          <p:nvPr/>
        </p:nvGrpSpPr>
        <p:grpSpPr>
          <a:xfrm>
            <a:off x="2438400" y="1324610"/>
            <a:ext cx="2933700" cy="4866640"/>
            <a:chOff x="1136" y="2044"/>
            <a:chExt cx="4620" cy="7664"/>
          </a:xfrm>
        </p:grpSpPr>
        <p:sp>
          <p:nvSpPr>
            <p:cNvPr id="60" name="圆角矩形 59"/>
            <p:cNvSpPr/>
            <p:nvPr>
              <p:custDataLst>
                <p:tags r:id="rId7"/>
              </p:custDataLst>
            </p:nvPr>
          </p:nvSpPr>
          <p:spPr>
            <a:xfrm>
              <a:off x="1136" y="2680"/>
              <a:ext cx="4621" cy="7029"/>
            </a:xfrm>
            <a:prstGeom prst="roundRect">
              <a:avLst>
                <a:gd name="adj" fmla="val 2258"/>
              </a:avLst>
            </a:prstGeom>
            <a:noFill/>
            <a:ln w="25400">
              <a:solidFill>
                <a:srgbClr val="F1A96E"/>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矩形 13"/>
            <p:cNvSpPr/>
            <p:nvPr>
              <p:custDataLst>
                <p:tags r:id="rId8"/>
              </p:custDataLst>
            </p:nvPr>
          </p:nvSpPr>
          <p:spPr>
            <a:xfrm>
              <a:off x="1493" y="3594"/>
              <a:ext cx="4143" cy="5855"/>
            </a:xfrm>
            <a:prstGeom prst="rect">
              <a:avLst/>
            </a:prstGeom>
          </p:spPr>
          <p:txBody>
            <a:bodyPr wrap="square" lIns="0" tIns="0" rIns="0" bIns="0">
              <a:noAutofit/>
            </a:bodyPr>
            <a:p>
              <a:pPr indent="457200" algn="l"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指组织为满足不断变化的业务需求以及深入培养内部人才所开展的一系列具有</a:t>
              </a:r>
              <a:r>
                <a:rPr lang="zh-CN" altLang="en-US" sz="1600" dirty="0">
                  <a:ln>
                    <a:noFill/>
                    <a:prstDash val="sysDot"/>
                  </a:ln>
                  <a:solidFill>
                    <a:srgbClr val="FF0000"/>
                  </a:solidFill>
                  <a:latin typeface="+mn-ea"/>
                  <a:cs typeface="+mn-ea"/>
                </a:rPr>
                <a:t>针对性、计划性的教育和培训活动</a:t>
              </a:r>
              <a:r>
                <a:rPr lang="zh-CN" altLang="en-US" sz="1600" dirty="0">
                  <a:ln>
                    <a:noFill/>
                    <a:prstDash val="sysDot"/>
                  </a:ln>
                  <a:solidFill>
                    <a:schemeClr val="tx1">
                      <a:lumMod val="85000"/>
                      <a:lumOff val="15000"/>
                    </a:schemeClr>
                  </a:solidFill>
                  <a:latin typeface="+mn-ea"/>
                  <a:cs typeface="+mn-ea"/>
                </a:rPr>
                <a:t>。</a:t>
              </a:r>
              <a:endParaRPr lang="zh-CN" altLang="en-US" sz="1600" dirty="0">
                <a:ln>
                  <a:noFill/>
                  <a:prstDash val="sysDot"/>
                </a:ln>
                <a:solidFill>
                  <a:schemeClr val="tx1">
                    <a:lumMod val="85000"/>
                    <a:lumOff val="15000"/>
                  </a:schemeClr>
                </a:solidFill>
                <a:latin typeface="+mn-ea"/>
                <a:cs typeface="+mn-ea"/>
              </a:endParaRPr>
            </a:p>
            <a:p>
              <a:pPr indent="457200" algn="l" fontAlgn="auto">
                <a:lnSpc>
                  <a:spcPct val="150000"/>
                </a:lnSpc>
                <a:spcBef>
                  <a:spcPct val="0"/>
                </a:spcBef>
                <a:spcAft>
                  <a:spcPct val="0"/>
                </a:spcAft>
              </a:pPr>
              <a:r>
                <a:rPr lang="zh-CN" altLang="en-US" sz="1600" dirty="0">
                  <a:ln>
                    <a:noFill/>
                    <a:prstDash val="sysDot"/>
                  </a:ln>
                  <a:solidFill>
                    <a:srgbClr val="FF0000"/>
                  </a:solidFill>
                  <a:latin typeface="+mn-ea"/>
                  <a:cs typeface="+mn-ea"/>
                </a:rPr>
                <a:t>目的</a:t>
              </a:r>
              <a:r>
                <a:rPr lang="zh-CN" altLang="en-US" sz="1600" dirty="0">
                  <a:ln>
                    <a:noFill/>
                    <a:prstDash val="sysDot"/>
                  </a:ln>
                  <a:solidFill>
                    <a:schemeClr val="tx1">
                      <a:lumMod val="85000"/>
                      <a:lumOff val="15000"/>
                    </a:schemeClr>
                  </a:solidFill>
                  <a:latin typeface="+mn-ea"/>
                  <a:cs typeface="+mn-ea"/>
                </a:rPr>
                <a:t>在于推动员工不断更新知识、拓宽专业技能，同时积极调整与改善员工的工作动机、工作态度及职业行为。</a:t>
              </a:r>
              <a:endParaRPr lang="zh-CN" altLang="en-US" sz="1600" dirty="0">
                <a:ln>
                  <a:noFill/>
                  <a:prstDash val="sysDot"/>
                </a:ln>
                <a:solidFill>
                  <a:schemeClr val="tx1">
                    <a:lumMod val="85000"/>
                    <a:lumOff val="15000"/>
                  </a:schemeClr>
                </a:solidFill>
                <a:latin typeface="+mn-ea"/>
                <a:cs typeface="+mn-ea"/>
              </a:endParaRPr>
            </a:p>
          </p:txBody>
        </p:sp>
        <p:sp>
          <p:nvSpPr>
            <p:cNvPr id="68" name="椭圆 67"/>
            <p:cNvSpPr/>
            <p:nvPr>
              <p:custDataLst>
                <p:tags r:id="rId9"/>
              </p:custDataLst>
            </p:nvPr>
          </p:nvSpPr>
          <p:spPr>
            <a:xfrm>
              <a:off x="2582" y="2044"/>
              <a:ext cx="1102" cy="1102"/>
            </a:xfrm>
            <a:prstGeom prst="ellipse">
              <a:avLst/>
            </a:prstGeom>
            <a:solidFill>
              <a:srgbClr val="ED7D3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 name="文本框 1"/>
            <p:cNvSpPr txBox="1"/>
            <p:nvPr/>
          </p:nvSpPr>
          <p:spPr>
            <a:xfrm>
              <a:off x="2582" y="2281"/>
              <a:ext cx="2871" cy="628"/>
            </a:xfrm>
            <a:prstGeom prst="rect">
              <a:avLst/>
            </a:prstGeom>
            <a:noFill/>
          </p:spPr>
          <p:txBody>
            <a:bodyPr wrap="square" rtlCol="0" anchor="t">
              <a:spAutoFit/>
            </a:bodyPr>
            <a:p>
              <a:r>
                <a:rPr lang="zh-CN" altLang="en-US" sz="2000" b="1" kern="0">
                  <a:solidFill>
                    <a:schemeClr val="accent1"/>
                  </a:solidFill>
                  <a:latin typeface="+mn-ea"/>
                  <a:cs typeface="+mn-ea"/>
                  <a:sym typeface="+mn-ea"/>
                </a:rPr>
                <a:t>含义</a:t>
              </a:r>
              <a:endParaRPr lang="zh-CN" altLang="en-US" sz="2000" b="1" kern="0">
                <a:solidFill>
                  <a:schemeClr val="accent1"/>
                </a:solidFill>
                <a:latin typeface="+mn-ea"/>
                <a:cs typeface="+mn-ea"/>
                <a:sym typeface="+mn-ea"/>
              </a:endParaRPr>
            </a:p>
          </p:txBody>
        </p:sp>
      </p:grpSp>
      <p:sp>
        <p:nvSpPr>
          <p:cNvPr id="4" name="文本框 3"/>
          <p:cNvSpPr txBox="1"/>
          <p:nvPr/>
        </p:nvSpPr>
        <p:spPr>
          <a:xfrm>
            <a:off x="7731760" y="1448435"/>
            <a:ext cx="988060" cy="398780"/>
          </a:xfrm>
          <a:prstGeom prst="rect">
            <a:avLst/>
          </a:prstGeom>
          <a:noFill/>
        </p:spPr>
        <p:txBody>
          <a:bodyPr wrap="square" rtlCol="0" anchor="t">
            <a:spAutoFit/>
          </a:bodyPr>
          <a:p>
            <a:r>
              <a:rPr lang="zh-CN" altLang="en-US" sz="2000" b="1" kern="0">
                <a:solidFill>
                  <a:srgbClr val="FF0000"/>
                </a:solidFill>
                <a:latin typeface="+mn-ea"/>
                <a:cs typeface="+mn-ea"/>
                <a:sym typeface="+mn-ea"/>
              </a:rPr>
              <a:t>内容</a:t>
            </a:r>
            <a:endParaRPr lang="zh-CN" altLang="en-US" sz="2000" b="1" kern="0">
              <a:solidFill>
                <a:srgbClr val="FF0000"/>
              </a:solidFill>
              <a:latin typeface="+mn-ea"/>
              <a:cs typeface="+mn-ea"/>
              <a:sym typeface="+mn-ea"/>
            </a:endParaRPr>
          </a:p>
        </p:txBody>
      </p:sp>
    </p:spTree>
    <p:custDataLst>
      <p:tags r:id="rId10"/>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人员培训</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2" name="圆角矩形 61"/>
          <p:cNvSpPr/>
          <p:nvPr>
            <p:custDataLst>
              <p:tags r:id="rId2"/>
            </p:custDataLst>
          </p:nvPr>
        </p:nvSpPr>
        <p:spPr>
          <a:xfrm>
            <a:off x="2657158" y="1521778"/>
            <a:ext cx="2584450" cy="4013835"/>
          </a:xfrm>
          <a:prstGeom prst="roundRect">
            <a:avLst>
              <a:gd name="adj" fmla="val 2258"/>
            </a:avLst>
          </a:prstGeom>
          <a:noFill/>
          <a:ln w="25400">
            <a:solidFill>
              <a:srgbClr val="F1A96E"/>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0" name="椭圆 79"/>
          <p:cNvSpPr/>
          <p:nvPr>
            <p:custDataLst>
              <p:tags r:id="rId3"/>
            </p:custDataLst>
          </p:nvPr>
        </p:nvSpPr>
        <p:spPr>
          <a:xfrm>
            <a:off x="3567113" y="1110933"/>
            <a:ext cx="765175" cy="765175"/>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81" name="椭圆 80"/>
          <p:cNvSpPr/>
          <p:nvPr>
            <p:custDataLst>
              <p:tags r:id="rId4"/>
            </p:custDataLst>
          </p:nvPr>
        </p:nvSpPr>
        <p:spPr>
          <a:xfrm>
            <a:off x="3593148" y="1110298"/>
            <a:ext cx="713105" cy="713105"/>
          </a:xfrm>
          <a:prstGeom prst="ellipse">
            <a:avLst/>
          </a:prstGeom>
          <a:solidFill>
            <a:srgbClr val="ED7D3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8" name="矩形 17"/>
          <p:cNvSpPr/>
          <p:nvPr>
            <p:custDataLst>
              <p:tags r:id="rId5"/>
            </p:custDataLst>
          </p:nvPr>
        </p:nvSpPr>
        <p:spPr>
          <a:xfrm>
            <a:off x="3231198" y="2540953"/>
            <a:ext cx="2240915" cy="2335530"/>
          </a:xfrm>
          <a:prstGeom prst="rect">
            <a:avLst/>
          </a:prstGeom>
        </p:spPr>
        <p:txBody>
          <a:bodyPr wrap="square" lIns="0" tIns="0" rIns="0" bIns="0">
            <a:noAutofit/>
          </a:bodyPr>
          <a:p>
            <a:pPr algn="l">
              <a:lnSpc>
                <a:spcPct val="100000"/>
              </a:lnSpc>
              <a:spcBef>
                <a:spcPct val="0"/>
              </a:spcBef>
              <a:spcAft>
                <a:spcPct val="0"/>
              </a:spcAft>
            </a:pPr>
            <a:r>
              <a:rPr lang="zh-CN" altLang="en-US" sz="1600" b="1" dirty="0">
                <a:ln>
                  <a:noFill/>
                  <a:prstDash val="sysDot"/>
                </a:ln>
                <a:solidFill>
                  <a:srgbClr val="FF0000"/>
                </a:solidFill>
                <a:latin typeface="+mn-ea"/>
                <a:cs typeface="+mn-ea"/>
              </a:rPr>
              <a:t>评估培训需求</a:t>
            </a:r>
            <a:endParaRPr lang="zh-CN" altLang="en-US" sz="1600" b="1" dirty="0">
              <a:ln>
                <a:noFill/>
                <a:prstDash val="sysDot"/>
              </a:ln>
              <a:solidFill>
                <a:srgbClr val="FF0000"/>
              </a:solidFill>
              <a:latin typeface="+mn-ea"/>
              <a:cs typeface="+mn-ea"/>
            </a:endParaRPr>
          </a:p>
          <a:p>
            <a:pPr algn="l">
              <a:lnSpc>
                <a:spcPct val="100000"/>
              </a:lnSpc>
              <a:spcBef>
                <a:spcPct val="0"/>
              </a:spcBef>
              <a:spcAft>
                <a:spcPct val="0"/>
              </a:spcAft>
            </a:pPr>
            <a:endParaRPr lang="zh-CN" altLang="en-US" sz="1600" dirty="0">
              <a:ln>
                <a:noFill/>
                <a:prstDash val="sysDot"/>
              </a:ln>
              <a:solidFill>
                <a:srgbClr val="FF0000"/>
              </a:solidFill>
              <a:latin typeface="+mn-ea"/>
              <a:cs typeface="+mn-ea"/>
            </a:endParaRPr>
          </a:p>
          <a:p>
            <a:pPr algn="l">
              <a:lnSpc>
                <a:spcPct val="100000"/>
              </a:lnSpc>
              <a:spcBef>
                <a:spcPct val="0"/>
              </a:spcBef>
              <a:spcAft>
                <a:spcPct val="0"/>
              </a:spcAft>
            </a:pPr>
            <a:r>
              <a:rPr lang="zh-CN" altLang="en-US" sz="1600" b="1" dirty="0">
                <a:ln>
                  <a:noFill/>
                  <a:prstDash val="sysDot"/>
                </a:ln>
                <a:solidFill>
                  <a:srgbClr val="FF0000"/>
                </a:solidFill>
                <a:latin typeface="+mn-ea"/>
                <a:cs typeface="+mn-ea"/>
              </a:rPr>
              <a:t>确定培训目标</a:t>
            </a:r>
            <a:endParaRPr lang="zh-CN" altLang="en-US" sz="1600" b="1" dirty="0">
              <a:ln>
                <a:noFill/>
                <a:prstDash val="sysDot"/>
              </a:ln>
              <a:solidFill>
                <a:srgbClr val="FF0000"/>
              </a:solidFill>
              <a:latin typeface="+mn-ea"/>
              <a:cs typeface="+mn-ea"/>
            </a:endParaRPr>
          </a:p>
          <a:p>
            <a:pPr algn="l">
              <a:lnSpc>
                <a:spcPct val="100000"/>
              </a:lnSpc>
              <a:spcBef>
                <a:spcPct val="0"/>
              </a:spcBef>
              <a:spcAft>
                <a:spcPct val="0"/>
              </a:spcAft>
            </a:pPr>
            <a:endParaRPr lang="zh-CN" altLang="en-US" sz="1600" b="1" dirty="0">
              <a:ln>
                <a:noFill/>
                <a:prstDash val="sysDot"/>
              </a:ln>
              <a:solidFill>
                <a:srgbClr val="FF0000"/>
              </a:solidFill>
              <a:latin typeface="+mn-ea"/>
              <a:cs typeface="+mn-ea"/>
            </a:endParaRPr>
          </a:p>
          <a:p>
            <a:pPr algn="l">
              <a:lnSpc>
                <a:spcPct val="100000"/>
              </a:lnSpc>
              <a:spcBef>
                <a:spcPct val="0"/>
              </a:spcBef>
              <a:spcAft>
                <a:spcPct val="0"/>
              </a:spcAft>
            </a:pPr>
            <a:r>
              <a:rPr lang="zh-CN" altLang="en-US" sz="1600" b="1" dirty="0">
                <a:ln>
                  <a:noFill/>
                  <a:prstDash val="sysDot"/>
                </a:ln>
                <a:solidFill>
                  <a:srgbClr val="FF0000"/>
                </a:solidFill>
                <a:latin typeface="+mn-ea"/>
                <a:cs typeface="+mn-ea"/>
              </a:rPr>
              <a:t>实施培训计划</a:t>
            </a:r>
            <a:endParaRPr lang="zh-CN" altLang="en-US" sz="1600" b="1" dirty="0">
              <a:ln>
                <a:noFill/>
                <a:prstDash val="sysDot"/>
              </a:ln>
              <a:solidFill>
                <a:srgbClr val="FF0000"/>
              </a:solidFill>
              <a:latin typeface="+mn-ea"/>
              <a:cs typeface="+mn-ea"/>
            </a:endParaRPr>
          </a:p>
          <a:p>
            <a:pPr algn="l">
              <a:lnSpc>
                <a:spcPct val="100000"/>
              </a:lnSpc>
              <a:spcBef>
                <a:spcPct val="0"/>
              </a:spcBef>
              <a:spcAft>
                <a:spcPct val="0"/>
              </a:spcAft>
            </a:pPr>
            <a:endParaRPr lang="zh-CN" altLang="en-US" sz="1600" b="1" dirty="0">
              <a:ln>
                <a:noFill/>
                <a:prstDash val="sysDot"/>
              </a:ln>
              <a:solidFill>
                <a:srgbClr val="FF0000"/>
              </a:solidFill>
              <a:latin typeface="+mn-ea"/>
              <a:cs typeface="+mn-ea"/>
            </a:endParaRPr>
          </a:p>
          <a:p>
            <a:pPr algn="l">
              <a:lnSpc>
                <a:spcPct val="100000"/>
              </a:lnSpc>
              <a:spcBef>
                <a:spcPct val="0"/>
              </a:spcBef>
              <a:spcAft>
                <a:spcPct val="0"/>
              </a:spcAft>
            </a:pPr>
            <a:r>
              <a:rPr lang="zh-CN" altLang="en-US" sz="1600" b="1" dirty="0">
                <a:ln>
                  <a:noFill/>
                  <a:prstDash val="sysDot"/>
                </a:ln>
                <a:solidFill>
                  <a:srgbClr val="FF0000"/>
                </a:solidFill>
                <a:latin typeface="+mn-ea"/>
                <a:cs typeface="+mn-ea"/>
              </a:rPr>
              <a:t>评估培训效果</a:t>
            </a:r>
            <a:endParaRPr lang="zh-CN" altLang="en-US" sz="1600" b="1" dirty="0">
              <a:ln>
                <a:noFill/>
                <a:prstDash val="sysDot"/>
              </a:ln>
              <a:solidFill>
                <a:srgbClr val="FF0000"/>
              </a:solidFill>
              <a:latin typeface="+mn-ea"/>
              <a:cs typeface="+mn-ea"/>
            </a:endParaRPr>
          </a:p>
          <a:p>
            <a:pPr algn="l">
              <a:lnSpc>
                <a:spcPct val="100000"/>
              </a:lnSpc>
              <a:spcBef>
                <a:spcPct val="0"/>
              </a:spcBef>
              <a:spcAft>
                <a:spcPct val="0"/>
              </a:spcAft>
            </a:pPr>
            <a:endParaRPr lang="zh-CN" altLang="en-US" sz="1600" b="1" dirty="0">
              <a:ln>
                <a:noFill/>
                <a:prstDash val="sysDot"/>
              </a:ln>
              <a:solidFill>
                <a:srgbClr val="FF0000"/>
              </a:solidFill>
              <a:latin typeface="+mn-ea"/>
              <a:cs typeface="+mn-ea"/>
            </a:endParaRPr>
          </a:p>
        </p:txBody>
      </p:sp>
      <p:sp>
        <p:nvSpPr>
          <p:cNvPr id="21" name="矩形 20"/>
          <p:cNvSpPr/>
          <p:nvPr>
            <p:custDataLst>
              <p:tags r:id="rId6"/>
            </p:custDataLst>
          </p:nvPr>
        </p:nvSpPr>
        <p:spPr>
          <a:xfrm>
            <a:off x="2814638" y="1158558"/>
            <a:ext cx="2249170" cy="44259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2"/>
                </a:solidFill>
                <a:latin typeface="+mn-ea"/>
                <a:cs typeface="+mn-ea"/>
                <a:sym typeface="+mn-ea"/>
              </a:rPr>
              <a:t>过程</a:t>
            </a:r>
            <a:endParaRPr lang="zh-CN" altLang="en-US" sz="2000" b="1" kern="0">
              <a:solidFill>
                <a:schemeClr val="accent1"/>
              </a:solidFill>
              <a:latin typeface="+mn-ea"/>
              <a:cs typeface="+mn-ea"/>
            </a:endParaRPr>
          </a:p>
        </p:txBody>
      </p:sp>
      <p:sp>
        <p:nvSpPr>
          <p:cNvPr id="86" name="椭圆 85"/>
          <p:cNvSpPr/>
          <p:nvPr>
            <p:custDataLst>
              <p:tags r:id="rId7"/>
            </p:custDataLst>
          </p:nvPr>
        </p:nvSpPr>
        <p:spPr>
          <a:xfrm>
            <a:off x="7474903" y="1110933"/>
            <a:ext cx="765175" cy="765175"/>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grpSp>
        <p:nvGrpSpPr>
          <p:cNvPr id="6" name="组合 5"/>
          <p:cNvGrpSpPr/>
          <p:nvPr/>
        </p:nvGrpSpPr>
        <p:grpSpPr>
          <a:xfrm>
            <a:off x="6590983" y="1110298"/>
            <a:ext cx="3125152" cy="4425315"/>
            <a:chOff x="8472" y="1749"/>
            <a:chExt cx="4921" cy="6969"/>
          </a:xfrm>
        </p:grpSpPr>
        <p:sp>
          <p:nvSpPr>
            <p:cNvPr id="63" name="圆角矩形 62"/>
            <p:cNvSpPr/>
            <p:nvPr>
              <p:custDataLst>
                <p:tags r:id="rId8"/>
              </p:custDataLst>
            </p:nvPr>
          </p:nvSpPr>
          <p:spPr>
            <a:xfrm>
              <a:off x="8472" y="2397"/>
              <a:ext cx="4070" cy="6321"/>
            </a:xfrm>
            <a:prstGeom prst="roundRect">
              <a:avLst>
                <a:gd name="adj" fmla="val 2258"/>
              </a:avLst>
            </a:prstGeom>
            <a:noFill/>
            <a:ln w="25400">
              <a:solidFill>
                <a:srgbClr val="75AFED"/>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grpSp>
          <p:nvGrpSpPr>
            <p:cNvPr id="5" name="组合 4"/>
            <p:cNvGrpSpPr/>
            <p:nvPr/>
          </p:nvGrpSpPr>
          <p:grpSpPr>
            <a:xfrm>
              <a:off x="9864" y="1749"/>
              <a:ext cx="3529" cy="5931"/>
              <a:chOff x="9864" y="1749"/>
              <a:chExt cx="3529" cy="5931"/>
            </a:xfrm>
          </p:grpSpPr>
          <p:sp>
            <p:nvSpPr>
              <p:cNvPr id="87" name="椭圆 86"/>
              <p:cNvSpPr/>
              <p:nvPr>
                <p:custDataLst>
                  <p:tags r:id="rId9"/>
                </p:custDataLst>
              </p:nvPr>
            </p:nvSpPr>
            <p:spPr>
              <a:xfrm>
                <a:off x="9946" y="1749"/>
                <a:ext cx="1123" cy="1123"/>
              </a:xfrm>
              <a:prstGeom prst="ellipse">
                <a:avLst/>
              </a:prstGeom>
              <a:solidFill>
                <a:srgbClr val="75AFED"/>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24" name="矩形 23"/>
              <p:cNvSpPr/>
              <p:nvPr>
                <p:custDataLst>
                  <p:tags r:id="rId10"/>
                </p:custDataLst>
              </p:nvPr>
            </p:nvSpPr>
            <p:spPr>
              <a:xfrm>
                <a:off x="9864" y="4002"/>
                <a:ext cx="3529" cy="3678"/>
              </a:xfrm>
              <a:prstGeom prst="rect">
                <a:avLst/>
              </a:prstGeom>
            </p:spPr>
            <p:txBody>
              <a:bodyPr wrap="square" lIns="0" tIns="0" rIns="0" bIns="0">
                <a:noAutofit/>
              </a:bodyPr>
              <a:p>
                <a:pPr lvl="0" algn="l">
                  <a:buClrTx/>
                  <a:buSzTx/>
                  <a:buFontTx/>
                </a:pPr>
                <a:r>
                  <a:rPr lang="zh-CN" altLang="en-US" sz="1600" b="1" dirty="0">
                    <a:ln>
                      <a:noFill/>
                      <a:prstDash val="sysDot"/>
                    </a:ln>
                    <a:solidFill>
                      <a:srgbClr val="FF0000"/>
                    </a:solidFill>
                    <a:latin typeface="+mn-ea"/>
                    <a:cs typeface="+mn-ea"/>
                    <a:sym typeface="+mn-ea"/>
                  </a:rPr>
                  <a:t>面授培训</a:t>
                </a:r>
                <a:endParaRPr lang="zh-CN" altLang="en-US" sz="1600" b="1" dirty="0">
                  <a:ln>
                    <a:noFill/>
                    <a:prstDash val="sysDot"/>
                  </a:ln>
                  <a:solidFill>
                    <a:srgbClr val="FF0000"/>
                  </a:solidFill>
                  <a:latin typeface="+mn-ea"/>
                  <a:cs typeface="+mn-ea"/>
                  <a:sym typeface="+mn-ea"/>
                </a:endParaRPr>
              </a:p>
              <a:p>
                <a:pPr lvl="0" algn="l">
                  <a:buClrTx/>
                  <a:buSzTx/>
                  <a:buFontTx/>
                </a:pPr>
                <a:endParaRPr lang="zh-CN" altLang="en-US" sz="1600" b="1" dirty="0">
                  <a:ln>
                    <a:noFill/>
                    <a:prstDash val="sysDot"/>
                  </a:ln>
                  <a:solidFill>
                    <a:srgbClr val="FF0000"/>
                  </a:solidFill>
                  <a:latin typeface="+mn-ea"/>
                  <a:cs typeface="+mn-ea"/>
                  <a:sym typeface="+mn-ea"/>
                </a:endParaRPr>
              </a:p>
              <a:p>
                <a:pPr lvl="0" algn="l">
                  <a:buClrTx/>
                  <a:buSzTx/>
                  <a:buFontTx/>
                </a:pPr>
                <a:r>
                  <a:rPr lang="zh-CN" altLang="en-US" sz="1600" b="1" dirty="0">
                    <a:ln>
                      <a:noFill/>
                      <a:prstDash val="sysDot"/>
                    </a:ln>
                    <a:solidFill>
                      <a:srgbClr val="FF0000"/>
                    </a:solidFill>
                    <a:latin typeface="+mn-ea"/>
                    <a:cs typeface="+mn-ea"/>
                    <a:sym typeface="+mn-ea"/>
                  </a:rPr>
                  <a:t>在线学习</a:t>
                </a:r>
                <a:endParaRPr lang="zh-CN" altLang="en-US" sz="1600" b="1" dirty="0">
                  <a:ln>
                    <a:noFill/>
                    <a:prstDash val="sysDot"/>
                  </a:ln>
                  <a:solidFill>
                    <a:srgbClr val="FF0000"/>
                  </a:solidFill>
                  <a:latin typeface="+mn-ea"/>
                  <a:cs typeface="+mn-ea"/>
                  <a:sym typeface="+mn-ea"/>
                </a:endParaRPr>
              </a:p>
              <a:p>
                <a:pPr lvl="0" algn="l">
                  <a:buClrTx/>
                  <a:buSzTx/>
                  <a:buFontTx/>
                </a:pPr>
                <a:endParaRPr lang="zh-CN" altLang="en-US" sz="1600" b="1" dirty="0">
                  <a:ln>
                    <a:noFill/>
                    <a:prstDash val="sysDot"/>
                  </a:ln>
                  <a:solidFill>
                    <a:srgbClr val="FF0000"/>
                  </a:solidFill>
                  <a:latin typeface="+mn-ea"/>
                  <a:cs typeface="+mn-ea"/>
                  <a:sym typeface="+mn-ea"/>
                </a:endParaRPr>
              </a:p>
              <a:p>
                <a:pPr lvl="0" algn="l">
                  <a:buClrTx/>
                  <a:buSzTx/>
                  <a:buFontTx/>
                </a:pPr>
                <a:r>
                  <a:rPr lang="zh-CN" altLang="en-US" sz="1600" b="1" dirty="0">
                    <a:ln>
                      <a:noFill/>
                      <a:prstDash val="sysDot"/>
                    </a:ln>
                    <a:solidFill>
                      <a:srgbClr val="FF0000"/>
                    </a:solidFill>
                    <a:latin typeface="+mn-ea"/>
                    <a:cs typeface="+mn-ea"/>
                    <a:sym typeface="+mn-ea"/>
                  </a:rPr>
                  <a:t>实践锻炼</a:t>
                </a:r>
                <a:endParaRPr lang="zh-CN" altLang="en-US" sz="1600" b="1" dirty="0">
                  <a:ln>
                    <a:noFill/>
                    <a:prstDash val="sysDot"/>
                  </a:ln>
                  <a:solidFill>
                    <a:srgbClr val="FF0000"/>
                  </a:solidFill>
                  <a:latin typeface="+mn-ea"/>
                  <a:cs typeface="+mn-ea"/>
                  <a:sym typeface="+mn-ea"/>
                </a:endParaRPr>
              </a:p>
              <a:p>
                <a:pPr lvl="0" algn="l">
                  <a:buClrTx/>
                  <a:buSzTx/>
                  <a:buFontTx/>
                </a:pPr>
                <a:endParaRPr lang="zh-CN" altLang="en-US" sz="1600" b="1" dirty="0">
                  <a:ln>
                    <a:noFill/>
                    <a:prstDash val="sysDot"/>
                  </a:ln>
                  <a:solidFill>
                    <a:srgbClr val="FF0000"/>
                  </a:solidFill>
                  <a:latin typeface="+mn-ea"/>
                  <a:cs typeface="+mn-ea"/>
                  <a:sym typeface="+mn-ea"/>
                </a:endParaRPr>
              </a:p>
              <a:p>
                <a:pPr lvl="0" algn="l">
                  <a:buClrTx/>
                  <a:buSzTx/>
                  <a:buFontTx/>
                </a:pPr>
                <a:r>
                  <a:rPr lang="zh-CN" altLang="en-US" sz="1600" b="1" dirty="0">
                    <a:ln>
                      <a:noFill/>
                      <a:prstDash val="sysDot"/>
                    </a:ln>
                    <a:solidFill>
                      <a:srgbClr val="FF0000"/>
                    </a:solidFill>
                    <a:latin typeface="+mn-ea"/>
                    <a:cs typeface="+mn-ea"/>
                    <a:sym typeface="+mn-ea"/>
                  </a:rPr>
                  <a:t>导师</a:t>
                </a:r>
                <a:r>
                  <a:rPr lang="zh-CN" altLang="en-US" sz="1600" b="1" dirty="0">
                    <a:ln>
                      <a:noFill/>
                      <a:prstDash val="sysDot"/>
                    </a:ln>
                    <a:solidFill>
                      <a:srgbClr val="FF0000"/>
                    </a:solidFill>
                    <a:latin typeface="+mn-ea"/>
                    <a:cs typeface="+mn-ea"/>
                    <a:sym typeface="+mn-ea"/>
                  </a:rPr>
                  <a:t>指导</a:t>
                </a:r>
                <a:endParaRPr lang="zh-CN" altLang="en-US" sz="1600" b="1" dirty="0">
                  <a:ln>
                    <a:noFill/>
                    <a:prstDash val="sysDot"/>
                  </a:ln>
                  <a:solidFill>
                    <a:srgbClr val="FF0000"/>
                  </a:solidFill>
                  <a:latin typeface="+mn-ea"/>
                  <a:cs typeface="+mn-ea"/>
                  <a:sym typeface="+mn-ea"/>
                </a:endParaRPr>
              </a:p>
            </p:txBody>
          </p:sp>
        </p:grpSp>
        <p:sp>
          <p:nvSpPr>
            <p:cNvPr id="25" name="矩形 24"/>
            <p:cNvSpPr/>
            <p:nvPr>
              <p:custDataLst>
                <p:tags r:id="rId11"/>
              </p:custDataLst>
            </p:nvPr>
          </p:nvSpPr>
          <p:spPr>
            <a:xfrm>
              <a:off x="8743" y="1825"/>
              <a:ext cx="3542" cy="697"/>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rgbClr val="FF0000"/>
                  </a:solidFill>
                  <a:latin typeface="+mn-ea"/>
                  <a:cs typeface="+mn-ea"/>
                  <a:sym typeface="+mn-ea"/>
                </a:rPr>
                <a:t>方法</a:t>
              </a:r>
              <a:endParaRPr lang="zh-CN" altLang="en-US" sz="2000" b="1" kern="0">
                <a:solidFill>
                  <a:srgbClr val="FF0000"/>
                </a:solidFill>
                <a:latin typeface="+mn-ea"/>
                <a:cs typeface="+mn-ea"/>
                <a:sym typeface="+mn-ea"/>
              </a:endParaRPr>
            </a:p>
          </p:txBody>
        </p:sp>
      </p:grpSp>
    </p:spTree>
    <p:custDataLst>
      <p:tags r:id="rId12"/>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人员考评</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5" name="矩形: 圆角 2"/>
          <p:cNvSpPr/>
          <p:nvPr>
            <p:custDataLst>
              <p:tags r:id="rId2"/>
            </p:custDataLst>
          </p:nvPr>
        </p:nvSpPr>
        <p:spPr>
          <a:xfrm>
            <a:off x="709930" y="2016760"/>
            <a:ext cx="1954530" cy="397891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47" name="矩形 46"/>
          <p:cNvSpPr/>
          <p:nvPr>
            <p:custDataLst>
              <p:tags r:id="rId3"/>
            </p:custDataLst>
          </p:nvPr>
        </p:nvSpPr>
        <p:spPr>
          <a:xfrm>
            <a:off x="864870" y="3337560"/>
            <a:ext cx="1614170" cy="1988820"/>
          </a:xfrm>
          <a:prstGeom prst="rect">
            <a:avLst/>
          </a:prstGeom>
          <a:noFill/>
        </p:spPr>
        <p:txBody>
          <a:bodyPr wrap="square" lIns="0" tIns="0" rIns="0" bIns="0" rtlCol="0" anchor="t" anchorCtr="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rPr>
              <a:t>深入挖掘并最大化利用员工的潜能，确保每位员工都能得到客观公正的评价和相应的待遇。</a:t>
            </a:r>
            <a:endParaRPr lang="zh-CN" altLang="en-US" sz="1600" dirty="0">
              <a:ln>
                <a:noFill/>
                <a:prstDash val="sysDot"/>
              </a:ln>
              <a:solidFill>
                <a:schemeClr val="tx1">
                  <a:lumMod val="85000"/>
                  <a:lumOff val="15000"/>
                </a:schemeClr>
              </a:solidFill>
              <a:latin typeface="+mn-ea"/>
              <a:cs typeface="+mn-ea"/>
            </a:endParaRPr>
          </a:p>
        </p:txBody>
      </p:sp>
      <p:sp>
        <p:nvSpPr>
          <p:cNvPr id="48" name="圆角矩形 47"/>
          <p:cNvSpPr/>
          <p:nvPr>
            <p:custDataLst>
              <p:tags r:id="rId4"/>
            </p:custDataLst>
          </p:nvPr>
        </p:nvSpPr>
        <p:spPr>
          <a:xfrm>
            <a:off x="974408" y="1602423"/>
            <a:ext cx="658495" cy="657225"/>
          </a:xfrm>
          <a:prstGeom prst="roundRect">
            <a:avLst>
              <a:gd name="adj" fmla="val 0"/>
            </a:avLst>
          </a:prstGeom>
          <a:solidFill>
            <a:srgbClr val="75AFED"/>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solidFill>
                  <a:schemeClr val="lt1"/>
                </a:solidFill>
                <a:latin typeface="+mn-ea"/>
                <a:cs typeface="+mn-ea"/>
                <a:sym typeface="+mn-ea"/>
              </a:rPr>
              <a:t>01</a:t>
            </a:r>
            <a:endParaRPr lang="en-US" altLang="zh-CN" sz="2000" b="1" dirty="0">
              <a:solidFill>
                <a:schemeClr val="lt1"/>
              </a:solidFill>
              <a:latin typeface="+mn-ea"/>
              <a:cs typeface="+mn-ea"/>
              <a:sym typeface="+mn-ea"/>
            </a:endParaRPr>
          </a:p>
        </p:txBody>
      </p:sp>
      <p:cxnSp>
        <p:nvCxnSpPr>
          <p:cNvPr id="49" name="直接连接符 48"/>
          <p:cNvCxnSpPr/>
          <p:nvPr>
            <p:custDataLst>
              <p:tags r:id="rId5"/>
            </p:custDataLst>
          </p:nvPr>
        </p:nvCxnSpPr>
        <p:spPr>
          <a:xfrm flipV="1">
            <a:off x="895033" y="2955608"/>
            <a:ext cx="161861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52" name="矩形 51"/>
          <p:cNvSpPr/>
          <p:nvPr>
            <p:custDataLst>
              <p:tags r:id="rId6"/>
            </p:custDataLst>
          </p:nvPr>
        </p:nvSpPr>
        <p:spPr>
          <a:xfrm>
            <a:off x="977900" y="2386330"/>
            <a:ext cx="1687195" cy="443230"/>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rPr>
              <a:t>人员考评的</a:t>
            </a:r>
            <a:r>
              <a:rPr lang="zh-CN" altLang="en-US" b="1" dirty="0">
                <a:solidFill>
                  <a:schemeClr val="accent1"/>
                </a:solidFill>
                <a:latin typeface="+mn-ea"/>
                <a:cs typeface="+mn-ea"/>
              </a:rPr>
              <a:t>作用</a:t>
            </a:r>
            <a:endParaRPr lang="zh-CN" altLang="en-US" b="1" dirty="0">
              <a:solidFill>
                <a:schemeClr val="accent1"/>
              </a:solidFill>
              <a:latin typeface="+mn-ea"/>
              <a:cs typeface="+mn-ea"/>
            </a:endParaRPr>
          </a:p>
        </p:txBody>
      </p:sp>
      <p:sp>
        <p:nvSpPr>
          <p:cNvPr id="53" name="矩形: 圆角 2"/>
          <p:cNvSpPr/>
          <p:nvPr>
            <p:custDataLst>
              <p:tags r:id="rId7"/>
            </p:custDataLst>
          </p:nvPr>
        </p:nvSpPr>
        <p:spPr>
          <a:xfrm>
            <a:off x="2839085" y="2016760"/>
            <a:ext cx="1954530" cy="396367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54" name="矩形 53"/>
          <p:cNvSpPr/>
          <p:nvPr>
            <p:custDataLst>
              <p:tags r:id="rId8"/>
            </p:custDataLst>
          </p:nvPr>
        </p:nvSpPr>
        <p:spPr>
          <a:xfrm>
            <a:off x="3179128" y="3130868"/>
            <a:ext cx="1440180" cy="202057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道德</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能力</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勤奋</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业绩</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个性</a:t>
            </a:r>
            <a:endParaRPr lang="zh-CN" altLang="en-US" sz="1600" dirty="0">
              <a:ln>
                <a:noFill/>
                <a:prstDash val="sysDot"/>
              </a:ln>
              <a:solidFill>
                <a:schemeClr val="tx1">
                  <a:lumMod val="85000"/>
                  <a:lumOff val="15000"/>
                </a:schemeClr>
              </a:solidFill>
              <a:latin typeface="+mn-ea"/>
              <a:cs typeface="+mn-ea"/>
            </a:endParaRPr>
          </a:p>
        </p:txBody>
      </p:sp>
      <p:sp>
        <p:nvSpPr>
          <p:cNvPr id="56" name="圆角矩形 55"/>
          <p:cNvSpPr/>
          <p:nvPr>
            <p:custDataLst>
              <p:tags r:id="rId9"/>
            </p:custDataLst>
          </p:nvPr>
        </p:nvSpPr>
        <p:spPr>
          <a:xfrm>
            <a:off x="3179128" y="1587818"/>
            <a:ext cx="658495" cy="659130"/>
          </a:xfrm>
          <a:prstGeom prst="roundRect">
            <a:avLst>
              <a:gd name="adj" fmla="val 0"/>
            </a:avLst>
          </a:prstGeom>
          <a:solidFill>
            <a:srgbClr val="ED7D3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solidFill>
                  <a:schemeClr val="lt1"/>
                </a:solidFill>
                <a:latin typeface="+mn-ea"/>
                <a:cs typeface="+mn-ea"/>
                <a:sym typeface="+mn-ea"/>
              </a:rPr>
              <a:t>02</a:t>
            </a:r>
            <a:endParaRPr lang="en-US" altLang="zh-CN" sz="2000" b="1" dirty="0">
              <a:solidFill>
                <a:schemeClr val="lt1"/>
              </a:solidFill>
              <a:latin typeface="+mn-ea"/>
              <a:cs typeface="+mn-ea"/>
              <a:sym typeface="+mn-ea"/>
            </a:endParaRPr>
          </a:p>
        </p:txBody>
      </p:sp>
      <p:cxnSp>
        <p:nvCxnSpPr>
          <p:cNvPr id="59" name="直接连接符 58"/>
          <p:cNvCxnSpPr/>
          <p:nvPr>
            <p:custDataLst>
              <p:tags r:id="rId10"/>
            </p:custDataLst>
          </p:nvPr>
        </p:nvCxnSpPr>
        <p:spPr>
          <a:xfrm flipV="1">
            <a:off x="3099753" y="2984183"/>
            <a:ext cx="161988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64" name="矩形 63"/>
          <p:cNvSpPr/>
          <p:nvPr>
            <p:custDataLst>
              <p:tags r:id="rId11"/>
            </p:custDataLst>
          </p:nvPr>
        </p:nvSpPr>
        <p:spPr>
          <a:xfrm>
            <a:off x="3185160" y="2390775"/>
            <a:ext cx="1683385" cy="45021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sym typeface="+mn-ea"/>
              </a:rPr>
              <a:t>人员考评的</a:t>
            </a:r>
            <a:r>
              <a:rPr lang="zh-CN" altLang="en-US" b="1" dirty="0">
                <a:solidFill>
                  <a:schemeClr val="accent1"/>
                </a:solidFill>
                <a:latin typeface="+mn-ea"/>
                <a:cs typeface="+mn-ea"/>
                <a:sym typeface="+mn-ea"/>
              </a:rPr>
              <a:t>内容</a:t>
            </a:r>
            <a:endParaRPr lang="zh-CN" altLang="en-US" b="1" dirty="0">
              <a:solidFill>
                <a:schemeClr val="accent1"/>
              </a:solidFill>
              <a:latin typeface="+mn-ea"/>
              <a:cs typeface="+mn-ea"/>
              <a:sym typeface="+mn-ea"/>
            </a:endParaRPr>
          </a:p>
        </p:txBody>
      </p:sp>
      <p:sp>
        <p:nvSpPr>
          <p:cNvPr id="65" name="矩形: 圆角 2"/>
          <p:cNvSpPr/>
          <p:nvPr>
            <p:custDataLst>
              <p:tags r:id="rId12"/>
            </p:custDataLst>
          </p:nvPr>
        </p:nvSpPr>
        <p:spPr>
          <a:xfrm>
            <a:off x="5119370" y="2028190"/>
            <a:ext cx="1954530" cy="396748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66" name="矩形 65"/>
          <p:cNvSpPr/>
          <p:nvPr>
            <p:custDataLst>
              <p:tags r:id="rId13"/>
            </p:custDataLst>
          </p:nvPr>
        </p:nvSpPr>
        <p:spPr>
          <a:xfrm>
            <a:off x="5134610" y="3596005"/>
            <a:ext cx="2006600" cy="1628775"/>
          </a:xfrm>
          <a:prstGeom prst="rect">
            <a:avLst/>
          </a:prstGeom>
          <a:noFill/>
        </p:spPr>
        <p:txBody>
          <a:bodyPr wrap="square" lIns="0" tIns="0" rIns="0" bIns="0" rtlCol="0" anchor="t" anchorCtr="0">
            <a:noAutofit/>
          </a:bodyPr>
          <a:p>
            <a:pPr lvl="0" algn="ctr">
              <a:lnSpc>
                <a:spcPct val="150000"/>
              </a:lnSpc>
              <a:buClrTx/>
              <a:buSzTx/>
              <a:buFontTx/>
            </a:pPr>
            <a:r>
              <a:rPr lang="zh-CN" altLang="en-US" sz="1600" dirty="0">
                <a:ln>
                  <a:noFill/>
                  <a:prstDash val="sysDot"/>
                </a:ln>
                <a:solidFill>
                  <a:schemeClr val="tx1">
                    <a:lumMod val="85000"/>
                    <a:lumOff val="15000"/>
                  </a:schemeClr>
                </a:solidFill>
                <a:latin typeface="+mn-ea"/>
                <a:cs typeface="+mn-ea"/>
                <a:sym typeface="+mn-ea"/>
              </a:rPr>
              <a:t>客观和公正</a:t>
            </a:r>
            <a:endParaRPr lang="zh-CN" altLang="en-US" sz="1600" dirty="0">
              <a:ln>
                <a:noFill/>
                <a:prstDash val="sysDot"/>
              </a:ln>
              <a:solidFill>
                <a:schemeClr val="tx1">
                  <a:lumMod val="85000"/>
                  <a:lumOff val="15000"/>
                </a:schemeClr>
              </a:solidFill>
              <a:latin typeface="+mn-ea"/>
              <a:cs typeface="+mn-ea"/>
              <a:sym typeface="+mn-ea"/>
            </a:endParaRPr>
          </a:p>
          <a:p>
            <a:pPr lvl="0" algn="ctr">
              <a:lnSpc>
                <a:spcPct val="150000"/>
              </a:lnSpc>
              <a:buClrTx/>
              <a:buSzTx/>
              <a:buFontTx/>
            </a:pPr>
            <a:r>
              <a:rPr lang="zh-CN" altLang="en-US" sz="1600" dirty="0">
                <a:ln>
                  <a:noFill/>
                  <a:prstDash val="sysDot"/>
                </a:ln>
                <a:solidFill>
                  <a:schemeClr val="tx1">
                    <a:lumMod val="85000"/>
                    <a:lumOff val="15000"/>
                  </a:schemeClr>
                </a:solidFill>
                <a:latin typeface="+mn-ea"/>
                <a:cs typeface="+mn-ea"/>
                <a:sym typeface="+mn-ea"/>
              </a:rPr>
              <a:t>科学的考评体系</a:t>
            </a:r>
            <a:endParaRPr lang="zh-CN" altLang="en-US" sz="1600" dirty="0">
              <a:ln>
                <a:noFill/>
                <a:prstDash val="sysDot"/>
              </a:ln>
              <a:solidFill>
                <a:schemeClr val="tx1">
                  <a:lumMod val="85000"/>
                  <a:lumOff val="15000"/>
                </a:schemeClr>
              </a:solidFill>
              <a:latin typeface="+mn-ea"/>
              <a:cs typeface="+mn-ea"/>
              <a:sym typeface="+mn-ea"/>
            </a:endParaRPr>
          </a:p>
          <a:p>
            <a:pPr lvl="0" algn="ctr">
              <a:lnSpc>
                <a:spcPct val="150000"/>
              </a:lnSpc>
              <a:buClrTx/>
              <a:buSzTx/>
              <a:buFontTx/>
            </a:pPr>
            <a:r>
              <a:rPr lang="zh-CN" altLang="en-US" sz="1600" dirty="0">
                <a:ln>
                  <a:noFill/>
                  <a:prstDash val="sysDot"/>
                </a:ln>
                <a:solidFill>
                  <a:schemeClr val="tx1">
                    <a:lumMod val="85000"/>
                    <a:lumOff val="15000"/>
                  </a:schemeClr>
                </a:solidFill>
                <a:latin typeface="+mn-ea"/>
                <a:cs typeface="+mn-ea"/>
                <a:sym typeface="+mn-ea"/>
              </a:rPr>
              <a:t>谨慎运用考评结果</a:t>
            </a:r>
            <a:endParaRPr lang="zh-CN" altLang="en-US" sz="1600" dirty="0">
              <a:ln>
                <a:noFill/>
                <a:prstDash val="sysDot"/>
              </a:ln>
              <a:solidFill>
                <a:schemeClr val="tx1">
                  <a:lumMod val="85000"/>
                  <a:lumOff val="15000"/>
                </a:schemeClr>
              </a:solidFill>
              <a:latin typeface="+mn-ea"/>
              <a:cs typeface="+mn-ea"/>
              <a:sym typeface="+mn-ea"/>
            </a:endParaRPr>
          </a:p>
          <a:p>
            <a:pPr lvl="0" algn="ctr">
              <a:lnSpc>
                <a:spcPct val="150000"/>
              </a:lnSpc>
              <a:buClrTx/>
              <a:buSzTx/>
              <a:buFontTx/>
            </a:pPr>
            <a:endParaRPr lang="zh-CN" altLang="en-US" sz="1600" dirty="0">
              <a:ln>
                <a:noFill/>
                <a:prstDash val="sysDot"/>
              </a:ln>
              <a:solidFill>
                <a:schemeClr val="tx1">
                  <a:lumMod val="85000"/>
                  <a:lumOff val="15000"/>
                </a:schemeClr>
              </a:solidFill>
              <a:latin typeface="+mn-ea"/>
              <a:cs typeface="+mn-ea"/>
              <a:sym typeface="+mn-ea"/>
            </a:endParaRPr>
          </a:p>
        </p:txBody>
      </p:sp>
      <p:sp>
        <p:nvSpPr>
          <p:cNvPr id="69" name="圆角矩形 68"/>
          <p:cNvSpPr/>
          <p:nvPr>
            <p:custDataLst>
              <p:tags r:id="rId14"/>
            </p:custDataLst>
          </p:nvPr>
        </p:nvSpPr>
        <p:spPr>
          <a:xfrm>
            <a:off x="5383848" y="1590993"/>
            <a:ext cx="658495" cy="658495"/>
          </a:xfrm>
          <a:prstGeom prst="roundRect">
            <a:avLst>
              <a:gd name="adj" fmla="val 0"/>
            </a:avLst>
          </a:prstGeom>
          <a:solidFill>
            <a:srgbClr val="75AFED"/>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dirty="0">
                <a:solidFill>
                  <a:schemeClr val="lt1"/>
                </a:solidFill>
                <a:latin typeface="+mn-ea"/>
                <a:cs typeface="+mn-ea"/>
                <a:sym typeface="+mn-ea"/>
              </a:rPr>
              <a:t>03</a:t>
            </a:r>
            <a:endParaRPr lang="en-US" altLang="zh-CN" sz="2000" b="1" dirty="0">
              <a:solidFill>
                <a:schemeClr val="lt1"/>
              </a:solidFill>
              <a:latin typeface="+mn-ea"/>
              <a:cs typeface="+mn-ea"/>
              <a:sym typeface="+mn-ea"/>
            </a:endParaRPr>
          </a:p>
        </p:txBody>
      </p:sp>
      <p:cxnSp>
        <p:nvCxnSpPr>
          <p:cNvPr id="70" name="直接连接符 69"/>
          <p:cNvCxnSpPr/>
          <p:nvPr>
            <p:custDataLst>
              <p:tags r:id="rId15"/>
            </p:custDataLst>
          </p:nvPr>
        </p:nvCxnSpPr>
        <p:spPr>
          <a:xfrm flipV="1">
            <a:off x="5304473" y="2963228"/>
            <a:ext cx="161988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71" name="矩形 70"/>
          <p:cNvSpPr/>
          <p:nvPr>
            <p:custDataLst>
              <p:tags r:id="rId16"/>
            </p:custDataLst>
          </p:nvPr>
        </p:nvSpPr>
        <p:spPr>
          <a:xfrm>
            <a:off x="5118735" y="2385060"/>
            <a:ext cx="1858645" cy="443230"/>
          </a:xfrm>
          <a:prstGeom prst="rect">
            <a:avLst/>
          </a:prstGeom>
          <a:noFill/>
        </p:spPr>
        <p:txBody>
          <a:bodyPr wrap="square" lIns="0" tIns="0" rIns="0" bIns="0" rtlCol="0" anchor="ctr" anchorCtr="0">
            <a:noAutofit/>
          </a:bodyPr>
          <a:p>
            <a:pPr algn="ctr">
              <a:spcBef>
                <a:spcPct val="0"/>
              </a:spcBef>
              <a:spcAft>
                <a:spcPct val="0"/>
              </a:spcAft>
            </a:pPr>
            <a:r>
              <a:rPr lang="zh-CN" altLang="en-US" b="1" dirty="0">
                <a:solidFill>
                  <a:schemeClr val="accent1"/>
                </a:solidFill>
                <a:latin typeface="+mn-ea"/>
                <a:cs typeface="+mn-ea"/>
                <a:sym typeface="+mn-ea"/>
              </a:rPr>
              <a:t>人员考评的</a:t>
            </a:r>
            <a:endParaRPr lang="zh-CN" altLang="en-US" b="1" dirty="0">
              <a:solidFill>
                <a:schemeClr val="accent1"/>
              </a:solidFill>
              <a:latin typeface="+mn-ea"/>
              <a:cs typeface="+mn-ea"/>
              <a:sym typeface="+mn-ea"/>
            </a:endParaRPr>
          </a:p>
          <a:p>
            <a:pPr algn="ctr">
              <a:spcBef>
                <a:spcPct val="0"/>
              </a:spcBef>
              <a:spcAft>
                <a:spcPct val="0"/>
              </a:spcAft>
            </a:pPr>
            <a:r>
              <a:rPr lang="zh-CN" altLang="en-US" b="1" dirty="0">
                <a:solidFill>
                  <a:schemeClr val="accent1"/>
                </a:solidFill>
                <a:latin typeface="+mn-ea"/>
                <a:cs typeface="+mn-ea"/>
                <a:sym typeface="+mn-ea"/>
              </a:rPr>
              <a:t>基本</a:t>
            </a:r>
            <a:r>
              <a:rPr lang="zh-CN" altLang="en-US" b="1" dirty="0">
                <a:solidFill>
                  <a:schemeClr val="accent1"/>
                </a:solidFill>
                <a:latin typeface="+mn-ea"/>
                <a:cs typeface="+mn-ea"/>
                <a:sym typeface="+mn-ea"/>
              </a:rPr>
              <a:t>要求</a:t>
            </a:r>
            <a:endParaRPr lang="zh-CN" altLang="en-US" b="1" dirty="0">
              <a:solidFill>
                <a:schemeClr val="accent1"/>
              </a:solidFill>
              <a:latin typeface="+mn-ea"/>
              <a:cs typeface="+mn-ea"/>
              <a:sym typeface="+mn-ea"/>
            </a:endParaRPr>
          </a:p>
        </p:txBody>
      </p:sp>
      <p:sp>
        <p:nvSpPr>
          <p:cNvPr id="72" name="矩形: 圆角 2"/>
          <p:cNvSpPr/>
          <p:nvPr>
            <p:custDataLst>
              <p:tags r:id="rId17"/>
            </p:custDataLst>
          </p:nvPr>
        </p:nvSpPr>
        <p:spPr>
          <a:xfrm>
            <a:off x="7324090" y="2028190"/>
            <a:ext cx="1954530" cy="396748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73" name="矩形 72"/>
          <p:cNvSpPr/>
          <p:nvPr>
            <p:custDataLst>
              <p:tags r:id="rId18"/>
            </p:custDataLst>
          </p:nvPr>
        </p:nvSpPr>
        <p:spPr>
          <a:xfrm>
            <a:off x="7655878" y="3415348"/>
            <a:ext cx="1440180" cy="198882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考评计划制定</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考评前准备</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绩效考评</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考评结果使用</a:t>
            </a:r>
            <a:endParaRPr lang="zh-CN" altLang="en-US" sz="1600" dirty="0">
              <a:ln>
                <a:noFill/>
                <a:prstDash val="sysDot"/>
              </a:ln>
              <a:solidFill>
                <a:schemeClr val="tx1">
                  <a:lumMod val="85000"/>
                  <a:lumOff val="15000"/>
                </a:schemeClr>
              </a:solidFill>
              <a:latin typeface="+mn-ea"/>
              <a:cs typeface="+mn-ea"/>
            </a:endParaRPr>
          </a:p>
        </p:txBody>
      </p:sp>
      <p:sp>
        <p:nvSpPr>
          <p:cNvPr id="76" name="圆角矩形 75"/>
          <p:cNvSpPr/>
          <p:nvPr>
            <p:custDataLst>
              <p:tags r:id="rId19"/>
            </p:custDataLst>
          </p:nvPr>
        </p:nvSpPr>
        <p:spPr>
          <a:xfrm>
            <a:off x="7588568" y="1590993"/>
            <a:ext cx="658495" cy="658495"/>
          </a:xfrm>
          <a:prstGeom prst="roundRect">
            <a:avLst>
              <a:gd name="adj" fmla="val 0"/>
            </a:avLst>
          </a:prstGeom>
          <a:solidFill>
            <a:srgbClr val="ED7D3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04</a:t>
            </a:r>
            <a:endParaRPr lang="en-US" altLang="zh-CN" sz="2000" b="1" dirty="0">
              <a:solidFill>
                <a:schemeClr val="lt1"/>
              </a:solidFill>
              <a:latin typeface="+mn-ea"/>
              <a:cs typeface="+mn-ea"/>
              <a:sym typeface="+mn-ea"/>
            </a:endParaRPr>
          </a:p>
        </p:txBody>
      </p:sp>
      <p:cxnSp>
        <p:nvCxnSpPr>
          <p:cNvPr id="77" name="直接连接符 76"/>
          <p:cNvCxnSpPr/>
          <p:nvPr>
            <p:custDataLst>
              <p:tags r:id="rId20"/>
            </p:custDataLst>
          </p:nvPr>
        </p:nvCxnSpPr>
        <p:spPr>
          <a:xfrm flipV="1">
            <a:off x="7509193" y="2965768"/>
            <a:ext cx="161988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78" name="矩形 77"/>
          <p:cNvSpPr/>
          <p:nvPr>
            <p:custDataLst>
              <p:tags r:id="rId21"/>
            </p:custDataLst>
          </p:nvPr>
        </p:nvSpPr>
        <p:spPr>
          <a:xfrm>
            <a:off x="7588885" y="2386330"/>
            <a:ext cx="1767205" cy="443230"/>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sym typeface="+mn-ea"/>
              </a:rPr>
              <a:t>人员考评的</a:t>
            </a:r>
            <a:r>
              <a:rPr lang="zh-CN" altLang="en-US" b="1" dirty="0">
                <a:solidFill>
                  <a:schemeClr val="accent1"/>
                </a:solidFill>
                <a:latin typeface="+mn-ea"/>
                <a:cs typeface="+mn-ea"/>
                <a:sym typeface="+mn-ea"/>
              </a:rPr>
              <a:t>程序</a:t>
            </a:r>
            <a:endParaRPr lang="zh-CN" altLang="en-US" b="1" dirty="0">
              <a:solidFill>
                <a:schemeClr val="accent1"/>
              </a:solidFill>
              <a:latin typeface="+mn-ea"/>
              <a:cs typeface="+mn-ea"/>
              <a:sym typeface="+mn-ea"/>
            </a:endParaRPr>
          </a:p>
        </p:txBody>
      </p:sp>
      <p:sp>
        <p:nvSpPr>
          <p:cNvPr id="79" name="矩形: 圆角 2"/>
          <p:cNvSpPr/>
          <p:nvPr>
            <p:custDataLst>
              <p:tags r:id="rId22"/>
            </p:custDataLst>
          </p:nvPr>
        </p:nvSpPr>
        <p:spPr>
          <a:xfrm>
            <a:off x="9528810" y="2028190"/>
            <a:ext cx="1954530" cy="3967480"/>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pPr algn="l"/>
            <a:endParaRPr lang="zh-CN" altLang="en-US" sz="1440">
              <a:solidFill>
                <a:schemeClr val="bg1"/>
              </a:solidFill>
              <a:latin typeface="+mj-ea"/>
              <a:ea typeface="+mj-ea"/>
            </a:endParaRPr>
          </a:p>
        </p:txBody>
      </p:sp>
      <p:sp>
        <p:nvSpPr>
          <p:cNvPr id="82" name="矩形 81"/>
          <p:cNvSpPr/>
          <p:nvPr>
            <p:custDataLst>
              <p:tags r:id="rId23"/>
            </p:custDataLst>
          </p:nvPr>
        </p:nvSpPr>
        <p:spPr>
          <a:xfrm>
            <a:off x="9893618" y="2985453"/>
            <a:ext cx="1440180" cy="198882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实际操作法</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累计成绩评价法</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笔试评价法</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主观评价法</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情景模拟反应法</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民主评议法</a:t>
            </a:r>
            <a:endParaRPr lang="zh-CN" altLang="en-US" sz="1600" dirty="0">
              <a:ln>
                <a:noFill/>
                <a:prstDash val="sysDot"/>
              </a:ln>
              <a:solidFill>
                <a:schemeClr val="tx1">
                  <a:lumMod val="85000"/>
                  <a:lumOff val="15000"/>
                </a:schemeClr>
              </a:solidFill>
              <a:latin typeface="+mn-ea"/>
              <a:cs typeface="+mn-ea"/>
            </a:endParaRPr>
          </a:p>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因素评分法</a:t>
            </a:r>
            <a:endParaRPr lang="zh-CN" altLang="en-US" sz="1600" dirty="0">
              <a:ln>
                <a:noFill/>
                <a:prstDash val="sysDot"/>
              </a:ln>
              <a:solidFill>
                <a:schemeClr val="tx1">
                  <a:lumMod val="85000"/>
                  <a:lumOff val="15000"/>
                </a:schemeClr>
              </a:solidFill>
              <a:latin typeface="+mn-ea"/>
              <a:cs typeface="+mn-ea"/>
            </a:endParaRPr>
          </a:p>
        </p:txBody>
      </p:sp>
      <p:sp>
        <p:nvSpPr>
          <p:cNvPr id="83" name="圆角矩形 82"/>
          <p:cNvSpPr/>
          <p:nvPr>
            <p:custDataLst>
              <p:tags r:id="rId24"/>
            </p:custDataLst>
          </p:nvPr>
        </p:nvSpPr>
        <p:spPr>
          <a:xfrm>
            <a:off x="9793288" y="1590993"/>
            <a:ext cx="658495" cy="658495"/>
          </a:xfrm>
          <a:prstGeom prst="roundRect">
            <a:avLst>
              <a:gd name="adj" fmla="val 0"/>
            </a:avLst>
          </a:prstGeom>
          <a:solidFill>
            <a:srgbClr val="75AFED"/>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Autofit/>
          </a:bodyPr>
          <a:p>
            <a:pPr algn="ctr">
              <a:spcBef>
                <a:spcPct val="0"/>
              </a:spcBef>
              <a:spcAft>
                <a:spcPct val="0"/>
              </a:spcAft>
            </a:pPr>
            <a:r>
              <a:rPr lang="en-US" altLang="zh-CN" sz="2000" b="1">
                <a:solidFill>
                  <a:schemeClr val="lt1"/>
                </a:solidFill>
                <a:latin typeface="+mn-ea"/>
                <a:cs typeface="+mn-ea"/>
                <a:sym typeface="+mn-ea"/>
              </a:rPr>
              <a:t>05</a:t>
            </a:r>
            <a:endParaRPr lang="en-US" altLang="zh-CN" sz="2000" b="1" dirty="0">
              <a:solidFill>
                <a:schemeClr val="lt1"/>
              </a:solidFill>
              <a:latin typeface="+mn-ea"/>
              <a:cs typeface="+mn-ea"/>
              <a:sym typeface="+mn-ea"/>
            </a:endParaRPr>
          </a:p>
        </p:txBody>
      </p:sp>
      <p:cxnSp>
        <p:nvCxnSpPr>
          <p:cNvPr id="84" name="直接连接符 83"/>
          <p:cNvCxnSpPr/>
          <p:nvPr>
            <p:custDataLst>
              <p:tags r:id="rId25"/>
            </p:custDataLst>
          </p:nvPr>
        </p:nvCxnSpPr>
        <p:spPr>
          <a:xfrm flipV="1">
            <a:off x="9713913" y="2963228"/>
            <a:ext cx="161988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85" name="矩形 84"/>
          <p:cNvSpPr/>
          <p:nvPr>
            <p:custDataLst>
              <p:tags r:id="rId26"/>
            </p:custDataLst>
          </p:nvPr>
        </p:nvSpPr>
        <p:spPr>
          <a:xfrm>
            <a:off x="9793605" y="2385060"/>
            <a:ext cx="1656080" cy="443230"/>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1"/>
                </a:solidFill>
                <a:latin typeface="+mn-ea"/>
                <a:cs typeface="+mn-ea"/>
                <a:sym typeface="+mn-ea"/>
              </a:rPr>
              <a:t>人员考评的</a:t>
            </a:r>
            <a:r>
              <a:rPr lang="zh-CN" altLang="en-US" b="1" dirty="0">
                <a:solidFill>
                  <a:schemeClr val="accent1"/>
                </a:solidFill>
                <a:latin typeface="+mn-ea"/>
                <a:cs typeface="+mn-ea"/>
                <a:sym typeface="+mn-ea"/>
              </a:rPr>
              <a:t>方法</a:t>
            </a:r>
            <a:endParaRPr lang="zh-CN" altLang="en-US" b="1" dirty="0">
              <a:solidFill>
                <a:schemeClr val="accent1"/>
              </a:solidFill>
              <a:latin typeface="+mn-ea"/>
              <a:cs typeface="+mn-ea"/>
              <a:sym typeface="+mn-ea"/>
            </a:endParaRPr>
          </a:p>
        </p:txBody>
      </p:sp>
    </p:spTree>
    <p:custDataLst>
      <p:tags r:id="rId27"/>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3797101" y="330173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kern="0" noProof="0" dirty="0">
                <a:ln>
                  <a:noFill/>
                </a:ln>
                <a:solidFill>
                  <a:schemeClr val="accent6">
                    <a:lumMod val="75000"/>
                  </a:schemeClr>
                </a:solidFill>
                <a:effectLst/>
                <a:uLnTx/>
                <a:uFillTx/>
                <a:cs typeface="+mn-ea"/>
                <a:sym typeface="+mn-lt"/>
              </a:rPr>
              <a:t>组</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织</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变</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革</a:t>
            </a:r>
            <a:endParaRPr lang="zh-CN" altLang="en-US" sz="6600" kern="0" noProof="0" dirty="0">
              <a:ln>
                <a:noFill/>
              </a:ln>
              <a:solidFill>
                <a:schemeClr val="accent6">
                  <a:lumMod val="75000"/>
                </a:schemeClr>
              </a:solidFill>
              <a:effectLst/>
              <a:uLnTx/>
              <a:uFillTx/>
              <a:cs typeface="+mn-ea"/>
              <a:sym typeface="+mn-lt"/>
            </a:endParaRPr>
          </a:p>
        </p:txBody>
      </p:sp>
      <p:sp>
        <p:nvSpPr>
          <p:cNvPr id="32" name="矩形 31"/>
          <p:cNvSpPr/>
          <p:nvPr/>
        </p:nvSpPr>
        <p:spPr>
          <a:xfrm>
            <a:off x="5396846" y="2264733"/>
            <a:ext cx="1554480" cy="645160"/>
          </a:xfrm>
          <a:prstGeom prst="rect">
            <a:avLst/>
          </a:prstGeom>
        </p:spPr>
        <p:txBody>
          <a:bodyPr wrap="none">
            <a:spAutoFit/>
          </a:bodyPr>
          <a:lstStyle/>
          <a:p>
            <a:r>
              <a:rPr lang="zh-CN" altLang="en-US" sz="3600" dirty="0">
                <a:solidFill>
                  <a:srgbClr val="000000"/>
                </a:solidFill>
                <a:cs typeface="+mn-ea"/>
                <a:sym typeface="+mn-lt"/>
              </a:rPr>
              <a:t>第五</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组织变革的</a:t>
            </a:r>
            <a:r>
              <a:rPr kumimoji="0" lang="zh-CN" altLang="en-US" sz="2800" b="1" i="0" u="none" strike="noStrike" kern="0" cap="none" spc="0" normalizeH="0" baseline="0" noProof="0" dirty="0">
                <a:ln>
                  <a:noFill/>
                </a:ln>
                <a:solidFill>
                  <a:schemeClr val="accent1"/>
                </a:solidFill>
                <a:effectLst/>
                <a:uLnTx/>
                <a:uFillTx/>
                <a:cs typeface="+mn-ea"/>
                <a:sym typeface="+mn-lt"/>
              </a:rPr>
              <a:t>内涵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94" name="任意多边形 93"/>
          <p:cNvSpPr/>
          <p:nvPr>
            <p:custDataLst>
              <p:tags r:id="rId2"/>
            </p:custDataLst>
          </p:nvPr>
        </p:nvSpPr>
        <p:spPr>
          <a:xfrm>
            <a:off x="4266565" y="1509395"/>
            <a:ext cx="3608070" cy="4023995"/>
          </a:xfrm>
          <a:custGeom>
            <a:avLst/>
            <a:gdLst>
              <a:gd name="adj1" fmla="val 0"/>
              <a:gd name="adj2" fmla="val 24165"/>
              <a:gd name="a1" fmla="pin 0 adj1 50000"/>
              <a:gd name="a2" fmla="pin 0 adj2 50000"/>
              <a:gd name="lx1" fmla="*/ ss a1 100000"/>
              <a:gd name="lx2" fmla="+- r 0 lx1"/>
              <a:gd name="ly1" fmla="+- b 0 lx1"/>
              <a:gd name="rx1" fmla="*/ ss a2 100000"/>
              <a:gd name="rx2" fmla="+- r 0 rx1"/>
              <a:gd name="ry1" fmla="+- b 0 rx1"/>
              <a:gd name="d" fmla="+- lx1 0 rx1"/>
              <a:gd name="dx" fmla="?: d lx1 rx1"/>
              <a:gd name="il" fmla="*/ dx 1 2"/>
              <a:gd name="ir" fmla="+- r 0 il"/>
              <a:gd name="ib" fmla="+- b 0 il"/>
            </a:gdLst>
            <a:ahLst/>
            <a:cxnLst>
              <a:cxn ang="0">
                <a:pos x="r" y="vc"/>
              </a:cxn>
              <a:cxn ang="cd4">
                <a:pos x="hc" y="b"/>
              </a:cxn>
              <a:cxn ang="cd2">
                <a:pos x="l" y="vc"/>
              </a:cxn>
              <a:cxn ang="3">
                <a:pos x="hc" y="t"/>
              </a:cxn>
            </a:cxnLst>
            <a:rect l="l" t="t" r="r" b="b"/>
            <a:pathLst>
              <a:path w="5226" h="6310">
                <a:moveTo>
                  <a:pt x="245" y="0"/>
                </a:moveTo>
                <a:lnTo>
                  <a:pt x="1024" y="0"/>
                </a:lnTo>
                <a:lnTo>
                  <a:pt x="1024" y="321"/>
                </a:lnTo>
                <a:lnTo>
                  <a:pt x="1255" y="553"/>
                </a:lnTo>
                <a:lnTo>
                  <a:pt x="4203" y="553"/>
                </a:lnTo>
                <a:lnTo>
                  <a:pt x="4203" y="0"/>
                </a:lnTo>
                <a:lnTo>
                  <a:pt x="4970" y="0"/>
                </a:lnTo>
                <a:lnTo>
                  <a:pt x="5226" y="256"/>
                </a:lnTo>
                <a:lnTo>
                  <a:pt x="5226" y="1941"/>
                </a:lnTo>
                <a:lnTo>
                  <a:pt x="5226" y="1942"/>
                </a:lnTo>
                <a:lnTo>
                  <a:pt x="5226" y="2684"/>
                </a:lnTo>
                <a:lnTo>
                  <a:pt x="5096" y="2716"/>
                </a:lnTo>
                <a:lnTo>
                  <a:pt x="5096" y="3855"/>
                </a:lnTo>
                <a:lnTo>
                  <a:pt x="5226" y="3887"/>
                </a:lnTo>
                <a:lnTo>
                  <a:pt x="5226" y="6025"/>
                </a:lnTo>
                <a:lnTo>
                  <a:pt x="4941" y="6310"/>
                </a:lnTo>
                <a:lnTo>
                  <a:pt x="777" y="6310"/>
                </a:lnTo>
                <a:lnTo>
                  <a:pt x="597" y="5972"/>
                </a:lnTo>
                <a:lnTo>
                  <a:pt x="1" y="5972"/>
                </a:lnTo>
                <a:lnTo>
                  <a:pt x="1" y="3891"/>
                </a:lnTo>
                <a:lnTo>
                  <a:pt x="144" y="3855"/>
                </a:lnTo>
                <a:lnTo>
                  <a:pt x="144" y="2716"/>
                </a:lnTo>
                <a:lnTo>
                  <a:pt x="1" y="2680"/>
                </a:lnTo>
                <a:lnTo>
                  <a:pt x="1" y="1931"/>
                </a:lnTo>
                <a:lnTo>
                  <a:pt x="0" y="1930"/>
                </a:lnTo>
                <a:lnTo>
                  <a:pt x="0" y="245"/>
                </a:lnTo>
                <a:lnTo>
                  <a:pt x="245" y="0"/>
                </a:lnTo>
                <a:close/>
              </a:path>
            </a:pathLst>
          </a:custGeom>
          <a:gradFill>
            <a:gsLst>
              <a:gs pos="52000">
                <a:schemeClr val="accent2">
                  <a:alpha val="0"/>
                </a:schemeClr>
              </a:gs>
              <a:gs pos="0">
                <a:schemeClr val="accent2">
                  <a:alpha val="20000"/>
                </a:schemeClr>
              </a:gs>
              <a:gs pos="100000">
                <a:schemeClr val="accent2">
                  <a:alpha val="20000"/>
                </a:schemeClr>
              </a:gs>
            </a:gsLst>
            <a:lin ang="2700000" scaled="0"/>
          </a:gradFill>
          <a:ln w="9525">
            <a:gradFill>
              <a:gsLst>
                <a:gs pos="24000">
                  <a:schemeClr val="accent2">
                    <a:alpha val="0"/>
                  </a:schemeClr>
                </a:gs>
                <a:gs pos="94000">
                  <a:schemeClr val="accent2">
                    <a:alpha val="70000"/>
                  </a:schemeClr>
                </a:gs>
              </a:gsLst>
              <a:path path="circle">
                <a:fillToRect l="50000" t="50000" r="50000" b="50000"/>
              </a:path>
              <a:tileRect/>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32422" tIns="701253" rIns="532422" bIns="455676"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1600" b="1">
                <a:ln>
                  <a:noFill/>
                </a:ln>
                <a:solidFill>
                  <a:srgbClr val="FF0000"/>
                </a:solidFill>
                <a:effectLst/>
                <a:latin typeface="+mn-ea"/>
                <a:cs typeface="MiSans Normal" panose="00000500000000000000" charset="-122"/>
                <a:sym typeface="MiSans Normal" panose="00000500000000000000" charset="-122"/>
              </a:rPr>
              <a:t>外部原因</a:t>
            </a:r>
            <a:endParaRPr lang="zh-CN" altLang="zh-CN" sz="1600" b="1">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algn="just">
              <a:lnSpc>
                <a:spcPct val="150000"/>
              </a:lnSpc>
              <a:spcBef>
                <a:spcPts val="0"/>
              </a:spcBef>
              <a:spcAft>
                <a:spcPts val="0"/>
              </a:spcAft>
              <a:buClrTx/>
              <a:buSzTx/>
              <a:buFontTx/>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社会经济环境的变化</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algn="just">
              <a:lnSpc>
                <a:spcPct val="150000"/>
              </a:lnSpc>
              <a:spcBef>
                <a:spcPts val="0"/>
              </a:spcBef>
              <a:spcAft>
                <a:spcPts val="0"/>
              </a:spcAft>
              <a:buClrTx/>
              <a:buSzTx/>
              <a:buFontTx/>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科技的飞速进步</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algn="just">
              <a:lnSpc>
                <a:spcPct val="150000"/>
              </a:lnSpc>
              <a:spcBef>
                <a:spcPts val="0"/>
              </a:spcBef>
              <a:spcAft>
                <a:spcPts val="0"/>
              </a:spcAft>
              <a:buClrTx/>
              <a:buSzTx/>
              <a:buFontTx/>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管理理论和实践的不断发展</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indent="0" algn="just" fontAlgn="auto">
              <a:lnSpc>
                <a:spcPct val="30000"/>
              </a:lnSpc>
              <a:spcBef>
                <a:spcPts val="0"/>
              </a:spcBef>
              <a:spcAft>
                <a:spcPts val="0"/>
              </a:spcAft>
              <a:buClrTx/>
              <a:buSzTx/>
              <a:buFontTx/>
            </a:pP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algn="just">
              <a:lnSpc>
                <a:spcPct val="150000"/>
              </a:lnSpc>
              <a:spcBef>
                <a:spcPts val="0"/>
              </a:spcBef>
              <a:spcAft>
                <a:spcPts val="0"/>
              </a:spcAft>
              <a:buClrTx/>
              <a:buSzTx/>
              <a:buFontTx/>
            </a:pPr>
            <a:r>
              <a:rPr lang="zh-CN" altLang="zh-CN" sz="1600" b="1">
                <a:ln>
                  <a:noFill/>
                </a:ln>
                <a:solidFill>
                  <a:srgbClr val="FF0000"/>
                </a:solidFill>
                <a:effectLst/>
                <a:latin typeface="+mn-ea"/>
                <a:cs typeface="MiSans Normal" panose="00000500000000000000" charset="-122"/>
                <a:sym typeface="MiSans Normal" panose="00000500000000000000" charset="-122"/>
              </a:rPr>
              <a:t>内部原因</a:t>
            </a:r>
            <a:endParaRPr lang="zh-CN" altLang="zh-CN" sz="1600" b="1">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algn="just">
              <a:lnSpc>
                <a:spcPct val="150000"/>
              </a:lnSpc>
              <a:spcBef>
                <a:spcPts val="0"/>
              </a:spcBef>
              <a:spcAft>
                <a:spcPts val="0"/>
              </a:spcAft>
              <a:buClrTx/>
              <a:buSzTx/>
              <a:buFontTx/>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组织目标的设定与适时调整</a:t>
            </a:r>
            <a:endParaRPr lang="zh-CN" altLang="zh-CN" sz="1600" b="1">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algn="just">
              <a:lnSpc>
                <a:spcPct val="150000"/>
              </a:lnSpc>
              <a:spcBef>
                <a:spcPts val="0"/>
              </a:spcBef>
              <a:spcAft>
                <a:spcPts val="0"/>
              </a:spcAft>
              <a:buClrTx/>
              <a:buSzTx/>
              <a:buFontTx/>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组织结构和职能的优化</a:t>
            </a:r>
            <a:endParaRPr lang="zh-CN" altLang="zh-CN" sz="1600" b="1">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algn="just">
              <a:lnSpc>
                <a:spcPct val="150000"/>
              </a:lnSpc>
              <a:spcBef>
                <a:spcPts val="0"/>
              </a:spcBef>
              <a:spcAft>
                <a:spcPts val="0"/>
              </a:spcAft>
              <a:buClrTx/>
              <a:buSzTx/>
              <a:buFontTx/>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员工层面的变化</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algn="just">
              <a:lnSpc>
                <a:spcPct val="150000"/>
              </a:lnSpc>
              <a:spcBef>
                <a:spcPts val="0"/>
              </a:spcBef>
              <a:spcAft>
                <a:spcPts val="0"/>
              </a:spcAft>
              <a:buClrTx/>
              <a:buSzTx/>
              <a:buFontTx/>
            </a:pP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p:txBody>
      </p:sp>
      <p:sp>
        <p:nvSpPr>
          <p:cNvPr id="83" name="直角三角形 82"/>
          <p:cNvSpPr/>
          <p:nvPr>
            <p:custDataLst>
              <p:tags r:id="rId3"/>
            </p:custDataLst>
          </p:nvPr>
        </p:nvSpPr>
        <p:spPr>
          <a:xfrm rot="16200000">
            <a:off x="7638935" y="5386504"/>
            <a:ext cx="151782" cy="151782"/>
          </a:xfrm>
          <a:prstGeom prst="rtTriangle">
            <a:avLst/>
          </a:prstGeom>
          <a:noFill/>
          <a:ln w="6350">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84" name="梯形 83"/>
          <p:cNvSpPr/>
          <p:nvPr>
            <p:custDataLst>
              <p:tags r:id="rId4"/>
            </p:custDataLst>
          </p:nvPr>
        </p:nvSpPr>
        <p:spPr>
          <a:xfrm rot="5400000">
            <a:off x="4156867" y="3585522"/>
            <a:ext cx="633915" cy="36351"/>
          </a:xfrm>
          <a:prstGeom prst="trapezoid">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85" name="梯形 84"/>
          <p:cNvSpPr/>
          <p:nvPr>
            <p:custDataLst>
              <p:tags r:id="rId5"/>
            </p:custDataLst>
          </p:nvPr>
        </p:nvSpPr>
        <p:spPr>
          <a:xfrm rot="16200000" flipH="1">
            <a:off x="7453990" y="3585522"/>
            <a:ext cx="633915" cy="36351"/>
          </a:xfrm>
          <a:prstGeom prst="trapezoid">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86" name="任意多边形 85"/>
          <p:cNvSpPr/>
          <p:nvPr>
            <p:custDataLst>
              <p:tags r:id="rId6"/>
            </p:custDataLst>
          </p:nvPr>
        </p:nvSpPr>
        <p:spPr>
          <a:xfrm flipV="1">
            <a:off x="4452779" y="5404361"/>
            <a:ext cx="437491" cy="131375"/>
          </a:xfrm>
          <a:custGeom>
            <a:avLst/>
            <a:gdLst>
              <a:gd name="adj" fmla="val 56966"/>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686" h="206">
                <a:moveTo>
                  <a:pt x="455" y="206"/>
                </a:moveTo>
                <a:lnTo>
                  <a:pt x="572" y="0"/>
                </a:lnTo>
                <a:lnTo>
                  <a:pt x="686" y="0"/>
                </a:lnTo>
                <a:lnTo>
                  <a:pt x="569" y="206"/>
                </a:lnTo>
                <a:lnTo>
                  <a:pt x="455" y="206"/>
                </a:lnTo>
                <a:close/>
                <a:moveTo>
                  <a:pt x="228" y="206"/>
                </a:moveTo>
                <a:lnTo>
                  <a:pt x="345" y="0"/>
                </a:lnTo>
                <a:lnTo>
                  <a:pt x="459" y="0"/>
                </a:lnTo>
                <a:lnTo>
                  <a:pt x="342" y="206"/>
                </a:lnTo>
                <a:lnTo>
                  <a:pt x="228" y="206"/>
                </a:lnTo>
                <a:close/>
                <a:moveTo>
                  <a:pt x="0" y="206"/>
                </a:moveTo>
                <a:lnTo>
                  <a:pt x="117" y="0"/>
                </a:lnTo>
                <a:lnTo>
                  <a:pt x="231" y="0"/>
                </a:lnTo>
                <a:lnTo>
                  <a:pt x="114" y="206"/>
                </a:lnTo>
                <a:lnTo>
                  <a:pt x="0" y="206"/>
                </a:lnTo>
                <a:close/>
              </a:path>
            </a:pathLst>
          </a:custGeom>
          <a:gradFill>
            <a:gsLst>
              <a:gs pos="0">
                <a:schemeClr val="accent2">
                  <a:alpha val="100000"/>
                </a:schemeClr>
              </a:gs>
              <a:gs pos="100000">
                <a:schemeClr val="accent2">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latin typeface="MiSans Normal" panose="00000500000000000000" charset="-122"/>
              <a:ea typeface="MiSans Normal" panose="00000500000000000000" charset="-122"/>
              <a:sym typeface="MiSans Normal" panose="00000500000000000000" charset="-122"/>
            </a:endParaRPr>
          </a:p>
        </p:txBody>
      </p:sp>
      <p:sp>
        <p:nvSpPr>
          <p:cNvPr id="87" name="任意多边形: 形状 367"/>
          <p:cNvSpPr/>
          <p:nvPr>
            <p:custDataLst>
              <p:tags r:id="rId7"/>
            </p:custDataLst>
          </p:nvPr>
        </p:nvSpPr>
        <p:spPr>
          <a:xfrm>
            <a:off x="4547802" y="5057429"/>
            <a:ext cx="3157458" cy="383920"/>
          </a:xfrm>
          <a:custGeom>
            <a:avLst/>
            <a:gdLst>
              <a:gd name="connsiteX0" fmla="*/ 0 w 2382520"/>
              <a:gd name="connsiteY0" fmla="*/ 106680 h 289560"/>
              <a:gd name="connsiteX1" fmla="*/ 254000 w 2382520"/>
              <a:gd name="connsiteY1" fmla="*/ 106680 h 289560"/>
              <a:gd name="connsiteX2" fmla="*/ 350520 w 2382520"/>
              <a:gd name="connsiteY2" fmla="*/ 289560 h 289560"/>
              <a:gd name="connsiteX3" fmla="*/ 2255520 w 2382520"/>
              <a:gd name="connsiteY3" fmla="*/ 289560 h 289560"/>
              <a:gd name="connsiteX4" fmla="*/ 2382520 w 2382520"/>
              <a:gd name="connsiteY4" fmla="*/ 167640 h 289560"/>
              <a:gd name="connsiteX5" fmla="*/ 2382520 w 2382520"/>
              <a:gd name="connsiteY5" fmla="*/ 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2520" h="289560">
                <a:moveTo>
                  <a:pt x="0" y="106680"/>
                </a:moveTo>
                <a:lnTo>
                  <a:pt x="254000" y="106680"/>
                </a:lnTo>
                <a:lnTo>
                  <a:pt x="350520" y="289560"/>
                </a:lnTo>
                <a:lnTo>
                  <a:pt x="2255520" y="289560"/>
                </a:lnTo>
                <a:lnTo>
                  <a:pt x="2382520" y="167640"/>
                </a:lnTo>
                <a:lnTo>
                  <a:pt x="2382520" y="0"/>
                </a:lnTo>
              </a:path>
            </a:pathLst>
          </a:custGeom>
          <a:noFill/>
          <a:ln w="6350">
            <a:solidFill>
              <a:schemeClr val="accent2">
                <a:alpha val="80000"/>
              </a:schemeClr>
            </a:solidFill>
          </a:ln>
          <a:effectLst>
            <a:glow rad="25400">
              <a:schemeClr val="accent2">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88" name="图片 87"/>
          <p:cNvPicPr>
            <a:picLocks noChangeAspect="1"/>
          </p:cNvPicPr>
          <p:nvPr>
            <p:custDataLst>
              <p:tags r:id="rId8"/>
            </p:custDataLst>
          </p:nvPr>
        </p:nvPicPr>
        <p:blipFill>
          <a:blip r:embed="rId9">
            <a:alphaModFix amt="25000"/>
            <a:duotone>
              <a:schemeClr val="accent1">
                <a:shade val="45000"/>
                <a:satMod val="135000"/>
              </a:schemeClr>
              <a:prstClr val="white"/>
            </a:duotone>
          </a:blip>
          <a:stretch>
            <a:fillRect/>
          </a:stretch>
        </p:blipFill>
        <p:spPr>
          <a:xfrm>
            <a:off x="5028021" y="5420942"/>
            <a:ext cx="2209136" cy="232776"/>
          </a:xfrm>
          <a:prstGeom prst="rect">
            <a:avLst/>
          </a:prstGeom>
        </p:spPr>
      </p:pic>
      <p:pic>
        <p:nvPicPr>
          <p:cNvPr id="89" name="图片 88"/>
          <p:cNvPicPr>
            <a:picLocks noChangeAspect="1"/>
          </p:cNvPicPr>
          <p:nvPr>
            <p:custDataLst>
              <p:tags r:id="rId10"/>
            </p:custDataLst>
          </p:nvPr>
        </p:nvPicPr>
        <p:blipFill>
          <a:blip r:embed="rId9">
            <a:duotone>
              <a:schemeClr val="accent1">
                <a:shade val="45000"/>
                <a:satMod val="135000"/>
              </a:schemeClr>
              <a:prstClr val="white"/>
            </a:duotone>
          </a:blip>
          <a:stretch>
            <a:fillRect/>
          </a:stretch>
        </p:blipFill>
        <p:spPr>
          <a:xfrm>
            <a:off x="5538852" y="5501297"/>
            <a:ext cx="1187474" cy="72065"/>
          </a:xfrm>
          <a:prstGeom prst="rect">
            <a:avLst/>
          </a:prstGeom>
        </p:spPr>
      </p:pic>
      <p:sp>
        <p:nvSpPr>
          <p:cNvPr id="90" name="菱形 89"/>
          <p:cNvSpPr/>
          <p:nvPr>
            <p:custDataLst>
              <p:tags r:id="rId11"/>
            </p:custDataLst>
          </p:nvPr>
        </p:nvSpPr>
        <p:spPr>
          <a:xfrm flipV="1">
            <a:off x="4976364" y="5528082"/>
            <a:ext cx="2312450" cy="17857"/>
          </a:xfrm>
          <a:prstGeom prst="diamond">
            <a:avLst/>
          </a:prstGeom>
          <a:gradFill>
            <a:gsLst>
              <a:gs pos="0">
                <a:schemeClr val="accent2">
                  <a:alpha val="10000"/>
                </a:schemeClr>
              </a:gs>
              <a:gs pos="100000">
                <a:schemeClr val="accent2">
                  <a:alpha val="10000"/>
                </a:schemeClr>
              </a:gs>
              <a:gs pos="50000">
                <a:srgbClr val="FFFFFF"/>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91" name="剪去对角的矩形 90"/>
          <p:cNvSpPr/>
          <p:nvPr>
            <p:custDataLst>
              <p:tags r:id="rId12"/>
            </p:custDataLst>
          </p:nvPr>
        </p:nvSpPr>
        <p:spPr>
          <a:xfrm>
            <a:off x="5105188" y="1255215"/>
            <a:ext cx="2027380" cy="607130"/>
          </a:xfrm>
          <a:prstGeom prst="snip2DiagRect">
            <a:avLst>
              <a:gd name="adj1" fmla="val 0"/>
              <a:gd name="adj2" fmla="val 24165"/>
            </a:avLst>
          </a:prstGeom>
          <a:gradFill>
            <a:gsLst>
              <a:gs pos="52000">
                <a:schemeClr val="accent2">
                  <a:alpha val="0"/>
                </a:schemeClr>
              </a:gs>
              <a:gs pos="0">
                <a:schemeClr val="accent2">
                  <a:alpha val="20000"/>
                </a:schemeClr>
              </a:gs>
              <a:gs pos="100000">
                <a:schemeClr val="accent2">
                  <a:alpha val="20000"/>
                </a:schemeClr>
              </a:gs>
            </a:gsLst>
            <a:lin ang="2700000" scaled="0"/>
          </a:gradFill>
          <a:ln w="9525">
            <a:solidFill>
              <a:schemeClr val="accent2">
                <a:alpha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000" b="1">
                <a:gradFill>
                  <a:gsLst>
                    <a:gs pos="0">
                      <a:schemeClr val="accent1">
                        <a:lumMod val="40000"/>
                        <a:lumOff val="60000"/>
                        <a:alpha val="100000"/>
                      </a:schemeClr>
                    </a:gs>
                    <a:gs pos="100000">
                      <a:schemeClr val="accent1">
                        <a:alpha val="100000"/>
                      </a:schemeClr>
                    </a:gs>
                  </a:gsLst>
                  <a:lin ang="5400000" scaled="0"/>
                </a:gradFill>
                <a:uFillTx/>
                <a:latin typeface="+mn-ea"/>
                <a:cs typeface="MiSans Normal" panose="00000500000000000000" charset="-122"/>
                <a:sym typeface="MiSans Normal" panose="00000500000000000000" charset="-122"/>
              </a:rPr>
              <a:t>组织变革的原因</a:t>
            </a:r>
            <a:endParaRPr lang="zh-CN" altLang="en-US" sz="2000" b="1">
              <a:gradFill>
                <a:gsLst>
                  <a:gs pos="0">
                    <a:schemeClr val="accent2">
                      <a:lumMod val="40000"/>
                      <a:lumOff val="60000"/>
                      <a:alpha val="100000"/>
                    </a:schemeClr>
                  </a:gs>
                  <a:gs pos="100000">
                    <a:schemeClr val="accent2">
                      <a:alpha val="100000"/>
                    </a:schemeClr>
                  </a:gs>
                </a:gsLst>
                <a:lin ang="5400000" scaled="0"/>
              </a:gradFill>
              <a:uFillTx/>
              <a:latin typeface="+mn-ea"/>
              <a:cs typeface="MiSans Normal" panose="00000500000000000000" charset="-122"/>
              <a:sym typeface="MiSans Normal" panose="00000500000000000000" charset="-122"/>
            </a:endParaRPr>
          </a:p>
        </p:txBody>
      </p:sp>
      <p:sp>
        <p:nvSpPr>
          <p:cNvPr id="103" name="任意多边形: 形状 155"/>
          <p:cNvSpPr/>
          <p:nvPr>
            <p:custDataLst>
              <p:tags r:id="rId13"/>
            </p:custDataLst>
          </p:nvPr>
        </p:nvSpPr>
        <p:spPr>
          <a:xfrm>
            <a:off x="5089882" y="1224603"/>
            <a:ext cx="287621" cy="198975"/>
          </a:xfrm>
          <a:custGeom>
            <a:avLst/>
            <a:gdLst>
              <a:gd name="connsiteX0" fmla="*/ 41529 w 614933"/>
              <a:gd name="connsiteY0" fmla="*/ 385477 h 385476"/>
              <a:gd name="connsiteX1" fmla="*/ 0 w 614933"/>
              <a:gd name="connsiteY1" fmla="*/ 343853 h 385476"/>
              <a:gd name="connsiteX2" fmla="*/ 0 w 614933"/>
              <a:gd name="connsiteY2" fmla="*/ 32099 h 385476"/>
              <a:gd name="connsiteX3" fmla="*/ 237935 w 614933"/>
              <a:gd name="connsiteY3" fmla="*/ 32099 h 385476"/>
              <a:gd name="connsiteX4" fmla="*/ 270034 w 614933"/>
              <a:gd name="connsiteY4" fmla="*/ 0 h 385476"/>
              <a:gd name="connsiteX5" fmla="*/ 538258 w 614933"/>
              <a:gd name="connsiteY5" fmla="*/ 0 h 385476"/>
              <a:gd name="connsiteX6" fmla="*/ 614934 w 614933"/>
              <a:gd name="connsiteY6" fmla="*/ 76676 h 385476"/>
              <a:gd name="connsiteX7" fmla="*/ 41529 w 614933"/>
              <a:gd name="connsiteY7" fmla="*/ 76676 h 385476"/>
              <a:gd name="connsiteX8" fmla="*/ 41529 w 614933"/>
              <a:gd name="connsiteY8" fmla="*/ 385477 h 38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933" h="385476">
                <a:moveTo>
                  <a:pt x="41529" y="385477"/>
                </a:moveTo>
                <a:lnTo>
                  <a:pt x="0" y="343853"/>
                </a:lnTo>
                <a:lnTo>
                  <a:pt x="0" y="32099"/>
                </a:lnTo>
                <a:lnTo>
                  <a:pt x="237935" y="32099"/>
                </a:lnTo>
                <a:lnTo>
                  <a:pt x="270034" y="0"/>
                </a:lnTo>
                <a:lnTo>
                  <a:pt x="538258" y="0"/>
                </a:lnTo>
                <a:lnTo>
                  <a:pt x="614934" y="76676"/>
                </a:lnTo>
                <a:lnTo>
                  <a:pt x="41529" y="76676"/>
                </a:lnTo>
                <a:lnTo>
                  <a:pt x="41529" y="385477"/>
                </a:lnTo>
                <a:close/>
              </a:path>
            </a:pathLst>
          </a:custGeom>
          <a:solidFill>
            <a:schemeClr val="accent2"/>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cxnSp>
        <p:nvCxnSpPr>
          <p:cNvPr id="104" name="直接连接符 103"/>
          <p:cNvCxnSpPr/>
          <p:nvPr>
            <p:custDataLst>
              <p:tags r:id="rId14"/>
            </p:custDataLst>
          </p:nvPr>
        </p:nvCxnSpPr>
        <p:spPr>
          <a:xfrm flipV="1">
            <a:off x="7128742" y="1660181"/>
            <a:ext cx="0" cy="144767"/>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7" name="任意多边形 96"/>
          <p:cNvSpPr/>
          <p:nvPr>
            <p:custDataLst>
              <p:tags r:id="rId15"/>
            </p:custDataLst>
          </p:nvPr>
        </p:nvSpPr>
        <p:spPr>
          <a:xfrm>
            <a:off x="713063" y="1510949"/>
            <a:ext cx="3332837" cy="4024148"/>
          </a:xfrm>
          <a:custGeom>
            <a:avLst/>
            <a:gdLst>
              <a:gd name="adj1" fmla="val 0"/>
              <a:gd name="adj2" fmla="val 24165"/>
              <a:gd name="a1" fmla="pin 0 adj1 50000"/>
              <a:gd name="a2" fmla="pin 0 adj2 50000"/>
              <a:gd name="lx1" fmla="*/ ss a1 100000"/>
              <a:gd name="lx2" fmla="+- r 0 lx1"/>
              <a:gd name="ly1" fmla="+- b 0 lx1"/>
              <a:gd name="rx1" fmla="*/ ss a2 100000"/>
              <a:gd name="rx2" fmla="+- r 0 rx1"/>
              <a:gd name="ry1" fmla="+- b 0 rx1"/>
              <a:gd name="d" fmla="+- lx1 0 rx1"/>
              <a:gd name="dx" fmla="?: d lx1 rx1"/>
              <a:gd name="il" fmla="*/ dx 1 2"/>
              <a:gd name="ir" fmla="+- r 0 il"/>
              <a:gd name="ib" fmla="+- b 0 il"/>
            </a:gdLst>
            <a:ahLst/>
            <a:cxnLst>
              <a:cxn ang="0">
                <a:pos x="r" y="vc"/>
              </a:cxn>
              <a:cxn ang="cd4">
                <a:pos x="hc" y="b"/>
              </a:cxn>
              <a:cxn ang="cd2">
                <a:pos x="l" y="vc"/>
              </a:cxn>
              <a:cxn ang="3">
                <a:pos x="hc" y="t"/>
              </a:cxn>
            </a:cxnLst>
            <a:rect l="l" t="t" r="r" b="b"/>
            <a:pathLst>
              <a:path w="5226" h="6310">
                <a:moveTo>
                  <a:pt x="245" y="0"/>
                </a:moveTo>
                <a:lnTo>
                  <a:pt x="1024" y="0"/>
                </a:lnTo>
                <a:lnTo>
                  <a:pt x="1024" y="321"/>
                </a:lnTo>
                <a:lnTo>
                  <a:pt x="1255" y="553"/>
                </a:lnTo>
                <a:lnTo>
                  <a:pt x="4203" y="553"/>
                </a:lnTo>
                <a:lnTo>
                  <a:pt x="4203" y="0"/>
                </a:lnTo>
                <a:lnTo>
                  <a:pt x="4970" y="0"/>
                </a:lnTo>
                <a:lnTo>
                  <a:pt x="5226" y="256"/>
                </a:lnTo>
                <a:lnTo>
                  <a:pt x="5226" y="1941"/>
                </a:lnTo>
                <a:lnTo>
                  <a:pt x="5226" y="1942"/>
                </a:lnTo>
                <a:lnTo>
                  <a:pt x="5226" y="2684"/>
                </a:lnTo>
                <a:lnTo>
                  <a:pt x="5096" y="2716"/>
                </a:lnTo>
                <a:lnTo>
                  <a:pt x="5096" y="3855"/>
                </a:lnTo>
                <a:lnTo>
                  <a:pt x="5226" y="3887"/>
                </a:lnTo>
                <a:lnTo>
                  <a:pt x="5226" y="6025"/>
                </a:lnTo>
                <a:lnTo>
                  <a:pt x="4941" y="6310"/>
                </a:lnTo>
                <a:lnTo>
                  <a:pt x="777" y="6310"/>
                </a:lnTo>
                <a:lnTo>
                  <a:pt x="597" y="5972"/>
                </a:lnTo>
                <a:lnTo>
                  <a:pt x="1" y="5972"/>
                </a:lnTo>
                <a:lnTo>
                  <a:pt x="1" y="3891"/>
                </a:lnTo>
                <a:lnTo>
                  <a:pt x="144" y="3855"/>
                </a:lnTo>
                <a:lnTo>
                  <a:pt x="144" y="2716"/>
                </a:lnTo>
                <a:lnTo>
                  <a:pt x="1" y="2680"/>
                </a:lnTo>
                <a:lnTo>
                  <a:pt x="1" y="1931"/>
                </a:lnTo>
                <a:lnTo>
                  <a:pt x="0" y="1930"/>
                </a:lnTo>
                <a:lnTo>
                  <a:pt x="0" y="245"/>
                </a:lnTo>
                <a:lnTo>
                  <a:pt x="245" y="0"/>
                </a:lnTo>
                <a:close/>
              </a:path>
            </a:pathLst>
          </a:custGeom>
          <a:gradFill>
            <a:gsLst>
              <a:gs pos="52000">
                <a:schemeClr val="accent1">
                  <a:alpha val="0"/>
                </a:schemeClr>
              </a:gs>
              <a:gs pos="0">
                <a:schemeClr val="accent1">
                  <a:alpha val="20000"/>
                </a:schemeClr>
              </a:gs>
              <a:gs pos="100000">
                <a:schemeClr val="accent1">
                  <a:alpha val="20000"/>
                </a:schemeClr>
              </a:gs>
            </a:gsLst>
            <a:lin ang="2700000" scaled="0"/>
          </a:gradFill>
          <a:ln w="9525">
            <a:gradFill>
              <a:gsLst>
                <a:gs pos="24000">
                  <a:schemeClr val="accent1">
                    <a:alpha val="0"/>
                  </a:schemeClr>
                </a:gs>
                <a:gs pos="94000">
                  <a:schemeClr val="accent1">
                    <a:alpha val="70000"/>
                  </a:schemeClr>
                </a:gs>
              </a:gsLst>
              <a:path path="circle">
                <a:fillToRect l="50000" t="50000" r="50000" b="50000"/>
              </a:path>
              <a:tileRect/>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32422" tIns="701253" rIns="532422" bIns="455676" numCol="1" spcCol="0" rtlCol="0" fromWordArt="0" anchor="ctr" anchorCtr="0" forceAA="0" compatLnSpc="1">
            <a:noAutofit/>
          </a:bodyPr>
          <a:lstStyle/>
          <a:p>
            <a:pPr lvl="0" indent="4064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1740828767"/>
                </a:ext>
              </a:extLst>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根据环境的变化，组织主动调整现有状态，以满足未来的发展需求</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p:txBody>
      </p:sp>
      <p:sp>
        <p:nvSpPr>
          <p:cNvPr id="348" name="直角三角形 347"/>
          <p:cNvSpPr/>
          <p:nvPr>
            <p:custDataLst>
              <p:tags r:id="rId16"/>
            </p:custDataLst>
          </p:nvPr>
        </p:nvSpPr>
        <p:spPr>
          <a:xfrm rot="16200000">
            <a:off x="3900495" y="5387779"/>
            <a:ext cx="151782" cy="151782"/>
          </a:xfrm>
          <a:prstGeom prst="rtTriangle">
            <a:avLst/>
          </a:prstGeom>
          <a:no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349" name="梯形 348"/>
          <p:cNvSpPr/>
          <p:nvPr>
            <p:custDataLst>
              <p:tags r:id="rId17"/>
            </p:custDataLst>
          </p:nvPr>
        </p:nvSpPr>
        <p:spPr>
          <a:xfrm rot="5400000">
            <a:off x="427355" y="3586798"/>
            <a:ext cx="633915" cy="36351"/>
          </a:xfrm>
          <a:prstGeom prst="trapezoi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350" name="梯形 349"/>
          <p:cNvSpPr/>
          <p:nvPr>
            <p:custDataLst>
              <p:tags r:id="rId18"/>
            </p:custDataLst>
          </p:nvPr>
        </p:nvSpPr>
        <p:spPr>
          <a:xfrm rot="16200000" flipH="1">
            <a:off x="3707259" y="3578507"/>
            <a:ext cx="650496" cy="36351"/>
          </a:xfrm>
          <a:prstGeom prst="trapezoi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352" name="任意多边形 351"/>
          <p:cNvSpPr/>
          <p:nvPr>
            <p:custDataLst>
              <p:tags r:id="rId19"/>
            </p:custDataLst>
          </p:nvPr>
        </p:nvSpPr>
        <p:spPr>
          <a:xfrm flipV="1">
            <a:off x="714339" y="5405636"/>
            <a:ext cx="437491" cy="131375"/>
          </a:xfrm>
          <a:custGeom>
            <a:avLst/>
            <a:gdLst>
              <a:gd name="adj" fmla="val 56966"/>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686" h="206">
                <a:moveTo>
                  <a:pt x="455" y="206"/>
                </a:moveTo>
                <a:lnTo>
                  <a:pt x="572" y="0"/>
                </a:lnTo>
                <a:lnTo>
                  <a:pt x="686" y="0"/>
                </a:lnTo>
                <a:lnTo>
                  <a:pt x="569" y="206"/>
                </a:lnTo>
                <a:lnTo>
                  <a:pt x="455" y="206"/>
                </a:lnTo>
                <a:close/>
                <a:moveTo>
                  <a:pt x="228" y="206"/>
                </a:moveTo>
                <a:lnTo>
                  <a:pt x="345" y="0"/>
                </a:lnTo>
                <a:lnTo>
                  <a:pt x="459" y="0"/>
                </a:lnTo>
                <a:lnTo>
                  <a:pt x="342" y="206"/>
                </a:lnTo>
                <a:lnTo>
                  <a:pt x="228" y="206"/>
                </a:lnTo>
                <a:close/>
                <a:moveTo>
                  <a:pt x="0" y="206"/>
                </a:moveTo>
                <a:lnTo>
                  <a:pt x="117" y="0"/>
                </a:lnTo>
                <a:lnTo>
                  <a:pt x="231" y="0"/>
                </a:lnTo>
                <a:lnTo>
                  <a:pt x="114" y="206"/>
                </a:lnTo>
                <a:lnTo>
                  <a:pt x="0" y="206"/>
                </a:lnTo>
                <a:close/>
              </a:path>
            </a:pathLst>
          </a:custGeom>
          <a:gradFill>
            <a:gsLst>
              <a:gs pos="0">
                <a:schemeClr val="accent1">
                  <a:alpha val="100000"/>
                </a:schemeClr>
              </a:gs>
              <a:gs pos="100000">
                <a:schemeClr val="accent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latin typeface="MiSans Normal" panose="00000500000000000000" charset="-122"/>
              <a:ea typeface="MiSans Normal" panose="00000500000000000000" charset="-122"/>
              <a:sym typeface="MiSans Normal" panose="00000500000000000000" charset="-122"/>
            </a:endParaRPr>
          </a:p>
        </p:txBody>
      </p:sp>
      <p:sp>
        <p:nvSpPr>
          <p:cNvPr id="368" name="任意多边形: 形状 367"/>
          <p:cNvSpPr/>
          <p:nvPr>
            <p:custDataLst>
              <p:tags r:id="rId20"/>
            </p:custDataLst>
          </p:nvPr>
        </p:nvSpPr>
        <p:spPr>
          <a:xfrm>
            <a:off x="809362" y="5058705"/>
            <a:ext cx="3157458" cy="383920"/>
          </a:xfrm>
          <a:custGeom>
            <a:avLst/>
            <a:gdLst>
              <a:gd name="connsiteX0" fmla="*/ 0 w 2382520"/>
              <a:gd name="connsiteY0" fmla="*/ 106680 h 289560"/>
              <a:gd name="connsiteX1" fmla="*/ 254000 w 2382520"/>
              <a:gd name="connsiteY1" fmla="*/ 106680 h 289560"/>
              <a:gd name="connsiteX2" fmla="*/ 350520 w 2382520"/>
              <a:gd name="connsiteY2" fmla="*/ 289560 h 289560"/>
              <a:gd name="connsiteX3" fmla="*/ 2255520 w 2382520"/>
              <a:gd name="connsiteY3" fmla="*/ 289560 h 289560"/>
              <a:gd name="connsiteX4" fmla="*/ 2382520 w 2382520"/>
              <a:gd name="connsiteY4" fmla="*/ 167640 h 289560"/>
              <a:gd name="connsiteX5" fmla="*/ 2382520 w 2382520"/>
              <a:gd name="connsiteY5" fmla="*/ 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2520" h="289560">
                <a:moveTo>
                  <a:pt x="0" y="106680"/>
                </a:moveTo>
                <a:lnTo>
                  <a:pt x="254000" y="106680"/>
                </a:lnTo>
                <a:lnTo>
                  <a:pt x="350520" y="289560"/>
                </a:lnTo>
                <a:lnTo>
                  <a:pt x="2255520" y="289560"/>
                </a:lnTo>
                <a:lnTo>
                  <a:pt x="2382520" y="167640"/>
                </a:lnTo>
                <a:lnTo>
                  <a:pt x="2382520" y="0"/>
                </a:lnTo>
              </a:path>
            </a:pathLst>
          </a:custGeom>
          <a:noFill/>
          <a:ln w="6350">
            <a:solidFill>
              <a:schemeClr val="accent1">
                <a:alpha val="80000"/>
              </a:schemeClr>
            </a:solidFill>
          </a:ln>
          <a:effectLst>
            <a:glow rad="25400">
              <a:schemeClr val="accent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92" name="图片 91"/>
          <p:cNvPicPr>
            <a:picLocks noChangeAspect="1"/>
          </p:cNvPicPr>
          <p:nvPr>
            <p:custDataLst>
              <p:tags r:id="rId21"/>
            </p:custDataLst>
          </p:nvPr>
        </p:nvPicPr>
        <p:blipFill>
          <a:blip r:embed="rId9">
            <a:alphaModFix amt="25000"/>
            <a:duotone>
              <a:schemeClr val="accent1">
                <a:shade val="45000"/>
                <a:satMod val="135000"/>
              </a:schemeClr>
              <a:prstClr val="white"/>
            </a:duotone>
          </a:blip>
          <a:stretch>
            <a:fillRect/>
          </a:stretch>
        </p:blipFill>
        <p:spPr>
          <a:xfrm>
            <a:off x="1289581" y="5422217"/>
            <a:ext cx="2209136" cy="232776"/>
          </a:xfrm>
          <a:prstGeom prst="rect">
            <a:avLst/>
          </a:prstGeom>
        </p:spPr>
      </p:pic>
      <p:pic>
        <p:nvPicPr>
          <p:cNvPr id="93" name="图片 92"/>
          <p:cNvPicPr>
            <a:picLocks noChangeAspect="1"/>
          </p:cNvPicPr>
          <p:nvPr>
            <p:custDataLst>
              <p:tags r:id="rId22"/>
            </p:custDataLst>
          </p:nvPr>
        </p:nvPicPr>
        <p:blipFill>
          <a:blip r:embed="rId9">
            <a:duotone>
              <a:schemeClr val="accent1">
                <a:shade val="45000"/>
                <a:satMod val="135000"/>
              </a:schemeClr>
              <a:prstClr val="white"/>
            </a:duotone>
          </a:blip>
          <a:stretch>
            <a:fillRect/>
          </a:stretch>
        </p:blipFill>
        <p:spPr>
          <a:xfrm>
            <a:off x="1800412" y="5502573"/>
            <a:ext cx="1187474" cy="72065"/>
          </a:xfrm>
          <a:prstGeom prst="rect">
            <a:avLst/>
          </a:prstGeom>
        </p:spPr>
      </p:pic>
      <p:sp>
        <p:nvSpPr>
          <p:cNvPr id="95" name="菱形 94"/>
          <p:cNvSpPr/>
          <p:nvPr>
            <p:custDataLst>
              <p:tags r:id="rId23"/>
            </p:custDataLst>
          </p:nvPr>
        </p:nvSpPr>
        <p:spPr>
          <a:xfrm flipV="1">
            <a:off x="1237924" y="5529358"/>
            <a:ext cx="2312450" cy="17857"/>
          </a:xfrm>
          <a:prstGeom prst="diamond">
            <a:avLst/>
          </a:prstGeom>
          <a:gradFill>
            <a:gsLst>
              <a:gs pos="0">
                <a:schemeClr val="accent1">
                  <a:alpha val="10000"/>
                </a:schemeClr>
              </a:gs>
              <a:gs pos="100000">
                <a:schemeClr val="accent1">
                  <a:alpha val="10000"/>
                </a:schemeClr>
              </a:gs>
              <a:gs pos="50000">
                <a:srgbClr val="FFFFFF"/>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99" name="剪去对角的矩形 98"/>
          <p:cNvSpPr/>
          <p:nvPr>
            <p:custDataLst>
              <p:tags r:id="rId24"/>
            </p:custDataLst>
          </p:nvPr>
        </p:nvSpPr>
        <p:spPr>
          <a:xfrm>
            <a:off x="1366110" y="1253940"/>
            <a:ext cx="2027380" cy="607130"/>
          </a:xfrm>
          <a:prstGeom prst="snip2DiagRect">
            <a:avLst>
              <a:gd name="adj1" fmla="val 0"/>
              <a:gd name="adj2" fmla="val 24165"/>
            </a:avLst>
          </a:prstGeom>
          <a:gradFill>
            <a:gsLst>
              <a:gs pos="52000">
                <a:schemeClr val="accent1">
                  <a:alpha val="0"/>
                </a:schemeClr>
              </a:gs>
              <a:gs pos="0">
                <a:schemeClr val="accent1">
                  <a:alpha val="20000"/>
                </a:schemeClr>
              </a:gs>
              <a:gs pos="100000">
                <a:schemeClr val="accent1">
                  <a:alpha val="20000"/>
                </a:schemeClr>
              </a:gs>
            </a:gsLst>
            <a:lin ang="2700000" scaled="0"/>
          </a:gradFill>
          <a:ln w="9525">
            <a:solidFill>
              <a:schemeClr val="accent1">
                <a:alpha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000" b="1">
                <a:gradFill>
                  <a:gsLst>
                    <a:gs pos="0">
                      <a:schemeClr val="accent1">
                        <a:lumMod val="40000"/>
                        <a:lumOff val="60000"/>
                        <a:alpha val="100000"/>
                      </a:schemeClr>
                    </a:gs>
                    <a:gs pos="100000">
                      <a:schemeClr val="accent1">
                        <a:alpha val="100000"/>
                      </a:schemeClr>
                    </a:gs>
                  </a:gsLst>
                  <a:lin ang="5400000" scaled="0"/>
                </a:gradFill>
                <a:uFillTx/>
                <a:latin typeface="+mn-ea"/>
                <a:cs typeface="MiSans Normal" panose="00000500000000000000" charset="-122"/>
                <a:sym typeface="MiSans Normal" panose="00000500000000000000" charset="-122"/>
              </a:rPr>
              <a:t>组织变革的概念</a:t>
            </a:r>
            <a:endParaRPr lang="zh-CN" altLang="en-US" sz="2000" b="1">
              <a:gradFill>
                <a:gsLst>
                  <a:gs pos="0">
                    <a:schemeClr val="accent1">
                      <a:lumMod val="40000"/>
                      <a:lumOff val="60000"/>
                      <a:alpha val="100000"/>
                    </a:schemeClr>
                  </a:gs>
                  <a:gs pos="100000">
                    <a:schemeClr val="accent1">
                      <a:alpha val="100000"/>
                    </a:schemeClr>
                  </a:gs>
                </a:gsLst>
                <a:lin ang="5400000" scaled="0"/>
              </a:gradFill>
              <a:uFillTx/>
              <a:latin typeface="+mn-ea"/>
              <a:cs typeface="MiSans Normal" panose="00000500000000000000" charset="-122"/>
              <a:sym typeface="MiSans Normal" panose="00000500000000000000" charset="-122"/>
            </a:endParaRPr>
          </a:p>
        </p:txBody>
      </p:sp>
      <p:sp>
        <p:nvSpPr>
          <p:cNvPr id="101" name="任意多边形: 形状 155"/>
          <p:cNvSpPr/>
          <p:nvPr>
            <p:custDataLst>
              <p:tags r:id="rId25"/>
            </p:custDataLst>
          </p:nvPr>
        </p:nvSpPr>
        <p:spPr>
          <a:xfrm>
            <a:off x="1350805" y="1223328"/>
            <a:ext cx="287621" cy="198975"/>
          </a:xfrm>
          <a:custGeom>
            <a:avLst/>
            <a:gdLst>
              <a:gd name="connsiteX0" fmla="*/ 41529 w 614933"/>
              <a:gd name="connsiteY0" fmla="*/ 385477 h 385476"/>
              <a:gd name="connsiteX1" fmla="*/ 0 w 614933"/>
              <a:gd name="connsiteY1" fmla="*/ 343853 h 385476"/>
              <a:gd name="connsiteX2" fmla="*/ 0 w 614933"/>
              <a:gd name="connsiteY2" fmla="*/ 32099 h 385476"/>
              <a:gd name="connsiteX3" fmla="*/ 237935 w 614933"/>
              <a:gd name="connsiteY3" fmla="*/ 32099 h 385476"/>
              <a:gd name="connsiteX4" fmla="*/ 270034 w 614933"/>
              <a:gd name="connsiteY4" fmla="*/ 0 h 385476"/>
              <a:gd name="connsiteX5" fmla="*/ 538258 w 614933"/>
              <a:gd name="connsiteY5" fmla="*/ 0 h 385476"/>
              <a:gd name="connsiteX6" fmla="*/ 614934 w 614933"/>
              <a:gd name="connsiteY6" fmla="*/ 76676 h 385476"/>
              <a:gd name="connsiteX7" fmla="*/ 41529 w 614933"/>
              <a:gd name="connsiteY7" fmla="*/ 76676 h 385476"/>
              <a:gd name="connsiteX8" fmla="*/ 41529 w 614933"/>
              <a:gd name="connsiteY8" fmla="*/ 385477 h 38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933" h="385476">
                <a:moveTo>
                  <a:pt x="41529" y="385477"/>
                </a:moveTo>
                <a:lnTo>
                  <a:pt x="0" y="343853"/>
                </a:lnTo>
                <a:lnTo>
                  <a:pt x="0" y="32099"/>
                </a:lnTo>
                <a:lnTo>
                  <a:pt x="237935" y="32099"/>
                </a:lnTo>
                <a:lnTo>
                  <a:pt x="270034" y="0"/>
                </a:lnTo>
                <a:lnTo>
                  <a:pt x="538258" y="0"/>
                </a:lnTo>
                <a:lnTo>
                  <a:pt x="614934" y="76676"/>
                </a:lnTo>
                <a:lnTo>
                  <a:pt x="41529" y="76676"/>
                </a:lnTo>
                <a:lnTo>
                  <a:pt x="41529" y="385477"/>
                </a:lnTo>
                <a:close/>
              </a:path>
            </a:pathLst>
          </a:cu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cxnSp>
        <p:nvCxnSpPr>
          <p:cNvPr id="102" name="直接连接符 101"/>
          <p:cNvCxnSpPr/>
          <p:nvPr>
            <p:custDataLst>
              <p:tags r:id="rId26"/>
            </p:custDataLst>
          </p:nvPr>
        </p:nvCxnSpPr>
        <p:spPr>
          <a:xfrm flipV="1">
            <a:off x="3389664" y="1658905"/>
            <a:ext cx="0" cy="144767"/>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8" name="任意多边形 107"/>
          <p:cNvSpPr/>
          <p:nvPr>
            <p:custDataLst>
              <p:tags r:id="rId27"/>
            </p:custDataLst>
          </p:nvPr>
        </p:nvSpPr>
        <p:spPr>
          <a:xfrm>
            <a:off x="8190581" y="1507123"/>
            <a:ext cx="3332837" cy="4024148"/>
          </a:xfrm>
          <a:custGeom>
            <a:avLst/>
            <a:gdLst>
              <a:gd name="adj1" fmla="val 0"/>
              <a:gd name="adj2" fmla="val 24165"/>
              <a:gd name="a1" fmla="pin 0 adj1 50000"/>
              <a:gd name="a2" fmla="pin 0 adj2 50000"/>
              <a:gd name="lx1" fmla="*/ ss a1 100000"/>
              <a:gd name="lx2" fmla="+- r 0 lx1"/>
              <a:gd name="ly1" fmla="+- b 0 lx1"/>
              <a:gd name="rx1" fmla="*/ ss a2 100000"/>
              <a:gd name="rx2" fmla="+- r 0 rx1"/>
              <a:gd name="ry1" fmla="+- b 0 rx1"/>
              <a:gd name="d" fmla="+- lx1 0 rx1"/>
              <a:gd name="dx" fmla="?: d lx1 rx1"/>
              <a:gd name="il" fmla="*/ dx 1 2"/>
              <a:gd name="ir" fmla="+- r 0 il"/>
              <a:gd name="ib" fmla="+- b 0 il"/>
            </a:gdLst>
            <a:ahLst/>
            <a:cxnLst>
              <a:cxn ang="0">
                <a:pos x="r" y="vc"/>
              </a:cxn>
              <a:cxn ang="cd4">
                <a:pos x="hc" y="b"/>
              </a:cxn>
              <a:cxn ang="cd2">
                <a:pos x="l" y="vc"/>
              </a:cxn>
              <a:cxn ang="3">
                <a:pos x="hc" y="t"/>
              </a:cxn>
            </a:cxnLst>
            <a:rect l="l" t="t" r="r" b="b"/>
            <a:pathLst>
              <a:path w="5226" h="6310">
                <a:moveTo>
                  <a:pt x="245" y="0"/>
                </a:moveTo>
                <a:lnTo>
                  <a:pt x="1024" y="0"/>
                </a:lnTo>
                <a:lnTo>
                  <a:pt x="1024" y="321"/>
                </a:lnTo>
                <a:lnTo>
                  <a:pt x="1255" y="553"/>
                </a:lnTo>
                <a:lnTo>
                  <a:pt x="4203" y="553"/>
                </a:lnTo>
                <a:lnTo>
                  <a:pt x="4203" y="0"/>
                </a:lnTo>
                <a:lnTo>
                  <a:pt x="4970" y="0"/>
                </a:lnTo>
                <a:lnTo>
                  <a:pt x="5226" y="256"/>
                </a:lnTo>
                <a:lnTo>
                  <a:pt x="5226" y="1941"/>
                </a:lnTo>
                <a:lnTo>
                  <a:pt x="5226" y="1942"/>
                </a:lnTo>
                <a:lnTo>
                  <a:pt x="5226" y="2684"/>
                </a:lnTo>
                <a:lnTo>
                  <a:pt x="5096" y="2716"/>
                </a:lnTo>
                <a:lnTo>
                  <a:pt x="5096" y="3855"/>
                </a:lnTo>
                <a:lnTo>
                  <a:pt x="5226" y="3887"/>
                </a:lnTo>
                <a:lnTo>
                  <a:pt x="5226" y="6025"/>
                </a:lnTo>
                <a:lnTo>
                  <a:pt x="4941" y="6310"/>
                </a:lnTo>
                <a:lnTo>
                  <a:pt x="777" y="6310"/>
                </a:lnTo>
                <a:lnTo>
                  <a:pt x="597" y="5972"/>
                </a:lnTo>
                <a:lnTo>
                  <a:pt x="1" y="5972"/>
                </a:lnTo>
                <a:lnTo>
                  <a:pt x="1" y="3891"/>
                </a:lnTo>
                <a:lnTo>
                  <a:pt x="144" y="3855"/>
                </a:lnTo>
                <a:lnTo>
                  <a:pt x="144" y="2716"/>
                </a:lnTo>
                <a:lnTo>
                  <a:pt x="1" y="2680"/>
                </a:lnTo>
                <a:lnTo>
                  <a:pt x="1" y="1931"/>
                </a:lnTo>
                <a:lnTo>
                  <a:pt x="0" y="1930"/>
                </a:lnTo>
                <a:lnTo>
                  <a:pt x="0" y="245"/>
                </a:lnTo>
                <a:lnTo>
                  <a:pt x="245" y="0"/>
                </a:lnTo>
                <a:close/>
              </a:path>
            </a:pathLst>
          </a:custGeom>
          <a:gradFill>
            <a:gsLst>
              <a:gs pos="52000">
                <a:schemeClr val="accent1">
                  <a:alpha val="0"/>
                </a:schemeClr>
              </a:gs>
              <a:gs pos="0">
                <a:schemeClr val="accent1">
                  <a:alpha val="20000"/>
                </a:schemeClr>
              </a:gs>
              <a:gs pos="100000">
                <a:schemeClr val="accent1">
                  <a:alpha val="20000"/>
                </a:schemeClr>
              </a:gs>
            </a:gsLst>
            <a:lin ang="2700000" scaled="0"/>
          </a:gradFill>
          <a:ln w="9525">
            <a:gradFill>
              <a:gsLst>
                <a:gs pos="24000">
                  <a:schemeClr val="accent1">
                    <a:alpha val="0"/>
                  </a:schemeClr>
                </a:gs>
                <a:gs pos="94000">
                  <a:schemeClr val="accent1">
                    <a:alpha val="70000"/>
                  </a:schemeClr>
                </a:gs>
              </a:gsLst>
              <a:path path="circle">
                <a:fillToRect l="50000" t="50000" r="50000" b="50000"/>
              </a:path>
              <a:tileRect/>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32422" tIns="701253" rIns="532422" bIns="455676" numCol="1" spcCol="0" rtlCol="0" fromWordArt="0" anchor="ctr" anchorCtr="0" forceAA="0" compatLnSpc="1">
            <a:noAutofit/>
          </a:bodyPr>
          <a:lstStyle/>
          <a:p>
            <a:pPr lvl="0" indent="0" algn="just" fontAlgn="auto">
              <a:lnSpc>
                <a:spcPct val="100000"/>
              </a:lnSpc>
              <a:spcBef>
                <a:spcPts val="0"/>
              </a:spcBef>
              <a:spcAft>
                <a:spcPts val="0"/>
              </a:spcAft>
              <a:buClrTx/>
              <a:buSzTx/>
              <a:buFontTx/>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决策过程效率低下</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indent="0" algn="just" fontAlgn="auto">
              <a:lnSpc>
                <a:spcPct val="100000"/>
              </a:lnSpc>
              <a:spcBef>
                <a:spcPts val="0"/>
              </a:spcBef>
              <a:spcAft>
                <a:spcPts val="0"/>
              </a:spcAft>
              <a:buClrTx/>
              <a:buSzTx/>
              <a:buFontTx/>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或者决策频繁出错</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indent="0" algn="just" fontAlgn="auto">
              <a:lnSpc>
                <a:spcPct val="30000"/>
              </a:lnSpc>
              <a:spcBef>
                <a:spcPts val="0"/>
              </a:spcBef>
              <a:spcAft>
                <a:spcPts val="0"/>
              </a:spcAft>
              <a:buClrTx/>
              <a:buSzTx/>
              <a:buFontTx/>
            </a:pP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algn="just">
              <a:lnSpc>
                <a:spcPct val="150000"/>
              </a:lnSpc>
              <a:spcBef>
                <a:spcPts val="0"/>
              </a:spcBef>
              <a:spcAft>
                <a:spcPts val="0"/>
              </a:spcAft>
              <a:buClrTx/>
              <a:buSzTx/>
              <a:buFontTx/>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内部沟通不畅</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indent="0" algn="just" fontAlgn="auto">
              <a:lnSpc>
                <a:spcPct val="30000"/>
              </a:lnSpc>
              <a:spcBef>
                <a:spcPts val="0"/>
              </a:spcBef>
              <a:spcAft>
                <a:spcPts val="0"/>
              </a:spcAft>
              <a:buClrTx/>
              <a:buSzTx/>
              <a:buFontTx/>
            </a:pP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algn="just">
              <a:lnSpc>
                <a:spcPct val="150000"/>
              </a:lnSpc>
              <a:spcBef>
                <a:spcPts val="0"/>
              </a:spcBef>
              <a:spcAft>
                <a:spcPts val="0"/>
              </a:spcAft>
              <a:buClrTx/>
              <a:buSzTx/>
              <a:buFontTx/>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功能失调</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indent="0" algn="just" fontAlgn="auto">
              <a:lnSpc>
                <a:spcPct val="30000"/>
              </a:lnSpc>
              <a:spcBef>
                <a:spcPts val="0"/>
              </a:spcBef>
              <a:spcAft>
                <a:spcPts val="0"/>
              </a:spcAft>
              <a:buClrTx/>
              <a:buSzTx/>
              <a:buFontTx/>
            </a:pP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a:p>
            <a:pPr lvl="0" algn="just">
              <a:lnSpc>
                <a:spcPct val="150000"/>
              </a:lnSpc>
              <a:spcBef>
                <a:spcPts val="0"/>
              </a:spcBef>
              <a:spcAft>
                <a:spcPts val="0"/>
              </a:spcAft>
              <a:buClrTx/>
              <a:buSzTx/>
              <a:buFontTx/>
            </a:pPr>
            <a:r>
              <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rPr>
              <a:t>缺乏创新精神</a:t>
            </a:r>
            <a:endParaRPr lang="zh-CN" altLang="zh-CN" sz="1600">
              <a:ln>
                <a:noFill/>
              </a:ln>
              <a:solidFill>
                <a:schemeClr val="tx1">
                  <a:lumMod val="85000"/>
                  <a:lumOff val="15000"/>
                </a:schemeClr>
              </a:solidFill>
              <a:effectLst/>
              <a:latin typeface="+mn-ea"/>
              <a:cs typeface="MiSans Normal" panose="00000500000000000000" charset="-122"/>
              <a:sym typeface="MiSans Normal" panose="00000500000000000000" charset="-122"/>
            </a:endParaRPr>
          </a:p>
        </p:txBody>
      </p:sp>
      <p:sp>
        <p:nvSpPr>
          <p:cNvPr id="96" name="直角三角形 95"/>
          <p:cNvSpPr/>
          <p:nvPr>
            <p:custDataLst>
              <p:tags r:id="rId28"/>
            </p:custDataLst>
          </p:nvPr>
        </p:nvSpPr>
        <p:spPr>
          <a:xfrm rot="16200000">
            <a:off x="11377375" y="5383953"/>
            <a:ext cx="151782" cy="151782"/>
          </a:xfrm>
          <a:prstGeom prst="rtTriangle">
            <a:avLst/>
          </a:prstGeom>
          <a:noFill/>
          <a:ln w="6350">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98" name="梯形 97"/>
          <p:cNvSpPr/>
          <p:nvPr>
            <p:custDataLst>
              <p:tags r:id="rId29"/>
            </p:custDataLst>
          </p:nvPr>
        </p:nvSpPr>
        <p:spPr>
          <a:xfrm rot="5400000">
            <a:off x="7895307" y="3582971"/>
            <a:ext cx="633915" cy="36351"/>
          </a:xfrm>
          <a:prstGeom prst="trapezoi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100" name="梯形 99"/>
          <p:cNvSpPr/>
          <p:nvPr>
            <p:custDataLst>
              <p:tags r:id="rId30"/>
            </p:custDataLst>
          </p:nvPr>
        </p:nvSpPr>
        <p:spPr>
          <a:xfrm rot="16200000" flipH="1">
            <a:off x="11192430" y="3582971"/>
            <a:ext cx="633915" cy="36351"/>
          </a:xfrm>
          <a:prstGeom prst="trapezoi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105" name="任意多边形 104"/>
          <p:cNvSpPr/>
          <p:nvPr>
            <p:custDataLst>
              <p:tags r:id="rId31"/>
            </p:custDataLst>
          </p:nvPr>
        </p:nvSpPr>
        <p:spPr>
          <a:xfrm flipV="1">
            <a:off x="8191219" y="5401810"/>
            <a:ext cx="437491" cy="131375"/>
          </a:xfrm>
          <a:custGeom>
            <a:avLst/>
            <a:gdLst>
              <a:gd name="adj" fmla="val 56966"/>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686" h="206">
                <a:moveTo>
                  <a:pt x="455" y="206"/>
                </a:moveTo>
                <a:lnTo>
                  <a:pt x="572" y="0"/>
                </a:lnTo>
                <a:lnTo>
                  <a:pt x="686" y="0"/>
                </a:lnTo>
                <a:lnTo>
                  <a:pt x="569" y="206"/>
                </a:lnTo>
                <a:lnTo>
                  <a:pt x="455" y="206"/>
                </a:lnTo>
                <a:close/>
                <a:moveTo>
                  <a:pt x="228" y="206"/>
                </a:moveTo>
                <a:lnTo>
                  <a:pt x="345" y="0"/>
                </a:lnTo>
                <a:lnTo>
                  <a:pt x="459" y="0"/>
                </a:lnTo>
                <a:lnTo>
                  <a:pt x="342" y="206"/>
                </a:lnTo>
                <a:lnTo>
                  <a:pt x="228" y="206"/>
                </a:lnTo>
                <a:close/>
                <a:moveTo>
                  <a:pt x="0" y="206"/>
                </a:moveTo>
                <a:lnTo>
                  <a:pt x="117" y="0"/>
                </a:lnTo>
                <a:lnTo>
                  <a:pt x="231" y="0"/>
                </a:lnTo>
                <a:lnTo>
                  <a:pt x="114" y="206"/>
                </a:lnTo>
                <a:lnTo>
                  <a:pt x="0" y="206"/>
                </a:lnTo>
                <a:close/>
              </a:path>
            </a:pathLst>
          </a:custGeom>
          <a:gradFill>
            <a:gsLst>
              <a:gs pos="0">
                <a:schemeClr val="accent1">
                  <a:alpha val="100000"/>
                </a:schemeClr>
              </a:gs>
              <a:gs pos="100000">
                <a:schemeClr val="accent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latin typeface="MiSans Normal" panose="00000500000000000000" charset="-122"/>
              <a:ea typeface="MiSans Normal" panose="00000500000000000000" charset="-122"/>
              <a:sym typeface="MiSans Normal" panose="00000500000000000000" charset="-122"/>
            </a:endParaRPr>
          </a:p>
        </p:txBody>
      </p:sp>
      <p:sp>
        <p:nvSpPr>
          <p:cNvPr id="106" name="任意多边形: 形状 367"/>
          <p:cNvSpPr/>
          <p:nvPr>
            <p:custDataLst>
              <p:tags r:id="rId32"/>
            </p:custDataLst>
          </p:nvPr>
        </p:nvSpPr>
        <p:spPr>
          <a:xfrm>
            <a:off x="8286242" y="5054878"/>
            <a:ext cx="3157458" cy="383920"/>
          </a:xfrm>
          <a:custGeom>
            <a:avLst/>
            <a:gdLst>
              <a:gd name="connsiteX0" fmla="*/ 0 w 2382520"/>
              <a:gd name="connsiteY0" fmla="*/ 106680 h 289560"/>
              <a:gd name="connsiteX1" fmla="*/ 254000 w 2382520"/>
              <a:gd name="connsiteY1" fmla="*/ 106680 h 289560"/>
              <a:gd name="connsiteX2" fmla="*/ 350520 w 2382520"/>
              <a:gd name="connsiteY2" fmla="*/ 289560 h 289560"/>
              <a:gd name="connsiteX3" fmla="*/ 2255520 w 2382520"/>
              <a:gd name="connsiteY3" fmla="*/ 289560 h 289560"/>
              <a:gd name="connsiteX4" fmla="*/ 2382520 w 2382520"/>
              <a:gd name="connsiteY4" fmla="*/ 167640 h 289560"/>
              <a:gd name="connsiteX5" fmla="*/ 2382520 w 2382520"/>
              <a:gd name="connsiteY5" fmla="*/ 0 h 28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2520" h="289560">
                <a:moveTo>
                  <a:pt x="0" y="106680"/>
                </a:moveTo>
                <a:lnTo>
                  <a:pt x="254000" y="106680"/>
                </a:lnTo>
                <a:lnTo>
                  <a:pt x="350520" y="289560"/>
                </a:lnTo>
                <a:lnTo>
                  <a:pt x="2255520" y="289560"/>
                </a:lnTo>
                <a:lnTo>
                  <a:pt x="2382520" y="167640"/>
                </a:lnTo>
                <a:lnTo>
                  <a:pt x="2382520" y="0"/>
                </a:lnTo>
              </a:path>
            </a:pathLst>
          </a:custGeom>
          <a:noFill/>
          <a:ln w="6350">
            <a:solidFill>
              <a:schemeClr val="accent1">
                <a:alpha val="80000"/>
              </a:schemeClr>
            </a:solidFill>
          </a:ln>
          <a:effectLst>
            <a:glow rad="25400">
              <a:schemeClr val="accent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107" name="图片 106"/>
          <p:cNvPicPr>
            <a:picLocks noChangeAspect="1"/>
          </p:cNvPicPr>
          <p:nvPr>
            <p:custDataLst>
              <p:tags r:id="rId33"/>
            </p:custDataLst>
          </p:nvPr>
        </p:nvPicPr>
        <p:blipFill>
          <a:blip r:embed="rId9">
            <a:alphaModFix amt="25000"/>
            <a:duotone>
              <a:schemeClr val="accent1">
                <a:shade val="45000"/>
                <a:satMod val="135000"/>
              </a:schemeClr>
              <a:prstClr val="white"/>
            </a:duotone>
          </a:blip>
          <a:stretch>
            <a:fillRect/>
          </a:stretch>
        </p:blipFill>
        <p:spPr>
          <a:xfrm>
            <a:off x="8766462" y="5418391"/>
            <a:ext cx="2209136" cy="232776"/>
          </a:xfrm>
          <a:prstGeom prst="rect">
            <a:avLst/>
          </a:prstGeom>
        </p:spPr>
      </p:pic>
      <p:pic>
        <p:nvPicPr>
          <p:cNvPr id="109" name="图片 108"/>
          <p:cNvPicPr>
            <a:picLocks noChangeAspect="1"/>
          </p:cNvPicPr>
          <p:nvPr>
            <p:custDataLst>
              <p:tags r:id="rId34"/>
            </p:custDataLst>
          </p:nvPr>
        </p:nvPicPr>
        <p:blipFill>
          <a:blip r:embed="rId9">
            <a:duotone>
              <a:schemeClr val="accent1">
                <a:shade val="45000"/>
                <a:satMod val="135000"/>
              </a:schemeClr>
              <a:prstClr val="white"/>
            </a:duotone>
          </a:blip>
          <a:stretch>
            <a:fillRect/>
          </a:stretch>
        </p:blipFill>
        <p:spPr>
          <a:xfrm>
            <a:off x="9277292" y="5498746"/>
            <a:ext cx="1187474" cy="72065"/>
          </a:xfrm>
          <a:prstGeom prst="rect">
            <a:avLst/>
          </a:prstGeom>
        </p:spPr>
      </p:pic>
      <p:sp>
        <p:nvSpPr>
          <p:cNvPr id="110" name="菱形 109"/>
          <p:cNvSpPr/>
          <p:nvPr>
            <p:custDataLst>
              <p:tags r:id="rId35"/>
            </p:custDataLst>
          </p:nvPr>
        </p:nvSpPr>
        <p:spPr>
          <a:xfrm flipV="1">
            <a:off x="8714805" y="5525531"/>
            <a:ext cx="2312450" cy="17857"/>
          </a:xfrm>
          <a:prstGeom prst="diamond">
            <a:avLst/>
          </a:prstGeom>
          <a:gradFill>
            <a:gsLst>
              <a:gs pos="0">
                <a:schemeClr val="accent1">
                  <a:alpha val="10000"/>
                </a:schemeClr>
              </a:gs>
              <a:gs pos="100000">
                <a:schemeClr val="accent1">
                  <a:alpha val="10000"/>
                </a:schemeClr>
              </a:gs>
              <a:gs pos="50000">
                <a:srgbClr val="FFFFFF"/>
              </a:gs>
            </a:gsLst>
            <a:lin ang="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111" name="剪去对角的矩形 110"/>
          <p:cNvSpPr/>
          <p:nvPr>
            <p:custDataLst>
              <p:tags r:id="rId36"/>
            </p:custDataLst>
          </p:nvPr>
        </p:nvSpPr>
        <p:spPr>
          <a:xfrm>
            <a:off x="8843628" y="1257766"/>
            <a:ext cx="2027380" cy="607130"/>
          </a:xfrm>
          <a:prstGeom prst="snip2DiagRect">
            <a:avLst>
              <a:gd name="adj1" fmla="val 0"/>
              <a:gd name="adj2" fmla="val 24165"/>
            </a:avLst>
          </a:prstGeom>
          <a:gradFill>
            <a:gsLst>
              <a:gs pos="52000">
                <a:schemeClr val="accent1">
                  <a:alpha val="0"/>
                </a:schemeClr>
              </a:gs>
              <a:gs pos="0">
                <a:schemeClr val="accent1">
                  <a:alpha val="20000"/>
                </a:schemeClr>
              </a:gs>
              <a:gs pos="100000">
                <a:schemeClr val="accent1">
                  <a:alpha val="20000"/>
                </a:schemeClr>
              </a:gs>
            </a:gsLst>
            <a:lin ang="2700000" scaled="0"/>
          </a:gradFill>
          <a:ln w="9525">
            <a:solidFill>
              <a:schemeClr val="accent1">
                <a:alpha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zh-CN" altLang="en-US" sz="2000" b="1">
                <a:gradFill>
                  <a:gsLst>
                    <a:gs pos="0">
                      <a:schemeClr val="accent1">
                        <a:lumMod val="40000"/>
                        <a:lumOff val="60000"/>
                        <a:alpha val="100000"/>
                      </a:schemeClr>
                    </a:gs>
                    <a:gs pos="100000">
                      <a:schemeClr val="accent1">
                        <a:alpha val="100000"/>
                      </a:schemeClr>
                    </a:gs>
                  </a:gsLst>
                  <a:lin ang="5400000" scaled="0"/>
                </a:gradFill>
                <a:uFillTx/>
                <a:latin typeface="+mn-ea"/>
                <a:cs typeface="MiSans Normal" panose="00000500000000000000" charset="-122"/>
                <a:sym typeface="MiSans Normal" panose="00000500000000000000" charset="-122"/>
              </a:rPr>
              <a:t>组织需要考虑变革的情形</a:t>
            </a:r>
            <a:endParaRPr lang="zh-CN" altLang="en-US" sz="2000" b="1">
              <a:gradFill>
                <a:gsLst>
                  <a:gs pos="0">
                    <a:schemeClr val="accent1">
                      <a:lumMod val="40000"/>
                      <a:lumOff val="60000"/>
                      <a:alpha val="100000"/>
                    </a:schemeClr>
                  </a:gs>
                  <a:gs pos="100000">
                    <a:schemeClr val="accent1">
                      <a:alpha val="100000"/>
                    </a:schemeClr>
                  </a:gs>
                </a:gsLst>
                <a:lin ang="5400000" scaled="0"/>
              </a:gradFill>
              <a:uFillTx/>
              <a:latin typeface="+mn-ea"/>
              <a:cs typeface="MiSans Normal" panose="00000500000000000000" charset="-122"/>
              <a:sym typeface="MiSans Normal" panose="00000500000000000000" charset="-122"/>
            </a:endParaRPr>
          </a:p>
        </p:txBody>
      </p:sp>
      <p:sp>
        <p:nvSpPr>
          <p:cNvPr id="112" name="任意多边形: 形状 155"/>
          <p:cNvSpPr/>
          <p:nvPr>
            <p:custDataLst>
              <p:tags r:id="rId37"/>
            </p:custDataLst>
          </p:nvPr>
        </p:nvSpPr>
        <p:spPr>
          <a:xfrm>
            <a:off x="8828322" y="1227154"/>
            <a:ext cx="287621" cy="198975"/>
          </a:xfrm>
          <a:custGeom>
            <a:avLst/>
            <a:gdLst>
              <a:gd name="connsiteX0" fmla="*/ 41529 w 614933"/>
              <a:gd name="connsiteY0" fmla="*/ 385477 h 385476"/>
              <a:gd name="connsiteX1" fmla="*/ 0 w 614933"/>
              <a:gd name="connsiteY1" fmla="*/ 343853 h 385476"/>
              <a:gd name="connsiteX2" fmla="*/ 0 w 614933"/>
              <a:gd name="connsiteY2" fmla="*/ 32099 h 385476"/>
              <a:gd name="connsiteX3" fmla="*/ 237935 w 614933"/>
              <a:gd name="connsiteY3" fmla="*/ 32099 h 385476"/>
              <a:gd name="connsiteX4" fmla="*/ 270034 w 614933"/>
              <a:gd name="connsiteY4" fmla="*/ 0 h 385476"/>
              <a:gd name="connsiteX5" fmla="*/ 538258 w 614933"/>
              <a:gd name="connsiteY5" fmla="*/ 0 h 385476"/>
              <a:gd name="connsiteX6" fmla="*/ 614934 w 614933"/>
              <a:gd name="connsiteY6" fmla="*/ 76676 h 385476"/>
              <a:gd name="connsiteX7" fmla="*/ 41529 w 614933"/>
              <a:gd name="connsiteY7" fmla="*/ 76676 h 385476"/>
              <a:gd name="connsiteX8" fmla="*/ 41529 w 614933"/>
              <a:gd name="connsiteY8" fmla="*/ 385477 h 38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933" h="385476">
                <a:moveTo>
                  <a:pt x="41529" y="385477"/>
                </a:moveTo>
                <a:lnTo>
                  <a:pt x="0" y="343853"/>
                </a:lnTo>
                <a:lnTo>
                  <a:pt x="0" y="32099"/>
                </a:lnTo>
                <a:lnTo>
                  <a:pt x="237935" y="32099"/>
                </a:lnTo>
                <a:lnTo>
                  <a:pt x="270034" y="0"/>
                </a:lnTo>
                <a:lnTo>
                  <a:pt x="538258" y="0"/>
                </a:lnTo>
                <a:lnTo>
                  <a:pt x="614934" y="76676"/>
                </a:lnTo>
                <a:lnTo>
                  <a:pt x="41529" y="76676"/>
                </a:lnTo>
                <a:lnTo>
                  <a:pt x="41529" y="385477"/>
                </a:lnTo>
                <a:close/>
              </a:path>
            </a:pathLst>
          </a:cu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cxnSp>
        <p:nvCxnSpPr>
          <p:cNvPr id="113" name="直接连接符 112"/>
          <p:cNvCxnSpPr/>
          <p:nvPr>
            <p:custDataLst>
              <p:tags r:id="rId38"/>
            </p:custDataLst>
          </p:nvPr>
        </p:nvCxnSpPr>
        <p:spPr>
          <a:xfrm flipV="1">
            <a:off x="10867182" y="1662732"/>
            <a:ext cx="0" cy="144767"/>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39"/>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custDataLst>
              <p:tags r:id="rId1"/>
            </p:custDataLst>
          </p:nvPr>
        </p:nvGrpSpPr>
        <p:grpSpPr>
          <a:xfrm>
            <a:off x="3060860" y="1429593"/>
            <a:ext cx="6593840" cy="922657"/>
            <a:chOff x="2311026" y="1100507"/>
            <a:chExt cx="4725250" cy="661191"/>
          </a:xfrm>
        </p:grpSpPr>
        <p:sp>
          <p:nvSpPr>
            <p:cNvPr id="26" name="矩形 25"/>
            <p:cNvSpPr/>
            <p:nvPr>
              <p:custDataLst>
                <p:tags r:id="rId2"/>
              </p:custDataLst>
            </p:nvPr>
          </p:nvSpPr>
          <p:spPr>
            <a:xfrm>
              <a:off x="2311026" y="1313927"/>
              <a:ext cx="4725250" cy="447771"/>
            </a:xfrm>
            <a:prstGeom prst="rect">
              <a:avLst/>
            </a:prstGeom>
          </p:spPr>
          <p:txBody>
            <a:bodyPr wrap="square" lIns="0" tIns="0" rIns="0" bIns="0" anchor="t" anchorCtr="0">
              <a:noAutofit/>
            </a:bodyPr>
            <a:lstStyle/>
            <a:p>
              <a:pPr lvl="0">
                <a:lnSpc>
                  <a:spcPct val="150000"/>
                </a:lnSpc>
              </a:pPr>
              <a:r>
                <a:rPr lang="zh-CN" altLang="en-US" sz="1600" dirty="0">
                  <a:solidFill>
                    <a:srgbClr val="000000"/>
                  </a:solidFill>
                  <a:cs typeface="+mn-ea"/>
                  <a:sym typeface="+mn-lt"/>
                </a:rPr>
                <a:t>对其架构、流程以及职责与权力分配等方面进行调整。</a:t>
              </a:r>
              <a:endParaRPr lang="zh-CN" altLang="en-US" sz="1600" dirty="0">
                <a:solidFill>
                  <a:srgbClr val="000000"/>
                </a:solidFill>
                <a:cs typeface="+mn-ea"/>
                <a:sym typeface="+mn-lt"/>
              </a:endParaRPr>
            </a:p>
          </p:txBody>
        </p:sp>
        <p:sp>
          <p:nvSpPr>
            <p:cNvPr id="27" name="矩形 26"/>
            <p:cNvSpPr/>
            <p:nvPr>
              <p:custDataLst>
                <p:tags r:id="rId3"/>
              </p:custDataLst>
            </p:nvPr>
          </p:nvSpPr>
          <p:spPr>
            <a:xfrm>
              <a:off x="2335144" y="1100507"/>
              <a:ext cx="1411505" cy="166199"/>
            </a:xfrm>
            <a:prstGeom prst="rect">
              <a:avLst/>
            </a:prstGeom>
          </p:spPr>
          <p:txBody>
            <a:bodyPr wrap="none" lIns="0" tIns="0" rIns="0" bIns="0" anchor="t" anchorCtr="0">
              <a:normAutofit lnSpcReduction="10000"/>
            </a:bodyPr>
            <a:lstStyle/>
            <a:p>
              <a:pPr lvl="0" algn="l">
                <a:defRPr/>
              </a:pPr>
              <a:r>
                <a:rPr lang="zh-CN" altLang="en-US" sz="1600" b="1" cap="all" dirty="0">
                  <a:solidFill>
                    <a:srgbClr val="FF0000"/>
                  </a:solidFill>
                  <a:cs typeface="+mn-ea"/>
                  <a:sym typeface="+mn-lt"/>
                </a:rPr>
                <a:t>结构变革</a:t>
              </a:r>
              <a:endParaRPr lang="zh-CN" altLang="en-US" sz="1600" b="1" cap="all" dirty="0">
                <a:solidFill>
                  <a:srgbClr val="FF0000"/>
                </a:solidFill>
                <a:cs typeface="+mn-ea"/>
                <a:sym typeface="+mn-lt"/>
              </a:endParaRPr>
            </a:p>
          </p:txBody>
        </p:sp>
      </p:grpSp>
      <p:grpSp>
        <p:nvGrpSpPr>
          <p:cNvPr id="28" name="组合 27"/>
          <p:cNvGrpSpPr/>
          <p:nvPr>
            <p:custDataLst>
              <p:tags r:id="rId4"/>
            </p:custDataLst>
          </p:nvPr>
        </p:nvGrpSpPr>
        <p:grpSpPr>
          <a:xfrm>
            <a:off x="4005811" y="2607026"/>
            <a:ext cx="6362064" cy="1470660"/>
            <a:chOff x="3064641" y="1952010"/>
            <a:chExt cx="4559156" cy="1053899"/>
          </a:xfrm>
        </p:grpSpPr>
        <p:sp>
          <p:nvSpPr>
            <p:cNvPr id="29" name="矩形 28"/>
            <p:cNvSpPr/>
            <p:nvPr>
              <p:custDataLst>
                <p:tags r:id="rId5"/>
              </p:custDataLst>
            </p:nvPr>
          </p:nvSpPr>
          <p:spPr>
            <a:xfrm>
              <a:off x="3064641" y="2152233"/>
              <a:ext cx="4559156" cy="853676"/>
            </a:xfrm>
            <a:prstGeom prst="rect">
              <a:avLst/>
            </a:prstGeom>
          </p:spPr>
          <p:txBody>
            <a:bodyPr wrap="square" lIns="0" tIns="0" rIns="0" bIns="0" anchor="t" anchorCtr="0">
              <a:noAutofit/>
            </a:bodyPr>
            <a:lstStyle/>
            <a:p>
              <a:pPr algn="l">
                <a:lnSpc>
                  <a:spcPct val="150000"/>
                </a:lnSpc>
                <a:buClrTx/>
                <a:buSzTx/>
                <a:buFontTx/>
              </a:pPr>
              <a:r>
                <a:rPr lang="zh-CN" altLang="en-US" sz="1600" dirty="0">
                  <a:solidFill>
                    <a:srgbClr val="000000"/>
                  </a:solidFill>
                  <a:cs typeface="+mn-ea"/>
                  <a:sym typeface="+mn-lt"/>
                </a:rPr>
                <a:t>对业务流程和技术手段进行重塑、调整及整合。</a:t>
              </a:r>
              <a:endParaRPr lang="zh-CN" altLang="en-US" sz="1600" dirty="0">
                <a:solidFill>
                  <a:srgbClr val="000000"/>
                </a:solidFill>
                <a:cs typeface="+mn-ea"/>
                <a:sym typeface="+mn-lt"/>
              </a:endParaRPr>
            </a:p>
          </p:txBody>
        </p:sp>
        <p:sp>
          <p:nvSpPr>
            <p:cNvPr id="30" name="矩形 29"/>
            <p:cNvSpPr/>
            <p:nvPr>
              <p:custDataLst>
                <p:tags r:id="rId6"/>
              </p:custDataLst>
            </p:nvPr>
          </p:nvSpPr>
          <p:spPr>
            <a:xfrm>
              <a:off x="3064641" y="1952010"/>
              <a:ext cx="1411505" cy="166199"/>
            </a:xfrm>
            <a:prstGeom prst="rect">
              <a:avLst/>
            </a:prstGeom>
          </p:spPr>
          <p:txBody>
            <a:bodyPr wrap="none" lIns="0" tIns="0" rIns="0" bIns="0" anchor="t" anchorCtr="0">
              <a:normAutofit lnSpcReduction="10000"/>
            </a:bodyPr>
            <a:lstStyle/>
            <a:p>
              <a:pPr algn="l">
                <a:defRPr/>
              </a:pPr>
              <a:r>
                <a:rPr lang="zh-CN" altLang="en-US" sz="1600" b="1" cap="all" dirty="0">
                  <a:solidFill>
                    <a:srgbClr val="FF0000"/>
                  </a:solidFill>
                  <a:cs typeface="+mn-ea"/>
                  <a:sym typeface="+mn-lt"/>
                </a:rPr>
                <a:t>技术变革</a:t>
              </a:r>
              <a:endParaRPr lang="zh-CN" altLang="en-US" sz="1600" b="1" cap="all" dirty="0">
                <a:solidFill>
                  <a:srgbClr val="FF0000"/>
                </a:solidFill>
                <a:cs typeface="+mn-ea"/>
                <a:sym typeface="+mn-lt"/>
              </a:endParaRPr>
            </a:p>
          </p:txBody>
        </p:sp>
      </p:grpSp>
      <p:grpSp>
        <p:nvGrpSpPr>
          <p:cNvPr id="31" name="组合 30"/>
          <p:cNvGrpSpPr/>
          <p:nvPr>
            <p:custDataLst>
              <p:tags r:id="rId7"/>
            </p:custDataLst>
          </p:nvPr>
        </p:nvGrpSpPr>
        <p:grpSpPr>
          <a:xfrm>
            <a:off x="3523739" y="3785092"/>
            <a:ext cx="7214235" cy="1160145"/>
            <a:chOff x="2719181" y="2796231"/>
            <a:chExt cx="5169835" cy="831378"/>
          </a:xfrm>
        </p:grpSpPr>
        <p:sp>
          <p:nvSpPr>
            <p:cNvPr id="32" name="矩形 31"/>
            <p:cNvSpPr/>
            <p:nvPr>
              <p:custDataLst>
                <p:tags r:id="rId8"/>
              </p:custDataLst>
            </p:nvPr>
          </p:nvSpPr>
          <p:spPr>
            <a:xfrm>
              <a:off x="2719181" y="2996453"/>
              <a:ext cx="5169835" cy="631156"/>
            </a:xfrm>
            <a:prstGeom prst="rect">
              <a:avLst/>
            </a:prstGeom>
          </p:spPr>
          <p:txBody>
            <a:bodyPr wrap="square" lIns="0" tIns="0" rIns="0" bIns="0" anchor="t" anchorCtr="0">
              <a:noAutofit/>
            </a:bodyPr>
            <a:lstStyle/>
            <a:p>
              <a:pPr lvl="0">
                <a:lnSpc>
                  <a:spcPct val="150000"/>
                </a:lnSpc>
              </a:pPr>
              <a:r>
                <a:rPr lang="zh-CN" altLang="en-US" sz="1600" dirty="0">
                  <a:solidFill>
                    <a:srgbClr val="000000"/>
                  </a:solidFill>
                  <a:cs typeface="+mn-ea"/>
                  <a:sym typeface="+mn-lt"/>
                </a:rPr>
                <a:t>对内部职责、权力、利益等方面进行再分配会改变人们的思维和行为方式。</a:t>
              </a:r>
              <a:endParaRPr lang="zh-CN" altLang="en-US" sz="1600" dirty="0">
                <a:solidFill>
                  <a:srgbClr val="000000"/>
                </a:solidFill>
                <a:cs typeface="+mn-ea"/>
                <a:sym typeface="+mn-lt"/>
              </a:endParaRPr>
            </a:p>
          </p:txBody>
        </p:sp>
        <p:sp>
          <p:nvSpPr>
            <p:cNvPr id="33" name="矩形 32"/>
            <p:cNvSpPr/>
            <p:nvPr>
              <p:custDataLst>
                <p:tags r:id="rId9"/>
              </p:custDataLst>
            </p:nvPr>
          </p:nvSpPr>
          <p:spPr>
            <a:xfrm>
              <a:off x="2719182" y="2796231"/>
              <a:ext cx="1411505" cy="166199"/>
            </a:xfrm>
            <a:prstGeom prst="rect">
              <a:avLst/>
            </a:prstGeom>
          </p:spPr>
          <p:txBody>
            <a:bodyPr wrap="none" lIns="0" tIns="0" rIns="0" bIns="0" anchor="t" anchorCtr="0">
              <a:normAutofit lnSpcReduction="10000"/>
            </a:bodyPr>
            <a:lstStyle/>
            <a:p>
              <a:pPr lvl="0" algn="l">
                <a:defRPr/>
              </a:pPr>
              <a:r>
                <a:rPr lang="zh-CN" altLang="en-US" sz="1600" b="1" cap="all" dirty="0">
                  <a:solidFill>
                    <a:srgbClr val="FF0000"/>
                  </a:solidFill>
                  <a:cs typeface="+mn-ea"/>
                  <a:sym typeface="+mn-lt"/>
                </a:rPr>
                <a:t>人员变革</a:t>
              </a:r>
              <a:endParaRPr lang="zh-CN" altLang="en-US" sz="1600" b="1" cap="all" dirty="0">
                <a:solidFill>
                  <a:srgbClr val="FF0000"/>
                </a:solidFill>
                <a:cs typeface="+mn-ea"/>
                <a:sym typeface="+mn-lt"/>
              </a:endParaRPr>
            </a:p>
          </p:txBody>
        </p:sp>
      </p:grpSp>
      <p:grpSp>
        <p:nvGrpSpPr>
          <p:cNvPr id="34" name="组合 33"/>
          <p:cNvGrpSpPr/>
          <p:nvPr>
            <p:custDataLst>
              <p:tags r:id="rId10"/>
            </p:custDataLst>
          </p:nvPr>
        </p:nvGrpSpPr>
        <p:grpSpPr>
          <a:xfrm>
            <a:off x="4005869" y="4963602"/>
            <a:ext cx="6555740" cy="1082676"/>
            <a:chOff x="3064683" y="3640770"/>
            <a:chExt cx="4697947" cy="775863"/>
          </a:xfrm>
        </p:grpSpPr>
        <p:sp>
          <p:nvSpPr>
            <p:cNvPr id="35" name="矩形 34"/>
            <p:cNvSpPr/>
            <p:nvPr>
              <p:custDataLst>
                <p:tags r:id="rId11"/>
              </p:custDataLst>
            </p:nvPr>
          </p:nvSpPr>
          <p:spPr>
            <a:xfrm>
              <a:off x="3064683" y="3840993"/>
              <a:ext cx="4697947" cy="575640"/>
            </a:xfrm>
            <a:prstGeom prst="rect">
              <a:avLst/>
            </a:prstGeom>
          </p:spPr>
          <p:txBody>
            <a:bodyPr wrap="square" lIns="0" tIns="0" rIns="0" bIns="0" anchor="t" anchorCtr="0">
              <a:noAutofit/>
            </a:bodyPr>
            <a:lstStyle/>
            <a:p>
              <a:pPr>
                <a:lnSpc>
                  <a:spcPct val="150000"/>
                </a:lnSpc>
              </a:pPr>
              <a:r>
                <a:rPr lang="zh-CN" altLang="en-US" sz="1600" dirty="0">
                  <a:solidFill>
                    <a:srgbClr val="000000"/>
                  </a:solidFill>
                  <a:cs typeface="+mn-ea"/>
                  <a:sym typeface="+mn-lt"/>
                </a:rPr>
                <a:t>战略或使命方面会不断变化和调整。</a:t>
              </a:r>
              <a:endParaRPr lang="zh-CN" altLang="en-US" sz="1600" dirty="0">
                <a:solidFill>
                  <a:srgbClr val="000000"/>
                </a:solidFill>
                <a:cs typeface="+mn-ea"/>
                <a:sym typeface="+mn-lt"/>
              </a:endParaRPr>
            </a:p>
          </p:txBody>
        </p:sp>
        <p:sp>
          <p:nvSpPr>
            <p:cNvPr id="36" name="矩形 35"/>
            <p:cNvSpPr/>
            <p:nvPr>
              <p:custDataLst>
                <p:tags r:id="rId12"/>
              </p:custDataLst>
            </p:nvPr>
          </p:nvSpPr>
          <p:spPr>
            <a:xfrm>
              <a:off x="3064683" y="3640770"/>
              <a:ext cx="1411505" cy="166199"/>
            </a:xfrm>
            <a:prstGeom prst="rect">
              <a:avLst/>
            </a:prstGeom>
          </p:spPr>
          <p:txBody>
            <a:bodyPr wrap="none" lIns="0" tIns="0" rIns="0" bIns="0" anchor="t" anchorCtr="0">
              <a:noAutofit/>
            </a:bodyPr>
            <a:lstStyle/>
            <a:p>
              <a:pPr algn="l">
                <a:defRPr/>
              </a:pPr>
              <a:r>
                <a:rPr lang="zh-CN" altLang="en-US" sz="1600" b="1" cap="all" dirty="0">
                  <a:solidFill>
                    <a:srgbClr val="FF0000"/>
                  </a:solidFill>
                  <a:cs typeface="+mn-ea"/>
                  <a:sym typeface="+mn-lt"/>
                </a:rPr>
                <a:t>目标变革</a:t>
              </a:r>
              <a:endParaRPr lang="zh-CN" altLang="en-US" sz="1600" b="1" cap="all" dirty="0">
                <a:solidFill>
                  <a:srgbClr val="FF0000"/>
                </a:solidFill>
                <a:cs typeface="+mn-ea"/>
                <a:sym typeface="+mn-lt"/>
              </a:endParaRPr>
            </a:p>
            <a:p>
              <a:pPr>
                <a:defRPr/>
              </a:pPr>
              <a:endParaRPr lang="zh-CN" altLang="en-US" sz="1600" b="1" cap="all" dirty="0">
                <a:solidFill>
                  <a:srgbClr val="FF0000"/>
                </a:solidFill>
                <a:cs typeface="+mn-ea"/>
                <a:sym typeface="+mn-lt"/>
              </a:endParaRPr>
            </a:p>
          </p:txBody>
        </p:sp>
      </p:grpSp>
      <p:grpSp>
        <p:nvGrpSpPr>
          <p:cNvPr id="37" name="组合 36"/>
          <p:cNvGrpSpPr/>
          <p:nvPr>
            <p:custDataLst>
              <p:tags r:id="rId13"/>
            </p:custDataLst>
          </p:nvPr>
        </p:nvGrpSpPr>
        <p:grpSpPr>
          <a:xfrm>
            <a:off x="1062222" y="1432631"/>
            <a:ext cx="1794372" cy="1794372"/>
            <a:chOff x="955219" y="1110420"/>
            <a:chExt cx="1285875" cy="1285875"/>
          </a:xfrm>
        </p:grpSpPr>
        <p:sp>
          <p:nvSpPr>
            <p:cNvPr id="38" name="菱形 37"/>
            <p:cNvSpPr/>
            <p:nvPr>
              <p:custDataLst>
                <p:tags r:id="rId14"/>
              </p:custDataLst>
            </p:nvPr>
          </p:nvSpPr>
          <p:spPr>
            <a:xfrm>
              <a:off x="955219" y="1110420"/>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39" name="菱形 38"/>
            <p:cNvSpPr/>
            <p:nvPr>
              <p:custDataLst>
                <p:tags r:id="rId15"/>
              </p:custDataLst>
            </p:nvPr>
          </p:nvSpPr>
          <p:spPr>
            <a:xfrm>
              <a:off x="1148436" y="130689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0" name="组合 39"/>
          <p:cNvGrpSpPr/>
          <p:nvPr>
            <p:custDataLst>
              <p:tags r:id="rId16"/>
            </p:custDataLst>
          </p:nvPr>
        </p:nvGrpSpPr>
        <p:grpSpPr>
          <a:xfrm>
            <a:off x="2016012" y="2396587"/>
            <a:ext cx="1794372" cy="1794372"/>
            <a:chOff x="1638720" y="1801206"/>
            <a:chExt cx="1285875" cy="1285875"/>
          </a:xfrm>
        </p:grpSpPr>
        <p:sp>
          <p:nvSpPr>
            <p:cNvPr id="41" name="菱形 40"/>
            <p:cNvSpPr/>
            <p:nvPr>
              <p:custDataLst>
                <p:tags r:id="rId17"/>
              </p:custDataLst>
            </p:nvPr>
          </p:nvSpPr>
          <p:spPr>
            <a:xfrm>
              <a:off x="1638720" y="1801206"/>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2" name="菱形 41"/>
            <p:cNvSpPr/>
            <p:nvPr>
              <p:custDataLst>
                <p:tags r:id="rId18"/>
              </p:custDataLst>
            </p:nvPr>
          </p:nvSpPr>
          <p:spPr>
            <a:xfrm>
              <a:off x="1835194" y="2001841"/>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grpSp>
        <p:nvGrpSpPr>
          <p:cNvPr id="43" name="组合 42"/>
          <p:cNvGrpSpPr/>
          <p:nvPr>
            <p:custDataLst>
              <p:tags r:id="rId19"/>
            </p:custDataLst>
          </p:nvPr>
        </p:nvGrpSpPr>
        <p:grpSpPr>
          <a:xfrm>
            <a:off x="1062222" y="3354043"/>
            <a:ext cx="1794372" cy="1794372"/>
            <a:chOff x="955219" y="2487334"/>
            <a:chExt cx="1285875" cy="1285875"/>
          </a:xfrm>
        </p:grpSpPr>
        <p:sp>
          <p:nvSpPr>
            <p:cNvPr id="44" name="菱形 43"/>
            <p:cNvSpPr/>
            <p:nvPr>
              <p:custDataLst>
                <p:tags r:id="rId20"/>
              </p:custDataLst>
            </p:nvPr>
          </p:nvSpPr>
          <p:spPr>
            <a:xfrm>
              <a:off x="955219" y="2487334"/>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45" name="菱形 44"/>
            <p:cNvSpPr/>
            <p:nvPr>
              <p:custDataLst>
                <p:tags r:id="rId21"/>
              </p:custDataLst>
            </p:nvPr>
          </p:nvSpPr>
          <p:spPr>
            <a:xfrm>
              <a:off x="1149521" y="2688430"/>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6" name="组合 45"/>
          <p:cNvGrpSpPr/>
          <p:nvPr>
            <p:custDataLst>
              <p:tags r:id="rId22"/>
            </p:custDataLst>
          </p:nvPr>
        </p:nvGrpSpPr>
        <p:grpSpPr>
          <a:xfrm>
            <a:off x="2016012" y="4317998"/>
            <a:ext cx="1794372" cy="1794372"/>
            <a:chOff x="1638720" y="3178120"/>
            <a:chExt cx="1285875" cy="1285875"/>
          </a:xfrm>
        </p:grpSpPr>
        <p:sp>
          <p:nvSpPr>
            <p:cNvPr id="47" name="菱形 46"/>
            <p:cNvSpPr/>
            <p:nvPr>
              <p:custDataLst>
                <p:tags r:id="rId23"/>
              </p:custDataLst>
            </p:nvPr>
          </p:nvSpPr>
          <p:spPr>
            <a:xfrm>
              <a:off x="1638720" y="3178120"/>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8" name="菱形 47"/>
            <p:cNvSpPr/>
            <p:nvPr>
              <p:custDataLst>
                <p:tags r:id="rId24"/>
              </p:custDataLst>
            </p:nvPr>
          </p:nvSpPr>
          <p:spPr>
            <a:xfrm>
              <a:off x="1835194" y="337013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sp>
        <p:nvSpPr>
          <p:cNvPr id="57" name="01"/>
          <p:cNvSpPr>
            <a:spLocks noChangeAspect="1"/>
          </p:cNvSpPr>
          <p:nvPr>
            <p:custDataLst>
              <p:tags r:id="rId2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组织变革的内容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trips(downLeft)">
                                      <p:cBhvr>
                                        <p:cTn id="7" dur="500"/>
                                        <p:tgtEl>
                                          <p:spTgt spid="25"/>
                                        </p:tgtEl>
                                      </p:cBhvr>
                                    </p:animEffect>
                                  </p:childTnLst>
                                </p:cTn>
                              </p:par>
                              <p:par>
                                <p:cTn id="8" presetID="18" presetClass="entr" presetSubtype="12"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strips(downLeft)">
                                      <p:cBhvr>
                                        <p:cTn id="10" dur="500"/>
                                        <p:tgtEl>
                                          <p:spTgt spid="28"/>
                                        </p:tgtEl>
                                      </p:cBhvr>
                                    </p:animEffect>
                                  </p:childTnLst>
                                </p:cTn>
                              </p:par>
                              <p:par>
                                <p:cTn id="11" presetID="18" presetClass="entr" presetSubtype="12"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strips(downLeft)">
                                      <p:cBhvr>
                                        <p:cTn id="13" dur="500"/>
                                        <p:tgtEl>
                                          <p:spTgt spid="31"/>
                                        </p:tgtEl>
                                      </p:cBhvr>
                                    </p:animEffect>
                                  </p:childTnLst>
                                </p:cTn>
                              </p:par>
                              <p:par>
                                <p:cTn id="14" presetID="18" presetClass="entr" presetSubtype="12"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strips(downLeft)">
                                      <p:cBhvr>
                                        <p:cTn id="16" dur="500"/>
                                        <p:tgtEl>
                                          <p:spTgt spid="34"/>
                                        </p:tgtEl>
                                      </p:cBhvr>
                                    </p:animEffect>
                                  </p:childTnLst>
                                </p:cTn>
                              </p:par>
                              <p:par>
                                <p:cTn id="17" presetID="18" presetClass="entr" presetSubtype="12"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strips(downLeft)">
                                      <p:cBhvr>
                                        <p:cTn id="19" dur="500"/>
                                        <p:tgtEl>
                                          <p:spTgt spid="37"/>
                                        </p:tgtEl>
                                      </p:cBhvr>
                                    </p:animEffect>
                                  </p:childTnLst>
                                </p:cTn>
                              </p:par>
                              <p:par>
                                <p:cTn id="20" presetID="18" presetClass="entr" presetSubtype="12"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strips(downLeft)">
                                      <p:cBhvr>
                                        <p:cTn id="22" dur="500"/>
                                        <p:tgtEl>
                                          <p:spTgt spid="40"/>
                                        </p:tgtEl>
                                      </p:cBhvr>
                                    </p:animEffect>
                                  </p:childTnLst>
                                </p:cTn>
                              </p:par>
                              <p:par>
                                <p:cTn id="23" presetID="18" presetClass="entr" presetSubtype="12"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strips(downLeft)">
                                      <p:cBhvr>
                                        <p:cTn id="25" dur="500"/>
                                        <p:tgtEl>
                                          <p:spTgt spid="43"/>
                                        </p:tgtEl>
                                      </p:cBhvr>
                                    </p:animEffect>
                                  </p:childTnLst>
                                </p:cTn>
                              </p:par>
                              <p:par>
                                <p:cTn id="26" presetID="18" presetClass="entr" presetSubtype="12"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strips(downLeft)">
                                      <p:cBhvr>
                                        <p:cTn id="28" dur="500"/>
                                        <p:tgtEl>
                                          <p:spTgt spid="4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down)">
                                      <p:cBhvr>
                                        <p:cTn id="33" dur="500"/>
                                        <p:tgtEl>
                                          <p:spTgt spid="5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down)">
                                      <p:cBhvr>
                                        <p:cTn id="3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custDataLst>
              <p:tags r:id="rId1"/>
            </p:custDataLst>
          </p:nvPr>
        </p:nvGrpSpPr>
        <p:grpSpPr>
          <a:xfrm rot="18900000">
            <a:off x="5713597" y="2117161"/>
            <a:ext cx="1794372" cy="1794372"/>
            <a:chOff x="955219" y="1110420"/>
            <a:chExt cx="1285875" cy="1285875"/>
          </a:xfrm>
        </p:grpSpPr>
        <p:sp>
          <p:nvSpPr>
            <p:cNvPr id="38" name="菱形 37"/>
            <p:cNvSpPr/>
            <p:nvPr>
              <p:custDataLst>
                <p:tags r:id="rId2"/>
              </p:custDataLst>
            </p:nvPr>
          </p:nvSpPr>
          <p:spPr>
            <a:xfrm>
              <a:off x="955219" y="1110420"/>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39" name="菱形 38"/>
            <p:cNvSpPr/>
            <p:nvPr>
              <p:custDataLst>
                <p:tags r:id="rId3"/>
              </p:custDataLst>
            </p:nvPr>
          </p:nvSpPr>
          <p:spPr>
            <a:xfrm>
              <a:off x="1148436" y="130689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6" name="组合 45"/>
          <p:cNvGrpSpPr/>
          <p:nvPr>
            <p:custDataLst>
              <p:tags r:id="rId4"/>
            </p:custDataLst>
          </p:nvPr>
        </p:nvGrpSpPr>
        <p:grpSpPr>
          <a:xfrm rot="18900000">
            <a:off x="4705872" y="3131183"/>
            <a:ext cx="1794372" cy="1794372"/>
            <a:chOff x="1638720" y="3178120"/>
            <a:chExt cx="1285875" cy="1285875"/>
          </a:xfrm>
        </p:grpSpPr>
        <p:sp>
          <p:nvSpPr>
            <p:cNvPr id="47" name="菱形 46"/>
            <p:cNvSpPr/>
            <p:nvPr>
              <p:custDataLst>
                <p:tags r:id="rId5"/>
              </p:custDataLst>
            </p:nvPr>
          </p:nvSpPr>
          <p:spPr>
            <a:xfrm>
              <a:off x="1638720" y="3178120"/>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8" name="菱形 47"/>
            <p:cNvSpPr/>
            <p:nvPr>
              <p:custDataLst>
                <p:tags r:id="rId6"/>
              </p:custDataLst>
            </p:nvPr>
          </p:nvSpPr>
          <p:spPr>
            <a:xfrm>
              <a:off x="1835194" y="337013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sp>
        <p:nvSpPr>
          <p:cNvPr id="57" name="01"/>
          <p:cNvSpPr>
            <a:spLocks noChangeAspect="1"/>
          </p:cNvSpPr>
          <p:nvPr>
            <p:custDataLst>
              <p:tags r:id="rId7"/>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组织变革的</a:t>
            </a:r>
            <a:r>
              <a:rPr lang="zh-CN" altLang="en-US" sz="2800" kern="0" noProof="0" dirty="0">
                <a:ln>
                  <a:noFill/>
                </a:ln>
                <a:solidFill>
                  <a:schemeClr val="accent1"/>
                </a:solidFill>
                <a:effectLst/>
                <a:uLnTx/>
                <a:uFillTx/>
                <a:cs typeface="+mn-ea"/>
                <a:sym typeface="+mn-lt"/>
              </a:rPr>
              <a:t>阻力</a:t>
            </a:r>
            <a:endParaRPr lang="zh-CN" altLang="en-US" sz="2800" kern="0" noProof="0" dirty="0">
              <a:ln>
                <a:noFill/>
              </a:ln>
              <a:solidFill>
                <a:schemeClr val="accent1"/>
              </a:solidFill>
              <a:effectLst/>
              <a:uLnTx/>
              <a:uFillTx/>
              <a:cs typeface="+mn-ea"/>
              <a:sym typeface="+mn-lt"/>
            </a:endParaRPr>
          </a:p>
        </p:txBody>
      </p:sp>
      <p:sp>
        <p:nvSpPr>
          <p:cNvPr id="3" name="矩形 2"/>
          <p:cNvSpPr/>
          <p:nvPr>
            <p:custDataLst>
              <p:tags r:id="rId8"/>
            </p:custDataLst>
          </p:nvPr>
        </p:nvSpPr>
        <p:spPr>
          <a:xfrm>
            <a:off x="7612380" y="2021840"/>
            <a:ext cx="3470910" cy="3275330"/>
          </a:xfrm>
          <a:prstGeom prst="rect">
            <a:avLst/>
          </a:prstGeom>
        </p:spPr>
        <p:txBody>
          <a:bodyPr wrap="square" lIns="0" tIns="0" rIns="0" bIns="0">
            <a:noAutofit/>
          </a:bodyPr>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en-US" altLang="zh-CN" sz="1600" b="1" dirty="0">
                <a:solidFill>
                  <a:srgbClr val="FF0000"/>
                </a:solidFill>
                <a:latin typeface="+mn-ea"/>
                <a:cs typeface="+mn-ea"/>
              </a:rPr>
              <a:t>“</a:t>
            </a:r>
            <a:r>
              <a:rPr lang="zh-CN" altLang="en-US" sz="1600" b="1" dirty="0">
                <a:solidFill>
                  <a:srgbClr val="FF0000"/>
                </a:solidFill>
                <a:latin typeface="+mn-ea"/>
                <a:cs typeface="+mn-ea"/>
              </a:rPr>
              <a:t>推动力</a:t>
            </a:r>
            <a:r>
              <a:rPr lang="en-US" altLang="zh-CN" sz="1600" b="1" dirty="0">
                <a:solidFill>
                  <a:srgbClr val="FF0000"/>
                </a:solidFill>
                <a:latin typeface="+mn-ea"/>
                <a:cs typeface="+mn-ea"/>
              </a:rPr>
              <a:t>—</a:t>
            </a:r>
            <a:r>
              <a:rPr lang="zh-CN" altLang="en-US" sz="1600" b="1" dirty="0">
                <a:solidFill>
                  <a:srgbClr val="FF0000"/>
                </a:solidFill>
                <a:latin typeface="+mn-ea"/>
                <a:cs typeface="+mn-ea"/>
              </a:rPr>
              <a:t>阻力</a:t>
            </a:r>
            <a:r>
              <a:rPr lang="en-US" altLang="zh-CN" sz="1600" b="1" dirty="0">
                <a:solidFill>
                  <a:srgbClr val="FF0000"/>
                </a:solidFill>
                <a:latin typeface="+mn-ea"/>
                <a:cs typeface="+mn-ea"/>
              </a:rPr>
              <a:t>”</a:t>
            </a:r>
            <a:r>
              <a:rPr lang="zh-CN" altLang="en-US" sz="1600" b="1" dirty="0">
                <a:solidFill>
                  <a:srgbClr val="FF0000"/>
                </a:solidFill>
                <a:latin typeface="+mn-ea"/>
                <a:cs typeface="+mn-ea"/>
              </a:rPr>
              <a:t>分析</a:t>
            </a:r>
            <a:r>
              <a:rPr lang="zh-CN" altLang="en-US" sz="1600" dirty="0">
                <a:solidFill>
                  <a:schemeClr val="tx1">
                    <a:lumMod val="85000"/>
                    <a:lumOff val="15000"/>
                  </a:schemeClr>
                </a:solidFill>
                <a:latin typeface="+mn-ea"/>
                <a:cs typeface="+mn-ea"/>
              </a:rPr>
              <a:t>：当这两种力量处于平衡状态时，组织会保持现状；反之则会受阻。</a:t>
            </a:r>
            <a:endParaRPr lang="zh-CN" altLang="en-US" sz="1600" dirty="0">
              <a:solidFill>
                <a:schemeClr val="tx1">
                  <a:lumMod val="85000"/>
                  <a:lumOff val="15000"/>
                </a:schemeClr>
              </a:solidFill>
              <a:latin typeface="+mn-ea"/>
              <a:cs typeface="+mn-ea"/>
            </a:endParaRPr>
          </a:p>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b="1" dirty="0">
                <a:solidFill>
                  <a:srgbClr val="FF0000"/>
                </a:solidFill>
                <a:latin typeface="+mn-ea"/>
                <a:cs typeface="+mn-ea"/>
              </a:rPr>
              <a:t>采取创新的策略和方法</a:t>
            </a:r>
            <a:r>
              <a:rPr lang="zh-CN" altLang="en-US" sz="1600" dirty="0">
                <a:solidFill>
                  <a:schemeClr val="tx1">
                    <a:lumMod val="85000"/>
                    <a:lumOff val="15000"/>
                  </a:schemeClr>
                </a:solidFill>
                <a:latin typeface="+mn-ea"/>
                <a:cs typeface="+mn-ea"/>
              </a:rPr>
              <a:t>：</a:t>
            </a:r>
            <a:r>
              <a:rPr lang="zh-CN" altLang="en-US" sz="1600" dirty="0">
                <a:solidFill>
                  <a:schemeClr val="tx1">
                    <a:lumMod val="85000"/>
                    <a:lumOff val="15000"/>
                  </a:schemeClr>
                </a:solidFill>
                <a:latin typeface="+mn-ea"/>
                <a:cs typeface="+mn-ea"/>
                <a:sym typeface="+mn-ea"/>
              </a:rPr>
              <a:t>激发管理层对变革的积极性，最大限度地减少团队成员对变革的反感，确保变革目标与团队目标的一致性，</a:t>
            </a:r>
            <a:r>
              <a:rPr lang="zh-CN" altLang="en-US" sz="1600" dirty="0">
                <a:solidFill>
                  <a:schemeClr val="tx1">
                    <a:lumMod val="85000"/>
                    <a:lumOff val="15000"/>
                  </a:schemeClr>
                </a:solidFill>
                <a:latin typeface="+mn-ea"/>
                <a:cs typeface="+mn-ea"/>
                <a:sym typeface="+mn-ea"/>
              </a:rPr>
              <a:t>提高员工的参与度。</a:t>
            </a:r>
            <a:endParaRPr lang="zh-CN" altLang="en-US" sz="1600" dirty="0">
              <a:solidFill>
                <a:schemeClr val="tx1">
                  <a:lumMod val="85000"/>
                  <a:lumOff val="15000"/>
                </a:schemeClr>
              </a:solidFill>
              <a:latin typeface="+mn-ea"/>
              <a:cs typeface="+mn-ea"/>
              <a:sym typeface="+mn-ea"/>
            </a:endParaRPr>
          </a:p>
          <a:p>
            <a:pPr algn="just">
              <a:lnSpc>
                <a:spcPct val="130000"/>
              </a:lnSpc>
              <a:spcBef>
                <a:spcPts val="0"/>
              </a:spcBef>
              <a:spcAft>
                <a:spcPts val="0"/>
              </a:spcAft>
            </a:pPr>
            <a:endParaRPr lang="zh-CN" altLang="en-US" sz="1400" dirty="0">
              <a:solidFill>
                <a:schemeClr val="tx1">
                  <a:lumMod val="85000"/>
                  <a:lumOff val="15000"/>
                </a:schemeClr>
              </a:solidFill>
              <a:latin typeface="+mn-ea"/>
              <a:cs typeface="+mn-ea"/>
            </a:endParaRPr>
          </a:p>
        </p:txBody>
      </p:sp>
      <p:sp>
        <p:nvSpPr>
          <p:cNvPr id="5" name="矩形 4"/>
          <p:cNvSpPr/>
          <p:nvPr>
            <p:custDataLst>
              <p:tags r:id="rId9"/>
            </p:custDataLst>
          </p:nvPr>
        </p:nvSpPr>
        <p:spPr>
          <a:xfrm>
            <a:off x="6334760" y="2921000"/>
            <a:ext cx="678815" cy="368300"/>
          </a:xfrm>
          <a:prstGeom prst="rect">
            <a:avLst/>
          </a:prstGeom>
          <a:noFill/>
        </p:spPr>
        <p:txBody>
          <a:bodyPr wrap="square" lIns="0" tIns="0" rIns="0" bIns="0" rtlCol="0" anchor="b" anchorCtr="0">
            <a:noAutofit/>
          </a:bodyPr>
          <a:p>
            <a:pPr>
              <a:spcBef>
                <a:spcPct val="0"/>
              </a:spcBef>
              <a:spcAft>
                <a:spcPct val="0"/>
              </a:spcAft>
            </a:pPr>
            <a:r>
              <a:rPr lang="zh-CN" altLang="en-US" sz="2000" kern="0" noProof="0" dirty="0">
                <a:ln>
                  <a:noFill/>
                </a:ln>
                <a:solidFill>
                  <a:schemeClr val="accent1"/>
                </a:solidFill>
                <a:effectLst/>
                <a:uLnTx/>
                <a:uFillTx/>
                <a:cs typeface="+mn-ea"/>
                <a:sym typeface="+mn-lt"/>
              </a:rPr>
              <a:t>消除阻力</a:t>
            </a:r>
            <a:endParaRPr lang="zh-CN" altLang="en-US" sz="2000" b="1" kern="0" dirty="0">
              <a:solidFill>
                <a:schemeClr val="accent2"/>
              </a:solidFill>
              <a:latin typeface="+mn-ea"/>
              <a:cs typeface="+mn-ea"/>
            </a:endParaRPr>
          </a:p>
        </p:txBody>
      </p:sp>
      <p:sp>
        <p:nvSpPr>
          <p:cNvPr id="8" name="矩形 7"/>
          <p:cNvSpPr/>
          <p:nvPr>
            <p:custDataLst>
              <p:tags r:id="rId10"/>
            </p:custDataLst>
          </p:nvPr>
        </p:nvSpPr>
        <p:spPr>
          <a:xfrm>
            <a:off x="1044575" y="2136775"/>
            <a:ext cx="3681095" cy="3275330"/>
          </a:xfrm>
          <a:prstGeom prst="rect">
            <a:avLst/>
          </a:prstGeom>
        </p:spPr>
        <p:txBody>
          <a:bodyPr wrap="square" lIns="0" tIns="0" rIns="0" bIns="0">
            <a:noAutofit/>
          </a:bodyPr>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可能根植于传统的价值观和组织的固有惯性，也可能是人们对变革可能带来的不确定性感到忧虑。</a:t>
            </a:r>
            <a:r>
              <a:rPr lang="en-US" altLang="zh-CN" sz="1600" dirty="0">
                <a:solidFill>
                  <a:schemeClr val="tx1">
                    <a:lumMod val="85000"/>
                    <a:lumOff val="15000"/>
                  </a:schemeClr>
                </a:solidFill>
                <a:latin typeface="+mn-ea"/>
                <a:cs typeface="+mn-ea"/>
              </a:rPr>
              <a:t>                 </a:t>
            </a:r>
            <a:endParaRPr lang="zh-CN" altLang="en-US" sz="1600" dirty="0">
              <a:solidFill>
                <a:schemeClr val="tx1">
                  <a:lumMod val="85000"/>
                  <a:lumOff val="15000"/>
                </a:schemeClr>
              </a:solidFill>
              <a:latin typeface="+mn-ea"/>
              <a:cs typeface="+mn-ea"/>
            </a:endParaRPr>
          </a:p>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b="1" dirty="0">
                <a:solidFill>
                  <a:srgbClr val="FF0000"/>
                </a:solidFill>
                <a:latin typeface="+mn-ea"/>
                <a:cs typeface="+mn-ea"/>
              </a:rPr>
              <a:t>个人层面</a:t>
            </a:r>
            <a:r>
              <a:rPr lang="zh-CN" altLang="en-US" sz="1600" dirty="0">
                <a:solidFill>
                  <a:schemeClr val="tx1">
                    <a:lumMod val="85000"/>
                    <a:lumOff val="15000"/>
                  </a:schemeClr>
                </a:solidFill>
                <a:latin typeface="+mn-ea"/>
                <a:cs typeface="+mn-ea"/>
              </a:rPr>
              <a:t>：利益方面、心理方面。</a:t>
            </a:r>
            <a:endParaRPr lang="zh-CN" altLang="en-US" sz="1600" dirty="0">
              <a:solidFill>
                <a:schemeClr val="tx1">
                  <a:lumMod val="85000"/>
                  <a:lumOff val="15000"/>
                </a:schemeClr>
              </a:solidFill>
              <a:latin typeface="+mn-ea"/>
              <a:cs typeface="+mn-ea"/>
            </a:endParaRPr>
          </a:p>
          <a:p>
            <a:pPr indent="406400" algn="just"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b="1" dirty="0">
                <a:solidFill>
                  <a:srgbClr val="FF0000"/>
                </a:solidFill>
                <a:latin typeface="+mn-ea"/>
                <a:cs typeface="+mn-ea"/>
                <a:sym typeface="+mn-ea"/>
              </a:rPr>
              <a:t>团</a:t>
            </a:r>
            <a:r>
              <a:rPr lang="zh-CN" altLang="en-US" sz="1600" b="1" dirty="0">
                <a:solidFill>
                  <a:srgbClr val="FF0000"/>
                </a:solidFill>
                <a:latin typeface="+mn-ea"/>
                <a:cs typeface="+mn-ea"/>
                <a:sym typeface="+mn-ea"/>
              </a:rPr>
              <a:t>队层面</a:t>
            </a:r>
            <a:r>
              <a:rPr lang="zh-CN" altLang="en-US" sz="1600" dirty="0">
                <a:solidFill>
                  <a:schemeClr val="tx1">
                    <a:lumMod val="85000"/>
                    <a:lumOff val="15000"/>
                  </a:schemeClr>
                </a:solidFill>
                <a:latin typeface="+mn-ea"/>
                <a:cs typeface="+mn-ea"/>
                <a:sym typeface="+mn-ea"/>
              </a:rPr>
              <a:t>：组织结构变革带来的影响、组织变革对人际关系调整的影响。</a:t>
            </a:r>
            <a:endParaRPr lang="zh-CN" altLang="en-US" sz="1600" dirty="0">
              <a:solidFill>
                <a:schemeClr val="tx1">
                  <a:lumMod val="85000"/>
                  <a:lumOff val="15000"/>
                </a:schemeClr>
              </a:solidFill>
              <a:latin typeface="+mn-ea"/>
              <a:cs typeface="+mn-ea"/>
              <a:sym typeface="+mn-ea"/>
            </a:endParaRPr>
          </a:p>
          <a:p>
            <a:pPr algn="just">
              <a:lnSpc>
                <a:spcPct val="130000"/>
              </a:lnSpc>
              <a:spcBef>
                <a:spcPts val="0"/>
              </a:spcBef>
              <a:spcAft>
                <a:spcPts val="0"/>
              </a:spcAft>
            </a:pPr>
            <a:endParaRPr lang="zh-CN" altLang="en-US" sz="1600" dirty="0">
              <a:solidFill>
                <a:schemeClr val="tx1">
                  <a:lumMod val="85000"/>
                  <a:lumOff val="15000"/>
                </a:schemeClr>
              </a:solidFill>
              <a:latin typeface="+mn-ea"/>
              <a:cs typeface="+mn-ea"/>
            </a:endParaRPr>
          </a:p>
        </p:txBody>
      </p:sp>
      <p:sp>
        <p:nvSpPr>
          <p:cNvPr id="9" name="矩形 8"/>
          <p:cNvSpPr/>
          <p:nvPr>
            <p:custDataLst>
              <p:tags r:id="rId11"/>
            </p:custDataLst>
          </p:nvPr>
        </p:nvSpPr>
        <p:spPr>
          <a:xfrm>
            <a:off x="5259070" y="3839845"/>
            <a:ext cx="688340" cy="368300"/>
          </a:xfrm>
          <a:prstGeom prst="rect">
            <a:avLst/>
          </a:prstGeom>
          <a:noFill/>
        </p:spPr>
        <p:txBody>
          <a:bodyPr wrap="square" lIns="0" tIns="0" rIns="0" bIns="0" rtlCol="0" anchor="b" anchorCtr="0">
            <a:noAutofit/>
          </a:bodyPr>
          <a:p>
            <a:pPr marL="0" marR="0" lvl="0" indent="0" algn="l" defTabSz="914400" eaLnBrk="1" fontAlgn="auto" latinLnBrk="0" hangingPunct="1">
              <a:lnSpc>
                <a:spcPct val="100000"/>
              </a:lnSpc>
              <a:spcBef>
                <a:spcPts val="0"/>
              </a:spcBef>
              <a:spcAft>
                <a:spcPts val="0"/>
              </a:spcAft>
              <a:buClrTx/>
              <a:buSzTx/>
              <a:buFontTx/>
              <a:buNone/>
              <a:defRPr/>
            </a:pPr>
            <a:r>
              <a:rPr lang="zh-CN" altLang="en-US" sz="2000" kern="0" noProof="0" dirty="0">
                <a:ln>
                  <a:noFill/>
                </a:ln>
                <a:solidFill>
                  <a:schemeClr val="accent1"/>
                </a:solidFill>
                <a:effectLst/>
                <a:uLnTx/>
                <a:uFillTx/>
                <a:cs typeface="+mn-ea"/>
                <a:sym typeface="+mn-lt"/>
              </a:rPr>
              <a:t>阻力</a:t>
            </a:r>
            <a:endParaRPr lang="zh-CN" altLang="en-US" sz="2000" b="1" kern="0">
              <a:solidFill>
                <a:schemeClr val="accent1"/>
              </a:solidFill>
              <a:latin typeface="+mn-ea"/>
              <a:cs typeface="+mn-ea"/>
            </a:endParaRPr>
          </a:p>
        </p:txBody>
      </p:sp>
    </p:spTree>
    <p:custDataLst>
      <p:tags r:id="rId12"/>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strips(downLeft)">
                                      <p:cBhvr>
                                        <p:cTn id="7" dur="500"/>
                                        <p:tgtEl>
                                          <p:spTgt spid="37"/>
                                        </p:tgtEl>
                                      </p:cBhvr>
                                    </p:animEffect>
                                  </p:childTnLst>
                                </p:cTn>
                              </p:par>
                              <p:par>
                                <p:cTn id="8" presetID="18" presetClass="entr" presetSubtype="12"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strips(downLeft)">
                                      <p:cBhvr>
                                        <p:cTn id="10" dur="500"/>
                                        <p:tgtEl>
                                          <p:spTgt spid="4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down)">
                                      <p:cBhvr>
                                        <p:cTn id="15" dur="500"/>
                                        <p:tgtEl>
                                          <p:spTgt spid="5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down)">
                                      <p:cBhvr>
                                        <p:cTn id="1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a:t>
            </a:r>
            <a:r>
              <a:rPr lang="zh-CN" altLang="en-US" sz="2800" kern="0" noProof="0" dirty="0">
                <a:ln>
                  <a:noFill/>
                </a:ln>
                <a:solidFill>
                  <a:schemeClr val="accent1"/>
                </a:solidFill>
                <a:effectLst/>
                <a:uLnTx/>
                <a:uFillTx/>
                <a:cs typeface="+mn-ea"/>
                <a:sym typeface="+mn-lt"/>
              </a:rPr>
              <a:t>冲突</a:t>
            </a:r>
            <a:endParaRPr lang="zh-CN" altLang="en-US" sz="2800" kern="0" noProof="0" dirty="0">
              <a:ln>
                <a:noFill/>
              </a:ln>
              <a:solidFill>
                <a:schemeClr val="accent1"/>
              </a:solidFill>
              <a:effectLst/>
              <a:uLnTx/>
              <a:uFillTx/>
              <a:cs typeface="+mn-ea"/>
              <a:sym typeface="+mn-lt"/>
            </a:endParaRPr>
          </a:p>
        </p:txBody>
      </p:sp>
      <p:sp>
        <p:nvSpPr>
          <p:cNvPr id="64" name="任意多边形: 形状 63"/>
          <p:cNvSpPr/>
          <p:nvPr>
            <p:custDataLst>
              <p:tags r:id="rId2"/>
            </p:custDataLst>
          </p:nvPr>
        </p:nvSpPr>
        <p:spPr>
          <a:xfrm>
            <a:off x="5305921" y="2098731"/>
            <a:ext cx="3137452" cy="3137452"/>
          </a:xfrm>
          <a:custGeom>
            <a:avLst/>
            <a:gdLst>
              <a:gd name="connsiteX0" fmla="*/ 55226 w 3084902"/>
              <a:gd name="connsiteY0" fmla="*/ 1399741 h 3050927"/>
              <a:gd name="connsiteX1" fmla="*/ 1433696 w 3084902"/>
              <a:gd name="connsiteY1" fmla="*/ 21271 h 3050927"/>
              <a:gd name="connsiteX2" fmla="*/ 1685162 w 3084902"/>
              <a:gd name="connsiteY2" fmla="*/ 21251 h 3050927"/>
              <a:gd name="connsiteX3" fmla="*/ 3063632 w 3084902"/>
              <a:gd name="connsiteY3" fmla="*/ 1399721 h 3050927"/>
              <a:gd name="connsiteX4" fmla="*/ 3063652 w 3084902"/>
              <a:gd name="connsiteY4" fmla="*/ 1651187 h 3050927"/>
              <a:gd name="connsiteX5" fmla="*/ 1685182 w 3084902"/>
              <a:gd name="connsiteY5" fmla="*/ 3029657 h 3050927"/>
              <a:gd name="connsiteX6" fmla="*/ 1433716 w 3084902"/>
              <a:gd name="connsiteY6" fmla="*/ 3029677 h 3050927"/>
              <a:gd name="connsiteX7" fmla="*/ 55246 w 3084902"/>
              <a:gd name="connsiteY7" fmla="*/ 1651207 h 3050927"/>
              <a:gd name="connsiteX8" fmla="*/ 55226 w 3084902"/>
              <a:gd name="connsiteY8" fmla="*/ 1399741 h 3050927"/>
              <a:gd name="connsiteX0-1" fmla="*/ 55226 w 3084902"/>
              <a:gd name="connsiteY0-2" fmla="*/ 1399741 h 3050927"/>
              <a:gd name="connsiteX1-3" fmla="*/ 1433696 w 3084902"/>
              <a:gd name="connsiteY1-4" fmla="*/ 21271 h 3050927"/>
              <a:gd name="connsiteX2-5" fmla="*/ 1685162 w 3084902"/>
              <a:gd name="connsiteY2-6" fmla="*/ 21251 h 3050927"/>
              <a:gd name="connsiteX3-7" fmla="*/ 3063632 w 3084902"/>
              <a:gd name="connsiteY3-8" fmla="*/ 1399721 h 3050927"/>
              <a:gd name="connsiteX4-9" fmla="*/ 3063652 w 3084902"/>
              <a:gd name="connsiteY4-10" fmla="*/ 1651187 h 3050927"/>
              <a:gd name="connsiteX5-11" fmla="*/ 1685182 w 3084902"/>
              <a:gd name="connsiteY5-12" fmla="*/ 3029657 h 3050927"/>
              <a:gd name="connsiteX6-13" fmla="*/ 1433716 w 3084902"/>
              <a:gd name="connsiteY6-14" fmla="*/ 3029677 h 3050927"/>
              <a:gd name="connsiteX7-15" fmla="*/ 55246 w 3084902"/>
              <a:gd name="connsiteY7-16" fmla="*/ 1651207 h 3050927"/>
              <a:gd name="connsiteX8-17" fmla="*/ 55226 w 3084902"/>
              <a:gd name="connsiteY8-18" fmla="*/ 1399741 h 3050927"/>
              <a:gd name="connsiteX0-19" fmla="*/ 55226 w 3084902"/>
              <a:gd name="connsiteY0-20" fmla="*/ 1399733 h 3050919"/>
              <a:gd name="connsiteX1-21" fmla="*/ 1433696 w 3084902"/>
              <a:gd name="connsiteY1-22" fmla="*/ 21263 h 3050919"/>
              <a:gd name="connsiteX2-23" fmla="*/ 1685162 w 3084902"/>
              <a:gd name="connsiteY2-24" fmla="*/ 21243 h 3050919"/>
              <a:gd name="connsiteX3-25" fmla="*/ 3063632 w 3084902"/>
              <a:gd name="connsiteY3-26" fmla="*/ 1399713 h 3050919"/>
              <a:gd name="connsiteX4-27" fmla="*/ 3063652 w 3084902"/>
              <a:gd name="connsiteY4-28" fmla="*/ 1651179 h 3050919"/>
              <a:gd name="connsiteX5-29" fmla="*/ 1685182 w 3084902"/>
              <a:gd name="connsiteY5-30" fmla="*/ 3029649 h 3050919"/>
              <a:gd name="connsiteX6-31" fmla="*/ 1433716 w 3084902"/>
              <a:gd name="connsiteY6-32" fmla="*/ 3029669 h 3050919"/>
              <a:gd name="connsiteX7-33" fmla="*/ 55246 w 3084902"/>
              <a:gd name="connsiteY7-34" fmla="*/ 1651199 h 3050919"/>
              <a:gd name="connsiteX8-35" fmla="*/ 55226 w 3084902"/>
              <a:gd name="connsiteY8-36" fmla="*/ 1399733 h 3050919"/>
              <a:gd name="connsiteX0-37" fmla="*/ 55226 w 3084902"/>
              <a:gd name="connsiteY0-38" fmla="*/ 1433715 h 3084901"/>
              <a:gd name="connsiteX1-39" fmla="*/ 1433696 w 3084902"/>
              <a:gd name="connsiteY1-40" fmla="*/ 55245 h 3084901"/>
              <a:gd name="connsiteX2-41" fmla="*/ 1685162 w 3084902"/>
              <a:gd name="connsiteY2-42" fmla="*/ 55225 h 3084901"/>
              <a:gd name="connsiteX3-43" fmla="*/ 3063632 w 3084902"/>
              <a:gd name="connsiteY3-44" fmla="*/ 1433695 h 3084901"/>
              <a:gd name="connsiteX4-45" fmla="*/ 3063652 w 3084902"/>
              <a:gd name="connsiteY4-46" fmla="*/ 1685161 h 3084901"/>
              <a:gd name="connsiteX5-47" fmla="*/ 1685182 w 3084902"/>
              <a:gd name="connsiteY5-48" fmla="*/ 3063631 h 3084901"/>
              <a:gd name="connsiteX6-49" fmla="*/ 1433716 w 3084902"/>
              <a:gd name="connsiteY6-50" fmla="*/ 3063651 h 3084901"/>
              <a:gd name="connsiteX7-51" fmla="*/ 55246 w 3084902"/>
              <a:gd name="connsiteY7-52" fmla="*/ 1685181 h 3084901"/>
              <a:gd name="connsiteX8-53" fmla="*/ 55226 w 3084902"/>
              <a:gd name="connsiteY8-54" fmla="*/ 1433715 h 3084901"/>
              <a:gd name="connsiteX0-55" fmla="*/ 55226 w 3084902"/>
              <a:gd name="connsiteY0-56" fmla="*/ 1433715 h 3084901"/>
              <a:gd name="connsiteX1-57" fmla="*/ 1433696 w 3084902"/>
              <a:gd name="connsiteY1-58" fmla="*/ 55245 h 3084901"/>
              <a:gd name="connsiteX2-59" fmla="*/ 1685162 w 3084902"/>
              <a:gd name="connsiteY2-60" fmla="*/ 55225 h 3084901"/>
              <a:gd name="connsiteX3-61" fmla="*/ 3063632 w 3084902"/>
              <a:gd name="connsiteY3-62" fmla="*/ 1433695 h 3084901"/>
              <a:gd name="connsiteX4-63" fmla="*/ 3063652 w 3084902"/>
              <a:gd name="connsiteY4-64" fmla="*/ 1685161 h 3084901"/>
              <a:gd name="connsiteX5-65" fmla="*/ 1685182 w 3084902"/>
              <a:gd name="connsiteY5-66" fmla="*/ 3063631 h 3084901"/>
              <a:gd name="connsiteX6-67" fmla="*/ 1433716 w 3084902"/>
              <a:gd name="connsiteY6-68" fmla="*/ 3063651 h 3084901"/>
              <a:gd name="connsiteX7-69" fmla="*/ 55246 w 3084902"/>
              <a:gd name="connsiteY7-70" fmla="*/ 1685181 h 3084901"/>
              <a:gd name="connsiteX8-71" fmla="*/ 55226 w 3084902"/>
              <a:gd name="connsiteY8-72" fmla="*/ 1433715 h 3084901"/>
              <a:gd name="connsiteX0-73" fmla="*/ 55226 w 3084902"/>
              <a:gd name="connsiteY0-74" fmla="*/ 1433715 h 3084901"/>
              <a:gd name="connsiteX1-75" fmla="*/ 1433696 w 3084902"/>
              <a:gd name="connsiteY1-76" fmla="*/ 55245 h 3084901"/>
              <a:gd name="connsiteX2-77" fmla="*/ 1685162 w 3084902"/>
              <a:gd name="connsiteY2-78" fmla="*/ 55225 h 3084901"/>
              <a:gd name="connsiteX3-79" fmla="*/ 3063632 w 3084902"/>
              <a:gd name="connsiteY3-80" fmla="*/ 1433695 h 3084901"/>
              <a:gd name="connsiteX4-81" fmla="*/ 3063652 w 3084902"/>
              <a:gd name="connsiteY4-82" fmla="*/ 1685161 h 3084901"/>
              <a:gd name="connsiteX5-83" fmla="*/ 1685182 w 3084902"/>
              <a:gd name="connsiteY5-84" fmla="*/ 3063631 h 3084901"/>
              <a:gd name="connsiteX6-85" fmla="*/ 1433716 w 3084902"/>
              <a:gd name="connsiteY6-86" fmla="*/ 3063651 h 3084901"/>
              <a:gd name="connsiteX7-87" fmla="*/ 55246 w 3084902"/>
              <a:gd name="connsiteY7-88" fmla="*/ 1685181 h 3084901"/>
              <a:gd name="connsiteX8-89" fmla="*/ 55226 w 3084902"/>
              <a:gd name="connsiteY8-90" fmla="*/ 1433715 h 3084901"/>
              <a:gd name="connsiteX0-91" fmla="*/ 55226 w 3084893"/>
              <a:gd name="connsiteY0-92" fmla="*/ 1433715 h 3084901"/>
              <a:gd name="connsiteX1-93" fmla="*/ 1433696 w 3084893"/>
              <a:gd name="connsiteY1-94" fmla="*/ 55245 h 3084901"/>
              <a:gd name="connsiteX2-95" fmla="*/ 1685162 w 3084893"/>
              <a:gd name="connsiteY2-96" fmla="*/ 55225 h 3084901"/>
              <a:gd name="connsiteX3-97" fmla="*/ 3063632 w 3084893"/>
              <a:gd name="connsiteY3-98" fmla="*/ 1433695 h 3084901"/>
              <a:gd name="connsiteX4-99" fmla="*/ 3063652 w 3084893"/>
              <a:gd name="connsiteY4-100" fmla="*/ 1685161 h 3084901"/>
              <a:gd name="connsiteX5-101" fmla="*/ 1685182 w 3084893"/>
              <a:gd name="connsiteY5-102" fmla="*/ 3063631 h 3084901"/>
              <a:gd name="connsiteX6-103" fmla="*/ 1433716 w 3084893"/>
              <a:gd name="connsiteY6-104" fmla="*/ 3063651 h 3084901"/>
              <a:gd name="connsiteX7-105" fmla="*/ 55246 w 3084893"/>
              <a:gd name="connsiteY7-106" fmla="*/ 1685181 h 3084901"/>
              <a:gd name="connsiteX8-107" fmla="*/ 55226 w 3084893"/>
              <a:gd name="connsiteY8-108" fmla="*/ 1433715 h 3084901"/>
              <a:gd name="connsiteX0-109" fmla="*/ 55226 w 3118876"/>
              <a:gd name="connsiteY0-110" fmla="*/ 1433715 h 3084901"/>
              <a:gd name="connsiteX1-111" fmla="*/ 1433696 w 3118876"/>
              <a:gd name="connsiteY1-112" fmla="*/ 55245 h 3084901"/>
              <a:gd name="connsiteX2-113" fmla="*/ 1685162 w 3118876"/>
              <a:gd name="connsiteY2-114" fmla="*/ 55225 h 3084901"/>
              <a:gd name="connsiteX3-115" fmla="*/ 3063632 w 3118876"/>
              <a:gd name="connsiteY3-116" fmla="*/ 1433695 h 3084901"/>
              <a:gd name="connsiteX4-117" fmla="*/ 3063652 w 3118876"/>
              <a:gd name="connsiteY4-118" fmla="*/ 1685161 h 3084901"/>
              <a:gd name="connsiteX5-119" fmla="*/ 1685182 w 3118876"/>
              <a:gd name="connsiteY5-120" fmla="*/ 3063631 h 3084901"/>
              <a:gd name="connsiteX6-121" fmla="*/ 1433716 w 3118876"/>
              <a:gd name="connsiteY6-122" fmla="*/ 3063651 h 3084901"/>
              <a:gd name="connsiteX7-123" fmla="*/ 55246 w 3118876"/>
              <a:gd name="connsiteY7-124" fmla="*/ 1685181 h 3084901"/>
              <a:gd name="connsiteX8-125" fmla="*/ 55226 w 3118876"/>
              <a:gd name="connsiteY8-126" fmla="*/ 1433715 h 3084901"/>
              <a:gd name="connsiteX0-127" fmla="*/ 55226 w 3118876"/>
              <a:gd name="connsiteY0-128" fmla="*/ 1433715 h 3084901"/>
              <a:gd name="connsiteX1-129" fmla="*/ 1433696 w 3118876"/>
              <a:gd name="connsiteY1-130" fmla="*/ 55245 h 3084901"/>
              <a:gd name="connsiteX2-131" fmla="*/ 1685162 w 3118876"/>
              <a:gd name="connsiteY2-132" fmla="*/ 55225 h 3084901"/>
              <a:gd name="connsiteX3-133" fmla="*/ 3063632 w 3118876"/>
              <a:gd name="connsiteY3-134" fmla="*/ 1433695 h 3084901"/>
              <a:gd name="connsiteX4-135" fmla="*/ 3063652 w 3118876"/>
              <a:gd name="connsiteY4-136" fmla="*/ 1685161 h 3084901"/>
              <a:gd name="connsiteX5-137" fmla="*/ 1685182 w 3118876"/>
              <a:gd name="connsiteY5-138" fmla="*/ 3063631 h 3084901"/>
              <a:gd name="connsiteX6-139" fmla="*/ 1433716 w 3118876"/>
              <a:gd name="connsiteY6-140" fmla="*/ 3063651 h 3084901"/>
              <a:gd name="connsiteX7-141" fmla="*/ 55246 w 3118876"/>
              <a:gd name="connsiteY7-142" fmla="*/ 1685181 h 3084901"/>
              <a:gd name="connsiteX8-143" fmla="*/ 55226 w 3118876"/>
              <a:gd name="connsiteY8-144" fmla="*/ 1433715 h 3084901"/>
              <a:gd name="connsiteX0-145" fmla="*/ 55226 w 3118876"/>
              <a:gd name="connsiteY0-146" fmla="*/ 1433715 h 3084901"/>
              <a:gd name="connsiteX1-147" fmla="*/ 1433696 w 3118876"/>
              <a:gd name="connsiteY1-148" fmla="*/ 55245 h 3084901"/>
              <a:gd name="connsiteX2-149" fmla="*/ 1685162 w 3118876"/>
              <a:gd name="connsiteY2-150" fmla="*/ 55225 h 3084901"/>
              <a:gd name="connsiteX3-151" fmla="*/ 3063632 w 3118876"/>
              <a:gd name="connsiteY3-152" fmla="*/ 1433695 h 3084901"/>
              <a:gd name="connsiteX4-153" fmla="*/ 3063652 w 3118876"/>
              <a:gd name="connsiteY4-154" fmla="*/ 1685161 h 3084901"/>
              <a:gd name="connsiteX5-155" fmla="*/ 1685182 w 3118876"/>
              <a:gd name="connsiteY5-156" fmla="*/ 3063631 h 3084901"/>
              <a:gd name="connsiteX6-157" fmla="*/ 1433716 w 3118876"/>
              <a:gd name="connsiteY6-158" fmla="*/ 3063651 h 3084901"/>
              <a:gd name="connsiteX7-159" fmla="*/ 55246 w 3118876"/>
              <a:gd name="connsiteY7-160" fmla="*/ 1685181 h 3084901"/>
              <a:gd name="connsiteX8-161" fmla="*/ 55226 w 3118876"/>
              <a:gd name="connsiteY8-162" fmla="*/ 1433715 h 3084901"/>
              <a:gd name="connsiteX0-163" fmla="*/ 55226 w 3118876"/>
              <a:gd name="connsiteY0-164" fmla="*/ 1433715 h 3084893"/>
              <a:gd name="connsiteX1-165" fmla="*/ 1433696 w 3118876"/>
              <a:gd name="connsiteY1-166" fmla="*/ 55245 h 3084893"/>
              <a:gd name="connsiteX2-167" fmla="*/ 1685162 w 3118876"/>
              <a:gd name="connsiteY2-168" fmla="*/ 55225 h 3084893"/>
              <a:gd name="connsiteX3-169" fmla="*/ 3063632 w 3118876"/>
              <a:gd name="connsiteY3-170" fmla="*/ 1433695 h 3084893"/>
              <a:gd name="connsiteX4-171" fmla="*/ 3063652 w 3118876"/>
              <a:gd name="connsiteY4-172" fmla="*/ 1685161 h 3084893"/>
              <a:gd name="connsiteX5-173" fmla="*/ 1685182 w 3118876"/>
              <a:gd name="connsiteY5-174" fmla="*/ 3063631 h 3084893"/>
              <a:gd name="connsiteX6-175" fmla="*/ 1433716 w 3118876"/>
              <a:gd name="connsiteY6-176" fmla="*/ 3063651 h 3084893"/>
              <a:gd name="connsiteX7-177" fmla="*/ 55246 w 3118876"/>
              <a:gd name="connsiteY7-178" fmla="*/ 1685181 h 3084893"/>
              <a:gd name="connsiteX8-179" fmla="*/ 55226 w 3118876"/>
              <a:gd name="connsiteY8-180" fmla="*/ 1433715 h 3084893"/>
              <a:gd name="connsiteX0-181" fmla="*/ 55226 w 3118876"/>
              <a:gd name="connsiteY0-182" fmla="*/ 1433715 h 3118876"/>
              <a:gd name="connsiteX1-183" fmla="*/ 1433696 w 3118876"/>
              <a:gd name="connsiteY1-184" fmla="*/ 55245 h 3118876"/>
              <a:gd name="connsiteX2-185" fmla="*/ 1685162 w 3118876"/>
              <a:gd name="connsiteY2-186" fmla="*/ 55225 h 3118876"/>
              <a:gd name="connsiteX3-187" fmla="*/ 3063632 w 3118876"/>
              <a:gd name="connsiteY3-188" fmla="*/ 1433695 h 3118876"/>
              <a:gd name="connsiteX4-189" fmla="*/ 3063652 w 3118876"/>
              <a:gd name="connsiteY4-190" fmla="*/ 1685161 h 3118876"/>
              <a:gd name="connsiteX5-191" fmla="*/ 1685182 w 3118876"/>
              <a:gd name="connsiteY5-192" fmla="*/ 3063631 h 3118876"/>
              <a:gd name="connsiteX6-193" fmla="*/ 1433716 w 3118876"/>
              <a:gd name="connsiteY6-194" fmla="*/ 3063651 h 3118876"/>
              <a:gd name="connsiteX7-195" fmla="*/ 55246 w 3118876"/>
              <a:gd name="connsiteY7-196" fmla="*/ 1685181 h 3118876"/>
              <a:gd name="connsiteX8-197" fmla="*/ 55226 w 3118876"/>
              <a:gd name="connsiteY8-198" fmla="*/ 1433715 h 3118876"/>
              <a:gd name="connsiteX0-199" fmla="*/ 55226 w 3118876"/>
              <a:gd name="connsiteY0-200" fmla="*/ 1433715 h 3118876"/>
              <a:gd name="connsiteX1-201" fmla="*/ 1433696 w 3118876"/>
              <a:gd name="connsiteY1-202" fmla="*/ 55245 h 3118876"/>
              <a:gd name="connsiteX2-203" fmla="*/ 1685162 w 3118876"/>
              <a:gd name="connsiteY2-204" fmla="*/ 55225 h 3118876"/>
              <a:gd name="connsiteX3-205" fmla="*/ 3063632 w 3118876"/>
              <a:gd name="connsiteY3-206" fmla="*/ 1433695 h 3118876"/>
              <a:gd name="connsiteX4-207" fmla="*/ 3063652 w 3118876"/>
              <a:gd name="connsiteY4-208" fmla="*/ 1685161 h 3118876"/>
              <a:gd name="connsiteX5-209" fmla="*/ 1685182 w 3118876"/>
              <a:gd name="connsiteY5-210" fmla="*/ 3063631 h 3118876"/>
              <a:gd name="connsiteX6-211" fmla="*/ 1433716 w 3118876"/>
              <a:gd name="connsiteY6-212" fmla="*/ 3063651 h 3118876"/>
              <a:gd name="connsiteX7-213" fmla="*/ 55246 w 3118876"/>
              <a:gd name="connsiteY7-214" fmla="*/ 1685181 h 3118876"/>
              <a:gd name="connsiteX8-215" fmla="*/ 55226 w 3118876"/>
              <a:gd name="connsiteY8-216" fmla="*/ 1433715 h 3118876"/>
              <a:gd name="connsiteX0-217" fmla="*/ 55226 w 3118876"/>
              <a:gd name="connsiteY0-218" fmla="*/ 1433715 h 3118876"/>
              <a:gd name="connsiteX1-219" fmla="*/ 1433696 w 3118876"/>
              <a:gd name="connsiteY1-220" fmla="*/ 55245 h 3118876"/>
              <a:gd name="connsiteX2-221" fmla="*/ 1685162 w 3118876"/>
              <a:gd name="connsiteY2-222" fmla="*/ 55225 h 3118876"/>
              <a:gd name="connsiteX3-223" fmla="*/ 3063632 w 3118876"/>
              <a:gd name="connsiteY3-224" fmla="*/ 1433695 h 3118876"/>
              <a:gd name="connsiteX4-225" fmla="*/ 3063652 w 3118876"/>
              <a:gd name="connsiteY4-226" fmla="*/ 1685161 h 3118876"/>
              <a:gd name="connsiteX5-227" fmla="*/ 1685182 w 3118876"/>
              <a:gd name="connsiteY5-228" fmla="*/ 3063631 h 3118876"/>
              <a:gd name="connsiteX6-229" fmla="*/ 1433716 w 3118876"/>
              <a:gd name="connsiteY6-230" fmla="*/ 3063651 h 3118876"/>
              <a:gd name="connsiteX7-231" fmla="*/ 55246 w 3118876"/>
              <a:gd name="connsiteY7-232" fmla="*/ 1685181 h 3118876"/>
              <a:gd name="connsiteX8-233" fmla="*/ 55226 w 3118876"/>
              <a:gd name="connsiteY8-234" fmla="*/ 1433715 h 3118876"/>
              <a:gd name="connsiteX0-235" fmla="*/ 55226 w 3118876"/>
              <a:gd name="connsiteY0-236" fmla="*/ 1433715 h 3118876"/>
              <a:gd name="connsiteX1-237" fmla="*/ 1433696 w 3118876"/>
              <a:gd name="connsiteY1-238" fmla="*/ 55245 h 3118876"/>
              <a:gd name="connsiteX2-239" fmla="*/ 1685162 w 3118876"/>
              <a:gd name="connsiteY2-240" fmla="*/ 55225 h 3118876"/>
              <a:gd name="connsiteX3-241" fmla="*/ 3063632 w 3118876"/>
              <a:gd name="connsiteY3-242" fmla="*/ 1433695 h 3118876"/>
              <a:gd name="connsiteX4-243" fmla="*/ 3063652 w 3118876"/>
              <a:gd name="connsiteY4-244" fmla="*/ 1685161 h 3118876"/>
              <a:gd name="connsiteX5-245" fmla="*/ 1685182 w 3118876"/>
              <a:gd name="connsiteY5-246" fmla="*/ 3063631 h 3118876"/>
              <a:gd name="connsiteX6-247" fmla="*/ 1433716 w 3118876"/>
              <a:gd name="connsiteY6-248" fmla="*/ 3063651 h 3118876"/>
              <a:gd name="connsiteX7-249" fmla="*/ 55246 w 3118876"/>
              <a:gd name="connsiteY7-250" fmla="*/ 1685181 h 3118876"/>
              <a:gd name="connsiteX8-251" fmla="*/ 55226 w 3118876"/>
              <a:gd name="connsiteY8-252" fmla="*/ 1433715 h 31188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118876" h="3118876">
                <a:moveTo>
                  <a:pt x="55226" y="1433715"/>
                </a:moveTo>
                <a:cubicBezTo>
                  <a:pt x="128873" y="1360068"/>
                  <a:pt x="1360048" y="128892"/>
                  <a:pt x="1433696" y="55245"/>
                </a:cubicBezTo>
                <a:cubicBezTo>
                  <a:pt x="1507342" y="-18402"/>
                  <a:pt x="1611514" y="-18422"/>
                  <a:pt x="1685162" y="55225"/>
                </a:cubicBezTo>
                <a:cubicBezTo>
                  <a:pt x="1758808" y="128872"/>
                  <a:pt x="2989984" y="1360048"/>
                  <a:pt x="3063632" y="1433695"/>
                </a:cubicBezTo>
                <a:cubicBezTo>
                  <a:pt x="3137278" y="1507342"/>
                  <a:pt x="3137299" y="1611514"/>
                  <a:pt x="3063652" y="1685161"/>
                </a:cubicBezTo>
                <a:cubicBezTo>
                  <a:pt x="2990003" y="1758808"/>
                  <a:pt x="1758828" y="2989984"/>
                  <a:pt x="1685182" y="3063631"/>
                </a:cubicBezTo>
                <a:cubicBezTo>
                  <a:pt x="1611534" y="3137278"/>
                  <a:pt x="1507362" y="3137298"/>
                  <a:pt x="1433716" y="3063651"/>
                </a:cubicBezTo>
                <a:cubicBezTo>
                  <a:pt x="1360068" y="2990003"/>
                  <a:pt x="128892" y="1758827"/>
                  <a:pt x="55246" y="1685181"/>
                </a:cubicBezTo>
                <a:cubicBezTo>
                  <a:pt x="-18402" y="1611533"/>
                  <a:pt x="-18421" y="1507362"/>
                  <a:pt x="55226" y="1433715"/>
                </a:cubicBezTo>
                <a:close/>
              </a:path>
            </a:pathLst>
          </a:custGeom>
          <a:solidFill>
            <a:schemeClr val="accent1">
              <a:alpha val="5000"/>
            </a:schemeClr>
          </a:solidFill>
          <a:ln w="3175">
            <a:noFill/>
          </a:ln>
          <a:effectLst/>
        </p:spPr>
        <p:style>
          <a:lnRef idx="2">
            <a:schemeClr val="accent1">
              <a:lumMod val="75000"/>
            </a:schemeClr>
          </a:lnRef>
          <a:fillRef idx="1">
            <a:schemeClr val="accent1"/>
          </a:fillRef>
          <a:effectRef idx="0">
            <a:srgbClr val="FFFFFF"/>
          </a:effectRef>
          <a:fontRef idx="minor">
            <a:schemeClr val="lt1"/>
          </a:fontRef>
        </p:style>
        <p:txBody>
          <a:bodyPr>
            <a:noAutofit/>
          </a:bodyPr>
          <a:p>
            <a:endParaRPr lang="zh-CN" altLang="en-US">
              <a:solidFill>
                <a:schemeClr val="lt1"/>
              </a:solidFill>
              <a:latin typeface="+mn-ea"/>
            </a:endParaRPr>
          </a:p>
        </p:txBody>
      </p:sp>
      <p:sp>
        <p:nvSpPr>
          <p:cNvPr id="65" name="对象1"/>
          <p:cNvSpPr/>
          <p:nvPr>
            <p:custDataLst>
              <p:tags r:id="rId3"/>
            </p:custDataLst>
          </p:nvPr>
        </p:nvSpPr>
        <p:spPr>
          <a:xfrm flipH="1">
            <a:off x="725805" y="2098675"/>
            <a:ext cx="4911090" cy="3691255"/>
          </a:xfrm>
          <a:custGeom>
            <a:avLst/>
            <a:gdLst/>
            <a:ahLst/>
            <a:cxnLst/>
            <a:rect l="l" t="t" r="r" b="b"/>
            <a:pathLst>
              <a:path w="3950208" h="1399032">
                <a:moveTo>
                  <a:pt x="420624" y="54864"/>
                </a:moveTo>
                <a:cubicBezTo>
                  <a:pt x="438912" y="18288"/>
                  <a:pt x="484632" y="0"/>
                  <a:pt x="521208" y="0"/>
                </a:cubicBezTo>
                <a:lnTo>
                  <a:pt x="3950208" y="0"/>
                </a:lnTo>
                <a:lnTo>
                  <a:pt x="3950208" y="1399032"/>
                </a:lnTo>
                <a:lnTo>
                  <a:pt x="521208" y="1399032"/>
                </a:lnTo>
                <a:cubicBezTo>
                  <a:pt x="484632" y="1399032"/>
                  <a:pt x="438912" y="1380744"/>
                  <a:pt x="420624" y="1344168"/>
                </a:cubicBezTo>
                <a:lnTo>
                  <a:pt x="18288" y="768096"/>
                </a:lnTo>
                <a:cubicBezTo>
                  <a:pt x="-9144" y="731520"/>
                  <a:pt x="-9144" y="667512"/>
                  <a:pt x="18288" y="621792"/>
                </a:cubicBezTo>
                <a:lnTo>
                  <a:pt x="420624" y="54864"/>
                </a:lnTo>
              </a:path>
            </a:pathLst>
          </a:custGeom>
          <a:noFill/>
          <a:ln w="12700">
            <a:gradFill>
              <a:gsLst>
                <a:gs pos="0">
                  <a:schemeClr val="accent1">
                    <a:lumMod val="40000"/>
                    <a:lumOff val="60000"/>
                    <a:alpha val="60000"/>
                  </a:schemeClr>
                </a:gs>
                <a:gs pos="100000">
                  <a:schemeClr val="accent1">
                    <a:lumMod val="20000"/>
                    <a:lumOff val="80000"/>
                    <a:alpha val="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324000" tIns="0" rIns="648000" numCol="1" spcCol="0" rtlCol="0" fromWordArt="0" anchor="ctr" anchorCtr="1" forceAA="0" compatLnSpc="1">
            <a:noAutofit/>
          </a:bodyPr>
          <a:p>
            <a:pPr indent="0" algn="l" fontAlgn="auto">
              <a:lnSpc>
                <a:spcPct val="200000"/>
              </a:lnSpc>
              <a:spcBef>
                <a:spcPct val="0"/>
              </a:spcBef>
              <a:spcAft>
                <a:spcPct val="0"/>
              </a:spcAft>
            </a:pPr>
            <a:r>
              <a:rPr lang="zh-CN" altLang="zh-CN" sz="1600" b="1" dirty="0">
                <a:solidFill>
                  <a:schemeClr val="accent1"/>
                </a:solidFill>
                <a:effectLst/>
                <a:latin typeface="+mn-ea"/>
                <a:cs typeface="+mn-ea"/>
                <a:sym typeface="+mn-ea"/>
              </a:rPr>
              <a:t>组织取得竞争胜利的影响</a:t>
            </a:r>
            <a:endParaRPr lang="zh-CN" altLang="zh-CN" sz="1600" b="1" dirty="0">
              <a:solidFill>
                <a:schemeClr val="accent1"/>
              </a:solidFill>
              <a:effectLst/>
              <a:latin typeface="+mn-ea"/>
              <a:cs typeface="+mn-ea"/>
              <a:sym typeface="+mn-ea"/>
            </a:endParaRPr>
          </a:p>
          <a:p>
            <a:pPr indent="0" algn="l" fontAlgn="auto">
              <a:lnSpc>
                <a:spcPct val="20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chemeClr val="tx1">
                    <a:lumMod val="85000"/>
                    <a:lumOff val="15000"/>
                  </a:schemeClr>
                </a:solidFill>
                <a:latin typeface="+mn-ea"/>
                <a:cs typeface="+mn-ea"/>
                <a:sym typeface="+mn-ea"/>
              </a:rPr>
              <a:t>加强团结，提高忠诚度，提升凝聚力。</a:t>
            </a:r>
            <a:endParaRPr lang="zh-CN" altLang="en-US" sz="1600" dirty="0">
              <a:ln>
                <a:noFill/>
                <a:prstDash val="sysDot"/>
              </a:ln>
              <a:solidFill>
                <a:schemeClr val="tx1">
                  <a:lumMod val="85000"/>
                  <a:lumOff val="15000"/>
                </a:schemeClr>
              </a:solidFill>
              <a:latin typeface="+mn-ea"/>
              <a:cs typeface="+mn-ea"/>
              <a:sym typeface="+mn-ea"/>
            </a:endParaRPr>
          </a:p>
          <a:p>
            <a:pPr indent="0" algn="l" fontAlgn="auto">
              <a:lnSpc>
                <a:spcPct val="20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chemeClr val="tx1">
                    <a:lumMod val="85000"/>
                    <a:lumOff val="15000"/>
                  </a:schemeClr>
                </a:solidFill>
                <a:latin typeface="+mn-ea"/>
                <a:cs typeface="+mn-ea"/>
                <a:sym typeface="+mn-ea"/>
              </a:rPr>
              <a:t>缓解内部紧张氛围，也可能</a:t>
            </a:r>
            <a:r>
              <a:rPr lang="zh-CN" altLang="en-US" sz="1600" dirty="0">
                <a:ln>
                  <a:noFill/>
                  <a:prstDash val="sysDot"/>
                </a:ln>
                <a:solidFill>
                  <a:schemeClr val="tx1">
                    <a:lumMod val="85000"/>
                    <a:lumOff val="15000"/>
                  </a:schemeClr>
                </a:solidFill>
                <a:latin typeface="+mn-ea"/>
                <a:cs typeface="+mn-ea"/>
                <a:sym typeface="+mn-ea"/>
              </a:rPr>
              <a:t>使骄傲自满。</a:t>
            </a:r>
            <a:endParaRPr lang="zh-CN" altLang="en-US" sz="1600" dirty="0">
              <a:ln>
                <a:noFill/>
                <a:prstDash val="sysDot"/>
              </a:ln>
              <a:solidFill>
                <a:schemeClr val="tx1">
                  <a:lumMod val="85000"/>
                  <a:lumOff val="15000"/>
                </a:schemeClr>
              </a:solidFill>
              <a:latin typeface="+mn-ea"/>
              <a:cs typeface="+mn-ea"/>
              <a:sym typeface="+mn-ea"/>
            </a:endParaRPr>
          </a:p>
          <a:p>
            <a:pPr indent="0" algn="l" fontAlgn="auto">
              <a:lnSpc>
                <a:spcPct val="20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chemeClr val="tx1">
                    <a:lumMod val="85000"/>
                    <a:lumOff val="15000"/>
                  </a:schemeClr>
                </a:solidFill>
                <a:latin typeface="+mn-ea"/>
                <a:cs typeface="+mn-ea"/>
                <a:sym typeface="+mn-ea"/>
              </a:rPr>
              <a:t>内部协作加强，更关注心理需求，但对完成任务的关注降低。</a:t>
            </a:r>
            <a:endParaRPr lang="zh-CN" altLang="en-US" sz="1600" dirty="0">
              <a:ln>
                <a:noFill/>
                <a:prstDash val="sysDot"/>
              </a:ln>
              <a:solidFill>
                <a:schemeClr val="tx1">
                  <a:lumMod val="85000"/>
                  <a:lumOff val="15000"/>
                </a:schemeClr>
              </a:solidFill>
              <a:latin typeface="+mn-ea"/>
              <a:cs typeface="+mn-ea"/>
              <a:sym typeface="+mn-ea"/>
            </a:endParaRPr>
          </a:p>
          <a:p>
            <a:pPr indent="0" algn="l" fontAlgn="auto">
              <a:lnSpc>
                <a:spcPct val="20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chemeClr val="tx1">
                    <a:lumMod val="85000"/>
                    <a:lumOff val="15000"/>
                  </a:schemeClr>
                </a:solidFill>
                <a:latin typeface="+mn-ea"/>
                <a:cs typeface="+mn-ea"/>
                <a:sym typeface="+mn-ea"/>
              </a:rPr>
              <a:t>感到满意和舒适，容易缺少改进动力</a:t>
            </a:r>
            <a:r>
              <a:rPr lang="zh-CN" altLang="en-US" sz="1600" dirty="0">
                <a:ln>
                  <a:noFill/>
                  <a:prstDash val="sysDot"/>
                </a:ln>
                <a:solidFill>
                  <a:schemeClr val="tx1">
                    <a:lumMod val="85000"/>
                    <a:lumOff val="15000"/>
                  </a:schemeClr>
                </a:solidFill>
                <a:latin typeface="+mn-ea"/>
                <a:cs typeface="+mn-ea"/>
                <a:sym typeface="+mn-ea"/>
              </a:rPr>
              <a:t>。</a:t>
            </a:r>
            <a:endParaRPr lang="zh-CN" altLang="en-US" sz="1600" dirty="0">
              <a:ln>
                <a:noFill/>
                <a:prstDash val="sysDot"/>
              </a:ln>
              <a:solidFill>
                <a:schemeClr val="tx1">
                  <a:lumMod val="85000"/>
                  <a:lumOff val="15000"/>
                </a:schemeClr>
              </a:solidFill>
              <a:latin typeface="+mn-ea"/>
              <a:cs typeface="+mn-ea"/>
              <a:sym typeface="+mn-ea"/>
            </a:endParaRPr>
          </a:p>
        </p:txBody>
      </p:sp>
      <p:sp>
        <p:nvSpPr>
          <p:cNvPr id="71" name="对象4"/>
          <p:cNvSpPr/>
          <p:nvPr>
            <p:custDataLst>
              <p:tags r:id="rId4"/>
            </p:custDataLst>
          </p:nvPr>
        </p:nvSpPr>
        <p:spPr>
          <a:xfrm flipH="1">
            <a:off x="8276590" y="1823085"/>
            <a:ext cx="3379470" cy="3630930"/>
          </a:xfrm>
          <a:custGeom>
            <a:avLst/>
            <a:gdLst/>
            <a:ahLst/>
            <a:cxnLst/>
            <a:rect l="l" t="t" r="r" b="b"/>
            <a:pathLst>
              <a:path w="3950208" h="1399032">
                <a:moveTo>
                  <a:pt x="3529584" y="54864"/>
                </a:moveTo>
                <a:cubicBezTo>
                  <a:pt x="3502152" y="18288"/>
                  <a:pt x="3465576" y="0"/>
                  <a:pt x="3429000" y="0"/>
                </a:cubicBezTo>
                <a:lnTo>
                  <a:pt x="0" y="0"/>
                </a:lnTo>
                <a:lnTo>
                  <a:pt x="0" y="1399032"/>
                </a:lnTo>
                <a:lnTo>
                  <a:pt x="3429000" y="1399032"/>
                </a:lnTo>
                <a:cubicBezTo>
                  <a:pt x="3465576" y="1399032"/>
                  <a:pt x="3502152" y="1380744"/>
                  <a:pt x="3529584" y="1344168"/>
                </a:cubicBezTo>
                <a:lnTo>
                  <a:pt x="3922776" y="768096"/>
                </a:lnTo>
                <a:cubicBezTo>
                  <a:pt x="3959352" y="731520"/>
                  <a:pt x="3959352" y="667512"/>
                  <a:pt x="3922776" y="621792"/>
                </a:cubicBezTo>
                <a:lnTo>
                  <a:pt x="3529584" y="54864"/>
                </a:lnTo>
              </a:path>
            </a:pathLst>
          </a:custGeom>
          <a:noFill/>
          <a:ln w="12700">
            <a:gradFill>
              <a:gsLst>
                <a:gs pos="0">
                  <a:schemeClr val="accent2">
                    <a:lumMod val="40000"/>
                    <a:lumOff val="60000"/>
                    <a:alpha val="60000"/>
                  </a:schemeClr>
                </a:gs>
                <a:gs pos="100000">
                  <a:schemeClr val="accent2">
                    <a:lumMod val="20000"/>
                    <a:lumOff val="80000"/>
                    <a:alpha val="0"/>
                  </a:schemeClr>
                </a:gs>
              </a:gsLst>
              <a:lin ang="1080000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648000" tIns="0" rIns="323850" numCol="1" spcCol="0" rtlCol="0" fromWordArt="0" anchor="ctr" anchorCtr="1" forceAA="0" compatLnSpc="1">
            <a:noAutofit/>
          </a:bodyPr>
          <a:p>
            <a:pPr indent="0" fontAlgn="auto">
              <a:lnSpc>
                <a:spcPct val="150000"/>
              </a:lnSpc>
              <a:spcBef>
                <a:spcPct val="0"/>
              </a:spcBef>
              <a:spcAft>
                <a:spcPct val="0"/>
              </a:spcAft>
            </a:pPr>
            <a:endParaRPr lang="en-US" altLang="zh-CN" sz="1300">
              <a:ln>
                <a:noFill/>
                <a:prstDash val="sysDot"/>
              </a:ln>
              <a:solidFill>
                <a:schemeClr val="tx1">
                  <a:lumMod val="85000"/>
                  <a:lumOff val="15000"/>
                </a:schemeClr>
              </a:solidFill>
              <a:latin typeface="+mn-ea"/>
              <a:cs typeface="+mn-ea"/>
              <a:sym typeface="+mn-ea"/>
            </a:endParaRPr>
          </a:p>
          <a:p>
            <a:pPr algn="l" fontAlgn="auto">
              <a:lnSpc>
                <a:spcPct val="200000"/>
              </a:lnSpc>
              <a:buClrTx/>
              <a:buSzTx/>
              <a:buNone/>
            </a:pPr>
            <a:r>
              <a:rPr lang="zh-CN" altLang="zh-CN" sz="1600" dirty="0">
                <a:solidFill>
                  <a:schemeClr val="accent1"/>
                </a:solidFill>
                <a:effectLst/>
                <a:latin typeface="+mn-ea"/>
                <a:cs typeface="+mn-ea"/>
                <a:sym typeface="+mn-ea"/>
              </a:rPr>
              <a:t>组织遭到竞争失败的影响</a:t>
            </a:r>
            <a:endParaRPr lang="zh-CN" altLang="zh-CN" sz="1600" dirty="0">
              <a:solidFill>
                <a:schemeClr val="accent1"/>
              </a:solidFill>
              <a:effectLst/>
              <a:latin typeface="+mn-ea"/>
              <a:cs typeface="+mn-ea"/>
              <a:sym typeface="+mn-ea"/>
            </a:endParaRPr>
          </a:p>
          <a:p>
            <a:pPr algn="l" fontAlgn="auto">
              <a:lnSpc>
                <a:spcPct val="200000"/>
              </a:lnSpc>
              <a:buClrTx/>
              <a:buSzTx/>
              <a:buNone/>
            </a:pPr>
            <a:r>
              <a:rPr lang="zh-CN" altLang="zh-CN" sz="1600" dirty="0">
                <a:solidFill>
                  <a:schemeClr val="tx1"/>
                </a:solidFill>
                <a:effectLst/>
                <a:latin typeface="+mn-ea"/>
                <a:cs typeface="+mn-ea"/>
                <a:sym typeface="+mn-ea"/>
              </a:rPr>
              <a:t>·形成认识偏见。</a:t>
            </a:r>
            <a:endParaRPr lang="zh-CN" altLang="zh-CN" sz="1600" dirty="0">
              <a:solidFill>
                <a:schemeClr val="tx1"/>
              </a:solidFill>
              <a:effectLst/>
              <a:latin typeface="+mn-ea"/>
              <a:cs typeface="+mn-ea"/>
              <a:sym typeface="+mn-ea"/>
            </a:endParaRPr>
          </a:p>
          <a:p>
            <a:pPr algn="l" fontAlgn="auto">
              <a:lnSpc>
                <a:spcPct val="200000"/>
              </a:lnSpc>
              <a:buClrTx/>
              <a:buSzTx/>
              <a:buNone/>
            </a:pPr>
            <a:r>
              <a:rPr lang="zh-CN" altLang="zh-CN" sz="1600" dirty="0">
                <a:solidFill>
                  <a:schemeClr val="tx1"/>
                </a:solidFill>
                <a:effectLst/>
                <a:latin typeface="+mn-ea"/>
                <a:cs typeface="+mn-ea"/>
                <a:sym typeface="+mn-ea"/>
              </a:rPr>
              <a:t>·出现混乱甚至解散。</a:t>
            </a:r>
            <a:endParaRPr lang="zh-CN" altLang="zh-CN" sz="1600" dirty="0">
              <a:solidFill>
                <a:schemeClr val="tx1"/>
              </a:solidFill>
              <a:effectLst/>
              <a:latin typeface="+mn-ea"/>
              <a:cs typeface="+mn-ea"/>
              <a:sym typeface="+mn-ea"/>
            </a:endParaRPr>
          </a:p>
          <a:p>
            <a:pPr algn="l" fontAlgn="auto">
              <a:lnSpc>
                <a:spcPct val="200000"/>
              </a:lnSpc>
              <a:buClrTx/>
              <a:buSzTx/>
              <a:buNone/>
            </a:pPr>
            <a:r>
              <a:rPr lang="zh-CN" altLang="zh-CN" sz="1600" dirty="0">
                <a:solidFill>
                  <a:schemeClr val="tx1"/>
                </a:solidFill>
                <a:effectLst/>
                <a:latin typeface="+mn-ea"/>
                <a:cs typeface="+mn-ea"/>
                <a:sym typeface="+mn-ea"/>
              </a:rPr>
              <a:t>·激发斗志。</a:t>
            </a:r>
            <a:endParaRPr lang="zh-CN" altLang="zh-CN" sz="1600" dirty="0">
              <a:solidFill>
                <a:schemeClr val="tx1"/>
              </a:solidFill>
              <a:effectLst/>
              <a:latin typeface="+mn-ea"/>
              <a:cs typeface="+mn-ea"/>
              <a:sym typeface="+mn-ea"/>
            </a:endParaRPr>
          </a:p>
          <a:p>
            <a:pPr algn="l" fontAlgn="auto">
              <a:lnSpc>
                <a:spcPct val="200000"/>
              </a:lnSpc>
              <a:buClrTx/>
              <a:buSzTx/>
              <a:buNone/>
            </a:pPr>
            <a:r>
              <a:rPr lang="zh-CN" altLang="zh-CN" sz="1600" dirty="0">
                <a:solidFill>
                  <a:schemeClr val="tx1"/>
                </a:solidFill>
                <a:effectLst/>
                <a:latin typeface="+mn-ea"/>
                <a:cs typeface="+mn-ea"/>
                <a:sym typeface="+mn-ea"/>
              </a:rPr>
              <a:t>·促使反思及自我审视。</a:t>
            </a:r>
            <a:endParaRPr lang="zh-CN" altLang="zh-CN" sz="1600" dirty="0">
              <a:solidFill>
                <a:schemeClr val="tx1"/>
              </a:solidFill>
              <a:effectLst/>
              <a:latin typeface="+mn-ea"/>
              <a:cs typeface="+mn-ea"/>
              <a:sym typeface="+mn-ea"/>
            </a:endParaRPr>
          </a:p>
        </p:txBody>
      </p:sp>
      <p:sp>
        <p:nvSpPr>
          <p:cNvPr id="12" name="对象7"/>
          <p:cNvSpPr/>
          <p:nvPr>
            <p:custDataLst>
              <p:tags r:id="rId5"/>
            </p:custDataLst>
          </p:nvPr>
        </p:nvSpPr>
        <p:spPr>
          <a:xfrm>
            <a:off x="5008476" y="3344443"/>
            <a:ext cx="636500" cy="636500"/>
          </a:xfrm>
          <a:prstGeom prst="ellipse">
            <a:avLst/>
          </a:prstGeom>
          <a:solidFill>
            <a:srgbClr val="75AFED"/>
          </a:solidFill>
          <a:ln>
            <a:solidFill>
              <a:schemeClr val="accent1">
                <a:alpha val="40000"/>
              </a:schemeClr>
            </a:solidFill>
          </a:ln>
          <a:effectLst/>
        </p:spPr>
        <p:txBody>
          <a:bodyPr wrap="square" lIns="0" tIns="0" rIns="0" bIns="0" anchor="ctr" anchorCtr="1">
            <a:noAutofit/>
          </a:bodyPr>
          <a:p>
            <a:pPr algn="ctr">
              <a:spcBef>
                <a:spcPct val="0"/>
              </a:spcBef>
              <a:spcAft>
                <a:spcPct val="0"/>
              </a:spcAft>
            </a:pPr>
            <a:r>
              <a:rPr lang="en-US" b="1">
                <a:solidFill>
                  <a:schemeClr val="lt1"/>
                </a:solidFill>
                <a:latin typeface="+mn-ea"/>
                <a:cs typeface="+mn-ea"/>
                <a:sym typeface="+mn-ea"/>
              </a:rPr>
              <a:t>01</a:t>
            </a:r>
            <a:endParaRPr lang="en-US" b="1" dirty="0">
              <a:solidFill>
                <a:schemeClr val="lt1"/>
              </a:solidFill>
              <a:latin typeface="+mn-ea"/>
              <a:cs typeface="+mn-ea"/>
              <a:sym typeface="+mn-ea"/>
            </a:endParaRPr>
          </a:p>
        </p:txBody>
      </p:sp>
      <p:sp>
        <p:nvSpPr>
          <p:cNvPr id="13" name="对象7"/>
          <p:cNvSpPr/>
          <p:nvPr>
            <p:custDataLst>
              <p:tags r:id="rId6"/>
            </p:custDataLst>
          </p:nvPr>
        </p:nvSpPr>
        <p:spPr>
          <a:xfrm>
            <a:off x="8112588" y="3344443"/>
            <a:ext cx="636500" cy="636500"/>
          </a:xfrm>
          <a:prstGeom prst="ellipse">
            <a:avLst/>
          </a:prstGeom>
          <a:solidFill>
            <a:srgbClr val="ED7D31"/>
          </a:solidFill>
          <a:ln>
            <a:solidFill>
              <a:schemeClr val="accent2">
                <a:alpha val="40000"/>
              </a:schemeClr>
            </a:solidFill>
          </a:ln>
          <a:effectLst/>
        </p:spPr>
        <p:txBody>
          <a:bodyPr wrap="square" lIns="0" tIns="0" rIns="0" bIns="0" anchor="ctr" anchorCtr="1">
            <a:noAutofit/>
          </a:bodyPr>
          <a:p>
            <a:pPr algn="ctr">
              <a:spcBef>
                <a:spcPct val="0"/>
              </a:spcBef>
              <a:spcAft>
                <a:spcPct val="0"/>
              </a:spcAft>
            </a:pPr>
            <a:r>
              <a:rPr lang="en-US" b="1" dirty="0">
                <a:solidFill>
                  <a:schemeClr val="lt1"/>
                </a:solidFill>
                <a:latin typeface="+mn-ea"/>
                <a:cs typeface="+mn-ea"/>
                <a:sym typeface="+mn-ea"/>
              </a:rPr>
              <a:t>02</a:t>
            </a:r>
            <a:endParaRPr lang="en-US" b="1" dirty="0">
              <a:solidFill>
                <a:schemeClr val="lt1"/>
              </a:solidFill>
              <a:latin typeface="+mn-ea"/>
              <a:cs typeface="+mn-ea"/>
              <a:sym typeface="+mn-ea"/>
            </a:endParaRPr>
          </a:p>
        </p:txBody>
      </p:sp>
      <p:sp>
        <p:nvSpPr>
          <p:cNvPr id="14" name="任意多边形: 形状 2"/>
          <p:cNvSpPr/>
          <p:nvPr>
            <p:custDataLst>
              <p:tags r:id="rId7"/>
            </p:custDataLst>
          </p:nvPr>
        </p:nvSpPr>
        <p:spPr>
          <a:xfrm>
            <a:off x="5778148" y="2570322"/>
            <a:ext cx="2193965" cy="2193965"/>
          </a:xfrm>
          <a:custGeom>
            <a:avLst/>
            <a:gdLst>
              <a:gd name="connsiteX0" fmla="*/ 35524 w 1922964"/>
              <a:gd name="connsiteY0" fmla="*/ 869736 h 1901122"/>
              <a:gd name="connsiteX1" fmla="*/ 891606 w 1922964"/>
              <a:gd name="connsiteY1" fmla="*/ 13654 h 1901122"/>
              <a:gd name="connsiteX2" fmla="*/ 1053229 w 1922964"/>
              <a:gd name="connsiteY2" fmla="*/ 13681 h 1901122"/>
              <a:gd name="connsiteX3" fmla="*/ 1909311 w 1922964"/>
              <a:gd name="connsiteY3" fmla="*/ 869764 h 1901122"/>
              <a:gd name="connsiteX4" fmla="*/ 1909283 w 1922964"/>
              <a:gd name="connsiteY4" fmla="*/ 1031386 h 1901122"/>
              <a:gd name="connsiteX5" fmla="*/ 1053202 w 1922964"/>
              <a:gd name="connsiteY5" fmla="*/ 1887469 h 1901122"/>
              <a:gd name="connsiteX6" fmla="*/ 891579 w 1922964"/>
              <a:gd name="connsiteY6" fmla="*/ 1887441 h 1901122"/>
              <a:gd name="connsiteX7" fmla="*/ 35497 w 1922964"/>
              <a:gd name="connsiteY7" fmla="*/ 1031359 h 1901122"/>
              <a:gd name="connsiteX8" fmla="*/ 35524 w 1922964"/>
              <a:gd name="connsiteY8" fmla="*/ 869736 h 1901122"/>
              <a:gd name="connsiteX0-1" fmla="*/ 35524 w 1922964"/>
              <a:gd name="connsiteY0-2" fmla="*/ 869736 h 1901122"/>
              <a:gd name="connsiteX1-3" fmla="*/ 891606 w 1922964"/>
              <a:gd name="connsiteY1-4" fmla="*/ 13654 h 1901122"/>
              <a:gd name="connsiteX2-5" fmla="*/ 1053229 w 1922964"/>
              <a:gd name="connsiteY2-6" fmla="*/ 13681 h 1901122"/>
              <a:gd name="connsiteX3-7" fmla="*/ 1909311 w 1922964"/>
              <a:gd name="connsiteY3-8" fmla="*/ 869764 h 1901122"/>
              <a:gd name="connsiteX4-9" fmla="*/ 1909283 w 1922964"/>
              <a:gd name="connsiteY4-10" fmla="*/ 1031386 h 1901122"/>
              <a:gd name="connsiteX5-11" fmla="*/ 1053202 w 1922964"/>
              <a:gd name="connsiteY5-12" fmla="*/ 1887469 h 1901122"/>
              <a:gd name="connsiteX6-13" fmla="*/ 891579 w 1922964"/>
              <a:gd name="connsiteY6-14" fmla="*/ 1887441 h 1901122"/>
              <a:gd name="connsiteX7-15" fmla="*/ 35497 w 1922964"/>
              <a:gd name="connsiteY7-16" fmla="*/ 1031359 h 1901122"/>
              <a:gd name="connsiteX8-17" fmla="*/ 35524 w 1922964"/>
              <a:gd name="connsiteY8-18" fmla="*/ 869736 h 1901122"/>
              <a:gd name="connsiteX0-19" fmla="*/ 35524 w 1922964"/>
              <a:gd name="connsiteY0-20" fmla="*/ 869746 h 1901132"/>
              <a:gd name="connsiteX1-21" fmla="*/ 891606 w 1922964"/>
              <a:gd name="connsiteY1-22" fmla="*/ 13664 h 1901132"/>
              <a:gd name="connsiteX2-23" fmla="*/ 1053229 w 1922964"/>
              <a:gd name="connsiteY2-24" fmla="*/ 13691 h 1901132"/>
              <a:gd name="connsiteX3-25" fmla="*/ 1909311 w 1922964"/>
              <a:gd name="connsiteY3-26" fmla="*/ 869774 h 1901132"/>
              <a:gd name="connsiteX4-27" fmla="*/ 1909283 w 1922964"/>
              <a:gd name="connsiteY4-28" fmla="*/ 1031396 h 1901132"/>
              <a:gd name="connsiteX5-29" fmla="*/ 1053202 w 1922964"/>
              <a:gd name="connsiteY5-30" fmla="*/ 1887479 h 1901132"/>
              <a:gd name="connsiteX6-31" fmla="*/ 891579 w 1922964"/>
              <a:gd name="connsiteY6-32" fmla="*/ 1887451 h 1901132"/>
              <a:gd name="connsiteX7-33" fmla="*/ 35497 w 1922964"/>
              <a:gd name="connsiteY7-34" fmla="*/ 1031369 h 1901132"/>
              <a:gd name="connsiteX8-35" fmla="*/ 35524 w 1922964"/>
              <a:gd name="connsiteY8-36" fmla="*/ 869746 h 1901132"/>
              <a:gd name="connsiteX0-37" fmla="*/ 35524 w 1922964"/>
              <a:gd name="connsiteY0-38" fmla="*/ 891578 h 1922964"/>
              <a:gd name="connsiteX1-39" fmla="*/ 891606 w 1922964"/>
              <a:gd name="connsiteY1-40" fmla="*/ 35496 h 1922964"/>
              <a:gd name="connsiteX2-41" fmla="*/ 1053229 w 1922964"/>
              <a:gd name="connsiteY2-42" fmla="*/ 35523 h 1922964"/>
              <a:gd name="connsiteX3-43" fmla="*/ 1909311 w 1922964"/>
              <a:gd name="connsiteY3-44" fmla="*/ 891606 h 1922964"/>
              <a:gd name="connsiteX4-45" fmla="*/ 1909283 w 1922964"/>
              <a:gd name="connsiteY4-46" fmla="*/ 1053228 h 1922964"/>
              <a:gd name="connsiteX5-47" fmla="*/ 1053202 w 1922964"/>
              <a:gd name="connsiteY5-48" fmla="*/ 1909311 h 1922964"/>
              <a:gd name="connsiteX6-49" fmla="*/ 891579 w 1922964"/>
              <a:gd name="connsiteY6-50" fmla="*/ 1909283 h 1922964"/>
              <a:gd name="connsiteX7-51" fmla="*/ 35497 w 1922964"/>
              <a:gd name="connsiteY7-52" fmla="*/ 1053201 h 1922964"/>
              <a:gd name="connsiteX8-53" fmla="*/ 35524 w 1922964"/>
              <a:gd name="connsiteY8-54" fmla="*/ 891578 h 1922964"/>
              <a:gd name="connsiteX0-55" fmla="*/ 35524 w 1922964"/>
              <a:gd name="connsiteY0-56" fmla="*/ 891578 h 1922964"/>
              <a:gd name="connsiteX1-57" fmla="*/ 891606 w 1922964"/>
              <a:gd name="connsiteY1-58" fmla="*/ 35496 h 1922964"/>
              <a:gd name="connsiteX2-59" fmla="*/ 1053229 w 1922964"/>
              <a:gd name="connsiteY2-60" fmla="*/ 35523 h 1922964"/>
              <a:gd name="connsiteX3-61" fmla="*/ 1909311 w 1922964"/>
              <a:gd name="connsiteY3-62" fmla="*/ 891606 h 1922964"/>
              <a:gd name="connsiteX4-63" fmla="*/ 1909283 w 1922964"/>
              <a:gd name="connsiteY4-64" fmla="*/ 1053228 h 1922964"/>
              <a:gd name="connsiteX5-65" fmla="*/ 1053202 w 1922964"/>
              <a:gd name="connsiteY5-66" fmla="*/ 1909311 h 1922964"/>
              <a:gd name="connsiteX6-67" fmla="*/ 891579 w 1922964"/>
              <a:gd name="connsiteY6-68" fmla="*/ 1909283 h 1922964"/>
              <a:gd name="connsiteX7-69" fmla="*/ 35497 w 1922964"/>
              <a:gd name="connsiteY7-70" fmla="*/ 1053201 h 1922964"/>
              <a:gd name="connsiteX8-71" fmla="*/ 35524 w 1922964"/>
              <a:gd name="connsiteY8-72" fmla="*/ 891578 h 1922964"/>
              <a:gd name="connsiteX0-73" fmla="*/ 35524 w 1922964"/>
              <a:gd name="connsiteY0-74" fmla="*/ 891578 h 1922964"/>
              <a:gd name="connsiteX1-75" fmla="*/ 891606 w 1922964"/>
              <a:gd name="connsiteY1-76" fmla="*/ 35496 h 1922964"/>
              <a:gd name="connsiteX2-77" fmla="*/ 1053229 w 1922964"/>
              <a:gd name="connsiteY2-78" fmla="*/ 35523 h 1922964"/>
              <a:gd name="connsiteX3-79" fmla="*/ 1909311 w 1922964"/>
              <a:gd name="connsiteY3-80" fmla="*/ 891606 h 1922964"/>
              <a:gd name="connsiteX4-81" fmla="*/ 1909283 w 1922964"/>
              <a:gd name="connsiteY4-82" fmla="*/ 1053228 h 1922964"/>
              <a:gd name="connsiteX5-83" fmla="*/ 1053202 w 1922964"/>
              <a:gd name="connsiteY5-84" fmla="*/ 1909311 h 1922964"/>
              <a:gd name="connsiteX6-85" fmla="*/ 891579 w 1922964"/>
              <a:gd name="connsiteY6-86" fmla="*/ 1909283 h 1922964"/>
              <a:gd name="connsiteX7-87" fmla="*/ 35497 w 1922964"/>
              <a:gd name="connsiteY7-88" fmla="*/ 1053201 h 1922964"/>
              <a:gd name="connsiteX8-89" fmla="*/ 35524 w 1922964"/>
              <a:gd name="connsiteY8-90" fmla="*/ 891578 h 1922964"/>
              <a:gd name="connsiteX0-91" fmla="*/ 35524 w 1922974"/>
              <a:gd name="connsiteY0-92" fmla="*/ 891578 h 1922964"/>
              <a:gd name="connsiteX1-93" fmla="*/ 891606 w 1922974"/>
              <a:gd name="connsiteY1-94" fmla="*/ 35496 h 1922964"/>
              <a:gd name="connsiteX2-95" fmla="*/ 1053229 w 1922974"/>
              <a:gd name="connsiteY2-96" fmla="*/ 35523 h 1922964"/>
              <a:gd name="connsiteX3-97" fmla="*/ 1909311 w 1922974"/>
              <a:gd name="connsiteY3-98" fmla="*/ 891606 h 1922964"/>
              <a:gd name="connsiteX4-99" fmla="*/ 1909283 w 1922974"/>
              <a:gd name="connsiteY4-100" fmla="*/ 1053228 h 1922964"/>
              <a:gd name="connsiteX5-101" fmla="*/ 1053202 w 1922974"/>
              <a:gd name="connsiteY5-102" fmla="*/ 1909311 h 1922964"/>
              <a:gd name="connsiteX6-103" fmla="*/ 891579 w 1922974"/>
              <a:gd name="connsiteY6-104" fmla="*/ 1909283 h 1922964"/>
              <a:gd name="connsiteX7-105" fmla="*/ 35497 w 1922974"/>
              <a:gd name="connsiteY7-106" fmla="*/ 1053201 h 1922964"/>
              <a:gd name="connsiteX8-107" fmla="*/ 35524 w 1922974"/>
              <a:gd name="connsiteY8-108" fmla="*/ 891578 h 1922964"/>
              <a:gd name="connsiteX0-109" fmla="*/ 35524 w 1944805"/>
              <a:gd name="connsiteY0-110" fmla="*/ 891578 h 1922964"/>
              <a:gd name="connsiteX1-111" fmla="*/ 891606 w 1944805"/>
              <a:gd name="connsiteY1-112" fmla="*/ 35496 h 1922964"/>
              <a:gd name="connsiteX2-113" fmla="*/ 1053229 w 1944805"/>
              <a:gd name="connsiteY2-114" fmla="*/ 35523 h 1922964"/>
              <a:gd name="connsiteX3-115" fmla="*/ 1909311 w 1944805"/>
              <a:gd name="connsiteY3-116" fmla="*/ 891606 h 1922964"/>
              <a:gd name="connsiteX4-117" fmla="*/ 1909283 w 1944805"/>
              <a:gd name="connsiteY4-118" fmla="*/ 1053228 h 1922964"/>
              <a:gd name="connsiteX5-119" fmla="*/ 1053202 w 1944805"/>
              <a:gd name="connsiteY5-120" fmla="*/ 1909311 h 1922964"/>
              <a:gd name="connsiteX6-121" fmla="*/ 891579 w 1944805"/>
              <a:gd name="connsiteY6-122" fmla="*/ 1909283 h 1922964"/>
              <a:gd name="connsiteX7-123" fmla="*/ 35497 w 1944805"/>
              <a:gd name="connsiteY7-124" fmla="*/ 1053201 h 1922964"/>
              <a:gd name="connsiteX8-125" fmla="*/ 35524 w 1944805"/>
              <a:gd name="connsiteY8-126" fmla="*/ 891578 h 1922964"/>
              <a:gd name="connsiteX0-127" fmla="*/ 35524 w 1944805"/>
              <a:gd name="connsiteY0-128" fmla="*/ 891578 h 1922964"/>
              <a:gd name="connsiteX1-129" fmla="*/ 891606 w 1944805"/>
              <a:gd name="connsiteY1-130" fmla="*/ 35496 h 1922964"/>
              <a:gd name="connsiteX2-131" fmla="*/ 1053229 w 1944805"/>
              <a:gd name="connsiteY2-132" fmla="*/ 35523 h 1922964"/>
              <a:gd name="connsiteX3-133" fmla="*/ 1909311 w 1944805"/>
              <a:gd name="connsiteY3-134" fmla="*/ 891606 h 1922964"/>
              <a:gd name="connsiteX4-135" fmla="*/ 1909283 w 1944805"/>
              <a:gd name="connsiteY4-136" fmla="*/ 1053228 h 1922964"/>
              <a:gd name="connsiteX5-137" fmla="*/ 1053202 w 1944805"/>
              <a:gd name="connsiteY5-138" fmla="*/ 1909311 h 1922964"/>
              <a:gd name="connsiteX6-139" fmla="*/ 891579 w 1944805"/>
              <a:gd name="connsiteY6-140" fmla="*/ 1909283 h 1922964"/>
              <a:gd name="connsiteX7-141" fmla="*/ 35497 w 1944805"/>
              <a:gd name="connsiteY7-142" fmla="*/ 1053201 h 1922964"/>
              <a:gd name="connsiteX8-143" fmla="*/ 35524 w 1944805"/>
              <a:gd name="connsiteY8-144" fmla="*/ 891578 h 1922964"/>
              <a:gd name="connsiteX0-145" fmla="*/ 35524 w 1944805"/>
              <a:gd name="connsiteY0-146" fmla="*/ 891578 h 1922964"/>
              <a:gd name="connsiteX1-147" fmla="*/ 891606 w 1944805"/>
              <a:gd name="connsiteY1-148" fmla="*/ 35496 h 1922964"/>
              <a:gd name="connsiteX2-149" fmla="*/ 1053229 w 1944805"/>
              <a:gd name="connsiteY2-150" fmla="*/ 35523 h 1922964"/>
              <a:gd name="connsiteX3-151" fmla="*/ 1909311 w 1944805"/>
              <a:gd name="connsiteY3-152" fmla="*/ 891606 h 1922964"/>
              <a:gd name="connsiteX4-153" fmla="*/ 1909283 w 1944805"/>
              <a:gd name="connsiteY4-154" fmla="*/ 1053228 h 1922964"/>
              <a:gd name="connsiteX5-155" fmla="*/ 1053202 w 1944805"/>
              <a:gd name="connsiteY5-156" fmla="*/ 1909311 h 1922964"/>
              <a:gd name="connsiteX6-157" fmla="*/ 891579 w 1944805"/>
              <a:gd name="connsiteY6-158" fmla="*/ 1909283 h 1922964"/>
              <a:gd name="connsiteX7-159" fmla="*/ 35497 w 1944805"/>
              <a:gd name="connsiteY7-160" fmla="*/ 1053201 h 1922964"/>
              <a:gd name="connsiteX8-161" fmla="*/ 35524 w 1944805"/>
              <a:gd name="connsiteY8-162" fmla="*/ 891578 h 1922964"/>
              <a:gd name="connsiteX0-163" fmla="*/ 35524 w 1944805"/>
              <a:gd name="connsiteY0-164" fmla="*/ 891578 h 1922975"/>
              <a:gd name="connsiteX1-165" fmla="*/ 891606 w 1944805"/>
              <a:gd name="connsiteY1-166" fmla="*/ 35496 h 1922975"/>
              <a:gd name="connsiteX2-167" fmla="*/ 1053229 w 1944805"/>
              <a:gd name="connsiteY2-168" fmla="*/ 35523 h 1922975"/>
              <a:gd name="connsiteX3-169" fmla="*/ 1909311 w 1944805"/>
              <a:gd name="connsiteY3-170" fmla="*/ 891606 h 1922975"/>
              <a:gd name="connsiteX4-171" fmla="*/ 1909283 w 1944805"/>
              <a:gd name="connsiteY4-172" fmla="*/ 1053228 h 1922975"/>
              <a:gd name="connsiteX5-173" fmla="*/ 1053202 w 1944805"/>
              <a:gd name="connsiteY5-174" fmla="*/ 1909311 h 1922975"/>
              <a:gd name="connsiteX6-175" fmla="*/ 891579 w 1944805"/>
              <a:gd name="connsiteY6-176" fmla="*/ 1909283 h 1922975"/>
              <a:gd name="connsiteX7-177" fmla="*/ 35497 w 1944805"/>
              <a:gd name="connsiteY7-178" fmla="*/ 1053201 h 1922975"/>
              <a:gd name="connsiteX8-179" fmla="*/ 35524 w 1944805"/>
              <a:gd name="connsiteY8-180" fmla="*/ 891578 h 1922975"/>
              <a:gd name="connsiteX0-181" fmla="*/ 35524 w 1944805"/>
              <a:gd name="connsiteY0-182" fmla="*/ 891578 h 1944806"/>
              <a:gd name="connsiteX1-183" fmla="*/ 891606 w 1944805"/>
              <a:gd name="connsiteY1-184" fmla="*/ 35496 h 1944806"/>
              <a:gd name="connsiteX2-185" fmla="*/ 1053229 w 1944805"/>
              <a:gd name="connsiteY2-186" fmla="*/ 35523 h 1944806"/>
              <a:gd name="connsiteX3-187" fmla="*/ 1909311 w 1944805"/>
              <a:gd name="connsiteY3-188" fmla="*/ 891606 h 1944806"/>
              <a:gd name="connsiteX4-189" fmla="*/ 1909283 w 1944805"/>
              <a:gd name="connsiteY4-190" fmla="*/ 1053228 h 1944806"/>
              <a:gd name="connsiteX5-191" fmla="*/ 1053202 w 1944805"/>
              <a:gd name="connsiteY5-192" fmla="*/ 1909311 h 1944806"/>
              <a:gd name="connsiteX6-193" fmla="*/ 891579 w 1944805"/>
              <a:gd name="connsiteY6-194" fmla="*/ 1909283 h 1944806"/>
              <a:gd name="connsiteX7-195" fmla="*/ 35497 w 1944805"/>
              <a:gd name="connsiteY7-196" fmla="*/ 1053201 h 1944806"/>
              <a:gd name="connsiteX8-197" fmla="*/ 35524 w 1944805"/>
              <a:gd name="connsiteY8-198" fmla="*/ 891578 h 1944806"/>
              <a:gd name="connsiteX0-199" fmla="*/ 35524 w 1944805"/>
              <a:gd name="connsiteY0-200" fmla="*/ 891578 h 1944806"/>
              <a:gd name="connsiteX1-201" fmla="*/ 891606 w 1944805"/>
              <a:gd name="connsiteY1-202" fmla="*/ 35496 h 1944806"/>
              <a:gd name="connsiteX2-203" fmla="*/ 1053229 w 1944805"/>
              <a:gd name="connsiteY2-204" fmla="*/ 35523 h 1944806"/>
              <a:gd name="connsiteX3-205" fmla="*/ 1909311 w 1944805"/>
              <a:gd name="connsiteY3-206" fmla="*/ 891606 h 1944806"/>
              <a:gd name="connsiteX4-207" fmla="*/ 1909283 w 1944805"/>
              <a:gd name="connsiteY4-208" fmla="*/ 1053228 h 1944806"/>
              <a:gd name="connsiteX5-209" fmla="*/ 1053202 w 1944805"/>
              <a:gd name="connsiteY5-210" fmla="*/ 1909311 h 1944806"/>
              <a:gd name="connsiteX6-211" fmla="*/ 891579 w 1944805"/>
              <a:gd name="connsiteY6-212" fmla="*/ 1909283 h 1944806"/>
              <a:gd name="connsiteX7-213" fmla="*/ 35497 w 1944805"/>
              <a:gd name="connsiteY7-214" fmla="*/ 1053201 h 1944806"/>
              <a:gd name="connsiteX8-215" fmla="*/ 35524 w 1944805"/>
              <a:gd name="connsiteY8-216" fmla="*/ 891578 h 1944806"/>
              <a:gd name="connsiteX0-217" fmla="*/ 35524 w 1944805"/>
              <a:gd name="connsiteY0-218" fmla="*/ 891578 h 1944806"/>
              <a:gd name="connsiteX1-219" fmla="*/ 891606 w 1944805"/>
              <a:gd name="connsiteY1-220" fmla="*/ 35496 h 1944806"/>
              <a:gd name="connsiteX2-221" fmla="*/ 1053229 w 1944805"/>
              <a:gd name="connsiteY2-222" fmla="*/ 35523 h 1944806"/>
              <a:gd name="connsiteX3-223" fmla="*/ 1909311 w 1944805"/>
              <a:gd name="connsiteY3-224" fmla="*/ 891606 h 1944806"/>
              <a:gd name="connsiteX4-225" fmla="*/ 1909283 w 1944805"/>
              <a:gd name="connsiteY4-226" fmla="*/ 1053228 h 1944806"/>
              <a:gd name="connsiteX5-227" fmla="*/ 1053202 w 1944805"/>
              <a:gd name="connsiteY5-228" fmla="*/ 1909311 h 1944806"/>
              <a:gd name="connsiteX6-229" fmla="*/ 891579 w 1944805"/>
              <a:gd name="connsiteY6-230" fmla="*/ 1909283 h 1944806"/>
              <a:gd name="connsiteX7-231" fmla="*/ 35497 w 1944805"/>
              <a:gd name="connsiteY7-232" fmla="*/ 1053201 h 1944806"/>
              <a:gd name="connsiteX8-233" fmla="*/ 35524 w 1944805"/>
              <a:gd name="connsiteY8-234" fmla="*/ 891578 h 1944806"/>
              <a:gd name="connsiteX0-235" fmla="*/ 35524 w 1944805"/>
              <a:gd name="connsiteY0-236" fmla="*/ 891578 h 1944806"/>
              <a:gd name="connsiteX1-237" fmla="*/ 891606 w 1944805"/>
              <a:gd name="connsiteY1-238" fmla="*/ 35496 h 1944806"/>
              <a:gd name="connsiteX2-239" fmla="*/ 1053229 w 1944805"/>
              <a:gd name="connsiteY2-240" fmla="*/ 35523 h 1944806"/>
              <a:gd name="connsiteX3-241" fmla="*/ 1909311 w 1944805"/>
              <a:gd name="connsiteY3-242" fmla="*/ 891606 h 1944806"/>
              <a:gd name="connsiteX4-243" fmla="*/ 1909283 w 1944805"/>
              <a:gd name="connsiteY4-244" fmla="*/ 1053228 h 1944806"/>
              <a:gd name="connsiteX5-245" fmla="*/ 1053202 w 1944805"/>
              <a:gd name="connsiteY5-246" fmla="*/ 1909311 h 1944806"/>
              <a:gd name="connsiteX6-247" fmla="*/ 891579 w 1944805"/>
              <a:gd name="connsiteY6-248" fmla="*/ 1909283 h 1944806"/>
              <a:gd name="connsiteX7-249" fmla="*/ 35497 w 1944805"/>
              <a:gd name="connsiteY7-250" fmla="*/ 1053201 h 1944806"/>
              <a:gd name="connsiteX8-251" fmla="*/ 35524 w 1944805"/>
              <a:gd name="connsiteY8-252" fmla="*/ 891578 h 1944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944805" h="1944806">
                <a:moveTo>
                  <a:pt x="35524" y="891578"/>
                </a:moveTo>
                <a:cubicBezTo>
                  <a:pt x="82870" y="844232"/>
                  <a:pt x="844259" y="82842"/>
                  <a:pt x="891606" y="35496"/>
                </a:cubicBezTo>
                <a:cubicBezTo>
                  <a:pt x="938951" y="-11850"/>
                  <a:pt x="1005883" y="-11823"/>
                  <a:pt x="1053229" y="35523"/>
                </a:cubicBezTo>
                <a:cubicBezTo>
                  <a:pt x="1100574" y="82869"/>
                  <a:pt x="1861964" y="844260"/>
                  <a:pt x="1909311" y="891606"/>
                </a:cubicBezTo>
                <a:cubicBezTo>
                  <a:pt x="1956656" y="938952"/>
                  <a:pt x="1956628" y="1005882"/>
                  <a:pt x="1909283" y="1053228"/>
                </a:cubicBezTo>
                <a:cubicBezTo>
                  <a:pt x="1861936" y="1100574"/>
                  <a:pt x="1100547" y="1861965"/>
                  <a:pt x="1053202" y="1909311"/>
                </a:cubicBezTo>
                <a:cubicBezTo>
                  <a:pt x="1005855" y="1956657"/>
                  <a:pt x="938924" y="1956629"/>
                  <a:pt x="891579" y="1909283"/>
                </a:cubicBezTo>
                <a:cubicBezTo>
                  <a:pt x="844232" y="1861936"/>
                  <a:pt x="82842" y="1100546"/>
                  <a:pt x="35497" y="1053201"/>
                </a:cubicBezTo>
                <a:cubicBezTo>
                  <a:pt x="-11850" y="1005854"/>
                  <a:pt x="-11822" y="938924"/>
                  <a:pt x="35524" y="891578"/>
                </a:cubicBezTo>
                <a:close/>
              </a:path>
            </a:pathLst>
          </a:custGeom>
          <a:noFill/>
          <a:ln w="25400">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643260" tIns="775514" rIns="627444" bIns="772464" numCol="1" spcCol="0" rtlCol="0" fromWordArt="0" anchor="ctr" anchorCtr="1" forceAA="0" compatLnSpc="1">
            <a:noAutofit/>
          </a:bodyPr>
          <a:p>
            <a:pPr marL="0" algn="ctr" rtl="0" eaLnBrk="1" latinLnBrk="0" hangingPunct="1">
              <a:spcBef>
                <a:spcPts val="0"/>
              </a:spcBef>
              <a:spcAft>
                <a:spcPts val="0"/>
              </a:spcAft>
            </a:pPr>
            <a:r>
              <a:rPr lang="zh-CN" altLang="zh-CN" b="1" kern="1200" dirty="0">
                <a:solidFill>
                  <a:schemeClr val="accent1"/>
                </a:solidFill>
                <a:effectLst/>
                <a:latin typeface="+mn-ea"/>
                <a:cs typeface="+mn-ea"/>
                <a:sym typeface="+mn-ea"/>
              </a:rPr>
              <a:t>组织冲突</a:t>
            </a:r>
            <a:r>
              <a:rPr lang="zh-CN" altLang="zh-CN" b="1" dirty="0">
                <a:solidFill>
                  <a:schemeClr val="accent1"/>
                </a:solidFill>
                <a:effectLst/>
                <a:latin typeface="+mn-ea"/>
                <a:cs typeface="+mn-ea"/>
                <a:sym typeface="+mn-ea"/>
              </a:rPr>
              <a:t>的</a:t>
            </a:r>
            <a:r>
              <a:rPr lang="zh-CN" altLang="zh-CN" b="1" kern="1200" dirty="0">
                <a:solidFill>
                  <a:schemeClr val="accent1"/>
                </a:solidFill>
                <a:effectLst/>
                <a:latin typeface="+mn-ea"/>
                <a:cs typeface="+mn-ea"/>
                <a:sym typeface="+mn-ea"/>
              </a:rPr>
              <a:t>影响</a:t>
            </a:r>
            <a:endParaRPr lang="zh-CN" altLang="zh-CN" b="1" kern="1200" dirty="0">
              <a:solidFill>
                <a:schemeClr val="accent1"/>
              </a:solidFill>
              <a:effectLst/>
              <a:latin typeface="+mn-ea"/>
              <a:cs typeface="+mn-ea"/>
              <a:sym typeface="+mn-ea"/>
            </a:endParaRPr>
          </a:p>
        </p:txBody>
      </p:sp>
    </p:spTree>
    <p:custDataLst>
      <p:tags r:id="rId8"/>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组织的定义</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3" name="矩形 22"/>
          <p:cNvSpPr/>
          <p:nvPr/>
        </p:nvSpPr>
        <p:spPr>
          <a:xfrm>
            <a:off x="5380990" y="2056130"/>
            <a:ext cx="6000750" cy="2891790"/>
          </a:xfrm>
          <a:prstGeom prst="rect">
            <a:avLst/>
          </a:prstGeom>
        </p:spPr>
        <p:txBody>
          <a:bodyPr wrap="square">
            <a:spAutoFit/>
          </a:bodyPr>
          <a:lstStyle/>
          <a:p>
            <a:pPr lvl="0" algn="just">
              <a:lnSpc>
                <a:spcPct val="130000"/>
              </a:lnSpc>
            </a:pPr>
            <a:endParaRPr lang="zh-CN" altLang="en-US" sz="2000" dirty="0">
              <a:solidFill>
                <a:srgbClr val="000000"/>
              </a:solidFill>
              <a:cs typeface="+mn-ea"/>
              <a:sym typeface="+mn-lt"/>
            </a:endParaRPr>
          </a:p>
          <a:p>
            <a:pPr lvl="0" algn="just">
              <a:lnSpc>
                <a:spcPct val="130000"/>
              </a:lnSpc>
            </a:pPr>
            <a:r>
              <a:rPr lang="zh-CN" altLang="en-US" sz="2000" dirty="0">
                <a:solidFill>
                  <a:srgbClr val="FF0000"/>
                </a:solidFill>
                <a:cs typeface="+mn-ea"/>
                <a:sym typeface="+mn-lt"/>
              </a:rPr>
              <a:t>从静态方面看</a:t>
            </a:r>
            <a:r>
              <a:rPr lang="zh-CN" altLang="en-US" sz="2000" dirty="0">
                <a:solidFill>
                  <a:srgbClr val="000000"/>
                </a:solidFill>
                <a:cs typeface="+mn-ea"/>
                <a:sym typeface="+mn-lt"/>
              </a:rPr>
              <a:t>，组织指组织结构，即反映人、职位、任务以及它们之间的特定关系的网络。</a:t>
            </a:r>
            <a:endParaRPr lang="zh-CN" altLang="en-US" sz="2000" dirty="0">
              <a:solidFill>
                <a:srgbClr val="000000"/>
              </a:solidFill>
              <a:cs typeface="+mn-ea"/>
              <a:sym typeface="+mn-lt"/>
            </a:endParaRPr>
          </a:p>
          <a:p>
            <a:pPr lvl="0" algn="just">
              <a:lnSpc>
                <a:spcPct val="130000"/>
              </a:lnSpc>
            </a:pPr>
            <a:endParaRPr lang="zh-CN" altLang="en-US" sz="2000" dirty="0">
              <a:solidFill>
                <a:srgbClr val="000000"/>
              </a:solidFill>
              <a:cs typeface="+mn-ea"/>
              <a:sym typeface="+mn-lt"/>
            </a:endParaRPr>
          </a:p>
          <a:p>
            <a:pPr lvl="0" algn="just">
              <a:lnSpc>
                <a:spcPct val="130000"/>
              </a:lnSpc>
            </a:pPr>
            <a:r>
              <a:rPr lang="zh-CN" altLang="en-US" sz="2000" dirty="0">
                <a:solidFill>
                  <a:srgbClr val="FF0000"/>
                </a:solidFill>
                <a:cs typeface="+mn-ea"/>
                <a:sym typeface="+mn-lt"/>
              </a:rPr>
              <a:t>从动态方面看</a:t>
            </a:r>
            <a:r>
              <a:rPr lang="zh-CN" altLang="en-US" sz="2000" dirty="0">
                <a:solidFill>
                  <a:srgbClr val="000000"/>
                </a:solidFill>
                <a:cs typeface="+mn-ea"/>
                <a:sym typeface="+mn-lt"/>
              </a:rPr>
              <a:t>，组织指管理的组织职能，即从组织结构建立到组织运行、组织变革，以及组织目标实现的全过程。</a:t>
            </a:r>
            <a:endParaRPr lang="zh-CN" altLang="en-US" sz="2000" dirty="0">
              <a:solidFill>
                <a:srgbClr val="000000"/>
              </a:solidFill>
              <a:cs typeface="+mn-ea"/>
              <a:sym typeface="+mn-lt"/>
            </a:endParaRPr>
          </a:p>
        </p:txBody>
      </p:sp>
      <p:pic>
        <p:nvPicPr>
          <p:cNvPr id="3" name="图片 2" descr="p-1669683-12097018"/>
          <p:cNvPicPr>
            <a:picLocks noChangeAspect="1"/>
          </p:cNvPicPr>
          <p:nvPr/>
        </p:nvPicPr>
        <p:blipFill>
          <a:blip r:embed="rId2">
            <a:alphaModFix amt="60000"/>
          </a:blip>
          <a:stretch>
            <a:fillRect/>
          </a:stretch>
        </p:blipFill>
        <p:spPr>
          <a:xfrm>
            <a:off x="201930" y="2211070"/>
            <a:ext cx="4837430" cy="271145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流程图: 显示 7"/>
          <p:cNvSpPr/>
          <p:nvPr/>
        </p:nvSpPr>
        <p:spPr>
          <a:xfrm flipH="1">
            <a:off x="1467485" y="2663190"/>
            <a:ext cx="3081655" cy="1628775"/>
          </a:xfrm>
          <a:prstGeom prst="flowChartDisplay">
            <a:avLst/>
          </a:prstGeom>
          <a:solidFill>
            <a:srgbClr val="75AFED">
              <a:alpha val="19000"/>
            </a:srgbClr>
          </a:solidFill>
          <a:ln>
            <a:solidFill>
              <a:srgbClr val="75AFED"/>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a:t>
            </a:r>
            <a:r>
              <a:rPr lang="zh-CN" altLang="en-US" sz="2800" kern="0" noProof="0" dirty="0">
                <a:ln>
                  <a:noFill/>
                </a:ln>
                <a:solidFill>
                  <a:schemeClr val="accent1"/>
                </a:solidFill>
                <a:effectLst/>
                <a:uLnTx/>
                <a:uFillTx/>
                <a:cs typeface="+mn-ea"/>
                <a:sym typeface="+mn-lt"/>
              </a:rPr>
              <a:t>冲突</a:t>
            </a:r>
            <a:endParaRPr lang="zh-CN" altLang="en-US" sz="2800" kern="0" noProof="0" dirty="0">
              <a:ln>
                <a:noFill/>
              </a:ln>
              <a:solidFill>
                <a:schemeClr val="accent1"/>
              </a:solidFill>
              <a:effectLst/>
              <a:uLnTx/>
              <a:uFillTx/>
              <a:cs typeface="+mn-ea"/>
              <a:sym typeface="+mn-lt"/>
            </a:endParaRPr>
          </a:p>
        </p:txBody>
      </p:sp>
      <p:sp>
        <p:nvSpPr>
          <p:cNvPr id="16" name="对象2"/>
          <p:cNvSpPr/>
          <p:nvPr>
            <p:custDataLst>
              <p:tags r:id="rId2"/>
            </p:custDataLst>
          </p:nvPr>
        </p:nvSpPr>
        <p:spPr>
          <a:xfrm>
            <a:off x="3992880" y="1557020"/>
            <a:ext cx="6170295" cy="1724025"/>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1">
                    <a:lumMod val="20000"/>
                    <a:lumOff val="80000"/>
                    <a:alpha val="0"/>
                  </a:schemeClr>
                </a:gs>
                <a:gs pos="2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50000"/>
              </a:lnSpc>
              <a:spcBef>
                <a:spcPct val="0"/>
              </a:spcBef>
              <a:spcAft>
                <a:spcPct val="0"/>
              </a:spcAft>
            </a:pPr>
            <a:r>
              <a:rPr lang="zh-CN" altLang="en-US" sz="1600" dirty="0">
                <a:solidFill>
                  <a:srgbClr val="FF0000"/>
                </a:solidFill>
                <a:latin typeface="+mn-ea"/>
                <a:cs typeface="+mn-ea"/>
                <a:sym typeface="+mn-ea"/>
              </a:rPr>
              <a:t>建设性冲突</a:t>
            </a:r>
            <a:r>
              <a:rPr lang="zh-CN" altLang="en-US" sz="1600" dirty="0">
                <a:solidFill>
                  <a:schemeClr val="tx1">
                    <a:lumMod val="85000"/>
                    <a:lumOff val="15000"/>
                  </a:schemeClr>
                </a:solidFill>
                <a:latin typeface="+mn-ea"/>
                <a:cs typeface="+mn-ea"/>
                <a:sym typeface="+mn-ea"/>
              </a:rPr>
              <a:t>：</a:t>
            </a:r>
            <a:r>
              <a:rPr lang="zh-CN" altLang="en-US" sz="1600" dirty="0">
                <a:solidFill>
                  <a:schemeClr val="tx1">
                    <a:lumMod val="85000"/>
                    <a:lumOff val="15000"/>
                  </a:schemeClr>
                </a:solidFill>
                <a:latin typeface="+mn-ea"/>
                <a:cs typeface="+mn-ea"/>
                <a:sym typeface="+mn-ea"/>
              </a:rPr>
              <a:t>有助于揭露组织中的问题和不良功能，防止问题进一步恶化；促进意见的交流和自我缺陷的检讨，有助于促进形成健康的竞争环境。</a:t>
            </a:r>
            <a:endParaRPr lang="zh-CN" altLang="en-US" sz="1600" dirty="0">
              <a:solidFill>
                <a:schemeClr val="tx1">
                  <a:lumMod val="85000"/>
                  <a:lumOff val="15000"/>
                </a:schemeClr>
              </a:solidFill>
              <a:latin typeface="+mn-ea"/>
              <a:cs typeface="+mn-ea"/>
              <a:sym typeface="+mn-ea"/>
            </a:endParaRPr>
          </a:p>
        </p:txBody>
      </p:sp>
      <p:sp>
        <p:nvSpPr>
          <p:cNvPr id="18" name="对象3"/>
          <p:cNvSpPr/>
          <p:nvPr>
            <p:custDataLst>
              <p:tags r:id="rId3"/>
            </p:custDataLst>
          </p:nvPr>
        </p:nvSpPr>
        <p:spPr>
          <a:xfrm>
            <a:off x="3980815" y="3411220"/>
            <a:ext cx="6182995" cy="1906270"/>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1">
                    <a:lumMod val="20000"/>
                    <a:lumOff val="80000"/>
                    <a:alpha val="0"/>
                  </a:schemeClr>
                </a:gs>
                <a:gs pos="2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50000"/>
              </a:lnSpc>
              <a:spcBef>
                <a:spcPct val="0"/>
              </a:spcBef>
              <a:spcAft>
                <a:spcPct val="0"/>
              </a:spcAft>
            </a:pPr>
            <a:r>
              <a:rPr lang="zh-CN" altLang="en-US" sz="1600">
                <a:solidFill>
                  <a:srgbClr val="FF0000"/>
                </a:solidFill>
                <a:latin typeface="+mn-ea"/>
                <a:cs typeface="+mn-ea"/>
                <a:sym typeface="+mn-ea"/>
              </a:rPr>
              <a:t>破坏性冲突</a:t>
            </a:r>
            <a:r>
              <a:rPr lang="zh-CN" altLang="en-US" sz="1600">
                <a:solidFill>
                  <a:schemeClr val="tx1">
                    <a:lumMod val="85000"/>
                    <a:lumOff val="15000"/>
                  </a:schemeClr>
                </a:solidFill>
                <a:latin typeface="+mn-ea"/>
                <a:cs typeface="+mn-ea"/>
                <a:sym typeface="+mn-ea"/>
              </a:rPr>
              <a:t>：</a:t>
            </a:r>
            <a:r>
              <a:rPr lang="zh-CN" altLang="en-US" sz="1600">
                <a:solidFill>
                  <a:schemeClr val="tx1">
                    <a:lumMod val="85000"/>
                    <a:lumOff val="15000"/>
                  </a:schemeClr>
                </a:solidFill>
                <a:latin typeface="+mn-ea"/>
                <a:cs typeface="+mn-ea"/>
                <a:sym typeface="+mn-ea"/>
              </a:rPr>
              <a:t>降低组织的效率；导致组织资源的大量浪费和损害，内部消耗削弱员工的工作热情，削弱组织的凝聚力，阻碍组织任务的顺利实施。</a:t>
            </a:r>
            <a:endParaRPr lang="zh-CN" altLang="en-US" sz="1600">
              <a:solidFill>
                <a:schemeClr val="tx1">
                  <a:lumMod val="85000"/>
                  <a:lumOff val="15000"/>
                </a:schemeClr>
              </a:solidFill>
              <a:latin typeface="+mn-ea"/>
              <a:cs typeface="+mn-ea"/>
              <a:sym typeface="+mn-ea"/>
            </a:endParaRPr>
          </a:p>
        </p:txBody>
      </p:sp>
      <p:sp>
        <p:nvSpPr>
          <p:cNvPr id="4" name="对象5"/>
          <p:cNvSpPr/>
          <p:nvPr>
            <p:custDataLst>
              <p:tags r:id="rId4"/>
            </p:custDataLst>
          </p:nvPr>
        </p:nvSpPr>
        <p:spPr>
          <a:xfrm>
            <a:off x="3841433" y="1227773"/>
            <a:ext cx="707876" cy="707876"/>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rgbClr val="75AFED"/>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01</a:t>
            </a:r>
            <a:endParaRPr lang="en-US" altLang="zh-CN" sz="2400" b="1">
              <a:solidFill>
                <a:schemeClr val="lt1"/>
              </a:solidFill>
              <a:latin typeface="+mn-ea"/>
              <a:cs typeface="+mn-ea"/>
              <a:sym typeface="+mn-ea"/>
            </a:endParaRPr>
          </a:p>
        </p:txBody>
      </p:sp>
      <p:sp>
        <p:nvSpPr>
          <p:cNvPr id="9" name="对象7"/>
          <p:cNvSpPr/>
          <p:nvPr>
            <p:custDataLst>
              <p:tags r:id="rId5"/>
            </p:custDataLst>
          </p:nvPr>
        </p:nvSpPr>
        <p:spPr>
          <a:xfrm>
            <a:off x="3841433" y="4873457"/>
            <a:ext cx="707876" cy="707876"/>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rgbClr val="ED7D3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02</a:t>
            </a:r>
            <a:endParaRPr lang="en-US" altLang="zh-CN" sz="2400" b="1">
              <a:solidFill>
                <a:schemeClr val="lt1"/>
              </a:solidFill>
              <a:latin typeface="+mn-ea"/>
              <a:cs typeface="+mn-ea"/>
              <a:sym typeface="+mn-ea"/>
            </a:endParaRPr>
          </a:p>
        </p:txBody>
      </p:sp>
      <p:sp>
        <p:nvSpPr>
          <p:cNvPr id="7" name="文本框 6"/>
          <p:cNvSpPr txBox="1"/>
          <p:nvPr/>
        </p:nvSpPr>
        <p:spPr>
          <a:xfrm>
            <a:off x="-100965" y="3237230"/>
            <a:ext cx="6096000" cy="506730"/>
          </a:xfrm>
          <a:prstGeom prst="rect">
            <a:avLst/>
          </a:prstGeom>
          <a:noFill/>
        </p:spPr>
        <p:txBody>
          <a:bodyPr wrap="square" rtlCol="0" anchor="t">
            <a:spAutoFit/>
          </a:bodyPr>
          <a:p>
            <a:pPr algn="ctr">
              <a:spcBef>
                <a:spcPct val="0"/>
              </a:spcBef>
              <a:spcAft>
                <a:spcPct val="0"/>
              </a:spcAft>
            </a:pPr>
            <a:r>
              <a:rPr lang="zh-CN" altLang="en-US" sz="2700" b="1">
                <a:solidFill>
                  <a:schemeClr val="accent1"/>
                </a:solidFill>
                <a:latin typeface="+mn-ea"/>
                <a:cs typeface="+mn-ea"/>
                <a:sym typeface="+mn-ea"/>
              </a:rPr>
              <a:t>组织冲突的结果</a:t>
            </a:r>
            <a:endParaRPr lang="zh-CN" altLang="en-US" sz="2700" b="1">
              <a:solidFill>
                <a:schemeClr val="accent1"/>
              </a:solidFill>
              <a:latin typeface="+mn-ea"/>
              <a:cs typeface="+mn-ea"/>
              <a:sym typeface="+mn-ea"/>
            </a:endParaRPr>
          </a:p>
        </p:txBody>
      </p:sp>
    </p:spTree>
    <p:custDataLst>
      <p:tags r:id="rId6"/>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a:t>
            </a:r>
            <a:r>
              <a:rPr lang="zh-CN" altLang="en-US" sz="2800" kern="0" noProof="0" dirty="0">
                <a:ln>
                  <a:noFill/>
                </a:ln>
                <a:solidFill>
                  <a:schemeClr val="accent1"/>
                </a:solidFill>
                <a:effectLst/>
                <a:uLnTx/>
                <a:uFillTx/>
                <a:cs typeface="+mn-ea"/>
                <a:sym typeface="+mn-lt"/>
              </a:rPr>
              <a:t>冲突</a:t>
            </a:r>
            <a:endParaRPr lang="zh-CN" altLang="en-US" sz="2800" kern="0" noProof="0" dirty="0">
              <a:ln>
                <a:noFill/>
              </a:ln>
              <a:solidFill>
                <a:schemeClr val="accent1"/>
              </a:solidFill>
              <a:effectLst/>
              <a:uLnTx/>
              <a:uFillTx/>
              <a:cs typeface="+mn-ea"/>
              <a:sym typeface="+mn-lt"/>
            </a:endParaRPr>
          </a:p>
        </p:txBody>
      </p:sp>
      <p:sp>
        <p:nvSpPr>
          <p:cNvPr id="2" name="对象6"/>
          <p:cNvSpPr/>
          <p:nvPr>
            <p:custDataLst>
              <p:tags r:id="rId2"/>
            </p:custDataLst>
          </p:nvPr>
        </p:nvSpPr>
        <p:spPr>
          <a:xfrm>
            <a:off x="689293" y="1404938"/>
            <a:ext cx="4086040" cy="4048800"/>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lIns="0" tIns="0" rIns="0" bIns="0">
            <a:noAutofit/>
          </a:bodyPr>
          <a:p>
            <a:endParaRPr lang="zh-CN" altLang="en-US" dirty="0">
              <a:solidFill>
                <a:schemeClr val="tx1"/>
              </a:solidFill>
              <a:latin typeface="+mn-ea"/>
            </a:endParaRPr>
          </a:p>
        </p:txBody>
      </p:sp>
      <p:sp>
        <p:nvSpPr>
          <p:cNvPr id="14" name="对象1"/>
          <p:cNvSpPr/>
          <p:nvPr>
            <p:custDataLst>
              <p:tags r:id="rId3"/>
            </p:custDataLst>
          </p:nvPr>
        </p:nvSpPr>
        <p:spPr>
          <a:xfrm>
            <a:off x="5178108" y="2849563"/>
            <a:ext cx="6325344" cy="1143000"/>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2">
                    <a:lumMod val="20000"/>
                    <a:lumOff val="80000"/>
                    <a:alpha val="0"/>
                  </a:schemeClr>
                </a:gs>
                <a:gs pos="2000">
                  <a:schemeClr val="accent2">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a:lnSpc>
                <a:spcPct val="150000"/>
              </a:lnSpc>
              <a:spcBef>
                <a:spcPct val="0"/>
              </a:spcBef>
              <a:spcAft>
                <a:spcPct val="0"/>
              </a:spcAft>
            </a:pPr>
            <a:r>
              <a:rPr lang="zh-CN" altLang="en-US" sz="1600">
                <a:solidFill>
                  <a:srgbClr val="FF0000"/>
                </a:solidFill>
                <a:latin typeface="+mn-ea"/>
                <a:cs typeface="+mn-ea"/>
                <a:sym typeface="+mn-ea"/>
              </a:rPr>
              <a:t>直线主管和参谋</a:t>
            </a:r>
            <a:r>
              <a:rPr lang="zh-CN" altLang="en-US" sz="1600">
                <a:solidFill>
                  <a:srgbClr val="FF0000"/>
                </a:solidFill>
                <a:latin typeface="+mn-ea"/>
                <a:cs typeface="+mn-ea"/>
                <a:sym typeface="+mn-ea"/>
              </a:rPr>
              <a:t>之间的冲突</a:t>
            </a:r>
            <a:r>
              <a:rPr lang="zh-CN" altLang="en-US" sz="1600">
                <a:solidFill>
                  <a:schemeClr val="tx1">
                    <a:lumMod val="85000"/>
                    <a:lumOff val="15000"/>
                  </a:schemeClr>
                </a:solidFill>
                <a:latin typeface="+mn-ea"/>
                <a:cs typeface="+mn-ea"/>
                <a:sym typeface="+mn-ea"/>
              </a:rPr>
              <a:t>：过分强调命令的统一性可能会忽略参谋的重要性；参谋的作用发挥不当，也可能破坏统一的指挥体系。</a:t>
            </a:r>
            <a:endParaRPr lang="zh-CN" altLang="en-US" sz="1600">
              <a:solidFill>
                <a:schemeClr val="tx1">
                  <a:lumMod val="85000"/>
                  <a:lumOff val="15000"/>
                </a:schemeClr>
              </a:solidFill>
              <a:latin typeface="+mn-ea"/>
              <a:cs typeface="+mn-ea"/>
              <a:sym typeface="+mn-ea"/>
            </a:endParaRPr>
          </a:p>
        </p:txBody>
      </p:sp>
      <p:sp>
        <p:nvSpPr>
          <p:cNvPr id="5" name="对象2"/>
          <p:cNvSpPr/>
          <p:nvPr>
            <p:custDataLst>
              <p:tags r:id="rId4"/>
            </p:custDataLst>
          </p:nvPr>
        </p:nvSpPr>
        <p:spPr>
          <a:xfrm>
            <a:off x="3997643" y="1567498"/>
            <a:ext cx="7487791" cy="1132205"/>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1">
                    <a:lumMod val="20000"/>
                    <a:lumOff val="80000"/>
                    <a:alpha val="0"/>
                  </a:schemeClr>
                </a:gs>
                <a:gs pos="2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50000"/>
              </a:lnSpc>
              <a:spcBef>
                <a:spcPct val="0"/>
              </a:spcBef>
              <a:spcAft>
                <a:spcPct val="0"/>
              </a:spcAft>
            </a:pPr>
            <a:r>
              <a:rPr lang="zh-CN" altLang="en-US" sz="1600" dirty="0">
                <a:solidFill>
                  <a:srgbClr val="FF0000"/>
                </a:solidFill>
                <a:latin typeface="+mn-ea"/>
                <a:cs typeface="+mn-ea"/>
                <a:sym typeface="+mn-ea"/>
              </a:rPr>
              <a:t>正式团体和非正式团体之间冲突</a:t>
            </a:r>
            <a:r>
              <a:rPr lang="zh-CN" altLang="en-US" sz="1600" dirty="0">
                <a:solidFill>
                  <a:schemeClr val="tx1">
                    <a:lumMod val="85000"/>
                    <a:lumOff val="15000"/>
                  </a:schemeClr>
                </a:solidFill>
                <a:latin typeface="+mn-ea"/>
                <a:cs typeface="+mn-ea"/>
                <a:sym typeface="+mn-ea"/>
              </a:rPr>
              <a:t>：非正式团体可能会视竞争为成员不和的根源；非正式团体通常要求成员保持一致性；非正式团体成员对改变持有顾虑。</a:t>
            </a:r>
            <a:endParaRPr lang="zh-CN" altLang="en-US" sz="1600" dirty="0">
              <a:solidFill>
                <a:schemeClr val="tx1">
                  <a:lumMod val="85000"/>
                  <a:lumOff val="15000"/>
                </a:schemeClr>
              </a:solidFill>
              <a:latin typeface="+mn-ea"/>
              <a:cs typeface="+mn-ea"/>
              <a:sym typeface="+mn-ea"/>
            </a:endParaRPr>
          </a:p>
        </p:txBody>
      </p:sp>
      <p:sp>
        <p:nvSpPr>
          <p:cNvPr id="6" name="对象3"/>
          <p:cNvSpPr/>
          <p:nvPr>
            <p:custDataLst>
              <p:tags r:id="rId5"/>
            </p:custDataLst>
          </p:nvPr>
        </p:nvSpPr>
        <p:spPr>
          <a:xfrm>
            <a:off x="3984943" y="4142423"/>
            <a:ext cx="7487791" cy="1143000"/>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1">
                    <a:lumMod val="20000"/>
                    <a:lumOff val="80000"/>
                    <a:alpha val="0"/>
                  </a:schemeClr>
                </a:gs>
                <a:gs pos="2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50000"/>
              </a:lnSpc>
              <a:spcBef>
                <a:spcPct val="0"/>
              </a:spcBef>
              <a:spcAft>
                <a:spcPct val="0"/>
              </a:spcAft>
            </a:pPr>
            <a:r>
              <a:rPr lang="zh-CN" altLang="en-US" sz="1600">
                <a:solidFill>
                  <a:srgbClr val="FF0000"/>
                </a:solidFill>
                <a:latin typeface="+mn-ea"/>
                <a:cs typeface="+mn-ea"/>
                <a:sym typeface="+mn-ea"/>
              </a:rPr>
              <a:t>委员会成员之间的冲突</a:t>
            </a:r>
            <a:r>
              <a:rPr lang="zh-CN" altLang="en-US" sz="1600">
                <a:solidFill>
                  <a:schemeClr val="tx1">
                    <a:lumMod val="85000"/>
                    <a:lumOff val="15000"/>
                  </a:schemeClr>
                </a:solidFill>
                <a:latin typeface="+mn-ea"/>
                <a:cs typeface="+mn-ea"/>
                <a:sym typeface="+mn-ea"/>
              </a:rPr>
              <a:t>：某一</a:t>
            </a:r>
            <a:r>
              <a:rPr lang="zh-CN" altLang="en-US" sz="1600">
                <a:solidFill>
                  <a:schemeClr val="tx1">
                    <a:lumMod val="85000"/>
                    <a:lumOff val="15000"/>
                  </a:schemeClr>
                </a:solidFill>
                <a:latin typeface="+mn-ea"/>
                <a:cs typeface="+mn-ea"/>
                <a:sym typeface="+mn-ea"/>
              </a:rPr>
              <a:t>方</a:t>
            </a:r>
            <a:r>
              <a:rPr lang="zh-CN" altLang="en-US" sz="1600">
                <a:solidFill>
                  <a:schemeClr val="tx1">
                    <a:lumMod val="85000"/>
                    <a:lumOff val="15000"/>
                  </a:schemeClr>
                </a:solidFill>
                <a:latin typeface="+mn-ea"/>
                <a:cs typeface="+mn-ea"/>
                <a:sym typeface="+mn-ea"/>
              </a:rPr>
              <a:t>利益未能获得支持，可能会导致其被动地执行或拒绝遵守委员会的决定，从而降低组织的效率。</a:t>
            </a:r>
            <a:endParaRPr lang="zh-CN" altLang="en-US" sz="1600">
              <a:solidFill>
                <a:schemeClr val="tx1">
                  <a:lumMod val="85000"/>
                  <a:lumOff val="15000"/>
                </a:schemeClr>
              </a:solidFill>
              <a:latin typeface="+mn-ea"/>
              <a:cs typeface="+mn-ea"/>
              <a:sym typeface="+mn-ea"/>
            </a:endParaRPr>
          </a:p>
        </p:txBody>
      </p:sp>
      <p:sp>
        <p:nvSpPr>
          <p:cNvPr id="7" name="对象5"/>
          <p:cNvSpPr/>
          <p:nvPr>
            <p:custDataLst>
              <p:tags r:id="rId6"/>
            </p:custDataLst>
          </p:nvPr>
        </p:nvSpPr>
        <p:spPr>
          <a:xfrm>
            <a:off x="3974783" y="1227773"/>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01</a:t>
            </a:r>
            <a:endParaRPr lang="en-US" altLang="zh-CN" sz="2400" b="1">
              <a:solidFill>
                <a:schemeClr val="lt1"/>
              </a:solidFill>
              <a:latin typeface="+mn-ea"/>
              <a:cs typeface="+mn-ea"/>
              <a:sym typeface="+mn-ea"/>
            </a:endParaRPr>
          </a:p>
        </p:txBody>
      </p:sp>
      <p:sp>
        <p:nvSpPr>
          <p:cNvPr id="8" name="对象6"/>
          <p:cNvSpPr/>
          <p:nvPr>
            <p:custDataLst>
              <p:tags r:id="rId7"/>
            </p:custDataLst>
          </p:nvPr>
        </p:nvSpPr>
        <p:spPr>
          <a:xfrm>
            <a:off x="5000308" y="3066098"/>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2"/>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02</a:t>
            </a:r>
            <a:endParaRPr lang="en-US" altLang="zh-CN" sz="2400" b="1">
              <a:solidFill>
                <a:schemeClr val="lt1"/>
              </a:solidFill>
              <a:latin typeface="+mn-ea"/>
              <a:cs typeface="+mn-ea"/>
              <a:sym typeface="+mn-ea"/>
            </a:endParaRPr>
          </a:p>
        </p:txBody>
      </p:sp>
      <p:sp>
        <p:nvSpPr>
          <p:cNvPr id="10" name="对象7"/>
          <p:cNvSpPr/>
          <p:nvPr>
            <p:custDataLst>
              <p:tags r:id="rId8"/>
            </p:custDataLst>
          </p:nvPr>
        </p:nvSpPr>
        <p:spPr>
          <a:xfrm>
            <a:off x="3974783" y="4899343"/>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03</a:t>
            </a:r>
            <a:endParaRPr lang="en-US" altLang="zh-CN" sz="2400" b="1">
              <a:solidFill>
                <a:schemeClr val="lt1"/>
              </a:solidFill>
              <a:latin typeface="+mn-ea"/>
              <a:cs typeface="+mn-ea"/>
              <a:sym typeface="+mn-ea"/>
            </a:endParaRPr>
          </a:p>
        </p:txBody>
      </p:sp>
      <p:sp>
        <p:nvSpPr>
          <p:cNvPr id="11" name="对象12"/>
          <p:cNvSpPr>
            <a:spLocks noChangeAspect="1"/>
          </p:cNvSpPr>
          <p:nvPr>
            <p:custDataLst>
              <p:tags r:id="rId9"/>
            </p:custDataLst>
          </p:nvPr>
        </p:nvSpPr>
        <p:spPr>
          <a:xfrm>
            <a:off x="1138238" y="1862773"/>
            <a:ext cx="3188409" cy="3132620"/>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p>
            <a:pPr algn="ctr">
              <a:spcBef>
                <a:spcPct val="0"/>
              </a:spcBef>
              <a:spcAft>
                <a:spcPct val="0"/>
              </a:spcAft>
            </a:pPr>
            <a:r>
              <a:rPr lang="zh-CN" altLang="en-US" sz="2700" b="1">
                <a:solidFill>
                  <a:schemeClr val="accent1"/>
                </a:solidFill>
                <a:latin typeface="+mn-ea"/>
                <a:cs typeface="+mn-ea"/>
                <a:sym typeface="+mn-ea"/>
              </a:rPr>
              <a:t>组织冲突</a:t>
            </a:r>
            <a:r>
              <a:rPr lang="zh-CN" altLang="en-US" sz="2700" b="1">
                <a:solidFill>
                  <a:schemeClr val="accent1"/>
                </a:solidFill>
                <a:latin typeface="+mn-ea"/>
                <a:cs typeface="+mn-ea"/>
                <a:sym typeface="+mn-ea"/>
              </a:rPr>
              <a:t>类型</a:t>
            </a:r>
            <a:endParaRPr lang="zh-CN" altLang="en-US" sz="2700" b="1">
              <a:solidFill>
                <a:schemeClr val="accent1"/>
              </a:solidFill>
              <a:latin typeface="+mn-ea"/>
              <a:cs typeface="+mn-ea"/>
              <a:sym typeface="+mn-ea"/>
            </a:endParaRPr>
          </a:p>
        </p:txBody>
      </p:sp>
    </p:spTree>
    <p:custDataLst>
      <p:tags r:id="rId10"/>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a:t>
            </a:r>
            <a:r>
              <a:rPr lang="zh-CN" altLang="en-US" sz="2800" kern="0" noProof="0" dirty="0">
                <a:ln>
                  <a:noFill/>
                </a:ln>
                <a:solidFill>
                  <a:schemeClr val="accent1"/>
                </a:solidFill>
                <a:effectLst/>
                <a:uLnTx/>
                <a:uFillTx/>
                <a:cs typeface="+mn-ea"/>
                <a:sym typeface="+mn-lt"/>
              </a:rPr>
              <a:t>冲突</a:t>
            </a:r>
            <a:endParaRPr lang="zh-CN" altLang="en-US" sz="2800" kern="0" noProof="0" dirty="0">
              <a:ln>
                <a:noFill/>
              </a:ln>
              <a:solidFill>
                <a:schemeClr val="accent1"/>
              </a:solidFill>
              <a:effectLst/>
              <a:uLnTx/>
              <a:uFillTx/>
              <a:cs typeface="+mn-ea"/>
              <a:sym typeface="+mn-lt"/>
            </a:endParaRPr>
          </a:p>
        </p:txBody>
      </p:sp>
      <p:sp>
        <p:nvSpPr>
          <p:cNvPr id="43" name="对象2"/>
          <p:cNvSpPr/>
          <p:nvPr>
            <p:custDataLst>
              <p:tags r:id="rId2"/>
            </p:custDataLst>
          </p:nvPr>
        </p:nvSpPr>
        <p:spPr>
          <a:xfrm>
            <a:off x="6757035" y="3821430"/>
            <a:ext cx="4419600" cy="1374140"/>
          </a:xfrm>
          <a:custGeom>
            <a:avLst/>
            <a:gdLst>
              <a:gd name="connsiteX0" fmla="*/ 2345 w 7584"/>
              <a:gd name="connsiteY0" fmla="*/ 20 h 2439"/>
              <a:gd name="connsiteX1" fmla="*/ 2273 w 7584"/>
              <a:gd name="connsiteY1" fmla="*/ 49 h 2439"/>
              <a:gd name="connsiteX2" fmla="*/ 2259 w 7584"/>
              <a:gd name="connsiteY2" fmla="*/ 63 h 2439"/>
              <a:gd name="connsiteX3" fmla="*/ 27 w 7584"/>
              <a:gd name="connsiteY3" fmla="*/ 2310 h 2439"/>
              <a:gd name="connsiteX4" fmla="*/ 84 w 7584"/>
              <a:gd name="connsiteY4" fmla="*/ 2439 h 2439"/>
              <a:gd name="connsiteX5" fmla="*/ 7474 w 7584"/>
              <a:gd name="connsiteY5" fmla="*/ 2422 h 2439"/>
              <a:gd name="connsiteX6" fmla="*/ 7565 w 7584"/>
              <a:gd name="connsiteY6" fmla="*/ 2404 h 2439"/>
              <a:gd name="connsiteX7" fmla="*/ 7584 w 7584"/>
              <a:gd name="connsiteY7" fmla="*/ 40 h 2439"/>
              <a:gd name="connsiteX8" fmla="*/ 7474 w 7584"/>
              <a:gd name="connsiteY8" fmla="*/ 3 h 2439"/>
              <a:gd name="connsiteX9" fmla="*/ 2345 w 7584"/>
              <a:gd name="connsiteY9" fmla="*/ 20 h 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4" h="2439">
                <a:moveTo>
                  <a:pt x="2345" y="20"/>
                </a:moveTo>
                <a:cubicBezTo>
                  <a:pt x="2316" y="20"/>
                  <a:pt x="2288" y="34"/>
                  <a:pt x="2273" y="49"/>
                </a:cubicBezTo>
                <a:cubicBezTo>
                  <a:pt x="2273" y="49"/>
                  <a:pt x="2273" y="63"/>
                  <a:pt x="2259" y="63"/>
                </a:cubicBezTo>
                <a:lnTo>
                  <a:pt x="27" y="2310"/>
                </a:lnTo>
                <a:cubicBezTo>
                  <a:pt x="-31" y="2353"/>
                  <a:pt x="12" y="2439"/>
                  <a:pt x="84" y="2439"/>
                </a:cubicBezTo>
                <a:lnTo>
                  <a:pt x="7474" y="2422"/>
                </a:lnTo>
                <a:cubicBezTo>
                  <a:pt x="7518" y="2422"/>
                  <a:pt x="7565" y="2447"/>
                  <a:pt x="7565" y="2404"/>
                </a:cubicBezTo>
                <a:lnTo>
                  <a:pt x="7584" y="40"/>
                </a:lnTo>
                <a:cubicBezTo>
                  <a:pt x="7584" y="-17"/>
                  <a:pt x="7518" y="3"/>
                  <a:pt x="7474" y="3"/>
                </a:cubicBezTo>
                <a:lnTo>
                  <a:pt x="2345" y="20"/>
                </a:lnTo>
              </a:path>
            </a:pathLst>
          </a:custGeom>
          <a:noFill/>
          <a:ln w="12700">
            <a:gradFill>
              <a:gsLst>
                <a:gs pos="100000">
                  <a:schemeClr val="accent2">
                    <a:lumMod val="20000"/>
                    <a:lumOff val="80000"/>
                    <a:alpha val="0"/>
                  </a:schemeClr>
                </a:gs>
                <a:gs pos="2000">
                  <a:schemeClr val="accent2">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96000" tIns="0" rIns="0" bIns="0" numCol="1" spcCol="0" rtlCol="0" fromWordArt="0" anchor="ctr" anchorCtr="0" forceAA="0" compatLnSpc="1">
            <a:noAutofit/>
          </a:bodyPr>
          <a:p>
            <a:pPr>
              <a:lnSpc>
                <a:spcPct val="150000"/>
              </a:lnSpc>
              <a:spcBef>
                <a:spcPct val="0"/>
              </a:spcBef>
              <a:spcAft>
                <a:spcPct val="0"/>
              </a:spcAft>
            </a:pPr>
            <a:r>
              <a:rPr lang="zh-CN" altLang="en-US" sz="1600">
                <a:solidFill>
                  <a:srgbClr val="FF0000"/>
                </a:solidFill>
                <a:latin typeface="+mn-ea"/>
                <a:cs typeface="+mn-ea"/>
                <a:sym typeface="+mn-ea"/>
              </a:rPr>
              <a:t>区分建设性和破坏性冲突</a:t>
            </a:r>
            <a:r>
              <a:rPr lang="zh-CN" altLang="en-US" sz="1600">
                <a:solidFill>
                  <a:schemeClr val="tx1">
                    <a:lumMod val="85000"/>
                    <a:lumOff val="15000"/>
                  </a:schemeClr>
                </a:solidFill>
                <a:latin typeface="+mn-ea"/>
                <a:cs typeface="+mn-ea"/>
                <a:sym typeface="+mn-ea"/>
              </a:rPr>
              <a:t>：营造鼓励成员自由表达不同观点的工作环境，将冲突限制在可控范围内。</a:t>
            </a:r>
            <a:endParaRPr lang="zh-CN" altLang="en-US" sz="1600">
              <a:solidFill>
                <a:schemeClr val="tx1">
                  <a:lumMod val="85000"/>
                  <a:lumOff val="15000"/>
                </a:schemeClr>
              </a:solidFill>
              <a:latin typeface="+mn-ea"/>
              <a:cs typeface="+mn-ea"/>
              <a:sym typeface="+mn-ea"/>
            </a:endParaRPr>
          </a:p>
        </p:txBody>
      </p:sp>
      <p:sp>
        <p:nvSpPr>
          <p:cNvPr id="26" name="对象7"/>
          <p:cNvSpPr/>
          <p:nvPr>
            <p:custDataLst>
              <p:tags r:id="rId3"/>
            </p:custDataLst>
          </p:nvPr>
        </p:nvSpPr>
        <p:spPr>
          <a:xfrm>
            <a:off x="6741795" y="1815465"/>
            <a:ext cx="4162425" cy="1369060"/>
          </a:xfrm>
          <a:custGeom>
            <a:avLst/>
            <a:gdLst>
              <a:gd name="connsiteX0" fmla="*/ 2345 w 7603"/>
              <a:gd name="connsiteY0" fmla="*/ 2419 h 2430"/>
              <a:gd name="connsiteX1" fmla="*/ 2273 w 7603"/>
              <a:gd name="connsiteY1" fmla="*/ 2390 h 2430"/>
              <a:gd name="connsiteX2" fmla="*/ 2259 w 7603"/>
              <a:gd name="connsiteY2" fmla="*/ 2376 h 2430"/>
              <a:gd name="connsiteX3" fmla="*/ 27 w 7603"/>
              <a:gd name="connsiteY3" fmla="*/ 130 h 2430"/>
              <a:gd name="connsiteX4" fmla="*/ 84 w 7603"/>
              <a:gd name="connsiteY4" fmla="*/ 0 h 2430"/>
              <a:gd name="connsiteX5" fmla="*/ 7457 w 7603"/>
              <a:gd name="connsiteY5" fmla="*/ 11 h 2430"/>
              <a:gd name="connsiteX6" fmla="*/ 7567 w 7603"/>
              <a:gd name="connsiteY6" fmla="*/ 85 h 2430"/>
              <a:gd name="connsiteX7" fmla="*/ 7603 w 7603"/>
              <a:gd name="connsiteY7" fmla="*/ 2338 h 2430"/>
              <a:gd name="connsiteX8" fmla="*/ 7512 w 7603"/>
              <a:gd name="connsiteY8" fmla="*/ 2430 h 2430"/>
              <a:gd name="connsiteX9" fmla="*/ 2345 w 7603"/>
              <a:gd name="connsiteY9" fmla="*/ 2419 h 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03" h="2430">
                <a:moveTo>
                  <a:pt x="2345" y="2419"/>
                </a:moveTo>
                <a:cubicBezTo>
                  <a:pt x="2316" y="2419"/>
                  <a:pt x="2288" y="2405"/>
                  <a:pt x="2273" y="2390"/>
                </a:cubicBezTo>
                <a:cubicBezTo>
                  <a:pt x="2273" y="2390"/>
                  <a:pt x="2273" y="2376"/>
                  <a:pt x="2259" y="2376"/>
                </a:cubicBezTo>
                <a:lnTo>
                  <a:pt x="27" y="130"/>
                </a:lnTo>
                <a:cubicBezTo>
                  <a:pt x="-31" y="86"/>
                  <a:pt x="12" y="0"/>
                  <a:pt x="84" y="0"/>
                </a:cubicBezTo>
                <a:lnTo>
                  <a:pt x="7457" y="11"/>
                </a:lnTo>
                <a:cubicBezTo>
                  <a:pt x="7501" y="11"/>
                  <a:pt x="7567" y="28"/>
                  <a:pt x="7567" y="85"/>
                </a:cubicBezTo>
                <a:lnTo>
                  <a:pt x="7603" y="2338"/>
                </a:lnTo>
                <a:cubicBezTo>
                  <a:pt x="7603" y="2381"/>
                  <a:pt x="7556" y="2430"/>
                  <a:pt x="7512" y="2430"/>
                </a:cubicBezTo>
                <a:lnTo>
                  <a:pt x="2345" y="2419"/>
                </a:lnTo>
              </a:path>
            </a:pathLst>
          </a:custGeom>
          <a:noFill/>
          <a:ln w="12700">
            <a:gradFill>
              <a:gsLst>
                <a:gs pos="100000">
                  <a:schemeClr val="accent1">
                    <a:lumMod val="20000"/>
                    <a:lumOff val="80000"/>
                    <a:alpha val="0"/>
                  </a:schemeClr>
                </a:gs>
                <a:gs pos="2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96000" tIns="0" rIns="0" bIns="0" numCol="1" spcCol="0" rtlCol="0" fromWordArt="0" anchor="ctr" anchorCtr="0" forceAA="0" compatLnSpc="1">
            <a:noAutofit/>
          </a:bodyPr>
          <a:p>
            <a:pPr>
              <a:lnSpc>
                <a:spcPct val="150000"/>
              </a:lnSpc>
              <a:spcBef>
                <a:spcPct val="0"/>
              </a:spcBef>
              <a:spcAft>
                <a:spcPct val="0"/>
              </a:spcAft>
            </a:pPr>
            <a:r>
              <a:rPr lang="zh-CN" altLang="en-US" sz="1600">
                <a:solidFill>
                  <a:srgbClr val="FF0000"/>
                </a:solidFill>
                <a:latin typeface="+mn-ea"/>
                <a:cs typeface="+mn-ea"/>
                <a:sym typeface="+mn-ea"/>
              </a:rPr>
              <a:t>慎重选择委员会成员</a:t>
            </a:r>
            <a:r>
              <a:rPr lang="zh-CN" altLang="en-US" sz="1600">
                <a:solidFill>
                  <a:schemeClr val="tx1">
                    <a:lumMod val="85000"/>
                    <a:lumOff val="15000"/>
                  </a:schemeClr>
                </a:solidFill>
                <a:latin typeface="+mn-ea"/>
                <a:cs typeface="+mn-ea"/>
                <a:sym typeface="+mn-ea"/>
              </a:rPr>
              <a:t>：应挑选有担当、能胜任的人，能做出有效决策</a:t>
            </a:r>
            <a:r>
              <a:rPr lang="zh-CN" altLang="en-US" sz="1600">
                <a:solidFill>
                  <a:schemeClr val="tx1">
                    <a:lumMod val="85000"/>
                    <a:lumOff val="15000"/>
                  </a:schemeClr>
                </a:solidFill>
                <a:latin typeface="+mn-ea"/>
                <a:cs typeface="+mn-ea"/>
                <a:sym typeface="+mn-ea"/>
              </a:rPr>
              <a:t>和提供专业意见。</a:t>
            </a:r>
            <a:endParaRPr lang="zh-CN" altLang="en-US" sz="1600">
              <a:solidFill>
                <a:schemeClr val="tx1">
                  <a:lumMod val="85000"/>
                  <a:lumOff val="15000"/>
                </a:schemeClr>
              </a:solidFill>
              <a:latin typeface="+mn-ea"/>
              <a:cs typeface="+mn-ea"/>
              <a:sym typeface="+mn-ea"/>
            </a:endParaRPr>
          </a:p>
        </p:txBody>
      </p:sp>
      <p:sp>
        <p:nvSpPr>
          <p:cNvPr id="27" name="对象8"/>
          <p:cNvSpPr/>
          <p:nvPr>
            <p:custDataLst>
              <p:tags r:id="rId4"/>
            </p:custDataLst>
          </p:nvPr>
        </p:nvSpPr>
        <p:spPr>
          <a:xfrm>
            <a:off x="6709429" y="1515428"/>
            <a:ext cx="648946" cy="648946"/>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03</a:t>
            </a:r>
            <a:endParaRPr lang="en-US" altLang="zh-CN" sz="2400" b="1">
              <a:solidFill>
                <a:schemeClr val="lt1"/>
              </a:solidFill>
              <a:latin typeface="+mn-ea"/>
              <a:cs typeface="+mn-ea"/>
              <a:sym typeface="+mn-ea"/>
            </a:endParaRPr>
          </a:p>
        </p:txBody>
      </p:sp>
      <p:sp>
        <p:nvSpPr>
          <p:cNvPr id="40" name="对象9"/>
          <p:cNvSpPr/>
          <p:nvPr>
            <p:custDataLst>
              <p:tags r:id="rId5"/>
            </p:custDataLst>
          </p:nvPr>
        </p:nvSpPr>
        <p:spPr>
          <a:xfrm>
            <a:off x="6744355" y="4828882"/>
            <a:ext cx="648946" cy="648946"/>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2"/>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04</a:t>
            </a:r>
            <a:endParaRPr lang="en-US" altLang="zh-CN" sz="2400" b="1">
              <a:solidFill>
                <a:schemeClr val="lt1"/>
              </a:solidFill>
              <a:latin typeface="+mn-ea"/>
              <a:cs typeface="+mn-ea"/>
              <a:sym typeface="+mn-ea"/>
            </a:endParaRPr>
          </a:p>
        </p:txBody>
      </p:sp>
      <p:sp>
        <p:nvSpPr>
          <p:cNvPr id="41" name="对象10"/>
          <p:cNvSpPr/>
          <p:nvPr>
            <p:custDataLst>
              <p:tags r:id="rId6"/>
            </p:custDataLst>
          </p:nvPr>
        </p:nvSpPr>
        <p:spPr>
          <a:xfrm flipH="1">
            <a:off x="1388299" y="3831241"/>
            <a:ext cx="4197452" cy="1374166"/>
          </a:xfrm>
          <a:custGeom>
            <a:avLst/>
            <a:gdLst>
              <a:gd name="connsiteX0" fmla="*/ 2345 w 7584"/>
              <a:gd name="connsiteY0" fmla="*/ 20 h 2439"/>
              <a:gd name="connsiteX1" fmla="*/ 2273 w 7584"/>
              <a:gd name="connsiteY1" fmla="*/ 49 h 2439"/>
              <a:gd name="connsiteX2" fmla="*/ 2259 w 7584"/>
              <a:gd name="connsiteY2" fmla="*/ 63 h 2439"/>
              <a:gd name="connsiteX3" fmla="*/ 27 w 7584"/>
              <a:gd name="connsiteY3" fmla="*/ 2310 h 2439"/>
              <a:gd name="connsiteX4" fmla="*/ 84 w 7584"/>
              <a:gd name="connsiteY4" fmla="*/ 2439 h 2439"/>
              <a:gd name="connsiteX5" fmla="*/ 7474 w 7584"/>
              <a:gd name="connsiteY5" fmla="*/ 2422 h 2439"/>
              <a:gd name="connsiteX6" fmla="*/ 7565 w 7584"/>
              <a:gd name="connsiteY6" fmla="*/ 2404 h 2439"/>
              <a:gd name="connsiteX7" fmla="*/ 7584 w 7584"/>
              <a:gd name="connsiteY7" fmla="*/ 40 h 2439"/>
              <a:gd name="connsiteX8" fmla="*/ 7474 w 7584"/>
              <a:gd name="connsiteY8" fmla="*/ 3 h 2439"/>
              <a:gd name="connsiteX9" fmla="*/ 2345 w 7584"/>
              <a:gd name="connsiteY9" fmla="*/ 20 h 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4" h="2439">
                <a:moveTo>
                  <a:pt x="2345" y="20"/>
                </a:moveTo>
                <a:cubicBezTo>
                  <a:pt x="2316" y="20"/>
                  <a:pt x="2288" y="34"/>
                  <a:pt x="2273" y="49"/>
                </a:cubicBezTo>
                <a:cubicBezTo>
                  <a:pt x="2273" y="49"/>
                  <a:pt x="2273" y="63"/>
                  <a:pt x="2259" y="63"/>
                </a:cubicBezTo>
                <a:lnTo>
                  <a:pt x="27" y="2310"/>
                </a:lnTo>
                <a:cubicBezTo>
                  <a:pt x="-31" y="2353"/>
                  <a:pt x="12" y="2439"/>
                  <a:pt x="84" y="2439"/>
                </a:cubicBezTo>
                <a:lnTo>
                  <a:pt x="7474" y="2422"/>
                </a:lnTo>
                <a:cubicBezTo>
                  <a:pt x="7518" y="2422"/>
                  <a:pt x="7565" y="2447"/>
                  <a:pt x="7565" y="2404"/>
                </a:cubicBezTo>
                <a:lnTo>
                  <a:pt x="7584" y="40"/>
                </a:lnTo>
                <a:cubicBezTo>
                  <a:pt x="7584" y="-17"/>
                  <a:pt x="7518" y="3"/>
                  <a:pt x="7474" y="3"/>
                </a:cubicBezTo>
                <a:lnTo>
                  <a:pt x="2345" y="20"/>
                </a:lnTo>
              </a:path>
            </a:pathLst>
          </a:custGeom>
          <a:noFill/>
          <a:ln w="12700">
            <a:gradFill>
              <a:gsLst>
                <a:gs pos="100000">
                  <a:schemeClr val="accent2">
                    <a:lumMod val="20000"/>
                    <a:lumOff val="80000"/>
                    <a:alpha val="0"/>
                  </a:schemeClr>
                </a:gs>
                <a:gs pos="2000">
                  <a:schemeClr val="accent2">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1296000" bIns="0" numCol="1" spcCol="0" rtlCol="0" fromWordArt="0" anchor="ctr" anchorCtr="0" forceAA="0" compatLnSpc="1">
            <a:noAutofit/>
          </a:bodyPr>
          <a:p>
            <a:pPr lvl="0" algn="l">
              <a:lnSpc>
                <a:spcPct val="150000"/>
              </a:lnSpc>
              <a:spcBef>
                <a:spcPct val="0"/>
              </a:spcBef>
              <a:spcAft>
                <a:spcPct val="0"/>
              </a:spcAft>
              <a:buClrTx/>
              <a:buSzTx/>
              <a:buFontTx/>
            </a:pPr>
            <a:r>
              <a:rPr lang="zh-CN" altLang="en-US" sz="1600">
                <a:solidFill>
                  <a:srgbClr val="FF0000"/>
                </a:solidFill>
                <a:latin typeface="+mn-ea"/>
                <a:cs typeface="+mn-ea"/>
                <a:sym typeface="+mn-ea"/>
              </a:rPr>
              <a:t>清晰界定直线主管和参谋之间的职权关系：</a:t>
            </a:r>
            <a:r>
              <a:rPr lang="zh-CN" altLang="en-US" sz="1600">
                <a:solidFill>
                  <a:schemeClr val="tx1">
                    <a:lumMod val="85000"/>
                    <a:lumOff val="15000"/>
                  </a:schemeClr>
                </a:solidFill>
                <a:latin typeface="+mn-ea"/>
                <a:cs typeface="+mn-ea"/>
                <a:sym typeface="+mn-ea"/>
              </a:rPr>
              <a:t>避免滥用权力、争夺权力或自负。</a:t>
            </a:r>
            <a:endParaRPr lang="zh-CN" altLang="en-US" sz="1600">
              <a:solidFill>
                <a:schemeClr val="tx1">
                  <a:lumMod val="85000"/>
                  <a:lumOff val="15000"/>
                </a:schemeClr>
              </a:solidFill>
              <a:latin typeface="+mn-ea"/>
              <a:cs typeface="+mn-ea"/>
              <a:sym typeface="+mn-ea"/>
            </a:endParaRPr>
          </a:p>
        </p:txBody>
      </p:sp>
      <p:sp>
        <p:nvSpPr>
          <p:cNvPr id="42" name="对象11"/>
          <p:cNvSpPr/>
          <p:nvPr>
            <p:custDataLst>
              <p:tags r:id="rId7"/>
            </p:custDataLst>
          </p:nvPr>
        </p:nvSpPr>
        <p:spPr>
          <a:xfrm flipH="1">
            <a:off x="1373089" y="1825255"/>
            <a:ext cx="4212386" cy="1368870"/>
          </a:xfrm>
          <a:custGeom>
            <a:avLst/>
            <a:gdLst>
              <a:gd name="connsiteX0" fmla="*/ 2345 w 7603"/>
              <a:gd name="connsiteY0" fmla="*/ 2419 h 2430"/>
              <a:gd name="connsiteX1" fmla="*/ 2273 w 7603"/>
              <a:gd name="connsiteY1" fmla="*/ 2390 h 2430"/>
              <a:gd name="connsiteX2" fmla="*/ 2259 w 7603"/>
              <a:gd name="connsiteY2" fmla="*/ 2376 h 2430"/>
              <a:gd name="connsiteX3" fmla="*/ 27 w 7603"/>
              <a:gd name="connsiteY3" fmla="*/ 130 h 2430"/>
              <a:gd name="connsiteX4" fmla="*/ 84 w 7603"/>
              <a:gd name="connsiteY4" fmla="*/ 0 h 2430"/>
              <a:gd name="connsiteX5" fmla="*/ 7457 w 7603"/>
              <a:gd name="connsiteY5" fmla="*/ 11 h 2430"/>
              <a:gd name="connsiteX6" fmla="*/ 7567 w 7603"/>
              <a:gd name="connsiteY6" fmla="*/ 85 h 2430"/>
              <a:gd name="connsiteX7" fmla="*/ 7603 w 7603"/>
              <a:gd name="connsiteY7" fmla="*/ 2338 h 2430"/>
              <a:gd name="connsiteX8" fmla="*/ 7512 w 7603"/>
              <a:gd name="connsiteY8" fmla="*/ 2430 h 2430"/>
              <a:gd name="connsiteX9" fmla="*/ 2345 w 7603"/>
              <a:gd name="connsiteY9" fmla="*/ 2419 h 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03" h="2430">
                <a:moveTo>
                  <a:pt x="2345" y="2419"/>
                </a:moveTo>
                <a:cubicBezTo>
                  <a:pt x="2316" y="2419"/>
                  <a:pt x="2288" y="2405"/>
                  <a:pt x="2273" y="2390"/>
                </a:cubicBezTo>
                <a:cubicBezTo>
                  <a:pt x="2273" y="2390"/>
                  <a:pt x="2273" y="2376"/>
                  <a:pt x="2259" y="2376"/>
                </a:cubicBezTo>
                <a:lnTo>
                  <a:pt x="27" y="130"/>
                </a:lnTo>
                <a:cubicBezTo>
                  <a:pt x="-31" y="86"/>
                  <a:pt x="12" y="0"/>
                  <a:pt x="84" y="0"/>
                </a:cubicBezTo>
                <a:lnTo>
                  <a:pt x="7457" y="11"/>
                </a:lnTo>
                <a:cubicBezTo>
                  <a:pt x="7501" y="11"/>
                  <a:pt x="7567" y="28"/>
                  <a:pt x="7567" y="85"/>
                </a:cubicBezTo>
                <a:lnTo>
                  <a:pt x="7603" y="2338"/>
                </a:lnTo>
                <a:cubicBezTo>
                  <a:pt x="7603" y="2381"/>
                  <a:pt x="7556" y="2430"/>
                  <a:pt x="7512" y="2430"/>
                </a:cubicBezTo>
                <a:lnTo>
                  <a:pt x="2345" y="2419"/>
                </a:lnTo>
              </a:path>
            </a:pathLst>
          </a:custGeom>
          <a:noFill/>
          <a:ln w="12700">
            <a:gradFill>
              <a:gsLst>
                <a:gs pos="100000">
                  <a:schemeClr val="accent1">
                    <a:lumMod val="20000"/>
                    <a:lumOff val="80000"/>
                    <a:alpha val="0"/>
                  </a:schemeClr>
                </a:gs>
                <a:gs pos="2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1296000" bIns="0" numCol="1" spcCol="0" rtlCol="0" fromWordArt="0" anchor="ctr" anchorCtr="0" forceAA="0" compatLnSpc="1">
            <a:noAutofit/>
          </a:bodyPr>
          <a:p>
            <a:pPr algn="l">
              <a:lnSpc>
                <a:spcPct val="150000"/>
              </a:lnSpc>
              <a:spcBef>
                <a:spcPct val="0"/>
              </a:spcBef>
              <a:spcAft>
                <a:spcPct val="0"/>
              </a:spcAft>
            </a:pPr>
            <a:r>
              <a:rPr lang="zh-CN" altLang="en-US" sz="1600" dirty="0">
                <a:solidFill>
                  <a:srgbClr val="FF0000"/>
                </a:solidFill>
                <a:latin typeface="+mn-ea"/>
                <a:cs typeface="+mn-ea"/>
                <a:sym typeface="+mn-ea"/>
              </a:rPr>
              <a:t>引导非正式团体：</a:t>
            </a:r>
            <a:r>
              <a:rPr lang="zh-CN" altLang="en-US" sz="1600" dirty="0">
                <a:solidFill>
                  <a:schemeClr val="tx1">
                    <a:lumMod val="85000"/>
                    <a:lumOff val="15000"/>
                  </a:schemeClr>
                </a:solidFill>
                <a:latin typeface="+mn-ea"/>
                <a:cs typeface="+mn-ea"/>
                <a:sym typeface="+mn-ea"/>
              </a:rPr>
              <a:t>引导其对组织发挥积极影响，确保其目标与组织的主要目标保持一致。</a:t>
            </a:r>
            <a:endParaRPr lang="zh-CN" altLang="en-US" sz="1600" dirty="0">
              <a:solidFill>
                <a:schemeClr val="tx1">
                  <a:lumMod val="85000"/>
                  <a:lumOff val="15000"/>
                </a:schemeClr>
              </a:solidFill>
              <a:latin typeface="+mn-ea"/>
              <a:cs typeface="+mn-ea"/>
              <a:sym typeface="+mn-ea"/>
            </a:endParaRPr>
          </a:p>
        </p:txBody>
      </p:sp>
      <p:sp>
        <p:nvSpPr>
          <p:cNvPr id="3" name="对象12"/>
          <p:cNvSpPr/>
          <p:nvPr>
            <p:custDataLst>
              <p:tags r:id="rId8"/>
            </p:custDataLst>
          </p:nvPr>
        </p:nvSpPr>
        <p:spPr>
          <a:xfrm>
            <a:off x="4960881" y="1568380"/>
            <a:ext cx="648946" cy="648946"/>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01</a:t>
            </a:r>
            <a:endParaRPr lang="en-US" altLang="zh-CN" sz="2400" b="1">
              <a:solidFill>
                <a:schemeClr val="lt1"/>
              </a:solidFill>
              <a:latin typeface="+mn-ea"/>
              <a:cs typeface="+mn-ea"/>
              <a:sym typeface="+mn-ea"/>
            </a:endParaRPr>
          </a:p>
        </p:txBody>
      </p:sp>
      <p:sp>
        <p:nvSpPr>
          <p:cNvPr id="9" name="对象13"/>
          <p:cNvSpPr/>
          <p:nvPr>
            <p:custDataLst>
              <p:tags r:id="rId9"/>
            </p:custDataLst>
          </p:nvPr>
        </p:nvSpPr>
        <p:spPr>
          <a:xfrm>
            <a:off x="4960881" y="4828882"/>
            <a:ext cx="648946" cy="648946"/>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2"/>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02</a:t>
            </a:r>
            <a:endParaRPr lang="en-US" altLang="zh-CN" sz="2400" b="1">
              <a:solidFill>
                <a:schemeClr val="lt1"/>
              </a:solidFill>
              <a:latin typeface="+mn-ea"/>
              <a:cs typeface="+mn-ea"/>
              <a:sym typeface="+mn-ea"/>
            </a:endParaRPr>
          </a:p>
        </p:txBody>
      </p:sp>
      <p:sp>
        <p:nvSpPr>
          <p:cNvPr id="15" name="对象6"/>
          <p:cNvSpPr/>
          <p:nvPr>
            <p:custDataLst>
              <p:tags r:id="rId10"/>
            </p:custDataLst>
          </p:nvPr>
        </p:nvSpPr>
        <p:spPr>
          <a:xfrm>
            <a:off x="4524307" y="1883277"/>
            <a:ext cx="3293890" cy="3263870"/>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a:noAutofit/>
          </a:bodyPr>
          <a:p>
            <a:endParaRPr lang="zh-CN" altLang="en-US" dirty="0">
              <a:solidFill>
                <a:schemeClr val="tx1"/>
              </a:solidFill>
              <a:latin typeface="+mn-ea"/>
            </a:endParaRPr>
          </a:p>
        </p:txBody>
      </p:sp>
      <p:sp>
        <p:nvSpPr>
          <p:cNvPr id="16" name="对象12"/>
          <p:cNvSpPr>
            <a:spLocks noChangeAspect="1"/>
          </p:cNvSpPr>
          <p:nvPr>
            <p:custDataLst>
              <p:tags r:id="rId11"/>
            </p:custDataLst>
          </p:nvPr>
        </p:nvSpPr>
        <p:spPr>
          <a:xfrm>
            <a:off x="4885959" y="2252815"/>
            <a:ext cx="2570280" cy="2525305"/>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p>
            <a:pPr algn="ctr">
              <a:spcBef>
                <a:spcPct val="0"/>
              </a:spcBef>
              <a:spcAft>
                <a:spcPct val="0"/>
              </a:spcAft>
            </a:pPr>
            <a:r>
              <a:rPr lang="zh-CN" altLang="en-US" sz="2700" b="1">
                <a:solidFill>
                  <a:schemeClr val="accent1"/>
                </a:solidFill>
                <a:latin typeface="+mn-ea"/>
                <a:cs typeface="+mn-ea"/>
                <a:sym typeface="+mn-ea"/>
              </a:rPr>
              <a:t>组织冲突的</a:t>
            </a:r>
            <a:r>
              <a:rPr lang="zh-CN" altLang="en-US" sz="2700" b="1">
                <a:solidFill>
                  <a:schemeClr val="accent1"/>
                </a:solidFill>
                <a:latin typeface="+mn-ea"/>
                <a:cs typeface="+mn-ea"/>
                <a:sym typeface="+mn-ea"/>
              </a:rPr>
              <a:t>解决</a:t>
            </a:r>
            <a:endParaRPr lang="zh-CN" altLang="en-US" sz="2700" b="1">
              <a:solidFill>
                <a:schemeClr val="accent1"/>
              </a:solidFill>
              <a:latin typeface="+mn-ea"/>
              <a:cs typeface="+mn-ea"/>
              <a:sym typeface="+mn-ea"/>
            </a:endParaRPr>
          </a:p>
        </p:txBody>
      </p:sp>
    </p:spTree>
    <p:custDataLst>
      <p:tags r:id="rId12"/>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a:t>
            </a:r>
            <a:r>
              <a:rPr lang="zh-CN" altLang="en-US" sz="2800" kern="0" noProof="0" dirty="0">
                <a:ln>
                  <a:noFill/>
                </a:ln>
                <a:solidFill>
                  <a:schemeClr val="accent1"/>
                </a:solidFill>
                <a:effectLst/>
                <a:uLnTx/>
                <a:uFillTx/>
                <a:cs typeface="+mn-ea"/>
                <a:sym typeface="+mn-lt"/>
              </a:rPr>
              <a:t>创新</a:t>
            </a:r>
            <a:endParaRPr lang="zh-CN" altLang="en-US" sz="2800" kern="0" noProof="0" dirty="0">
              <a:ln>
                <a:noFill/>
              </a:ln>
              <a:solidFill>
                <a:schemeClr val="accent1"/>
              </a:solidFill>
              <a:effectLst/>
              <a:uLnTx/>
              <a:uFillTx/>
              <a:cs typeface="+mn-ea"/>
              <a:sym typeface="+mn-lt"/>
            </a:endParaRPr>
          </a:p>
        </p:txBody>
      </p:sp>
      <p:sp>
        <p:nvSpPr>
          <p:cNvPr id="37" name="任意多边形 36"/>
          <p:cNvSpPr/>
          <p:nvPr>
            <p:custDataLst>
              <p:tags r:id="rId2"/>
            </p:custDataLst>
          </p:nvPr>
        </p:nvSpPr>
        <p:spPr>
          <a:xfrm flipH="1">
            <a:off x="6823393" y="3247073"/>
            <a:ext cx="1356360" cy="579120"/>
          </a:xfrm>
          <a:custGeom>
            <a:avLst/>
            <a:gdLst>
              <a:gd name="connsiteX0" fmla="*/ 0 w 2136"/>
              <a:gd name="connsiteY0" fmla="*/ 0 h 912"/>
              <a:gd name="connsiteX1" fmla="*/ 480 w 2136"/>
              <a:gd name="connsiteY1" fmla="*/ 480 h 912"/>
              <a:gd name="connsiteX2" fmla="*/ 2136 w 2136"/>
              <a:gd name="connsiteY2" fmla="*/ 912 h 912"/>
            </a:gdLst>
            <a:ahLst/>
            <a:cxnLst>
              <a:cxn ang="0">
                <a:pos x="connsiteX0" y="connsiteY0"/>
              </a:cxn>
              <a:cxn ang="0">
                <a:pos x="connsiteX1" y="connsiteY1"/>
              </a:cxn>
              <a:cxn ang="0">
                <a:pos x="connsiteX2" y="connsiteY2"/>
              </a:cxn>
            </a:cxnLst>
            <a:rect l="l" t="t" r="r" b="b"/>
            <a:pathLst>
              <a:path w="2136" h="912">
                <a:moveTo>
                  <a:pt x="0" y="0"/>
                </a:moveTo>
                <a:lnTo>
                  <a:pt x="480" y="480"/>
                </a:lnTo>
                <a:lnTo>
                  <a:pt x="2136" y="912"/>
                </a:lnTo>
              </a:path>
            </a:pathLst>
          </a:custGeom>
          <a:noFill/>
          <a:ln w="9525">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6" name="任意多边形 35"/>
          <p:cNvSpPr/>
          <p:nvPr>
            <p:custDataLst>
              <p:tags r:id="rId3"/>
            </p:custDataLst>
          </p:nvPr>
        </p:nvSpPr>
        <p:spPr>
          <a:xfrm>
            <a:off x="4652328" y="1669733"/>
            <a:ext cx="2170817" cy="818515"/>
          </a:xfrm>
          <a:custGeom>
            <a:avLst/>
            <a:gdLst>
              <a:gd name="connsiteX0" fmla="*/ 0 w 2136"/>
              <a:gd name="connsiteY0" fmla="*/ 0 h 912"/>
              <a:gd name="connsiteX1" fmla="*/ 480 w 2136"/>
              <a:gd name="connsiteY1" fmla="*/ 480 h 912"/>
              <a:gd name="connsiteX2" fmla="*/ 2136 w 2136"/>
              <a:gd name="connsiteY2" fmla="*/ 912 h 912"/>
            </a:gdLst>
            <a:ahLst/>
            <a:cxnLst>
              <a:cxn ang="0">
                <a:pos x="connsiteX0" y="connsiteY0"/>
              </a:cxn>
              <a:cxn ang="0">
                <a:pos x="connsiteX1" y="connsiteY1"/>
              </a:cxn>
              <a:cxn ang="0">
                <a:pos x="connsiteX2" y="connsiteY2"/>
              </a:cxn>
            </a:cxnLst>
            <a:rect l="l" t="t" r="r" b="b"/>
            <a:pathLst>
              <a:path w="2136" h="912">
                <a:moveTo>
                  <a:pt x="0" y="0"/>
                </a:moveTo>
                <a:lnTo>
                  <a:pt x="480" y="480"/>
                </a:lnTo>
                <a:lnTo>
                  <a:pt x="2136" y="912"/>
                </a:lnTo>
              </a:path>
            </a:pathLst>
          </a:custGeom>
          <a:noFill/>
          <a:ln w="9525">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28" name="椭圆 27"/>
          <p:cNvSpPr/>
          <p:nvPr>
            <p:custDataLst>
              <p:tags r:id="rId4"/>
            </p:custDataLst>
          </p:nvPr>
        </p:nvSpPr>
        <p:spPr>
          <a:xfrm>
            <a:off x="3803968" y="4506278"/>
            <a:ext cx="149860" cy="149860"/>
          </a:xfrm>
          <a:prstGeom prst="ellipse">
            <a:avLst/>
          </a:prstGeom>
          <a:gradFill>
            <a:gsLst>
              <a:gs pos="100000">
                <a:schemeClr val="accent1">
                  <a:lumMod val="85000"/>
                  <a:lumOff val="15000"/>
                  <a:alpha val="100000"/>
                </a:schemeClr>
              </a:gs>
              <a:gs pos="0">
                <a:schemeClr val="accent1">
                  <a:lumMod val="75000"/>
                  <a:lumOff val="2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dk1"/>
              </a:solidFill>
              <a:cs typeface="微软雅黑" panose="020B0503020204020204" charset="-122"/>
              <a:sym typeface="+mn-ea"/>
            </a:endParaRPr>
          </a:p>
        </p:txBody>
      </p:sp>
      <p:sp>
        <p:nvSpPr>
          <p:cNvPr id="29" name="椭圆 28"/>
          <p:cNvSpPr/>
          <p:nvPr>
            <p:custDataLst>
              <p:tags r:id="rId5"/>
            </p:custDataLst>
          </p:nvPr>
        </p:nvSpPr>
        <p:spPr>
          <a:xfrm>
            <a:off x="8217853" y="3081973"/>
            <a:ext cx="149860" cy="149860"/>
          </a:xfrm>
          <a:prstGeom prst="ellipse">
            <a:avLst/>
          </a:prstGeom>
          <a:gradFill>
            <a:gsLst>
              <a:gs pos="100000">
                <a:schemeClr val="accent2">
                  <a:lumMod val="85000"/>
                  <a:lumOff val="15000"/>
                  <a:alpha val="100000"/>
                </a:schemeClr>
              </a:gs>
              <a:gs pos="0">
                <a:schemeClr val="accent2">
                  <a:lumMod val="75000"/>
                  <a:lumOff val="2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dk1"/>
              </a:solidFill>
              <a:cs typeface="微软雅黑" panose="020B0503020204020204" charset="-122"/>
              <a:sym typeface="+mn-ea"/>
            </a:endParaRPr>
          </a:p>
        </p:txBody>
      </p:sp>
      <p:sp>
        <p:nvSpPr>
          <p:cNvPr id="31" name="任意多边形 30"/>
          <p:cNvSpPr/>
          <p:nvPr>
            <p:custDataLst>
              <p:tags r:id="rId6"/>
            </p:custDataLst>
          </p:nvPr>
        </p:nvSpPr>
        <p:spPr>
          <a:xfrm flipV="1">
            <a:off x="4000183" y="4049713"/>
            <a:ext cx="745490" cy="420370"/>
          </a:xfrm>
          <a:custGeom>
            <a:avLst/>
            <a:gdLst>
              <a:gd name="connsiteX0" fmla="*/ 0 w 1174"/>
              <a:gd name="connsiteY0" fmla="*/ 0 h 662"/>
              <a:gd name="connsiteX1" fmla="*/ 480 w 1174"/>
              <a:gd name="connsiteY1" fmla="*/ 480 h 662"/>
              <a:gd name="connsiteX2" fmla="*/ 1174 w 1174"/>
              <a:gd name="connsiteY2" fmla="*/ 662 h 662"/>
            </a:gdLst>
            <a:ahLst/>
            <a:cxnLst>
              <a:cxn ang="0">
                <a:pos x="connsiteX0" y="connsiteY0"/>
              </a:cxn>
              <a:cxn ang="0">
                <a:pos x="connsiteX1" y="connsiteY1"/>
              </a:cxn>
              <a:cxn ang="0">
                <a:pos x="connsiteX2" y="connsiteY2"/>
              </a:cxn>
            </a:cxnLst>
            <a:rect l="l" t="t" r="r" b="b"/>
            <a:pathLst>
              <a:path w="1174" h="662">
                <a:moveTo>
                  <a:pt x="0" y="0"/>
                </a:moveTo>
                <a:lnTo>
                  <a:pt x="480" y="480"/>
                </a:lnTo>
                <a:lnTo>
                  <a:pt x="1174" y="662"/>
                </a:lnTo>
              </a:path>
            </a:pathLst>
          </a:custGeom>
          <a:noFill/>
          <a:ln w="9525">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5" name="椭圆 4"/>
          <p:cNvSpPr/>
          <p:nvPr>
            <p:custDataLst>
              <p:tags r:id="rId7"/>
            </p:custDataLst>
          </p:nvPr>
        </p:nvSpPr>
        <p:spPr>
          <a:xfrm>
            <a:off x="5778183" y="2932113"/>
            <a:ext cx="1929130" cy="1929130"/>
          </a:xfrm>
          <a:prstGeom prst="ellipse">
            <a:avLst/>
          </a:prstGeom>
          <a:gradFill>
            <a:gsLst>
              <a:gs pos="100000">
                <a:schemeClr val="accent2">
                  <a:lumMod val="80000"/>
                  <a:lumOff val="20000"/>
                  <a:alpha val="100000"/>
                </a:schemeClr>
              </a:gs>
              <a:gs pos="0">
                <a:schemeClr val="accent2">
                  <a:alpha val="100000"/>
                </a:schemeClr>
              </a:gs>
            </a:gsLst>
            <a:lin ang="10800000" scaled="0"/>
          </a:gra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6" name="任意多边形 5"/>
          <p:cNvSpPr/>
          <p:nvPr>
            <p:custDataLst>
              <p:tags r:id="rId8"/>
            </p:custDataLst>
          </p:nvPr>
        </p:nvSpPr>
        <p:spPr>
          <a:xfrm>
            <a:off x="5028248" y="1588453"/>
            <a:ext cx="1930400" cy="176466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635" h="2408">
                <a:moveTo>
                  <a:pt x="1318" y="0"/>
                </a:moveTo>
                <a:cubicBezTo>
                  <a:pt x="2045" y="0"/>
                  <a:pt x="2635" y="590"/>
                  <a:pt x="2635" y="1318"/>
                </a:cubicBezTo>
                <a:cubicBezTo>
                  <a:pt x="2635" y="1761"/>
                  <a:pt x="2416" y="2153"/>
                  <a:pt x="2080" y="2392"/>
                </a:cubicBezTo>
                <a:lnTo>
                  <a:pt x="2056" y="2408"/>
                </a:lnTo>
                <a:lnTo>
                  <a:pt x="2050" y="2404"/>
                </a:lnTo>
                <a:cubicBezTo>
                  <a:pt x="1840" y="2262"/>
                  <a:pt x="1586" y="2179"/>
                  <a:pt x="1314" y="2179"/>
                </a:cubicBezTo>
                <a:cubicBezTo>
                  <a:pt x="1041" y="2179"/>
                  <a:pt x="787" y="2262"/>
                  <a:pt x="577" y="2404"/>
                </a:cubicBezTo>
                <a:lnTo>
                  <a:pt x="575" y="2406"/>
                </a:lnTo>
                <a:lnTo>
                  <a:pt x="555" y="2392"/>
                </a:lnTo>
                <a:cubicBezTo>
                  <a:pt x="219" y="2153"/>
                  <a:pt x="0" y="1761"/>
                  <a:pt x="0" y="1318"/>
                </a:cubicBezTo>
                <a:cubicBezTo>
                  <a:pt x="0" y="590"/>
                  <a:pt x="590" y="0"/>
                  <a:pt x="1318" y="0"/>
                </a:cubicBezTo>
                <a:close/>
              </a:path>
            </a:pathLst>
          </a:custGeom>
          <a:gradFill>
            <a:gsLst>
              <a:gs pos="100000">
                <a:schemeClr val="accent1">
                  <a:lumMod val="80000"/>
                  <a:lumOff val="20000"/>
                  <a:alpha val="100000"/>
                </a:schemeClr>
              </a:gs>
              <a:gs pos="0">
                <a:schemeClr val="accent1">
                  <a:alpha val="100000"/>
                </a:schemeClr>
              </a:gs>
            </a:gsLst>
            <a:lin ang="10800000" scaled="0"/>
          </a:gra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dirty="0">
              <a:solidFill>
                <a:schemeClr val="lt1"/>
              </a:solidFill>
              <a:sym typeface="+mn-ea"/>
            </a:endParaRPr>
          </a:p>
        </p:txBody>
      </p:sp>
      <p:sp>
        <p:nvSpPr>
          <p:cNvPr id="7" name="任意多边形 6"/>
          <p:cNvSpPr/>
          <p:nvPr>
            <p:custDataLst>
              <p:tags r:id="rId9"/>
            </p:custDataLst>
          </p:nvPr>
        </p:nvSpPr>
        <p:spPr>
          <a:xfrm>
            <a:off x="4252913" y="2932113"/>
            <a:ext cx="1727200" cy="192913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720" h="3038">
                <a:moveTo>
                  <a:pt x="1519" y="0"/>
                </a:moveTo>
                <a:cubicBezTo>
                  <a:pt x="2004" y="0"/>
                  <a:pt x="2436" y="227"/>
                  <a:pt x="2714" y="581"/>
                </a:cubicBezTo>
                <a:lnTo>
                  <a:pt x="2720" y="589"/>
                </a:lnTo>
                <a:lnTo>
                  <a:pt x="2704" y="610"/>
                </a:lnTo>
                <a:cubicBezTo>
                  <a:pt x="2514" y="864"/>
                  <a:pt x="2402" y="1178"/>
                  <a:pt x="2402" y="1519"/>
                </a:cubicBezTo>
                <a:cubicBezTo>
                  <a:pt x="2402" y="1860"/>
                  <a:pt x="2514" y="2174"/>
                  <a:pt x="2704" y="2428"/>
                </a:cubicBezTo>
                <a:lnTo>
                  <a:pt x="2720" y="2449"/>
                </a:lnTo>
                <a:lnTo>
                  <a:pt x="2714" y="2457"/>
                </a:lnTo>
                <a:cubicBezTo>
                  <a:pt x="2436" y="2811"/>
                  <a:pt x="2004" y="3038"/>
                  <a:pt x="1519" y="3038"/>
                </a:cubicBezTo>
                <a:cubicBezTo>
                  <a:pt x="680" y="3038"/>
                  <a:pt x="0" y="2358"/>
                  <a:pt x="0" y="1519"/>
                </a:cubicBezTo>
                <a:cubicBezTo>
                  <a:pt x="0" y="680"/>
                  <a:pt x="680" y="0"/>
                  <a:pt x="1519" y="0"/>
                </a:cubicBezTo>
                <a:close/>
              </a:path>
            </a:pathLst>
          </a:custGeom>
          <a:gradFill>
            <a:gsLst>
              <a:gs pos="0">
                <a:schemeClr val="accent1">
                  <a:alpha val="100000"/>
                </a:schemeClr>
              </a:gs>
              <a:gs pos="100000">
                <a:schemeClr val="accent1">
                  <a:lumMod val="80000"/>
                  <a:lumOff val="20000"/>
                  <a:alpha val="100000"/>
                </a:schemeClr>
              </a:gs>
            </a:gsLst>
            <a:lin ang="10800000" scaled="0"/>
          </a:gra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8" name="椭圆 7"/>
          <p:cNvSpPr/>
          <p:nvPr>
            <p:custDataLst>
              <p:tags r:id="rId10"/>
            </p:custDataLst>
          </p:nvPr>
        </p:nvSpPr>
        <p:spPr>
          <a:xfrm>
            <a:off x="5118418" y="2559368"/>
            <a:ext cx="1741170" cy="1741170"/>
          </a:xfrm>
          <a:prstGeom prst="ellipse">
            <a:avLst/>
          </a:prstGeom>
          <a:solidFill>
            <a:srgbClr val="FFFFFF"/>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pPr algn="ctr">
              <a:spcBef>
                <a:spcPct val="0"/>
              </a:spcBef>
              <a:spcAft>
                <a:spcPct val="0"/>
              </a:spcAft>
            </a:pPr>
            <a:r>
              <a:rPr lang="zh-CN" altLang="en-US" b="1" dirty="0">
                <a:solidFill>
                  <a:srgbClr val="000000"/>
                </a:solidFill>
                <a:latin typeface="+mn-ea"/>
                <a:cs typeface="+mn-ea"/>
                <a:sym typeface="+mn-ea"/>
              </a:rPr>
              <a:t>组织创新的</a:t>
            </a:r>
            <a:r>
              <a:rPr lang="zh-CN" altLang="en-US" b="1" dirty="0">
                <a:solidFill>
                  <a:srgbClr val="000000"/>
                </a:solidFill>
                <a:latin typeface="+mn-ea"/>
                <a:cs typeface="+mn-ea"/>
                <a:sym typeface="+mn-ea"/>
              </a:rPr>
              <a:t>内容</a:t>
            </a:r>
            <a:endParaRPr lang="zh-CN" altLang="en-US" b="1" dirty="0">
              <a:solidFill>
                <a:srgbClr val="000000"/>
              </a:solidFill>
              <a:latin typeface="+mn-ea"/>
              <a:cs typeface="+mn-ea"/>
              <a:sym typeface="+mn-ea"/>
            </a:endParaRPr>
          </a:p>
        </p:txBody>
      </p:sp>
      <p:sp>
        <p:nvSpPr>
          <p:cNvPr id="10" name="矩形 9"/>
          <p:cNvSpPr/>
          <p:nvPr>
            <p:custDataLst>
              <p:tags r:id="rId11"/>
            </p:custDataLst>
          </p:nvPr>
        </p:nvSpPr>
        <p:spPr>
          <a:xfrm>
            <a:off x="1681163" y="1920558"/>
            <a:ext cx="2781300" cy="724535"/>
          </a:xfrm>
          <a:prstGeom prst="rect">
            <a:avLst/>
          </a:prstGeom>
          <a:noFill/>
        </p:spPr>
        <p:txBody>
          <a:bodyPr wrap="square" lIns="0" tIns="0" rIns="0" bIns="0" rtlCol="0" anchor="t" anchorCtr="0">
            <a:noAutofit/>
          </a:bodyPr>
          <a:lstStyle/>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sym typeface="+mn-ea"/>
              </a:rPr>
              <a:t>引入扁平化管理、项目管理等，打破传统的层级制约，提高组织的灵活性和响应速度。</a:t>
            </a:r>
            <a:endParaRPr lang="zh-CN" altLang="en-US" sz="1600" dirty="0">
              <a:ln>
                <a:noFill/>
                <a:prstDash val="sysDot"/>
              </a:ln>
              <a:solidFill>
                <a:schemeClr val="tx1">
                  <a:lumMod val="85000"/>
                  <a:lumOff val="15000"/>
                </a:schemeClr>
              </a:solidFill>
              <a:latin typeface="+mn-ea"/>
              <a:cs typeface="+mn-ea"/>
              <a:sym typeface="+mn-ea"/>
            </a:endParaRPr>
          </a:p>
        </p:txBody>
      </p:sp>
      <p:sp>
        <p:nvSpPr>
          <p:cNvPr id="17" name="矩形 16"/>
          <p:cNvSpPr/>
          <p:nvPr>
            <p:custDataLst>
              <p:tags r:id="rId12"/>
            </p:custDataLst>
          </p:nvPr>
        </p:nvSpPr>
        <p:spPr>
          <a:xfrm>
            <a:off x="1446213" y="1314133"/>
            <a:ext cx="2780030" cy="389817"/>
          </a:xfrm>
          <a:prstGeom prst="rect">
            <a:avLst/>
          </a:prstGeom>
          <a:noFill/>
        </p:spPr>
        <p:txBody>
          <a:bodyPr wrap="square" lIns="0" tIns="0" rIns="0" bIns="0" rtlCol="0" anchor="b" anchorCtr="0">
            <a:noAutofit/>
          </a:bodyPr>
          <a:lstStyle/>
          <a:p>
            <a:pPr algn="r">
              <a:spcBef>
                <a:spcPct val="0"/>
              </a:spcBef>
              <a:spcAft>
                <a:spcPct val="0"/>
              </a:spcAft>
            </a:pPr>
            <a:r>
              <a:rPr lang="zh-CN" altLang="en-US" b="1" dirty="0">
                <a:gradFill>
                  <a:gsLst>
                    <a:gs pos="0">
                      <a:schemeClr val="accent1">
                        <a:lumMod val="80000"/>
                        <a:lumOff val="20000"/>
                        <a:alpha val="100000"/>
                      </a:schemeClr>
                    </a:gs>
                    <a:gs pos="100000">
                      <a:schemeClr val="accent1">
                        <a:lumMod val="80000"/>
                        <a:lumOff val="20000"/>
                        <a:alpha val="100000"/>
                      </a:schemeClr>
                    </a:gs>
                  </a:gsLst>
                  <a:lin ang="5400000" scaled="0"/>
                </a:gradFill>
                <a:latin typeface="+mn-ea"/>
                <a:cs typeface="+mn-ea"/>
                <a:sym typeface="+mn-ea"/>
              </a:rPr>
              <a:t>制度结构创新</a:t>
            </a:r>
            <a:endParaRPr lang="zh-CN" altLang="en-US" b="1" dirty="0">
              <a:gradFill>
                <a:gsLst>
                  <a:gs pos="0">
                    <a:schemeClr val="accent1">
                      <a:lumMod val="80000"/>
                      <a:lumOff val="20000"/>
                      <a:alpha val="100000"/>
                    </a:schemeClr>
                  </a:gs>
                  <a:gs pos="100000">
                    <a:schemeClr val="accent1">
                      <a:lumMod val="80000"/>
                      <a:lumOff val="20000"/>
                      <a:alpha val="100000"/>
                    </a:schemeClr>
                  </a:gs>
                </a:gsLst>
                <a:lin ang="5400000" scaled="0"/>
              </a:gradFill>
              <a:latin typeface="+mn-ea"/>
              <a:cs typeface="+mn-ea"/>
              <a:sym typeface="+mn-ea"/>
            </a:endParaRPr>
          </a:p>
        </p:txBody>
      </p:sp>
      <p:sp>
        <p:nvSpPr>
          <p:cNvPr id="35" name="椭圆 34"/>
          <p:cNvSpPr/>
          <p:nvPr>
            <p:custDataLst>
              <p:tags r:id="rId13"/>
            </p:custDataLst>
          </p:nvPr>
        </p:nvSpPr>
        <p:spPr>
          <a:xfrm>
            <a:off x="4462463" y="1484313"/>
            <a:ext cx="149860" cy="149860"/>
          </a:xfrm>
          <a:prstGeom prst="ellipse">
            <a:avLst/>
          </a:prstGeom>
          <a:gradFill>
            <a:gsLst>
              <a:gs pos="0">
                <a:schemeClr val="accent1">
                  <a:lumMod val="75000"/>
                  <a:lumOff val="25000"/>
                  <a:alpha val="100000"/>
                </a:schemeClr>
              </a:gs>
              <a:gs pos="100000">
                <a:schemeClr val="accent1">
                  <a:lumMod val="85000"/>
                  <a:lumOff val="15000"/>
                  <a:alpha val="100000"/>
                </a:schemeClr>
              </a:gs>
            </a:gsLst>
            <a:lin ang="270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5" name="矩形 24"/>
          <p:cNvSpPr/>
          <p:nvPr>
            <p:custDataLst>
              <p:tags r:id="rId14"/>
            </p:custDataLst>
          </p:nvPr>
        </p:nvSpPr>
        <p:spPr>
          <a:xfrm>
            <a:off x="8218170" y="3443605"/>
            <a:ext cx="2781300" cy="1316355"/>
          </a:xfrm>
          <a:prstGeom prst="rect">
            <a:avLst/>
          </a:prstGeom>
          <a:noFill/>
        </p:spPr>
        <p:txBody>
          <a:bodyPr wrap="square" lIns="0" tIns="0" rIns="0" bIns="0" rtlCol="0" anchor="t" anchorCtr="0">
            <a:noAutofit/>
          </a:bodyPr>
          <a:lstStyle/>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sym typeface="+mn-ea"/>
              </a:rPr>
              <a:t>塑造有利于创新的文化氛围，鼓励员工敢于尝试、勇于失败，培养开放、包容、协作的组织文化。</a:t>
            </a:r>
            <a:endParaRPr lang="zh-CN" altLang="en-US" sz="1600" dirty="0">
              <a:ln>
                <a:noFill/>
                <a:prstDash val="sysDot"/>
              </a:ln>
              <a:solidFill>
                <a:schemeClr val="tx1">
                  <a:lumMod val="85000"/>
                  <a:lumOff val="15000"/>
                </a:schemeClr>
              </a:solidFill>
              <a:latin typeface="+mn-ea"/>
              <a:cs typeface="+mn-ea"/>
              <a:sym typeface="+mn-ea"/>
            </a:endParaRPr>
          </a:p>
        </p:txBody>
      </p:sp>
      <p:sp>
        <p:nvSpPr>
          <p:cNvPr id="30" name="矩形 29"/>
          <p:cNvSpPr/>
          <p:nvPr>
            <p:custDataLst>
              <p:tags r:id="rId15"/>
            </p:custDataLst>
          </p:nvPr>
        </p:nvSpPr>
        <p:spPr>
          <a:xfrm>
            <a:off x="8538528" y="2890203"/>
            <a:ext cx="2780031" cy="389817"/>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2"/>
                </a:solidFill>
                <a:latin typeface="+mn-ea"/>
                <a:cs typeface="+mn-ea"/>
                <a:sym typeface="+mn-ea"/>
              </a:rPr>
              <a:t>文化结构创新</a:t>
            </a:r>
            <a:endParaRPr lang="zh-CN" altLang="en-US" b="1">
              <a:solidFill>
                <a:schemeClr val="accent2"/>
              </a:solidFill>
              <a:latin typeface="+mn-ea"/>
              <a:cs typeface="+mn-ea"/>
              <a:sym typeface="+mn-ea"/>
            </a:endParaRPr>
          </a:p>
        </p:txBody>
      </p:sp>
      <p:sp>
        <p:nvSpPr>
          <p:cNvPr id="32" name="矩形 31"/>
          <p:cNvSpPr/>
          <p:nvPr>
            <p:custDataLst>
              <p:tags r:id="rId16"/>
            </p:custDataLst>
          </p:nvPr>
        </p:nvSpPr>
        <p:spPr>
          <a:xfrm>
            <a:off x="1446530" y="4968240"/>
            <a:ext cx="5079365" cy="1682115"/>
          </a:xfrm>
          <a:prstGeom prst="rect">
            <a:avLst/>
          </a:prstGeom>
          <a:noFill/>
        </p:spPr>
        <p:txBody>
          <a:bodyPr wrap="square" lIns="0" tIns="0" rIns="0" bIns="0" rtlCol="0" anchor="t" anchorCtr="0">
            <a:noAutofit/>
          </a:bodyPr>
          <a:lstStyle/>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dirty="0">
                <a:ln>
                  <a:noFill/>
                  <a:prstDash val="sysDot"/>
                </a:ln>
                <a:solidFill>
                  <a:schemeClr val="tx1">
                    <a:lumMod val="85000"/>
                    <a:lumOff val="15000"/>
                  </a:schemeClr>
                </a:solidFill>
                <a:latin typeface="+mn-ea"/>
                <a:cs typeface="+mn-ea"/>
                <a:sym typeface="+mn-ea"/>
              </a:rPr>
              <a:t>纵向结构上，减少管理层次、下放决策权等，实现扁平化；横向结构上，跨部门协作、团队建设等，打破部门壁垒，促进信息共享和资源整合。</a:t>
            </a:r>
            <a:endParaRPr lang="zh-CN" altLang="en-US" sz="1600" dirty="0">
              <a:ln>
                <a:noFill/>
                <a:prstDash val="sysDot"/>
              </a:ln>
              <a:solidFill>
                <a:schemeClr val="tx1">
                  <a:lumMod val="85000"/>
                  <a:lumOff val="15000"/>
                </a:schemeClr>
              </a:solidFill>
              <a:latin typeface="+mn-ea"/>
              <a:cs typeface="+mn-ea"/>
              <a:sym typeface="+mn-ea"/>
            </a:endParaRPr>
          </a:p>
          <a:p>
            <a:pPr lvl="0" indent="406400" algn="just">
              <a:lnSpc>
                <a:spcPct val="150000"/>
              </a:lnSpc>
              <a:buClrTx/>
              <a:buSzTx/>
              <a:buFontTx/>
              <a:extLst>
                <a:ext uri="{35155182-B16C-46BC-9424-99874614C6A1}">
                  <wpsdc:indentchars xmlns:wpsdc="http://www.wps.cn/officeDocument/2017/drawingmlCustomData" val="200" checksum="1740828767"/>
                </a:ext>
              </a:extLst>
            </a:pPr>
            <a:endParaRPr lang="zh-CN" altLang="en-US" sz="1600" dirty="0">
              <a:ln>
                <a:noFill/>
                <a:prstDash val="sysDot"/>
              </a:ln>
              <a:solidFill>
                <a:schemeClr val="tx1">
                  <a:lumMod val="85000"/>
                  <a:lumOff val="15000"/>
                </a:schemeClr>
              </a:solidFill>
              <a:latin typeface="+mn-ea"/>
              <a:cs typeface="+mn-ea"/>
              <a:sym typeface="+mn-ea"/>
            </a:endParaRPr>
          </a:p>
        </p:txBody>
      </p:sp>
      <p:sp>
        <p:nvSpPr>
          <p:cNvPr id="34" name="矩形 33"/>
          <p:cNvSpPr/>
          <p:nvPr>
            <p:custDataLst>
              <p:tags r:id="rId17"/>
            </p:custDataLst>
          </p:nvPr>
        </p:nvSpPr>
        <p:spPr>
          <a:xfrm>
            <a:off x="874078" y="4370388"/>
            <a:ext cx="2780030" cy="389817"/>
          </a:xfrm>
          <a:prstGeom prst="rect">
            <a:avLst/>
          </a:prstGeom>
          <a:noFill/>
        </p:spPr>
        <p:txBody>
          <a:bodyPr wrap="square" lIns="0" tIns="0" rIns="0" bIns="0" rtlCol="0" anchor="b" anchorCtr="0">
            <a:noAutofit/>
          </a:bodyPr>
          <a:lstStyle/>
          <a:p>
            <a:pPr algn="r">
              <a:spcBef>
                <a:spcPct val="0"/>
              </a:spcBef>
              <a:spcAft>
                <a:spcPct val="0"/>
              </a:spcAft>
            </a:pPr>
            <a:r>
              <a:rPr lang="zh-CN" altLang="en-US" b="1" dirty="0">
                <a:solidFill>
                  <a:schemeClr val="accent1"/>
                </a:solidFill>
                <a:latin typeface="+mn-ea"/>
                <a:cs typeface="+mn-ea"/>
                <a:sym typeface="+mn-ea"/>
              </a:rPr>
              <a:t>层级结构创新</a:t>
            </a:r>
            <a:endParaRPr lang="zh-CN" altLang="en-US" b="1" dirty="0">
              <a:solidFill>
                <a:schemeClr val="accent1"/>
              </a:solidFill>
              <a:latin typeface="+mn-ea"/>
              <a:cs typeface="+mn-ea"/>
              <a:sym typeface="+mn-ea"/>
            </a:endParaRPr>
          </a:p>
        </p:txBody>
      </p:sp>
    </p:spTree>
    <p:custDataLst>
      <p:tags r:id="rId18"/>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custDataLst>
              <p:tags r:id="rId1"/>
            </p:custDataLst>
          </p:nvPr>
        </p:nvSpPr>
        <p:spPr>
          <a:xfrm>
            <a:off x="1227138" y="2272030"/>
            <a:ext cx="2169160" cy="2169160"/>
          </a:xfrm>
          <a:prstGeom prst="ellipse">
            <a:avLst/>
          </a:prstGeom>
          <a:solidFill>
            <a:schemeClr val="accent1">
              <a:alpha val="73000"/>
            </a:schemeClr>
          </a:solidFill>
          <a:ln>
            <a:gradFill>
              <a:gsLst>
                <a:gs pos="37000">
                  <a:srgbClr val="FFFFFF"/>
                </a:gs>
                <a:gs pos="0">
                  <a:schemeClr val="accent1">
                    <a:lumMod val="45000"/>
                    <a:lumOff val="55000"/>
                    <a:alpha val="100000"/>
                  </a:schemeClr>
                </a:gs>
                <a:gs pos="100000">
                  <a:srgbClr val="FFFFFF"/>
                </a:gs>
                <a:gs pos="71000">
                  <a:schemeClr val="accent1">
                    <a:lumMod val="30000"/>
                    <a:lumOff val="7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2200" b="1" dirty="0">
                <a:solidFill>
                  <a:srgbClr val="FFFFFF"/>
                </a:solidFill>
                <a:latin typeface="+mn-ea"/>
                <a:cs typeface="+mn-ea"/>
                <a:sym typeface="+mn-ea"/>
              </a:rPr>
              <a:t>组织创新的</a:t>
            </a:r>
            <a:endParaRPr lang="zh-CN" altLang="en-US" sz="2200" b="1" dirty="0">
              <a:solidFill>
                <a:srgbClr val="FFFFFF"/>
              </a:solidFill>
              <a:latin typeface="+mn-ea"/>
              <a:cs typeface="+mn-ea"/>
              <a:sym typeface="+mn-ea"/>
            </a:endParaRPr>
          </a:p>
          <a:p>
            <a:pPr lvl="0" algn="ctr">
              <a:spcBef>
                <a:spcPct val="0"/>
              </a:spcBef>
              <a:spcAft>
                <a:spcPct val="0"/>
              </a:spcAft>
              <a:buClrTx/>
              <a:buSzTx/>
              <a:buFontTx/>
            </a:pPr>
            <a:r>
              <a:rPr lang="zh-CN" altLang="en-US" sz="2200" b="1" dirty="0">
                <a:solidFill>
                  <a:srgbClr val="FFFFFF"/>
                </a:solidFill>
                <a:latin typeface="+mn-ea"/>
                <a:cs typeface="+mn-ea"/>
                <a:sym typeface="+mn-ea"/>
              </a:rPr>
              <a:t>过程</a:t>
            </a:r>
            <a:endParaRPr lang="zh-CN" altLang="en-US" sz="2200" b="1" dirty="0">
              <a:solidFill>
                <a:srgbClr val="FFFFFF"/>
              </a:solidFill>
              <a:latin typeface="+mn-ea"/>
              <a:cs typeface="+mn-ea"/>
              <a:sym typeface="+mn-ea"/>
            </a:endParaRPr>
          </a:p>
        </p:txBody>
      </p:sp>
      <p:sp>
        <p:nvSpPr>
          <p:cNvPr id="57"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a:t>
            </a:r>
            <a:r>
              <a:rPr lang="zh-CN" altLang="en-US" sz="2800" kern="0" noProof="0" dirty="0">
                <a:ln>
                  <a:noFill/>
                </a:ln>
                <a:solidFill>
                  <a:schemeClr val="accent1"/>
                </a:solidFill>
                <a:effectLst/>
                <a:uLnTx/>
                <a:uFillTx/>
                <a:cs typeface="+mn-ea"/>
                <a:sym typeface="+mn-lt"/>
              </a:rPr>
              <a:t>创新</a:t>
            </a:r>
            <a:endParaRPr lang="zh-CN" altLang="en-US" sz="2800" kern="0" noProof="0" dirty="0">
              <a:ln>
                <a:noFill/>
              </a:ln>
              <a:solidFill>
                <a:schemeClr val="accent1"/>
              </a:solidFill>
              <a:effectLst/>
              <a:uLnTx/>
              <a:uFillTx/>
              <a:cs typeface="+mn-ea"/>
              <a:sym typeface="+mn-lt"/>
            </a:endParaRPr>
          </a:p>
        </p:txBody>
      </p:sp>
      <p:sp>
        <p:nvSpPr>
          <p:cNvPr id="19" name="矩形 18"/>
          <p:cNvSpPr/>
          <p:nvPr>
            <p:custDataLst>
              <p:tags r:id="rId3"/>
            </p:custDataLst>
          </p:nvPr>
        </p:nvSpPr>
        <p:spPr>
          <a:xfrm>
            <a:off x="5001578" y="5133340"/>
            <a:ext cx="6494780" cy="711835"/>
          </a:xfrm>
          <a:prstGeom prst="rect">
            <a:avLst/>
          </a:prstGeom>
          <a:noFill/>
        </p:spPr>
        <p:txBody>
          <a:bodyPr wrap="square" lIns="0" tIns="0" rIns="0" bIns="0" rtlCol="0" anchor="t" anchorCtr="0">
            <a:noAutofit/>
          </a:bodyPr>
          <a:p>
            <a:pPr lvl="0" indent="406400" algn="l">
              <a:lnSpc>
                <a:spcPct val="130000"/>
              </a:lnSpc>
              <a:buClrTx/>
              <a:buSzTx/>
              <a:buFontTx/>
              <a:extLst>
                <a:ext uri="{35155182-B16C-46BC-9424-99874614C6A1}">
                  <wpsdc:indentchars xmlns:wpsdc="http://www.wps.cn/officeDocument/2017/drawingmlCustomData" val="200" checksum="1740828767"/>
                </a:ext>
              </a:extLst>
            </a:pPr>
            <a:r>
              <a:rPr lang="zh-CN" altLang="en-US" sz="1600">
                <a:solidFill>
                  <a:schemeClr val="tx1">
                    <a:lumMod val="65000"/>
                    <a:lumOff val="35000"/>
                  </a:schemeClr>
                </a:solidFill>
                <a:latin typeface="+mn-ea"/>
                <a:cs typeface="+mn-ea"/>
                <a:sym typeface="+mn-ea"/>
              </a:rPr>
              <a:t>评估创新效益、市场竞争力等。</a:t>
            </a:r>
            <a:endParaRPr lang="zh-CN" altLang="en-US" sz="1600">
              <a:solidFill>
                <a:schemeClr val="tx1">
                  <a:lumMod val="65000"/>
                  <a:lumOff val="35000"/>
                </a:schemeClr>
              </a:solidFill>
              <a:latin typeface="+mn-ea"/>
              <a:cs typeface="+mn-ea"/>
              <a:sym typeface="+mn-ea"/>
            </a:endParaRPr>
          </a:p>
        </p:txBody>
      </p:sp>
      <p:sp>
        <p:nvSpPr>
          <p:cNvPr id="20" name="矩形 19"/>
          <p:cNvSpPr/>
          <p:nvPr>
            <p:custDataLst>
              <p:tags r:id="rId4"/>
            </p:custDataLst>
          </p:nvPr>
        </p:nvSpPr>
        <p:spPr>
          <a:xfrm>
            <a:off x="5001578" y="4722495"/>
            <a:ext cx="6494779" cy="391795"/>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2"/>
                </a:solidFill>
                <a:latin typeface="+mn-ea"/>
                <a:cs typeface="+mn-ea"/>
              </a:rPr>
              <a:t>评估创新成果</a:t>
            </a:r>
            <a:endParaRPr lang="zh-CN" altLang="en-US" sz="2000" b="1">
              <a:solidFill>
                <a:schemeClr val="accent2"/>
              </a:solidFill>
              <a:latin typeface="+mn-ea"/>
              <a:cs typeface="+mn-ea"/>
            </a:endParaRPr>
          </a:p>
        </p:txBody>
      </p:sp>
      <p:sp>
        <p:nvSpPr>
          <p:cNvPr id="21" name="矩形 20"/>
          <p:cNvSpPr/>
          <p:nvPr>
            <p:custDataLst>
              <p:tags r:id="rId5"/>
            </p:custDataLst>
          </p:nvPr>
        </p:nvSpPr>
        <p:spPr>
          <a:xfrm>
            <a:off x="5001895" y="3896995"/>
            <a:ext cx="5624830" cy="711835"/>
          </a:xfrm>
          <a:prstGeom prst="rect">
            <a:avLst/>
          </a:prstGeom>
          <a:noFill/>
        </p:spPr>
        <p:txBody>
          <a:bodyPr wrap="square" lIns="0" tIns="0" rIns="0" bIns="0" rtlCol="0" anchor="t" anchorCtr="0">
            <a:noAutofit/>
          </a:bodyPr>
          <a:p>
            <a:pPr lvl="0" indent="406400" algn="l">
              <a:lnSpc>
                <a:spcPct val="130000"/>
              </a:lnSpc>
              <a:buClrTx/>
              <a:buSzTx/>
              <a:buFontTx/>
              <a:extLst>
                <a:ext uri="{35155182-B16C-46BC-9424-99874614C6A1}">
                  <wpsdc:indentchars xmlns:wpsdc="http://www.wps.cn/officeDocument/2017/drawingmlCustomData" val="200" checksum="1740828767"/>
                </a:ext>
              </a:extLst>
            </a:pPr>
            <a:r>
              <a:rPr lang="zh-CN" altLang="en-US" sz="1600">
                <a:solidFill>
                  <a:schemeClr val="tx1">
                    <a:lumMod val="65000"/>
                    <a:lumOff val="35000"/>
                  </a:schemeClr>
                </a:solidFill>
                <a:latin typeface="+mn-ea"/>
                <a:cs typeface="+mn-ea"/>
                <a:sym typeface="+mn-ea"/>
              </a:rPr>
              <a:t>研发新技术、推出新产品、优化管理流程等，关注创新活动的进度、质量和风险控制。</a:t>
            </a:r>
            <a:endParaRPr lang="zh-CN" altLang="en-US" sz="1600">
              <a:solidFill>
                <a:schemeClr val="tx1">
                  <a:lumMod val="65000"/>
                  <a:lumOff val="35000"/>
                </a:schemeClr>
              </a:solidFill>
              <a:latin typeface="+mn-ea"/>
              <a:cs typeface="+mn-ea"/>
              <a:sym typeface="+mn-ea"/>
            </a:endParaRPr>
          </a:p>
        </p:txBody>
      </p:sp>
      <p:sp>
        <p:nvSpPr>
          <p:cNvPr id="23" name="矩形 22"/>
          <p:cNvSpPr/>
          <p:nvPr>
            <p:custDataLst>
              <p:tags r:id="rId6"/>
            </p:custDataLst>
          </p:nvPr>
        </p:nvSpPr>
        <p:spPr>
          <a:xfrm>
            <a:off x="5001578" y="3486150"/>
            <a:ext cx="6494779" cy="391795"/>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1"/>
                </a:solidFill>
                <a:latin typeface="+mn-ea"/>
                <a:cs typeface="+mn-ea"/>
              </a:rPr>
              <a:t>实施创新活动</a:t>
            </a:r>
            <a:endParaRPr lang="zh-CN" altLang="en-US" sz="2000" b="1">
              <a:solidFill>
                <a:schemeClr val="accent1"/>
              </a:solidFill>
              <a:latin typeface="+mn-ea"/>
              <a:cs typeface="+mn-ea"/>
            </a:endParaRPr>
          </a:p>
        </p:txBody>
      </p:sp>
      <p:sp>
        <p:nvSpPr>
          <p:cNvPr id="2" name="矩形 1"/>
          <p:cNvSpPr/>
          <p:nvPr>
            <p:custDataLst>
              <p:tags r:id="rId7"/>
            </p:custDataLst>
          </p:nvPr>
        </p:nvSpPr>
        <p:spPr>
          <a:xfrm>
            <a:off x="5001578" y="2660650"/>
            <a:ext cx="6494780" cy="711835"/>
          </a:xfrm>
          <a:prstGeom prst="rect">
            <a:avLst/>
          </a:prstGeom>
          <a:noFill/>
        </p:spPr>
        <p:txBody>
          <a:bodyPr wrap="square" lIns="0" tIns="0" rIns="0" bIns="0" rtlCol="0" anchor="t" anchorCtr="0">
            <a:noAutofit/>
          </a:bodyPr>
          <a:p>
            <a:pPr lvl="0" indent="406400" algn="l">
              <a:lnSpc>
                <a:spcPct val="130000"/>
              </a:lnSpc>
              <a:buClrTx/>
              <a:buSzTx/>
              <a:buFontTx/>
              <a:extLst>
                <a:ext uri="{35155182-B16C-46BC-9424-99874614C6A1}">
                  <wpsdc:indentchars xmlns:wpsdc="http://www.wps.cn/officeDocument/2017/drawingmlCustomData" val="200" checksum="1740828767"/>
                </a:ext>
              </a:extLst>
            </a:pPr>
            <a:r>
              <a:rPr lang="zh-CN" altLang="en-US" sz="1600">
                <a:solidFill>
                  <a:schemeClr val="tx1">
                    <a:lumMod val="65000"/>
                    <a:lumOff val="35000"/>
                  </a:schemeClr>
                </a:solidFill>
                <a:latin typeface="+mn-ea"/>
                <a:cs typeface="+mn-ea"/>
                <a:sym typeface="+mn-ea"/>
              </a:rPr>
              <a:t>制定明确的创新战略，包括创新目标、创新领域、创新方式等。</a:t>
            </a:r>
            <a:endParaRPr lang="zh-CN" altLang="en-US" sz="1600">
              <a:solidFill>
                <a:schemeClr val="tx1">
                  <a:lumMod val="65000"/>
                  <a:lumOff val="35000"/>
                </a:schemeClr>
              </a:solidFill>
              <a:latin typeface="+mn-ea"/>
              <a:cs typeface="+mn-ea"/>
              <a:sym typeface="+mn-ea"/>
            </a:endParaRPr>
          </a:p>
        </p:txBody>
      </p:sp>
      <p:sp>
        <p:nvSpPr>
          <p:cNvPr id="26" name="矩形 25"/>
          <p:cNvSpPr/>
          <p:nvPr>
            <p:custDataLst>
              <p:tags r:id="rId8"/>
            </p:custDataLst>
          </p:nvPr>
        </p:nvSpPr>
        <p:spPr>
          <a:xfrm>
            <a:off x="5001578" y="2249805"/>
            <a:ext cx="6494779" cy="391795"/>
          </a:xfrm>
          <a:prstGeom prst="rect">
            <a:avLst/>
          </a:prstGeom>
          <a:noFill/>
        </p:spPr>
        <p:txBody>
          <a:bodyPr wrap="square" lIns="0" tIns="0" rIns="0" bIns="0" rtlCol="0" anchor="b">
            <a:noAutofit/>
          </a:bodyPr>
          <a:p>
            <a:pPr lvl="0" algn="l">
              <a:buClrTx/>
              <a:buSzTx/>
              <a:buFontTx/>
            </a:pPr>
            <a:r>
              <a:rPr lang="zh-CN" altLang="en-US" sz="2000" b="1">
                <a:solidFill>
                  <a:schemeClr val="accent2"/>
                </a:solidFill>
                <a:latin typeface="+mn-ea"/>
                <a:cs typeface="+mn-ea"/>
                <a:sym typeface="+mn-ea"/>
              </a:rPr>
              <a:t>制定创新战略</a:t>
            </a:r>
            <a:endParaRPr lang="zh-CN" altLang="en-US" sz="2000" b="1">
              <a:solidFill>
                <a:schemeClr val="accent2"/>
              </a:solidFill>
              <a:latin typeface="+mn-ea"/>
              <a:cs typeface="+mn-ea"/>
              <a:sym typeface="+mn-ea"/>
            </a:endParaRPr>
          </a:p>
        </p:txBody>
      </p:sp>
      <p:sp>
        <p:nvSpPr>
          <p:cNvPr id="27" name="矩形 26"/>
          <p:cNvSpPr/>
          <p:nvPr>
            <p:custDataLst>
              <p:tags r:id="rId9"/>
            </p:custDataLst>
          </p:nvPr>
        </p:nvSpPr>
        <p:spPr>
          <a:xfrm>
            <a:off x="5001895" y="1424305"/>
            <a:ext cx="4817745" cy="711835"/>
          </a:xfrm>
          <a:prstGeom prst="rect">
            <a:avLst/>
          </a:prstGeom>
          <a:noFill/>
        </p:spPr>
        <p:txBody>
          <a:bodyPr wrap="square" lIns="0" tIns="0" rIns="0" bIns="0" rtlCol="0" anchor="t" anchorCtr="0">
            <a:noAutofit/>
          </a:bodyPr>
          <a:p>
            <a:pPr indent="406400" fontAlgn="auto">
              <a:lnSpc>
                <a:spcPct val="130000"/>
              </a:lnSpc>
              <a:spcBef>
                <a:spcPct val="0"/>
              </a:spcBef>
              <a:spcAft>
                <a:spcPct val="0"/>
              </a:spcAft>
              <a:extLst>
                <a:ext uri="{35155182-B16C-46BC-9424-99874614C6A1}">
                  <wpsdc:indentchars xmlns:wpsdc="http://www.wps.cn/officeDocument/2017/drawingmlCustomData" val="200" checksum="1740828767"/>
                </a:ext>
              </a:extLst>
            </a:pPr>
            <a:r>
              <a:rPr lang="zh-CN" altLang="en-US" sz="1600">
                <a:solidFill>
                  <a:schemeClr val="tx1">
                    <a:lumMod val="65000"/>
                    <a:lumOff val="35000"/>
                  </a:schemeClr>
                </a:solidFill>
                <a:latin typeface="+mn-ea"/>
                <a:cs typeface="+mn-ea"/>
              </a:rPr>
              <a:t>通过市场调研、环境监测等，发现外部环境中的创新机会和内部潜在的创新需求。</a:t>
            </a:r>
            <a:endParaRPr lang="zh-CN" altLang="en-US" sz="1600">
              <a:solidFill>
                <a:schemeClr val="tx1">
                  <a:lumMod val="65000"/>
                  <a:lumOff val="35000"/>
                </a:schemeClr>
              </a:solidFill>
              <a:latin typeface="+mn-ea"/>
              <a:cs typeface="+mn-ea"/>
            </a:endParaRPr>
          </a:p>
        </p:txBody>
      </p:sp>
      <p:sp>
        <p:nvSpPr>
          <p:cNvPr id="3" name="矩形 2"/>
          <p:cNvSpPr/>
          <p:nvPr>
            <p:custDataLst>
              <p:tags r:id="rId10"/>
            </p:custDataLst>
          </p:nvPr>
        </p:nvSpPr>
        <p:spPr>
          <a:xfrm>
            <a:off x="5001578" y="1013460"/>
            <a:ext cx="6494779" cy="391795"/>
          </a:xfrm>
          <a:prstGeom prst="rect">
            <a:avLst/>
          </a:prstGeom>
          <a:noFill/>
        </p:spPr>
        <p:txBody>
          <a:bodyPr wrap="square" lIns="0" tIns="0" rIns="0" bIns="0" rtlCol="0" anchor="b">
            <a:noAutofit/>
          </a:bodyPr>
          <a:p>
            <a:pPr>
              <a:spcBef>
                <a:spcPct val="0"/>
              </a:spcBef>
              <a:spcAft>
                <a:spcPct val="0"/>
              </a:spcAft>
            </a:pPr>
            <a:r>
              <a:rPr lang="zh-CN" altLang="en-US" sz="2000" b="1">
                <a:solidFill>
                  <a:schemeClr val="accent1"/>
                </a:solidFill>
                <a:latin typeface="+mn-ea"/>
                <a:cs typeface="+mn-ea"/>
              </a:rPr>
              <a:t>识别创新机会</a:t>
            </a:r>
            <a:endParaRPr lang="zh-CN" altLang="en-US" sz="2000" b="1">
              <a:solidFill>
                <a:schemeClr val="accent1"/>
              </a:solidFill>
              <a:latin typeface="+mn-ea"/>
              <a:cs typeface="+mn-ea"/>
            </a:endParaRPr>
          </a:p>
        </p:txBody>
      </p:sp>
      <p:sp>
        <p:nvSpPr>
          <p:cNvPr id="4" name="椭圆 3"/>
          <p:cNvSpPr/>
          <p:nvPr>
            <p:custDataLst>
              <p:tags r:id="rId11"/>
            </p:custDataLst>
          </p:nvPr>
        </p:nvSpPr>
        <p:spPr>
          <a:xfrm>
            <a:off x="710248" y="1270635"/>
            <a:ext cx="3790315" cy="4217035"/>
          </a:xfrm>
          <a:prstGeom prst="ellipse">
            <a:avLst/>
          </a:prstGeom>
          <a:noFill/>
          <a:ln>
            <a:gradFill>
              <a:gsLst>
                <a:gs pos="100000">
                  <a:srgbClr val="D9D9D9">
                    <a:lumMod val="89000"/>
                    <a:lumOff val="11000"/>
                  </a:srgb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9" name="椭圆 8"/>
          <p:cNvSpPr/>
          <p:nvPr>
            <p:custDataLst>
              <p:tags r:id="rId12"/>
            </p:custDataLst>
          </p:nvPr>
        </p:nvSpPr>
        <p:spPr>
          <a:xfrm>
            <a:off x="4115753" y="2413000"/>
            <a:ext cx="607695" cy="607695"/>
          </a:xfrm>
          <a:prstGeom prst="ellipse">
            <a:avLst/>
          </a:prstGeom>
          <a:solidFill>
            <a:srgbClr val="ED7D31"/>
          </a:solidFill>
          <a:ln>
            <a:gradFill>
              <a:gsLst>
                <a:gs pos="37000">
                  <a:srgbClr val="FFFFFF"/>
                </a:gs>
                <a:gs pos="0">
                  <a:schemeClr val="accent2">
                    <a:lumMod val="20000"/>
                    <a:lumOff val="80000"/>
                    <a:alpha val="100000"/>
                  </a:schemeClr>
                </a:gs>
                <a:gs pos="100000">
                  <a:srgbClr val="FFFFFF"/>
                </a:gs>
                <a:gs pos="71000">
                  <a:schemeClr val="accent2">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11" name="椭圆 10"/>
          <p:cNvSpPr/>
          <p:nvPr>
            <p:custDataLst>
              <p:tags r:id="rId13"/>
            </p:custDataLst>
          </p:nvPr>
        </p:nvSpPr>
        <p:spPr>
          <a:xfrm>
            <a:off x="3264218" y="4839335"/>
            <a:ext cx="607695" cy="607695"/>
          </a:xfrm>
          <a:prstGeom prst="ellipse">
            <a:avLst/>
          </a:prstGeom>
          <a:solidFill>
            <a:srgbClr val="ED7D31"/>
          </a:solidFill>
          <a:ln>
            <a:gradFill>
              <a:gsLst>
                <a:gs pos="37000">
                  <a:srgbClr val="FFFFFF"/>
                </a:gs>
                <a:gs pos="0">
                  <a:schemeClr val="accent2">
                    <a:lumMod val="20000"/>
                    <a:lumOff val="80000"/>
                    <a:alpha val="100000"/>
                  </a:schemeClr>
                </a:gs>
                <a:gs pos="100000">
                  <a:srgbClr val="FFFFFF"/>
                </a:gs>
                <a:gs pos="71000">
                  <a:schemeClr val="accent2">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04</a:t>
            </a:r>
            <a:endParaRPr lang="en-US" altLang="zh-CN" sz="1400" b="1">
              <a:solidFill>
                <a:srgbClr val="FFFFFF"/>
              </a:solidFill>
              <a:latin typeface="+mn-ea"/>
              <a:cs typeface="+mn-ea"/>
              <a:sym typeface="+mn-ea"/>
            </a:endParaRPr>
          </a:p>
        </p:txBody>
      </p:sp>
      <p:sp>
        <p:nvSpPr>
          <p:cNvPr id="12" name="椭圆 11"/>
          <p:cNvSpPr/>
          <p:nvPr>
            <p:custDataLst>
              <p:tags r:id="rId14"/>
            </p:custDataLst>
          </p:nvPr>
        </p:nvSpPr>
        <p:spPr>
          <a:xfrm>
            <a:off x="3264218" y="1348740"/>
            <a:ext cx="607695" cy="607695"/>
          </a:xfrm>
          <a:prstGeom prst="ellipse">
            <a:avLst/>
          </a:prstGeom>
          <a:solidFill>
            <a:srgbClr val="75AFED"/>
          </a:solidFill>
          <a:ln>
            <a:gradFill>
              <a:gsLst>
                <a:gs pos="37000">
                  <a:srgbClr val="FFFFFF"/>
                </a:gs>
                <a:gs pos="0">
                  <a:schemeClr val="accent1">
                    <a:lumMod val="20000"/>
                    <a:lumOff val="80000"/>
                    <a:alpha val="100000"/>
                  </a:schemeClr>
                </a:gs>
                <a:gs pos="100000">
                  <a:srgbClr val="FFFFFF"/>
                </a:gs>
                <a:gs pos="71000">
                  <a:schemeClr val="accent1">
                    <a:lumMod val="20000"/>
                    <a:lumOff val="80000"/>
                    <a:alpha val="10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13" name="弧形 12"/>
          <p:cNvSpPr/>
          <p:nvPr>
            <p:custDataLst>
              <p:tags r:id="rId15"/>
            </p:custDataLst>
          </p:nvPr>
        </p:nvSpPr>
        <p:spPr>
          <a:xfrm rot="6180000">
            <a:off x="964883" y="2134235"/>
            <a:ext cx="2604135" cy="2621280"/>
          </a:xfrm>
          <a:prstGeom prst="arc">
            <a:avLst>
              <a:gd name="adj1" fmla="val 17579482"/>
              <a:gd name="adj2" fmla="val 6551471"/>
            </a:avLst>
          </a:prstGeom>
          <a:ln>
            <a:solidFill>
              <a:schemeClr val="tx1">
                <a:lumMod val="65000"/>
                <a:lumOff val="35000"/>
                <a:alpha val="20000"/>
              </a:schemeClr>
            </a:solidFill>
            <a:headEnd type="stealth"/>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solidFill>
                <a:schemeClr val="tx1"/>
              </a:solidFill>
            </a:endParaRPr>
          </a:p>
        </p:txBody>
      </p:sp>
      <p:sp>
        <p:nvSpPr>
          <p:cNvPr id="15" name="椭圆 14"/>
          <p:cNvSpPr/>
          <p:nvPr>
            <p:custDataLst>
              <p:tags r:id="rId16"/>
            </p:custDataLst>
          </p:nvPr>
        </p:nvSpPr>
        <p:spPr>
          <a:xfrm>
            <a:off x="4115753" y="3733165"/>
            <a:ext cx="607695" cy="607695"/>
          </a:xfrm>
          <a:prstGeom prst="ellipse">
            <a:avLst/>
          </a:prstGeom>
          <a:solidFill>
            <a:srgbClr val="75AFED"/>
          </a:solidFill>
          <a:ln>
            <a:gradFill>
              <a:gsLst>
                <a:gs pos="37000">
                  <a:srgbClr val="FFFFFF"/>
                </a:gs>
                <a:gs pos="0">
                  <a:schemeClr val="accent1">
                    <a:lumMod val="20000"/>
                    <a:lumOff val="80000"/>
                    <a:alpha val="100000"/>
                  </a:schemeClr>
                </a:gs>
                <a:gs pos="100000">
                  <a:srgbClr val="FFFFFF"/>
                </a:gs>
                <a:gs pos="71000">
                  <a:schemeClr val="accent1">
                    <a:lumMod val="20000"/>
                    <a:lumOff val="80000"/>
                    <a:alpha val="10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03</a:t>
            </a:r>
            <a:endParaRPr lang="en-US" altLang="zh-CN" sz="1400" b="1">
              <a:solidFill>
                <a:srgbClr val="FFFFFF"/>
              </a:solidFill>
              <a:latin typeface="+mn-ea"/>
              <a:cs typeface="+mn-ea"/>
              <a:sym typeface="+mn-ea"/>
            </a:endParaRPr>
          </a:p>
        </p:txBody>
      </p:sp>
    </p:spTree>
    <p:custDataLst>
      <p:tags r:id="rId17"/>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575" y="383223"/>
            <a:ext cx="401955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创新活动的组织</a:t>
            </a:r>
            <a:endParaRPr lang="zh-CN" altLang="en-US" sz="2800" kern="0" noProof="0" dirty="0">
              <a:ln>
                <a:noFill/>
              </a:ln>
              <a:solidFill>
                <a:schemeClr val="accent1"/>
              </a:solidFill>
              <a:effectLst/>
              <a:uLnTx/>
              <a:uFillTx/>
              <a:cs typeface="+mn-ea"/>
              <a:sym typeface="+mn-lt"/>
            </a:endParaRPr>
          </a:p>
        </p:txBody>
      </p:sp>
      <p:sp>
        <p:nvSpPr>
          <p:cNvPr id="16" name="椭圆 15"/>
          <p:cNvSpPr/>
          <p:nvPr>
            <p:custDataLst>
              <p:tags r:id="rId2"/>
            </p:custDataLst>
          </p:nvPr>
        </p:nvSpPr>
        <p:spPr>
          <a:xfrm rot="10800000">
            <a:off x="5193030" y="2825433"/>
            <a:ext cx="1887855" cy="1887855"/>
          </a:xfrm>
          <a:prstGeom prst="ellipse">
            <a:avLst/>
          </a:prstGeom>
          <a:solidFill>
            <a:srgbClr val="ED7D31">
              <a:alpha val="8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17" name="椭圆 16"/>
          <p:cNvSpPr/>
          <p:nvPr>
            <p:custDataLst>
              <p:tags r:id="rId3"/>
            </p:custDataLst>
          </p:nvPr>
        </p:nvSpPr>
        <p:spPr>
          <a:xfrm rot="10800000">
            <a:off x="5165090" y="1404303"/>
            <a:ext cx="1887855" cy="1887855"/>
          </a:xfrm>
          <a:prstGeom prst="ellipse">
            <a:avLst/>
          </a:prstGeom>
          <a:solidFill>
            <a:srgbClr val="75AFED">
              <a:alpha val="8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8" name="矩形 17"/>
          <p:cNvSpPr/>
          <p:nvPr>
            <p:custDataLst>
              <p:tags r:id="rId4"/>
            </p:custDataLst>
          </p:nvPr>
        </p:nvSpPr>
        <p:spPr>
          <a:xfrm>
            <a:off x="7239000" y="3087370"/>
            <a:ext cx="3456940" cy="3275330"/>
          </a:xfrm>
          <a:prstGeom prst="rect">
            <a:avLst/>
          </a:prstGeom>
        </p:spPr>
        <p:txBody>
          <a:bodyPr wrap="square" lIns="0" tIns="0" rIns="0" bIns="0">
            <a:noAutofit/>
          </a:bodyPr>
          <a:p>
            <a:pPr lvl="0" indent="406400" algn="just">
              <a:lnSpc>
                <a:spcPct val="150000"/>
              </a:lnSpc>
              <a:buClrTx/>
              <a:buSzTx/>
              <a:buFontTx/>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sym typeface="+mn-ea"/>
              </a:rPr>
              <a:t>在组织学习基础上，不断地自我反思、调整与优化。</a:t>
            </a:r>
            <a:endParaRPr lang="zh-CN" altLang="en-US" sz="1600" dirty="0">
              <a:solidFill>
                <a:schemeClr val="tx1">
                  <a:lumMod val="85000"/>
                  <a:lumOff val="15000"/>
                </a:schemeClr>
              </a:solidFill>
              <a:latin typeface="+mn-ea"/>
              <a:cs typeface="+mn-ea"/>
              <a:sym typeface="+mn-ea"/>
            </a:endParaRPr>
          </a:p>
        </p:txBody>
      </p:sp>
      <p:sp>
        <p:nvSpPr>
          <p:cNvPr id="22" name="矩形 21"/>
          <p:cNvSpPr/>
          <p:nvPr>
            <p:custDataLst>
              <p:tags r:id="rId5"/>
            </p:custDataLst>
          </p:nvPr>
        </p:nvSpPr>
        <p:spPr>
          <a:xfrm>
            <a:off x="7368540" y="2389823"/>
            <a:ext cx="3198495" cy="368300"/>
          </a:xfrm>
          <a:prstGeom prst="rect">
            <a:avLst/>
          </a:prstGeom>
          <a:noFill/>
        </p:spPr>
        <p:txBody>
          <a:bodyPr wrap="square" lIns="0" tIns="0" rIns="0" bIns="0" rtlCol="0" anchor="b" anchorCtr="0">
            <a:noAutofit/>
          </a:bodyPr>
          <a:p>
            <a:pPr>
              <a:spcBef>
                <a:spcPct val="0"/>
              </a:spcBef>
              <a:spcAft>
                <a:spcPct val="0"/>
              </a:spcAft>
            </a:pPr>
            <a:r>
              <a:rPr lang="zh-CN" altLang="en-US" sz="2000" b="1" kern="0" dirty="0">
                <a:solidFill>
                  <a:schemeClr val="accent2"/>
                </a:solidFill>
                <a:latin typeface="+mn-ea"/>
                <a:cs typeface="+mn-ea"/>
              </a:rPr>
              <a:t>组织学习与修炼的共进之路</a:t>
            </a:r>
            <a:endParaRPr lang="zh-CN" altLang="en-US" sz="2000" b="1" kern="0" dirty="0">
              <a:solidFill>
                <a:schemeClr val="accent2"/>
              </a:solidFill>
              <a:latin typeface="+mn-ea"/>
              <a:cs typeface="+mn-ea"/>
            </a:endParaRPr>
          </a:p>
        </p:txBody>
      </p:sp>
      <p:sp>
        <p:nvSpPr>
          <p:cNvPr id="24" name="矩形 23"/>
          <p:cNvSpPr/>
          <p:nvPr>
            <p:custDataLst>
              <p:tags r:id="rId6"/>
            </p:custDataLst>
          </p:nvPr>
        </p:nvSpPr>
        <p:spPr>
          <a:xfrm>
            <a:off x="1748790" y="2457450"/>
            <a:ext cx="2859405" cy="3033395"/>
          </a:xfrm>
          <a:prstGeom prst="rect">
            <a:avLst/>
          </a:prstGeom>
        </p:spPr>
        <p:txBody>
          <a:bodyPr wrap="square" lIns="0" tIns="0" rIns="0" bIns="0">
            <a:noAutofit/>
          </a:bodyPr>
          <a:p>
            <a:pPr indent="406400" algn="just"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dirty="0">
                <a:solidFill>
                  <a:schemeClr val="tx1">
                    <a:lumMod val="85000"/>
                    <a:lumOff val="15000"/>
                  </a:schemeClr>
                </a:solidFill>
                <a:latin typeface="+mn-ea"/>
                <a:cs typeface="+mn-ea"/>
              </a:rPr>
              <a:t>知识体系是组织创新不可或缺的基石。打造涵盖知识的有效获取、系统整理、安全存储、广泛共享以及实际应用等诸多环节的知识管理体系。</a:t>
            </a:r>
            <a:endParaRPr lang="zh-CN" altLang="en-US" sz="1600" dirty="0">
              <a:solidFill>
                <a:schemeClr val="tx1">
                  <a:lumMod val="85000"/>
                  <a:lumOff val="15000"/>
                </a:schemeClr>
              </a:solidFill>
              <a:latin typeface="+mn-ea"/>
              <a:cs typeface="+mn-ea"/>
            </a:endParaRPr>
          </a:p>
        </p:txBody>
      </p:sp>
      <p:sp>
        <p:nvSpPr>
          <p:cNvPr id="25" name="矩形 24"/>
          <p:cNvSpPr/>
          <p:nvPr>
            <p:custDataLst>
              <p:tags r:id="rId7"/>
            </p:custDataLst>
          </p:nvPr>
        </p:nvSpPr>
        <p:spPr>
          <a:xfrm>
            <a:off x="969010" y="2021523"/>
            <a:ext cx="3197225" cy="368300"/>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组织创新的基石</a:t>
            </a:r>
            <a:endParaRPr lang="zh-CN" altLang="en-US" sz="2000" b="1" kern="0">
              <a:solidFill>
                <a:schemeClr val="accent1"/>
              </a:solidFill>
              <a:latin typeface="+mn-ea"/>
              <a:cs typeface="+mn-ea"/>
            </a:endParaRPr>
          </a:p>
        </p:txBody>
      </p:sp>
    </p:spTree>
    <p:custDataLst>
      <p:tags r:id="rId8"/>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down)">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3632001" y="3214104"/>
            <a:ext cx="5950661" cy="12151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kern="0" noProof="0" dirty="0">
                <a:ln>
                  <a:noFill/>
                </a:ln>
                <a:solidFill>
                  <a:schemeClr val="accent6">
                    <a:lumMod val="75000"/>
                  </a:schemeClr>
                </a:solidFill>
                <a:effectLst/>
                <a:uLnTx/>
                <a:uFillTx/>
                <a:cs typeface="+mn-ea"/>
                <a:sym typeface="+mn-lt"/>
              </a:rPr>
              <a:t>组</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织</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文</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化</a:t>
            </a:r>
            <a:endParaRPr lang="zh-CN" altLang="en-US" sz="6600" kern="0" noProof="0" dirty="0">
              <a:ln>
                <a:noFill/>
              </a:ln>
              <a:solidFill>
                <a:schemeClr val="accent6">
                  <a:lumMod val="75000"/>
                </a:schemeClr>
              </a:solidFill>
              <a:effectLst/>
              <a:uLnTx/>
              <a:uFillTx/>
              <a:cs typeface="+mn-ea"/>
              <a:sym typeface="+mn-lt"/>
            </a:endParaRPr>
          </a:p>
        </p:txBody>
      </p:sp>
      <p:sp>
        <p:nvSpPr>
          <p:cNvPr id="32" name="矩形 31"/>
          <p:cNvSpPr/>
          <p:nvPr/>
        </p:nvSpPr>
        <p:spPr>
          <a:xfrm>
            <a:off x="5318741" y="2177738"/>
            <a:ext cx="1554480" cy="645160"/>
          </a:xfrm>
          <a:prstGeom prst="rect">
            <a:avLst/>
          </a:prstGeom>
        </p:spPr>
        <p:txBody>
          <a:bodyPr wrap="none">
            <a:spAutoFit/>
          </a:bodyPr>
          <a:lstStyle/>
          <a:p>
            <a:r>
              <a:rPr lang="zh-CN" altLang="en-US" sz="3600" dirty="0">
                <a:solidFill>
                  <a:srgbClr val="000000"/>
                </a:solidFill>
                <a:cs typeface="+mn-ea"/>
                <a:sym typeface="+mn-lt"/>
              </a:rPr>
              <a:t>第六</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686435" y="1525905"/>
            <a:ext cx="4279900" cy="2559685"/>
          </a:xfrm>
          <a:prstGeom prst="rect">
            <a:avLst/>
          </a:prstGeom>
          <a:noFill/>
        </p:spPr>
        <p:txBody>
          <a:bodyPr wrap="square" lIns="0" tIns="0" rIns="0" bIns="0" rtlCol="0">
            <a:spAutoFit/>
          </a:bodyPr>
          <a:lstStyle/>
          <a:p>
            <a:pPr indent="406400" algn="just" fontAlgn="auto">
              <a:lnSpc>
                <a:spcPct val="130000"/>
              </a:lnSpc>
              <a:defRPr/>
              <a:extLst>
                <a:ext uri="{35155182-B16C-46BC-9424-99874614C6A1}">
                  <wpsdc:indentchars xmlns:wpsdc="http://www.wps.cn/officeDocument/2017/drawingmlCustomData" val="200" checksum="1740828767"/>
                </a:ext>
              </a:extLst>
            </a:pPr>
            <a:endParaRPr lang="zh-CN" altLang="en-US" sz="1600" dirty="0">
              <a:solidFill>
                <a:srgbClr val="000000"/>
              </a:solidFill>
              <a:cs typeface="+mn-ea"/>
              <a:sym typeface="+mn-lt"/>
            </a:endParaRPr>
          </a:p>
          <a:p>
            <a:pPr indent="406400" algn="just" fontAlgn="auto">
              <a:lnSpc>
                <a:spcPct val="130000"/>
              </a:lnSpc>
              <a:defRPr/>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组织文化是组织在长期的实践活动中形成的并且为组织成员普遍认可和遵循的具有本组织特色的价值观念、团体意识、工作作风、行为规范和思维方式的总和。</a:t>
            </a:r>
            <a:endParaRPr lang="zh-CN" altLang="en-US" sz="1600" dirty="0">
              <a:solidFill>
                <a:srgbClr val="000000"/>
              </a:solidFill>
              <a:cs typeface="+mn-ea"/>
              <a:sym typeface="+mn-lt"/>
            </a:endParaRPr>
          </a:p>
          <a:p>
            <a:pPr indent="406400" algn="just" fontAlgn="auto">
              <a:lnSpc>
                <a:spcPct val="130000"/>
              </a:lnSpc>
              <a:defRPr/>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组织文化的任务是努力创造共同的价值观念体系和共同的行为准则。</a:t>
            </a:r>
            <a:endParaRPr lang="zh-CN" altLang="en-US" sz="1600" dirty="0">
              <a:solidFill>
                <a:srgbClr val="000000"/>
              </a:solidFill>
              <a:cs typeface="+mn-ea"/>
              <a:sym typeface="+mn-lt"/>
            </a:endParaRPr>
          </a:p>
          <a:p>
            <a:pPr algn="just">
              <a:lnSpc>
                <a:spcPct val="130000"/>
              </a:lnSpc>
              <a:defRPr/>
            </a:pPr>
            <a:endParaRPr lang="zh-CN" altLang="en-US" sz="1600" dirty="0">
              <a:solidFill>
                <a:srgbClr val="000000"/>
              </a:solidFill>
              <a:cs typeface="+mn-ea"/>
              <a:sym typeface="+mn-lt"/>
            </a:endParaRP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83223"/>
            <a:ext cx="328358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组织文化的内涵</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18" name="图片 17" descr="51miz-P1316423-2W3HIE98-1920x1080"/>
          <p:cNvPicPr>
            <a:picLocks noChangeAspect="1"/>
          </p:cNvPicPr>
          <p:nvPr/>
        </p:nvPicPr>
        <p:blipFill>
          <a:blip r:embed="rId5"/>
          <a:stretch>
            <a:fillRect/>
          </a:stretch>
        </p:blipFill>
        <p:spPr>
          <a:xfrm>
            <a:off x="6707505" y="1525905"/>
            <a:ext cx="4820285" cy="296164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500"/>
                                        <p:tgtEl>
                                          <p:spTgt spid="2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bldLvl="0" animBg="1"/>
      <p:bldP spid="22" grpId="0" bldLvl="0" animBg="1"/>
      <p:bldP spid="23" grpId="0" bldLvl="0" animBg="1"/>
      <p:bldP spid="7" grpId="0" bldLvl="0" animBg="1"/>
      <p:bldP spid="14"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4677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73099" y="2013946"/>
            <a:ext cx="10845800" cy="3442401"/>
            <a:chOff x="673099" y="2013946"/>
            <a:chExt cx="10845800" cy="3442401"/>
          </a:xfrm>
        </p:grpSpPr>
        <p:grpSp>
          <p:nvGrpSpPr>
            <p:cNvPr id="7" name="ïś1iḋé"/>
            <p:cNvGrpSpPr/>
            <p:nvPr/>
          </p:nvGrpSpPr>
          <p:grpSpPr>
            <a:xfrm>
              <a:off x="1060729" y="2013946"/>
              <a:ext cx="1885667" cy="1975570"/>
              <a:chOff x="4438238" y="2424332"/>
              <a:chExt cx="2030357" cy="2127157"/>
            </a:xfrm>
          </p:grpSpPr>
          <p:sp>
            <p:nvSpPr>
              <p:cNvPr id="42" name="iṣḻiḓé"/>
              <p:cNvSpPr/>
              <p:nvPr>
                <p:custDataLst>
                  <p:tags r:id="rId2"/>
                </p:custDataLst>
              </p:nvPr>
            </p:nvSpPr>
            <p:spPr>
              <a:xfrm rot="16200000">
                <a:off x="5034875" y="1827695"/>
                <a:ext cx="837084" cy="2030357"/>
              </a:xfrm>
              <a:prstGeom prst="homePlat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solidFill>
                    <a:schemeClr val="lt1"/>
                  </a:solidFill>
                  <a:cs typeface="+mn-ea"/>
                  <a:sym typeface="+mn-lt"/>
                </a:endParaRPr>
              </a:p>
            </p:txBody>
          </p:sp>
          <p:sp>
            <p:nvSpPr>
              <p:cNvPr id="43" name="íşḻîḑé"/>
              <p:cNvSpPr/>
              <p:nvPr>
                <p:custDataLst>
                  <p:tags r:id="rId3"/>
                </p:custDataLst>
              </p:nvPr>
            </p:nvSpPr>
            <p:spPr>
              <a:xfrm rot="5400000" flipV="1">
                <a:off x="4829543" y="2912437"/>
                <a:ext cx="1247747" cy="2030357"/>
              </a:xfrm>
              <a:prstGeom prst="homePlat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grpSp>
        <p:grpSp>
          <p:nvGrpSpPr>
            <p:cNvPr id="8" name="îṧľïḋè"/>
            <p:cNvGrpSpPr/>
            <p:nvPr/>
          </p:nvGrpSpPr>
          <p:grpSpPr>
            <a:xfrm>
              <a:off x="3789021" y="2013946"/>
              <a:ext cx="1885667" cy="1975570"/>
              <a:chOff x="4438238" y="2424332"/>
              <a:chExt cx="2030357" cy="2127157"/>
            </a:xfrm>
          </p:grpSpPr>
          <p:sp>
            <p:nvSpPr>
              <p:cNvPr id="40" name="ïŝļïďe"/>
              <p:cNvSpPr/>
              <p:nvPr>
                <p:custDataLst>
                  <p:tags r:id="rId4"/>
                </p:custDataLst>
              </p:nvPr>
            </p:nvSpPr>
            <p:spPr>
              <a:xfrm rot="16200000">
                <a:off x="5034875" y="1827695"/>
                <a:ext cx="837084" cy="2030357"/>
              </a:xfrm>
              <a:prstGeom prst="homePlat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sp>
            <p:nvSpPr>
              <p:cNvPr id="41" name="iśļiḑé"/>
              <p:cNvSpPr/>
              <p:nvPr>
                <p:custDataLst>
                  <p:tags r:id="rId5"/>
                </p:custDataLst>
              </p:nvPr>
            </p:nvSpPr>
            <p:spPr>
              <a:xfrm rot="5400000" flipV="1">
                <a:off x="4829543" y="2912437"/>
                <a:ext cx="1247747" cy="2030357"/>
              </a:xfrm>
              <a:prstGeom prst="homePlate">
                <a:avLst/>
              </a:prstGeom>
              <a:solidFill>
                <a:schemeClr val="accent6">
                  <a:alpha val="10000"/>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grpSp>
        <p:grpSp>
          <p:nvGrpSpPr>
            <p:cNvPr id="9" name="îŝḻïḋè"/>
            <p:cNvGrpSpPr/>
            <p:nvPr/>
          </p:nvGrpSpPr>
          <p:grpSpPr>
            <a:xfrm>
              <a:off x="6517312" y="2013946"/>
              <a:ext cx="1885667" cy="1975570"/>
              <a:chOff x="4438238" y="2424332"/>
              <a:chExt cx="2030357" cy="2127157"/>
            </a:xfrm>
          </p:grpSpPr>
          <p:sp>
            <p:nvSpPr>
              <p:cNvPr id="38" name="ïšḷidè"/>
              <p:cNvSpPr/>
              <p:nvPr>
                <p:custDataLst>
                  <p:tags r:id="rId6"/>
                </p:custDataLst>
              </p:nvPr>
            </p:nvSpPr>
            <p:spPr>
              <a:xfrm rot="16200000">
                <a:off x="5034875" y="1827695"/>
                <a:ext cx="837084" cy="2030357"/>
              </a:xfrm>
              <a:prstGeom prst="homePlat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sp>
            <p:nvSpPr>
              <p:cNvPr id="39" name="ïṩ1îďé"/>
              <p:cNvSpPr/>
              <p:nvPr>
                <p:custDataLst>
                  <p:tags r:id="rId7"/>
                </p:custDataLst>
              </p:nvPr>
            </p:nvSpPr>
            <p:spPr>
              <a:xfrm rot="5400000" flipV="1">
                <a:off x="4829543" y="2912437"/>
                <a:ext cx="1247747" cy="2030357"/>
              </a:xfrm>
              <a:prstGeom prst="homePlat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grpSp>
        <p:grpSp>
          <p:nvGrpSpPr>
            <p:cNvPr id="10" name="iŝ1ïḋê"/>
            <p:cNvGrpSpPr/>
            <p:nvPr/>
          </p:nvGrpSpPr>
          <p:grpSpPr>
            <a:xfrm>
              <a:off x="9245603" y="2013946"/>
              <a:ext cx="1885667" cy="1975570"/>
              <a:chOff x="4438238" y="2424332"/>
              <a:chExt cx="2030357" cy="2127157"/>
            </a:xfrm>
          </p:grpSpPr>
          <p:sp>
            <p:nvSpPr>
              <p:cNvPr id="36" name="îś1íde"/>
              <p:cNvSpPr/>
              <p:nvPr>
                <p:custDataLst>
                  <p:tags r:id="rId8"/>
                </p:custDataLst>
              </p:nvPr>
            </p:nvSpPr>
            <p:spPr>
              <a:xfrm rot="16200000">
                <a:off x="5034875" y="1827695"/>
                <a:ext cx="837084" cy="2030357"/>
              </a:xfrm>
              <a:prstGeom prst="homePlat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sp>
            <p:nvSpPr>
              <p:cNvPr id="37" name="iṩlíḓé"/>
              <p:cNvSpPr/>
              <p:nvPr>
                <p:custDataLst>
                  <p:tags r:id="rId9"/>
                </p:custDataLst>
              </p:nvPr>
            </p:nvSpPr>
            <p:spPr>
              <a:xfrm rot="5400000" flipV="1">
                <a:off x="4829543" y="2912437"/>
                <a:ext cx="1247747" cy="2030357"/>
              </a:xfrm>
              <a:prstGeom prst="homePlate">
                <a:avLst/>
              </a:prstGeom>
              <a:solidFill>
                <a:schemeClr val="accent6">
                  <a:alpha val="10000"/>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a:solidFill>
                    <a:schemeClr val="lt1"/>
                  </a:solidFill>
                  <a:cs typeface="+mn-ea"/>
                  <a:sym typeface="+mn-lt"/>
                </a:endParaRPr>
              </a:p>
            </p:txBody>
          </p:sp>
        </p:grpSp>
        <p:sp>
          <p:nvSpPr>
            <p:cNvPr id="15" name="ïŝlíde"/>
            <p:cNvSpPr/>
            <p:nvPr>
              <p:custDataLst>
                <p:tags r:id="rId10"/>
              </p:custDataLst>
            </p:nvPr>
          </p:nvSpPr>
          <p:spPr>
            <a:xfrm>
              <a:off x="673099" y="5234892"/>
              <a:ext cx="10845800" cy="142875"/>
            </a:xfrm>
            <a:prstGeom prst="roundRect">
              <a:avLst>
                <a:gd name="adj" fmla="val 50000"/>
              </a:avLst>
            </a:prstGeom>
            <a:solidFill>
              <a:schemeClr val="accent2">
                <a:lumMod val="60000"/>
                <a:lumOff val="4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p>
              <a:pPr algn="ctr"/>
              <a:endParaRPr lang="zh-CN" altLang="en-US">
                <a:solidFill>
                  <a:schemeClr val="lt1"/>
                </a:solidFill>
                <a:cs typeface="+mn-ea"/>
                <a:sym typeface="+mn-lt"/>
              </a:endParaRPr>
            </a:p>
          </p:txBody>
        </p:sp>
        <p:sp>
          <p:nvSpPr>
            <p:cNvPr id="16" name="íṣliḑé"/>
            <p:cNvSpPr/>
            <p:nvPr>
              <p:custDataLst>
                <p:tags r:id="rId11"/>
              </p:custDataLst>
            </p:nvPr>
          </p:nvSpPr>
          <p:spPr>
            <a:xfrm>
              <a:off x="1853544" y="5156310"/>
              <a:ext cx="300037" cy="300037"/>
            </a:xfrm>
            <a:prstGeom prst="ellipse">
              <a:avLst/>
            </a:prstGeom>
            <a:solidFill>
              <a:srgbClr val="ED7D3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a:endParaRPr lang="zh-CN" altLang="en-US">
                <a:solidFill>
                  <a:schemeClr val="lt1"/>
                </a:solidFill>
                <a:cs typeface="+mn-ea"/>
                <a:sym typeface="+mn-lt"/>
              </a:endParaRPr>
            </a:p>
          </p:txBody>
        </p:sp>
        <p:sp>
          <p:nvSpPr>
            <p:cNvPr id="17" name="íşļiḓê"/>
            <p:cNvSpPr/>
            <p:nvPr>
              <p:custDataLst>
                <p:tags r:id="rId12"/>
              </p:custDataLst>
            </p:nvPr>
          </p:nvSpPr>
          <p:spPr>
            <a:xfrm>
              <a:off x="4581835" y="5156310"/>
              <a:ext cx="300037" cy="300037"/>
            </a:xfrm>
            <a:prstGeom prst="ellipse">
              <a:avLst/>
            </a:prstGeom>
            <a:solidFill>
              <a:schemeClr val="accent6">
                <a:lumMod val="60000"/>
                <a:lumOff val="40000"/>
              </a:schemeClr>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a:endParaRPr lang="zh-CN" altLang="en-US">
                <a:solidFill>
                  <a:schemeClr val="lt1"/>
                </a:solidFill>
                <a:cs typeface="+mn-ea"/>
                <a:sym typeface="+mn-lt"/>
              </a:endParaRPr>
            </a:p>
          </p:txBody>
        </p:sp>
        <p:sp>
          <p:nvSpPr>
            <p:cNvPr id="18" name="îṡliḑê"/>
            <p:cNvSpPr/>
            <p:nvPr>
              <p:custDataLst>
                <p:tags r:id="rId13"/>
              </p:custDataLst>
            </p:nvPr>
          </p:nvSpPr>
          <p:spPr>
            <a:xfrm>
              <a:off x="7310126" y="5156310"/>
              <a:ext cx="300037" cy="300037"/>
            </a:xfrm>
            <a:prstGeom prst="ellipse">
              <a:avLst/>
            </a:prstGeom>
            <a:solidFill>
              <a:srgbClr val="ED7D31"/>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a:endParaRPr lang="zh-CN" altLang="en-US">
                <a:solidFill>
                  <a:schemeClr val="lt1"/>
                </a:solidFill>
                <a:cs typeface="+mn-ea"/>
                <a:sym typeface="+mn-lt"/>
              </a:endParaRPr>
            </a:p>
          </p:txBody>
        </p:sp>
        <p:sp>
          <p:nvSpPr>
            <p:cNvPr id="19" name="iŝļiḓè"/>
            <p:cNvSpPr/>
            <p:nvPr>
              <p:custDataLst>
                <p:tags r:id="rId14"/>
              </p:custDataLst>
            </p:nvPr>
          </p:nvSpPr>
          <p:spPr>
            <a:xfrm>
              <a:off x="10038417" y="5156310"/>
              <a:ext cx="300037" cy="300037"/>
            </a:xfrm>
            <a:prstGeom prst="ellipse">
              <a:avLst/>
            </a:prstGeom>
            <a:solidFill>
              <a:schemeClr val="accent6">
                <a:lumMod val="60000"/>
                <a:lumOff val="40000"/>
              </a:schemeClr>
            </a:solidFill>
            <a:ln w="285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a:endParaRPr lang="zh-CN" altLang="en-US">
                <a:solidFill>
                  <a:schemeClr val="lt1"/>
                </a:solidFill>
                <a:cs typeface="+mn-ea"/>
                <a:sym typeface="+mn-lt"/>
              </a:endParaRPr>
            </a:p>
          </p:txBody>
        </p:sp>
        <p:cxnSp>
          <p:nvCxnSpPr>
            <p:cNvPr id="20" name="直接连接符 19"/>
            <p:cNvCxnSpPr>
              <a:stCxn id="37" idx="3"/>
              <a:endCxn id="19" idx="0"/>
            </p:cNvCxnSpPr>
            <p:nvPr>
              <p:custDataLst>
                <p:tags r:id="rId15"/>
              </p:custDataLst>
            </p:nvPr>
          </p:nvCxnSpPr>
          <p:spPr>
            <a:xfrm>
              <a:off x="10188437" y="3989514"/>
              <a:ext cx="0" cy="1166495"/>
            </a:xfrm>
            <a:prstGeom prst="line">
              <a:avLst/>
            </a:prstGeom>
            <a:ln w="3175"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39" idx="3"/>
              <a:endCxn id="18" idx="0"/>
            </p:cNvCxnSpPr>
            <p:nvPr>
              <p:custDataLst>
                <p:tags r:id="rId16"/>
              </p:custDataLst>
            </p:nvPr>
          </p:nvCxnSpPr>
          <p:spPr>
            <a:xfrm flipH="1">
              <a:off x="7460145" y="3989514"/>
              <a:ext cx="1" cy="1166796"/>
            </a:xfrm>
            <a:prstGeom prst="line">
              <a:avLst/>
            </a:prstGeom>
            <a:ln w="3175" cap="rnd">
              <a:solidFill>
                <a:srgbClr val="ED7D31"/>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41" idx="3"/>
              <a:endCxn id="17" idx="0"/>
            </p:cNvCxnSpPr>
            <p:nvPr>
              <p:custDataLst>
                <p:tags r:id="rId17"/>
              </p:custDataLst>
            </p:nvPr>
          </p:nvCxnSpPr>
          <p:spPr>
            <a:xfrm flipH="1">
              <a:off x="4731220" y="3989514"/>
              <a:ext cx="635" cy="1166495"/>
            </a:xfrm>
            <a:prstGeom prst="line">
              <a:avLst/>
            </a:prstGeom>
            <a:ln w="3175"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43" idx="3"/>
              <a:endCxn id="16" idx="0"/>
            </p:cNvCxnSpPr>
            <p:nvPr>
              <p:custDataLst>
                <p:tags r:id="rId18"/>
              </p:custDataLst>
            </p:nvPr>
          </p:nvCxnSpPr>
          <p:spPr>
            <a:xfrm>
              <a:off x="2003563" y="3989514"/>
              <a:ext cx="0" cy="1166796"/>
            </a:xfrm>
            <a:prstGeom prst="line">
              <a:avLst/>
            </a:prstGeom>
            <a:ln w="3175" cap="rnd">
              <a:solidFill>
                <a:srgbClr val="ED7D31"/>
              </a:solidFill>
              <a:round/>
            </a:ln>
          </p:spPr>
          <p:style>
            <a:lnRef idx="1">
              <a:schemeClr val="accent1"/>
            </a:lnRef>
            <a:fillRef idx="0">
              <a:schemeClr val="accent1"/>
            </a:fillRef>
            <a:effectRef idx="0">
              <a:schemeClr val="accent1"/>
            </a:effectRef>
            <a:fontRef idx="minor">
              <a:schemeClr val="tx1"/>
            </a:fontRef>
          </p:style>
        </p:cxnSp>
        <p:sp>
          <p:nvSpPr>
            <p:cNvPr id="32" name="işļîḍe"/>
            <p:cNvSpPr txBox="1"/>
            <p:nvPr>
              <p:custDataLst>
                <p:tags r:id="rId19"/>
              </p:custDataLst>
            </p:nvPr>
          </p:nvSpPr>
          <p:spPr bwMode="auto">
            <a:xfrm>
              <a:off x="1032155" y="2965705"/>
              <a:ext cx="1885667" cy="432598"/>
            </a:xfrm>
            <a:prstGeom prst="rect">
              <a:avLst/>
            </a:prstGeom>
            <a:solidFill>
              <a:schemeClr val="lt1"/>
            </a:solidFill>
            <a:ln>
              <a:noFill/>
            </a:ln>
          </p:spPr>
          <p:txBody>
            <a:bodyPr wrap="square" lIns="91440" tIns="45720" rIns="91440" bIns="45720" anchor="ctr">
              <a:normAutofit fontScale="9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zh-CN" altLang="en-US" sz="2000" b="1" cap="all" dirty="0">
                  <a:solidFill>
                    <a:srgbClr val="000000"/>
                  </a:solidFill>
                  <a:cs typeface="+mn-ea"/>
                  <a:sym typeface="+mn-lt"/>
                </a:rPr>
                <a:t>超个体的独特性</a:t>
              </a:r>
              <a:endParaRPr lang="zh-CN" altLang="en-US" sz="2000" b="1" cap="all" dirty="0">
                <a:solidFill>
                  <a:srgbClr val="000000"/>
                </a:solidFill>
                <a:cs typeface="+mn-ea"/>
                <a:sym typeface="+mn-lt"/>
              </a:endParaRPr>
            </a:p>
          </p:txBody>
        </p:sp>
        <p:sp>
          <p:nvSpPr>
            <p:cNvPr id="33" name="îşļiďe"/>
            <p:cNvSpPr txBox="1"/>
            <p:nvPr>
              <p:custDataLst>
                <p:tags r:id="rId20"/>
              </p:custDataLst>
            </p:nvPr>
          </p:nvSpPr>
          <p:spPr bwMode="auto">
            <a:xfrm>
              <a:off x="3788384" y="2965705"/>
              <a:ext cx="1885667" cy="432598"/>
            </a:xfrm>
            <a:prstGeom prst="rect">
              <a:avLst/>
            </a:prstGeom>
            <a:solidFill>
              <a:schemeClr val="l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zh-CN" altLang="en-US" sz="2000" b="1" cap="all" dirty="0">
                  <a:solidFill>
                    <a:srgbClr val="000000"/>
                  </a:solidFill>
                  <a:cs typeface="+mn-ea"/>
                  <a:sym typeface="+mn-lt"/>
                </a:rPr>
                <a:t>相对稳定性</a:t>
              </a:r>
              <a:endParaRPr lang="zh-CN" altLang="en-US" sz="2000" b="1" cap="all" dirty="0">
                <a:solidFill>
                  <a:srgbClr val="000000"/>
                </a:solidFill>
                <a:cs typeface="+mn-ea"/>
                <a:sym typeface="+mn-lt"/>
              </a:endParaRPr>
            </a:p>
          </p:txBody>
        </p:sp>
        <p:sp>
          <p:nvSpPr>
            <p:cNvPr id="34" name="iṡ1ïḑé"/>
            <p:cNvSpPr txBox="1"/>
            <p:nvPr>
              <p:custDataLst>
                <p:tags r:id="rId21"/>
              </p:custDataLst>
            </p:nvPr>
          </p:nvSpPr>
          <p:spPr bwMode="auto">
            <a:xfrm>
              <a:off x="6516673" y="2966340"/>
              <a:ext cx="1885667" cy="432598"/>
            </a:xfrm>
            <a:prstGeom prst="rect">
              <a:avLst/>
            </a:prstGeom>
            <a:solidFill>
              <a:schemeClr val="l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zh-CN" altLang="en-US" sz="2000" b="1" cap="all" dirty="0">
                  <a:solidFill>
                    <a:srgbClr val="000000"/>
                  </a:solidFill>
                  <a:cs typeface="+mn-ea"/>
                  <a:sym typeface="+mn-lt"/>
                </a:rPr>
                <a:t>融合继承性</a:t>
              </a:r>
              <a:endParaRPr lang="zh-CN" altLang="en-US" sz="2000" b="1" cap="all" dirty="0">
                <a:solidFill>
                  <a:srgbClr val="000000"/>
                </a:solidFill>
                <a:cs typeface="+mn-ea"/>
                <a:sym typeface="+mn-lt"/>
              </a:endParaRPr>
            </a:p>
          </p:txBody>
        </p:sp>
        <p:sp>
          <p:nvSpPr>
            <p:cNvPr id="35" name="îṧ1ïḑe"/>
            <p:cNvSpPr txBox="1"/>
            <p:nvPr>
              <p:custDataLst>
                <p:tags r:id="rId22"/>
              </p:custDataLst>
            </p:nvPr>
          </p:nvSpPr>
          <p:spPr bwMode="auto">
            <a:xfrm>
              <a:off x="9129392" y="2966975"/>
              <a:ext cx="1885667" cy="432598"/>
            </a:xfrm>
            <a:prstGeom prst="rect">
              <a:avLst/>
            </a:prstGeom>
            <a:solidFill>
              <a:schemeClr val="lt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defRPr/>
              </a:pPr>
              <a:r>
                <a:rPr lang="zh-CN" altLang="en-US" sz="2000" b="1" cap="all" dirty="0">
                  <a:solidFill>
                    <a:srgbClr val="000000"/>
                  </a:solidFill>
                  <a:cs typeface="+mn-ea"/>
                  <a:sym typeface="+mn-lt"/>
                </a:rPr>
                <a:t>发展性</a:t>
              </a:r>
              <a:endParaRPr lang="zh-CN" altLang="en-US" sz="2000" b="1" cap="all" dirty="0">
                <a:solidFill>
                  <a:srgbClr val="000000"/>
                </a:solidFill>
                <a:cs typeface="+mn-ea"/>
                <a:sym typeface="+mn-lt"/>
              </a:endParaRPr>
            </a:p>
          </p:txBody>
        </p:sp>
      </p:grpSp>
      <p:sp>
        <p:nvSpPr>
          <p:cNvPr id="3" name="01"/>
          <p:cNvSpPr>
            <a:spLocks noChangeAspect="1"/>
          </p:cNvSpPr>
          <p:nvPr>
            <p:custDataLst>
              <p:tags r:id="rId23"/>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íSľïḑe"/>
          <p:cNvSpPr txBox="1"/>
          <p:nvPr/>
        </p:nvSpPr>
        <p:spPr>
          <a:xfrm>
            <a:off x="1044575" y="383223"/>
            <a:ext cx="383794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组织文化的特征</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624074" y="2396091"/>
            <a:ext cx="3850627" cy="1279525"/>
          </a:xfrm>
          <a:prstGeom prst="rect">
            <a:avLst/>
          </a:prstGeom>
          <a:noFill/>
        </p:spPr>
        <p:txBody>
          <a:bodyPr wrap="square" lIns="0" tIns="0" rIns="0" bIns="0" rtlCol="0">
            <a:spAutoFit/>
          </a:bodyPr>
          <a:lstStyle/>
          <a:p>
            <a:pPr indent="406400" algn="just" fontAlgn="auto">
              <a:lnSpc>
                <a:spcPct val="130000"/>
              </a:lnSpc>
              <a:defRPr/>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是组织文化的核心层和主体，是广大员工共同而潜在的意识形态，包括管理哲学、敬业精神、人本主义的价值观念、道德观念等。</a:t>
            </a:r>
            <a:endParaRPr lang="zh-CN" altLang="en-US" sz="1600" dirty="0">
              <a:solidFill>
                <a:srgbClr val="000000"/>
              </a:solidFill>
              <a:cs typeface="+mn-ea"/>
              <a:sym typeface="+mn-lt"/>
            </a:endParaRPr>
          </a:p>
        </p:txBody>
      </p:sp>
      <p:sp>
        <p:nvSpPr>
          <p:cNvPr id="19" name="文本框 18"/>
          <p:cNvSpPr txBox="1"/>
          <p:nvPr/>
        </p:nvSpPr>
        <p:spPr>
          <a:xfrm>
            <a:off x="623964" y="1765949"/>
            <a:ext cx="3789951" cy="460375"/>
          </a:xfrm>
          <a:prstGeom prst="rect">
            <a:avLst/>
          </a:prstGeom>
          <a:noFill/>
        </p:spPr>
        <p:txBody>
          <a:bodyPr wrap="square" rtlCol="0">
            <a:spAutoFit/>
          </a:bodyPr>
          <a:lstStyle/>
          <a:p>
            <a:pPr>
              <a:lnSpc>
                <a:spcPct val="120000"/>
              </a:lnSpc>
              <a:spcBef>
                <a:spcPct val="0"/>
              </a:spcBef>
              <a:buSzPct val="25000"/>
              <a:defRPr/>
            </a:pPr>
            <a:r>
              <a:rPr lang="zh-CN" altLang="en-US" sz="2000" b="1" cap="all" dirty="0">
                <a:solidFill>
                  <a:srgbClr val="FF0000"/>
                </a:solidFill>
                <a:cs typeface="+mn-ea"/>
                <a:sym typeface="+mn-lt"/>
              </a:rPr>
              <a:t>潜层次的精神层</a:t>
            </a:r>
            <a:endParaRPr lang="zh-CN" altLang="en-US" sz="2000" b="1" cap="all" dirty="0">
              <a:solidFill>
                <a:srgbClr val="FF0000"/>
              </a:solidFill>
              <a:cs typeface="+mn-ea"/>
              <a:sym typeface="+mn-lt"/>
            </a:endParaRPr>
          </a:p>
        </p:txBody>
      </p:sp>
      <p:sp>
        <p:nvSpPr>
          <p:cNvPr id="21" name="平行四边形 20"/>
          <p:cNvSpPr/>
          <p:nvPr>
            <p:custDataLst>
              <p:tags r:id="rId1"/>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2"/>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3"/>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7" name="01"/>
          <p:cNvSpPr>
            <a:spLocks noChangeAspect="1"/>
          </p:cNvSpPr>
          <p:nvPr>
            <p:custDataLst>
              <p:tags r:id="rId4"/>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83223"/>
            <a:ext cx="37382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组织文化的结构</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文本框 1"/>
          <p:cNvSpPr txBox="1"/>
          <p:nvPr/>
        </p:nvSpPr>
        <p:spPr>
          <a:xfrm>
            <a:off x="6634239" y="1765949"/>
            <a:ext cx="3789951" cy="460375"/>
          </a:xfrm>
          <a:prstGeom prst="rect">
            <a:avLst/>
          </a:prstGeom>
          <a:noFill/>
        </p:spPr>
        <p:txBody>
          <a:bodyPr wrap="square" rtlCol="0">
            <a:spAutoFit/>
          </a:bodyPr>
          <a:p>
            <a:pPr>
              <a:lnSpc>
                <a:spcPct val="120000"/>
              </a:lnSpc>
              <a:spcBef>
                <a:spcPct val="0"/>
              </a:spcBef>
              <a:buSzPct val="25000"/>
              <a:defRPr/>
            </a:pPr>
            <a:r>
              <a:rPr lang="zh-CN" altLang="en-US" sz="2000" b="1" cap="all" dirty="0">
                <a:solidFill>
                  <a:srgbClr val="FF0000"/>
                </a:solidFill>
                <a:cs typeface="+mn-ea"/>
                <a:sym typeface="+mn-lt"/>
              </a:rPr>
              <a:t>表层的制度系统</a:t>
            </a:r>
            <a:endParaRPr lang="zh-CN" altLang="en-US" sz="2000" b="1" cap="all" dirty="0">
              <a:solidFill>
                <a:srgbClr val="FF0000"/>
              </a:solidFill>
              <a:cs typeface="+mn-ea"/>
              <a:sym typeface="+mn-lt"/>
            </a:endParaRPr>
          </a:p>
        </p:txBody>
      </p:sp>
      <p:sp>
        <p:nvSpPr>
          <p:cNvPr id="3" name="文本框 2"/>
          <p:cNvSpPr txBox="1"/>
          <p:nvPr/>
        </p:nvSpPr>
        <p:spPr>
          <a:xfrm>
            <a:off x="6719964" y="3908439"/>
            <a:ext cx="3789951" cy="460375"/>
          </a:xfrm>
          <a:prstGeom prst="rect">
            <a:avLst/>
          </a:prstGeom>
          <a:noFill/>
        </p:spPr>
        <p:txBody>
          <a:bodyPr wrap="square" rtlCol="0">
            <a:spAutoFit/>
          </a:bodyPr>
          <a:p>
            <a:pPr>
              <a:lnSpc>
                <a:spcPct val="120000"/>
              </a:lnSpc>
              <a:spcBef>
                <a:spcPct val="0"/>
              </a:spcBef>
              <a:buSzPct val="25000"/>
              <a:defRPr/>
            </a:pPr>
            <a:r>
              <a:rPr lang="zh-CN" altLang="en-US" sz="2000" b="1" cap="all" dirty="0">
                <a:solidFill>
                  <a:srgbClr val="FF0000"/>
                </a:solidFill>
                <a:cs typeface="+mn-ea"/>
                <a:sym typeface="+mn-lt"/>
              </a:rPr>
              <a:t>显现层的组织文化载体</a:t>
            </a:r>
            <a:endParaRPr lang="zh-CN" altLang="en-US" sz="2000" b="1" cap="all" dirty="0">
              <a:solidFill>
                <a:srgbClr val="FF0000"/>
              </a:solidFill>
              <a:cs typeface="+mn-ea"/>
              <a:sym typeface="+mn-lt"/>
            </a:endParaRPr>
          </a:p>
        </p:txBody>
      </p:sp>
      <p:sp>
        <p:nvSpPr>
          <p:cNvPr id="4" name="文本框 3"/>
          <p:cNvSpPr txBox="1"/>
          <p:nvPr/>
        </p:nvSpPr>
        <p:spPr>
          <a:xfrm>
            <a:off x="6753094" y="2277981"/>
            <a:ext cx="3850627" cy="1279525"/>
          </a:xfrm>
          <a:prstGeom prst="rect">
            <a:avLst/>
          </a:prstGeom>
          <a:noFill/>
        </p:spPr>
        <p:txBody>
          <a:bodyPr wrap="square" lIns="0" tIns="0" rIns="0" bIns="0" rtlCol="0">
            <a:spAutoFit/>
          </a:bodyPr>
          <a:lstStyle/>
          <a:p>
            <a:pPr lvl="0" indent="406400" algn="just">
              <a:lnSpc>
                <a:spcPct val="130000"/>
              </a:lnSpc>
              <a:buClrTx/>
              <a:buSzTx/>
              <a:buFontTx/>
              <a:defRPr/>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又称制度层，指体现某个具体组织文化特色的各种规章制度、道德规范和员工行为准则的总和，也包括组织内部的分工协作关系的组织结构。</a:t>
            </a:r>
            <a:endParaRPr lang="zh-CN" altLang="en-US" sz="1600" dirty="0">
              <a:solidFill>
                <a:srgbClr val="000000"/>
              </a:solidFill>
              <a:cs typeface="+mn-ea"/>
              <a:sym typeface="+mn-lt"/>
            </a:endParaRPr>
          </a:p>
        </p:txBody>
      </p:sp>
      <p:sp>
        <p:nvSpPr>
          <p:cNvPr id="5" name="文本框 4"/>
          <p:cNvSpPr txBox="1"/>
          <p:nvPr/>
        </p:nvSpPr>
        <p:spPr>
          <a:xfrm>
            <a:off x="6720205" y="4467860"/>
            <a:ext cx="4086860" cy="1599565"/>
          </a:xfrm>
          <a:prstGeom prst="rect">
            <a:avLst/>
          </a:prstGeom>
          <a:noFill/>
        </p:spPr>
        <p:txBody>
          <a:bodyPr wrap="square" lIns="0" tIns="0" rIns="0" bIns="0" rtlCol="0">
            <a:spAutoFit/>
          </a:bodyPr>
          <a:lstStyle/>
          <a:p>
            <a:pPr lvl="0" indent="406400" algn="just">
              <a:lnSpc>
                <a:spcPct val="130000"/>
              </a:lnSpc>
              <a:buClrTx/>
              <a:buSzTx/>
              <a:buFontTx/>
              <a:defRPr/>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又称物质层，是指凝聚着组织文化抽象内容的物质体的外在显现，既包括了组织整个物质和精神的活动过程、组织行为、组织产出等外在表现形式，也包括了组织实体性的文化设备、设施等。</a:t>
            </a:r>
            <a:endParaRPr lang="zh-CN" altLang="en-US" sz="1600" dirty="0">
              <a:solidFill>
                <a:srgbClr val="000000"/>
              </a:solidFill>
              <a:cs typeface="+mn-ea"/>
              <a:sym typeface="+mn-lt"/>
            </a:endParaRPr>
          </a:p>
        </p:txBody>
      </p:sp>
      <p:pic>
        <p:nvPicPr>
          <p:cNvPr id="6" name="图片 5" descr="51miz-P1316423-2W3HIE98-1920x1080"/>
          <p:cNvPicPr>
            <a:picLocks noChangeAspect="1"/>
          </p:cNvPicPr>
          <p:nvPr/>
        </p:nvPicPr>
        <p:blipFill>
          <a:blip r:embed="rId5"/>
          <a:stretch>
            <a:fillRect/>
          </a:stretch>
        </p:blipFill>
        <p:spPr>
          <a:xfrm>
            <a:off x="624205" y="3801110"/>
            <a:ext cx="4028440" cy="2266315"/>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down)">
                                      <p:cBhvr>
                                        <p:cTn id="18" dur="500"/>
                                        <p:tgtEl>
                                          <p:spTgt spid="2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1000" fill="hold"/>
                                        <p:tgtEl>
                                          <p:spTgt spid="4"/>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42" presetClass="entr" presetSubtype="0"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1" grpId="0" bldLvl="0" animBg="1"/>
      <p:bldP spid="22" grpId="0" bldLvl="0" animBg="1"/>
      <p:bldP spid="23" grpId="0" bldLvl="0" animBg="1"/>
      <p:bldP spid="7" grpId="0" bldLvl="0" animBg="1"/>
      <p:bldP spid="14" grpId="0" bldLvl="0" animBg="1"/>
      <p:bldP spid="2" grpId="0"/>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2"/>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3"/>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4"/>
            </p:custDataLst>
          </p:nvPr>
        </p:nvSpPr>
        <p:spPr>
          <a:xfrm>
            <a:off x="3107055" y="1917700"/>
            <a:ext cx="3486785" cy="756920"/>
          </a:xfrm>
          <a:prstGeom prst="roundRect">
            <a:avLst/>
          </a:prstGeom>
          <a:solidFill>
            <a:schemeClr val="accent6">
              <a:lumMod val="60000"/>
              <a:lumOff val="40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1" name="Rounded Rectangle 94"/>
          <p:cNvSpPr/>
          <p:nvPr>
            <p:custDataLst>
              <p:tags r:id="rId5"/>
            </p:custDataLst>
          </p:nvPr>
        </p:nvSpPr>
        <p:spPr>
          <a:xfrm>
            <a:off x="3107055" y="2978785"/>
            <a:ext cx="3486785" cy="821055"/>
          </a:xfrm>
          <a:prstGeom prst="roundRect">
            <a:avLst/>
          </a:prstGeom>
          <a:solidFill>
            <a:srgbClr val="F1A96E">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2" name="Rounded Rectangle 98"/>
          <p:cNvSpPr/>
          <p:nvPr>
            <p:custDataLst>
              <p:tags r:id="rId6"/>
            </p:custDataLst>
          </p:nvPr>
        </p:nvSpPr>
        <p:spPr>
          <a:xfrm>
            <a:off x="3073400" y="4011295"/>
            <a:ext cx="3486785" cy="866140"/>
          </a:xfrm>
          <a:prstGeom prst="roundRect">
            <a:avLst/>
          </a:prstGeom>
          <a:solidFill>
            <a:schemeClr val="accent6">
              <a:lumMod val="60000"/>
              <a:lumOff val="4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3" name="Rounded Rectangle 115"/>
          <p:cNvSpPr/>
          <p:nvPr>
            <p:custDataLst>
              <p:tags r:id="rId7"/>
            </p:custDataLst>
          </p:nvPr>
        </p:nvSpPr>
        <p:spPr>
          <a:xfrm>
            <a:off x="3107055" y="5099685"/>
            <a:ext cx="3486785" cy="786130"/>
          </a:xfrm>
          <a:prstGeom prst="roundRect">
            <a:avLst/>
          </a:prstGeom>
          <a:solidFill>
            <a:srgbClr val="F1A96E">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6771005" y="2086610"/>
            <a:ext cx="4683760" cy="368300"/>
          </a:xfrm>
          <a:prstGeom prst="rect">
            <a:avLst/>
          </a:prstGeom>
          <a:noFill/>
        </p:spPr>
        <p:txBody>
          <a:bodyPr wrap="square" rtlCol="0">
            <a:spAutoFit/>
          </a:bodyPr>
          <a:lstStyle/>
          <a:p>
            <a:pPr lvl="0" algn="just">
              <a:lnSpc>
                <a:spcPct val="100000"/>
              </a:lnSpc>
            </a:pPr>
            <a:r>
              <a:rPr lang="zh-CN" altLang="en-US" dirty="0">
                <a:solidFill>
                  <a:srgbClr val="FF0000"/>
                </a:solidFill>
                <a:cs typeface="+mn-ea"/>
                <a:sym typeface="+mn-lt"/>
              </a:rPr>
              <a:t>互益组织，工商组织，服务组织，公益组织。</a:t>
            </a:r>
            <a:endParaRPr lang="zh-CN" altLang="en-US" dirty="0">
              <a:solidFill>
                <a:srgbClr val="000000"/>
              </a:solidFill>
              <a:cs typeface="+mn-ea"/>
              <a:sym typeface="+mn-lt"/>
            </a:endParaRPr>
          </a:p>
        </p:txBody>
      </p:sp>
      <p:sp>
        <p:nvSpPr>
          <p:cNvPr id="15" name="文本框 14"/>
          <p:cNvSpPr txBox="1"/>
          <p:nvPr/>
        </p:nvSpPr>
        <p:spPr>
          <a:xfrm>
            <a:off x="6771005" y="3186430"/>
            <a:ext cx="4682490" cy="368300"/>
          </a:xfrm>
          <a:prstGeom prst="rect">
            <a:avLst/>
          </a:prstGeom>
          <a:noFill/>
        </p:spPr>
        <p:txBody>
          <a:bodyPr wrap="square" rtlCol="0">
            <a:spAutoFit/>
          </a:bodyPr>
          <a:lstStyle/>
          <a:p>
            <a:pPr algn="just">
              <a:lnSpc>
                <a:spcPct val="100000"/>
              </a:lnSpc>
            </a:pPr>
            <a:r>
              <a:rPr lang="zh-CN" altLang="en-US" dirty="0">
                <a:solidFill>
                  <a:srgbClr val="FF0000"/>
                </a:solidFill>
                <a:cs typeface="+mn-ea"/>
                <a:sym typeface="+mn-lt"/>
              </a:rPr>
              <a:t>正式组织，非正式</a:t>
            </a:r>
            <a:r>
              <a:rPr lang="zh-CN" altLang="en-US" dirty="0">
                <a:solidFill>
                  <a:srgbClr val="FF0000"/>
                </a:solidFill>
                <a:cs typeface="+mn-ea"/>
                <a:sym typeface="+mn-lt"/>
              </a:rPr>
              <a:t>组织。</a:t>
            </a:r>
            <a:endParaRPr lang="zh-CN" altLang="en-US" dirty="0">
              <a:solidFill>
                <a:srgbClr val="FF0000"/>
              </a:solidFill>
              <a:cs typeface="+mn-ea"/>
              <a:sym typeface="+mn-lt"/>
            </a:endParaRPr>
          </a:p>
        </p:txBody>
      </p:sp>
      <p:sp>
        <p:nvSpPr>
          <p:cNvPr id="16" name="文本框 15"/>
          <p:cNvSpPr txBox="1"/>
          <p:nvPr/>
        </p:nvSpPr>
        <p:spPr>
          <a:xfrm>
            <a:off x="6771005" y="4174490"/>
            <a:ext cx="4631690" cy="368300"/>
          </a:xfrm>
          <a:prstGeom prst="rect">
            <a:avLst/>
          </a:prstGeom>
          <a:noFill/>
        </p:spPr>
        <p:txBody>
          <a:bodyPr wrap="square" rtlCol="0">
            <a:spAutoFit/>
          </a:bodyPr>
          <a:lstStyle/>
          <a:p>
            <a:pPr lvl="0" algn="just">
              <a:lnSpc>
                <a:spcPct val="100000"/>
              </a:lnSpc>
            </a:pPr>
            <a:r>
              <a:rPr lang="zh-CN" altLang="en-US" dirty="0">
                <a:solidFill>
                  <a:srgbClr val="FF0000"/>
                </a:solidFill>
                <a:cs typeface="+mn-ea"/>
                <a:sym typeface="+mn-lt"/>
              </a:rPr>
              <a:t>营利性组织，非营利性组织。</a:t>
            </a:r>
            <a:endParaRPr lang="zh-CN" altLang="en-US" dirty="0">
              <a:solidFill>
                <a:srgbClr val="FF0000"/>
              </a:solidFill>
              <a:cs typeface="+mn-ea"/>
              <a:sym typeface="+mn-lt"/>
            </a:endParaRPr>
          </a:p>
        </p:txBody>
      </p:sp>
      <p:sp>
        <p:nvSpPr>
          <p:cNvPr id="17" name="文本框 16"/>
          <p:cNvSpPr txBox="1"/>
          <p:nvPr/>
        </p:nvSpPr>
        <p:spPr>
          <a:xfrm>
            <a:off x="6771005" y="5283200"/>
            <a:ext cx="4630420" cy="368300"/>
          </a:xfrm>
          <a:prstGeom prst="rect">
            <a:avLst/>
          </a:prstGeom>
          <a:noFill/>
        </p:spPr>
        <p:txBody>
          <a:bodyPr wrap="square" rtlCol="0">
            <a:spAutoFit/>
          </a:bodyPr>
          <a:lstStyle/>
          <a:p>
            <a:pPr algn="just">
              <a:lnSpc>
                <a:spcPct val="100000"/>
              </a:lnSpc>
            </a:pPr>
            <a:r>
              <a:rPr lang="zh-CN" altLang="en-US" dirty="0">
                <a:solidFill>
                  <a:srgbClr val="FF0000"/>
                </a:solidFill>
                <a:cs typeface="+mn-ea"/>
                <a:sym typeface="+mn-lt"/>
              </a:rPr>
              <a:t>经济组织，政治组织，文化组织，群众组织。</a:t>
            </a:r>
            <a:endParaRPr lang="zh-CN" altLang="en-US" dirty="0">
              <a:solidFill>
                <a:srgbClr val="FF0000"/>
              </a:solidFill>
              <a:cs typeface="+mn-ea"/>
              <a:sym typeface="+mn-lt"/>
            </a:endParaRPr>
          </a:p>
        </p:txBody>
      </p:sp>
      <p:grpSp>
        <p:nvGrpSpPr>
          <p:cNvPr id="18" name="组合 17"/>
          <p:cNvGrpSpPr/>
          <p:nvPr/>
        </p:nvGrpSpPr>
        <p:grpSpPr>
          <a:xfrm>
            <a:off x="3107690" y="1830705"/>
            <a:ext cx="7905750" cy="4456430"/>
            <a:chOff x="1290320" y="1656080"/>
            <a:chExt cx="6878320" cy="3992880"/>
          </a:xfrm>
        </p:grpSpPr>
        <p:cxnSp>
          <p:nvCxnSpPr>
            <p:cNvPr id="19" name="直接连接符 18"/>
            <p:cNvCxnSpPr/>
            <p:nvPr/>
          </p:nvCxnSpPr>
          <p:spPr>
            <a:xfrm>
              <a:off x="1290320" y="165608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648960"/>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8"/>
            </p:custDataLst>
          </p:nvPr>
        </p:nvSpPr>
        <p:spPr>
          <a:xfrm>
            <a:off x="3221355" y="2086610"/>
            <a:ext cx="3372485" cy="240665"/>
          </a:xfrm>
          <a:prstGeom prst="rect">
            <a:avLst/>
          </a:prstGeom>
          <a:noFill/>
        </p:spPr>
        <p:txBody>
          <a:bodyPr wrap="square" lIns="117199" tIns="58599" rIns="117199" bIns="58599" rtlCol="0">
            <a:noAutofit/>
          </a:bodyPr>
          <a:lstStyle/>
          <a:p>
            <a:pPr algn="ctr">
              <a:defRPr/>
            </a:pPr>
            <a:r>
              <a:rPr lang="zh-CN" altLang="en-US" sz="2000" b="1" dirty="0">
                <a:solidFill>
                  <a:schemeClr val="lt1"/>
                </a:solidFill>
                <a:cs typeface="+mn-ea"/>
                <a:sym typeface="+mn-lt"/>
              </a:rPr>
              <a:t>按组织目标分</a:t>
            </a:r>
            <a:r>
              <a:rPr lang="zh-CN" altLang="en-US" sz="2000" b="1" dirty="0">
                <a:solidFill>
                  <a:schemeClr val="lt1"/>
                </a:solidFill>
                <a:cs typeface="+mn-ea"/>
                <a:sym typeface="+mn-lt"/>
              </a:rPr>
              <a:t>类</a:t>
            </a:r>
            <a:endParaRPr lang="zh-CN" altLang="en-US" sz="2000" b="1" dirty="0">
              <a:solidFill>
                <a:schemeClr val="lt1"/>
              </a:solidFill>
              <a:cs typeface="+mn-ea"/>
              <a:sym typeface="+mn-lt"/>
            </a:endParaRPr>
          </a:p>
        </p:txBody>
      </p:sp>
      <p:grpSp>
        <p:nvGrpSpPr>
          <p:cNvPr id="26" name="组合 25"/>
          <p:cNvGrpSpPr/>
          <p:nvPr/>
        </p:nvGrpSpPr>
        <p:grpSpPr>
          <a:xfrm>
            <a:off x="3107481" y="3130678"/>
            <a:ext cx="3367405" cy="1775955"/>
            <a:chOff x="781" y="4764"/>
            <a:chExt cx="7896" cy="2999"/>
          </a:xfrm>
        </p:grpSpPr>
        <p:sp>
          <p:nvSpPr>
            <p:cNvPr id="27" name="TextBox 8"/>
            <p:cNvSpPr txBox="1"/>
            <p:nvPr>
              <p:custDataLst>
                <p:tags r:id="rId9"/>
              </p:custDataLst>
            </p:nvPr>
          </p:nvSpPr>
          <p:spPr>
            <a:xfrm>
              <a:off x="781" y="4764"/>
              <a:ext cx="7896" cy="716"/>
            </a:xfrm>
            <a:prstGeom prst="rect">
              <a:avLst/>
            </a:prstGeom>
            <a:noFill/>
          </p:spPr>
          <p:txBody>
            <a:bodyPr wrap="square" lIns="117199" tIns="58599" rIns="117199" bIns="58599" rtlCol="0">
              <a:spAutoFit/>
            </a:bodyPr>
            <a:lstStyle/>
            <a:p>
              <a:pPr algn="ctr">
                <a:defRPr/>
              </a:pPr>
              <a:r>
                <a:rPr lang="zh-CN" altLang="en-US" sz="2000" b="1" dirty="0">
                  <a:solidFill>
                    <a:schemeClr val="lt1"/>
                  </a:solidFill>
                  <a:cs typeface="+mn-ea"/>
                  <a:sym typeface="+mn-lt"/>
                </a:rPr>
                <a:t>按组织的形成方式</a:t>
              </a:r>
              <a:r>
                <a:rPr lang="zh-CN" altLang="en-US" sz="2000" b="1" dirty="0">
                  <a:solidFill>
                    <a:schemeClr val="lt1"/>
                  </a:solidFill>
                  <a:cs typeface="+mn-ea"/>
                  <a:sym typeface="+mn-lt"/>
                </a:rPr>
                <a:t>分类</a:t>
              </a:r>
              <a:endParaRPr lang="zh-CN" altLang="en-US" sz="2000" b="1" dirty="0">
                <a:solidFill>
                  <a:schemeClr val="lt1"/>
                </a:solidFill>
                <a:cs typeface="+mn-ea"/>
                <a:sym typeface="+mn-lt"/>
              </a:endParaRPr>
            </a:p>
          </p:txBody>
        </p:sp>
        <p:sp>
          <p:nvSpPr>
            <p:cNvPr id="30" name="TextBox 8"/>
            <p:cNvSpPr txBox="1"/>
            <p:nvPr>
              <p:custDataLst>
                <p:tags r:id="rId10"/>
              </p:custDataLst>
            </p:nvPr>
          </p:nvSpPr>
          <p:spPr>
            <a:xfrm>
              <a:off x="1081" y="6527"/>
              <a:ext cx="7306" cy="1236"/>
            </a:xfrm>
            <a:prstGeom prst="rect">
              <a:avLst/>
            </a:prstGeom>
            <a:noFill/>
          </p:spPr>
          <p:txBody>
            <a:bodyPr wrap="square" lIns="117199" tIns="58599" rIns="117199" bIns="58599" rtlCol="0">
              <a:spAutoFit/>
            </a:bodyPr>
            <a:lstStyle/>
            <a:p>
              <a:pPr algn="ctr">
                <a:defRPr/>
              </a:pPr>
              <a:r>
                <a:rPr lang="zh-CN" altLang="en-US" sz="2000" b="1" dirty="0">
                  <a:solidFill>
                    <a:schemeClr val="lt1"/>
                  </a:solidFill>
                  <a:cs typeface="+mn-ea"/>
                  <a:sym typeface="+mn-lt"/>
                </a:rPr>
                <a:t>按成员利益受惠程度</a:t>
              </a:r>
              <a:r>
                <a:rPr lang="zh-CN" altLang="en-US" sz="2000" b="1" dirty="0">
                  <a:solidFill>
                    <a:schemeClr val="lt1"/>
                  </a:solidFill>
                  <a:cs typeface="+mn-ea"/>
                  <a:sym typeface="+mn-lt"/>
                </a:rPr>
                <a:t>分类</a:t>
              </a:r>
              <a:endParaRPr lang="zh-CN" altLang="en-US" sz="2000" b="1" dirty="0">
                <a:solidFill>
                  <a:schemeClr val="lt1"/>
                </a:solidFill>
                <a:cs typeface="+mn-ea"/>
                <a:sym typeface="+mn-lt"/>
              </a:endParaRPr>
            </a:p>
          </p:txBody>
        </p:sp>
      </p:grpSp>
      <p:sp>
        <p:nvSpPr>
          <p:cNvPr id="31" name="TextBox 8"/>
          <p:cNvSpPr txBox="1"/>
          <p:nvPr>
            <p:custDataLst>
              <p:tags r:id="rId11"/>
            </p:custDataLst>
          </p:nvPr>
        </p:nvSpPr>
        <p:spPr>
          <a:xfrm>
            <a:off x="3073400" y="5280660"/>
            <a:ext cx="3520440" cy="424180"/>
          </a:xfrm>
          <a:prstGeom prst="rect">
            <a:avLst/>
          </a:prstGeom>
          <a:noFill/>
        </p:spPr>
        <p:txBody>
          <a:bodyPr wrap="square" lIns="117199" tIns="58599" rIns="117199" bIns="58599" rtlCol="0">
            <a:spAutoFit/>
          </a:bodyPr>
          <a:lstStyle/>
          <a:p>
            <a:pPr algn="ctr">
              <a:defRPr/>
            </a:pPr>
            <a:r>
              <a:rPr lang="zh-CN" altLang="en-US" sz="2000" b="1" dirty="0">
                <a:solidFill>
                  <a:schemeClr val="lt1"/>
                </a:solidFill>
                <a:cs typeface="+mn-ea"/>
                <a:sym typeface="+mn-lt"/>
              </a:rPr>
              <a:t>按组织的性质</a:t>
            </a:r>
            <a:r>
              <a:rPr lang="zh-CN" altLang="en-US" sz="2000" b="1" dirty="0">
                <a:solidFill>
                  <a:schemeClr val="lt1"/>
                </a:solidFill>
                <a:cs typeface="+mn-ea"/>
                <a:sym typeface="+mn-lt"/>
              </a:rPr>
              <a:t>分类</a:t>
            </a:r>
            <a:endParaRPr lang="zh-CN" altLang="en-US" sz="2000" b="1" dirty="0">
              <a:solidFill>
                <a:schemeClr val="lt1"/>
              </a:solidFill>
              <a:cs typeface="+mn-ea"/>
              <a:sym typeface="+mn-lt"/>
            </a:endParaRPr>
          </a:p>
        </p:txBody>
      </p:sp>
      <p:sp>
        <p:nvSpPr>
          <p:cNvPr id="33" name="01"/>
          <p:cNvSpPr>
            <a:spLocks noChangeAspect="1"/>
          </p:cNvSpPr>
          <p:nvPr>
            <p:custDataLst>
              <p:tags r:id="rId1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组织的类</a:t>
            </a:r>
            <a:r>
              <a:rPr kumimoji="0" lang="zh-CN" altLang="en-US" sz="2800" b="1" i="0" u="none" strike="noStrike" kern="0" cap="none" spc="0" normalizeH="0" baseline="0" noProof="0" dirty="0">
                <a:ln>
                  <a:noFill/>
                </a:ln>
                <a:solidFill>
                  <a:schemeClr val="accent1"/>
                </a:solidFill>
                <a:effectLst/>
                <a:uLnTx/>
                <a:uFillTx/>
                <a:cs typeface="+mn-ea"/>
                <a:sym typeface="+mn-lt"/>
              </a:rPr>
              <a:t>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2" name="图片 1" descr="51miz-P1030818-WS739VEY-1920x2880"/>
          <p:cNvPicPr>
            <a:picLocks noChangeAspect="1"/>
          </p:cNvPicPr>
          <p:nvPr/>
        </p:nvPicPr>
        <p:blipFill>
          <a:blip r:embed="rId13"/>
          <a:stretch>
            <a:fillRect/>
          </a:stretch>
        </p:blipFill>
        <p:spPr>
          <a:xfrm>
            <a:off x="603885" y="2335530"/>
            <a:ext cx="2084705" cy="312801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down)">
                                      <p:cBhvr>
                                        <p:cTn id="16" dur="500"/>
                                        <p:tgtEl>
                                          <p:spTgt spid="1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par>
                                <p:cTn id="20" presetID="22" presetClass="entr" presetSubtype="4"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down)">
                                      <p:cBhvr>
                                        <p:cTn id="37" dur="500"/>
                                        <p:tgtEl>
                                          <p:spTgt spid="2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down)">
                                      <p:cBhvr>
                                        <p:cTn id="40" dur="5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down)">
                                      <p:cBhvr>
                                        <p:cTn id="45" dur="500"/>
                                        <p:tgtEl>
                                          <p:spTgt spid="3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down)">
                                      <p:cBhvr>
                                        <p:cTn id="4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p:bldP spid="15" grpId="0"/>
      <p:bldP spid="16" grpId="0"/>
      <p:bldP spid="17" grpId="0"/>
      <p:bldP spid="29" grpId="0"/>
      <p:bldP spid="31" grpId="0"/>
      <p:bldP spid="33" grpId="0" bldLvl="0" animBg="1"/>
      <p:bldP spid="34"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83223"/>
            <a:ext cx="37382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组织文化的</a:t>
            </a:r>
            <a:r>
              <a:rPr kumimoji="0" lang="zh-CN" altLang="en-US" sz="2800" b="1" i="0" u="none" strike="noStrike" kern="0" cap="none" spc="0" normalizeH="0" baseline="0" noProof="0" dirty="0">
                <a:ln>
                  <a:noFill/>
                </a:ln>
                <a:solidFill>
                  <a:schemeClr val="accent1"/>
                </a:solidFill>
                <a:effectLst/>
                <a:uLnTx/>
                <a:uFillTx/>
                <a:cs typeface="+mn-ea"/>
                <a:sym typeface="+mn-lt"/>
              </a:rPr>
              <a:t>内容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8" name="任意多边形 7"/>
          <p:cNvSpPr/>
          <p:nvPr>
            <p:custDataLst>
              <p:tags r:id="rId2"/>
            </p:custDataLst>
          </p:nvPr>
        </p:nvSpPr>
        <p:spPr>
          <a:xfrm>
            <a:off x="8376008" y="2311583"/>
            <a:ext cx="2810267" cy="3867038"/>
          </a:xfrm>
          <a:custGeom>
            <a:avLst/>
            <a:gdLst>
              <a:gd name="connsiteX0" fmla="*/ 0 w 4090"/>
              <a:gd name="connsiteY0" fmla="*/ 5705 h 5710"/>
              <a:gd name="connsiteX1" fmla="*/ 2923 w 4090"/>
              <a:gd name="connsiteY1" fmla="*/ 4 h 5710"/>
              <a:gd name="connsiteX2" fmla="*/ 4090 w 4090"/>
              <a:gd name="connsiteY2" fmla="*/ 0 h 5710"/>
              <a:gd name="connsiteX3" fmla="*/ 1150 w 4090"/>
              <a:gd name="connsiteY3" fmla="*/ 5710 h 5710"/>
              <a:gd name="connsiteX4" fmla="*/ 0 w 4090"/>
              <a:gd name="connsiteY4" fmla="*/ 5705 h 5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0" h="5710">
                <a:moveTo>
                  <a:pt x="0" y="5705"/>
                </a:moveTo>
                <a:lnTo>
                  <a:pt x="2923" y="4"/>
                </a:lnTo>
                <a:lnTo>
                  <a:pt x="4090" y="0"/>
                </a:lnTo>
                <a:lnTo>
                  <a:pt x="1150" y="5710"/>
                </a:lnTo>
                <a:lnTo>
                  <a:pt x="0" y="5705"/>
                </a:lnTo>
                <a:close/>
              </a:path>
            </a:pathLst>
          </a:custGeom>
          <a:solidFill>
            <a:schemeClr val="accent1">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cs typeface="微软雅黑" panose="020B0503020204020204" charset="-122"/>
              <a:sym typeface="+mn-ea"/>
            </a:endParaRPr>
          </a:p>
        </p:txBody>
      </p:sp>
      <p:sp>
        <p:nvSpPr>
          <p:cNvPr id="90" name="平行四边形 89"/>
          <p:cNvSpPr/>
          <p:nvPr>
            <p:custDataLst>
              <p:tags r:id="rId3"/>
            </p:custDataLst>
          </p:nvPr>
        </p:nvSpPr>
        <p:spPr>
          <a:xfrm>
            <a:off x="8204918" y="3171841"/>
            <a:ext cx="2336850" cy="3006093"/>
          </a:xfrm>
          <a:prstGeom prst="parallelogram">
            <a:avLst>
              <a:gd name="adj" fmla="val 65507"/>
            </a:avLst>
          </a:prstGeom>
          <a:solidFill>
            <a:schemeClr val="accent2">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a:solidFill>
                <a:schemeClr val="lt1"/>
              </a:solidFill>
              <a:cs typeface="微软雅黑" panose="020B0503020204020204" charset="-122"/>
            </a:endParaRPr>
          </a:p>
        </p:txBody>
      </p:sp>
      <p:sp>
        <p:nvSpPr>
          <p:cNvPr id="91" name="平行四边形 90"/>
          <p:cNvSpPr/>
          <p:nvPr>
            <p:custDataLst>
              <p:tags r:id="rId4"/>
            </p:custDataLst>
          </p:nvPr>
        </p:nvSpPr>
        <p:spPr>
          <a:xfrm>
            <a:off x="8000160" y="4024541"/>
            <a:ext cx="1925273" cy="2154080"/>
          </a:xfrm>
          <a:prstGeom prst="parallelogram">
            <a:avLst>
              <a:gd name="adj" fmla="val 58133"/>
            </a:avLst>
          </a:prstGeom>
          <a:solidFill>
            <a:schemeClr val="accent1">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cs typeface="微软雅黑" panose="020B0503020204020204" charset="-122"/>
              <a:sym typeface="+mn-ea"/>
            </a:endParaRPr>
          </a:p>
        </p:txBody>
      </p:sp>
      <p:sp>
        <p:nvSpPr>
          <p:cNvPr id="92" name="任意多边形 91"/>
          <p:cNvSpPr/>
          <p:nvPr>
            <p:custDataLst>
              <p:tags r:id="rId5"/>
            </p:custDataLst>
          </p:nvPr>
        </p:nvSpPr>
        <p:spPr>
          <a:xfrm flipH="1">
            <a:off x="7589270" y="3198638"/>
            <a:ext cx="2336850" cy="1067077"/>
          </a:xfrm>
          <a:custGeom>
            <a:avLst/>
            <a:gdLst>
              <a:gd name="connsiteX0" fmla="*/ 1000 w 3940"/>
              <a:gd name="connsiteY0" fmla="*/ 390 h 1800"/>
              <a:gd name="connsiteX1" fmla="*/ 3040 w 3940"/>
              <a:gd name="connsiteY1" fmla="*/ 390 h 1800"/>
              <a:gd name="connsiteX2" fmla="*/ 3040 w 3940"/>
              <a:gd name="connsiteY2" fmla="*/ 0 h 1800"/>
              <a:gd name="connsiteX3" fmla="*/ 3940 w 3940"/>
              <a:gd name="connsiteY3" fmla="*/ 900 h 1800"/>
              <a:gd name="connsiteX4" fmla="*/ 3040 w 3940"/>
              <a:gd name="connsiteY4" fmla="*/ 1800 h 1800"/>
              <a:gd name="connsiteX5" fmla="*/ 3040 w 3940"/>
              <a:gd name="connsiteY5" fmla="*/ 1410 h 1800"/>
              <a:gd name="connsiteX6" fmla="*/ 0 w 3940"/>
              <a:gd name="connsiteY6" fmla="*/ 1400 h 1800"/>
              <a:gd name="connsiteX7" fmla="*/ 1000 w 3940"/>
              <a:gd name="connsiteY7" fmla="*/ 390 h 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0" h="1800">
                <a:moveTo>
                  <a:pt x="1000" y="390"/>
                </a:moveTo>
                <a:lnTo>
                  <a:pt x="3040" y="390"/>
                </a:lnTo>
                <a:lnTo>
                  <a:pt x="3040" y="0"/>
                </a:lnTo>
                <a:lnTo>
                  <a:pt x="3940" y="900"/>
                </a:lnTo>
                <a:lnTo>
                  <a:pt x="3040" y="1800"/>
                </a:lnTo>
                <a:lnTo>
                  <a:pt x="3040" y="1410"/>
                </a:lnTo>
                <a:lnTo>
                  <a:pt x="0" y="1400"/>
                </a:lnTo>
                <a:lnTo>
                  <a:pt x="1000" y="390"/>
                </a:lnTo>
                <a:close/>
              </a:path>
            </a:pathLst>
          </a:custGeom>
          <a:gradFill>
            <a:gsLst>
              <a:gs pos="58000">
                <a:schemeClr val="accent1">
                  <a:lumMod val="91000"/>
                  <a:lumOff val="9000"/>
                  <a:alpha val="100000"/>
                </a:schemeClr>
              </a:gs>
              <a:gs pos="100000">
                <a:schemeClr val="accent1">
                  <a:lumMod val="40000"/>
                  <a:lumOff val="60000"/>
                  <a:alpha val="100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56285" tIns="215900" rIns="396240" bIns="215900" numCol="1" spcCol="0" rtlCol="0" fromWordArt="0" anchor="ctr" anchorCtr="0" forceAA="0" compatLnSpc="1">
            <a:noAutofit/>
          </a:bodyPr>
          <a:p>
            <a:pPr lvl="0" algn="l">
              <a:spcBef>
                <a:spcPct val="0"/>
              </a:spcBef>
              <a:spcAft>
                <a:spcPct val="0"/>
              </a:spcAft>
              <a:buClrTx/>
              <a:buSzTx/>
              <a:buFontTx/>
            </a:pPr>
            <a:r>
              <a:rPr lang="zh-CN" altLang="en-US" sz="1500" b="1">
                <a:solidFill>
                  <a:srgbClr val="FFFFFF"/>
                </a:solidFill>
                <a:latin typeface="+mn-ea"/>
                <a:cs typeface="+mn-ea"/>
                <a:sym typeface="+mn-ea"/>
              </a:rPr>
              <a:t>工作氛围</a:t>
            </a:r>
            <a:endParaRPr lang="zh-CN" altLang="en-US" sz="1500" b="1">
              <a:solidFill>
                <a:srgbClr val="FFFFFF"/>
              </a:solidFill>
              <a:latin typeface="+mn-ea"/>
              <a:cs typeface="+mn-ea"/>
              <a:sym typeface="+mn-ea"/>
            </a:endParaRPr>
          </a:p>
        </p:txBody>
      </p:sp>
      <p:sp>
        <p:nvSpPr>
          <p:cNvPr id="93" name="任意多边形 92"/>
          <p:cNvSpPr/>
          <p:nvPr>
            <p:custDataLst>
              <p:tags r:id="rId6"/>
            </p:custDataLst>
          </p:nvPr>
        </p:nvSpPr>
        <p:spPr>
          <a:xfrm flipH="1">
            <a:off x="8204918" y="2342503"/>
            <a:ext cx="2336850" cy="1067077"/>
          </a:xfrm>
          <a:custGeom>
            <a:avLst/>
            <a:gdLst>
              <a:gd name="connsiteX0" fmla="*/ 1000 w 3940"/>
              <a:gd name="connsiteY0" fmla="*/ 390 h 1800"/>
              <a:gd name="connsiteX1" fmla="*/ 3040 w 3940"/>
              <a:gd name="connsiteY1" fmla="*/ 390 h 1800"/>
              <a:gd name="connsiteX2" fmla="*/ 3040 w 3940"/>
              <a:gd name="connsiteY2" fmla="*/ 0 h 1800"/>
              <a:gd name="connsiteX3" fmla="*/ 3940 w 3940"/>
              <a:gd name="connsiteY3" fmla="*/ 900 h 1800"/>
              <a:gd name="connsiteX4" fmla="*/ 3040 w 3940"/>
              <a:gd name="connsiteY4" fmla="*/ 1800 h 1800"/>
              <a:gd name="connsiteX5" fmla="*/ 3040 w 3940"/>
              <a:gd name="connsiteY5" fmla="*/ 1410 h 1800"/>
              <a:gd name="connsiteX6" fmla="*/ 0 w 3940"/>
              <a:gd name="connsiteY6" fmla="*/ 1400 h 1800"/>
              <a:gd name="connsiteX7" fmla="*/ 1000 w 3940"/>
              <a:gd name="connsiteY7" fmla="*/ 390 h 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0" h="1800">
                <a:moveTo>
                  <a:pt x="1000" y="390"/>
                </a:moveTo>
                <a:lnTo>
                  <a:pt x="3040" y="390"/>
                </a:lnTo>
                <a:lnTo>
                  <a:pt x="3040" y="0"/>
                </a:lnTo>
                <a:lnTo>
                  <a:pt x="3940" y="900"/>
                </a:lnTo>
                <a:lnTo>
                  <a:pt x="3040" y="1800"/>
                </a:lnTo>
                <a:lnTo>
                  <a:pt x="3040" y="1410"/>
                </a:lnTo>
                <a:lnTo>
                  <a:pt x="0" y="1400"/>
                </a:lnTo>
                <a:lnTo>
                  <a:pt x="1000" y="390"/>
                </a:lnTo>
                <a:close/>
              </a:path>
            </a:pathLst>
          </a:custGeom>
          <a:gradFill>
            <a:gsLst>
              <a:gs pos="30000">
                <a:schemeClr val="accent2">
                  <a:alpha val="100000"/>
                </a:schemeClr>
              </a:gs>
              <a:gs pos="86000">
                <a:schemeClr val="accent2">
                  <a:lumMod val="40000"/>
                  <a:lumOff val="60000"/>
                  <a:alpha val="100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56285" tIns="215900" rIns="431800" bIns="215900" numCol="1" spcCol="0" rtlCol="0" fromWordArt="0" anchor="ctr" anchorCtr="0" forceAA="0" compatLnSpc="1">
            <a:noAutofit/>
          </a:bodyPr>
          <a:p>
            <a:pPr lvl="0" algn="l">
              <a:spcBef>
                <a:spcPct val="0"/>
              </a:spcBef>
              <a:spcAft>
                <a:spcPct val="0"/>
              </a:spcAft>
              <a:buClrTx/>
              <a:buSzTx/>
              <a:buFontTx/>
            </a:pPr>
            <a:r>
              <a:rPr lang="zh-CN" altLang="en-US" sz="1500" b="1">
                <a:solidFill>
                  <a:srgbClr val="FFFFFF"/>
                </a:solidFill>
                <a:latin typeface="+mn-ea"/>
                <a:cs typeface="+mn-ea"/>
                <a:sym typeface="+mn-ea"/>
              </a:rPr>
              <a:t>行为准则</a:t>
            </a:r>
            <a:endParaRPr lang="zh-CN" altLang="en-US" sz="1500" b="1">
              <a:solidFill>
                <a:srgbClr val="FFFFFF"/>
              </a:solidFill>
              <a:latin typeface="+mn-ea"/>
              <a:cs typeface="+mn-ea"/>
              <a:sym typeface="+mn-ea"/>
            </a:endParaRPr>
          </a:p>
        </p:txBody>
      </p:sp>
      <p:sp>
        <p:nvSpPr>
          <p:cNvPr id="94" name="平行四边形 93"/>
          <p:cNvSpPr/>
          <p:nvPr>
            <p:custDataLst>
              <p:tags r:id="rId7"/>
            </p:custDataLst>
          </p:nvPr>
        </p:nvSpPr>
        <p:spPr>
          <a:xfrm>
            <a:off x="7858616" y="4890295"/>
            <a:ext cx="1504764" cy="1288326"/>
          </a:xfrm>
          <a:prstGeom prst="parallelogram">
            <a:avLst>
              <a:gd name="adj" fmla="val 53069"/>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cs typeface="微软雅黑" panose="020B0503020204020204" charset="-122"/>
              <a:sym typeface="+mn-ea"/>
            </a:endParaRPr>
          </a:p>
        </p:txBody>
      </p:sp>
      <p:sp>
        <p:nvSpPr>
          <p:cNvPr id="96" name="任意多边形 95"/>
          <p:cNvSpPr/>
          <p:nvPr>
            <p:custDataLst>
              <p:tags r:id="rId8"/>
            </p:custDataLst>
          </p:nvPr>
        </p:nvSpPr>
        <p:spPr>
          <a:xfrm flipH="1">
            <a:off x="7026529" y="4059583"/>
            <a:ext cx="2336850" cy="1067077"/>
          </a:xfrm>
          <a:custGeom>
            <a:avLst/>
            <a:gdLst>
              <a:gd name="connsiteX0" fmla="*/ 1000 w 3940"/>
              <a:gd name="connsiteY0" fmla="*/ 390 h 1800"/>
              <a:gd name="connsiteX1" fmla="*/ 3040 w 3940"/>
              <a:gd name="connsiteY1" fmla="*/ 390 h 1800"/>
              <a:gd name="connsiteX2" fmla="*/ 3040 w 3940"/>
              <a:gd name="connsiteY2" fmla="*/ 0 h 1800"/>
              <a:gd name="connsiteX3" fmla="*/ 3940 w 3940"/>
              <a:gd name="connsiteY3" fmla="*/ 900 h 1800"/>
              <a:gd name="connsiteX4" fmla="*/ 3040 w 3940"/>
              <a:gd name="connsiteY4" fmla="*/ 1800 h 1800"/>
              <a:gd name="connsiteX5" fmla="*/ 3040 w 3940"/>
              <a:gd name="connsiteY5" fmla="*/ 1410 h 1800"/>
              <a:gd name="connsiteX6" fmla="*/ 0 w 3940"/>
              <a:gd name="connsiteY6" fmla="*/ 1400 h 1800"/>
              <a:gd name="connsiteX7" fmla="*/ 1000 w 3940"/>
              <a:gd name="connsiteY7" fmla="*/ 390 h 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0" h="1800">
                <a:moveTo>
                  <a:pt x="1000" y="390"/>
                </a:moveTo>
                <a:lnTo>
                  <a:pt x="3040" y="390"/>
                </a:lnTo>
                <a:lnTo>
                  <a:pt x="3040" y="0"/>
                </a:lnTo>
                <a:lnTo>
                  <a:pt x="3940" y="900"/>
                </a:lnTo>
                <a:lnTo>
                  <a:pt x="3040" y="1800"/>
                </a:lnTo>
                <a:lnTo>
                  <a:pt x="3040" y="1410"/>
                </a:lnTo>
                <a:lnTo>
                  <a:pt x="0" y="1400"/>
                </a:lnTo>
                <a:lnTo>
                  <a:pt x="1000" y="390"/>
                </a:lnTo>
                <a:close/>
              </a:path>
            </a:pathLst>
          </a:custGeom>
          <a:gradFill>
            <a:gsLst>
              <a:gs pos="30000">
                <a:schemeClr val="accent2">
                  <a:alpha val="100000"/>
                </a:schemeClr>
              </a:gs>
              <a:gs pos="86000">
                <a:schemeClr val="accent2">
                  <a:lumMod val="40000"/>
                  <a:lumOff val="60000"/>
                  <a:alpha val="100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56285" tIns="215900" rIns="431800" bIns="215900" numCol="1" spcCol="0" rtlCol="0" fromWordArt="0" anchor="ctr" anchorCtr="0" forceAA="0" compatLnSpc="1">
            <a:noAutofit/>
          </a:bodyPr>
          <a:p>
            <a:pPr lvl="0" algn="l">
              <a:spcBef>
                <a:spcPct val="0"/>
              </a:spcBef>
              <a:spcAft>
                <a:spcPct val="0"/>
              </a:spcAft>
              <a:buClrTx/>
              <a:buSzTx/>
              <a:buFontTx/>
            </a:pPr>
            <a:r>
              <a:rPr lang="zh-CN" altLang="en-US" sz="1500" b="1" dirty="0">
                <a:solidFill>
                  <a:srgbClr val="FFFFFF"/>
                </a:solidFill>
                <a:latin typeface="+mn-ea"/>
                <a:cs typeface="+mn-ea"/>
                <a:sym typeface="+mn-ea"/>
              </a:rPr>
              <a:t> 领导风格</a:t>
            </a:r>
            <a:endParaRPr lang="zh-CN" altLang="en-US" sz="1500" b="1" dirty="0">
              <a:solidFill>
                <a:srgbClr val="FFFFFF"/>
              </a:solidFill>
              <a:latin typeface="+mn-ea"/>
              <a:cs typeface="+mn-ea"/>
              <a:sym typeface="+mn-ea"/>
            </a:endParaRPr>
          </a:p>
        </p:txBody>
      </p:sp>
      <p:sp>
        <p:nvSpPr>
          <p:cNvPr id="97" name="平行四边形 96"/>
          <p:cNvSpPr/>
          <p:nvPr>
            <p:custDataLst>
              <p:tags r:id="rId9"/>
            </p:custDataLst>
          </p:nvPr>
        </p:nvSpPr>
        <p:spPr>
          <a:xfrm>
            <a:off x="7677219" y="5745056"/>
            <a:ext cx="1033408" cy="432877"/>
          </a:xfrm>
          <a:prstGeom prst="parallelogram">
            <a:avLst>
              <a:gd name="adj" fmla="val 50771"/>
            </a:avLst>
          </a:prstGeom>
          <a:solidFill>
            <a:schemeClr val="accent1">
              <a:lumMod val="20000"/>
              <a:lumOff val="8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cs typeface="微软雅黑" panose="020B0503020204020204" charset="-122"/>
              <a:sym typeface="+mn-ea"/>
            </a:endParaRPr>
          </a:p>
        </p:txBody>
      </p:sp>
      <p:sp>
        <p:nvSpPr>
          <p:cNvPr id="9" name="矩形 8"/>
          <p:cNvSpPr/>
          <p:nvPr>
            <p:custDataLst>
              <p:tags r:id="rId10"/>
            </p:custDataLst>
          </p:nvPr>
        </p:nvSpPr>
        <p:spPr>
          <a:xfrm>
            <a:off x="2852469" y="2574346"/>
            <a:ext cx="5028254" cy="822901"/>
          </a:xfrm>
          <a:prstGeom prst="rect">
            <a:avLst/>
          </a:prstGeom>
          <a:noFill/>
        </p:spPr>
        <p:txBody>
          <a:bodyPr wrap="square" lIns="0" tIns="0" rIns="0" bIns="0" rtlCol="0" anchor="t" anchorCtr="0">
            <a:noAutofit/>
          </a:bodyPr>
          <a:p>
            <a:pPr lvl="0" algn="just">
              <a:lnSpc>
                <a:spcPct val="130000"/>
              </a:lnSpc>
              <a:buClrTx/>
              <a:buSzTx/>
              <a:buFontTx/>
            </a:pPr>
            <a:r>
              <a:rPr lang="zh-CN" altLang="en-US" sz="1600">
                <a:latin typeface="+mn-ea"/>
                <a:cs typeface="+mn-ea"/>
                <a:sym typeface="+mn-ea"/>
              </a:rPr>
              <a:t>是组织内部的行为规范和道德准则，包括员工间的尊重、合作、诚信等。</a:t>
            </a:r>
            <a:endParaRPr lang="zh-CN" altLang="en-US" sz="1600">
              <a:latin typeface="+mn-ea"/>
              <a:cs typeface="+mn-ea"/>
              <a:sym typeface="+mn-ea"/>
            </a:endParaRPr>
          </a:p>
        </p:txBody>
      </p:sp>
      <p:sp>
        <p:nvSpPr>
          <p:cNvPr id="10" name="矩形 9"/>
          <p:cNvSpPr/>
          <p:nvPr>
            <p:custDataLst>
              <p:tags r:id="rId11"/>
            </p:custDataLst>
          </p:nvPr>
        </p:nvSpPr>
        <p:spPr>
          <a:xfrm>
            <a:off x="2564688" y="3441205"/>
            <a:ext cx="4698859" cy="838140"/>
          </a:xfrm>
          <a:prstGeom prst="rect">
            <a:avLst/>
          </a:prstGeom>
          <a:noFill/>
        </p:spPr>
        <p:txBody>
          <a:bodyPr wrap="square" lIns="0" tIns="0" rIns="0" bIns="0" rtlCol="0" anchor="t" anchorCtr="0">
            <a:noAutofit/>
          </a:bodyPr>
          <a:p>
            <a:pPr lvl="0" algn="just">
              <a:lnSpc>
                <a:spcPct val="130000"/>
              </a:lnSpc>
              <a:buClrTx/>
              <a:buSzTx/>
              <a:buFontTx/>
            </a:pPr>
            <a:r>
              <a:rPr lang="zh-CN" altLang="en-US" sz="1600">
                <a:latin typeface="+mn-ea"/>
                <a:cs typeface="+mn-ea"/>
                <a:sym typeface="+mn-ea"/>
              </a:rPr>
              <a:t>指组织内部的工作环境和氛围，包括工作状态 、工作气氛、员工关系等。</a:t>
            </a:r>
            <a:endParaRPr lang="zh-CN" altLang="en-US" sz="1600">
              <a:latin typeface="+mn-ea"/>
              <a:cs typeface="+mn-ea"/>
              <a:sym typeface="+mn-ea"/>
            </a:endParaRPr>
          </a:p>
        </p:txBody>
      </p:sp>
      <p:sp>
        <p:nvSpPr>
          <p:cNvPr id="11" name="矩形 10"/>
          <p:cNvSpPr/>
          <p:nvPr>
            <p:custDataLst>
              <p:tags r:id="rId12"/>
            </p:custDataLst>
          </p:nvPr>
        </p:nvSpPr>
        <p:spPr>
          <a:xfrm>
            <a:off x="1928757" y="4308065"/>
            <a:ext cx="4718201" cy="818798"/>
          </a:xfrm>
          <a:prstGeom prst="rect">
            <a:avLst/>
          </a:prstGeom>
          <a:noFill/>
        </p:spPr>
        <p:txBody>
          <a:bodyPr wrap="square" lIns="0" tIns="0" rIns="0" bIns="0" rtlCol="0" anchor="t" anchorCtr="0">
            <a:noAutofit/>
          </a:bodyPr>
          <a:p>
            <a:pPr lvl="0" algn="just">
              <a:lnSpc>
                <a:spcPct val="130000"/>
              </a:lnSpc>
              <a:buClrTx/>
              <a:buSzTx/>
              <a:buFontTx/>
            </a:pPr>
            <a:r>
              <a:rPr lang="zh-CN" altLang="en-US" sz="1600">
                <a:latin typeface="+mn-ea"/>
                <a:cs typeface="+mn-ea"/>
                <a:sym typeface="+mn-ea"/>
              </a:rPr>
              <a:t>是组织内部领导层的行为方式和管理风格，例如鼓励创新、支持员工、开放式管理等。</a:t>
            </a:r>
            <a:endParaRPr lang="zh-CN" altLang="en-US" sz="1600">
              <a:latin typeface="+mn-ea"/>
              <a:cs typeface="+mn-ea"/>
              <a:sym typeface="+mn-ea"/>
            </a:endParaRPr>
          </a:p>
        </p:txBody>
      </p:sp>
      <p:sp>
        <p:nvSpPr>
          <p:cNvPr id="12" name="矩形 11"/>
          <p:cNvSpPr/>
          <p:nvPr>
            <p:custDataLst>
              <p:tags r:id="rId13"/>
            </p:custDataLst>
          </p:nvPr>
        </p:nvSpPr>
        <p:spPr>
          <a:xfrm>
            <a:off x="1353195" y="5175510"/>
            <a:ext cx="4676587" cy="943054"/>
          </a:xfrm>
          <a:prstGeom prst="rect">
            <a:avLst/>
          </a:prstGeom>
          <a:noFill/>
        </p:spPr>
        <p:txBody>
          <a:bodyPr wrap="square" lIns="0" tIns="0" rIns="0" bIns="0" rtlCol="0" anchor="t" anchorCtr="0">
            <a:noAutofit/>
          </a:bodyPr>
          <a:p>
            <a:pPr lvl="0" algn="just">
              <a:lnSpc>
                <a:spcPct val="130000"/>
              </a:lnSpc>
              <a:buClrTx/>
              <a:buSzTx/>
              <a:buFontTx/>
            </a:pPr>
            <a:r>
              <a:rPr lang="zh-CN" altLang="en-US" sz="1600">
                <a:latin typeface="+mn-ea"/>
                <a:cs typeface="+mn-ea"/>
                <a:sym typeface="+mn-ea"/>
              </a:rPr>
              <a:t>是组织内部信息传递和交流的方式，包括开放式沟通、透明化沟通、交流互动等。</a:t>
            </a:r>
            <a:endParaRPr lang="zh-CN" altLang="en-US" sz="1600">
              <a:latin typeface="+mn-ea"/>
              <a:cs typeface="+mn-ea"/>
              <a:sym typeface="+mn-ea"/>
            </a:endParaRPr>
          </a:p>
        </p:txBody>
      </p:sp>
      <p:sp>
        <p:nvSpPr>
          <p:cNvPr id="103" name="椭圆 102"/>
          <p:cNvSpPr/>
          <p:nvPr>
            <p:custDataLst>
              <p:tags r:id="rId14"/>
            </p:custDataLst>
          </p:nvPr>
        </p:nvSpPr>
        <p:spPr>
          <a:xfrm>
            <a:off x="8595194" y="2730031"/>
            <a:ext cx="284463" cy="284463"/>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endParaRPr>
          </a:p>
        </p:txBody>
      </p:sp>
      <p:sp>
        <p:nvSpPr>
          <p:cNvPr id="104" name="椭圆 103"/>
          <p:cNvSpPr/>
          <p:nvPr>
            <p:custDataLst>
              <p:tags r:id="rId15"/>
            </p:custDataLst>
          </p:nvPr>
        </p:nvSpPr>
        <p:spPr>
          <a:xfrm>
            <a:off x="7976798" y="3590289"/>
            <a:ext cx="285836" cy="28583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endParaRPr>
          </a:p>
        </p:txBody>
      </p:sp>
      <p:sp>
        <p:nvSpPr>
          <p:cNvPr id="106" name="椭圆 105"/>
          <p:cNvSpPr/>
          <p:nvPr>
            <p:custDataLst>
              <p:tags r:id="rId16"/>
            </p:custDataLst>
          </p:nvPr>
        </p:nvSpPr>
        <p:spPr>
          <a:xfrm>
            <a:off x="7420242" y="4447798"/>
            <a:ext cx="285836" cy="28583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endParaRPr>
          </a:p>
        </p:txBody>
      </p:sp>
      <p:sp>
        <p:nvSpPr>
          <p:cNvPr id="13" name="任意多边形 12"/>
          <p:cNvSpPr/>
          <p:nvPr>
            <p:custDataLst>
              <p:tags r:id="rId17"/>
            </p:custDataLst>
          </p:nvPr>
        </p:nvSpPr>
        <p:spPr>
          <a:xfrm flipH="1">
            <a:off x="8849360" y="1486535"/>
            <a:ext cx="2404110" cy="1066800"/>
          </a:xfrm>
          <a:custGeom>
            <a:avLst/>
            <a:gdLst>
              <a:gd name="connsiteX0" fmla="*/ 1000 w 3940"/>
              <a:gd name="connsiteY0" fmla="*/ 390 h 1800"/>
              <a:gd name="connsiteX1" fmla="*/ 3040 w 3940"/>
              <a:gd name="connsiteY1" fmla="*/ 390 h 1800"/>
              <a:gd name="connsiteX2" fmla="*/ 3040 w 3940"/>
              <a:gd name="connsiteY2" fmla="*/ 0 h 1800"/>
              <a:gd name="connsiteX3" fmla="*/ 3940 w 3940"/>
              <a:gd name="connsiteY3" fmla="*/ 900 h 1800"/>
              <a:gd name="connsiteX4" fmla="*/ 3040 w 3940"/>
              <a:gd name="connsiteY4" fmla="*/ 1800 h 1800"/>
              <a:gd name="connsiteX5" fmla="*/ 3040 w 3940"/>
              <a:gd name="connsiteY5" fmla="*/ 1410 h 1800"/>
              <a:gd name="connsiteX6" fmla="*/ 0 w 3940"/>
              <a:gd name="connsiteY6" fmla="*/ 1400 h 1800"/>
              <a:gd name="connsiteX7" fmla="*/ 1000 w 3940"/>
              <a:gd name="connsiteY7" fmla="*/ 390 h 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0" h="1800">
                <a:moveTo>
                  <a:pt x="1000" y="390"/>
                </a:moveTo>
                <a:lnTo>
                  <a:pt x="3040" y="390"/>
                </a:lnTo>
                <a:lnTo>
                  <a:pt x="3040" y="0"/>
                </a:lnTo>
                <a:lnTo>
                  <a:pt x="3940" y="900"/>
                </a:lnTo>
                <a:lnTo>
                  <a:pt x="3040" y="1800"/>
                </a:lnTo>
                <a:lnTo>
                  <a:pt x="3040" y="1410"/>
                </a:lnTo>
                <a:lnTo>
                  <a:pt x="0" y="1400"/>
                </a:lnTo>
                <a:lnTo>
                  <a:pt x="1000" y="390"/>
                </a:lnTo>
                <a:close/>
              </a:path>
            </a:pathLst>
          </a:custGeom>
          <a:gradFill>
            <a:gsLst>
              <a:gs pos="58000">
                <a:schemeClr val="accent1">
                  <a:lumMod val="91000"/>
                  <a:lumOff val="9000"/>
                  <a:alpha val="100000"/>
                </a:schemeClr>
              </a:gs>
              <a:gs pos="100000">
                <a:schemeClr val="accent1">
                  <a:lumMod val="40000"/>
                  <a:lumOff val="60000"/>
                  <a:alpha val="100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56285" tIns="215900" rIns="431800" bIns="215900" numCol="1" spcCol="0" rtlCol="0" fromWordArt="0" anchor="ctr" anchorCtr="0" forceAA="0" compatLnSpc="1">
            <a:noAutofit/>
          </a:bodyPr>
          <a:p>
            <a:pPr lvl="0" algn="l">
              <a:spcBef>
                <a:spcPct val="0"/>
              </a:spcBef>
              <a:spcAft>
                <a:spcPct val="0"/>
              </a:spcAft>
              <a:buClrTx/>
              <a:buSzTx/>
              <a:buFontTx/>
            </a:pPr>
            <a:r>
              <a:rPr lang="zh-CN" altLang="en-US" sz="1500" b="1">
                <a:solidFill>
                  <a:srgbClr val="FFFFFF"/>
                </a:solidFill>
                <a:latin typeface="+mn-ea"/>
                <a:cs typeface="+mn-ea"/>
                <a:sym typeface="+mn-ea"/>
              </a:rPr>
              <a:t>价值观与信仰</a:t>
            </a:r>
            <a:endParaRPr lang="zh-CN" altLang="en-US" sz="1400" b="1">
              <a:solidFill>
                <a:srgbClr val="FFFFFF"/>
              </a:solidFill>
              <a:latin typeface="+mn-ea"/>
              <a:cs typeface="+mn-ea"/>
              <a:sym typeface="+mn-ea"/>
            </a:endParaRPr>
          </a:p>
        </p:txBody>
      </p:sp>
      <p:sp>
        <p:nvSpPr>
          <p:cNvPr id="16" name="矩形 15"/>
          <p:cNvSpPr/>
          <p:nvPr>
            <p:custDataLst>
              <p:tags r:id="rId18"/>
            </p:custDataLst>
          </p:nvPr>
        </p:nvSpPr>
        <p:spPr>
          <a:xfrm>
            <a:off x="3447959" y="1706900"/>
            <a:ext cx="5049940" cy="578492"/>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solidFill>
                  <a:schemeClr val="tx1"/>
                </a:solidFill>
                <a:latin typeface="+mn-ea"/>
                <a:cs typeface="+mn-ea"/>
              </a:rPr>
              <a:t>是</a:t>
            </a:r>
            <a:r>
              <a:rPr lang="zh-CN" altLang="en-US" sz="1600">
                <a:solidFill>
                  <a:srgbClr val="FF0000"/>
                </a:solidFill>
                <a:latin typeface="+mn-ea"/>
                <a:cs typeface="+mn-ea"/>
              </a:rPr>
              <a:t>组织文化的核心</a:t>
            </a:r>
            <a:r>
              <a:rPr lang="zh-CN" altLang="en-US" sz="1600">
                <a:solidFill>
                  <a:schemeClr val="tx1"/>
                </a:solidFill>
                <a:latin typeface="+mn-ea"/>
                <a:cs typeface="+mn-ea"/>
              </a:rPr>
              <a:t>，包括组织对价值观和信仰的认同和追求，如诚信、质量、创新、责任等。</a:t>
            </a:r>
            <a:endParaRPr lang="zh-CN" altLang="en-US" sz="1600">
              <a:solidFill>
                <a:schemeClr val="tx1"/>
              </a:solidFill>
              <a:latin typeface="+mn-ea"/>
              <a:cs typeface="+mn-ea"/>
            </a:endParaRPr>
          </a:p>
        </p:txBody>
      </p:sp>
      <p:sp>
        <p:nvSpPr>
          <p:cNvPr id="17" name="椭圆 16"/>
          <p:cNvSpPr/>
          <p:nvPr>
            <p:custDataLst>
              <p:tags r:id="rId19"/>
            </p:custDataLst>
          </p:nvPr>
        </p:nvSpPr>
        <p:spPr>
          <a:xfrm>
            <a:off x="9239014" y="1882141"/>
            <a:ext cx="285836" cy="28583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endParaRPr>
          </a:p>
        </p:txBody>
      </p:sp>
      <p:sp>
        <p:nvSpPr>
          <p:cNvPr id="95" name="任意多边形 94"/>
          <p:cNvSpPr/>
          <p:nvPr>
            <p:custDataLst>
              <p:tags r:id="rId20"/>
            </p:custDataLst>
          </p:nvPr>
        </p:nvSpPr>
        <p:spPr>
          <a:xfrm flipH="1">
            <a:off x="6374465" y="4915718"/>
            <a:ext cx="2336850" cy="1067077"/>
          </a:xfrm>
          <a:custGeom>
            <a:avLst/>
            <a:gdLst>
              <a:gd name="connsiteX0" fmla="*/ 1000 w 3940"/>
              <a:gd name="connsiteY0" fmla="*/ 390 h 1800"/>
              <a:gd name="connsiteX1" fmla="*/ 3040 w 3940"/>
              <a:gd name="connsiteY1" fmla="*/ 390 h 1800"/>
              <a:gd name="connsiteX2" fmla="*/ 3040 w 3940"/>
              <a:gd name="connsiteY2" fmla="*/ 0 h 1800"/>
              <a:gd name="connsiteX3" fmla="*/ 3940 w 3940"/>
              <a:gd name="connsiteY3" fmla="*/ 900 h 1800"/>
              <a:gd name="connsiteX4" fmla="*/ 3040 w 3940"/>
              <a:gd name="connsiteY4" fmla="*/ 1800 h 1800"/>
              <a:gd name="connsiteX5" fmla="*/ 3040 w 3940"/>
              <a:gd name="connsiteY5" fmla="*/ 1410 h 1800"/>
              <a:gd name="connsiteX6" fmla="*/ 0 w 3940"/>
              <a:gd name="connsiteY6" fmla="*/ 1400 h 1800"/>
              <a:gd name="connsiteX7" fmla="*/ 1000 w 3940"/>
              <a:gd name="connsiteY7" fmla="*/ 390 h 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0" h="1800">
                <a:moveTo>
                  <a:pt x="1000" y="390"/>
                </a:moveTo>
                <a:lnTo>
                  <a:pt x="3040" y="390"/>
                </a:lnTo>
                <a:lnTo>
                  <a:pt x="3040" y="0"/>
                </a:lnTo>
                <a:lnTo>
                  <a:pt x="3940" y="900"/>
                </a:lnTo>
                <a:lnTo>
                  <a:pt x="3040" y="1800"/>
                </a:lnTo>
                <a:lnTo>
                  <a:pt x="3040" y="1410"/>
                </a:lnTo>
                <a:lnTo>
                  <a:pt x="0" y="1400"/>
                </a:lnTo>
                <a:lnTo>
                  <a:pt x="1000" y="390"/>
                </a:lnTo>
                <a:close/>
              </a:path>
            </a:pathLst>
          </a:custGeom>
          <a:gradFill>
            <a:gsLst>
              <a:gs pos="58000">
                <a:schemeClr val="accent1">
                  <a:lumMod val="91000"/>
                  <a:lumOff val="9000"/>
                  <a:alpha val="100000"/>
                </a:schemeClr>
              </a:gs>
              <a:gs pos="100000">
                <a:schemeClr val="accent1">
                  <a:lumMod val="40000"/>
                  <a:lumOff val="60000"/>
                  <a:alpha val="100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56285" tIns="215900" rIns="431800" bIns="215900" numCol="1" spcCol="0" rtlCol="0" fromWordArt="0" anchor="ctr" anchorCtr="0" forceAA="0" compatLnSpc="1">
            <a:noAutofit/>
          </a:bodyPr>
          <a:p>
            <a:pPr lvl="0" algn="l">
              <a:spcBef>
                <a:spcPct val="0"/>
              </a:spcBef>
              <a:spcAft>
                <a:spcPct val="0"/>
              </a:spcAft>
              <a:buClrTx/>
              <a:buSzTx/>
              <a:buFontTx/>
            </a:pPr>
            <a:r>
              <a:rPr lang="zh-CN" altLang="en-US" sz="1500" b="1">
                <a:solidFill>
                  <a:srgbClr val="FFFFFF"/>
                </a:solidFill>
                <a:latin typeface="+mn-ea"/>
                <a:cs typeface="+mn-ea"/>
                <a:sym typeface="+mn-ea"/>
              </a:rPr>
              <a:t>沟通方式</a:t>
            </a:r>
            <a:endParaRPr lang="zh-CN" altLang="en-US" sz="1500" b="1">
              <a:solidFill>
                <a:srgbClr val="FFFFFF"/>
              </a:solidFill>
              <a:latin typeface="+mn-ea"/>
              <a:cs typeface="+mn-ea"/>
              <a:sym typeface="+mn-ea"/>
            </a:endParaRPr>
          </a:p>
        </p:txBody>
      </p:sp>
      <p:sp>
        <p:nvSpPr>
          <p:cNvPr id="107" name="椭圆 106"/>
          <p:cNvSpPr/>
          <p:nvPr>
            <p:custDataLst>
              <p:tags r:id="rId21"/>
            </p:custDataLst>
          </p:nvPr>
        </p:nvSpPr>
        <p:spPr>
          <a:xfrm>
            <a:off x="6765429" y="5308743"/>
            <a:ext cx="285836" cy="28583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FFFF"/>
              </a:solidFill>
            </a:endParaRPr>
          </a:p>
        </p:txBody>
      </p:sp>
      <p:pic>
        <p:nvPicPr>
          <p:cNvPr id="28" name="图片 12" descr="343439383331313b343532303032383bbfcdbba7b9dcc0ed"/>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830704" y="5374019"/>
            <a:ext cx="155816" cy="155816"/>
          </a:xfrm>
          <a:prstGeom prst="rect">
            <a:avLst/>
          </a:prstGeom>
        </p:spPr>
      </p:pic>
      <p:pic>
        <p:nvPicPr>
          <p:cNvPr id="18" name="图形 11"/>
          <p:cNvPicPr>
            <a:picLocks noChangeAspect="1"/>
          </p:cNvPicPr>
          <p:nvPr>
            <p:custDataLst>
              <p:tags r:id="rId25"/>
            </p:custDataLst>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7477271" y="4513074"/>
            <a:ext cx="171142" cy="155816"/>
          </a:xfrm>
          <a:prstGeom prst="rect">
            <a:avLst/>
          </a:prstGeom>
        </p:spPr>
      </p:pic>
      <p:pic>
        <p:nvPicPr>
          <p:cNvPr id="31" name="图片 11" descr="343439383331313b343532303032373bbfcdbba7b5b5b0b8"/>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8042074" y="3655564"/>
            <a:ext cx="155816" cy="155816"/>
          </a:xfrm>
          <a:prstGeom prst="rect">
            <a:avLst/>
          </a:prstGeom>
        </p:spPr>
      </p:pic>
      <p:pic>
        <p:nvPicPr>
          <p:cNvPr id="32" name="图片 8" descr="343439383331313b343532303032343bb7a2b2bcb9dcc0ed"/>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8659783" y="2794620"/>
            <a:ext cx="155816" cy="155816"/>
          </a:xfrm>
          <a:prstGeom prst="rect">
            <a:avLst/>
          </a:prstGeom>
        </p:spPr>
      </p:pic>
      <p:pic>
        <p:nvPicPr>
          <p:cNvPr id="33" name="图片 16" descr="343439383331313b343532303033323bd3a6d3c3b9dcc0ed"/>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9304289" y="1947417"/>
            <a:ext cx="155816" cy="155816"/>
          </a:xfrm>
          <a:prstGeom prst="rect">
            <a:avLst/>
          </a:prstGeom>
        </p:spPr>
      </p:pic>
    </p:spTree>
    <p:custDataLst>
      <p:tags r:id="rId37"/>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83223"/>
            <a:ext cx="37382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组织文化的功能</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p:cNvSpPr/>
          <p:nvPr>
            <p:custDataLst>
              <p:tags r:id="rId2"/>
            </p:custDataLst>
          </p:nvPr>
        </p:nvSpPr>
        <p:spPr>
          <a:xfrm>
            <a:off x="1161415" y="1732280"/>
            <a:ext cx="2995930" cy="1332230"/>
          </a:xfrm>
          <a:prstGeom prst="rect">
            <a:avLst/>
          </a:prstGeom>
          <a:noFill/>
        </p:spPr>
        <p:txBody>
          <a:bodyPr wrap="square" lIns="0" tIns="0" rIns="0" bIns="0" rtlCol="0" anchor="b" anchorCtr="0">
            <a:noAutofit/>
          </a:bodyPr>
          <a:p>
            <a:pPr indent="0" algn="just" fontAlgn="auto">
              <a:lnSpc>
                <a:spcPct val="120000"/>
              </a:lnSpc>
              <a:spcBef>
                <a:spcPct val="0"/>
              </a:spcBef>
              <a:spcAft>
                <a:spcPct val="0"/>
              </a:spcAft>
            </a:pPr>
            <a:r>
              <a:rPr lang="zh-CN" altLang="en-US" sz="1600">
                <a:solidFill>
                  <a:schemeClr val="tx1">
                    <a:lumMod val="85000"/>
                    <a:lumOff val="15000"/>
                  </a:schemeClr>
                </a:solidFill>
                <a:latin typeface="+mn-ea"/>
                <a:cs typeface="+mn-ea"/>
              </a:rPr>
              <a:t>培育组织成员的认同感和归属感，建立起成员与组织之间的信任和依存关系，使个人的行为、思想、感情、信念、习惯以及沟通方式与整个组织有机地整合在一起 。</a:t>
            </a:r>
            <a:endParaRPr lang="zh-CN" altLang="en-US" sz="1600">
              <a:solidFill>
                <a:schemeClr val="tx1">
                  <a:lumMod val="85000"/>
                  <a:lumOff val="15000"/>
                </a:schemeClr>
              </a:solidFill>
              <a:latin typeface="+mn-ea"/>
              <a:cs typeface="+mn-ea"/>
            </a:endParaRPr>
          </a:p>
        </p:txBody>
      </p:sp>
      <p:sp>
        <p:nvSpPr>
          <p:cNvPr id="3" name="矩形 2"/>
          <p:cNvSpPr/>
          <p:nvPr>
            <p:custDataLst>
              <p:tags r:id="rId3"/>
            </p:custDataLst>
          </p:nvPr>
        </p:nvSpPr>
        <p:spPr>
          <a:xfrm>
            <a:off x="1161098" y="3212465"/>
            <a:ext cx="2556000" cy="316230"/>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1"/>
                </a:solidFill>
                <a:latin typeface="+mn-ea"/>
                <a:cs typeface="+mn-ea"/>
              </a:rPr>
              <a:t>整合</a:t>
            </a:r>
            <a:r>
              <a:rPr lang="zh-CN" altLang="en-US" sz="1600" b="1">
                <a:solidFill>
                  <a:schemeClr val="accent1"/>
                </a:solidFill>
                <a:latin typeface="+mn-ea"/>
                <a:cs typeface="+mn-ea"/>
              </a:rPr>
              <a:t>功能</a:t>
            </a:r>
            <a:endParaRPr lang="zh-CN" altLang="en-US" sz="1600" b="1">
              <a:solidFill>
                <a:schemeClr val="accent1"/>
              </a:solidFill>
              <a:latin typeface="+mn-ea"/>
              <a:cs typeface="+mn-ea"/>
            </a:endParaRPr>
          </a:p>
        </p:txBody>
      </p:sp>
      <p:sp>
        <p:nvSpPr>
          <p:cNvPr id="4" name="矩形 3"/>
          <p:cNvSpPr/>
          <p:nvPr>
            <p:custDataLst>
              <p:tags r:id="rId4"/>
            </p:custDataLst>
          </p:nvPr>
        </p:nvSpPr>
        <p:spPr>
          <a:xfrm>
            <a:off x="4642485" y="1643380"/>
            <a:ext cx="3401060" cy="1332230"/>
          </a:xfrm>
          <a:prstGeom prst="rect">
            <a:avLst/>
          </a:prstGeom>
          <a:noFill/>
        </p:spPr>
        <p:txBody>
          <a:bodyPr wrap="square" lIns="0" tIns="0" rIns="0" bIns="0" rtlCol="0" anchor="b" anchorCtr="0">
            <a:noAutofit/>
          </a:bodyPr>
          <a:p>
            <a:pPr lvl="0" algn="just">
              <a:lnSpc>
                <a:spcPct val="120000"/>
              </a:lnSpc>
              <a:buClrTx/>
              <a:buSzTx/>
              <a:buFontTx/>
            </a:pPr>
            <a:r>
              <a:rPr lang="zh-CN" altLang="en-US" sz="1600">
                <a:solidFill>
                  <a:schemeClr val="tx1">
                    <a:lumMod val="85000"/>
                    <a:lumOff val="15000"/>
                  </a:schemeClr>
                </a:solidFill>
                <a:latin typeface="+mn-ea"/>
                <a:cs typeface="+mn-ea"/>
                <a:sym typeface="+mn-ea"/>
              </a:rPr>
              <a:t>组织文化是一种软性的理智约束，通过共同价值观不断地向个人价值观渗透，使组织自动生成一套自我调控机制，引导组织的行为。</a:t>
            </a:r>
            <a:endParaRPr lang="zh-CN" altLang="en-US" sz="1600">
              <a:solidFill>
                <a:schemeClr val="tx1">
                  <a:lumMod val="85000"/>
                  <a:lumOff val="15000"/>
                </a:schemeClr>
              </a:solidFill>
              <a:latin typeface="+mn-ea"/>
              <a:cs typeface="+mn-ea"/>
              <a:sym typeface="+mn-ea"/>
            </a:endParaRPr>
          </a:p>
        </p:txBody>
      </p:sp>
      <p:sp>
        <p:nvSpPr>
          <p:cNvPr id="5" name="矩形 4"/>
          <p:cNvSpPr/>
          <p:nvPr>
            <p:custDataLst>
              <p:tags r:id="rId5"/>
            </p:custDataLst>
          </p:nvPr>
        </p:nvSpPr>
        <p:spPr>
          <a:xfrm>
            <a:off x="4877753" y="3212465"/>
            <a:ext cx="2556000" cy="316230"/>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1"/>
                </a:solidFill>
                <a:latin typeface="+mn-ea"/>
                <a:cs typeface="+mn-ea"/>
              </a:rPr>
              <a:t>导向功能</a:t>
            </a:r>
            <a:endParaRPr lang="zh-CN" altLang="en-US" sz="1600" b="1">
              <a:solidFill>
                <a:schemeClr val="accent1"/>
              </a:solidFill>
              <a:latin typeface="+mn-ea"/>
              <a:cs typeface="+mn-ea"/>
            </a:endParaRPr>
          </a:p>
        </p:txBody>
      </p:sp>
      <p:sp>
        <p:nvSpPr>
          <p:cNvPr id="15" name="矩形 14"/>
          <p:cNvSpPr/>
          <p:nvPr>
            <p:custDataLst>
              <p:tags r:id="rId6"/>
            </p:custDataLst>
          </p:nvPr>
        </p:nvSpPr>
        <p:spPr>
          <a:xfrm>
            <a:off x="3025458" y="4831080"/>
            <a:ext cx="2556000" cy="1332000"/>
          </a:xfrm>
          <a:prstGeom prst="rect">
            <a:avLst/>
          </a:prstGeom>
          <a:noFill/>
        </p:spPr>
        <p:txBody>
          <a:bodyPr wrap="square" lIns="0" tIns="0" rIns="0" bIns="0" rtlCol="0" anchor="b" anchorCtr="0">
            <a:noAutofit/>
          </a:bodyPr>
          <a:p>
            <a:pPr lvl="0" algn="just">
              <a:lnSpc>
                <a:spcPct val="120000"/>
              </a:lnSpc>
              <a:buClrTx/>
              <a:buSzTx/>
              <a:buFontTx/>
            </a:pPr>
            <a:r>
              <a:rPr lang="zh-CN" altLang="en-US" sz="1600">
                <a:solidFill>
                  <a:schemeClr val="tx1">
                    <a:lumMod val="85000"/>
                    <a:lumOff val="15000"/>
                  </a:schemeClr>
                </a:solidFill>
                <a:latin typeface="+mn-ea"/>
                <a:cs typeface="+mn-ea"/>
                <a:sym typeface="+mn-ea"/>
              </a:rPr>
              <a:t>能从根本上改变员工的旧有价值观念，建立起新的价值观念，使之适应组织外部环境的变化要求。</a:t>
            </a:r>
            <a:endParaRPr lang="zh-CN" altLang="en-US" sz="1600">
              <a:solidFill>
                <a:schemeClr val="tx1">
                  <a:lumMod val="85000"/>
                  <a:lumOff val="15000"/>
                </a:schemeClr>
              </a:solidFill>
              <a:latin typeface="+mn-ea"/>
              <a:cs typeface="+mn-ea"/>
              <a:sym typeface="+mn-ea"/>
            </a:endParaRPr>
          </a:p>
        </p:txBody>
      </p:sp>
      <p:sp>
        <p:nvSpPr>
          <p:cNvPr id="6" name="矩形 5"/>
          <p:cNvSpPr/>
          <p:nvPr>
            <p:custDataLst>
              <p:tags r:id="rId7"/>
            </p:custDataLst>
          </p:nvPr>
        </p:nvSpPr>
        <p:spPr>
          <a:xfrm>
            <a:off x="3025458" y="4592955"/>
            <a:ext cx="2556000" cy="316230"/>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2"/>
                </a:solidFill>
                <a:latin typeface="+mn-ea"/>
                <a:cs typeface="+mn-ea"/>
              </a:rPr>
              <a:t>适应功能</a:t>
            </a:r>
            <a:endParaRPr lang="zh-CN" altLang="en-US" sz="1600" b="1">
              <a:solidFill>
                <a:schemeClr val="accent2"/>
              </a:solidFill>
              <a:latin typeface="+mn-ea"/>
              <a:cs typeface="+mn-ea"/>
            </a:endParaRPr>
          </a:p>
        </p:txBody>
      </p:sp>
      <p:sp>
        <p:nvSpPr>
          <p:cNvPr id="19" name="矩形 18"/>
          <p:cNvSpPr/>
          <p:nvPr>
            <p:custDataLst>
              <p:tags r:id="rId8"/>
            </p:custDataLst>
          </p:nvPr>
        </p:nvSpPr>
        <p:spPr>
          <a:xfrm>
            <a:off x="6750050" y="5084445"/>
            <a:ext cx="3091180" cy="1332230"/>
          </a:xfrm>
          <a:prstGeom prst="rect">
            <a:avLst/>
          </a:prstGeom>
          <a:noFill/>
        </p:spPr>
        <p:txBody>
          <a:bodyPr wrap="square" lIns="0" tIns="0" rIns="0" bIns="0" rtlCol="0" anchor="b" anchorCtr="0">
            <a:noAutofit/>
          </a:bodyPr>
          <a:p>
            <a:pPr lvl="0" algn="just">
              <a:lnSpc>
                <a:spcPct val="120000"/>
              </a:lnSpc>
              <a:buClrTx/>
              <a:buSzTx/>
              <a:buFontTx/>
            </a:pPr>
            <a:r>
              <a:rPr lang="zh-CN" altLang="en-US" sz="1600">
                <a:solidFill>
                  <a:schemeClr val="tx1">
                    <a:lumMod val="85000"/>
                    <a:lumOff val="15000"/>
                  </a:schemeClr>
                </a:solidFill>
                <a:latin typeface="+mn-ea"/>
                <a:cs typeface="+mn-ea"/>
                <a:sym typeface="+mn-ea"/>
              </a:rPr>
              <a:t>在不断的发展过程中所形成的文化，通过无数次的辐射、反馈和强化，会随着实践的发展而不断地更新和优化，推动组织文化从一个高度向另一个高度迈进。</a:t>
            </a:r>
            <a:endParaRPr lang="zh-CN" altLang="en-US" sz="1600">
              <a:solidFill>
                <a:schemeClr val="tx1">
                  <a:lumMod val="85000"/>
                  <a:lumOff val="15000"/>
                </a:schemeClr>
              </a:solidFill>
              <a:latin typeface="+mn-ea"/>
              <a:cs typeface="+mn-ea"/>
              <a:sym typeface="+mn-ea"/>
            </a:endParaRPr>
          </a:p>
        </p:txBody>
      </p:sp>
      <p:sp>
        <p:nvSpPr>
          <p:cNvPr id="29" name="矩形 28"/>
          <p:cNvSpPr/>
          <p:nvPr>
            <p:custDataLst>
              <p:tags r:id="rId9"/>
            </p:custDataLst>
          </p:nvPr>
        </p:nvSpPr>
        <p:spPr>
          <a:xfrm>
            <a:off x="6749733" y="4514850"/>
            <a:ext cx="2556000" cy="316230"/>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2"/>
                </a:solidFill>
                <a:latin typeface="+mn-ea"/>
                <a:cs typeface="+mn-ea"/>
              </a:rPr>
              <a:t>发展功能</a:t>
            </a:r>
            <a:endParaRPr lang="zh-CN" altLang="en-US" sz="1600" b="1">
              <a:solidFill>
                <a:schemeClr val="accent2"/>
              </a:solidFill>
              <a:latin typeface="+mn-ea"/>
              <a:cs typeface="+mn-ea"/>
            </a:endParaRPr>
          </a:p>
        </p:txBody>
      </p:sp>
      <p:sp>
        <p:nvSpPr>
          <p:cNvPr id="34" name="任意多边形 33"/>
          <p:cNvSpPr/>
          <p:nvPr>
            <p:custDataLst>
              <p:tags r:id="rId10"/>
            </p:custDataLst>
          </p:nvPr>
        </p:nvSpPr>
        <p:spPr>
          <a:xfrm>
            <a:off x="1509078" y="3952875"/>
            <a:ext cx="1860550" cy="308610"/>
          </a:xfrm>
          <a:custGeom>
            <a:avLst/>
            <a:gdLst>
              <a:gd name="connsiteX0" fmla="*/ 0 w 1860550"/>
              <a:gd name="connsiteY0" fmla="*/ 77153 h 308610"/>
              <a:gd name="connsiteX1" fmla="*/ 572471 w 1860550"/>
              <a:gd name="connsiteY1" fmla="*/ 77153 h 308610"/>
              <a:gd name="connsiteX2" fmla="*/ 556895 w 1860550"/>
              <a:gd name="connsiteY2" fmla="*/ 154305 h 308610"/>
              <a:gd name="connsiteX3" fmla="*/ 57247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0619 w 1860550"/>
              <a:gd name="connsiteY10" fmla="*/ 231458 h 308610"/>
              <a:gd name="connsiteX11" fmla="*/ 1306195 w 1860550"/>
              <a:gd name="connsiteY11" fmla="*/ 154305 h 308610"/>
              <a:gd name="connsiteX12" fmla="*/ 129061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2471" y="77153"/>
                </a:lnTo>
                <a:lnTo>
                  <a:pt x="556895" y="154305"/>
                </a:lnTo>
                <a:lnTo>
                  <a:pt x="572472" y="231458"/>
                </a:lnTo>
                <a:lnTo>
                  <a:pt x="0" y="231458"/>
                </a:lnTo>
                <a:lnTo>
                  <a:pt x="77153" y="154305"/>
                </a:lnTo>
                <a:close/>
                <a:moveTo>
                  <a:pt x="1706245" y="0"/>
                </a:moveTo>
                <a:lnTo>
                  <a:pt x="1860550" y="154305"/>
                </a:lnTo>
                <a:lnTo>
                  <a:pt x="1706245" y="308610"/>
                </a:lnTo>
                <a:lnTo>
                  <a:pt x="1706245" y="231458"/>
                </a:lnTo>
                <a:lnTo>
                  <a:pt x="1290619" y="231458"/>
                </a:lnTo>
                <a:lnTo>
                  <a:pt x="1306195" y="154305"/>
                </a:lnTo>
                <a:lnTo>
                  <a:pt x="1290619" y="77153"/>
                </a:lnTo>
                <a:lnTo>
                  <a:pt x="1706245" y="77153"/>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5" name="任意多边形 34"/>
          <p:cNvSpPr/>
          <p:nvPr>
            <p:custDataLst>
              <p:tags r:id="rId11"/>
            </p:custDataLst>
          </p:nvPr>
        </p:nvSpPr>
        <p:spPr>
          <a:xfrm>
            <a:off x="3369628" y="3953510"/>
            <a:ext cx="1860550" cy="308610"/>
          </a:xfrm>
          <a:custGeom>
            <a:avLst/>
            <a:gdLst>
              <a:gd name="connsiteX0" fmla="*/ 0 w 1860550"/>
              <a:gd name="connsiteY0" fmla="*/ 77153 h 308610"/>
              <a:gd name="connsiteX1" fmla="*/ 571073 w 1860550"/>
              <a:gd name="connsiteY1" fmla="*/ 77153 h 308610"/>
              <a:gd name="connsiteX2" fmla="*/ 555625 w 1860550"/>
              <a:gd name="connsiteY2" fmla="*/ 153670 h 308610"/>
              <a:gd name="connsiteX3" fmla="*/ 571330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9221 w 1860550"/>
              <a:gd name="connsiteY10" fmla="*/ 231458 h 308610"/>
              <a:gd name="connsiteX11" fmla="*/ 1304925 w 1860550"/>
              <a:gd name="connsiteY11" fmla="*/ 153670 h 308610"/>
              <a:gd name="connsiteX12" fmla="*/ 1289477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1073" y="77153"/>
                </a:lnTo>
                <a:lnTo>
                  <a:pt x="555625" y="153670"/>
                </a:lnTo>
                <a:lnTo>
                  <a:pt x="571330" y="231458"/>
                </a:lnTo>
                <a:lnTo>
                  <a:pt x="0" y="231458"/>
                </a:lnTo>
                <a:lnTo>
                  <a:pt x="77153" y="154305"/>
                </a:lnTo>
                <a:close/>
                <a:moveTo>
                  <a:pt x="1706245" y="0"/>
                </a:moveTo>
                <a:lnTo>
                  <a:pt x="1860550" y="154305"/>
                </a:lnTo>
                <a:lnTo>
                  <a:pt x="1706245" y="308610"/>
                </a:lnTo>
                <a:lnTo>
                  <a:pt x="1706245" y="231458"/>
                </a:lnTo>
                <a:lnTo>
                  <a:pt x="1289221" y="231458"/>
                </a:lnTo>
                <a:lnTo>
                  <a:pt x="1304925" y="153670"/>
                </a:lnTo>
                <a:lnTo>
                  <a:pt x="1289477" y="77153"/>
                </a:lnTo>
                <a:lnTo>
                  <a:pt x="1706245" y="77153"/>
                </a:ln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6" name="任意多边形 35"/>
          <p:cNvSpPr/>
          <p:nvPr>
            <p:custDataLst>
              <p:tags r:id="rId12"/>
            </p:custDataLst>
          </p:nvPr>
        </p:nvSpPr>
        <p:spPr>
          <a:xfrm>
            <a:off x="5230178" y="3952875"/>
            <a:ext cx="1860550" cy="308610"/>
          </a:xfrm>
          <a:custGeom>
            <a:avLst/>
            <a:gdLst>
              <a:gd name="connsiteX0" fmla="*/ 0 w 1860550"/>
              <a:gd name="connsiteY0" fmla="*/ 77153 h 308610"/>
              <a:gd name="connsiteX1" fmla="*/ 569932 w 1860550"/>
              <a:gd name="connsiteY1" fmla="*/ 77153 h 308610"/>
              <a:gd name="connsiteX2" fmla="*/ 554355 w 1860550"/>
              <a:gd name="connsiteY2" fmla="*/ 154305 h 308610"/>
              <a:gd name="connsiteX3" fmla="*/ 56993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8079 w 1860550"/>
              <a:gd name="connsiteY10" fmla="*/ 231458 h 308610"/>
              <a:gd name="connsiteX11" fmla="*/ 1303655 w 1860550"/>
              <a:gd name="connsiteY11" fmla="*/ 154305 h 308610"/>
              <a:gd name="connsiteX12" fmla="*/ 128807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9932" y="77153"/>
                </a:lnTo>
                <a:lnTo>
                  <a:pt x="554355" y="154305"/>
                </a:lnTo>
                <a:lnTo>
                  <a:pt x="569932" y="231458"/>
                </a:lnTo>
                <a:lnTo>
                  <a:pt x="0" y="231458"/>
                </a:lnTo>
                <a:lnTo>
                  <a:pt x="77153" y="154305"/>
                </a:lnTo>
                <a:close/>
                <a:moveTo>
                  <a:pt x="1706245" y="0"/>
                </a:moveTo>
                <a:lnTo>
                  <a:pt x="1860550" y="154305"/>
                </a:lnTo>
                <a:lnTo>
                  <a:pt x="1706245" y="308610"/>
                </a:lnTo>
                <a:lnTo>
                  <a:pt x="1706245" y="231458"/>
                </a:lnTo>
                <a:lnTo>
                  <a:pt x="1288079" y="231458"/>
                </a:lnTo>
                <a:lnTo>
                  <a:pt x="1303655" y="154305"/>
                </a:lnTo>
                <a:lnTo>
                  <a:pt x="1288079" y="77153"/>
                </a:lnTo>
                <a:lnTo>
                  <a:pt x="1706245" y="77153"/>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7" name="任意多边形 36"/>
          <p:cNvSpPr/>
          <p:nvPr>
            <p:custDataLst>
              <p:tags r:id="rId13"/>
            </p:custDataLst>
          </p:nvPr>
        </p:nvSpPr>
        <p:spPr>
          <a:xfrm>
            <a:off x="7091363" y="3952875"/>
            <a:ext cx="1860550" cy="308610"/>
          </a:xfrm>
          <a:custGeom>
            <a:avLst/>
            <a:gdLst>
              <a:gd name="connsiteX0" fmla="*/ 0 w 1860550"/>
              <a:gd name="connsiteY0" fmla="*/ 77153 h 308610"/>
              <a:gd name="connsiteX1" fmla="*/ 568027 w 1860550"/>
              <a:gd name="connsiteY1" fmla="*/ 77153 h 308610"/>
              <a:gd name="connsiteX2" fmla="*/ 552450 w 1860550"/>
              <a:gd name="connsiteY2" fmla="*/ 154305 h 308610"/>
              <a:gd name="connsiteX3" fmla="*/ 56802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6174 w 1860550"/>
              <a:gd name="connsiteY10" fmla="*/ 231458 h 308610"/>
              <a:gd name="connsiteX11" fmla="*/ 1301750 w 1860550"/>
              <a:gd name="connsiteY11" fmla="*/ 154305 h 308610"/>
              <a:gd name="connsiteX12" fmla="*/ 128617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8027" y="77153"/>
                </a:lnTo>
                <a:lnTo>
                  <a:pt x="552450" y="154305"/>
                </a:lnTo>
                <a:lnTo>
                  <a:pt x="568027" y="231458"/>
                </a:lnTo>
                <a:lnTo>
                  <a:pt x="0" y="231458"/>
                </a:lnTo>
                <a:lnTo>
                  <a:pt x="77153" y="154305"/>
                </a:lnTo>
                <a:close/>
                <a:moveTo>
                  <a:pt x="1706245" y="0"/>
                </a:moveTo>
                <a:lnTo>
                  <a:pt x="1860550" y="154305"/>
                </a:lnTo>
                <a:lnTo>
                  <a:pt x="1706245" y="308610"/>
                </a:lnTo>
                <a:lnTo>
                  <a:pt x="1706245" y="231458"/>
                </a:lnTo>
                <a:lnTo>
                  <a:pt x="1286174" y="231458"/>
                </a:lnTo>
                <a:lnTo>
                  <a:pt x="1301750" y="154305"/>
                </a:lnTo>
                <a:lnTo>
                  <a:pt x="1286174" y="77153"/>
                </a:lnTo>
                <a:lnTo>
                  <a:pt x="1706245" y="77153"/>
                </a:ln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0" name="椭圆 19"/>
          <p:cNvSpPr/>
          <p:nvPr>
            <p:custDataLst>
              <p:tags r:id="rId14"/>
            </p:custDataLst>
          </p:nvPr>
        </p:nvSpPr>
        <p:spPr>
          <a:xfrm>
            <a:off x="2107248" y="3765550"/>
            <a:ext cx="683895" cy="683895"/>
          </a:xfrm>
          <a:prstGeom prst="ellipse">
            <a:avLst/>
          </a:prstGeom>
          <a:solidFill>
            <a:schemeClr val="accent1"/>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21" name="椭圆 20"/>
          <p:cNvSpPr/>
          <p:nvPr>
            <p:custDataLst>
              <p:tags r:id="rId15"/>
            </p:custDataLst>
          </p:nvPr>
        </p:nvSpPr>
        <p:spPr>
          <a:xfrm>
            <a:off x="3958273" y="3765550"/>
            <a:ext cx="683895" cy="683895"/>
          </a:xfrm>
          <a:prstGeom prst="ellipse">
            <a:avLst/>
          </a:prstGeom>
          <a:solidFill>
            <a:schemeClr val="accent2"/>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2" name="椭圆 21"/>
          <p:cNvSpPr/>
          <p:nvPr>
            <p:custDataLst>
              <p:tags r:id="rId16"/>
            </p:custDataLst>
          </p:nvPr>
        </p:nvSpPr>
        <p:spPr>
          <a:xfrm>
            <a:off x="5818188" y="3765550"/>
            <a:ext cx="683895" cy="683895"/>
          </a:xfrm>
          <a:prstGeom prst="ellipse">
            <a:avLst/>
          </a:prstGeom>
          <a:solidFill>
            <a:schemeClr val="accent1"/>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22"/>
          <p:cNvSpPr/>
          <p:nvPr>
            <p:custDataLst>
              <p:tags r:id="rId17"/>
            </p:custDataLst>
          </p:nvPr>
        </p:nvSpPr>
        <p:spPr>
          <a:xfrm>
            <a:off x="7678738" y="3765550"/>
            <a:ext cx="683895" cy="683895"/>
          </a:xfrm>
          <a:prstGeom prst="ellipse">
            <a:avLst/>
          </a:prstGeom>
          <a:solidFill>
            <a:schemeClr val="accent2"/>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8" name="任意多边形 37"/>
          <p:cNvSpPr/>
          <p:nvPr>
            <p:custDataLst>
              <p:tags r:id="rId18"/>
            </p:custDataLst>
          </p:nvPr>
        </p:nvSpPr>
        <p:spPr>
          <a:xfrm>
            <a:off x="8951913" y="3952875"/>
            <a:ext cx="1860550" cy="308610"/>
          </a:xfrm>
          <a:custGeom>
            <a:avLst/>
            <a:gdLst>
              <a:gd name="connsiteX0" fmla="*/ 0 w 1860550"/>
              <a:gd name="connsiteY0" fmla="*/ 77153 h 308610"/>
              <a:gd name="connsiteX1" fmla="*/ 574376 w 1860550"/>
              <a:gd name="connsiteY1" fmla="*/ 77153 h 308610"/>
              <a:gd name="connsiteX2" fmla="*/ 558800 w 1860550"/>
              <a:gd name="connsiteY2" fmla="*/ 154305 h 308610"/>
              <a:gd name="connsiteX3" fmla="*/ 57437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2523 w 1860550"/>
              <a:gd name="connsiteY10" fmla="*/ 231458 h 308610"/>
              <a:gd name="connsiteX11" fmla="*/ 1308100 w 1860550"/>
              <a:gd name="connsiteY11" fmla="*/ 154305 h 308610"/>
              <a:gd name="connsiteX12" fmla="*/ 129252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4376" y="77153"/>
                </a:lnTo>
                <a:lnTo>
                  <a:pt x="558800" y="154305"/>
                </a:lnTo>
                <a:lnTo>
                  <a:pt x="574377" y="231458"/>
                </a:lnTo>
                <a:lnTo>
                  <a:pt x="0" y="231458"/>
                </a:lnTo>
                <a:lnTo>
                  <a:pt x="77153" y="154305"/>
                </a:lnTo>
                <a:close/>
                <a:moveTo>
                  <a:pt x="1706245" y="0"/>
                </a:moveTo>
                <a:lnTo>
                  <a:pt x="1860550" y="154305"/>
                </a:lnTo>
                <a:lnTo>
                  <a:pt x="1706245" y="308610"/>
                </a:lnTo>
                <a:lnTo>
                  <a:pt x="1706245" y="231458"/>
                </a:lnTo>
                <a:lnTo>
                  <a:pt x="1292523" y="231458"/>
                </a:lnTo>
                <a:lnTo>
                  <a:pt x="1308100" y="154305"/>
                </a:lnTo>
                <a:lnTo>
                  <a:pt x="1292524" y="77153"/>
                </a:lnTo>
                <a:lnTo>
                  <a:pt x="1706245" y="77153"/>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24" name="椭圆 23"/>
          <p:cNvSpPr/>
          <p:nvPr>
            <p:custDataLst>
              <p:tags r:id="rId19"/>
            </p:custDataLst>
          </p:nvPr>
        </p:nvSpPr>
        <p:spPr>
          <a:xfrm>
            <a:off x="9539923" y="3765550"/>
            <a:ext cx="683895" cy="683895"/>
          </a:xfrm>
          <a:prstGeom prst="ellipse">
            <a:avLst/>
          </a:prstGeom>
          <a:solidFill>
            <a:schemeClr val="accent1"/>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0" name="矩形 29"/>
          <p:cNvSpPr/>
          <p:nvPr>
            <p:custDataLst>
              <p:tags r:id="rId20"/>
            </p:custDataLst>
          </p:nvPr>
        </p:nvSpPr>
        <p:spPr>
          <a:xfrm>
            <a:off x="8594725" y="1880235"/>
            <a:ext cx="2555875" cy="664210"/>
          </a:xfrm>
          <a:prstGeom prst="rect">
            <a:avLst/>
          </a:prstGeom>
          <a:noFill/>
        </p:spPr>
        <p:txBody>
          <a:bodyPr wrap="square" lIns="0" tIns="0" rIns="0" bIns="0" rtlCol="0" anchor="b" anchorCtr="0">
            <a:noAutofit/>
          </a:bodyPr>
          <a:p>
            <a:pPr lvl="0" algn="just">
              <a:lnSpc>
                <a:spcPct val="120000"/>
              </a:lnSpc>
              <a:buClrTx/>
              <a:buSzTx/>
              <a:buFontTx/>
            </a:pPr>
            <a:r>
              <a:rPr lang="zh-CN" altLang="en-US" sz="1600">
                <a:solidFill>
                  <a:schemeClr val="tx1">
                    <a:lumMod val="85000"/>
                    <a:lumOff val="15000"/>
                  </a:schemeClr>
                </a:solidFill>
                <a:latin typeface="+mn-ea"/>
                <a:cs typeface="+mn-ea"/>
                <a:sym typeface="+mn-ea"/>
              </a:rPr>
              <a:t>需要经过长期的倡导和培育。</a:t>
            </a:r>
            <a:endParaRPr lang="zh-CN" altLang="en-US" sz="1600">
              <a:solidFill>
                <a:schemeClr val="tx1">
                  <a:lumMod val="85000"/>
                  <a:lumOff val="15000"/>
                </a:schemeClr>
              </a:solidFill>
              <a:latin typeface="+mn-ea"/>
              <a:cs typeface="+mn-ea"/>
              <a:sym typeface="+mn-ea"/>
            </a:endParaRPr>
          </a:p>
        </p:txBody>
      </p:sp>
      <p:pic>
        <p:nvPicPr>
          <p:cNvPr id="25" name="图片 13" descr="32313538333935363b32313538333934373bcec4bcfebcd0"/>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156393" y="3973830"/>
            <a:ext cx="288000" cy="288000"/>
          </a:xfrm>
          <a:prstGeom prst="rect">
            <a:avLst/>
          </a:prstGeom>
        </p:spPr>
      </p:pic>
      <p:pic>
        <p:nvPicPr>
          <p:cNvPr id="26" name="图片 3" descr="32313538333935363b32313538333934333bb6d4bbb0"/>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016308" y="3973195"/>
            <a:ext cx="288000" cy="288000"/>
          </a:xfrm>
          <a:prstGeom prst="rect">
            <a:avLst/>
          </a:prstGeom>
        </p:spPr>
      </p:pic>
      <p:pic>
        <p:nvPicPr>
          <p:cNvPr id="27" name="图片 26" descr="32313538333935363b32313538333935353bb3a4c6aab6c1ceef"/>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2305368" y="3963035"/>
            <a:ext cx="288010" cy="288010"/>
          </a:xfrm>
          <a:prstGeom prst="rect">
            <a:avLst/>
          </a:prstGeom>
        </p:spPr>
      </p:pic>
      <p:sp>
        <p:nvSpPr>
          <p:cNvPr id="39" name="矩形 38"/>
          <p:cNvSpPr/>
          <p:nvPr>
            <p:custDataLst>
              <p:tags r:id="rId30"/>
            </p:custDataLst>
          </p:nvPr>
        </p:nvSpPr>
        <p:spPr>
          <a:xfrm>
            <a:off x="8594408" y="3212465"/>
            <a:ext cx="2556000" cy="316230"/>
          </a:xfrm>
          <a:prstGeom prst="rect">
            <a:avLst/>
          </a:prstGeom>
          <a:noFill/>
        </p:spPr>
        <p:txBody>
          <a:bodyPr wrap="square" lIns="0" tIns="0" rIns="0" bIns="0" rtlCol="0" anchor="ctr">
            <a:noAutofit/>
          </a:bodyPr>
          <a:p>
            <a:pPr algn="ctr">
              <a:spcBef>
                <a:spcPct val="0"/>
              </a:spcBef>
              <a:spcAft>
                <a:spcPct val="0"/>
              </a:spcAft>
            </a:pPr>
            <a:r>
              <a:rPr lang="zh-CN" altLang="en-US" sz="1600" b="1">
                <a:solidFill>
                  <a:schemeClr val="accent1"/>
                </a:solidFill>
                <a:latin typeface="+mn-ea"/>
                <a:cs typeface="+mn-ea"/>
              </a:rPr>
              <a:t> 持续功能</a:t>
            </a:r>
            <a:endParaRPr lang="zh-CN" altLang="en-US" sz="1600" b="1">
              <a:solidFill>
                <a:schemeClr val="accent1"/>
              </a:solidFill>
              <a:latin typeface="+mn-ea"/>
              <a:cs typeface="+mn-ea"/>
            </a:endParaRPr>
          </a:p>
        </p:txBody>
      </p:sp>
      <p:pic>
        <p:nvPicPr>
          <p:cNvPr id="40" name="图片 8" descr="32313538333935363b32313538333934303bcae9b1b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876858" y="3963035"/>
            <a:ext cx="288021" cy="288021"/>
          </a:xfrm>
          <a:prstGeom prst="rect">
            <a:avLst/>
          </a:prstGeom>
        </p:spPr>
      </p:pic>
      <p:pic>
        <p:nvPicPr>
          <p:cNvPr id="41" name="图片 16" descr="32313538333935363b32313538333934393bccedbcd3cae9bcae"/>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9738043" y="3963035"/>
            <a:ext cx="288023" cy="288023"/>
          </a:xfrm>
          <a:prstGeom prst="rect">
            <a:avLst/>
          </a:prstGeom>
        </p:spPr>
      </p:pic>
    </p:spTree>
    <p:custDataLst>
      <p:tags r:id="rId37"/>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83223"/>
            <a:ext cx="37382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组织文化的建设</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pSp>
        <p:nvGrpSpPr>
          <p:cNvPr id="22" name="组合 21"/>
          <p:cNvGrpSpPr/>
          <p:nvPr/>
        </p:nvGrpSpPr>
        <p:grpSpPr>
          <a:xfrm>
            <a:off x="1331595" y="1578610"/>
            <a:ext cx="3218815" cy="1306830"/>
            <a:chOff x="1268" y="2985"/>
            <a:chExt cx="5069" cy="2058"/>
          </a:xfrm>
        </p:grpSpPr>
        <p:sp>
          <p:nvSpPr>
            <p:cNvPr id="8" name="文本框 7"/>
            <p:cNvSpPr txBox="1"/>
            <p:nvPr>
              <p:custDataLst>
                <p:tags r:id="rId2"/>
              </p:custDataLst>
            </p:nvPr>
          </p:nvSpPr>
          <p:spPr>
            <a:xfrm>
              <a:off x="1642" y="2985"/>
              <a:ext cx="3763" cy="582"/>
            </a:xfrm>
            <a:prstGeom prst="rect">
              <a:avLst/>
            </a:prstGeom>
            <a:noFill/>
          </p:spPr>
          <p:txBody>
            <a:bodyPr wrap="square" lIns="0" tIns="0" rIns="0" bIns="0" rtlCol="0" anchor="ctr" anchorCtr="0">
              <a:noAutofit/>
            </a:bodyPr>
            <a:lstStyle/>
            <a:p>
              <a:r>
                <a:rPr lang="zh-CN" altLang="en-US" b="1" dirty="0">
                  <a:solidFill>
                    <a:schemeClr val="accent1"/>
                  </a:solidFill>
                </a:rPr>
                <a:t>确定适宜的组织价值观</a:t>
              </a:r>
              <a:endParaRPr lang="zh-CN" altLang="en-US" b="1" dirty="0">
                <a:solidFill>
                  <a:schemeClr val="accent1"/>
                </a:solidFill>
              </a:endParaRPr>
            </a:p>
          </p:txBody>
        </p:sp>
        <p:cxnSp>
          <p:nvCxnSpPr>
            <p:cNvPr id="10" name="直接连接符 9"/>
            <p:cNvCxnSpPr/>
            <p:nvPr>
              <p:custDataLst>
                <p:tags r:id="rId3"/>
              </p:custDataLst>
            </p:nvPr>
          </p:nvCxnSpPr>
          <p:spPr>
            <a:xfrm>
              <a:off x="1642" y="3663"/>
              <a:ext cx="4280" cy="0"/>
            </a:xfrm>
            <a:prstGeom prst="line">
              <a:avLst/>
            </a:prstGeom>
            <a:ln w="1270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4"/>
              </p:custDataLst>
            </p:nvPr>
          </p:nvSpPr>
          <p:spPr>
            <a:xfrm>
              <a:off x="5180" y="2985"/>
              <a:ext cx="839" cy="582"/>
            </a:xfrm>
            <a:prstGeom prst="rect">
              <a:avLst/>
            </a:prstGeom>
            <a:noFill/>
          </p:spPr>
          <p:txBody>
            <a:bodyPr wrap="none" rtlCol="0" anchor="ctr" anchorCtr="0">
              <a:noAutofit/>
            </a:bodyPr>
            <a:lstStyle/>
            <a:p>
              <a:pPr algn="r"/>
              <a:r>
                <a:rPr lang="en-US" altLang="zh-CN" sz="2200" b="1" dirty="0">
                  <a:solidFill>
                    <a:schemeClr val="accent1"/>
                  </a:solidFill>
                </a:rPr>
                <a:t>01</a:t>
              </a:r>
              <a:endParaRPr lang="en-US" altLang="zh-CN" sz="2200" b="1" dirty="0">
                <a:solidFill>
                  <a:schemeClr val="accent1"/>
                </a:solidFill>
              </a:endParaRPr>
            </a:p>
          </p:txBody>
        </p:sp>
        <p:sp>
          <p:nvSpPr>
            <p:cNvPr id="12" name="文本框 34"/>
            <p:cNvSpPr txBox="1"/>
            <p:nvPr>
              <p:custDataLst>
                <p:tags r:id="rId5"/>
              </p:custDataLst>
            </p:nvPr>
          </p:nvSpPr>
          <p:spPr>
            <a:xfrm>
              <a:off x="1268" y="3759"/>
              <a:ext cx="5069" cy="1284"/>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1600" kern="0" dirty="0">
                  <a:ln>
                    <a:noFill/>
                    <a:prstDash val="sysDot"/>
                  </a:ln>
                  <a:solidFill>
                    <a:schemeClr val="tx1">
                      <a:lumMod val="85000"/>
                      <a:lumOff val="15000"/>
                    </a:schemeClr>
                  </a:solidFill>
                  <a:latin typeface="+mn-ea"/>
                  <a:sym typeface="+mn-ea"/>
                </a:rPr>
                <a:t>组织价值观是构成组织文化核心的要素，选择合适的组织价值观是形成优秀组织文化的首要策略。</a:t>
              </a:r>
              <a:endParaRPr lang="zh-CN" altLang="en-US" sz="1600" kern="0" dirty="0">
                <a:ln>
                  <a:noFill/>
                  <a:prstDash val="sysDot"/>
                </a:ln>
                <a:solidFill>
                  <a:schemeClr val="tx1">
                    <a:lumMod val="85000"/>
                    <a:lumOff val="15000"/>
                  </a:schemeClr>
                </a:solidFill>
                <a:latin typeface="+mn-ea"/>
                <a:sym typeface="+mn-ea"/>
              </a:endParaRPr>
            </a:p>
          </p:txBody>
        </p:sp>
      </p:grpSp>
      <p:cxnSp>
        <p:nvCxnSpPr>
          <p:cNvPr id="9" name="直接连接符 8"/>
          <p:cNvCxnSpPr/>
          <p:nvPr>
            <p:custDataLst>
              <p:tags r:id="rId6"/>
            </p:custDataLst>
          </p:nvPr>
        </p:nvCxnSpPr>
        <p:spPr>
          <a:xfrm>
            <a:off x="1564005" y="4088130"/>
            <a:ext cx="2717800" cy="0"/>
          </a:xfrm>
          <a:prstGeom prst="line">
            <a:avLst/>
          </a:prstGeom>
          <a:ln w="1270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1599565" y="3705860"/>
            <a:ext cx="2783840" cy="1305560"/>
            <a:chOff x="1634" y="5751"/>
            <a:chExt cx="4384" cy="2056"/>
          </a:xfrm>
        </p:grpSpPr>
        <p:sp>
          <p:nvSpPr>
            <p:cNvPr id="13" name="文本框 12"/>
            <p:cNvSpPr txBox="1"/>
            <p:nvPr>
              <p:custDataLst>
                <p:tags r:id="rId7"/>
              </p:custDataLst>
            </p:nvPr>
          </p:nvSpPr>
          <p:spPr>
            <a:xfrm>
              <a:off x="1642" y="5751"/>
              <a:ext cx="3180" cy="582"/>
            </a:xfrm>
            <a:prstGeom prst="rect">
              <a:avLst/>
            </a:prstGeom>
            <a:noFill/>
          </p:spPr>
          <p:txBody>
            <a:bodyPr wrap="square" lIns="0" tIns="0" rIns="0" bIns="0" rtlCol="0" anchor="ctr" anchorCtr="0">
              <a:noAutofit/>
            </a:bodyPr>
            <a:lstStyle/>
            <a:p>
              <a:r>
                <a:rPr lang="zh-CN" altLang="en-US" b="1" dirty="0">
                  <a:solidFill>
                    <a:schemeClr val="accent2"/>
                  </a:solidFill>
                </a:rPr>
                <a:t>提升员工的归属感</a:t>
              </a:r>
              <a:endParaRPr lang="zh-CN" altLang="en-US" b="1" dirty="0">
                <a:solidFill>
                  <a:schemeClr val="accent2"/>
                </a:solidFill>
              </a:endParaRPr>
            </a:p>
          </p:txBody>
        </p:sp>
        <p:sp>
          <p:nvSpPr>
            <p:cNvPr id="16" name="文本框 15"/>
            <p:cNvSpPr txBox="1"/>
            <p:nvPr>
              <p:custDataLst>
                <p:tags r:id="rId8"/>
              </p:custDataLst>
            </p:nvPr>
          </p:nvSpPr>
          <p:spPr>
            <a:xfrm>
              <a:off x="5180" y="5751"/>
              <a:ext cx="839" cy="582"/>
            </a:xfrm>
            <a:prstGeom prst="rect">
              <a:avLst/>
            </a:prstGeom>
            <a:noFill/>
          </p:spPr>
          <p:txBody>
            <a:bodyPr wrap="none" rtlCol="0" anchor="ctr" anchorCtr="0">
              <a:noAutofit/>
            </a:bodyPr>
            <a:lstStyle/>
            <a:p>
              <a:pPr algn="r"/>
              <a:r>
                <a:rPr lang="en-US" altLang="zh-CN" sz="2200" b="1" dirty="0">
                  <a:solidFill>
                    <a:schemeClr val="accent2"/>
                  </a:solidFill>
                </a:rPr>
                <a:t>02</a:t>
              </a:r>
              <a:endParaRPr lang="en-US" altLang="zh-CN" sz="2200" b="1" dirty="0">
                <a:solidFill>
                  <a:schemeClr val="accent2"/>
                </a:solidFill>
              </a:endParaRPr>
            </a:p>
          </p:txBody>
        </p:sp>
        <p:sp>
          <p:nvSpPr>
            <p:cNvPr id="17" name="文本框 34"/>
            <p:cNvSpPr txBox="1"/>
            <p:nvPr>
              <p:custDataLst>
                <p:tags r:id="rId9"/>
              </p:custDataLst>
            </p:nvPr>
          </p:nvSpPr>
          <p:spPr>
            <a:xfrm>
              <a:off x="1634" y="6523"/>
              <a:ext cx="4224" cy="1284"/>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在确定组织的价值观和文化模式后，应通过有效的方法提高员工对这些理念的认同和接受程度。</a:t>
              </a:r>
              <a:endParaRPr lang="zh-CN" altLang="en-US" sz="1600" kern="0" dirty="0">
                <a:ln>
                  <a:noFill/>
                  <a:prstDash val="sysDot"/>
                </a:ln>
                <a:solidFill>
                  <a:schemeClr val="tx1">
                    <a:lumMod val="85000"/>
                    <a:lumOff val="15000"/>
                  </a:schemeClr>
                </a:solidFill>
                <a:latin typeface="+mn-ea"/>
                <a:sym typeface="+mn-ea"/>
              </a:endParaRPr>
            </a:p>
          </p:txBody>
        </p:sp>
      </p:grpSp>
      <p:grpSp>
        <p:nvGrpSpPr>
          <p:cNvPr id="21" name="组合 20"/>
          <p:cNvGrpSpPr/>
          <p:nvPr/>
        </p:nvGrpSpPr>
        <p:grpSpPr>
          <a:xfrm>
            <a:off x="7112635" y="1209040"/>
            <a:ext cx="2934335" cy="5160010"/>
            <a:chOff x="13160" y="1904"/>
            <a:chExt cx="4621" cy="8126"/>
          </a:xfrm>
        </p:grpSpPr>
        <p:grpSp>
          <p:nvGrpSpPr>
            <p:cNvPr id="19" name="组合 18"/>
            <p:cNvGrpSpPr/>
            <p:nvPr/>
          </p:nvGrpSpPr>
          <p:grpSpPr>
            <a:xfrm>
              <a:off x="13181" y="1904"/>
              <a:ext cx="4387" cy="1992"/>
              <a:chOff x="13181" y="1904"/>
              <a:chExt cx="4387" cy="1992"/>
            </a:xfrm>
          </p:grpSpPr>
          <p:sp>
            <p:nvSpPr>
              <p:cNvPr id="18" name="文本框 17"/>
              <p:cNvSpPr txBox="1"/>
              <p:nvPr>
                <p:custDataLst>
                  <p:tags r:id="rId10"/>
                </p:custDataLst>
              </p:nvPr>
            </p:nvSpPr>
            <p:spPr>
              <a:xfrm>
                <a:off x="13190" y="1904"/>
                <a:ext cx="3180" cy="582"/>
              </a:xfrm>
              <a:prstGeom prst="rect">
                <a:avLst/>
              </a:prstGeom>
              <a:noFill/>
            </p:spPr>
            <p:txBody>
              <a:bodyPr wrap="square" lIns="0" tIns="0" rIns="0" bIns="0" rtlCol="0" anchor="ctr" anchorCtr="0">
                <a:noAutofit/>
              </a:bodyPr>
              <a:lstStyle/>
              <a:p>
                <a:r>
                  <a:rPr lang="zh-CN" altLang="en-US" b="1" dirty="0">
                    <a:solidFill>
                      <a:schemeClr val="accent1"/>
                    </a:solidFill>
                  </a:rPr>
                  <a:t>提炼定格</a:t>
                </a:r>
                <a:endParaRPr lang="zh-CN" altLang="en-US" b="1" dirty="0">
                  <a:solidFill>
                    <a:schemeClr val="accent1"/>
                  </a:solidFill>
                </a:endParaRPr>
              </a:p>
            </p:txBody>
          </p:sp>
          <p:grpSp>
            <p:nvGrpSpPr>
              <p:cNvPr id="15" name="组合 14"/>
              <p:cNvGrpSpPr/>
              <p:nvPr/>
            </p:nvGrpSpPr>
            <p:grpSpPr>
              <a:xfrm>
                <a:off x="13181" y="1904"/>
                <a:ext cx="4387" cy="1992"/>
                <a:chOff x="13181" y="1904"/>
                <a:chExt cx="4387" cy="1992"/>
              </a:xfrm>
            </p:grpSpPr>
            <p:cxnSp>
              <p:nvCxnSpPr>
                <p:cNvPr id="28" name="直接连接符 27"/>
                <p:cNvCxnSpPr/>
                <p:nvPr>
                  <p:custDataLst>
                    <p:tags r:id="rId11"/>
                  </p:custDataLst>
                </p:nvPr>
              </p:nvCxnSpPr>
              <p:spPr>
                <a:xfrm>
                  <a:off x="13181" y="2582"/>
                  <a:ext cx="4280" cy="0"/>
                </a:xfrm>
                <a:prstGeom prst="line">
                  <a:avLst/>
                </a:prstGeom>
                <a:ln w="1270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custDataLst>
                    <p:tags r:id="rId12"/>
                  </p:custDataLst>
                </p:nvPr>
              </p:nvSpPr>
              <p:spPr>
                <a:xfrm>
                  <a:off x="16729" y="1904"/>
                  <a:ext cx="839" cy="582"/>
                </a:xfrm>
                <a:prstGeom prst="rect">
                  <a:avLst/>
                </a:prstGeom>
                <a:noFill/>
              </p:spPr>
              <p:txBody>
                <a:bodyPr wrap="none" rtlCol="0" anchor="ctr" anchorCtr="0">
                  <a:noAutofit/>
                </a:bodyPr>
                <a:lstStyle/>
                <a:p>
                  <a:pPr lvl="0" algn="r">
                    <a:buClrTx/>
                    <a:buSzTx/>
                    <a:buFontTx/>
                  </a:pPr>
                  <a:r>
                    <a:rPr lang="en-US" altLang="zh-CN" sz="2200" b="1" dirty="0">
                      <a:solidFill>
                        <a:schemeClr val="accent1"/>
                      </a:solidFill>
                      <a:sym typeface="+mn-ea"/>
                    </a:rPr>
                    <a:t>03</a:t>
                  </a:r>
                  <a:endParaRPr lang="en-US" altLang="zh-CN" sz="2200" b="1" dirty="0">
                    <a:solidFill>
                      <a:schemeClr val="accent1"/>
                    </a:solidFill>
                    <a:sym typeface="+mn-ea"/>
                  </a:endParaRPr>
                </a:p>
              </p:txBody>
            </p:sp>
            <p:sp>
              <p:nvSpPr>
                <p:cNvPr id="32" name="文本框 34"/>
                <p:cNvSpPr txBox="1"/>
                <p:nvPr>
                  <p:custDataLst>
                    <p:tags r:id="rId13"/>
                  </p:custDataLst>
                </p:nvPr>
              </p:nvSpPr>
              <p:spPr>
                <a:xfrm>
                  <a:off x="13202" y="2612"/>
                  <a:ext cx="4224" cy="1284"/>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组织价值观的形成是一个逐步积累的过程，涉及分析、归纳和精炼。</a:t>
                  </a:r>
                  <a:endParaRPr lang="zh-CN" altLang="en-US" sz="1600" kern="0" dirty="0">
                    <a:ln>
                      <a:noFill/>
                      <a:prstDash val="sysDot"/>
                    </a:ln>
                    <a:solidFill>
                      <a:schemeClr val="tx1">
                        <a:lumMod val="85000"/>
                        <a:lumOff val="15000"/>
                      </a:schemeClr>
                    </a:solidFill>
                    <a:latin typeface="+mn-ea"/>
                    <a:sym typeface="+mn-ea"/>
                  </a:endParaRPr>
                </a:p>
              </p:txBody>
            </p:sp>
          </p:grpSp>
        </p:grpSp>
        <p:grpSp>
          <p:nvGrpSpPr>
            <p:cNvPr id="20" name="组合 19"/>
            <p:cNvGrpSpPr/>
            <p:nvPr/>
          </p:nvGrpSpPr>
          <p:grpSpPr>
            <a:xfrm>
              <a:off x="13160" y="4340"/>
              <a:ext cx="4621" cy="5690"/>
              <a:chOff x="13160" y="4340"/>
              <a:chExt cx="4621" cy="5690"/>
            </a:xfrm>
          </p:grpSpPr>
          <p:grpSp>
            <p:nvGrpSpPr>
              <p:cNvPr id="5" name="组合 4"/>
              <p:cNvGrpSpPr/>
              <p:nvPr/>
            </p:nvGrpSpPr>
            <p:grpSpPr>
              <a:xfrm>
                <a:off x="13160" y="4340"/>
                <a:ext cx="4407" cy="2066"/>
                <a:chOff x="13160" y="4340"/>
                <a:chExt cx="4407" cy="2066"/>
              </a:xfrm>
            </p:grpSpPr>
            <p:sp>
              <p:nvSpPr>
                <p:cNvPr id="33" name="文本框 32"/>
                <p:cNvSpPr txBox="1"/>
                <p:nvPr>
                  <p:custDataLst>
                    <p:tags r:id="rId14"/>
                  </p:custDataLst>
                </p:nvPr>
              </p:nvSpPr>
              <p:spPr>
                <a:xfrm>
                  <a:off x="13160" y="4470"/>
                  <a:ext cx="3180" cy="582"/>
                </a:xfrm>
                <a:prstGeom prst="rect">
                  <a:avLst/>
                </a:prstGeom>
                <a:noFill/>
              </p:spPr>
              <p:txBody>
                <a:bodyPr wrap="square" lIns="0" tIns="0" rIns="0" bIns="0" rtlCol="0" anchor="ctr" anchorCtr="0">
                  <a:noAutofit/>
                </a:bodyPr>
                <a:lstStyle/>
                <a:p>
                  <a:r>
                    <a:rPr lang="zh-CN" altLang="en-US" b="1" dirty="0">
                      <a:solidFill>
                        <a:schemeClr val="accent2"/>
                      </a:solidFill>
                    </a:rPr>
                    <a:t> 巩固落实</a:t>
                  </a:r>
                  <a:endParaRPr lang="zh-CN" altLang="en-US" b="1" dirty="0">
                    <a:solidFill>
                      <a:schemeClr val="accent2"/>
                    </a:solidFill>
                  </a:endParaRPr>
                </a:p>
              </p:txBody>
            </p:sp>
            <p:cxnSp>
              <p:nvCxnSpPr>
                <p:cNvPr id="42" name="直接连接符 41"/>
                <p:cNvCxnSpPr/>
                <p:nvPr>
                  <p:custDataLst>
                    <p:tags r:id="rId15"/>
                  </p:custDataLst>
                </p:nvPr>
              </p:nvCxnSpPr>
              <p:spPr>
                <a:xfrm>
                  <a:off x="13181" y="5017"/>
                  <a:ext cx="4280" cy="0"/>
                </a:xfrm>
                <a:prstGeom prst="line">
                  <a:avLst/>
                </a:prstGeom>
                <a:ln w="1270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custDataLst>
                    <p:tags r:id="rId16"/>
                  </p:custDataLst>
                </p:nvPr>
              </p:nvSpPr>
              <p:spPr>
                <a:xfrm>
                  <a:off x="16729" y="4340"/>
                  <a:ext cx="839" cy="582"/>
                </a:xfrm>
                <a:prstGeom prst="rect">
                  <a:avLst/>
                </a:prstGeom>
                <a:noFill/>
              </p:spPr>
              <p:txBody>
                <a:bodyPr wrap="none" rtlCol="0" anchor="ctr" anchorCtr="0">
                  <a:noAutofit/>
                </a:bodyPr>
                <a:lstStyle/>
                <a:p>
                  <a:pPr lvl="0" algn="r">
                    <a:buClrTx/>
                    <a:buSzTx/>
                    <a:buFontTx/>
                  </a:pPr>
                  <a:r>
                    <a:rPr lang="en-US" altLang="zh-CN" sz="2200" b="1" dirty="0">
                      <a:solidFill>
                        <a:schemeClr val="accent2"/>
                      </a:solidFill>
                      <a:sym typeface="+mn-ea"/>
                    </a:rPr>
                    <a:t>04</a:t>
                  </a:r>
                  <a:endParaRPr lang="en-US" altLang="zh-CN" sz="2200" b="1" dirty="0">
                    <a:solidFill>
                      <a:schemeClr val="accent2"/>
                    </a:solidFill>
                    <a:sym typeface="+mn-ea"/>
                  </a:endParaRPr>
                </a:p>
              </p:txBody>
            </p:sp>
            <p:sp>
              <p:nvSpPr>
                <p:cNvPr id="44" name="文本框 34"/>
                <p:cNvSpPr txBox="1"/>
                <p:nvPr>
                  <p:custDataLst>
                    <p:tags r:id="rId17"/>
                  </p:custDataLst>
                </p:nvPr>
              </p:nvSpPr>
              <p:spPr>
                <a:xfrm>
                  <a:off x="13202" y="5122"/>
                  <a:ext cx="4224" cy="1284"/>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巩固和实施已经确定的组织文化，建立相应的制度保障。</a:t>
                  </a:r>
                  <a:endParaRPr lang="zh-CN" altLang="en-US" sz="1600" kern="0" dirty="0">
                    <a:ln>
                      <a:noFill/>
                      <a:prstDash val="sysDot"/>
                    </a:ln>
                    <a:solidFill>
                      <a:schemeClr val="tx1">
                        <a:lumMod val="85000"/>
                        <a:lumOff val="15000"/>
                      </a:schemeClr>
                    </a:solidFill>
                    <a:latin typeface="+mn-ea"/>
                    <a:sym typeface="+mn-ea"/>
                  </a:endParaRPr>
                </a:p>
              </p:txBody>
            </p:sp>
          </p:grpSp>
          <p:grpSp>
            <p:nvGrpSpPr>
              <p:cNvPr id="4" name="组合 3"/>
              <p:cNvGrpSpPr/>
              <p:nvPr/>
            </p:nvGrpSpPr>
            <p:grpSpPr>
              <a:xfrm>
                <a:off x="13160" y="6832"/>
                <a:ext cx="4621" cy="3198"/>
                <a:chOff x="13160" y="6832"/>
                <a:chExt cx="4621" cy="3198"/>
              </a:xfrm>
            </p:grpSpPr>
            <p:sp>
              <p:nvSpPr>
                <p:cNvPr id="45" name="文本框 44"/>
                <p:cNvSpPr txBox="1"/>
                <p:nvPr>
                  <p:custDataLst>
                    <p:tags r:id="rId18"/>
                  </p:custDataLst>
                </p:nvPr>
              </p:nvSpPr>
              <p:spPr>
                <a:xfrm>
                  <a:off x="13169" y="6832"/>
                  <a:ext cx="3180" cy="582"/>
                </a:xfrm>
                <a:prstGeom prst="rect">
                  <a:avLst/>
                </a:prstGeom>
                <a:noFill/>
              </p:spPr>
              <p:txBody>
                <a:bodyPr wrap="square" lIns="0" tIns="0" rIns="0" bIns="0" rtlCol="0" anchor="ctr" anchorCtr="0">
                  <a:noAutofit/>
                </a:bodyPr>
                <a:lstStyle/>
                <a:p>
                  <a:r>
                    <a:rPr lang="zh-CN" altLang="en-US" b="1" dirty="0">
                      <a:solidFill>
                        <a:schemeClr val="accent1"/>
                      </a:solidFill>
                    </a:rPr>
                    <a:t>持续发展</a:t>
                  </a:r>
                  <a:endParaRPr lang="zh-CN" altLang="en-US" b="1" dirty="0">
                    <a:solidFill>
                      <a:schemeClr val="accent1"/>
                    </a:solidFill>
                  </a:endParaRPr>
                </a:p>
              </p:txBody>
            </p:sp>
            <p:cxnSp>
              <p:nvCxnSpPr>
                <p:cNvPr id="46" name="直接连接符 45"/>
                <p:cNvCxnSpPr/>
                <p:nvPr>
                  <p:custDataLst>
                    <p:tags r:id="rId19"/>
                  </p:custDataLst>
                </p:nvPr>
              </p:nvCxnSpPr>
              <p:spPr>
                <a:xfrm>
                  <a:off x="13160" y="7509"/>
                  <a:ext cx="4280" cy="0"/>
                </a:xfrm>
                <a:prstGeom prst="line">
                  <a:avLst/>
                </a:prstGeom>
                <a:ln w="12700" cap="rnd">
                  <a:solidFill>
                    <a:schemeClr val="tx1">
                      <a:lumMod val="50000"/>
                      <a:lumOff val="50000"/>
                      <a:alpha val="50000"/>
                    </a:schemeClr>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custDataLst>
                    <p:tags r:id="rId20"/>
                  </p:custDataLst>
                </p:nvPr>
              </p:nvSpPr>
              <p:spPr>
                <a:xfrm>
                  <a:off x="16708" y="6832"/>
                  <a:ext cx="839" cy="582"/>
                </a:xfrm>
                <a:prstGeom prst="rect">
                  <a:avLst/>
                </a:prstGeom>
                <a:noFill/>
              </p:spPr>
              <p:txBody>
                <a:bodyPr wrap="none" rtlCol="0" anchor="ctr" anchorCtr="0">
                  <a:noAutofit/>
                </a:bodyPr>
                <a:lstStyle/>
                <a:p>
                  <a:pPr lvl="0" algn="r">
                    <a:buClrTx/>
                    <a:buSzTx/>
                    <a:buFontTx/>
                  </a:pPr>
                  <a:r>
                    <a:rPr lang="en-US" altLang="zh-CN" sz="2200" b="1" dirty="0">
                      <a:solidFill>
                        <a:schemeClr val="accent1"/>
                      </a:solidFill>
                      <a:sym typeface="+mn-ea"/>
                    </a:rPr>
                    <a:t>05</a:t>
                  </a:r>
                  <a:endParaRPr lang="en-US" altLang="zh-CN" sz="2200" b="1" dirty="0">
                    <a:solidFill>
                      <a:schemeClr val="accent1"/>
                    </a:solidFill>
                    <a:sym typeface="+mn-ea"/>
                  </a:endParaRPr>
                </a:p>
              </p:txBody>
            </p:sp>
            <p:sp>
              <p:nvSpPr>
                <p:cNvPr id="48" name="文本框 34"/>
                <p:cNvSpPr txBox="1"/>
                <p:nvPr>
                  <p:custDataLst>
                    <p:tags r:id="rId21"/>
                  </p:custDataLst>
                </p:nvPr>
              </p:nvSpPr>
              <p:spPr>
                <a:xfrm>
                  <a:off x="13237" y="7604"/>
                  <a:ext cx="4544" cy="2426"/>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组织文化是在特定的历史背景下形成的，当组织内外部环境发生变化时，组织须及时对组织文化进行充实、改进和发展。</a:t>
                  </a:r>
                  <a:endParaRPr lang="zh-CN" altLang="en-US" sz="1600" kern="0" dirty="0">
                    <a:ln>
                      <a:noFill/>
                      <a:prstDash val="sysDot"/>
                    </a:ln>
                    <a:solidFill>
                      <a:schemeClr val="tx1">
                        <a:lumMod val="85000"/>
                        <a:lumOff val="15000"/>
                      </a:schemeClr>
                    </a:solidFill>
                    <a:latin typeface="+mn-ea"/>
                    <a:sym typeface="+mn-ea"/>
                  </a:endParaRPr>
                </a:p>
              </p:txBody>
            </p:sp>
          </p:grpSp>
        </p:grpSp>
      </p:grpSp>
      <p:sp>
        <p:nvSpPr>
          <p:cNvPr id="2" name="平行四边形 1"/>
          <p:cNvSpPr/>
          <p:nvPr/>
        </p:nvSpPr>
        <p:spPr>
          <a:xfrm>
            <a:off x="4782820" y="2079625"/>
            <a:ext cx="979170" cy="3276600"/>
          </a:xfrm>
          <a:prstGeom prst="parallelogram">
            <a:avLst/>
          </a:prstGeom>
          <a:gradFill>
            <a:gsLst>
              <a:gs pos="50000">
                <a:schemeClr val="accent5"/>
              </a:gs>
              <a:gs pos="0">
                <a:schemeClr val="accent5">
                  <a:lumMod val="25000"/>
                  <a:lumOff val="75000"/>
                </a:schemeClr>
              </a:gs>
              <a:gs pos="100000">
                <a:schemeClr val="accent5">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平行四边形 2"/>
          <p:cNvSpPr/>
          <p:nvPr>
            <p:custDataLst>
              <p:tags r:id="rId22"/>
            </p:custDataLst>
          </p:nvPr>
        </p:nvSpPr>
        <p:spPr>
          <a:xfrm rot="10800000">
            <a:off x="5624195" y="1551940"/>
            <a:ext cx="979170" cy="3276600"/>
          </a:xfrm>
          <a:prstGeom prst="parallelogram">
            <a:avLst/>
          </a:prstGeom>
          <a:gradFill>
            <a:gsLst>
              <a:gs pos="50000">
                <a:schemeClr val="accent5"/>
              </a:gs>
              <a:gs pos="0">
                <a:schemeClr val="accent5">
                  <a:lumMod val="25000"/>
                  <a:lumOff val="75000"/>
                </a:schemeClr>
              </a:gs>
              <a:gs pos="100000">
                <a:schemeClr val="accent5">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23"/>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83223"/>
            <a:ext cx="37382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本章</a:t>
            </a:r>
            <a:r>
              <a:rPr kumimoji="0" lang="zh-CN" altLang="en-US" sz="2800" b="1" i="0" u="none" strike="noStrike" kern="0" cap="none" spc="0" normalizeH="0" baseline="0" noProof="0" dirty="0">
                <a:ln>
                  <a:noFill/>
                </a:ln>
                <a:solidFill>
                  <a:schemeClr val="accent1"/>
                </a:solidFill>
                <a:effectLst/>
                <a:uLnTx/>
                <a:uFillTx/>
                <a:cs typeface="+mn-ea"/>
                <a:sym typeface="+mn-lt"/>
              </a:rPr>
              <a:t>小结</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5" name="图片 4" descr="51miz-P1030818-WS739VEY-1920x2880"/>
          <p:cNvPicPr>
            <a:picLocks noChangeAspect="1"/>
          </p:cNvPicPr>
          <p:nvPr/>
        </p:nvPicPr>
        <p:blipFill>
          <a:blip r:embed="rId2"/>
          <a:stretch>
            <a:fillRect/>
          </a:stretch>
        </p:blipFill>
        <p:spPr>
          <a:xfrm>
            <a:off x="7439660" y="1046480"/>
            <a:ext cx="3556635" cy="5335270"/>
          </a:xfrm>
          <a:prstGeom prst="rect">
            <a:avLst/>
          </a:prstGeom>
        </p:spPr>
      </p:pic>
      <p:sp>
        <p:nvSpPr>
          <p:cNvPr id="24" name="矩形 23"/>
          <p:cNvSpPr/>
          <p:nvPr>
            <p:custDataLst>
              <p:tags r:id="rId3"/>
            </p:custDataLst>
          </p:nvPr>
        </p:nvSpPr>
        <p:spPr>
          <a:xfrm>
            <a:off x="2643505" y="2547620"/>
            <a:ext cx="3754120" cy="1511300"/>
          </a:xfrm>
          <a:prstGeom prst="rect">
            <a:avLst/>
          </a:prstGeom>
        </p:spPr>
        <p:txBody>
          <a:bodyPr wrap="square" lIns="0" tIns="0" rIns="0" bIns="0">
            <a:noAutofit/>
          </a:bodyPr>
          <a:p>
            <a:pPr algn="ctr">
              <a:lnSpc>
                <a:spcPct val="150000"/>
              </a:lnSpc>
              <a:spcBef>
                <a:spcPct val="0"/>
              </a:spcBef>
              <a:spcAft>
                <a:spcPct val="0"/>
              </a:spcAft>
            </a:pPr>
            <a:r>
              <a:rPr lang="en-US" sz="2000" b="1" dirty="0">
                <a:solidFill>
                  <a:srgbClr val="FF0000"/>
                </a:solidFill>
                <a:latin typeface="+mn-ea"/>
                <a:cs typeface="+mn-ea"/>
              </a:rPr>
              <a:t>1.</a:t>
            </a:r>
            <a:r>
              <a:rPr lang="zh-CN" sz="2000" b="1" dirty="0">
                <a:solidFill>
                  <a:srgbClr val="FF0000"/>
                </a:solidFill>
                <a:latin typeface="+mn-ea"/>
                <a:cs typeface="+mn-ea"/>
              </a:rPr>
              <a:t>请同学回顾本章学习的内容。</a:t>
            </a:r>
            <a:endParaRPr lang="zh-CN" sz="2000" b="1" dirty="0">
              <a:solidFill>
                <a:srgbClr val="FF0000"/>
              </a:solidFill>
              <a:latin typeface="+mn-ea"/>
              <a:cs typeface="+mn-ea"/>
            </a:endParaRPr>
          </a:p>
          <a:p>
            <a:pPr algn="ctr">
              <a:lnSpc>
                <a:spcPct val="150000"/>
              </a:lnSpc>
              <a:spcBef>
                <a:spcPct val="0"/>
              </a:spcBef>
              <a:spcAft>
                <a:spcPct val="0"/>
              </a:spcAft>
            </a:pPr>
            <a:endParaRPr lang="zh-CN" sz="2000" b="1" dirty="0">
              <a:solidFill>
                <a:srgbClr val="FF0000"/>
              </a:solidFill>
              <a:latin typeface="+mn-ea"/>
              <a:cs typeface="+mn-ea"/>
            </a:endParaRPr>
          </a:p>
          <a:p>
            <a:pPr algn="ctr">
              <a:lnSpc>
                <a:spcPct val="150000"/>
              </a:lnSpc>
              <a:spcBef>
                <a:spcPct val="0"/>
              </a:spcBef>
              <a:spcAft>
                <a:spcPct val="0"/>
              </a:spcAft>
            </a:pPr>
            <a:r>
              <a:rPr lang="en-US" sz="2000" b="1" dirty="0">
                <a:solidFill>
                  <a:srgbClr val="FF0000"/>
                </a:solidFill>
                <a:latin typeface="+mn-ea"/>
                <a:cs typeface="+mn-ea"/>
              </a:rPr>
              <a:t>2.</a:t>
            </a:r>
            <a:r>
              <a:rPr lang="zh-CN" altLang="en-US" sz="2000" b="1" dirty="0">
                <a:solidFill>
                  <a:srgbClr val="FF0000"/>
                </a:solidFill>
                <a:latin typeface="+mn-ea"/>
                <a:cs typeface="+mn-ea"/>
              </a:rPr>
              <a:t>请同学完成课后练习。</a:t>
            </a:r>
            <a:endParaRPr lang="zh-CN" altLang="en-US" sz="2000" b="1" dirty="0">
              <a:solidFill>
                <a:srgbClr val="FF0000"/>
              </a:solidFill>
              <a:latin typeface="+mn-ea"/>
              <a:cs typeface="+mn-ea"/>
            </a:endParaRPr>
          </a:p>
        </p:txBody>
      </p:sp>
      <p:sp>
        <p:nvSpPr>
          <p:cNvPr id="4" name="矩形 3"/>
          <p:cNvSpPr/>
          <p:nvPr/>
        </p:nvSpPr>
        <p:spPr>
          <a:xfrm>
            <a:off x="1771650" y="1966595"/>
            <a:ext cx="5330825" cy="3217545"/>
          </a:xfrm>
          <a:prstGeom prst="rect">
            <a:avLst/>
          </a:prstGeom>
          <a:noFill/>
          <a:ln>
            <a:solidFill>
              <a:srgbClr val="F1A96E"/>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4"/>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1889497" y="2075402"/>
            <a:ext cx="4141467" cy="820510"/>
            <a:chOff x="1064741" y="1843186"/>
            <a:chExt cx="3787283" cy="750378"/>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id-ID" b="1" dirty="0">
                  <a:solidFill>
                    <a:schemeClr val="lt1"/>
                  </a:solidFill>
                  <a:cs typeface="+mn-ea"/>
                  <a:sym typeface="+mn-lt"/>
                </a:rPr>
                <a:t>1</a:t>
              </a:r>
              <a:endParaRPr lang="id-ID" b="1" dirty="0">
                <a:solidFill>
                  <a:schemeClr val="lt1"/>
                </a:solidFill>
                <a:cs typeface="+mn-ea"/>
                <a:sym typeface="+mn-lt"/>
              </a:endParaRPr>
            </a:p>
          </p:txBody>
        </p:sp>
        <p:sp>
          <p:nvSpPr>
            <p:cNvPr id="11" name="TextBox 25"/>
            <p:cNvSpPr txBox="1"/>
            <p:nvPr>
              <p:custDataLst>
                <p:tags r:id="rId4"/>
              </p:custDataLst>
            </p:nvPr>
          </p:nvSpPr>
          <p:spPr>
            <a:xfrm>
              <a:off x="1816749" y="1940210"/>
              <a:ext cx="3035275" cy="502907"/>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组织框架</a:t>
              </a:r>
              <a:r>
                <a:rPr lang="zh-CN" altLang="en-US" sz="2000" b="1" cap="all" dirty="0">
                  <a:solidFill>
                    <a:srgbClr val="000000"/>
                  </a:solidFill>
                  <a:cs typeface="+mn-ea"/>
                  <a:sym typeface="+mn-lt"/>
                </a:rPr>
                <a:t>规划</a:t>
              </a:r>
              <a:endParaRPr lang="zh-CN" altLang="en-US" sz="2000" b="1" cap="all" dirty="0">
                <a:solidFill>
                  <a:srgbClr val="000000"/>
                </a:solidFill>
                <a:cs typeface="+mn-ea"/>
                <a:sym typeface="+mn-lt"/>
              </a:endParaRPr>
            </a:p>
          </p:txBody>
        </p:sp>
      </p:grpSp>
      <p:grpSp>
        <p:nvGrpSpPr>
          <p:cNvPr id="12" name="组合 26"/>
          <p:cNvGrpSpPr/>
          <p:nvPr>
            <p:custDataLst>
              <p:tags r:id="rId5"/>
            </p:custDataLst>
          </p:nvPr>
        </p:nvGrpSpPr>
        <p:grpSpPr>
          <a:xfrm>
            <a:off x="6469790" y="2050872"/>
            <a:ext cx="4142737" cy="820510"/>
            <a:chOff x="1064741" y="1843186"/>
            <a:chExt cx="3788444" cy="750378"/>
          </a:xfrm>
        </p:grpSpPr>
        <p:sp>
          <p:nvSpPr>
            <p:cNvPr id="13" name="Oval 68"/>
            <p:cNvSpPr>
              <a:spLocks noChangeArrowheads="1"/>
            </p:cNvSpPr>
            <p:nvPr>
              <p:custDataLst>
                <p:tags r:id="rId6"/>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14" name="Rectangle 2"/>
            <p:cNvSpPr/>
            <p:nvPr>
              <p:custDataLst>
                <p:tags r:id="rId7"/>
              </p:custDataLst>
            </p:nvPr>
          </p:nvSpPr>
          <p:spPr bwMode="auto">
            <a:xfrm>
              <a:off x="1215295" y="1891975"/>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2</a:t>
              </a:r>
              <a:endParaRPr lang="en-US" b="1" dirty="0">
                <a:solidFill>
                  <a:schemeClr val="dk1">
                    <a:lumMod val="75000"/>
                    <a:lumOff val="25000"/>
                  </a:schemeClr>
                </a:solidFill>
                <a:cs typeface="+mn-ea"/>
                <a:sym typeface="+mn-lt"/>
              </a:endParaRPr>
            </a:p>
          </p:txBody>
        </p:sp>
        <p:sp>
          <p:nvSpPr>
            <p:cNvPr id="17" name="TextBox 31"/>
            <p:cNvSpPr txBox="1"/>
            <p:nvPr>
              <p:custDataLst>
                <p:tags r:id="rId8"/>
              </p:custDataLst>
            </p:nvPr>
          </p:nvSpPr>
          <p:spPr>
            <a:xfrm>
              <a:off x="1817910" y="1962278"/>
              <a:ext cx="3035275" cy="502907"/>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制定组织</a:t>
              </a:r>
              <a:r>
                <a:rPr lang="zh-CN" altLang="en-US" sz="2000" b="1" cap="all" dirty="0">
                  <a:solidFill>
                    <a:srgbClr val="000000"/>
                  </a:solidFill>
                  <a:cs typeface="+mn-ea"/>
                  <a:sym typeface="+mn-lt"/>
                </a:rPr>
                <a:t>规章</a:t>
              </a:r>
              <a:endParaRPr lang="zh-CN" altLang="en-US" sz="2000" b="1" cap="all" dirty="0">
                <a:solidFill>
                  <a:srgbClr val="000000"/>
                </a:solidFill>
                <a:cs typeface="+mn-ea"/>
                <a:sym typeface="+mn-lt"/>
              </a:endParaRPr>
            </a:p>
          </p:txBody>
        </p:sp>
      </p:grpSp>
      <p:grpSp>
        <p:nvGrpSpPr>
          <p:cNvPr id="18" name="组合 32"/>
          <p:cNvGrpSpPr/>
          <p:nvPr>
            <p:custDataLst>
              <p:tags r:id="rId9"/>
            </p:custDataLst>
          </p:nvPr>
        </p:nvGrpSpPr>
        <p:grpSpPr>
          <a:xfrm>
            <a:off x="1957988" y="3341949"/>
            <a:ext cx="4141467" cy="820510"/>
            <a:chOff x="1064741" y="1843186"/>
            <a:chExt cx="3787283" cy="750378"/>
          </a:xfrm>
        </p:grpSpPr>
        <p:sp>
          <p:nvSpPr>
            <p:cNvPr id="19" name="Oval 68"/>
            <p:cNvSpPr>
              <a:spLocks noChangeArrowheads="1"/>
            </p:cNvSpPr>
            <p:nvPr>
              <p:custDataLst>
                <p:tags r:id="rId10"/>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11"/>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3</a:t>
              </a:r>
              <a:endParaRPr lang="en-US" b="1" dirty="0">
                <a:solidFill>
                  <a:schemeClr val="dk1">
                    <a:lumMod val="75000"/>
                    <a:lumOff val="25000"/>
                  </a:schemeClr>
                </a:solidFill>
                <a:cs typeface="+mn-ea"/>
                <a:sym typeface="+mn-lt"/>
              </a:endParaRPr>
            </a:p>
          </p:txBody>
        </p:sp>
        <p:sp>
          <p:nvSpPr>
            <p:cNvPr id="23" name="TextBox 37"/>
            <p:cNvSpPr txBox="1"/>
            <p:nvPr>
              <p:custDataLst>
                <p:tags r:id="rId12"/>
              </p:custDataLst>
            </p:nvPr>
          </p:nvSpPr>
          <p:spPr>
            <a:xfrm>
              <a:off x="1816749" y="1975634"/>
              <a:ext cx="3035275" cy="502907"/>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dirty="0">
                  <a:solidFill>
                    <a:srgbClr val="000000"/>
                  </a:solidFill>
                  <a:cs typeface="+mn-ea"/>
                  <a:sym typeface="+mn-lt"/>
                </a:rPr>
                <a:t>职权</a:t>
              </a:r>
              <a:r>
                <a:rPr lang="zh-CN" altLang="en-US" sz="2000" b="1" dirty="0">
                  <a:solidFill>
                    <a:srgbClr val="000000"/>
                  </a:solidFill>
                  <a:cs typeface="+mn-ea"/>
                  <a:sym typeface="+mn-lt"/>
                </a:rPr>
                <a:t>配置</a:t>
              </a:r>
              <a:endParaRPr lang="zh-CN" altLang="en-US" sz="2000" b="1" dirty="0">
                <a:solidFill>
                  <a:srgbClr val="000000"/>
                </a:solidFill>
                <a:cs typeface="+mn-ea"/>
                <a:sym typeface="+mn-lt"/>
              </a:endParaRPr>
            </a:p>
          </p:txBody>
        </p:sp>
      </p:grpSp>
      <p:grpSp>
        <p:nvGrpSpPr>
          <p:cNvPr id="24" name="组合 38"/>
          <p:cNvGrpSpPr/>
          <p:nvPr>
            <p:custDataLst>
              <p:tags r:id="rId13"/>
            </p:custDataLst>
          </p:nvPr>
        </p:nvGrpSpPr>
        <p:grpSpPr>
          <a:xfrm>
            <a:off x="6470970" y="3395523"/>
            <a:ext cx="4209412" cy="820510"/>
            <a:chOff x="1064741" y="1843186"/>
            <a:chExt cx="3849417" cy="750378"/>
          </a:xfrm>
        </p:grpSpPr>
        <p:sp>
          <p:nvSpPr>
            <p:cNvPr id="25" name="Oval 68"/>
            <p:cNvSpPr>
              <a:spLocks noChangeArrowheads="1"/>
            </p:cNvSpPr>
            <p:nvPr>
              <p:custDataLst>
                <p:tags r:id="rId14"/>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lt1"/>
                </a:solidFill>
                <a:cs typeface="+mn-ea"/>
                <a:sym typeface="+mn-lt"/>
              </a:endParaRPr>
            </a:p>
          </p:txBody>
        </p:sp>
        <p:sp>
          <p:nvSpPr>
            <p:cNvPr id="26" name="Rectangle 2"/>
            <p:cNvSpPr/>
            <p:nvPr>
              <p:custDataLst>
                <p:tags r:id="rId15"/>
              </p:custDataLst>
            </p:nvPr>
          </p:nvSpPr>
          <p:spPr bwMode="auto">
            <a:xfrm>
              <a:off x="1200777" y="1900583"/>
              <a:ext cx="479934" cy="641350"/>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4</a:t>
              </a:r>
              <a:endParaRPr lang="en-US" b="1" dirty="0">
                <a:solidFill>
                  <a:schemeClr val="lt1"/>
                </a:solidFill>
                <a:cs typeface="+mn-ea"/>
                <a:sym typeface="+mn-lt"/>
              </a:endParaRPr>
            </a:p>
          </p:txBody>
        </p:sp>
        <p:sp>
          <p:nvSpPr>
            <p:cNvPr id="29" name="TextBox 43"/>
            <p:cNvSpPr txBox="1"/>
            <p:nvPr>
              <p:custDataLst>
                <p:tags r:id="rId16"/>
              </p:custDataLst>
            </p:nvPr>
          </p:nvSpPr>
          <p:spPr>
            <a:xfrm>
              <a:off x="1878883" y="1926854"/>
              <a:ext cx="3035275" cy="502907"/>
            </a:xfrm>
            <a:prstGeom prst="rect">
              <a:avLst/>
            </a:prstGeom>
            <a:noFill/>
          </p:spPr>
          <p:txBody>
            <a:bodyPr wrap="square" lIns="243684" tIns="121843" rIns="243684" bIns="121843" rtlCol="0">
              <a:spAutoFit/>
            </a:bodyPr>
            <a:lstStyle/>
            <a:p>
              <a:pPr lvl="0">
                <a:spcBef>
                  <a:spcPct val="0"/>
                </a:spcBef>
                <a:buFont typeface="Arial" panose="020B0604020202020204" pitchFamily="34" charset="0"/>
                <a:defRPr/>
              </a:pPr>
              <a:r>
                <a:rPr lang="zh-CN" altLang="en-US" sz="2000" b="1" cap="all" dirty="0">
                  <a:solidFill>
                    <a:srgbClr val="000000"/>
                  </a:solidFill>
                  <a:cs typeface="+mn-ea"/>
                  <a:sym typeface="+mn-lt"/>
                </a:rPr>
                <a:t>人员配备与</a:t>
              </a:r>
              <a:r>
                <a:rPr lang="zh-CN" altLang="en-US" sz="2000" b="1" cap="all" dirty="0">
                  <a:solidFill>
                    <a:srgbClr val="000000"/>
                  </a:solidFill>
                  <a:cs typeface="+mn-ea"/>
                  <a:sym typeface="+mn-lt"/>
                </a:rPr>
                <a:t>管理</a:t>
              </a:r>
              <a:endParaRPr lang="zh-CN" altLang="en-US" sz="2000" b="1" cap="all" dirty="0">
                <a:solidFill>
                  <a:srgbClr val="000000"/>
                </a:solidFill>
                <a:cs typeface="+mn-ea"/>
                <a:sym typeface="+mn-lt"/>
              </a:endParaRPr>
            </a:p>
          </p:txBody>
        </p:sp>
      </p:grpSp>
      <p:grpSp>
        <p:nvGrpSpPr>
          <p:cNvPr id="30" name="组合 44"/>
          <p:cNvGrpSpPr/>
          <p:nvPr>
            <p:custDataLst>
              <p:tags r:id="rId17"/>
            </p:custDataLst>
          </p:nvPr>
        </p:nvGrpSpPr>
        <p:grpSpPr>
          <a:xfrm>
            <a:off x="1957988" y="4752249"/>
            <a:ext cx="4141467" cy="820510"/>
            <a:chOff x="1064741" y="1843186"/>
            <a:chExt cx="3787283" cy="750378"/>
          </a:xfrm>
        </p:grpSpPr>
        <p:sp>
          <p:nvSpPr>
            <p:cNvPr id="31" name="Oval 68"/>
            <p:cNvSpPr>
              <a:spLocks noChangeArrowheads="1"/>
            </p:cNvSpPr>
            <p:nvPr>
              <p:custDataLst>
                <p:tags r:id="rId18"/>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2" name="Rectangle 2"/>
            <p:cNvSpPr/>
            <p:nvPr>
              <p:custDataLst>
                <p:tags r:id="rId19"/>
              </p:custDataLst>
            </p:nvPr>
          </p:nvSpPr>
          <p:spPr bwMode="auto">
            <a:xfrm>
              <a:off x="1200777" y="189479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5</a:t>
              </a:r>
              <a:endParaRPr lang="en-US" b="1" dirty="0">
                <a:solidFill>
                  <a:schemeClr val="lt1"/>
                </a:solidFill>
                <a:cs typeface="+mn-ea"/>
                <a:sym typeface="+mn-lt"/>
              </a:endParaRPr>
            </a:p>
          </p:txBody>
        </p:sp>
        <p:sp>
          <p:nvSpPr>
            <p:cNvPr id="35" name="TextBox 49"/>
            <p:cNvSpPr txBox="1"/>
            <p:nvPr>
              <p:custDataLst>
                <p:tags r:id="rId20"/>
              </p:custDataLst>
            </p:nvPr>
          </p:nvSpPr>
          <p:spPr>
            <a:xfrm>
              <a:off x="1816749" y="2033126"/>
              <a:ext cx="3035275" cy="502907"/>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组织</a:t>
              </a:r>
              <a:r>
                <a:rPr lang="zh-CN" altLang="en-US" sz="2000" b="1" cap="all" dirty="0">
                  <a:solidFill>
                    <a:srgbClr val="000000"/>
                  </a:solidFill>
                  <a:cs typeface="+mn-ea"/>
                  <a:sym typeface="+mn-lt"/>
                </a:rPr>
                <a:t>变革</a:t>
              </a:r>
              <a:endParaRPr lang="zh-CN" altLang="en-US" sz="2000" b="1" cap="all" dirty="0">
                <a:solidFill>
                  <a:srgbClr val="000000"/>
                </a:solidFill>
                <a:cs typeface="+mn-ea"/>
                <a:sym typeface="+mn-lt"/>
              </a:endParaRPr>
            </a:p>
          </p:txBody>
        </p:sp>
      </p:grpSp>
      <p:grpSp>
        <p:nvGrpSpPr>
          <p:cNvPr id="36" name="组合 50"/>
          <p:cNvGrpSpPr/>
          <p:nvPr>
            <p:custDataLst>
              <p:tags r:id="rId21"/>
            </p:custDataLst>
          </p:nvPr>
        </p:nvGrpSpPr>
        <p:grpSpPr>
          <a:xfrm>
            <a:off x="6470970" y="4734068"/>
            <a:ext cx="4209412" cy="820510"/>
            <a:chOff x="1064741" y="1843186"/>
            <a:chExt cx="3849417" cy="750378"/>
          </a:xfrm>
        </p:grpSpPr>
        <p:sp>
          <p:nvSpPr>
            <p:cNvPr id="37" name="Oval 68"/>
            <p:cNvSpPr>
              <a:spLocks noChangeArrowheads="1"/>
            </p:cNvSpPr>
            <p:nvPr>
              <p:custDataLst>
                <p:tags r:id="rId22"/>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8" name="Rectangle 2"/>
            <p:cNvSpPr/>
            <p:nvPr>
              <p:custDataLst>
                <p:tags r:id="rId23"/>
              </p:custDataLst>
            </p:nvPr>
          </p:nvSpPr>
          <p:spPr bwMode="auto">
            <a:xfrm>
              <a:off x="1203747" y="189601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6</a:t>
              </a:r>
              <a:endParaRPr lang="en-US" b="1" dirty="0">
                <a:solidFill>
                  <a:schemeClr val="dk1">
                    <a:lumMod val="75000"/>
                    <a:lumOff val="25000"/>
                  </a:schemeClr>
                </a:solidFill>
                <a:cs typeface="+mn-ea"/>
                <a:sym typeface="+mn-lt"/>
              </a:endParaRPr>
            </a:p>
          </p:txBody>
        </p:sp>
        <p:sp>
          <p:nvSpPr>
            <p:cNvPr id="41" name="TextBox 55"/>
            <p:cNvSpPr txBox="1"/>
            <p:nvPr>
              <p:custDataLst>
                <p:tags r:id="rId24"/>
              </p:custDataLst>
            </p:nvPr>
          </p:nvSpPr>
          <p:spPr>
            <a:xfrm>
              <a:off x="1878883" y="1966924"/>
              <a:ext cx="3035275" cy="502907"/>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组织文化建设</a:t>
              </a:r>
              <a:endParaRPr lang="zh-CN" altLang="en-US" sz="2000" b="1" dirty="0">
                <a:solidFill>
                  <a:schemeClr val="dk1">
                    <a:lumMod val="75000"/>
                    <a:lumOff val="25000"/>
                  </a:schemeClr>
                </a:solidFill>
                <a:cs typeface="+mn-ea"/>
                <a:sym typeface="+mn-lt"/>
              </a:endParaRPr>
            </a:p>
          </p:txBody>
        </p:sp>
      </p:grpSp>
      <p:sp>
        <p:nvSpPr>
          <p:cNvPr id="3" name="01"/>
          <p:cNvSpPr>
            <a:spLocks noChangeAspect="1"/>
          </p:cNvSpPr>
          <p:nvPr>
            <p:custDataLst>
              <p:tags r:id="rId2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a:t>
            </a:r>
            <a:r>
              <a:rPr kumimoji="0" lang="zh-CN" altLang="en-US" sz="2800" b="1" i="0" u="none" strike="noStrike" kern="0" cap="none" spc="0" normalizeH="0" baseline="0" noProof="0" dirty="0">
                <a:ln>
                  <a:noFill/>
                </a:ln>
                <a:solidFill>
                  <a:schemeClr val="accent1"/>
                </a:solidFill>
                <a:effectLst/>
                <a:uLnTx/>
                <a:uFillTx/>
                <a:cs typeface="+mn-ea"/>
                <a:sym typeface="+mn-lt"/>
              </a:rPr>
              <a:t>职能</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3"/>
          <p:cNvSpPr txBox="1"/>
          <p:nvPr/>
        </p:nvSpPr>
        <p:spPr>
          <a:xfrm>
            <a:off x="2384425" y="2767965"/>
            <a:ext cx="7423785" cy="151511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kern="0" noProof="0" dirty="0">
                <a:ln>
                  <a:noFill/>
                </a:ln>
                <a:solidFill>
                  <a:schemeClr val="accent6">
                    <a:lumMod val="75000"/>
                  </a:schemeClr>
                </a:solidFill>
                <a:effectLst/>
                <a:uLnTx/>
                <a:uFillTx/>
                <a:cs typeface="+mn-ea"/>
                <a:sym typeface="+mn-lt"/>
              </a:rPr>
              <a:t>组</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织</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结</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构</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设</a:t>
            </a:r>
            <a:r>
              <a:rPr lang="en-US" altLang="zh-CN" sz="6600" kern="0" noProof="0" dirty="0">
                <a:ln>
                  <a:noFill/>
                </a:ln>
                <a:solidFill>
                  <a:schemeClr val="accent6">
                    <a:lumMod val="75000"/>
                  </a:schemeClr>
                </a:solidFill>
                <a:effectLst/>
                <a:uLnTx/>
                <a:uFillTx/>
                <a:cs typeface="+mn-ea"/>
                <a:sym typeface="+mn-lt"/>
              </a:rPr>
              <a:t> </a:t>
            </a:r>
            <a:r>
              <a:rPr lang="zh-CN" altLang="en-US" sz="6600" kern="0" noProof="0" dirty="0">
                <a:ln>
                  <a:noFill/>
                </a:ln>
                <a:solidFill>
                  <a:schemeClr val="accent6">
                    <a:lumMod val="75000"/>
                  </a:schemeClr>
                </a:solidFill>
                <a:effectLst/>
                <a:uLnTx/>
                <a:uFillTx/>
                <a:cs typeface="+mn-ea"/>
                <a:sym typeface="+mn-lt"/>
              </a:rPr>
              <a:t>计</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5086966" y="2041848"/>
            <a:ext cx="1554480" cy="645160"/>
          </a:xfrm>
          <a:prstGeom prst="rect">
            <a:avLst/>
          </a:prstGeom>
        </p:spPr>
        <p:txBody>
          <a:bodyPr wrap="none">
            <a:spAutoFit/>
          </a:bodyPr>
          <a:lstStyle/>
          <a:p>
            <a:r>
              <a:rPr lang="zh-CN" altLang="en-US" sz="3600" dirty="0">
                <a:solidFill>
                  <a:srgbClr val="000000"/>
                </a:solidFill>
                <a:cs typeface="+mn-ea"/>
                <a:sym typeface="+mn-lt"/>
              </a:rPr>
              <a:t>第二</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cxnSp>
        <p:nvCxnSpPr>
          <p:cNvPr id="6" name="直接连接符 5"/>
          <p:cNvCxnSpPr/>
          <p:nvPr>
            <p:custDataLst>
              <p:tags r:id="rId2"/>
            </p:custDataLst>
          </p:nvPr>
        </p:nvCxnSpPr>
        <p:spPr>
          <a:xfrm>
            <a:off x="6999102" y="1685440"/>
            <a:ext cx="3855085" cy="20320"/>
          </a:xfrm>
          <a:prstGeom prst="line">
            <a:avLst/>
          </a:prstGeom>
          <a:ln w="19050" cap="rnd">
            <a:solidFill>
              <a:schemeClr val="accent6">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6998970" y="2116455"/>
            <a:ext cx="4037965" cy="2748280"/>
          </a:xfrm>
          <a:prstGeom prst="rect">
            <a:avLst/>
          </a:prstGeom>
          <a:noFill/>
        </p:spPr>
        <p:txBody>
          <a:bodyPr wrap="square" rtlCol="0" anchor="t">
            <a:noAutofit/>
          </a:bodyPr>
          <a:lstStyle/>
          <a:p>
            <a:pPr indent="508000" fontAlgn="auto">
              <a:lnSpc>
                <a:spcPct val="150000"/>
              </a:lnSpc>
              <a:spcBef>
                <a:spcPct val="0"/>
              </a:spcBef>
              <a:buFont typeface="Arial" panose="020B0604020202020204" pitchFamily="34" charset="0"/>
              <a:defRPr/>
              <a:extLst>
                <a:ext uri="{35155182-B16C-46BC-9424-99874614C6A1}">
                  <wpsdc:indentchars xmlns:wpsdc="http://www.wps.cn/officeDocument/2017/drawingmlCustomData" val="200" checksum="282533468"/>
                </a:ext>
              </a:extLst>
            </a:pPr>
            <a:r>
              <a:rPr lang="zh-CN" altLang="en-US" sz="2000" b="1" cap="all" dirty="0">
                <a:solidFill>
                  <a:srgbClr val="000000"/>
                </a:solidFill>
                <a:cs typeface="+mn-ea"/>
                <a:sym typeface="+mn-lt"/>
              </a:rPr>
              <a:t>组织结构指组织内部各级各类职务的权责范围、联系方式和分工协作的整体框架，是组织能够保持有效运行、完成经营管理任务的体制基础。</a:t>
            </a:r>
            <a:endParaRPr lang="zh-CN" altLang="en-US" sz="2000" b="1" cap="all" dirty="0">
              <a:solidFill>
                <a:srgbClr val="000000"/>
              </a:solidFill>
              <a:cs typeface="+mn-ea"/>
              <a:sym typeface="+mn-lt"/>
            </a:endParaRPr>
          </a:p>
        </p:txBody>
      </p:sp>
      <p:sp>
        <p:nvSpPr>
          <p:cNvPr id="2" name="íSľïḑe"/>
          <p:cNvSpPr txBox="1"/>
          <p:nvPr/>
        </p:nvSpPr>
        <p:spPr>
          <a:xfrm>
            <a:off x="1044575" y="383223"/>
            <a:ext cx="38017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组织结构的</a:t>
            </a:r>
            <a:r>
              <a:rPr kumimoji="0" lang="zh-CN" altLang="en-US" sz="2800" b="1" i="0" u="none" strike="noStrike" kern="0" cap="none" spc="0" normalizeH="0" baseline="0" noProof="0" dirty="0">
                <a:ln>
                  <a:noFill/>
                </a:ln>
                <a:solidFill>
                  <a:schemeClr val="accent1"/>
                </a:solidFill>
                <a:effectLst/>
                <a:uLnTx/>
                <a:uFillTx/>
                <a:cs typeface="+mn-ea"/>
                <a:sym typeface="+mn-lt"/>
              </a:rPr>
              <a:t>概述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3" name="图片 2" descr="51miz-P212524-50E20082-3840x2883"/>
          <p:cNvPicPr>
            <a:picLocks noChangeAspect="1"/>
          </p:cNvPicPr>
          <p:nvPr/>
        </p:nvPicPr>
        <p:blipFill>
          <a:blip r:embed="rId3"/>
          <a:stretch>
            <a:fillRect/>
          </a:stretch>
        </p:blipFill>
        <p:spPr>
          <a:xfrm>
            <a:off x="907415" y="1621155"/>
            <a:ext cx="5319395" cy="399415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par>
                                <p:cTn id="12" presetID="16" presetClass="entr" presetSubtype="42"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outHorizontal)">
                                      <p:cBhvr>
                                        <p:cTn id="14" dur="500"/>
                                        <p:tgtEl>
                                          <p:spTgt spid="2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8" grpId="0"/>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îSľîḋè"/>
          <p:cNvSpPr/>
          <p:nvPr>
            <p:custDataLst>
              <p:tags r:id="rId1"/>
            </p:custDataLst>
          </p:nvPr>
        </p:nvSpPr>
        <p:spPr>
          <a:xfrm>
            <a:off x="5782945" y="2329180"/>
            <a:ext cx="1506855" cy="150685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sp>
        <p:nvSpPr>
          <p:cNvPr id="21" name="i$ľîďé"/>
          <p:cNvSpPr/>
          <p:nvPr>
            <p:custDataLst>
              <p:tags r:id="rId2"/>
            </p:custDataLst>
          </p:nvPr>
        </p:nvSpPr>
        <p:spPr>
          <a:xfrm>
            <a:off x="4899025" y="3091180"/>
            <a:ext cx="1264920" cy="1264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2" name="ïslîḋe"/>
          <p:cNvSpPr/>
          <p:nvPr>
            <p:custDataLst>
              <p:tags r:id="rId3"/>
            </p:custDataLst>
          </p:nvPr>
        </p:nvSpPr>
        <p:spPr>
          <a:xfrm>
            <a:off x="7306310" y="1833880"/>
            <a:ext cx="494665" cy="49466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1</a:t>
            </a:r>
            <a:endParaRPr lang="en-US" altLang="zh-CN" b="1" dirty="0">
              <a:solidFill>
                <a:schemeClr val="lt1"/>
              </a:solidFill>
              <a:cs typeface="+mn-ea"/>
              <a:sym typeface="+mn-lt"/>
            </a:endParaRPr>
          </a:p>
        </p:txBody>
      </p:sp>
      <p:sp>
        <p:nvSpPr>
          <p:cNvPr id="23" name="ïsļíďé"/>
          <p:cNvSpPr/>
          <p:nvPr>
            <p:custDataLst>
              <p:tags r:id="rId4"/>
            </p:custDataLst>
          </p:nvPr>
        </p:nvSpPr>
        <p:spPr>
          <a:xfrm>
            <a:off x="4391025" y="2609850"/>
            <a:ext cx="494665" cy="494665"/>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2</a:t>
            </a:r>
            <a:endParaRPr lang="en-US" altLang="zh-CN" b="1" dirty="0">
              <a:solidFill>
                <a:schemeClr val="lt1"/>
              </a:solidFill>
              <a:cs typeface="+mn-ea"/>
              <a:sym typeface="+mn-lt"/>
            </a:endParaRPr>
          </a:p>
        </p:txBody>
      </p:sp>
      <p:sp>
        <p:nvSpPr>
          <p:cNvPr id="24" name="îsḷïďè"/>
          <p:cNvSpPr/>
          <p:nvPr>
            <p:custDataLst>
              <p:tags r:id="rId5"/>
            </p:custDataLst>
          </p:nvPr>
        </p:nvSpPr>
        <p:spPr>
          <a:xfrm>
            <a:off x="7099300" y="2176780"/>
            <a:ext cx="345440" cy="35814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5" name="íṩḻîdè"/>
          <p:cNvSpPr/>
          <p:nvPr>
            <p:custDataLst>
              <p:tags r:id="rId6"/>
            </p:custDataLst>
          </p:nvPr>
        </p:nvSpPr>
        <p:spPr>
          <a:xfrm>
            <a:off x="6219190" y="3882390"/>
            <a:ext cx="1070610" cy="107061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6" name="iṩlîḋè"/>
          <p:cNvSpPr/>
          <p:nvPr>
            <p:custDataLst>
              <p:tags r:id="rId7"/>
            </p:custDataLst>
          </p:nvPr>
        </p:nvSpPr>
        <p:spPr>
          <a:xfrm>
            <a:off x="5716270" y="4940300"/>
            <a:ext cx="502920" cy="502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3</a:t>
            </a:r>
            <a:endParaRPr lang="en-US" altLang="zh-CN" b="1" dirty="0">
              <a:solidFill>
                <a:schemeClr val="lt1"/>
              </a:solidFill>
              <a:cs typeface="+mn-ea"/>
              <a:sym typeface="+mn-lt"/>
            </a:endParaRPr>
          </a:p>
        </p:txBody>
      </p:sp>
      <p:sp>
        <p:nvSpPr>
          <p:cNvPr id="27" name="îSḷiḑè"/>
          <p:cNvSpPr/>
          <p:nvPr>
            <p:custDataLst>
              <p:tags r:id="rId8"/>
            </p:custDataLst>
          </p:nvPr>
        </p:nvSpPr>
        <p:spPr>
          <a:xfrm flipH="1" flipV="1">
            <a:off x="6144895" y="4829175"/>
            <a:ext cx="186690" cy="193675"/>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8" name="islíḋe"/>
          <p:cNvSpPr/>
          <p:nvPr>
            <p:custDataLst>
              <p:tags r:id="rId9"/>
            </p:custDataLst>
          </p:nvPr>
        </p:nvSpPr>
        <p:spPr>
          <a:xfrm flipH="1">
            <a:off x="4782185" y="2972435"/>
            <a:ext cx="262890" cy="27305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cxnSp>
        <p:nvCxnSpPr>
          <p:cNvPr id="9" name="直接连接符 8"/>
          <p:cNvCxnSpPr/>
          <p:nvPr/>
        </p:nvCxnSpPr>
        <p:spPr>
          <a:xfrm>
            <a:off x="7896000" y="2328931"/>
            <a:ext cx="3624488" cy="0"/>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0"/>
            </p:custDataLst>
          </p:nvPr>
        </p:nvCxnSpPr>
        <p:spPr>
          <a:xfrm>
            <a:off x="669925" y="3104431"/>
            <a:ext cx="3625215"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1"/>
            </p:custDataLst>
          </p:nvPr>
        </p:nvCxnSpPr>
        <p:spPr>
          <a:xfrm>
            <a:off x="6331458" y="5390201"/>
            <a:ext cx="5189030"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liḋé"/>
          <p:cNvSpPr txBox="1"/>
          <p:nvPr/>
        </p:nvSpPr>
        <p:spPr>
          <a:xfrm>
            <a:off x="5531485" y="2457450"/>
            <a:ext cx="2237105" cy="934720"/>
          </a:xfrm>
          <a:prstGeom prst="rect">
            <a:avLst/>
          </a:prstGeom>
          <a:noFill/>
          <a:ln>
            <a:noFill/>
          </a:ln>
        </p:spPr>
        <p:txBody>
          <a:bodyPr wrap="none" lIns="91440" tIns="45720" rIns="91440" bIns="45720" anchor="ctr" anchorCtr="0">
            <a:normAutofit/>
          </a:bodyPr>
          <a:lstStyle/>
          <a:p>
            <a:pPr lvl="0" algn="ctr">
              <a:defRPr/>
            </a:pPr>
            <a:r>
              <a:rPr lang="zh-CN" altLang="en-US" sz="2000" b="1" cap="all" dirty="0">
                <a:solidFill>
                  <a:srgbClr val="000000"/>
                </a:solidFill>
                <a:cs typeface="+mn-ea"/>
                <a:sym typeface="+mn-lt"/>
              </a:rPr>
              <a:t>职务设计</a:t>
            </a:r>
            <a:endParaRPr lang="zh-CN" altLang="en-US" sz="2000" b="1" cap="all" dirty="0">
              <a:solidFill>
                <a:srgbClr val="000000"/>
              </a:solidFill>
              <a:cs typeface="+mn-ea"/>
              <a:sym typeface="+mn-lt"/>
            </a:endParaRPr>
          </a:p>
          <a:p>
            <a:pPr lvl="0" algn="ctr">
              <a:defRPr/>
            </a:pPr>
            <a:r>
              <a:rPr lang="zh-CN" altLang="en-US" sz="2000" b="1" cap="all" dirty="0">
                <a:solidFill>
                  <a:srgbClr val="000000"/>
                </a:solidFill>
                <a:cs typeface="+mn-ea"/>
                <a:sym typeface="+mn-lt"/>
              </a:rPr>
              <a:t>与分析</a:t>
            </a:r>
            <a:endParaRPr lang="zh-CN" altLang="en-US" sz="2000" b="1" cap="all" dirty="0">
              <a:solidFill>
                <a:srgbClr val="000000"/>
              </a:solidFill>
              <a:cs typeface="+mn-ea"/>
              <a:sym typeface="+mn-lt"/>
            </a:endParaRPr>
          </a:p>
        </p:txBody>
      </p:sp>
      <p:sp>
        <p:nvSpPr>
          <p:cNvPr id="13" name="î$ḻïḑê"/>
          <p:cNvSpPr txBox="1"/>
          <p:nvPr/>
        </p:nvSpPr>
        <p:spPr>
          <a:xfrm>
            <a:off x="7818120" y="2329180"/>
            <a:ext cx="3702685" cy="2315210"/>
          </a:xfrm>
          <a:prstGeom prst="rect">
            <a:avLst/>
          </a:prstGeom>
          <a:noFill/>
          <a:ln>
            <a:noFill/>
          </a:ln>
        </p:spPr>
        <p:txBody>
          <a:bodyPr lIns="91440" tIns="45720" rIns="91440" bIns="45720" anchor="t" anchorCtr="0">
            <a:noAutofit/>
          </a:bodyPr>
          <a:lstStyle/>
          <a:p>
            <a:pPr lvl="0" indent="406400" algn="just">
              <a:lnSpc>
                <a:spcPct val="130000"/>
              </a:lnSpc>
              <a:buClrTx/>
              <a:buSzTx/>
              <a:buFontTx/>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是组织结构设计的最基础工作</a:t>
            </a:r>
            <a:r>
              <a:rPr lang="zh-CN" altLang="en-US" sz="1600" dirty="0">
                <a:solidFill>
                  <a:srgbClr val="000000"/>
                </a:solidFill>
                <a:cs typeface="+mn-ea"/>
                <a:sym typeface="+mn-lt"/>
              </a:rPr>
              <a:t>，</a:t>
            </a:r>
            <a:r>
              <a:rPr lang="zh-CN" altLang="en-US" sz="1600" dirty="0">
                <a:solidFill>
                  <a:srgbClr val="000000"/>
                </a:solidFill>
                <a:cs typeface="+mn-ea"/>
                <a:sym typeface="+mn-lt"/>
              </a:rPr>
              <a:t>是在目标活动逐步分解的基础上，设计和确定组织内从事具体管理工作所需的职务类别和数量，分析担任每个职务的人员应负的责任和应具备的素质要求</a:t>
            </a:r>
            <a:r>
              <a:rPr lang="zh-CN" altLang="en-US" sz="1600" dirty="0">
                <a:solidFill>
                  <a:srgbClr val="000000"/>
                </a:solidFill>
                <a:cs typeface="+mn-ea"/>
                <a:sym typeface="+mn-lt"/>
              </a:rPr>
              <a:t>。</a:t>
            </a:r>
            <a:endParaRPr lang="zh-CN" altLang="en-US" sz="1600" dirty="0">
              <a:solidFill>
                <a:srgbClr val="000000"/>
              </a:solidFill>
              <a:cs typeface="+mn-ea"/>
              <a:sym typeface="+mn-lt"/>
            </a:endParaRPr>
          </a:p>
        </p:txBody>
      </p:sp>
      <p:sp>
        <p:nvSpPr>
          <p:cNvPr id="14" name="ïśḻiďê"/>
          <p:cNvSpPr txBox="1"/>
          <p:nvPr/>
        </p:nvSpPr>
        <p:spPr>
          <a:xfrm>
            <a:off x="6036310" y="4135755"/>
            <a:ext cx="1436370" cy="751840"/>
          </a:xfrm>
          <a:prstGeom prst="rect">
            <a:avLst/>
          </a:prstGeom>
          <a:noFill/>
          <a:ln>
            <a:noFill/>
          </a:ln>
        </p:spPr>
        <p:txBody>
          <a:bodyPr wrap="none" lIns="91440" tIns="45720" rIns="91440" bIns="45720" anchor="ctr" anchorCtr="0">
            <a:normAutofit/>
          </a:bodyPr>
          <a:lstStyle/>
          <a:p>
            <a:pPr lvl="0" algn="ctr">
              <a:defRPr/>
            </a:pPr>
            <a:r>
              <a:rPr lang="zh-CN" altLang="en-US" sz="2000" b="1" cap="all" dirty="0">
                <a:solidFill>
                  <a:srgbClr val="000000"/>
                </a:solidFill>
                <a:cs typeface="+mn-ea"/>
                <a:sym typeface="+mn-lt"/>
              </a:rPr>
              <a:t>结构的</a:t>
            </a:r>
            <a:endParaRPr lang="zh-CN" altLang="en-US" sz="2000" b="1" cap="all" dirty="0">
              <a:solidFill>
                <a:srgbClr val="000000"/>
              </a:solidFill>
              <a:cs typeface="+mn-ea"/>
              <a:sym typeface="+mn-lt"/>
            </a:endParaRPr>
          </a:p>
          <a:p>
            <a:pPr lvl="0" algn="ctr">
              <a:defRPr/>
            </a:pPr>
            <a:r>
              <a:rPr lang="zh-CN" altLang="en-US" sz="2000" b="1" cap="all" dirty="0">
                <a:solidFill>
                  <a:srgbClr val="000000"/>
                </a:solidFill>
                <a:cs typeface="+mn-ea"/>
                <a:sym typeface="+mn-lt"/>
              </a:rPr>
              <a:t>形成</a:t>
            </a:r>
            <a:endParaRPr lang="zh-CN" altLang="en-US" sz="2000" b="1" cap="all" dirty="0">
              <a:solidFill>
                <a:srgbClr val="000000"/>
              </a:solidFill>
              <a:cs typeface="+mn-ea"/>
              <a:sym typeface="+mn-lt"/>
            </a:endParaRPr>
          </a:p>
        </p:txBody>
      </p:sp>
      <p:sp>
        <p:nvSpPr>
          <p:cNvPr id="15" name="ïṩľîďê"/>
          <p:cNvSpPr txBox="1"/>
          <p:nvPr/>
        </p:nvSpPr>
        <p:spPr>
          <a:xfrm>
            <a:off x="5615305" y="5443220"/>
            <a:ext cx="6104890" cy="1162685"/>
          </a:xfrm>
          <a:prstGeom prst="rect">
            <a:avLst/>
          </a:prstGeom>
          <a:noFill/>
          <a:ln>
            <a:noFill/>
          </a:ln>
        </p:spPr>
        <p:txBody>
          <a:bodyPr lIns="91440" tIns="45720" rIns="91440" bIns="45720" anchor="t" anchorCtr="0">
            <a:noAutofit/>
          </a:bodyPr>
          <a:lstStyle/>
          <a:p>
            <a:pPr lvl="0" indent="406400" algn="just">
              <a:lnSpc>
                <a:spcPct val="130000"/>
              </a:lnSpc>
              <a:buClrTx/>
              <a:buSzTx/>
              <a:buFontTx/>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根据组织内外能够获取的现有人力资源，对初步设计的部门和职务进行调整，平衡各部门、各职务的工作量，以使组织机构合理。</a:t>
            </a:r>
            <a:endParaRPr lang="zh-CN" altLang="en-US" sz="1600" dirty="0">
              <a:solidFill>
                <a:srgbClr val="000000"/>
              </a:solidFill>
              <a:cs typeface="+mn-ea"/>
              <a:sym typeface="+mn-lt"/>
            </a:endParaRPr>
          </a:p>
        </p:txBody>
      </p:sp>
      <p:sp>
        <p:nvSpPr>
          <p:cNvPr id="16" name="iṧlïďe"/>
          <p:cNvSpPr txBox="1"/>
          <p:nvPr/>
        </p:nvSpPr>
        <p:spPr>
          <a:xfrm>
            <a:off x="5228590" y="3362325"/>
            <a:ext cx="1102995" cy="721995"/>
          </a:xfrm>
          <a:prstGeom prst="rect">
            <a:avLst/>
          </a:prstGeom>
          <a:noFill/>
          <a:ln>
            <a:noFill/>
          </a:ln>
        </p:spPr>
        <p:txBody>
          <a:bodyPr wrap="none" lIns="91440" tIns="45720" rIns="91440" bIns="45720" anchor="ctr" anchorCtr="0">
            <a:normAutofit/>
          </a:bodyPr>
          <a:lstStyle/>
          <a:p>
            <a:pPr lvl="0">
              <a:defRPr/>
            </a:pPr>
            <a:r>
              <a:rPr lang="zh-CN" altLang="en-US" sz="2000" b="1" cap="all" dirty="0">
                <a:solidFill>
                  <a:srgbClr val="000000"/>
                </a:solidFill>
                <a:cs typeface="+mn-ea"/>
                <a:sym typeface="+mn-lt"/>
              </a:rPr>
              <a:t>部门</a:t>
            </a:r>
            <a:endParaRPr lang="zh-CN" altLang="en-US" sz="2000" b="1" cap="all" dirty="0">
              <a:solidFill>
                <a:srgbClr val="000000"/>
              </a:solidFill>
              <a:cs typeface="+mn-ea"/>
              <a:sym typeface="+mn-lt"/>
            </a:endParaRPr>
          </a:p>
          <a:p>
            <a:pPr lvl="0">
              <a:defRPr/>
            </a:pPr>
            <a:r>
              <a:rPr lang="zh-CN" altLang="en-US" sz="2000" b="1" cap="all" dirty="0">
                <a:solidFill>
                  <a:srgbClr val="000000"/>
                </a:solidFill>
                <a:cs typeface="+mn-ea"/>
                <a:sym typeface="+mn-lt"/>
              </a:rPr>
              <a:t>划分</a:t>
            </a:r>
            <a:endParaRPr lang="zh-CN" altLang="en-US" sz="2000" b="1" cap="all" dirty="0">
              <a:solidFill>
                <a:srgbClr val="000000"/>
              </a:solidFill>
              <a:cs typeface="+mn-ea"/>
              <a:sym typeface="+mn-lt"/>
            </a:endParaRPr>
          </a:p>
        </p:txBody>
      </p:sp>
      <p:sp>
        <p:nvSpPr>
          <p:cNvPr id="17" name="iśľide"/>
          <p:cNvSpPr txBox="1"/>
          <p:nvPr/>
        </p:nvSpPr>
        <p:spPr>
          <a:xfrm>
            <a:off x="671513" y="3104430"/>
            <a:ext cx="3624487" cy="2529888"/>
          </a:xfrm>
          <a:prstGeom prst="rect">
            <a:avLst/>
          </a:prstGeom>
          <a:noFill/>
          <a:ln>
            <a:noFill/>
          </a:ln>
        </p:spPr>
        <p:txBody>
          <a:bodyPr lIns="91440" tIns="45720" rIns="91440" bIns="45720" anchor="t" anchorCtr="0">
            <a:noAutofit/>
          </a:bodyPr>
          <a:lstStyle/>
          <a:p>
            <a:pPr lvl="0" indent="406400" algn="just" fontAlgn="auto">
              <a:lnSpc>
                <a:spcPct val="13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根据各个职务所从事的工作内容的性质以及职务间的相互关系，依照一定的原则，可以</a:t>
            </a:r>
            <a:r>
              <a:rPr lang="zh-CN" altLang="en-US" sz="1600" dirty="0">
                <a:solidFill>
                  <a:srgbClr val="FF0000"/>
                </a:solidFill>
                <a:cs typeface="+mn-ea"/>
                <a:sym typeface="+mn-lt"/>
              </a:rPr>
              <a:t>将各个职务组合成被称为“部门”的管理单位</a:t>
            </a:r>
            <a:r>
              <a:rPr lang="zh-CN" altLang="en-US" sz="1600" dirty="0">
                <a:solidFill>
                  <a:srgbClr val="000000"/>
                </a:solidFill>
                <a:cs typeface="+mn-ea"/>
                <a:sym typeface="+mn-lt"/>
              </a:rPr>
              <a:t>。</a:t>
            </a:r>
            <a:endParaRPr lang="zh-CN" altLang="en-US" sz="1600" dirty="0">
              <a:solidFill>
                <a:srgbClr val="000000"/>
              </a:solidFill>
              <a:cs typeface="+mn-ea"/>
              <a:sym typeface="+mn-lt"/>
            </a:endParaRPr>
          </a:p>
        </p:txBody>
      </p:sp>
      <p:sp>
        <p:nvSpPr>
          <p:cNvPr id="19" name="01"/>
          <p:cNvSpPr>
            <a:spLocks noChangeAspect="1"/>
          </p:cNvSpPr>
          <p:nvPr>
            <p:custDataLst>
              <p:tags r:id="rId1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575" y="383223"/>
            <a:ext cx="36112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组织结构设计的</a:t>
            </a:r>
            <a:r>
              <a:rPr kumimoji="0" lang="zh-CN" altLang="en-US" sz="2800" b="1" i="0" u="none" strike="noStrike" kern="0" cap="none" spc="0" normalizeH="0" baseline="0" noProof="0" dirty="0">
                <a:ln>
                  <a:noFill/>
                </a:ln>
                <a:solidFill>
                  <a:schemeClr val="accent1"/>
                </a:solidFill>
                <a:effectLst/>
                <a:uLnTx/>
                <a:uFillTx/>
                <a:cs typeface="+mn-ea"/>
                <a:sym typeface="+mn-lt"/>
              </a:rPr>
              <a:t>内容</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Left)">
                                      <p:cBhvr>
                                        <p:cTn id="25" dur="500"/>
                                        <p:tgtEl>
                                          <p:spTgt spid="15"/>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Left)">
                                      <p:cBhvr>
                                        <p:cTn id="28" dur="500"/>
                                        <p:tgtEl>
                                          <p:spTgt spid="16"/>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Left)">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down)">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9" grpId="0" bldLvl="0" animBg="1"/>
      <p:bldP spid="32" grpId="0" bldLvl="0" animBg="1"/>
    </p:bldLst>
  </p:timing>
</p:sld>
</file>

<file path=ppt/tags/tag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p="http://schemas.openxmlformats.org/presentationml/2006/main">
  <p:tag name="KSO_WM_DIAGRAM_VIRTUALLY_FRAME" val="{&quot;height&quot;:181.37503937007878,&quot;left&quot;:16.328818897637795,&quot;top&quot;:244.04338582677164,&quot;width&quot;:966.0571653543308}"/>
</p:tagLst>
</file>

<file path=ppt/tags/tag100.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6_4"/>
  <p:tag name="KSO_WM_UNIT_ID" val="diagram20230960_4*q_h_i*1_6_4"/>
  <p:tag name="KSO_WM_TEMPLATE_CATEGORY" val="diagram"/>
  <p:tag name="KSO_WM_TEMPLATE_INDEX" val="20230960"/>
  <p:tag name="KSO_WM_UNIT_LAYERLEVEL" val="1_1_1"/>
  <p:tag name="KSO_WM_TAG_VERSION" val="3.0"/>
  <p:tag name="KSO_WM_BEAUTIFY_FLAG" val="#wm#"/>
  <p:tag name="KSO_WM_UNIT_LINE_FORE_SCHEMECOLOR_INDEX" val="5"/>
  <p:tag name="KSO_WM_DIAGRAM_USE_COLOR_VALUE" val="{&quot;color_scheme&quot;:1,&quot;color_type&quot;:1,&quot;theme_color_indexes&quot;:[5,6,5,6,5,6]}"/>
</p:tagLst>
</file>

<file path=ppt/tags/tag101.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230960_4*q_h_a*1_5_1"/>
  <p:tag name="KSO_WM_TEMPLATE_CATEGORY" val="diagram"/>
  <p:tag name="KSO_WM_TEMPLATE_INDEX" val="20230960"/>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02.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30960_4*q_h_i*1_5_2"/>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3.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230960_4*q_h_i*1_5_3"/>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4.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5_4"/>
  <p:tag name="KSO_WM_UNIT_ID" val="diagram20230960_4*q_h_i*1_5_4"/>
  <p:tag name="KSO_WM_TEMPLATE_CATEGORY" val="diagram"/>
  <p:tag name="KSO_WM_TEMPLATE_INDEX" val="20230960"/>
  <p:tag name="KSO_WM_UNIT_LAYERLEVEL" val="1_1_1"/>
  <p:tag name="KSO_WM_TAG_VERSION" val="3.0"/>
  <p:tag name="KSO_WM_BEAUTIFY_FLAG" val="#wm#"/>
  <p:tag name="KSO_WM_UNIT_LINE_FORE_SCHEMECOLOR_INDEX" val="5"/>
  <p:tag name="KSO_WM_DIAGRAM_USE_COLOR_VALUE" val="{&quot;color_scheme&quot;:1,&quot;color_type&quot;:1,&quot;theme_color_indexes&quot;:[5,6,5,6,5,6]}"/>
</p:tagLst>
</file>

<file path=ppt/tags/tag105.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0960_4*q_h_a*1_1_1"/>
  <p:tag name="KSO_WM_TEMPLATE_CATEGORY" val="diagram"/>
  <p:tag name="KSO_WM_TEMPLATE_INDEX" val="20230960"/>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106.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0960_4*q_h_i*1_1_2"/>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7.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30960_4*q_h_i*1_1_3"/>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08.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230960_4*q_h_i*1_1_4"/>
  <p:tag name="KSO_WM_TEMPLATE_CATEGORY" val="diagram"/>
  <p:tag name="KSO_WM_TEMPLATE_INDEX" val="20230960"/>
  <p:tag name="KSO_WM_UNIT_LAYERLEVEL" val="1_1_1"/>
  <p:tag name="KSO_WM_TAG_VERSION" val="3.0"/>
  <p:tag name="KSO_WM_BEAUTIFY_FLAG" val="#wm#"/>
  <p:tag name="KSO_WM_UNIT_LINE_FORE_SCHEMECOLOR_INDEX" val="5"/>
  <p:tag name="KSO_WM_DIAGRAM_USE_COLOR_VALUE" val="{&quot;color_scheme&quot;:1,&quot;color_type&quot;:1,&quot;theme_color_indexes&quot;:[5,6,5,6,5,6]}"/>
</p:tagLst>
</file>

<file path=ppt/tags/tag109.xml><?xml version="1.0" encoding="utf-8"?>
<p:tagLst xmlns:p="http://schemas.openxmlformats.org/presentationml/2006/main">
  <p:tag name="RESOURCE_RECORD_KEY" val="{&quot;70&quot;:[3312536]}"/>
</p:tagLst>
</file>

<file path=ppt/tags/tag1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181.37503937007878,&quot;left&quot;:16.328818897637795,&quot;top&quot;:244.04338582677164,&quot;width&quot;:966.0571653543308}"/>
</p:tagLst>
</file>

<file path=ppt/tags/tag11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DIAGRAM_VIRTUALLY_FRAME" val="{&quot;height&quot;:435.307413094206,&quot;left&quot;:-231.95,&quot;top&quot;:30.19998848059713,&quot;width&quot;:1139.0750393700787}"/>
</p:tagLst>
</file>

<file path=ppt/tags/tag113.xml><?xml version="1.0" encoding="utf-8"?>
<p:tagLst xmlns:p="http://schemas.openxmlformats.org/presentationml/2006/main">
  <p:tag name="KSO_WM_DIAGRAM_VIRTUALLY_FRAME" val="{&quot;height&quot;:503.2000115194029,&quot;left&quot;:-444.45,&quot;top&quot;:30.19998848059713,&quot;width&quot;:1351.5750393700787}"/>
</p:tagLst>
</file>

<file path=ppt/tags/tag11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5.xml><?xml version="1.0" encoding="utf-8"?>
<p:tagLst xmlns:p="http://schemas.openxmlformats.org/presentationml/2006/main">
  <p:tag name="KSO_WM_DIAGRAM_VIRTUALLY_FRAME" val="{&quot;height&quot;:435.307413094206,&quot;left&quot;:-231.95,&quot;top&quot;:30.19998848059713,&quot;width&quot;:1139.0750393700787}"/>
</p:tagLst>
</file>

<file path=ppt/tags/tag116.xml><?xml version="1.0" encoding="utf-8"?>
<p:tagLst xmlns:p="http://schemas.openxmlformats.org/presentationml/2006/main">
  <p:tag name="KSO_WM_DIAGRAM_VIRTUALLY_FRAME" val="{&quot;height&quot;:503.2000115194029,&quot;left&quot;:-444.45,&quot;top&quot;:30.19998848059713,&quot;width&quot;:1351.5750393700787}"/>
</p:tagLst>
</file>

<file path=ppt/tags/tag11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18.xml><?xml version="1.0" encoding="utf-8"?>
<p:tagLst xmlns:p="http://schemas.openxmlformats.org/presentationml/2006/main">
  <p:tag name="KSO_WM_DIAGRAM_VIRTUALLY_FRAME" val="{&quot;height&quot;:435.307413094206,&quot;left&quot;:-231.95,&quot;top&quot;:30.19998848059713,&quot;width&quot;:1139.0750393700787}"/>
</p:tagLst>
</file>

<file path=ppt/tags/tag119.xml><?xml version="1.0" encoding="utf-8"?>
<p:tagLst xmlns:p="http://schemas.openxmlformats.org/presentationml/2006/main">
  <p:tag name="KSO_WM_DIAGRAM_VIRTUALLY_FRAME" val="{&quot;height&quot;:503.2000115194029,&quot;left&quot;:-444.45,&quot;top&quot;:30.19998848059713,&quot;width&quot;:1351.5750393700787}"/>
</p:tagLst>
</file>

<file path=ppt/tags/tag12.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81.37503937007878,&quot;left&quot;:16.328818897637795,&quot;top&quot;:244.04338582677164,&quot;width&quot;:966.0571653543308}"/>
</p:tagLst>
</file>

<file path=ppt/tags/tag12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DIAGRAM_VIRTUALLY_FRAME" val="{&quot;height&quot;:435.307413094206,&quot;left&quot;:-231.95,&quot;top&quot;:30.19998848059713,&quot;width&quot;:1139.0750393700787}"/>
</p:tagLst>
</file>

<file path=ppt/tags/tag122.xml><?xml version="1.0" encoding="utf-8"?>
<p:tagLst xmlns:p="http://schemas.openxmlformats.org/presentationml/2006/main">
  <p:tag name="KSO_WM_DIAGRAM_VIRTUALLY_FRAME" val="{&quot;height&quot;:503.2000115194029,&quot;left&quot;:-444.45,&quot;top&quot;:30.19998848059713,&quot;width&quot;:1351.5750393700787}"/>
</p:tagLst>
</file>

<file path=ppt/tags/tag12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4.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3_1*l_h_d*1_2_1"/>
  <p:tag name="KSO_WM_TEMPLATE_CATEGORY" val="diagram"/>
  <p:tag name="KSO_WM_TEMPLATE_INDEX" val="20233233"/>
  <p:tag name="KSO_WM_UNIT_LAYERLEVEL" val="1_1_1"/>
  <p:tag name="KSO_WM_TAG_VERSION" val="3.0"/>
  <p:tag name="KSO_WM_BEAUTIFY_FLAG" val="#wm#"/>
  <p:tag name="KSO_WM_UNIT_LINE_FORE_SCHEMECOLOR_INDEX" val="13"/>
  <p:tag name="KSO_WM_DIAGRAM_MAX_ITEMCNT" val="2"/>
  <p:tag name="KSO_WM_DIAGRAM_MIN_ITEMCNT" val="2"/>
  <p:tag name="KSO_WM_DIAGRAM_VIRTUALLY_FRAME" val="{&quot;height&quot;:406.6845669291338,&quot;left&quot;:48.5250393700787,&quot;top&quot;:106.47228346456693,&quot;width&quot;:876.37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5.xml><?xml version="1.0" encoding="utf-8"?>
<p:tagLst xmlns:p="http://schemas.openxmlformats.org/presentationml/2006/main">
  <p:tag name="KSO_WM_DIAGRAM_VERSION" val="3"/>
  <p:tag name="KSO_WM_DIAGRAM_COLOR_TRICK" val="1"/>
  <p:tag name="KSO_WM_DIAGRAM_COLOR_TEXT_CAN_REMOVE" val="n"/>
  <p:tag name="KSO_WM_UNIT_VALUE" val="546*11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3_1*l_h_d*1_1_1"/>
  <p:tag name="KSO_WM_TEMPLATE_CATEGORY" val="diagram"/>
  <p:tag name="KSO_WM_TEMPLATE_INDEX" val="20233233"/>
  <p:tag name="KSO_WM_UNIT_LAYERLEVEL" val="1_1_1"/>
  <p:tag name="KSO_WM_TAG_VERSION" val="3.0"/>
  <p:tag name="KSO_WM_BEAUTIFY_FLAG" val="#wm#"/>
  <p:tag name="KSO_WM_UNIT_LINE_FORE_SCHEMECOLOR_INDEX" val="13"/>
  <p:tag name="KSO_WM_DIAGRAM_MAX_ITEMCNT" val="2"/>
  <p:tag name="KSO_WM_DIAGRAM_MIN_ITEMCNT" val="2"/>
  <p:tag name="KSO_WM_DIAGRAM_VIRTUALLY_FRAME" val="{&quot;height&quot;:406.6845669291338,&quot;left&quot;:48.5250393700787,&quot;top&quot;:106.47228346456693,&quot;width&quot;:876.37496062992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1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3_1*l_h_f*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406.6845669291338,&quot;left&quot;:48.5250393700787,&quot;top&quot;:106.47228346456693,&quot;width&quot;:876.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DIAGRAM_USE_COLOR_VALUE" val="{&quot;color_scheme&quot;:1,&quot;color_type&quot;:1,&quot;theme_color_indexes&quot;:[5,6,5,6,5,6]}"/>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33_1*l_h_a*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406.6845669291338,&quot;left&quot;:48.5250393700787,&quot;top&quot;:106.47228346456693,&quot;width&quot;:876.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VALUE" val="21"/>
  <p:tag name="KSO_WM_DIAGRAM_USE_COLOR_VALUE" val="{&quot;color_scheme&quot;:1,&quot;color_type&quot;:1,&quot;theme_color_indexes&quot;:[5,6,5,6,5,6]}"/>
</p:tagLst>
</file>

<file path=ppt/tags/tag12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3_1*l_h_i*1_1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406.6845669291338,&quot;left&quot;:48.5250393700787,&quot;top&quot;:106.47228346456693,&quot;width&quot;:876.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5,6,5,6,5,6]}"/>
</p:tagLst>
</file>

<file path=ppt/tags/tag12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3_1*l_h_f*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406.6845669291338,&quot;left&quot;:48.5250393700787,&quot;top&quot;:106.47228346456693,&quot;width&quot;:876.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正文内容文字，以便观者准确地理解您传达的思想。单击此处添加你的文本具体内容，可酌情增减正文内容"/>
  <p:tag name="KSO_WM_UNIT_TEXT_FILL_FORE_SCHEMECOLOR_INDEX" val="1"/>
  <p:tag name="KSO_WM_UNIT_TEXT_FILL_TYPE" val="1"/>
  <p:tag name="KSO_WM_UNIT_VALUE" val="90"/>
  <p:tag name="KSO_WM_DIAGRAM_USE_COLOR_VALUE" val="{&quot;color_scheme&quot;:1,&quot;color_type&quot;:1,&quot;theme_color_indexes&quot;:[5,6,5,6,5,6]}"/>
</p:tagLst>
</file>

<file path=ppt/tags/tag13.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181.37503937007878,&quot;left&quot;:16.328818897637795,&quot;top&quot;:244.04338582677164,&quot;width&quot;:966.0571653543308}"/>
</p:tagLst>
</file>

<file path=ppt/tags/tag1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33_1*l_h_a*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406.6845669291338,&quot;left&quot;:48.5250393700787,&quot;top&quot;:106.47228346456693,&quot;width&quot;:876.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VALUE" val="21"/>
  <p:tag name="KSO_WM_DIAGRAM_USE_COLOR_VALUE" val="{&quot;color_scheme&quot;:1,&quot;color_type&quot;:1,&quot;theme_color_indexes&quot;:[5,6,5,6,5,6]}"/>
</p:tagLst>
</file>

<file path=ppt/tags/tag1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3_1*l_h_i*1_2_1"/>
  <p:tag name="KSO_WM_TEMPLATE_CATEGORY" val="diagram"/>
  <p:tag name="KSO_WM_TEMPLATE_INDEX" val="20233233"/>
  <p:tag name="KSO_WM_UNIT_LAYERLEVEL" val="1_1_1"/>
  <p:tag name="KSO_WM_TAG_VERSION" val="3.0"/>
  <p:tag name="KSO_WM_BEAUTIFY_FLAG" val="#wm#"/>
  <p:tag name="KSO_WM_DIAGRAM_MAX_ITEMCNT" val="2"/>
  <p:tag name="KSO_WM_DIAGRAM_MIN_ITEMCNT" val="2"/>
  <p:tag name="KSO_WM_DIAGRAM_VIRTUALLY_FRAME" val="{&quot;height&quot;:406.6845669291338,&quot;left&quot;:48.5250393700787,&quot;top&quot;:106.47228346456693,&quot;width&quot;:876.3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DIAGRAM_USE_COLOR_VALUE" val="{&quot;color_scheme&quot;:1,&quot;color_type&quot;:1,&quot;theme_color_indexes&quot;:[5,6,5,6,5,6]}"/>
</p:tagLst>
</file>

<file path=ppt/tags/tag132.xml><?xml version="1.0" encoding="utf-8"?>
<p:tagLst xmlns:p="http://schemas.openxmlformats.org/presentationml/2006/main">
  <p:tag name="RESOURCE_RECORD_KEY" val="{&quot;70&quot;:[3322346]}"/>
</p:tagLst>
</file>

<file path=ppt/tags/tag133.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3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135.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136.xml><?xml version="1.0" encoding="utf-8"?>
<p:tagLst xmlns:p="http://schemas.openxmlformats.org/presentationml/2006/main">
  <p:tag name="KSO_WM_UNIT_TEXT_FILL_FORE_SCHEMECOLOR_INDEX_BRIGHTNESS" val="-0.5"/>
  <p:tag name="KSO_WM_UNIT_TEXT_FILL_FORE_SCHEMECOLOR_INDEX" val="16"/>
  <p:tag name="KSO_WM_UNIT_TEXT_FILL_TYPE" val="1"/>
</p:tagLst>
</file>

<file path=ppt/tags/tag137.xml><?xml version="1.0" encoding="utf-8"?>
<p:tagLst xmlns:p="http://schemas.openxmlformats.org/presentationml/2006/main">
  <p:tag name="KSO_WM_UNIT_TEXT_FILL_FORE_SCHEMECOLOR_INDEX_BRIGHTNESS" val="-0.5"/>
  <p:tag name="KSO_WM_UNIT_TEXT_FILL_FORE_SCHEMECOLOR_INDEX" val="16"/>
  <p:tag name="KSO_WM_UNIT_TEXT_FILL_TYPE" val="1"/>
</p:tagLst>
</file>

<file path=ppt/tags/tag138.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139.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1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181.37503937007878,&quot;left&quot;:16.328818897637795,&quot;top&quot;:244.04338582677164,&quot;width&quot;:966.0571653543308}"/>
</p:tagLst>
</file>

<file path=ppt/tags/tag140.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14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54_1*l_h_f*1_2_1"/>
  <p:tag name="KSO_WM_TEMPLATE_CATEGORY" val="diagram"/>
  <p:tag name="KSO_WM_TEMPLATE_INDEX" val="20234754"/>
  <p:tag name="KSO_WM_UNIT_LAYERLEVEL" val="1_1_1"/>
  <p:tag name="KSO_WM_TAG_VERSION" val="3.0"/>
  <p:tag name="KSO_WM_BEAUTIFY_FLAG" val="#wm#"/>
  <p:tag name="KSO_WM_DIAGRAM_MAX_ITEMCNT" val="2"/>
  <p:tag name="KSO_WM_DIAGRAM_MIN_ITEMCNT" val="2"/>
  <p:tag name="KSO_WM_DIAGRAM_VIRTUALLY_FRAME" val="{&quot;height&quot;:463.1069291338583,&quot;left&quot;:452.5,&quot;top&quot;:94.64307086614171,&quot;width&quot;:498.623228346456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
  <p:tag name="KSO_WM_UNIT_TEXT_FILL_FORE_SCHEMECOLOR_INDEX" val="1"/>
  <p:tag name="KSO_WM_UNIT_TEXT_FILL_TYPE" val="1"/>
  <p:tag name="KSO_WM_DIAGRAM_USE_COLOR_VALUE" val="{&quot;color_scheme&quot;:1,&quot;color_type&quot;:1,&quot;theme_color_indexes&quot;:[5,6,5,6,5,6]}"/>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4754_1*l_h_i*1_2_1"/>
  <p:tag name="KSO_WM_TEMPLATE_CATEGORY" val="diagram"/>
  <p:tag name="KSO_WM_TEMPLATE_INDEX" val="202347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463.1069291338583,&quot;left&quot;:452.5,&quot;top&quot;:94.64307086614171,&quot;width&quot;:498.623228346456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NO.02"/>
  <p:tag name="KSO_WM_UNIT_TEXT_FILL_FORE_SCHEMECOLOR_INDEX" val="1"/>
  <p:tag name="KSO_WM_UNIT_TEXT_FILL_TYPE" val="1"/>
  <p:tag name="KSO_WM_DIAGRAM_USE_COLOR_VALUE" val="{&quot;color_scheme&quot;:1,&quot;color_type&quot;:1,&quot;theme_color_indexes&quot;:[5,6,5,6,5,6]}"/>
</p:tagLst>
</file>

<file path=ppt/tags/tag1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54_1*l_h_f*1_1_1"/>
  <p:tag name="KSO_WM_TEMPLATE_CATEGORY" val="diagram"/>
  <p:tag name="KSO_WM_TEMPLATE_INDEX" val="20234754"/>
  <p:tag name="KSO_WM_UNIT_LAYERLEVEL" val="1_1_1"/>
  <p:tag name="KSO_WM_TAG_VERSION" val="3.0"/>
  <p:tag name="KSO_WM_BEAUTIFY_FLAG" val="#wm#"/>
  <p:tag name="KSO_WM_DIAGRAM_MAX_ITEMCNT" val="2"/>
  <p:tag name="KSO_WM_DIAGRAM_MIN_ITEMCNT" val="2"/>
  <p:tag name="KSO_WM_DIAGRAM_VIRTUALLY_FRAME" val="{&quot;height&quot;:463.1069291338583,&quot;left&quot;:452.5,&quot;top&quot;:94.64307086614171,&quot;width&quot;:498.623228346456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
  <p:tag name="KSO_WM_UNIT_TEXT_FILL_FORE_SCHEMECOLOR_INDEX" val="1"/>
  <p:tag name="KSO_WM_UNIT_TEXT_FILL_TYPE" val="1"/>
  <p:tag name="KSO_WM_DIAGRAM_USE_COLOR_VALUE" val="{&quot;color_scheme&quot;:1,&quot;color_type&quot;:1,&quot;theme_color_indexes&quot;:[5,6,5,6,5,6]}"/>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4754_1*l_h_i*1_1_1"/>
  <p:tag name="KSO_WM_TEMPLATE_CATEGORY" val="diagram"/>
  <p:tag name="KSO_WM_TEMPLATE_INDEX" val="202347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463.1069291338583,&quot;left&quot;:452.5,&quot;top&quot;:94.64307086614171,&quot;width&quot;:498.623228346456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NO.01"/>
  <p:tag name="KSO_WM_UNIT_TEXT_FILL_FORE_SCHEMECOLOR_INDEX" val="1"/>
  <p:tag name="KSO_WM_UNIT_TEXT_FILL_TYPE" val="1"/>
  <p:tag name="KSO_WM_DIAGRAM_USE_COLOR_VALUE" val="{&quot;color_scheme&quot;:1,&quot;color_type&quot;:1,&quot;theme_color_indexes&quot;:[5,6,5,6,5,6]}"/>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4754_1*l_h_i*1_1_1"/>
  <p:tag name="KSO_WM_TEMPLATE_CATEGORY" val="diagram"/>
  <p:tag name="KSO_WM_TEMPLATE_INDEX" val="20234754"/>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416.1591979980468,&quot;left&quot;:98.2,&quot;top&quot;:93.2430781663309,&quot;width&quot;:425.273228346456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NO.01"/>
  <p:tag name="KSO_WM_UNIT_TEXT_FILL_FORE_SCHEMECOLOR_INDEX" val="1"/>
  <p:tag name="KSO_WM_UNIT_TEXT_FILL_TYPE" val="1"/>
  <p:tag name="KSO_WM_DIAGRAM_USE_COLOR_VALUE" val="{&quot;color_scheme&quot;:1,&quot;color_type&quot;:1,&quot;theme_color_indexes&quot;:[5,6,5,6,5,6]}"/>
</p:tagLst>
</file>

<file path=ppt/tags/tag149.xml><?xml version="1.0" encoding="utf-8"?>
<p:tagLst xmlns:p="http://schemas.openxmlformats.org/presentationml/2006/main">
  <p:tag name="RESOURCE_RECORD_KEY" val="{&quot;70&quot;:[3325378]}"/>
</p:tagLst>
</file>

<file path=ppt/tags/tag15.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81.37503937007878,&quot;left&quot;:16.328818897637795,&quot;top&quot;:244.04338582677164,&quot;width&quot;:966.0571653543308}"/>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 name="KSO_WM_BEAUTIFY_FLAG" val=""/>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 name="KSO_WM_BEAUTIFY_FLAG" val=""/>
</p:tagLst>
</file>

<file path=ppt/tags/tag15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15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 name="KSO_WM_BEAUTIFY_FLAG" val=""/>
</p:tagLst>
</file>

<file path=ppt/tags/tag15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 name="KSO_WM_BEAUTIFY_FLAG" val=""/>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 name="KSO_WM_BEAUTIFY_FLAG" val=""/>
</p:tagLst>
</file>

<file path=ppt/tags/tag16.xml><?xml version="1.0" encoding="utf-8"?>
<p:tagLst xmlns:p="http://schemas.openxmlformats.org/presentationml/2006/main">
  <p:tag name="KSO_WM_DIAGRAM_VIRTUALLY_FRAME" val="{&quot;height&quot;:181.37503937007878,&quot;left&quot;:16.328818897637795,&quot;top&quot;:244.04338582677164,&quot;width&quot;:966.0571653543308}"/>
</p:tagLst>
</file>

<file path=ppt/tags/tag16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 name="KSO_WM_BEAUTIFY_FLAG" val=""/>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 name="KSO_WM_BEAUTIFY_FLAG" val=""/>
</p:tagLst>
</file>

<file path=ppt/tags/tag16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060_1*l_h_i*1_1_3"/>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 name="KSO_WM_BEAUTIFY_FLAG" val=""/>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060_1*l_h_i*1_1_2"/>
  <p:tag name="KSO_WM_TEMPLATE_CATEGORY" val="diagram"/>
  <p:tag name="KSO_WM_TEMPLATE_INDEX" val="20231060"/>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389.2112731933594,&quot;left&quot;:54.82498779296875,&quot;top&quot;:75.44436340332031,&quot;width&quot;:850.40002441406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 name="KSO_WM_BEAUTIFY_FLAG" val=""/>
</p:tagLst>
</file>

<file path=ppt/tags/tag17.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181.37503937007878,&quot;left&quot;:16.328818897637795,&quot;top&quot;:244.04338582677164,&quot;width&quot;:966.0571653543308}"/>
</p:tagLst>
</file>

<file path=ppt/tags/tag170.xml><?xml version="1.0" encoding="utf-8"?>
<p:tagLst xmlns:p="http://schemas.openxmlformats.org/presentationml/2006/main">
  <p:tag name="KSO_WM_DIAGRAM_VIRTUALLY_FRAME" val="{&quot;height&quot;:376.2333858267716,&quot;left&quot;:83.63952755905511,&quot;top&quot;:105.0555905511811,&quot;width&quot;:772.5891338582677}"/>
</p:tagLst>
</file>

<file path=ppt/tags/tag171.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76.2333858267716,&quot;left&quot;:83.63952755905511,&quot;top&quot;:105.0555905511811,&quot;width&quot;:772.5891338582677}"/>
</p:tagLst>
</file>

<file path=ppt/tags/tag17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76.2333858267716,&quot;left&quot;:83.63952755905511,&quot;top&quot;:105.0555905511811,&quot;width&quot;:772.5891338582677}"/>
</p:tagLst>
</file>

<file path=ppt/tags/tag173.xml><?xml version="1.0" encoding="utf-8"?>
<p:tagLst xmlns:p="http://schemas.openxmlformats.org/presentationml/2006/main">
  <p:tag name="KSO_WM_DIAGRAM_VIRTUALLY_FRAME" val="{&quot;height&quot;:376.2333858267716,&quot;left&quot;:83.63952755905511,&quot;top&quot;:105.0555905511811,&quot;width&quot;:772.5891338582677}"/>
</p:tagLst>
</file>

<file path=ppt/tags/tag174.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76.2333858267716,&quot;left&quot;:83.63952755905511,&quot;top&quot;:105.0555905511811,&quot;width&quot;:772.5891338582677}"/>
</p:tagLst>
</file>

<file path=ppt/tags/tag17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76.2333858267716,&quot;left&quot;:83.63952755905511,&quot;top&quot;:105.0555905511811,&quot;width&quot;:772.5891338582677}"/>
</p:tagLst>
</file>

<file path=ppt/tags/tag17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7.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1*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5.45001220703125,&quot;left&quot;:-18.05,&quot;top&quot;:82.32503326656315,&quot;width&quot;:93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178.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1*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5.45001220703125,&quot;left&quot;:-18.05,&quot;top&quot;:82.32503326656315,&quot;width&quot;:93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1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1*l_h_a*1_1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05,&quot;top&quot;:82.32503326656315,&quot;width&quot;:93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8.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81.37503937007878,&quot;left&quot;:16.328818897637795,&quot;top&quot;:244.04338582677164,&quot;width&quot;:966.0571653543308}"/>
</p:tagLst>
</file>

<file path=ppt/tags/tag180.xml><?xml version="1.0" encoding="utf-8"?>
<p:tagLst xmlns:p="http://schemas.openxmlformats.org/presentationml/2006/main">
  <p:tag name="RESOURCE_RECORD_KEY" val="{&quot;70&quot;:[3322225]}"/>
</p:tagLst>
</file>

<file path=ppt/tags/tag18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1*n_h_h_a*1_2_1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7,8,7,8,7,8]}"/>
</p:tagLst>
</file>

<file path=ppt/tags/tag18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1*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type&quot;:0},&quot;glow&quot;:{&quot;colorType&quot;:0},&quot;line&quot;:{&quot;gradient&quot;:[{&quot;brightness&quot;:0.15000000596046448,&quot;colorType&quot;:2,&quot;pos&quot;:0.9900000095367432,&quot;rgb&quot;:&quot;#dfdfdf&quot;,&quot;transparency&quot;:0},{&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8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7,8,7,8,7,8]}"/>
</p:tagLst>
</file>

<file path=ppt/tags/tag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1*n_h_h_f*1_2_1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7,8,7,8,7,8]}"/>
</p:tagLst>
</file>

<file path=ppt/tags/tag186.xml><?xml version="1.0" encoding="utf-8"?>
<p:tagLst xmlns:p="http://schemas.openxmlformats.org/presentationml/2006/main">
  <p:tag name="RESOURCE_RECORD_KEY" val="{&quot;70&quot;:[3322225,3312415]}"/>
</p:tagLst>
</file>

<file path=ppt/tags/tag18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1*n_h_h_a*1_2_2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7,8,7,8,7,8]}"/>
</p:tagLst>
</file>

<file path=ppt/tags/tag18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1*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type&quot;:0},&quot;glow&quot;:{&quot;colorType&quot;:0},&quot;line&quot;:{&quot;gradient&quot;:[{&quot;brightness&quot;:0.15000000596046448,&quot;colorType&quot;:2,&quot;pos&quot;:0.9900000095367432,&quot;rgb&quot;:&quot;#dfdfdf&quot;,&quot;transparency&quot;:0},{&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9.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181.37503937007878,&quot;left&quot;:16.328818897637795,&quot;top&quot;:244.04338582677164,&quot;width&quot;:966.0571653543308}"/>
</p:tagLst>
</file>

<file path=ppt/tags/tag190.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7,8,7,8,7,8]}"/>
</p:tagLst>
</file>

<file path=ppt/tags/tag1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1*n_h_h_f*1_2_2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7,8,7,8,7,8]}"/>
</p:tagLst>
</file>

<file path=ppt/tags/tag192.xml><?xml version="1.0" encoding="utf-8"?>
<p:tagLst xmlns:p="http://schemas.openxmlformats.org/presentationml/2006/main">
  <p:tag name="RESOURCE_RECORD_KEY" val="{&quot;70&quot;:[3322225,3312415]}"/>
</p:tagLst>
</file>

<file path=ppt/tags/tag19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1*n_h_h_a*1_2_2_1"/>
  <p:tag name="KSO_WM_TEMPLATE_CATEGORY" val="diagram"/>
  <p:tag name="KSO_WM_TEMPLATE_INDEX" val="20230945"/>
  <p:tag name="KSO_WM_UNIT_LAYERLEVEL" val="1_1_1_1"/>
  <p:tag name="KSO_WM_TAG_VERSION" val="3.0"/>
  <p:tag name="KSO_WM_BEAUTIFY_FLAG" val="#wm#"/>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7,8,7,8,7,8]}"/>
</p:tagLst>
</file>

<file path=ppt/tags/tag19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1*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type&quot;:0},&quot;glow&quot;:{&quot;colorType&quot;:0},&quot;line&quot;:{&quot;gradient&quot;:[{&quot;brightness&quot;:0.15000000596046448,&quot;colorType&quot;:2,&quot;pos&quot;:0.9900000095367432,&quot;rgb&quot;:&quot;#dfdfdf&quot;,&quot;transparency&quot;:0},{&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9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1*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7,8,7,8,7,8]}"/>
</p:tagLst>
</file>

<file path=ppt/tags/tag1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1*n_h_h_f*1_2_2_1"/>
  <p:tag name="KSO_WM_TEMPLATE_CATEGORY" val="diagram"/>
  <p:tag name="KSO_WM_TEMPLATE_INDEX" val="20230945"/>
  <p:tag name="KSO_WM_UNIT_LAYERLEVEL" val="1_1_1_1"/>
  <p:tag name="KSO_WM_TAG_VERSION" val="3.0"/>
  <p:tag name="KSO_WM_BEAUTIFY_FLAG" val="#wm#"/>
  <p:tag name="KSO_WM_UNIT_TEXT_FILL_FORE_SCHEMECOLOR_INDEX_BRIGHTNESS" val="0.15"/>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请尽量言简意赅的阐述观点。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7,8,7,8,7,8]}"/>
</p:tagLst>
</file>

<file path=ppt/tags/tag19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
  <p:tag name="KSO_WM_UNIT_HIGHLIGHT" val="0"/>
  <p:tag name="KSO_WM_UNIT_COMPATIBLE" val="0"/>
  <p:tag name="KSO_WM_UNIT_DIAGRAM_ISNUMVISUAL" val="0"/>
  <p:tag name="KSO_WM_UNIT_DIAGRAM_ISREFERUNIT" val="0"/>
  <p:tag name="KSO_WM_UNIT_ID" val="diagram20230945_1*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7.2246856689453,&quot;left&quot;:54.28193909018628,&quot;top&quot;:79.82531433105468,&quot;width&quot;:851.4931030273438}"/>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7,8,7,8,7,8]}"/>
</p:tagLst>
</file>

<file path=ppt/tags/tag199.xml><?xml version="1.0" encoding="utf-8"?>
<p:tagLst xmlns:p="http://schemas.openxmlformats.org/presentationml/2006/main">
  <p:tag name="RESOURCE_RECORD_KEY" val="{&quot;70&quot;:[3322225,3312415]}"/>
</p:tagLst>
</file>

<file path=ppt/tags/tag2.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2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181.37503937007878,&quot;left&quot;:16.328818897637795,&quot;top&quot;:244.04338582677164,&quot;width&quot;:966.0571653543308}"/>
</p:tagLst>
</file>

<file path=ppt/tags/tag20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00_4*l_h_i*1_4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9,&quot;left&quot;:54.197943836122064,&quot;top&quot;:96.1,&quot;width&quot;:851.67773437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7,8,7,8,7,8]}"/>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0_4*l_h_i*1_1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9,&quot;left&quot;:54.197943836122064,&quot;top&quot;:96.1,&quot;width&quot;:851.677734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7,8,7,8,7,8]}"/>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0_4*l_h_i*1_2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9,&quot;left&quot;:54.197943836122064,&quot;top&quot;:96.1,&quot;width&quot;:851.6777343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7,8,7,8,7,8]}"/>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00_4*l_h_i*1_3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9,&quot;left&quot;:54.197943836122064,&quot;top&quot;:96.1,&quot;width&quot;:851.67773437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7,8,7,8,7,8]}"/>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1300_4*l_h_i*1_5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347.9,&quot;left&quot;:54.197943836122064,&quot;top&quot;:96.1,&quot;width&quot;:851.677734375}"/>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9"/>
  <p:tag name="KSO_WM_UNIT_FILL_FORE_SCHEMECOLOR_INDEX_BRIGHTNESS" val="0"/>
  <p:tag name="KSO_WM_DIAGRAM_USE_COLOR_VALUE" val="{&quot;color_scheme&quot;:1,&quot;color_type&quot;:1,&quot;theme_color_indexes&quot;:[7,8,7,8,7,8]}"/>
</p:tagLst>
</file>

<file path=ppt/tags/tag2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300_4*l_h_a*1_1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9,&quot;left&quot;:54.197943836122064,&quot;top&quot;:96.1,&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7,8,7,8,7,8]}"/>
</p:tagLst>
</file>

<file path=ppt/tags/tag2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300_4*l_h_a*1_2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9,&quot;left&quot;:54.197943836122064,&quot;top&quot;:96.1,&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7,8,7,8,7,8]}"/>
</p:tagLst>
</file>

<file path=ppt/tags/tag2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300_4*l_h_a*1_4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9,&quot;left&quot;:54.197943836122064,&quot;top&quot;:96.1,&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7,8,7,8,7,8]}"/>
</p:tagLst>
</file>

<file path=ppt/tags/tag2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300_4*l_h_a*1_5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9,&quot;left&quot;:54.197943836122064,&quot;top&quot;:96.1,&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7,8,7,8,7,8]}"/>
</p:tagLst>
</file>

<file path=ppt/tags/tag21.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181.37503937007878,&quot;left&quot;:16.328818897637795,&quot;top&quot;:244.04338582677164,&quot;width&quot;:966.0571653543308}"/>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300_4*l_h_a*1_3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47.9,&quot;left&quot;:54.197943836122064,&quot;top&quot;:96.1,&quot;width&quot;:851.6777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7,8,7,8,7,8]}"/>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RESOURCE_RECORD_KEY" val="{&quot;70&quot;:[3322225,3312415,3315801]}"/>
</p:tagLst>
</file>

<file path=ppt/tags/tag21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BEAUTIFY_FLAG" val="#wm#"/>
  <p:tag name="KSO_WM_DIAGRAM_VIRTUALLY_FRAME" val="{&quot;height&quot;:376.54998779296875,&quot;left&quot;:56.775039370078744,&quot;top&quot;:81.7750454735944,&quot;width&quot;:846.55}"/>
  <p:tag name="KSO_WM_UNIT_HIGHLIGHT" val="0"/>
  <p:tag name="KSO_WM_UNIT_COMPATIBLE" val="0"/>
  <p:tag name="KSO_WM_UNIT_DIAGRAM_ISNUMVISUAL" val="0"/>
  <p:tag name="KSO_WM_UNIT_DIAGRAM_ISREFERUNIT" val="0"/>
  <p:tag name="KSO_WM_UNIT_ID" val="diagram20233205_3*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18.xml><?xml version="1.0" encoding="utf-8"?>
<p:tagLst xmlns:p="http://schemas.openxmlformats.org/presentationml/2006/main">
  <p:tag name="KSO_WM_DIAGRAM_VIRTUALLY_FRAME" val="{&quot;height&quot;:376.54998779296875,&quot;left&quot;:56.775039370078744,&quot;top&quot;:81.7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19.xml><?xml version="1.0" encoding="utf-8"?>
<p:tagLst xmlns:p="http://schemas.openxmlformats.org/presentationml/2006/main">
  <p:tag name="KSO_WM_BEAUTIFY_FLAG" val="#wm#"/>
  <p:tag name="KSO_WM_DIAGRAM_VIRTUALLY_FRAME" val="{&quot;height&quot;:376.54998779296875,&quot;left&quot;:56.775039370078744,&quot;top&quot;:81.7750454735944,&quot;width&quot;:846.55}"/>
  <p:tag name="KSO_WM_UNIT_HIGHLIGHT" val="0"/>
  <p:tag name="KSO_WM_UNIT_COMPATIBLE" val="0"/>
  <p:tag name="KSO_WM_UNIT_DIAGRAM_ISNUMVISUAL" val="0"/>
  <p:tag name="KSO_WM_UNIT_DIAGRAM_ISREFERUNIT" val="0"/>
  <p:tag name="KSO_WM_UNIT_ID" val="diagram20233205_3*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181.37503937007878,&quot;left&quot;:16.328818897637795,&quot;top&quot;:244.04338582677164,&quot;width&quot;:966.0571653543308}"/>
</p:tagLst>
</file>

<file path=ppt/tags/tag220.xml><?xml version="1.0" encoding="utf-8"?>
<p:tagLst xmlns:p="http://schemas.openxmlformats.org/presentationml/2006/main">
  <p:tag name="KSO_WM_DIAGRAM_VIRTUALLY_FRAME" val="{&quot;height&quot;:376.54998779296875,&quot;left&quot;:56.775039370078744,&quot;top&quot;:81.7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21.xml><?xml version="1.0" encoding="utf-8"?>
<p:tagLst xmlns:p="http://schemas.openxmlformats.org/presentationml/2006/main">
  <p:tag name="KSO_WM_BEAUTIFY_FLAG" val="#wm#"/>
  <p:tag name="KSO_WM_DIAGRAM_VIRTUALLY_FRAME" val="{&quot;height&quot;:376.54998779296875,&quot;left&quot;:56.775039370078744,&quot;top&quot;:81.7750454735944,&quot;width&quot;:846.55}"/>
  <p:tag name="KSO_WM_UNIT_HIGHLIGHT" val="0"/>
  <p:tag name="KSO_WM_UNIT_COMPATIBLE" val="0"/>
  <p:tag name="KSO_WM_UNIT_DIAGRAM_ISNUMVISUAL" val="0"/>
  <p:tag name="KSO_WM_UNIT_DIAGRAM_ISREFERUNIT" val="0"/>
  <p:tag name="KSO_WM_UNIT_ID" val="diagram20233205_3*l_h_f*1_2_1"/>
  <p:tag name="KSO_WM_TEMPLATE_CATEGORY" val="diagram"/>
  <p:tag name="KSO_WM_TEMPLATE_INDEX" val="20233205"/>
  <p:tag name="KSO_WM_UNIT_LAYERLEVEL" val="1_1_1"/>
  <p:tag name="KSO_WM_TAG_VERSION" val="3.0"/>
  <p:tag name="KSO_WM_DIAGRAM_GROUP_CODE" val="l1-1"/>
  <p:tag name="KSO_WM_UNIT_SUBTYPE" val="a"/>
  <p:tag name="KSO_WM_UNIT_NOCLEAR" val="0"/>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222.xml><?xml version="1.0" encoding="utf-8"?>
<p:tagLst xmlns:p="http://schemas.openxmlformats.org/presentationml/2006/main">
  <p:tag name="KSO_WM_DIAGRAM_VIRTUALLY_FRAME" val="{&quot;height&quot;:376.54998779296875,&quot;left&quot;:56.775039370078744,&quot;top&quot;:81.7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23.xml><?xml version="1.0" encoding="utf-8"?>
<p:tagLst xmlns:p="http://schemas.openxmlformats.org/presentationml/2006/main">
  <p:tag name="KSO_WM_BEAUTIFY_FLAG" val="#wm#"/>
  <p:tag name="KSO_WM_DIAGRAM_VIRTUALLY_FRAME" val="{&quot;height&quot;:376.54998779296875,&quot;left&quot;:56.775039370078744,&quot;top&quot;:81.7750454735944,&quot;width&quot;:846.55}"/>
  <p:tag name="KSO_WM_UNIT_HIGHLIGHT" val="0"/>
  <p:tag name="KSO_WM_UNIT_COMPATIBLE" val="0"/>
  <p:tag name="KSO_WM_UNIT_DIAGRAM_ISNUMVISUAL" val="0"/>
  <p:tag name="KSO_WM_UNIT_DIAGRAM_ISREFERUNIT" val="0"/>
  <p:tag name="KSO_WM_UNIT_ID" val="diagram20233205_3*l_h_f*1_1_1"/>
  <p:tag name="KSO_WM_TEMPLATE_CATEGORY" val="diagram"/>
  <p:tag name="KSO_WM_TEMPLATE_INDEX" val="20233205"/>
  <p:tag name="KSO_WM_UNIT_LAYERLEVEL" val="1_1_1"/>
  <p:tag name="KSO_WM_TAG_VERSION" val="3.0"/>
  <p:tag name="KSO_WM_DIAGRAM_GROUP_CODE" val="l1-1"/>
  <p:tag name="KSO_WM_UNIT_SUBTYPE" val="a"/>
  <p:tag name="KSO_WM_UNIT_NOCLEAR" val="0"/>
  <p:tag name="KSO_WM_UNIT_TYPE" val="l_h_f"/>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224.xml><?xml version="1.0" encoding="utf-8"?>
<p:tagLst xmlns:p="http://schemas.openxmlformats.org/presentationml/2006/main">
  <p:tag name="KSO_WM_DIAGRAM_VIRTUALLY_FRAME" val="{&quot;height&quot;:376.54998779296875,&quot;left&quot;:56.775039370078744,&quot;top&quot;:81.7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25.xml><?xml version="1.0" encoding="utf-8"?>
<p:tagLst xmlns:p="http://schemas.openxmlformats.org/presentationml/2006/main">
  <p:tag name="RESOURCE_RECORD_KEY" val="{&quot;70&quot;:[3322225,3312415,3315801,3322237]}"/>
</p:tagLst>
</file>

<file path=ppt/tags/tag22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7.xml><?xml version="1.0" encoding="utf-8"?>
<p:tagLst xmlns:p="http://schemas.openxmlformats.org/presentationml/2006/main">
  <p:tag name="KSO_WM_DIAGRAM_VIRTUALLY_FRAME" val="{&quot;height&quot;:376.54998779296875,&quot;left&quot;:56.775039370078744,&quot;top&quot;:81.7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28.xml><?xml version="1.0" encoding="utf-8"?>
<p:tagLst xmlns:p="http://schemas.openxmlformats.org/presentationml/2006/main">
  <p:tag name="KSO_WM_BEAUTIFY_FLAG" val="#wm#"/>
  <p:tag name="KSO_WM_DIAGRAM_VIRTUALLY_FRAME" val="{&quot;height&quot;:376.54998779296875,&quot;left&quot;:56.775039370078744,&quot;top&quot;:81.7750454735944,&quot;width&quot;:846.55}"/>
  <p:tag name="KSO_WM_UNIT_HIGHLIGHT" val="0"/>
  <p:tag name="KSO_WM_UNIT_COMPATIBLE" val="0"/>
  <p:tag name="KSO_WM_UNIT_DIAGRAM_ISNUMVISUAL" val="0"/>
  <p:tag name="KSO_WM_UNIT_DIAGRAM_ISREFERUNIT" val="0"/>
  <p:tag name="KSO_WM_UNIT_ID" val="diagram20233205_3*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29.xml><?xml version="1.0" encoding="utf-8"?>
<p:tagLst xmlns:p="http://schemas.openxmlformats.org/presentationml/2006/main">
  <p:tag name="KSO_WM_DIAGRAM_VIRTUALLY_FRAME" val="{&quot;height&quot;:376.54998779296875,&quot;left&quot;:56.775039370078744,&quot;top&quot;:81.7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181.37503937007878,&quot;left&quot;:16.328818897637795,&quot;top&quot;:244.04338582677164,&quot;width&quot;:966.0571653543308}"/>
</p:tagLst>
</file>

<file path=ppt/tags/tag230.xml><?xml version="1.0" encoding="utf-8"?>
<p:tagLst xmlns:p="http://schemas.openxmlformats.org/presentationml/2006/main">
  <p:tag name="KSO_WM_BEAUTIFY_FLAG" val="#wm#"/>
  <p:tag name="KSO_WM_DIAGRAM_VIRTUALLY_FRAME" val="{&quot;height&quot;:376.54998779296875,&quot;left&quot;:56.775039370078744,&quot;top&quot;:81.7750454735944,&quot;width&quot;:846.55}"/>
  <p:tag name="KSO_WM_UNIT_HIGHLIGHT" val="0"/>
  <p:tag name="KSO_WM_UNIT_COMPATIBLE" val="0"/>
  <p:tag name="KSO_WM_UNIT_DIAGRAM_ISNUMVISUAL" val="0"/>
  <p:tag name="KSO_WM_UNIT_DIAGRAM_ISREFERUNIT" val="0"/>
  <p:tag name="KSO_WM_UNIT_ID" val="diagram20233205_3*l_h_f*1_3_1"/>
  <p:tag name="KSO_WM_TEMPLATE_CATEGORY" val="diagram"/>
  <p:tag name="KSO_WM_TEMPLATE_INDEX" val="20233205"/>
  <p:tag name="KSO_WM_UNIT_LAYERLEVEL" val="1_1_1"/>
  <p:tag name="KSO_WM_TAG_VERSION" val="3.0"/>
  <p:tag name="KSO_WM_DIAGRAM_GROUP_CODE" val="l1-1"/>
  <p:tag name="KSO_WM_UNIT_SUBTYPE" val="a"/>
  <p:tag name="KSO_WM_UNIT_NOCLEAR" val="0"/>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2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3*l_h_a*1_3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56.775039370078744,&quot;top&quot;:81.7750454735944,&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232.xml><?xml version="1.0" encoding="utf-8"?>
<p:tagLst xmlns:p="http://schemas.openxmlformats.org/presentationml/2006/main">
  <p:tag name="KSO_WM_BEAUTIFY_FLAG" val="#wm#"/>
  <p:tag name="KSO_WM_DIAGRAM_VIRTUALLY_FRAME" val="{&quot;height&quot;:376.54998779296875,&quot;left&quot;:56.775039370078744,&quot;top&quot;:81.7750454735944,&quot;width&quot;:846.55}"/>
  <p:tag name="KSO_WM_UNIT_HIGHLIGHT" val="0"/>
  <p:tag name="KSO_WM_UNIT_COMPATIBLE" val="0"/>
  <p:tag name="KSO_WM_UNIT_DIAGRAM_ISNUMVISUAL" val="0"/>
  <p:tag name="KSO_WM_UNIT_DIAGRAM_ISREFERUNIT" val="0"/>
  <p:tag name="KSO_WM_UNIT_ID" val="diagram20233205_3*l_h_i*1_4_2"/>
  <p:tag name="KSO_WM_TEMPLATE_CATEGORY" val="diagram"/>
  <p:tag name="KSO_WM_TEMPLATE_INDEX" val="20233205"/>
  <p:tag name="KSO_WM_UNIT_LAYERLEVEL" val="1_1_1"/>
  <p:tag name="KSO_WM_TAG_VERSION" val="3.0"/>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3.xml><?xml version="1.0" encoding="utf-8"?>
<p:tagLst xmlns:p="http://schemas.openxmlformats.org/presentationml/2006/main">
  <p:tag name="KSO_WM_DIAGRAM_VIRTUALLY_FRAME" val="{&quot;height&quot;:376.54998779296875,&quot;left&quot;:56.775039370078744,&quot;top&quot;:81.7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4_1"/>
  <p:tag name="KSO_WM_TEMPLATE_CATEGORY" val="diagram"/>
  <p:tag name="KSO_WM_TEMPLATE_INDEX" val="20233205"/>
  <p:tag name="KSO_WM_UNIT_LAYERLEVEL" val="1_1_1"/>
  <p:tag name="KSO_WM_TAG_VERSION" val="3.0"/>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34.xml><?xml version="1.0" encoding="utf-8"?>
<p:tagLst xmlns:p="http://schemas.openxmlformats.org/presentationml/2006/main">
  <p:tag name="KSO_WM_DIAGRAM_VIRTUALLY_FRAME" val="{&quot;height&quot;:376.54998779296875,&quot;left&quot;:56.775039370078744,&quot;top&quot;:81.7750454735944,&quot;width&quot;:846.55}"/>
  <p:tag name="KSO_WM_BEAUTIFY_FLAG" val="#wm#"/>
  <p:tag name="KSO_WM_UNIT_HIGHLIGHT" val="0"/>
  <p:tag name="KSO_WM_UNIT_COMPATIBLE" val="0"/>
  <p:tag name="KSO_WM_UNIT_DIAGRAM_ISNUMVISUAL" val="0"/>
  <p:tag name="KSO_WM_UNIT_DIAGRAM_ISREFERUNIT" val="0"/>
  <p:tag name="KSO_WM_UNIT_ID" val="diagram20233205_3*l_h_i*1_4_3"/>
  <p:tag name="KSO_WM_TEMPLATE_CATEGORY" val="diagram"/>
  <p:tag name="KSO_WM_TEMPLATE_INDEX" val="20233205"/>
  <p:tag name="KSO_WM_UNIT_LAYERLEVEL" val="1_1_1"/>
  <p:tag name="KSO_WM_TAG_VERSION" val="3.0"/>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35.xml><?xml version="1.0" encoding="utf-8"?>
<p:tagLst xmlns:p="http://schemas.openxmlformats.org/presentationml/2006/main">
  <p:tag name="KSO_WM_BEAUTIFY_FLAG" val="#wm#"/>
  <p:tag name="KSO_WM_DIAGRAM_VIRTUALLY_FRAME" val="{&quot;height&quot;:376.54998779296875,&quot;left&quot;:56.775039370078744,&quot;top&quot;:81.7750454735944,&quot;width&quot;:846.55}"/>
  <p:tag name="KSO_WM_UNIT_HIGHLIGHT" val="0"/>
  <p:tag name="KSO_WM_UNIT_COMPATIBLE" val="0"/>
  <p:tag name="KSO_WM_UNIT_DIAGRAM_ISNUMVISUAL" val="0"/>
  <p:tag name="KSO_WM_UNIT_DIAGRAM_ISREFERUNIT" val="0"/>
  <p:tag name="KSO_WM_UNIT_ID" val="diagram20233205_3*l_h_f*1_4_1"/>
  <p:tag name="KSO_WM_TEMPLATE_CATEGORY" val="diagram"/>
  <p:tag name="KSO_WM_TEMPLATE_INDEX" val="20233205"/>
  <p:tag name="KSO_WM_UNIT_LAYERLEVEL" val="1_1_1"/>
  <p:tag name="KSO_WM_TAG_VERSION" val="3.0"/>
  <p:tag name="KSO_WM_DIAGRAM_GROUP_CODE" val="l1-1"/>
  <p:tag name="KSO_WM_UNIT_SUBTYPE" val="a"/>
  <p:tag name="KSO_WM_UNIT_NOCLEAR" val="0"/>
  <p:tag name="KSO_WM_UNIT_TYPE" val="l_h_f"/>
  <p:tag name="KSO_WM_UNIT_INDEX" val="1_4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2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5_3*l_h_a*1_4_1"/>
  <p:tag name="KSO_WM_TEMPLATE_CATEGORY" val="diagram"/>
  <p:tag name="KSO_WM_TEMPLATE_INDEX" val="2023320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54998779296875,&quot;left&quot;:56.775039370078744,&quot;top&quot;:81.7750454735944,&quot;width&quot;:846.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237.xml><?xml version="1.0" encoding="utf-8"?>
<p:tagLst xmlns:p="http://schemas.openxmlformats.org/presentationml/2006/main">
  <p:tag name="RESOURCE_RECORD_KEY" val="{&quot;70&quot;:[3322225,3312415,3315801,3322237]}"/>
</p:tagLst>
</file>

<file path=ppt/tags/tag23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4*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4.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81.37503937007878,&quot;left&quot;:16.328818897637795,&quot;top&quot;:244.04338582677164,&quot;width&quot;:966.0571653543308}"/>
</p:tagLst>
</file>

<file path=ppt/tags/tag2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4*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PRESET_TEXT" val="单击此处添加文本具体内容，简明扼要地阐述您的观点。根据需要您可酌情增减文字内容"/>
  <p:tag name="KSO_WM_UNIT_TEXT_FILL_FORE_SCHEMECOLOR_INDEX" val="1"/>
  <p:tag name="KSO_WM_UNIT_TEXT_FILL_TYPE" val="1"/>
  <p:tag name="KSO_WM_DIAGRAM_USE_COLOR_VALUE" val="{&quot;color_scheme&quot;:1,&quot;color_type&quot;:1,&quot;theme_color_indexes&quot;:[5,6,5,6,5,6]}"/>
</p:tagLst>
</file>

<file path=ppt/tags/tag2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4*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2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4*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4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4*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4*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4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4*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PRESET_TEXT" val="单击此处添加文本具体内容，简明扼要地阐述您的观点。根据需要您可酌情增减文字内容"/>
  <p:tag name="KSO_WM_UNIT_TEXT_FILL_FORE_SCHEMECOLOR_INDEX" val="1"/>
  <p:tag name="KSO_WM_UNIT_TEXT_FILL_TYPE" val="1"/>
  <p:tag name="KSO_WM_DIAGRAM_USE_COLOR_VALUE" val="{&quot;color_scheme&quot;:1,&quot;color_type&quot;:1,&quot;theme_color_indexes&quot;:[5,6,5,6,5,6]}"/>
</p:tagLst>
</file>

<file path=ppt/tags/tag2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4*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2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4*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4*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4*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5.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81.37503937007878,&quot;left&quot;:16.328818897637795,&quot;top&quot;:244.04338582677164,&quot;width&quot;:966.0571653543308}"/>
</p:tagLst>
</file>

<file path=ppt/tags/tag2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4*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PRESET_TEXT" val="单击此处添加文本具体内容，简明扼要地阐述您的观点。根据需要您可酌情增减文字内容"/>
  <p:tag name="KSO_WM_UNIT_TEXT_FILL_FORE_SCHEMECOLOR_INDEX" val="1"/>
  <p:tag name="KSO_WM_UNIT_TEXT_FILL_TYPE" val="1"/>
  <p:tag name="KSO_WM_DIAGRAM_USE_COLOR_VALUE" val="{&quot;color_scheme&quot;:1,&quot;color_type&quot;:1,&quot;theme_color_indexes&quot;:[5,6,5,6,5,6]}"/>
</p:tagLst>
</file>

<file path=ppt/tags/tag2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4*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2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4*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4*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4*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4*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PRESET_TEXT" val="单击此处添加文本具体内容，简明扼要地阐述您的观点。根据需要您可酌情增减文字内容"/>
  <p:tag name="KSO_WM_UNIT_TEXT_FILL_FORE_SCHEMECOLOR_INDEX" val="1"/>
  <p:tag name="KSO_WM_UNIT_TEXT_FILL_TYPE" val="1"/>
  <p:tag name="KSO_WM_DIAGRAM_USE_COLOR_VALUE" val="{&quot;color_scheme&quot;:1,&quot;color_type&quot;:1,&quot;theme_color_indexes&quot;:[5,6,5,6,5,6]}"/>
</p:tagLst>
</file>

<file path=ppt/tags/tag2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4*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2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4*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4*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973_4*l_h_i*1_5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6,5,6,5,6]}"/>
</p:tagLst>
</file>

<file path=ppt/tags/tag2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973_4*l_h_f*1_5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8"/>
  <p:tag name="KSO_WM_UNIT_PRESET_TEXT" val="单击此处添加文本具体内容，简明扼要地阐述您的观点。根据需要您可酌情增减文字内容"/>
  <p:tag name="KSO_WM_UNIT_TEXT_FILL_FORE_SCHEMECOLOR_INDEX" val="1"/>
  <p:tag name="KSO_WM_UNIT_TEXT_FILL_TYPE" val="1"/>
  <p:tag name="KSO_WM_DIAGRAM_USE_COLOR_VALUE" val="{&quot;color_scheme&quot;:1,&quot;color_type&quot;:1,&quot;theme_color_indexes&quot;:[5,6,5,6,5,6]}"/>
</p:tagLst>
</file>

<file path=ppt/tags/tag2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31973_4*l_h_i*1_5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2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31973_4*l_h_i*1_5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6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1973_4*l_h_a*1_5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65.3249545264056,&quot;left&quot;:54.85005157710994,&quot;top&quot;:106.7750454735944,&quot;width&quot;:850.3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264.xml><?xml version="1.0" encoding="utf-8"?>
<p:tagLst xmlns:p="http://schemas.openxmlformats.org/presentationml/2006/main">
  <p:tag name="RESOURCE_RECORD_KEY" val="{&quot;70&quot;:[3322225,3312415,3315801,3322237,3321484]}"/>
</p:tagLst>
</file>

<file path=ppt/tags/tag26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6.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UNIT_TYPE" val="l_h_f"/>
  <p:tag name="KSO_WM_UNIT_INDEX" val="1_2_1"/>
  <p:tag name="KSO_WM_UNIT_ID" val="diagram20234865_1*l_h_f*1_2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简明扼要地阐述您的观点。"/>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gradient&quot;:[{&quot;brightness&quot;:0,&quot;colorType&quot;:1,&quot;foreColorIndex&quot;:5,&quot;pos&quot;:0.23999999463558197,&quot;transparency&quot;:1},{&quot;brightness&quot;:0,&quot;colorType&quot;:1,&quot;foreColorIndex&quot;:5,&quot;pos&quot;:0.9399999976158142,&quot;transparency&quot;:0.30000001192092896}],&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4865_1*l_h_i*1_2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4865_1*l_h_i*1_2_2"/>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3"/>
  <p:tag name="KSO_WM_UNIT_ID" val="diagram20234865_1*l_h_i*1_2_3"/>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4"/>
  <p:tag name="KSO_WM_UNIT_ID" val="diagram20234865_1*l_h_i*1_2_4"/>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5"/>
  <p:tag name="KSO_WM_UNIT_ID" val="diagram20234865_1*l_h_i*1_2_5"/>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brightness&quot;:0,&quot;colorType&quot;:1,&quot;foreColorIndex&quot;:5,&quot;transparency&quot;:0.8999999761581421},&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6"/>
  <p:tag name="KSO_WM_UNIT_ID" val="diagram20234865_1*l_h_i*1_2_6"/>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7"/>
  <p:tag name="KSO_WM_UNIT_ID" val="diagram20234865_1*l_h_i*1_2_7"/>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8"/>
  <p:tag name="KSO_WM_UNIT_ID" val="diagram20234865_1*l_h_i*1_2_8"/>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quot;transparency&quot;:0.8999999761581421},{&quot;brightness&quot;:0,&quot;colorType&quot;:1,&quot;foreColorIndex&quot;:5,&quot;pos&quot;:1,&quot;transparency&quot;:0.8999999761581421},{&quot;brightness&quot;:0,&quot;colorType&quot;:2,&quot;pos&quot;:0.5,&quot;rgb&quot;:&quot;#ffffff&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l_h_a"/>
  <p:tag name="KSO_WM_UNIT_INDEX" val="1_2_1"/>
  <p:tag name="KSO_WM_UNIT_ID" val="diagram20234865_1*l_h_a*1_2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LINE_FORE_SCHEMECOLOR_INDEX" val="5"/>
  <p:tag name="KSO_WM_UNIT_TEXT_FILL_FORE_SCHEMECOLOR_INDEX" val="3"/>
  <p:tag name="KSO_WM_UNIT_TEXT_FILL_TYPE" val="3"/>
  <p:tag name="KSO_WM_UNIT_PRESET_TEXT" val="添加标题"/>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9"/>
  <p:tag name="KSO_WM_UNIT_ID" val="diagram20234865_1*l_h_i*1_2_9"/>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0"/>
  <p:tag name="KSO_WM_UNIT_ID" val="diagram20234865_1*l_h_i*1_2_10"/>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7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UNIT_TYPE" val="l_h_f"/>
  <p:tag name="KSO_WM_UNIT_INDEX" val="1_1_1"/>
  <p:tag name="KSO_WM_UNIT_ID" val="diagram20234865_1*l_h_f*1_1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简明扼要地阐述您的观点。"/>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gradient&quot;:[{&quot;brightness&quot;:0,&quot;colorType&quot;:1,&quot;foreColorIndex&quot;:5,&quot;pos&quot;:0.23999999463558197,&quot;transparency&quot;:1},{&quot;brightness&quot;:0,&quot;colorType&quot;:1,&quot;foreColorIndex&quot;:5,&quot;pos&quot;:0.9399999976158142,&quot;transparency&quot;:0.30000001192092896}],&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4865_1*l_h_i*1_1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4865_1*l_h_i*1_1_2"/>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3"/>
  <p:tag name="KSO_WM_UNIT_ID" val="diagram20234865_1*l_h_i*1_1_3"/>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4"/>
  <p:tag name="KSO_WM_UNIT_ID" val="diagram20234865_1*l_h_i*1_1_4"/>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5"/>
  <p:tag name="KSO_WM_UNIT_ID" val="diagram20234865_1*l_h_i*1_1_5"/>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brightness&quot;:0,&quot;colorType&quot;:1,&quot;foreColorIndex&quot;:5,&quot;transparency&quot;:0.8999999761581421},&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6"/>
  <p:tag name="KSO_WM_UNIT_ID" val="diagram20234865_1*l_h_i*1_1_6"/>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7"/>
  <p:tag name="KSO_WM_UNIT_ID" val="diagram20234865_1*l_h_i*1_1_7"/>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8"/>
  <p:tag name="KSO_WM_UNIT_ID" val="diagram20234865_1*l_h_i*1_1_8"/>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quot;transparency&quot;:0.8999999761581421},{&quot;brightness&quot;:0,&quot;colorType&quot;:1,&quot;foreColorIndex&quot;:5,&quot;pos&quot;:1,&quot;transparency&quot;:0.8999999761581421},{&quot;brightness&quot;:0,&quot;colorType&quot;:2,&quot;pos&quot;:0.5,&quot;rgb&quot;:&quot;#ffffff&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7.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l_h_a"/>
  <p:tag name="KSO_WM_UNIT_INDEX" val="1_1_1"/>
  <p:tag name="KSO_WM_UNIT_ID" val="diagram20234865_1*l_h_a*1_1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LINE_FORE_SCHEMECOLOR_INDEX" val="5"/>
  <p:tag name="KSO_WM_UNIT_TEXT_FILL_FORE_SCHEMECOLOR_INDEX" val="3"/>
  <p:tag name="KSO_WM_UNIT_TEXT_FILL_TYPE" val="3"/>
  <p:tag name="KSO_WM_UNIT_PRESET_TEXT" val="添加标题"/>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9"/>
  <p:tag name="KSO_WM_UNIT_ID" val="diagram20234865_1*l_h_i*1_1_9"/>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0"/>
  <p:tag name="KSO_WM_UNIT_ID" val="diagram20234865_1*l_h_i*1_1_10"/>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90.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UNIT_TYPE" val="l_h_f"/>
  <p:tag name="KSO_WM_UNIT_INDEX" val="1_3_1"/>
  <p:tag name="KSO_WM_UNIT_ID" val="diagram20234865_1*l_h_f*1_3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TEXT_FILL_FORE_SCHEMECOLOR_INDEX" val="1"/>
  <p:tag name="KSO_WM_UNIT_TEXT_FILL_TYPE" val="1"/>
  <p:tag name="KSO_WM_UNIT_PRESET_TEXT" val="单击此处输入你的项正文，文字是您思想的提炼，请尽量言简意赅的阐述观点。单击此处输入你的项正文，简明扼要地阐述您的观点。"/>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gradient&quot;:[{&quot;brightness&quot;:0,&quot;colorType&quot;:1,&quot;foreColorIndex&quot;:5,&quot;pos&quot;:0.23999999463558197,&quot;transparency&quot;:1},{&quot;brightness&quot;:0,&quot;colorType&quot;:1,&quot;foreColorIndex&quot;:5,&quot;pos&quot;:0.9399999976158142,&quot;transparency&quot;:0.30000001192092896}],&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4865_1*l_h_i*1_3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4865_1*l_h_i*1_3_2"/>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3"/>
  <p:tag name="KSO_WM_UNIT_ID" val="diagram20234865_1*l_h_i*1_3_3"/>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4"/>
  <p:tag name="KSO_WM_UNIT_ID" val="diagram20234865_1*l_h_i*1_3_4"/>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5"/>
  <p:tag name="KSO_WM_UNIT_ID" val="diagram20234865_1*l_h_i*1_3_5"/>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brightness&quot;:0,&quot;colorType&quot;:1,&quot;foreColorIndex&quot;:5,&quot;transparency&quot;:0.8999999761581421},&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6"/>
  <p:tag name="KSO_WM_UNIT_ID" val="diagram20234865_1*l_h_i*1_3_6"/>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7"/>
  <p:tag name="KSO_WM_UNIT_ID" val="diagram20234865_1*l_h_i*1_3_7"/>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8"/>
  <p:tag name="KSO_WM_UNIT_ID" val="diagram20234865_1*l_h_i*1_3_8"/>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quot;transparency&quot;:0.8999999761581421},{&quot;brightness&quot;:0,&quot;colorType&quot;:1,&quot;foreColorIndex&quot;:5,&quot;pos&quot;:1,&quot;transparency&quot;:0.8999999761581421},{&quot;brightness&quot;:0,&quot;colorType&quot;:2,&quot;pos&quot;:0.5,&quot;rgb&quot;:&quot;#ffffff&quot;,&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99.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l_h_a"/>
  <p:tag name="KSO_WM_UNIT_INDEX" val="1_3_1"/>
  <p:tag name="KSO_WM_UNIT_ID" val="diagram20234865_1*l_h_a*1_3_1"/>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3"/>
  <p:tag name="KSO_WM_UNIT_LINE_FORE_SCHEMECOLOR_INDEX" val="5"/>
  <p:tag name="KSO_WM_UNIT_TEXT_FILL_FORE_SCHEMECOLOR_INDEX" val="3"/>
  <p:tag name="KSO_WM_UNIT_TEXT_FILL_TYPE" val="3"/>
  <p:tag name="KSO_WM_UNIT_PRESET_TEXT" val="添加标题"/>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00000011920929}],&quot;type&quot;:3},&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3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9"/>
  <p:tag name="KSO_WM_UNIT_ID" val="diagram20234865_1*l_h_i*1_3_9"/>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0"/>
  <p:tag name="KSO_WM_UNIT_ID" val="diagram20234865_1*l_h_i*1_3_10"/>
  <p:tag name="KSO_WM_TEMPLATE_CATEGORY" val="diagram"/>
  <p:tag name="KSO_WM_TEMPLATE_INDEX" val="20234865"/>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3"/>
  <p:tag name="KSO_WM_DIAGRAM_MIN_ITEMCNT" val="3"/>
  <p:tag name="KSO_WM_DIAGRAM_VIRTUALLY_FRAME" val="{&quot;height&quot;:347.45001220703125,&quot;left&quot;:56.05,&quot;top&quot;:96.32503326656315,&quot;width&quot;:8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02.xml><?xml version="1.0" encoding="utf-8"?>
<p:tagLst xmlns:p="http://schemas.openxmlformats.org/presentationml/2006/main">
  <p:tag name="RESOURCE_RECORD_KEY" val="{&quot;70&quot;:[3323874]}"/>
</p:tagLst>
</file>

<file path=ppt/tags/tag303.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04.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05.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06.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07.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08.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09.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10.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11.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12.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13.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14.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15.xml><?xml version="1.0" encoding="utf-8"?>
<p:tagLst xmlns:p="http://schemas.openxmlformats.org/presentationml/2006/main">
  <p:tag name="KSO_WM_DIAGRAM_VIRTUALLY_FRAME" val="{&quot;height&quot;:368.7725984251968,&quot;left&quot;:83.63952755905511,&quot;top&quot;:112.5163779527559,&quot;width&quot;:732.7286219179477}"/>
</p:tagLst>
</file>

<file path=ppt/tags/tag316.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2.7286219179477}"/>
</p:tagLst>
</file>

<file path=ppt/tags/tag31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2.7286219179477}"/>
</p:tagLst>
</file>

<file path=ppt/tags/tag318.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1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61.8702522858907}"/>
</p:tagLst>
</file>

<file path=ppt/tags/tag3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2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61.8702522858907}"/>
</p:tagLst>
</file>

<file path=ppt/tags/tag321.xml><?xml version="1.0" encoding="utf-8"?>
<p:tagLst xmlns:p="http://schemas.openxmlformats.org/presentationml/2006/main">
  <p:tag name="KSO_WM_DIAGRAM_VIRTUALLY_FRAME" val="{&quot;height&quot;:368.7725984251968,&quot;left&quot;:83.63952755905511,&quot;top&quot;:112.5163779527559,&quot;width&quot;:732.7286219179477}"/>
</p:tagLst>
</file>

<file path=ppt/tags/tag322.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2.7286219179477}"/>
</p:tagLst>
</file>

<file path=ppt/tags/tag32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32.7286219179477}"/>
</p:tagLst>
</file>

<file path=ppt/tags/tag324.xml><?xml version="1.0" encoding="utf-8"?>
<p:tagLst xmlns:p="http://schemas.openxmlformats.org/presentationml/2006/main">
  <p:tag name="KSO_WM_DIAGRAM_VIRTUALLY_FRAME" val="{&quot;height&quot;:368.7725984251968,&quot;left&quot;:83.63952755905511,&quot;top&quot;:112.5163779527559,&quot;width&quot;:761.8702522858907}"/>
</p:tagLst>
</file>

<file path=ppt/tags/tag325.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61.8702522858907}"/>
</p:tagLst>
</file>

<file path=ppt/tags/tag32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68.7725984251968,&quot;left&quot;:83.63952755905511,&quot;top&quot;:112.5163779527559,&quot;width&quot;:761.8702522858907}"/>
</p:tagLst>
</file>

<file path=ppt/tags/tag32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28.xml><?xml version="1.0" encoding="utf-8"?>
<p:tagLst xmlns:p="http://schemas.openxmlformats.org/presentationml/2006/main">
  <p:tag name="KSO_WM_DIAGRAM_VIRTUALLY_FRAME" val="{&quot;height&quot;:376.2333858267716,&quot;left&quot;:83.63952755905511,&quot;top&quot;:105.0555905511811,&quot;width&quot;:772.5891338582677}"/>
</p:tagLst>
</file>

<file path=ppt/tags/tag329.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76.2333858267716,&quot;left&quot;:83.63952755905511,&quot;top&quot;:105.0555905511811,&quot;width&quot;:772.5891338582677}"/>
</p:tagLst>
</file>

<file path=ppt/tags/tag3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3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76.2333858267716,&quot;left&quot;:83.63952755905511,&quot;top&quot;:105.0555905511811,&quot;width&quot;:772.5891338582677}"/>
</p:tagLst>
</file>

<file path=ppt/tags/tag331.xml><?xml version="1.0" encoding="utf-8"?>
<p:tagLst xmlns:p="http://schemas.openxmlformats.org/presentationml/2006/main">
  <p:tag name="KSO_WM_DIAGRAM_VIRTUALLY_FRAME" val="{&quot;height&quot;:376.2333858267716,&quot;left&quot;:83.63952755905511,&quot;top&quot;:105.0555905511811,&quot;width&quot;:772.5891338582677}"/>
</p:tagLst>
</file>

<file path=ppt/tags/tag332.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376.2333858267716,&quot;left&quot;:83.63952755905511,&quot;top&quot;:105.0555905511811,&quot;width&quot;:772.5891338582677}"/>
</p:tagLst>
</file>

<file path=ppt/tags/tag33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376.2333858267716,&quot;left&quot;:83.63952755905511,&quot;top&quot;:105.0555905511811,&quot;width&quot;:772.5891338582677}"/>
</p:tagLst>
</file>

<file path=ppt/tags/tag33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35.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1*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5.45001220703125,&quot;left&quot;:-18.05,&quot;top&quot;:82.32503326656315,&quot;width&quot;:93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3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1*l_h_a*1_2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05,&quot;top&quot;:82.32503326656315,&quot;width&quot;:93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337.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1*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5.45001220703125,&quot;left&quot;:-18.05,&quot;top&quot;:82.32503326656315,&quot;width&quot;:93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3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1*l_h_a*1_1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8.05,&quot;top&quot;:82.32503326656315,&quot;width&quot;:931.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339.xml><?xml version="1.0" encoding="utf-8"?>
<p:tagLst xmlns:p="http://schemas.openxmlformats.org/presentationml/2006/main">
  <p:tag name="RESOURCE_RECORD_KEY" val="{&quot;70&quot;:[3322225]}"/>
</p:tagLst>
</file>

<file path=ppt/tags/tag3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4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702_1*n_h_i*1_1_1"/>
  <p:tag name="KSO_WM_TEMPLATE_CATEGORY" val="diagram"/>
  <p:tag name="KSO_WM_TEMPLATE_INDEX" val="20231702"/>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422.5464107387273,&quot;left&quot;:11.35,&quot;top&quot;:48.053589261272734,&quot;width&quot;:973.55}"/>
  <p:tag name="KSO_WM_DIAGRAM_COLOR_MATCH_VALUE" val="{&quot;shape&quot;:{&quot;fill&quot;:{&quot;solid&quot;:{&quot;brightness&quot;:0,&quot;colorType&quot;:1,&quot;foreColorIndex&quot;:5,&quot;transparency&quot;:0.94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1*n_h_h_f*1_2_1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422.5464107387273,&quot;left&quot;:11.35,&quot;top&quot;:48.053589261272734,&quot;width&quot;:973.5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5,6,5,6,5,6]}"/>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02_1*n_h_h_f*1_2_2_1"/>
  <p:tag name="KSO_WM_TEMPLATE_CATEGORY" val="diagram"/>
  <p:tag name="KSO_WM_TEMPLATE_INDEX" val="20231702"/>
  <p:tag name="KSO_WM_UNIT_LAYERLEVEL" val="1_1_1_1"/>
  <p:tag name="KSO_WM_TAG_VERSION" val="3.0"/>
  <p:tag name="KSO_WM_BEAUTIFY_FLAG" val="#wm#"/>
  <p:tag name="KSO_WM_UNIT_SUBTYPE" val="a"/>
  <p:tag name="KSO_WM_UNIT_NOCLEAR" val="0"/>
  <p:tag name="KSO_WM_UNIT_VALUE" val="80"/>
  <p:tag name="KSO_WM_DIAGRAM_GROUP_CODE" val="n1-1"/>
  <p:tag name="KSO_WM_UNIT_TYPE" val="n_h_h_f"/>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422.5464107387273,&quot;left&quot;:11.35,&quot;top&quot;:48.053589261272734,&quot;width&quot;:973.55}"/>
  <p:tag name="KSO_WM_DIAGRAM_COLOR_MATCH_VALUE" val="{&quot;shape&quot;:{&quot;fill&quot;:{&quot;type&quot;:0},&quot;glow&quot;:{&quot;colorType&quot;:0},&quot;line&quot;:{&quot;gradient&quot;:[{&quot;brightness&quot;:0.6000000238418579,&quot;colorType&quot;:1,&quot;foreColorIndex&quot;:6,&quot;pos&quot;:0,&quot;transparency&quot;:0.4000000059604645},{&quot;brightness&quot;:0.800000011920929,&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添加文本内容，根据需要酌情增减文字，以便观者理解您传达的思想"/>
  <p:tag name="KSO_WM_UNIT_TEXT_FILL_FORE_SCHEMECOLOR_INDEX" val="1"/>
  <p:tag name="KSO_WM_UNIT_TEXT_FILL_TYPE" val="1"/>
  <p:tag name="KSO_WM_DIAGRAM_USE_COLOR_VALUE" val="{&quot;color_scheme&quot;:1,&quot;color_type&quot;:1,&quot;theme_color_indexes&quot;:[5,6,5,6,5,6]}"/>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1"/>
  <p:tag name="KSO_WM_UNIT_ID" val="diagram20231702_1*n_h_h_i*1_2_1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422.5464107387273,&quot;left&quot;:11.35,&quot;top&quot;:48.053589261272734,&quot;width&quot;:973.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1"/>
  <p:tag name="KSO_WM_UNIT_ID" val="diagram20231702_1*n_h_h_i*1_2_2_1"/>
  <p:tag name="KSO_WM_TEMPLATE_CATEGORY" val="diagram"/>
  <p:tag name="KSO_WM_TEMPLATE_INDEX" val="20231702"/>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422.5464107387273,&quot;left&quot;:11.35,&quot;top&quot;:48.053589261272734,&quot;width&quot;:973.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46.xml><?xml version="1.0" encoding="utf-8"?>
<p:tagLst xmlns:p="http://schemas.openxmlformats.org/presentationml/2006/main">
  <p:tag name="KSO_WM_UNIT_COMPATIBLE" val="0"/>
  <p:tag name="KSO_WM_UNIT_DIAGRAM_ISREFERUNIT" val="0"/>
  <p:tag name="KSO_WM_TEMPLATE_INDEX" val="20231702"/>
  <p:tag name="KSO_WM_TAG_VERSION" val="3.0"/>
  <p:tag name="KSO_WM_DIAGRAM_VERSION" val="3"/>
  <p:tag name="KSO_WM_DIAGRAM_COLOR_TEXT_CAN_REMOVE" val="n"/>
  <p:tag name="KSO_WM_DIAGRAM_MIN_ITEMCNT" val="2"/>
  <p:tag name="KSO_WM_BEAUTIFY_FLAG" val="#wm#"/>
  <p:tag name="KSO_WM_UNIT_HIGHLIGHT" val="0"/>
  <p:tag name="KSO_WM_UNIT_DIAGRAM_ISNUMVISUAL" val="0"/>
  <p:tag name="KSO_WM_UNIT_ID" val="diagram20231702_1*n_h_a*1_1_1"/>
  <p:tag name="KSO_WM_TEMPLATE_CATEGORY" val="diagram"/>
  <p:tag name="KSO_WM_UNIT_LAYERLEVEL" val="1_1_1"/>
  <p:tag name="KSO_WM_UNIT_ISCONTENTSTITLE" val="0"/>
  <p:tag name="KSO_WM_UNIT_ISNUMDGMTITLE" val="0"/>
  <p:tag name="KSO_WM_UNIT_NOCLEAR" val="0"/>
  <p:tag name="KSO_WM_DIAGRAM_GROUP_CODE" val="n1-1"/>
  <p:tag name="KSO_WM_UNIT_TYPE" val="n_h_a"/>
  <p:tag name="KSO_WM_UNIT_INDEX" val="1_1_1"/>
  <p:tag name="KSO_WM_DIAGRAM_COLOR_TRICK" val="1"/>
  <p:tag name="KSO_WM_DIAGRAM_MAX_ITEMCNT" val="6"/>
  <p:tag name="KSO_WM_DIAGRAM_VIRTUALLY_FRAME" val="{&quot;height&quot;:422.5464107387273,&quot;left&quot;:11.35,&quot;top&quot;:48.053589261272734,&quot;width&quot;:973.55}"/>
  <p:tag name="KSO_WM_UNIT_VALUE" val="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PRESET_TEXT" val="单击此处添加标题"/>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47.xml><?xml version="1.0" encoding="utf-8"?>
<p:tagLst xmlns:p="http://schemas.openxmlformats.org/presentationml/2006/main">
  <p:tag name="RESOURCE_RECORD_KEY" val="{&quot;70&quot;:[3322225,3318988,3320031]}"/>
</p:tagLst>
</file>

<file path=ppt/tags/tag34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452.1999363936553,&quot;left&quot;:-11.065727626747911,&quot;top&quot;:43.926645976400685,&quot;width&quot;:917.9728964701748}"/>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5,6,5,6,5,6]}"/>
</p:tagLst>
</file>

<file path=ppt/tags/tag3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452.1999363936553,&quot;left&quot;:-11.065727626747911,&quot;top&quot;:43.926645976400685,&quot;width&quot;:917.9728964701748}"/>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5,6,5,6,5,6]}"/>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52.1999363936553,&quot;left&quot;:-11.065727626747911,&quot;top&quot;:43.926645976400685,&quot;width&quot;:917.97289647017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452.1999363936553,&quot;left&quot;:-11.065727626747911,&quot;top&quot;:43.926645976400685,&quot;width&quot;:917.97289647017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53.xml><?xml version="1.0" encoding="utf-8"?>
<p:tagLst xmlns:p="http://schemas.openxmlformats.org/presentationml/2006/main">
  <p:tag name="RESOURCE_RECORD_KEY" val="{&quot;70&quot;:[3322225,3318988,3320031,3318867]}"/>
</p:tagLst>
</file>

<file path=ppt/tags/tag35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55.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636_2*n_h_i*1_1_1"/>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51.6748962402344,&quot;left&quot;:53.15149257389576,&quot;top&quot;:94.18759124996159,&quot;width&quot;:853.7556762695312}"/>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53.15149257389576,&quot;top&quot;:94.18759124996159,&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5,6,5,6,5,6]}"/>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53.15149257389576,&quot;top&quot;:94.18759124996159,&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5,6,5,6,5,6]}"/>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53.15149257389576,&quot;top&quot;:94.18759124996159,&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5,6,5,6,5,6]}"/>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53.15149257389576,&quot;top&quot;:94.18759124996159,&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53.15149257389576,&quot;top&quot;:94.18759124996159,&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53.15149257389576,&quot;top&quot;:94.18759124996159,&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6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53.15149257389576,&quot;top&quot;:94.18759124996159,&quot;width&quot;:853.75567626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PRESET_TEXT" val="添加项标题"/>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63.xml><?xml version="1.0" encoding="utf-8"?>
<p:tagLst xmlns:p="http://schemas.openxmlformats.org/presentationml/2006/main">
  <p:tag name="RESOURCE_RECORD_KEY" val="{&quot;70&quot;:[3322225,3318988,3320031,3318867]}"/>
</p:tagLst>
</file>

<file path=ppt/tags/tag36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3*n_h_h_f*1_2_4_1"/>
  <p:tag name="KSO_WM_TEMPLATE_CATEGORY" val="diagram"/>
  <p:tag name="KSO_WM_TEMPLATE_INDEX" val="20231636"/>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f"/>
  <p:tag name="KSO_WM_UNIT_INDEX" val="1_2_4_1"/>
  <p:tag name="KSO_WM_UNIT_SUBTYPE" val="a"/>
  <p:tag name="KSO_WM_UNIT_NOCLEAR" val="0"/>
  <p:tag name="KSO_WM_UNIT_VALUE" val="102"/>
  <p:tag name="KSO_WM_DIAGRAM_MAX_ITEMCNT" val="6"/>
  <p:tag name="KSO_WM_DIAGRAM_MIN_ITEMCNT" val="2"/>
  <p:tag name="KSO_WM_DIAGRAM_VIRTUALLY_FRAME" val="{&quot;height&quot;:351.70000000000005,&quot;left&quot;:53.141925644761976,&quot;top&quot;:94.17503937007874,&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6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3*n_h_h_f*1_2_3_1"/>
  <p:tag name="KSO_WM_TEMPLATE_CATEGORY" val="diagram"/>
  <p:tag name="KSO_WM_TEMPLATE_INDEX" val="20231636"/>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f"/>
  <p:tag name="KSO_WM_UNIT_INDEX" val="1_2_3_1"/>
  <p:tag name="KSO_WM_UNIT_SUBTYPE" val="a"/>
  <p:tag name="KSO_WM_UNIT_NOCLEAR" val="0"/>
  <p:tag name="KSO_WM_UNIT_VALUE" val="108"/>
  <p:tag name="KSO_WM_DIAGRAM_MAX_ITEMCNT" val="6"/>
  <p:tag name="KSO_WM_DIAGRAM_MIN_ITEMCNT" val="2"/>
  <p:tag name="KSO_WM_DIAGRAM_VIRTUALLY_FRAME" val="{&quot;height&quot;:351.70000000000005,&quot;left&quot;:53.141925644761976,&quot;top&quot;:94.17503937007874,&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2"/>
  <p:tag name="KSO_WM_UNIT_ID" val="diagram20231636_3*n_h_h_i*1_2_3_2"/>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51.70000000000005,&quot;left&quot;:53.141925644761976,&quot;top&quot;:94.17503937007874,&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4_2"/>
  <p:tag name="KSO_WM_UNIT_ID" val="diagram20231636_3*n_h_h_i*1_2_4_2"/>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51.70000000000005,&quot;left&quot;:53.141925644761976,&quot;top&quot;:94.17503937007874,&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3*n_h_h_f*1_2_2_1"/>
  <p:tag name="KSO_WM_TEMPLATE_CATEGORY" val="diagram"/>
  <p:tag name="KSO_WM_TEMPLATE_INDEX" val="20231636"/>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f"/>
  <p:tag name="KSO_WM_UNIT_INDEX" val="1_2_2_1"/>
  <p:tag name="KSO_WM_UNIT_SUBTYPE" val="a"/>
  <p:tag name="KSO_WM_UNIT_NOCLEAR" val="0"/>
  <p:tag name="KSO_WM_UNIT_VALUE" val="102"/>
  <p:tag name="KSO_WM_DIAGRAM_MAX_ITEMCNT" val="6"/>
  <p:tag name="KSO_WM_DIAGRAM_MIN_ITEMCNT" val="2"/>
  <p:tag name="KSO_WM_DIAGRAM_VIRTUALLY_FRAME" val="{&quot;height&quot;:351.70000000000005,&quot;left&quot;:53.141925644761976,&quot;top&quot;:94.17503937007874,&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3*n_h_h_f*1_2_1_1"/>
  <p:tag name="KSO_WM_TEMPLATE_CATEGORY" val="diagram"/>
  <p:tag name="KSO_WM_TEMPLATE_INDEX" val="20231636"/>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f"/>
  <p:tag name="KSO_WM_UNIT_INDEX" val="1_2_1_1"/>
  <p:tag name="KSO_WM_UNIT_SUBTYPE" val="a"/>
  <p:tag name="KSO_WM_UNIT_NOCLEAR" val="0"/>
  <p:tag name="KSO_WM_UNIT_VALUE" val="108"/>
  <p:tag name="KSO_WM_DIAGRAM_MAX_ITEMCNT" val="6"/>
  <p:tag name="KSO_WM_DIAGRAM_MIN_ITEMCNT" val="2"/>
  <p:tag name="KSO_WM_DIAGRAM_VIRTUALLY_FRAME" val="{&quot;height&quot;:351.70000000000005,&quot;left&quot;:53.141925644761976,&quot;top&quot;:94.17503937007874,&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2"/>
  <p:tag name="KSO_WM_UNIT_ID" val="diagram20231636_3*n_h_h_i*1_2_1_2"/>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51.70000000000005,&quot;left&quot;:53.141925644761976,&quot;top&quot;:94.17503937007874,&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2"/>
  <p:tag name="KSO_WM_UNIT_ID" val="diagram20231636_3*n_h_h_i*1_2_2_2"/>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51.70000000000005,&quot;left&quot;:53.141925644761976,&quot;top&quot;:94.17503937007874,&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73.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636_3*n_h_i*1_1_3"/>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51.70000000000005,&quot;left&quot;:53.141925644761976,&quot;top&quot;:94.17503937007874,&quot;width&quot;:853.7556762695312}"/>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3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3*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51.70000000000005,&quot;left&quot;:53.141925644761976,&quot;top&quot;:94.17503937007874,&quot;width&quot;:853.75567626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UNIT_PRESET_TEXT" val="添加项标题"/>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75.xml><?xml version="1.0" encoding="utf-8"?>
<p:tagLst xmlns:p="http://schemas.openxmlformats.org/presentationml/2006/main">
  <p:tag name="RESOURCE_RECORD_KEY" val="{&quot;70&quot;:[3322225,3318988,3320031,3318867,3318869]}"/>
</p:tagLst>
</file>

<file path=ppt/tags/tag37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1090_1*n_h_h_i*1_2_2_3"/>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5,6,5,6,5,6]}"/>
</p:tagLst>
</file>

<file path=ppt/tags/tag3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1090_1*n_h_h_i*1_2_1_3"/>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37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1090_1*n_h_h_i*1_2_3_2"/>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gradient&quot;:[{&quot;brightness&quot;:0.15000000596046448,&quot;colorType&quot;:1,&quot;foreColorIndex&quot;:7,&quot;pos&quot;:1,&quot;transparency&quot;:0},{&quot;brightness&quot;:0.25,&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8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1090_1*n_h_h_i*1_2_2_2"/>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gradient&quot;:[{&quot;brightness&quot;:0.15000000596046448,&quot;colorType&quot;:1,&quot;foreColorIndex&quot;:6,&quot;pos&quot;:1,&quot;transparency&quot;:0},{&quot;brightness&quot;:0.2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31090_1*n_h_h_i*1_2_3_3"/>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5,6,5,6,5,6]}"/>
</p:tagLst>
</file>

<file path=ppt/tags/tag38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090_1*n_h_h_i*1_2_2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gradient&quot;:[{&quot;brightness&quot;:0.20000000298023224,&quot;colorType&quot;:1,&quot;foreColorIndex&quot;:6,&quot;pos&quot;:1,&quot;transparency&quot;:0},{&quot;brightness&quot;:0,&quot;colorType&quot;:1,&quot;foreColorIndex&quot;:6,&quot;pos&quot;:0,&quot;transparency&quot;:0}],&quot;type&quot;:3},&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8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090_1*n_h_h_i*1_2_1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gradient&quot;:[{&quot;brightness&quot;:0.20000000298023224,&quot;colorType&quot;:1,&quot;foreColorIndex&quot;:5,&quot;pos&quot;:1,&quot;transparency&quot;:0},{&quot;brightness&quot;:0,&quot;colorType&quot;:1,&quot;foreColorIndex&quot;:5,&quot;pos&quot;:0,&quot;transparency&quot;:0}],&quot;type&quot;:3},&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1090_1*n_h_h_i*1_2_3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gradient&quot;:[{&quot;brightness&quot;:0,&quot;colorType&quot;:1,&quot;foreColorIndex&quot;:7,&quot;pos&quot;:0,&quot;transparency&quot;:0},{&quot;brightness&quot;:0.20000000298023224,&quot;colorType&quot;:1,&quot;foreColorIndex&quot;:7,&quot;pos&quot;:1,&quot;transparency&quot;:0}],&quot;type&quot;:3},&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8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90_1*n_h_a*1_1_1"/>
  <p:tag name="KSO_WM_TEMPLATE_CATEGORY" val="diagram"/>
  <p:tag name="KSO_WM_TEMPLATE_INDEX" val="20231090"/>
  <p:tag name="KSO_WM_UNIT_LAYERLEVEL" val="1_1_1"/>
  <p:tag name="KSO_WM_TAG_VERSION" val="3.0"/>
  <p:tag name="KSO_WM_UNIT_ISCONTENTSTITLE" val="0"/>
  <p:tag name="KSO_WM_UNIT_ISNUMDGMTITLE" val="0"/>
  <p:tag name="KSO_WM_UNIT_NOCLEAR" val="0"/>
  <p:tag name="KSO_WM_UNIT_VALUE" val="42"/>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UNIT_TEXT_FILL_TYPE" val="1"/>
  <p:tag name="KSO_WM_UNIT_PRESET_TEXT" val="单击此处添加项标题"/>
  <p:tag name="KSO_WM_DIAGRAM_USE_COLOR_VALUE" val="{&quot;color_scheme&quot;:1,&quot;color_type&quot;:1,&quot;theme_color_indexes&quot;:[5,6,5,6,5,6]}"/>
</p:tagLst>
</file>

<file path=ppt/tags/tag3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90_1*n_h_h_f*1_2_1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根据需要可酌情增减"/>
  <p:tag name="KSO_WM_UNIT_TEXT_FILL_FORE_SCHEMECOLOR_INDEX" val="1"/>
  <p:tag name="KSO_WM_UNIT_TEXT_FILL_TYPE" val="1"/>
  <p:tag name="KSO_WM_DIAGRAM_USE_COLOR_VALUE" val="{&quot;color_scheme&quot;:1,&quot;color_type&quot;:1,&quot;theme_color_indexes&quot;:[5,6,5,6,5,6]}"/>
</p:tagLst>
</file>

<file path=ppt/tags/tag3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90_1*n_h_h_a*1_2_1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3"/>
  <p:tag name="KSO_WM_UNIT_TEXT_FILL_TYPE" val="3"/>
  <p:tag name="KSO_WM_DIAGRAM_USE_COLOR_VALUE" val="{&quot;color_scheme&quot;:1,&quot;color_type&quot;:1,&quot;theme_color_indexes&quot;:[5,6,5,6,5,6]}"/>
</p:tagLst>
</file>

<file path=ppt/tags/tag38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1090_1*n_h_h_i*1_2_1_2"/>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90_1*n_h_h_f*1_2_2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根据需要可酌情增减"/>
  <p:tag name="KSO_WM_UNIT_TEXT_FILL_FORE_SCHEMECOLOR_INDEX" val="1"/>
  <p:tag name="KSO_WM_UNIT_TEXT_FILL_TYPE" val="1"/>
  <p:tag name="KSO_WM_DIAGRAM_USE_COLOR_VALUE" val="{&quot;color_scheme&quot;:1,&quot;color_type&quot;:1,&quot;theme_color_indexes&quot;:[5,6,5,6,5,6]}"/>
</p:tagLst>
</file>

<file path=ppt/tags/tag39.xml><?xml version="1.0" encoding="utf-8"?>
<p:tagLst xmlns:p="http://schemas.openxmlformats.org/presentationml/2006/main">
  <p:tag name="KSO_WM_DIAGRAM_VIRTUALLY_FRAME" val="{&quot;height&quot;:345.8918897637795,&quot;left&quot;:59.97929133858268,&quot;top&quot;:152.2211811023622,&quot;width&quot;:860.1548295038189}"/>
</p:tagLst>
</file>

<file path=ppt/tags/tag3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90_1*n_h_h_a*1_2_2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3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90_1*n_h_h_f*1_2_3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根据需要可酌情增减"/>
  <p:tag name="KSO_WM_UNIT_TEXT_FILL_FORE_SCHEMECOLOR_INDEX" val="1"/>
  <p:tag name="KSO_WM_UNIT_TEXT_FILL_TYPE" val="1"/>
  <p:tag name="KSO_WM_DIAGRAM_USE_COLOR_VALUE" val="{&quot;color_scheme&quot;:1,&quot;color_type&quot;:1,&quot;theme_color_indexes&quot;:[5,6,5,6,5,6]}"/>
</p:tagLst>
</file>

<file path=ppt/tags/tag3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090_1*n_h_h_a*1_2_3_1"/>
  <p:tag name="KSO_WM_TEMPLATE_CATEGORY" val="diagram"/>
  <p:tag name="KSO_WM_TEMPLATE_INDEX" val="20231090"/>
  <p:tag name="KSO_WM_UNIT_LAYERLEVEL" val="1_1_1_1"/>
  <p:tag name="KSO_WM_TAG_VERSION" val="3.0"/>
  <p:tag name="KSO_WM_BEAUTIFY_FLAG" val="#wm#"/>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433.1568148779681,&quot;left&quot;:54.67519806148503,&quot;top&quot;:78.8431851220319,&quot;width&quot;:850.7996826171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393.xml><?xml version="1.0" encoding="utf-8"?>
<p:tagLst xmlns:p="http://schemas.openxmlformats.org/presentationml/2006/main">
  <p:tag name="RESOURCE_RECORD_KEY" val="{&quot;70&quot;:[3322225,3318988,3320031,3318867,3318869,3314398]}"/>
</p:tagLst>
</file>

<file path=ppt/tags/tag39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9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0945_3*n_h_h_f*1_2_4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3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0945_3*n_h_h_a*1_2_4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3*n_h_h_f*1_2_3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3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3*n_h_h_a*1_2_3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40.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45.8918897637795,&quot;left&quot;:59.97929133858268,&quot;top&quot;:152.2211811023622,&quot;width&quot;:860.1548295038189}"/>
</p:tagLst>
</file>

<file path=ppt/tags/tag4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3*n_h_h_f*1_2_2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3*n_h_h_a*1_2_2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3*n_h_h_f*1_2_1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3*n_h_h_a*1_2_1_1"/>
  <p:tag name="KSO_WM_TEMPLATE_CATEGORY" val="diagram"/>
  <p:tag name="KSO_WM_TEMPLATE_INDEX" val="20230945"/>
  <p:tag name="KSO_WM_UNIT_LAYERLEVEL" val="1_1_1_1"/>
  <p:tag name="KSO_WM_TAG_VERSION" val="3.0"/>
  <p:tag name="KSO_WM_DIAGRAM_GROUP_CODE" val="n1-1"/>
  <p:tag name="KSO_WM_DIAGRAM_VERSION" val="3"/>
  <p:tag name="KSO_WM_DIAGRAM_COLOR_TRICK" val="3"/>
  <p:tag name="KSO_WM_DIAGRAM_COLOR_TEXT_CAN_REMOVE" val="n"/>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40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3*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type&quot;:0},&quot;glow&quot;:{&quot;colorType&quot;:0},&quot;line&quot;:{&quot;gradient&quot;:[{&quot;brightness&quot;:0.10999999940395355,&quot;colorType&quot;:2,&quot;pos&quot;:1,&quot;rgb&quot;:&quot;#dddddd&quot;,&quot;transparency&quot;:0},{&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40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40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4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4_1"/>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0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45_3*n_h_i*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1_1"/>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type&quot;:0},&quot;glow&quot;:{&quot;colorType&quot;:0},&quot;line&quot;:{&quot;solidLine&quot;:{&quot;brightness&quot;:0.3499999940395355,&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5,6,5,6,5,6]}"/>
</p:tagLst>
</file>

<file path=ppt/tags/tag40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3*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80.45,&quot;left&quot;:54.306939090186276,&quot;top&quot;:79.8,&quot;width&quot;:851.4931030273438}"/>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4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45.8918897637795,&quot;left&quot;:59.97929133858268,&quot;top&quot;:152.2211811023622,&quot;width&quot;:860.1548295038189}"/>
</p:tagLst>
</file>

<file path=ppt/tags/tag410.xml><?xml version="1.0" encoding="utf-8"?>
<p:tagLst xmlns:p="http://schemas.openxmlformats.org/presentationml/2006/main">
  <p:tag name="RESOURCE_RECORD_KEY" val="{&quot;70&quot;:[3322225,3318988,3320031,3318867,3318869,3314398,3312419]}"/>
</p:tagLst>
</file>

<file path=ppt/tags/tag41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1*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0,&quot;top&quot;:82.32503326656315,&quot;width&quot;:890.2}"/>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1*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0,&quot;top&quot;:82.32503326656315,&quot;width&quot;:890.2}"/>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14.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1*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5.45001220703125,&quot;left&quot;:10,&quot;top&quot;:82.32503326656315,&quot;width&quot;:89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4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1*l_h_a*1_2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0,&quot;top&quot;:82.32503326656315,&quot;width&quot;:89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416.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1*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5.45001220703125,&quot;left&quot;:10,&quot;top&quot;:82.32503326656315,&quot;width&quot;:89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4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1*l_h_a*1_1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5.45001220703125,&quot;left&quot;:10,&quot;top&quot;:82.32503326656315,&quot;width&quot;:89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418.xml><?xml version="1.0" encoding="utf-8"?>
<p:tagLst xmlns:p="http://schemas.openxmlformats.org/presentationml/2006/main">
  <p:tag name="RESOURCE_RECORD_KEY" val="{&quot;70&quot;:[3318988,3320031,3318867,3318869,3314398,3312419,3322225]}"/>
</p:tagLst>
</file>

<file path=ppt/tags/tag419.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42.xml><?xml version="1.0" encoding="utf-8"?>
<p:tagLst xmlns:p="http://schemas.openxmlformats.org/presentationml/2006/main">
  <p:tag name="KSO_WM_DIAGRAM_VIRTUALLY_FRAME" val="{&quot;height&quot;:345.8918897637795,&quot;left&quot;:59.97929133858268,&quot;top&quot;:152.2211811023622,&quot;width&quot;:860.1548295038189}"/>
</p:tagLst>
</file>

<file path=ppt/tags/tag42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42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DIAGRAM_VIRTUALLY_FRAME" val="{&quot;height&quot;:271.0551968503937,&quot;left&quot;:52.999921259842516,&quot;top&quot;:158.5784251968504,&quot;width&quot;:854}"/>
</p:tagLst>
</file>

<file path=ppt/tags/tag42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25.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26.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27.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2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2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3.xml><?xml version="1.0" encoding="utf-8"?>
<p:tagLst xmlns:p="http://schemas.openxmlformats.org/presentationml/2006/main">
  <p:tag name="KSO_WM_DIAGRAM_VIRTUALLY_FRAME" val="{&quot;height&quot;:345.8918897637795,&quot;left&quot;:59.97929133858268,&quot;top&quot;:152.2211811023622,&quot;width&quot;:860.1548295038189}"/>
</p:tagLst>
</file>

<file path=ppt/tags/tag43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3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32.xml><?xml version="1.0" encoding="utf-8"?>
<p:tagLst xmlns:p="http://schemas.openxmlformats.org/presentationml/2006/main">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33.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34.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35.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36.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271.0551968503937,&quot;left&quot;:52.999921259842516,&quot;top&quot;:158.5784251968504,&quot;width&quot;:854}"/>
</p:tagLst>
</file>

<file path=ppt/tags/tag437.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71.0551968503937,&quot;left&quot;:52.999921259842516,&quot;top&quot;:158.5784251968504,&quot;width&quot;:854}"/>
</p:tagLst>
</file>

<file path=ppt/tags/tag438.xml><?xml version="1.0" encoding="utf-8"?>
<p:tagLst xmlns:p="http://schemas.openxmlformats.org/presentationml/2006/main">
  <p:tag name="KSO_WM_DIAGRAM_VIRTUALLY_FRAME" val="{&quot;height&quot;:271.0551968503937,&quot;left&quot;:52.999921259842516,&quot;top&quot;:158.5784251968504,&quot;width&quot;:854}"/>
</p:tagLst>
</file>

<file path=ppt/tags/tag439.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71.0551968503937,&quot;left&quot;:52.999921259842516,&quot;top&quot;:158.5784251968504,&quot;width&quot;:854}"/>
</p:tagLst>
</file>

<file path=ppt/tags/tag44.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45.8918897637795,&quot;left&quot;:59.97929133858268,&quot;top&quot;:152.2211811023622,&quot;width&quot;:860.1548295038189}"/>
</p:tagLst>
</file>

<file path=ppt/tags/tag440.xml><?xml version="1.0" encoding="utf-8"?>
<p:tagLst xmlns:p="http://schemas.openxmlformats.org/presentationml/2006/main">
  <p:tag name="KSO_WM_DIAGRAM_VIRTUALLY_FRAME" val="{&quot;height&quot;:271.0551968503937,&quot;left&quot;:52.999921259842516,&quot;top&quot;:158.5784251968504,&quot;width&quot;:854}"/>
</p:tagLst>
</file>

<file path=ppt/tags/tag441.xml><?xml version="1.0" encoding="utf-8"?>
<p:tagLst xmlns:p="http://schemas.openxmlformats.org/presentationml/2006/main">
  <p:tag name="KSO_WM_UNIT_FILL_FORE_SCHEMECOLOR_INDEX_BRIGHTNESS" val="0"/>
  <p:tag name="KSO_WM_UNIT_FILL_FORE_SCHEMECOLOR_INDEX" val="14"/>
  <p:tag name="KSO_WM_UNIT_FILL_TYPE" val="1"/>
  <p:tag name="KSO_WM_DIAGRAM_VIRTUALLY_FRAME" val="{&quot;height&quot;:271.0551968503937,&quot;left&quot;:52.999921259842516,&quot;top&quot;:158.5784251968504,&quot;width&quot;:854}"/>
</p:tagLst>
</file>

<file path=ppt/tags/tag442.xml><?xml version="1.0" encoding="utf-8"?>
<p:tagLst xmlns:p="http://schemas.openxmlformats.org/presentationml/2006/main">
  <p:tag name="KSO_WM_UNIT_FILL_FORE_SCHEMECOLOR_INDEX_BRIGHTNESS" val="0"/>
  <p:tag name="KSO_WM_UNIT_FILL_FORE_SCHEMECOLOR_INDEX" val="14"/>
  <p:tag name="KSO_WM_UNIT_FILL_TYPE" val="1"/>
  <p:tag name="KSO_WM_DIAGRAM_VIRTUALLY_FRAME" val="{&quot;height&quot;:271.0551968503937,&quot;left&quot;:52.999921259842516,&quot;top&quot;:158.5784251968504,&quot;width&quot;:854}"/>
</p:tagLst>
</file>

<file path=ppt/tags/tag443.xml><?xml version="1.0" encoding="utf-8"?>
<p:tagLst xmlns:p="http://schemas.openxmlformats.org/presentationml/2006/main">
  <p:tag name="KSO_WM_UNIT_FILL_FORE_SCHEMECOLOR_INDEX_BRIGHTNESS" val="0"/>
  <p:tag name="KSO_WM_UNIT_FILL_FORE_SCHEMECOLOR_INDEX" val="14"/>
  <p:tag name="KSO_WM_UNIT_FILL_TYPE" val="1"/>
  <p:tag name="KSO_WM_DIAGRAM_VIRTUALLY_FRAME" val="{&quot;height&quot;:271.0551968503937,&quot;left&quot;:52.999921259842516,&quot;top&quot;:158.5784251968504,&quot;width&quot;:854}"/>
</p:tagLst>
</file>

<file path=ppt/tags/tag444.xml><?xml version="1.0" encoding="utf-8"?>
<p:tagLst xmlns:p="http://schemas.openxmlformats.org/presentationml/2006/main">
  <p:tag name="KSO_WM_UNIT_FILL_FORE_SCHEMECOLOR_INDEX_BRIGHTNESS" val="0"/>
  <p:tag name="KSO_WM_UNIT_FILL_FORE_SCHEMECOLOR_INDEX" val="14"/>
  <p:tag name="KSO_WM_UNIT_FILL_TYPE" val="1"/>
  <p:tag name="KSO_WM_DIAGRAM_VIRTUALLY_FRAME" val="{&quot;height&quot;:271.0551968503937,&quot;left&quot;:52.999921259842516,&quot;top&quot;:158.5784251968504,&quot;width&quot;:854}"/>
</p:tagLst>
</file>

<file path=ppt/tags/tag44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46.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447.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448.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4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45.8918897637795,&quot;left&quot;:59.97929133858268,&quot;top&quot;:152.2211811023622,&quot;width&quot;:860.1548295038189}"/>
</p:tagLst>
</file>

<file path=ppt/tags/tag45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51.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solid&quot;:{&quot;brightness&quot;:0.800000011920929,&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30938_4*m_h_i*1_5_2"/>
  <p:tag name="KSO_WM_TEMPLATE_CATEGORY" val="diagram"/>
  <p:tag name="KSO_WM_TEMPLATE_INDEX" val="20230938"/>
  <p:tag name="KSO_WM_UNIT_LAYERLEVEL" val="1_1_1"/>
  <p:tag name="KSO_WM_TAG_VERSION" val="3.0"/>
  <p:tag name="KSO_WM_BEAUTIFY_FLAG" val="#wm#"/>
  <p:tag name="KSO_WM_UNIT_FILL_TYPE" val="1"/>
  <p:tag name="KSO_WM_UNIT_FILL_FORE_SCHEMECOLOR_INDEX" val="5"/>
  <p:tag name="KSO_WM_UNIT_FILL_FORE_SCHEMECOLOR_INDEX_BRIGHTNESS" val="0.8"/>
  <p:tag name="KSO_WM_DIAGRAM_USE_COLOR_VALUE" val="{&quot;color_scheme&quot;:1,&quot;color_type&quot;:1,&quot;theme_color_indexes&quot;:[5,6,5,6,5,6]}"/>
</p:tagLst>
</file>

<file path=ppt/tags/tag452.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solid&quot;:{&quot;brightness&quot;:0.800000011920929,&quot;colorType&quot;:1,&quot;foreColorIndex&quot;:8,&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30938_4*m_h_i*1_4_2"/>
  <p:tag name="KSO_WM_TEMPLATE_CATEGORY" val="diagram"/>
  <p:tag name="KSO_WM_TEMPLATE_INDEX" val="20230938"/>
  <p:tag name="KSO_WM_UNIT_LAYERLEVEL" val="1_1_1"/>
  <p:tag name="KSO_WM_TAG_VERSION" val="3.0"/>
  <p:tag name="KSO_WM_BEAUTIFY_FLAG" val="#wm#"/>
  <p:tag name="KSO_WM_UNIT_FILL_TYPE" val="1"/>
  <p:tag name="KSO_WM_UNIT_FILL_FORE_SCHEMECOLOR_INDEX" val="8"/>
  <p:tag name="KSO_WM_UNIT_FILL_FORE_SCHEMECOLOR_INDEX_BRIGHTNESS" val="0.8"/>
  <p:tag name="KSO_WM_DIAGRAM_USE_COLOR_VALUE" val="{&quot;color_scheme&quot;:1,&quot;color_type&quot;:1,&quot;theme_color_indexes&quot;:[5,6,5,6,5,6]}"/>
</p:tagLst>
</file>

<file path=ppt/tags/tag453.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solid&quot;:{&quot;brightness&quot;:0.800000011920929,&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0938_4*m_h_i*1_3_2"/>
  <p:tag name="KSO_WM_TEMPLATE_CATEGORY" val="diagram"/>
  <p:tag name="KSO_WM_TEMPLATE_INDEX" val="20230938"/>
  <p:tag name="KSO_WM_UNIT_LAYERLEVEL" val="1_1_1"/>
  <p:tag name="KSO_WM_TAG_VERSION" val="3.0"/>
  <p:tag name="KSO_WM_BEAUTIFY_FLAG" val="#wm#"/>
  <p:tag name="KSO_WM_UNIT_FILL_TYPE" val="1"/>
  <p:tag name="KSO_WM_UNIT_FILL_FORE_SCHEMECOLOR_INDEX" val="5"/>
  <p:tag name="KSO_WM_UNIT_FILL_FORE_SCHEMECOLOR_INDEX_BRIGHTNESS" val="0.8"/>
  <p:tag name="KSO_WM_DIAGRAM_USE_COLOR_VALUE" val="{&quot;color_scheme&quot;:1,&quot;color_type&quot;:1,&quot;theme_color_indexes&quot;:[5,6,5,6,5,6]}"/>
</p:tagLst>
</file>

<file path=ppt/tags/tag454.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gradient&quot;:[{&quot;brightness&quot;:0.09000000357627869,&quot;colorType&quot;:1,&quot;foreColorIndex&quot;:5,&quot;pos&quot;:0.5799999833106995,&quot;transparency&quot;:0},{&quot;brightness&quot;:0.6000000238418579,&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30938_4*m_h_a*1_3_1"/>
  <p:tag name="KSO_WM_TEMPLATE_CATEGORY" val="diagram"/>
  <p:tag name="KSO_WM_TEMPLATE_INDEX" val="20230938"/>
  <p:tag name="KSO_WM_UNIT_LAYERLEVEL" val="1_1_1"/>
  <p:tag name="KSO_WM_TAG_VERSION" val="3.0"/>
  <p:tag name="KSO_WM_BEAUTIFY_FLAG" val="#wm#"/>
  <p:tag name="KSO_WM_UNIT_PRESET_TEXT" val="添加标题"/>
  <p:tag name="KSO_WM_UNIT_FILL_TYPE" val="3"/>
  <p:tag name="KSO_WM_DIAGRAM_USE_COLOR_VALUE" val="{&quot;color_scheme&quot;:1,&quot;color_type&quot;:1,&quot;theme_color_indexes&quot;:[5,6,5,6,5,6]}"/>
</p:tagLst>
</file>

<file path=ppt/tags/tag455.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gradient&quot;:[{&quot;brightness&quot;:0,&quot;colorType&quot;:1,&quot;foreColorIndex&quot;:8,&quot;pos&quot;:0.30000001192092896,&quot;transparency&quot;:0},{&quot;brightness&quot;:0.6000000238418579,&quot;colorType&quot;:1,&quot;foreColorIndex&quot;:8,&quot;pos&quot;:0.860000014305114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30938_4*m_h_a*1_4_1"/>
  <p:tag name="KSO_WM_TEMPLATE_CATEGORY" val="diagram"/>
  <p:tag name="KSO_WM_TEMPLATE_INDEX" val="20230938"/>
  <p:tag name="KSO_WM_UNIT_LAYERLEVEL" val="1_1_1"/>
  <p:tag name="KSO_WM_TAG_VERSION" val="3.0"/>
  <p:tag name="KSO_WM_BEAUTIFY_FLAG" val="#wm#"/>
  <p:tag name="KSO_WM_UNIT_PRESET_TEXT" val="添加标题"/>
  <p:tag name="KSO_WM_UNIT_FILL_TYPE" val="3"/>
  <p:tag name="KSO_WM_DIAGRAM_USE_COLOR_VALUE" val="{&quot;color_scheme&quot;:1,&quot;color_type&quot;:1,&quot;theme_color_indexes&quot;:[5,6,5,6,5,6]}"/>
</p:tagLst>
</file>

<file path=ppt/tags/tag456.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solid&quot;:{&quot;brightness&quot;:0.800000011920929,&quot;colorType&quot;:1,&quot;foreColorIndex&quot;:8,&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0938_4*m_h_i*1_2_2"/>
  <p:tag name="KSO_WM_TEMPLATE_CATEGORY" val="diagram"/>
  <p:tag name="KSO_WM_TEMPLATE_INDEX" val="20230938"/>
  <p:tag name="KSO_WM_UNIT_LAYERLEVEL" val="1_1_1"/>
  <p:tag name="KSO_WM_TAG_VERSION" val="3.0"/>
  <p:tag name="KSO_WM_BEAUTIFY_FLAG" val="#wm#"/>
  <p:tag name="KSO_WM_UNIT_FILL_TYPE" val="1"/>
  <p:tag name="KSO_WM_UNIT_FILL_FORE_SCHEMECOLOR_INDEX" val="8"/>
  <p:tag name="KSO_WM_UNIT_FILL_FORE_SCHEMECOLOR_INDEX_BRIGHTNESS" val="0.8"/>
  <p:tag name="KSO_WM_DIAGRAM_USE_COLOR_VALUE" val="{&quot;color_scheme&quot;:1,&quot;color_type&quot;:1,&quot;theme_color_indexes&quot;:[5,6,5,6,5,6]}"/>
</p:tagLst>
</file>

<file path=ppt/tags/tag457.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gradient&quot;:[{&quot;brightness&quot;:0,&quot;colorType&quot;:1,&quot;foreColorIndex&quot;:8,&quot;pos&quot;:0.30000001192092896,&quot;transparency&quot;:0},{&quot;brightness&quot;:0.6000000238418579,&quot;colorType&quot;:1,&quot;foreColorIndex&quot;:8,&quot;pos&quot;:0.860000014305114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0938_4*m_h_a*1_2_1"/>
  <p:tag name="KSO_WM_TEMPLATE_CATEGORY" val="diagram"/>
  <p:tag name="KSO_WM_TEMPLATE_INDEX" val="20230938"/>
  <p:tag name="KSO_WM_UNIT_LAYERLEVEL" val="1_1_1"/>
  <p:tag name="KSO_WM_TAG_VERSION" val="3.0"/>
  <p:tag name="KSO_WM_BEAUTIFY_FLAG" val="#wm#"/>
  <p:tag name="KSO_WM_UNIT_PRESET_TEXT" val="添加标题"/>
  <p:tag name="KSO_WM_UNIT_FILL_TYPE" val="3"/>
  <p:tag name="KSO_WM_DIAGRAM_USE_COLOR_VALUE" val="{&quot;color_scheme&quot;:1,&quot;color_type&quot;:1,&quot;theme_color_indexes&quot;:[5,6,5,6,5,6]}"/>
</p:tagLst>
</file>

<file path=ppt/tags/tag458.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solid&quot;:{&quot;brightness&quot;:0.800000011920929,&quot;colorType&quot;:1,&quot;foreColorIndex&quot;:5,&quot;transparency&quot;:0.4499999880790710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0938_4*m_h_i*1_1_2"/>
  <p:tag name="KSO_WM_TEMPLATE_CATEGORY" val="diagram"/>
  <p:tag name="KSO_WM_TEMPLATE_INDEX" val="20230938"/>
  <p:tag name="KSO_WM_UNIT_LAYERLEVEL" val="1_1_1"/>
  <p:tag name="KSO_WM_TAG_VERSION" val="3.0"/>
  <p:tag name="KSO_WM_BEAUTIFY_FLAG" val="#wm#"/>
  <p:tag name="KSO_WM_UNIT_FILL_TYPE" val="1"/>
  <p:tag name="KSO_WM_UNIT_FILL_FORE_SCHEMECOLOR_INDEX" val="5"/>
  <p:tag name="KSO_WM_UNIT_FILL_FORE_SCHEMECOLOR_INDEX_BRIGHTNESS" val="0.8"/>
  <p:tag name="KSO_WM_DIAGRAM_USE_COLOR_VALUE" val="{&quot;color_scheme&quot;:1,&quot;color_type&quot;:1,&quot;theme_color_indexes&quot;:[5,6,5,6,5,6]}"/>
</p:tagLst>
</file>

<file path=ppt/tags/tag459.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30938_4*m_h_f*1_4_1"/>
  <p:tag name="KSO_WM_TEMPLATE_CATEGORY" val="diagram"/>
  <p:tag name="KSO_WM_TEMPLATE_INDEX" val="20230938"/>
  <p:tag name="KSO_WM_UNIT_LAYERLEVEL" val="1_1_1"/>
  <p:tag name="KSO_WM_TAG_VERSION" val="3.0"/>
  <p:tag name="KSO_WM_BEAUTIFY_FLAG" val="#wm#"/>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46.xml><?xml version="1.0" encoding="utf-8"?>
<p:tagLst xmlns:p="http://schemas.openxmlformats.org/presentationml/2006/main">
  <p:tag name="KSO_WM_DIAGRAM_VIRTUALLY_FRAME" val="{&quot;height&quot;:345.8918897637795,&quot;left&quot;:59.97929133858268,&quot;top&quot;:152.2211811023622,&quot;width&quot;:860.1548295038189}"/>
</p:tagLst>
</file>

<file path=ppt/tags/tag460.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30938_4*m_h_f*1_3_1"/>
  <p:tag name="KSO_WM_TEMPLATE_CATEGORY" val="diagram"/>
  <p:tag name="KSO_WM_TEMPLATE_INDEX" val="20230938"/>
  <p:tag name="KSO_WM_UNIT_LAYERLEVEL" val="1_1_1"/>
  <p:tag name="KSO_WM_TAG_VERSION" val="3.0"/>
  <p:tag name="KSO_WM_BEAUTIFY_FLAG" val="#wm#"/>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461.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0938_4*m_h_f*1_2_1"/>
  <p:tag name="KSO_WM_TEMPLATE_CATEGORY" val="diagram"/>
  <p:tag name="KSO_WM_TEMPLATE_INDEX" val="20230938"/>
  <p:tag name="KSO_WM_UNIT_LAYERLEVEL" val="1_1_1"/>
  <p:tag name="KSO_WM_TAG_VERSION" val="3.0"/>
  <p:tag name="KSO_WM_BEAUTIFY_FLAG" val="#wm#"/>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462.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0938_4*m_h_f*1_1_1"/>
  <p:tag name="KSO_WM_TEMPLATE_CATEGORY" val="diagram"/>
  <p:tag name="KSO_WM_TEMPLATE_INDEX" val="20230938"/>
  <p:tag name="KSO_WM_UNIT_LAYERLEVEL" val="1_1_1"/>
  <p:tag name="KSO_WM_TAG_VERSION" val="3.0"/>
  <p:tag name="KSO_WM_BEAUTIFY_FLAG" val="#wm#"/>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463.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30938_4*m_h_i*1_4_1"/>
  <p:tag name="KSO_WM_TEMPLATE_CATEGORY" val="diagram"/>
  <p:tag name="KSO_WM_TEMPLATE_INDEX" val="20230938"/>
  <p:tag name="KSO_WM_UNIT_LAYERLEVEL" val="1_1_1"/>
  <p:tag name="KSO_WM_TAG_VERSION" val="3.0"/>
  <p:tag name="KSO_WM_BEAUTIFY_FLAG" val="#wm#"/>
  <p:tag name="KSO_WM_DIAGRAM_USE_COLOR_VALUE" val="{&quot;color_scheme&quot;:1,&quot;color_type&quot;:1,&quot;theme_color_indexes&quot;:[5,6,5,6,5,6]}"/>
</p:tagLst>
</file>

<file path=ppt/tags/tag464.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30938_4*m_h_i*1_3_1"/>
  <p:tag name="KSO_WM_TEMPLATE_CATEGORY" val="diagram"/>
  <p:tag name="KSO_WM_TEMPLATE_INDEX" val="20230938"/>
  <p:tag name="KSO_WM_UNIT_LAYERLEVEL" val="1_1_1"/>
  <p:tag name="KSO_WM_TAG_VERSION" val="3.0"/>
  <p:tag name="KSO_WM_BEAUTIFY_FLAG" val="#wm#"/>
  <p:tag name="KSO_WM_DIAGRAM_USE_COLOR_VALUE" val="{&quot;color_scheme&quot;:1,&quot;color_type&quot;:1,&quot;theme_color_indexes&quot;:[5,6,5,6,5,6]}"/>
</p:tagLst>
</file>

<file path=ppt/tags/tag465.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0938_4*m_h_i*1_2_1"/>
  <p:tag name="KSO_WM_TEMPLATE_CATEGORY" val="diagram"/>
  <p:tag name="KSO_WM_TEMPLATE_INDEX" val="20230938"/>
  <p:tag name="KSO_WM_UNIT_LAYERLEVEL" val="1_1_1"/>
  <p:tag name="KSO_WM_TAG_VERSION" val="3.0"/>
  <p:tag name="KSO_WM_BEAUTIFY_FLAG" val="#wm#"/>
  <p:tag name="KSO_WM_DIAGRAM_USE_COLOR_VALUE" val="{&quot;color_scheme&quot;:1,&quot;color_type&quot;:1,&quot;theme_color_indexes&quot;:[5,6,5,6,5,6]}"/>
</p:tagLst>
</file>

<file path=ppt/tags/tag466.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gradient&quot;:[{&quot;brightness&quot;:0.09000000357627869,&quot;colorType&quot;:1,&quot;foreColorIndex&quot;:5,&quot;pos&quot;:0.5799999833106995,&quot;transparency&quot;:0},{&quot;brightness&quot;:0.6000000238418579,&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30938_4*m_h_a*1_5_1"/>
  <p:tag name="KSO_WM_TEMPLATE_CATEGORY" val="diagram"/>
  <p:tag name="KSO_WM_TEMPLATE_INDEX" val="20230938"/>
  <p:tag name="KSO_WM_UNIT_LAYERLEVEL" val="1_1_1"/>
  <p:tag name="KSO_WM_TAG_VERSION" val="3.0"/>
  <p:tag name="KSO_WM_BEAUTIFY_FLAG" val="#wm#"/>
  <p:tag name="KSO_WM_UNIT_PRESET_TEXT" val="添加标题"/>
  <p:tag name="KSO_WM_UNIT_FILL_TYPE" val="3"/>
  <p:tag name="KSO_WM_DIAGRAM_USE_COLOR_VALUE" val="{&quot;color_scheme&quot;:1,&quot;color_type&quot;:1,&quot;theme_color_indexes&quot;:[5,6,5,6,5,6]}"/>
</p:tagLst>
</file>

<file path=ppt/tags/tag467.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30938_4*m_h_f*1_5_1"/>
  <p:tag name="KSO_WM_TEMPLATE_CATEGORY" val="diagram"/>
  <p:tag name="KSO_WM_TEMPLATE_INDEX" val="20230938"/>
  <p:tag name="KSO_WM_UNIT_LAYERLEVEL" val="1_1_1"/>
  <p:tag name="KSO_WM_TAG_VERSION" val="3.0"/>
  <p:tag name="KSO_WM_BEAUTIFY_FLAG" val="#wm#"/>
  <p:tag name="KSO_WM_UNIT_PRESET_TEXT" val="单击此处输入你的智能图形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468.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30938_4*m_h_i*1_5_1"/>
  <p:tag name="KSO_WM_TEMPLATE_CATEGORY" val="diagram"/>
  <p:tag name="KSO_WM_TEMPLATE_INDEX" val="20230938"/>
  <p:tag name="KSO_WM_UNIT_LAYERLEVEL" val="1_1_1"/>
  <p:tag name="KSO_WM_TAG_VERSION" val="3.0"/>
  <p:tag name="KSO_WM_BEAUTIFY_FLAG" val="#wm#"/>
  <p:tag name="KSO_WM_DIAGRAM_USE_COLOR_VALUE" val="{&quot;color_scheme&quot;:1,&quot;color_type&quot;:1,&quot;theme_color_indexes&quot;:[5,6,5,6,5,6]}"/>
</p:tagLst>
</file>

<file path=ppt/tags/tag469.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gradient&quot;:[{&quot;brightness&quot;:0.09000000357627869,&quot;colorType&quot;:1,&quot;foreColorIndex&quot;:5,&quot;pos&quot;:0.5799999833106995,&quot;transparency&quot;:0},{&quot;brightness&quot;:0.6000000238418579,&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30938_4*m_h_a*1_1_1"/>
  <p:tag name="KSO_WM_TEMPLATE_CATEGORY" val="diagram"/>
  <p:tag name="KSO_WM_TEMPLATE_INDEX" val="20230938"/>
  <p:tag name="KSO_WM_UNIT_LAYERLEVEL" val="1_1_1"/>
  <p:tag name="KSO_WM_TAG_VERSION" val="3.0"/>
  <p:tag name="KSO_WM_BEAUTIFY_FLAG" val="#wm#"/>
  <p:tag name="KSO_WM_UNIT_PRESET_TEXT" val="添加标题"/>
  <p:tag name="KSO_WM_UNIT_FILL_TYPE" val="3"/>
  <p:tag name="KSO_WM_DIAGRAM_USE_COLOR_VALUE" val="{&quot;color_scheme&quot;:1,&quot;color_type&quot;:1,&quot;theme_color_indexes&quot;:[5,6,5,6,5,6]}"/>
</p:tagLst>
</file>

<file path=ppt/tags/tag47.xml><?xml version="1.0" encoding="utf-8"?>
<p:tagLst xmlns:p="http://schemas.openxmlformats.org/presentationml/2006/main">
  <p:tag name="KSO_WM_DIAGRAM_VIRTUALLY_FRAME" val="{&quot;height&quot;:345.8918897637795,&quot;left&quot;:59.97929133858268,&quot;top&quot;:152.2211811023622,&quot;width&quot;:860.1548295038189}"/>
</p:tagLst>
</file>

<file path=ppt/tags/tag470.xml><?xml version="1.0" encoding="utf-8"?>
<p:tagLst xmlns:p="http://schemas.openxmlformats.org/presentationml/2006/main">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0938_4*m_h_i*1_1_1"/>
  <p:tag name="KSO_WM_TEMPLATE_CATEGORY" val="diagram"/>
  <p:tag name="KSO_WM_TEMPLATE_INDEX" val="20230938"/>
  <p:tag name="KSO_WM_UNIT_LAYERLEVEL" val="1_1_1"/>
  <p:tag name="KSO_WM_TAG_VERSION" val="3.0"/>
  <p:tag name="KSO_WM_BEAUTIFY_FLAG" val="#wm#"/>
  <p:tag name="KSO_WM_DIAGRAM_USE_COLOR_VALUE" val="{&quot;color_scheme&quot;:1,&quot;color_type&quot;:1,&quot;theme_color_indexes&quot;:[5,6,5,6,5,6]}"/>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8_4*m_h_x*1_1_1"/>
  <p:tag name="KSO_WM_TEMPLATE_CATEGORY" val="diagram"/>
  <p:tag name="KSO_WM_TEMPLATE_INDEX" val="20230938"/>
  <p:tag name="KSO_WM_UNIT_LAYERLEVEL" val="1_1_1"/>
  <p:tag name="KSO_WM_TAG_VERSION" val="3.0"/>
  <p:tag name="KSO_WM_BEAUTIFY_FLAG" val="#wm#"/>
  <p:tag name="KSO_WM_DIAGRAM_VERSION" val="3"/>
  <p:tag name="KSO_WM_DIAGRAM_COLOR_TRICK" val="2"/>
  <p:tag name="KSO_WM_DIAGRAM_COLOR_TEXT_CAN_REMOVE" val="n"/>
  <p:tag name="KSO_WM_UNIT_VALUE" val="37*39"/>
  <p:tag name="KSO_WM_UNIT_TYPE" val="m_h_x"/>
  <p:tag name="KSO_WM_UNIT_INDEX" val="1_1_1"/>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5,6,5,6,5,6]}"/>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8_4*m_h_x*1_2_1"/>
  <p:tag name="KSO_WM_TEMPLATE_CATEGORY" val="diagram"/>
  <p:tag name="KSO_WM_TEMPLATE_INDEX" val="20230938"/>
  <p:tag name="KSO_WM_UNIT_LAYERLEVEL" val="1_1_1"/>
  <p:tag name="KSO_WM_TAG_VERSION" val="3.0"/>
  <p:tag name="KSO_WM_BEAUTIFY_FLAG" val="#wm#"/>
  <p:tag name="KSO_WM_DIAGRAM_VERSION" val="3"/>
  <p:tag name="KSO_WM_DIAGRAM_COLOR_TRICK" val="2"/>
  <p:tag name="KSO_WM_DIAGRAM_COLOR_TEXT_CAN_REMOVE" val="n"/>
  <p:tag name="KSO_WM_UNIT_VALUE" val="34*39"/>
  <p:tag name="KSO_WM_UNIT_TYPE" val="m_h_x"/>
  <p:tag name="KSO_WM_UNIT_INDEX" val="1_2_1"/>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gradient&quot;:[{&quot;brightness&quot;:0,&quot;colorType&quot;:1,&quot;foreColorIndex&quot;:8,&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8"/>
  <p:tag name="KSO_WM_UNIT_FILL_FORE_SCHEMECOLOR_INDEX_BRIGHTNESS" val="0"/>
  <p:tag name="KSO_WM_DIAGRAM_USE_COLOR_VALUE" val="{&quot;color_scheme&quot;:1,&quot;color_type&quot;:1,&quot;theme_color_indexes&quot;:[5,6,5,6,5,6]}"/>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8_4*m_h_x*1_3_1"/>
  <p:tag name="KSO_WM_TEMPLATE_CATEGORY" val="diagram"/>
  <p:tag name="KSO_WM_TEMPLATE_INDEX" val="20230938"/>
  <p:tag name="KSO_WM_UNIT_LAYERLEVEL" val="1_1_1"/>
  <p:tag name="KSO_WM_TAG_VERSION" val="3.0"/>
  <p:tag name="KSO_WM_BEAUTIFY_FLAG" val="#wm#"/>
  <p:tag name="KSO_WM_DIAGRAM_VERSION" val="3"/>
  <p:tag name="KSO_WM_DIAGRAM_COLOR_TRICK" val="2"/>
  <p:tag name="KSO_WM_DIAGRAM_COLOR_TEXT_CAN_REMOVE" val="n"/>
  <p:tag name="KSO_WM_UNIT_VALUE" val="36*39"/>
  <p:tag name="KSO_WM_UNIT_TYPE" val="m_h_x"/>
  <p:tag name="KSO_WM_UNIT_INDEX" val="1_3_1"/>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5,6,5,6,5,6]}"/>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8_4*m_h_x*1_4_1"/>
  <p:tag name="KSO_WM_TEMPLATE_CATEGORY" val="diagram"/>
  <p:tag name="KSO_WM_TEMPLATE_INDEX" val="20230938"/>
  <p:tag name="KSO_WM_UNIT_LAYERLEVEL" val="1_1_1"/>
  <p:tag name="KSO_WM_TAG_VERSION" val="3.0"/>
  <p:tag name="KSO_WM_BEAUTIFY_FLAG" val="#wm#"/>
  <p:tag name="KSO_WM_DIAGRAM_VERSION" val="3"/>
  <p:tag name="KSO_WM_DIAGRAM_COLOR_TRICK" val="2"/>
  <p:tag name="KSO_WM_DIAGRAM_COLOR_TEXT_CAN_REMOVE" val="n"/>
  <p:tag name="KSO_WM_UNIT_VALUE" val="29*43"/>
  <p:tag name="KSO_WM_UNIT_TYPE" val="m_h_x"/>
  <p:tag name="KSO_WM_UNIT_INDEX" val="1_4_1"/>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gradient&quot;:[{&quot;brightness&quot;:0,&quot;colorType&quot;:1,&quot;foreColorIndex&quot;:8,&quot;pos&quot;:0,&quot;transparency&quot;:0},{&quot;brightness&quot;:0,&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8"/>
  <p:tag name="KSO_WM_UNIT_FILL_FORE_SCHEMECOLOR_INDEX_BRIGHTNESS" val="0"/>
  <p:tag name="KSO_WM_DIAGRAM_USE_COLOR_VALUE" val="{&quot;color_scheme&quot;:1,&quot;color_type&quot;:1,&quot;theme_color_indexes&quot;:[5,6,5,6,5,6]}"/>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0938_4*m_h_x*1_5_1"/>
  <p:tag name="KSO_WM_TEMPLATE_CATEGORY" val="diagram"/>
  <p:tag name="KSO_WM_TEMPLATE_INDEX" val="20230938"/>
  <p:tag name="KSO_WM_UNIT_LAYERLEVEL" val="1_1_1"/>
  <p:tag name="KSO_WM_TAG_VERSION" val="3.0"/>
  <p:tag name="KSO_WM_BEAUTIFY_FLAG" val="#wm#"/>
  <p:tag name="KSO_WM_DIAGRAM_VERSION" val="3"/>
  <p:tag name="KSO_WM_DIAGRAM_COLOR_TRICK" val="2"/>
  <p:tag name="KSO_WM_DIAGRAM_COLOR_TEXT_CAN_REMOVE" val="n"/>
  <p:tag name="KSO_WM_UNIT_VALUE" val="39*39"/>
  <p:tag name="KSO_WM_UNIT_TYPE" val="m_h_x"/>
  <p:tag name="KSO_WM_UNIT_INDEX" val="1_5_1"/>
  <p:tag name="KSO_WM_DIAGRAM_MAX_ITEMCNT" val="6"/>
  <p:tag name="KSO_WM_DIAGRAM_MIN_ITEMCNT" val="2"/>
  <p:tag name="KSO_WM_DIAGRAM_VIRTUALLY_FRAME" val="{&quot;height&quot;:409.3000122070313,&quot;left&quot;:44.9,&quot;top&quot;:73.47503326656314,&quot;width&quot;:857.74998779296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DIAGRAM_USE_COLOR_VALUE" val="{&quot;color_scheme&quot;:1,&quot;color_type&quot;:1,&quot;theme_color_indexes&quot;:[5,6,5,6,5,6]}"/>
</p:tagLst>
</file>

<file path=ppt/tags/tag476.xml><?xml version="1.0" encoding="utf-8"?>
<p:tagLst xmlns:p="http://schemas.openxmlformats.org/presentationml/2006/main">
  <p:tag name="RESOURCE_RECORD_KEY" val="{&quot;70&quot;:[3312349]}"/>
</p:tagLst>
</file>

<file path=ppt/tags/tag47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4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1_1"/>
  <p:tag name="KSO_WM_UNIT_INDEX" val="1_1_1"/>
  <p:tag name="KSO_WM_DIAGRAM_GROUP_CODE" val="m1-1"/>
  <p:tag name="KSO_WM_UNIT_PRESET_TEXT" val="单击输入项正文，文字是您思想的提炼，请言简意赅的阐述观点。单击输入项正文，文字是思想的提炼，单击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4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1_1"/>
  <p:tag name="KSO_WM_UNIT_INDEX" val="1_1_1"/>
  <p:tag name="KSO_WM_DIAGRAM_GROUP_CODE" val="m1-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48.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45.8918897637795,&quot;left&quot;:59.97929133858268,&quot;top&quot;:152.2211811023622,&quot;width&quot;:860.1548295038189}"/>
</p:tagLst>
</file>

<file path=ppt/tags/tag4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3_1"/>
  <p:tag name="KSO_WM_UNIT_INDEX" val="1_3_1"/>
  <p:tag name="KSO_WM_DIAGRAM_GROUP_CODE" val="m1-1"/>
  <p:tag name="KSO_WM_UNIT_PRESET_TEXT" val="单击输入项正文，文字是您思想的提炼，请言简意赅的阐述观点。单击输入项正文，文字是思想的提炼，单击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4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3_1"/>
  <p:tag name="KSO_WM_UNIT_INDEX" val="1_3_1"/>
  <p:tag name="KSO_WM_DIAGRAM_GROUP_CODE" val="m1-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4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2_1"/>
  <p:tag name="KSO_WM_UNIT_INDEX" val="1_2_1"/>
  <p:tag name="KSO_WM_DIAGRAM_GROUP_CODE" val="m1-1"/>
  <p:tag name="KSO_WM_UNIT_PRESET_TEXT" val="单击输入项正文，文字是您思想的提炼，请言简意赅的阐述观点。单击输入项正文，文字是思想的提炼，单击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4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2_1"/>
  <p:tag name="KSO_WM_UNIT_INDEX" val="1_2_1"/>
  <p:tag name="KSO_WM_DIAGRAM_GROUP_CODE" val="m1-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4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4_1"/>
  <p:tag name="KSO_WM_UNIT_INDEX" val="1_4_1"/>
  <p:tag name="KSO_WM_DIAGRAM_GROUP_CODE" val="m1-1"/>
  <p:tag name="KSO_WM_UNIT_PRESET_TEXT" val="单击输入项正文，文字是您思想的提炼，请言简意赅的阐述观点。单击输入项正文，文字是思想的提炼，单击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4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4_1"/>
  <p:tag name="KSO_WM_UNIT_INDEX" val="1_4_1"/>
  <p:tag name="KSO_WM_DIAGRAM_GROUP_CODE" val="m1-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BEAUTIFY_FLAG" val="#wm#"/>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1"/>
  <p:tag name="KSO_WM_UNIT_INDEX" val="1_1_1"/>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BEAUTIFY_FLAG" val="#wm#"/>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1"/>
  <p:tag name="KSO_WM_UNIT_INDEX" val="1_2_1"/>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BEAUTIFY_FLAG" val="#wm#"/>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1"/>
  <p:tag name="KSO_WM_UNIT_INDEX" val="1_3_1"/>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BEAUTIFY_FLAG" val="#wm#"/>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1"/>
  <p:tag name="KSO_WM_UNIT_INDEX" val="1_4_1"/>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9.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45.8918897637795,&quot;left&quot;:59.97929133858268,&quot;top&quot;:152.2211811023622,&quot;width&quot;:860.1548295038189}"/>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BEAUTIFY_FLAG" val="#wm#"/>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2"/>
  <p:tag name="KSO_WM_UNIT_INDEX" val="1_1_2"/>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BEAUTIFY_FLAG" val="#wm#"/>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2"/>
  <p:tag name="KSO_WM_UNIT_INDEX" val="1_2_2"/>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BEAUTIFY_FLAG" val="#wm#"/>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2"/>
  <p:tag name="KSO_WM_UNIT_INDEX" val="1_3_2"/>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BEAUTIFY_FLAG" val="#wm#"/>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2"/>
  <p:tag name="KSO_WM_UNIT_INDEX" val="1_4_2"/>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BEAUTIFY_FLAG" val="#wm#"/>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1"/>
  <p:tag name="KSO_WM_UNIT_INDEX" val="1_5_1"/>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BEAUTIFY_FLAG" val="#wm#"/>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2"/>
  <p:tag name="KSO_WM_UNIT_INDEX" val="1_5_2"/>
  <p:tag name="KSO_WM_DIAGRAM_GROUP_CODE" val="m1-1"/>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5_1"/>
  <p:tag name="KSO_WM_UNIT_INDEX" val="1_5_1"/>
  <p:tag name="KSO_WM_DIAGRAM_GROUP_CODE" val="m1-1"/>
  <p:tag name="KSO_WM_UNIT_PRESET_TEXT" val="单击输入项正文，文字是您思想的提炼，请言简意赅的阐述观点。单击输入项正文，文字是思想的提炼，单击输入您的项正文，文字是思想的提炼"/>
  <p:tag name="KSO_WM_UNIT_TEXT_FILL_FORE_SCHEMECOLOR_INDEX" val="1"/>
  <p:tag name="KSO_WM_UNIT_TEXT_FILL_TYPE" val="1"/>
  <p:tag name="KSO_WM_DIAGRAM_USE_COLOR_VALUE" val="{&quot;color_scheme&quot;:1,&quot;color_type&quot;:1,&quot;theme_color_indexes&quot;:[5,6,5,6,5,6]}"/>
</p:tagLst>
</file>

<file path=ppt/tags/tag497.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3265_4*m_h_x*1_2_1"/>
  <p:tag name="KSO_WM_TEMPLATE_CATEGORY" val="diagram"/>
  <p:tag name="KSO_WM_TEMPLATE_INDEX" val="20233265"/>
  <p:tag name="KSO_WM_UNIT_LAYERLEVEL" val="1_1_1"/>
  <p:tag name="KSO_WM_TAG_VERSION" val="3.0"/>
  <p:tag name="KSO_WM_BEAUTIFY_FLAG" val="#wm#"/>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98.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3265_4*m_h_x*1_3_1"/>
  <p:tag name="KSO_WM_TEMPLATE_CATEGORY" val="diagram"/>
  <p:tag name="KSO_WM_TEMPLATE_INDEX" val="20233265"/>
  <p:tag name="KSO_WM_UNIT_LAYERLEVEL" val="1_1_1"/>
  <p:tag name="KSO_WM_TAG_VERSION" val="3.0"/>
  <p:tag name="KSO_WM_BEAUTIFY_FLAG" val="#wm#"/>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99.xml><?xml version="1.0" encoding="utf-8"?>
<p:tagLst xmlns:p="http://schemas.openxmlformats.org/presentationml/2006/main">
  <p:tag name="KSO_WM_DIAGRAM_VERSION" val="3"/>
  <p:tag name="KSO_WM_DIAGRAM_COLOR_TRICK" val="1"/>
  <p:tag name="KSO_WM_DIAGRAM_COLOR_TEXT_CAN_REMOVE" val="n"/>
  <p:tag name="KSO_WM_UNIT_VALUE" val="80*7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3265_4*m_h_x*1_1_1"/>
  <p:tag name="KSO_WM_TEMPLATE_CATEGORY" val="diagram"/>
  <p:tag name="KSO_WM_TEMPLATE_INDEX" val="20233265"/>
  <p:tag name="KSO_WM_UNIT_LAYERLEVEL" val="1_1_1"/>
  <p:tag name="KSO_WM_TAG_VERSION" val="3.0"/>
  <p:tag name="KSO_WM_BEAUTIFY_FLAG" val="#wm#"/>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50.xml><?xml version="1.0" encoding="utf-8"?>
<p:tagLst xmlns:p="http://schemas.openxmlformats.org/presentationml/2006/main">
  <p:tag name="KSO_WM_DIAGRAM_VIRTUALLY_FRAME" val="{&quot;height&quot;:345.8918897637795,&quot;left&quot;:59.97929133858268,&quot;top&quot;:152.2211811023622,&quot;width&quot;:860.1548295038189}"/>
</p:tagLst>
</file>

<file path=ppt/tags/tag5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5_1"/>
  <p:tag name="KSO_WM_UNIT_INDEX" val="1_5_1"/>
  <p:tag name="KSO_WM_DIAGRAM_GROUP_CODE" val="m1-1"/>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501.xml><?xml version="1.0" encoding="utf-8"?>
<p:tagLst xmlns:p="http://schemas.openxmlformats.org/presentationml/2006/main">
  <p:tag name="KSO_WM_DIAGRAM_VERSION" val="3"/>
  <p:tag name="KSO_WM_DIAGRAM_COLOR_TRICK" val="1"/>
  <p:tag name="KSO_WM_DIAGRAM_COLOR_TEXT_CAN_REMOVE" val="n"/>
  <p:tag name="KSO_WM_UNIT_VALUE" val="80*65"/>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33265_4*m_h_x*1_4_1"/>
  <p:tag name="KSO_WM_TEMPLATE_CATEGORY" val="diagram"/>
  <p:tag name="KSO_WM_TEMPLATE_INDEX" val="20233265"/>
  <p:tag name="KSO_WM_UNIT_LAYERLEVEL" val="1_1_1"/>
  <p:tag name="KSO_WM_TAG_VERSION" val="3.0"/>
  <p:tag name="KSO_WM_BEAUTIFY_FLAG" val="#wm#"/>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02.xml><?xml version="1.0" encoding="utf-8"?>
<p:tagLst xmlns:p="http://schemas.openxmlformats.org/presentationml/2006/main">
  <p:tag name="KSO_WM_DIAGRAM_VERSION" val="3"/>
  <p:tag name="KSO_WM_DIAGRAM_COLOR_TRICK" val="1"/>
  <p:tag name="KSO_WM_DIAGRAM_COLOR_TEXT_CAN_REMOVE" val="n"/>
  <p:tag name="KSO_WM_UNIT_VALUE" val="80*66"/>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233265_4*m_h_x*1_5_1"/>
  <p:tag name="KSO_WM_TEMPLATE_CATEGORY" val="diagram"/>
  <p:tag name="KSO_WM_TEMPLATE_INDEX" val="20233265"/>
  <p:tag name="KSO_WM_UNIT_LAYERLEVEL" val="1_1_1"/>
  <p:tag name="KSO_WM_TAG_VERSION" val="3.0"/>
  <p:tag name="KSO_WM_BEAUTIFY_FLAG" val="#wm#"/>
  <p:tag name="KSO_WM_DIAGRAM_MAX_ITEMCNT" val="5"/>
  <p:tag name="KSO_WM_DIAGRAM_MIN_ITEMCNT" val="2"/>
  <p:tag name="KSO_WM_DIAGRAM_VIRTUALLY_FRAME" val="{&quot;height&quot;:388.00980279877433,&quot;left&quot;:91.42503937007872,&quot;top&quot;:129.4401972012257,&quot;width&quot;:786.55984251968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03.xml><?xml version="1.0" encoding="utf-8"?>
<p:tagLst xmlns:p="http://schemas.openxmlformats.org/presentationml/2006/main">
  <p:tag name="RESOURCE_RECORD_KEY" val="{&quot;70&quot;:[3312349,3322498]}"/>
</p:tagLst>
</file>

<file path=ppt/tags/tag50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6957_4*l_h_a*1_1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DIAGRAM_USE_COLOR_VALUE" val="{&quot;color_scheme&quot;:1,&quot;color_type&quot;:1,&quot;theme_color_indexes&quot;:[5,6,5,6,5,6]}"/>
</p:tagLst>
</file>

<file path=ppt/tags/tag506.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6957_4*l_h_i*1_1_1"/>
  <p:tag name="KSO_WM_TEMPLATE_CATEGORY" val="diagram"/>
  <p:tag name="KSO_WM_TEMPLATE_INDEX" val="20236957"/>
  <p:tag name="KSO_WM_UNIT_LAYERLEVEL" val="1_1_1"/>
  <p:tag name="KSO_WM_TAG_VERSION" val="3.0"/>
  <p:tag name="KSO_WM_BEAUTIFY_FLAG" val="#wm#"/>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07.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36957_4*l_h_i*1_1_2"/>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DIAGRAM_USE_COLOR_VALUE" val="{&quot;color_scheme&quot;:1,&quot;color_type&quot;:1,&quot;theme_color_indexes&quot;:[5,6,5,6,5,6]}"/>
</p:tagLst>
</file>

<file path=ppt/tags/tag508.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7_4*l_h_f*1_1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DIAGRAM_USE_COLOR_VALUE" val="{&quot;color_scheme&quot;:1,&quot;color_type&quot;:1,&quot;theme_color_indexes&quot;:[5,6,5,6,5,6]}"/>
</p:tagLst>
</file>

<file path=ppt/tags/tag509.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6957_4*l_h_i*1_2_1"/>
  <p:tag name="KSO_WM_TEMPLATE_CATEGORY" val="diagram"/>
  <p:tag name="KSO_WM_TEMPLATE_INDEX" val="20236957"/>
  <p:tag name="KSO_WM_UNIT_LAYERLEVEL" val="1_1_1"/>
  <p:tag name="KSO_WM_TAG_VERSION" val="3.0"/>
  <p:tag name="KSO_WM_BEAUTIFY_FLAG" val="#wm#"/>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1.xml><?xml version="1.0" encoding="utf-8"?>
<p:tagLst xmlns:p="http://schemas.openxmlformats.org/presentationml/2006/main">
  <p:tag name="KSO_WM_DIAGRAM_VIRTUALLY_FRAME" val="{&quot;height&quot;:345.8918897637795,&quot;left&quot;:59.97929133858268,&quot;top&quot;:152.2211811023622,&quot;width&quot;:860.1548295038189}"/>
</p:tagLst>
</file>

<file path=ppt/tags/tag510.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6957_4*l_h_a*1_2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DIAGRAM_USE_COLOR_VALUE" val="{&quot;color_scheme&quot;:1,&quot;color_type&quot;:1,&quot;theme_color_indexes&quot;:[5,6,5,6,5,6]}"/>
</p:tagLst>
</file>

<file path=ppt/tags/tag511.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36957_4*l_h_i*1_2_2"/>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DIAGRAM_USE_COLOR_VALUE" val="{&quot;color_scheme&quot;:1,&quot;color_type&quot;:1,&quot;theme_color_indexes&quot;:[5,6,5,6,5,6]}"/>
</p:tagLst>
</file>

<file path=ppt/tags/tag512.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7_4*l_h_f*1_2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DIAGRAM_USE_COLOR_VALUE" val="{&quot;color_scheme&quot;:1,&quot;color_type&quot;:1,&quot;theme_color_indexes&quot;:[5,6,5,6,5,6]}"/>
</p:tagLst>
</file>

<file path=ppt/tags/tag513.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6957_4*l_h_a*1_3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DIAGRAM_USE_COLOR_VALUE" val="{&quot;color_scheme&quot;:1,&quot;color_type&quot;:1,&quot;theme_color_indexes&quot;:[5,6,5,6,5,6]}"/>
</p:tagLst>
</file>

<file path=ppt/tags/tag514.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6957_4*l_h_i*1_3_1"/>
  <p:tag name="KSO_WM_TEMPLATE_CATEGORY" val="diagram"/>
  <p:tag name="KSO_WM_TEMPLATE_INDEX" val="20236957"/>
  <p:tag name="KSO_WM_UNIT_LAYERLEVEL" val="1_1_1"/>
  <p:tag name="KSO_WM_TAG_VERSION" val="3.0"/>
  <p:tag name="KSO_WM_BEAUTIFY_FLAG" val="#wm#"/>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15.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36957_4*l_h_i*1_3_2"/>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DIAGRAM_USE_COLOR_VALUE" val="{&quot;color_scheme&quot;:1,&quot;color_type&quot;:1,&quot;theme_color_indexes&quot;:[5,6,5,6,5,6]}"/>
</p:tagLst>
</file>

<file path=ppt/tags/tag516.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7_4*l_h_f*1_3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DIAGRAM_USE_COLOR_VALUE" val="{&quot;color_scheme&quot;:1,&quot;color_type&quot;:1,&quot;theme_color_indexes&quot;:[5,6,5,6,5,6]}"/>
</p:tagLst>
</file>

<file path=ppt/tags/tag517.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6957_4*l_h_a*1_4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DIAGRAM_USE_COLOR_VALUE" val="{&quot;color_scheme&quot;:1,&quot;color_type&quot;:1,&quot;theme_color_indexes&quot;:[5,6,5,6,5,6]}"/>
</p:tagLst>
</file>

<file path=ppt/tags/tag518.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6957_4*l_h_i*1_4_1"/>
  <p:tag name="KSO_WM_TEMPLATE_CATEGORY" val="diagram"/>
  <p:tag name="KSO_WM_TEMPLATE_INDEX" val="20236957"/>
  <p:tag name="KSO_WM_UNIT_LAYERLEVEL" val="1_1_1"/>
  <p:tag name="KSO_WM_TAG_VERSION" val="3.0"/>
  <p:tag name="KSO_WM_BEAUTIFY_FLAG" val="#wm#"/>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19.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36957_4*l_h_i*1_4_2"/>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DIAGRAM_USE_COLOR_VALUE" val="{&quot;color_scheme&quot;:1,&quot;color_type&quot;:1,&quot;theme_color_indexes&quot;:[5,6,5,6,5,6]}"/>
</p:tagLst>
</file>

<file path=ppt/tags/tag5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45.8918897637795,&quot;left&quot;:59.97929133858268,&quot;top&quot;:152.2211811023622,&quot;width&quot;:860.1548295038189}"/>
</p:tagLst>
</file>

<file path=ppt/tags/tag520.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6957_4*l_h_f*1_4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DIAGRAM_USE_COLOR_VALUE" val="{&quot;color_scheme&quot;:1,&quot;color_type&quot;:1,&quot;theme_color_indexes&quot;:[5,6,5,6,5,6]}"/>
</p:tagLst>
</file>

<file path=ppt/tags/tag521.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6957_4*l_h_a*1_5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添加项标题"/>
  <p:tag name="KSO_WM_DIAGRAM_USE_COLOR_VALUE" val="{&quot;color_scheme&quot;:1,&quot;color_type&quot;:1,&quot;theme_color_indexes&quot;:[5,6,5,6,5,6]}"/>
</p:tagLst>
</file>

<file path=ppt/tags/tag522.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6957_4*l_h_i*1_5_1"/>
  <p:tag name="KSO_WM_TEMPLATE_CATEGORY" val="diagram"/>
  <p:tag name="KSO_WM_TEMPLATE_INDEX" val="20236957"/>
  <p:tag name="KSO_WM_UNIT_LAYERLEVEL" val="1_1_1"/>
  <p:tag name="KSO_WM_TAG_VERSION" val="3.0"/>
  <p:tag name="KSO_WM_BEAUTIFY_FLAG" val="#wm#"/>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23.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36957_4*l_h_i*1_5_2"/>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5"/>
  <p:tag name="KSO_WM_DIAGRAM_USE_COLOR_VALUE" val="{&quot;color_scheme&quot;:1,&quot;color_type&quot;:1,&quot;theme_color_indexes&quot;:[5,6,5,6,5,6]}"/>
</p:tagLst>
</file>

<file path=ppt/tags/tag524.xml><?xml version="1.0" encoding="utf-8"?>
<p:tagLst xmlns:p="http://schemas.openxmlformats.org/presentationml/2006/main">
  <p:tag name="KSO_WM_DIAGRAM_VIRTUALLY_FRAME" val="{&quot;height&quot;:406.3000061035156,&quot;left&quot;:78.84998779296875,&quot;top&quot;:95.19999389648437,&quot;width&quot;:802.4000244140625}"/>
  <p:tag name="KSO_WM_DIAGRAM_VERSION" val="3"/>
  <p:tag name="KSO_WM_DIAGRAM_COLOR_TRICK" val="2"/>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6957_4*l_h_f*1_5_1"/>
  <p:tag name="KSO_WM_TEMPLATE_CATEGORY" val="diagram"/>
  <p:tag name="KSO_WM_TEMPLATE_INDEX" val="20236957"/>
  <p:tag name="KSO_WM_UNIT_LAYERLEVEL" val="1_1_1"/>
  <p:tag name="KSO_WM_TAG_VERSION" val="3.0"/>
  <p:tag name="KSO_WM_BEAUTIFY_FLAG" val="#wm#"/>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0"/>
  <p:tag name="KSO_WM_UNIT_PRESET_TEXT" val="单击此处添加文本具体内容，简明扼要地阐述您的观点。"/>
  <p:tag name="KSO_WM_DIAGRAM_USE_COLOR_VALUE" val="{&quot;color_scheme&quot;:1,&quot;color_type&quot;:1,&quot;theme_color_indexes&quot;:[5,6,5,6,5,6]}"/>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RESOURCE_RECORD_KEY" val="{&quot;70&quot;:[3312349,3322498,3330508]}"/>
</p:tagLst>
</file>

<file path=ppt/tags/tag52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0.45001220703125,&quot;left&quot;:59.87441555233454,&quot;top&quot;:82.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 name="KSO_WM_BEAUTIFY_FLAG" val=""/>
</p:tagLst>
</file>

<file path=ppt/tags/tag529.xml><?xml version="1.0" encoding="utf-8"?>
<p:tagLst xmlns:p="http://schemas.openxmlformats.org/presentationml/2006/main">
  <p:tag name="RESOURCE_RECORD_KEY" val="{&quot;70&quot;:[3312349,3322498,3330508]}"/>
</p:tagLst>
</file>

<file path=ppt/tags/tag53.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45.8918897637795,&quot;left&quot;:59.97929133858268,&quot;top&quot;:152.2211811023622,&quot;width&quot;:860.1548295038189}"/>
</p:tagLst>
</file>

<file path=ppt/tags/tag530.xml><?xml version="1.0" encoding="utf-8"?>
<p:tagLst xmlns:p="http://schemas.openxmlformats.org/presentationml/2006/main">
  <p:tag name="resource_record_key" val="{&quot;70&quot;:[3312536,3322346,3325378,3314080,3321538,3312415,3315801,3322237,3321484,3323874,3318988,3320031,3318867,3318869,3314398,3312419,3322225,3312349,3322498,3330508]}"/>
  <p:tag name="commondata" val="eyJoZGlkIjoiNzQzYjU2ZDlkMWI0MjVlMjY0NGZkOGQ2YWU3M2VmMWIifQ=="/>
</p:tagLst>
</file>

<file path=ppt/tags/tag54.xml><?xml version="1.0" encoding="utf-8"?>
<p:tagLst xmlns:p="http://schemas.openxmlformats.org/presentationml/2006/main">
  <p:tag name="KSO_WM_DIAGRAM_VIRTUALLY_FRAME" val="{&quot;height&quot;:345.8918897637795,&quot;left&quot;:59.97929133858268,&quot;top&quot;:152.2211811023622,&quot;width&quot;:860.1548295038189}"/>
</p:tagLst>
</file>

<file path=ppt/tags/tag55.xml><?xml version="1.0" encoding="utf-8"?>
<p:tagLst xmlns:p="http://schemas.openxmlformats.org/presentationml/2006/main">
  <p:tag name="KSO_WM_DIAGRAM_VIRTUALLY_FRAME" val="{&quot;height&quot;:345.8918897637795,&quot;left&quot;:59.97929133858268,&quot;top&quot;:152.2211811023622,&quot;width&quot;:860.1548295038189}"/>
</p:tagLst>
</file>

<file path=ppt/tags/tag56.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45.8918897637795,&quot;left&quot;:59.97929133858268,&quot;top&quot;:152.2211811023622,&quot;width&quot;:860.1548295038189}"/>
</p:tagLst>
</file>

<file path=ppt/tags/tag57.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45.8918897637795,&quot;left&quot;:59.97929133858268,&quot;top&quot;:152.2211811023622,&quot;width&quot;:860.1548295038189}"/>
</p:tagLst>
</file>

<file path=ppt/tags/tag58.xml><?xml version="1.0" encoding="utf-8"?>
<p:tagLst xmlns:p="http://schemas.openxmlformats.org/presentationml/2006/main">
  <p:tag name="KSO_WM_DIAGRAM_VIRTUALLY_FRAME" val="{&quot;height&quot;:345.8918897637795,&quot;left&quot;:59.97929133858268,&quot;top&quot;:152.2211811023622,&quot;width&quot;:860.1548295038189}"/>
</p:tagLst>
</file>

<file path=ppt/tags/tag59.xml><?xml version="1.0" encoding="utf-8"?>
<p:tagLst xmlns:p="http://schemas.openxmlformats.org/presentationml/2006/main">
  <p:tag name="KSO_WM_DIAGRAM_VIRTUALLY_FRAME" val="{&quot;height&quot;:345.8918897637795,&quot;left&quot;:59.97929133858268,&quot;top&quot;:152.2211811023622,&quot;width&quot;:860.1548295038189}"/>
</p:tagLst>
</file>

<file path=ppt/tags/tag6.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60.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345.8918897637795,&quot;left&quot;:59.97929133858268,&quot;top&quot;:152.2211811023622,&quot;width&quot;:860.1548295038189}"/>
</p:tagLst>
</file>

<file path=ppt/tags/tag61.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45.8918897637795,&quot;left&quot;:59.97929133858268,&quot;top&quot;:152.2211811023622,&quot;width&quot;:860.1548295038189}"/>
</p:tagLst>
</file>

<file path=ppt/tags/tag62.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345.8918897637795,&quot;left&quot;:59.97929133858268,&quot;top&quot;:152.2211811023622,&quot;width&quot;:860.1548295038189}"/>
</p:tagLst>
</file>

<file path=ppt/tags/tag6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6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7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5.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76.xml><?xml version="1.0" encoding="utf-8"?>
<p:tagLst xmlns:p="http://schemas.openxmlformats.org/presentationml/2006/main">
  <p:tag name="KSO_WM_UNIT_LINE_FORE_SCHEMECOLOR_INDEX_BRIGHTNESS" val="0.4"/>
  <p:tag name="KSO_WM_UNIT_LINE_FORE_SCHEMECOLOR_INDEX" val="10"/>
  <p:tag name="KSO_WM_UNIT_LINE_FILL_TYPE" val="2"/>
</p:tagLst>
</file>

<file path=ppt/tags/tag7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9.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0960_4*q_h_i*1_2_1"/>
  <p:tag name="KSO_WM_TEMPLATE_CATEGORY" val="diagram"/>
  <p:tag name="KSO_WM_TEMPLATE_INDEX" val="20230960"/>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181.37503937007878,&quot;left&quot;:16.328818897637795,&quot;top&quot;:244.04338582677164,&quot;width&quot;:966.0571653543308}"/>
</p:tagLst>
</file>

<file path=ppt/tags/tag80.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30960_4*q_h_i*1_3_1"/>
  <p:tag name="KSO_WM_TEMPLATE_CATEGORY" val="diagram"/>
  <p:tag name="KSO_WM_TEMPLATE_INDEX" val="20230960"/>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81.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30960_4*q_h_i*1_4_1"/>
  <p:tag name="KSO_WM_TEMPLATE_CATEGORY" val="diagram"/>
  <p:tag name="KSO_WM_TEMPLATE_INDEX" val="20230960"/>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82.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30960_4*q_h_i*1_5_1"/>
  <p:tag name="KSO_WM_TEMPLATE_CATEGORY" val="diagram"/>
  <p:tag name="KSO_WM_TEMPLATE_INDEX" val="20230960"/>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83.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230960_4*q_h_i*1_6_1"/>
  <p:tag name="KSO_WM_TEMPLATE_CATEGORY" val="diagram"/>
  <p:tag name="KSO_WM_TEMPLATE_INDEX" val="20230960"/>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84.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0960_4*q_h_i*1_1_1"/>
  <p:tag name="KSO_WM_TEMPLATE_CATEGORY" val="diagram"/>
  <p:tag name="KSO_WM_TEMPLATE_INDEX" val="20230960"/>
  <p:tag name="KSO_WM_UNIT_LAYERLEVEL" val="1_1_1"/>
  <p:tag name="KSO_WM_TAG_VERSION" val="3.0"/>
  <p:tag name="KSO_WM_BEAUTIFY_FLAG" val="#wm#"/>
  <p:tag name="KSO_WM_UNIT_FILL_TYPE" val="3"/>
  <p:tag name="KSO_WM_DIAGRAM_USE_COLOR_VALUE" val="{&quot;color_scheme&quot;:1,&quot;color_type&quot;:1,&quot;theme_color_indexes&quot;:[5,6,5,6,5,6]}"/>
</p:tagLst>
</file>

<file path=ppt/tags/tag85.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30960_4*q_h_a*1_3_1"/>
  <p:tag name="KSO_WM_TEMPLATE_CATEGORY" val="diagram"/>
  <p:tag name="KSO_WM_TEMPLATE_INDEX" val="20230960"/>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86.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30960_4*q_h_i*1_3_2"/>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7.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30960_4*q_h_i*1_3_3"/>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8.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230960_4*q_h_i*1_3_4"/>
  <p:tag name="KSO_WM_TEMPLATE_CATEGORY" val="diagram"/>
  <p:tag name="KSO_WM_TEMPLATE_INDEX" val="20230960"/>
  <p:tag name="KSO_WM_UNIT_LAYERLEVEL" val="1_1_1"/>
  <p:tag name="KSO_WM_TAG_VERSION" val="3.0"/>
  <p:tag name="KSO_WM_BEAUTIFY_FLAG" val="#wm#"/>
  <p:tag name="KSO_WM_UNIT_LINE_FORE_SCHEMECOLOR_INDEX" val="5"/>
  <p:tag name="KSO_WM_DIAGRAM_USE_COLOR_VALUE" val="{&quot;color_scheme&quot;:1,&quot;color_type&quot;:1,&quot;theme_color_indexes&quot;:[5,6,5,6,5,6]}"/>
</p:tagLst>
</file>

<file path=ppt/tags/tag89.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230960_4*q_h_a*1_4_1"/>
  <p:tag name="KSO_WM_TEMPLATE_CATEGORY" val="diagram"/>
  <p:tag name="KSO_WM_TEMPLATE_INDEX" val="20230960"/>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9.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181.37503937007878,&quot;left&quot;:16.328818897637795,&quot;top&quot;:244.04338582677164,&quot;width&quot;:966.0571653543308}"/>
</p:tagLst>
</file>

<file path=ppt/tags/tag90.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30960_4*q_h_i*1_4_2"/>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230960_4*q_h_i*1_4_3"/>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2.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4_4"/>
  <p:tag name="KSO_WM_UNIT_ID" val="diagram20230960_4*q_h_i*1_4_4"/>
  <p:tag name="KSO_WM_TEMPLATE_CATEGORY" val="diagram"/>
  <p:tag name="KSO_WM_TEMPLATE_INDEX" val="20230960"/>
  <p:tag name="KSO_WM_UNIT_LAYERLEVEL" val="1_1_1"/>
  <p:tag name="KSO_WM_TAG_VERSION" val="3.0"/>
  <p:tag name="KSO_WM_BEAUTIFY_FLAG" val="#wm#"/>
  <p:tag name="KSO_WM_UNIT_LINE_FORE_SCHEMECOLOR_INDEX" val="5"/>
  <p:tag name="KSO_WM_DIAGRAM_USE_COLOR_VALUE" val="{&quot;color_scheme&quot;:1,&quot;color_type&quot;:1,&quot;theme_color_indexes&quot;:[5,6,5,6,5,6]}"/>
</p:tagLst>
</file>

<file path=ppt/tags/tag93.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30960_4*q_h_a*1_2_1"/>
  <p:tag name="KSO_WM_TEMPLATE_CATEGORY" val="diagram"/>
  <p:tag name="KSO_WM_TEMPLATE_INDEX" val="20230960"/>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94.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0960_4*q_h_i*1_2_2"/>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5.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30960_4*q_h_i*1_2_3"/>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6.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230960_4*q_h_i*1_2_4"/>
  <p:tag name="KSO_WM_TEMPLATE_CATEGORY" val="diagram"/>
  <p:tag name="KSO_WM_TEMPLATE_INDEX" val="20230960"/>
  <p:tag name="KSO_WM_UNIT_LAYERLEVEL" val="1_1_1"/>
  <p:tag name="KSO_WM_TAG_VERSION" val="3.0"/>
  <p:tag name="KSO_WM_BEAUTIFY_FLAG" val="#wm#"/>
  <p:tag name="KSO_WM_UNIT_LINE_FORE_SCHEMECOLOR_INDEX" val="5"/>
  <p:tag name="KSO_WM_DIAGRAM_USE_COLOR_VALUE" val="{&quot;color_scheme&quot;:1,&quot;color_type&quot;:1,&quot;theme_color_indexes&quot;:[5,6,5,6,5,6]}"/>
</p:tagLst>
</file>

<file path=ppt/tags/tag97.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230960_4*q_h_a*1_6_1"/>
  <p:tag name="KSO_WM_TEMPLATE_CATEGORY" val="diagram"/>
  <p:tag name="KSO_WM_TEMPLATE_INDEX" val="20230960"/>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98.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6_2"/>
  <p:tag name="KSO_WM_UNIT_ID" val="diagram20230960_4*q_h_i*1_6_2"/>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9.xml><?xml version="1.0" encoding="utf-8"?>
<p:tagLst xmlns:p="http://schemas.openxmlformats.org/presentationml/2006/main">
  <p:tag name="KSO_WM_DIAGRAM_MAX_ITEMCNT" val="6"/>
  <p:tag name="KSO_WM_DIAGRAM_MIN_ITEMCNT" val="3"/>
  <p:tag name="KSO_WM_DIAGRAM_VIRTUALLY_FRAME" val="{&quot;height&quot;:519.8810180664062,&quot;left&quot;:0.8623085129340324,&quot;top&quot;:61.96898193359375,&quot;width&quot;:943.08769148706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6_3"/>
  <p:tag name="KSO_WM_UNIT_ID" val="diagram20230960_4*q_h_i*1_6_3"/>
  <p:tag name="KSO_WM_TEMPLATE_CATEGORY" val="diagram"/>
  <p:tag name="KSO_WM_TEMPLATE_INDEX" val="20230960"/>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7349</Words>
  <Application>WPS 演示</Application>
  <PresentationFormat>宽屏</PresentationFormat>
  <Paragraphs>749</Paragraphs>
  <Slides>53</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53</vt:i4>
      </vt:variant>
    </vt:vector>
  </HeadingPairs>
  <TitlesOfParts>
    <vt:vector size="66" baseType="lpstr">
      <vt:lpstr>Arial</vt:lpstr>
      <vt:lpstr>宋体</vt:lpstr>
      <vt:lpstr>Wingdings</vt:lpstr>
      <vt:lpstr>思源黑体 CN Heavy</vt:lpstr>
      <vt:lpstr>黑体</vt:lpstr>
      <vt:lpstr>方正兰亭大黑_GBK</vt:lpstr>
      <vt:lpstr>思源黑体 CN</vt:lpstr>
      <vt:lpstr>微软雅黑</vt:lpstr>
      <vt:lpstr>Arial Unicode MS</vt:lpstr>
      <vt:lpstr>Calibri</vt:lpstr>
      <vt:lpstr>MiSans Normal</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蓝天</cp:lastModifiedBy>
  <cp:revision>109</cp:revision>
  <dcterms:created xsi:type="dcterms:W3CDTF">2023-11-08T11:26:00Z</dcterms:created>
  <dcterms:modified xsi:type="dcterms:W3CDTF">2024-09-06T00:57:09Z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2052-12.1.0.17827</vt:lpwstr>
  </property>
</Properties>
</file>