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319" r:id="rId4"/>
    <p:sldId id="320" r:id="rId5"/>
    <p:sldId id="305" r:id="rId6"/>
    <p:sldId id="292" r:id="rId7"/>
    <p:sldId id="258" r:id="rId8"/>
    <p:sldId id="259" r:id="rId9"/>
    <p:sldId id="260" r:id="rId10"/>
    <p:sldId id="261" r:id="rId11"/>
    <p:sldId id="268" r:id="rId12"/>
    <p:sldId id="284" r:id="rId13"/>
    <p:sldId id="262" r:id="rId14"/>
    <p:sldId id="266" r:id="rId15"/>
    <p:sldId id="264" r:id="rId16"/>
    <p:sldId id="279" r:id="rId17"/>
    <p:sldId id="285" r:id="rId18"/>
    <p:sldId id="271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5556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6"/>
    <p:restoredTop sz="94727"/>
  </p:normalViewPr>
  <p:slideViewPr>
    <p:cSldViewPr snapToGrid="0" showGuides="1">
      <p:cViewPr varScale="1">
        <p:scale>
          <a:sx n="81" d="100"/>
          <a:sy n="81" d="100"/>
        </p:scale>
        <p:origin x="-498" y="-84"/>
      </p:cViewPr>
      <p:guideLst>
        <p:guide orient="horz" pos="192"/>
        <p:guide pos="192"/>
        <p:guide pos="55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4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2112963" cy="58213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04800"/>
            <a:ext cx="6191250" cy="58213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659130" y="-423545"/>
            <a:ext cx="980313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619117" y="-1005249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180586" y="-188791"/>
            <a:ext cx="6024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3708090" y="8304486"/>
            <a:ext cx="1891763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1741622" y="3609770"/>
            <a:ext cx="372516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 sz="18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3425666" y="1127125"/>
            <a:ext cx="6424136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1026"/>
          <p:cNvSpPr>
            <a:spLocks noGrp="1"/>
          </p:cNvSpPr>
          <p:nvPr>
            <p:ph type="title"/>
          </p:nvPr>
        </p:nvSpPr>
        <p:spPr>
          <a:xfrm>
            <a:off x="381000" y="304800"/>
            <a:ext cx="8456613" cy="539750"/>
          </a:xfrm>
          <a:prstGeom prst="rect">
            <a:avLst/>
          </a:prstGeom>
          <a:noFill/>
          <a:ln w="9525">
            <a:noFill/>
          </a:ln>
        </p:spPr>
        <p:txBody>
          <a:bodyPr tIns="0" bIns="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ectangle 10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Rectangle 10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2133600" y="2057400"/>
            <a:ext cx="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3" name="Text Box 1031"/>
          <p:cNvSpPr txBox="1">
            <a:spLocks noChangeArrowheads="1"/>
          </p:cNvSpPr>
          <p:nvPr/>
        </p:nvSpPr>
        <p:spPr bwMode="auto">
          <a:xfrm>
            <a:off x="1600200" y="1895475"/>
            <a:ext cx="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4" name="Text Box 1032"/>
          <p:cNvSpPr txBox="1">
            <a:spLocks noChangeArrowheads="1"/>
          </p:cNvSpPr>
          <p:nvPr/>
        </p:nvSpPr>
        <p:spPr bwMode="auto">
          <a:xfrm>
            <a:off x="4914900" y="2408238"/>
            <a:ext cx="0" cy="365125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5" name="AutoShape 10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48600" y="6497638"/>
            <a:ext cx="647700" cy="360363"/>
          </a:xfrm>
          <a:prstGeom prst="actionButtonForwardNext">
            <a:avLst/>
          </a:prstGeom>
          <a:solidFill>
            <a:srgbClr val="9999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6" name="AutoShape 103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553200" y="6497638"/>
            <a:ext cx="647700" cy="360363"/>
          </a:xfrm>
          <a:prstGeom prst="actionButtonBackPrevious">
            <a:avLst/>
          </a:prstGeom>
          <a:solidFill>
            <a:srgbClr val="9999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7" name="AutoShape 103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5905500" y="6497638"/>
            <a:ext cx="647700" cy="360363"/>
          </a:xfrm>
          <a:prstGeom prst="actionButtonBeginning">
            <a:avLst/>
          </a:prstGeom>
          <a:solidFill>
            <a:srgbClr val="9999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8" name="AutoShape 1036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496300" y="6497638"/>
            <a:ext cx="647700" cy="360363"/>
          </a:xfrm>
          <a:prstGeom prst="actionButtonEnd">
            <a:avLst/>
          </a:prstGeom>
          <a:solidFill>
            <a:srgbClr val="9999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9" name="AutoShape 1037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200900" y="6497638"/>
            <a:ext cx="647700" cy="360363"/>
          </a:xfrm>
          <a:prstGeom prst="actionButtonReturn">
            <a:avLst/>
          </a:prstGeom>
          <a:solidFill>
            <a:srgbClr val="9999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5654" y="160655"/>
            <a:ext cx="1837373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../media/image29.wmf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28.wmf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13.xml"/><Relationship Id="rId12" Type="http://schemas.openxmlformats.org/officeDocument/2006/relationships/image" Target="../media/image31.wmf"/><Relationship Id="rId11" Type="http://schemas.openxmlformats.org/officeDocument/2006/relationships/tags" Target="../tags/tag12.xml"/><Relationship Id="rId10" Type="http://schemas.openxmlformats.org/officeDocument/2006/relationships/image" Target="../media/image30.wmf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34.png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2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2.xml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5220498" y="-404176"/>
            <a:ext cx="1654529" cy="1654529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8256" y="2740819"/>
            <a:ext cx="650748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第一章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函数、极限与连续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1586967" y="1830179"/>
            <a:ext cx="62606" cy="438161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68568" tIns="68568" rIns="68568" bIns="68568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32000" y="1751013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5" name="图片 4"/>
          <p:cNvPicPr/>
          <p:nvPr/>
        </p:nvPicPr>
        <p:blipFill>
          <a:blip r:embed="rId1"/>
        </p:blipFill>
        <p:spPr>
          <a:xfrm>
            <a:off x="231140" y="236220"/>
            <a:ext cx="8507730" cy="2557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2000" y="4471988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sp>
        <p:nvSpPr>
          <p:cNvPr id="7" name="文本框 6"/>
          <p:cNvSpPr txBox="1"/>
          <p:nvPr/>
        </p:nvSpPr>
        <p:spPr>
          <a:xfrm>
            <a:off x="698500" y="27940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8" name="图片 7"/>
          <p:cNvPicPr/>
          <p:nvPr/>
        </p:nvPicPr>
        <p:blipFill>
          <a:blip r:embed="rId2"/>
        </p:blipFill>
        <p:spPr>
          <a:xfrm>
            <a:off x="230505" y="2900680"/>
            <a:ext cx="8508365" cy="36093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8500" y="659130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687070" y="304800"/>
            <a:ext cx="4716145" cy="539750"/>
          </a:xfrm>
        </p:spPr>
        <p:txBody>
          <a:bodyPr wrap="square" lIns="91440" tIns="0" rIns="91440" bIns="0" anchor="ctr" anchorCtr="0"/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ea typeface="宋体" panose="02010600030101010101" pitchFamily="2" charset="-122"/>
              </a:rPr>
              <a:t>二、无穷小的替换</a:t>
            </a:r>
            <a:endParaRPr lang="zh-CN" altLang="en-US" sz="3200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304800" y="971550"/>
            <a:ext cx="7004050" cy="10502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定理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Symbol" panose="05050102010706020507" pitchFamily="18" charset="2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是等价无穷小的充分必要条件为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79" name="AutoShape 87"/>
          <p:cNvSpPr/>
          <p:nvPr/>
        </p:nvSpPr>
        <p:spPr>
          <a:xfrm>
            <a:off x="7848600" y="6398102"/>
            <a:ext cx="309879" cy="46037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85" name="Text Box 93"/>
          <p:cNvSpPr txBox="1"/>
          <p:nvPr/>
        </p:nvSpPr>
        <p:spPr>
          <a:xfrm>
            <a:off x="304800" y="2233613"/>
            <a:ext cx="52235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证明：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证明必要性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设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~ 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1" name="Text Box 99"/>
          <p:cNvSpPr txBox="1"/>
          <p:nvPr/>
        </p:nvSpPr>
        <p:spPr>
          <a:xfrm>
            <a:off x="304800" y="3533775"/>
            <a:ext cx="4159250" cy="4794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因此 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，即 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5" name="Text Box 103"/>
          <p:cNvSpPr txBox="1"/>
          <p:nvPr/>
        </p:nvSpPr>
        <p:spPr>
          <a:xfrm>
            <a:off x="304800" y="4195763"/>
            <a:ext cx="487362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(2)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证明充分性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设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97" name="Rectangle 105"/>
          <p:cNvSpPr/>
          <p:nvPr/>
        </p:nvSpPr>
        <p:spPr>
          <a:xfrm>
            <a:off x="304800" y="5395913"/>
            <a:ext cx="14389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因此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~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300" name="Picture 108"/>
          <p:cNvPicPr>
            <a:picLocks noChangeAspect="1"/>
          </p:cNvPicPr>
          <p:nvPr/>
        </p:nvPicPr>
        <p:blipFill>
          <a:blip r:embed="rId1"/>
          <a:srcRect t="9625" r="57571" b="17647"/>
          <a:stretch>
            <a:fillRect/>
          </a:stretch>
        </p:blipFill>
        <p:spPr>
          <a:xfrm>
            <a:off x="2228850" y="2660650"/>
            <a:ext cx="4705350" cy="8636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08" name="Object 1024"/>
          <p:cNvGraphicFramePr>
            <a:graphicFrameLocks noGrp="1"/>
          </p:cNvGraphicFramePr>
          <p:nvPr>
            <p:ph idx="4294967295"/>
          </p:nvPr>
        </p:nvGraphicFramePr>
        <p:xfrm>
          <a:off x="3048000" y="4627880"/>
          <a:ext cx="6096000" cy="1045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2513330" imgH="431800" progId="Equation.3">
                  <p:embed/>
                </p:oleObj>
              </mc:Choice>
              <mc:Fallback>
                <p:oleObj name="" r:id="rId2" imgW="2513330" imgH="4318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0" y="4627880"/>
                        <a:ext cx="6096000" cy="1045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charRg st="23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8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2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  <p:bldP spid="8279" grpId="0" bldLvl="0" animBg="1"/>
      <p:bldP spid="8285" grpId="0" build="p"/>
      <p:bldP spid="8291" grpId="0" build="p"/>
      <p:bldP spid="8295" grpId="0" build="p"/>
      <p:bldP spid="829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25" name="AutoShape 37"/>
          <p:cNvSpPr/>
          <p:nvPr/>
        </p:nvSpPr>
        <p:spPr>
          <a:xfrm>
            <a:off x="7918450" y="6397467"/>
            <a:ext cx="309879" cy="46037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31" name="Text Box 43"/>
          <p:cNvSpPr txBox="1"/>
          <p:nvPr/>
        </p:nvSpPr>
        <p:spPr>
          <a:xfrm>
            <a:off x="304800" y="4033838"/>
            <a:ext cx="8534400" cy="16414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t" anchorCtr="0">
            <a:spAutoFit/>
          </a:bodyPr>
          <a:p>
            <a:pPr algn="dist">
              <a:lnSpc>
                <a:spcPct val="14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定理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表明，求两个无穷小之比的极限时，分子及分母都可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dist"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用等价无穷小来代替．因此，如果用来代替的无穷小选取得适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当，那么就可以使计算简化．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337" name="Picture 49"/>
          <p:cNvPicPr>
            <a:picLocks noChangeAspect="1"/>
          </p:cNvPicPr>
          <p:nvPr/>
        </p:nvPicPr>
        <p:blipFill>
          <a:blip r:embed="rId1"/>
          <a:srcRect r="81621" b="-4800"/>
          <a:stretch>
            <a:fillRect/>
          </a:stretch>
        </p:blipFill>
        <p:spPr>
          <a:xfrm>
            <a:off x="3562350" y="1096963"/>
            <a:ext cx="2038350" cy="83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8" name="Picture 50"/>
          <p:cNvPicPr>
            <a:picLocks noChangeAspect="1"/>
          </p:cNvPicPr>
          <p:nvPr/>
        </p:nvPicPr>
        <p:blipFill>
          <a:blip r:embed="rId2"/>
          <a:srcRect t="6418" r="57228" b="8022"/>
          <a:stretch>
            <a:fillRect/>
          </a:stretch>
        </p:blipFill>
        <p:spPr>
          <a:xfrm>
            <a:off x="304800" y="2065338"/>
            <a:ext cx="4743450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9" name="Picture 51"/>
          <p:cNvPicPr>
            <a:picLocks noChangeAspect="1"/>
          </p:cNvPicPr>
          <p:nvPr/>
        </p:nvPicPr>
        <p:blipFill>
          <a:blip r:embed="rId3"/>
          <a:srcRect t="11230" r="61522" b="17647"/>
          <a:stretch>
            <a:fillRect/>
          </a:stretch>
        </p:blipFill>
        <p:spPr>
          <a:xfrm>
            <a:off x="2571750" y="3113088"/>
            <a:ext cx="4267200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40" name="Picture 52"/>
          <p:cNvPicPr>
            <a:picLocks noChangeAspect="1"/>
          </p:cNvPicPr>
          <p:nvPr/>
        </p:nvPicPr>
        <p:blipFill>
          <a:blip r:embed="rId4"/>
          <a:srcRect r="23045" b="2400"/>
          <a:stretch>
            <a:fillRect/>
          </a:stretch>
        </p:blipFill>
        <p:spPr>
          <a:xfrm>
            <a:off x="106680" y="304800"/>
            <a:ext cx="8534400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45895" y="2287905"/>
            <a:ext cx="218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：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3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>
                                            <p:txEl>
                                              <p:charRg st="3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31">
                                            <p:txEl>
                                              <p:charRg st="35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331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5" grpId="0" bldLvl="0" animBg="1"/>
      <p:bldP spid="123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914400" cy="442595"/>
          </a:xfrm>
        </p:spPr>
        <p:txBody>
          <a:bodyPr wrap="none" lIns="0" tIns="0" rIns="0" bIns="0" anchor="t" anchorCtr="0">
            <a:spAutoFit/>
          </a:bodyPr>
          <a:p>
            <a:pPr algn="l" eaLnBrk="1" hangingPunct="1">
              <a:lnSpc>
                <a:spcPct val="120000"/>
              </a:lnSpc>
            </a:pPr>
            <a:r>
              <a:rPr lang="zh-CN" altLang="en-US" sz="2400" b="0" dirty="0">
                <a:solidFill>
                  <a:srgbClr val="0000FF"/>
                </a:solidFill>
                <a:ea typeface="宋体" panose="02010600030101010101" pitchFamily="2" charset="-122"/>
              </a:rPr>
              <a:t>举例：</a:t>
            </a:r>
            <a:endParaRPr lang="zh-CN" altLang="en-US" sz="2400" b="0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>
            <p:custDataLst>
              <p:tags r:id="rId1"/>
            </p:custDataLst>
          </p:nvPr>
        </p:nvSpPr>
        <p:spPr>
          <a:xfrm>
            <a:off x="304800" y="1809750"/>
            <a:ext cx="6851015" cy="460375"/>
          </a:xfrm>
          <a:prstGeom prst="rect">
            <a:avLst/>
          </a:prstGeom>
          <a:noFill/>
          <a:ln w="9525">
            <a:noFill/>
          </a:ln>
        </p:spPr>
        <p:txBody>
          <a:bodyPr wrap="none" l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解：当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tan 2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~ 2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sin 5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~ 5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，所以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>
            <p:custDataLst>
              <p:tags r:id="rId2"/>
            </p:custDataLst>
          </p:nvPr>
        </p:nvSpPr>
        <p:spPr>
          <a:xfrm>
            <a:off x="304800" y="4133850"/>
            <a:ext cx="8534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解：当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~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，无穷小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3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+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它本身显然是等价，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79" name="AutoShape 39">
            <a:hlinkClick r:id="" action="ppaction://hlinkshowjump?jump=endshow"/>
          </p:cNvPr>
          <p:cNvSpPr/>
          <p:nvPr/>
        </p:nvSpPr>
        <p:spPr>
          <a:xfrm>
            <a:off x="8422005" y="6398102"/>
            <a:ext cx="309879" cy="460374"/>
          </a:xfrm>
          <a:prstGeom prst="actionButtonEnd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94" name="Picture 5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88147" b="-14400"/>
          <a:stretch>
            <a:fillRect/>
          </a:stretch>
        </p:blipFill>
        <p:spPr>
          <a:xfrm>
            <a:off x="1524000" y="2373313"/>
            <a:ext cx="1314450" cy="908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9"/>
          <p:cNvGrpSpPr/>
          <p:nvPr>
            <p:custDataLst>
              <p:tags r:id="rId5"/>
            </p:custDataLst>
          </p:nvPr>
        </p:nvGrpSpPr>
        <p:grpSpPr>
          <a:xfrm>
            <a:off x="304800" y="868363"/>
            <a:ext cx="3462338" cy="946150"/>
            <a:chOff x="192" y="547"/>
            <a:chExt cx="2181" cy="596"/>
          </a:xfrm>
        </p:grpSpPr>
        <p:pic>
          <p:nvPicPr>
            <p:cNvPr id="12295" name="Picture 5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r="81825" b="-19200"/>
            <a:stretch>
              <a:fillRect/>
            </a:stretch>
          </p:blipFill>
          <p:spPr>
            <a:xfrm>
              <a:off x="1104" y="547"/>
              <a:ext cx="1269" cy="5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Text Box 55"/>
            <p:cNvSpPr txBox="1"/>
            <p:nvPr>
              <p:custDataLst>
                <p:tags r:id="rId8"/>
              </p:custDataLst>
            </p:nvPr>
          </p:nvSpPr>
          <p:spPr>
            <a:xfrm>
              <a:off x="192" y="667"/>
              <a:ext cx="67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zh-CN" altLang="en-US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例</a:t>
              </a:r>
              <a:r>
                <a:rPr lang="en-US" altLang="zh-CN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298" name="Picture 5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10891" r="61522" b="-2400"/>
          <a:stretch>
            <a:fillRect/>
          </a:stretch>
        </p:blipFill>
        <p:spPr>
          <a:xfrm>
            <a:off x="1557655" y="3225800"/>
            <a:ext cx="3059430" cy="81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0" name="Text Box 60"/>
          <p:cNvSpPr txBox="1"/>
          <p:nvPr/>
        </p:nvSpPr>
        <p:spPr>
          <a:xfrm>
            <a:off x="805815" y="4967605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302" name="Picture 6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"/>
          <a:srcRect l="11853" r="72516" b="-14400"/>
          <a:stretch>
            <a:fillRect/>
          </a:stretch>
        </p:blipFill>
        <p:spPr>
          <a:xfrm>
            <a:off x="2838450" y="2373313"/>
            <a:ext cx="1733550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6" name="Picture 66"/>
          <p:cNvPicPr>
            <a:picLocks noChangeAspect="1"/>
          </p:cNvPicPr>
          <p:nvPr/>
        </p:nvPicPr>
        <p:blipFill>
          <a:blip r:embed="rId12"/>
          <a:srcRect t="12114" r="86446" b="15749"/>
          <a:stretch>
            <a:fillRect/>
          </a:stretch>
        </p:blipFill>
        <p:spPr>
          <a:xfrm>
            <a:off x="1524000" y="4686300"/>
            <a:ext cx="1503363" cy="85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7" name="Picture 67"/>
          <p:cNvPicPr>
            <a:picLocks noChangeAspect="1"/>
          </p:cNvPicPr>
          <p:nvPr/>
        </p:nvPicPr>
        <p:blipFill>
          <a:blip r:embed="rId12"/>
          <a:srcRect l="13568" t="12114" r="69957" b="15749"/>
          <a:stretch>
            <a:fillRect/>
          </a:stretch>
        </p:blipFill>
        <p:spPr>
          <a:xfrm>
            <a:off x="3028950" y="4686300"/>
            <a:ext cx="1827213" cy="85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8" name="Picture 68"/>
          <p:cNvPicPr>
            <a:picLocks noChangeAspect="1"/>
          </p:cNvPicPr>
          <p:nvPr/>
        </p:nvPicPr>
        <p:blipFill>
          <a:blip r:embed="rId12"/>
          <a:srcRect l="30400" t="12114" r="49347" b="15749"/>
          <a:stretch>
            <a:fillRect/>
          </a:stretch>
        </p:blipFill>
        <p:spPr>
          <a:xfrm>
            <a:off x="4895850" y="4686300"/>
            <a:ext cx="2246313" cy="855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55"/>
          <p:cNvSpPr txBox="1"/>
          <p:nvPr>
            <p:custDataLst>
              <p:tags r:id="rId13"/>
            </p:custDataLst>
          </p:nvPr>
        </p:nvSpPr>
        <p:spPr>
          <a:xfrm>
            <a:off x="330200" y="3428683"/>
            <a:ext cx="10668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  <p:bldP spid="10249" grpId="0" build="p"/>
      <p:bldP spid="10279" grpId="0" bldLvl="0" animBg="1"/>
      <p:bldP spid="1030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0"/>
          <p:cNvSpPr txBox="1"/>
          <p:nvPr/>
        </p:nvSpPr>
        <p:spPr>
          <a:xfrm>
            <a:off x="792163" y="1417638"/>
            <a:ext cx="1651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3314" name="对象 1168"/>
          <p:cNvGraphicFramePr>
            <a:graphicFrameLocks noChangeAspect="1"/>
          </p:cNvGraphicFramePr>
          <p:nvPr/>
        </p:nvGraphicFramePr>
        <p:xfrm>
          <a:off x="2587625" y="1374775"/>
          <a:ext cx="73977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6540" imgH="282575" progId="Equation.3">
                  <p:embed/>
                </p:oleObj>
              </mc:Choice>
              <mc:Fallback>
                <p:oleObj name="" r:id="rId1" imgW="256540" imgH="28257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87625" y="1374775"/>
                        <a:ext cx="739775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对象 1169"/>
          <p:cNvGraphicFramePr>
            <a:graphicFrameLocks noChangeAspect="1"/>
          </p:cNvGraphicFramePr>
          <p:nvPr/>
        </p:nvGraphicFramePr>
        <p:xfrm>
          <a:off x="3200400" y="844550"/>
          <a:ext cx="1487488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764540" imgH="522605" progId="Equation.3">
                  <p:embed/>
                </p:oleObj>
              </mc:Choice>
              <mc:Fallback>
                <p:oleObj name="" r:id="rId3" imgW="764540" imgH="522605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0400" y="844550"/>
                        <a:ext cx="1487488" cy="1206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6" name="图片 19" descr="}@@MS_B(%8K5G_1N5~G`5P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7025" y="2341563"/>
            <a:ext cx="4343400" cy="7477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317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34100" y="2341563"/>
          <a:ext cx="19399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6" imgW="1041400" imgH="393700" progId="Equation.KSEE3">
                  <p:embed/>
                </p:oleObj>
              </mc:Choice>
              <mc:Fallback>
                <p:oleObj name="" r:id="rId6" imgW="1041400" imgH="3937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34100" y="2341563"/>
                        <a:ext cx="1939925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20813" y="3254375"/>
          <a:ext cx="5959475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8" imgW="1943100" imgH="762000" progId="Equation.KSEE3">
                  <p:embed/>
                </p:oleObj>
              </mc:Choice>
              <mc:Fallback>
                <p:oleObj name="" r:id="rId8" imgW="1943100" imgH="7620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20813" y="3254375"/>
                        <a:ext cx="5959475" cy="173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72615" y="2423160"/>
            <a:ext cx="244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：</a:t>
            </a:r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1117600"/>
            <a:ext cx="8005445" cy="1047750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8" name="文本框 7"/>
          <p:cNvSpPr txBox="1"/>
          <p:nvPr/>
        </p:nvSpPr>
        <p:spPr>
          <a:xfrm>
            <a:off x="2032000" y="21653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9" name="图片 8"/>
          <p:cNvPicPr/>
          <p:nvPr/>
        </p:nvPicPr>
        <p:blipFill>
          <a:blip r:embed="rId2"/>
        </p:blipFill>
        <p:spPr>
          <a:xfrm>
            <a:off x="469265" y="2324100"/>
            <a:ext cx="8004810" cy="157416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  <p:sp>
        <p:nvSpPr>
          <p:cNvPr id="10" name="文本框 9"/>
          <p:cNvSpPr txBox="1"/>
          <p:nvPr/>
        </p:nvSpPr>
        <p:spPr>
          <a:xfrm>
            <a:off x="2032000" y="4057650"/>
            <a:ext cx="5080000" cy="635000"/>
          </a:xfrm>
          <a:prstGeom prst="rect">
            <a:avLst/>
          </a:prstGeom>
        </p:spPr>
        <p:txBody>
          <a:bodyPr/>
          <a:p>
            <a:endParaRPr sz="1600"/>
          </a:p>
        </p:txBody>
      </p:sp>
      <p:pic>
        <p:nvPicPr>
          <p:cNvPr id="12" name="图片 11"/>
          <p:cNvPicPr/>
          <p:nvPr/>
        </p:nvPicPr>
        <p:blipFill>
          <a:blip r:embed="rId3"/>
        </p:blipFill>
        <p:spPr>
          <a:xfrm>
            <a:off x="467995" y="4361815"/>
            <a:ext cx="8006080" cy="182816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>
          <a:xfrm>
            <a:off x="582930" y="844550"/>
            <a:ext cx="1243330" cy="539750"/>
          </a:xfrm>
        </p:spPr>
        <p:txBody>
          <a:bodyPr wrap="square" lIns="91440" tIns="0" rIns="91440" bIns="0" anchor="ctr" anchorCtr="0"/>
          <a:p>
            <a:pPr eaLnBrk="1" hangingPunct="1"/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  <a:ea typeface="宋体" panose="02010600030101010101" pitchFamily="2" charset="-122"/>
              </a:rPr>
              <a:t>8</a:t>
            </a:r>
            <a:endParaRPr lang="en-US" altLang="zh-CN" sz="2400" dirty="0">
              <a:solidFill>
                <a:schemeClr val="tx2">
                  <a:lumMod val="60000"/>
                  <a:lumOff val="40000"/>
                </a:schemeClr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4" name="内容占位符 3"/>
          <p:cNvGraphicFramePr/>
          <p:nvPr>
            <p:ph idx="4294967295"/>
          </p:nvPr>
        </p:nvGraphicFramePr>
        <p:xfrm>
          <a:off x="1652905" y="720725"/>
          <a:ext cx="374269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168400" imgH="393700" progId="Equation.3">
                  <p:embed/>
                </p:oleObj>
              </mc:Choice>
              <mc:Fallback>
                <p:oleObj name="" r:id="rId1" imgW="1168400" imgH="3937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2905" y="720725"/>
                        <a:ext cx="3742690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/>
          <p:nvPr/>
        </p:nvGraphicFramePr>
        <p:xfrm>
          <a:off x="1916748" y="1796415"/>
          <a:ext cx="46990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2349500" imgH="1168400" progId="Equation.3">
                  <p:embed/>
                </p:oleObj>
              </mc:Choice>
              <mc:Fallback>
                <p:oleObj name="" r:id="rId3" imgW="2349500" imgH="11684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6748" y="1796415"/>
                        <a:ext cx="4699000" cy="233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/>
          <p:nvPr/>
        </p:nvGraphicFramePr>
        <p:xfrm>
          <a:off x="582613" y="4421188"/>
          <a:ext cx="80010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4000500" imgH="914400" progId="Equation.3">
                  <p:embed/>
                </p:oleObj>
              </mc:Choice>
              <mc:Fallback>
                <p:oleObj name="" r:id="rId5" imgW="4000500" imgH="9144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613" y="4421188"/>
                        <a:ext cx="8001000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9" y="928688"/>
            <a:ext cx="8843963" cy="4943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67790" y="1877566"/>
            <a:ext cx="36436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SEVEN</a:t>
            </a:r>
            <a:endParaRPr lang="en-US" altLang="zh-CN" sz="54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683895" y="2683510"/>
            <a:ext cx="6026785" cy="154051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第七节</a:t>
            </a:r>
            <a:r>
              <a:rPr lang="en-US" altLang="zh-CN" sz="4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无穷小的比较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600" b="1" spc="3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162050" y="1392555"/>
            <a:ext cx="1880235" cy="6076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3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  <a:endParaRPr lang="zh-CN" altLang="en-US" sz="3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5515" y="2723991"/>
            <a:ext cx="776859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1.理解无穷小的阶(高阶、低阶、同阶和等价)</a:t>
            </a:r>
            <a:r>
              <a:rPr 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2.掌握用等价无穷小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替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换法求极限</a:t>
            </a:r>
            <a:r>
              <a:rPr 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2" name="Text Box 6"/>
          <p:cNvSpPr txBox="1"/>
          <p:nvPr/>
        </p:nvSpPr>
        <p:spPr>
          <a:xfrm>
            <a:off x="304800" y="2971800"/>
            <a:ext cx="85344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两个无穷小比值的极限的各种不同情况，反映了不同的无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穷小趋于零的“快慢”程度．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在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的过程中，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比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0“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快些”，反过来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比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0“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慢些”，而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0“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快慢相仿”．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38" name="AutoShape 42">
            <a:hlinkClick r:id="" action="ppaction://hlinkshowjump?jump=nextslide"/>
          </p:cNvPr>
          <p:cNvSpPr/>
          <p:nvPr/>
        </p:nvSpPr>
        <p:spPr>
          <a:xfrm>
            <a:off x="7848600" y="6493511"/>
            <a:ext cx="266700" cy="36893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square" lIns="0" tIns="0" rIns="0" bIns="0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5" name="Rectangle 44"/>
          <p:cNvSpPr>
            <a:spLocks noGrp="1"/>
          </p:cNvSpPr>
          <p:nvPr>
            <p:ph type="title" idx="4294967295"/>
          </p:nvPr>
        </p:nvSpPr>
        <p:spPr>
          <a:xfrm>
            <a:off x="464185" y="304800"/>
            <a:ext cx="5243830" cy="539750"/>
          </a:xfrm>
        </p:spPr>
        <p:txBody>
          <a:bodyPr wrap="square" lIns="91440" tIns="0" rIns="91440" bIns="0" anchor="ctr" anchorCtr="0"/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ea typeface="宋体" panose="02010600030101010101" pitchFamily="2" charset="-122"/>
              </a:rPr>
              <a:t>一、无穷小的阶</a:t>
            </a:r>
            <a:endParaRPr lang="zh-CN" altLang="en-US" sz="3600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pic>
        <p:nvPicPr>
          <p:cNvPr id="4141" name="Picture 45"/>
          <p:cNvPicPr>
            <a:picLocks noChangeAspect="1"/>
          </p:cNvPicPr>
          <p:nvPr/>
        </p:nvPicPr>
        <p:blipFill>
          <a:blip r:embed="rId1"/>
          <a:srcRect t="11230" r="52934" b="12834"/>
          <a:stretch>
            <a:fillRect/>
          </a:stretch>
        </p:blipFill>
        <p:spPr>
          <a:xfrm>
            <a:off x="1524000" y="2046288"/>
            <a:ext cx="5219700" cy="90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43" name="Text Box 47"/>
          <p:cNvSpPr txBox="1"/>
          <p:nvPr/>
        </p:nvSpPr>
        <p:spPr>
          <a:xfrm>
            <a:off x="304800" y="1611313"/>
            <a:ext cx="4572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观察两个无穷小比值的极限：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44" name="Rectangle 48"/>
          <p:cNvSpPr/>
          <p:nvPr/>
        </p:nvSpPr>
        <p:spPr>
          <a:xfrm>
            <a:off x="304800" y="1000125"/>
            <a:ext cx="18288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观察与比较：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3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2">
                                            <p:txEl>
                                              <p:charRg st="34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4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2">
                                            <p:txEl>
                                              <p:charRg st="48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92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2">
                                            <p:txEl>
                                              <p:charRg st="92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/>
      <p:bldP spid="4138" grpId="0" bldLvl="0" animBg="1"/>
      <p:bldP spid="4143" grpId="0" build="p"/>
      <p:bldP spid="414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 idx="4294967295"/>
          </p:nvPr>
        </p:nvSpPr>
        <p:spPr>
          <a:xfrm>
            <a:off x="846455" y="693420"/>
            <a:ext cx="2932430" cy="539750"/>
          </a:xfrm>
        </p:spPr>
        <p:txBody>
          <a:bodyPr wrap="square" lIns="91440" tIns="0" rIns="91440" bIns="0" anchor="ctr" anchorCtr="0"/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阶的定义：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264" name="AutoShape 144"/>
          <p:cNvSpPr/>
          <p:nvPr/>
        </p:nvSpPr>
        <p:spPr>
          <a:xfrm>
            <a:off x="7848600" y="6389847"/>
            <a:ext cx="309879" cy="46037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71" name="Rectangle 151"/>
          <p:cNvSpPr/>
          <p:nvPr/>
        </p:nvSpPr>
        <p:spPr>
          <a:xfrm>
            <a:off x="304800" y="1490663"/>
            <a:ext cx="78270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设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都是在同一个自变量的变化过程中的无穷小．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82" name="Rectangle 162"/>
          <p:cNvSpPr/>
          <p:nvPr/>
        </p:nvSpPr>
        <p:spPr>
          <a:xfrm>
            <a:off x="3086100" y="2117725"/>
            <a:ext cx="550862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就说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是比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高阶的无穷小，记为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83" name="Rectangle 163"/>
          <p:cNvSpPr/>
          <p:nvPr/>
        </p:nvSpPr>
        <p:spPr>
          <a:xfrm>
            <a:off x="3295650" y="2994025"/>
            <a:ext cx="37122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就说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是比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低阶的无穷小．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84" name="Rectangle 164"/>
          <p:cNvSpPr/>
          <p:nvPr/>
        </p:nvSpPr>
        <p:spPr>
          <a:xfrm>
            <a:off x="3505200" y="3870325"/>
            <a:ext cx="340741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就说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Symbol" panose="05050102010706020507" pitchFamily="18" charset="2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是同阶无穷小；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85" name="Rectangle 165"/>
          <p:cNvSpPr/>
          <p:nvPr/>
        </p:nvSpPr>
        <p:spPr>
          <a:xfrm>
            <a:off x="4572000" y="4746625"/>
            <a:ext cx="392366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就说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是关于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阶无穷小．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86" name="Rectangle 166"/>
          <p:cNvSpPr/>
          <p:nvPr/>
        </p:nvSpPr>
        <p:spPr>
          <a:xfrm>
            <a:off x="3105150" y="5624513"/>
            <a:ext cx="492252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就说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Symbol" panose="05050102010706020507" pitchFamily="18" charset="2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是等价无穷小，记为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a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~</a:t>
            </a:r>
            <a:r>
              <a:rPr lang="en-US" altLang="zh-CN" i="1" dirty="0">
                <a:latin typeface="Symbol" panose="05050102010706020507" pitchFamily="18" charset="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294" name="Picture 174"/>
          <p:cNvPicPr>
            <a:picLocks noChangeAspect="1"/>
          </p:cNvPicPr>
          <p:nvPr/>
        </p:nvPicPr>
        <p:blipFill>
          <a:blip r:embed="rId1"/>
          <a:srcRect r="76123"/>
          <a:stretch>
            <a:fillRect/>
          </a:stretch>
        </p:blipFill>
        <p:spPr>
          <a:xfrm>
            <a:off x="304800" y="1936750"/>
            <a:ext cx="264795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95" name="Picture 175"/>
          <p:cNvPicPr>
            <a:picLocks noChangeAspect="1"/>
          </p:cNvPicPr>
          <p:nvPr/>
        </p:nvPicPr>
        <p:blipFill>
          <a:blip r:embed="rId2"/>
          <a:srcRect r="74921" b="2400"/>
          <a:stretch>
            <a:fillRect/>
          </a:stretch>
        </p:blipFill>
        <p:spPr>
          <a:xfrm>
            <a:off x="304800" y="2813050"/>
            <a:ext cx="2781300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96" name="Picture 176"/>
          <p:cNvPicPr>
            <a:picLocks noChangeAspect="1"/>
          </p:cNvPicPr>
          <p:nvPr/>
        </p:nvPicPr>
        <p:blipFill>
          <a:blip r:embed="rId3"/>
          <a:srcRect r="72859" b="-2400"/>
          <a:stretch>
            <a:fillRect/>
          </a:stretch>
        </p:blipFill>
        <p:spPr>
          <a:xfrm>
            <a:off x="304800" y="3668713"/>
            <a:ext cx="300990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97" name="Picture 177"/>
          <p:cNvPicPr>
            <a:picLocks noChangeAspect="1"/>
          </p:cNvPicPr>
          <p:nvPr/>
        </p:nvPicPr>
        <p:blipFill>
          <a:blip r:embed="rId4"/>
          <a:srcRect r="61522"/>
          <a:stretch>
            <a:fillRect/>
          </a:stretch>
        </p:blipFill>
        <p:spPr>
          <a:xfrm>
            <a:off x="304800" y="4564063"/>
            <a:ext cx="426720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98" name="Picture 178"/>
          <p:cNvPicPr>
            <a:picLocks noChangeAspect="1"/>
          </p:cNvPicPr>
          <p:nvPr/>
        </p:nvPicPr>
        <p:blipFill>
          <a:blip r:embed="rId5"/>
          <a:srcRect r="75436" b="2400"/>
          <a:stretch>
            <a:fillRect/>
          </a:stretch>
        </p:blipFill>
        <p:spPr>
          <a:xfrm>
            <a:off x="304800" y="5440363"/>
            <a:ext cx="2724150" cy="77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7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8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8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8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8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4" grpId="0" bldLvl="0" animBg="1"/>
      <p:bldP spid="5271" grpId="0" build="p"/>
      <p:bldP spid="5282" grpId="0" build="p"/>
      <p:bldP spid="5283" grpId="0" build="p"/>
      <p:bldP spid="5284" grpId="0" build="p"/>
      <p:bldP spid="5285" grpId="0" build="p"/>
      <p:bldP spid="528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title" idx="4294967295"/>
          </p:nvPr>
        </p:nvSpPr>
        <p:spPr>
          <a:xfrm>
            <a:off x="818515" y="356870"/>
            <a:ext cx="1722120" cy="539750"/>
          </a:xfrm>
        </p:spPr>
        <p:txBody>
          <a:bodyPr wrap="square" lIns="91440" tIns="0" rIns="91440" bIns="0" anchor="ctr" anchorCtr="0"/>
          <a:p>
            <a:pPr algn="l" eaLnBrk="1" hangingPunct="1"/>
            <a:r>
              <a:rPr lang="zh-CN" altLang="en-US" sz="2400" b="0" dirty="0">
                <a:solidFill>
                  <a:srgbClr val="0000FF"/>
                </a:solidFill>
                <a:ea typeface="宋体" panose="02010600030101010101" pitchFamily="2" charset="-122"/>
              </a:rPr>
              <a:t>举例：</a:t>
            </a:r>
            <a:endParaRPr lang="zh-CN" altLang="en-US" sz="2400" b="0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3502025" y="4422140"/>
            <a:ext cx="5337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所以当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9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是同阶无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88" name="AutoShape 44"/>
          <p:cNvSpPr/>
          <p:nvPr/>
        </p:nvSpPr>
        <p:spPr>
          <a:xfrm>
            <a:off x="7848600" y="6389847"/>
            <a:ext cx="309879" cy="46037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95" name="Text Box 51"/>
          <p:cNvSpPr txBox="1"/>
          <p:nvPr/>
        </p:nvSpPr>
        <p:spPr>
          <a:xfrm>
            <a:off x="3232150" y="1173163"/>
            <a:ext cx="560641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所以当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是比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高阶的无穷小，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97" name="Rectangle 53"/>
          <p:cNvSpPr/>
          <p:nvPr/>
        </p:nvSpPr>
        <p:spPr>
          <a:xfrm>
            <a:off x="304800" y="1947863"/>
            <a:ext cx="274955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即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08" name="Rectangle 64"/>
          <p:cNvSpPr/>
          <p:nvPr/>
        </p:nvSpPr>
        <p:spPr>
          <a:xfrm>
            <a:off x="304800" y="5170805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穷小．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210" name="Picture 66"/>
          <p:cNvPicPr>
            <a:picLocks noChangeAspect="1"/>
          </p:cNvPicPr>
          <p:nvPr/>
        </p:nvPicPr>
        <p:blipFill>
          <a:blip r:embed="rId1"/>
          <a:srcRect t="16043" r="73547" b="17647"/>
          <a:stretch>
            <a:fillRect/>
          </a:stretch>
        </p:blipFill>
        <p:spPr>
          <a:xfrm>
            <a:off x="304800" y="960438"/>
            <a:ext cx="2933700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11" name="Picture 67"/>
          <p:cNvPicPr>
            <a:picLocks noChangeAspect="1"/>
          </p:cNvPicPr>
          <p:nvPr/>
        </p:nvPicPr>
        <p:blipFill>
          <a:blip r:embed="rId2"/>
          <a:srcRect t="3607" r="73204" b="4810"/>
          <a:stretch>
            <a:fillRect/>
          </a:stretch>
        </p:blipFill>
        <p:spPr>
          <a:xfrm>
            <a:off x="304800" y="2517140"/>
            <a:ext cx="2971800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12" name="Picture 68"/>
          <p:cNvPicPr>
            <a:picLocks noChangeAspect="1"/>
          </p:cNvPicPr>
          <p:nvPr/>
        </p:nvPicPr>
        <p:blipFill>
          <a:blip r:embed="rId3"/>
          <a:srcRect t="16043" r="70970" b="16043"/>
          <a:stretch>
            <a:fillRect/>
          </a:stretch>
        </p:blipFill>
        <p:spPr>
          <a:xfrm>
            <a:off x="304800" y="4248468"/>
            <a:ext cx="3219450" cy="80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13" name="Picture 69"/>
          <p:cNvPicPr>
            <a:picLocks noChangeAspect="1"/>
          </p:cNvPicPr>
          <p:nvPr/>
        </p:nvPicPr>
        <p:blipFill>
          <a:blip r:embed="rId2"/>
          <a:srcRect l="26968" t="3607" r="23045" b="4810"/>
          <a:stretch>
            <a:fillRect/>
          </a:stretch>
        </p:blipFill>
        <p:spPr>
          <a:xfrm>
            <a:off x="3295650" y="2517140"/>
            <a:ext cx="5543550" cy="145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9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5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0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6188" grpId="0" bldLvl="0" animBg="1"/>
      <p:bldP spid="6195" grpId="0" build="p"/>
      <p:bldP spid="6197" grpId="0" build="p"/>
      <p:bldP spid="620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07" name="AutoShape 39"/>
          <p:cNvSpPr/>
          <p:nvPr/>
        </p:nvSpPr>
        <p:spPr>
          <a:xfrm>
            <a:off x="7848600" y="6398102"/>
            <a:ext cx="309879" cy="460374"/>
          </a:xfrm>
          <a:prstGeom prst="actionButtonForwardNex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15" name="Rectangle 47"/>
          <p:cNvSpPr/>
          <p:nvPr/>
        </p:nvSpPr>
        <p:spPr>
          <a:xfrm>
            <a:off x="304800" y="1971675"/>
            <a:ext cx="1524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阶无穷小．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16" name="Rectangle 48"/>
          <p:cNvSpPr/>
          <p:nvPr/>
        </p:nvSpPr>
        <p:spPr>
          <a:xfrm>
            <a:off x="3903663" y="1243965"/>
            <a:ext cx="493776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所以当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Symbol" panose="05050102010706020507" pitchFamily="18" charset="2"/>
                <a:ea typeface="宋体" panose="02010600030101010101" pitchFamily="2" charset="-122"/>
              </a:rPr>
              <a:t>-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cos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是关于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的二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20" name="Rectangle 52"/>
          <p:cNvSpPr/>
          <p:nvPr/>
        </p:nvSpPr>
        <p:spPr>
          <a:xfrm>
            <a:off x="503555" y="3746500"/>
            <a:ext cx="25736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即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~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0)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21" name="Rectangle 53"/>
          <p:cNvSpPr/>
          <p:nvPr/>
        </p:nvSpPr>
        <p:spPr>
          <a:xfrm>
            <a:off x="3435985" y="2910523"/>
            <a:ext cx="5405755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所以当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sin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是等价无穷小，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223" name="Picture 55"/>
          <p:cNvPicPr>
            <a:picLocks noChangeAspect="1"/>
          </p:cNvPicPr>
          <p:nvPr/>
        </p:nvPicPr>
        <p:blipFill>
          <a:blip r:embed="rId1"/>
          <a:srcRect t="17647" r="67879" b="19252"/>
          <a:stretch>
            <a:fillRect/>
          </a:stretch>
        </p:blipFill>
        <p:spPr>
          <a:xfrm>
            <a:off x="290195" y="1054100"/>
            <a:ext cx="356235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24" name="Picture 56"/>
          <p:cNvPicPr>
            <a:picLocks noChangeAspect="1"/>
          </p:cNvPicPr>
          <p:nvPr/>
        </p:nvPicPr>
        <p:blipFill>
          <a:blip r:embed="rId2"/>
          <a:srcRect t="7201" r="73204" b="2400"/>
          <a:stretch>
            <a:fillRect/>
          </a:stretch>
        </p:blipFill>
        <p:spPr>
          <a:xfrm>
            <a:off x="290195" y="2736850"/>
            <a:ext cx="2971800" cy="71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1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2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2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7" grpId="0" bldLvl="0" animBg="1"/>
      <p:bldP spid="7215" grpId="0" build="p"/>
      <p:bldP spid="7216" grpId="0" build="p"/>
      <p:bldP spid="7220" grpId="0" build="p"/>
      <p:bldP spid="72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1" descr="C:\Users\123\AppData\Roaming\Tencent\Users\44394415\QQ\WinTemp\RichOle\UI_KWG$@21V@V)F3U{7S(6N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481965"/>
            <a:ext cx="6116320" cy="706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2" descr="C:\Users\123\AppData\Roaming\Tencent\Users\44394415\QQ\WinTemp\RichOle\8`K@0LFBR[XT8G4EW())2B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3" y="1524000"/>
            <a:ext cx="7667625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C:\Users\123\AppData\Roaming\Tencent\Users\44394415\QQ\WinTemp\RichOle\DQO5_~W2MM)GJ1G32[WF47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8" y="3878263"/>
            <a:ext cx="518160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AutoShape 4" descr="C:\Users\123\AppData\Roaming\Tencent\Users\44394415\QQ\WinTemp\RichOle\B}BC%POL$O6l60X644~ND.pn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7" name="Picture 5" descr="C:\Users\123\AppData\Roaming\Tencent\Users\44394415\QQ\WinTemp\RichOle\SA{]I)L~)Q92VULL@P{N2SQ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375" y="5484178"/>
            <a:ext cx="3743325" cy="90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4550" y="1524000"/>
            <a:ext cx="26225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1005" y="1493520"/>
            <a:ext cx="1056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证明：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76070" y="481965"/>
            <a:ext cx="759460" cy="487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69745" y="567055"/>
            <a:ext cx="110045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证明</a:t>
            </a:r>
            <a:endParaRPr lang="zh-CN" altLang="en-US" b="1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11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12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13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14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6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7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8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ags/tag9.xml><?xml version="1.0" encoding="utf-8"?>
<p:tagLst xmlns:p="http://schemas.openxmlformats.org/presentationml/2006/main">
  <p:tag name="KSO_WM_DIAGRAM_VIRTUALLY_FRAME" val="{&quot;height&quot;:293.37496062992125,&quot;left&quot;:24,&quot;top&quot;:68.37503937007874,&quot;width&quot;:672}"/>
</p:tagLst>
</file>

<file path=ppt/theme/theme1.xml><?xml version="1.0" encoding="utf-8"?>
<a:theme xmlns:a="http://schemas.openxmlformats.org/drawingml/2006/main" name="讲议模板">
  <a:themeElements>
    <a:clrScheme name="讲议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讲议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0" tIns="0" rIns="0" bIns="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0" tIns="0" rIns="0" bIns="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讲议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讲议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讲议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讲议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讲议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讲议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讲议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Office\Templates\讲议模板.pot</Template>
  <TotalTime>0</TotalTime>
  <Words>823</Words>
  <Application>WPS 演示</Application>
  <PresentationFormat>全屏显示(4:3)</PresentationFormat>
  <Paragraphs>97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思源黑体 CN Heavy</vt:lpstr>
      <vt:lpstr>黑体</vt:lpstr>
      <vt:lpstr>方正兰亭大黑_GBK</vt:lpstr>
      <vt:lpstr>Source Han Sans CN Bold</vt:lpstr>
      <vt:lpstr>Symbol</vt:lpstr>
      <vt:lpstr>思源黑体 CN</vt:lpstr>
      <vt:lpstr>微软雅黑</vt:lpstr>
      <vt:lpstr>Arial Unicode MS</vt:lpstr>
      <vt:lpstr>Calibri</vt:lpstr>
      <vt:lpstr>讲议模板</vt:lpstr>
      <vt:lpstr>1_Office 主题​​</vt:lpstr>
      <vt:lpstr>Equation.3</vt:lpstr>
      <vt:lpstr>Equation.3</vt:lpstr>
      <vt:lpstr>Equation.3</vt:lpstr>
      <vt:lpstr>Equation.KSEE3</vt:lpstr>
      <vt:lpstr>Equation.KSEE3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一、无穷小的阶</vt:lpstr>
      <vt:lpstr>阶的定义：</vt:lpstr>
      <vt:lpstr>举例：</vt:lpstr>
      <vt:lpstr>PowerPoint 演示文稿</vt:lpstr>
      <vt:lpstr>PowerPoint 演示文稿</vt:lpstr>
      <vt:lpstr>PowerPoint 演示文稿</vt:lpstr>
      <vt:lpstr>二、无穷小的替换</vt:lpstr>
      <vt:lpstr>PowerPoint 演示文稿</vt:lpstr>
      <vt:lpstr>举例：</vt:lpstr>
      <vt:lpstr>PowerPoint 演示文稿</vt:lpstr>
      <vt:lpstr>PowerPoint 演示文稿</vt:lpstr>
      <vt:lpstr>例8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§1．4  无穷小的比较</dc:title>
  <dc:creator/>
  <cp:lastModifiedBy>半夏时光</cp:lastModifiedBy>
  <cp:revision>60</cp:revision>
  <dcterms:created xsi:type="dcterms:W3CDTF">1999-08-17T10:40:00Z</dcterms:created>
  <dcterms:modified xsi:type="dcterms:W3CDTF">2024-09-23T01:32:39Z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A0CE8F3F916444A9B67BA840090EA1AB_13</vt:lpwstr>
  </property>
</Properties>
</file>