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08051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d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27AB8CE-007B-FC20-5966-5DEF514E8293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D86FD03-76DF-4234-AC69-B2D1AD76100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7" name="MasterShapeName">
            <a:extLst>
              <a:ext uri="{FF2B5EF4-FFF2-40B4-BE49-F238E27FC236}">
                <a16:creationId xmlns:a16="http://schemas.microsoft.com/office/drawing/2014/main" id="{F9B13272-5716-3EAD-CCDD-F0761F7D6477}"/>
              </a:ext>
            </a:extLst>
          </p:cNvPr>
          <p:cNvSpPr/>
          <p:nvPr userDrawn="1"/>
        </p:nvSpPr>
        <p:spPr>
          <a:xfrm>
            <a:off x="229711" y="30203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专题四</a:t>
            </a:r>
            <a:endParaRPr lang="en-US" sz="2400" dirty="0"/>
          </a:p>
        </p:txBody>
      </p:sp>
      <p:sp>
        <p:nvSpPr>
          <p:cNvPr id="8" name="MasterShapeName">
            <a:extLst>
              <a:ext uri="{FF2B5EF4-FFF2-40B4-BE49-F238E27FC236}">
                <a16:creationId xmlns:a16="http://schemas.microsoft.com/office/drawing/2014/main" id="{5A5C2045-5BD5-35D9-7296-451F272162BB}"/>
              </a:ext>
            </a:extLst>
          </p:cNvPr>
          <p:cNvSpPr/>
          <p:nvPr userDrawn="1"/>
        </p:nvSpPr>
        <p:spPr>
          <a:xfrm>
            <a:off x="1336135" y="30203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植物的生活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3A5623F-9A13-43B1-A9E3-9D8D0BD9B17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"/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"/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"/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5" name="MasterShapeName">
            <a:extLst>
              <a:ext uri="{FF2B5EF4-FFF2-40B4-BE49-F238E27FC236}">
                <a16:creationId xmlns:a16="http://schemas.microsoft.com/office/drawing/2014/main" id="{7BD34BA6-07B5-0129-28B8-F8706746A149}"/>
              </a:ext>
            </a:extLst>
          </p:cNvPr>
          <p:cNvSpPr/>
          <p:nvPr userDrawn="1"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</a:t>
            </a:r>
            <a:endParaRPr lang="en-US" sz="2400" dirty="0"/>
          </a:p>
        </p:txBody>
      </p:sp>
      <p:sp>
        <p:nvSpPr>
          <p:cNvPr id="16" name="MasterShapeName">
            <a:extLst>
              <a:ext uri="{FF2B5EF4-FFF2-40B4-BE49-F238E27FC236}">
                <a16:creationId xmlns:a16="http://schemas.microsoft.com/office/drawing/2014/main" id="{B283220C-8EA8-69B4-8879-EAFCB25645FD}"/>
              </a:ext>
            </a:extLst>
          </p:cNvPr>
          <p:cNvSpPr/>
          <p:nvPr userDrawn="1"/>
        </p:nvSpPr>
        <p:spPr>
          <a:xfrm>
            <a:off x="229711" y="30203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专题四</a:t>
            </a:r>
            <a:endParaRPr lang="en-US" sz="2400" dirty="0"/>
          </a:p>
        </p:txBody>
      </p:sp>
      <p:sp>
        <p:nvSpPr>
          <p:cNvPr id="17" name="MasterShapeName">
            <a:extLst>
              <a:ext uri="{FF2B5EF4-FFF2-40B4-BE49-F238E27FC236}">
                <a16:creationId xmlns:a16="http://schemas.microsoft.com/office/drawing/2014/main" id="{A84C06AB-47A1-5B91-7309-55F8159E05C3}"/>
              </a:ext>
            </a:extLst>
          </p:cNvPr>
          <p:cNvSpPr/>
          <p:nvPr userDrawn="1"/>
        </p:nvSpPr>
        <p:spPr>
          <a:xfrm>
            <a:off x="1336135" y="30203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植物的生活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955c2aab4?vcp=1&amp;pid=c2f6022e2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知识点3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开花和结果</a:t>
            </a:r>
            <a:endParaRPr lang="en-US" altLang="zh-CN" sz="3200" dirty="0"/>
          </a:p>
        </p:txBody>
      </p:sp>
      <p:sp>
        <p:nvSpPr>
          <p:cNvPr id="3" name="P_4_BD#8057faf99?sp=1&amp;vcp=1&amp;pid=955c2aab4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（1）花的结构</a:t>
            </a:r>
            <a:endParaRPr lang="en-US" altLang="zh-CN" sz="2800" dirty="0"/>
          </a:p>
        </p:txBody>
      </p:sp>
      <p:pic>
        <p:nvPicPr>
          <p:cNvPr id="4" name="P_4_BD#8057faf99?vcp=1&amp;pid=955c2aab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24912" y="1958766"/>
            <a:ext cx="6748272" cy="245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4_BD#8057faf99?sp=1&amp;vcp=1&amp;pid=955c2aab4&amp;color=0,0,0&amp;vtp=1&amp;vaab=1&amp;bbb=1&amp;hb=1"/>
          <p:cNvSpPr/>
          <p:nvPr/>
        </p:nvSpPr>
        <p:spPr>
          <a:xfrm>
            <a:off x="539496" y="454956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（2）传粉：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花药里的花粉以一定方式传送到雌蕊柱头上的过程，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一般有自花传粉和异花传粉两种方式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8057faf99?sp=1&amp;vcp=1&amp;pid=955c2aab4&amp;color=0,0,0&amp;vtp=1&amp;vaab=1&amp;bt=1&amp;bbb=1"/>
          <p:cNvSpPr/>
          <p:nvPr/>
        </p:nvSpPr>
        <p:spPr>
          <a:xfrm>
            <a:off x="539496" y="163906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（3）受精作用：精子和卵细胞结合形成受精卵的过程。</a:t>
            </a:r>
            <a:endParaRPr lang="en-US" altLang="zh-CN" sz="2800" dirty="0"/>
          </a:p>
        </p:txBody>
      </p:sp>
      <p:pic>
        <p:nvPicPr>
          <p:cNvPr id="3" name="P_4_BD#8057faf99?vcp=1&amp;pid=955c2aab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09160" y="2325243"/>
            <a:ext cx="2779776" cy="288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8057faf99?sp=1&amp;vcp=1&amp;pid=955c2aab4&amp;color=0,0,0&amp;vtp=1&amp;vaab=1&amp;bt=1&amp;bbb=1"/>
          <p:cNvSpPr/>
          <p:nvPr/>
        </p:nvSpPr>
        <p:spPr>
          <a:xfrm>
            <a:off x="539496" y="124129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（4）果实的发育</a:t>
            </a:r>
            <a:endParaRPr lang="en-US" altLang="zh-CN" sz="2800" dirty="0"/>
          </a:p>
        </p:txBody>
      </p:sp>
      <p:pic>
        <p:nvPicPr>
          <p:cNvPr id="3" name="P_4_BD#8057faf99?vcp=1&amp;pid=955c2aab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82112" y="1927479"/>
            <a:ext cx="5833872" cy="3675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100005676?vcp=1&amp;pid=c2f6022e2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知识点4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植物的生殖</a:t>
            </a:r>
            <a:endParaRPr lang="en-US" altLang="zh-CN" sz="3200" dirty="0"/>
          </a:p>
        </p:txBody>
      </p:sp>
      <p:sp>
        <p:nvSpPr>
          <p:cNvPr id="3" name="P_4_BD#17e8452d6?sp=1&amp;vcp=1&amp;pid=100005676&amp;color=0,0,0&amp;vtp=1&amp;vaab=1&amp;bbb=1&amp;h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（1）有性生殖：由两性生殖细胞结合形成受精卵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，再由受精卵发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育成新个体的生殖方式就属于有性生殖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（用种子繁殖后代），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如小麦、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、向日葵、玉米、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桃树的生殖。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（2）无性生殖：椒草是用叶生殖的，马铃薯是用块茎生殖的，竹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子是用根生殖的，它们都是不经过雌雄生殖细胞的结合，由母体直接产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生新个体，这种生殖方式称为无性生殖（不用种子繁殖后代，用植物的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根、茎、叶繁殖后代）。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17e8452d6?sp=1&amp;vcp=1&amp;pid=100005676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（3）在生产实践中，甘薯、葡萄、月季、菊、杨、柳的栽培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用扦插的方法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；苹果、梨、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桃等很多果树是采用嫁接的方法来繁育的。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（4）嫁接就是把接穗和砧木结合在一起长成一个完整植物体的过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程。嫁接时应当使二者的形成层紧密结合，以确保嫁接苗成活。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（5）植物的组织培养、扦插、嫁接、压条，是利用了无性生殖的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325abf809?vcp=1&amp;pid=c2f6022e2&amp;color=0,170,129&amp;vtp=1&amp;vaab=1&amp;bt=1&amp;bbb=1"/>
          <p:cNvSpPr/>
          <p:nvPr/>
        </p:nvSpPr>
        <p:spPr>
          <a:xfrm>
            <a:off x="539496" y="554400"/>
            <a:ext cx="11109960" cy="5786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知识点5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有机物的制造、分解和水分的散失</a:t>
            </a:r>
            <a:endParaRPr lang="en-US" altLang="zh-CN" sz="3200" dirty="0"/>
          </a:p>
        </p:txBody>
      </p:sp>
      <p:pic>
        <p:nvPicPr>
          <p:cNvPr id="3" name="P_4_BD#8f6414ceb?htil=2&amp;vcp=1&amp;pid=325abf80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6041" y="1331899"/>
            <a:ext cx="4389120" cy="206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4_BD#8f6414ceb?htil=2&amp;sp=1&amp;vcp=1&amp;pid=325abf809&amp;color=0,0,0&amp;vtp=1&amp;vaab=1&amp;bbb=1&amp;hb=1&amp;hs=1"/>
          <p:cNvSpPr/>
          <p:nvPr/>
        </p:nvSpPr>
        <p:spPr>
          <a:xfrm>
            <a:off x="539496" y="1194739"/>
            <a:ext cx="6592824" cy="22014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（1）叶片的结构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表皮细胞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：排列紧密，无色透明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，外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壁有角质层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，起保护、透光和保水作用。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保卫细胞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：成对存在，围成气孔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</a:t>
            </a:r>
            <a:endParaRPr lang="en-US" altLang="zh-CN" sz="2800" dirty="0"/>
          </a:p>
        </p:txBody>
      </p:sp>
      <p:sp>
        <p:nvSpPr>
          <p:cNvPr id="5" name="P_4_BD#8f6414ceb?htil=2&amp;sp=1&amp;vcp=1&amp;pid=325abf809&amp;color=0,0,0&amp;vtp=1&amp;vaab=1&amp;bbb=1&amp;hb=1&amp;hs=1">
            <a:extLst>
              <a:ext uri="{FF2B5EF4-FFF2-40B4-BE49-F238E27FC236}">
                <a16:creationId xmlns:a16="http://schemas.microsoft.com/office/drawing/2014/main" id="{61CBB242-B7F6-08C7-E5C9-5F6B5B871D61}"/>
              </a:ext>
            </a:extLst>
          </p:cNvPr>
          <p:cNvSpPr/>
          <p:nvPr/>
        </p:nvSpPr>
        <p:spPr>
          <a:xfrm>
            <a:off x="539496" y="3430702"/>
            <a:ext cx="11112011" cy="2772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进行气体交换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，细胞内有叶绿体。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栅栏组织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：接近上表皮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，细胞呈圆柱形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，排列较紧密和整齐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，含叶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绿体较多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海绵组织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：接近下表皮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，细胞形状不规则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，排列较疏松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，含叶绿体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较少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4_BD#8f6414ceb?sp=1&amp;vcp=1&amp;pid=325abf809&amp;color=0,0,0&amp;vtp=1&amp;vaab=1&amp;bt=1&amp;bbb=1&amp;hb=1"/>
              <p:cNvSpPr/>
              <p:nvPr/>
            </p:nvSpPr>
            <p:spPr>
              <a:xfrm>
                <a:off x="539496" y="897065"/>
                <a:ext cx="11109960" cy="5080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（2）保卫细胞吸水膨胀，气孔张开；保卫细胞失水收缩，气孔关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闭。白天气孔张开，晚上气孔闭合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（3）光合作用（绿色植物通过光合作用制造有机物）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光合作用：绿色植物通过叶绿体吸收光能，将二氧化碳和水合成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贮存着能量的有机物，并释放氧的过程，叫作光合作用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②光合作用表示式：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94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二氧化碳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水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kumimoji="0" lang="en-US" altLang="zh-CN" sz="2800" b="0" i="1" u="none" strike="noStrike" kern="1200" cap="none" spc="0" normalizeH="0" baseline="0" noProof="0" dirty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</m:ctrlPr>
                            </m:groupChrPr>
                            <m:e>
                              <m:r>
                                <a:rPr kumimoji="0" lang="en-US" altLang="zh-CN" sz="2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叶绿体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kumimoji="0" lang="en-US" altLang="zh-CN" sz="2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光能</m:t>
                          </m:r>
                        </m:e>
                      </m:mr>
                    </m:m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limLow>
                      <m:limLow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limLowPr>
                      <m:e>
                        <m:r>
                          <a:rPr kumimoji="0" lang="en-US" altLang="zh-CN" sz="2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       </m:t>
                        </m:r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有机物</m:t>
                        </m:r>
                        <m:r>
                          <a:rPr kumimoji="0" lang="en-US" altLang="zh-CN" sz="2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 </m:t>
                        </m:r>
                        <m: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</m:e>
                      <m:lim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（储存着能量）</m:t>
                        </m:r>
                      </m:lim>
                    </m:limLow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氧气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4_BD#8f6414ceb?sp=1&amp;vcp=1&amp;pid=325abf80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97065"/>
                <a:ext cx="11109960" cy="5080000"/>
              </a:xfrm>
              <a:prstGeom prst="rect">
                <a:avLst/>
              </a:prstGeom>
              <a:blipFill>
                <a:blip r:embed="rId3"/>
                <a:stretch>
                  <a:fillRect l="-1976" r="-878" b="-12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8f6414ceb?vcp=1&amp;pid=325abf809&amp;color=0,0,0&amp;mp=1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③光合作用的实质：绿色植物通过叶绿体，利用光能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，将二氧化碳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和水转化成储存能量的有机物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（如淀粉），并且释放出氧气。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光合作用的意义：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绿色植物通过光合作用制造的有机物和氧气，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不仅满足了自身生长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、发育、繁殖的需要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，而且为生物圈中的其他生物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提供了基本的食物来源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、氧气来源、能量来源。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4_BD#8f6414ceb?sp=1&amp;vcp=1&amp;pid=325abf809&amp;color=0,0,0&amp;vtp=1&amp;vaab=1&amp;bt=1&amp;bbb=1&amp;hb=1"/>
              <p:cNvSpPr/>
              <p:nvPr/>
            </p:nvSpPr>
            <p:spPr>
              <a:xfrm>
                <a:off x="539496" y="554400"/>
                <a:ext cx="11109960" cy="579558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（4）呼吸作用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呼吸作用的概念：细胞利用氧，将有机物分解成二氧化碳和水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并且将储存在有机物中的能量释放出来，供给生命活动的需要，这个过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程叫呼吸作用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②呼吸作用表示式：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 kern="0" dirty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limLowPr>
                      <m:e>
                        <m:r>
                          <a:rPr lang="en-US" altLang="zh-CN" sz="2800" b="0" i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     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有机物</m:t>
                        </m:r>
                        <m: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 +</m:t>
                        </m:r>
                      </m:e>
                      <m:li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（储存着能量）</m:t>
                        </m:r>
                      </m:lim>
                    </m:limLow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氧气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二氧化碳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水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能量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呼吸作用的意义：释放能量，以供动植物进行各项生命活动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（如细胞分裂、运输有机物等）。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④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有机物被分解成二氧化碳和水，储存的能量也被释放，供生命活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动所需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4_BD#8f6414ceb?sp=1&amp;vcp=1&amp;pid=325abf80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795582"/>
              </a:xfrm>
              <a:prstGeom prst="rect">
                <a:avLst/>
              </a:prstGeom>
              <a:blipFill>
                <a:blip r:embed="rId3"/>
                <a:stretch>
                  <a:fillRect l="-1976" t="-841" r="-878" b="-31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8f6414ceb?sp=1&amp;vcp=1&amp;pid=325abf809&amp;color=0,0,0&amp;vtp=1&amp;vaab=1&amp;bt=1&amp;bbb=1&amp;h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（5）运输作用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根部吸收的水分和无机盐由茎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（木质部）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中的导管运输到植株各处；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光合作用制造的有机物由筛管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（韧皮部中）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运输到植株各处。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（6）蒸腾作用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植物蒸腾失水及气体交换的“门户”是叶片的气孔，由一对半月形的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保卫细胞控制开闭。蒸腾作用能够促进植物体对水分和无机盐的吸收和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向上运输，给叶片源源不断地输送养料，同时也可降低叶片表面温度。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对环境而言，能提高大气湿度、增加降雨量，还能降低环境温度。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_2#c2f6022e2.fixed?vcp=1&amp;pid=8e82453b2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9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#c2f6022e2.fixed?vcp=1&amp;pid=8e82453b2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专题四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植物的生活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6365b1bb3?vcp=1&amp;pid=c2f6022e2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知识点6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爱护植被，绿化祖国</a:t>
            </a:r>
            <a:endParaRPr lang="en-US" altLang="zh-CN" sz="3200" dirty="0"/>
          </a:p>
        </p:txBody>
      </p:sp>
      <p:sp>
        <p:nvSpPr>
          <p:cNvPr id="3" name="P_4_BD#5f7a42106?sp=1&amp;vcp=1&amp;pid=6365b1bb3&amp;color=0,0,0&amp;vtp=1&amp;vaab=1&amp;bbb=1&amp;h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（1）植被：生长在一定区域内的覆盖地表的植物群落的总称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国的植被主要有热带雨林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、常绿阔叶林、落叶阔叶林、针叶林、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草原、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荒漠等类型。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（2）西双版纳热带雨林自然保护区是我国著名的热带雨林自然保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护区。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5f7a42106?sp=1&amp;vcp=1&amp;pid=6365b1bb3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（3）我国的珍稀植物：银杉、水杉、珙桐、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桫椤。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（4）我国植物资源面临的主要问题：资源总量大，但人均面积少；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地理分布不均衡；土地沙漠化严重；人为破坏严重，利用不合理。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（5）我国将每年的3月12日定为全国的“植树节”。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（6）“三北”防护林工程是我国启动实施的第一个大型生态建设工程。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78fe54e7d?vcp=1&amp;pid=c2f6022e2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植物有自己的生命周期，可以制造有机物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，直接或间接地为其他生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物提供食物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，参与生物圈中的水循环，并维持碳—氧平衡。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绿色开花植物的生命周期包括种子萌发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、生长、开花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、结果与死亡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等阶段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e8db94b60?vcp=1&amp;pid=c2f6022e2&amp;color=0,170,129&amp;vtp=1&amp;vaab=1&amp;bt=1&amp;bbb=1"/>
          <p:cNvSpPr/>
          <p:nvPr/>
        </p:nvSpPr>
        <p:spPr>
          <a:xfrm>
            <a:off x="539496" y="554400"/>
            <a:ext cx="11109960" cy="5859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种子的萌发</a:t>
            </a:r>
            <a:endParaRPr lang="en-US" altLang="zh-CN" sz="3200" dirty="0"/>
          </a:p>
        </p:txBody>
      </p:sp>
      <p:sp>
        <p:nvSpPr>
          <p:cNvPr id="3" name="P_4_BD#b1addbbf4?sp=1&amp;vcp=1&amp;pid=e8db94b60&amp;color=0,0,0&amp;vtp=1&amp;vaab=1&amp;bbb=1&amp;hb=1"/>
          <p:cNvSpPr/>
          <p:nvPr/>
        </p:nvSpPr>
        <p:spPr>
          <a:xfrm>
            <a:off x="539496" y="1209480"/>
            <a:ext cx="11109960" cy="5078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（1）种子萌发的环境条件：适宜的温度；一定的水分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；充足的空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种子萌发不一定需要光照）</a:t>
            </a: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（2）种子萌发的自身条件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①干瘪的种子或被昆虫咬坏的种子不能萌发；②储存时间过长的种</a:t>
            </a: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子不能萌发；③正在休眠的种子不能萌发。</a:t>
            </a: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（3）种子萌发的过程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①子叶或胚乳中的营养物质转运给胚根、胚芽、胚轴。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②胚根发育成根。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③胚轴伸长。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b1addbbf4?vcp=1&amp;pid=e8db94b60&amp;color=0,0,0&amp;vtp=1&amp;vaab=1&amp;bt=1&amp;bbb=1"/>
          <p:cNvSpPr/>
          <p:nvPr/>
        </p:nvSpPr>
        <p:spPr>
          <a:xfrm>
            <a:off x="539496" y="217855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④胚芽发育成茎和叶。</a:t>
            </a:r>
            <a:endParaRPr lang="en-US" altLang="zh-CN" sz="2800" dirty="0"/>
          </a:p>
        </p:txBody>
      </p:sp>
      <p:pic>
        <p:nvPicPr>
          <p:cNvPr id="3" name="P_4_BD#b1addbbf4?vcp=1&amp;pid=e8db94b6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51760" y="2864739"/>
            <a:ext cx="6894576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f5423115c?vcp=1&amp;pid=c2f6022e2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知识点2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植株的生长</a:t>
            </a:r>
            <a:endParaRPr lang="en-US" altLang="zh-CN" sz="3200" dirty="0"/>
          </a:p>
        </p:txBody>
      </p:sp>
      <p:sp>
        <p:nvSpPr>
          <p:cNvPr id="3" name="P_4_BD#a6fa3fdb9?sp=1&amp;vcp=1&amp;pid=f5423115c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（1）幼根的生长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植物需要的水分和无机盐是通过根从土壤中吸收而来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，根吸收水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分和无机盐的主要部位是根尖。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②根尖的结构和各部分的功能。（生长最快的部位：伸长区）</a:t>
            </a:r>
            <a:endParaRPr lang="en-US" altLang="zh-CN" sz="2800" dirty="0"/>
          </a:p>
        </p:txBody>
      </p:sp>
      <p:pic>
        <p:nvPicPr>
          <p:cNvPr id="5" name="P_4_BD#a6fa3fdb9?vcp=1&amp;pid=f5423115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45688" y="3889801"/>
            <a:ext cx="5306720" cy="234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4_BD#a6fa3fdb9?vcp=1&amp;pid=f5423115c&amp;color=0,0,0&amp;vtp=1&amp;vaab=1&amp;bt=1&amp;bbb=1&amp;hb=1"/>
              <p:cNvSpPr/>
              <p:nvPr/>
            </p:nvSpPr>
            <p:spPr>
              <a:xfrm>
                <a:off x="539496" y="554400"/>
                <a:ext cx="11109960" cy="57352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③吸收作用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 dirty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.植物细胞吸水和失水的原理：当细胞液浓度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&gt;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周围溶液浓度时，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细胞吸水；当细胞液浓度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&lt;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周围溶液浓度时，细胞失水。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 dirty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植物体根尖吸收水分和无机盐的主要部位：根尖的成熟区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（根毛区）。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 dirty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.根毛细胞吸水的原理：根毛细胞液浓度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&gt;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土壤溶液浓度。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 dirty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.植物需要量最多的无机盐是含氮、含磷、含钾的无机盐。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 dirty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无土栽培的原理：根据植物生活需要的无机盐的种类、数量和比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例配制营养液，用营养液来栽培植物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4_BD#a6fa3fdb9?vcp=1&amp;pid=f5423115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735257"/>
              </a:xfrm>
              <a:prstGeom prst="rect">
                <a:avLst/>
              </a:prstGeom>
              <a:blipFill>
                <a:blip r:embed="rId3"/>
                <a:stretch>
                  <a:fillRect l="-1976" r="-55" b="-329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a6fa3fdb9?sp=1&amp;vcp=1&amp;pid=f5423115c&amp;color=0,0,0&amp;vtp=1&amp;vaab=1&amp;bt=1&amp;bbb=1"/>
          <p:cNvSpPr/>
          <p:nvPr/>
        </p:nvSpPr>
        <p:spPr>
          <a:xfrm>
            <a:off x="539496" y="144043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）芽的发育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①叶芽的结构</a:t>
            </a:r>
            <a:endParaRPr lang="en-US" altLang="zh-CN" sz="2800" dirty="0"/>
          </a:p>
        </p:txBody>
      </p:sp>
      <p:pic>
        <p:nvPicPr>
          <p:cNvPr id="4" name="P_4_BD#a6fa3fdb9?vcp=1&amp;pid=f5423115c&amp;color=0,0,0&amp;tib=255,255,255&amp;vtp=1&amp;vaab=1" descr="preencoded.png">
            <a:extLst>
              <a:ext uri="{FF2B5EF4-FFF2-40B4-BE49-F238E27FC236}">
                <a16:creationId xmlns:a16="http://schemas.microsoft.com/office/drawing/2014/main" id="{1632CD2D-29A6-060B-C7AD-05C61D8D55F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21608" y="2769235"/>
            <a:ext cx="4745736" cy="2642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4_BD#a6fa3fdb9?htil=1&amp;vcp=1&amp;pid=f5423115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5" y="1693608"/>
            <a:ext cx="5422392" cy="230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4_BD#a6fa3fdb9?htil=1&amp;vcp=1&amp;pid=f5423115c&amp;color=0,0,0&amp;vtp=1&amp;vaab=1&amp;bt=1&amp;bbb=1&amp;hb=1&amp;hs=1"/>
          <p:cNvSpPr/>
          <p:nvPr/>
        </p:nvSpPr>
        <p:spPr>
          <a:xfrm>
            <a:off x="539496" y="1556448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②叶芽发育成枝条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生长点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使芽轴不断伸长，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并产生新的芽原基和叶原基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芽轴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——发育成茎（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节间）</a:t>
            </a:r>
            <a:endParaRPr lang="en-US" altLang="zh-CN" sz="2800" dirty="0"/>
          </a:p>
        </p:txBody>
      </p:sp>
      <p:sp>
        <p:nvSpPr>
          <p:cNvPr id="4" name="P_4_BD#a6fa3fdb9?htil=1&amp;vcp=1&amp;pid=f5423115c&amp;color=0,0,0&amp;vtp=1&amp;vaab=1&amp;bt=1&amp;bbb=1&amp;hb=1&amp;hs=1">
            <a:extLst>
              <a:ext uri="{FF2B5EF4-FFF2-40B4-BE49-F238E27FC236}">
                <a16:creationId xmlns:a16="http://schemas.microsoft.com/office/drawing/2014/main" id="{FED8A9FE-9F13-2BE9-8F43-C42DF136435C}"/>
              </a:ext>
            </a:extLst>
          </p:cNvPr>
          <p:cNvSpPr/>
          <p:nvPr/>
        </p:nvSpPr>
        <p:spPr>
          <a:xfrm>
            <a:off x="539995" y="4043680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芽原基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——发育成侧芽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——发育成侧枝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叶原基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——发育成幼叶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——发育成叶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694</Words>
  <Application>Microsoft Office PowerPoint</Application>
  <PresentationFormat>宽屏</PresentationFormat>
  <Paragraphs>131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7</cp:revision>
  <dcterms:created xsi:type="dcterms:W3CDTF">2024-11-18T01:29:37Z</dcterms:created>
  <dcterms:modified xsi:type="dcterms:W3CDTF">2025-08-27T11:27:29Z</dcterms:modified>
  <cp:category/>
  <cp:contentStatus/>
</cp:coreProperties>
</file>