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3"/>
  </p:sldMasterIdLst>
  <p:notesMasterIdLst>
    <p:notesMasterId r:id="rId40"/>
  </p:notesMasterIdLst>
  <p:sldIdLst>
    <p:sldId id="297" r:id="rId4"/>
    <p:sldId id="298" r:id="rId5"/>
    <p:sldId id="299" r:id="rId6"/>
    <p:sldId id="350" r:id="rId7"/>
    <p:sldId id="300" r:id="rId8"/>
    <p:sldId id="301" r:id="rId9"/>
    <p:sldId id="302" r:id="rId10"/>
    <p:sldId id="333" r:id="rId11"/>
    <p:sldId id="317" r:id="rId12"/>
    <p:sldId id="318" r:id="rId13"/>
    <p:sldId id="319" r:id="rId14"/>
    <p:sldId id="320" r:id="rId15"/>
    <p:sldId id="322" r:id="rId16"/>
    <p:sldId id="324" r:id="rId17"/>
    <p:sldId id="321" r:id="rId18"/>
    <p:sldId id="325" r:id="rId19"/>
    <p:sldId id="328" r:id="rId20"/>
    <p:sldId id="330" r:id="rId21"/>
    <p:sldId id="331" r:id="rId22"/>
    <p:sldId id="334" r:id="rId23"/>
    <p:sldId id="335" r:id="rId24"/>
    <p:sldId id="337" r:id="rId25"/>
    <p:sldId id="336" r:id="rId26"/>
    <p:sldId id="338" r:id="rId27"/>
    <p:sldId id="339" r:id="rId28"/>
    <p:sldId id="340" r:id="rId29"/>
    <p:sldId id="341" r:id="rId30"/>
    <p:sldId id="343" r:id="rId31"/>
    <p:sldId id="346" r:id="rId32"/>
    <p:sldId id="342" r:id="rId33"/>
    <p:sldId id="345" r:id="rId34"/>
    <p:sldId id="344" r:id="rId35"/>
    <p:sldId id="347" r:id="rId36"/>
    <p:sldId id="349" r:id="rId37"/>
    <p:sldId id="348" r:id="rId38"/>
    <p:sldId id="314" r:id="rId39"/>
  </p:sldIdLst>
  <p:sldSz cx="12192000" cy="6858000"/>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6" userDrawn="1">
          <p15:clr>
            <a:srgbClr val="A4A3A4"/>
          </p15:clr>
        </p15:guide>
        <p15:guide id="2" pos="39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002FA7"/>
    <a:srgbClr val="ED7D31"/>
    <a:srgbClr val="F1A9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0" autoAdjust="0"/>
    <p:restoredTop sz="94660"/>
  </p:normalViewPr>
  <p:slideViewPr>
    <p:cSldViewPr snapToGrid="0" showGuides="1">
      <p:cViewPr varScale="1">
        <p:scale>
          <a:sx n="112" d="100"/>
          <a:sy n="112" d="100"/>
        </p:scale>
        <p:origin x="678" y="102"/>
      </p:cViewPr>
      <p:guideLst>
        <p:guide orient="horz" pos="2146"/>
        <p:guide pos="391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4" Type="http://schemas.openxmlformats.org/officeDocument/2006/relationships/tags" Target="tags/tag55.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notesMaster" Target="notesMasters/notesMaster1.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15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47" name="Shape;16;p2"/>
          <p:cNvSpPr>
            <a:spLocks noChangeAspect="1"/>
          </p:cNvSpPr>
          <p:nvPr userDrawn="1"/>
        </p:nvSpPr>
        <p:spPr>
          <a:xfrm rot="21180000">
            <a:off x="-2322163" y="3609770"/>
            <a:ext cx="4966882" cy="4968407"/>
          </a:xfrm>
          <a:prstGeom prst="donut">
            <a:avLst>
              <a:gd name="adj" fmla="val 24850"/>
            </a:avLst>
          </a:prstGeom>
          <a:gradFill>
            <a:gsLst>
              <a:gs pos="0">
                <a:srgbClr val="012D86"/>
              </a:gs>
              <a:gs pos="100000">
                <a:srgbClr val="0E255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cs typeface="+mn-ea"/>
                <a:sym typeface="+mn-lt"/>
              </a:rPr>
              <a:t> </a:t>
            </a:r>
            <a:endParaRPr lang="en-US">
              <a:cs typeface="+mn-ea"/>
              <a:sym typeface="+mn-lt"/>
            </a:endParaRP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endParaRPr lang="en-US">
              <a:solidFill>
                <a:schemeClr val="lt1"/>
              </a:solidFill>
              <a:cs typeface="+mn-ea"/>
              <a:sym typeface="+mn-lt"/>
            </a:endParaRP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3.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image" Target="../media/image3.jpeg"/><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4"/>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4"/>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4.xml"/><Relationship Id="rId7" Type="http://schemas.openxmlformats.org/officeDocument/2006/relationships/image" Target="../media/image22.png"/><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tags" Target="../tags/tag26.xml"/></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tags" Target="../tags/tag27.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tags" Target="../tags/tag28.xml"/></Relationships>
</file>

<file path=ppt/slides/_rels/slide13.xml.rels><?xml version="1.0" encoding="UTF-8" standalone="yes"?>
<Relationships xmlns="http://schemas.openxmlformats.org/package/2006/relationships"><Relationship Id="rId9" Type="http://schemas.openxmlformats.org/officeDocument/2006/relationships/image" Target="../media/image37.png"/><Relationship Id="rId8" Type="http://schemas.openxmlformats.org/officeDocument/2006/relationships/image" Target="../media/image36.png"/><Relationship Id="rId7" Type="http://schemas.openxmlformats.org/officeDocument/2006/relationships/image" Target="../media/image35.png"/><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 Id="rId3" Type="http://schemas.openxmlformats.org/officeDocument/2006/relationships/image" Target="../media/image31.png"/><Relationship Id="rId2" Type="http://schemas.openxmlformats.org/officeDocument/2006/relationships/image" Target="../media/image30.png"/><Relationship Id="rId18" Type="http://schemas.openxmlformats.org/officeDocument/2006/relationships/slideLayout" Target="../slideLayouts/slideLayout4.xml"/><Relationship Id="rId17" Type="http://schemas.openxmlformats.org/officeDocument/2006/relationships/image" Target="../media/image45.png"/><Relationship Id="rId16" Type="http://schemas.openxmlformats.org/officeDocument/2006/relationships/image" Target="../media/image44.png"/><Relationship Id="rId15" Type="http://schemas.openxmlformats.org/officeDocument/2006/relationships/image" Target="../media/image43.png"/><Relationship Id="rId14" Type="http://schemas.openxmlformats.org/officeDocument/2006/relationships/image" Target="../media/image42.png"/><Relationship Id="rId13" Type="http://schemas.openxmlformats.org/officeDocument/2006/relationships/image" Target="../media/image41.png"/><Relationship Id="rId12" Type="http://schemas.openxmlformats.org/officeDocument/2006/relationships/image" Target="../media/image40.png"/><Relationship Id="rId11" Type="http://schemas.openxmlformats.org/officeDocument/2006/relationships/image" Target="../media/image39.png"/><Relationship Id="rId10" Type="http://schemas.openxmlformats.org/officeDocument/2006/relationships/image" Target="../media/image38.png"/><Relationship Id="rId1" Type="http://schemas.openxmlformats.org/officeDocument/2006/relationships/tags" Target="../tags/tag29.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6.png"/><Relationship Id="rId1" Type="http://schemas.openxmlformats.org/officeDocument/2006/relationships/tags" Target="../tags/tag30.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7.png"/><Relationship Id="rId3" Type="http://schemas.openxmlformats.org/officeDocument/2006/relationships/image" Target="../media/image44.png"/><Relationship Id="rId2" Type="http://schemas.openxmlformats.org/officeDocument/2006/relationships/image" Target="../media/image30.png"/><Relationship Id="rId1" Type="http://schemas.openxmlformats.org/officeDocument/2006/relationships/tags" Target="../tags/tag31.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54.png"/><Relationship Id="rId7" Type="http://schemas.openxmlformats.org/officeDocument/2006/relationships/image" Target="../media/image53.png"/><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tags" Target="../tags/tag32.xml"/></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60.png"/><Relationship Id="rId7" Type="http://schemas.openxmlformats.org/officeDocument/2006/relationships/image" Target="../media/image59.png"/><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 Id="rId3" Type="http://schemas.openxmlformats.org/officeDocument/2006/relationships/image" Target="../media/image49.png"/><Relationship Id="rId2" Type="http://schemas.openxmlformats.org/officeDocument/2006/relationships/image" Target="../media/image55.png"/><Relationship Id="rId1" Type="http://schemas.openxmlformats.org/officeDocument/2006/relationships/tags" Target="../tags/tag33.xml"/></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65.png"/><Relationship Id="rId4" Type="http://schemas.openxmlformats.org/officeDocument/2006/relationships/image" Target="../media/image64.png"/><Relationship Id="rId3" Type="http://schemas.openxmlformats.org/officeDocument/2006/relationships/image" Target="../media/image63.png"/><Relationship Id="rId2" Type="http://schemas.openxmlformats.org/officeDocument/2006/relationships/image" Target="../media/image9.png"/><Relationship Id="rId1" Type="http://schemas.openxmlformats.org/officeDocument/2006/relationships/tags" Target="../tags/tag38.xml"/></Relationships>
</file>

<file path=ppt/slides/_rels/slide2.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3" Type="http://schemas.openxmlformats.org/officeDocument/2006/relationships/slideLayout" Target="../slideLayouts/slideLayout4.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68.png"/><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tags" Target="../tags/tag39.xml"/></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tags" Target="../tags/tag40.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74.png"/><Relationship Id="rId1" Type="http://schemas.openxmlformats.org/officeDocument/2006/relationships/tags" Target="../tags/tag41.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tags" Target="../tags/tag42.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tags" Target="../tags/tag43.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tags" Target="../tags/tag44.xml"/></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84.png"/><Relationship Id="rId4" Type="http://schemas.openxmlformats.org/officeDocument/2006/relationships/image" Target="../media/image83.png"/><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tags" Target="../tags/tag45.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tags" Target="../tags/tag46.xml"/></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88.png"/><Relationship Id="rId3" Type="http://schemas.openxmlformats.org/officeDocument/2006/relationships/image" Target="../media/image87.png"/><Relationship Id="rId2" Type="http://schemas.openxmlformats.org/officeDocument/2006/relationships/image" Target="../media/image9.png"/><Relationship Id="rId1" Type="http://schemas.openxmlformats.org/officeDocument/2006/relationships/tags" Target="../tags/tag47.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90.png"/><Relationship Id="rId2" Type="http://schemas.openxmlformats.org/officeDocument/2006/relationships/tags" Target="../tags/tag48.xml"/><Relationship Id="rId1" Type="http://schemas.openxmlformats.org/officeDocument/2006/relationships/image" Target="../media/image89.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7.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49.xml"/><Relationship Id="rId1" Type="http://schemas.openxmlformats.org/officeDocument/2006/relationships/image" Target="../media/image91.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92.png"/><Relationship Id="rId1" Type="http://schemas.openxmlformats.org/officeDocument/2006/relationships/tags" Target="../tags/tag50.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94.png"/><Relationship Id="rId2" Type="http://schemas.openxmlformats.org/officeDocument/2006/relationships/tags" Target="../tags/tag51.xml"/><Relationship Id="rId1" Type="http://schemas.openxmlformats.org/officeDocument/2006/relationships/image" Target="../media/image93.pn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tags" Target="../tags/tag52.xml"/></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tags" Target="../tags/tag53.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94.png"/><Relationship Id="rId1" Type="http://schemas.openxmlformats.org/officeDocument/2006/relationships/tags" Target="../tags/tag5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png"/><Relationship Id="rId1" Type="http://schemas.openxmlformats.org/officeDocument/2006/relationships/tags" Target="../tags/tag18.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tags" Target="../tags/tag23.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tags" Target="../tags/tag24.xml"/></Relationships>
</file>

<file path=ppt/slides/_rels/slide9.xml.rels><?xml version="1.0" encoding="UTF-8" standalone="yes"?>
<Relationships xmlns="http://schemas.openxmlformats.org/package/2006/relationships"><Relationship Id="rId8" Type="http://schemas.openxmlformats.org/officeDocument/2006/relationships/vmlDrawing" Target="../drawings/vmlDrawing1.vml"/><Relationship Id="rId7" Type="http://schemas.openxmlformats.org/officeDocument/2006/relationships/slideLayout" Target="../slideLayouts/slideLayout4.xml"/><Relationship Id="rId6" Type="http://schemas.openxmlformats.org/officeDocument/2006/relationships/oleObject" Target="../embeddings/oleObject2.bin"/><Relationship Id="rId5" Type="http://schemas.openxmlformats.org/officeDocument/2006/relationships/image" Target="../media/image16.wmf"/><Relationship Id="rId4" Type="http://schemas.openxmlformats.org/officeDocument/2006/relationships/oleObject" Target="../embeddings/oleObject1.bin"/><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tags" Target="../tags/tag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16;p2"/>
          <p:cNvSpPr/>
          <p:nvPr>
            <p:custDataLst>
              <p:tags r:id="rId1"/>
            </p:custDataLst>
          </p:nvPr>
        </p:nvSpPr>
        <p:spPr>
          <a:xfrm rot="2700000">
            <a:off x="6960664" y="-1681901"/>
            <a:ext cx="2206038" cy="2206038"/>
          </a:xfrm>
          <a:prstGeom prst="ellipse">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6" name="文本框 25"/>
          <p:cNvSpPr txBox="1"/>
          <p:nvPr/>
        </p:nvSpPr>
        <p:spPr>
          <a:xfrm>
            <a:off x="1717675" y="2511425"/>
            <a:ext cx="8676640" cy="1753235"/>
          </a:xfrm>
          <a:prstGeom prst="rect">
            <a:avLst/>
          </a:prstGeom>
          <a:noFill/>
          <a:effectLst>
            <a:outerShdw blurRad="50800" dist="38100" dir="2700000" algn="tl" rotWithShape="0">
              <a:schemeClr val="accent6">
                <a:lumMod val="50000"/>
                <a:alpha val="40000"/>
              </a:schemeClr>
            </a:outerShdw>
          </a:effectLst>
        </p:spPr>
        <p:txBody>
          <a:bodyPr wrap="square" rtlCol="0">
            <a:spAutoFit/>
          </a:bodyPr>
          <a:lstStyle>
            <a:defPPr>
              <a:defRPr lang="zh-CN"/>
            </a:defPPr>
            <a:lvl1pPr marR="0" lvl="0" indent="0" fontAlgn="auto">
              <a:lnSpc>
                <a:spcPct val="100000"/>
              </a:lnSpc>
              <a:spcBef>
                <a:spcPts val="0"/>
              </a:spcBef>
              <a:spcAft>
                <a:spcPts val="0"/>
              </a:spcAft>
              <a:buClrTx/>
              <a:buSzTx/>
              <a:buFontTx/>
              <a:buNone/>
              <a:defRPr sz="4800">
                <a:gradFill flip="none" rotWithShape="1">
                  <a:gsLst>
                    <a:gs pos="57800">
                      <a:prstClr val="black"/>
                    </a:gs>
                    <a:gs pos="0">
                      <a:prstClr val="black">
                        <a:alpha val="0"/>
                      </a:prstClr>
                    </a:gs>
                    <a:gs pos="100000">
                      <a:prstClr val="black">
                        <a:alpha val="0"/>
                      </a:prstClr>
                    </a:gs>
                  </a:gsLst>
                  <a:lin ang="8100000" scaled="1"/>
                  <a:tileRect/>
                </a:gradFill>
                <a:latin typeface="思源黑体 CN Heavy" panose="020B0A00000000000000" pitchFamily="34" charset="-122"/>
                <a:ea typeface="思源黑体 CN Heavy" panose="020B0A00000000000000" pitchFamily="34" charset="-122"/>
              </a:defRPr>
            </a:lvl1pPr>
          </a:lstStyle>
          <a:p>
            <a:pPr algn="ctr"/>
            <a:r>
              <a:rPr lang="zh-CN" altLang="en-US" sz="5400" b="1" dirty="0">
                <a:solidFill>
                  <a:schemeClr val="accent1"/>
                </a:solidFill>
                <a:latin typeface="方正兰亭大黑_GBK" panose="02000000000000000000" charset="-122"/>
                <a:ea typeface="方正兰亭大黑_GBK" panose="02000000000000000000" charset="-122"/>
                <a:cs typeface="+mn-ea"/>
                <a:sym typeface="+mn-lt"/>
              </a:rPr>
              <a:t>第三章</a:t>
            </a:r>
            <a:endParaRPr lang="zh-CN" altLang="en-US" sz="5400" b="1" dirty="0">
              <a:solidFill>
                <a:schemeClr val="accent1"/>
              </a:solidFill>
              <a:latin typeface="方正兰亭大黑_GBK" panose="02000000000000000000" charset="-122"/>
              <a:ea typeface="方正兰亭大黑_GBK" panose="02000000000000000000" charset="-122"/>
              <a:cs typeface="+mn-ea"/>
              <a:sym typeface="+mn-lt"/>
            </a:endParaRPr>
          </a:p>
          <a:p>
            <a:r>
              <a:rPr lang="zh-CN" altLang="en-US" sz="5400" b="1" dirty="0">
                <a:solidFill>
                  <a:schemeClr val="accent1"/>
                </a:solidFill>
                <a:latin typeface="方正兰亭大黑_GBK" panose="02000000000000000000" charset="-122"/>
                <a:ea typeface="方正兰亭大黑_GBK" panose="02000000000000000000" charset="-122"/>
                <a:cs typeface="+mn-ea"/>
                <a:sym typeface="+mn-lt"/>
              </a:rPr>
              <a:t>微分中值定理与导数的应用</a:t>
            </a:r>
            <a:endParaRPr lang="zh-CN" altLang="en-US" sz="5400" b="1" dirty="0">
              <a:solidFill>
                <a:schemeClr val="accent1"/>
              </a:solidFill>
              <a:latin typeface="方正兰亭大黑_GBK" panose="02000000000000000000" charset="-122"/>
              <a:ea typeface="方正兰亭大黑_GBK" panose="02000000000000000000" charset="-122"/>
              <a:cs typeface="+mn-ea"/>
              <a:sym typeface="+mn-lt"/>
            </a:endParaRPr>
          </a:p>
        </p:txBody>
      </p:sp>
      <p:grpSp>
        <p:nvGrpSpPr>
          <p:cNvPr id="43" name="Shape;222;p28"/>
          <p:cNvGrpSpPr/>
          <p:nvPr/>
        </p:nvGrpSpPr>
        <p:grpSpPr>
          <a:xfrm rot="5400000">
            <a:off x="2115956" y="1297239"/>
            <a:ext cx="83474" cy="584215"/>
            <a:chOff x="687750" y="1096650"/>
            <a:chExt cx="64500" cy="451421"/>
          </a:xfrm>
          <a:solidFill>
            <a:schemeClr val="accent6">
              <a:lumMod val="60000"/>
              <a:lumOff val="40000"/>
            </a:schemeClr>
          </a:solidFill>
        </p:grpSpPr>
        <p:sp>
          <p:nvSpPr>
            <p:cNvPr id="44" name="Shape;223;p28"/>
            <p:cNvSpPr/>
            <p:nvPr>
              <p:custDataLst>
                <p:tags r:id="rId2"/>
              </p:custDataLst>
            </p:nvPr>
          </p:nvSpPr>
          <p:spPr>
            <a:xfrm>
              <a:off x="687750" y="148357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sp>
          <p:nvSpPr>
            <p:cNvPr id="45" name="Shape;224;p28"/>
            <p:cNvSpPr/>
            <p:nvPr>
              <p:custDataLst>
                <p:tags r:id="rId3"/>
              </p:custDataLst>
            </p:nvPr>
          </p:nvSpPr>
          <p:spPr>
            <a:xfrm>
              <a:off x="687750" y="129011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sp>
          <p:nvSpPr>
            <p:cNvPr id="46" name="Shape;225;p28"/>
            <p:cNvSpPr/>
            <p:nvPr>
              <p:custDataLst>
                <p:tags r:id="rId4"/>
              </p:custDataLst>
            </p:nvPr>
          </p:nvSpPr>
          <p:spPr>
            <a:xfrm>
              <a:off x="687750" y="1096650"/>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down)">
                                      <p:cBhvr>
                                        <p:cTn id="12" dur="500"/>
                                        <p:tgtEl>
                                          <p:spTgt spid="43"/>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1000"/>
                                        <p:tgtEl>
                                          <p:spTgt spid="26"/>
                                        </p:tgtEl>
                                      </p:cBhvr>
                                    </p:animEffect>
                                    <p:anim calcmode="lin" valueType="num">
                                      <p:cBhvr>
                                        <p:cTn id="16" dur="1000" fill="hold"/>
                                        <p:tgtEl>
                                          <p:spTgt spid="26"/>
                                        </p:tgtEl>
                                        <p:attrNameLst>
                                          <p:attrName>ppt_x</p:attrName>
                                        </p:attrNameLst>
                                      </p:cBhvr>
                                      <p:tavLst>
                                        <p:tav tm="0">
                                          <p:val>
                                            <p:strVal val="#ppt_x"/>
                                          </p:val>
                                        </p:tav>
                                        <p:tav tm="100000">
                                          <p:val>
                                            <p:strVal val="#ppt_x"/>
                                          </p:val>
                                        </p:tav>
                                      </p:tavLst>
                                    </p:anim>
                                    <p:anim calcmode="lin" valueType="num">
                                      <p:cBhvr>
                                        <p:cTn id="1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2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490220" y="1217930"/>
            <a:ext cx="11200130" cy="520192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276860" y="1240790"/>
            <a:ext cx="11412220" cy="2102485"/>
          </a:xfrm>
          <a:prstGeom prst="rect">
            <a:avLst/>
          </a:prstGeom>
          <a:noFill/>
        </p:spPr>
        <p:txBody>
          <a:bodyPr wrap="square" rtlCol="0" anchor="t">
            <a:noAutofit/>
          </a:bodyPr>
          <a:p>
            <a:pPr indent="0" fontAlgn="auto">
              <a:lnSpc>
                <a:spcPct val="150000"/>
              </a:lnSpc>
            </a:pPr>
            <a:r>
              <a:rPr lang="en-US" altLang="zh-CN" sz="2800" b="1" dirty="0">
                <a:solidFill>
                  <a:srgbClr val="FF0000"/>
                </a:solidFill>
                <a:latin typeface="Times New Roman" panose="02020603050405020304" charset="0"/>
                <a:cs typeface="Times New Roman" panose="02020603050405020304" charset="0"/>
                <a:sym typeface="+mn-ea"/>
              </a:rPr>
              <a:t>    </a:t>
            </a:r>
            <a:r>
              <a:rPr lang="zh-CN" sz="2800" b="1" dirty="0">
                <a:solidFill>
                  <a:srgbClr val="FF0000"/>
                </a:solidFill>
                <a:latin typeface="Times New Roman" panose="02020603050405020304" charset="0"/>
                <a:cs typeface="Times New Roman" panose="02020603050405020304" charset="0"/>
                <a:sym typeface="+mn-ea"/>
              </a:rPr>
              <a:t>！注意：</a:t>
            </a:r>
            <a:endParaRPr lang="zh-CN" sz="2800" b="1" dirty="0">
              <a:solidFill>
                <a:srgbClr val="FF0000"/>
              </a:solidFill>
              <a:latin typeface="Times New Roman" panose="02020603050405020304" charset="0"/>
              <a:cs typeface="Times New Roman" panose="02020603050405020304" charset="0"/>
              <a:sym typeface="+mn-ea"/>
            </a:endParaRPr>
          </a:p>
          <a:p>
            <a:pPr indent="0" fontAlgn="auto">
              <a:lnSpc>
                <a:spcPct val="150000"/>
              </a:lnSpc>
            </a:pPr>
            <a:r>
              <a:rPr lang="en-US" sz="2800" spc="190" dirty="0">
                <a:solidFill>
                  <a:srgbClr val="000008"/>
                </a:solidFill>
                <a:latin typeface="Microsoft JhengHei UI" panose="020B0604030504040204" charset="-120"/>
                <a:cs typeface="Microsoft JhengHei UI" panose="020B0604030504040204" charset="-120"/>
                <a:sym typeface="+mn-ea"/>
              </a:rPr>
              <a:t>           </a:t>
            </a:r>
            <a:r>
              <a:rPr sz="2800" dirty="0">
                <a:solidFill>
                  <a:srgbClr val="000008"/>
                </a:solidFill>
                <a:latin typeface="Microsoft JhengHei UI" panose="020B0604030504040204" charset="-120"/>
                <a:cs typeface="Microsoft JhengHei UI" panose="020B0604030504040204" charset="-120"/>
                <a:sym typeface="+mn-ea"/>
              </a:rPr>
              <a:t>2.罗尔</a:t>
            </a:r>
            <a:r>
              <a:rPr lang="zh-CN" sz="2800" dirty="0">
                <a:solidFill>
                  <a:srgbClr val="000008"/>
                </a:solidFill>
                <a:latin typeface="Microsoft JhengHei UI" panose="020B0604030504040204" charset="-120"/>
                <a:cs typeface="Microsoft JhengHei UI" panose="020B0604030504040204" charset="-120"/>
                <a:sym typeface="+mn-ea"/>
              </a:rPr>
              <a:t>中值</a:t>
            </a:r>
            <a:r>
              <a:rPr sz="2800" dirty="0">
                <a:solidFill>
                  <a:srgbClr val="000008"/>
                </a:solidFill>
                <a:latin typeface="Microsoft JhengHei UI" panose="020B0604030504040204" charset="-120"/>
                <a:cs typeface="Microsoft JhengHei UI" panose="020B0604030504040204" charset="-120"/>
                <a:sym typeface="+mn-ea"/>
              </a:rPr>
              <a:t>定理的</a:t>
            </a:r>
            <a:r>
              <a:rPr lang="zh-CN" sz="2800" dirty="0">
                <a:solidFill>
                  <a:srgbClr val="000008"/>
                </a:solidFill>
                <a:latin typeface="Microsoft JhengHei UI" panose="020B0604030504040204" charset="-120"/>
                <a:cs typeface="Microsoft JhengHei UI" panose="020B0604030504040204" charset="-120"/>
                <a:sym typeface="+mn-ea"/>
              </a:rPr>
              <a:t>三个</a:t>
            </a:r>
            <a:r>
              <a:rPr sz="2800" dirty="0">
                <a:solidFill>
                  <a:srgbClr val="000008"/>
                </a:solidFill>
                <a:latin typeface="Microsoft JhengHei UI" panose="020B0604030504040204" charset="-120"/>
                <a:cs typeface="Microsoft JhengHei UI" panose="020B0604030504040204" charset="-120"/>
                <a:sym typeface="+mn-ea"/>
              </a:rPr>
              <a:t>条件缺⼀不可</a:t>
            </a:r>
            <a:r>
              <a:rPr lang="en-US" sz="2800" dirty="0">
                <a:solidFill>
                  <a:srgbClr val="000008"/>
                </a:solidFill>
                <a:latin typeface="Microsoft JhengHei UI" panose="020B0604030504040204" charset="-120"/>
                <a:cs typeface="Microsoft JhengHei UI" panose="020B0604030504040204" charset="-120"/>
                <a:sym typeface="+mn-ea"/>
              </a:rPr>
              <a:t>.</a:t>
            </a:r>
            <a:endParaRPr lang="en-US" sz="2800" dirty="0">
              <a:solidFill>
                <a:srgbClr val="000008"/>
              </a:solidFill>
              <a:latin typeface="Microsoft JhengHei UI" panose="020B0604030504040204" charset="-120"/>
              <a:cs typeface="Microsoft JhengHei UI" panose="020B0604030504040204" charset="-120"/>
              <a:sym typeface="+mn-ea"/>
            </a:endParaRPr>
          </a:p>
        </p:txBody>
      </p:sp>
      <p:sp>
        <p:nvSpPr>
          <p:cNvPr id="11" name="object 5"/>
          <p:cNvSpPr/>
          <p:nvPr/>
        </p:nvSpPr>
        <p:spPr>
          <a:xfrm>
            <a:off x="1189990" y="2701925"/>
            <a:ext cx="2437765" cy="919480"/>
          </a:xfrm>
          <a:prstGeom prst="rect">
            <a:avLst/>
          </a:prstGeom>
          <a:blipFill>
            <a:blip r:embed="rId2" cstate="print"/>
            <a:stretch>
              <a:fillRect/>
            </a:stretch>
          </a:blipFill>
        </p:spPr>
        <p:txBody>
          <a:bodyPr wrap="square" lIns="0" tIns="0" rIns="0" bIns="0" rtlCol="0"/>
          <a:p/>
        </p:txBody>
      </p:sp>
      <p:grpSp>
        <p:nvGrpSpPr>
          <p:cNvPr id="17" name="组合 16"/>
          <p:cNvGrpSpPr/>
          <p:nvPr/>
        </p:nvGrpSpPr>
        <p:grpSpPr>
          <a:xfrm>
            <a:off x="1401445" y="3674745"/>
            <a:ext cx="2226945" cy="2248535"/>
            <a:chOff x="0" y="4228"/>
            <a:chExt cx="3560" cy="3212"/>
          </a:xfrm>
        </p:grpSpPr>
        <p:pic>
          <p:nvPicPr>
            <p:cNvPr id="14" name="图片 13"/>
            <p:cNvPicPr>
              <a:picLocks noChangeAspect="1"/>
            </p:cNvPicPr>
            <p:nvPr/>
          </p:nvPicPr>
          <p:blipFill>
            <a:blip r:embed="rId3"/>
            <a:stretch>
              <a:fillRect/>
            </a:stretch>
          </p:blipFill>
          <p:spPr>
            <a:xfrm>
              <a:off x="0" y="4228"/>
              <a:ext cx="3561" cy="3212"/>
            </a:xfrm>
            <a:prstGeom prst="rect">
              <a:avLst/>
            </a:prstGeom>
          </p:spPr>
        </p:pic>
        <p:sp>
          <p:nvSpPr>
            <p:cNvPr id="15" name="椭圆 14"/>
            <p:cNvSpPr/>
            <p:nvPr/>
          </p:nvSpPr>
          <p:spPr>
            <a:xfrm>
              <a:off x="600" y="6960"/>
              <a:ext cx="120" cy="120"/>
            </a:xfrm>
            <a:prstGeom prst="ellipse">
              <a:avLst/>
            </a:prstGeom>
            <a:noFill/>
            <a:ln>
              <a:solidFill>
                <a:schemeClr val="accent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椭圆 15"/>
            <p:cNvSpPr/>
            <p:nvPr/>
          </p:nvSpPr>
          <p:spPr>
            <a:xfrm>
              <a:off x="600" y="4800"/>
              <a:ext cx="120" cy="12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 name="矩形 5"/>
          <p:cNvSpPr/>
          <p:nvPr/>
        </p:nvSpPr>
        <p:spPr>
          <a:xfrm>
            <a:off x="1610995" y="5977255"/>
            <a:ext cx="1595755" cy="609600"/>
          </a:xfrm>
          <a:prstGeom prst="rect">
            <a:avLst/>
          </a:prstGeom>
          <a:noFill/>
          <a:ln>
            <a:noFill/>
          </a:ln>
        </p:spPr>
        <p:txBody>
          <a:bodyPr wrap="none" rtlCol="0" anchor="t">
            <a:noAutofit/>
          </a:bodyPr>
          <a:p>
            <a:pPr algn="ctr"/>
            <a:r>
              <a:rPr lang="en-US" altLang="zh-CN" sz="2400" b="1" i="1">
                <a:solidFill>
                  <a:srgbClr val="FF0000"/>
                </a:solidFill>
                <a:effectLst>
                  <a:outerShdw blurRad="38100" dist="19050" dir="2700000" algn="tl" rotWithShape="0">
                    <a:schemeClr val="dk1">
                      <a:alpha val="40000"/>
                    </a:schemeClr>
                  </a:outerShdw>
                </a:effectLst>
                <a:latin typeface="Times New Roman" panose="02020603050405020304" charset="0"/>
                <a:cs typeface="Times New Roman" panose="02020603050405020304" charset="0"/>
              </a:rPr>
              <a:t>x</a:t>
            </a:r>
            <a:r>
              <a:rPr lang="en-US" altLang="zh-CN" sz="2400" b="1">
                <a:solidFill>
                  <a:srgbClr val="FF0000"/>
                </a:solidFill>
                <a:effectLst>
                  <a:outerShdw blurRad="38100" dist="19050" dir="2700000" algn="tl" rotWithShape="0">
                    <a:schemeClr val="dk1">
                      <a:alpha val="40000"/>
                    </a:schemeClr>
                  </a:outerShdw>
                </a:effectLst>
              </a:rPr>
              <a:t>=0</a:t>
            </a:r>
            <a:r>
              <a:rPr lang="zh-CN" altLang="en-US" sz="2400" b="1">
                <a:solidFill>
                  <a:srgbClr val="FF0000"/>
                </a:solidFill>
                <a:effectLst>
                  <a:outerShdw blurRad="38100" dist="19050" dir="2700000" algn="tl" rotWithShape="0">
                    <a:schemeClr val="dk1">
                      <a:alpha val="40000"/>
                    </a:schemeClr>
                  </a:outerShdw>
                </a:effectLst>
              </a:rPr>
              <a:t>时不连续</a:t>
            </a:r>
            <a:endParaRPr lang="zh-CN" altLang="en-US" sz="2400" b="1">
              <a:solidFill>
                <a:srgbClr val="FF0000"/>
              </a:solidFill>
              <a:effectLst>
                <a:outerShdw blurRad="38100" dist="19050" dir="2700000" algn="tl" rotWithShape="0">
                  <a:schemeClr val="dk1">
                    <a:alpha val="40000"/>
                  </a:schemeClr>
                </a:outerShdw>
              </a:effectLst>
            </a:endParaRPr>
          </a:p>
        </p:txBody>
      </p:sp>
      <p:sp>
        <p:nvSpPr>
          <p:cNvPr id="7" name="object 6"/>
          <p:cNvSpPr/>
          <p:nvPr/>
        </p:nvSpPr>
        <p:spPr>
          <a:xfrm>
            <a:off x="4105910" y="2691130"/>
            <a:ext cx="2767330" cy="911860"/>
          </a:xfrm>
          <a:prstGeom prst="rect">
            <a:avLst/>
          </a:prstGeom>
          <a:blipFill>
            <a:blip r:embed="rId4" cstate="print"/>
            <a:stretch>
              <a:fillRect/>
            </a:stretch>
          </a:blipFill>
        </p:spPr>
        <p:txBody>
          <a:bodyPr wrap="square" lIns="0" tIns="0" rIns="0" bIns="0" rtlCol="0"/>
          <a:p/>
        </p:txBody>
      </p:sp>
      <p:pic>
        <p:nvPicPr>
          <p:cNvPr id="21" name="图片 20"/>
          <p:cNvPicPr>
            <a:picLocks noChangeAspect="1"/>
          </p:cNvPicPr>
          <p:nvPr/>
        </p:nvPicPr>
        <p:blipFill>
          <a:blip r:embed="rId5"/>
          <a:stretch>
            <a:fillRect/>
          </a:stretch>
        </p:blipFill>
        <p:spPr>
          <a:xfrm>
            <a:off x="4295140" y="3803650"/>
            <a:ext cx="2388870" cy="2155825"/>
          </a:xfrm>
          <a:prstGeom prst="rect">
            <a:avLst/>
          </a:prstGeom>
        </p:spPr>
      </p:pic>
      <p:sp>
        <p:nvSpPr>
          <p:cNvPr id="22" name="矩形 21"/>
          <p:cNvSpPr/>
          <p:nvPr/>
        </p:nvSpPr>
        <p:spPr>
          <a:xfrm>
            <a:off x="4463415" y="5977255"/>
            <a:ext cx="1868170" cy="609600"/>
          </a:xfrm>
          <a:prstGeom prst="rect">
            <a:avLst/>
          </a:prstGeom>
          <a:noFill/>
          <a:ln>
            <a:noFill/>
          </a:ln>
        </p:spPr>
        <p:txBody>
          <a:bodyPr wrap="none" rtlCol="0" anchor="t">
            <a:noAutofit/>
          </a:bodyPr>
          <a:p>
            <a:pPr algn="ctr"/>
            <a:r>
              <a:rPr lang="en-US" altLang="zh-CN" sz="2400" b="1" i="1">
                <a:solidFill>
                  <a:srgbClr val="FF0000"/>
                </a:solidFill>
                <a:effectLst>
                  <a:outerShdw blurRad="38100" dist="19050" dir="2700000" algn="tl" rotWithShape="0">
                    <a:schemeClr val="dk1">
                      <a:alpha val="40000"/>
                    </a:schemeClr>
                  </a:outerShdw>
                </a:effectLst>
                <a:latin typeface="Times New Roman" panose="02020603050405020304" charset="0"/>
                <a:cs typeface="Times New Roman" panose="02020603050405020304" charset="0"/>
                <a:sym typeface="+mn-ea"/>
              </a:rPr>
              <a:t>x</a:t>
            </a:r>
            <a:r>
              <a:rPr lang="en-US" altLang="zh-CN" sz="2400" b="1">
                <a:solidFill>
                  <a:srgbClr val="FF0000"/>
                </a:solidFill>
                <a:effectLst>
                  <a:outerShdw blurRad="38100" dist="19050" dir="2700000" algn="tl" rotWithShape="0">
                    <a:schemeClr val="dk1">
                      <a:alpha val="40000"/>
                    </a:schemeClr>
                  </a:outerShdw>
                </a:effectLst>
              </a:rPr>
              <a:t>=0</a:t>
            </a:r>
            <a:r>
              <a:rPr lang="zh-CN" altLang="en-US" sz="2400" b="1">
                <a:solidFill>
                  <a:srgbClr val="FF0000"/>
                </a:solidFill>
                <a:effectLst>
                  <a:outerShdw blurRad="38100" dist="19050" dir="2700000" algn="tl" rotWithShape="0">
                    <a:schemeClr val="dk1">
                      <a:alpha val="40000"/>
                    </a:schemeClr>
                  </a:outerShdw>
                </a:effectLst>
              </a:rPr>
              <a:t>时不</a:t>
            </a:r>
            <a:r>
              <a:rPr lang="zh-CN" altLang="en-US" sz="2400" b="1">
                <a:solidFill>
                  <a:srgbClr val="FF0000"/>
                </a:solidFill>
                <a:effectLst>
                  <a:outerShdw blurRad="38100" dist="19050" dir="2700000" algn="tl" rotWithShape="0">
                    <a:schemeClr val="dk1">
                      <a:alpha val="40000"/>
                    </a:schemeClr>
                  </a:outerShdw>
                </a:effectLst>
              </a:rPr>
              <a:t>可导</a:t>
            </a:r>
            <a:endParaRPr lang="zh-CN" altLang="en-US" sz="2400" b="1">
              <a:solidFill>
                <a:srgbClr val="FF0000"/>
              </a:solidFill>
              <a:effectLst>
                <a:outerShdw blurRad="38100" dist="19050" dir="2700000" algn="tl" rotWithShape="0">
                  <a:schemeClr val="dk1">
                    <a:alpha val="40000"/>
                  </a:schemeClr>
                </a:outerShdw>
              </a:effectLst>
            </a:endParaRPr>
          </a:p>
        </p:txBody>
      </p:sp>
      <p:sp>
        <p:nvSpPr>
          <p:cNvPr id="23" name="object 7"/>
          <p:cNvSpPr/>
          <p:nvPr/>
        </p:nvSpPr>
        <p:spPr>
          <a:xfrm>
            <a:off x="7766050" y="2991485"/>
            <a:ext cx="2322195" cy="514985"/>
          </a:xfrm>
          <a:prstGeom prst="rect">
            <a:avLst/>
          </a:prstGeom>
          <a:blipFill>
            <a:blip r:embed="rId6" cstate="print"/>
            <a:stretch>
              <a:fillRect/>
            </a:stretch>
          </a:blipFill>
        </p:spPr>
        <p:txBody>
          <a:bodyPr wrap="square" lIns="0" tIns="0" rIns="0" bIns="0" rtlCol="0"/>
          <a:p/>
        </p:txBody>
      </p:sp>
      <p:pic>
        <p:nvPicPr>
          <p:cNvPr id="24" name="图片 23"/>
          <p:cNvPicPr>
            <a:picLocks noChangeAspect="1"/>
          </p:cNvPicPr>
          <p:nvPr/>
        </p:nvPicPr>
        <p:blipFill>
          <a:blip r:embed="rId7"/>
          <a:stretch>
            <a:fillRect/>
          </a:stretch>
        </p:blipFill>
        <p:spPr>
          <a:xfrm>
            <a:off x="7844155" y="3776980"/>
            <a:ext cx="2244090" cy="2167890"/>
          </a:xfrm>
          <a:prstGeom prst="rect">
            <a:avLst/>
          </a:prstGeom>
        </p:spPr>
      </p:pic>
      <p:sp>
        <p:nvSpPr>
          <p:cNvPr id="25" name="矩形 24"/>
          <p:cNvSpPr/>
          <p:nvPr/>
        </p:nvSpPr>
        <p:spPr>
          <a:xfrm>
            <a:off x="8024495" y="5993130"/>
            <a:ext cx="2019300" cy="604520"/>
          </a:xfrm>
          <a:prstGeom prst="rect">
            <a:avLst/>
          </a:prstGeom>
          <a:noFill/>
          <a:ln>
            <a:noFill/>
          </a:ln>
        </p:spPr>
        <p:txBody>
          <a:bodyPr wrap="none" rtlCol="0" anchor="t">
            <a:noAutofit/>
          </a:bodyPr>
          <a:p>
            <a:pPr algn="ctr"/>
            <a:r>
              <a:rPr lang="zh-CN" altLang="en-US" sz="2400" b="1">
                <a:solidFill>
                  <a:srgbClr val="FF0000"/>
                </a:solidFill>
                <a:effectLst>
                  <a:outerShdw blurRad="38100" dist="19050" dir="2700000" algn="tl" rotWithShape="0">
                    <a:schemeClr val="dk1">
                      <a:alpha val="40000"/>
                    </a:schemeClr>
                  </a:outerShdw>
                </a:effectLst>
              </a:rPr>
              <a:t>端点值</a:t>
            </a:r>
            <a:r>
              <a:rPr lang="zh-CN" altLang="en-US" sz="2400" b="1">
                <a:solidFill>
                  <a:srgbClr val="FF0000"/>
                </a:solidFill>
                <a:effectLst>
                  <a:outerShdw blurRad="38100" dist="19050" dir="2700000" algn="tl" rotWithShape="0">
                    <a:schemeClr val="dk1">
                      <a:alpha val="40000"/>
                    </a:schemeClr>
                  </a:outerShdw>
                </a:effectLst>
              </a:rPr>
              <a:t>不相等</a:t>
            </a:r>
            <a:endParaRPr lang="zh-CN" altLang="en-US" sz="2400" b="1">
              <a:solidFill>
                <a:srgbClr val="FF0000"/>
              </a:solidFill>
              <a:effectLst>
                <a:outerShdw blurRad="38100" dist="19050" dir="2700000" algn="tl" rotWithShape="0">
                  <a:schemeClr val="dk1">
                    <a:alpha val="40000"/>
                  </a:schemeClr>
                </a:outerShdw>
              </a:effectLst>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down)">
                                      <p:cBhvr>
                                        <p:cTn id="32" dur="500"/>
                                        <p:tgtEl>
                                          <p:spTgt spid="2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down)">
                                      <p:cBhvr>
                                        <p:cTn id="37" dur="500"/>
                                        <p:tgtEl>
                                          <p:spTgt spid="2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wipe(down)">
                                      <p:cBhvr>
                                        <p:cTn id="42" dur="500"/>
                                        <p:tgtEl>
                                          <p:spTgt spid="2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down)">
                                      <p:cBhvr>
                                        <p:cTn id="47" dur="500"/>
                                        <p:tgtEl>
                                          <p:spTgt spid="2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wipe(down)">
                                      <p:cBhvr>
                                        <p:cTn id="5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6" grpId="0"/>
      <p:bldP spid="22" grpId="0"/>
      <p:bldP spid="7" grpId="0" bldLvl="0" animBg="1"/>
      <p:bldP spid="23" grpId="0" bldLvl="0" animBg="1"/>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2" name="图片 1"/>
          <p:cNvPicPr>
            <a:picLocks noChangeAspect="1"/>
          </p:cNvPicPr>
          <p:nvPr/>
        </p:nvPicPr>
        <p:blipFill>
          <a:blip r:embed="rId2"/>
          <a:stretch>
            <a:fillRect/>
          </a:stretch>
        </p:blipFill>
        <p:spPr>
          <a:xfrm>
            <a:off x="312420" y="1259840"/>
            <a:ext cx="11369040" cy="908050"/>
          </a:xfrm>
          <a:prstGeom prst="rect">
            <a:avLst/>
          </a:prstGeom>
        </p:spPr>
      </p:pic>
      <p:pic>
        <p:nvPicPr>
          <p:cNvPr id="4" name="图片 3"/>
          <p:cNvPicPr>
            <a:picLocks noChangeAspect="1"/>
          </p:cNvPicPr>
          <p:nvPr/>
        </p:nvPicPr>
        <p:blipFill>
          <a:blip r:embed="rId3"/>
          <a:stretch>
            <a:fillRect/>
          </a:stretch>
        </p:blipFill>
        <p:spPr>
          <a:xfrm>
            <a:off x="208915" y="2167890"/>
            <a:ext cx="11744325" cy="884555"/>
          </a:xfrm>
          <a:prstGeom prst="rect">
            <a:avLst/>
          </a:prstGeom>
        </p:spPr>
      </p:pic>
      <p:sp>
        <p:nvSpPr>
          <p:cNvPr id="8" name="矩形 7"/>
          <p:cNvSpPr/>
          <p:nvPr/>
        </p:nvSpPr>
        <p:spPr>
          <a:xfrm>
            <a:off x="139383" y="3327400"/>
            <a:ext cx="1255395" cy="521970"/>
          </a:xfrm>
          <a:prstGeom prst="rect">
            <a:avLst/>
          </a:prstGeom>
          <a:noFill/>
          <a:ln>
            <a:noFill/>
          </a:ln>
        </p:spPr>
        <p:txBody>
          <a:bodyPr wrap="none" rtlCol="0" anchor="t">
            <a:spAutoFit/>
            <a:scene3d>
              <a:camera prst="orthographicFront"/>
              <a:lightRig rig="threePt" dir="t"/>
            </a:scene3d>
          </a:bodyPr>
          <a:p>
            <a:pPr algn="ctr"/>
            <a:r>
              <a:rPr lang="zh-CN" altLang="en-US" sz="2800" b="1">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rPr>
              <a:t>解析：</a:t>
            </a:r>
            <a:endParaRPr lang="zh-CN" altLang="en-US" sz="2800" b="1">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endParaRPr>
          </a:p>
        </p:txBody>
      </p:sp>
      <p:pic>
        <p:nvPicPr>
          <p:cNvPr id="10" name="图片 9"/>
          <p:cNvPicPr>
            <a:picLocks noChangeAspect="1"/>
          </p:cNvPicPr>
          <p:nvPr/>
        </p:nvPicPr>
        <p:blipFill>
          <a:blip r:embed="rId4"/>
          <a:srcRect r="1024" b="18370"/>
          <a:stretch>
            <a:fillRect/>
          </a:stretch>
        </p:blipFill>
        <p:spPr>
          <a:xfrm>
            <a:off x="1277620" y="3251200"/>
            <a:ext cx="5277485" cy="674370"/>
          </a:xfrm>
          <a:prstGeom prst="rect">
            <a:avLst/>
          </a:prstGeom>
        </p:spPr>
      </p:pic>
      <p:pic>
        <p:nvPicPr>
          <p:cNvPr id="12" name="图片 11"/>
          <p:cNvPicPr>
            <a:picLocks noChangeAspect="1"/>
          </p:cNvPicPr>
          <p:nvPr/>
        </p:nvPicPr>
        <p:blipFill>
          <a:blip r:embed="rId5"/>
          <a:stretch>
            <a:fillRect/>
          </a:stretch>
        </p:blipFill>
        <p:spPr>
          <a:xfrm>
            <a:off x="1277620" y="4322445"/>
            <a:ext cx="4723130" cy="726440"/>
          </a:xfrm>
          <a:prstGeom prst="rect">
            <a:avLst/>
          </a:prstGeom>
        </p:spPr>
      </p:pic>
      <p:pic>
        <p:nvPicPr>
          <p:cNvPr id="26" name="图片 25"/>
          <p:cNvPicPr>
            <a:picLocks noChangeAspect="1"/>
          </p:cNvPicPr>
          <p:nvPr/>
        </p:nvPicPr>
        <p:blipFill>
          <a:blip r:embed="rId6"/>
          <a:stretch>
            <a:fillRect/>
          </a:stretch>
        </p:blipFill>
        <p:spPr>
          <a:xfrm>
            <a:off x="1144270" y="5445760"/>
            <a:ext cx="3615690" cy="706755"/>
          </a:xfrm>
          <a:prstGeom prst="rect">
            <a:avLst/>
          </a:prstGeom>
        </p:spPr>
      </p:pic>
      <p:sp>
        <p:nvSpPr>
          <p:cNvPr id="27" name="矩形 26"/>
          <p:cNvSpPr/>
          <p:nvPr/>
        </p:nvSpPr>
        <p:spPr>
          <a:xfrm>
            <a:off x="10358755" y="1370965"/>
            <a:ext cx="439420" cy="521970"/>
          </a:xfrm>
          <a:prstGeom prst="rect">
            <a:avLst/>
          </a:prstGeom>
          <a:noFill/>
          <a:ln>
            <a:noFill/>
          </a:ln>
        </p:spPr>
        <p:txBody>
          <a:bodyPr wrap="none" rtlCol="0" anchor="t">
            <a:spAutoFit/>
          </a:bodyPr>
          <a:p>
            <a:pPr algn="ctr"/>
            <a:r>
              <a:rPr lang="en-US" altLang="zh-CN" sz="2800" b="1">
                <a:solidFill>
                  <a:srgbClr val="FF0000"/>
                </a:solidFill>
                <a:effectLst>
                  <a:outerShdw blurRad="38100" dist="19050" dir="2700000" algn="tl" rotWithShape="0">
                    <a:schemeClr val="dk1">
                      <a:alpha val="40000"/>
                    </a:schemeClr>
                  </a:outerShdw>
                </a:effectLst>
                <a:latin typeface="Times New Roman" panose="02020603050405020304" charset="0"/>
                <a:cs typeface="Times New Roman" panose="02020603050405020304" charset="0"/>
              </a:rPr>
              <a:t>D</a:t>
            </a:r>
            <a:endParaRPr lang="en-US" altLang="zh-CN" sz="2800" b="1">
              <a:solidFill>
                <a:srgbClr val="FF0000"/>
              </a:solidFill>
              <a:effectLst>
                <a:outerShdw blurRad="38100" dist="19050" dir="2700000" algn="tl" rotWithShape="0">
                  <a:schemeClr val="dk1">
                    <a:alpha val="40000"/>
                  </a:schemeClr>
                </a:outerShdw>
              </a:effectLst>
              <a:latin typeface="Times New Roman" panose="02020603050405020304" charset="0"/>
              <a:cs typeface="Times New Roman" panose="02020603050405020304"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down)">
                                      <p:cBhvr>
                                        <p:cTn id="22" dur="500"/>
                                        <p:tgtEl>
                                          <p:spTgt spid="2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down)">
                                      <p:cBhvr>
                                        <p:cTn id="2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490220" y="1217930"/>
            <a:ext cx="11200130" cy="520192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575" y="352425"/>
            <a:ext cx="5522595"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en-US" altLang="zh-CN" sz="3200" kern="0" noProof="0" dirty="0">
                <a:ln>
                  <a:noFill/>
                </a:ln>
                <a:solidFill>
                  <a:schemeClr val="accent1"/>
                </a:solidFill>
                <a:effectLst/>
                <a:uLnTx/>
                <a:uFillTx/>
                <a:cs typeface="+mn-ea"/>
                <a:sym typeface="+mn-lt"/>
              </a:rPr>
              <a:t>(</a:t>
            </a:r>
            <a:r>
              <a:rPr lang="zh-CN" altLang="en-US" sz="3200" kern="0" noProof="0" dirty="0">
                <a:ln>
                  <a:noFill/>
                </a:ln>
                <a:solidFill>
                  <a:schemeClr val="accent1"/>
                </a:solidFill>
                <a:effectLst/>
                <a:uLnTx/>
                <a:uFillTx/>
                <a:cs typeface="+mn-ea"/>
                <a:sym typeface="+mn-lt"/>
              </a:rPr>
              <a:t>二</a:t>
            </a:r>
            <a:r>
              <a:rPr lang="en-US" altLang="zh-CN" sz="3200" kern="0" noProof="0" dirty="0">
                <a:ln>
                  <a:noFill/>
                </a:ln>
                <a:solidFill>
                  <a:schemeClr val="accent1"/>
                </a:solidFill>
                <a:effectLst/>
                <a:uLnTx/>
                <a:uFillTx/>
                <a:cs typeface="+mn-ea"/>
                <a:sym typeface="+mn-lt"/>
              </a:rPr>
              <a:t>)</a:t>
            </a:r>
            <a:r>
              <a:rPr kumimoji="0" lang="zh-CN" altLang="en-US" sz="3200" b="1" i="0" u="none" strike="noStrike" kern="0" cap="none" spc="0" normalizeH="0" baseline="0" noProof="0" dirty="0">
                <a:ln>
                  <a:noFill/>
                </a:ln>
                <a:solidFill>
                  <a:schemeClr val="accent1"/>
                </a:solidFill>
                <a:effectLst/>
                <a:uLnTx/>
                <a:uFillTx/>
                <a:cs typeface="+mn-ea"/>
                <a:sym typeface="+mn-lt"/>
              </a:rPr>
              <a:t>罗尔中值定理的几何</a:t>
            </a:r>
            <a:r>
              <a:rPr kumimoji="0" lang="zh-CN" altLang="en-US" sz="3200" b="1" i="0" u="none" strike="noStrike" kern="0" cap="none" spc="0" normalizeH="0" baseline="0" noProof="0" dirty="0">
                <a:ln>
                  <a:noFill/>
                </a:ln>
                <a:solidFill>
                  <a:schemeClr val="accent1"/>
                </a:solidFill>
                <a:effectLst/>
                <a:uLnTx/>
                <a:uFillTx/>
                <a:cs typeface="+mn-ea"/>
                <a:sym typeface="+mn-lt"/>
              </a:rPr>
              <a:t>意义</a:t>
            </a:r>
            <a:endParaRPr kumimoji="0" lang="zh-CN" altLang="en-US" sz="3200" b="1" i="0" u="none" strike="noStrike" kern="0" cap="none" spc="0" normalizeH="0" baseline="0" noProof="0" dirty="0">
              <a:ln>
                <a:noFill/>
              </a:ln>
              <a:solidFill>
                <a:schemeClr val="accent1"/>
              </a:solidFill>
              <a:effectLst/>
              <a:uLnTx/>
              <a:uFillTx/>
              <a:cs typeface="+mn-ea"/>
              <a:sym typeface="+mn-lt"/>
            </a:endParaRPr>
          </a:p>
        </p:txBody>
      </p:sp>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00965" y="1297305"/>
            <a:ext cx="12043410" cy="1303655"/>
          </a:xfrm>
          <a:prstGeom prst="rect">
            <a:avLst/>
          </a:prstGeom>
        </p:spPr>
      </p:pic>
      <p:pic>
        <p:nvPicPr>
          <p:cNvPr id="5" name="图片 4"/>
          <p:cNvPicPr>
            <a:picLocks noChangeAspect="1"/>
          </p:cNvPicPr>
          <p:nvPr/>
        </p:nvPicPr>
        <p:blipFill>
          <a:blip r:embed="rId3"/>
          <a:stretch>
            <a:fillRect/>
          </a:stretch>
        </p:blipFill>
        <p:spPr>
          <a:xfrm>
            <a:off x="3446145" y="2197735"/>
            <a:ext cx="5972810" cy="4081780"/>
          </a:xfrm>
          <a:prstGeom prst="rect">
            <a:avLst/>
          </a:prstGeom>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2" name="图片 1"/>
          <p:cNvPicPr>
            <a:picLocks noChangeAspect="1"/>
          </p:cNvPicPr>
          <p:nvPr/>
        </p:nvPicPr>
        <p:blipFill>
          <a:blip r:embed="rId2"/>
          <a:stretch>
            <a:fillRect/>
          </a:stretch>
        </p:blipFill>
        <p:spPr>
          <a:xfrm>
            <a:off x="490220" y="1129030"/>
            <a:ext cx="9255125" cy="973455"/>
          </a:xfrm>
          <a:prstGeom prst="rect">
            <a:avLst/>
          </a:prstGeom>
        </p:spPr>
      </p:pic>
      <p:pic>
        <p:nvPicPr>
          <p:cNvPr id="7" name="图片 6"/>
          <p:cNvPicPr>
            <a:picLocks noChangeAspect="1"/>
          </p:cNvPicPr>
          <p:nvPr/>
        </p:nvPicPr>
        <p:blipFill>
          <a:blip r:embed="rId3"/>
          <a:stretch>
            <a:fillRect/>
          </a:stretch>
        </p:blipFill>
        <p:spPr>
          <a:xfrm>
            <a:off x="1283335" y="2763520"/>
            <a:ext cx="2673350" cy="419100"/>
          </a:xfrm>
          <a:prstGeom prst="rect">
            <a:avLst/>
          </a:prstGeom>
        </p:spPr>
      </p:pic>
      <p:pic>
        <p:nvPicPr>
          <p:cNvPr id="8" name="图片 7"/>
          <p:cNvPicPr>
            <a:picLocks noChangeAspect="1"/>
          </p:cNvPicPr>
          <p:nvPr/>
        </p:nvPicPr>
        <p:blipFill>
          <a:blip r:embed="rId4"/>
          <a:stretch>
            <a:fillRect/>
          </a:stretch>
        </p:blipFill>
        <p:spPr>
          <a:xfrm>
            <a:off x="3953510" y="2760980"/>
            <a:ext cx="3075940" cy="424180"/>
          </a:xfrm>
          <a:prstGeom prst="rect">
            <a:avLst/>
          </a:prstGeom>
        </p:spPr>
      </p:pic>
      <p:pic>
        <p:nvPicPr>
          <p:cNvPr id="9" name="图片 8"/>
          <p:cNvPicPr>
            <a:picLocks noChangeAspect="1"/>
          </p:cNvPicPr>
          <p:nvPr/>
        </p:nvPicPr>
        <p:blipFill>
          <a:blip r:embed="rId5"/>
          <a:stretch>
            <a:fillRect/>
          </a:stretch>
        </p:blipFill>
        <p:spPr>
          <a:xfrm>
            <a:off x="6967855" y="2740978"/>
            <a:ext cx="3526155" cy="464185"/>
          </a:xfrm>
          <a:prstGeom prst="rect">
            <a:avLst/>
          </a:prstGeom>
        </p:spPr>
      </p:pic>
      <p:pic>
        <p:nvPicPr>
          <p:cNvPr id="10" name="图片 9"/>
          <p:cNvPicPr>
            <a:picLocks noChangeAspect="1"/>
          </p:cNvPicPr>
          <p:nvPr/>
        </p:nvPicPr>
        <p:blipFill>
          <a:blip r:embed="rId6"/>
          <a:stretch>
            <a:fillRect/>
          </a:stretch>
        </p:blipFill>
        <p:spPr>
          <a:xfrm>
            <a:off x="1363345" y="3228340"/>
            <a:ext cx="4877435" cy="425450"/>
          </a:xfrm>
          <a:prstGeom prst="rect">
            <a:avLst/>
          </a:prstGeom>
        </p:spPr>
      </p:pic>
      <p:pic>
        <p:nvPicPr>
          <p:cNvPr id="11" name="图片 10"/>
          <p:cNvPicPr>
            <a:picLocks noChangeAspect="1"/>
          </p:cNvPicPr>
          <p:nvPr/>
        </p:nvPicPr>
        <p:blipFill>
          <a:blip r:embed="rId7"/>
          <a:stretch>
            <a:fillRect/>
          </a:stretch>
        </p:blipFill>
        <p:spPr>
          <a:xfrm>
            <a:off x="1741805" y="3674745"/>
            <a:ext cx="1837690" cy="487680"/>
          </a:xfrm>
          <a:prstGeom prst="rect">
            <a:avLst/>
          </a:prstGeom>
        </p:spPr>
      </p:pic>
      <p:pic>
        <p:nvPicPr>
          <p:cNvPr id="12" name="图片 11"/>
          <p:cNvPicPr>
            <a:picLocks noChangeAspect="1"/>
          </p:cNvPicPr>
          <p:nvPr/>
        </p:nvPicPr>
        <p:blipFill>
          <a:blip r:embed="rId8"/>
          <a:stretch>
            <a:fillRect/>
          </a:stretch>
        </p:blipFill>
        <p:spPr>
          <a:xfrm>
            <a:off x="1283335" y="4135755"/>
            <a:ext cx="3712845" cy="441960"/>
          </a:xfrm>
          <a:prstGeom prst="rect">
            <a:avLst/>
          </a:prstGeom>
        </p:spPr>
      </p:pic>
      <p:pic>
        <p:nvPicPr>
          <p:cNvPr id="13" name="图片 12"/>
          <p:cNvPicPr>
            <a:picLocks noChangeAspect="1"/>
          </p:cNvPicPr>
          <p:nvPr/>
        </p:nvPicPr>
        <p:blipFill>
          <a:blip r:embed="rId9"/>
          <a:stretch>
            <a:fillRect/>
          </a:stretch>
        </p:blipFill>
        <p:spPr>
          <a:xfrm>
            <a:off x="4962525" y="4144645"/>
            <a:ext cx="1781175" cy="420370"/>
          </a:xfrm>
          <a:prstGeom prst="rect">
            <a:avLst/>
          </a:prstGeom>
        </p:spPr>
      </p:pic>
      <p:pic>
        <p:nvPicPr>
          <p:cNvPr id="14" name="图片 13"/>
          <p:cNvPicPr>
            <a:picLocks noChangeAspect="1"/>
          </p:cNvPicPr>
          <p:nvPr/>
        </p:nvPicPr>
        <p:blipFill>
          <a:blip r:embed="rId10"/>
          <a:stretch>
            <a:fillRect/>
          </a:stretch>
        </p:blipFill>
        <p:spPr>
          <a:xfrm>
            <a:off x="1362710" y="4593590"/>
            <a:ext cx="5193793" cy="424800"/>
          </a:xfrm>
          <a:prstGeom prst="rect">
            <a:avLst/>
          </a:prstGeom>
        </p:spPr>
      </p:pic>
      <p:pic>
        <p:nvPicPr>
          <p:cNvPr id="15" name="图片 14"/>
          <p:cNvPicPr>
            <a:picLocks noChangeAspect="1"/>
          </p:cNvPicPr>
          <p:nvPr/>
        </p:nvPicPr>
        <p:blipFill>
          <a:blip r:embed="rId11"/>
          <a:stretch>
            <a:fillRect/>
          </a:stretch>
        </p:blipFill>
        <p:spPr>
          <a:xfrm>
            <a:off x="6485255" y="4566285"/>
            <a:ext cx="5053330" cy="471805"/>
          </a:xfrm>
          <a:prstGeom prst="rect">
            <a:avLst/>
          </a:prstGeom>
        </p:spPr>
      </p:pic>
      <p:pic>
        <p:nvPicPr>
          <p:cNvPr id="16" name="图片 15"/>
          <p:cNvPicPr>
            <a:picLocks noChangeAspect="1"/>
          </p:cNvPicPr>
          <p:nvPr/>
        </p:nvPicPr>
        <p:blipFill>
          <a:blip r:embed="rId12"/>
          <a:stretch>
            <a:fillRect/>
          </a:stretch>
        </p:blipFill>
        <p:spPr>
          <a:xfrm>
            <a:off x="1372235" y="4999355"/>
            <a:ext cx="5003165" cy="497840"/>
          </a:xfrm>
          <a:prstGeom prst="rect">
            <a:avLst/>
          </a:prstGeom>
        </p:spPr>
      </p:pic>
      <p:pic>
        <p:nvPicPr>
          <p:cNvPr id="17" name="图片 16"/>
          <p:cNvPicPr>
            <a:picLocks noChangeAspect="1"/>
          </p:cNvPicPr>
          <p:nvPr/>
        </p:nvPicPr>
        <p:blipFill>
          <a:blip r:embed="rId13"/>
          <a:stretch>
            <a:fillRect/>
          </a:stretch>
        </p:blipFill>
        <p:spPr>
          <a:xfrm>
            <a:off x="6375400" y="5030470"/>
            <a:ext cx="4842510" cy="435610"/>
          </a:xfrm>
          <a:prstGeom prst="rect">
            <a:avLst/>
          </a:prstGeom>
        </p:spPr>
      </p:pic>
      <p:pic>
        <p:nvPicPr>
          <p:cNvPr id="21" name="图片 20"/>
          <p:cNvPicPr>
            <a:picLocks noChangeAspect="1"/>
          </p:cNvPicPr>
          <p:nvPr/>
        </p:nvPicPr>
        <p:blipFill>
          <a:blip r:embed="rId14"/>
          <a:stretch>
            <a:fillRect/>
          </a:stretch>
        </p:blipFill>
        <p:spPr>
          <a:xfrm>
            <a:off x="1372235" y="5487035"/>
            <a:ext cx="8956675" cy="760730"/>
          </a:xfrm>
          <a:prstGeom prst="rect">
            <a:avLst/>
          </a:prstGeom>
        </p:spPr>
      </p:pic>
      <p:pic>
        <p:nvPicPr>
          <p:cNvPr id="22" name="图片 21"/>
          <p:cNvPicPr>
            <a:picLocks noChangeAspect="1"/>
          </p:cNvPicPr>
          <p:nvPr/>
        </p:nvPicPr>
        <p:blipFill>
          <a:blip r:embed="rId15"/>
          <a:stretch>
            <a:fillRect/>
          </a:stretch>
        </p:blipFill>
        <p:spPr>
          <a:xfrm>
            <a:off x="1362710" y="6327775"/>
            <a:ext cx="6418580" cy="445770"/>
          </a:xfrm>
          <a:prstGeom prst="rect">
            <a:avLst/>
          </a:prstGeom>
        </p:spPr>
      </p:pic>
      <p:grpSp>
        <p:nvGrpSpPr>
          <p:cNvPr id="5" name="组合 4"/>
          <p:cNvGrpSpPr/>
          <p:nvPr/>
        </p:nvGrpSpPr>
        <p:grpSpPr>
          <a:xfrm>
            <a:off x="683260" y="2129155"/>
            <a:ext cx="3961765" cy="628650"/>
            <a:chOff x="1076" y="3353"/>
            <a:chExt cx="6239" cy="990"/>
          </a:xfrm>
        </p:grpSpPr>
        <p:pic>
          <p:nvPicPr>
            <p:cNvPr id="4" name="图片 3"/>
            <p:cNvPicPr>
              <a:picLocks noChangeAspect="1"/>
            </p:cNvPicPr>
            <p:nvPr/>
          </p:nvPicPr>
          <p:blipFill>
            <a:blip r:embed="rId16"/>
            <a:stretch>
              <a:fillRect/>
            </a:stretch>
          </p:blipFill>
          <p:spPr>
            <a:xfrm>
              <a:off x="1076" y="3353"/>
              <a:ext cx="1752" cy="990"/>
            </a:xfrm>
            <a:prstGeom prst="rect">
              <a:avLst/>
            </a:prstGeom>
          </p:spPr>
        </p:pic>
        <p:pic>
          <p:nvPicPr>
            <p:cNvPr id="3" name="图片 2"/>
            <p:cNvPicPr>
              <a:picLocks noChangeAspect="1"/>
            </p:cNvPicPr>
            <p:nvPr/>
          </p:nvPicPr>
          <p:blipFill>
            <a:blip r:embed="rId17"/>
            <a:stretch>
              <a:fillRect/>
            </a:stretch>
          </p:blipFill>
          <p:spPr>
            <a:xfrm>
              <a:off x="2677" y="3621"/>
              <a:ext cx="4638" cy="602"/>
            </a:xfrm>
            <a:prstGeom prst="rect">
              <a:avLst/>
            </a:prstGeom>
          </p:spPr>
        </p:pic>
      </p:gr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down)">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down)">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down)">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down)">
                                      <p:cBhvr>
                                        <p:cTn id="57" dur="500"/>
                                        <p:tgtEl>
                                          <p:spTgt spid="16"/>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wipe(down)">
                                      <p:cBhvr>
                                        <p:cTn id="62" dur="500"/>
                                        <p:tgtEl>
                                          <p:spTgt spid="17"/>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nodeType="click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down)">
                                      <p:cBhvr>
                                        <p:cTn id="67" dur="500"/>
                                        <p:tgtEl>
                                          <p:spTgt spid="21"/>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nodeType="click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wipe(down)">
                                      <p:cBhvr>
                                        <p:cTn id="7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grpSp>
        <p:nvGrpSpPr>
          <p:cNvPr id="18" name="组合 17"/>
          <p:cNvGrpSpPr/>
          <p:nvPr/>
        </p:nvGrpSpPr>
        <p:grpSpPr>
          <a:xfrm>
            <a:off x="490220" y="1217930"/>
            <a:ext cx="11200130" cy="520192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pic>
        <p:nvPicPr>
          <p:cNvPr id="2" name="图片 1"/>
          <p:cNvPicPr>
            <a:picLocks noChangeAspect="1"/>
          </p:cNvPicPr>
          <p:nvPr/>
        </p:nvPicPr>
        <p:blipFill>
          <a:blip r:embed="rId2"/>
          <a:stretch>
            <a:fillRect/>
          </a:stretch>
        </p:blipFill>
        <p:spPr>
          <a:xfrm>
            <a:off x="56515" y="2140585"/>
            <a:ext cx="11925935" cy="2414905"/>
          </a:xfrm>
          <a:prstGeom prst="rect">
            <a:avLst/>
          </a:prstGeom>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2" name="图片 1"/>
          <p:cNvPicPr>
            <a:picLocks noChangeAspect="1"/>
          </p:cNvPicPr>
          <p:nvPr/>
        </p:nvPicPr>
        <p:blipFill>
          <a:blip r:embed="rId2"/>
          <a:stretch>
            <a:fillRect/>
          </a:stretch>
        </p:blipFill>
        <p:spPr>
          <a:xfrm>
            <a:off x="490220" y="1129030"/>
            <a:ext cx="9255125" cy="973455"/>
          </a:xfrm>
          <a:prstGeom prst="rect">
            <a:avLst/>
          </a:prstGeom>
        </p:spPr>
      </p:pic>
      <p:pic>
        <p:nvPicPr>
          <p:cNvPr id="4" name="图片 3"/>
          <p:cNvPicPr>
            <a:picLocks noChangeAspect="1"/>
          </p:cNvPicPr>
          <p:nvPr/>
        </p:nvPicPr>
        <p:blipFill>
          <a:blip r:embed="rId3"/>
          <a:stretch>
            <a:fillRect/>
          </a:stretch>
        </p:blipFill>
        <p:spPr>
          <a:xfrm>
            <a:off x="683260" y="2129155"/>
            <a:ext cx="1112520" cy="628650"/>
          </a:xfrm>
          <a:prstGeom prst="rect">
            <a:avLst/>
          </a:prstGeom>
        </p:spPr>
      </p:pic>
      <p:pic>
        <p:nvPicPr>
          <p:cNvPr id="23" name="图片 22"/>
          <p:cNvPicPr>
            <a:picLocks noChangeAspect="1"/>
          </p:cNvPicPr>
          <p:nvPr/>
        </p:nvPicPr>
        <p:blipFill>
          <a:blip r:embed="rId4"/>
          <a:stretch>
            <a:fillRect/>
          </a:stretch>
        </p:blipFill>
        <p:spPr>
          <a:xfrm>
            <a:off x="127000" y="2784475"/>
            <a:ext cx="11938635" cy="2938780"/>
          </a:xfrm>
          <a:prstGeom prst="rect">
            <a:avLst/>
          </a:prstGeom>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down)">
                                      <p:cBhvr>
                                        <p:cTn id="1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2" name="图片 1"/>
          <p:cNvPicPr>
            <a:picLocks noChangeAspect="1"/>
          </p:cNvPicPr>
          <p:nvPr/>
        </p:nvPicPr>
        <p:blipFill>
          <a:blip r:embed="rId2"/>
          <a:stretch>
            <a:fillRect/>
          </a:stretch>
        </p:blipFill>
        <p:spPr>
          <a:xfrm>
            <a:off x="97155" y="909320"/>
            <a:ext cx="11407775" cy="1290955"/>
          </a:xfrm>
          <a:prstGeom prst="rect">
            <a:avLst/>
          </a:prstGeom>
        </p:spPr>
      </p:pic>
      <p:pic>
        <p:nvPicPr>
          <p:cNvPr id="3" name="图片 2"/>
          <p:cNvPicPr>
            <a:picLocks noChangeAspect="1"/>
          </p:cNvPicPr>
          <p:nvPr/>
        </p:nvPicPr>
        <p:blipFill>
          <a:blip r:embed="rId3"/>
          <a:stretch>
            <a:fillRect/>
          </a:stretch>
        </p:blipFill>
        <p:spPr>
          <a:xfrm>
            <a:off x="387985" y="2200275"/>
            <a:ext cx="991235" cy="652780"/>
          </a:xfrm>
          <a:prstGeom prst="rect">
            <a:avLst/>
          </a:prstGeom>
        </p:spPr>
      </p:pic>
      <p:pic>
        <p:nvPicPr>
          <p:cNvPr id="4" name="图片 3"/>
          <p:cNvPicPr>
            <a:picLocks noChangeAspect="1"/>
          </p:cNvPicPr>
          <p:nvPr/>
        </p:nvPicPr>
        <p:blipFill>
          <a:blip r:embed="rId4"/>
          <a:srcRect l="963" b="4703"/>
          <a:stretch>
            <a:fillRect/>
          </a:stretch>
        </p:blipFill>
        <p:spPr>
          <a:xfrm>
            <a:off x="1405255" y="2282190"/>
            <a:ext cx="6597015" cy="488950"/>
          </a:xfrm>
          <a:prstGeom prst="rect">
            <a:avLst/>
          </a:prstGeom>
        </p:spPr>
      </p:pic>
      <p:pic>
        <p:nvPicPr>
          <p:cNvPr id="5" name="图片 4"/>
          <p:cNvPicPr>
            <a:picLocks noChangeAspect="1"/>
          </p:cNvPicPr>
          <p:nvPr/>
        </p:nvPicPr>
        <p:blipFill>
          <a:blip r:embed="rId5"/>
          <a:stretch>
            <a:fillRect/>
          </a:stretch>
        </p:blipFill>
        <p:spPr>
          <a:xfrm>
            <a:off x="1379220" y="2784475"/>
            <a:ext cx="5944235" cy="610235"/>
          </a:xfrm>
          <a:prstGeom prst="rect">
            <a:avLst/>
          </a:prstGeom>
        </p:spPr>
      </p:pic>
      <p:pic>
        <p:nvPicPr>
          <p:cNvPr id="6" name="图片 5"/>
          <p:cNvPicPr>
            <a:picLocks noChangeAspect="1"/>
          </p:cNvPicPr>
          <p:nvPr/>
        </p:nvPicPr>
        <p:blipFill>
          <a:blip r:embed="rId6"/>
          <a:stretch>
            <a:fillRect/>
          </a:stretch>
        </p:blipFill>
        <p:spPr>
          <a:xfrm>
            <a:off x="1374775" y="3348990"/>
            <a:ext cx="6420485" cy="544830"/>
          </a:xfrm>
          <a:prstGeom prst="rect">
            <a:avLst/>
          </a:prstGeom>
        </p:spPr>
      </p:pic>
      <p:pic>
        <p:nvPicPr>
          <p:cNvPr id="7" name="图片 6"/>
          <p:cNvPicPr>
            <a:picLocks noChangeAspect="1"/>
          </p:cNvPicPr>
          <p:nvPr/>
        </p:nvPicPr>
        <p:blipFill>
          <a:blip r:embed="rId7"/>
          <a:stretch>
            <a:fillRect/>
          </a:stretch>
        </p:blipFill>
        <p:spPr>
          <a:xfrm>
            <a:off x="3023870" y="3856990"/>
            <a:ext cx="2481580" cy="586740"/>
          </a:xfrm>
          <a:prstGeom prst="rect">
            <a:avLst/>
          </a:prstGeom>
        </p:spPr>
      </p:pic>
      <p:pic>
        <p:nvPicPr>
          <p:cNvPr id="8" name="图片 7"/>
          <p:cNvPicPr>
            <a:picLocks noChangeAspect="1"/>
          </p:cNvPicPr>
          <p:nvPr/>
        </p:nvPicPr>
        <p:blipFill>
          <a:blip r:embed="rId8"/>
          <a:stretch>
            <a:fillRect/>
          </a:stretch>
        </p:blipFill>
        <p:spPr>
          <a:xfrm>
            <a:off x="1379220" y="4447540"/>
            <a:ext cx="5881370" cy="478155"/>
          </a:xfrm>
          <a:prstGeom prst="rect">
            <a:avLst/>
          </a:prstGeom>
        </p:spPr>
      </p:pic>
      <p:sp>
        <p:nvSpPr>
          <p:cNvPr id="9" name="线形标注 2 8"/>
          <p:cNvSpPr/>
          <p:nvPr/>
        </p:nvSpPr>
        <p:spPr>
          <a:xfrm>
            <a:off x="8976360" y="2949575"/>
            <a:ext cx="2427605" cy="833755"/>
          </a:xfrm>
          <a:prstGeom prst="borderCallout2">
            <a:avLst>
              <a:gd name="adj1" fmla="val 1688"/>
              <a:gd name="adj2" fmla="val -203"/>
              <a:gd name="adj3" fmla="val 18750"/>
              <a:gd name="adj4" fmla="val -16667"/>
              <a:gd name="adj5" fmla="val -72505"/>
              <a:gd name="adj6" fmla="val -205074"/>
            </a:avLst>
          </a:prstGeom>
          <a:noFill/>
          <a:ln w="28575">
            <a:solidFill>
              <a:srgbClr val="FF0000"/>
            </a:solidFill>
            <a:headEnd type="none"/>
            <a:tailEnd type="arrow" w="med" len="med"/>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圆角矩形 9"/>
          <p:cNvSpPr/>
          <p:nvPr/>
        </p:nvSpPr>
        <p:spPr>
          <a:xfrm>
            <a:off x="1372235" y="2330450"/>
            <a:ext cx="2658745" cy="444500"/>
          </a:xfrm>
          <a:prstGeom prst="round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文本框 11"/>
          <p:cNvSpPr txBox="1"/>
          <p:nvPr/>
        </p:nvSpPr>
        <p:spPr>
          <a:xfrm>
            <a:off x="8976360" y="2949575"/>
            <a:ext cx="2426970" cy="833755"/>
          </a:xfrm>
          <a:prstGeom prst="rect">
            <a:avLst/>
          </a:prstGeom>
          <a:noFill/>
        </p:spPr>
        <p:txBody>
          <a:bodyPr wrap="square" rtlCol="0">
            <a:noAutofit/>
          </a:bodyPr>
          <a:p>
            <a:endParaRPr lang="zh-CN" altLang="en-US"/>
          </a:p>
          <a:p>
            <a:r>
              <a:rPr lang="zh-CN" altLang="en-US"/>
              <a:t> 构造函数是</a:t>
            </a:r>
            <a:r>
              <a:rPr lang="zh-CN" altLang="en-US"/>
              <a:t>关键！！</a:t>
            </a: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down)">
                                      <p:cBhvr>
                                        <p:cTn id="35" dur="5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12">
                                            <p:txEl>
                                              <p:pRg st="1" end="1"/>
                                            </p:txEl>
                                          </p:spTgt>
                                        </p:tgtEl>
                                        <p:attrNameLst>
                                          <p:attrName>style.visibility</p:attrName>
                                        </p:attrNameLst>
                                      </p:cBhvr>
                                      <p:to>
                                        <p:strVal val="visible"/>
                                      </p:to>
                                    </p:set>
                                    <p:animEffect transition="in" filter="wipe(down)">
                                      <p:cBhvr>
                                        <p:cTn id="40"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2" name="图片 1"/>
          <p:cNvPicPr>
            <a:picLocks noChangeAspect="1"/>
          </p:cNvPicPr>
          <p:nvPr/>
        </p:nvPicPr>
        <p:blipFill>
          <a:blip r:embed="rId2"/>
          <a:stretch>
            <a:fillRect/>
          </a:stretch>
        </p:blipFill>
        <p:spPr>
          <a:xfrm>
            <a:off x="421005" y="943610"/>
            <a:ext cx="10850245" cy="1353820"/>
          </a:xfrm>
          <a:prstGeom prst="rect">
            <a:avLst/>
          </a:prstGeom>
        </p:spPr>
      </p:pic>
      <p:pic>
        <p:nvPicPr>
          <p:cNvPr id="3" name="图片 2"/>
          <p:cNvPicPr>
            <a:picLocks noChangeAspect="1"/>
          </p:cNvPicPr>
          <p:nvPr/>
        </p:nvPicPr>
        <p:blipFill>
          <a:blip r:embed="rId3"/>
          <a:stretch>
            <a:fillRect/>
          </a:stretch>
        </p:blipFill>
        <p:spPr>
          <a:xfrm>
            <a:off x="387985" y="2229803"/>
            <a:ext cx="927735" cy="610870"/>
          </a:xfrm>
          <a:prstGeom prst="rect">
            <a:avLst/>
          </a:prstGeom>
        </p:spPr>
      </p:pic>
      <p:pic>
        <p:nvPicPr>
          <p:cNvPr id="4" name="图片 3"/>
          <p:cNvPicPr>
            <a:picLocks noChangeAspect="1"/>
          </p:cNvPicPr>
          <p:nvPr/>
        </p:nvPicPr>
        <p:blipFill>
          <a:blip r:embed="rId4"/>
          <a:stretch>
            <a:fillRect/>
          </a:stretch>
        </p:blipFill>
        <p:spPr>
          <a:xfrm>
            <a:off x="1426845" y="2265680"/>
            <a:ext cx="2762885" cy="556260"/>
          </a:xfrm>
          <a:prstGeom prst="rect">
            <a:avLst/>
          </a:prstGeom>
        </p:spPr>
      </p:pic>
      <p:pic>
        <p:nvPicPr>
          <p:cNvPr id="5" name="图片 4"/>
          <p:cNvPicPr>
            <a:picLocks noChangeAspect="1"/>
          </p:cNvPicPr>
          <p:nvPr/>
        </p:nvPicPr>
        <p:blipFill>
          <a:blip r:embed="rId5"/>
          <a:stretch>
            <a:fillRect/>
          </a:stretch>
        </p:blipFill>
        <p:spPr>
          <a:xfrm>
            <a:off x="881380" y="2767965"/>
            <a:ext cx="9310370" cy="1080135"/>
          </a:xfrm>
          <a:prstGeom prst="rect">
            <a:avLst/>
          </a:prstGeom>
        </p:spPr>
      </p:pic>
      <p:pic>
        <p:nvPicPr>
          <p:cNvPr id="6" name="图片 5"/>
          <p:cNvPicPr>
            <a:picLocks noChangeAspect="1"/>
          </p:cNvPicPr>
          <p:nvPr/>
        </p:nvPicPr>
        <p:blipFill>
          <a:blip r:embed="rId6"/>
          <a:stretch>
            <a:fillRect/>
          </a:stretch>
        </p:blipFill>
        <p:spPr>
          <a:xfrm>
            <a:off x="4016375" y="3827780"/>
            <a:ext cx="2939415" cy="579755"/>
          </a:xfrm>
          <a:prstGeom prst="rect">
            <a:avLst/>
          </a:prstGeom>
        </p:spPr>
      </p:pic>
      <p:pic>
        <p:nvPicPr>
          <p:cNvPr id="7" name="图片 6"/>
          <p:cNvPicPr>
            <a:picLocks noChangeAspect="1"/>
          </p:cNvPicPr>
          <p:nvPr/>
        </p:nvPicPr>
        <p:blipFill>
          <a:blip r:embed="rId7"/>
          <a:stretch>
            <a:fillRect/>
          </a:stretch>
        </p:blipFill>
        <p:spPr>
          <a:xfrm>
            <a:off x="1315720" y="4407535"/>
            <a:ext cx="4780280" cy="570230"/>
          </a:xfrm>
          <a:prstGeom prst="rect">
            <a:avLst/>
          </a:prstGeom>
        </p:spPr>
      </p:pic>
      <p:pic>
        <p:nvPicPr>
          <p:cNvPr id="8" name="图片 7"/>
          <p:cNvPicPr>
            <a:picLocks noChangeAspect="1"/>
          </p:cNvPicPr>
          <p:nvPr/>
        </p:nvPicPr>
        <p:blipFill>
          <a:blip r:embed="rId8"/>
          <a:stretch>
            <a:fillRect/>
          </a:stretch>
        </p:blipFill>
        <p:spPr>
          <a:xfrm>
            <a:off x="4755515" y="4977765"/>
            <a:ext cx="1461135" cy="822960"/>
          </a:xfrm>
          <a:prstGeom prst="rect">
            <a:avLst/>
          </a:prstGeom>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659765" y="2207895"/>
            <a:ext cx="4787265" cy="1119505"/>
          </a:xfrm>
          <a:prstGeom prst="rect">
            <a:avLst/>
          </a:prstGeom>
          <a:noFill/>
        </p:spPr>
        <p:txBody>
          <a:bodyPr wrap="square" lIns="0" tIns="0" rIns="0" bIns="0" rtlCol="0">
            <a:spAutoFit/>
          </a:bodyPr>
          <a:lstStyle/>
          <a:p>
            <a:pPr>
              <a:lnSpc>
                <a:spcPct val="130000"/>
              </a:lnSpc>
              <a:defRPr/>
            </a:pPr>
            <a:r>
              <a:rPr lang="zh-CN" altLang="en-US" sz="2800" dirty="0">
                <a:solidFill>
                  <a:srgbClr val="000000"/>
                </a:solidFill>
                <a:cs typeface="+mn-ea"/>
                <a:sym typeface="+mn-lt"/>
              </a:rPr>
              <a:t>前提是：</a:t>
            </a:r>
            <a:endParaRPr lang="zh-CN" altLang="en-US" sz="2800" dirty="0">
              <a:solidFill>
                <a:srgbClr val="000000"/>
              </a:solidFill>
              <a:cs typeface="+mn-ea"/>
              <a:sym typeface="+mn-lt"/>
            </a:endParaRPr>
          </a:p>
          <a:p>
            <a:pPr>
              <a:lnSpc>
                <a:spcPct val="130000"/>
              </a:lnSpc>
              <a:defRPr/>
            </a:pPr>
            <a:r>
              <a:rPr lang="zh-CN" altLang="en-US" sz="2800" dirty="0">
                <a:solidFill>
                  <a:srgbClr val="000000"/>
                </a:solidFill>
                <a:cs typeface="+mn-ea"/>
                <a:sym typeface="+mn-lt"/>
              </a:rPr>
              <a:t>函数连续且可导</a:t>
            </a:r>
            <a:endParaRPr lang="zh-CN" altLang="en-US" sz="2800" dirty="0">
              <a:solidFill>
                <a:srgbClr val="000000"/>
              </a:solidFill>
              <a:cs typeface="+mn-ea"/>
              <a:sym typeface="+mn-lt"/>
            </a:endParaRPr>
          </a:p>
        </p:txBody>
      </p:sp>
      <p:sp>
        <p:nvSpPr>
          <p:cNvPr id="19" name="文本框 18"/>
          <p:cNvSpPr txBox="1"/>
          <p:nvPr/>
        </p:nvSpPr>
        <p:spPr>
          <a:xfrm>
            <a:off x="659765" y="1221105"/>
            <a:ext cx="4638675" cy="607695"/>
          </a:xfrm>
          <a:prstGeom prst="rect">
            <a:avLst/>
          </a:prstGeom>
          <a:noFill/>
        </p:spPr>
        <p:txBody>
          <a:bodyPr wrap="square" rtlCol="0">
            <a:spAutoFit/>
          </a:bodyPr>
          <a:lstStyle/>
          <a:p>
            <a:pPr>
              <a:lnSpc>
                <a:spcPct val="120000"/>
              </a:lnSpc>
              <a:spcBef>
                <a:spcPct val="0"/>
              </a:spcBef>
              <a:buSzPct val="25000"/>
              <a:defRPr/>
            </a:pPr>
            <a:r>
              <a:rPr lang="zh-CN" altLang="en-US" sz="2800" cap="all" dirty="0">
                <a:solidFill>
                  <a:srgbClr val="000000"/>
                </a:solidFill>
                <a:cs typeface="+mn-ea"/>
                <a:sym typeface="+mn-lt"/>
              </a:rPr>
              <a:t>请大家观察右侧图像的特点：</a:t>
            </a:r>
            <a:endParaRPr lang="zh-CN" altLang="en-US" sz="2800" cap="all" dirty="0">
              <a:solidFill>
                <a:srgbClr val="000000"/>
              </a:solidFill>
              <a:cs typeface="+mn-ea"/>
              <a:sym typeface="+mn-lt"/>
            </a:endParaRPr>
          </a:p>
        </p:txBody>
      </p:sp>
      <p:sp>
        <p:nvSpPr>
          <p:cNvPr id="21" name="平行四边形 20"/>
          <p:cNvSpPr/>
          <p:nvPr>
            <p:custDataLst>
              <p:tags r:id="rId1"/>
            </p:custDataLst>
          </p:nvPr>
        </p:nvSpPr>
        <p:spPr>
          <a:xfrm rot="16200000">
            <a:off x="4653405" y="3371996"/>
            <a:ext cx="2571954" cy="220498"/>
          </a:xfrm>
          <a:prstGeom prst="parallelogram">
            <a:avLst>
              <a:gd name="adj" fmla="val 119444"/>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2" name="平行四边形 21"/>
          <p:cNvSpPr/>
          <p:nvPr>
            <p:custDataLst>
              <p:tags r:id="rId2"/>
            </p:custDataLst>
          </p:nvPr>
        </p:nvSpPr>
        <p:spPr>
          <a:xfrm rot="16200000">
            <a:off x="5539801" y="2909203"/>
            <a:ext cx="1311379"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3" name="平行四边形 22"/>
          <p:cNvSpPr/>
          <p:nvPr>
            <p:custDataLst>
              <p:tags r:id="rId3"/>
            </p:custDataLst>
          </p:nvPr>
        </p:nvSpPr>
        <p:spPr>
          <a:xfrm rot="16200000">
            <a:off x="4442556" y="2512297"/>
            <a:ext cx="2571954"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7" name="01"/>
          <p:cNvSpPr>
            <a:spLocks noChangeAspect="1"/>
          </p:cNvSpPr>
          <p:nvPr>
            <p:custDataLst>
              <p:tags r:id="rId4"/>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575" y="352425"/>
            <a:ext cx="7098665"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a:ln>
                  <a:noFill/>
                </a:ln>
                <a:solidFill>
                  <a:schemeClr val="accent1"/>
                </a:solidFill>
                <a:effectLst/>
                <a:uLnTx/>
                <a:uFillTx/>
                <a:cs typeface="+mn-ea"/>
                <a:sym typeface="+mn-lt"/>
              </a:rPr>
              <a:t>三、拉格朗日中值定理及其</a:t>
            </a:r>
            <a:r>
              <a:rPr kumimoji="0" lang="zh-CN" altLang="en-US" sz="3200" b="1" i="0" u="none" strike="noStrike" kern="0" cap="none" spc="0" normalizeH="0" baseline="0" noProof="0" dirty="0">
                <a:ln>
                  <a:noFill/>
                </a:ln>
                <a:solidFill>
                  <a:schemeClr val="accent1"/>
                </a:solidFill>
                <a:effectLst/>
                <a:uLnTx/>
                <a:uFillTx/>
                <a:cs typeface="+mn-ea"/>
                <a:sym typeface="+mn-lt"/>
              </a:rPr>
              <a:t>几何意义</a:t>
            </a:r>
            <a:endParaRPr kumimoji="0" lang="zh-CN" altLang="en-US" sz="3200" b="1" i="0" u="none" strike="noStrike" kern="0" cap="none" spc="0" normalizeH="0" baseline="0" noProof="0" dirty="0">
              <a:ln>
                <a:noFill/>
              </a:ln>
              <a:solidFill>
                <a:schemeClr val="accent1"/>
              </a:solidFill>
              <a:effectLst/>
              <a:uLnTx/>
              <a:uFillTx/>
              <a:cs typeface="+mn-ea"/>
              <a:sym typeface="+mn-lt"/>
            </a:endParaRPr>
          </a:p>
        </p:txBody>
      </p:sp>
      <p:sp>
        <p:nvSpPr>
          <p:cNvPr id="18" name="矩形 17"/>
          <p:cNvSpPr/>
          <p:nvPr/>
        </p:nvSpPr>
        <p:spPr>
          <a:xfrm>
            <a:off x="875030" y="3695065"/>
            <a:ext cx="4316730" cy="645160"/>
          </a:xfrm>
          <a:prstGeom prst="rect">
            <a:avLst/>
          </a:prstGeom>
          <a:noFill/>
          <a:ln>
            <a:noFill/>
          </a:ln>
        </p:spPr>
        <p:txBody>
          <a:bodyPr wrap="none" rtlCol="0" anchor="t">
            <a:spAutoFit/>
            <a:scene3d>
              <a:camera prst="orthographicFront"/>
              <a:lightRig rig="soft" dir="t">
                <a:rot lat="0" lon="0" rev="15600000"/>
              </a:lightRig>
            </a:scene3d>
            <a:sp3d extrusionH="57150" prstMaterial="softEdge">
              <a:bevelT w="25400" h="38100"/>
            </a:sp3d>
          </a:bodyPr>
          <a:p>
            <a:pPr algn="ctr"/>
            <a:r>
              <a:rPr lang="zh-CN" altLang="en-US" sz="3600" b="1">
                <a:solidFill>
                  <a:srgbClr val="FF0000"/>
                </a:solidFill>
                <a:effectLst/>
              </a:rPr>
              <a:t>有平行于</a:t>
            </a:r>
            <a:r>
              <a:rPr lang="en-US" altLang="zh-CN" sz="3600" b="1">
                <a:solidFill>
                  <a:srgbClr val="FF0000"/>
                </a:solidFill>
                <a:effectLst/>
              </a:rPr>
              <a:t>AB</a:t>
            </a:r>
            <a:r>
              <a:rPr lang="zh-CN" altLang="en-US" sz="3600" b="1">
                <a:solidFill>
                  <a:srgbClr val="FF0000"/>
                </a:solidFill>
                <a:effectLst/>
              </a:rPr>
              <a:t>的切线！</a:t>
            </a:r>
            <a:endParaRPr lang="zh-CN" altLang="en-US" sz="3600" b="1">
              <a:solidFill>
                <a:srgbClr val="FF0000"/>
              </a:solidFill>
              <a:effectLst/>
            </a:endParaRPr>
          </a:p>
        </p:txBody>
      </p:sp>
      <mc:AlternateContent xmlns:mc="http://schemas.openxmlformats.org/markup-compatibility/2006">
        <mc:Choice xmlns:a14="http://schemas.microsoft.com/office/drawing/2010/main" Requires="a14">
          <p:sp>
            <p:nvSpPr>
              <p:cNvPr id="29" name="文本框 28"/>
              <p:cNvSpPr txBox="1"/>
              <p:nvPr/>
            </p:nvSpPr>
            <p:spPr>
              <a:xfrm>
                <a:off x="8572500" y="4960620"/>
                <a:ext cx="2621915" cy="368300"/>
              </a:xfrm>
              <a:prstGeom prst="rect">
                <a:avLst/>
              </a:prstGeom>
            </p:spPr>
            <p:txBody>
              <a:bodyPr wrap="square">
                <a:spAutoFit/>
                <a:extLst>
                  <a:ext uri="{4A0BC546-FE56-4ADE-93B0-CB8AF2F6F144}">
                    <wpsdc:textFrameExt xmlns:wpsdc="http://www.wps.cn/officeDocument/2022/drawingmlCustomData" type="text"/>
                  </a:ext>
                </a:extLst>
              </a:bodyPr>
              <a:p>
                <a:pPr algn="l"/>
                <a14:m>
                  <m:oMath xmlns:m="http://schemas.openxmlformats.org/officeDocument/2006/math">
                    <m:sSub>
                      <m:sSubPr>
                        <m:ctrlPr>
                          <a:rPr lang="en-US" altLang="zh-CN" sz="1800" i="1">
                            <a:latin typeface="Cambria Math" panose="02040503050406030204" charset="0"/>
                            <a:ea typeface="微软雅黑" panose="020B0503020204020204" charset="-122"/>
                            <a:cs typeface="Cambria Math" panose="02040503050406030204" charset="0"/>
                          </a:rPr>
                        </m:ctrlPr>
                      </m:sSubPr>
                      <m:e>
                        <m:r>
                          <a:rPr lang="en-US" altLang="zh-CN" sz="1800" i="1">
                            <a:latin typeface="Cambria Math" panose="02040503050406030204" charset="0"/>
                            <a:ea typeface="微软雅黑" panose="020B0503020204020204" charset="-122"/>
                            <a:cs typeface="Cambria Math" panose="02040503050406030204" charset="0"/>
                          </a:rPr>
                          <m:t>𝜉</m:t>
                        </m:r>
                      </m:e>
                      <m:sub>
                        <m:r>
                          <a:rPr lang="en-US" altLang="zh-CN" sz="1800" i="1">
                            <a:latin typeface="Cambria Math" panose="02040503050406030204" charset="0"/>
                            <a:ea typeface="微软雅黑" panose="020B0503020204020204" charset="-122"/>
                            <a:cs typeface="Cambria Math" panose="02040503050406030204" charset="0"/>
                          </a:rPr>
                          <m:t>1</m:t>
                        </m:r>
                      </m:sub>
                    </m:sSub>
                  </m:oMath>
                </a14:m>
                <a:r>
                  <a:rPr lang="en-US" altLang="zh-CN" sz="1800">
                    <a:latin typeface="Arial" panose="020B0604020202020204" pitchFamily="34" charset="0"/>
                    <a:ea typeface="微软雅黑" panose="020B0503020204020204" charset="-122"/>
                  </a:rPr>
                  <a:t>    </a:t>
                </a:r>
                <a14:m>
                  <m:oMath xmlns:m="http://schemas.openxmlformats.org/officeDocument/2006/math">
                    <m:sSub>
                      <m:sSubPr>
                        <m:ctrlPr>
                          <a:rPr lang="en-US" altLang="zh-CN" i="1">
                            <a:latin typeface="Cambria Math" panose="02040503050406030204" charset="0"/>
                            <a:ea typeface="微软雅黑" panose="020B0503020204020204" charset="-122"/>
                            <a:cs typeface="Cambria Math" panose="02040503050406030204" charset="0"/>
                          </a:rPr>
                        </m:ctrlPr>
                      </m:sSubPr>
                      <m:e>
                        <m:r>
                          <a:rPr lang="en-US" altLang="zh-CN" i="1">
                            <a:latin typeface="Cambria Math" panose="02040503050406030204" charset="0"/>
                            <a:ea typeface="微软雅黑" panose="020B0503020204020204" charset="-122"/>
                            <a:cs typeface="Cambria Math" panose="02040503050406030204" charset="0"/>
                          </a:rPr>
                          <m:t>𝜉</m:t>
                        </m:r>
                      </m:e>
                      <m:sub>
                        <m:r>
                          <a:rPr lang="en-US" altLang="zh-CN" i="1">
                            <a:latin typeface="Cambria Math" panose="02040503050406030204" charset="0"/>
                            <a:ea typeface="微软雅黑" panose="020B0503020204020204" charset="-122"/>
                            <a:cs typeface="Cambria Math" panose="02040503050406030204" charset="0"/>
                          </a:rPr>
                          <m:t>2</m:t>
                        </m:r>
                      </m:sub>
                    </m:sSub>
                  </m:oMath>
                </a14:m>
                <a:endParaRPr lang="en-US" altLang="zh-CN" sz="1800">
                  <a:latin typeface="Arial" panose="020B0604020202020204" pitchFamily="34" charset="0"/>
                  <a:ea typeface="微软雅黑" panose="020B0503020204020204" charset="-122"/>
                </a:endParaRPr>
              </a:p>
            </p:txBody>
          </p:sp>
        </mc:Choice>
        <mc:Fallback>
          <p:sp>
            <p:nvSpPr>
              <p:cNvPr id="29" name="文本框 28"/>
              <p:cNvSpPr txBox="1">
                <a:spLocks noRot="1" noChangeAspect="1" noMove="1" noResize="1" noEditPoints="1" noAdjustHandles="1" noChangeArrowheads="1" noChangeShapeType="1" noTextEdit="1"/>
              </p:cNvSpPr>
              <p:nvPr/>
            </p:nvSpPr>
            <p:spPr>
              <a:xfrm>
                <a:off x="8572500" y="4960620"/>
                <a:ext cx="2621915" cy="368300"/>
              </a:xfrm>
              <a:prstGeom prst="rect">
                <a:avLst/>
              </a:prstGeom>
              <a:blipFill rotWithShape="1">
                <a:blip r:embed="rId5"/>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0" name="矩形 29"/>
              <p:cNvSpPr/>
              <p:nvPr/>
            </p:nvSpPr>
            <p:spPr>
              <a:xfrm>
                <a:off x="875030" y="4705350"/>
                <a:ext cx="3876040" cy="653415"/>
              </a:xfrm>
              <a:prstGeom prst="rect">
                <a:avLst/>
              </a:prstGeom>
              <a:noFill/>
              <a:ln>
                <a:noFill/>
              </a:ln>
            </p:spPr>
            <p:txBody>
              <a:bodyPr wrap="none" rtlCol="0" anchor="t">
                <a:spAutoFit/>
                <a:scene3d>
                  <a:camera prst="orthographicFront"/>
                  <a:lightRig rig="soft" dir="t">
                    <a:rot lat="0" lon="0" rev="15600000"/>
                  </a:lightRig>
                </a:scene3d>
                <a:sp3d extrusionH="57150" prstMaterial="softEdge">
                  <a:bevelT w="25400" h="38100"/>
                </a:sp3d>
              </a:bodyPr>
              <a:p>
                <a:pPr algn="ctr"/>
                <a:r>
                  <a:rPr lang="zh-CN" altLang="en-US" sz="3600" b="1">
                    <a:solidFill>
                      <a:srgbClr val="FF0000"/>
                    </a:solidFill>
                    <a:effectLst/>
                  </a:rPr>
                  <a:t>即存在</a:t>
                </a:r>
                <a14:m>
                  <m:oMath xmlns:m="http://schemas.openxmlformats.org/officeDocument/2006/math">
                    <m:sSup>
                      <m:sSupPr>
                        <m:ctrlPr>
                          <a:rPr lang="en-US" altLang="zh-CN" sz="3600" b="1" i="1">
                            <a:solidFill>
                              <a:srgbClr val="FF0000"/>
                            </a:solidFill>
                            <a:effectLst/>
                            <a:latin typeface="Cambria Math" panose="02040503050406030204" charset="0"/>
                            <a:cs typeface="Cambria Math" panose="02040503050406030204" charset="0"/>
                          </a:rPr>
                        </m:ctrlPr>
                      </m:sSupPr>
                      <m:e>
                        <m:r>
                          <a:rPr lang="en-US" altLang="zh-CN" sz="3600" b="1" i="1">
                            <a:solidFill>
                              <a:srgbClr val="FF0000"/>
                            </a:solidFill>
                            <a:effectLst/>
                            <a:latin typeface="Cambria Math" panose="02040503050406030204" charset="0"/>
                            <a:cs typeface="Cambria Math" panose="02040503050406030204" charset="0"/>
                          </a:rPr>
                          <m:t>𝒇</m:t>
                        </m:r>
                      </m:e>
                      <m:sup>
                        <m:r>
                          <a:rPr lang="en-US" altLang="zh-CN" sz="3600" b="1" i="1">
                            <a:solidFill>
                              <a:srgbClr val="FF0000"/>
                            </a:solidFill>
                            <a:effectLst/>
                            <a:latin typeface="Cambria Math" panose="02040503050406030204" charset="0"/>
                            <a:cs typeface="Cambria Math" panose="02040503050406030204" charset="0"/>
                          </a:rPr>
                          <m:t>’</m:t>
                        </m:r>
                      </m:sup>
                    </m:sSup>
                    <m:r>
                      <a:rPr lang="en-US" altLang="zh-CN" sz="3600" b="1" i="1">
                        <a:solidFill>
                          <a:srgbClr val="FF0000"/>
                        </a:solidFill>
                        <a:effectLst/>
                        <a:latin typeface="Cambria Math" panose="02040503050406030204" charset="0"/>
                        <a:cs typeface="Cambria Math" panose="02040503050406030204" charset="0"/>
                      </a:rPr>
                      <m:t>(</m:t>
                    </m:r>
                    <m:r>
                      <a:rPr lang="en-US" altLang="zh-CN" sz="3600" b="1" i="1">
                        <a:solidFill>
                          <a:srgbClr val="FF0000"/>
                        </a:solidFill>
                        <a:effectLst/>
                        <a:latin typeface="Cambria Math" panose="02040503050406030204" charset="0"/>
                        <a:cs typeface="Cambria Math" panose="02040503050406030204" charset="0"/>
                      </a:rPr>
                      <m:t>𝝃</m:t>
                    </m:r>
                    <m:r>
                      <a:rPr lang="en-US" altLang="zh-CN" sz="3600" b="1" i="1">
                        <a:solidFill>
                          <a:srgbClr val="FF0000"/>
                        </a:solidFill>
                        <a:effectLst/>
                        <a:latin typeface="Cambria Math" panose="02040503050406030204" charset="0"/>
                        <a:cs typeface="Cambria Math" panose="02040503050406030204" charset="0"/>
                      </a:rPr>
                      <m:t>)=</m:t>
                    </m:r>
                    <m:sSub>
                      <m:sSubPr>
                        <m:ctrlPr>
                          <a:rPr lang="en-US" altLang="zh-CN" sz="3600" b="1" i="1">
                            <a:solidFill>
                              <a:srgbClr val="FF0000"/>
                            </a:solidFill>
                            <a:effectLst/>
                            <a:latin typeface="Cambria Math" panose="02040503050406030204" charset="0"/>
                            <a:cs typeface="Cambria Math" panose="02040503050406030204" charset="0"/>
                          </a:rPr>
                        </m:ctrlPr>
                      </m:sSubPr>
                      <m:e>
                        <m:r>
                          <a:rPr lang="en-US" altLang="zh-CN" sz="3600" b="1" i="1">
                            <a:solidFill>
                              <a:srgbClr val="FF0000"/>
                            </a:solidFill>
                            <a:effectLst/>
                            <a:latin typeface="Cambria Math" panose="02040503050406030204" charset="0"/>
                            <a:cs typeface="Cambria Math" panose="02040503050406030204" charset="0"/>
                          </a:rPr>
                          <m:t>𝒌</m:t>
                        </m:r>
                      </m:e>
                      <m:sub>
                        <m:r>
                          <a:rPr lang="en-US" altLang="zh-CN" sz="3600" b="1" i="1">
                            <a:solidFill>
                              <a:srgbClr val="FF0000"/>
                            </a:solidFill>
                            <a:effectLst/>
                            <a:latin typeface="Cambria Math" panose="02040503050406030204" charset="0"/>
                            <a:cs typeface="Cambria Math" panose="02040503050406030204" charset="0"/>
                          </a:rPr>
                          <m:t>𝑨𝑩</m:t>
                        </m:r>
                      </m:sub>
                    </m:sSub>
                  </m:oMath>
                </a14:m>
                <a:endParaRPr lang="zh-CN" altLang="en-US" sz="3600" b="1">
                  <a:solidFill>
                    <a:srgbClr val="FF0000"/>
                  </a:solidFill>
                  <a:effectLst/>
                </a:endParaRPr>
              </a:p>
            </p:txBody>
          </p:sp>
        </mc:Choice>
        <mc:Fallback>
          <p:sp>
            <p:nvSpPr>
              <p:cNvPr id="30" name="矩形 29"/>
              <p:cNvSpPr>
                <a:spLocks noRot="1" noChangeAspect="1" noMove="1" noResize="1" noEditPoints="1" noAdjustHandles="1" noChangeArrowheads="1" noChangeShapeType="1" noTextEdit="1"/>
              </p:cNvSpPr>
              <p:nvPr/>
            </p:nvSpPr>
            <p:spPr>
              <a:xfrm>
                <a:off x="875030" y="4705350"/>
                <a:ext cx="3876040" cy="653415"/>
              </a:xfrm>
              <a:prstGeom prst="rect">
                <a:avLst/>
              </a:prstGeom>
              <a:blipFill rotWithShape="1">
                <a:blip r:embed="rId6"/>
                <a:stretch>
                  <a:fillRect r="-3539"/>
                </a:stretch>
              </a:blipFill>
              <a:ln>
                <a:noFill/>
              </a:ln>
            </p:spPr>
            <p:txBody>
              <a:bodyPr/>
              <a:lstStyle/>
              <a:p>
                <a:r>
                  <a:rPr lang="zh-CN" altLang="en-US">
                    <a:noFill/>
                  </a:rPr>
                  <a:t> </a:t>
                </a:r>
              </a:p>
            </p:txBody>
          </p:sp>
        </mc:Fallback>
      </mc:AlternateContent>
      <p:grpSp>
        <p:nvGrpSpPr>
          <p:cNvPr id="13" name="组合 12"/>
          <p:cNvGrpSpPr/>
          <p:nvPr/>
        </p:nvGrpSpPr>
        <p:grpSpPr>
          <a:xfrm>
            <a:off x="6341110" y="1221105"/>
            <a:ext cx="5489575" cy="4521835"/>
            <a:chOff x="11261" y="2105"/>
            <a:chExt cx="7289" cy="5418"/>
          </a:xfrm>
        </p:grpSpPr>
        <p:cxnSp>
          <p:nvCxnSpPr>
            <p:cNvPr id="2" name="直接箭头连接符 1"/>
            <p:cNvCxnSpPr/>
            <p:nvPr/>
          </p:nvCxnSpPr>
          <p:spPr>
            <a:xfrm flipH="1" flipV="1">
              <a:off x="12462" y="2298"/>
              <a:ext cx="0" cy="5225"/>
            </a:xfrm>
            <a:prstGeom prst="straightConnector1">
              <a:avLst/>
            </a:prstGeom>
            <a:ln w="28575">
              <a:tailEnd type="arrow"/>
            </a:ln>
          </p:spPr>
          <p:style>
            <a:lnRef idx="2">
              <a:schemeClr val="accent1"/>
            </a:lnRef>
            <a:fillRef idx="0">
              <a:srgbClr val="FFFFFF"/>
            </a:fillRef>
            <a:effectRef idx="0">
              <a:srgbClr val="FFFFFF"/>
            </a:effectRef>
            <a:fontRef idx="minor">
              <a:schemeClr val="tx1"/>
            </a:fontRef>
          </p:style>
        </p:cxnSp>
        <p:cxnSp>
          <p:nvCxnSpPr>
            <p:cNvPr id="4" name="直接箭头连接符 3"/>
            <p:cNvCxnSpPr/>
            <p:nvPr/>
          </p:nvCxnSpPr>
          <p:spPr>
            <a:xfrm>
              <a:off x="11261" y="6577"/>
              <a:ext cx="6750" cy="0"/>
            </a:xfrm>
            <a:prstGeom prst="straightConnector1">
              <a:avLst/>
            </a:prstGeom>
            <a:ln w="28575">
              <a:tailEnd type="arrow"/>
            </a:ln>
          </p:spPr>
          <p:style>
            <a:lnRef idx="2">
              <a:schemeClr val="accent1"/>
            </a:lnRef>
            <a:fillRef idx="0">
              <a:srgbClr val="FFFFFF"/>
            </a:fillRef>
            <a:effectRef idx="0">
              <a:srgbClr val="FFFFFF"/>
            </a:effectRef>
            <a:fontRef idx="minor">
              <a:schemeClr val="tx1"/>
            </a:fontRef>
          </p:style>
        </p:cxnSp>
        <p:sp>
          <p:nvSpPr>
            <p:cNvPr id="5" name="任意多边形 4"/>
            <p:cNvSpPr/>
            <p:nvPr/>
          </p:nvSpPr>
          <p:spPr>
            <a:xfrm>
              <a:off x="13336" y="3658"/>
              <a:ext cx="3062" cy="2437"/>
            </a:xfrm>
            <a:custGeom>
              <a:avLst/>
              <a:gdLst>
                <a:gd name="connisteX0" fmla="*/ 0 w 1944370"/>
                <a:gd name="connsiteY0" fmla="*/ 1027844 h 1547337"/>
                <a:gd name="connisteX1" fmla="*/ 762000 w 1944370"/>
                <a:gd name="connsiteY1" fmla="*/ 1504094 h 1547337"/>
                <a:gd name="connisteX2" fmla="*/ 991870 w 1944370"/>
                <a:gd name="connsiteY2" fmla="*/ 27719 h 1547337"/>
                <a:gd name="connisteX3" fmla="*/ 1944370 w 1944370"/>
                <a:gd name="connsiteY3" fmla="*/ 662719 h 1547337"/>
              </a:gdLst>
              <a:ahLst/>
              <a:cxnLst>
                <a:cxn ang="0">
                  <a:pos x="connisteX0" y="connsiteY0"/>
                </a:cxn>
                <a:cxn ang="0">
                  <a:pos x="connisteX1" y="connsiteY1"/>
                </a:cxn>
                <a:cxn ang="0">
                  <a:pos x="connisteX2" y="connsiteY2"/>
                </a:cxn>
                <a:cxn ang="0">
                  <a:pos x="connisteX3" y="connsiteY3"/>
                </a:cxn>
              </a:cxnLst>
              <a:rect l="l" t="t" r="r" b="b"/>
              <a:pathLst>
                <a:path w="1944370" h="1547337">
                  <a:moveTo>
                    <a:pt x="0" y="1027844"/>
                  </a:moveTo>
                  <a:cubicBezTo>
                    <a:pt x="147955" y="1152304"/>
                    <a:pt x="563880" y="1704119"/>
                    <a:pt x="762000" y="1504094"/>
                  </a:cubicBezTo>
                  <a:cubicBezTo>
                    <a:pt x="960120" y="1304069"/>
                    <a:pt x="755650" y="195994"/>
                    <a:pt x="991870" y="27719"/>
                  </a:cubicBezTo>
                  <a:cubicBezTo>
                    <a:pt x="1228090" y="-140556"/>
                    <a:pt x="1758315" y="505874"/>
                    <a:pt x="1944370" y="662719"/>
                  </a:cubicBezTo>
                </a:path>
              </a:pathLst>
            </a:custGeom>
            <a:noFill/>
            <a:ln w="19050">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文本框 5"/>
            <p:cNvSpPr txBox="1"/>
            <p:nvPr/>
          </p:nvSpPr>
          <p:spPr>
            <a:xfrm>
              <a:off x="12998" y="5017"/>
              <a:ext cx="539" cy="441"/>
            </a:xfrm>
            <a:prstGeom prst="rect">
              <a:avLst/>
            </a:prstGeom>
            <a:noFill/>
          </p:spPr>
          <p:txBody>
            <a:bodyPr wrap="square" rtlCol="0">
              <a:spAutoFit/>
            </a:bodyPr>
            <a:p>
              <a:r>
                <a:rPr lang="en-US" altLang="zh-CN">
                  <a:latin typeface="Times New Roman" panose="02020603050405020304" charset="0"/>
                  <a:cs typeface="Times New Roman" panose="02020603050405020304" charset="0"/>
                </a:rPr>
                <a:t>A</a:t>
              </a:r>
              <a:endParaRPr lang="en-US" altLang="zh-CN">
                <a:latin typeface="Times New Roman" panose="02020603050405020304" charset="0"/>
                <a:cs typeface="Times New Roman" panose="02020603050405020304" charset="0"/>
              </a:endParaRPr>
            </a:p>
          </p:txBody>
        </p:sp>
        <p:sp>
          <p:nvSpPr>
            <p:cNvPr id="8" name="文本框 7"/>
            <p:cNvSpPr txBox="1"/>
            <p:nvPr/>
          </p:nvSpPr>
          <p:spPr>
            <a:xfrm>
              <a:off x="12007" y="2105"/>
              <a:ext cx="539" cy="441"/>
            </a:xfrm>
            <a:prstGeom prst="rect">
              <a:avLst/>
            </a:prstGeom>
            <a:noFill/>
          </p:spPr>
          <p:txBody>
            <a:bodyPr wrap="square" rtlCol="0">
              <a:spAutoFit/>
            </a:bodyPr>
            <a:p>
              <a:r>
                <a:rPr lang="en-US" altLang="zh-CN">
                  <a:latin typeface="Times New Roman" panose="02020603050405020304" charset="0"/>
                  <a:cs typeface="Times New Roman" panose="02020603050405020304" charset="0"/>
                </a:rPr>
                <a:t>y</a:t>
              </a:r>
              <a:endParaRPr lang="en-US" altLang="zh-CN">
                <a:latin typeface="Times New Roman" panose="02020603050405020304" charset="0"/>
                <a:cs typeface="Times New Roman" panose="02020603050405020304" charset="0"/>
              </a:endParaRPr>
            </a:p>
          </p:txBody>
        </p:sp>
        <p:sp>
          <p:nvSpPr>
            <p:cNvPr id="9" name="文本框 8"/>
            <p:cNvSpPr txBox="1"/>
            <p:nvPr/>
          </p:nvSpPr>
          <p:spPr>
            <a:xfrm>
              <a:off x="18011" y="6255"/>
              <a:ext cx="539" cy="441"/>
            </a:xfrm>
            <a:prstGeom prst="rect">
              <a:avLst/>
            </a:prstGeom>
            <a:noFill/>
          </p:spPr>
          <p:txBody>
            <a:bodyPr wrap="square" rtlCol="0">
              <a:spAutoFit/>
            </a:bodyPr>
            <a:p>
              <a:r>
                <a:rPr lang="en-US" altLang="zh-CN">
                  <a:latin typeface="Times New Roman" panose="02020603050405020304" charset="0"/>
                  <a:cs typeface="Times New Roman" panose="02020603050405020304" charset="0"/>
                </a:rPr>
                <a:t>x</a:t>
              </a:r>
              <a:endParaRPr lang="en-US" altLang="zh-CN">
                <a:latin typeface="Times New Roman" panose="02020603050405020304" charset="0"/>
                <a:cs typeface="Times New Roman" panose="02020603050405020304" charset="0"/>
              </a:endParaRPr>
            </a:p>
          </p:txBody>
        </p:sp>
        <p:sp>
          <p:nvSpPr>
            <p:cNvPr id="10" name="文本框 9"/>
            <p:cNvSpPr txBox="1"/>
            <p:nvPr/>
          </p:nvSpPr>
          <p:spPr>
            <a:xfrm>
              <a:off x="11923" y="6577"/>
              <a:ext cx="539" cy="441"/>
            </a:xfrm>
            <a:prstGeom prst="rect">
              <a:avLst/>
            </a:prstGeom>
            <a:noFill/>
          </p:spPr>
          <p:txBody>
            <a:bodyPr wrap="square" rtlCol="0">
              <a:spAutoFit/>
            </a:bodyPr>
            <a:p>
              <a:r>
                <a:rPr lang="en-US" altLang="zh-CN">
                  <a:latin typeface="Times New Roman" panose="02020603050405020304" charset="0"/>
                  <a:cs typeface="Times New Roman" panose="02020603050405020304" charset="0"/>
                </a:rPr>
                <a:t>O</a:t>
              </a:r>
              <a:endParaRPr lang="en-US" altLang="zh-CN">
                <a:latin typeface="Times New Roman" panose="02020603050405020304" charset="0"/>
                <a:cs typeface="Times New Roman" panose="02020603050405020304" charset="0"/>
              </a:endParaRPr>
            </a:p>
          </p:txBody>
        </p:sp>
        <p:sp>
          <p:nvSpPr>
            <p:cNvPr id="11" name="文本框 10"/>
            <p:cNvSpPr txBox="1"/>
            <p:nvPr/>
          </p:nvSpPr>
          <p:spPr>
            <a:xfrm>
              <a:off x="16306" y="4420"/>
              <a:ext cx="539" cy="441"/>
            </a:xfrm>
            <a:prstGeom prst="rect">
              <a:avLst/>
            </a:prstGeom>
            <a:noFill/>
          </p:spPr>
          <p:txBody>
            <a:bodyPr wrap="square" rtlCol="0">
              <a:spAutoFit/>
            </a:bodyPr>
            <a:p>
              <a:r>
                <a:rPr lang="en-US" altLang="zh-CN">
                  <a:latin typeface="Times New Roman" panose="02020603050405020304" charset="0"/>
                  <a:cs typeface="Times New Roman" panose="02020603050405020304" charset="0"/>
                </a:rPr>
                <a:t>B</a:t>
              </a:r>
              <a:endParaRPr lang="en-US" altLang="zh-CN">
                <a:latin typeface="Times New Roman" panose="02020603050405020304" charset="0"/>
                <a:cs typeface="Times New Roman" panose="02020603050405020304" charset="0"/>
              </a:endParaRPr>
            </a:p>
          </p:txBody>
        </p:sp>
        <p:cxnSp>
          <p:nvCxnSpPr>
            <p:cNvPr id="12" name="直接连接符 11"/>
            <p:cNvCxnSpPr>
              <a:stCxn id="5" idx="0"/>
            </p:cNvCxnSpPr>
            <p:nvPr/>
          </p:nvCxnSpPr>
          <p:spPr>
            <a:xfrm flipV="1">
              <a:off x="13336" y="4702"/>
              <a:ext cx="3037" cy="575"/>
            </a:xfrm>
            <a:prstGeom prst="line">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cxnSp>
      </p:grpSp>
      <p:cxnSp>
        <p:nvCxnSpPr>
          <p:cNvPr id="16" name="直接连接符 15"/>
          <p:cNvCxnSpPr/>
          <p:nvPr/>
        </p:nvCxnSpPr>
        <p:spPr>
          <a:xfrm flipV="1">
            <a:off x="8030858" y="4208968"/>
            <a:ext cx="2287260" cy="479892"/>
          </a:xfrm>
          <a:prstGeom prst="line">
            <a:avLst/>
          </a:prstGeom>
          <a:ln>
            <a:solidFill>
              <a:schemeClr val="bg2">
                <a:lumMod val="50000"/>
              </a:schemeClr>
            </a:solidFill>
          </a:ln>
        </p:spPr>
        <p:style>
          <a:lnRef idx="3">
            <a:schemeClr val="accent1"/>
          </a:lnRef>
          <a:fillRef idx="0">
            <a:srgbClr val="FFFFFF"/>
          </a:fillRef>
          <a:effectRef idx="0">
            <a:srgbClr val="FFFFFF"/>
          </a:effectRef>
          <a:fontRef idx="minor">
            <a:schemeClr val="tx1"/>
          </a:fontRef>
        </p:style>
      </p:cxnSp>
      <p:cxnSp>
        <p:nvCxnSpPr>
          <p:cNvPr id="17" name="直接连接符 16"/>
          <p:cNvCxnSpPr/>
          <p:nvPr/>
        </p:nvCxnSpPr>
        <p:spPr>
          <a:xfrm flipV="1">
            <a:off x="8030858" y="2288728"/>
            <a:ext cx="2287260" cy="479892"/>
          </a:xfrm>
          <a:prstGeom prst="line">
            <a:avLst/>
          </a:prstGeom>
          <a:ln>
            <a:solidFill>
              <a:schemeClr val="bg2">
                <a:lumMod val="50000"/>
              </a:schemeClr>
            </a:solidFill>
          </a:ln>
        </p:spPr>
        <p:style>
          <a:lnRef idx="3">
            <a:schemeClr val="accent1"/>
          </a:lnRef>
          <a:fillRef idx="0">
            <a:srgbClr val="FFFFFF"/>
          </a:fillRef>
          <a:effectRef idx="0">
            <a:srgbClr val="FFFFFF"/>
          </a:effectRef>
          <a:fontRef idx="minor">
            <a:schemeClr val="tx1"/>
          </a:fontRef>
        </p:style>
      </p:cxnSp>
      <p:cxnSp>
        <p:nvCxnSpPr>
          <p:cNvPr id="20" name="直接连接符 19"/>
          <p:cNvCxnSpPr/>
          <p:nvPr/>
        </p:nvCxnSpPr>
        <p:spPr>
          <a:xfrm>
            <a:off x="8744585" y="4533900"/>
            <a:ext cx="0" cy="428625"/>
          </a:xfrm>
          <a:prstGeom prst="line">
            <a:avLst/>
          </a:prstGeom>
          <a:ln w="6350" cap="flat" cmpd="sng" algn="ctr">
            <a:solidFill>
              <a:srgbClr val="C00000"/>
            </a:solidFill>
            <a:prstDash val="dash"/>
            <a:miter lim="800000"/>
          </a:ln>
        </p:spPr>
        <p:style>
          <a:lnRef idx="0">
            <a:schemeClr val="accent1"/>
          </a:lnRef>
          <a:fillRef idx="0">
            <a:srgbClr val="FFFFFF"/>
          </a:fillRef>
          <a:effectRef idx="0">
            <a:srgbClr val="FFFFFF"/>
          </a:effectRef>
          <a:fontRef idx="minor">
            <a:schemeClr val="tx1"/>
          </a:fontRef>
        </p:style>
      </p:cxnSp>
      <p:cxnSp>
        <p:nvCxnSpPr>
          <p:cNvPr id="24" name="直接连接符 23"/>
          <p:cNvCxnSpPr/>
          <p:nvPr/>
        </p:nvCxnSpPr>
        <p:spPr>
          <a:xfrm>
            <a:off x="9192260" y="2517140"/>
            <a:ext cx="0" cy="2484000"/>
          </a:xfrm>
          <a:prstGeom prst="line">
            <a:avLst/>
          </a:prstGeom>
          <a:ln w="6350" cap="flat" cmpd="sng" algn="ctr">
            <a:solidFill>
              <a:srgbClr val="C00000"/>
            </a:solidFill>
            <a:prstDash val="dash"/>
            <a:miter lim="800000"/>
          </a:ln>
        </p:spPr>
        <p:style>
          <a:lnRef idx="0">
            <a:schemeClr val="accent1"/>
          </a:lnRef>
          <a:fillRef idx="0">
            <a:srgbClr val="FFFFFF"/>
          </a:fillRef>
          <a:effectRef idx="0">
            <a:srgbClr val="FFFFFF"/>
          </a:effectRef>
          <a:fontRef idx="minor">
            <a:schemeClr val="tx1"/>
          </a:fontRef>
        </p:style>
      </p:cxn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down)">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0" presetClass="path" presetSubtype="0" accel="50000" decel="50000" fill="hold" nodeType="clickEffect">
                                  <p:stCondLst>
                                    <p:cond delay="0"/>
                                  </p:stCondLst>
                                  <p:childTnLst>
                                    <p:animMotion origin="layout" path="M -0.000677083 0.151574 L 0 0 " pathEditMode="relative" ptsTypes="">
                                      <p:cBhvr>
                                        <p:cTn id="21" dur="2000" fill="hold"/>
                                        <p:tgtEl>
                                          <p:spTgt spid="17"/>
                                        </p:tgtEl>
                                        <p:attrNameLst>
                                          <p:attrName>ppt_x</p:attrName>
                                          <p:attrName>ppt_y</p:attrName>
                                        </p:attrNameLst>
                                      </p:cBhvr>
                                    </p:animMotion>
                                  </p:childTnLst>
                                </p:cTn>
                              </p:par>
                            </p:childTnLst>
                          </p:cTn>
                        </p:par>
                      </p:childTnLst>
                    </p:cTn>
                  </p:par>
                  <p:par>
                    <p:cTn id="22" fill="hold">
                      <p:stCondLst>
                        <p:cond delay="indefinite"/>
                      </p:stCondLst>
                      <p:childTnLst>
                        <p:par>
                          <p:cTn id="23" fill="hold">
                            <p:stCondLst>
                              <p:cond delay="0"/>
                            </p:stCondLst>
                            <p:childTnLst>
                              <p:par>
                                <p:cTn id="24" presetID="0" presetClass="path" presetSubtype="0" accel="50000" decel="50000" fill="hold" nodeType="clickEffect">
                                  <p:stCondLst>
                                    <p:cond delay="0"/>
                                  </p:stCondLst>
                                  <p:childTnLst>
                                    <p:animMotion origin="layout" path="M -0.0110417 -0.122685 L 0 0 " pathEditMode="relative" ptsTypes="">
                                      <p:cBhvr>
                                        <p:cTn id="25" dur="2000" fill="hold"/>
                                        <p:tgtEl>
                                          <p:spTgt spid="16"/>
                                        </p:tgtEl>
                                        <p:attrNameLst>
                                          <p:attrName>ppt_x</p:attrName>
                                          <p:attrName>ppt_y</p:attrName>
                                        </p:attrNameLst>
                                      </p:cBhvr>
                                    </p:animMotion>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down)">
                                      <p:cBhvr>
                                        <p:cTn id="30" dur="500"/>
                                        <p:tgtEl>
                                          <p:spTgt spid="3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down)">
                                      <p:cBhvr>
                                        <p:cTn id="35" dur="500"/>
                                        <p:tgtEl>
                                          <p:spTgt spid="29"/>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down)">
                                      <p:cBhvr>
                                        <p:cTn id="4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P spid="18" grpId="0"/>
      <p:bldP spid="29" grpId="0"/>
      <p:bldP spid="30" grpId="0"/>
      <p:bldP spid="14"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490220" y="1217930"/>
            <a:ext cx="11200130" cy="520192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575" y="352425"/>
            <a:ext cx="5500370"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accent1"/>
                </a:solidFill>
                <a:effectLst/>
                <a:uLnTx/>
                <a:uFillTx/>
                <a:cs typeface="+mn-ea"/>
                <a:sym typeface="+mn-lt"/>
              </a:rPr>
              <a:t>(</a:t>
            </a:r>
            <a:r>
              <a:rPr kumimoji="0" lang="zh-CN" altLang="en-US" sz="3200" b="1" i="0" u="none" strike="noStrike" kern="0" cap="none" spc="0" normalizeH="0" baseline="0" noProof="0" dirty="0">
                <a:ln>
                  <a:noFill/>
                </a:ln>
                <a:solidFill>
                  <a:schemeClr val="accent1"/>
                </a:solidFill>
                <a:effectLst/>
                <a:uLnTx/>
                <a:uFillTx/>
                <a:cs typeface="+mn-ea"/>
                <a:sym typeface="+mn-lt"/>
              </a:rPr>
              <a:t>一</a:t>
            </a:r>
            <a:r>
              <a:rPr kumimoji="0" lang="en-US" altLang="zh-CN" sz="3200" b="1" i="0" u="none" strike="noStrike" kern="0" cap="none" spc="0" normalizeH="0" baseline="0" noProof="0" dirty="0">
                <a:ln>
                  <a:noFill/>
                </a:ln>
                <a:solidFill>
                  <a:schemeClr val="accent1"/>
                </a:solidFill>
                <a:effectLst/>
                <a:uLnTx/>
                <a:uFillTx/>
                <a:cs typeface="+mn-ea"/>
                <a:sym typeface="+mn-lt"/>
              </a:rPr>
              <a:t>)</a:t>
            </a:r>
            <a:r>
              <a:rPr kumimoji="0" lang="zh-CN" altLang="en-US" sz="3200" b="1" i="0" u="none" strike="noStrike" kern="0" cap="none" spc="0" normalizeH="0" baseline="0" noProof="0" dirty="0">
                <a:ln>
                  <a:noFill/>
                </a:ln>
                <a:solidFill>
                  <a:schemeClr val="accent1"/>
                </a:solidFill>
                <a:effectLst/>
                <a:uLnTx/>
                <a:uFillTx/>
                <a:cs typeface="+mn-ea"/>
                <a:sym typeface="+mn-lt"/>
              </a:rPr>
              <a:t>拉格朗日中值定理</a:t>
            </a:r>
            <a:endParaRPr kumimoji="0" lang="zh-CN" altLang="en-US" sz="3200" b="1" i="0" u="none" strike="noStrike" kern="0" cap="none" spc="0" normalizeH="0" baseline="0" noProof="0" dirty="0">
              <a:ln>
                <a:noFill/>
              </a:ln>
              <a:solidFill>
                <a:schemeClr val="accent1"/>
              </a:solidFill>
              <a:effectLst/>
              <a:uLnTx/>
              <a:uFillTx/>
              <a:cs typeface="+mn-ea"/>
              <a:sym typeface="+mn-lt"/>
            </a:endParaRPr>
          </a:p>
        </p:txBody>
      </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481330" y="1132205"/>
            <a:ext cx="3983990" cy="802005"/>
          </a:xfrm>
          <a:prstGeom prst="rect">
            <a:avLst/>
          </a:prstGeom>
        </p:spPr>
      </p:pic>
      <p:pic>
        <p:nvPicPr>
          <p:cNvPr id="3" name="图片 2"/>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1670050" y="1990725"/>
            <a:ext cx="3877945" cy="1780540"/>
          </a:xfrm>
          <a:prstGeom prst="rect">
            <a:avLst/>
          </a:prstGeom>
        </p:spPr>
      </p:pic>
      <p:pic>
        <p:nvPicPr>
          <p:cNvPr id="6" name="图片 5"/>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607695" y="3429000"/>
            <a:ext cx="5181600" cy="1099820"/>
          </a:xfrm>
          <a:prstGeom prst="rect">
            <a:avLst/>
          </a:prstGeom>
        </p:spPr>
      </p:pic>
      <p:pic>
        <p:nvPicPr>
          <p:cNvPr id="7" name="图片 6"/>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a:off x="2620010" y="4183380"/>
            <a:ext cx="6472555" cy="1205230"/>
          </a:xfrm>
          <a:prstGeom prst="rect">
            <a:avLst/>
          </a:prstGeom>
        </p:spPr>
      </p:pic>
      <p:sp>
        <p:nvSpPr>
          <p:cNvPr id="8" name="线形标注 1 7"/>
          <p:cNvSpPr/>
          <p:nvPr/>
        </p:nvSpPr>
        <p:spPr>
          <a:xfrm>
            <a:off x="1322705" y="5858510"/>
            <a:ext cx="3236595" cy="624205"/>
          </a:xfrm>
          <a:prstGeom prst="borderCallout1">
            <a:avLst>
              <a:gd name="adj1" fmla="val 3051"/>
              <a:gd name="adj2" fmla="val 49362"/>
              <a:gd name="adj3" fmla="val -107629"/>
              <a:gd name="adj4" fmla="val 90916"/>
            </a:avLst>
          </a:prstGeom>
          <a:noFill/>
          <a:ln w="28575">
            <a:solidFill>
              <a:srgbClr val="FF0000"/>
            </a:solidFill>
            <a:headEnd type="arrow" w="med" len="med"/>
            <a:tailEnd type="none"/>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文本框 8"/>
          <p:cNvSpPr txBox="1"/>
          <p:nvPr/>
        </p:nvSpPr>
        <p:spPr>
          <a:xfrm>
            <a:off x="1344930" y="5945505"/>
            <a:ext cx="3142615" cy="521970"/>
          </a:xfrm>
          <a:prstGeom prst="rect">
            <a:avLst/>
          </a:prstGeom>
          <a:noFill/>
        </p:spPr>
        <p:txBody>
          <a:bodyPr wrap="square" rtlCol="0">
            <a:spAutoFit/>
          </a:bodyPr>
          <a:p>
            <a:r>
              <a:rPr lang="zh-CN" altLang="en-US" sz="2800" b="1">
                <a:solidFill>
                  <a:srgbClr val="FF0000"/>
                </a:solidFill>
              </a:rPr>
              <a:t>拉格朗日中值公式</a:t>
            </a:r>
            <a:endParaRPr lang="zh-CN" altLang="en-US" sz="2800" b="1">
              <a:solidFill>
                <a:srgbClr val="FF0000"/>
              </a:solidFill>
            </a:endParaRPr>
          </a:p>
        </p:txBody>
      </p:sp>
      <p:sp>
        <p:nvSpPr>
          <p:cNvPr id="10" name="圆角矩形 9"/>
          <p:cNvSpPr/>
          <p:nvPr/>
        </p:nvSpPr>
        <p:spPr>
          <a:xfrm>
            <a:off x="2526665" y="4303395"/>
            <a:ext cx="6566535" cy="889000"/>
          </a:xfrm>
          <a:prstGeom prst="round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down)">
                                      <p:cBhvr>
                                        <p:cTn id="35" dur="500"/>
                                        <p:tgtEl>
                                          <p:spTgt spid="8"/>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down)">
                                      <p:cBhvr>
                                        <p:cTn id="3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8" grpId="0" animBg="1"/>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480870" y="278316"/>
            <a:ext cx="5176119" cy="1014730"/>
          </a:xfrm>
          <a:prstGeom prst="rect">
            <a:avLst/>
          </a:prstGeom>
          <a:noFill/>
        </p:spPr>
        <p:txBody>
          <a:bodyPr wrap="square">
            <a:spAutoFit/>
          </a:bodyPr>
          <a:lstStyle/>
          <a:p>
            <a:pPr algn="ctr"/>
            <a:r>
              <a:rPr lang="zh-CN" altLang="en-US" sz="6000" dirty="0">
                <a:solidFill>
                  <a:schemeClr val="accent1"/>
                </a:solidFill>
                <a:cs typeface="+mn-ea"/>
                <a:sym typeface="+mn-lt"/>
              </a:rPr>
              <a:t>目  录</a:t>
            </a:r>
            <a:endParaRPr lang="zh-CN" altLang="en-US" sz="6000" dirty="0">
              <a:solidFill>
                <a:schemeClr val="accent1"/>
              </a:solidFill>
              <a:cs typeface="+mn-ea"/>
              <a:sym typeface="+mn-lt"/>
            </a:endParaRPr>
          </a:p>
        </p:txBody>
      </p:sp>
      <p:grpSp>
        <p:nvGrpSpPr>
          <p:cNvPr id="5" name="Shape;222;p28"/>
          <p:cNvGrpSpPr/>
          <p:nvPr/>
        </p:nvGrpSpPr>
        <p:grpSpPr>
          <a:xfrm rot="16200000">
            <a:off x="11454133" y="6091218"/>
            <a:ext cx="83474" cy="584215"/>
            <a:chOff x="687750" y="1096650"/>
            <a:chExt cx="64500" cy="451421"/>
          </a:xfrm>
          <a:solidFill>
            <a:srgbClr val="002FA7"/>
          </a:solidFill>
        </p:grpSpPr>
        <p:sp>
          <p:nvSpPr>
            <p:cNvPr id="6" name="Shape;223;p28"/>
            <p:cNvSpPr/>
            <p:nvPr>
              <p:custDataLst>
                <p:tags r:id="rId1"/>
              </p:custDataLst>
            </p:nvPr>
          </p:nvSpPr>
          <p:spPr>
            <a:xfrm>
              <a:off x="687750" y="148357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7" name="Shape;224;p28"/>
            <p:cNvSpPr/>
            <p:nvPr>
              <p:custDataLst>
                <p:tags r:id="rId2"/>
              </p:custDataLst>
            </p:nvPr>
          </p:nvSpPr>
          <p:spPr>
            <a:xfrm>
              <a:off x="687750" y="129011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8" name="hape;225;p28"/>
            <p:cNvSpPr/>
            <p:nvPr>
              <p:custDataLst>
                <p:tags r:id="rId3"/>
              </p:custDataLst>
            </p:nvPr>
          </p:nvSpPr>
          <p:spPr>
            <a:xfrm>
              <a:off x="687750" y="1096650"/>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grpSp>
        <p:nvGrpSpPr>
          <p:cNvPr id="9" name="Shape;222;p28"/>
          <p:cNvGrpSpPr/>
          <p:nvPr/>
        </p:nvGrpSpPr>
        <p:grpSpPr>
          <a:xfrm rot="5400000">
            <a:off x="748416" y="87346"/>
            <a:ext cx="83474" cy="584215"/>
            <a:chOff x="687750" y="1096650"/>
            <a:chExt cx="64500" cy="451421"/>
          </a:xfrm>
          <a:solidFill>
            <a:schemeClr val="accent6">
              <a:lumMod val="60000"/>
              <a:lumOff val="40000"/>
            </a:schemeClr>
          </a:solidFill>
        </p:grpSpPr>
        <p:sp>
          <p:nvSpPr>
            <p:cNvPr id="10" name="Shape;223;p28"/>
            <p:cNvSpPr/>
            <p:nvPr>
              <p:custDataLst>
                <p:tags r:id="rId4"/>
              </p:custDataLst>
            </p:nvPr>
          </p:nvSpPr>
          <p:spPr>
            <a:xfrm>
              <a:off x="687750" y="148357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1" name="Shape;224;p28"/>
            <p:cNvSpPr/>
            <p:nvPr>
              <p:custDataLst>
                <p:tags r:id="rId5"/>
              </p:custDataLst>
            </p:nvPr>
          </p:nvSpPr>
          <p:spPr>
            <a:xfrm>
              <a:off x="687750" y="129011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2" name="Shape;225;p28"/>
            <p:cNvSpPr/>
            <p:nvPr>
              <p:custDataLst>
                <p:tags r:id="rId6"/>
              </p:custDataLst>
            </p:nvPr>
          </p:nvSpPr>
          <p:spPr>
            <a:xfrm>
              <a:off x="687750" y="1096650"/>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sp>
        <p:nvSpPr>
          <p:cNvPr id="13" name="îṥḷiḋe"/>
          <p:cNvSpPr/>
          <p:nvPr>
            <p:custDataLst>
              <p:tags r:id="rId7"/>
            </p:custDataLst>
          </p:nvPr>
        </p:nvSpPr>
        <p:spPr>
          <a:xfrm>
            <a:off x="956894" y="1547662"/>
            <a:ext cx="1094172" cy="1094172"/>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algn="ctr" defTabSz="913765"/>
            <a:r>
              <a:rPr lang="en-US" altLang="zh-CN" sz="2800" b="1" kern="0" dirty="0">
                <a:solidFill>
                  <a:schemeClr val="lt1"/>
                </a:solidFill>
                <a:cs typeface="+mn-ea"/>
                <a:sym typeface="+mn-lt"/>
              </a:rPr>
              <a:t>O1</a:t>
            </a:r>
            <a:endParaRPr lang="en-US" altLang="zh-CN" sz="2800" b="1" kern="0" dirty="0">
              <a:solidFill>
                <a:schemeClr val="lt1"/>
              </a:solidFill>
              <a:cs typeface="+mn-ea"/>
              <a:sym typeface="+mn-lt"/>
            </a:endParaRPr>
          </a:p>
        </p:txBody>
      </p:sp>
      <p:sp>
        <p:nvSpPr>
          <p:cNvPr id="14" name="íSľïḑe"/>
          <p:cNvSpPr txBox="1"/>
          <p:nvPr>
            <p:custDataLst>
              <p:tags r:id="rId8"/>
            </p:custDataLst>
          </p:nvPr>
        </p:nvSpPr>
        <p:spPr>
          <a:xfrm>
            <a:off x="2290445" y="1783080"/>
            <a:ext cx="5005705"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a:ln>
                  <a:noFill/>
                </a:ln>
                <a:solidFill>
                  <a:schemeClr val="accent6">
                    <a:lumMod val="75000"/>
                  </a:schemeClr>
                </a:solidFill>
                <a:effectLst/>
                <a:uLnTx/>
                <a:uFillTx/>
                <a:cs typeface="+mn-ea"/>
                <a:sym typeface="+mn-lt"/>
              </a:rPr>
              <a:t>第一节</a:t>
            </a:r>
            <a:r>
              <a:rPr kumimoji="0" lang="en-US" altLang="zh-CN" sz="3200" b="1" i="0" u="none" strike="noStrike" kern="0" cap="none" spc="0" normalizeH="0" baseline="0" noProof="0" dirty="0">
                <a:ln>
                  <a:noFill/>
                </a:ln>
                <a:solidFill>
                  <a:schemeClr val="accent6">
                    <a:lumMod val="75000"/>
                  </a:schemeClr>
                </a:solidFill>
                <a:effectLst/>
                <a:uLnTx/>
                <a:uFillTx/>
                <a:cs typeface="+mn-ea"/>
                <a:sym typeface="+mn-lt"/>
              </a:rPr>
              <a:t> </a:t>
            </a:r>
            <a:r>
              <a:rPr kumimoji="0" lang="zh-CN" altLang="en-US" sz="3200" b="1" i="0" u="none" strike="noStrike" kern="0" cap="none" spc="0" normalizeH="0" baseline="0" noProof="0" dirty="0">
                <a:ln>
                  <a:noFill/>
                </a:ln>
                <a:solidFill>
                  <a:schemeClr val="accent6">
                    <a:lumMod val="75000"/>
                  </a:schemeClr>
                </a:solidFill>
                <a:effectLst/>
                <a:uLnTx/>
                <a:uFillTx/>
                <a:cs typeface="+mn-ea"/>
                <a:sym typeface="+mn-lt"/>
              </a:rPr>
              <a:t>微分中值定理</a:t>
            </a:r>
            <a:endParaRPr kumimoji="0" lang="zh-CN" altLang="en-US" sz="3200" b="1" i="0" u="none" strike="noStrike" kern="0" cap="none" spc="0" normalizeH="0" baseline="0" noProof="0" dirty="0">
              <a:ln>
                <a:noFill/>
              </a:ln>
              <a:solidFill>
                <a:schemeClr val="accent6">
                  <a:lumMod val="75000"/>
                </a:schemeClr>
              </a:solidFill>
              <a:effectLst/>
              <a:uLnTx/>
              <a:uFillTx/>
              <a:cs typeface="+mn-ea"/>
              <a:sym typeface="+mn-lt"/>
            </a:endParaRPr>
          </a:p>
        </p:txBody>
      </p:sp>
      <p:sp>
        <p:nvSpPr>
          <p:cNvPr id="17" name="îṡlîḓè"/>
          <p:cNvSpPr/>
          <p:nvPr>
            <p:custDataLst>
              <p:tags r:id="rId9"/>
            </p:custDataLst>
          </p:nvPr>
        </p:nvSpPr>
        <p:spPr>
          <a:xfrm>
            <a:off x="956894" y="2879959"/>
            <a:ext cx="1094172" cy="1094105"/>
          </a:xfrm>
          <a:prstGeom prst="ellipse">
            <a:avLst/>
          </a:prstGeom>
          <a:solidFill>
            <a:schemeClr val="accent6">
              <a:lumMod val="60000"/>
              <a:lumOff val="40000"/>
            </a:schemeClr>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O2</a:t>
            </a:r>
            <a:endParaRPr kumimoji="0" lang="en-US" altLang="zh-CN" sz="2800" b="1" i="0" u="none" strike="noStrike" kern="0" cap="none" spc="0" normalizeH="0" baseline="0" noProof="0" dirty="0">
              <a:ln>
                <a:noFill/>
              </a:ln>
              <a:solidFill>
                <a:schemeClr val="lt1"/>
              </a:solidFill>
              <a:effectLst/>
              <a:uLnTx/>
              <a:uFillTx/>
              <a:cs typeface="+mn-ea"/>
              <a:sym typeface="+mn-lt"/>
            </a:endParaRPr>
          </a:p>
        </p:txBody>
      </p:sp>
      <p:sp>
        <p:nvSpPr>
          <p:cNvPr id="18" name="iS1iḓè"/>
          <p:cNvSpPr txBox="1"/>
          <p:nvPr>
            <p:custDataLst>
              <p:tags r:id="rId10"/>
            </p:custDataLst>
          </p:nvPr>
        </p:nvSpPr>
        <p:spPr>
          <a:xfrm>
            <a:off x="2290445" y="3115310"/>
            <a:ext cx="4204970"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3200" kern="0" noProof="0" dirty="0">
                <a:ln>
                  <a:noFill/>
                </a:ln>
                <a:solidFill>
                  <a:schemeClr val="accent6">
                    <a:lumMod val="75000"/>
                  </a:schemeClr>
                </a:solidFill>
                <a:effectLst/>
                <a:uLnTx/>
                <a:uFillTx/>
                <a:cs typeface="+mn-ea"/>
                <a:sym typeface="+mn-lt"/>
              </a:rPr>
              <a:t>第二节</a:t>
            </a:r>
            <a:r>
              <a:rPr lang="en-US" altLang="zh-CN" sz="3200" kern="0" noProof="0" dirty="0">
                <a:ln>
                  <a:noFill/>
                </a:ln>
                <a:solidFill>
                  <a:schemeClr val="accent6">
                    <a:lumMod val="75000"/>
                  </a:schemeClr>
                </a:solidFill>
                <a:effectLst/>
                <a:uLnTx/>
                <a:uFillTx/>
                <a:cs typeface="+mn-ea"/>
                <a:sym typeface="+mn-lt"/>
              </a:rPr>
              <a:t> </a:t>
            </a:r>
            <a:r>
              <a:rPr lang="zh-CN" altLang="en-US" sz="3200" kern="0" noProof="0" dirty="0">
                <a:ln>
                  <a:noFill/>
                </a:ln>
                <a:solidFill>
                  <a:schemeClr val="accent6">
                    <a:lumMod val="75000"/>
                  </a:schemeClr>
                </a:solidFill>
                <a:effectLst/>
                <a:uLnTx/>
                <a:uFillTx/>
                <a:cs typeface="+mn-ea"/>
                <a:sym typeface="+mn-lt"/>
              </a:rPr>
              <a:t>洛必达法则</a:t>
            </a:r>
            <a:endParaRPr lang="zh-CN" altLang="en-US" sz="3200" kern="0" noProof="0" dirty="0">
              <a:ln>
                <a:noFill/>
              </a:ln>
              <a:solidFill>
                <a:schemeClr val="accent6">
                  <a:lumMod val="75000"/>
                </a:schemeClr>
              </a:solidFill>
              <a:effectLst/>
              <a:uLnTx/>
              <a:uFillTx/>
              <a:cs typeface="+mn-ea"/>
              <a:sym typeface="+mn-lt"/>
            </a:endParaRPr>
          </a:p>
        </p:txBody>
      </p:sp>
      <p:sp>
        <p:nvSpPr>
          <p:cNvPr id="21" name="iś1îḋe"/>
          <p:cNvSpPr/>
          <p:nvPr>
            <p:custDataLst>
              <p:tags r:id="rId11"/>
            </p:custDataLst>
          </p:nvPr>
        </p:nvSpPr>
        <p:spPr>
          <a:xfrm>
            <a:off x="956894" y="4212189"/>
            <a:ext cx="1094172" cy="1094105"/>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O3</a:t>
            </a:r>
            <a:endParaRPr kumimoji="0" lang="en-US" altLang="zh-CN" sz="2800" b="1" i="0" u="none" strike="noStrike" kern="0" cap="none" spc="0" normalizeH="0" baseline="0" noProof="0" dirty="0">
              <a:ln>
                <a:noFill/>
              </a:ln>
              <a:solidFill>
                <a:schemeClr val="lt1"/>
              </a:solidFill>
              <a:effectLst/>
              <a:uLnTx/>
              <a:uFillTx/>
              <a:cs typeface="+mn-ea"/>
              <a:sym typeface="+mn-lt"/>
            </a:endParaRPr>
          </a:p>
        </p:txBody>
      </p:sp>
      <p:sp>
        <p:nvSpPr>
          <p:cNvPr id="22" name="îṧḻiḍê"/>
          <p:cNvSpPr txBox="1"/>
          <p:nvPr>
            <p:custDataLst>
              <p:tags r:id="rId12"/>
            </p:custDataLst>
          </p:nvPr>
        </p:nvSpPr>
        <p:spPr>
          <a:xfrm>
            <a:off x="2290445" y="4447540"/>
            <a:ext cx="6838315"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a:ln>
                  <a:noFill/>
                </a:ln>
                <a:solidFill>
                  <a:schemeClr val="accent6">
                    <a:lumMod val="75000"/>
                  </a:schemeClr>
                </a:solidFill>
                <a:effectLst/>
                <a:uLnTx/>
                <a:uFillTx/>
                <a:cs typeface="+mn-ea"/>
                <a:sym typeface="+mn-lt"/>
              </a:rPr>
              <a:t>第三节</a:t>
            </a:r>
            <a:r>
              <a:rPr kumimoji="0" lang="en-US" altLang="zh-CN" sz="3200" b="1" i="0" u="none" strike="noStrike" kern="0" cap="none" spc="0" normalizeH="0" baseline="0" noProof="0" dirty="0">
                <a:ln>
                  <a:noFill/>
                </a:ln>
                <a:solidFill>
                  <a:schemeClr val="accent6">
                    <a:lumMod val="75000"/>
                  </a:schemeClr>
                </a:solidFill>
                <a:effectLst/>
                <a:uLnTx/>
                <a:uFillTx/>
                <a:cs typeface="+mn-ea"/>
                <a:sym typeface="+mn-lt"/>
              </a:rPr>
              <a:t> </a:t>
            </a:r>
            <a:r>
              <a:rPr kumimoji="0" lang="zh-CN" altLang="en-US" sz="3200" b="1" i="0" u="none" strike="noStrike" kern="0" cap="none" spc="0" normalizeH="0" baseline="0" noProof="0" dirty="0">
                <a:ln>
                  <a:noFill/>
                </a:ln>
                <a:solidFill>
                  <a:schemeClr val="accent6">
                    <a:lumMod val="75000"/>
                  </a:schemeClr>
                </a:solidFill>
                <a:effectLst/>
                <a:uLnTx/>
                <a:uFillTx/>
                <a:cs typeface="+mn-ea"/>
                <a:sym typeface="+mn-lt"/>
              </a:rPr>
              <a:t>导数在研究函数中的应用</a:t>
            </a:r>
            <a:endParaRPr kumimoji="0" lang="zh-CN" altLang="en-US" sz="3200" b="1" i="0" u="none" strike="noStrike" kern="0" cap="none" spc="0" normalizeH="0" baseline="0" noProof="0" dirty="0">
              <a:ln>
                <a:noFill/>
              </a:ln>
              <a:solidFill>
                <a:schemeClr val="accent6">
                  <a:lumMod val="75000"/>
                </a:schemeClr>
              </a:solidFill>
              <a:effectLst/>
              <a:uLnTx/>
              <a:uFillTx/>
              <a:cs typeface="+mn-ea"/>
              <a:sym typeface="+mn-lt"/>
            </a:endParaRPr>
          </a:p>
        </p:txBody>
      </p:sp>
      <p:sp>
        <p:nvSpPr>
          <p:cNvPr id="34" name="矩形 33"/>
          <p:cNvSpPr/>
          <p:nvPr/>
        </p:nvSpPr>
        <p:spPr>
          <a:xfrm>
            <a:off x="4526280" y="1119505"/>
            <a:ext cx="3308985" cy="723265"/>
          </a:xfrm>
          <a:prstGeom prst="rect">
            <a:avLst/>
          </a:prstGeom>
        </p:spPr>
        <p:txBody>
          <a:bodyPr wrap="none">
            <a:noAutofit/>
          </a:bodyPr>
          <a:lstStyle/>
          <a:p>
            <a:pPr algn="ctr"/>
            <a:r>
              <a:rPr lang="en-US" altLang="zh-CN" sz="4800" b="1" dirty="0">
                <a:solidFill>
                  <a:srgbClr val="000000">
                    <a:alpha val="10000"/>
                  </a:srgbClr>
                </a:solidFill>
                <a:cs typeface="+mn-ea"/>
                <a:sym typeface="+mn-lt"/>
              </a:rPr>
              <a:t>CONTENTS</a:t>
            </a:r>
            <a:endParaRPr lang="en-US" altLang="zh-CN" sz="4800" b="1" dirty="0">
              <a:solidFill>
                <a:srgbClr val="000000">
                  <a:alpha val="10000"/>
                </a:srgbClr>
              </a:solidFill>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mph" presetSubtype="0" fill="hold" grpId="0" nodeType="clickEffect">
                                  <p:stCondLst>
                                    <p:cond delay="0"/>
                                  </p:stCondLst>
                                  <p:childTnLst>
                                    <p:animClr clrSpc="hsl" dir="cw">
                                      <p:cBhvr override="childStyle">
                                        <p:cTn id="6" dur="500" fill="hold"/>
                                        <p:tgtEl>
                                          <p:spTgt spid="14"/>
                                        </p:tgtEl>
                                        <p:attrNameLst>
                                          <p:attrName>style.color</p:attrName>
                                        </p:attrNameLst>
                                      </p:cBhvr>
                                      <p:by>
                                        <p:hsl h="7200000" s="0" l="0"/>
                                      </p:by>
                                    </p:animClr>
                                    <p:animClr clrSpc="hsl" dir="cw">
                                      <p:cBhvr>
                                        <p:cTn id="7" dur="500" fill="hold"/>
                                        <p:tgtEl>
                                          <p:spTgt spid="14"/>
                                        </p:tgtEl>
                                        <p:attrNameLst>
                                          <p:attrName>fillcolor</p:attrName>
                                        </p:attrNameLst>
                                      </p:cBhvr>
                                      <p:by>
                                        <p:hsl h="7200000" s="0" l="0"/>
                                      </p:by>
                                    </p:animClr>
                                    <p:animClr clrSpc="hsl" dir="cw">
                                      <p:cBhvr>
                                        <p:cTn id="8" dur="500" fill="hold"/>
                                        <p:tgtEl>
                                          <p:spTgt spid="14"/>
                                        </p:tgtEl>
                                        <p:attrNameLst>
                                          <p:attrName>stroke.color</p:attrName>
                                        </p:attrNameLst>
                                      </p:cBhvr>
                                      <p:by>
                                        <p:hsl h="7200000" s="0" l="0"/>
                                      </p:by>
                                    </p:animClr>
                                    <p:set>
                                      <p:cBhvr>
                                        <p:cTn id="9" dur="500" fill="hold"/>
                                        <p:tgtEl>
                                          <p:spTgt spid="14"/>
                                        </p:tgtEl>
                                        <p:attrNameLst>
                                          <p:attrName>fill.type</p:attrName>
                                        </p:attrNameLst>
                                      </p:cBhvr>
                                      <p:to>
                                        <p:strVal val="solid"/>
                                      </p:to>
                                    </p:set>
                                  </p:childTnLst>
                                </p:cTn>
                              </p:par>
                              <p:par>
                                <p:cTn id="10" presetID="21" presetClass="emph" presetSubtype="0" fill="hold" grpId="0" nodeType="withEffect">
                                  <p:stCondLst>
                                    <p:cond delay="0"/>
                                  </p:stCondLst>
                                  <p:childTnLst>
                                    <p:animClr clrSpc="hsl" dir="cw">
                                      <p:cBhvr override="childStyle">
                                        <p:cTn id="11" dur="500" fill="hold"/>
                                        <p:tgtEl>
                                          <p:spTgt spid="13"/>
                                        </p:tgtEl>
                                        <p:attrNameLst>
                                          <p:attrName>style.color</p:attrName>
                                        </p:attrNameLst>
                                      </p:cBhvr>
                                      <p:by>
                                        <p:hsl h="7200000" s="0" l="0"/>
                                      </p:by>
                                    </p:animClr>
                                    <p:animClr clrSpc="hsl" dir="cw">
                                      <p:cBhvr>
                                        <p:cTn id="12" dur="500" fill="hold"/>
                                        <p:tgtEl>
                                          <p:spTgt spid="13"/>
                                        </p:tgtEl>
                                        <p:attrNameLst>
                                          <p:attrName>fillcolor</p:attrName>
                                        </p:attrNameLst>
                                      </p:cBhvr>
                                      <p:by>
                                        <p:hsl h="7200000" s="0" l="0"/>
                                      </p:by>
                                    </p:animClr>
                                    <p:animClr clrSpc="hsl" dir="cw">
                                      <p:cBhvr>
                                        <p:cTn id="13" dur="500" fill="hold"/>
                                        <p:tgtEl>
                                          <p:spTgt spid="13"/>
                                        </p:tgtEl>
                                        <p:attrNameLst>
                                          <p:attrName>stroke.color</p:attrName>
                                        </p:attrNameLst>
                                      </p:cBhvr>
                                      <p:by>
                                        <p:hsl h="7200000" s="0" l="0"/>
                                      </p:by>
                                    </p:animClr>
                                    <p:set>
                                      <p:cBhvr>
                                        <p:cTn id="14" dur="500" fill="hold"/>
                                        <p:tgtEl>
                                          <p:spTgt spid="1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 name="组合 17"/>
          <p:cNvGrpSpPr/>
          <p:nvPr/>
        </p:nvGrpSpPr>
        <p:grpSpPr>
          <a:xfrm>
            <a:off x="490220" y="1217930"/>
            <a:ext cx="11200130" cy="520192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666750" y="1170305"/>
            <a:ext cx="8437880" cy="1434465"/>
          </a:xfrm>
          <a:prstGeom prst="rect">
            <a:avLst/>
          </a:prstGeom>
        </p:spPr>
      </p:pic>
      <p:pic>
        <p:nvPicPr>
          <p:cNvPr id="3" name="图片 2"/>
          <p:cNvPicPr>
            <a:picLocks noChangeAspect="1"/>
          </p:cNvPicPr>
          <p:nvPr/>
        </p:nvPicPr>
        <p:blipFill>
          <a:blip r:embed="rId3">
            <a:clrChange>
              <a:clrFrom>
                <a:srgbClr val="FFFFFF">
                  <a:alpha val="100000"/>
                </a:srgbClr>
              </a:clrFrom>
              <a:clrTo>
                <a:srgbClr val="FFFFFF">
                  <a:alpha val="100000"/>
                  <a:alpha val="0"/>
                </a:srgbClr>
              </a:clrTo>
            </a:clrChange>
          </a:blip>
          <a:srcRect t="7832"/>
          <a:stretch>
            <a:fillRect/>
          </a:stretch>
        </p:blipFill>
        <p:spPr>
          <a:xfrm>
            <a:off x="1052195" y="2551430"/>
            <a:ext cx="9921240" cy="1576705"/>
          </a:xfrm>
          <a:prstGeom prst="rect">
            <a:avLst/>
          </a:prstGeom>
        </p:spPr>
      </p:pic>
      <p:pic>
        <p:nvPicPr>
          <p:cNvPr id="4" name="图片 3"/>
          <p:cNvPicPr>
            <a:picLocks noChangeAspect="1"/>
          </p:cNvPicPr>
          <p:nvPr/>
        </p:nvPicPr>
        <p:blipFill>
          <a:blip r:embed="rId4">
            <a:clrChange>
              <a:clrFrom>
                <a:srgbClr val="FFFFFF">
                  <a:alpha val="100000"/>
                </a:srgbClr>
              </a:clrFrom>
              <a:clrTo>
                <a:srgbClr val="FFFFFF">
                  <a:alpha val="100000"/>
                  <a:alpha val="0"/>
                </a:srgbClr>
              </a:clrTo>
            </a:clrChange>
          </a:blip>
          <a:srcRect b="4998"/>
          <a:stretch>
            <a:fillRect/>
          </a:stretch>
        </p:blipFill>
        <p:spPr>
          <a:xfrm>
            <a:off x="1036955" y="4204970"/>
            <a:ext cx="9324975" cy="1436370"/>
          </a:xfrm>
          <a:prstGeom prst="rect">
            <a:avLst/>
          </a:prstGeom>
        </p:spPr>
      </p:pic>
      <p:sp>
        <p:nvSpPr>
          <p:cNvPr id="5" name="文本框 4"/>
          <p:cNvSpPr txBox="1"/>
          <p:nvPr/>
        </p:nvSpPr>
        <p:spPr>
          <a:xfrm>
            <a:off x="453390" y="4103370"/>
            <a:ext cx="341630" cy="368300"/>
          </a:xfrm>
          <a:prstGeom prst="rect">
            <a:avLst/>
          </a:prstGeom>
          <a:noFill/>
        </p:spPr>
        <p:txBody>
          <a:bodyPr wrap="square" rtlCol="0">
            <a:spAutoFit/>
          </a:bodyPr>
          <a:p>
            <a:endParaRPr lang="zh-CN" altLang="en-US"/>
          </a:p>
        </p:txBody>
      </p:sp>
      <p:sp>
        <p:nvSpPr>
          <p:cNvPr id="6" name="文本框 5"/>
          <p:cNvSpPr txBox="1"/>
          <p:nvPr/>
        </p:nvSpPr>
        <p:spPr>
          <a:xfrm>
            <a:off x="4374515" y="4570730"/>
            <a:ext cx="627380" cy="398780"/>
          </a:xfrm>
          <a:prstGeom prst="rect">
            <a:avLst/>
          </a:prstGeom>
          <a:noFill/>
        </p:spPr>
        <p:txBody>
          <a:bodyPr wrap="square" rtlCol="0">
            <a:spAutoFit/>
          </a:bodyPr>
          <a:p>
            <a:r>
              <a:rPr lang="zh-CN" altLang="en-US" sz="2000">
                <a:latin typeface="宋体" panose="02010600030101010101" pitchFamily="2" charset="-122"/>
                <a:ea typeface="宋体" panose="02010600030101010101" pitchFamily="2" charset="-122"/>
              </a:rPr>
              <a:t>即</a:t>
            </a:r>
            <a:endParaRPr lang="zh-CN" altLang="en-US" sz="2000">
              <a:latin typeface="宋体" panose="02010600030101010101" pitchFamily="2" charset="-122"/>
              <a:ea typeface="宋体" panose="0201060003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down)">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grpSp>
        <p:nvGrpSpPr>
          <p:cNvPr id="18" name="组合 17"/>
          <p:cNvGrpSpPr/>
          <p:nvPr/>
        </p:nvGrpSpPr>
        <p:grpSpPr>
          <a:xfrm>
            <a:off x="490220" y="1217930"/>
            <a:ext cx="11200130" cy="520192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pic>
        <p:nvPicPr>
          <p:cNvPr id="4" name="图片 3"/>
          <p:cNvPicPr>
            <a:picLocks noChangeAspect="1"/>
          </p:cNvPicPr>
          <p:nvPr/>
        </p:nvPicPr>
        <p:blipFill>
          <a:blip r:embed="rId2"/>
          <a:stretch>
            <a:fillRect/>
          </a:stretch>
        </p:blipFill>
        <p:spPr>
          <a:xfrm>
            <a:off x="1524000" y="1962150"/>
            <a:ext cx="6480810" cy="629920"/>
          </a:xfrm>
          <a:prstGeom prst="rect">
            <a:avLst/>
          </a:prstGeom>
        </p:spPr>
      </p:pic>
      <p:pic>
        <p:nvPicPr>
          <p:cNvPr id="5" name="图片 4"/>
          <p:cNvPicPr>
            <a:picLocks noChangeAspect="1"/>
          </p:cNvPicPr>
          <p:nvPr/>
        </p:nvPicPr>
        <p:blipFill>
          <a:blip r:embed="rId3"/>
          <a:stretch>
            <a:fillRect/>
          </a:stretch>
        </p:blipFill>
        <p:spPr>
          <a:xfrm>
            <a:off x="1524000" y="2670810"/>
            <a:ext cx="6452870" cy="1196340"/>
          </a:xfrm>
          <a:prstGeom prst="rect">
            <a:avLst/>
          </a:prstGeom>
        </p:spPr>
      </p:pic>
      <p:pic>
        <p:nvPicPr>
          <p:cNvPr id="6" name="图片 5"/>
          <p:cNvPicPr>
            <a:picLocks noChangeAspect="1"/>
          </p:cNvPicPr>
          <p:nvPr/>
        </p:nvPicPr>
        <p:blipFill>
          <a:blip r:embed="rId4"/>
          <a:stretch>
            <a:fillRect/>
          </a:stretch>
        </p:blipFill>
        <p:spPr>
          <a:xfrm>
            <a:off x="990600" y="1229995"/>
            <a:ext cx="5552440" cy="739775"/>
          </a:xfrm>
          <a:prstGeom prst="rect">
            <a:avLst/>
          </a:prstGeom>
        </p:spPr>
      </p:pic>
      <p:pic>
        <p:nvPicPr>
          <p:cNvPr id="7" name="图片 6"/>
          <p:cNvPicPr>
            <a:picLocks noChangeAspect="1"/>
          </p:cNvPicPr>
          <p:nvPr/>
        </p:nvPicPr>
        <p:blipFill>
          <a:blip r:embed="rId5"/>
          <a:srcRect t="2198" r="45521"/>
          <a:stretch>
            <a:fillRect/>
          </a:stretch>
        </p:blipFill>
        <p:spPr>
          <a:xfrm>
            <a:off x="1524000" y="4048125"/>
            <a:ext cx="4475480" cy="508635"/>
          </a:xfrm>
          <a:prstGeom prst="rect">
            <a:avLst/>
          </a:prstGeom>
          <a:ln>
            <a:solidFill>
              <a:srgbClr val="FF0000"/>
            </a:solidFill>
          </a:ln>
        </p:spPr>
      </p:pic>
      <p:pic>
        <p:nvPicPr>
          <p:cNvPr id="8" name="图片 7"/>
          <p:cNvPicPr>
            <a:picLocks noChangeAspect="1"/>
          </p:cNvPicPr>
          <p:nvPr/>
        </p:nvPicPr>
        <p:blipFill>
          <a:blip r:embed="rId6"/>
          <a:stretch>
            <a:fillRect/>
          </a:stretch>
        </p:blipFill>
        <p:spPr>
          <a:xfrm>
            <a:off x="1044575" y="4765675"/>
            <a:ext cx="9463405" cy="796925"/>
          </a:xfrm>
          <a:prstGeom prst="rect">
            <a:avLst/>
          </a:prstGeom>
          <a:ln>
            <a:solidFill>
              <a:srgbClr val="FF0000"/>
            </a:solidFill>
          </a:ln>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490220" y="1217930"/>
            <a:ext cx="11200130" cy="520192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2" name="图片 1"/>
          <p:cNvPicPr>
            <a:picLocks noChangeAspect="1"/>
          </p:cNvPicPr>
          <p:nvPr/>
        </p:nvPicPr>
        <p:blipFill>
          <a:blip r:embed="rId2"/>
          <a:srcRect b="43067"/>
          <a:stretch>
            <a:fillRect/>
          </a:stretch>
        </p:blipFill>
        <p:spPr>
          <a:xfrm>
            <a:off x="53340" y="1071245"/>
            <a:ext cx="11917680" cy="1793875"/>
          </a:xfrm>
          <a:prstGeom prst="rect">
            <a:avLst/>
          </a:prstGeom>
        </p:spPr>
      </p:pic>
      <p:pic>
        <p:nvPicPr>
          <p:cNvPr id="7" name="图片 6"/>
          <p:cNvPicPr>
            <a:picLocks noChangeAspect="1"/>
          </p:cNvPicPr>
          <p:nvPr/>
        </p:nvPicPr>
        <p:blipFill>
          <a:blip r:embed="rId2"/>
          <a:srcRect t="54172" b="25171"/>
          <a:stretch>
            <a:fillRect/>
          </a:stretch>
        </p:blipFill>
        <p:spPr>
          <a:xfrm>
            <a:off x="53340" y="2778125"/>
            <a:ext cx="11917680" cy="650875"/>
          </a:xfrm>
          <a:prstGeom prst="rect">
            <a:avLst/>
          </a:prstGeom>
        </p:spPr>
      </p:pic>
      <p:pic>
        <p:nvPicPr>
          <p:cNvPr id="11" name="图片 10"/>
          <p:cNvPicPr>
            <a:picLocks noChangeAspect="1"/>
          </p:cNvPicPr>
          <p:nvPr/>
        </p:nvPicPr>
        <p:blipFill>
          <a:blip r:embed="rId2"/>
          <a:srcRect l="-448" t="72813"/>
          <a:stretch>
            <a:fillRect/>
          </a:stretch>
        </p:blipFill>
        <p:spPr>
          <a:xfrm>
            <a:off x="0" y="3429000"/>
            <a:ext cx="11971020" cy="856615"/>
          </a:xfrm>
          <a:prstGeom prst="rect">
            <a:avLst/>
          </a:prstGeom>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575" y="352425"/>
            <a:ext cx="6413500"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accent1"/>
                </a:solidFill>
                <a:effectLst/>
                <a:uLnTx/>
                <a:uFillTx/>
                <a:cs typeface="+mn-ea"/>
                <a:sym typeface="+mn-lt"/>
              </a:rPr>
              <a:t>(</a:t>
            </a:r>
            <a:r>
              <a:rPr kumimoji="0" lang="zh-CN" altLang="en-US" sz="3200" b="1" i="0" u="none" strike="noStrike" kern="0" cap="none" spc="0" normalizeH="0" baseline="0" noProof="0" dirty="0">
                <a:ln>
                  <a:noFill/>
                </a:ln>
                <a:solidFill>
                  <a:schemeClr val="accent1"/>
                </a:solidFill>
                <a:effectLst/>
                <a:uLnTx/>
                <a:uFillTx/>
                <a:cs typeface="+mn-ea"/>
                <a:sym typeface="+mn-lt"/>
              </a:rPr>
              <a:t>二</a:t>
            </a:r>
            <a:r>
              <a:rPr kumimoji="0" lang="en-US" altLang="zh-CN" sz="3200" b="1" i="0" u="none" strike="noStrike" kern="0" cap="none" spc="0" normalizeH="0" baseline="0" noProof="0" dirty="0">
                <a:ln>
                  <a:noFill/>
                </a:ln>
                <a:solidFill>
                  <a:schemeClr val="accent1"/>
                </a:solidFill>
                <a:effectLst/>
                <a:uLnTx/>
                <a:uFillTx/>
                <a:cs typeface="+mn-ea"/>
                <a:sym typeface="+mn-lt"/>
              </a:rPr>
              <a:t>)</a:t>
            </a:r>
            <a:r>
              <a:rPr kumimoji="0" lang="zh-CN" altLang="en-US" sz="3200" b="1" i="0" u="none" strike="noStrike" kern="0" cap="none" spc="0" normalizeH="0" baseline="0" noProof="0" dirty="0">
                <a:ln>
                  <a:noFill/>
                </a:ln>
                <a:solidFill>
                  <a:schemeClr val="accent1"/>
                </a:solidFill>
                <a:effectLst/>
                <a:uLnTx/>
                <a:uFillTx/>
                <a:cs typeface="+mn-ea"/>
                <a:sym typeface="+mn-lt"/>
              </a:rPr>
              <a:t>拉格朗日中值定理的</a:t>
            </a:r>
            <a:r>
              <a:rPr kumimoji="0" lang="zh-CN" altLang="en-US" sz="3200" b="1" i="0" u="none" strike="noStrike" kern="0" cap="none" spc="0" normalizeH="0" baseline="0" noProof="0" dirty="0">
                <a:ln>
                  <a:noFill/>
                </a:ln>
                <a:solidFill>
                  <a:schemeClr val="accent1"/>
                </a:solidFill>
                <a:effectLst/>
                <a:uLnTx/>
                <a:uFillTx/>
                <a:cs typeface="+mn-ea"/>
                <a:sym typeface="+mn-lt"/>
              </a:rPr>
              <a:t>几何意义</a:t>
            </a:r>
            <a:endParaRPr kumimoji="0" lang="zh-CN" altLang="en-US" sz="3200" b="1" i="0" u="none" strike="noStrike" kern="0" cap="none" spc="0" normalizeH="0" baseline="0" noProof="0" dirty="0">
              <a:ln>
                <a:noFill/>
              </a:ln>
              <a:solidFill>
                <a:schemeClr val="accent1"/>
              </a:solidFill>
              <a:effectLst/>
              <a:uLnTx/>
              <a:uFillTx/>
              <a:cs typeface="+mn-ea"/>
              <a:sym typeface="+mn-lt"/>
            </a:endParaRPr>
          </a:p>
        </p:txBody>
      </p:sp>
      <p:grpSp>
        <p:nvGrpSpPr>
          <p:cNvPr id="18" name="组合 17"/>
          <p:cNvGrpSpPr/>
          <p:nvPr/>
        </p:nvGrpSpPr>
        <p:grpSpPr>
          <a:xfrm>
            <a:off x="490220" y="1217930"/>
            <a:ext cx="11200130" cy="520192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pic>
        <p:nvPicPr>
          <p:cNvPr id="2" name="图片 1"/>
          <p:cNvPicPr>
            <a:picLocks noChangeAspect="1"/>
          </p:cNvPicPr>
          <p:nvPr/>
        </p:nvPicPr>
        <p:blipFill>
          <a:blip r:embed="rId2"/>
          <a:stretch>
            <a:fillRect/>
          </a:stretch>
        </p:blipFill>
        <p:spPr>
          <a:xfrm>
            <a:off x="215900" y="1270000"/>
            <a:ext cx="11531600" cy="1205865"/>
          </a:xfrm>
          <a:prstGeom prst="rect">
            <a:avLst/>
          </a:prstGeom>
        </p:spPr>
      </p:pic>
      <p:pic>
        <p:nvPicPr>
          <p:cNvPr id="3" name="图片 2"/>
          <p:cNvPicPr>
            <a:picLocks noChangeAspect="1"/>
          </p:cNvPicPr>
          <p:nvPr/>
        </p:nvPicPr>
        <p:blipFill>
          <a:blip r:embed="rId3"/>
          <a:stretch>
            <a:fillRect/>
          </a:stretch>
        </p:blipFill>
        <p:spPr>
          <a:xfrm>
            <a:off x="3302000" y="2579370"/>
            <a:ext cx="4711065" cy="3636645"/>
          </a:xfrm>
          <a:prstGeom prst="rect">
            <a:avLst/>
          </a:prstGeom>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p:cNvPicPr>
            <a:picLocks noChangeAspect="1"/>
          </p:cNvPicPr>
          <p:nvPr/>
        </p:nvPicPr>
        <p:blipFill>
          <a:blip r:embed="rId2"/>
          <a:stretch>
            <a:fillRect/>
          </a:stretch>
        </p:blipFill>
        <p:spPr>
          <a:xfrm>
            <a:off x="654685" y="969010"/>
            <a:ext cx="10702290" cy="2251075"/>
          </a:xfrm>
          <a:prstGeom prst="rect">
            <a:avLst/>
          </a:prstGeom>
        </p:spPr>
      </p:pic>
      <p:pic>
        <p:nvPicPr>
          <p:cNvPr id="4" name="图片 3"/>
          <p:cNvPicPr>
            <a:picLocks noChangeAspect="1"/>
          </p:cNvPicPr>
          <p:nvPr/>
        </p:nvPicPr>
        <p:blipFill>
          <a:blip r:embed="rId3"/>
          <a:srcRect r="69100" b="56461"/>
          <a:stretch>
            <a:fillRect/>
          </a:stretch>
        </p:blipFill>
        <p:spPr>
          <a:xfrm>
            <a:off x="0" y="3220403"/>
            <a:ext cx="3566160" cy="688975"/>
          </a:xfrm>
          <a:prstGeom prst="rect">
            <a:avLst/>
          </a:prstGeom>
        </p:spPr>
      </p:pic>
      <p:sp>
        <p:nvSpPr>
          <p:cNvPr id="5" name="矩形 4"/>
          <p:cNvSpPr/>
          <p:nvPr/>
        </p:nvSpPr>
        <p:spPr>
          <a:xfrm>
            <a:off x="956310" y="1710055"/>
            <a:ext cx="439420" cy="521970"/>
          </a:xfrm>
          <a:prstGeom prst="rect">
            <a:avLst/>
          </a:prstGeom>
          <a:noFill/>
          <a:ln>
            <a:noFill/>
          </a:ln>
        </p:spPr>
        <p:txBody>
          <a:bodyPr wrap="none" rtlCol="0" anchor="t">
            <a:spAutoFit/>
          </a:bodyPr>
          <a:p>
            <a:pPr algn="ctr"/>
            <a:r>
              <a:rPr lang="en-US" altLang="zh-CN" sz="2800" b="1">
                <a:solidFill>
                  <a:srgbClr val="FF0000"/>
                </a:solidFill>
                <a:effectLst>
                  <a:outerShdw blurRad="38100" dist="19050" dir="2700000" algn="tl" rotWithShape="0">
                    <a:schemeClr val="dk1">
                      <a:alpha val="40000"/>
                    </a:schemeClr>
                  </a:outerShdw>
                </a:effectLst>
                <a:latin typeface="Times New Roman" panose="02020603050405020304" charset="0"/>
                <a:cs typeface="Times New Roman" panose="02020603050405020304" charset="0"/>
              </a:rPr>
              <a:t>A</a:t>
            </a:r>
            <a:endParaRPr lang="en-US" altLang="zh-CN" sz="2800" b="1">
              <a:solidFill>
                <a:srgbClr val="FF0000"/>
              </a:solidFill>
              <a:effectLst>
                <a:outerShdw blurRad="38100" dist="19050" dir="2700000" algn="tl" rotWithShape="0">
                  <a:schemeClr val="dk1">
                    <a:alpha val="40000"/>
                  </a:schemeClr>
                </a:outerShdw>
              </a:effectLst>
              <a:latin typeface="Times New Roman" panose="02020603050405020304" charset="0"/>
              <a:cs typeface="Times New Roman" panose="02020603050405020304" charset="0"/>
            </a:endParaRPr>
          </a:p>
        </p:txBody>
      </p:sp>
      <p:pic>
        <p:nvPicPr>
          <p:cNvPr id="6" name="图片 5"/>
          <p:cNvPicPr>
            <a:picLocks noChangeAspect="1"/>
          </p:cNvPicPr>
          <p:nvPr/>
        </p:nvPicPr>
        <p:blipFill>
          <a:blip r:embed="rId3"/>
          <a:srcRect l="31109" t="1766" r="47158" b="59631"/>
          <a:stretch>
            <a:fillRect/>
          </a:stretch>
        </p:blipFill>
        <p:spPr>
          <a:xfrm>
            <a:off x="3573780" y="3259455"/>
            <a:ext cx="2508250" cy="610870"/>
          </a:xfrm>
          <a:prstGeom prst="rect">
            <a:avLst/>
          </a:prstGeom>
        </p:spPr>
      </p:pic>
      <p:pic>
        <p:nvPicPr>
          <p:cNvPr id="7" name="图片 6"/>
          <p:cNvPicPr>
            <a:picLocks noChangeAspect="1"/>
          </p:cNvPicPr>
          <p:nvPr/>
        </p:nvPicPr>
        <p:blipFill>
          <a:blip r:embed="rId3"/>
          <a:srcRect l="52699" t="-40" r="-17" b="57905"/>
          <a:stretch>
            <a:fillRect/>
          </a:stretch>
        </p:blipFill>
        <p:spPr>
          <a:xfrm>
            <a:off x="6089650" y="3231515"/>
            <a:ext cx="5461000" cy="666750"/>
          </a:xfrm>
          <a:prstGeom prst="rect">
            <a:avLst/>
          </a:prstGeom>
        </p:spPr>
      </p:pic>
      <p:pic>
        <p:nvPicPr>
          <p:cNvPr id="8" name="图片 7"/>
          <p:cNvPicPr>
            <a:picLocks noChangeAspect="1"/>
          </p:cNvPicPr>
          <p:nvPr/>
        </p:nvPicPr>
        <p:blipFill>
          <a:blip r:embed="rId3"/>
          <a:srcRect l="22" t="41613" r="60572" b="-241"/>
          <a:stretch>
            <a:fillRect/>
          </a:stretch>
        </p:blipFill>
        <p:spPr>
          <a:xfrm>
            <a:off x="430530" y="3970655"/>
            <a:ext cx="4547870" cy="927735"/>
          </a:xfrm>
          <a:prstGeom prst="rect">
            <a:avLst/>
          </a:prstGeom>
        </p:spPr>
      </p:pic>
      <p:pic>
        <p:nvPicPr>
          <p:cNvPr id="9" name="图片 8"/>
          <p:cNvPicPr>
            <a:picLocks noChangeAspect="1"/>
          </p:cNvPicPr>
          <p:nvPr/>
        </p:nvPicPr>
        <p:blipFill>
          <a:blip r:embed="rId3"/>
          <a:srcRect l="39153" t="41051" r="22058" b="281"/>
          <a:stretch>
            <a:fillRect/>
          </a:stretch>
        </p:blipFill>
        <p:spPr>
          <a:xfrm>
            <a:off x="4978400" y="3970020"/>
            <a:ext cx="4476750" cy="928370"/>
          </a:xfrm>
          <a:prstGeom prst="rect">
            <a:avLst/>
          </a:prstGeom>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down)">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2" name="图片 1"/>
          <p:cNvPicPr>
            <a:picLocks noChangeAspect="1"/>
          </p:cNvPicPr>
          <p:nvPr/>
        </p:nvPicPr>
        <p:blipFill>
          <a:blip r:embed="rId2"/>
          <a:stretch>
            <a:fillRect/>
          </a:stretch>
        </p:blipFill>
        <p:spPr>
          <a:xfrm>
            <a:off x="235585" y="946150"/>
            <a:ext cx="9154795" cy="1906270"/>
          </a:xfrm>
          <a:prstGeom prst="rect">
            <a:avLst/>
          </a:prstGeom>
        </p:spPr>
      </p:pic>
      <p:pic>
        <p:nvPicPr>
          <p:cNvPr id="3" name="图片 2"/>
          <p:cNvPicPr>
            <a:picLocks noChangeAspect="1"/>
          </p:cNvPicPr>
          <p:nvPr/>
        </p:nvPicPr>
        <p:blipFill>
          <a:blip r:embed="rId3"/>
          <a:srcRect r="-175" b="79904"/>
          <a:stretch>
            <a:fillRect/>
          </a:stretch>
        </p:blipFill>
        <p:spPr>
          <a:xfrm>
            <a:off x="71120" y="3517900"/>
            <a:ext cx="9458960" cy="476250"/>
          </a:xfrm>
          <a:prstGeom prst="rect">
            <a:avLst/>
          </a:prstGeom>
        </p:spPr>
      </p:pic>
      <p:pic>
        <p:nvPicPr>
          <p:cNvPr id="4" name="图片 3"/>
          <p:cNvPicPr>
            <a:picLocks noChangeAspect="1"/>
          </p:cNvPicPr>
          <p:nvPr/>
        </p:nvPicPr>
        <p:blipFill>
          <a:blip r:embed="rId3"/>
          <a:srcRect l="-962" t="17738" b="50777"/>
          <a:stretch>
            <a:fillRect/>
          </a:stretch>
        </p:blipFill>
        <p:spPr>
          <a:xfrm>
            <a:off x="71120" y="3989070"/>
            <a:ext cx="9533255" cy="746125"/>
          </a:xfrm>
          <a:prstGeom prst="rect">
            <a:avLst/>
          </a:prstGeom>
        </p:spPr>
      </p:pic>
      <p:pic>
        <p:nvPicPr>
          <p:cNvPr id="5" name="图片 4"/>
          <p:cNvPicPr>
            <a:picLocks noChangeAspect="1"/>
          </p:cNvPicPr>
          <p:nvPr/>
        </p:nvPicPr>
        <p:blipFill>
          <a:blip r:embed="rId3"/>
          <a:srcRect l="-303" t="44427" r="-175" b="34137"/>
          <a:stretch>
            <a:fillRect/>
          </a:stretch>
        </p:blipFill>
        <p:spPr>
          <a:xfrm>
            <a:off x="71120" y="4742815"/>
            <a:ext cx="9487535" cy="508000"/>
          </a:xfrm>
          <a:prstGeom prst="rect">
            <a:avLst/>
          </a:prstGeom>
        </p:spPr>
      </p:pic>
      <p:sp>
        <p:nvSpPr>
          <p:cNvPr id="7" name="矩形 6"/>
          <p:cNvSpPr/>
          <p:nvPr/>
        </p:nvSpPr>
        <p:spPr>
          <a:xfrm>
            <a:off x="8282305" y="1059180"/>
            <a:ext cx="439420" cy="521970"/>
          </a:xfrm>
          <a:prstGeom prst="rect">
            <a:avLst/>
          </a:prstGeom>
          <a:noFill/>
          <a:ln>
            <a:noFill/>
          </a:ln>
        </p:spPr>
        <p:txBody>
          <a:bodyPr wrap="none" rtlCol="0" anchor="t">
            <a:spAutoFit/>
          </a:bodyPr>
          <a:p>
            <a:pPr algn="ctr"/>
            <a:r>
              <a:rPr lang="en-US" altLang="zh-CN" sz="2800" b="1">
                <a:solidFill>
                  <a:srgbClr val="FF0000"/>
                </a:solidFill>
                <a:effectLst>
                  <a:outerShdw blurRad="38100" dist="19050" dir="2700000" algn="tl" rotWithShape="0">
                    <a:schemeClr val="dk1">
                      <a:alpha val="40000"/>
                    </a:schemeClr>
                  </a:outerShdw>
                </a:effectLst>
                <a:latin typeface="Times New Roman" panose="02020603050405020304" charset="0"/>
                <a:cs typeface="Times New Roman" panose="02020603050405020304" charset="0"/>
              </a:rPr>
              <a:t>C</a:t>
            </a:r>
            <a:endParaRPr lang="en-US" altLang="zh-CN" sz="2800" b="1">
              <a:solidFill>
                <a:srgbClr val="FF0000"/>
              </a:solidFill>
              <a:effectLst>
                <a:outerShdw blurRad="38100" dist="19050" dir="2700000" algn="tl" rotWithShape="0">
                  <a:schemeClr val="dk1">
                    <a:alpha val="40000"/>
                  </a:schemeClr>
                </a:outerShdw>
              </a:effectLst>
              <a:latin typeface="Times New Roman" panose="02020603050405020304" charset="0"/>
              <a:cs typeface="Times New Roman" panose="02020603050405020304"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2" name="图片 1"/>
          <p:cNvPicPr>
            <a:picLocks noChangeAspect="1"/>
          </p:cNvPicPr>
          <p:nvPr/>
        </p:nvPicPr>
        <p:blipFill>
          <a:blip r:embed="rId2"/>
          <a:stretch>
            <a:fillRect/>
          </a:stretch>
        </p:blipFill>
        <p:spPr>
          <a:xfrm>
            <a:off x="391160" y="935990"/>
            <a:ext cx="7338695" cy="950595"/>
          </a:xfrm>
          <a:prstGeom prst="rect">
            <a:avLst/>
          </a:prstGeom>
        </p:spPr>
      </p:pic>
      <p:pic>
        <p:nvPicPr>
          <p:cNvPr id="3" name="图片 2"/>
          <p:cNvPicPr>
            <a:picLocks noChangeAspect="1"/>
          </p:cNvPicPr>
          <p:nvPr/>
        </p:nvPicPr>
        <p:blipFill>
          <a:blip r:embed="rId3"/>
          <a:srcRect r="-6" b="81825"/>
          <a:stretch>
            <a:fillRect/>
          </a:stretch>
        </p:blipFill>
        <p:spPr>
          <a:xfrm>
            <a:off x="641350" y="1886585"/>
            <a:ext cx="10024745" cy="872490"/>
          </a:xfrm>
          <a:prstGeom prst="rect">
            <a:avLst/>
          </a:prstGeom>
        </p:spPr>
      </p:pic>
      <p:pic>
        <p:nvPicPr>
          <p:cNvPr id="4" name="图片 3"/>
          <p:cNvPicPr>
            <a:picLocks noChangeAspect="1"/>
          </p:cNvPicPr>
          <p:nvPr/>
        </p:nvPicPr>
        <p:blipFill>
          <a:blip r:embed="rId3"/>
          <a:srcRect l="-165" t="16706" r="-165" b="61468"/>
          <a:stretch>
            <a:fillRect/>
          </a:stretch>
        </p:blipFill>
        <p:spPr>
          <a:xfrm>
            <a:off x="641350" y="2759075"/>
            <a:ext cx="10057130" cy="1047750"/>
          </a:xfrm>
          <a:prstGeom prst="rect">
            <a:avLst/>
          </a:prstGeom>
        </p:spPr>
      </p:pic>
      <p:pic>
        <p:nvPicPr>
          <p:cNvPr id="5" name="图片 4"/>
          <p:cNvPicPr>
            <a:picLocks noChangeAspect="1"/>
          </p:cNvPicPr>
          <p:nvPr/>
        </p:nvPicPr>
        <p:blipFill>
          <a:blip r:embed="rId3"/>
          <a:srcRect l="-329" t="34233" b="46759"/>
          <a:stretch>
            <a:fillRect/>
          </a:stretch>
        </p:blipFill>
        <p:spPr>
          <a:xfrm>
            <a:off x="641350" y="3655695"/>
            <a:ext cx="10057130" cy="912495"/>
          </a:xfrm>
          <a:prstGeom prst="rect">
            <a:avLst/>
          </a:prstGeom>
        </p:spPr>
      </p:pic>
      <p:pic>
        <p:nvPicPr>
          <p:cNvPr id="6" name="图片 5"/>
          <p:cNvPicPr>
            <a:picLocks noChangeAspect="1"/>
          </p:cNvPicPr>
          <p:nvPr/>
        </p:nvPicPr>
        <p:blipFill>
          <a:blip r:embed="rId3"/>
          <a:srcRect t="50331" r="-127" b="15939"/>
          <a:stretch>
            <a:fillRect/>
          </a:stretch>
        </p:blipFill>
        <p:spPr>
          <a:xfrm>
            <a:off x="641350" y="4552950"/>
            <a:ext cx="10036810" cy="1619250"/>
          </a:xfrm>
          <a:prstGeom prst="rect">
            <a:avLst/>
          </a:prstGeom>
        </p:spPr>
      </p:pic>
      <p:pic>
        <p:nvPicPr>
          <p:cNvPr id="7" name="图片 6"/>
          <p:cNvPicPr>
            <a:picLocks noChangeAspect="1"/>
          </p:cNvPicPr>
          <p:nvPr/>
        </p:nvPicPr>
        <p:blipFill>
          <a:blip r:embed="rId3"/>
          <a:srcRect l="-659" t="83955"/>
          <a:stretch>
            <a:fillRect/>
          </a:stretch>
        </p:blipFill>
        <p:spPr>
          <a:xfrm>
            <a:off x="610870" y="6064885"/>
            <a:ext cx="10090150" cy="770255"/>
          </a:xfrm>
          <a:prstGeom prst="rect">
            <a:avLst/>
          </a:prstGeom>
        </p:spPr>
      </p:pic>
      <mc:AlternateContent xmlns:mc="http://schemas.openxmlformats.org/markup-compatibility/2006">
        <mc:Choice xmlns:a14="http://schemas.microsoft.com/office/drawing/2010/main" Requires="a14">
          <p:sp>
            <p:nvSpPr>
              <p:cNvPr id="8" name="线形标注 1 7"/>
              <p:cNvSpPr/>
              <p:nvPr/>
            </p:nvSpPr>
            <p:spPr>
              <a:xfrm>
                <a:off x="10614660" y="946150"/>
                <a:ext cx="1444625" cy="1825625"/>
              </a:xfrm>
              <a:prstGeom prst="borderCallout1">
                <a:avLst>
                  <a:gd name="adj1" fmla="val 49600"/>
                  <a:gd name="adj2" fmla="val -1758"/>
                  <a:gd name="adj3" fmla="val 117704"/>
                  <a:gd name="adj4" fmla="val -118021"/>
                </a:avLst>
              </a:prstGeom>
              <a:solidFill>
                <a:schemeClr val="bg1"/>
              </a:solidFill>
              <a:ln>
                <a:solidFill>
                  <a:srgbClr val="FF0000"/>
                </a:solidFill>
                <a:headEnd type="none" w="med" len="med"/>
                <a:tailEnd type="arrow" w="med" len="med"/>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solidFill>
                      <a:srgbClr val="FF0000"/>
                    </a:solidFill>
                  </a:rPr>
                  <a:t>到这里只能证明</a:t>
                </a:r>
                <a:r>
                  <a:rPr lang="en-US" altLang="zh-CN" b="1" i="1">
                    <a:solidFill>
                      <a:srgbClr val="FF0000"/>
                    </a:solidFill>
                    <a:latin typeface="Times New Roman" panose="02020603050405020304" charset="0"/>
                    <a:cs typeface="Times New Roman" panose="02020603050405020304" charset="0"/>
                  </a:rPr>
                  <a:t>f</a:t>
                </a:r>
                <a:r>
                  <a:rPr lang="en-US" altLang="zh-CN" b="1">
                    <a:solidFill>
                      <a:srgbClr val="FF0000"/>
                    </a:solidFill>
                    <a:latin typeface="Times New Roman" panose="02020603050405020304" charset="0"/>
                    <a:cs typeface="Times New Roman" panose="02020603050405020304" charset="0"/>
                  </a:rPr>
                  <a:t>(</a:t>
                </a:r>
                <a:r>
                  <a:rPr lang="en-US" altLang="zh-CN" b="1" i="1">
                    <a:solidFill>
                      <a:srgbClr val="FF0000"/>
                    </a:solidFill>
                    <a:latin typeface="Times New Roman" panose="02020603050405020304" charset="0"/>
                    <a:cs typeface="Times New Roman" panose="02020603050405020304" charset="0"/>
                  </a:rPr>
                  <a:t>x</a:t>
                </a:r>
                <a:r>
                  <a:rPr lang="en-US" altLang="zh-CN" b="1">
                    <a:solidFill>
                      <a:srgbClr val="FF0000"/>
                    </a:solidFill>
                    <a:latin typeface="Times New Roman" panose="02020603050405020304" charset="0"/>
                    <a:cs typeface="Times New Roman" panose="02020603050405020304" charset="0"/>
                  </a:rPr>
                  <a:t>)</a:t>
                </a:r>
                <a:r>
                  <a:rPr lang="zh-CN" altLang="en-US" b="1">
                    <a:solidFill>
                      <a:srgbClr val="FF0000"/>
                    </a:solidFill>
                  </a:rPr>
                  <a:t>为常数函数，还得继续证明常数为</a:t>
                </a:r>
                <a14:m>
                  <m:oMath xmlns:m="http://schemas.openxmlformats.org/officeDocument/2006/math">
                    <m:f>
                      <m:fPr>
                        <m:ctrlPr>
                          <a:rPr lang="en-US" altLang="zh-CN" b="1" i="1">
                            <a:solidFill>
                              <a:srgbClr val="FF0000"/>
                            </a:solidFill>
                            <a:latin typeface="Cambria Math" panose="02040503050406030204" charset="0"/>
                            <a:cs typeface="Cambria Math" panose="02040503050406030204" charset="0"/>
                          </a:rPr>
                        </m:ctrlPr>
                      </m:fPr>
                      <m:num>
                        <m:r>
                          <a:rPr lang="en-US" altLang="zh-CN" b="1">
                            <a:solidFill>
                              <a:srgbClr val="FF0000"/>
                            </a:solidFill>
                            <a:latin typeface="Cambria Math" panose="02040503050406030204" charset="0"/>
                            <a:cs typeface="Cambria Math" panose="02040503050406030204" charset="0"/>
                          </a:rPr>
                          <m:t>𝛑</m:t>
                        </m:r>
                      </m:num>
                      <m:den>
                        <m:r>
                          <a:rPr lang="en-US" altLang="zh-CN" b="1" i="1">
                            <a:solidFill>
                              <a:srgbClr val="FF0000"/>
                            </a:solidFill>
                            <a:latin typeface="Cambria Math" panose="02040503050406030204" charset="0"/>
                            <a:cs typeface="Cambria Math" panose="02040503050406030204" charset="0"/>
                          </a:rPr>
                          <m:t>𝟐</m:t>
                        </m:r>
                      </m:den>
                    </m:f>
                  </m:oMath>
                </a14:m>
                <a:endParaRPr lang="zh-CN" altLang="en-US" b="1">
                  <a:solidFill>
                    <a:srgbClr val="FF0000"/>
                  </a:solidFill>
                </a:endParaRPr>
              </a:p>
            </p:txBody>
          </p:sp>
        </mc:Choice>
        <mc:Fallback>
          <p:sp>
            <p:nvSpPr>
              <p:cNvPr id="8" name="线形标注 1 7"/>
              <p:cNvSpPr>
                <a:spLocks noRot="1" noChangeAspect="1" noMove="1" noResize="1" noEditPoints="1" noAdjustHandles="1" noChangeArrowheads="1" noChangeShapeType="1" noTextEdit="1"/>
              </p:cNvSpPr>
              <p:nvPr/>
            </p:nvSpPr>
            <p:spPr>
              <a:xfrm>
                <a:off x="10614660" y="946150"/>
                <a:ext cx="1444625" cy="1825625"/>
              </a:xfrm>
              <a:prstGeom prst="borderCallout1">
                <a:avLst>
                  <a:gd name="adj1" fmla="val 49600"/>
                  <a:gd name="adj2" fmla="val -1758"/>
                  <a:gd name="adj3" fmla="val 117704"/>
                  <a:gd name="adj4" fmla="val -118021"/>
                </a:avLst>
              </a:prstGeom>
              <a:blipFill rotWithShape="1">
                <a:blip r:embed="rId4"/>
                <a:stretch>
                  <a:fillRect l="-118022" t="-348" r="-440" b="-17670"/>
                </a:stretch>
              </a:blipFill>
              <a:ln>
                <a:solidFill>
                  <a:srgbClr val="FF0000"/>
                </a:solidFill>
                <a:headEnd type="none" w="med" len="med"/>
                <a:tailEnd type="arrow" w="med" len="med"/>
              </a:ln>
            </p:spPr>
            <p:style>
              <a:lnRef idx="2">
                <a:schemeClr val="accent1">
                  <a:lumMod val="75000"/>
                </a:schemeClr>
              </a:lnRef>
              <a:fillRef idx="1">
                <a:schemeClr val="accent1"/>
              </a:fillRef>
              <a:effectRef idx="0">
                <a:srgbClr val="FFFFFF"/>
              </a:effectRef>
              <a:fontRef idx="minor">
                <a:schemeClr val="lt1"/>
              </a:fontRef>
            </p:style>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线形标注 1 8"/>
              <p:cNvSpPr/>
              <p:nvPr/>
            </p:nvSpPr>
            <p:spPr>
              <a:xfrm>
                <a:off x="10666095" y="3806825"/>
                <a:ext cx="1444625" cy="2042160"/>
              </a:xfrm>
              <a:prstGeom prst="borderCallout1">
                <a:avLst>
                  <a:gd name="adj1" fmla="val 49600"/>
                  <a:gd name="adj2" fmla="val -1758"/>
                  <a:gd name="adj3" fmla="val 27332"/>
                  <a:gd name="adj4" fmla="val -80659"/>
                </a:avLst>
              </a:prstGeom>
              <a:solidFill>
                <a:schemeClr val="bg1"/>
              </a:solidFill>
              <a:ln>
                <a:solidFill>
                  <a:srgbClr val="FF0000"/>
                </a:solidFill>
                <a:headEnd type="none" w="med" len="med"/>
                <a:tailEnd type="arrow" w="med" len="med"/>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b="1">
                    <a:solidFill>
                      <a:srgbClr val="FF0000"/>
                    </a:solidFill>
                  </a:rPr>
                  <a:t>到这里只能证明</a:t>
                </a:r>
                <a:r>
                  <a:rPr lang="zh-CN" altLang="en-US" b="1">
                    <a:solidFill>
                      <a:schemeClr val="tx1"/>
                    </a:solidFill>
                  </a:rPr>
                  <a:t>开区间</a:t>
                </a:r>
                <a:r>
                  <a:rPr lang="zh-CN" altLang="en-US" b="1">
                    <a:solidFill>
                      <a:srgbClr val="FF0000"/>
                    </a:solidFill>
                  </a:rPr>
                  <a:t>内</a:t>
                </a:r>
                <a:r>
                  <a:rPr lang="en-US" altLang="zh-CN" b="1" i="1">
                    <a:solidFill>
                      <a:srgbClr val="FF0000"/>
                    </a:solidFill>
                    <a:latin typeface="Times New Roman" panose="02020603050405020304" charset="0"/>
                    <a:cs typeface="Times New Roman" panose="02020603050405020304" charset="0"/>
                  </a:rPr>
                  <a:t>f</a:t>
                </a:r>
                <a:r>
                  <a:rPr lang="en-US" altLang="zh-CN" b="1">
                    <a:solidFill>
                      <a:srgbClr val="FF0000"/>
                    </a:solidFill>
                    <a:latin typeface="Times New Roman" panose="02020603050405020304" charset="0"/>
                    <a:cs typeface="Times New Roman" panose="02020603050405020304" charset="0"/>
                  </a:rPr>
                  <a:t>(</a:t>
                </a:r>
                <a:r>
                  <a:rPr lang="en-US" altLang="zh-CN" b="1" i="1">
                    <a:solidFill>
                      <a:srgbClr val="FF0000"/>
                    </a:solidFill>
                    <a:latin typeface="Times New Roman" panose="02020603050405020304" charset="0"/>
                    <a:cs typeface="Times New Roman" panose="02020603050405020304" charset="0"/>
                  </a:rPr>
                  <a:t>x</a:t>
                </a:r>
                <a:r>
                  <a:rPr lang="en-US" altLang="zh-CN" b="1">
                    <a:solidFill>
                      <a:srgbClr val="FF0000"/>
                    </a:solidFill>
                    <a:latin typeface="Times New Roman" panose="02020603050405020304" charset="0"/>
                    <a:cs typeface="Times New Roman" panose="02020603050405020304" charset="0"/>
                  </a:rPr>
                  <a:t>)</a:t>
                </a:r>
                <a14:m>
                  <m:oMath xmlns:m="http://schemas.openxmlformats.org/officeDocument/2006/math">
                    <m:r>
                      <a:rPr lang="en-US" altLang="zh-CN" b="1">
                        <a:solidFill>
                          <a:srgbClr val="FF0000"/>
                        </a:solidFill>
                        <a:latin typeface="Times New Roman" panose="02020603050405020304" charset="0"/>
                        <a:cs typeface="Times New Roman" panose="02020603050405020304" charset="0"/>
                      </a:rPr>
                      <m:t>=</m:t>
                    </m:r>
                    <m:f>
                      <m:fPr>
                        <m:ctrlPr>
                          <a:rPr lang="en-US" altLang="zh-CN" b="1" i="1">
                            <a:solidFill>
                              <a:srgbClr val="FF0000"/>
                            </a:solidFill>
                            <a:latin typeface="Cambria Math" panose="02040503050406030204" charset="0"/>
                            <a:cs typeface="Cambria Math" panose="02040503050406030204" charset="0"/>
                          </a:rPr>
                        </m:ctrlPr>
                      </m:fPr>
                      <m:num>
                        <m:r>
                          <a:rPr lang="en-US" altLang="zh-CN" b="1">
                            <a:solidFill>
                              <a:srgbClr val="FF0000"/>
                            </a:solidFill>
                            <a:latin typeface="Cambria Math" panose="02040503050406030204" charset="0"/>
                            <a:cs typeface="Cambria Math" panose="02040503050406030204" charset="0"/>
                          </a:rPr>
                          <m:t>𝛑</m:t>
                        </m:r>
                      </m:num>
                      <m:den>
                        <m:r>
                          <a:rPr lang="en-US" altLang="zh-CN" b="1" i="1">
                            <a:solidFill>
                              <a:srgbClr val="FF0000"/>
                            </a:solidFill>
                            <a:latin typeface="Cambria Math" panose="02040503050406030204" charset="0"/>
                            <a:cs typeface="Cambria Math" panose="02040503050406030204" charset="0"/>
                          </a:rPr>
                          <m:t>𝟐</m:t>
                        </m:r>
                      </m:den>
                    </m:f>
                  </m:oMath>
                </a14:m>
                <a:r>
                  <a:rPr lang="zh-CN" altLang="en-US">
                    <a:solidFill>
                      <a:srgbClr val="FF0000"/>
                    </a:solidFill>
                    <a:latin typeface="Cambria Math" panose="02040503050406030204" charset="0"/>
                    <a:cs typeface="Cambria Math" panose="02040503050406030204" charset="0"/>
                  </a:rPr>
                  <a:t>，还得讨论区间端点处的</a:t>
                </a:r>
                <a:r>
                  <a:rPr lang="zh-CN" altLang="en-US">
                    <a:solidFill>
                      <a:srgbClr val="FF0000"/>
                    </a:solidFill>
                    <a:latin typeface="Cambria Math" panose="02040503050406030204" charset="0"/>
                    <a:cs typeface="Cambria Math" panose="02040503050406030204" charset="0"/>
                  </a:rPr>
                  <a:t>情况</a:t>
                </a:r>
                <a:endParaRPr lang="zh-CN" altLang="en-US">
                  <a:solidFill>
                    <a:srgbClr val="FF0000"/>
                  </a:solidFill>
                  <a:latin typeface="Cambria Math" panose="02040503050406030204" charset="0"/>
                  <a:cs typeface="Cambria Math" panose="02040503050406030204" charset="0"/>
                </a:endParaRPr>
              </a:p>
            </p:txBody>
          </p:sp>
        </mc:Choice>
        <mc:Fallback>
          <p:sp>
            <p:nvSpPr>
              <p:cNvPr id="9" name="线形标注 1 8"/>
              <p:cNvSpPr>
                <a:spLocks noRot="1" noChangeAspect="1" noMove="1" noResize="1" noEditPoints="1" noAdjustHandles="1" noChangeArrowheads="1" noChangeShapeType="1" noTextEdit="1"/>
              </p:cNvSpPr>
              <p:nvPr/>
            </p:nvSpPr>
            <p:spPr>
              <a:xfrm>
                <a:off x="10666095" y="3806825"/>
                <a:ext cx="1444625" cy="2042160"/>
              </a:xfrm>
              <a:prstGeom prst="borderCallout1">
                <a:avLst>
                  <a:gd name="adj1" fmla="val 49600"/>
                  <a:gd name="adj2" fmla="val -1758"/>
                  <a:gd name="adj3" fmla="val 27332"/>
                  <a:gd name="adj4" fmla="val -80659"/>
                </a:avLst>
              </a:prstGeom>
              <a:blipFill rotWithShape="1">
                <a:blip r:embed="rId5"/>
                <a:stretch>
                  <a:fillRect l="-80659" t="-311" r="-440" b="-311"/>
                </a:stretch>
              </a:blipFill>
              <a:ln>
                <a:solidFill>
                  <a:srgbClr val="FF0000"/>
                </a:solidFill>
                <a:headEnd type="none" w="med" len="med"/>
                <a:tailEnd type="arrow" w="med" len="med"/>
              </a:ln>
            </p:spPr>
            <p:style>
              <a:lnRef idx="2">
                <a:schemeClr val="accent1">
                  <a:lumMod val="75000"/>
                </a:schemeClr>
              </a:lnRef>
              <a:fillRef idx="1">
                <a:schemeClr val="accent1"/>
              </a:fillRef>
              <a:effectRef idx="0">
                <a:srgbClr val="FFFFFF"/>
              </a:effectRef>
              <a:fontRef idx="minor">
                <a:schemeClr val="lt1"/>
              </a:fontRef>
            </p:style>
            <p:txBody>
              <a:bodyPr/>
              <a:lstStyle/>
              <a:p>
                <a:r>
                  <a:rPr lang="zh-CN" altLang="en-US">
                    <a:noFill/>
                  </a:rPr>
                  <a:t> </a:t>
                </a:r>
              </a:p>
            </p:txBody>
          </p:sp>
        </mc:Fallback>
      </mc:AlternateContent>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down)">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2" name="图片 1"/>
          <p:cNvPicPr>
            <a:picLocks noChangeAspect="1"/>
          </p:cNvPicPr>
          <p:nvPr/>
        </p:nvPicPr>
        <p:blipFill>
          <a:blip r:embed="rId2"/>
          <a:stretch>
            <a:fillRect/>
          </a:stretch>
        </p:blipFill>
        <p:spPr>
          <a:xfrm>
            <a:off x="490220" y="859155"/>
            <a:ext cx="6944995" cy="1000125"/>
          </a:xfrm>
          <a:prstGeom prst="rect">
            <a:avLst/>
          </a:prstGeom>
        </p:spPr>
      </p:pic>
      <p:pic>
        <p:nvPicPr>
          <p:cNvPr id="3" name="图片 2"/>
          <p:cNvPicPr>
            <a:picLocks noChangeAspect="1"/>
          </p:cNvPicPr>
          <p:nvPr/>
        </p:nvPicPr>
        <p:blipFill>
          <a:blip r:embed="rId3"/>
          <a:srcRect l="-120" b="93014"/>
          <a:stretch>
            <a:fillRect/>
          </a:stretch>
        </p:blipFill>
        <p:spPr>
          <a:xfrm>
            <a:off x="572770" y="1851660"/>
            <a:ext cx="10611485" cy="546735"/>
          </a:xfrm>
          <a:prstGeom prst="rect">
            <a:avLst/>
          </a:prstGeom>
        </p:spPr>
      </p:pic>
      <p:pic>
        <p:nvPicPr>
          <p:cNvPr id="4" name="图片 3"/>
          <p:cNvPicPr>
            <a:picLocks noChangeAspect="1"/>
          </p:cNvPicPr>
          <p:nvPr/>
        </p:nvPicPr>
        <p:blipFill>
          <a:blip r:embed="rId3"/>
          <a:srcRect l="-96" t="5087" r="-108" b="81809"/>
          <a:stretch>
            <a:fillRect/>
          </a:stretch>
        </p:blipFill>
        <p:spPr>
          <a:xfrm>
            <a:off x="786765" y="2257425"/>
            <a:ext cx="10620375" cy="1025525"/>
          </a:xfrm>
          <a:prstGeom prst="rect">
            <a:avLst/>
          </a:prstGeom>
        </p:spPr>
      </p:pic>
      <p:pic>
        <p:nvPicPr>
          <p:cNvPr id="5" name="图片 4"/>
          <p:cNvPicPr>
            <a:picLocks noChangeAspect="1"/>
          </p:cNvPicPr>
          <p:nvPr/>
        </p:nvPicPr>
        <p:blipFill>
          <a:blip r:embed="rId3"/>
          <a:srcRect l="-114" t="37728" r="77311" b="52746"/>
          <a:stretch>
            <a:fillRect/>
          </a:stretch>
        </p:blipFill>
        <p:spPr>
          <a:xfrm>
            <a:off x="560705" y="4758690"/>
            <a:ext cx="2416810" cy="745490"/>
          </a:xfrm>
          <a:prstGeom prst="rect">
            <a:avLst/>
          </a:prstGeom>
        </p:spPr>
      </p:pic>
      <p:pic>
        <p:nvPicPr>
          <p:cNvPr id="6" name="图片 5"/>
          <p:cNvPicPr>
            <a:picLocks noChangeAspect="1"/>
          </p:cNvPicPr>
          <p:nvPr/>
        </p:nvPicPr>
        <p:blipFill>
          <a:blip r:embed="rId3"/>
          <a:srcRect l="-120" t="17136" b="72617"/>
          <a:stretch>
            <a:fillRect/>
          </a:stretch>
        </p:blipFill>
        <p:spPr>
          <a:xfrm>
            <a:off x="572770" y="3200400"/>
            <a:ext cx="10611485" cy="802005"/>
          </a:xfrm>
          <a:prstGeom prst="rect">
            <a:avLst/>
          </a:prstGeom>
        </p:spPr>
      </p:pic>
      <p:pic>
        <p:nvPicPr>
          <p:cNvPr id="7" name="图片 6"/>
          <p:cNvPicPr>
            <a:picLocks noChangeAspect="1"/>
          </p:cNvPicPr>
          <p:nvPr/>
        </p:nvPicPr>
        <p:blipFill>
          <a:blip r:embed="rId3"/>
          <a:srcRect l="-120" t="26767" b="62986"/>
          <a:stretch>
            <a:fillRect/>
          </a:stretch>
        </p:blipFill>
        <p:spPr>
          <a:xfrm>
            <a:off x="560705" y="3954145"/>
            <a:ext cx="10611485" cy="802005"/>
          </a:xfrm>
          <a:prstGeom prst="rect">
            <a:avLst/>
          </a:prstGeom>
        </p:spPr>
      </p:pic>
      <p:pic>
        <p:nvPicPr>
          <p:cNvPr id="8" name="图片 7"/>
          <p:cNvPicPr>
            <a:picLocks noChangeAspect="1"/>
          </p:cNvPicPr>
          <p:nvPr/>
        </p:nvPicPr>
        <p:blipFill>
          <a:blip r:embed="rId3"/>
          <a:srcRect l="-48" t="87911"/>
          <a:stretch>
            <a:fillRect/>
          </a:stretch>
        </p:blipFill>
        <p:spPr>
          <a:xfrm>
            <a:off x="560705" y="5427345"/>
            <a:ext cx="10603865" cy="946150"/>
          </a:xfrm>
          <a:prstGeom prst="rect">
            <a:avLst/>
          </a:prstGeom>
        </p:spPr>
      </p:pic>
      <p:pic>
        <p:nvPicPr>
          <p:cNvPr id="9" name="图片 8"/>
          <p:cNvPicPr>
            <a:picLocks noChangeAspect="1"/>
          </p:cNvPicPr>
          <p:nvPr/>
        </p:nvPicPr>
        <p:blipFill>
          <a:blip r:embed="rId3"/>
          <a:srcRect l="22305" t="37696" r="54239" b="52746"/>
          <a:stretch>
            <a:fillRect/>
          </a:stretch>
        </p:blipFill>
        <p:spPr>
          <a:xfrm>
            <a:off x="2969895" y="4756150"/>
            <a:ext cx="2486025" cy="748030"/>
          </a:xfrm>
          <a:prstGeom prst="rect">
            <a:avLst/>
          </a:prstGeom>
        </p:spPr>
      </p:pic>
      <p:pic>
        <p:nvPicPr>
          <p:cNvPr id="10" name="图片 9"/>
          <p:cNvPicPr>
            <a:picLocks noChangeAspect="1"/>
          </p:cNvPicPr>
          <p:nvPr/>
        </p:nvPicPr>
        <p:blipFill>
          <a:blip r:embed="rId3"/>
          <a:srcRect l="45527" t="37696" b="52746"/>
          <a:stretch>
            <a:fillRect/>
          </a:stretch>
        </p:blipFill>
        <p:spPr>
          <a:xfrm>
            <a:off x="5410835" y="4756150"/>
            <a:ext cx="5773420" cy="748030"/>
          </a:xfrm>
          <a:prstGeom prst="rect">
            <a:avLst/>
          </a:prstGeom>
        </p:spPr>
      </p:pic>
      <p:sp>
        <p:nvSpPr>
          <p:cNvPr id="11" name="圆角矩形 10"/>
          <p:cNvSpPr/>
          <p:nvPr/>
        </p:nvSpPr>
        <p:spPr>
          <a:xfrm>
            <a:off x="2056765" y="1811020"/>
            <a:ext cx="2952750" cy="516255"/>
          </a:xfrm>
          <a:prstGeom prst="roundRect">
            <a:avLst/>
          </a:prstGeom>
          <a:noFill/>
          <a:ln w="19050">
            <a:solidFill>
              <a:srgbClr val="FF0000"/>
            </a:solidFill>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圆角矩形 11"/>
          <p:cNvSpPr/>
          <p:nvPr/>
        </p:nvSpPr>
        <p:spPr>
          <a:xfrm>
            <a:off x="9740265" y="2326640"/>
            <a:ext cx="762635" cy="447040"/>
          </a:xfrm>
          <a:prstGeom prst="roundRect">
            <a:avLst/>
          </a:prstGeom>
          <a:noFill/>
          <a:ln w="19050">
            <a:solidFill>
              <a:srgbClr val="FF0000"/>
            </a:solidFill>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圆角矩形 12"/>
          <p:cNvSpPr/>
          <p:nvPr/>
        </p:nvSpPr>
        <p:spPr>
          <a:xfrm>
            <a:off x="1834515" y="4804410"/>
            <a:ext cx="1136015" cy="469900"/>
          </a:xfrm>
          <a:prstGeom prst="roundRect">
            <a:avLst/>
          </a:prstGeom>
          <a:noFill/>
          <a:ln w="19050">
            <a:solidFill>
              <a:srgbClr val="FF0000"/>
            </a:solidFill>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down)">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down)">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down)">
                                      <p:cBhvr>
                                        <p:cTn id="5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490220" y="1217930"/>
            <a:ext cx="11200130" cy="520192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575" y="352425"/>
            <a:ext cx="7005955"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a:ln>
                  <a:noFill/>
                </a:ln>
                <a:solidFill>
                  <a:schemeClr val="accent1"/>
                </a:solidFill>
                <a:effectLst/>
                <a:uLnTx/>
                <a:uFillTx/>
                <a:cs typeface="+mn-ea"/>
                <a:sym typeface="+mn-lt"/>
              </a:rPr>
              <a:t>四、柯西中值定理及其</a:t>
            </a:r>
            <a:r>
              <a:rPr kumimoji="0" lang="zh-CN" altLang="en-US" sz="3200" b="1" i="0" u="none" strike="noStrike" kern="0" cap="none" spc="0" normalizeH="0" baseline="0" noProof="0" dirty="0">
                <a:ln>
                  <a:noFill/>
                </a:ln>
                <a:solidFill>
                  <a:schemeClr val="accent1"/>
                </a:solidFill>
                <a:effectLst/>
                <a:uLnTx/>
                <a:uFillTx/>
                <a:cs typeface="+mn-ea"/>
                <a:sym typeface="+mn-lt"/>
              </a:rPr>
              <a:t>几何意义</a:t>
            </a:r>
            <a:endParaRPr kumimoji="0" lang="zh-CN" altLang="en-US" sz="3200" b="1" i="0" u="none" strike="noStrike" kern="0" cap="none" spc="0" normalizeH="0" baseline="0" noProof="0" dirty="0">
              <a:ln>
                <a:noFill/>
              </a:ln>
              <a:solidFill>
                <a:schemeClr val="accent1"/>
              </a:solidFill>
              <a:effectLst/>
              <a:uLnTx/>
              <a:uFillTx/>
              <a:cs typeface="+mn-ea"/>
              <a:sym typeface="+mn-lt"/>
            </a:endParaRPr>
          </a:p>
        </p:txBody>
      </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481330" y="1132205"/>
            <a:ext cx="3983990" cy="802005"/>
          </a:xfrm>
          <a:prstGeom prst="rect">
            <a:avLst/>
          </a:prstGeom>
        </p:spPr>
      </p:pic>
      <p:pic>
        <p:nvPicPr>
          <p:cNvPr id="4" name="图片 3"/>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1529080" y="1868170"/>
            <a:ext cx="5270500" cy="1840230"/>
          </a:xfrm>
          <a:prstGeom prst="rect">
            <a:avLst/>
          </a:prstGeom>
        </p:spPr>
      </p:pic>
      <p:pic>
        <p:nvPicPr>
          <p:cNvPr id="5" name="图片 4"/>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840105" y="3708400"/>
            <a:ext cx="7711440" cy="1492250"/>
          </a:xfrm>
          <a:prstGeom prst="rect">
            <a:avLst/>
          </a:prstGeom>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rcRect t="2503" r="78181" b="71772"/>
          <a:stretch>
            <a:fillRect/>
          </a:stretch>
        </p:blipFill>
        <p:spPr>
          <a:xfrm>
            <a:off x="973455" y="1273175"/>
            <a:ext cx="1854200" cy="822325"/>
          </a:xfrm>
          <a:prstGeom prst="rect">
            <a:avLst/>
          </a:prstGeom>
        </p:spPr>
      </p:pic>
      <p:grpSp>
        <p:nvGrpSpPr>
          <p:cNvPr id="18" name="组合 17"/>
          <p:cNvGrpSpPr/>
          <p:nvPr/>
        </p:nvGrpSpPr>
        <p:grpSpPr>
          <a:xfrm>
            <a:off x="490220" y="1217930"/>
            <a:ext cx="11200130" cy="520192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33" name="01"/>
          <p:cNvSpPr>
            <a:spLocks noChangeAspect="1"/>
          </p:cNvSpPr>
          <p:nvPr>
            <p:custDataLst>
              <p:tags r:id="rId2"/>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575" y="352425"/>
            <a:ext cx="4108450"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accent1"/>
                </a:solidFill>
                <a:effectLst/>
                <a:uLnTx/>
                <a:uFillTx/>
                <a:cs typeface="+mn-ea"/>
                <a:sym typeface="+mn-lt"/>
              </a:rPr>
              <a:t>(</a:t>
            </a:r>
            <a:r>
              <a:rPr kumimoji="0" lang="zh-CN" altLang="en-US" sz="3200" b="1" i="0" u="none" strike="noStrike" kern="0" cap="none" spc="0" normalizeH="0" baseline="0" noProof="0" dirty="0">
                <a:ln>
                  <a:noFill/>
                </a:ln>
                <a:solidFill>
                  <a:schemeClr val="accent1"/>
                </a:solidFill>
                <a:effectLst/>
                <a:uLnTx/>
                <a:uFillTx/>
                <a:cs typeface="+mn-ea"/>
                <a:sym typeface="+mn-lt"/>
              </a:rPr>
              <a:t>一</a:t>
            </a:r>
            <a:r>
              <a:rPr kumimoji="0" lang="en-US" altLang="zh-CN" sz="3200" b="1" i="0" u="none" strike="noStrike" kern="0" cap="none" spc="0" normalizeH="0" baseline="0" noProof="0" dirty="0">
                <a:ln>
                  <a:noFill/>
                </a:ln>
                <a:solidFill>
                  <a:schemeClr val="accent1"/>
                </a:solidFill>
                <a:effectLst/>
                <a:uLnTx/>
                <a:uFillTx/>
                <a:cs typeface="+mn-ea"/>
                <a:sym typeface="+mn-lt"/>
              </a:rPr>
              <a:t>)</a:t>
            </a:r>
            <a:r>
              <a:rPr kumimoji="0" lang="zh-CN" altLang="en-US" sz="3200" b="1" i="0" u="none" strike="noStrike" kern="0" cap="none" spc="0" normalizeH="0" baseline="0" noProof="0" dirty="0">
                <a:ln>
                  <a:noFill/>
                </a:ln>
                <a:solidFill>
                  <a:schemeClr val="accent1"/>
                </a:solidFill>
                <a:effectLst/>
                <a:uLnTx/>
                <a:uFillTx/>
                <a:cs typeface="+mn-ea"/>
                <a:sym typeface="+mn-lt"/>
              </a:rPr>
              <a:t>柯西中值定理</a:t>
            </a:r>
            <a:endParaRPr kumimoji="0" lang="zh-CN" altLang="en-US" sz="3200" b="1" i="0" u="none" strike="noStrike" kern="0" cap="none" spc="0" normalizeH="0" baseline="0" noProof="0" dirty="0">
              <a:ln>
                <a:noFill/>
              </a:ln>
              <a:solidFill>
                <a:schemeClr val="accent1"/>
              </a:solidFill>
              <a:effectLst/>
              <a:uLnTx/>
              <a:uFillTx/>
              <a:cs typeface="+mn-ea"/>
              <a:sym typeface="+mn-lt"/>
            </a:endParaRPr>
          </a:p>
        </p:txBody>
      </p:sp>
      <p:pic>
        <p:nvPicPr>
          <p:cNvPr id="3" name="图片 2"/>
          <p:cNvPicPr>
            <a:picLocks noChangeAspect="1"/>
          </p:cNvPicPr>
          <p:nvPr/>
        </p:nvPicPr>
        <p:blipFill>
          <a:blip r:embed="rId1"/>
          <a:srcRect t="2503"/>
          <a:stretch>
            <a:fillRect/>
          </a:stretch>
        </p:blipFill>
        <p:spPr>
          <a:xfrm>
            <a:off x="973455" y="1273175"/>
            <a:ext cx="8498205" cy="3116580"/>
          </a:xfrm>
          <a:prstGeom prst="rect">
            <a:avLst/>
          </a:prstGeom>
        </p:spPr>
      </p:pic>
      <p:pic>
        <p:nvPicPr>
          <p:cNvPr id="4" name="图片 3"/>
          <p:cNvPicPr>
            <a:picLocks noChangeAspect="1"/>
          </p:cNvPicPr>
          <p:nvPr/>
        </p:nvPicPr>
        <p:blipFill>
          <a:blip r:embed="rId3"/>
          <a:stretch>
            <a:fillRect/>
          </a:stretch>
        </p:blipFill>
        <p:spPr>
          <a:xfrm>
            <a:off x="9456420" y="1894205"/>
            <a:ext cx="2505710" cy="1829435"/>
          </a:xfrm>
          <a:prstGeom prst="rect">
            <a:avLst/>
          </a:prstGeom>
        </p:spPr>
      </p:pic>
      <p:sp>
        <p:nvSpPr>
          <p:cNvPr id="5" name="矩形 4"/>
          <p:cNvSpPr/>
          <p:nvPr/>
        </p:nvSpPr>
        <p:spPr>
          <a:xfrm>
            <a:off x="4126230" y="2143125"/>
            <a:ext cx="3169920" cy="2246630"/>
          </a:xfrm>
          <a:prstGeom prst="rect">
            <a:avLst/>
          </a:prstGeom>
          <a:noFill/>
          <a:ln>
            <a:noFill/>
          </a:ln>
        </p:spPr>
        <p:txBody>
          <a:bodyPr wrap="none" rtlCol="0" anchor="t">
            <a:noAutofit/>
          </a:bodyPr>
          <a:p>
            <a:pPr algn="ctr"/>
            <a:r>
              <a:rPr lang="zh-CN" altLang="en-US" sz="7200" b="1">
                <a:solidFill>
                  <a:srgbClr val="FF0000"/>
                </a:solidFill>
                <a:effectLst>
                  <a:outerShdw blurRad="38100" dist="19050" dir="2700000" algn="tl" rotWithShape="0">
                    <a:schemeClr val="dk1">
                      <a:alpha val="40000"/>
                    </a:schemeClr>
                  </a:outerShdw>
                </a:effectLst>
              </a:rPr>
              <a:t>×错</a:t>
            </a:r>
            <a:endParaRPr lang="zh-CN" altLang="en-US" sz="7200" b="1">
              <a:solidFill>
                <a:srgbClr val="FF0000"/>
              </a:solidFill>
              <a:effectLst>
                <a:outerShdw blurRad="38100" dist="19050" dir="2700000" algn="tl" rotWithShape="0">
                  <a:schemeClr val="dk1">
                    <a:alpha val="40000"/>
                  </a:schemeClr>
                </a:outerShdw>
              </a:effectLst>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down)">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4535805" cy="1198880"/>
          </a:xfrm>
          <a:prstGeom prst="rect">
            <a:avLst/>
          </a:prstGeom>
        </p:spPr>
        <p:txBody>
          <a:bodyPr wrap="none">
            <a:spAutoFit/>
          </a:bodyPr>
          <a:lstStyle/>
          <a:p>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ONE</a:t>
            </a:r>
            <a:endPar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endParaRPr>
          </a:p>
        </p:txBody>
      </p:sp>
      <p:sp>
        <p:nvSpPr>
          <p:cNvPr id="31" name="标题 3"/>
          <p:cNvSpPr txBox="1"/>
          <p:nvPr/>
        </p:nvSpPr>
        <p:spPr>
          <a:xfrm>
            <a:off x="1112520" y="2568575"/>
            <a:ext cx="9395460" cy="121539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4800" spc="300" dirty="0">
                <a:solidFill>
                  <a:schemeClr val="accent1"/>
                </a:solidFill>
                <a:latin typeface="+mn-lt"/>
                <a:ea typeface="+mn-ea"/>
                <a:cs typeface="+mn-ea"/>
                <a:sym typeface="+mn-lt"/>
              </a:rPr>
              <a:t>第一节</a:t>
            </a:r>
            <a:r>
              <a:rPr lang="en-US" altLang="zh-CN" sz="4800" spc="300" dirty="0">
                <a:solidFill>
                  <a:schemeClr val="accent1"/>
                </a:solidFill>
                <a:latin typeface="+mn-lt"/>
                <a:ea typeface="+mn-ea"/>
                <a:cs typeface="+mn-ea"/>
                <a:sym typeface="+mn-lt"/>
              </a:rPr>
              <a:t> </a:t>
            </a:r>
            <a:r>
              <a:rPr lang="zh-CN" altLang="en-US" sz="4800" spc="300" dirty="0">
                <a:solidFill>
                  <a:schemeClr val="accent1"/>
                </a:solidFill>
                <a:latin typeface="+mn-lt"/>
                <a:ea typeface="+mn-ea"/>
                <a:cs typeface="+mn-ea"/>
                <a:sym typeface="+mn-lt"/>
              </a:rPr>
              <a:t>微分中值定理</a:t>
            </a:r>
            <a:endParaRPr lang="zh-CN" altLang="en-US" sz="4800" spc="300" dirty="0">
              <a:solidFill>
                <a:schemeClr val="accent1"/>
              </a:solidFill>
              <a:latin typeface="+mn-lt"/>
              <a:ea typeface="+mn-ea"/>
              <a:cs typeface="+mn-ea"/>
              <a:sym typeface="+mn-lt"/>
            </a:endParaRPr>
          </a:p>
        </p:txBody>
      </p:sp>
      <p:sp>
        <p:nvSpPr>
          <p:cNvPr id="33" name="文本框 9"/>
          <p:cNvSpPr txBox="1"/>
          <p:nvPr>
            <p:custDataLst>
              <p:tags r:id="rId1"/>
            </p:custDataLst>
          </p:nvPr>
        </p:nvSpPr>
        <p:spPr>
          <a:xfrm>
            <a:off x="1219835" y="4053205"/>
            <a:ext cx="6583045" cy="1753235"/>
          </a:xfrm>
          <a:prstGeom prst="rect">
            <a:avLst/>
          </a:prstGeom>
          <a:noFill/>
        </p:spPr>
        <p:txBody>
          <a:bodyPr wrap="square" rtlCol="0">
            <a:spAutoFit/>
          </a:bodyPr>
          <a:lstStyle>
            <a:defPPr>
              <a:defRPr lang="zh-CN"/>
            </a:defPPr>
            <a:lvl1pPr lvl="0">
              <a:lnSpc>
                <a:spcPct val="150000"/>
              </a:lnSpc>
              <a:defRPr sz="1400">
                <a:solidFill>
                  <a:prstClr val="white">
                    <a:lumMod val="50000"/>
                  </a:prstClr>
                </a:solidFill>
                <a:latin typeface="思源黑体 CN Light" panose="020B0300000000000000" pitchFamily="34" charset="-122"/>
                <a:ea typeface="思源黑体 CN Light" panose="020B0300000000000000" pitchFamily="34" charset="-122"/>
              </a:defRPr>
            </a:lvl1pPr>
          </a:lstStyle>
          <a:p>
            <a:r>
              <a:rPr lang="zh-CN" altLang="en-US" sz="2400" dirty="0">
                <a:solidFill>
                  <a:srgbClr val="000000"/>
                </a:solidFill>
                <a:latin typeface="+mn-lt"/>
                <a:ea typeface="+mn-ea"/>
                <a:cs typeface="+mn-ea"/>
                <a:sym typeface="+mn-lt"/>
              </a:rPr>
              <a:t>微分中值定理搭建起了运用导数知识去研究函数性态的桥梁，是应用导数的局部性质去研究函数在某区间内的整体性质的重要工具.</a:t>
            </a:r>
            <a:endParaRPr lang="zh-CN" altLang="en-US" sz="2400" dirty="0">
              <a:solidFill>
                <a:srgbClr val="000000"/>
              </a:solidFill>
              <a:latin typeface="+mn-lt"/>
              <a:ea typeface="+mn-ea"/>
              <a:cs typeface="+mn-ea"/>
              <a:sym typeface="+mn-lt"/>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rcRect t="4663" b="62653"/>
          <a:stretch>
            <a:fillRect/>
          </a:stretch>
        </p:blipFill>
        <p:spPr>
          <a:xfrm>
            <a:off x="156210" y="1259840"/>
            <a:ext cx="11880215" cy="1399540"/>
          </a:xfrm>
          <a:prstGeom prst="rect">
            <a:avLst/>
          </a:prstGeom>
        </p:spPr>
      </p:pic>
      <p:grpSp>
        <p:nvGrpSpPr>
          <p:cNvPr id="18" name="组合 17"/>
          <p:cNvGrpSpPr/>
          <p:nvPr/>
        </p:nvGrpSpPr>
        <p:grpSpPr>
          <a:xfrm>
            <a:off x="490220" y="1217930"/>
            <a:ext cx="11200130" cy="520192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33" name="01"/>
          <p:cNvSpPr>
            <a:spLocks noChangeAspect="1"/>
          </p:cNvSpPr>
          <p:nvPr>
            <p:custDataLst>
              <p:tags r:id="rId2"/>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p:cNvPicPr>
            <a:picLocks noChangeAspect="1"/>
          </p:cNvPicPr>
          <p:nvPr/>
        </p:nvPicPr>
        <p:blipFill>
          <a:blip r:embed="rId1"/>
          <a:srcRect t="33817" b="51546"/>
          <a:stretch>
            <a:fillRect/>
          </a:stretch>
        </p:blipFill>
        <p:spPr>
          <a:xfrm>
            <a:off x="156210" y="2508250"/>
            <a:ext cx="11880215" cy="626745"/>
          </a:xfrm>
          <a:prstGeom prst="rect">
            <a:avLst/>
          </a:prstGeom>
        </p:spPr>
      </p:pic>
      <p:pic>
        <p:nvPicPr>
          <p:cNvPr id="4" name="图片 3"/>
          <p:cNvPicPr>
            <a:picLocks noChangeAspect="1"/>
          </p:cNvPicPr>
          <p:nvPr/>
        </p:nvPicPr>
        <p:blipFill>
          <a:blip r:embed="rId1"/>
          <a:srcRect l="-358" t="46422" r="5" b="29851"/>
          <a:stretch>
            <a:fillRect/>
          </a:stretch>
        </p:blipFill>
        <p:spPr>
          <a:xfrm>
            <a:off x="57785" y="3048000"/>
            <a:ext cx="11922125" cy="1016000"/>
          </a:xfrm>
          <a:prstGeom prst="rect">
            <a:avLst/>
          </a:prstGeom>
        </p:spPr>
      </p:pic>
      <p:pic>
        <p:nvPicPr>
          <p:cNvPr id="5" name="图片 4"/>
          <p:cNvPicPr>
            <a:picLocks noChangeAspect="1"/>
          </p:cNvPicPr>
          <p:nvPr/>
        </p:nvPicPr>
        <p:blipFill>
          <a:blip r:embed="rId1"/>
          <a:srcRect t="67361"/>
          <a:stretch>
            <a:fillRect/>
          </a:stretch>
        </p:blipFill>
        <p:spPr>
          <a:xfrm>
            <a:off x="156210" y="3944620"/>
            <a:ext cx="11880215" cy="1397635"/>
          </a:xfrm>
          <a:prstGeom prst="rect">
            <a:avLst/>
          </a:prstGeom>
        </p:spPr>
      </p:pic>
      <p:sp>
        <p:nvSpPr>
          <p:cNvPr id="6" name="圆角矩形 5"/>
          <p:cNvSpPr/>
          <p:nvPr/>
        </p:nvSpPr>
        <p:spPr>
          <a:xfrm>
            <a:off x="1843405" y="1206500"/>
            <a:ext cx="7929880" cy="1372870"/>
          </a:xfrm>
          <a:prstGeom prst="round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 name="组合 17"/>
          <p:cNvGrpSpPr/>
          <p:nvPr/>
        </p:nvGrpSpPr>
        <p:grpSpPr>
          <a:xfrm>
            <a:off x="490220" y="1217930"/>
            <a:ext cx="11200130" cy="520192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575" y="352425"/>
            <a:ext cx="6360795"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accent1"/>
                </a:solidFill>
                <a:effectLst/>
                <a:uLnTx/>
                <a:uFillTx/>
                <a:cs typeface="+mn-ea"/>
                <a:sym typeface="+mn-lt"/>
              </a:rPr>
              <a:t>(</a:t>
            </a:r>
            <a:r>
              <a:rPr kumimoji="0" lang="zh-CN" altLang="en-US" sz="3200" b="1" i="0" u="none" strike="noStrike" kern="0" cap="none" spc="0" normalizeH="0" baseline="0" noProof="0" dirty="0">
                <a:ln>
                  <a:noFill/>
                </a:ln>
                <a:solidFill>
                  <a:schemeClr val="accent1"/>
                </a:solidFill>
                <a:effectLst/>
                <a:uLnTx/>
                <a:uFillTx/>
                <a:cs typeface="+mn-ea"/>
                <a:sym typeface="+mn-lt"/>
              </a:rPr>
              <a:t>二</a:t>
            </a:r>
            <a:r>
              <a:rPr kumimoji="0" lang="en-US" altLang="zh-CN" sz="3200" b="1" i="0" u="none" strike="noStrike" kern="0" cap="none" spc="0" normalizeH="0" baseline="0" noProof="0" dirty="0">
                <a:ln>
                  <a:noFill/>
                </a:ln>
                <a:solidFill>
                  <a:schemeClr val="accent1"/>
                </a:solidFill>
                <a:effectLst/>
                <a:uLnTx/>
                <a:uFillTx/>
                <a:cs typeface="+mn-ea"/>
                <a:sym typeface="+mn-lt"/>
              </a:rPr>
              <a:t>)</a:t>
            </a:r>
            <a:r>
              <a:rPr kumimoji="0" lang="zh-CN" altLang="en-US" sz="3200" b="1" i="0" u="none" strike="noStrike" kern="0" cap="none" spc="0" normalizeH="0" baseline="0" noProof="0" dirty="0">
                <a:ln>
                  <a:noFill/>
                </a:ln>
                <a:solidFill>
                  <a:schemeClr val="accent1"/>
                </a:solidFill>
                <a:effectLst/>
                <a:uLnTx/>
                <a:uFillTx/>
                <a:cs typeface="+mn-ea"/>
                <a:sym typeface="+mn-lt"/>
              </a:rPr>
              <a:t>柯西中值定理的</a:t>
            </a:r>
            <a:r>
              <a:rPr kumimoji="0" lang="zh-CN" altLang="en-US" sz="3200" b="1" i="0" u="none" strike="noStrike" kern="0" cap="none" spc="0" normalizeH="0" baseline="0" noProof="0" dirty="0">
                <a:ln>
                  <a:noFill/>
                </a:ln>
                <a:solidFill>
                  <a:schemeClr val="accent1"/>
                </a:solidFill>
                <a:effectLst/>
                <a:uLnTx/>
                <a:uFillTx/>
                <a:cs typeface="+mn-ea"/>
                <a:sym typeface="+mn-lt"/>
              </a:rPr>
              <a:t>几何意义</a:t>
            </a:r>
            <a:endParaRPr kumimoji="0" lang="zh-CN" altLang="en-US" sz="3200" b="1" i="0" u="none" strike="noStrike" kern="0" cap="none" spc="0" normalizeH="0" baseline="0" noProof="0" dirty="0">
              <a:ln>
                <a:noFill/>
              </a:ln>
              <a:solidFill>
                <a:schemeClr val="accent1"/>
              </a:solidFill>
              <a:effectLst/>
              <a:uLnTx/>
              <a:uFillTx/>
              <a:cs typeface="+mn-ea"/>
              <a:sym typeface="+mn-lt"/>
            </a:endParaRPr>
          </a:p>
        </p:txBody>
      </p:sp>
      <p:pic>
        <p:nvPicPr>
          <p:cNvPr id="2" name="图片 1"/>
          <p:cNvPicPr>
            <a:picLocks noChangeAspect="1"/>
          </p:cNvPicPr>
          <p:nvPr/>
        </p:nvPicPr>
        <p:blipFill>
          <a:blip r:embed="rId2"/>
          <a:srcRect r="66" b="87740"/>
          <a:stretch>
            <a:fillRect/>
          </a:stretch>
        </p:blipFill>
        <p:spPr>
          <a:xfrm>
            <a:off x="649605" y="1225550"/>
            <a:ext cx="10560050" cy="1014095"/>
          </a:xfrm>
          <a:prstGeom prst="rect">
            <a:avLst/>
          </a:prstGeom>
        </p:spPr>
      </p:pic>
      <p:pic>
        <p:nvPicPr>
          <p:cNvPr id="3" name="图片 2"/>
          <p:cNvPicPr>
            <a:picLocks noChangeAspect="1"/>
          </p:cNvPicPr>
          <p:nvPr/>
        </p:nvPicPr>
        <p:blipFill>
          <a:blip r:embed="rId2"/>
          <a:srcRect t="49071" b="42172"/>
          <a:stretch>
            <a:fillRect/>
          </a:stretch>
        </p:blipFill>
        <p:spPr>
          <a:xfrm>
            <a:off x="649605" y="2021205"/>
            <a:ext cx="10560050" cy="730250"/>
          </a:xfrm>
          <a:prstGeom prst="rect">
            <a:avLst/>
          </a:prstGeom>
        </p:spPr>
      </p:pic>
      <p:pic>
        <p:nvPicPr>
          <p:cNvPr id="4" name="图片 3"/>
          <p:cNvPicPr>
            <a:picLocks noChangeAspect="1"/>
          </p:cNvPicPr>
          <p:nvPr/>
        </p:nvPicPr>
        <p:blipFill>
          <a:blip r:embed="rId2"/>
          <a:srcRect l="33069" t="57355" r="34331" b="12705"/>
          <a:stretch>
            <a:fillRect/>
          </a:stretch>
        </p:blipFill>
        <p:spPr>
          <a:xfrm>
            <a:off x="4272280" y="2675255"/>
            <a:ext cx="3444875" cy="2476500"/>
          </a:xfrm>
          <a:prstGeom prst="rect">
            <a:avLst/>
          </a:prstGeom>
        </p:spPr>
      </p:pic>
      <p:pic>
        <p:nvPicPr>
          <p:cNvPr id="5" name="图片 4"/>
          <p:cNvPicPr>
            <a:picLocks noChangeAspect="1"/>
          </p:cNvPicPr>
          <p:nvPr/>
        </p:nvPicPr>
        <p:blipFill>
          <a:blip r:embed="rId2"/>
          <a:srcRect l="-54" t="85913"/>
          <a:stretch>
            <a:fillRect/>
          </a:stretch>
        </p:blipFill>
        <p:spPr>
          <a:xfrm>
            <a:off x="690880" y="5104130"/>
            <a:ext cx="10572750" cy="1165225"/>
          </a:xfrm>
          <a:prstGeom prst="rect">
            <a:avLst/>
          </a:prstGeom>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rcRect r="16" b="34841"/>
          <a:stretch>
            <a:fillRect/>
          </a:stretch>
        </p:blipFill>
        <p:spPr>
          <a:xfrm>
            <a:off x="289560" y="1189990"/>
            <a:ext cx="11610975" cy="1774190"/>
          </a:xfrm>
          <a:prstGeom prst="rect">
            <a:avLst/>
          </a:prstGeom>
        </p:spPr>
      </p:pic>
      <p:grpSp>
        <p:nvGrpSpPr>
          <p:cNvPr id="18" name="组合 17"/>
          <p:cNvGrpSpPr/>
          <p:nvPr/>
        </p:nvGrpSpPr>
        <p:grpSpPr>
          <a:xfrm>
            <a:off x="490220" y="1217930"/>
            <a:ext cx="11200130" cy="520192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33" name="01"/>
          <p:cNvSpPr>
            <a:spLocks noChangeAspect="1"/>
          </p:cNvSpPr>
          <p:nvPr>
            <p:custDataLst>
              <p:tags r:id="rId2"/>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p:cNvPicPr>
            <a:picLocks noChangeAspect="1"/>
          </p:cNvPicPr>
          <p:nvPr/>
        </p:nvPicPr>
        <p:blipFill>
          <a:blip r:embed="rId1"/>
          <a:srcRect t="59911"/>
          <a:stretch>
            <a:fillRect/>
          </a:stretch>
        </p:blipFill>
        <p:spPr>
          <a:xfrm>
            <a:off x="287655" y="2821305"/>
            <a:ext cx="11612880" cy="1091565"/>
          </a:xfrm>
          <a:prstGeom prst="rect">
            <a:avLst/>
          </a:prstGeom>
        </p:spPr>
      </p:pic>
      <p:pic>
        <p:nvPicPr>
          <p:cNvPr id="4" name="图片 3"/>
          <p:cNvPicPr>
            <a:picLocks noChangeAspect="1"/>
          </p:cNvPicPr>
          <p:nvPr/>
        </p:nvPicPr>
        <p:blipFill>
          <a:blip r:embed="rId3"/>
          <a:stretch>
            <a:fillRect/>
          </a:stretch>
        </p:blipFill>
        <p:spPr>
          <a:xfrm>
            <a:off x="2253615" y="3595370"/>
            <a:ext cx="8039100" cy="2895600"/>
          </a:xfrm>
          <a:prstGeom prst="rect">
            <a:avLst/>
          </a:prstGeom>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2" name="图片 1"/>
          <p:cNvPicPr>
            <a:picLocks noChangeAspect="1"/>
          </p:cNvPicPr>
          <p:nvPr/>
        </p:nvPicPr>
        <p:blipFill>
          <a:blip r:embed="rId2"/>
          <a:stretch>
            <a:fillRect/>
          </a:stretch>
        </p:blipFill>
        <p:spPr>
          <a:xfrm>
            <a:off x="287655" y="1028700"/>
            <a:ext cx="11664315" cy="1170305"/>
          </a:xfrm>
          <a:prstGeom prst="rect">
            <a:avLst/>
          </a:prstGeom>
        </p:spPr>
      </p:pic>
      <p:pic>
        <p:nvPicPr>
          <p:cNvPr id="3" name="图片 2"/>
          <p:cNvPicPr>
            <a:picLocks noChangeAspect="1"/>
          </p:cNvPicPr>
          <p:nvPr/>
        </p:nvPicPr>
        <p:blipFill>
          <a:blip r:embed="rId3"/>
          <a:srcRect r="52968" b="64283"/>
          <a:stretch>
            <a:fillRect/>
          </a:stretch>
        </p:blipFill>
        <p:spPr>
          <a:xfrm>
            <a:off x="367665" y="2187258"/>
            <a:ext cx="5182870" cy="729615"/>
          </a:xfrm>
          <a:prstGeom prst="rect">
            <a:avLst/>
          </a:prstGeom>
        </p:spPr>
      </p:pic>
      <p:pic>
        <p:nvPicPr>
          <p:cNvPr id="5" name="图片 4"/>
          <p:cNvPicPr>
            <a:picLocks noChangeAspect="1"/>
          </p:cNvPicPr>
          <p:nvPr/>
        </p:nvPicPr>
        <p:blipFill>
          <a:blip r:embed="rId3"/>
          <a:srcRect t="39633" r="64631"/>
          <a:stretch>
            <a:fillRect/>
          </a:stretch>
        </p:blipFill>
        <p:spPr>
          <a:xfrm>
            <a:off x="287655" y="3116898"/>
            <a:ext cx="3897630" cy="1233170"/>
          </a:xfrm>
          <a:prstGeom prst="rect">
            <a:avLst/>
          </a:prstGeom>
        </p:spPr>
      </p:pic>
      <p:pic>
        <p:nvPicPr>
          <p:cNvPr id="6" name="图片 5"/>
          <p:cNvPicPr>
            <a:picLocks noChangeAspect="1"/>
          </p:cNvPicPr>
          <p:nvPr/>
        </p:nvPicPr>
        <p:blipFill>
          <a:blip r:embed="rId3"/>
          <a:srcRect l="46525" t="-373" r="-334" b="60274"/>
          <a:stretch>
            <a:fillRect/>
          </a:stretch>
        </p:blipFill>
        <p:spPr>
          <a:xfrm>
            <a:off x="5550535" y="2142490"/>
            <a:ext cx="5929630" cy="819150"/>
          </a:xfrm>
          <a:prstGeom prst="rect">
            <a:avLst/>
          </a:prstGeom>
        </p:spPr>
      </p:pic>
      <p:pic>
        <p:nvPicPr>
          <p:cNvPr id="8" name="图片 7"/>
          <p:cNvPicPr>
            <a:picLocks noChangeAspect="1"/>
          </p:cNvPicPr>
          <p:nvPr/>
        </p:nvPicPr>
        <p:blipFill>
          <a:blip r:embed="rId3"/>
          <a:srcRect l="35006" t="35997" r="37622" b="-528"/>
          <a:stretch>
            <a:fillRect/>
          </a:stretch>
        </p:blipFill>
        <p:spPr>
          <a:xfrm>
            <a:off x="4157980" y="3074353"/>
            <a:ext cx="3016250" cy="1318260"/>
          </a:xfrm>
          <a:prstGeom prst="rect">
            <a:avLst/>
          </a:prstGeom>
        </p:spPr>
      </p:pic>
      <p:pic>
        <p:nvPicPr>
          <p:cNvPr id="9" name="图片 8"/>
          <p:cNvPicPr>
            <a:picLocks noChangeAspect="1"/>
          </p:cNvPicPr>
          <p:nvPr/>
        </p:nvPicPr>
        <p:blipFill>
          <a:blip r:embed="rId3"/>
          <a:srcRect l="62378" t="34473" r="17166" b="249"/>
          <a:stretch>
            <a:fillRect/>
          </a:stretch>
        </p:blipFill>
        <p:spPr>
          <a:xfrm>
            <a:off x="7120890" y="3066733"/>
            <a:ext cx="2254250" cy="1333500"/>
          </a:xfrm>
          <a:prstGeom prst="rect">
            <a:avLst/>
          </a:prstGeom>
        </p:spPr>
      </p:pic>
      <p:pic>
        <p:nvPicPr>
          <p:cNvPr id="10" name="图片 9"/>
          <p:cNvPicPr>
            <a:picLocks noChangeAspect="1"/>
          </p:cNvPicPr>
          <p:nvPr/>
        </p:nvPicPr>
        <p:blipFill>
          <a:blip r:embed="rId3"/>
          <a:srcRect l="82765" t="29034"/>
          <a:stretch>
            <a:fillRect/>
          </a:stretch>
        </p:blipFill>
        <p:spPr>
          <a:xfrm>
            <a:off x="9321800" y="3008630"/>
            <a:ext cx="1899285" cy="1449705"/>
          </a:xfrm>
          <a:prstGeom prst="rect">
            <a:avLst/>
          </a:prstGeom>
        </p:spPr>
      </p:pic>
      <p:pic>
        <p:nvPicPr>
          <p:cNvPr id="11" name="图片 10"/>
          <p:cNvPicPr>
            <a:picLocks noChangeAspect="1"/>
          </p:cNvPicPr>
          <p:nvPr/>
        </p:nvPicPr>
        <p:blipFill>
          <a:blip r:embed="rId3">
            <a:clrChange>
              <a:clrFrom>
                <a:srgbClr val="FFFFFF">
                  <a:alpha val="100000"/>
                </a:srgbClr>
              </a:clrFrom>
              <a:clrTo>
                <a:srgbClr val="FFFFFF">
                  <a:alpha val="100000"/>
                  <a:alpha val="0"/>
                </a:srgbClr>
              </a:clrTo>
            </a:clrChange>
          </a:blip>
          <a:srcRect l="92768" t="30557" r="3630" b="4942"/>
          <a:stretch>
            <a:fillRect/>
          </a:stretch>
        </p:blipFill>
        <p:spPr>
          <a:xfrm>
            <a:off x="1105535" y="1294130"/>
            <a:ext cx="396875" cy="1317625"/>
          </a:xfrm>
          <a:prstGeom prst="rect">
            <a:avLst/>
          </a:prstGeom>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down)">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2" name="图片 1"/>
          <p:cNvPicPr>
            <a:picLocks noChangeAspect="1"/>
          </p:cNvPicPr>
          <p:nvPr/>
        </p:nvPicPr>
        <p:blipFill>
          <a:blip r:embed="rId2"/>
          <a:srcRect t="7964"/>
          <a:stretch>
            <a:fillRect/>
          </a:stretch>
        </p:blipFill>
        <p:spPr>
          <a:xfrm>
            <a:off x="139700" y="969645"/>
            <a:ext cx="11960225" cy="1245235"/>
          </a:xfrm>
          <a:prstGeom prst="rect">
            <a:avLst/>
          </a:prstGeom>
        </p:spPr>
      </p:pic>
      <p:pic>
        <p:nvPicPr>
          <p:cNvPr id="3" name="图片 2"/>
          <p:cNvPicPr>
            <a:picLocks noChangeAspect="1"/>
          </p:cNvPicPr>
          <p:nvPr/>
        </p:nvPicPr>
        <p:blipFill>
          <a:blip r:embed="rId3"/>
          <a:srcRect l="12646" r="-250" b="81390"/>
          <a:stretch>
            <a:fillRect/>
          </a:stretch>
        </p:blipFill>
        <p:spPr>
          <a:xfrm>
            <a:off x="1946910" y="2120900"/>
            <a:ext cx="9787255" cy="863600"/>
          </a:xfrm>
          <a:prstGeom prst="rect">
            <a:avLst/>
          </a:prstGeom>
        </p:spPr>
      </p:pic>
      <p:pic>
        <p:nvPicPr>
          <p:cNvPr id="6" name="图片 5"/>
          <p:cNvPicPr>
            <a:picLocks noChangeAspect="1"/>
          </p:cNvPicPr>
          <p:nvPr/>
        </p:nvPicPr>
        <p:blipFill>
          <a:blip r:embed="rId3"/>
          <a:srcRect t="15709" r="-136" b="51683"/>
          <a:stretch>
            <a:fillRect/>
          </a:stretch>
        </p:blipFill>
        <p:spPr>
          <a:xfrm>
            <a:off x="490220" y="2885440"/>
            <a:ext cx="11187430" cy="1513205"/>
          </a:xfrm>
          <a:prstGeom prst="rect">
            <a:avLst/>
          </a:prstGeom>
        </p:spPr>
      </p:pic>
      <p:pic>
        <p:nvPicPr>
          <p:cNvPr id="4" name="图片 3"/>
          <p:cNvPicPr>
            <a:picLocks noChangeAspect="1"/>
          </p:cNvPicPr>
          <p:nvPr/>
        </p:nvPicPr>
        <p:blipFill>
          <a:blip r:embed="rId3"/>
          <a:srcRect l="3825" r="86331" b="84291"/>
          <a:stretch>
            <a:fillRect/>
          </a:stretch>
        </p:blipFill>
        <p:spPr>
          <a:xfrm>
            <a:off x="-8255" y="2723515"/>
            <a:ext cx="1263015" cy="837565"/>
          </a:xfrm>
          <a:prstGeom prst="rect">
            <a:avLst/>
          </a:prstGeom>
        </p:spPr>
      </p:pic>
      <p:sp>
        <p:nvSpPr>
          <p:cNvPr id="5" name="矩形 4"/>
          <p:cNvSpPr/>
          <p:nvPr/>
        </p:nvSpPr>
        <p:spPr>
          <a:xfrm>
            <a:off x="1085533" y="2307590"/>
            <a:ext cx="1255395" cy="521970"/>
          </a:xfrm>
          <a:prstGeom prst="rect">
            <a:avLst/>
          </a:prstGeom>
          <a:noFill/>
          <a:ln>
            <a:noFill/>
          </a:ln>
        </p:spPr>
        <p:txBody>
          <a:bodyPr wrap="none" rtlCol="0" anchor="t">
            <a:spAutoFit/>
          </a:bodyPr>
          <a:p>
            <a:pPr algn="ctr"/>
            <a:r>
              <a:rPr lang="zh-CN" altLang="en-US" sz="2800" b="1">
                <a:solidFill>
                  <a:srgbClr val="FF0000"/>
                </a:solidFill>
                <a:effectLst>
                  <a:outerShdw blurRad="38100" dist="19050" dir="2700000" algn="tl" rotWithShape="0">
                    <a:schemeClr val="dk1">
                      <a:alpha val="40000"/>
                    </a:schemeClr>
                  </a:outerShdw>
                </a:effectLst>
              </a:rPr>
              <a:t>分析：</a:t>
            </a:r>
            <a:endParaRPr lang="zh-CN" altLang="en-US" sz="2800" b="1">
              <a:solidFill>
                <a:srgbClr val="FF0000"/>
              </a:solidFill>
              <a:effectLst>
                <a:outerShdw blurRad="38100" dist="19050" dir="2700000" algn="tl" rotWithShape="0">
                  <a:schemeClr val="dk1">
                    <a:alpha val="40000"/>
                  </a:schemeClr>
                </a:outerShdw>
              </a:effectLst>
            </a:endParaRPr>
          </a:p>
        </p:txBody>
      </p:sp>
      <p:pic>
        <p:nvPicPr>
          <p:cNvPr id="7" name="图片 6"/>
          <p:cNvPicPr>
            <a:picLocks noChangeAspect="1"/>
          </p:cNvPicPr>
          <p:nvPr/>
        </p:nvPicPr>
        <p:blipFill>
          <a:blip r:embed="rId3"/>
          <a:srcRect l="-51" t="45703" r="-267" b="24056"/>
          <a:stretch>
            <a:fillRect/>
          </a:stretch>
        </p:blipFill>
        <p:spPr>
          <a:xfrm>
            <a:off x="459105" y="4298950"/>
            <a:ext cx="11207750" cy="1403350"/>
          </a:xfrm>
          <a:prstGeom prst="rect">
            <a:avLst/>
          </a:prstGeom>
        </p:spPr>
      </p:pic>
      <p:pic>
        <p:nvPicPr>
          <p:cNvPr id="8" name="图片 7"/>
          <p:cNvPicPr>
            <a:picLocks noChangeAspect="1"/>
          </p:cNvPicPr>
          <p:nvPr/>
        </p:nvPicPr>
        <p:blipFill>
          <a:blip r:embed="rId3"/>
          <a:srcRect l="28" t="73960"/>
          <a:stretch>
            <a:fillRect/>
          </a:stretch>
        </p:blipFill>
        <p:spPr>
          <a:xfrm>
            <a:off x="461645" y="5603875"/>
            <a:ext cx="11169015" cy="1208405"/>
          </a:xfrm>
          <a:prstGeom prst="rect">
            <a:avLst/>
          </a:prstGeom>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down)">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95375" y="424180"/>
            <a:ext cx="4108450"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a:ln>
                  <a:noFill/>
                </a:ln>
                <a:solidFill>
                  <a:schemeClr val="accent1"/>
                </a:solidFill>
                <a:effectLst/>
                <a:uLnTx/>
                <a:uFillTx/>
                <a:cs typeface="+mn-ea"/>
                <a:sym typeface="+mn-lt"/>
              </a:rPr>
              <a:t>小结</a:t>
            </a:r>
            <a:endParaRPr kumimoji="0" lang="zh-CN" altLang="en-US" sz="3200" b="1" i="0" u="none" strike="noStrike" kern="0" cap="none" spc="0" normalizeH="0" baseline="0" noProof="0" dirty="0">
              <a:ln>
                <a:noFill/>
              </a:ln>
              <a:solidFill>
                <a:schemeClr val="accent1"/>
              </a:solidFill>
              <a:effectLst/>
              <a:uLnTx/>
              <a:uFillTx/>
              <a:cs typeface="+mn-ea"/>
              <a:sym typeface="+mn-lt"/>
            </a:endParaRPr>
          </a:p>
        </p:txBody>
      </p:sp>
      <p:pic>
        <p:nvPicPr>
          <p:cNvPr id="4" name="图片 3"/>
          <p:cNvPicPr>
            <a:picLocks noChangeAspect="1"/>
          </p:cNvPicPr>
          <p:nvPr/>
        </p:nvPicPr>
        <p:blipFill>
          <a:blip r:embed="rId2"/>
          <a:srcRect r="68183" b="48553"/>
          <a:stretch>
            <a:fillRect/>
          </a:stretch>
        </p:blipFill>
        <p:spPr>
          <a:xfrm>
            <a:off x="1095375" y="1026478"/>
            <a:ext cx="2557780" cy="1489710"/>
          </a:xfrm>
          <a:prstGeom prst="rect">
            <a:avLst/>
          </a:prstGeom>
        </p:spPr>
      </p:pic>
      <p:pic>
        <p:nvPicPr>
          <p:cNvPr id="2" name="图片 1"/>
          <p:cNvPicPr>
            <a:picLocks noChangeAspect="1"/>
          </p:cNvPicPr>
          <p:nvPr/>
        </p:nvPicPr>
        <p:blipFill>
          <a:blip r:embed="rId2"/>
          <a:srcRect l="31627" r="36975" b="50461"/>
          <a:stretch>
            <a:fillRect/>
          </a:stretch>
        </p:blipFill>
        <p:spPr>
          <a:xfrm>
            <a:off x="3605530" y="1026478"/>
            <a:ext cx="2524125" cy="1434465"/>
          </a:xfrm>
          <a:prstGeom prst="rect">
            <a:avLst/>
          </a:prstGeom>
        </p:spPr>
      </p:pic>
      <p:pic>
        <p:nvPicPr>
          <p:cNvPr id="3" name="图片 2"/>
          <p:cNvPicPr>
            <a:picLocks noChangeAspect="1"/>
          </p:cNvPicPr>
          <p:nvPr/>
        </p:nvPicPr>
        <p:blipFill>
          <a:blip r:embed="rId2"/>
          <a:srcRect l="62520" t="-1908" r="-829" b="60000"/>
          <a:stretch>
            <a:fillRect/>
          </a:stretch>
        </p:blipFill>
        <p:spPr>
          <a:xfrm>
            <a:off x="6057900" y="1026478"/>
            <a:ext cx="3079750" cy="1213485"/>
          </a:xfrm>
          <a:prstGeom prst="rect">
            <a:avLst/>
          </a:prstGeom>
        </p:spPr>
      </p:pic>
      <p:pic>
        <p:nvPicPr>
          <p:cNvPr id="5" name="图片 4"/>
          <p:cNvPicPr>
            <a:picLocks noChangeAspect="1"/>
          </p:cNvPicPr>
          <p:nvPr/>
        </p:nvPicPr>
        <p:blipFill>
          <a:blip r:embed="rId2"/>
          <a:srcRect l="63997" t="38860" r="158" b="29342"/>
          <a:stretch>
            <a:fillRect/>
          </a:stretch>
        </p:blipFill>
        <p:spPr>
          <a:xfrm>
            <a:off x="6195060" y="2226310"/>
            <a:ext cx="2881630" cy="920750"/>
          </a:xfrm>
          <a:prstGeom prst="rect">
            <a:avLst/>
          </a:prstGeom>
        </p:spPr>
      </p:pic>
      <p:sp>
        <p:nvSpPr>
          <p:cNvPr id="7" name="矩形 6"/>
          <p:cNvSpPr/>
          <p:nvPr/>
        </p:nvSpPr>
        <p:spPr>
          <a:xfrm>
            <a:off x="3086735" y="4226560"/>
            <a:ext cx="3561080" cy="521970"/>
          </a:xfrm>
          <a:prstGeom prst="rect">
            <a:avLst/>
          </a:prstGeom>
          <a:noFill/>
          <a:ln>
            <a:noFill/>
          </a:ln>
        </p:spPr>
        <p:txBody>
          <a:bodyPr wrap="none" rtlCol="0" anchor="t">
            <a:spAutoFit/>
          </a:bodyPr>
          <a:p>
            <a:pPr algn="ctr"/>
            <a:r>
              <a:rPr lang="zh-CN" altLang="en-US" sz="2800">
                <a:solidFill>
                  <a:schemeClr val="tx1"/>
                </a:solidFill>
                <a:effectLst/>
                <a:latin typeface="宋体" panose="02010600030101010101" pitchFamily="2" charset="-122"/>
                <a:ea typeface="宋体" panose="02010600030101010101" pitchFamily="2" charset="-122"/>
                <a:cs typeface="宋体" panose="02010600030101010101" pitchFamily="2" charset="-122"/>
              </a:rPr>
              <a:t>构造辅助函数的思想</a:t>
            </a:r>
            <a:r>
              <a:rPr lang="en-US" altLang="zh-CN" sz="2800">
                <a:solidFill>
                  <a:schemeClr val="tx1"/>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280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9" name="流程图: 可选过程 8"/>
          <p:cNvSpPr/>
          <p:nvPr/>
        </p:nvSpPr>
        <p:spPr>
          <a:xfrm>
            <a:off x="6195060" y="3236595"/>
            <a:ext cx="2693035" cy="876300"/>
          </a:xfrm>
          <a:prstGeom prst="flowChartAlternateProcess">
            <a:avLst/>
          </a:prstGeom>
          <a:gradFill>
            <a:gsLst>
              <a:gs pos="1000">
                <a:srgbClr val="E3DEB8"/>
              </a:gs>
              <a:gs pos="100000">
                <a:srgbClr val="5B5037"/>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rPr>
              <a:t>罗尔中值定理</a:t>
            </a:r>
            <a:endParaRPr lang="zh-CN" altLang="en-US" sz="2800">
              <a:solidFill>
                <a:schemeClr val="tx1"/>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68140" y="2829560"/>
            <a:ext cx="3855720" cy="1198880"/>
          </a:xfrm>
          <a:prstGeom prst="rect">
            <a:avLst/>
          </a:prstGeom>
          <a:noFill/>
          <a:ln>
            <a:noFill/>
          </a:ln>
        </p:spPr>
        <p:txBody>
          <a:bodyPr wrap="none" rtlCol="0" anchor="t">
            <a:spAutoFit/>
          </a:bodyPr>
          <a:p>
            <a:pPr algn="ctr"/>
            <a:r>
              <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谢谢</a:t>
            </a:r>
            <a:r>
              <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聆听</a:t>
            </a:r>
            <a:endPar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标题 3"/>
          <p:cNvSpPr txBox="1"/>
          <p:nvPr/>
        </p:nvSpPr>
        <p:spPr>
          <a:xfrm>
            <a:off x="1549400" y="713740"/>
            <a:ext cx="7378065" cy="121539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pc="300" dirty="0">
                <a:solidFill>
                  <a:schemeClr val="accent1"/>
                </a:solidFill>
                <a:latin typeface="+mn-lt"/>
                <a:ea typeface="+mn-ea"/>
                <a:cs typeface="+mn-ea"/>
                <a:sym typeface="+mn-lt"/>
              </a:rPr>
              <a:t>学习目标：</a:t>
            </a:r>
            <a:endParaRPr lang="zh-CN" altLang="en-US" spc="300" dirty="0">
              <a:solidFill>
                <a:schemeClr val="accent1"/>
              </a:solidFill>
              <a:latin typeface="+mn-lt"/>
              <a:ea typeface="+mn-ea"/>
              <a:cs typeface="+mn-ea"/>
              <a:sym typeface="+mn-lt"/>
            </a:endParaRPr>
          </a:p>
        </p:txBody>
      </p:sp>
      <p:sp>
        <p:nvSpPr>
          <p:cNvPr id="2" name="文本框 1"/>
          <p:cNvSpPr txBox="1"/>
          <p:nvPr/>
        </p:nvSpPr>
        <p:spPr>
          <a:xfrm>
            <a:off x="1125220" y="2121535"/>
            <a:ext cx="10358120" cy="2306955"/>
          </a:xfrm>
          <a:prstGeom prst="rect">
            <a:avLst/>
          </a:prstGeom>
        </p:spPr>
        <p:txBody>
          <a:bodyPr wrap="square">
            <a:spAutoFit/>
          </a:bodyPr>
          <a:p>
            <a:pPr marL="0" indent="304800" algn="just" defTabSz="266700" fontAlgn="base" latinLnBrk="1">
              <a:lnSpc>
                <a:spcPct val="150000"/>
              </a:lnSpc>
              <a:spcAft>
                <a:spcPct val="0"/>
              </a:spcAft>
            </a:pPr>
            <a:r>
              <a:rPr lang="en-US" altLang="zh-CN" sz="2400" b="1">
                <a:solidFill>
                  <a:schemeClr val="tx1"/>
                </a:solidFill>
                <a:latin typeface="宋体" panose="02010600030101010101" pitchFamily="2" charset="-122"/>
                <a:ea typeface="宋体" panose="02010600030101010101" pitchFamily="2" charset="-122"/>
              </a:rPr>
              <a:t>1.</a:t>
            </a:r>
            <a:r>
              <a:rPr lang="zh-CN" altLang="en-US" sz="2400" b="1">
                <a:solidFill>
                  <a:schemeClr val="tx1"/>
                </a:solidFill>
                <a:latin typeface="宋体" panose="02010600030101010101" pitchFamily="2" charset="-122"/>
                <a:ea typeface="宋体" panose="02010600030101010101" pitchFamily="2" charset="-122"/>
              </a:rPr>
              <a:t>了解罗尔中值定理及其几何意义，会用罗尔定理证明方程根的存在性</a:t>
            </a:r>
            <a:r>
              <a:rPr lang="en-US" altLang="zh-CN" sz="2400" b="1">
                <a:solidFill>
                  <a:schemeClr val="tx1"/>
                </a:solidFill>
                <a:latin typeface="宋体" panose="02010600030101010101" pitchFamily="2" charset="-122"/>
                <a:ea typeface="宋体" panose="02010600030101010101" pitchFamily="2" charset="-122"/>
              </a:rPr>
              <a:t>.</a:t>
            </a:r>
            <a:endParaRPr lang="en-US" altLang="zh-CN" sz="2400" b="1">
              <a:solidFill>
                <a:schemeClr val="tx1"/>
              </a:solidFill>
              <a:latin typeface="宋体" panose="02010600030101010101" pitchFamily="2" charset="-122"/>
              <a:ea typeface="宋体" panose="02010600030101010101" pitchFamily="2" charset="-122"/>
            </a:endParaRPr>
          </a:p>
          <a:p>
            <a:pPr marL="0" indent="304800" algn="just" defTabSz="266700" fontAlgn="base" latinLnBrk="1">
              <a:lnSpc>
                <a:spcPct val="150000"/>
              </a:lnSpc>
              <a:spcAft>
                <a:spcPct val="0"/>
              </a:spcAft>
            </a:pPr>
            <a:r>
              <a:rPr lang="en-US" altLang="zh-CN" sz="2400" b="1">
                <a:solidFill>
                  <a:schemeClr val="tx1"/>
                </a:solidFill>
                <a:latin typeface="宋体" panose="02010600030101010101" pitchFamily="2" charset="-122"/>
                <a:ea typeface="宋体" panose="02010600030101010101" pitchFamily="2" charset="-122"/>
              </a:rPr>
              <a:t>2.</a:t>
            </a:r>
            <a:r>
              <a:rPr lang="zh-CN" altLang="en-US" sz="2400" b="1">
                <a:solidFill>
                  <a:schemeClr val="tx1"/>
                </a:solidFill>
                <a:latin typeface="宋体" panose="02010600030101010101" pitchFamily="2" charset="-122"/>
                <a:ea typeface="宋体" panose="02010600030101010101" pitchFamily="2" charset="-122"/>
              </a:rPr>
              <a:t>了解拉格朗日中值定理及其几何意义，会用拉格朗日中值定理证明简单的不等式</a:t>
            </a:r>
            <a:r>
              <a:rPr lang="en-US" altLang="zh-CN" sz="2400" b="1">
                <a:solidFill>
                  <a:schemeClr val="tx1"/>
                </a:solidFill>
                <a:latin typeface="宋体" panose="02010600030101010101" pitchFamily="2" charset="-122"/>
                <a:ea typeface="宋体" panose="02010600030101010101" pitchFamily="2" charset="-122"/>
              </a:rPr>
              <a:t>.</a:t>
            </a:r>
            <a:endParaRPr lang="en-US" altLang="zh-CN" sz="2400" b="1">
              <a:solidFill>
                <a:schemeClr val="tx1"/>
              </a:solidFill>
              <a:latin typeface="宋体" panose="02010600030101010101" pitchFamily="2" charset="-122"/>
              <a:ea typeface="宋体" panose="02010600030101010101" pitchFamily="2" charset="-122"/>
            </a:endParaRPr>
          </a:p>
          <a:p>
            <a:pPr marL="0" indent="304800" algn="just" defTabSz="266700" fontAlgn="base" latinLnBrk="1">
              <a:lnSpc>
                <a:spcPct val="150000"/>
              </a:lnSpc>
              <a:spcAft>
                <a:spcPct val="0"/>
              </a:spcAft>
            </a:pPr>
            <a:r>
              <a:rPr lang="en-US" altLang="zh-CN" sz="2400" b="1">
                <a:solidFill>
                  <a:schemeClr val="tx1"/>
                </a:solidFill>
                <a:latin typeface="宋体" panose="02010600030101010101" pitchFamily="2" charset="-122"/>
                <a:ea typeface="宋体" panose="02010600030101010101" pitchFamily="2" charset="-122"/>
              </a:rPr>
              <a:t>3.</a:t>
            </a:r>
            <a:r>
              <a:rPr lang="zh-CN" altLang="en-US" sz="2400" b="1">
                <a:solidFill>
                  <a:schemeClr val="tx1"/>
                </a:solidFill>
                <a:latin typeface="宋体" panose="02010600030101010101" pitchFamily="2" charset="-122"/>
                <a:ea typeface="宋体" panose="02010600030101010101" pitchFamily="2" charset="-122"/>
              </a:rPr>
              <a:t>了解柯西中值定理</a:t>
            </a:r>
            <a:r>
              <a:rPr lang="en-US" altLang="zh-CN" sz="2400" b="1">
                <a:solidFill>
                  <a:schemeClr val="tx1"/>
                </a:solidFill>
                <a:latin typeface="宋体" panose="02010600030101010101" pitchFamily="2" charset="-122"/>
                <a:ea typeface="宋体" panose="02010600030101010101" pitchFamily="2" charset="-122"/>
              </a:rPr>
              <a:t>.</a:t>
            </a:r>
            <a:endParaRPr lang="en-US" altLang="zh-CN" sz="2400" b="1">
              <a:solidFill>
                <a:schemeClr val="tx1"/>
              </a:solidFill>
              <a:latin typeface="宋体" panose="02010600030101010101" pitchFamily="2" charset="-122"/>
              <a:ea typeface="宋体" panose="0201060003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Effect transition="in" filter="wipe(down)">
                                      <p:cBhvr>
                                        <p:cTn id="14" dur="500"/>
                                        <p:tgtEl>
                                          <p:spTgt spid="2">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animEffect transition="in" filter="wipe(down)">
                                      <p:cBhvr>
                                        <p:cTn id="19" dur="500"/>
                                        <p:tgtEl>
                                          <p:spTgt spid="2">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Effect transition="in" filter="wipe(down)">
                                      <p:cBhvr>
                                        <p:cTn id="24"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52425"/>
            <a:ext cx="3517265"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a:ln>
                  <a:noFill/>
                </a:ln>
                <a:solidFill>
                  <a:schemeClr val="accent1"/>
                </a:solidFill>
                <a:effectLst/>
                <a:uLnTx/>
                <a:uFillTx/>
                <a:cs typeface="+mn-ea"/>
                <a:sym typeface="+mn-lt"/>
              </a:rPr>
              <a:t>一、</a:t>
            </a:r>
            <a:r>
              <a:rPr kumimoji="0" lang="zh-CN" altLang="en-US" sz="3200" b="1" i="0" u="none" strike="noStrike" kern="0" cap="none" spc="0" normalizeH="0" baseline="0" noProof="0" dirty="0">
                <a:ln>
                  <a:noFill/>
                </a:ln>
                <a:solidFill>
                  <a:schemeClr val="accent1"/>
                </a:solidFill>
                <a:effectLst/>
                <a:uLnTx/>
                <a:uFillTx/>
                <a:cs typeface="+mn-ea"/>
                <a:sym typeface="+mn-lt"/>
              </a:rPr>
              <a:t>费马引理</a:t>
            </a:r>
            <a:endParaRPr kumimoji="0" lang="zh-CN" altLang="en-US" sz="3200" b="1" i="0" u="none" strike="noStrike" kern="0" cap="none" spc="0" normalizeH="0" baseline="0" noProof="0" dirty="0">
              <a:ln>
                <a:noFill/>
              </a:ln>
              <a:solidFill>
                <a:schemeClr val="accent1"/>
              </a:solidFill>
              <a:effectLst/>
              <a:uLnTx/>
              <a:uFillTx/>
              <a:cs typeface="+mn-ea"/>
              <a:sym typeface="+mn-lt"/>
            </a:endParaRPr>
          </a:p>
        </p:txBody>
      </p:sp>
      <mc:AlternateContent xmlns:mc="http://schemas.openxmlformats.org/markup-compatibility/2006">
        <mc:Choice xmlns:a14="http://schemas.microsoft.com/office/drawing/2010/main" Requires="a14">
          <p:sp>
            <p:nvSpPr>
              <p:cNvPr id="23" name="矩形 22"/>
              <p:cNvSpPr/>
              <p:nvPr/>
            </p:nvSpPr>
            <p:spPr>
              <a:xfrm>
                <a:off x="4709795" y="1306195"/>
                <a:ext cx="7362190" cy="4406900"/>
              </a:xfrm>
              <a:prstGeom prst="rect">
                <a:avLst/>
              </a:prstGeom>
            </p:spPr>
            <p:txBody>
              <a:bodyPr wrap="square">
                <a:spAutoFit/>
              </a:bodyPr>
              <a:lstStyle/>
              <a:p>
                <a:pPr lvl="0" indent="0" fontAlgn="auto">
                  <a:lnSpc>
                    <a:spcPct val="200000"/>
                  </a:lnSpc>
                </a:pPr>
                <a:r>
                  <a:rPr lang="zh-CN" altLang="en-US" sz="2800" dirty="0">
                    <a:solidFill>
                      <a:srgbClr val="000000"/>
                    </a:solidFill>
                    <a:cs typeface="+mn-ea"/>
                    <a:sym typeface="+mn-lt"/>
                  </a:rPr>
                  <a:t>设函数</a:t>
                </a:r>
                <a14:m>
                  <m:oMath xmlns:m="http://schemas.openxmlformats.org/officeDocument/2006/math">
                    <m:r>
                      <a:rPr lang="en-US" altLang="zh-CN" sz="2800" i="1" dirty="0">
                        <a:solidFill>
                          <a:srgbClr val="000000"/>
                        </a:solidFill>
                        <a:latin typeface="Cambria Math" panose="02040503050406030204" charset="0"/>
                        <a:cs typeface="Cambria Math" panose="02040503050406030204" charset="0"/>
                        <a:sym typeface="+mn-lt"/>
                      </a:rPr>
                      <m:t>𝑓</m:t>
                    </m:r>
                    <m:d>
                      <m:dPr>
                        <m:ctrlPr>
                          <a:rPr lang="en-US" altLang="zh-CN" sz="2800" i="1" dirty="0">
                            <a:solidFill>
                              <a:srgbClr val="000000"/>
                            </a:solidFill>
                            <a:latin typeface="Cambria Math" panose="02040503050406030204" charset="0"/>
                            <a:cs typeface="Cambria Math" panose="02040503050406030204" charset="0"/>
                            <a:sym typeface="+mn-lt"/>
                          </a:rPr>
                        </m:ctrlPr>
                      </m:dPr>
                      <m:e>
                        <m:r>
                          <a:rPr lang="en-US" altLang="zh-CN" sz="2800" i="1" dirty="0">
                            <a:solidFill>
                              <a:srgbClr val="000000"/>
                            </a:solidFill>
                            <a:latin typeface="Cambria Math" panose="02040503050406030204" charset="0"/>
                            <a:cs typeface="Cambria Math" panose="02040503050406030204" charset="0"/>
                            <a:sym typeface="+mn-lt"/>
                          </a:rPr>
                          <m:t>𝑥</m:t>
                        </m:r>
                      </m:e>
                    </m:d>
                  </m:oMath>
                </a14:m>
                <a:r>
                  <a:rPr lang="zh-CN" altLang="en-US" sz="2800" dirty="0">
                    <a:solidFill>
                      <a:srgbClr val="000000"/>
                    </a:solidFill>
                    <a:cs typeface="+mn-ea"/>
                    <a:sym typeface="+mn-lt"/>
                  </a:rPr>
                  <a:t>在点</a:t>
                </a:r>
                <a14:m>
                  <m:oMath xmlns:m="http://schemas.openxmlformats.org/officeDocument/2006/math">
                    <m:sSub>
                      <m:sSubPr>
                        <m:ctrlPr>
                          <a:rPr lang="en-US" altLang="zh-CN" sz="2800" i="1" dirty="0">
                            <a:solidFill>
                              <a:srgbClr val="000000"/>
                            </a:solidFill>
                            <a:latin typeface="Cambria Math" panose="02040503050406030204" charset="0"/>
                            <a:cs typeface="Cambria Math" panose="02040503050406030204" charset="0"/>
                            <a:sym typeface="+mn-lt"/>
                          </a:rPr>
                        </m:ctrlPr>
                      </m:sSubPr>
                      <m:e>
                        <m:r>
                          <a:rPr lang="en-US" altLang="zh-CN" sz="2800" i="1" dirty="0">
                            <a:solidFill>
                              <a:srgbClr val="000000"/>
                            </a:solidFill>
                            <a:latin typeface="Cambria Math" panose="02040503050406030204" charset="0"/>
                            <a:cs typeface="Cambria Math" panose="02040503050406030204" charset="0"/>
                            <a:sym typeface="+mn-lt"/>
                          </a:rPr>
                          <m:t>𝑥</m:t>
                        </m:r>
                      </m:e>
                      <m:sub>
                        <m:r>
                          <a:rPr lang="en-US" altLang="zh-CN" sz="2800" i="1" dirty="0">
                            <a:solidFill>
                              <a:srgbClr val="000000"/>
                            </a:solidFill>
                            <a:latin typeface="Cambria Math" panose="02040503050406030204" charset="0"/>
                            <a:cs typeface="Cambria Math" panose="02040503050406030204" charset="0"/>
                            <a:sym typeface="+mn-lt"/>
                          </a:rPr>
                          <m:t>0</m:t>
                        </m:r>
                      </m:sub>
                    </m:sSub>
                  </m:oMath>
                </a14:m>
                <a:r>
                  <a:rPr lang="zh-CN" altLang="en-US" sz="2800" dirty="0">
                    <a:solidFill>
                      <a:srgbClr val="000000"/>
                    </a:solidFill>
                    <a:cs typeface="+mn-ea"/>
                    <a:sym typeface="+mn-lt"/>
                  </a:rPr>
                  <a:t>的某邻域</a:t>
                </a:r>
                <a14:m>
                  <m:oMath xmlns:m="http://schemas.openxmlformats.org/officeDocument/2006/math">
                    <m:r>
                      <a:rPr lang="en-US" altLang="zh-CN" sz="2800" i="1" dirty="0">
                        <a:solidFill>
                          <a:srgbClr val="000000"/>
                        </a:solidFill>
                        <a:latin typeface="Cambria Math" panose="02040503050406030204" charset="0"/>
                        <a:cs typeface="Cambria Math" panose="02040503050406030204" charset="0"/>
                        <a:sym typeface="+mn-lt"/>
                      </a:rPr>
                      <m:t>𝑈</m:t>
                    </m:r>
                    <m:d>
                      <m:dPr>
                        <m:ctrlPr>
                          <a:rPr lang="en-US" altLang="zh-CN" sz="2800" i="1" dirty="0">
                            <a:solidFill>
                              <a:srgbClr val="000000"/>
                            </a:solidFill>
                            <a:latin typeface="Cambria Math" panose="02040503050406030204" charset="0"/>
                            <a:cs typeface="Cambria Math" panose="02040503050406030204" charset="0"/>
                            <a:sym typeface="+mn-lt"/>
                          </a:rPr>
                        </m:ctrlPr>
                      </m:dPr>
                      <m:e>
                        <m:sSub>
                          <m:sSubPr>
                            <m:ctrlPr>
                              <a:rPr lang="en-US" altLang="zh-CN" sz="2800" i="1" dirty="0">
                                <a:solidFill>
                                  <a:srgbClr val="000000"/>
                                </a:solidFill>
                                <a:latin typeface="Cambria Math" panose="02040503050406030204" charset="0"/>
                                <a:cs typeface="Cambria Math" panose="02040503050406030204" charset="0"/>
                                <a:sym typeface="+mn-lt"/>
                              </a:rPr>
                            </m:ctrlPr>
                          </m:sSubPr>
                          <m:e>
                            <m:r>
                              <a:rPr lang="en-US" altLang="zh-CN" sz="2800" i="1" dirty="0">
                                <a:solidFill>
                                  <a:srgbClr val="000000"/>
                                </a:solidFill>
                                <a:latin typeface="Cambria Math" panose="02040503050406030204" charset="0"/>
                                <a:cs typeface="Cambria Math" panose="02040503050406030204" charset="0"/>
                                <a:sym typeface="+mn-lt"/>
                              </a:rPr>
                              <m:t>𝑥</m:t>
                            </m:r>
                          </m:e>
                          <m:sub>
                            <m:r>
                              <a:rPr lang="en-US" altLang="zh-CN" sz="2800" i="1" dirty="0">
                                <a:solidFill>
                                  <a:srgbClr val="000000"/>
                                </a:solidFill>
                                <a:latin typeface="Cambria Math" panose="02040503050406030204" charset="0"/>
                                <a:cs typeface="Cambria Math" panose="02040503050406030204" charset="0"/>
                                <a:sym typeface="+mn-lt"/>
                              </a:rPr>
                              <m:t>0</m:t>
                            </m:r>
                          </m:sub>
                        </m:sSub>
                      </m:e>
                    </m:d>
                  </m:oMath>
                </a14:m>
                <a:r>
                  <a:rPr lang="zh-CN" altLang="en-US" sz="2800" dirty="0">
                    <a:solidFill>
                      <a:srgbClr val="000000"/>
                    </a:solidFill>
                    <a:cs typeface="+mn-ea"/>
                    <a:sym typeface="+mn-lt"/>
                  </a:rPr>
                  <a:t>内有定义，且在</a:t>
                </a:r>
                <a14:m>
                  <m:oMath xmlns:m="http://schemas.openxmlformats.org/officeDocument/2006/math">
                    <m:sSub>
                      <m:sSubPr>
                        <m:ctrlPr>
                          <a:rPr lang="en-US" altLang="zh-CN" sz="2800" i="1" dirty="0">
                            <a:solidFill>
                              <a:srgbClr val="000000"/>
                            </a:solidFill>
                            <a:latin typeface="Cambria Math" panose="02040503050406030204" charset="0"/>
                            <a:cs typeface="Cambria Math" panose="02040503050406030204" charset="0"/>
                            <a:sym typeface="+mn-lt"/>
                          </a:rPr>
                        </m:ctrlPr>
                      </m:sSubPr>
                      <m:e>
                        <m:r>
                          <a:rPr lang="en-US" altLang="zh-CN" sz="2800" i="1" dirty="0">
                            <a:solidFill>
                              <a:srgbClr val="000000"/>
                            </a:solidFill>
                            <a:latin typeface="Cambria Math" panose="02040503050406030204" charset="0"/>
                            <a:cs typeface="Cambria Math" panose="02040503050406030204" charset="0"/>
                            <a:sym typeface="+mn-lt"/>
                          </a:rPr>
                          <m:t>𝑥</m:t>
                        </m:r>
                      </m:e>
                      <m:sub>
                        <m:r>
                          <a:rPr lang="en-US" altLang="zh-CN" sz="2800" i="1" dirty="0">
                            <a:solidFill>
                              <a:srgbClr val="000000"/>
                            </a:solidFill>
                            <a:latin typeface="Cambria Math" panose="02040503050406030204" charset="0"/>
                            <a:cs typeface="Cambria Math" panose="02040503050406030204" charset="0"/>
                            <a:sym typeface="+mn-lt"/>
                          </a:rPr>
                          <m:t>0</m:t>
                        </m:r>
                      </m:sub>
                    </m:sSub>
                  </m:oMath>
                </a14:m>
                <a:r>
                  <a:rPr lang="zh-CN" altLang="en-US" sz="2800" dirty="0">
                    <a:solidFill>
                      <a:srgbClr val="000000"/>
                    </a:solidFill>
                    <a:cs typeface="+mn-ea"/>
                    <a:sym typeface="+mn-lt"/>
                  </a:rPr>
                  <a:t>处可导，若</a:t>
                </a:r>
                <a14:m>
                  <m:oMath xmlns:m="http://schemas.openxmlformats.org/officeDocument/2006/math">
                    <m:r>
                      <a:rPr lang="en-US" altLang="zh-CN" sz="2800" dirty="0">
                        <a:solidFill>
                          <a:srgbClr val="000000"/>
                        </a:solidFill>
                        <a:latin typeface="Cambria Math" panose="02040503050406030204" charset="0"/>
                        <a:cs typeface="Cambria Math" panose="02040503050406030204" charset="0"/>
                        <a:sym typeface="+mn-lt"/>
                      </a:rPr>
                      <m:t>∀</m:t>
                    </m:r>
                    <m:r>
                      <a:rPr lang="en-US" altLang="zh-CN" sz="2800" i="1" dirty="0">
                        <a:solidFill>
                          <a:srgbClr val="000000"/>
                        </a:solidFill>
                        <a:latin typeface="Cambria Math" panose="02040503050406030204" charset="0"/>
                        <a:cs typeface="Cambria Math" panose="02040503050406030204" charset="0"/>
                        <a:sym typeface="+mn-lt"/>
                      </a:rPr>
                      <m:t>𝑥</m:t>
                    </m:r>
                    <m:r>
                      <a:rPr lang="en-US" altLang="zh-CN" sz="2800" i="1" dirty="0">
                        <a:solidFill>
                          <a:srgbClr val="000000"/>
                        </a:solidFill>
                        <a:latin typeface="Cambria Math" panose="02040503050406030204" charset="0"/>
                        <a:cs typeface="Cambria Math" panose="02040503050406030204" charset="0"/>
                        <a:sym typeface="+mn-lt"/>
                      </a:rPr>
                      <m:t>∈</m:t>
                    </m:r>
                    <m:r>
                      <a:rPr lang="en-US" altLang="zh-CN" sz="2800" i="1" dirty="0">
                        <a:solidFill>
                          <a:srgbClr val="000000"/>
                        </a:solidFill>
                        <a:latin typeface="Cambria Math" panose="02040503050406030204" charset="0"/>
                        <a:cs typeface="Cambria Math" panose="02040503050406030204" charset="0"/>
                        <a:sym typeface="+mn-lt"/>
                      </a:rPr>
                      <m:t>𝑈</m:t>
                    </m:r>
                    <m:d>
                      <m:dPr>
                        <m:ctrlPr>
                          <a:rPr lang="en-US" altLang="zh-CN" sz="2800" i="1" dirty="0">
                            <a:solidFill>
                              <a:srgbClr val="000000"/>
                            </a:solidFill>
                            <a:latin typeface="Cambria Math" panose="02040503050406030204" charset="0"/>
                            <a:cs typeface="Cambria Math" panose="02040503050406030204" charset="0"/>
                            <a:sym typeface="+mn-lt"/>
                          </a:rPr>
                        </m:ctrlPr>
                      </m:dPr>
                      <m:e>
                        <m:sSub>
                          <m:sSubPr>
                            <m:ctrlPr>
                              <a:rPr lang="en-US" altLang="zh-CN" sz="2800" i="1" dirty="0">
                                <a:solidFill>
                                  <a:srgbClr val="000000"/>
                                </a:solidFill>
                                <a:latin typeface="Cambria Math" panose="02040503050406030204" charset="0"/>
                                <a:cs typeface="Cambria Math" panose="02040503050406030204" charset="0"/>
                                <a:sym typeface="+mn-lt"/>
                              </a:rPr>
                            </m:ctrlPr>
                          </m:sSubPr>
                          <m:e>
                            <m:r>
                              <a:rPr lang="en-US" altLang="zh-CN" sz="2800" i="1" dirty="0">
                                <a:solidFill>
                                  <a:srgbClr val="000000"/>
                                </a:solidFill>
                                <a:latin typeface="Cambria Math" panose="02040503050406030204" charset="0"/>
                                <a:cs typeface="Cambria Math" panose="02040503050406030204" charset="0"/>
                                <a:sym typeface="+mn-lt"/>
                              </a:rPr>
                              <m:t>𝑥</m:t>
                            </m:r>
                          </m:e>
                          <m:sub>
                            <m:r>
                              <a:rPr lang="en-US" altLang="zh-CN" sz="2800" i="1" dirty="0">
                                <a:solidFill>
                                  <a:srgbClr val="000000"/>
                                </a:solidFill>
                                <a:latin typeface="Cambria Math" panose="02040503050406030204" charset="0"/>
                                <a:cs typeface="Cambria Math" panose="02040503050406030204" charset="0"/>
                                <a:sym typeface="+mn-lt"/>
                              </a:rPr>
                              <m:t>0</m:t>
                            </m:r>
                          </m:sub>
                        </m:sSub>
                      </m:e>
                    </m:d>
                  </m:oMath>
                </a14:m>
                <a:r>
                  <a:rPr lang="zh-CN" altLang="en-US" sz="2800" dirty="0">
                    <a:solidFill>
                      <a:srgbClr val="000000"/>
                    </a:solidFill>
                    <a:cs typeface="+mn-ea"/>
                    <a:sym typeface="+mn-lt"/>
                  </a:rPr>
                  <a:t>有</a:t>
                </a:r>
                <a:endParaRPr lang="zh-CN" altLang="en-US" sz="2800" dirty="0">
                  <a:solidFill>
                    <a:srgbClr val="000000"/>
                  </a:solidFill>
                  <a:cs typeface="+mn-ea"/>
                  <a:sym typeface="+mn-lt"/>
                </a:endParaRPr>
              </a:p>
              <a:p>
                <a:pPr lvl="0" indent="0" algn="ctr" fontAlgn="auto">
                  <a:lnSpc>
                    <a:spcPct val="200000"/>
                  </a:lnSpc>
                </a:pPr>
                <a14:m>
                  <m:oMath xmlns:m="http://schemas.openxmlformats.org/officeDocument/2006/math">
                    <m:r>
                      <a:rPr lang="en-US" altLang="zh-CN" sz="2800" i="1" dirty="0">
                        <a:solidFill>
                          <a:srgbClr val="000000"/>
                        </a:solidFill>
                        <a:latin typeface="Cambria Math" panose="02040503050406030204" charset="0"/>
                        <a:cs typeface="Cambria Math" panose="02040503050406030204" charset="0"/>
                        <a:sym typeface="+mn-lt"/>
                      </a:rPr>
                      <m:t>𝑓</m:t>
                    </m:r>
                    <m:d>
                      <m:dPr>
                        <m:ctrlPr>
                          <a:rPr lang="en-US" altLang="zh-CN" sz="2800" i="1" dirty="0">
                            <a:solidFill>
                              <a:srgbClr val="000000"/>
                            </a:solidFill>
                            <a:latin typeface="Cambria Math" panose="02040503050406030204" charset="0"/>
                            <a:cs typeface="Cambria Math" panose="02040503050406030204" charset="0"/>
                            <a:sym typeface="+mn-lt"/>
                          </a:rPr>
                        </m:ctrlPr>
                      </m:dPr>
                      <m:e>
                        <m:r>
                          <a:rPr lang="en-US" altLang="zh-CN" sz="2800" i="1" dirty="0">
                            <a:solidFill>
                              <a:srgbClr val="000000"/>
                            </a:solidFill>
                            <a:latin typeface="Cambria Math" panose="02040503050406030204" charset="0"/>
                            <a:cs typeface="Cambria Math" panose="02040503050406030204" charset="0"/>
                            <a:sym typeface="+mn-lt"/>
                          </a:rPr>
                          <m:t>𝑥</m:t>
                        </m:r>
                      </m:e>
                    </m:d>
                    <m:r>
                      <a:rPr lang="en-US" altLang="zh-CN" sz="2800" i="1" dirty="0">
                        <a:solidFill>
                          <a:srgbClr val="000000"/>
                        </a:solidFill>
                        <a:latin typeface="Cambria Math" panose="02040503050406030204" charset="0"/>
                        <a:cs typeface="Cambria Math" panose="02040503050406030204" charset="0"/>
                        <a:sym typeface="+mn-lt"/>
                      </a:rPr>
                      <m:t>≥</m:t>
                    </m:r>
                    <m:r>
                      <a:rPr lang="en-US" altLang="zh-CN" sz="2800" i="1" dirty="0">
                        <a:solidFill>
                          <a:srgbClr val="000000"/>
                        </a:solidFill>
                        <a:latin typeface="Cambria Math" panose="02040503050406030204" charset="0"/>
                        <a:cs typeface="Cambria Math" panose="02040503050406030204" charset="0"/>
                        <a:sym typeface="+mn-lt"/>
                      </a:rPr>
                      <m:t>𝑓</m:t>
                    </m:r>
                    <m:d>
                      <m:dPr>
                        <m:ctrlPr>
                          <a:rPr lang="en-US" altLang="zh-CN" sz="2800" i="1" dirty="0">
                            <a:solidFill>
                              <a:srgbClr val="000000"/>
                            </a:solidFill>
                            <a:latin typeface="Cambria Math" panose="02040503050406030204" charset="0"/>
                            <a:cs typeface="Cambria Math" panose="02040503050406030204" charset="0"/>
                            <a:sym typeface="+mn-lt"/>
                          </a:rPr>
                        </m:ctrlPr>
                      </m:dPr>
                      <m:e>
                        <m:sSub>
                          <m:sSubPr>
                            <m:ctrlPr>
                              <a:rPr lang="en-US" altLang="zh-CN" sz="2800" i="1" dirty="0">
                                <a:solidFill>
                                  <a:srgbClr val="000000"/>
                                </a:solidFill>
                                <a:latin typeface="Cambria Math" panose="02040503050406030204" charset="0"/>
                                <a:cs typeface="Cambria Math" panose="02040503050406030204" charset="0"/>
                                <a:sym typeface="+mn-lt"/>
                              </a:rPr>
                            </m:ctrlPr>
                          </m:sSubPr>
                          <m:e>
                            <m:r>
                              <a:rPr lang="en-US" altLang="zh-CN" sz="2800" i="1" dirty="0">
                                <a:solidFill>
                                  <a:srgbClr val="000000"/>
                                </a:solidFill>
                                <a:latin typeface="Cambria Math" panose="02040503050406030204" charset="0"/>
                                <a:cs typeface="Cambria Math" panose="02040503050406030204" charset="0"/>
                                <a:sym typeface="+mn-lt"/>
                              </a:rPr>
                              <m:t>𝑥</m:t>
                            </m:r>
                          </m:e>
                          <m:sub>
                            <m:r>
                              <a:rPr lang="en-US" altLang="zh-CN" sz="2800" i="1" dirty="0">
                                <a:solidFill>
                                  <a:srgbClr val="000000"/>
                                </a:solidFill>
                                <a:latin typeface="Cambria Math" panose="02040503050406030204" charset="0"/>
                                <a:cs typeface="Cambria Math" panose="02040503050406030204" charset="0"/>
                                <a:sym typeface="+mn-lt"/>
                              </a:rPr>
                              <m:t>0</m:t>
                            </m:r>
                          </m:sub>
                        </m:sSub>
                      </m:e>
                    </m:d>
                  </m:oMath>
                </a14:m>
                <a:r>
                  <a:rPr lang="zh-CN" altLang="en-US" sz="2800" dirty="0">
                    <a:solidFill>
                      <a:srgbClr val="000000"/>
                    </a:solidFill>
                    <a:cs typeface="+mn-ea"/>
                    <a:sym typeface="+mn-lt"/>
                  </a:rPr>
                  <a:t>或</a:t>
                </a:r>
                <a14:m>
                  <m:oMath xmlns:m="http://schemas.openxmlformats.org/officeDocument/2006/math">
                    <m:r>
                      <a:rPr lang="en-US" altLang="zh-CN" sz="2800" i="1" dirty="0">
                        <a:solidFill>
                          <a:srgbClr val="000000"/>
                        </a:solidFill>
                        <a:latin typeface="Cambria Math" panose="02040503050406030204" charset="0"/>
                        <a:cs typeface="Cambria Math" panose="02040503050406030204" charset="0"/>
                        <a:sym typeface="+mn-lt"/>
                      </a:rPr>
                      <m:t>𝑓</m:t>
                    </m:r>
                    <m:d>
                      <m:dPr>
                        <m:ctrlPr>
                          <a:rPr lang="en-US" altLang="zh-CN" sz="2800" i="1" dirty="0">
                            <a:solidFill>
                              <a:srgbClr val="000000"/>
                            </a:solidFill>
                            <a:latin typeface="Cambria Math" panose="02040503050406030204" charset="0"/>
                            <a:cs typeface="Cambria Math" panose="02040503050406030204" charset="0"/>
                            <a:sym typeface="+mn-lt"/>
                          </a:rPr>
                        </m:ctrlPr>
                      </m:dPr>
                      <m:e>
                        <m:r>
                          <a:rPr lang="en-US" altLang="zh-CN" sz="2800" i="1" dirty="0">
                            <a:solidFill>
                              <a:srgbClr val="000000"/>
                            </a:solidFill>
                            <a:latin typeface="Cambria Math" panose="02040503050406030204" charset="0"/>
                            <a:cs typeface="Cambria Math" panose="02040503050406030204" charset="0"/>
                            <a:sym typeface="+mn-lt"/>
                          </a:rPr>
                          <m:t>𝑥</m:t>
                        </m:r>
                      </m:e>
                    </m:d>
                    <m:r>
                      <a:rPr lang="en-US" altLang="zh-CN" sz="2800" i="1" dirty="0">
                        <a:solidFill>
                          <a:srgbClr val="000000"/>
                        </a:solidFill>
                        <a:latin typeface="Cambria Math" panose="02040503050406030204" charset="0"/>
                        <a:cs typeface="Cambria Math" panose="02040503050406030204" charset="0"/>
                        <a:sym typeface="+mn-lt"/>
                      </a:rPr>
                      <m:t>≤</m:t>
                    </m:r>
                    <m:r>
                      <a:rPr lang="en-US" altLang="zh-CN" sz="2800" i="1" dirty="0">
                        <a:solidFill>
                          <a:srgbClr val="000000"/>
                        </a:solidFill>
                        <a:latin typeface="Cambria Math" panose="02040503050406030204" charset="0"/>
                        <a:cs typeface="Cambria Math" panose="02040503050406030204" charset="0"/>
                        <a:sym typeface="+mn-lt"/>
                      </a:rPr>
                      <m:t>𝑓</m:t>
                    </m:r>
                    <m:d>
                      <m:dPr>
                        <m:ctrlPr>
                          <a:rPr lang="en-US" altLang="zh-CN" sz="2800" i="1" dirty="0">
                            <a:solidFill>
                              <a:srgbClr val="000000"/>
                            </a:solidFill>
                            <a:latin typeface="Cambria Math" panose="02040503050406030204" charset="0"/>
                            <a:cs typeface="Cambria Math" panose="02040503050406030204" charset="0"/>
                            <a:sym typeface="+mn-lt"/>
                          </a:rPr>
                        </m:ctrlPr>
                      </m:dPr>
                      <m:e>
                        <m:sSub>
                          <m:sSubPr>
                            <m:ctrlPr>
                              <a:rPr lang="en-US" altLang="zh-CN" sz="2800" i="1" dirty="0">
                                <a:solidFill>
                                  <a:srgbClr val="000000"/>
                                </a:solidFill>
                                <a:latin typeface="Cambria Math" panose="02040503050406030204" charset="0"/>
                                <a:cs typeface="Cambria Math" panose="02040503050406030204" charset="0"/>
                                <a:sym typeface="+mn-lt"/>
                              </a:rPr>
                            </m:ctrlPr>
                          </m:sSubPr>
                          <m:e>
                            <m:r>
                              <a:rPr lang="en-US" altLang="zh-CN" sz="2800" i="1" dirty="0">
                                <a:solidFill>
                                  <a:srgbClr val="000000"/>
                                </a:solidFill>
                                <a:latin typeface="Cambria Math" panose="02040503050406030204" charset="0"/>
                                <a:cs typeface="Cambria Math" panose="02040503050406030204" charset="0"/>
                                <a:sym typeface="+mn-lt"/>
                              </a:rPr>
                              <m:t>𝑥</m:t>
                            </m:r>
                          </m:e>
                          <m:sub>
                            <m:r>
                              <a:rPr lang="en-US" altLang="zh-CN" sz="2800" i="1" dirty="0">
                                <a:solidFill>
                                  <a:srgbClr val="000000"/>
                                </a:solidFill>
                                <a:latin typeface="Cambria Math" panose="02040503050406030204" charset="0"/>
                                <a:cs typeface="Cambria Math" panose="02040503050406030204" charset="0"/>
                                <a:sym typeface="+mn-lt"/>
                              </a:rPr>
                              <m:t>0</m:t>
                            </m:r>
                          </m:sub>
                        </m:sSub>
                      </m:e>
                    </m:d>
                  </m:oMath>
                </a14:m>
                <a:endParaRPr lang="en-US" altLang="zh-CN" sz="2800" i="1" dirty="0">
                  <a:solidFill>
                    <a:srgbClr val="000000"/>
                  </a:solidFill>
                  <a:latin typeface="Cambria Math" panose="02040503050406030204" charset="0"/>
                  <a:cs typeface="Cambria Math" panose="02040503050406030204" charset="0"/>
                  <a:sym typeface="+mn-lt"/>
                </a:endParaRPr>
              </a:p>
              <a:p>
                <a:pPr lvl="0" indent="0" fontAlgn="auto">
                  <a:lnSpc>
                    <a:spcPct val="200000"/>
                  </a:lnSpc>
                </a:pPr>
                <a:r>
                  <a:rPr lang="zh-CN" altLang="en-US" sz="2800" dirty="0">
                    <a:solidFill>
                      <a:srgbClr val="000000"/>
                    </a:solidFill>
                    <a:cs typeface="+mn-ea"/>
                    <a:sym typeface="+mn-lt"/>
                  </a:rPr>
                  <a:t>则</a:t>
                </a:r>
                <a14:m>
                  <m:oMath xmlns:m="http://schemas.openxmlformats.org/officeDocument/2006/math">
                    <m:sSup>
                      <m:sSupPr>
                        <m:ctrlPr>
                          <a:rPr lang="en-US" altLang="zh-CN" sz="2800" i="1" dirty="0">
                            <a:solidFill>
                              <a:srgbClr val="000000"/>
                            </a:solidFill>
                            <a:latin typeface="Cambria Math" panose="02040503050406030204" charset="0"/>
                            <a:cs typeface="Cambria Math" panose="02040503050406030204" charset="0"/>
                            <a:sym typeface="+mn-lt"/>
                          </a:rPr>
                        </m:ctrlPr>
                      </m:sSupPr>
                      <m:e>
                        <m:r>
                          <a:rPr lang="en-US" altLang="zh-CN" sz="2800" i="1" dirty="0">
                            <a:solidFill>
                              <a:srgbClr val="000000"/>
                            </a:solidFill>
                            <a:latin typeface="Cambria Math" panose="02040503050406030204" charset="0"/>
                            <a:cs typeface="Cambria Math" panose="02040503050406030204" charset="0"/>
                            <a:sym typeface="+mn-lt"/>
                          </a:rPr>
                          <m:t>𝑓</m:t>
                        </m:r>
                      </m:e>
                      <m:sup>
                        <m:r>
                          <a:rPr lang="en-US" altLang="zh-CN" sz="2800" i="1" dirty="0">
                            <a:solidFill>
                              <a:srgbClr val="000000"/>
                            </a:solidFill>
                            <a:latin typeface="Cambria Math" panose="02040503050406030204" charset="0"/>
                            <a:cs typeface="Cambria Math" panose="02040503050406030204" charset="0"/>
                            <a:sym typeface="+mn-lt"/>
                          </a:rPr>
                          <m:t>’</m:t>
                        </m:r>
                      </m:sup>
                    </m:sSup>
                    <m:d>
                      <m:dPr>
                        <m:ctrlPr>
                          <a:rPr lang="en-US" altLang="zh-CN" sz="2800" i="1" dirty="0">
                            <a:solidFill>
                              <a:srgbClr val="000000"/>
                            </a:solidFill>
                            <a:latin typeface="Cambria Math" panose="02040503050406030204" charset="0"/>
                            <a:cs typeface="Cambria Math" panose="02040503050406030204" charset="0"/>
                            <a:sym typeface="+mn-lt"/>
                          </a:rPr>
                        </m:ctrlPr>
                      </m:dPr>
                      <m:e>
                        <m:sSub>
                          <m:sSubPr>
                            <m:ctrlPr>
                              <a:rPr lang="en-US" altLang="zh-CN" sz="2800" i="1" dirty="0">
                                <a:solidFill>
                                  <a:srgbClr val="000000"/>
                                </a:solidFill>
                                <a:latin typeface="Cambria Math" panose="02040503050406030204" charset="0"/>
                                <a:cs typeface="Cambria Math" panose="02040503050406030204" charset="0"/>
                                <a:sym typeface="+mn-lt"/>
                              </a:rPr>
                            </m:ctrlPr>
                          </m:sSubPr>
                          <m:e>
                            <m:r>
                              <a:rPr lang="en-US" altLang="zh-CN" sz="2800" i="1" dirty="0">
                                <a:solidFill>
                                  <a:srgbClr val="000000"/>
                                </a:solidFill>
                                <a:latin typeface="Cambria Math" panose="02040503050406030204" charset="0"/>
                                <a:cs typeface="Cambria Math" panose="02040503050406030204" charset="0"/>
                                <a:sym typeface="+mn-lt"/>
                              </a:rPr>
                              <m:t>𝑥</m:t>
                            </m:r>
                          </m:e>
                          <m:sub>
                            <m:r>
                              <a:rPr lang="en-US" altLang="zh-CN" sz="2800" i="1" dirty="0">
                                <a:solidFill>
                                  <a:srgbClr val="000000"/>
                                </a:solidFill>
                                <a:latin typeface="Cambria Math" panose="02040503050406030204" charset="0"/>
                                <a:cs typeface="Cambria Math" panose="02040503050406030204" charset="0"/>
                                <a:sym typeface="+mn-lt"/>
                              </a:rPr>
                              <m:t>0</m:t>
                            </m:r>
                          </m:sub>
                        </m:sSub>
                      </m:e>
                    </m:d>
                    <m:r>
                      <a:rPr lang="en-US" altLang="zh-CN" sz="2800" i="1" dirty="0">
                        <a:solidFill>
                          <a:srgbClr val="000000"/>
                        </a:solidFill>
                        <a:latin typeface="Cambria Math" panose="02040503050406030204" charset="0"/>
                        <a:cs typeface="Cambria Math" panose="02040503050406030204" charset="0"/>
                        <a:sym typeface="+mn-lt"/>
                      </a:rPr>
                      <m:t>=</m:t>
                    </m:r>
                    <m:r>
                      <a:rPr lang="en-US" altLang="zh-CN" sz="2800" i="1" dirty="0">
                        <a:solidFill>
                          <a:srgbClr val="000000"/>
                        </a:solidFill>
                        <a:latin typeface="Cambria Math" panose="02040503050406030204" charset="0"/>
                        <a:cs typeface="Cambria Math" panose="02040503050406030204" charset="0"/>
                        <a:sym typeface="+mn-lt"/>
                      </a:rPr>
                      <m:t>0</m:t>
                    </m:r>
                  </m:oMath>
                </a14:m>
                <a:r>
                  <a:rPr lang="en-US" altLang="zh-CN" sz="2800" dirty="0">
                    <a:solidFill>
                      <a:srgbClr val="000000"/>
                    </a:solidFill>
                    <a:cs typeface="+mn-ea"/>
                    <a:sym typeface="+mn-lt"/>
                  </a:rPr>
                  <a:t>.</a:t>
                </a:r>
                <a:endParaRPr lang="zh-CN" altLang="en-US" sz="2800" dirty="0">
                  <a:solidFill>
                    <a:srgbClr val="000000"/>
                  </a:solidFill>
                  <a:cs typeface="+mn-ea"/>
                  <a:sym typeface="+mn-lt"/>
                </a:endParaRPr>
              </a:p>
              <a:p>
                <a:pPr lvl="0" indent="0" fontAlgn="auto">
                  <a:lnSpc>
                    <a:spcPct val="200000"/>
                  </a:lnSpc>
                </a:pPr>
                <a:r>
                  <a:rPr lang="zh-CN" altLang="en-US" sz="2800" dirty="0">
                    <a:solidFill>
                      <a:srgbClr val="000000"/>
                    </a:solidFill>
                    <a:cs typeface="+mn-ea"/>
                    <a:sym typeface="+mn-lt"/>
                  </a:rPr>
                  <a:t>其中，使得的实数称为函数的</a:t>
                </a:r>
                <a:r>
                  <a:rPr lang="zh-CN" altLang="en-US" sz="2800" dirty="0">
                    <a:solidFill>
                      <a:srgbClr val="FF0000"/>
                    </a:solidFill>
                    <a:cs typeface="+mn-ea"/>
                    <a:sym typeface="+mn-lt"/>
                  </a:rPr>
                  <a:t>驻点</a:t>
                </a:r>
                <a:r>
                  <a:rPr lang="zh-CN" altLang="en-US" sz="2800" dirty="0">
                    <a:solidFill>
                      <a:srgbClr val="000000"/>
                    </a:solidFill>
                    <a:cs typeface="+mn-ea"/>
                    <a:sym typeface="+mn-lt"/>
                  </a:rPr>
                  <a:t>或</a:t>
                </a:r>
                <a:r>
                  <a:rPr lang="zh-CN" altLang="en-US" sz="2800" dirty="0">
                    <a:solidFill>
                      <a:srgbClr val="FF0000"/>
                    </a:solidFill>
                    <a:cs typeface="+mn-ea"/>
                    <a:sym typeface="+mn-lt"/>
                  </a:rPr>
                  <a:t>稳定点</a:t>
                </a:r>
                <a:r>
                  <a:rPr lang="zh-CN" altLang="en-US" sz="2800" dirty="0">
                    <a:solidFill>
                      <a:srgbClr val="000000"/>
                    </a:solidFill>
                    <a:cs typeface="+mn-ea"/>
                    <a:sym typeface="+mn-lt"/>
                  </a:rPr>
                  <a:t>.</a:t>
                </a:r>
                <a:endParaRPr lang="zh-CN" altLang="en-US" sz="2800" dirty="0">
                  <a:solidFill>
                    <a:srgbClr val="000000"/>
                  </a:solidFill>
                  <a:cs typeface="+mn-ea"/>
                  <a:sym typeface="+mn-lt"/>
                </a:endParaRPr>
              </a:p>
            </p:txBody>
          </p:sp>
        </mc:Choice>
        <mc:Fallback>
          <p:sp>
            <p:nvSpPr>
              <p:cNvPr id="23" name="矩形 22"/>
              <p:cNvSpPr>
                <a:spLocks noRot="1" noChangeAspect="1" noMove="1" noResize="1" noEditPoints="1" noAdjustHandles="1" noChangeArrowheads="1" noChangeShapeType="1" noTextEdit="1"/>
              </p:cNvSpPr>
              <p:nvPr/>
            </p:nvSpPr>
            <p:spPr>
              <a:xfrm>
                <a:off x="4709795" y="1306195"/>
                <a:ext cx="7362190" cy="4406900"/>
              </a:xfrm>
              <a:prstGeom prst="rect">
                <a:avLst/>
              </a:prstGeom>
              <a:blipFill rotWithShape="1">
                <a:blip r:embed="rId2"/>
                <a:stretch>
                  <a:fillRect/>
                </a:stretch>
              </a:blipFill>
            </p:spPr>
            <p:txBody>
              <a:bodyPr/>
              <a:lstStyle/>
              <a:p>
                <a:r>
                  <a:rPr lang="zh-CN" altLang="en-US">
                    <a:noFill/>
                  </a:rPr>
                  <a:t> </a:t>
                </a:r>
              </a:p>
            </p:txBody>
          </p:sp>
        </mc:Fallback>
      </mc:AlternateContent>
      <p:grpSp>
        <p:nvGrpSpPr>
          <p:cNvPr id="26" name="组合 25"/>
          <p:cNvGrpSpPr/>
          <p:nvPr/>
        </p:nvGrpSpPr>
        <p:grpSpPr>
          <a:xfrm>
            <a:off x="568960" y="1719580"/>
            <a:ext cx="3726180" cy="3170555"/>
            <a:chOff x="313" y="2048"/>
            <a:chExt cx="5868" cy="4993"/>
          </a:xfrm>
        </p:grpSpPr>
        <p:cxnSp>
          <p:nvCxnSpPr>
            <p:cNvPr id="3" name="直接箭头连接符 2"/>
            <p:cNvCxnSpPr/>
            <p:nvPr/>
          </p:nvCxnSpPr>
          <p:spPr>
            <a:xfrm flipV="1">
              <a:off x="1852" y="2117"/>
              <a:ext cx="0" cy="4924"/>
            </a:xfrm>
            <a:prstGeom prst="straightConnector1">
              <a:avLst/>
            </a:prstGeom>
            <a:ln w="19050">
              <a:solidFill>
                <a:schemeClr val="tx1"/>
              </a:solidFill>
              <a:tailEnd type="arrow"/>
            </a:ln>
          </p:spPr>
          <p:style>
            <a:lnRef idx="2">
              <a:schemeClr val="accent1"/>
            </a:lnRef>
            <a:fillRef idx="0">
              <a:srgbClr val="FFFFFF"/>
            </a:fillRef>
            <a:effectRef idx="0">
              <a:srgbClr val="FFFFFF"/>
            </a:effectRef>
            <a:fontRef idx="minor">
              <a:schemeClr val="tx1"/>
            </a:fontRef>
          </p:style>
        </p:cxnSp>
        <p:cxnSp>
          <p:nvCxnSpPr>
            <p:cNvPr id="7" name="直接箭头连接符 6"/>
            <p:cNvCxnSpPr/>
            <p:nvPr/>
          </p:nvCxnSpPr>
          <p:spPr>
            <a:xfrm>
              <a:off x="313" y="5625"/>
              <a:ext cx="5755" cy="0"/>
            </a:xfrm>
            <a:prstGeom prst="straightConnector1">
              <a:avLst/>
            </a:prstGeom>
            <a:ln w="19050">
              <a:solidFill>
                <a:schemeClr val="tx1"/>
              </a:solidFill>
              <a:tailEnd type="arrow"/>
            </a:ln>
          </p:spPr>
          <p:style>
            <a:lnRef idx="2">
              <a:schemeClr val="accent1"/>
            </a:lnRef>
            <a:fillRef idx="0">
              <a:srgbClr val="FFFFFF"/>
            </a:fillRef>
            <a:effectRef idx="0">
              <a:srgbClr val="FFFFFF"/>
            </a:effectRef>
            <a:fontRef idx="minor">
              <a:schemeClr val="tx1"/>
            </a:fontRef>
          </p:style>
        </p:cxnSp>
        <p:sp>
          <p:nvSpPr>
            <p:cNvPr id="9" name="文本框 8"/>
            <p:cNvSpPr txBox="1"/>
            <p:nvPr/>
          </p:nvSpPr>
          <p:spPr>
            <a:xfrm>
              <a:off x="5637" y="5625"/>
              <a:ext cx="544" cy="580"/>
            </a:xfrm>
            <a:prstGeom prst="rect">
              <a:avLst/>
            </a:prstGeom>
          </p:spPr>
          <p:txBody>
            <a:bodyPr wrap="square">
              <a:spAutoFit/>
              <a:extLst>
                <a:ext uri="{4A0BC546-FE56-4ADE-93B0-CB8AF2F6F144}">
                  <wpsdc:textFrameExt xmlns:wpsdc="http://www.wps.cn/officeDocument/2022/drawingmlCustomData" type="text"/>
                </a:ext>
              </a:extLst>
            </a:bodyPr>
            <a:p>
              <a:pPr algn="l"/>
              <a:r>
                <a:rPr lang="en-US" altLang="zh-CN" sz="1800" i="1">
                  <a:latin typeface="Times New Roman" panose="02020603050405020304" charset="0"/>
                  <a:ea typeface="微软雅黑" panose="020B0503020204020204" charset="-122"/>
                  <a:cs typeface="Times New Roman" panose="02020603050405020304" charset="0"/>
                </a:rPr>
                <a:t>x</a:t>
              </a:r>
              <a:endParaRPr lang="en-US" altLang="zh-CN" sz="1800" i="1">
                <a:latin typeface="Times New Roman" panose="02020603050405020304" charset="0"/>
                <a:ea typeface="微软雅黑" panose="020B0503020204020204" charset="-122"/>
                <a:cs typeface="Times New Roman" panose="02020603050405020304" charset="0"/>
              </a:endParaRPr>
            </a:p>
          </p:txBody>
        </p:sp>
        <p:sp>
          <p:nvSpPr>
            <p:cNvPr id="10" name="文本框 9"/>
            <p:cNvSpPr txBox="1"/>
            <p:nvPr/>
          </p:nvSpPr>
          <p:spPr>
            <a:xfrm>
              <a:off x="1239" y="2048"/>
              <a:ext cx="544" cy="580"/>
            </a:xfrm>
            <a:prstGeom prst="rect">
              <a:avLst/>
            </a:prstGeom>
          </p:spPr>
          <p:txBody>
            <a:bodyPr wrap="square">
              <a:spAutoFit/>
              <a:extLst>
                <a:ext uri="{4A0BC546-FE56-4ADE-93B0-CB8AF2F6F144}">
                  <wpsdc:textFrameExt xmlns:wpsdc="http://www.wps.cn/officeDocument/2022/drawingmlCustomData" type="text"/>
                </a:ext>
              </a:extLst>
            </a:bodyPr>
            <a:p>
              <a:pPr algn="l"/>
              <a:r>
                <a:rPr lang="en-US" altLang="zh-CN" sz="1800" i="1">
                  <a:latin typeface="Times New Roman" panose="02020603050405020304" charset="0"/>
                  <a:ea typeface="微软雅黑" panose="020B0503020204020204" charset="-122"/>
                  <a:cs typeface="Times New Roman" panose="02020603050405020304" charset="0"/>
                </a:rPr>
                <a:t>y</a:t>
              </a:r>
              <a:endParaRPr lang="en-US" altLang="zh-CN" sz="1800" i="1">
                <a:latin typeface="Times New Roman" panose="02020603050405020304" charset="0"/>
                <a:ea typeface="微软雅黑" panose="020B0503020204020204" charset="-122"/>
                <a:cs typeface="Times New Roman" panose="02020603050405020304" charset="0"/>
              </a:endParaRPr>
            </a:p>
          </p:txBody>
        </p:sp>
        <p:sp>
          <p:nvSpPr>
            <p:cNvPr id="11" name="文本框 10"/>
            <p:cNvSpPr txBox="1"/>
            <p:nvPr/>
          </p:nvSpPr>
          <p:spPr>
            <a:xfrm>
              <a:off x="1308" y="5625"/>
              <a:ext cx="544" cy="580"/>
            </a:xfrm>
            <a:prstGeom prst="rect">
              <a:avLst/>
            </a:prstGeom>
          </p:spPr>
          <p:txBody>
            <a:bodyPr wrap="square">
              <a:spAutoFit/>
              <a:extLst>
                <a:ext uri="{4A0BC546-FE56-4ADE-93B0-CB8AF2F6F144}">
                  <wpsdc:textFrameExt xmlns:wpsdc="http://www.wps.cn/officeDocument/2022/drawingmlCustomData" type="text"/>
                </a:ext>
              </a:extLst>
            </a:bodyPr>
            <a:p>
              <a:pPr algn="l"/>
              <a:r>
                <a:rPr lang="en-US" altLang="zh-CN" sz="1800" i="1">
                  <a:latin typeface="Times New Roman" panose="02020603050405020304" charset="0"/>
                  <a:ea typeface="微软雅黑" panose="020B0503020204020204" charset="-122"/>
                  <a:cs typeface="Times New Roman" panose="02020603050405020304" charset="0"/>
                </a:rPr>
                <a:t>O</a:t>
              </a:r>
              <a:endParaRPr lang="en-US" altLang="zh-CN" sz="1800" i="1">
                <a:latin typeface="Times New Roman" panose="02020603050405020304" charset="0"/>
                <a:ea typeface="微软雅黑" panose="020B0503020204020204" charset="-122"/>
                <a:cs typeface="Times New Roman" panose="02020603050405020304" charset="0"/>
              </a:endParaRPr>
            </a:p>
          </p:txBody>
        </p:sp>
        <p:sp>
          <p:nvSpPr>
            <p:cNvPr id="21" name="任意多边形 20"/>
            <p:cNvSpPr/>
            <p:nvPr/>
          </p:nvSpPr>
          <p:spPr>
            <a:xfrm>
              <a:off x="1483" y="2927"/>
              <a:ext cx="4328" cy="2268"/>
            </a:xfrm>
            <a:custGeom>
              <a:avLst/>
              <a:gdLst>
                <a:gd name="connisteX0" fmla="*/ 0 w 2748280"/>
                <a:gd name="connsiteY0" fmla="*/ 428003 h 1440446"/>
                <a:gd name="connisteX1" fmla="*/ 920750 w 2748280"/>
                <a:gd name="connsiteY1" fmla="*/ 1434478 h 1440446"/>
                <a:gd name="connisteX2" fmla="*/ 1934210 w 2748280"/>
                <a:gd name="connsiteY2" fmla="*/ 13 h 1440446"/>
                <a:gd name="connisteX3" fmla="*/ 2748280 w 2748280"/>
                <a:gd name="connsiteY3" fmla="*/ 1413523 h 1440446"/>
              </a:gdLst>
              <a:ahLst/>
              <a:cxnLst>
                <a:cxn ang="0">
                  <a:pos x="connisteX0" y="connsiteY0"/>
                </a:cxn>
                <a:cxn ang="0">
                  <a:pos x="connisteX1" y="connsiteY1"/>
                </a:cxn>
                <a:cxn ang="0">
                  <a:pos x="connisteX2" y="connsiteY2"/>
                </a:cxn>
                <a:cxn ang="0">
                  <a:pos x="connisteX3" y="connsiteY3"/>
                </a:cxn>
              </a:cxnLst>
              <a:rect l="l" t="t" r="r" b="b"/>
              <a:pathLst>
                <a:path w="2748280" h="1440447">
                  <a:moveTo>
                    <a:pt x="0" y="428003"/>
                  </a:moveTo>
                  <a:cubicBezTo>
                    <a:pt x="163830" y="657873"/>
                    <a:pt x="534035" y="1520203"/>
                    <a:pt x="920750" y="1434478"/>
                  </a:cubicBezTo>
                  <a:cubicBezTo>
                    <a:pt x="1307465" y="1348753"/>
                    <a:pt x="1568450" y="4458"/>
                    <a:pt x="1934210" y="13"/>
                  </a:cubicBezTo>
                  <a:cubicBezTo>
                    <a:pt x="2299970" y="-4432"/>
                    <a:pt x="2606040" y="1102373"/>
                    <a:pt x="2748280" y="1413523"/>
                  </a:cubicBezTo>
                </a:path>
              </a:pathLst>
            </a:custGeom>
            <a:noFill/>
            <a:ln w="19050">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cxnSp>
        <p:nvCxnSpPr>
          <p:cNvPr id="24" name="直接连接符 23"/>
          <p:cNvCxnSpPr/>
          <p:nvPr/>
        </p:nvCxnSpPr>
        <p:spPr>
          <a:xfrm flipV="1">
            <a:off x="2766695" y="2270760"/>
            <a:ext cx="1113790" cy="13970"/>
          </a:xfrm>
          <a:prstGeom prst="line">
            <a:avLst/>
          </a:prstGeom>
          <a:ln>
            <a:solidFill>
              <a:srgbClr val="FF0000"/>
            </a:solidFill>
          </a:ln>
        </p:spPr>
        <p:style>
          <a:lnRef idx="2">
            <a:schemeClr val="accent1"/>
          </a:lnRef>
          <a:fillRef idx="0">
            <a:srgbClr val="FFFFFF"/>
          </a:fillRef>
          <a:effectRef idx="0">
            <a:srgbClr val="FFFFFF"/>
          </a:effectRef>
          <a:fontRef idx="minor">
            <a:schemeClr val="tx1"/>
          </a:fontRef>
        </p:style>
      </p:cxnSp>
      <p:grpSp>
        <p:nvGrpSpPr>
          <p:cNvPr id="27" name="组合 26"/>
          <p:cNvGrpSpPr/>
          <p:nvPr/>
        </p:nvGrpSpPr>
        <p:grpSpPr>
          <a:xfrm>
            <a:off x="3072130" y="2291715"/>
            <a:ext cx="523240" cy="2088515"/>
            <a:chOff x="4255" y="2949"/>
            <a:chExt cx="824" cy="3289"/>
          </a:xfrm>
        </p:grpSpPr>
        <p:cxnSp>
          <p:nvCxnSpPr>
            <p:cNvPr id="22" name="直接连接符 21"/>
            <p:cNvCxnSpPr/>
            <p:nvPr/>
          </p:nvCxnSpPr>
          <p:spPr>
            <a:xfrm flipH="1">
              <a:off x="4527" y="2949"/>
              <a:ext cx="0" cy="2698"/>
            </a:xfrm>
            <a:prstGeom prst="line">
              <a:avLst/>
            </a:prstGeom>
            <a:ln w="6350" cap="flat" cmpd="sng" algn="ctr">
              <a:solidFill>
                <a:schemeClr val="tx1"/>
              </a:solidFill>
              <a:prstDash val="dash"/>
              <a:miter lim="800000"/>
            </a:ln>
          </p:spPr>
          <p:style>
            <a:lnRef idx="0">
              <a:schemeClr val="accent6"/>
            </a:lnRef>
            <a:fillRef idx="0">
              <a:srgbClr val="FFFFFF"/>
            </a:fillRef>
            <a:effectRef idx="0">
              <a:srgbClr val="FFFFFF"/>
            </a:effectRef>
            <a:fontRef idx="minor">
              <a:schemeClr val="tx1"/>
            </a:fontRef>
          </p:style>
        </p:cxnSp>
        <p:sp>
          <p:nvSpPr>
            <p:cNvPr id="25" name="文本框 24"/>
            <p:cNvSpPr txBox="1"/>
            <p:nvPr/>
          </p:nvSpPr>
          <p:spPr>
            <a:xfrm>
              <a:off x="4255" y="5658"/>
              <a:ext cx="824" cy="580"/>
            </a:xfrm>
            <a:prstGeom prst="rect">
              <a:avLst/>
            </a:prstGeom>
          </p:spPr>
          <p:txBody>
            <a:bodyPr wrap="square">
              <a:spAutoFit/>
              <a:extLst>
                <a:ext uri="{4A0BC546-FE56-4ADE-93B0-CB8AF2F6F144}">
                  <wpsdc:textFrameExt xmlns:wpsdc="http://www.wps.cn/officeDocument/2022/drawingmlCustomData" type="text"/>
                </a:ext>
              </a:extLst>
            </a:bodyPr>
            <a:p>
              <a:pPr algn="l"/>
              <a:r>
                <a:rPr lang="en-US" altLang="zh-CN" sz="1800" i="1">
                  <a:latin typeface="Times New Roman" panose="02020603050405020304" charset="0"/>
                  <a:ea typeface="微软雅黑" panose="020B0503020204020204" charset="-122"/>
                  <a:cs typeface="Times New Roman" panose="02020603050405020304" charset="0"/>
                </a:rPr>
                <a:t>x</a:t>
              </a:r>
              <a:r>
                <a:rPr lang="en-US" altLang="zh-CN" sz="1800" baseline="-25000">
                  <a:latin typeface="Times New Roman" panose="02020603050405020304" charset="0"/>
                  <a:ea typeface="微软雅黑" panose="020B0503020204020204" charset="-122"/>
                  <a:cs typeface="Times New Roman" panose="02020603050405020304" charset="0"/>
                </a:rPr>
                <a:t>0</a:t>
              </a:r>
              <a:endParaRPr lang="en-US" altLang="zh-CN" sz="1800" baseline="-25000">
                <a:latin typeface="Times New Roman" panose="02020603050405020304" charset="0"/>
                <a:ea typeface="微软雅黑" panose="020B0503020204020204" charset="-122"/>
                <a:cs typeface="Times New Roman" panose="02020603050405020304" charset="0"/>
              </a:endParaRPr>
            </a:p>
          </p:txBody>
        </p:sp>
      </p:grpSp>
      <p:sp>
        <p:nvSpPr>
          <p:cNvPr id="28" name="线形标注 1 27"/>
          <p:cNvSpPr/>
          <p:nvPr/>
        </p:nvSpPr>
        <p:spPr>
          <a:xfrm>
            <a:off x="1502410" y="5220970"/>
            <a:ext cx="2076450" cy="761365"/>
          </a:xfrm>
          <a:prstGeom prst="borderCallout1">
            <a:avLst>
              <a:gd name="adj1" fmla="val 99"/>
              <a:gd name="adj2" fmla="val 50810"/>
              <a:gd name="adj3" fmla="val -118765"/>
              <a:gd name="adj4" fmla="val 80397"/>
            </a:avLst>
          </a:prstGeom>
          <a:solidFill>
            <a:schemeClr val="accent3">
              <a:lumMod val="60000"/>
              <a:lumOff val="40000"/>
            </a:schemeClr>
          </a:solidFill>
          <a:ln>
            <a:headEnd type="none"/>
            <a:tailEnd type="arrow" w="med" len="med"/>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rgbClr val="FF0000"/>
                </a:solidFill>
              </a:rPr>
              <a:t>驻点</a:t>
            </a:r>
            <a:r>
              <a:rPr lang="en-US" altLang="zh-CN" sz="2400" b="1">
                <a:solidFill>
                  <a:srgbClr val="FF0000"/>
                </a:solidFill>
              </a:rPr>
              <a:t>(</a:t>
            </a:r>
            <a:r>
              <a:rPr lang="zh-CN" altLang="en-US" sz="2400" b="1">
                <a:solidFill>
                  <a:srgbClr val="FF0000"/>
                </a:solidFill>
              </a:rPr>
              <a:t>稳定点</a:t>
            </a:r>
            <a:r>
              <a:rPr lang="en-US" altLang="zh-CN" sz="2400" b="1">
                <a:solidFill>
                  <a:srgbClr val="FF0000"/>
                </a:solidFill>
              </a:rPr>
              <a:t>)</a:t>
            </a:r>
            <a:endParaRPr lang="en-US" altLang="zh-CN" sz="2400" b="1">
              <a:solidFill>
                <a:srgbClr val="FF0000"/>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dissolve">
                                      <p:cBhvr>
                                        <p:cTn id="13" dur="500"/>
                                        <p:tgtEl>
                                          <p:spTgt spid="2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23">
                                            <p:txEl>
                                              <p:pRg st="0" end="0"/>
                                            </p:txEl>
                                          </p:spTgt>
                                        </p:tgtEl>
                                        <p:attrNameLst>
                                          <p:attrName>style.visibility</p:attrName>
                                        </p:attrNameLst>
                                      </p:cBhvr>
                                      <p:to>
                                        <p:strVal val="visible"/>
                                      </p:to>
                                    </p:set>
                                    <p:animEffect transition="in" filter="wipe(down)">
                                      <p:cBhvr>
                                        <p:cTn id="18" dur="500"/>
                                        <p:tgtEl>
                                          <p:spTgt spid="2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23">
                                            <p:txEl>
                                              <p:pRg st="1" end="1"/>
                                            </p:txEl>
                                          </p:spTgt>
                                        </p:tgtEl>
                                        <p:attrNameLst>
                                          <p:attrName>style.visibility</p:attrName>
                                        </p:attrNameLst>
                                      </p:cBhvr>
                                      <p:to>
                                        <p:strVal val="visible"/>
                                      </p:to>
                                    </p:set>
                                    <p:animEffect transition="in" filter="wipe(down)">
                                      <p:cBhvr>
                                        <p:cTn id="23" dur="500"/>
                                        <p:tgtEl>
                                          <p:spTgt spid="2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down)">
                                      <p:cBhvr>
                                        <p:cTn id="28" dur="500"/>
                                        <p:tgtEl>
                                          <p:spTgt spid="26"/>
                                        </p:tgtEl>
                                      </p:cBhvr>
                                    </p:animEffect>
                                  </p:childTnLst>
                                </p:cTn>
                              </p:par>
                              <p:par>
                                <p:cTn id="29" presetID="22" presetClass="entr" presetSubtype="4" fill="hold"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down)">
                                      <p:cBhvr>
                                        <p:cTn id="31" dur="500"/>
                                        <p:tgtEl>
                                          <p:spTgt spid="2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23">
                                            <p:txEl>
                                              <p:pRg st="2" end="2"/>
                                            </p:txEl>
                                          </p:spTgt>
                                        </p:tgtEl>
                                        <p:attrNameLst>
                                          <p:attrName>style.visibility</p:attrName>
                                        </p:attrNameLst>
                                      </p:cBhvr>
                                      <p:to>
                                        <p:strVal val="visible"/>
                                      </p:to>
                                    </p:set>
                                    <p:animEffect transition="in" filter="wipe(down)">
                                      <p:cBhvr>
                                        <p:cTn id="36" dur="500"/>
                                        <p:tgtEl>
                                          <p:spTgt spid="23">
                                            <p:txEl>
                                              <p:pRg st="2" end="2"/>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ipe(down)">
                                      <p:cBhvr>
                                        <p:cTn id="41" dur="500"/>
                                        <p:tgtEl>
                                          <p:spTgt spid="24"/>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23">
                                            <p:txEl>
                                              <p:pRg st="3" end="3"/>
                                            </p:txEl>
                                          </p:spTgt>
                                        </p:tgtEl>
                                        <p:attrNameLst>
                                          <p:attrName>style.visibility</p:attrName>
                                        </p:attrNameLst>
                                      </p:cBhvr>
                                      <p:to>
                                        <p:strVal val="visible"/>
                                      </p:to>
                                    </p:set>
                                    <p:animEffect transition="in" filter="wipe(down)">
                                      <p:cBhvr>
                                        <p:cTn id="46" dur="500"/>
                                        <p:tgtEl>
                                          <p:spTgt spid="23">
                                            <p:txEl>
                                              <p:pRg st="3" end="3"/>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down)">
                                      <p:cBhvr>
                                        <p:cTn id="5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3" grpId="0"/>
      <p:bldP spid="28" grpId="0" animBg="1"/>
      <p:bldP spid="28"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5" name="文本框 14"/>
              <p:cNvSpPr txBox="1"/>
              <p:nvPr/>
            </p:nvSpPr>
            <p:spPr>
              <a:xfrm>
                <a:off x="659765" y="2207895"/>
                <a:ext cx="4787265" cy="1119505"/>
              </a:xfrm>
              <a:prstGeom prst="rect">
                <a:avLst/>
              </a:prstGeom>
              <a:noFill/>
            </p:spPr>
            <p:txBody>
              <a:bodyPr wrap="square" lIns="0" tIns="0" rIns="0" bIns="0" rtlCol="0">
                <a:spAutoFit/>
              </a:bodyPr>
              <a:lstStyle/>
              <a:p>
                <a:pPr>
                  <a:lnSpc>
                    <a:spcPct val="130000"/>
                  </a:lnSpc>
                  <a:defRPr/>
                </a:pPr>
                <a:r>
                  <a:rPr lang="zh-CN" altLang="en-US" sz="2800" dirty="0">
                    <a:solidFill>
                      <a:srgbClr val="000000"/>
                    </a:solidFill>
                    <a:cs typeface="+mn-ea"/>
                    <a:sym typeface="+mn-lt"/>
                  </a:rPr>
                  <a:t>前提是：</a:t>
                </a:r>
                <a:endParaRPr lang="zh-CN" altLang="en-US" sz="2800" dirty="0">
                  <a:solidFill>
                    <a:srgbClr val="000000"/>
                  </a:solidFill>
                  <a:cs typeface="+mn-ea"/>
                  <a:sym typeface="+mn-lt"/>
                </a:endParaRPr>
              </a:p>
              <a:p>
                <a:pPr>
                  <a:lnSpc>
                    <a:spcPct val="130000"/>
                  </a:lnSpc>
                  <a:defRPr/>
                </a:pPr>
                <a:r>
                  <a:rPr lang="zh-CN" altLang="en-US" sz="2800" dirty="0">
                    <a:solidFill>
                      <a:srgbClr val="000000"/>
                    </a:solidFill>
                    <a:cs typeface="+mn-ea"/>
                    <a:sym typeface="+mn-lt"/>
                  </a:rPr>
                  <a:t>函数连续且可导、</a:t>
                </a:r>
                <a14:m>
                  <m:oMath xmlns:m="http://schemas.openxmlformats.org/officeDocument/2006/math">
                    <m:r>
                      <a:rPr lang="en-US" altLang="zh-CN" sz="2800" i="1" dirty="0">
                        <a:solidFill>
                          <a:srgbClr val="000000"/>
                        </a:solidFill>
                        <a:latin typeface="Cambria Math" panose="02040503050406030204" charset="0"/>
                        <a:cs typeface="Cambria Math" panose="02040503050406030204" charset="0"/>
                        <a:sym typeface="+mn-lt"/>
                      </a:rPr>
                      <m:t>𝑓</m:t>
                    </m:r>
                    <m:d>
                      <m:dPr>
                        <m:ctrlPr>
                          <a:rPr lang="en-US" altLang="zh-CN" sz="2800" i="1" dirty="0">
                            <a:solidFill>
                              <a:srgbClr val="000000"/>
                            </a:solidFill>
                            <a:latin typeface="Cambria Math" panose="02040503050406030204" charset="0"/>
                            <a:cs typeface="Cambria Math" panose="02040503050406030204" charset="0"/>
                            <a:sym typeface="+mn-lt"/>
                          </a:rPr>
                        </m:ctrlPr>
                      </m:dPr>
                      <m:e>
                        <m:r>
                          <a:rPr lang="en-US" altLang="zh-CN" sz="2800" i="1" dirty="0">
                            <a:solidFill>
                              <a:srgbClr val="000000"/>
                            </a:solidFill>
                            <a:latin typeface="Cambria Math" panose="02040503050406030204" charset="0"/>
                            <a:cs typeface="Cambria Math" panose="02040503050406030204" charset="0"/>
                            <a:sym typeface="+mn-lt"/>
                          </a:rPr>
                          <m:t>𝑎</m:t>
                        </m:r>
                      </m:e>
                    </m:d>
                    <m:r>
                      <a:rPr lang="en-US" altLang="zh-CN" sz="2800" i="1" dirty="0">
                        <a:solidFill>
                          <a:srgbClr val="000000"/>
                        </a:solidFill>
                        <a:latin typeface="Cambria Math" panose="02040503050406030204" charset="0"/>
                        <a:cs typeface="Cambria Math" panose="02040503050406030204" charset="0"/>
                        <a:sym typeface="+mn-lt"/>
                      </a:rPr>
                      <m:t>=</m:t>
                    </m:r>
                    <m:r>
                      <a:rPr lang="en-US" altLang="zh-CN" sz="2800" i="1" dirty="0">
                        <a:solidFill>
                          <a:srgbClr val="000000"/>
                        </a:solidFill>
                        <a:latin typeface="Cambria Math" panose="02040503050406030204" charset="0"/>
                        <a:cs typeface="Cambria Math" panose="02040503050406030204" charset="0"/>
                        <a:sym typeface="+mn-lt"/>
                      </a:rPr>
                      <m:t>𝑓</m:t>
                    </m:r>
                    <m:d>
                      <m:dPr>
                        <m:ctrlPr>
                          <a:rPr lang="en-US" altLang="zh-CN" sz="2800" i="1" dirty="0">
                            <a:solidFill>
                              <a:srgbClr val="000000"/>
                            </a:solidFill>
                            <a:latin typeface="Cambria Math" panose="02040503050406030204" charset="0"/>
                            <a:cs typeface="Cambria Math" panose="02040503050406030204" charset="0"/>
                            <a:sym typeface="+mn-lt"/>
                          </a:rPr>
                        </m:ctrlPr>
                      </m:dPr>
                      <m:e>
                        <m:r>
                          <a:rPr lang="en-US" altLang="zh-CN" sz="2800" i="1" dirty="0">
                            <a:solidFill>
                              <a:srgbClr val="000000"/>
                            </a:solidFill>
                            <a:latin typeface="Cambria Math" panose="02040503050406030204" charset="0"/>
                            <a:cs typeface="Cambria Math" panose="02040503050406030204" charset="0"/>
                            <a:sym typeface="+mn-lt"/>
                          </a:rPr>
                          <m:t>𝑏</m:t>
                        </m:r>
                      </m:e>
                    </m:d>
                  </m:oMath>
                </a14:m>
                <a:endParaRPr lang="zh-CN" altLang="en-US" sz="2800" dirty="0">
                  <a:solidFill>
                    <a:srgbClr val="000000"/>
                  </a:solidFill>
                  <a:cs typeface="+mn-ea"/>
                  <a:sym typeface="+mn-lt"/>
                </a:endParaRPr>
              </a:p>
            </p:txBody>
          </p:sp>
        </mc:Choice>
        <mc:Fallback>
          <p:sp>
            <p:nvSpPr>
              <p:cNvPr id="15" name="文本框 14"/>
              <p:cNvSpPr txBox="1">
                <a:spLocks noRot="1" noChangeAspect="1" noMove="1" noResize="1" noEditPoints="1" noAdjustHandles="1" noChangeArrowheads="1" noChangeShapeType="1" noTextEdit="1"/>
              </p:cNvSpPr>
              <p:nvPr/>
            </p:nvSpPr>
            <p:spPr>
              <a:xfrm>
                <a:off x="659765" y="2207895"/>
                <a:ext cx="4787265" cy="1119505"/>
              </a:xfrm>
              <a:prstGeom prst="rect">
                <a:avLst/>
              </a:prstGeom>
              <a:blipFill rotWithShape="1">
                <a:blip r:embed="rId1"/>
                <a:stretch>
                  <a:fillRect/>
                </a:stretch>
              </a:blipFill>
            </p:spPr>
            <p:txBody>
              <a:bodyPr/>
              <a:lstStyle/>
              <a:p>
                <a:r>
                  <a:rPr lang="zh-CN" altLang="en-US">
                    <a:noFill/>
                  </a:rPr>
                  <a:t> </a:t>
                </a:r>
              </a:p>
            </p:txBody>
          </p:sp>
        </mc:Fallback>
      </mc:AlternateContent>
      <p:sp>
        <p:nvSpPr>
          <p:cNvPr id="19" name="文本框 18"/>
          <p:cNvSpPr txBox="1"/>
          <p:nvPr/>
        </p:nvSpPr>
        <p:spPr>
          <a:xfrm>
            <a:off x="659765" y="1221105"/>
            <a:ext cx="4638675" cy="607695"/>
          </a:xfrm>
          <a:prstGeom prst="rect">
            <a:avLst/>
          </a:prstGeom>
          <a:noFill/>
        </p:spPr>
        <p:txBody>
          <a:bodyPr wrap="square" rtlCol="0">
            <a:spAutoFit/>
          </a:bodyPr>
          <a:lstStyle/>
          <a:p>
            <a:pPr>
              <a:lnSpc>
                <a:spcPct val="120000"/>
              </a:lnSpc>
              <a:spcBef>
                <a:spcPct val="0"/>
              </a:spcBef>
              <a:buSzPct val="25000"/>
              <a:defRPr/>
            </a:pPr>
            <a:r>
              <a:rPr lang="zh-CN" altLang="en-US" sz="2800" cap="all" dirty="0">
                <a:solidFill>
                  <a:srgbClr val="000000"/>
                </a:solidFill>
                <a:cs typeface="+mn-ea"/>
                <a:sym typeface="+mn-lt"/>
              </a:rPr>
              <a:t>请大家观察右侧图像的特点：</a:t>
            </a:r>
            <a:endParaRPr lang="zh-CN" altLang="en-US" sz="2800" cap="all" dirty="0">
              <a:solidFill>
                <a:srgbClr val="000000"/>
              </a:solidFill>
              <a:cs typeface="+mn-ea"/>
              <a:sym typeface="+mn-lt"/>
            </a:endParaRPr>
          </a:p>
        </p:txBody>
      </p:sp>
      <p:sp>
        <p:nvSpPr>
          <p:cNvPr id="21" name="平行四边形 20"/>
          <p:cNvSpPr/>
          <p:nvPr>
            <p:custDataLst>
              <p:tags r:id="rId2"/>
            </p:custDataLst>
          </p:nvPr>
        </p:nvSpPr>
        <p:spPr>
          <a:xfrm rot="16200000">
            <a:off x="4653405" y="3371996"/>
            <a:ext cx="2571954" cy="220498"/>
          </a:xfrm>
          <a:prstGeom prst="parallelogram">
            <a:avLst>
              <a:gd name="adj" fmla="val 119444"/>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2" name="平行四边形 21"/>
          <p:cNvSpPr/>
          <p:nvPr>
            <p:custDataLst>
              <p:tags r:id="rId3"/>
            </p:custDataLst>
          </p:nvPr>
        </p:nvSpPr>
        <p:spPr>
          <a:xfrm rot="16200000">
            <a:off x="5539801" y="2909203"/>
            <a:ext cx="1311379"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3" name="平行四边形 22"/>
          <p:cNvSpPr/>
          <p:nvPr>
            <p:custDataLst>
              <p:tags r:id="rId4"/>
            </p:custDataLst>
          </p:nvPr>
        </p:nvSpPr>
        <p:spPr>
          <a:xfrm rot="16200000">
            <a:off x="4442556" y="2512297"/>
            <a:ext cx="2571954"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7" name="01"/>
          <p:cNvSpPr>
            <a:spLocks noChangeAspect="1"/>
          </p:cNvSpPr>
          <p:nvPr>
            <p:custDataLst>
              <p:tags r:id="rId5"/>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575" y="352425"/>
            <a:ext cx="6541135"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a:ln>
                  <a:noFill/>
                </a:ln>
                <a:solidFill>
                  <a:schemeClr val="accent1"/>
                </a:solidFill>
                <a:effectLst/>
                <a:uLnTx/>
                <a:uFillTx/>
                <a:cs typeface="+mn-ea"/>
                <a:sym typeface="+mn-lt"/>
              </a:rPr>
              <a:t>二、罗尔中值定理及其</a:t>
            </a:r>
            <a:r>
              <a:rPr kumimoji="0" lang="zh-CN" altLang="en-US" sz="3200" b="1" i="0" u="none" strike="noStrike" kern="0" cap="none" spc="0" normalizeH="0" baseline="0" noProof="0" dirty="0">
                <a:ln>
                  <a:noFill/>
                </a:ln>
                <a:solidFill>
                  <a:schemeClr val="accent1"/>
                </a:solidFill>
                <a:effectLst/>
                <a:uLnTx/>
                <a:uFillTx/>
                <a:cs typeface="+mn-ea"/>
                <a:sym typeface="+mn-lt"/>
              </a:rPr>
              <a:t>几何意义</a:t>
            </a:r>
            <a:endParaRPr kumimoji="0" lang="zh-CN" altLang="en-US" sz="3200" b="1" i="0" u="none" strike="noStrike" kern="0" cap="none" spc="0" normalizeH="0" baseline="0" noProof="0" dirty="0">
              <a:ln>
                <a:noFill/>
              </a:ln>
              <a:solidFill>
                <a:schemeClr val="accent1"/>
              </a:solidFill>
              <a:effectLst/>
              <a:uLnTx/>
              <a:uFillTx/>
              <a:cs typeface="+mn-ea"/>
              <a:sym typeface="+mn-lt"/>
            </a:endParaRPr>
          </a:p>
        </p:txBody>
      </p:sp>
      <p:sp>
        <p:nvSpPr>
          <p:cNvPr id="3" name="object 3"/>
          <p:cNvSpPr/>
          <p:nvPr/>
        </p:nvSpPr>
        <p:spPr>
          <a:xfrm>
            <a:off x="6243320" y="946150"/>
            <a:ext cx="5673090" cy="4788535"/>
          </a:xfrm>
          <a:prstGeom prst="rect">
            <a:avLst/>
          </a:prstGeom>
          <a:blipFill>
            <a:blip r:embed="rId6" cstate="print"/>
            <a:stretch>
              <a:fillRect/>
            </a:stretch>
          </a:blipFill>
        </p:spPr>
        <p:txBody>
          <a:bodyPr wrap="square" lIns="0" tIns="0" rIns="0" bIns="0" rtlCol="0"/>
          <a:p/>
        </p:txBody>
      </p:sp>
      <p:sp>
        <p:nvSpPr>
          <p:cNvPr id="18" name="矩形 17"/>
          <p:cNvSpPr/>
          <p:nvPr/>
        </p:nvSpPr>
        <p:spPr>
          <a:xfrm>
            <a:off x="634683" y="3801745"/>
            <a:ext cx="3396615" cy="645160"/>
          </a:xfrm>
          <a:prstGeom prst="rect">
            <a:avLst/>
          </a:prstGeom>
          <a:noFill/>
          <a:ln>
            <a:noFill/>
          </a:ln>
        </p:spPr>
        <p:txBody>
          <a:bodyPr wrap="none" rtlCol="0" anchor="t">
            <a:spAutoFit/>
            <a:scene3d>
              <a:camera prst="orthographicFront"/>
              <a:lightRig rig="soft" dir="t">
                <a:rot lat="0" lon="0" rev="15600000"/>
              </a:lightRig>
            </a:scene3d>
            <a:sp3d extrusionH="57150" prstMaterial="softEdge">
              <a:bevelT w="25400" h="38100"/>
            </a:sp3d>
          </a:bodyPr>
          <a:p>
            <a:pPr algn="ctr"/>
            <a:r>
              <a:rPr lang="zh-CN" altLang="en-US" sz="3600" b="1">
                <a:solidFill>
                  <a:srgbClr val="FF0000"/>
                </a:solidFill>
                <a:effectLst/>
              </a:rPr>
              <a:t>有水平的切线！</a:t>
            </a:r>
            <a:endParaRPr lang="zh-CN" altLang="en-US" sz="3600" b="1">
              <a:solidFill>
                <a:srgbClr val="FF0000"/>
              </a:solidFill>
              <a:effectLst/>
            </a:endParaRPr>
          </a:p>
        </p:txBody>
      </p:sp>
      <p:cxnSp>
        <p:nvCxnSpPr>
          <p:cNvPr id="25" name="直接连接符 24"/>
          <p:cNvCxnSpPr/>
          <p:nvPr/>
        </p:nvCxnSpPr>
        <p:spPr>
          <a:xfrm flipV="1">
            <a:off x="7413625" y="2002155"/>
            <a:ext cx="1656000" cy="0"/>
          </a:xfrm>
          <a:prstGeom prst="line">
            <a:avLst/>
          </a:prstGeom>
          <a:ln>
            <a:solidFill>
              <a:schemeClr val="bg2">
                <a:lumMod val="50000"/>
              </a:schemeClr>
            </a:solidFill>
          </a:ln>
        </p:spPr>
        <p:style>
          <a:lnRef idx="2">
            <a:schemeClr val="accent1"/>
          </a:lnRef>
          <a:fillRef idx="0">
            <a:srgbClr val="FFFFFF"/>
          </a:fillRef>
          <a:effectRef idx="0">
            <a:srgbClr val="FFFFFF"/>
          </a:effectRef>
          <a:fontRef idx="minor">
            <a:schemeClr val="tx1"/>
          </a:fontRef>
        </p:style>
      </p:cxnSp>
      <p:cxnSp>
        <p:nvCxnSpPr>
          <p:cNvPr id="26" name="直接连接符 25"/>
          <p:cNvCxnSpPr/>
          <p:nvPr/>
        </p:nvCxnSpPr>
        <p:spPr>
          <a:xfrm flipV="1">
            <a:off x="8718550" y="4965700"/>
            <a:ext cx="1404000" cy="0"/>
          </a:xfrm>
          <a:prstGeom prst="line">
            <a:avLst/>
          </a:prstGeom>
          <a:ln>
            <a:solidFill>
              <a:schemeClr val="bg2">
                <a:lumMod val="50000"/>
              </a:schemeClr>
            </a:solidFill>
          </a:ln>
        </p:spPr>
        <p:style>
          <a:lnRef idx="2">
            <a:schemeClr val="accent1"/>
          </a:lnRef>
          <a:fillRef idx="0">
            <a:srgbClr val="FFFFFF"/>
          </a:fillRef>
          <a:effectRef idx="0">
            <a:srgbClr val="FFFFFF"/>
          </a:effectRef>
          <a:fontRef idx="minor">
            <a:schemeClr val="tx1"/>
          </a:fontRef>
        </p:style>
      </p:cxnSp>
      <p:cxnSp>
        <p:nvCxnSpPr>
          <p:cNvPr id="27" name="直接连接符 26"/>
          <p:cNvCxnSpPr/>
          <p:nvPr/>
        </p:nvCxnSpPr>
        <p:spPr>
          <a:xfrm flipH="1">
            <a:off x="8206105" y="2012315"/>
            <a:ext cx="0" cy="3133725"/>
          </a:xfrm>
          <a:prstGeom prst="line">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cxnSp>
      <p:cxnSp>
        <p:nvCxnSpPr>
          <p:cNvPr id="28" name="直接连接符 27"/>
          <p:cNvCxnSpPr/>
          <p:nvPr/>
        </p:nvCxnSpPr>
        <p:spPr>
          <a:xfrm flipH="1">
            <a:off x="9435465" y="4957445"/>
            <a:ext cx="0" cy="252000"/>
          </a:xfrm>
          <a:prstGeom prst="line">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cxnSp>
      <mc:AlternateContent xmlns:mc="http://schemas.openxmlformats.org/markup-compatibility/2006">
        <mc:Choice xmlns:a14="http://schemas.microsoft.com/office/drawing/2010/main" Requires="a14">
          <p:sp>
            <p:nvSpPr>
              <p:cNvPr id="29" name="文本框 28"/>
              <p:cNvSpPr txBox="1"/>
              <p:nvPr/>
            </p:nvSpPr>
            <p:spPr>
              <a:xfrm>
                <a:off x="8056245" y="5182870"/>
                <a:ext cx="2621915" cy="368300"/>
              </a:xfrm>
              <a:prstGeom prst="rect">
                <a:avLst/>
              </a:prstGeom>
            </p:spPr>
            <p:txBody>
              <a:bodyPr wrap="square">
                <a:spAutoFit/>
                <a:extLst>
                  <a:ext uri="{4A0BC546-FE56-4ADE-93B0-CB8AF2F6F144}">
                    <wpsdc:textFrameExt xmlns:wpsdc="http://www.wps.cn/officeDocument/2022/drawingmlCustomData" type="text"/>
                  </a:ext>
                </a:extLst>
              </a:bodyPr>
              <a:p>
                <a:pPr algn="l"/>
                <a14:m>
                  <m:oMath xmlns:m="http://schemas.openxmlformats.org/officeDocument/2006/math">
                    <m:sSub>
                      <m:sSubPr>
                        <m:ctrlPr>
                          <a:rPr lang="en-US" altLang="zh-CN" sz="1800" i="1">
                            <a:latin typeface="Cambria Math" panose="02040503050406030204" charset="0"/>
                            <a:ea typeface="微软雅黑" panose="020B0503020204020204" charset="-122"/>
                            <a:cs typeface="Cambria Math" panose="02040503050406030204" charset="0"/>
                          </a:rPr>
                        </m:ctrlPr>
                      </m:sSubPr>
                      <m:e>
                        <m:r>
                          <a:rPr lang="en-US" altLang="zh-CN" sz="1800" i="1">
                            <a:latin typeface="Cambria Math" panose="02040503050406030204" charset="0"/>
                            <a:ea typeface="微软雅黑" panose="020B0503020204020204" charset="-122"/>
                            <a:cs typeface="Cambria Math" panose="02040503050406030204" charset="0"/>
                          </a:rPr>
                          <m:t>𝜉</m:t>
                        </m:r>
                      </m:e>
                      <m:sub>
                        <m:r>
                          <a:rPr lang="en-US" altLang="zh-CN" sz="1800" i="1">
                            <a:latin typeface="Cambria Math" panose="02040503050406030204" charset="0"/>
                            <a:ea typeface="微软雅黑" panose="020B0503020204020204" charset="-122"/>
                            <a:cs typeface="Cambria Math" panose="02040503050406030204" charset="0"/>
                          </a:rPr>
                          <m:t>1</m:t>
                        </m:r>
                      </m:sub>
                    </m:sSub>
                  </m:oMath>
                </a14:m>
                <a:r>
                  <a:rPr lang="en-US" altLang="zh-CN" sz="1800">
                    <a:latin typeface="Arial" panose="020B0604020202020204" pitchFamily="34" charset="0"/>
                    <a:ea typeface="微软雅黑" panose="020B0503020204020204" charset="-122"/>
                  </a:rPr>
                  <a:t>                </a:t>
                </a:r>
                <a14:m>
                  <m:oMath xmlns:m="http://schemas.openxmlformats.org/officeDocument/2006/math">
                    <m:sSub>
                      <m:sSubPr>
                        <m:ctrlPr>
                          <a:rPr lang="en-US" altLang="zh-CN" i="1">
                            <a:latin typeface="Cambria Math" panose="02040503050406030204" charset="0"/>
                            <a:ea typeface="微软雅黑" panose="020B0503020204020204" charset="-122"/>
                            <a:cs typeface="Cambria Math" panose="02040503050406030204" charset="0"/>
                          </a:rPr>
                        </m:ctrlPr>
                      </m:sSubPr>
                      <m:e>
                        <m:r>
                          <a:rPr lang="en-US" altLang="zh-CN" i="1">
                            <a:latin typeface="Cambria Math" panose="02040503050406030204" charset="0"/>
                            <a:ea typeface="微软雅黑" panose="020B0503020204020204" charset="-122"/>
                            <a:cs typeface="Cambria Math" panose="02040503050406030204" charset="0"/>
                          </a:rPr>
                          <m:t>𝜉</m:t>
                        </m:r>
                      </m:e>
                      <m:sub>
                        <m:r>
                          <a:rPr lang="en-US" altLang="zh-CN" i="1">
                            <a:latin typeface="Cambria Math" panose="02040503050406030204" charset="0"/>
                            <a:ea typeface="微软雅黑" panose="020B0503020204020204" charset="-122"/>
                            <a:cs typeface="Cambria Math" panose="02040503050406030204" charset="0"/>
                          </a:rPr>
                          <m:t>2</m:t>
                        </m:r>
                      </m:sub>
                    </m:sSub>
                  </m:oMath>
                </a14:m>
                <a:endParaRPr lang="en-US" altLang="zh-CN" sz="1800">
                  <a:latin typeface="Arial" panose="020B0604020202020204" pitchFamily="34" charset="0"/>
                  <a:ea typeface="微软雅黑" panose="020B0503020204020204" charset="-122"/>
                </a:endParaRPr>
              </a:p>
            </p:txBody>
          </p:sp>
        </mc:Choice>
        <mc:Fallback>
          <p:sp>
            <p:nvSpPr>
              <p:cNvPr id="29" name="文本框 28"/>
              <p:cNvSpPr txBox="1">
                <a:spLocks noRot="1" noChangeAspect="1" noMove="1" noResize="1" noEditPoints="1" noAdjustHandles="1" noChangeArrowheads="1" noChangeShapeType="1" noTextEdit="1"/>
              </p:cNvSpPr>
              <p:nvPr/>
            </p:nvSpPr>
            <p:spPr>
              <a:xfrm>
                <a:off x="8056245" y="5182870"/>
                <a:ext cx="2621915" cy="368300"/>
              </a:xfrm>
              <a:prstGeom prst="rect">
                <a:avLst/>
              </a:prstGeom>
              <a:blipFill rotWithShape="1">
                <a:blip r:embed="rId7"/>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0" name="矩形 29"/>
              <p:cNvSpPr/>
              <p:nvPr/>
            </p:nvSpPr>
            <p:spPr>
              <a:xfrm>
                <a:off x="635318" y="4895850"/>
                <a:ext cx="3395345" cy="653415"/>
              </a:xfrm>
              <a:prstGeom prst="rect">
                <a:avLst/>
              </a:prstGeom>
              <a:noFill/>
              <a:ln>
                <a:noFill/>
              </a:ln>
            </p:spPr>
            <p:txBody>
              <a:bodyPr wrap="none" rtlCol="0" anchor="t">
                <a:spAutoFit/>
                <a:scene3d>
                  <a:camera prst="orthographicFront"/>
                  <a:lightRig rig="soft" dir="t">
                    <a:rot lat="0" lon="0" rev="15600000"/>
                  </a:lightRig>
                </a:scene3d>
                <a:sp3d extrusionH="57150" prstMaterial="softEdge">
                  <a:bevelT w="25400" h="38100"/>
                </a:sp3d>
              </a:bodyPr>
              <a:p>
                <a:pPr algn="ctr"/>
                <a:r>
                  <a:rPr lang="zh-CN" altLang="en-US" sz="3600" b="1">
                    <a:solidFill>
                      <a:srgbClr val="FF0000"/>
                    </a:solidFill>
                    <a:effectLst/>
                  </a:rPr>
                  <a:t>即存在</a:t>
                </a:r>
                <a14:m>
                  <m:oMath xmlns:m="http://schemas.openxmlformats.org/officeDocument/2006/math">
                    <m:sSup>
                      <m:sSupPr>
                        <m:ctrlPr>
                          <a:rPr lang="en-US" altLang="zh-CN" sz="3600" b="1" i="1">
                            <a:solidFill>
                              <a:srgbClr val="FF0000"/>
                            </a:solidFill>
                            <a:effectLst/>
                            <a:latin typeface="Cambria Math" panose="02040503050406030204" charset="0"/>
                            <a:cs typeface="Cambria Math" panose="02040503050406030204" charset="0"/>
                          </a:rPr>
                        </m:ctrlPr>
                      </m:sSupPr>
                      <m:e>
                        <m:r>
                          <a:rPr lang="en-US" altLang="zh-CN" sz="3600" b="1" i="1">
                            <a:solidFill>
                              <a:srgbClr val="FF0000"/>
                            </a:solidFill>
                            <a:effectLst/>
                            <a:latin typeface="Cambria Math" panose="02040503050406030204" charset="0"/>
                            <a:cs typeface="Cambria Math" panose="02040503050406030204" charset="0"/>
                          </a:rPr>
                          <m:t>𝒇</m:t>
                        </m:r>
                      </m:e>
                      <m:sup>
                        <m:r>
                          <a:rPr lang="en-US" altLang="zh-CN" sz="3600" b="1" i="1">
                            <a:solidFill>
                              <a:srgbClr val="FF0000"/>
                            </a:solidFill>
                            <a:effectLst/>
                            <a:latin typeface="Cambria Math" panose="02040503050406030204" charset="0"/>
                            <a:cs typeface="Cambria Math" panose="02040503050406030204" charset="0"/>
                          </a:rPr>
                          <m:t>’</m:t>
                        </m:r>
                      </m:sup>
                    </m:sSup>
                    <m:r>
                      <a:rPr lang="en-US" altLang="zh-CN" sz="3600" b="1" i="1">
                        <a:solidFill>
                          <a:srgbClr val="FF0000"/>
                        </a:solidFill>
                        <a:effectLst/>
                        <a:latin typeface="Cambria Math" panose="02040503050406030204" charset="0"/>
                        <a:cs typeface="Cambria Math" panose="02040503050406030204" charset="0"/>
                      </a:rPr>
                      <m:t>(</m:t>
                    </m:r>
                    <m:r>
                      <a:rPr lang="en-US" altLang="zh-CN" sz="3600" b="1" i="1">
                        <a:solidFill>
                          <a:srgbClr val="FF0000"/>
                        </a:solidFill>
                        <a:effectLst/>
                        <a:latin typeface="Cambria Math" panose="02040503050406030204" charset="0"/>
                        <a:cs typeface="Cambria Math" panose="02040503050406030204" charset="0"/>
                      </a:rPr>
                      <m:t>𝝃</m:t>
                    </m:r>
                    <m:r>
                      <a:rPr lang="en-US" altLang="zh-CN" sz="3600" b="1" i="1">
                        <a:solidFill>
                          <a:srgbClr val="FF0000"/>
                        </a:solidFill>
                        <a:effectLst/>
                        <a:latin typeface="Cambria Math" panose="02040503050406030204" charset="0"/>
                        <a:cs typeface="Cambria Math" panose="02040503050406030204" charset="0"/>
                      </a:rPr>
                      <m:t>)=</m:t>
                    </m:r>
                    <m:r>
                      <a:rPr lang="en-US" altLang="zh-CN" sz="3600" b="1" i="1">
                        <a:solidFill>
                          <a:srgbClr val="FF0000"/>
                        </a:solidFill>
                        <a:effectLst/>
                        <a:latin typeface="Cambria Math" panose="02040503050406030204" charset="0"/>
                        <a:cs typeface="Cambria Math" panose="02040503050406030204" charset="0"/>
                      </a:rPr>
                      <m:t>𝟎</m:t>
                    </m:r>
                  </m:oMath>
                </a14:m>
                <a:endParaRPr lang="zh-CN" altLang="en-US" sz="3600" b="1">
                  <a:solidFill>
                    <a:srgbClr val="FF0000"/>
                  </a:solidFill>
                  <a:effectLst/>
                </a:endParaRPr>
              </a:p>
            </p:txBody>
          </p:sp>
        </mc:Choice>
        <mc:Fallback>
          <p:sp>
            <p:nvSpPr>
              <p:cNvPr id="30" name="矩形 29"/>
              <p:cNvSpPr>
                <a:spLocks noRot="1" noChangeAspect="1" noMove="1" noResize="1" noEditPoints="1" noAdjustHandles="1" noChangeArrowheads="1" noChangeShapeType="1" noTextEdit="1"/>
              </p:cNvSpPr>
              <p:nvPr/>
            </p:nvSpPr>
            <p:spPr>
              <a:xfrm>
                <a:off x="635318" y="4895850"/>
                <a:ext cx="3395345" cy="653415"/>
              </a:xfrm>
              <a:prstGeom prst="rect">
                <a:avLst/>
              </a:prstGeom>
              <a:blipFill rotWithShape="1">
                <a:blip r:embed="rId8"/>
                <a:stretch>
                  <a:fillRect l="-9" r="-4030"/>
                </a:stretch>
              </a:blipFill>
              <a:ln>
                <a:noFill/>
              </a:ln>
            </p:spPr>
            <p:txBody>
              <a:bodyPr/>
              <a:lstStyle/>
              <a:p>
                <a:r>
                  <a:rPr lang="zh-CN" altLang="en-US">
                    <a:noFill/>
                  </a:rPr>
                  <a:t> </a:t>
                </a:r>
              </a:p>
            </p:txBody>
          </p:sp>
        </mc:Fallback>
      </mc:AlternateContent>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down)">
                                      <p:cBhvr>
                                        <p:cTn id="22" dur="500"/>
                                        <p:tgtEl>
                                          <p:spTgt spid="18"/>
                                        </p:tgtEl>
                                      </p:cBhvr>
                                    </p:animEffect>
                                  </p:childTnLst>
                                </p:cTn>
                              </p:par>
                              <p:par>
                                <p:cTn id="23" presetID="22" presetClass="entr" presetSubtype="4"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down)">
                                      <p:cBhvr>
                                        <p:cTn id="25" dur="500"/>
                                        <p:tgtEl>
                                          <p:spTgt spid="25"/>
                                        </p:tgtEl>
                                      </p:cBhvr>
                                    </p:animEffect>
                                  </p:childTnLst>
                                </p:cTn>
                              </p:par>
                              <p:par>
                                <p:cTn id="26" presetID="22" presetClass="entr" presetSubtype="4"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down)">
                                      <p:cBhvr>
                                        <p:cTn id="28" dur="500"/>
                                        <p:tgtEl>
                                          <p:spTgt spid="2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down)">
                                      <p:cBhvr>
                                        <p:cTn id="33" dur="500"/>
                                        <p:tgtEl>
                                          <p:spTgt spid="29"/>
                                        </p:tgtEl>
                                      </p:cBhvr>
                                    </p:animEffect>
                                  </p:childTnLst>
                                </p:cTn>
                              </p:par>
                              <p:par>
                                <p:cTn id="34" presetID="22" presetClass="entr" presetSubtype="4" fill="hold" nodeType="with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wipe(down)">
                                      <p:cBhvr>
                                        <p:cTn id="36" dur="500"/>
                                        <p:tgtEl>
                                          <p:spTgt spid="27"/>
                                        </p:tgtEl>
                                      </p:cBhvr>
                                    </p:animEffect>
                                  </p:childTnLst>
                                </p:cTn>
                              </p:par>
                              <p:par>
                                <p:cTn id="37" presetID="22" presetClass="entr" presetSubtype="4" fill="hold"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down)">
                                      <p:cBhvr>
                                        <p:cTn id="39" dur="500"/>
                                        <p:tgtEl>
                                          <p:spTgt spid="28"/>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wipe(down)">
                                      <p:cBhvr>
                                        <p:cTn id="44" dur="500"/>
                                        <p:tgtEl>
                                          <p:spTgt spid="30"/>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down)">
                                      <p:cBhvr>
                                        <p:cTn id="4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P spid="3" grpId="0" animBg="1"/>
      <p:bldP spid="18" grpId="0"/>
      <p:bldP spid="29" grpId="0"/>
      <p:bldP spid="30" grpId="0"/>
      <p:bldP spid="1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490220" y="1217930"/>
            <a:ext cx="11200130" cy="520192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575" y="352425"/>
            <a:ext cx="4189730"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accent1"/>
                </a:solidFill>
                <a:effectLst/>
                <a:uLnTx/>
                <a:uFillTx/>
                <a:cs typeface="+mn-ea"/>
                <a:sym typeface="+mn-lt"/>
              </a:rPr>
              <a:t>(</a:t>
            </a:r>
            <a:r>
              <a:rPr kumimoji="0" lang="zh-CN" altLang="en-US" sz="3200" b="1" i="0" u="none" strike="noStrike" kern="0" cap="none" spc="0" normalizeH="0" baseline="0" noProof="0" dirty="0">
                <a:ln>
                  <a:noFill/>
                </a:ln>
                <a:solidFill>
                  <a:schemeClr val="accent1"/>
                </a:solidFill>
                <a:effectLst/>
                <a:uLnTx/>
                <a:uFillTx/>
                <a:cs typeface="+mn-ea"/>
                <a:sym typeface="+mn-lt"/>
              </a:rPr>
              <a:t>一</a:t>
            </a:r>
            <a:r>
              <a:rPr kumimoji="0" lang="en-US" altLang="zh-CN" sz="3200" b="1" i="0" u="none" strike="noStrike" kern="0" cap="none" spc="0" normalizeH="0" baseline="0" noProof="0" dirty="0">
                <a:ln>
                  <a:noFill/>
                </a:ln>
                <a:solidFill>
                  <a:schemeClr val="accent1"/>
                </a:solidFill>
                <a:effectLst/>
                <a:uLnTx/>
                <a:uFillTx/>
                <a:cs typeface="+mn-ea"/>
                <a:sym typeface="+mn-lt"/>
              </a:rPr>
              <a:t>)</a:t>
            </a:r>
            <a:r>
              <a:rPr kumimoji="0" lang="zh-CN" altLang="en-US" sz="3200" b="1" i="0" u="none" strike="noStrike" kern="0" cap="none" spc="0" normalizeH="0" baseline="0" noProof="0" dirty="0">
                <a:ln>
                  <a:noFill/>
                </a:ln>
                <a:solidFill>
                  <a:schemeClr val="accent1"/>
                </a:solidFill>
                <a:effectLst/>
                <a:uLnTx/>
                <a:uFillTx/>
                <a:cs typeface="+mn-ea"/>
                <a:sym typeface="+mn-lt"/>
              </a:rPr>
              <a:t>罗尔中值定理</a:t>
            </a:r>
            <a:endParaRPr kumimoji="0" lang="zh-CN" altLang="en-US" sz="3200" b="1" i="0" u="none" strike="noStrike" kern="0" cap="none" spc="0" normalizeH="0" baseline="0" noProof="0" dirty="0">
              <a:ln>
                <a:noFill/>
              </a:ln>
              <a:solidFill>
                <a:schemeClr val="accent1"/>
              </a:solidFill>
              <a:effectLst/>
              <a:uLnTx/>
              <a:uFillTx/>
              <a:cs typeface="+mn-ea"/>
              <a:sym typeface="+mn-lt"/>
            </a:endParaRPr>
          </a:p>
        </p:txBody>
      </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481330" y="1132205"/>
            <a:ext cx="4189730" cy="843280"/>
          </a:xfrm>
          <a:prstGeom prst="rect">
            <a:avLst/>
          </a:prstGeom>
        </p:spPr>
      </p:pic>
      <p:pic>
        <p:nvPicPr>
          <p:cNvPr id="4" name="图片 3"/>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1499870" y="1934210"/>
            <a:ext cx="5226685" cy="2756535"/>
          </a:xfrm>
          <a:prstGeom prst="rect">
            <a:avLst/>
          </a:prstGeom>
        </p:spPr>
      </p:pic>
      <p:pic>
        <p:nvPicPr>
          <p:cNvPr id="5" name="图片 4"/>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712470" y="4420235"/>
            <a:ext cx="7179945" cy="1048385"/>
          </a:xfrm>
          <a:prstGeom prst="rect">
            <a:avLst/>
          </a:prstGeom>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 name="组合 17"/>
          <p:cNvGrpSpPr/>
          <p:nvPr/>
        </p:nvGrpSpPr>
        <p:grpSpPr>
          <a:xfrm>
            <a:off x="490220" y="1217930"/>
            <a:ext cx="11200130" cy="520192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rcRect r="-100" b="64978"/>
          <a:stretch>
            <a:fillRect/>
          </a:stretch>
        </p:blipFill>
        <p:spPr>
          <a:xfrm>
            <a:off x="433070" y="2449195"/>
            <a:ext cx="11432540" cy="1071245"/>
          </a:xfrm>
          <a:prstGeom prst="rect">
            <a:avLst/>
          </a:prstGeom>
        </p:spPr>
      </p:pic>
      <p:sp>
        <p:nvSpPr>
          <p:cNvPr id="3" name="矩形 2"/>
          <p:cNvSpPr/>
          <p:nvPr/>
        </p:nvSpPr>
        <p:spPr>
          <a:xfrm>
            <a:off x="432753" y="1217930"/>
            <a:ext cx="1255395" cy="521970"/>
          </a:xfrm>
          <a:prstGeom prst="rect">
            <a:avLst/>
          </a:prstGeom>
          <a:noFill/>
          <a:ln>
            <a:noFill/>
          </a:ln>
        </p:spPr>
        <p:txBody>
          <a:bodyPr wrap="none" rtlCol="0" anchor="t">
            <a:spAutoFit/>
            <a:scene3d>
              <a:camera prst="orthographicFront"/>
              <a:lightRig rig="threePt" dir="t"/>
            </a:scene3d>
          </a:bodyPr>
          <a:p>
            <a:pPr algn="ctr"/>
            <a:r>
              <a:rPr lang="zh-CN" altLang="en-US" sz="2800" b="1">
                <a:ln w="22225">
                  <a:solidFill>
                    <a:schemeClr val="accent2"/>
                  </a:solidFill>
                  <a:prstDash val="solid"/>
                </a:ln>
                <a:solidFill>
                  <a:schemeClr val="accent2">
                    <a:lumMod val="40000"/>
                    <a:lumOff val="60000"/>
                  </a:schemeClr>
                </a:solidFill>
                <a:effectLst/>
              </a:rPr>
              <a:t>证明：</a:t>
            </a:r>
            <a:endParaRPr lang="zh-CN" altLang="en-US" sz="2800" b="1">
              <a:ln w="22225">
                <a:solidFill>
                  <a:schemeClr val="accent2"/>
                </a:solidFill>
                <a:prstDash val="solid"/>
              </a:ln>
              <a:solidFill>
                <a:schemeClr val="accent2">
                  <a:lumMod val="40000"/>
                  <a:lumOff val="60000"/>
                </a:schemeClr>
              </a:solidFill>
              <a:effectLst/>
            </a:endParaRPr>
          </a:p>
        </p:txBody>
      </p:sp>
      <mc:AlternateContent xmlns:mc="http://schemas.openxmlformats.org/markup-compatibility/2006">
        <mc:Choice xmlns:a14="http://schemas.microsoft.com/office/drawing/2010/main" Requires="a14">
          <p:sp>
            <p:nvSpPr>
              <p:cNvPr id="4" name="文本框 3"/>
              <p:cNvSpPr txBox="1"/>
              <p:nvPr/>
            </p:nvSpPr>
            <p:spPr>
              <a:xfrm>
                <a:off x="570865" y="1868170"/>
                <a:ext cx="10761345" cy="460375"/>
              </a:xfrm>
              <a:prstGeom prst="rect">
                <a:avLst/>
              </a:prstGeom>
              <a:noFill/>
            </p:spPr>
            <p:txBody>
              <a:bodyPr wrap="square" rtlCol="0">
                <a:spAutoFit/>
              </a:bodyPr>
              <a:p>
                <a:r>
                  <a:rPr lang="zh-CN" altLang="en-US" sz="2400">
                    <a:latin typeface="宋体" panose="02010600030101010101" pitchFamily="2" charset="-122"/>
                    <a:ea typeface="宋体" panose="02010600030101010101" pitchFamily="2" charset="-122"/>
                  </a:rPr>
                  <a:t>由于函数</a:t>
                </a:r>
                <a14:m>
                  <m:oMath xmlns:m="http://schemas.openxmlformats.org/officeDocument/2006/math">
                    <m:r>
                      <a:rPr lang="en-US" altLang="zh-CN" sz="2400" i="1">
                        <a:latin typeface="Cambria Math" panose="02040503050406030204" charset="0"/>
                        <a:ea typeface="宋体" panose="02010600030101010101" pitchFamily="2" charset="-122"/>
                        <a:cs typeface="Cambria Math" panose="02040503050406030204" charset="0"/>
                      </a:rPr>
                      <m:t>𝑓</m:t>
                    </m:r>
                    <m:d>
                      <m:dPr>
                        <m:ctrlPr>
                          <a:rPr lang="en-US" altLang="zh-CN" sz="2400" i="1">
                            <a:latin typeface="Cambria Math" panose="02040503050406030204" charset="0"/>
                            <a:ea typeface="宋体" panose="02010600030101010101" pitchFamily="2" charset="-122"/>
                            <a:cs typeface="Cambria Math" panose="02040503050406030204" charset="0"/>
                          </a:rPr>
                        </m:ctrlPr>
                      </m:dPr>
                      <m:e>
                        <m:r>
                          <a:rPr lang="en-US" altLang="zh-CN" sz="2400" i="1">
                            <a:latin typeface="Cambria Math" panose="02040503050406030204" charset="0"/>
                            <a:ea typeface="宋体" panose="02010600030101010101" pitchFamily="2" charset="-122"/>
                            <a:cs typeface="Cambria Math" panose="02040503050406030204" charset="0"/>
                          </a:rPr>
                          <m:t>𝑥</m:t>
                        </m:r>
                      </m:e>
                    </m:d>
                  </m:oMath>
                </a14:m>
                <a:r>
                  <a:rPr lang="zh-CN" altLang="en-US" sz="2400">
                    <a:latin typeface="宋体" panose="02010600030101010101" pitchFamily="2" charset="-122"/>
                    <a:ea typeface="宋体" panose="02010600030101010101" pitchFamily="2" charset="-122"/>
                  </a:rPr>
                  <a:t>在</a:t>
                </a:r>
                <a14:m>
                  <m:oMath xmlns:m="http://schemas.openxmlformats.org/officeDocument/2006/math">
                    <m:d>
                      <m:dPr>
                        <m:begChr m:val="["/>
                        <m:endChr m:val="]"/>
                        <m:ctrlPr>
                          <a:rPr lang="en-US" altLang="zh-CN" sz="2400" i="1">
                            <a:latin typeface="Cambria Math" panose="02040503050406030204" charset="0"/>
                            <a:ea typeface="宋体" panose="02010600030101010101" pitchFamily="2" charset="-122"/>
                            <a:cs typeface="Cambria Math" panose="02040503050406030204" charset="0"/>
                          </a:rPr>
                        </m:ctrlPr>
                      </m:dPr>
                      <m:e>
                        <m:r>
                          <a:rPr lang="en-US" altLang="zh-CN" sz="2400" i="1">
                            <a:latin typeface="Cambria Math" panose="02040503050406030204" charset="0"/>
                            <a:ea typeface="宋体" panose="02010600030101010101" pitchFamily="2" charset="-122"/>
                            <a:cs typeface="Cambria Math" panose="02040503050406030204" charset="0"/>
                          </a:rPr>
                          <m:t>𝑎</m:t>
                        </m:r>
                        <m:r>
                          <a:rPr lang="en-US" altLang="zh-CN" sz="2400" i="1">
                            <a:latin typeface="Cambria Math" panose="02040503050406030204" charset="0"/>
                            <a:ea typeface="宋体" panose="02010600030101010101" pitchFamily="2" charset="-122"/>
                            <a:cs typeface="Cambria Math" panose="02040503050406030204" charset="0"/>
                          </a:rPr>
                          <m:t>,</m:t>
                        </m:r>
                        <m:r>
                          <a:rPr lang="en-US" altLang="zh-CN" sz="2400" i="1">
                            <a:latin typeface="Cambria Math" panose="02040503050406030204" charset="0"/>
                            <a:ea typeface="宋体" panose="02010600030101010101" pitchFamily="2" charset="-122"/>
                            <a:cs typeface="Cambria Math" panose="02040503050406030204" charset="0"/>
                          </a:rPr>
                          <m:t>𝑏</m:t>
                        </m:r>
                      </m:e>
                    </m:d>
                  </m:oMath>
                </a14:m>
                <a:r>
                  <a:rPr lang="zh-CN" altLang="en-US" sz="2400">
                    <a:latin typeface="宋体" panose="02010600030101010101" pitchFamily="2" charset="-122"/>
                    <a:ea typeface="宋体" panose="02010600030101010101" pitchFamily="2" charset="-122"/>
                  </a:rPr>
                  <a:t>上连续，必存在最大值</a:t>
                </a:r>
                <a:r>
                  <a:rPr lang="en-US" altLang="zh-CN" sz="2400" i="1">
                    <a:latin typeface="Times New Roman" panose="02020603050405020304" charset="0"/>
                    <a:ea typeface="宋体" panose="02010600030101010101" pitchFamily="2" charset="-122"/>
                    <a:cs typeface="Times New Roman" panose="02020603050405020304" charset="0"/>
                  </a:rPr>
                  <a:t>M</a:t>
                </a:r>
                <a:r>
                  <a:rPr lang="zh-CN" altLang="en-US" sz="2400">
                    <a:latin typeface="宋体" panose="02010600030101010101" pitchFamily="2" charset="-122"/>
                    <a:ea typeface="宋体" panose="02010600030101010101" pitchFamily="2" charset="-122"/>
                  </a:rPr>
                  <a:t>和最小值</a:t>
                </a:r>
                <a:r>
                  <a:rPr lang="en-US" altLang="zh-CN" sz="2400" i="1">
                    <a:latin typeface="Times New Roman" panose="02020603050405020304" charset="0"/>
                    <a:ea typeface="宋体" panose="02010600030101010101" pitchFamily="2" charset="-122"/>
                    <a:cs typeface="Times New Roman" panose="02020603050405020304" charset="0"/>
                  </a:rPr>
                  <a:t>m</a:t>
                </a:r>
                <a:r>
                  <a:rPr lang="zh-CN" altLang="en-US" sz="2400">
                    <a:latin typeface="宋体" panose="02010600030101010101" pitchFamily="2" charset="-122"/>
                    <a:ea typeface="宋体" panose="02010600030101010101" pitchFamily="2" charset="-122"/>
                  </a:rPr>
                  <a:t>，于是有以下两种情形：</a:t>
                </a:r>
                <a:endParaRPr lang="zh-CN" altLang="en-US" sz="2400">
                  <a:latin typeface="宋体" panose="02010600030101010101" pitchFamily="2" charset="-122"/>
                  <a:ea typeface="宋体" panose="02010600030101010101" pitchFamily="2" charset="-122"/>
                </a:endParaRPr>
              </a:p>
            </p:txBody>
          </p:sp>
        </mc:Choice>
        <mc:Fallback>
          <p:sp>
            <p:nvSpPr>
              <p:cNvPr id="4" name="文本框 3"/>
              <p:cNvSpPr txBox="1">
                <a:spLocks noRot="1" noChangeAspect="1" noMove="1" noResize="1" noEditPoints="1" noAdjustHandles="1" noChangeArrowheads="1" noChangeShapeType="1" noTextEdit="1"/>
              </p:cNvSpPr>
              <p:nvPr/>
            </p:nvSpPr>
            <p:spPr>
              <a:xfrm>
                <a:off x="570865" y="1868170"/>
                <a:ext cx="10761345" cy="460375"/>
              </a:xfrm>
              <a:prstGeom prst="rect">
                <a:avLst/>
              </a:prstGeom>
              <a:blipFill rotWithShape="1">
                <a:blip r:embed="rId3"/>
                <a:stretch>
                  <a:fillRect r="-1788"/>
                </a:stretch>
              </a:blipFill>
            </p:spPr>
            <p:txBody>
              <a:bodyPr/>
              <a:lstStyle/>
              <a:p>
                <a:r>
                  <a:rPr lang="zh-CN" altLang="en-US">
                    <a:noFill/>
                  </a:rPr>
                  <a:t> </a:t>
                </a:r>
              </a:p>
            </p:txBody>
          </p:sp>
        </mc:Fallback>
      </mc:AlternateContent>
      <p:pic>
        <p:nvPicPr>
          <p:cNvPr id="5" name="图片 4"/>
          <p:cNvPicPr>
            <a:picLocks noChangeAspect="1"/>
          </p:cNvPicPr>
          <p:nvPr/>
        </p:nvPicPr>
        <p:blipFill>
          <a:blip r:embed="rId2">
            <a:clrChange>
              <a:clrFrom>
                <a:srgbClr val="FFFFFF">
                  <a:alpha val="100000"/>
                </a:srgbClr>
              </a:clrFrom>
              <a:clrTo>
                <a:srgbClr val="FFFFFF">
                  <a:alpha val="100000"/>
                  <a:alpha val="0"/>
                </a:srgbClr>
              </a:clrTo>
            </a:clrChange>
          </a:blip>
          <a:srcRect l="-434" t="33735"/>
          <a:stretch>
            <a:fillRect/>
          </a:stretch>
        </p:blipFill>
        <p:spPr>
          <a:xfrm>
            <a:off x="433070" y="3602355"/>
            <a:ext cx="11470640" cy="2026920"/>
          </a:xfrm>
          <a:prstGeom prst="rect">
            <a:avLst/>
          </a:prstGeom>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490220" y="1217930"/>
            <a:ext cx="11200130" cy="520192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180340" y="1240790"/>
            <a:ext cx="11412220" cy="2102485"/>
          </a:xfrm>
          <a:prstGeom prst="rect">
            <a:avLst/>
          </a:prstGeom>
          <a:noFill/>
        </p:spPr>
        <p:txBody>
          <a:bodyPr wrap="square" rtlCol="0" anchor="t">
            <a:noAutofit/>
          </a:bodyPr>
          <a:p>
            <a:pPr indent="0" fontAlgn="auto">
              <a:lnSpc>
                <a:spcPct val="150000"/>
              </a:lnSpc>
            </a:pPr>
            <a:r>
              <a:rPr lang="en-US" altLang="zh-CN" sz="2800" b="1" dirty="0">
                <a:solidFill>
                  <a:srgbClr val="FF0000"/>
                </a:solidFill>
                <a:latin typeface="Times New Roman" panose="02020603050405020304" charset="0"/>
                <a:cs typeface="Times New Roman" panose="02020603050405020304" charset="0"/>
                <a:sym typeface="+mn-ea"/>
              </a:rPr>
              <a:t>    </a:t>
            </a:r>
            <a:r>
              <a:rPr lang="zh-CN" sz="2800" b="1" dirty="0">
                <a:solidFill>
                  <a:srgbClr val="FF0000"/>
                </a:solidFill>
                <a:latin typeface="Times New Roman" panose="02020603050405020304" charset="0"/>
                <a:cs typeface="Times New Roman" panose="02020603050405020304" charset="0"/>
                <a:sym typeface="+mn-ea"/>
              </a:rPr>
              <a:t>！注意：</a:t>
            </a:r>
            <a:endParaRPr lang="zh-CN" sz="2800" b="1" dirty="0">
              <a:solidFill>
                <a:srgbClr val="FF0000"/>
              </a:solidFill>
              <a:latin typeface="Times New Roman" panose="02020603050405020304" charset="0"/>
              <a:cs typeface="Times New Roman" panose="02020603050405020304" charset="0"/>
              <a:sym typeface="+mn-ea"/>
            </a:endParaRPr>
          </a:p>
          <a:p>
            <a:pPr indent="0" fontAlgn="auto">
              <a:lnSpc>
                <a:spcPct val="150000"/>
              </a:lnSpc>
            </a:pPr>
            <a:r>
              <a:rPr lang="en-US" sz="2800" spc="190" dirty="0">
                <a:solidFill>
                  <a:srgbClr val="000008"/>
                </a:solidFill>
                <a:latin typeface="Microsoft JhengHei UI" panose="020B0604030504040204" charset="-120"/>
                <a:cs typeface="Microsoft JhengHei UI" panose="020B0604030504040204" charset="-120"/>
                <a:sym typeface="+mn-ea"/>
              </a:rPr>
              <a:t>   </a:t>
            </a:r>
            <a:r>
              <a:rPr sz="2800" spc="190" dirty="0">
                <a:solidFill>
                  <a:srgbClr val="000008"/>
                </a:solidFill>
                <a:latin typeface="Microsoft JhengHei UI" panose="020B0604030504040204" charset="-120"/>
                <a:cs typeface="Microsoft JhengHei UI" panose="020B0604030504040204" charset="-120"/>
                <a:sym typeface="+mn-ea"/>
              </a:rPr>
              <a:t>1.罗</a:t>
            </a:r>
            <a:r>
              <a:rPr sz="2800" dirty="0">
                <a:solidFill>
                  <a:srgbClr val="000008"/>
                </a:solidFill>
                <a:latin typeface="Microsoft JhengHei UI" panose="020B0604030504040204" charset="-120"/>
                <a:cs typeface="Microsoft JhengHei UI" panose="020B0604030504040204" charset="-120"/>
                <a:sym typeface="+mn-ea"/>
              </a:rPr>
              <a:t>尔</a:t>
            </a:r>
            <a:r>
              <a:rPr lang="zh-CN" sz="2800" dirty="0">
                <a:solidFill>
                  <a:srgbClr val="000008"/>
                </a:solidFill>
                <a:latin typeface="Microsoft JhengHei UI" panose="020B0604030504040204" charset="-120"/>
                <a:cs typeface="Microsoft JhengHei UI" panose="020B0604030504040204" charset="-120"/>
                <a:sym typeface="+mn-ea"/>
              </a:rPr>
              <a:t>中值</a:t>
            </a:r>
            <a:r>
              <a:rPr sz="2800" dirty="0">
                <a:solidFill>
                  <a:srgbClr val="000008"/>
                </a:solidFill>
                <a:latin typeface="Microsoft JhengHei UI" panose="020B0604030504040204" charset="-120"/>
                <a:cs typeface="Microsoft JhengHei UI" panose="020B0604030504040204" charset="-120"/>
                <a:sym typeface="+mn-ea"/>
              </a:rPr>
              <a:t>定理的条件是</a:t>
            </a:r>
            <a:r>
              <a:rPr sz="2800" b="1" dirty="0">
                <a:solidFill>
                  <a:srgbClr val="FF0000"/>
                </a:solidFill>
                <a:latin typeface="Microsoft JhengHei UI" panose="020B0604030504040204" charset="-120"/>
                <a:cs typeface="Microsoft JhengHei UI" panose="020B0604030504040204" charset="-120"/>
                <a:sym typeface="+mn-ea"/>
              </a:rPr>
              <a:t>充分不必要条件</a:t>
            </a:r>
            <a:r>
              <a:rPr lang="en-US" sz="2800" b="1" dirty="0">
                <a:solidFill>
                  <a:srgbClr val="FF0000"/>
                </a:solidFill>
                <a:latin typeface="Microsoft JhengHei UI" panose="020B0604030504040204" charset="-120"/>
                <a:cs typeface="Microsoft JhengHei UI" panose="020B0604030504040204" charset="-120"/>
                <a:sym typeface="+mn-ea"/>
              </a:rPr>
              <a:t>. </a:t>
            </a:r>
            <a:r>
              <a:rPr lang="zh-CN" altLang="en-US" sz="2800" b="1" dirty="0">
                <a:solidFill>
                  <a:srgbClr val="FF0000"/>
                </a:solidFill>
                <a:latin typeface="Microsoft JhengHei UI" panose="020B0604030504040204" charset="-120"/>
                <a:cs typeface="Microsoft JhengHei UI" panose="020B0604030504040204" charset="-120"/>
                <a:sym typeface="+mn-ea"/>
              </a:rPr>
              <a:t>例如函数</a:t>
            </a:r>
            <a:endParaRPr lang="zh-CN" altLang="en-US" sz="2800" b="1" dirty="0">
              <a:solidFill>
                <a:srgbClr val="FF0000"/>
              </a:solidFill>
              <a:latin typeface="Microsoft JhengHei UI" panose="020B0604030504040204" charset="-120"/>
              <a:cs typeface="Microsoft JhengHei UI" panose="020B0604030504040204" charset="-120"/>
              <a:sym typeface="+mn-ea"/>
            </a:endParaRPr>
          </a:p>
        </p:txBody>
      </p:sp>
      <p:sp>
        <p:nvSpPr>
          <p:cNvPr id="8" name="object 3"/>
          <p:cNvSpPr/>
          <p:nvPr/>
        </p:nvSpPr>
        <p:spPr>
          <a:xfrm>
            <a:off x="1731645" y="2698750"/>
            <a:ext cx="3575685" cy="1205865"/>
          </a:xfrm>
          <a:prstGeom prst="rect">
            <a:avLst/>
          </a:prstGeom>
          <a:blipFill>
            <a:blip r:embed="rId2" cstate="print"/>
            <a:stretch>
              <a:fillRect/>
            </a:stretch>
          </a:blipFill>
        </p:spPr>
        <p:txBody>
          <a:bodyPr wrap="square" lIns="0" tIns="0" rIns="0" bIns="0" rtlCol="0"/>
          <a:p/>
        </p:txBody>
      </p:sp>
      <p:grpSp>
        <p:nvGrpSpPr>
          <p:cNvPr id="9" name="组合 8"/>
          <p:cNvGrpSpPr/>
          <p:nvPr/>
        </p:nvGrpSpPr>
        <p:grpSpPr>
          <a:xfrm>
            <a:off x="7356475" y="2633345"/>
            <a:ext cx="4408170" cy="3276600"/>
            <a:chOff x="0" y="3562"/>
            <a:chExt cx="5902" cy="3858"/>
          </a:xfrm>
        </p:grpSpPr>
        <p:pic>
          <p:nvPicPr>
            <p:cNvPr id="10" name="图片 9"/>
            <p:cNvPicPr>
              <a:picLocks noChangeAspect="1"/>
            </p:cNvPicPr>
            <p:nvPr/>
          </p:nvPicPr>
          <p:blipFill>
            <a:blip r:embed="rId3"/>
            <a:stretch>
              <a:fillRect/>
            </a:stretch>
          </p:blipFill>
          <p:spPr>
            <a:xfrm>
              <a:off x="0" y="3562"/>
              <a:ext cx="5902" cy="3858"/>
            </a:xfrm>
            <a:prstGeom prst="rect">
              <a:avLst/>
            </a:prstGeom>
          </p:spPr>
        </p:pic>
        <p:sp>
          <p:nvSpPr>
            <p:cNvPr id="12" name="椭圆 11"/>
            <p:cNvSpPr/>
            <p:nvPr/>
          </p:nvSpPr>
          <p:spPr>
            <a:xfrm>
              <a:off x="5280" y="7012"/>
              <a:ext cx="113" cy="113"/>
            </a:xfrm>
            <a:prstGeom prst="ellipse">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3" name="文本框 12"/>
          <p:cNvSpPr txBox="1"/>
          <p:nvPr/>
        </p:nvSpPr>
        <p:spPr>
          <a:xfrm>
            <a:off x="551815" y="4210685"/>
            <a:ext cx="6506845" cy="521970"/>
          </a:xfrm>
          <a:prstGeom prst="rect">
            <a:avLst/>
          </a:prstGeom>
          <a:noFill/>
        </p:spPr>
        <p:txBody>
          <a:bodyPr wrap="square" rtlCol="0" anchor="t">
            <a:spAutoFit/>
          </a:bodyPr>
          <a:p>
            <a:r>
              <a:rPr sz="2800" dirty="0">
                <a:solidFill>
                  <a:srgbClr val="000008"/>
                </a:solidFill>
                <a:latin typeface="Microsoft JhengHei UI" panose="020B0604030504040204" charset="-120"/>
                <a:cs typeface="Microsoft JhengHei UI" panose="020B0604030504040204" charset="-120"/>
                <a:sym typeface="+mn-ea"/>
              </a:rPr>
              <a:t>不满足罗尔</a:t>
            </a:r>
            <a:r>
              <a:rPr lang="zh-CN" sz="2800" dirty="0">
                <a:solidFill>
                  <a:srgbClr val="000008"/>
                </a:solidFill>
                <a:latin typeface="Microsoft JhengHei UI" panose="020B0604030504040204" charset="-120"/>
                <a:cs typeface="Microsoft JhengHei UI" panose="020B0604030504040204" charset="-120"/>
                <a:sym typeface="+mn-ea"/>
              </a:rPr>
              <a:t>中值</a:t>
            </a:r>
            <a:r>
              <a:rPr sz="2800" dirty="0">
                <a:solidFill>
                  <a:srgbClr val="000008"/>
                </a:solidFill>
                <a:latin typeface="Microsoft JhengHei UI" panose="020B0604030504040204" charset="-120"/>
                <a:cs typeface="Microsoft JhengHei UI" panose="020B0604030504040204" charset="-120"/>
                <a:sym typeface="+mn-ea"/>
              </a:rPr>
              <a:t>定理的条件</a:t>
            </a:r>
            <a:r>
              <a:rPr lang="en-US" sz="2800" dirty="0">
                <a:solidFill>
                  <a:srgbClr val="000008"/>
                </a:solidFill>
                <a:latin typeface="Microsoft JhengHei UI" panose="020B0604030504040204" charset="-120"/>
                <a:cs typeface="Microsoft JhengHei UI" panose="020B0604030504040204" charset="-120"/>
                <a:sym typeface="+mn-ea"/>
              </a:rPr>
              <a:t>(</a:t>
            </a:r>
            <a:r>
              <a:rPr lang="en-US" altLang="zh-CN" sz="2800" dirty="0">
                <a:solidFill>
                  <a:srgbClr val="000008"/>
                </a:solidFill>
                <a:latin typeface="Microsoft JhengHei UI" panose="020B0604030504040204" charset="-120"/>
                <a:cs typeface="Microsoft JhengHei UI" panose="020B0604030504040204" charset="-120"/>
                <a:sym typeface="+mn-ea"/>
              </a:rPr>
              <a:t>1)</a:t>
            </a:r>
            <a:r>
              <a:rPr lang="zh-CN" sz="2800" dirty="0">
                <a:solidFill>
                  <a:srgbClr val="000008"/>
                </a:solidFill>
                <a:latin typeface="Microsoft JhengHei UI" panose="020B0604030504040204" charset="-120"/>
                <a:cs typeface="Microsoft JhengHei UI" panose="020B0604030504040204" charset="-120"/>
                <a:sym typeface="+mn-ea"/>
              </a:rPr>
              <a:t>、</a:t>
            </a:r>
            <a:r>
              <a:rPr lang="en-US" altLang="zh-CN" sz="2800" dirty="0">
                <a:solidFill>
                  <a:srgbClr val="000008"/>
                </a:solidFill>
                <a:latin typeface="Microsoft JhengHei UI" panose="020B0604030504040204" charset="-120"/>
                <a:cs typeface="Microsoft JhengHei UI" panose="020B0604030504040204" charset="-120"/>
                <a:sym typeface="+mn-ea"/>
              </a:rPr>
              <a:t>(</a:t>
            </a:r>
            <a:r>
              <a:rPr sz="2800" dirty="0">
                <a:solidFill>
                  <a:srgbClr val="000008"/>
                </a:solidFill>
                <a:latin typeface="Microsoft JhengHei UI" panose="020B0604030504040204" charset="-120"/>
                <a:cs typeface="Microsoft JhengHei UI" panose="020B0604030504040204" charset="-120"/>
                <a:sym typeface="+mn-ea"/>
              </a:rPr>
              <a:t>3</a:t>
            </a:r>
            <a:r>
              <a:rPr lang="en-US" sz="2800" dirty="0">
                <a:solidFill>
                  <a:srgbClr val="000008"/>
                </a:solidFill>
                <a:latin typeface="Microsoft JhengHei UI" panose="020B0604030504040204" charset="-120"/>
                <a:cs typeface="Microsoft JhengHei UI" panose="020B0604030504040204" charset="-120"/>
                <a:sym typeface="+mn-ea"/>
              </a:rPr>
              <a:t>)</a:t>
            </a:r>
            <a:r>
              <a:rPr lang="zh-CN" altLang="en-US" sz="2800" dirty="0">
                <a:solidFill>
                  <a:srgbClr val="000008"/>
                </a:solidFill>
                <a:latin typeface="Microsoft JhengHei UI" panose="020B0604030504040204" charset="-120"/>
                <a:cs typeface="Microsoft JhengHei UI" panose="020B0604030504040204" charset="-120"/>
                <a:sym typeface="+mn-ea"/>
              </a:rPr>
              <a:t>，</a:t>
            </a:r>
            <a:endParaRPr lang="zh-CN" altLang="en-US" sz="2800" dirty="0">
              <a:solidFill>
                <a:srgbClr val="000008"/>
              </a:solidFill>
              <a:effectLst>
                <a:outerShdw blurRad="38100" dist="19050" dir="2700000" algn="tl" rotWithShape="0">
                  <a:schemeClr val="dk1">
                    <a:alpha val="40000"/>
                  </a:schemeClr>
                </a:outerShdw>
              </a:effectLst>
              <a:latin typeface="Microsoft JhengHei UI" panose="020B0604030504040204" charset="-120"/>
              <a:ea typeface="宋体" panose="02010600030101010101" pitchFamily="2" charset="-122"/>
              <a:cs typeface="Microsoft JhengHei UI" panose="020B0604030504040204" charset="-120"/>
              <a:sym typeface="+mn-ea"/>
            </a:endParaRPr>
          </a:p>
        </p:txBody>
      </p:sp>
      <p:sp>
        <p:nvSpPr>
          <p:cNvPr id="26" name="文本框 25"/>
          <p:cNvSpPr txBox="1"/>
          <p:nvPr/>
        </p:nvSpPr>
        <p:spPr>
          <a:xfrm>
            <a:off x="551815" y="5080953"/>
            <a:ext cx="5305425" cy="521970"/>
          </a:xfrm>
          <a:prstGeom prst="rect">
            <a:avLst/>
          </a:prstGeom>
          <a:noFill/>
        </p:spPr>
        <p:txBody>
          <a:bodyPr wrap="square" rtlCol="0" anchor="t">
            <a:spAutoFit/>
          </a:bodyPr>
          <a:p>
            <a:r>
              <a:rPr lang="zh-CN" sz="2800" dirty="0">
                <a:solidFill>
                  <a:srgbClr val="000008"/>
                </a:solidFill>
                <a:latin typeface="Microsoft JhengHei UI" panose="020B0604030504040204" charset="-120"/>
                <a:cs typeface="Microsoft JhengHei UI" panose="020B0604030504040204" charset="-120"/>
                <a:sym typeface="+mn-ea"/>
              </a:rPr>
              <a:t>尽管</a:t>
            </a:r>
            <a:r>
              <a:rPr lang="en-US" altLang="zh-CN" sz="2800" dirty="0">
                <a:solidFill>
                  <a:srgbClr val="000008"/>
                </a:solidFill>
                <a:latin typeface="Microsoft JhengHei UI" panose="020B0604030504040204" charset="-120"/>
                <a:cs typeface="Microsoft JhengHei UI" panose="020B0604030504040204" charset="-120"/>
                <a:sym typeface="+mn-ea"/>
              </a:rPr>
              <a:t>                       .          </a:t>
            </a:r>
            <a:endParaRPr lang="en-US" altLang="zh-CN" sz="2800" dirty="0">
              <a:solidFill>
                <a:srgbClr val="000008"/>
              </a:solidFill>
              <a:latin typeface="Microsoft JhengHei UI" panose="020B0604030504040204" charset="-120"/>
              <a:cs typeface="Microsoft JhengHei UI" panose="020B0604030504040204" charset="-120"/>
              <a:sym typeface="+mn-ea"/>
            </a:endParaRPr>
          </a:p>
        </p:txBody>
      </p:sp>
      <p:graphicFrame>
        <p:nvGraphicFramePr>
          <p:cNvPr id="27" name="对象 26"/>
          <p:cNvGraphicFramePr/>
          <p:nvPr/>
        </p:nvGraphicFramePr>
        <p:xfrm>
          <a:off x="9167495" y="3838575"/>
          <a:ext cx="980440" cy="450850"/>
        </p:xfrm>
        <a:graphic>
          <a:graphicData uri="http://schemas.openxmlformats.org/presentationml/2006/ole">
            <mc:AlternateContent xmlns:mc="http://schemas.openxmlformats.org/markup-compatibility/2006">
              <mc:Choice xmlns:v="urn:schemas-microsoft-com:vml" Requires="v">
                <p:oleObj spid="_x0000_s28" name="" r:id="rId4" imgW="1020445" imgH="525780" progId="Equation.DSMT4">
                  <p:embed/>
                </p:oleObj>
              </mc:Choice>
              <mc:Fallback>
                <p:oleObj name="" r:id="rId4" imgW="1020445" imgH="525780" progId="Equation.DSMT4">
                  <p:embed/>
                  <p:pic>
                    <p:nvPicPr>
                      <p:cNvPr id="0" name="图片 18"/>
                      <p:cNvPicPr/>
                      <p:nvPr/>
                    </p:nvPicPr>
                    <p:blipFill>
                      <a:blip r:embed="rId5"/>
                      <a:stretch>
                        <a:fillRect/>
                      </a:stretch>
                    </p:blipFill>
                    <p:spPr>
                      <a:xfrm>
                        <a:off x="9167495" y="3838575"/>
                        <a:ext cx="980440" cy="450850"/>
                      </a:xfrm>
                      <a:prstGeom prst="rect">
                        <a:avLst/>
                      </a:prstGeom>
                    </p:spPr>
                  </p:pic>
                </p:oleObj>
              </mc:Fallback>
            </mc:AlternateContent>
          </a:graphicData>
        </a:graphic>
      </p:graphicFrame>
      <p:grpSp>
        <p:nvGrpSpPr>
          <p:cNvPr id="29" name="组合 28"/>
          <p:cNvGrpSpPr/>
          <p:nvPr/>
        </p:nvGrpSpPr>
        <p:grpSpPr>
          <a:xfrm>
            <a:off x="8176260" y="4275455"/>
            <a:ext cx="2672715" cy="1327785"/>
            <a:chOff x="720" y="5500"/>
            <a:chExt cx="4209" cy="2091"/>
          </a:xfrm>
        </p:grpSpPr>
        <p:cxnSp>
          <p:nvCxnSpPr>
            <p:cNvPr id="30" name="直接连接符 29"/>
            <p:cNvCxnSpPr/>
            <p:nvPr/>
          </p:nvCxnSpPr>
          <p:spPr>
            <a:xfrm flipV="1">
              <a:off x="720" y="5500"/>
              <a:ext cx="4209" cy="0"/>
            </a:xfrm>
            <a:prstGeom prst="line">
              <a:avLst/>
            </a:prstGeom>
            <a:ln w="28575">
              <a:gradFill>
                <a:gsLst>
                  <a:gs pos="0">
                    <a:srgbClr val="FE4444"/>
                  </a:gs>
                  <a:gs pos="100000">
                    <a:srgbClr val="832B2B"/>
                  </a:gs>
                </a:gsLst>
              </a:gradFill>
              <a:prstDash val="soli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2825" y="5550"/>
              <a:ext cx="0" cy="2041"/>
            </a:xfrm>
            <a:prstGeom prst="line">
              <a:avLst/>
            </a:prstGeom>
            <a:ln>
              <a:gradFill>
                <a:gsLst>
                  <a:gs pos="0">
                    <a:srgbClr val="FE4444"/>
                  </a:gs>
                  <a:gs pos="100000">
                    <a:srgbClr val="832B2B"/>
                  </a:gs>
                </a:gsLst>
              </a:gradFill>
              <a:prstDash val="lgDash"/>
            </a:ln>
          </p:spPr>
          <p:style>
            <a:lnRef idx="1">
              <a:schemeClr val="accent1"/>
            </a:lnRef>
            <a:fillRef idx="0">
              <a:schemeClr val="accent1"/>
            </a:fillRef>
            <a:effectRef idx="0">
              <a:schemeClr val="accent1"/>
            </a:effectRef>
            <a:fontRef idx="minor">
              <a:schemeClr val="tx1"/>
            </a:fontRef>
          </p:style>
        </p:cxnSp>
      </p:grpSp>
      <p:graphicFrame>
        <p:nvGraphicFramePr>
          <p:cNvPr id="32" name="对象 31"/>
          <p:cNvGraphicFramePr/>
          <p:nvPr/>
        </p:nvGraphicFramePr>
        <p:xfrm>
          <a:off x="1250315" y="4798695"/>
          <a:ext cx="2188845" cy="1163955"/>
        </p:xfrm>
        <a:graphic>
          <a:graphicData uri="http://schemas.openxmlformats.org/presentationml/2006/ole">
            <mc:AlternateContent xmlns:mc="http://schemas.openxmlformats.org/markup-compatibility/2006">
              <mc:Choice xmlns:v="urn:schemas-microsoft-com:vml" Requires="v">
                <p:oleObj spid="_x0000_s35" name="" r:id="rId6" imgW="1020445" imgH="525780" progId="Equation.DSMT4">
                  <p:embed/>
                </p:oleObj>
              </mc:Choice>
              <mc:Fallback>
                <p:oleObj name="" r:id="rId6" imgW="1020445" imgH="525780" progId="Equation.DSMT4">
                  <p:embed/>
                  <p:pic>
                    <p:nvPicPr>
                      <p:cNvPr id="0" name="图片 18"/>
                      <p:cNvPicPr/>
                      <p:nvPr/>
                    </p:nvPicPr>
                    <p:blipFill>
                      <a:blip r:embed="rId5"/>
                      <a:stretch>
                        <a:fillRect/>
                      </a:stretch>
                    </p:blipFill>
                    <p:spPr>
                      <a:xfrm>
                        <a:off x="1250315" y="4798695"/>
                        <a:ext cx="2188845" cy="1163955"/>
                      </a:xfrm>
                      <a:prstGeom prst="rect">
                        <a:avLst/>
                      </a:prstGeom>
                    </p:spPr>
                  </p:pic>
                </p:oleObj>
              </mc:Fallback>
            </mc:AlternateContent>
          </a:graphicData>
        </a:graphic>
      </p:graphicFrame>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down)">
                                      <p:cBhvr>
                                        <p:cTn id="27" dur="500"/>
                                        <p:tgtEl>
                                          <p:spTgt spid="29"/>
                                        </p:tgtEl>
                                      </p:cBhvr>
                                    </p:animEffect>
                                  </p:childTnLst>
                                </p:cTn>
                              </p:par>
                              <p:par>
                                <p:cTn id="28" presetID="22" presetClass="entr" presetSubtype="4" fill="hold"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down)">
                                      <p:cBhvr>
                                        <p:cTn id="30" dur="500"/>
                                        <p:tgtEl>
                                          <p:spTgt spid="2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down)">
                                      <p:cBhvr>
                                        <p:cTn id="35" dur="500"/>
                                        <p:tgtEl>
                                          <p:spTgt spid="26"/>
                                        </p:tgtEl>
                                      </p:cBhvr>
                                    </p:animEffect>
                                  </p:childTnLst>
                                </p:cTn>
                              </p:par>
                              <p:par>
                                <p:cTn id="36" presetID="22" presetClass="entr" presetSubtype="4" fill="hold" nodeType="with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wipe(down)">
                                      <p:cBhvr>
                                        <p:cTn id="3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p:bldP spid="26" grpId="0"/>
    </p:bldLst>
  </p:timing>
</p:sld>
</file>

<file path=ppt/tags/tag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0.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1.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 name="KSO_WM_DIAGRAM_VIRTUALLY_FRAME" val="{&quot;height&quot;:226.86783464566935,&quot;left&quot;:52.82881889763779,&quot;top&quot;:199.3005905511811,&quot;width&quot;:821.4571653543308}"/>
</p:tagLst>
</file>

<file path=ppt/tags/tag12.xml><?xml version="1.0" encoding="utf-8"?>
<p:tagLst xmlns:p="http://schemas.openxmlformats.org/presentationml/2006/main">
  <p:tag name="KSO_WM_UNIT_TEXT_FILL_FORE_SCHEMECOLOR_INDEX_BRIGHTNESS" val="0.4"/>
  <p:tag name="KSO_WM_UNIT_TEXT_FILL_FORE_SCHEMECOLOR_INDEX" val="10"/>
  <p:tag name="KSO_WM_UNIT_TEXT_FILL_TYPE" val="1"/>
  <p:tag name="KSO_WM_DIAGRAM_VIRTUALLY_FRAME" val="{&quot;height&quot;:226.86783464566935,&quot;left&quot;:52.82881889763779,&quot;top&quot;:199.3005905511811,&quot;width&quot;:821.4571653543308}"/>
</p:tagLst>
</file>

<file path=ppt/tags/tag13.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14"/>
  <p:tag name="KSO_WM_UNIT_TEXT_FILL_TYPE" val="1"/>
  <p:tag name="KSO_WM_DIAGRAM_VIRTUALLY_FRAME" val="{&quot;height&quot;:226.86783464566935,&quot;left&quot;:52.82881889763779,&quot;top&quot;:199.3005905511811,&quot;width&quot;:821.4571653543308}"/>
</p:tagLst>
</file>

<file path=ppt/tags/tag14.xml><?xml version="1.0" encoding="utf-8"?>
<p:tagLst xmlns:p="http://schemas.openxmlformats.org/presentationml/2006/main">
  <p:tag name="KSO_WM_UNIT_TEXT_FILL_FORE_SCHEMECOLOR_INDEX_BRIGHTNESS" val="0.4"/>
  <p:tag name="KSO_WM_UNIT_TEXT_FILL_FORE_SCHEMECOLOR_INDEX" val="10"/>
  <p:tag name="KSO_WM_UNIT_TEXT_FILL_TYPE" val="1"/>
  <p:tag name="KSO_WM_DIAGRAM_VIRTUALLY_FRAME" val="{&quot;height&quot;:226.86783464566935,&quot;left&quot;:52.82881889763779,&quot;top&quot;:199.3005905511811,&quot;width&quot;:821.4571653543308}"/>
</p:tagLst>
</file>

<file path=ppt/tags/tag15.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 name="KSO_WM_DIAGRAM_VIRTUALLY_FRAME" val="{&quot;height&quot;:226.86783464566935,&quot;left&quot;:52.82881889763779,&quot;top&quot;:199.3005905511811,&quot;width&quot;:821.4571653543308}"/>
</p:tagLst>
</file>

<file path=ppt/tags/tag16.xml><?xml version="1.0" encoding="utf-8"?>
<p:tagLst xmlns:p="http://schemas.openxmlformats.org/presentationml/2006/main">
  <p:tag name="KSO_WM_UNIT_TEXT_FILL_FORE_SCHEMECOLOR_INDEX_BRIGHTNESS" val="0.4"/>
  <p:tag name="KSO_WM_UNIT_TEXT_FILL_FORE_SCHEMECOLOR_INDEX" val="10"/>
  <p:tag name="KSO_WM_UNIT_TEXT_FILL_TYPE" val="1"/>
  <p:tag name="KSO_WM_DIAGRAM_VIRTUALLY_FRAME" val="{&quot;height&quot;:226.86783464566935,&quot;left&quot;:52.82881889763779,&quot;top&quot;:199.3005905511811,&quot;width&quot;:821.4571653543308}"/>
</p:tagLst>
</file>

<file path=ppt/tags/tag17.xml><?xml version="1.0" encoding="utf-8"?>
<p:tagLst xmlns:p="http://schemas.openxmlformats.org/presentationml/2006/main">
  <p:tag name="PA" val="v5.1.0"/>
</p:tagLst>
</file>

<file path=ppt/tags/tag18.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9.xml><?xml version="1.0" encoding="utf-8"?>
<p:tagLst xmlns:p="http://schemas.openxmlformats.org/presentationml/2006/main">
  <p:tag name="KSO_WM_UNIT_TEXT_FILL_FORE_SCHEMECOLOR_INDEX_BRIGHTNESS" val="-0.75"/>
  <p:tag name="KSO_WM_UNIT_TEXT_FILL_FORE_SCHEMECOLOR_INDEX" val="16"/>
  <p:tag name="KSO_WM_UNIT_TEXT_FILL_TYPE" val="1"/>
</p:tagLst>
</file>

<file path=ppt/tags/tag2.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20.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75"/>
  <p:tag name="KSO_WM_UNIT_TEXT_FILL_FORE_SCHEMECOLOR_INDEX" val="16"/>
  <p:tag name="KSO_WM_UNIT_TEXT_FILL_TYPE" val="1"/>
</p:tagLst>
</file>

<file path=ppt/tags/tag21.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22.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3.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4.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5.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6.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7.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8.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9.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30.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2.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3.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4.xml><?xml version="1.0" encoding="utf-8"?>
<p:tagLst xmlns:p="http://schemas.openxmlformats.org/presentationml/2006/main">
  <p:tag name="KSO_WM_UNIT_TEXT_FILL_FORE_SCHEMECOLOR_INDEX_BRIGHTNESS" val="-0.75"/>
  <p:tag name="KSO_WM_UNIT_TEXT_FILL_FORE_SCHEMECOLOR_INDEX" val="16"/>
  <p:tag name="KSO_WM_UNIT_TEXT_FILL_TYPE" val="1"/>
</p:tagLst>
</file>

<file path=ppt/tags/tag35.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75"/>
  <p:tag name="KSO_WM_UNIT_TEXT_FILL_FORE_SCHEMECOLOR_INDEX" val="16"/>
  <p:tag name="KSO_WM_UNIT_TEXT_FILL_TYPE" val="1"/>
</p:tagLst>
</file>

<file path=ppt/tags/tag36.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37.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8.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9.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40.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2.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3.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4.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5.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6.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7.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8.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9.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50.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2.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3.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4.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5.xml><?xml version="1.0" encoding="utf-8"?>
<p:tagLst xmlns:p="http://schemas.openxmlformats.org/presentationml/2006/main">
  <p:tag name="commondata" val="eyJoZGlkIjoiMDJiNWIzNzI3NmQ5Yjk5NGQ2ZmM1NjVmMTFmOGVkODcifQ=="/>
  <p:tag name="resource_record_key" val="{&quot;13&quot;:[4721932]}"/>
</p:tagLst>
</file>

<file path=ppt/tags/tag6.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7.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8.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9.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heme/theme1.xml><?xml version="1.0" encoding="utf-8"?>
<a:theme xmlns:a="http://schemas.openxmlformats.org/drawingml/2006/main" name="1_Office 主题​​">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988</Words>
  <Application>WPS 演示</Application>
  <PresentationFormat>宽屏</PresentationFormat>
  <Paragraphs>148</Paragraphs>
  <Slides>36</Slides>
  <Notes>0</Notes>
  <HiddenSlides>0</HiddenSlides>
  <MMClips>0</MMClips>
  <ScaleCrop>false</ScaleCrop>
  <HeadingPairs>
    <vt:vector size="8" baseType="variant">
      <vt:variant>
        <vt:lpstr>已用的字体</vt:lpstr>
      </vt:variant>
      <vt:variant>
        <vt:i4>15</vt:i4>
      </vt:variant>
      <vt:variant>
        <vt:lpstr>主题</vt:lpstr>
      </vt:variant>
      <vt:variant>
        <vt:i4>2</vt:i4>
      </vt:variant>
      <vt:variant>
        <vt:lpstr>嵌入 OLE 服务器</vt:lpstr>
      </vt:variant>
      <vt:variant>
        <vt:i4>2</vt:i4>
      </vt:variant>
      <vt:variant>
        <vt:lpstr>幻灯片标题</vt:lpstr>
      </vt:variant>
      <vt:variant>
        <vt:i4>36</vt:i4>
      </vt:variant>
    </vt:vector>
  </HeadingPairs>
  <TitlesOfParts>
    <vt:vector size="55" baseType="lpstr">
      <vt:lpstr>Arial</vt:lpstr>
      <vt:lpstr>宋体</vt:lpstr>
      <vt:lpstr>Wingdings</vt:lpstr>
      <vt:lpstr>思源黑体 CN Heavy</vt:lpstr>
      <vt:lpstr>黑体</vt:lpstr>
      <vt:lpstr>方正兰亭大黑_GBK</vt:lpstr>
      <vt:lpstr>Source Han Sans CN Bold</vt:lpstr>
      <vt:lpstr>思源黑体 CN Light</vt:lpstr>
      <vt:lpstr>Cambria Math</vt:lpstr>
      <vt:lpstr>Times New Roman</vt:lpstr>
      <vt:lpstr>微软雅黑</vt:lpstr>
      <vt:lpstr>Microsoft JhengHei UI</vt:lpstr>
      <vt:lpstr>思源黑体 CN</vt:lpstr>
      <vt:lpstr>Arial Unicode MS</vt:lpstr>
      <vt:lpstr>Calibri</vt:lpstr>
      <vt:lpstr>1_Office 主题​​</vt:lpstr>
      <vt:lpstr>2_Office 主题​​</vt:lpstr>
      <vt:lpstr>Equation.DSMT4</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PC-Liq</dc:creator>
  <cp:lastModifiedBy>半夏时光</cp:lastModifiedBy>
  <cp:revision>62</cp:revision>
  <dcterms:created xsi:type="dcterms:W3CDTF">2023-11-08T11:26:00Z</dcterms:created>
  <dcterms:modified xsi:type="dcterms:W3CDTF">2024-09-20T06:44:34Z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4EBA5E931F2D289358704B650C8085F7_43</vt:lpwstr>
  </property>
  <property fmtid="{D5CDD505-2E9C-101B-9397-08002B2CF9AE}" pid="3" name="KSOProductBuildVer">
    <vt:lpwstr>2052-12.1.0.18276</vt:lpwstr>
  </property>
</Properties>
</file>