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4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  <p:sldId id="294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07ebd8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7D24AFD-4C30-4901-B8DF-C357FF8D26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化学与环境污染和保护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07ebd8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FBFA37C-D161-4269-9179-57FD37BBD6C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74af99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6c42915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cc17ef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b35216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674af996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6c42915b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cc17ef5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b35216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化学与环境污染和保护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07ebd8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F1062EF-48AE-45E5-AC4B-E89414E3C2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74af99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6c42915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cc17ef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b35216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674af996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6c42915b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cc17ef5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b35216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化学与环境污染和保护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012DDA-FF85-B398-DA38-49C8230A99B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EDF25BE-F543-426C-94C0-5846502677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A7DABD5-3557-4C07-BAD6-CC1CFEB28F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74af99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6c42915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cc17ef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b35216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674af996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6c42915b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cc17ef5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b35216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95EA567-B887-47A9-A213-9C2D33C381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74af99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6c42915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cc17ef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b35216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674af996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6c42915b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7bcc17ef5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b352162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png"/><Relationship Id="rId4" Type="http://schemas.openxmlformats.org/officeDocument/2006/relationships/image" Target="../media/image2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19_1#3e0dc669a?colgroup=2,27&amp;vaa=1&amp;vcp=1&amp;vis=1&amp;pid=f604618f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660078"/>
          <a:ext cx="11091672" cy="224244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0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酸化土壤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污染水体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腐蚀建筑及文物古迹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加速金属制品的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锈蚀等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燃料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开发燃料固硫技术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开发清洁新能源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研发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先进的煤气化技术等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0_1#3e0dc669a.blank?vaa=1&amp;vcp=1&amp;vis=1&amp;pid=f604618f0&amp;color=0,0,0&amp;mp=1&amp;vpa=16&amp;vtp=1&amp;vaab=1&amp;bbb=1"/>
          <p:cNvSpPr/>
          <p:nvPr/>
        </p:nvSpPr>
        <p:spPr>
          <a:xfrm>
            <a:off x="2393719" y="37849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清洁</a:t>
            </a:r>
            <a:endParaRPr lang="en-US" altLang="zh-CN" sz="2800" dirty="0"/>
          </a:p>
        </p:txBody>
      </p:sp>
      <p:sp>
        <p:nvSpPr>
          <p:cNvPr id="2" name="QB_6_BD.19_1#3e0dc669a?colgroup=2,27&amp;vaa=1&amp;vcp=1&amp;vis=1&amp;pid=f604618f0&amp;color=0,0,0&amp;mp=1&amp;vtp=1&amp;vaab=1&amp;bt=1&amp;bbb=1"/>
          <p:cNvSpPr txBox="1"/>
          <p:nvPr/>
        </p:nvSpPr>
        <p:spPr>
          <a:xfrm>
            <a:off x="10913023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_1#96f3752c5?vaa=1&amp;vcp=1&amp;vis=1&amp;pid=f604618f0&amp;color=0,0,0&amp;vtp=1&amp;vaab=1&amp;bt=1&amp;bbb=1"/>
          <p:cNvSpPr/>
          <p:nvPr/>
        </p:nvSpPr>
        <p:spPr>
          <a:xfrm>
            <a:off x="539496" y="12384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温室效应。</a:t>
            </a:r>
            <a:endParaRPr lang="en-US" altLang="zh-CN" sz="2800" dirty="0"/>
          </a:p>
        </p:txBody>
      </p:sp>
      <p:sp>
        <p:nvSpPr>
          <p:cNvPr id="3" name="QB_7_BD.22_1#ae8816ad9?sp=1&amp;vaa=1&amp;vcp=1&amp;vis=1&amp;pid=96f3752c5&amp;color=0,0,0&amp;vtp=1&amp;vaab=1&amp;bbb=1"/>
          <p:cNvSpPr/>
          <p:nvPr/>
        </p:nvSpPr>
        <p:spPr>
          <a:xfrm>
            <a:off x="539496" y="18583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（1）温室效应对环境的影响。</a:t>
            </a:r>
            <a:endParaRPr lang="en-US" altLang="zh-CN" sz="2800" dirty="0"/>
          </a:p>
        </p:txBody>
      </p:sp>
      <p:sp>
        <p:nvSpPr>
          <p:cNvPr id="4" name="QB_7_BD.22_2#ae8816ad9?bid=1&amp;vaa=1&amp;vcp=1&amp;vis=1&amp;pid=96f3752c5&amp;color=0,0,0&amp;vtp=1&amp;vaab=1&amp;bbb=1"/>
          <p:cNvSpPr/>
          <p:nvPr/>
        </p:nvSpPr>
        <p:spPr>
          <a:xfrm>
            <a:off x="5502022" y="2414746"/>
            <a:ext cx="6134100" cy="312921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化，造成农作物减产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两极冰川融化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，海平面升高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，部分沿海市被淹没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引起暴雨、洪水等灾害性和极端天气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影响自然生态系统等土池</a:t>
            </a:r>
            <a:endParaRPr lang="en-US" altLang="zh-CN" sz="2800" dirty="0"/>
          </a:p>
        </p:txBody>
      </p:sp>
      <p:sp>
        <p:nvSpPr>
          <p:cNvPr id="5" name="QB_7_AN.23_1#ae8816ad9.blank?vaa=1&amp;vcp=1&amp;vis=1&amp;pid=96f3752c5&amp;color=0,0,0&amp;vpa=17&amp;vtp=1&amp;vaab=1"/>
          <p:cNvSpPr/>
          <p:nvPr/>
        </p:nvSpPr>
        <p:spPr>
          <a:xfrm>
            <a:off x="6223540" y="238426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2_2#ae8816ad9?bid=1&amp;vaa=1&amp;vcp=1&amp;vis=1&amp;pid=96f3752c5&amp;color=0,0,0&amp;vtp=1&amp;vaab=1&amp;bbb=1"/>
              <p:cNvSpPr/>
              <p:nvPr/>
            </p:nvSpPr>
            <p:spPr>
              <a:xfrm>
                <a:off x="539497" y="3181922"/>
                <a:ext cx="4670425" cy="1143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9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温室效应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引起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全球变暖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后果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22_2#ae8816ad9?bid=1&amp;vaa=1&amp;vcp=1&amp;vis=1&amp;pid=96f3752c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3181922"/>
                <a:ext cx="4670425" cy="1143000"/>
              </a:xfrm>
              <a:prstGeom prst="rect">
                <a:avLst/>
              </a:prstGeom>
              <a:blipFill rotWithShape="1">
                <a:blip r:embed="rId3"/>
                <a:stretch>
                  <a:fillRect l="-8" t="-50" r="8" b="-1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ystemAddBraceShape"/>
          <p:cNvSpPr/>
          <p:nvPr/>
        </p:nvSpPr>
        <p:spPr>
          <a:xfrm>
            <a:off x="5184522" y="2668746"/>
            <a:ext cx="190500" cy="279711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_1#50e11ca22?sp=1&amp;vaa=1&amp;vcp=1&amp;vis=1&amp;pid=96f3752c5&amp;color=0,0,0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（2）减缓温室效应的措施。</a:t>
            </a:r>
            <a:endParaRPr lang="en-US" altLang="zh-CN" sz="2800" dirty="0"/>
          </a:p>
        </p:txBody>
      </p:sp>
      <p:sp>
        <p:nvSpPr>
          <p:cNvPr id="3" name="QB_7_BD.24_2#50e11ca22?bid=2&amp;vaa=1&amp;vcp=1&amp;vis=1&amp;pid=96f3752c5&amp;color=0,0,0&amp;vtp=1&amp;vaab=1"/>
          <p:cNvSpPr/>
          <p:nvPr/>
        </p:nvSpPr>
        <p:spPr>
          <a:xfrm>
            <a:off x="4201859" y="1852485"/>
            <a:ext cx="7823200" cy="376739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签订国际公约并严格执行减少使用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等化石燃料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，更多地利用大阳能、风能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、地热能等清洁能源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使用节能产品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，倡导低碳经济和低碳生活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，控制的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排放大力植树造袜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，严禁乱砍滥伐,扩大绿化面积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,增加二氧化碳的消耗</a:t>
            </a:r>
            <a:endParaRPr lang="en-US" altLang="zh-CN" sz="2800" dirty="0"/>
          </a:p>
        </p:txBody>
      </p:sp>
      <p:sp>
        <p:nvSpPr>
          <p:cNvPr id="4" name="QB_7_AN.25_1#50e11ca22.blank?vaa=1&amp;vcp=1&amp;vis=1&amp;pid=96f3752c5&amp;color=0,0,0&amp;vpa=18&amp;vtp=1&amp;vaab=1"/>
          <p:cNvSpPr/>
          <p:nvPr/>
        </p:nvSpPr>
        <p:spPr>
          <a:xfrm>
            <a:off x="4062160" y="1814385"/>
            <a:ext cx="7742245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煤、石油、天然气</a:t>
            </a:r>
            <a:endParaRPr lang="en-US" altLang="zh-CN" sz="2800" dirty="0"/>
          </a:p>
        </p:txBody>
      </p:sp>
      <p:sp>
        <p:nvSpPr>
          <p:cNvPr id="5" name="QB_7_AN.26_1#50e11ca22.blank?vaa=1&amp;vcp=1&amp;vis=1&amp;pid=96f3752c5&amp;color=0,0,0&amp;vpa=19&amp;vtp=1&amp;vaab=1"/>
          <p:cNvSpPr/>
          <p:nvPr/>
        </p:nvSpPr>
        <p:spPr>
          <a:xfrm>
            <a:off x="4201859" y="437470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6" name="QB_7_BD.24_2#50e11ca22?bid=2&amp;vaa=1&amp;vcp=1&amp;vis=1&amp;pid=96f3752c5&amp;color=0,0,0&amp;vtp=1&amp;vaab=1"/>
          <p:cNvSpPr/>
          <p:nvPr/>
        </p:nvSpPr>
        <p:spPr>
          <a:xfrm>
            <a:off x="539497" y="2839561"/>
            <a:ext cx="33702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减缓温室效应的措施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SystemAddBraceShape"/>
          <p:cNvSpPr/>
          <p:nvPr/>
        </p:nvSpPr>
        <p:spPr>
          <a:xfrm>
            <a:off x="3884359" y="2106485"/>
            <a:ext cx="165100" cy="338639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7_1#07cc4ec52?vaa=1&amp;vcp=1&amp;vis=1&amp;pid=f604618f0&amp;color=0,0,0&amp;vtp=1&amp;vaab=1&amp;bt=1&amp;bbb=1"/>
          <p:cNvSpPr/>
          <p:nvPr/>
        </p:nvSpPr>
        <p:spPr>
          <a:xfrm>
            <a:off x="539496" y="15435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回收利用固体废弃物（垃圾）。</a:t>
            </a:r>
            <a:endParaRPr lang="en-US" altLang="zh-CN" sz="2800" dirty="0"/>
          </a:p>
        </p:txBody>
      </p:sp>
      <p:sp>
        <p:nvSpPr>
          <p:cNvPr id="3" name="QB_7_BD.28_1#d5ac7fa3e?vaa=1&amp;vcp=1&amp;vis=1&amp;pid=07cc4ec52&amp;color=0,0,0&amp;vtp=1&amp;vaab=1&amp;bbb=1&amp;hb=1"/>
          <p:cNvSpPr/>
          <p:nvPr/>
        </p:nvSpPr>
        <p:spPr>
          <a:xfrm>
            <a:off x="539496" y="217125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（1）垃圾污染：垃圾分解会产生有毒气体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；埋入地下会破坏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“白色污染”、重金属污染等；倒入江河湖海会污染水体。</a:t>
            </a:r>
            <a:endParaRPr lang="en-US" altLang="zh-CN" sz="2800" dirty="0"/>
          </a:p>
        </p:txBody>
      </p:sp>
      <p:sp>
        <p:nvSpPr>
          <p:cNvPr id="4" name="QB_7_AN.1_1#d5ac7fa3e.blank?vaa=1&amp;vcp=1&amp;vis=1&amp;pid=07cc4ec52&amp;color=0,0,0&amp;vpa=20&amp;vtp=1&amp;vaab=1&amp;bbb=1"/>
          <p:cNvSpPr/>
          <p:nvPr/>
        </p:nvSpPr>
        <p:spPr>
          <a:xfrm>
            <a:off x="9973214" y="21407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土壤</a:t>
            </a:r>
            <a:endParaRPr lang="en-US" altLang="zh-CN" sz="2800" dirty="0"/>
          </a:p>
        </p:txBody>
      </p:sp>
      <p:sp>
        <p:nvSpPr>
          <p:cNvPr id="5" name="QB_7_BD.30_1#bb8797d68?vaa=1&amp;vcp=1&amp;vis=1&amp;pid=07cc4ec52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（2）垃圾处理：垃圾是放错地方的资源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，回收利用固体废弃物有着巨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大的经济效益和社会效益。可以采用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、卫生填埋、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高温堆肥、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焚烧发电等方式进行回收利用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31_1#bb8797d68.blank?vaa=1&amp;vcp=1&amp;vis=1&amp;pid=07cc4ec52&amp;color=0,0,0&amp;vpa=21&amp;vtp=1&amp;vaab=1&amp;bbb=1"/>
          <p:cNvSpPr/>
          <p:nvPr/>
        </p:nvSpPr>
        <p:spPr>
          <a:xfrm>
            <a:off x="6239415" y="40654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2_1#9df8f8bc7?vaa=1&amp;vcp=1&amp;vis=1&amp;pid=f604618f0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关注空气质量。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33_1#a36f5c7c7?vaa=1&amp;vcp=1&amp;vis=1&amp;pid=9df8f8bc7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空气质量日报的主要内容：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首要污染物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、空气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质量级别和空气质量状况。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（2）目前计入空气质量指数的项目：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、可吸入颗粒物、细颗粒物和臭氧等。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a36f5c7c7.blank?vaa=1&amp;vcp=1&amp;vis=1&amp;pid=9df8f8bc7&amp;color=0,0,0&amp;vpa=22&amp;vtp=1&amp;vaab=1&amp;bbb=1"/>
          <p:cNvSpPr/>
          <p:nvPr/>
        </p:nvSpPr>
        <p:spPr>
          <a:xfrm>
            <a:off x="5706015" y="2462085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空气质量指数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36_1#a36f5c7c7.blank?vaa=1&amp;vcp=1&amp;vis=1&amp;pid=9df8f8bc7&amp;color=0,0,0&amp;vpa=23&amp;vtp=1&amp;vaab=1&amp;bbb=1"/>
              <p:cNvSpPr/>
              <p:nvPr/>
            </p:nvSpPr>
            <p:spPr>
              <a:xfrm>
                <a:off x="6494208" y="3885565"/>
                <a:ext cx="2330450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一氧化碳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N.36_1#a36f5c7c7.blank?vaa=1&amp;vcp=1&amp;vis=1&amp;pid=9df8f8bc7&amp;color=0,0,0&amp;vpa=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4208" y="3885565"/>
                <a:ext cx="2330450" cy="418529"/>
              </a:xfrm>
              <a:prstGeom prst="rect">
                <a:avLst/>
              </a:prstGeom>
              <a:blipFill rotWithShape="1">
                <a:blip r:embed="rId3"/>
                <a:stretch>
                  <a:fillRect l="-3" r="3" b="-9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37_1#a36f5c7c7.blank?vaa=1&amp;vcp=1&amp;vis=1&amp;pid=9df8f8bc7&amp;color=0,0,0&amp;vpa=24&amp;vtp=1&amp;vaab=1&amp;bbb=1&amp;hb=1"/>
              <p:cNvSpPr/>
              <p:nvPr/>
            </p:nvSpPr>
            <p:spPr>
              <a:xfrm>
                <a:off x="539496" y="3749865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二氧化硫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AN.37_1#a36f5c7c7.blank?vaa=1&amp;vcp=1&amp;vis=1&amp;pid=9df8f8bc7&amp;color=0,0,0&amp;vpa=24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9865"/>
                <a:ext cx="11109960" cy="1145794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7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38_1#a36f5c7c7.blank?vaa=1&amp;vcp=1&amp;vis=1&amp;pid=9df8f8bc7&amp;color=0,0,0&amp;vpa=25&amp;vtp=1&amp;vaab=1&amp;bbb=1"/>
              <p:cNvSpPr/>
              <p:nvPr/>
            </p:nvSpPr>
            <p:spPr>
              <a:xfrm>
                <a:off x="2036508" y="4503165"/>
                <a:ext cx="2537270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二氧化氮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AN.38_1#a36f5c7c7.blank?vaa=1&amp;vcp=1&amp;vis=1&amp;pid=9df8f8bc7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6508" y="4503165"/>
                <a:ext cx="2537270" cy="418529"/>
              </a:xfrm>
              <a:prstGeom prst="rect">
                <a:avLst/>
              </a:prstGeom>
              <a:blipFill rotWithShape="1">
                <a:blip r:embed="rId5"/>
                <a:stretch>
                  <a:fillRect l="-2" t="-91" r="20" b="-9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9_1#18479feeb?vaa=1&amp;vcp=1&amp;vis=1&amp;pid=f604618f0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控制农业污染。</a:t>
            </a:r>
            <a:endParaRPr lang="en-US" altLang="zh-CN" sz="2800" dirty="0"/>
          </a:p>
        </p:txBody>
      </p:sp>
      <p:sp>
        <p:nvSpPr>
          <p:cNvPr id="3" name="QB_7_BD.40_1#6c055a54f?vaa=1&amp;vcp=1&amp;vis=1&amp;pid=18479feeb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1）农业污染来源：农药化肥的流失、农用薄膜残留于土壤中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、畜禽粪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便处置不当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、不科学的水产养殖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、焚烧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都会引起环境污染。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2）控制措施：推广测土配方施肥技术，使用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的农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药，发展沼气，生产有机肥，科学划定畜禽饲养区域，发展生态农业等。</a:t>
            </a:r>
            <a:endParaRPr lang="en-US" altLang="zh-CN" sz="2800" spc="-100" dirty="0"/>
          </a:p>
        </p:txBody>
      </p:sp>
      <p:sp>
        <p:nvSpPr>
          <p:cNvPr id="4" name="QB_7_AN.1_1#6c055a54f.blank?vaa=1&amp;vcp=1&amp;vis=1&amp;pid=18479feeb&amp;color=0,0,0&amp;vpa=26&amp;vtp=1&amp;vaab=1&amp;bbb=1"/>
          <p:cNvSpPr/>
          <p:nvPr/>
        </p:nvSpPr>
        <p:spPr>
          <a:xfrm>
            <a:off x="6360065" y="3109785"/>
            <a:ext cx="1617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植物秸秆</a:t>
            </a:r>
            <a:endParaRPr lang="en-US" altLang="zh-CN" sz="2800" spc="-100" dirty="0"/>
          </a:p>
        </p:txBody>
      </p:sp>
      <p:sp>
        <p:nvSpPr>
          <p:cNvPr id="6" name="QB_7_AN.43_1#6c055a54f.blank?vaa=1&amp;vcp=1&amp;vis=1&amp;pid=18479feeb&amp;color=0,0,0&amp;vpa=27&amp;vtp=1&amp;vaab=1&amp;bbb=1"/>
          <p:cNvSpPr/>
          <p:nvPr/>
        </p:nvSpPr>
        <p:spPr>
          <a:xfrm>
            <a:off x="7528464" y="3757485"/>
            <a:ext cx="3332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高效、低毒、低残留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4_1#131f7011a?sp=1&amp;vaa=1&amp;vcp=1&amp;vis=1&amp;pid=f604618f0&amp;color=0,0,0&amp;vtp=1&amp;vaab=1&amp;bt=1&amp;bbb=1"/>
          <p:cNvSpPr/>
          <p:nvPr/>
        </p:nvSpPr>
        <p:spPr>
          <a:xfrm>
            <a:off x="539496" y="13996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绿色化学。</a:t>
            </a:r>
            <a:endParaRPr lang="en-US" altLang="zh-CN" sz="2800" dirty="0"/>
          </a:p>
        </p:txBody>
      </p:sp>
      <p:graphicFrame>
        <p:nvGraphicFramePr>
          <p:cNvPr id="17" name="QB_6_BD.44_2#131f7011a?colgroup=9,20&amp;vaa=1&amp;vcp=1&amp;vis=1&amp;pid=f604618f0&amp;color=0,0,0&amp;vtp=1&amp;vaab=1&amp;bbb=1&amp;hb=1"/>
          <p:cNvGraphicFramePr>
            <a:graphicFrameLocks noGrp="1"/>
          </p:cNvGraphicFramePr>
          <p:nvPr/>
        </p:nvGraphicFramePr>
        <p:xfrm>
          <a:off x="539496" y="2081307"/>
          <a:ext cx="11091672" cy="3363660"/>
        </p:xfrm>
        <a:graphic>
          <a:graphicData uri="http://schemas.openxmlformats.org/drawingml/2006/table">
            <a:tbl>
              <a:tblPr/>
              <a:tblGrid>
                <a:gridCol w="3621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0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绿色化学的核心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利用化学原理从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上减少和消除工业生产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对环境的污染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理想的化工生产方式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把反应物的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全部转化为期望的最终产物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绿色化学的工业目标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寻找可以充分利用的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无毒害的原材料和能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且在各个环节都能实现洁净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无污染的反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应途径和工艺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45_1#131f7011a.blank?vaa=1&amp;vcp=1&amp;vis=1&amp;pid=f604618f0&amp;color=0,0,0&amp;vpa=28&amp;vtp=1&amp;vaab=1&amp;bbb=1"/>
          <p:cNvSpPr/>
          <p:nvPr/>
        </p:nvSpPr>
        <p:spPr>
          <a:xfrm>
            <a:off x="6839362" y="20849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源头</a:t>
            </a:r>
            <a:endParaRPr lang="en-US" altLang="zh-CN" sz="2800" dirty="0"/>
          </a:p>
        </p:txBody>
      </p:sp>
      <p:sp>
        <p:nvSpPr>
          <p:cNvPr id="5" name="QB_6_AN.46_1#131f7011a.blank?vaa=1&amp;vcp=1&amp;vis=1&amp;pid=f604618f0&amp;color=0,0,0&amp;vpa=29&amp;vtp=1&amp;vaab=1&amp;bbb=1"/>
          <p:cNvSpPr/>
          <p:nvPr/>
        </p:nvSpPr>
        <p:spPr>
          <a:xfrm>
            <a:off x="6128162" y="31881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bcc17ef5.fixed?vcp=1&amp;pid=c07ebd8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化学与环境污染和保护</a:t>
            </a:r>
            <a:endParaRPr lang="en-US" altLang="zh-CN" sz="4000" dirty="0"/>
          </a:p>
        </p:txBody>
      </p:sp>
      <p:sp>
        <p:nvSpPr>
          <p:cNvPr id="3" name="C_4_BD#7bcc17ef5.fixed?vcp=1&amp;pid=c07ebd8a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5a3d95c?vcp=1&amp;pid=7bcc17ef5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空气污染与防治</a:t>
            </a:r>
            <a:endParaRPr lang="en-US" altLang="zh-CN" sz="3200" dirty="0"/>
          </a:p>
        </p:txBody>
      </p:sp>
      <p:sp>
        <p:nvSpPr>
          <p:cNvPr id="3" name="QC_6_BD.47_1#41815d412?vaa=1&amp;vcp=1&amp;vis=1&amp;pid=c25a3d95c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（2024·北京·中考）为防治大气污染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，下列做法不可行的是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47_2#41815d412.choices?vaa=1&amp;vcp=1&amp;vis=1&amp;pid=c25a3d95c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.加强扬尘管控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.使用清洁能源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C.直接排放工业废气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.加强大气质量监测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41815d412?vaa=1&amp;vcp=1&amp;vis=1&amp;pid=c25a3d95c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通过加强对施工工地、道路等扬尘源的管控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，可以显著减少大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气中的颗粒物浓度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，改善空气质量；清洁能源如太阳能、风能、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水能等，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在使用过程中不会产生或产生极少的污染物，对大气环境的影响远小于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传统化石燃料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，推广使用清洁能源对于改善空气质量具有重要意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；工业废气中含有大量的二氧化硫、氮氧化物、颗粒物等污染物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果未经处理直接排放到大气中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，就会对环境造成严重的污染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，影响人们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的健康和生活质量；通过定期监测大气中的污染物浓度和气象条件等参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，可以及时发现大气污染问题，为制定有效的防治措施提供科学依据。</a:t>
            </a:r>
            <a:endParaRPr lang="en-US" altLang="zh-CN" sz="2800" dirty="0"/>
          </a:p>
        </p:txBody>
      </p:sp>
      <p:sp>
        <p:nvSpPr>
          <p:cNvPr id="3" name="QC_6_AN.2_1#41815d412?vaa=1&amp;vcp=1&amp;vis=1&amp;pid=c25a3d95c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6b89f98d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36b89f98d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6b89f98d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化学与社会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41815d412?vaa=1&amp;vcp=1&amp;vis=1&amp;pid=c25a3d95c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知道空气污染的原因以及防治措施是解决此类问题的关键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空气污染引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发的三大环境问题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加剧全球气候变暖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造成海平面上升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陆地面积变小等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酸雨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造成建筑物的腐蚀损坏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土壤酸化等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臭氧层破坏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使紫外线穿透大气层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危害人体健康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41815d412?vaa=1&amp;vcp=1&amp;vis=1&amp;pid=c25a3d95c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加剧全球气候变暖的气体主要是二氧化碳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，一定要注意二氧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化碳虽能加剧温室效应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，但不属于气体污染物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。能形成酸雨的污染物是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硫和氮的氧化物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；氟利昂及氮的氧化物排入大气中会破坏臭氧层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臭氧空洞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c63c0bb6?vcp=1&amp;pid=c25a3d95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52_1#196064d7c?vaa=1&amp;vcp=1&amp;vis=1&amp;pid=5c63c0bb6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）下列物质属于计入空气质量评价的主要污染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53_1#196064d7c.bracket?vaa=1&amp;vcp=1&amp;vis=1&amp;pid=5c63c0bb6&amp;color=0,0,0&amp;vpa=31&amp;vtp=1&amp;vaab=1"/>
          <p:cNvSpPr/>
          <p:nvPr/>
        </p:nvSpPr>
        <p:spPr>
          <a:xfrm>
            <a:off x="1883314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52_2#196064d7c.choices?vaa=1&amp;vcp=1&amp;vis=1&amp;pid=5c63c0bb6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6374130" algn="l"/>
                <a:tab pos="8830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.二氧化碳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B.一氧化碳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C.氮气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.氢气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54_1#b61eb2776?vaa=1&amp;vcp=1&amp;vis=1&amp;pid=5c63c0bb6&amp;color=0,0,0&amp;vtp=1&amp;vaab=1&amp;bt=1&amp;bbb=1&amp;hb=1"/>
              <p:cNvSpPr/>
              <p:nvPr/>
            </p:nvSpPr>
            <p:spPr>
              <a:xfrm>
                <a:off x="539496" y="120446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（2024·广西柳州·模拟）根据我国2016年开始实施的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《环境空气质量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标准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》，空气污染物基本项目中增设了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PM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浓度限值。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PM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指的是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54_1#b61eb2776?vaa=1&amp;vcp=1&amp;vis=1&amp;pid=5c63c0bb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446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3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55_1#b61eb2776.bracket?vaa=1&amp;vcp=1&amp;vis=1&amp;pid=5c63c0bb6&amp;color=0,0,0&amp;vpa=32&amp;vtp=1&amp;vaab=1"/>
          <p:cNvSpPr/>
          <p:nvPr/>
        </p:nvSpPr>
        <p:spPr>
          <a:xfrm>
            <a:off x="816515" y="24865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54_2#b61eb2776.choices?vaa=1&amp;vcp=1&amp;vis=1&amp;pid=5c63c0bb6&amp;color=0,0,0&amp;vtp=1&amp;vaab=1&amp;bbb=1"/>
              <p:cNvSpPr/>
              <p:nvPr/>
            </p:nvSpPr>
            <p:spPr>
              <a:xfrm>
                <a:off x="539496" y="31282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A.空气中可吸入颗粒物的总含量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.空气中含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等气体的总体积分数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.空气中含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气体的体积分数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.空气中粒径在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以下的颗粒物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54_2#b61eb2776.choices?vaa=1&amp;vcp=1&amp;vis=1&amp;pid=5c63c0bb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8200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8" r="3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6_1#4e17fb155?vaa=1&amp;vcp=1&amp;vis=1&amp;pid=5c63c0bb6&amp;color=0,0,0&amp;vtp=1&amp;vaab=1&amp;bt=1&amp;bbb=1"/>
          <p:cNvSpPr/>
          <p:nvPr/>
        </p:nvSpPr>
        <p:spPr>
          <a:xfrm>
            <a:off x="539496" y="18800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空气质量关乎人体健康。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57_1#4e17fb155.bracket?vaa=1&amp;vcp=1&amp;vis=1&amp;pid=5c63c0bb6&amp;color=0,0,0&amp;vpa=33&amp;vtp=1&amp;vaab=1"/>
          <p:cNvSpPr/>
          <p:nvPr/>
        </p:nvSpPr>
        <p:spPr>
          <a:xfrm>
            <a:off x="8550814" y="18667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56_2#4e17fb155.choices?vaa=1&amp;vcp=1&amp;vis=1&amp;pid=5c63c0bb6&amp;color=0,0,0&amp;vtp=1&amp;vaab=1&amp;bbb=1"/>
              <p:cNvSpPr/>
              <p:nvPr/>
            </p:nvSpPr>
            <p:spPr>
              <a:xfrm>
                <a:off x="539496" y="2439257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A.空气中氧气与氮气的体积比约为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.增高工厂的烟囱可以改善空气质量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.目前计入空气污染指数的有害气体主要是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.空气污染指数越高，空气质量越好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56_2#4e17fb155.choices?vaa=1&amp;vcp=1&amp;vis=1&amp;pid=5c63c0bb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39257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7093cf3?vcp=1&amp;pid=7bcc17ef5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水污染与防治</a:t>
            </a:r>
            <a:endParaRPr lang="en-US" altLang="zh-CN" sz="3200" dirty="0"/>
          </a:p>
        </p:txBody>
      </p:sp>
      <p:sp>
        <p:nvSpPr>
          <p:cNvPr id="3" name="QC_6_BD.58_1#db58b6f7f?vaa=1&amp;vcp=1&amp;vis=1&amp;pid=0b7093cf3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（2024·四川内江·中考）水是生命之源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。下列有关水体保护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的措施不正确的是(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60_1#db58b6f7f.bracket?vaa=1&amp;vcp=1&amp;vis=1&amp;pid=0b7093cf3&amp;color=0,0,0&amp;vpa=34&amp;vtp=1&amp;vaab=1"/>
          <p:cNvSpPr/>
          <p:nvPr/>
        </p:nvSpPr>
        <p:spPr>
          <a:xfrm>
            <a:off x="3661315" y="18978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58_2#db58b6f7f.choices?vaa=1&amp;vcp=1&amp;vis=1&amp;pid=0b7093cf3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.推广使用无磷洗衣粉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.合理施用化肥、农药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C.排放未经处理的工业废水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.对水源地的水体进行严格保护</a:t>
            </a:r>
            <a:endParaRPr lang="en-US" altLang="zh-CN" sz="2800" dirty="0"/>
          </a:p>
        </p:txBody>
      </p:sp>
      <p:sp>
        <p:nvSpPr>
          <p:cNvPr id="6" name="QC_6_AS.1_1#db58b6f7f?vaa=1&amp;vcp=1&amp;vis=1&amp;pid=0b7093cf3&amp;color=0,0,0&amp;vtp=1&amp;vaab=1&amp;bbb=1&amp;hb=1"/>
          <p:cNvSpPr/>
          <p:nvPr/>
        </p:nvSpPr>
        <p:spPr>
          <a:xfrm>
            <a:off x="539496" y="382445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推广使用无磷洗衣粉、合理施用化肥、农药，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能减少水体污染；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对水源地的水体进行严格保护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，有利于保护水资源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。排放未经处理的工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业废水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，会造成水体污染，不利于保护水资源。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ebc2a29?vcp=1&amp;pid=0b7093cf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62_1#f32dcc200?vaa=1&amp;vcp=1&amp;vis=1&amp;pid=d5ebc2a2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下列做法有利于保护水资源的是(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f32dcc200.bracket?vaa=1&amp;vcp=1&amp;vis=1&amp;pid=d5ebc2a29&amp;color=0,0,0&amp;vpa=35&amp;vtp=1&amp;vaab=1"/>
          <p:cNvSpPr/>
          <p:nvPr/>
        </p:nvSpPr>
        <p:spPr>
          <a:xfrm>
            <a:off x="9855739" y="122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62_2#f32dcc200.choices?vaa=1&amp;vcp=1&amp;vis=1&amp;pid=d5ebc2a29&amp;color=0,0,0&amp;vtp=1&amp;vaab=1&amp;bbb=1"/>
          <p:cNvSpPr/>
          <p:nvPr/>
        </p:nvSpPr>
        <p:spPr>
          <a:xfrm>
            <a:off x="539496" y="18756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.大量开采使用地下水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.生活污水直接排放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C.生活中节约用水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.工业废水任意排放</a:t>
            </a:r>
            <a:endParaRPr lang="en-US" altLang="zh-CN" sz="2800" dirty="0"/>
          </a:p>
        </p:txBody>
      </p:sp>
      <p:sp>
        <p:nvSpPr>
          <p:cNvPr id="6" name="QC_7_BD.64_1#f78d1fe1c?vaa=1&amp;vcp=1&amp;vis=1&amp;pid=d5ebc2a29&amp;color=0,0,0&amp;vtp=1&amp;vaab=1&amp;bbb=1&amp;hb=1"/>
          <p:cNvSpPr/>
          <p:nvPr/>
        </p:nvSpPr>
        <p:spPr>
          <a:xfrm>
            <a:off x="539496" y="31526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（2024·重庆·中考）“大力推动绿色发展，建设美丽重庆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，筑牢长江上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游重要生态屏障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”是习近平总书记对重庆的嘱托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。下列措施与此不相符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65_1#f78d1fe1c.bracket?vaa=1&amp;vcp=1&amp;vis=1&amp;pid=d5ebc2a29&amp;color=0,0,0&amp;vpa=36&amp;vtp=1&amp;vaab=1"/>
          <p:cNvSpPr/>
          <p:nvPr/>
        </p:nvSpPr>
        <p:spPr>
          <a:xfrm>
            <a:off x="1527714" y="44346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7_BD.64_2#f78d1fe1c.choices?vaa=1&amp;vcp=1&amp;vis=1&amp;pid=d5ebc2a29&amp;color=0,0,0&amp;vtp=1&amp;vaab=1&amp;bbb=1"/>
          <p:cNvSpPr/>
          <p:nvPr/>
        </p:nvSpPr>
        <p:spPr>
          <a:xfrm>
            <a:off x="539496" y="5083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.开发新技术新能源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.继续推进长江禁渔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C.合理施用农药化肥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.生活垃圾露天焚烧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6_1#0ad89c548?vaa=1&amp;vcp=1&amp;vis=1&amp;pid=d5ebc2a29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邕江是广西人民的母亲河，保护母亲河是我们的职责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。下列说法或做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67_1#0ad89c548.bracket?vaa=1&amp;vcp=1&amp;vis=1&amp;pid=d5ebc2a29&amp;color=0,0,0&amp;vpa=37&amp;vtp=1&amp;vaab=1"/>
          <p:cNvSpPr/>
          <p:nvPr/>
        </p:nvSpPr>
        <p:spPr>
          <a:xfrm>
            <a:off x="25945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66_2#0ad89c548.choices?vaa=1&amp;vcp=1&amp;vis=1&amp;pid=d5ebc2a29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A.邕江水属于混合物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.定期检测邕江的水质，不向其中随意扔垃圾、排放污水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.为防止水污染，禁止向邕江两岸种植的农作物施用任何农药和化肥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.邕江水经过沉淀、过滤、吸附、消毒后可成为沿河两岸居民的生活用水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fbbd956?vcp=1&amp;pid=7bcc17ef5&amp;color=146,208,80&amp;vtp=1&amp;vaab=1&amp;bt=1&amp;bbb=1"/>
          <p:cNvSpPr/>
          <p:nvPr/>
        </p:nvSpPr>
        <p:spPr>
          <a:xfrm>
            <a:off x="539496" y="554400"/>
            <a:ext cx="11109960" cy="6486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化学与生态环境保护</a:t>
            </a:r>
            <a:endParaRPr lang="en-US" altLang="zh-CN" sz="3200" dirty="0"/>
          </a:p>
        </p:txBody>
      </p:sp>
      <p:sp>
        <p:nvSpPr>
          <p:cNvPr id="3" name="QC_6_BD.68_1#feabc780a?vaa=1&amp;vcp=1&amp;vis=1&amp;pid=21fbbd956&amp;color=0,0,0&amp;vtp=1&amp;vaab=1&amp;bbb=1&amp;hb=1"/>
          <p:cNvSpPr/>
          <p:nvPr/>
        </p:nvSpPr>
        <p:spPr>
          <a:xfrm>
            <a:off x="539496" y="126349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（2024·广西·中考）地球是我们共同的家园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，保护环境是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位公民的责任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下列行为不符合该要求的是(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QC_6_BD.68_2#feabc780a.choices?vaa=1&amp;vcp=1&amp;vis=1&amp;pid=21fbbd956&amp;color=0,0,0&amp;vtp=1&amp;vaab=1&amp;bbb=1"/>
          <p:cNvSpPr/>
          <p:nvPr/>
        </p:nvSpPr>
        <p:spPr>
          <a:xfrm>
            <a:off x="539496" y="2547474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  <a:tabLst>
                <a:tab pos="314007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A.随手关闭电灯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B.直接焚烧垃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314007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.减少使用塑料袋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D.使用清洁能源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QC_6_AS.1_1#feabc780a?vaa=1&amp;vcp=1&amp;vis=1&amp;pid=21fbbd956&amp;color=0,0,0&amp;vtp=1&amp;vaab=1&amp;bt=1&amp;bbb=1&amp;hb=1&amp;htil=1">
            <a:extLst>
              <a:ext uri="{FF2B5EF4-FFF2-40B4-BE49-F238E27FC236}">
                <a16:creationId xmlns:a16="http://schemas.microsoft.com/office/drawing/2014/main" id="{4FEC4BA1-A9CC-4E09-AF28-7E84B5F0DE3D}"/>
              </a:ext>
            </a:extLst>
          </p:cNvPr>
          <p:cNvSpPr/>
          <p:nvPr/>
        </p:nvSpPr>
        <p:spPr>
          <a:xfrm>
            <a:off x="446899" y="3713543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随手关闭电灯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减少使用塑料袋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用清洁能源可以节约电能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减少化石能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，减少污染物的排放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有利于环境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；直接焚烧垃圾会产生大量的烟尘和有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害气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，加重空气污染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0A5165-6767-4C2A-B9C2-BFF148ABA59B}"/>
              </a:ext>
            </a:extLst>
          </p:cNvPr>
          <p:cNvSpPr txBox="1"/>
          <p:nvPr/>
        </p:nvSpPr>
        <p:spPr>
          <a:xfrm>
            <a:off x="8052371" y="1885795"/>
            <a:ext cx="579438" cy="6285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feabc780a?htil=1&amp;vaa=1&amp;vcp=1&amp;vis=1&amp;pid=21fbbd9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7868" y="1280160"/>
            <a:ext cx="3941064" cy="431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feabc780a?htil=1&amp;vaa=1&amp;vcp=1&amp;vis=1&amp;pid=21fbbd956&amp;color=0,0,0&amp;vtp=1&amp;vaab=1&amp;bt=1&amp;bbb=1&amp;hb=1"/>
          <p:cNvSpPr/>
          <p:nvPr/>
        </p:nvSpPr>
        <p:spPr>
          <a:xfrm>
            <a:off x="539496" y="1261872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环境保护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节能减排是社会关注的热点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坏生态环境的污染物主要来源于人类的生活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和生产两个方面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74af996.fixed?vcp=1&amp;pid=c07ebd8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化学与环境污染和保护</a:t>
            </a:r>
            <a:endParaRPr lang="en-US" altLang="zh-CN" sz="4000" dirty="0"/>
          </a:p>
        </p:txBody>
      </p:sp>
      <p:sp>
        <p:nvSpPr>
          <p:cNvPr id="3" name="C_4_BD#a674af996.fixed?vcp=1&amp;pid=c07ebd8a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23ec23e9?vcp=1&amp;pid=21fbbd9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73_1#4c69624bc?vaa=1&amp;vcp=1&amp;vis=1&amp;pid=723ec23e9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（2024·广西钦州·模拟）把钦州建设成为环境优美的城市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，下列措施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74_1#4c69624bc.bracket?vaa=1&amp;vcp=1&amp;vis=1&amp;pid=723ec23e9&amp;color=0,0,0&amp;vpa=39&amp;vtp=1&amp;vaab=1"/>
          <p:cNvSpPr/>
          <p:nvPr/>
        </p:nvSpPr>
        <p:spPr>
          <a:xfrm>
            <a:off x="2594514" y="186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73_2#4c69624bc.choices?vaa=1&amp;vcp=1&amp;vis=1&amp;pid=723ec23e9&amp;color=0,0,0&amp;vtp=1&amp;vaab=1&amp;bbb=1"/>
          <p:cNvSpPr/>
          <p:nvPr/>
        </p:nvSpPr>
        <p:spPr>
          <a:xfrm>
            <a:off x="539496" y="25182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.分类回收垃圾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.实施绿化工程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C.减少使用私家车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.工业污水超标排放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5_1#89be85e40?vaa=1&amp;vcp=1&amp;vis=1&amp;pid=723ec23e9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改善环境质量，建设美丽中国是我们共同的责任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，下列做法有利于保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护环境的是(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76_1#89be85e40.bracket?vaa=1&amp;vcp=1&amp;vis=1&amp;pid=723ec23e9&amp;color=0,0,0&amp;vpa=40&amp;vtp=1&amp;vaab=1"/>
          <p:cNvSpPr/>
          <p:nvPr/>
        </p:nvSpPr>
        <p:spPr>
          <a:xfrm>
            <a:off x="25945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75_2#89be85e40.choices?vaa=1&amp;vcp=1&amp;vis=1&amp;pid=723ec23e9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A.外卖、网购等包装用品分类回收，综合利用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.大量施用农药、化肥提高农作物产量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.增高烟囱排放工厂中产生的废气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.就地焚烧农田中的水稻秸秆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7_1#a976306fd?vaa=1&amp;vcp=1&amp;vis=1&amp;pid=723ec23e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）习近平总书记在全国生态环境保护大会上提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“加大力度推进生态文明建设”的要求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。下列措施积极响应该号召的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78_1#a976306fd.bracket?vaa=1&amp;vcp=1&amp;vis=1&amp;pid=723ec23e9&amp;color=0,0,0&amp;vpa=41&amp;vtp=1&amp;vaab=1"/>
          <p:cNvSpPr/>
          <p:nvPr/>
        </p:nvSpPr>
        <p:spPr>
          <a:xfrm>
            <a:off x="1172115" y="31393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77_2#a976306fd.choices?vaa=1&amp;vcp=1&amp;vis=1&amp;pid=723ec23e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.推动超低能耗建筑建设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.加高烟囱排放工厂废气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C.大量燃放烟花庆祝节日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.加大天然林商业性采伐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e015041?vcp=1&amp;pid=7bcc17ef5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垃圾的分类与回收利用（跨学科实践活动）</a:t>
            </a:r>
            <a:endParaRPr lang="en-US" altLang="zh-CN" sz="3200" dirty="0"/>
          </a:p>
        </p:txBody>
      </p:sp>
      <p:sp>
        <p:nvSpPr>
          <p:cNvPr id="3" name="QC_6_BD.79_1#2fd4ab117?vaa=1&amp;vcp=1&amp;vis=1&amp;pid=c9e01504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（2024·吉林·中考）建设生态文明与美丽中国，合理的垃圾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分类、有效的垃圾回收与利用必不可少。下列说法不合理的是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79_2#2fd4ab117.choices?vaa=1&amp;vcp=1&amp;vis=1&amp;pid=c9e015041&amp;color=0,0,0&amp;vtp=1&amp;vaab=1&amp;bbb=1"/>
          <p:cNvSpPr/>
          <p:nvPr/>
        </p:nvSpPr>
        <p:spPr>
          <a:xfrm>
            <a:off x="539496" y="254747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A.废弃塑料回收利用可减少“白色污染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B.废弃电池填埋处理会造成土壤污染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C.废旧金属回收利用能节约金属资源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D.生活垃圾露天焚烧能保护生态环境</a:t>
            </a:r>
            <a:endParaRPr lang="en-US" altLang="zh-CN" sz="2800" dirty="0"/>
          </a:p>
        </p:txBody>
      </p:sp>
      <p:sp>
        <p:nvSpPr>
          <p:cNvPr id="6" name="QC_6_AS.2_1#2fd4ab117?vaa=1&amp;vcp=1&amp;vis=1&amp;pid=c9e015041&amp;color=0,0,0&amp;vtp=1&amp;vaab=1&amp;bbb=1&amp;hb=1">
            <a:extLst>
              <a:ext uri="{FF2B5EF4-FFF2-40B4-BE49-F238E27FC236}">
                <a16:creationId xmlns:a16="http://schemas.microsoft.com/office/drawing/2014/main" id="{99219D90-7DAC-4909-853A-283BC0F71DD9}"/>
              </a:ext>
            </a:extLst>
          </p:cNvPr>
          <p:cNvSpPr/>
          <p:nvPr/>
        </p:nvSpPr>
        <p:spPr>
          <a:xfrm>
            <a:off x="482346" y="50351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生活垃圾露天焚烧，会产生有害气体和烟尘，不利于保护生态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B418EA-3B0F-4569-9AED-BBF5910273A8}"/>
              </a:ext>
            </a:extLst>
          </p:cNvPr>
          <p:cNvSpPr txBox="1"/>
          <p:nvPr/>
        </p:nvSpPr>
        <p:spPr>
          <a:xfrm>
            <a:off x="10531253" y="1885795"/>
            <a:ext cx="600075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4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EX.1_1#2fd4ab117?vaa=1&amp;vcp=1&amp;vis=1&amp;pid=c9e015041&amp;color=0,0,0&amp;vtp=1&amp;vaab=1&amp;bt=1&amp;bbb=1&amp;hb=1"/>
          <p:cNvSpPr/>
          <p:nvPr/>
        </p:nvSpPr>
        <p:spPr>
          <a:xfrm>
            <a:off x="482346" y="53408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垃圾的分类与回收利用是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年新课标中的跨学科实践活动之一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试题以生活垃圾为主要内容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涉及物质分类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资源合理利用以及环境保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护等方面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融合了化学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道德与法治等学科知识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查的角度有基于物质性质对物质进行分类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资源合理利用和资源再生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垃圾填埋实验的设计与分析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结合微生物的作用进行能量分析等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4221ea3?vcp=1&amp;pid=c9e01504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84_1#2bcb1ea35?vaa=1&amp;vcp=1&amp;vis=1&amp;pid=c94221ea3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（2024·北京·中考）垃圾分类对于保护环境具有重要意义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属于厨余垃圾的是(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2bcb1ea35.bracket?vaa=1&amp;vcp=1&amp;vis=1&amp;pid=c94221ea3&amp;color=0,0,0&amp;vpa=43&amp;vtp=1&amp;vaab=1"/>
          <p:cNvSpPr/>
          <p:nvPr/>
        </p:nvSpPr>
        <p:spPr>
          <a:xfrm>
            <a:off x="36613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84_2#2bcb1ea35.choices?vaa=1&amp;vcp=1&amp;vis=1&amp;pid=c94221ea3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60185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.空易拉罐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B.空矿泉水瓶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C.土豆皮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.废旧报纸</a:t>
            </a:r>
            <a:endParaRPr lang="en-US" altLang="zh-CN" sz="2800" dirty="0"/>
          </a:p>
        </p:txBody>
      </p:sp>
      <p:sp>
        <p:nvSpPr>
          <p:cNvPr id="6" name="QC_7_BD.86_1#dd8ddc39e?vaa=1&amp;vcp=1&amp;vis=1&amp;pid=c94221ea3&amp;color=0,0,0&amp;vtp=1&amp;vaab=1&amp;bbb=1"/>
          <p:cNvSpPr/>
          <p:nvPr/>
        </p:nvSpPr>
        <p:spPr>
          <a:xfrm>
            <a:off x="539496" y="31321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下列标志一般标在矿泉水瓶上的是(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87_1#dd8ddc39e.bracket?vaa=1&amp;vcp=1&amp;vis=1&amp;pid=c94221ea3&amp;color=0,0,0&amp;vpa=44&amp;vtp=1&amp;vaab=1"/>
          <p:cNvSpPr/>
          <p:nvPr/>
        </p:nvSpPr>
        <p:spPr>
          <a:xfrm>
            <a:off x="10211339" y="31187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86_2#dd8ddc39e.choices?vaa=1&amp;vcp=1&amp;vis=1&amp;pid=c94221ea3&amp;color=0,0,0&amp;vtp=1&amp;vaab=1&amp;bbb=1"/>
          <p:cNvSpPr/>
          <p:nvPr/>
        </p:nvSpPr>
        <p:spPr>
          <a:xfrm>
            <a:off x="539496" y="3688506"/>
            <a:ext cx="11109960" cy="11978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0700"/>
              </a:lnSpc>
              <a:tabLst>
                <a:tab pos="2577465" algn="l"/>
                <a:tab pos="5408930" algn="l"/>
                <a:tab pos="84689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6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6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6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6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9" name="QC_7_BD.86_2#dd8ddc39e.choice_image?vaa=1&amp;vcp=1&amp;vis=1&amp;pid=c94221ea3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891" y="3688824"/>
            <a:ext cx="1335024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7_BD.86_2#dd8ddc39e.choice_image?vaa=1&amp;vcp=1&amp;vis=1&amp;pid=c94221ea3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6434" y="3688824"/>
            <a:ext cx="1609344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7_BD.86_2#dd8ddc39e.choice_image?vaa=1&amp;vcp=1&amp;vis=1&amp;pid=c94221ea3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5038" y="3688824"/>
            <a:ext cx="1883664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7_BD.86_2#dd8ddc39e.choice_image?vaa=1&amp;vcp=1&amp;vis=1&amp;pid=c94221ea3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9458" y="3688824"/>
            <a:ext cx="1627632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8_1#af94e843f?vaa=1&amp;vcp=1&amp;vis=1&amp;pid=c94221ea3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“垃圾也有朋友圈”是垃圾分类公益宣传语。与废弃铁丝属同一“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朋友圈”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89_1#af94e843f.bracket?vaa=1&amp;vcp=1&amp;vis=1&amp;pid=c94221ea3&amp;color=0,0,0&amp;vpa=45&amp;vtp=1&amp;vaab=1"/>
          <p:cNvSpPr/>
          <p:nvPr/>
        </p:nvSpPr>
        <p:spPr>
          <a:xfrm>
            <a:off x="1527714" y="31394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88_2#af94e843f.choices?vaa=1&amp;vcp=1&amp;vis=1&amp;pid=c94221ea3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.铝制易拉罐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B.废旧电池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C.剩饭剩菜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.瓷器碎片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151e919?vcp=1&amp;pid=7bcc17ef5&amp;color=146,208,80&amp;vtp=1&amp;vaab=1&amp;bt=1&amp;bbb=1"/>
          <p:cNvSpPr/>
          <p:nvPr/>
        </p:nvSpPr>
        <p:spPr>
          <a:xfrm>
            <a:off x="539496" y="554400"/>
            <a:ext cx="11109960" cy="78897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化学与社会生活知识综合</a:t>
            </a:r>
            <a:endParaRPr lang="en-US" altLang="zh-CN" sz="3200" dirty="0"/>
          </a:p>
        </p:txBody>
      </p:sp>
      <p:sp>
        <p:nvSpPr>
          <p:cNvPr id="3" name="QO_6_BD.90_1#5d3525b1a?vaa=1&amp;vcp=1&amp;vis=1&amp;pid=64151e919&amp;color=0,0,0&amp;vtp=1&amp;vaab=1&amp;bbb=1&amp;hb=1"/>
          <p:cNvSpPr/>
          <p:nvPr/>
        </p:nvSpPr>
        <p:spPr>
          <a:xfrm>
            <a:off x="539496" y="13433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（2022·广西河池·中考）在厨房中既能制作美食，又能学习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92_1#6b34ef009?vaa=1&amp;vcp=1&amp;vis=1&amp;pid=5d3525b1a&amp;color=0,0,0&amp;vtp=1&amp;vaab=1&amp;bt=1&amp;bbb=1&amp;hb=1">
            <a:extLst>
              <a:ext uri="{FF2B5EF4-FFF2-40B4-BE49-F238E27FC236}">
                <a16:creationId xmlns:a16="http://schemas.microsoft.com/office/drawing/2014/main" id="{4578C6C4-DA40-47B2-8752-D41199392BD1}"/>
              </a:ext>
            </a:extLst>
          </p:cNvPr>
          <p:cNvSpPr/>
          <p:nvPr/>
        </p:nvSpPr>
        <p:spPr>
          <a:xfrm>
            <a:off x="539496" y="254473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（1）厨房中有食盐、食醋、加铁酱油等物质。食用加铁酱油可预防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食盐的包装袋可采用聚乙烯塑料制作，聚乙烯塑料属于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93_1#ab9f8b81a?vaa=1&amp;vcp=1&amp;vis=1&amp;pid=5d3525b1a&amp;color=0,0,0&amp;vtp=1&amp;vaab=1&amp;bbb=1">
            <a:extLst>
              <a:ext uri="{FF2B5EF4-FFF2-40B4-BE49-F238E27FC236}">
                <a16:creationId xmlns:a16="http://schemas.microsoft.com/office/drawing/2014/main" id="{0B563D6E-5315-43B6-A1C2-B57C3AFF9C39}"/>
              </a:ext>
            </a:extLst>
          </p:cNvPr>
          <p:cNvSpPr/>
          <p:nvPr/>
        </p:nvSpPr>
        <p:spPr>
          <a:xfrm>
            <a:off x="539496" y="4393792"/>
            <a:ext cx="11371263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（2）冰箱除味剂的主要成分为活性炭，这利用了活性炭的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（3）炒菜时，菜锅中出现了较大火苗，可以采取的有效灭火措施是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6_AS.1_1#5d3525b1a?vaa=1&amp;vcp=1&amp;vis=1&amp;pid=64151e919&amp;color=0,0,0&amp;mp=1&amp;vtp=1&amp;vaab=1&amp;bt=1&amp;bbb=1&amp;hb=1">
            <a:extLst>
              <a:ext uri="{FF2B5EF4-FFF2-40B4-BE49-F238E27FC236}">
                <a16:creationId xmlns:a16="http://schemas.microsoft.com/office/drawing/2014/main" id="{ADE08786-EF89-4B6E-8215-E2CC0FA5EB4B}"/>
              </a:ext>
            </a:extLst>
          </p:cNvPr>
          <p:cNvSpPr/>
          <p:nvPr/>
        </p:nvSpPr>
        <p:spPr>
          <a:xfrm>
            <a:off x="449185" y="49421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食用加铁酱油可补充铁元素，能预防缺铁性贫血。聚乙烯塑料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属于合成材料。活性炭具有吸附性，能除去冰箱中的异味。炒菜时，菜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锅中出现了较大火苗，此时通过盖上锅盖隔绝氧气，可达到灭火的目的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BD.92_1#6b34ef009?vaa=1&amp;vcp=1&amp;vis=1&amp;pid=5d3525b1a&amp;color=0,0,0&amp;vtp=1&amp;vaab=1&amp;bt=1&amp;bbb=1&amp;hb=1">
            <a:extLst>
              <a:ext uri="{FF2B5EF4-FFF2-40B4-BE49-F238E27FC236}">
                <a16:creationId xmlns:a16="http://schemas.microsoft.com/office/drawing/2014/main" id="{7F2722D3-8218-41F3-AF1F-78C290A86A91}"/>
              </a:ext>
            </a:extLst>
          </p:cNvPr>
          <p:cNvSpPr/>
          <p:nvPr/>
        </p:nvSpPr>
        <p:spPr>
          <a:xfrm>
            <a:off x="449185" y="2549470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（1）厨房中有食盐、食醋、加铁酱油等物质。食用加铁酱油可预防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。食盐的包装袋可采用聚乙烯塑料制作，聚乙烯塑料属于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zh-CN" altLang="en-US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QB_7_BD.93_1#ab9f8b81a?vaa=1&amp;vcp=1&amp;vis=1&amp;pid=5d3525b1a&amp;color=0,0,0&amp;vtp=1&amp;vaab=1&amp;bbb=1">
            <a:extLst>
              <a:ext uri="{FF2B5EF4-FFF2-40B4-BE49-F238E27FC236}">
                <a16:creationId xmlns:a16="http://schemas.microsoft.com/office/drawing/2014/main" id="{0F27262D-1261-4A86-9529-59CE08861625}"/>
              </a:ext>
            </a:extLst>
          </p:cNvPr>
          <p:cNvSpPr/>
          <p:nvPr/>
        </p:nvSpPr>
        <p:spPr>
          <a:xfrm>
            <a:off x="449185" y="4398527"/>
            <a:ext cx="11371263" cy="18783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（2）冰箱除味剂的主要成分为活性炭，这利用了活性炭的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3）炒菜时，菜锅中出现了较大火苗，可以采取的有效灭火措施是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812F55-C8C0-4670-89ED-B27C35BDAC6F}"/>
              </a:ext>
            </a:extLst>
          </p:cNvPr>
          <p:cNvSpPr txBox="1"/>
          <p:nvPr/>
        </p:nvSpPr>
        <p:spPr>
          <a:xfrm>
            <a:off x="449185" y="3163860"/>
            <a:ext cx="21209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缺铁性贫血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3A2E3F-F326-466E-96A8-5C492968C2C3}"/>
              </a:ext>
            </a:extLst>
          </p:cNvPr>
          <p:cNvSpPr txBox="1"/>
          <p:nvPr/>
        </p:nvSpPr>
        <p:spPr>
          <a:xfrm>
            <a:off x="187882" y="3811675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合成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9FD834-6950-4B93-9104-C5CB29EF58A1}"/>
              </a:ext>
            </a:extLst>
          </p:cNvPr>
          <p:cNvSpPr txBox="1"/>
          <p:nvPr/>
        </p:nvSpPr>
        <p:spPr>
          <a:xfrm>
            <a:off x="9555149" y="4347727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3DF6F2C-E766-46D9-A005-CE56225FF810}"/>
              </a:ext>
            </a:extLst>
          </p:cNvPr>
          <p:cNvSpPr txBox="1"/>
          <p:nvPr/>
        </p:nvSpPr>
        <p:spPr>
          <a:xfrm>
            <a:off x="532277" y="4971872"/>
            <a:ext cx="11240611" cy="13166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0310813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盖上锅盖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/>
      <p:bldP spid="9" grpId="0" build="p"/>
      <p:bldP spid="10" grpId="0" build="p"/>
      <p:bldP spid="1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5d3525b1a?vaa=1&amp;vcp=1&amp;vis=1&amp;pid=64151e919&amp;color=0,0,0&amp;vtp=1&amp;vaab=1&amp;bt=1&amp;bbb=1&amp;hb=1"/>
          <p:cNvSpPr/>
          <p:nvPr/>
        </p:nvSpPr>
        <p:spPr>
          <a:xfrm>
            <a:off x="539496" y="554400"/>
            <a:ext cx="11109960" cy="5824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该考点常以填空题形式考查化学知识的简单应用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主要以一题多知识点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的形式进行考查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这类题目相对简单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是中考中容易得分的题目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试题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常涉及以下几类内容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性质与用途类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主要包括氮气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金刚石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活性炭等单质的性质与用途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干冰等氧化物的性质与用途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熟石灰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氢氧化钠等碱的性质与用途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氯化钠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碳酸钠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碳酸氢钠等盐的性质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俗称与用途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以及根据物质的性质进行分类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金属相关性质的考查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如金属锈蚀的条件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防锈措施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合金的判断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物质与健康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主要包括元素与健康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食物中的营养物质与健康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水的合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理使用及防治水体污染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材料的鉴别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如材料的合理使用及其对环境的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b9b0005b?vcp=1&amp;pid=a674af99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786384"/>
            <a:ext cx="9454896" cy="528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857d0b8?vcp=1&amp;pid=64151e91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97_1#b71d99017?vaa=1&amp;vcp=1&amp;vis=1&amp;pid=1b857d0b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生活中处处有化学。</a:t>
            </a:r>
            <a:endParaRPr lang="en-US" altLang="zh-CN" sz="2800" dirty="0"/>
          </a:p>
        </p:txBody>
      </p:sp>
      <p:sp>
        <p:nvSpPr>
          <p:cNvPr id="4" name="QB_8_BD.98_1#b835446cb?vaa=1&amp;vcp=1&amp;vis=1&amp;pid=b71d99017&amp;color=0,0,0&amp;vtp=1&amp;vaab=1&amp;bbb=1&amp;hb=1"/>
          <p:cNvSpPr/>
          <p:nvPr/>
        </p:nvSpPr>
        <p:spPr>
          <a:xfrm>
            <a:off x="539496" y="18756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（1）我们的生活离不开空气，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因为空气中含有一种能供给呼吸的气体，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其名称是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（2）南宁老友粉、柳州螺蛳粉、桂林卤菜粉、玉林生料粉等的主要原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料都是米粉，米粉含有的主要营养物质是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b835446cb.blank?vaa=1&amp;vcp=1&amp;vis=1&amp;pid=b71d99017&amp;color=0,0,0&amp;vpa=46&amp;vtp=1&amp;vaab=1&amp;bbb=1"/>
          <p:cNvSpPr/>
          <p:nvPr/>
        </p:nvSpPr>
        <p:spPr>
          <a:xfrm>
            <a:off x="1972214" y="24928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7" name="QB_8_AN.101_1#b835446cb.blank?vaa=1&amp;vcp=1&amp;vis=1&amp;pid=b71d99017&amp;color=0,0,0&amp;vpa=47&amp;vtp=1&amp;vaab=1&amp;bbb=1"/>
          <p:cNvSpPr/>
          <p:nvPr/>
        </p:nvSpPr>
        <p:spPr>
          <a:xfrm>
            <a:off x="6950614" y="37673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2_1#aea98b9fc?vaa=1&amp;vcp=1&amp;vis=1&amp;pid=b71d99017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（3）山药中含有碱性皂角素，皮肤沾上会奇痒难忍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，可以涂抹厨房中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填“食醋”“食盐水”或“小苏打水”）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来止痒。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（4）水果、蔬菜常用塑料保鲜膜进行保鲜。塑料属于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（填“天然”或“合成”）有机高分子材料。</a:t>
            </a:r>
            <a:endParaRPr lang="en-US" altLang="zh-CN" sz="2800" dirty="0"/>
          </a:p>
        </p:txBody>
      </p:sp>
      <p:sp>
        <p:nvSpPr>
          <p:cNvPr id="3" name="QB_8_AN.1_1#aea98b9fc.blank?vaa=1&amp;vcp=1&amp;vis=1&amp;pid=b71d99017&amp;color=0,0,0&amp;mp=1&amp;vpa=48&amp;vtp=1&amp;vaab=1&amp;bbb=1"/>
          <p:cNvSpPr/>
          <p:nvPr/>
        </p:nvSpPr>
        <p:spPr>
          <a:xfrm>
            <a:off x="905415" y="28026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食醋</a:t>
            </a:r>
            <a:endParaRPr lang="en-US" altLang="zh-CN" sz="2800" dirty="0"/>
          </a:p>
        </p:txBody>
      </p:sp>
      <p:sp>
        <p:nvSpPr>
          <p:cNvPr id="5" name="QB_8_AN.105_1#aea98b9fc.blank?vaa=1&amp;vcp=1&amp;vis=1&amp;pid=b71d99017&amp;color=0,0,0&amp;vpa=49&amp;vtp=1&amp;vaab=1&amp;bbb=1"/>
          <p:cNvSpPr/>
          <p:nvPr/>
        </p:nvSpPr>
        <p:spPr>
          <a:xfrm>
            <a:off x="8906414" y="3450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6_1#1339ae992?vaa=1&amp;vcp=1&amp;vis=1&amp;pid=1b857d0b8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（2024·广西桂林·模拟）化学作为实用的、创造性的学科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，在我们的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、生产中发挥着不可替代的作用，请回答下列问题。</a:t>
            </a:r>
            <a:endParaRPr lang="en-US" altLang="zh-CN" sz="2800" dirty="0"/>
          </a:p>
        </p:txBody>
      </p:sp>
      <p:sp>
        <p:nvSpPr>
          <p:cNvPr id="3" name="QB_8_BD.107_1#c470f8ade?vaa=1&amp;vcp=1&amp;vis=1&amp;pid=1339ae992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（1）在广西春季的二三月份有一种特别的天气——南风天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，又称回南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。这是春天气温回暖而湿度猛烈回升造成的一种“返潮”现象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现为墙壁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、地板上布满水珠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。这种变化属于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物理变化”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“化学变化”）。</a:t>
            </a:r>
            <a:endParaRPr lang="en-US" altLang="zh-CN" sz="2800" dirty="0"/>
          </a:p>
        </p:txBody>
      </p:sp>
      <p:sp>
        <p:nvSpPr>
          <p:cNvPr id="4" name="QB_8_AN.108_1#c470f8ade.blank?vaa=1&amp;vcp=1&amp;vis=1&amp;pid=1339ae992&amp;color=0,0,0&amp;vpa=50&amp;vtp=1&amp;vaab=1&amp;bbb=1"/>
          <p:cNvSpPr/>
          <p:nvPr/>
        </p:nvSpPr>
        <p:spPr>
          <a:xfrm>
            <a:off x="7306214" y="408895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9_1#742fb570a?vaa=1&amp;vcp=1&amp;vis=1&amp;pid=1339ae992&amp;color=0,0,0&amp;mp=1&amp;vtp=1&amp;vaab=1&amp;bt=1&amp;bbb=1&amp;hb=1"/>
          <p:cNvSpPr/>
          <p:nvPr/>
        </p:nvSpPr>
        <p:spPr>
          <a:xfrm>
            <a:off x="539496" y="15801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（2）农业上，小麦在生长过程中出现部分倒伏的现象，俗称“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软骨病”，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此时可施用的化肥是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8_AN.1_1#742fb570a.blank?vaa=1&amp;vcp=1&amp;vis=1&amp;pid=1339ae992&amp;color=0,0,0&amp;mp=1&amp;vpa=51&amp;vtp=1&amp;vaab=1"/>
          <p:cNvSpPr/>
          <p:nvPr/>
        </p:nvSpPr>
        <p:spPr>
          <a:xfrm>
            <a:off x="3724815" y="21763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109_2#742fb570a.choices?vaa=1&amp;vcp=1&amp;vis=1&amp;pid=1339ae992&amp;color=0,0,0&amp;vtp=1&amp;vaab=1&amp;bbb=1"/>
              <p:cNvSpPr/>
              <p:nvPr/>
            </p:nvSpPr>
            <p:spPr>
              <a:xfrm>
                <a:off x="539496" y="285530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923540" algn="l"/>
                    <a:tab pos="5770880" algn="l"/>
                    <a:tab pos="798322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109_2#742fb570a.choices?vaa=1&amp;vcp=1&amp;vis=1&amp;pid=1339ae99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55309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63" r="3" b="-14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111_1#b5d6242de?vaa=1&amp;vcp=1&amp;vis=1&amp;pid=1339ae992&amp;color=0,0,0&amp;vtp=1&amp;vaab=1&amp;bbb=1&amp;hb=1"/>
          <p:cNvSpPr/>
          <p:nvPr/>
        </p:nvSpPr>
        <p:spPr>
          <a:xfrm>
            <a:off x="539496" y="342122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（3）化石燃料燃烧产生的二氧化碳等气体，会影响环境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，其中一部分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二氧化碳会被海洋吸收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请写出相应反应的化学方程式：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12_1#b5d6242de.blank?vaa=1&amp;vcp=1&amp;vis=1&amp;pid=1339ae992&amp;color=0,0,0&amp;vpa=52&amp;vtp=1&amp;vaab=1&amp;bbb=1&amp;hb=1"/>
              <p:cNvSpPr/>
              <p:nvPr/>
            </p:nvSpPr>
            <p:spPr>
              <a:xfrm>
                <a:off x="539496" y="4030821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112_1#b5d6242de.blank?vaa=1&amp;vcp=1&amp;vis=1&amp;pid=1339ae992&amp;color=0,0,0&amp;vpa=5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30821"/>
                <a:ext cx="11109960" cy="1145794"/>
              </a:xfrm>
              <a:prstGeom prst="rect">
                <a:avLst/>
              </a:prstGeom>
              <a:blipFill rotWithShape="1">
                <a:blip r:embed="rId4"/>
                <a:stretch>
                  <a:fillRect l="-3" t="-42" r="3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3_1#bfe895bfc?vaa=1&amp;vcp=1&amp;vis=1&amp;pid=1339ae992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（4）铁锅易生锈，而铝锅抗腐蚀性能好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废旧铁锅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、铝锅不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要随意丢弃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，应回收利用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，这样做的意义是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14_1#bfe895bfc.blank?vaa=1&amp;vcp=1&amp;vis=1&amp;pid=1339ae992&amp;color=0,0,0&amp;mp=1&amp;vpa=53&amp;vtp=1&amp;vaab=1&amp;bbb=1&amp;hb=1"/>
          <p:cNvSpPr/>
          <p:nvPr/>
        </p:nvSpPr>
        <p:spPr>
          <a:xfrm>
            <a:off x="539496" y="217395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铝和空气中的氧气反应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，在铝制品表面生成一层致密的氧化铝保护膜</a:t>
            </a:r>
            <a:endParaRPr lang="en-US" altLang="zh-CN" sz="2800" dirty="0"/>
          </a:p>
        </p:txBody>
      </p:sp>
      <p:sp>
        <p:nvSpPr>
          <p:cNvPr id="4" name="QB_8_AN.115_1#bfe895bfc.blank?vaa=1&amp;vcp=1&amp;vis=1&amp;pid=1339ae992&amp;color=0,0,0&amp;mp=1&amp;vpa=54&amp;vtp=1&amp;vaab=1&amp;bbb=1&amp;hb=1"/>
          <p:cNvSpPr/>
          <p:nvPr/>
        </p:nvSpPr>
        <p:spPr>
          <a:xfrm>
            <a:off x="539496" y="346935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节约金属资源，防止污染环境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75544a0a?vcp=1&amp;pid=1b857d0b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提醒：请完成第14讲备考练习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b352162.fixed?vcp=1&amp;pid=c07ebd8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化学与环境污染和保护</a:t>
            </a:r>
            <a:endParaRPr lang="en-US" altLang="zh-CN" sz="4000" dirty="0"/>
          </a:p>
        </p:txBody>
      </p:sp>
      <p:sp>
        <p:nvSpPr>
          <p:cNvPr id="3" name="C_4_BD#6bb352162.fixed?vcp=1&amp;pid=c07ebd8a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d2aff85?vcp=1&amp;pid=6bb35216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6_1#f2e80dee8?vaa=1&amp;vcp=1&amp;vis=1&amp;pid=90d2aff85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（2024·江苏扬州·中考）2023年5月扬州获授全球首批“净塑城市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矿泉水塑料瓶应投入的垃圾箱上所印标志是(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f2e80dee8.bracket?vaa=1&amp;vcp=1&amp;vis=1&amp;pid=90d2aff85&amp;color=0,0,0&amp;vpa=55&amp;vtp=1&amp;vaab=1"/>
          <p:cNvSpPr/>
          <p:nvPr/>
        </p:nvSpPr>
        <p:spPr>
          <a:xfrm>
            <a:off x="75729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16_2#f2e80dee8.choices?vaa=1&amp;vcp=1&amp;vis=1&amp;pid=90d2aff85&amp;color=0,0,0&amp;vtp=1&amp;vaab=1&amp;bbb=1"/>
          <p:cNvSpPr/>
          <p:nvPr/>
        </p:nvSpPr>
        <p:spPr>
          <a:xfrm>
            <a:off x="539496" y="2477561"/>
            <a:ext cx="11109960" cy="14004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2500"/>
              </a:lnSpc>
              <a:tabLst>
                <a:tab pos="2745740" algn="l"/>
                <a:tab pos="5694680" algn="l"/>
                <a:tab pos="85801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7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7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7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7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6_BD.116_2#f2e80dee8.choice_image?vaa=1&amp;vcp=1&amp;vis=1&amp;pid=90d2aff85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0" y="2478831"/>
            <a:ext cx="1179576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116_2#f2e80dee8.choice_image?vaa=1&amp;vcp=1&amp;vis=1&amp;pid=90d2aff85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5565" y="2478831"/>
            <a:ext cx="139903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116_2#f2e80dee8.choice_image?vaa=1&amp;vcp=1&amp;vis=1&amp;pid=90d2aff85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4218" y="2478831"/>
            <a:ext cx="1362456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6_BD.116_2#f2e80dee8.choice_image?vaa=1&amp;vcp=1&amp;vis=1&amp;pid=90d2aff85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83" y="2478831"/>
            <a:ext cx="117043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6_BD.118_1#ddc4b4a20?vaa=1&amp;vcp=1&amp;vis=1&amp;pid=90d2aff85&amp;color=0,0,0&amp;vtp=1&amp;vaab=1&amp;bbb=1&amp;hb=1"/>
          <p:cNvSpPr/>
          <p:nvPr/>
        </p:nvSpPr>
        <p:spPr>
          <a:xfrm>
            <a:off x="539496" y="38818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（2024·江西·中考）洁净的空气对人类非常重要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。下列气体不会污染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11" name="QC_6_AN.119_1#ddc4b4a20.bracket?vaa=1&amp;vcp=1&amp;vis=1&amp;pid=90d2aff85&amp;color=0,0,0&amp;vpa=56&amp;vtp=1&amp;vaab=1"/>
          <p:cNvSpPr/>
          <p:nvPr/>
        </p:nvSpPr>
        <p:spPr>
          <a:xfrm>
            <a:off x="2238914" y="45162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6_BD.118_2#ddc4b4a20.choices?vaa=1&amp;vcp=1&amp;vis=1&amp;pid=90d2aff85&amp;color=0,0,0&amp;vtp=1&amp;vaab=1&amp;bbb=1"/>
          <p:cNvSpPr/>
          <p:nvPr/>
        </p:nvSpPr>
        <p:spPr>
          <a:xfrm>
            <a:off x="539496" y="51606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3171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.氮气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B.一氧化碳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C.二氧化硫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.二氧化氮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0_1#662362810?vaa=1&amp;vcp=1&amp;vis=1&amp;pid=90d2aff85&amp;color=0,0,0&amp;vtp=1&amp;vaab=1&amp;bt=1&amp;bbb=1&amp;hb=1"/>
          <p:cNvSpPr/>
          <p:nvPr/>
        </p:nvSpPr>
        <p:spPr>
          <a:xfrm>
            <a:off x="539496" y="12158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（2024·陕西·中考）党的二十大报告提出：“推动绿色发展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，促进人与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自然和谐共生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下列做法不符合这一要求的是(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662362810.bracket?vaa=1&amp;vcp=1&amp;vis=1&amp;pid=90d2aff85&amp;color=0,0,0&amp;vpa=57&amp;vtp=1&amp;vaab=1"/>
          <p:cNvSpPr/>
          <p:nvPr/>
        </p:nvSpPr>
        <p:spPr>
          <a:xfrm>
            <a:off x="8085678" y="18502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20_2#662362810.choices?vaa=1&amp;vcp=1&amp;vis=1&amp;pid=90d2aff85&amp;color=0,0,0&amp;vtp=1&amp;vaab=1&amp;bbb=1"/>
          <p:cNvSpPr/>
          <p:nvPr/>
        </p:nvSpPr>
        <p:spPr>
          <a:xfrm>
            <a:off x="539496" y="24911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.回收电池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B.低碳出行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C.滥伐森林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.治理污水</a:t>
            </a:r>
            <a:endParaRPr lang="en-US" altLang="zh-CN" sz="2800" dirty="0"/>
          </a:p>
        </p:txBody>
      </p:sp>
      <p:sp>
        <p:nvSpPr>
          <p:cNvPr id="5" name="QC_6_BD.122_1#17a105fac?vaa=1&amp;vcp=1&amp;vis=1&amp;pid=90d2aff85&amp;color=0,0,0&amp;vtp=1&amp;vaab=1&amp;bbb=1&amp;hb=1"/>
          <p:cNvSpPr/>
          <p:nvPr/>
        </p:nvSpPr>
        <p:spPr>
          <a:xfrm>
            <a:off x="539496" y="31205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（2024·广东·中考）我国高度重视生态环境保护，秉持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“绿水青山就是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金山银山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”的理念。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下列做法不符合上述理念的是(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123_1#17a105fac.bracket?vaa=1&amp;vcp=1&amp;vis=1&amp;pid=90d2aff85&amp;color=0,0,0&amp;vpa=58&amp;vtp=1&amp;vaab=1"/>
          <p:cNvSpPr/>
          <p:nvPr/>
        </p:nvSpPr>
        <p:spPr>
          <a:xfrm>
            <a:off x="8441278" y="37549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122_2#17a105fac.choices?vaa=1&amp;vcp=1&amp;vis=1&amp;pid=90d2aff85&amp;color=0,0,0&amp;vtp=1&amp;vaab=1&amp;bbb=1"/>
          <p:cNvSpPr/>
          <p:nvPr/>
        </p:nvSpPr>
        <p:spPr>
          <a:xfrm>
            <a:off x="539496" y="43975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.垃圾分类回收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.使用可降解塑料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C.合理施用化肥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.工业废水直接排放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4_1#ea759b254?vaa=1&amp;vcp=1&amp;vis=1&amp;pid=90d2aff85&amp;color=0,0,0&amp;mp=1&amp;vtp=1&amp;vaab=1&amp;bt=1&amp;bbb=1&amp;hb=1"/>
          <p:cNvSpPr/>
          <p:nvPr/>
        </p:nvSpPr>
        <p:spPr>
          <a:xfrm>
            <a:off x="539496" y="8856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（2024·河北·中考）推动绿色发展，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建设美丽家乡是我们共同的追求。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下列做法不利于实现这一目标的是(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ea759b254.bracket?vaa=1&amp;vcp=1&amp;vis=1&amp;pid=90d2aff85&amp;color=0,0,0&amp;mp=1&amp;vpa=59&amp;vtp=1&amp;vaab=1"/>
          <p:cNvSpPr/>
          <p:nvPr/>
        </p:nvSpPr>
        <p:spPr>
          <a:xfrm>
            <a:off x="6150515" y="15200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24_2#ea759b254.choices?vaa=1&amp;vcp=1&amp;vis=1&amp;pid=90d2aff85&amp;color=0,0,0&amp;vtp=1&amp;vaab=1&amp;bbb=1"/>
          <p:cNvSpPr/>
          <p:nvPr/>
        </p:nvSpPr>
        <p:spPr>
          <a:xfrm>
            <a:off x="539496" y="21687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A.积极植树造林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，防沙降尘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.大力推广使用一次性餐具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.回收废旧电器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，节约资源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.农业上合理施用化学肥料</a:t>
            </a:r>
            <a:endParaRPr lang="en-US" altLang="zh-CN" sz="2800" dirty="0"/>
          </a:p>
        </p:txBody>
      </p:sp>
      <p:sp>
        <p:nvSpPr>
          <p:cNvPr id="5" name="QC_6_BD.126_1#e6b488907?vaa=1&amp;vcp=1&amp;vis=1&amp;pid=90d2aff85&amp;color=0,0,0&amp;vtp=1&amp;vaab=1&amp;bbb=1&amp;hb=1"/>
          <p:cNvSpPr/>
          <p:nvPr/>
        </p:nvSpPr>
        <p:spPr>
          <a:xfrm>
            <a:off x="539496" y="34457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（2024·湖北·中考）2024年世界环境日我国主题是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“全面推进美丽中国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下列做法不符合该主题的是(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127_1#e6b488907.bracket?vaa=1&amp;vcp=1&amp;vis=1&amp;pid=90d2aff85&amp;color=0,0,0&amp;vpa=60&amp;vtp=1&amp;vaab=1"/>
          <p:cNvSpPr/>
          <p:nvPr/>
        </p:nvSpPr>
        <p:spPr>
          <a:xfrm>
            <a:off x="6307677" y="4080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26_2#e6b488907.choices?vaa=1&amp;vcp=1&amp;vis=1&amp;pid=90d2aff85&amp;color=0,0,0&amp;vtp=1&amp;vaab=1&amp;bbb=1"/>
          <p:cNvSpPr/>
          <p:nvPr/>
        </p:nvSpPr>
        <p:spPr>
          <a:xfrm>
            <a:off x="539496" y="472268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.分类回收生活垃圾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.工业废水处理后排放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C.推广使用煤炭燃料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.使用新型可降解塑料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c42915b.fixed?vcp=1&amp;pid=c07ebd8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化学与环境污染和保护</a:t>
            </a:r>
            <a:endParaRPr lang="en-US" altLang="zh-CN" sz="4000" dirty="0"/>
          </a:p>
        </p:txBody>
      </p:sp>
      <p:sp>
        <p:nvSpPr>
          <p:cNvPr id="3" name="C_4_BD#a6c42915b.fixed?vcp=1&amp;pid=c07ebd8a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8_1#0287334c3?vaa=1&amp;vcp=1&amp;vis=1&amp;pid=90d2aff85&amp;color=0,0,0&amp;mp=1&amp;vtp=1&amp;vaab=1&amp;bt=1&amp;bbb=1&amp;hb=1"/>
          <p:cNvSpPr/>
          <p:nvPr/>
        </p:nvSpPr>
        <p:spPr>
          <a:xfrm>
            <a:off x="539496" y="8856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（2024·河南·中考）建设美丽家园需要天蓝、地绿、水清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。下列做法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不利于保护环境的是(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0287334c3.bracket?vaa=1&amp;vcp=1&amp;vis=1&amp;pid=90d2aff85&amp;color=0,0,0&amp;mp=1&amp;vpa=61&amp;vtp=1&amp;vaab=1"/>
          <p:cNvSpPr/>
          <p:nvPr/>
        </p:nvSpPr>
        <p:spPr>
          <a:xfrm>
            <a:off x="4016915" y="15200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28_2#0287334c3.choices?vaa=1&amp;vcp=1&amp;vis=1&amp;pid=90d2aff85&amp;color=0,0,0&amp;vtp=1&amp;vaab=1&amp;bbb=1"/>
          <p:cNvSpPr/>
          <p:nvPr/>
        </p:nvSpPr>
        <p:spPr>
          <a:xfrm>
            <a:off x="539496" y="21687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.开发和利用新能源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.积极植树、造林、种草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.露天焚烧树叶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、塑料袋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.将垃圾分类回收、利用</a:t>
            </a:r>
            <a:endParaRPr lang="en-US" altLang="zh-CN" sz="2800" dirty="0"/>
          </a:p>
        </p:txBody>
      </p:sp>
      <p:sp>
        <p:nvSpPr>
          <p:cNvPr id="5" name="QC_6_BD.130_1#ac8d4b849?vaa=1&amp;vcp=1&amp;vis=1&amp;pid=90d2aff85&amp;color=0,0,0&amp;vtp=1&amp;vaab=1&amp;bbb=1&amp;hb=1"/>
          <p:cNvSpPr/>
          <p:nvPr/>
        </p:nvSpPr>
        <p:spPr>
          <a:xfrm>
            <a:off x="539496" y="34457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江海大地河网密布，水资源丰富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。下列做法有利于构建人水和谐新城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131_1#ac8d4b849.bracket?vaa=1&amp;vcp=1&amp;vis=1&amp;pid=90d2aff85&amp;color=0,0,0&amp;vpa=62&amp;vtp=1&amp;vaab=1"/>
          <p:cNvSpPr/>
          <p:nvPr/>
        </p:nvSpPr>
        <p:spPr>
          <a:xfrm>
            <a:off x="1883314" y="4080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30_2#ac8d4b849.choices?vaa=1&amp;vcp=1&amp;vis=1&amp;pid=90d2aff85&amp;color=0,0,0&amp;vtp=1&amp;vaab=1&amp;bbb=1"/>
          <p:cNvSpPr/>
          <p:nvPr/>
        </p:nvSpPr>
        <p:spPr>
          <a:xfrm>
            <a:off x="539496" y="472268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.直接向河流中排放生活废水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.及时清理河道垃圾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C.大量抽取地下水作工业用水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.过度繁殖水生植物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2_1#3340313db?vaa=1&amp;vcp=1&amp;vis=1&amp;pid=90d2aff85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（2024·安徽·中考）加快推动生态环境质量改善，建设美丽中国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列有关说法错误的是(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33_1#3340313db.bracket?vaa=1&amp;vcp=1&amp;vis=1&amp;pid=90d2aff85&amp;color=0,0,0&amp;vpa=63&amp;vtp=1&amp;vaab=1"/>
          <p:cNvSpPr/>
          <p:nvPr/>
        </p:nvSpPr>
        <p:spPr>
          <a:xfrm>
            <a:off x="40169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2_2#3340313db.choices?vaa=1&amp;vcp=1&amp;vis=1&amp;pid=90d2aff85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A.禁止施用化肥和农药，防止水体污染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.推广新能源汽车，减少汽车尾气排放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.发展废旧电池回收技术，促进资源循环利用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.提升石油化工水平，实现绿色低碳转型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4_1#c6b3140b7?vaa=1&amp;vcp=1&amp;vis=1&amp;pid=90d2aff85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（2024·广东深圳·中考）化学与环境、资源息息相关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35_1#c6b3140b7.bracket?vaa=1&amp;vcp=1&amp;vis=1&amp;pid=90d2aff85&amp;color=0,0,0&amp;vpa=64&amp;vtp=1&amp;vaab=1"/>
          <p:cNvSpPr/>
          <p:nvPr/>
        </p:nvSpPr>
        <p:spPr>
          <a:xfrm>
            <a:off x="15277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4_2#c6b3140b7.choices?vaa=1&amp;vcp=1&amp;vis=1&amp;pid=90d2aff85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A.直接排放未处理的污水可以节约成本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.利用太阳能、风能等清洁能源可以促进节能环保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.回收废旧塑料制品，可以直接将其大量焚烧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.大量施用农药和化肥可以提高产量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b756e2e?vcp=1&amp;pid=6bb35216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O_6_BD.136_1#39ed21999?vaa=1&amp;vcp=1&amp;vis=1&amp;pid=9db756e2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（2024·江西·中考）魅力化学，快乐实践。</a:t>
            </a:r>
            <a:endParaRPr lang="en-US" altLang="zh-CN" sz="2800" dirty="0"/>
          </a:p>
        </p:txBody>
      </p:sp>
      <p:sp>
        <p:nvSpPr>
          <p:cNvPr id="4" name="QB_7_BD.137_1#0c00f9010?vaa=1&amp;vcp=1&amp;vis=1&amp;pid=39ed21999&amp;color=0,0,0&amp;vtp=1&amp;vaab=1&amp;bbb=1"/>
          <p:cNvSpPr/>
          <p:nvPr/>
        </p:nvSpPr>
        <p:spPr>
          <a:xfrm>
            <a:off x="539496" y="1908029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（1）烹饪乐厨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：制作炊具的不锈钢硬度比纯铁更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（2）劳动绿廊：制作洒水壶的塑料属于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（选填“天然”或“合成”）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有机高分子材料。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（3）书法天地：墨汁中含有石墨，石墨与金刚石物理性质差异大的原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0c00f9010.blank?vaa=1&amp;vcp=1&amp;vis=1&amp;pid=39ed21999&amp;color=0,0,0&amp;vpa=65&amp;vtp=1&amp;vaab=1"/>
          <p:cNvSpPr/>
          <p:nvPr/>
        </p:nvSpPr>
        <p:spPr>
          <a:xfrm>
            <a:off x="8195214" y="187754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7" name="QB_7_AN.2_1#0c00f9010.blank?vaa=1&amp;vcp=1&amp;vis=1&amp;pid=39ed21999&amp;color=0,0,0&amp;vpa=66&amp;vtp=1&amp;vaab=1&amp;bbb=1"/>
          <p:cNvSpPr/>
          <p:nvPr/>
        </p:nvSpPr>
        <p:spPr>
          <a:xfrm>
            <a:off x="6772814" y="25252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合成</a:t>
            </a:r>
            <a:endParaRPr lang="en-US" altLang="zh-CN" sz="2800" dirty="0"/>
          </a:p>
        </p:txBody>
      </p:sp>
      <p:sp>
        <p:nvSpPr>
          <p:cNvPr id="9" name="QB_7_AN.142_1#0c00f9010.blank?vaa=1&amp;vcp=1&amp;vis=1&amp;pid=39ed21999&amp;color=0,0,0&amp;vpa=67&amp;vtp=1&amp;vaab=1&amp;bbb=1"/>
          <p:cNvSpPr/>
          <p:nvPr/>
        </p:nvSpPr>
        <p:spPr>
          <a:xfrm>
            <a:off x="1261015" y="4447394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碳原子排列方式不同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3_1#42bd19709?vaa=1&amp;vcp=1&amp;vis=1&amp;pid=39ed21999&amp;color=0,0,0&amp;mp=1&amp;vtp=1&amp;vaab=1&amp;bt=1&amp;bbb=1&amp;hb=1"/>
              <p:cNvSpPr/>
              <p:nvPr/>
            </p:nvSpPr>
            <p:spPr>
              <a:xfrm>
                <a:off x="539496" y="282546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（4）陶艺空间：硫酸锶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SrSO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常用于制陶器，其中硫元素为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锶元素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Sr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的化合价为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SrSO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中硫元素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、氧元素的质量比为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43_1#42bd19709?vaa=1&amp;vcp=1&amp;vis=1&amp;pid=39ed21999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546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-2363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44_1#42bd19709.blank?vaa=1&amp;vcp=1&amp;vis=1&amp;pid=39ed21999&amp;color=0,0,0&amp;mp=1&amp;vpa=68&amp;vtp=1&amp;vaab=1&amp;bbb=1"/>
              <p:cNvSpPr/>
              <p:nvPr/>
            </p:nvSpPr>
            <p:spPr>
              <a:xfrm>
                <a:off x="4039933" y="3553745"/>
                <a:ext cx="6429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44_1#42bd19709.blank?vaa=1&amp;vcp=1&amp;vis=1&amp;pid=39ed21999&amp;color=0,0,0&amp;mp=1&amp;vpa=6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933" y="3553745"/>
                <a:ext cx="6429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71" r="59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45_1#42bd19709.blank?vaa=1&amp;vcp=1&amp;vis=1&amp;pid=39ed21999&amp;color=0,0,0&amp;mp=1&amp;vpa=69&amp;vtp=1&amp;vaab=1&amp;bbb=1"/>
              <p:cNvSpPr/>
              <p:nvPr/>
            </p:nvSpPr>
            <p:spPr>
              <a:xfrm>
                <a:off x="10677716" y="3553745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45_1#42bd19709.blank?vaa=1&amp;vcp=1&amp;vis=1&amp;pid=39ed21999&amp;color=0,0,0&amp;mp=1&amp;vpa=6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7716" y="3553745"/>
                <a:ext cx="72758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6_1#9f6107284?vaa=1&amp;vcp=1&amp;vis=1&amp;pid=9db756e2e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（2024·黑龙江大庆·中考）化学与生产、生活息息相关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，请根据所学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知识和生活实践回答下列问题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147_1#a493c3168?vaa=1&amp;vcp=1&amp;vis=1&amp;pid=9f6107284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（1）水是生命之源，应爱护水资源。溶有较多可溶性钙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、镁化合物的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水叫作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（2）合理施用化肥可以提高农作物产量，尿素是农业上常用的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（填“氮肥”“钾肥”或“磷肥”）。</a:t>
            </a:r>
            <a:endParaRPr lang="en-US" altLang="zh-CN" sz="2800" dirty="0"/>
          </a:p>
        </p:txBody>
      </p:sp>
      <p:sp>
        <p:nvSpPr>
          <p:cNvPr id="4" name="QB_7_AN.1_1#a493c3168.blank?vaa=1&amp;vcp=1&amp;vis=1&amp;pid=9f6107284&amp;color=0,0,0&amp;vpa=70&amp;vtp=1&amp;vaab=1&amp;bbb=1"/>
          <p:cNvSpPr/>
          <p:nvPr/>
        </p:nvSpPr>
        <p:spPr>
          <a:xfrm>
            <a:off x="1616614" y="344125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硬水</a:t>
            </a:r>
            <a:endParaRPr lang="en-US" altLang="zh-CN" sz="2800" dirty="0"/>
          </a:p>
        </p:txBody>
      </p:sp>
      <p:sp>
        <p:nvSpPr>
          <p:cNvPr id="6" name="QB_7_AN.150_1#a493c3168.blank?vaa=1&amp;vcp=1&amp;vis=1&amp;pid=9f6107284&amp;color=0,0,0&amp;vpa=71&amp;vtp=1&amp;vaab=1&amp;bbb=1"/>
          <p:cNvSpPr/>
          <p:nvPr/>
        </p:nvSpPr>
        <p:spPr>
          <a:xfrm>
            <a:off x="10328814" y="408895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氮肥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1_1#6d25b4f52?vaa=1&amp;vcp=1&amp;vis=1&amp;pid=9f6107284&amp;color=0,0,0&amp;mp=1&amp;vtp=1&amp;vaab=1&amp;bt=1&amp;bbb=1"/>
          <p:cNvSpPr/>
          <p:nvPr/>
        </p:nvSpPr>
        <p:spPr>
          <a:xfrm>
            <a:off x="539496" y="15539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3）生铁和钢是含碳量不同的两种铁合金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，其中含碳量较高的是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（4）保护金属资源的途径：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、有计划合理地开采矿物以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及寻找金属的代用品。（填写一条即可）</a:t>
            </a:r>
            <a:endParaRPr lang="en-US" altLang="zh-CN" sz="2800" spc="-50" dirty="0"/>
          </a:p>
        </p:txBody>
      </p:sp>
      <p:sp>
        <p:nvSpPr>
          <p:cNvPr id="3" name="QB_7_AN.1_1#6d25b4f52.blank?vaa=1&amp;vcp=1&amp;vis=1&amp;pid=9f6107284&amp;color=0,0,0&amp;mp=1&amp;vpa=72&amp;vtp=1&amp;vaab=1&amp;bbb=1"/>
          <p:cNvSpPr/>
          <p:nvPr/>
        </p:nvSpPr>
        <p:spPr>
          <a:xfrm>
            <a:off x="10509789" y="1523492"/>
            <a:ext cx="950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生铁</a:t>
            </a:r>
            <a:endParaRPr lang="en-US" altLang="zh-CN" sz="2800" spc="-50" dirty="0"/>
          </a:p>
        </p:txBody>
      </p:sp>
      <p:sp>
        <p:nvSpPr>
          <p:cNvPr id="5" name="QB_7_AN.2_1#6d25b4f52.blank?vaa=1&amp;vcp=1&amp;vis=1&amp;pid=9f6107284&amp;color=0,0,0&amp;vpa=73&amp;vtp=1&amp;vaab=1&amp;bbb=1"/>
          <p:cNvSpPr/>
          <p:nvPr/>
        </p:nvSpPr>
        <p:spPr>
          <a:xfrm>
            <a:off x="4994815" y="2171192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防止铁生锈</a:t>
            </a:r>
            <a:endParaRPr lang="en-US" altLang="zh-CN" sz="2800" dirty="0"/>
          </a:p>
        </p:txBody>
      </p:sp>
      <p:sp>
        <p:nvSpPr>
          <p:cNvPr id="6" name="QB_7_BD.155_1#d575b8e16?sp=1&amp;vaa=1&amp;vcp=1&amp;vis=1&amp;pid=9f6107284&amp;color=0,0,0&amp;vtp=1&amp;vaab=1&amp;bbb=1&amp;hb=1"/>
          <p:cNvSpPr/>
          <p:nvPr/>
        </p:nvSpPr>
        <p:spPr>
          <a:xfrm>
            <a:off x="539496" y="34822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（5）自来水厂欲将河水转化为生活用水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，相应处理过程的先后顺序为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②过滤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③沉降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④吸附</a:t>
            </a:r>
            <a:endParaRPr lang="en-US" altLang="zh-CN" sz="2800" dirty="0"/>
          </a:p>
        </p:txBody>
      </p:sp>
      <p:sp>
        <p:nvSpPr>
          <p:cNvPr id="7" name="QB_7_AN.156_1#d575b8e16.blank?vaa=1&amp;vcp=1&amp;vis=1&amp;pid=9f6107284&amp;color=0,0,0&amp;vpa=74&amp;vtp=1&amp;vaab=1&amp;bbb=1"/>
          <p:cNvSpPr/>
          <p:nvPr/>
        </p:nvSpPr>
        <p:spPr>
          <a:xfrm>
            <a:off x="549815" y="409949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③②④①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7_1#c6d034a96?vaa=1&amp;vcp=1&amp;vis=1&amp;pid=9db756e2e&amp;color=0,0,0&amp;vtp=1&amp;vaab=1&amp;bt=1&amp;bbb=1&amp;hb=1"/>
          <p:cNvSpPr/>
          <p:nvPr/>
        </p:nvSpPr>
        <p:spPr>
          <a:xfrm>
            <a:off x="539496" y="12082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（2024·四川南充·中考）化学就在我们身边，人类的衣、食、住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都与化学密不可分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158_1#5b015430a?sp=1&amp;vaa=1&amp;vcp=1&amp;vis=1&amp;pid=c6d034a96&amp;color=0,0,0&amp;vtp=1&amp;vaab=1&amp;bbb=1&amp;hb=1"/>
          <p:cNvSpPr/>
          <p:nvPr/>
        </p:nvSpPr>
        <p:spPr>
          <a:xfrm>
            <a:off x="539496" y="24912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（1）南充是被中国丝绸协会首批命名为“中国绸都”的城市之一，生产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丝绸的原材料蚕丝是一种天然纤维。下列不属于天然纤维的是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A.涤纶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B.棉花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C.羊毛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D.尼龙</a:t>
            </a:r>
            <a:endParaRPr lang="en-US" altLang="zh-CN" sz="2800" dirty="0"/>
          </a:p>
        </p:txBody>
      </p:sp>
      <p:sp>
        <p:nvSpPr>
          <p:cNvPr id="4" name="QB_7_AN.159_1#5b015430a.blank?vaa=1&amp;vcp=1&amp;vis=1&amp;pid=c6d034a96&amp;color=0,0,0&amp;vpa=75&amp;vtp=1&amp;vaab=1&amp;bbb=1"/>
          <p:cNvSpPr/>
          <p:nvPr/>
        </p:nvSpPr>
        <p:spPr>
          <a:xfrm>
            <a:off x="10163714" y="3108515"/>
            <a:ext cx="1128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60_1#c217451da?vaa=1&amp;vcp=1&amp;vis=1&amp;pid=c6d034a96&amp;color=0,0,0&amp;vtp=1&amp;vaab=1&amp;bt=1&amp;bbb=1&amp;hb=1"/>
              <p:cNvSpPr/>
              <p:nvPr/>
            </p:nvSpPr>
            <p:spPr>
              <a:xfrm>
                <a:off x="539496" y="122148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（2）二氧化氯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是一种高效的饮用水消毒剂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，二氧化氯中氯元素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的化合价为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亚氯酸钠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和氯气在一定条件下反应可制得二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氧化氯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60_1#c217451da?vaa=1&amp;vcp=1&amp;vis=1&amp;pid=c6d034a9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148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c217451da.blank?vaa=1&amp;vcp=1&amp;vis=1&amp;pid=c6d034a96&amp;color=0,0,0&amp;vpa=76&amp;vtp=1&amp;vaab=1&amp;bbb=1"/>
              <p:cNvSpPr/>
              <p:nvPr/>
            </p:nvSpPr>
            <p:spPr>
              <a:xfrm>
                <a:off x="2354008" y="1970722"/>
                <a:ext cx="6429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c217451da.blank?vaa=1&amp;vcp=1&amp;vis=1&amp;pid=c6d034a96&amp;color=0,0,0&amp;vpa=7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4008" y="1970722"/>
                <a:ext cx="6429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79" r="59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2_1#c217451da.blank?vaa=1&amp;vcp=1&amp;vis=1&amp;pid=c6d034a96&amp;color=0,0,0&amp;vpa=77&amp;vtp=1&amp;vaab=1&amp;bbb=1"/>
              <p:cNvSpPr/>
              <p:nvPr/>
            </p:nvSpPr>
            <p:spPr>
              <a:xfrm>
                <a:off x="1693608" y="3247453"/>
                <a:ext cx="8921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2_1#c217451da.blank?vaa=1&amp;vcp=1&amp;vis=1&amp;pid=c6d034a96&amp;color=0,0,0&amp;vpa=7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3608" y="3247453"/>
                <a:ext cx="8921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7" t="-16" r="7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163_1#135e682f7?vaa=1&amp;vcp=1&amp;vis=1&amp;pid=c6d034a96&amp;color=0,0,0&amp;vtp=1&amp;vaab=1&amp;bbb=1&amp;hb=1"/>
          <p:cNvSpPr/>
          <p:nvPr/>
        </p:nvSpPr>
        <p:spPr>
          <a:xfrm>
            <a:off x="539496" y="37893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（3）在汽油中加入适量乙醇可节约石油资源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，并在一定程度上减少汽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车尾气的污染。乙醇完全燃烧的化学方程式为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64_1#135e682f7.blank?vaa=1&amp;vcp=1&amp;vis=1&amp;pid=c6d034a96&amp;color=0,0,0&amp;vpa=78&amp;vtp=1&amp;vaab=1&amp;bbb=1&amp;rh=46.44"/>
              <p:cNvSpPr/>
              <p:nvPr/>
            </p:nvSpPr>
            <p:spPr>
              <a:xfrm>
                <a:off x="550608" y="5032121"/>
                <a:ext cx="5134674" cy="5897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64_1#135e682f7.blank?vaa=1&amp;vcp=1&amp;vis=1&amp;pid=c6d034a96&amp;color=0,0,0&amp;vpa=78&amp;vtp=1&amp;vaab=1&amp;bbb=1&amp;rh=46.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08" y="5032121"/>
                <a:ext cx="5134674" cy="589788"/>
              </a:xfrm>
              <a:prstGeom prst="rect">
                <a:avLst/>
              </a:prstGeom>
              <a:blipFill rotWithShape="1">
                <a:blip r:embed="rId6"/>
                <a:stretch>
                  <a:fillRect l="-1" t="-22890" r="2" b="-1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65_1#7149cada8?vaa=1&amp;vcp=1&amp;vis=1&amp;pid=9db756e2e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我国新能源汽车产销量连续八年全球第一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，新能源汽车常用磷酸铁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锂电池作为动力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166_1#e61faa796?vaa=1&amp;vcp=1&amp;vis=1&amp;pid=7149cada8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（1）新能源汽车与传统燃油汽车相比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，突出的优点是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（2）磷酸铁锂电池外壳常用的材料大体分为三种：塑料、钢壳和铝壳，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其中属于合成材料的是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。电池工作过程中将化学能转化为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能。</a:t>
            </a:r>
            <a:endParaRPr lang="en-US" altLang="zh-CN" sz="2800" dirty="0"/>
          </a:p>
        </p:txBody>
      </p:sp>
      <p:sp>
        <p:nvSpPr>
          <p:cNvPr id="4" name="QB_7_AN.1_1#e61faa796.blank?vaa=1&amp;vcp=1&amp;vis=1&amp;pid=7149cada8&amp;color=0,0,0&amp;vpa=79&amp;vtp=1&amp;vaab=1&amp;bbb=1&amp;hb=1"/>
          <p:cNvSpPr/>
          <p:nvPr/>
        </p:nvSpPr>
        <p:spPr>
          <a:xfrm>
            <a:off x="539496" y="279355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环保（或节约能源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B_7_AN.169_1#e61faa796.blank?vaa=1&amp;vcp=1&amp;vis=1&amp;pid=7149cada8&amp;color=0,0,0&amp;vpa=80&amp;vtp=1&amp;vaab=1&amp;bbb=1"/>
          <p:cNvSpPr/>
          <p:nvPr/>
        </p:nvSpPr>
        <p:spPr>
          <a:xfrm>
            <a:off x="4105815" y="47157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塑料</a:t>
            </a:r>
            <a:endParaRPr lang="en-US" altLang="zh-CN" sz="2800" dirty="0"/>
          </a:p>
        </p:txBody>
      </p:sp>
      <p:sp>
        <p:nvSpPr>
          <p:cNvPr id="7" name="QB_7_AN.170_1#e61faa796.blank?vaa=1&amp;vcp=1&amp;vis=1&amp;pid=7149cada8&amp;color=0,0,0&amp;vpa=81&amp;vtp=1&amp;vaab=1"/>
          <p:cNvSpPr/>
          <p:nvPr/>
        </p:nvSpPr>
        <p:spPr>
          <a:xfrm>
            <a:off x="10506614" y="471570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ba55b0ff7?sp=1&amp;vaa=1&amp;vcp=1&amp;vis=1&amp;pid=a6c42915b&amp;color=0,0,0&amp;vtp=1&amp;vaab=1&amp;bt=1&amp;bbb=1"/>
          <p:cNvSpPr/>
          <p:nvPr/>
        </p:nvSpPr>
        <p:spPr>
          <a:xfrm>
            <a:off x="539496" y="8449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空气污染、危害与防治。</a:t>
            </a:r>
            <a:endParaRPr lang="en-US" altLang="zh-CN" sz="2800" dirty="0"/>
          </a:p>
        </p:txBody>
      </p:sp>
      <p:graphicFrame>
        <p:nvGraphicFramePr>
          <p:cNvPr id="7" name="QB_5_BD.1_2#ba55b0ff7?colgroup=4,25&amp;vaa=1&amp;vcp=1&amp;vis=1&amp;pid=a6c42915b&amp;color=0,0,0&amp;vtp=1&amp;vaab=1&amp;bbb=1&amp;hb=1"/>
          <p:cNvGraphicFramePr>
            <a:graphicFrameLocks noGrp="1"/>
          </p:cNvGraphicFramePr>
          <p:nvPr/>
        </p:nvGraphicFramePr>
        <p:xfrm>
          <a:off x="539496" y="1526571"/>
          <a:ext cx="11082528" cy="4473132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污染物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严重损害人体健康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影响农作物生长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破坏生态平衡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和导致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等环境问题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防治措施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向煤中加入固硫剂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减少二氧化硫的产生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在汽车排气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管上安装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催化转化器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将尾气中的一氧化碳和氮氧化物转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化为氮气和二氧化碳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工厂废气经处理达标后再排放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改变能源结构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减少煤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石油等化石燃料的使用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植树造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增强空气的自净能力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5_AN.2_1#ba55b0ff7.blank?vaa=1&amp;vcp=1&amp;vis=1&amp;pid=a6c42915b&amp;color=0,0,0&amp;vpa=1&amp;vtp=1&amp;vaab=1&amp;bbb=1"/>
          <p:cNvSpPr/>
          <p:nvPr/>
        </p:nvSpPr>
        <p:spPr>
          <a:xfrm>
            <a:off x="5322983" y="151222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有害气体</a:t>
            </a:r>
            <a:endParaRPr lang="en-US" altLang="zh-CN" sz="2800" dirty="0"/>
          </a:p>
        </p:txBody>
      </p:sp>
      <p:sp>
        <p:nvSpPr>
          <p:cNvPr id="5" name="QB_5_AN.3_1#ba55b0ff7.blank?vaa=1&amp;vcp=1&amp;vis=1&amp;pid=a6c42915b&amp;color=0,0,0&amp;vpa=2&amp;vtp=1&amp;vaab=1&amp;bbb=1"/>
          <p:cNvSpPr/>
          <p:nvPr/>
        </p:nvSpPr>
        <p:spPr>
          <a:xfrm>
            <a:off x="7456583" y="15122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烟尘</a:t>
            </a:r>
            <a:endParaRPr lang="en-US" altLang="zh-CN" sz="2800" dirty="0"/>
          </a:p>
        </p:txBody>
      </p:sp>
      <p:sp>
        <p:nvSpPr>
          <p:cNvPr id="6" name="QB_5_AN.4_1#ba55b0ff7.blank?vaa=1&amp;vcp=1&amp;vis=1&amp;pid=a6c42915b&amp;color=0,0,0&amp;vpa=3&amp;vtp=1&amp;vaab=1&amp;bbb=1"/>
          <p:cNvSpPr/>
          <p:nvPr/>
        </p:nvSpPr>
        <p:spPr>
          <a:xfrm>
            <a:off x="2286022" y="2635472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全球气候变暖</a:t>
            </a:r>
            <a:endParaRPr lang="en-US" altLang="zh-CN" sz="2800" dirty="0"/>
          </a:p>
        </p:txBody>
      </p:sp>
      <p:sp>
        <p:nvSpPr>
          <p:cNvPr id="3" name="QB_5_AN.5_1#ba55b0ff7.blank?vaa=1&amp;vcp=1&amp;vis=1&amp;pid=a6c42915b&amp;color=0,0,0&amp;vpa=4&amp;vtp=1&amp;vaab=1&amp;bbb=1"/>
          <p:cNvSpPr/>
          <p:nvPr/>
        </p:nvSpPr>
        <p:spPr>
          <a:xfrm>
            <a:off x="5118123" y="2635472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臭氧层破坏</a:t>
            </a:r>
            <a:endParaRPr lang="en-US" altLang="zh-CN" sz="2800" dirty="0"/>
          </a:p>
        </p:txBody>
      </p:sp>
      <p:sp>
        <p:nvSpPr>
          <p:cNvPr id="8" name="QB_5_AN.6_1#ba55b0ff7.blank?vaa=1&amp;vcp=1&amp;vis=1&amp;pid=a6c42915b&amp;color=0,0,0&amp;vpa=5&amp;vtp=1&amp;vaab=1&amp;bbb=1"/>
          <p:cNvSpPr/>
          <p:nvPr/>
        </p:nvSpPr>
        <p:spPr>
          <a:xfrm>
            <a:off x="8318522" y="263547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3" grpId="0" build="p" animBg="1"/>
      <p:bldP spid="8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71_1#624709dee?vaa=1&amp;vcp=1&amp;vis=1&amp;pid=7149cada8&amp;color=0,0,0&amp;mp=1&amp;vtp=1&amp;vaab=1&amp;bt=1&amp;bbb=1&amp;hb=1"/>
              <p:cNvSpPr/>
              <p:nvPr/>
            </p:nvSpPr>
            <p:spPr>
              <a:xfrm>
                <a:off x="539496" y="122504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（3）电极材料磷酸铁锂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LiFePO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、氧两种元素的质量比是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71_1#624709dee?vaa=1&amp;vcp=1&amp;vis=1&amp;pid=7149cada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04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624709dee.blank?vaa=1&amp;vcp=1&amp;vis=1&amp;pid=7149cada8&amp;color=0,0,0&amp;mp=1&amp;vpa=82&amp;vtp=1&amp;vaab=1&amp;bbb=1"/>
              <p:cNvSpPr/>
              <p:nvPr/>
            </p:nvSpPr>
            <p:spPr>
              <a:xfrm>
                <a:off x="703008" y="1946465"/>
                <a:ext cx="92443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7∶64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624709dee.blank?vaa=1&amp;vcp=1&amp;vis=1&amp;pid=7149cada8&amp;color=0,0,0&amp;mp=1&amp;vpa=8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008" y="1946465"/>
                <a:ext cx="92443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BD.173_1#b8a9f642d?vaa=1&amp;vcp=1&amp;vis=1&amp;pid=7149cada8&amp;color=0,0,0&amp;vtp=1&amp;vaab=1&amp;bbb=1&amp;hb=1"/>
          <p:cNvSpPr/>
          <p:nvPr/>
        </p:nvSpPr>
        <p:spPr>
          <a:xfrm>
            <a:off x="539496" y="249993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（4）报废的磷酸铁锂电池经过预处理、酸浸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、除杂等环节回收得到的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，可重新作为制作该电池的原料。已知拆解电池可得到铁片、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铜箔、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铝箔等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，采用硫酸“酸浸”的目的是除去铁、铝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，反应的化学方程式为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），该反应属于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填基本反应类型）反应。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74_1#b8a9f642d.blank?vaa=1&amp;vcp=1&amp;vis=1&amp;pid=7149cada8&amp;color=0,0,0&amp;vpa=83&amp;vtp=1&amp;vaab=1&amp;bbb=1"/>
              <p:cNvSpPr/>
              <p:nvPr/>
            </p:nvSpPr>
            <p:spPr>
              <a:xfrm>
                <a:off x="626808" y="4531995"/>
                <a:ext cx="10859008" cy="41891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［或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Al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↑]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74_1#b8a9f642d.blank?vaa=1&amp;vcp=1&amp;vis=1&amp;pid=7149cada8&amp;color=0,0,0&amp;vpa=8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4531995"/>
                <a:ext cx="10859008" cy="418910"/>
              </a:xfrm>
              <a:prstGeom prst="rect">
                <a:avLst/>
              </a:prstGeom>
              <a:blipFill rotWithShape="1">
                <a:blip r:embed="rId5"/>
                <a:stretch>
                  <a:fillRect l="-1" r="5" b="-9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75_1#b8a9f642d.blank?vaa=1&amp;vcp=1&amp;vis=1&amp;pid=7149cada8&amp;color=0,0,0&amp;vpa=84&amp;vtp=1&amp;vaab=1&amp;bbb=1"/>
          <p:cNvSpPr/>
          <p:nvPr/>
        </p:nvSpPr>
        <p:spPr>
          <a:xfrm>
            <a:off x="4461415" y="50392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b250ad4?vcp=1&amp;pid=6bb35216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76_1#6535b9532?vaa=1&amp;vcp=1&amp;vis=1&amp;pid=58b250ad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（2024·天津·中考）环境保护、能源利用和新材料使用被人们广泛关注。</a:t>
            </a:r>
            <a:endParaRPr lang="en-US" altLang="zh-CN" sz="2800" spc="-100" dirty="0"/>
          </a:p>
        </p:txBody>
      </p:sp>
      <p:sp>
        <p:nvSpPr>
          <p:cNvPr id="4" name="QB_7_BD.177_1#34c1394b7?vaa=1&amp;vcp=1&amp;vis=1&amp;pid=6535b9532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（1）目前，人们使用的燃料大多来自化石燃料，如煤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、石油和天然气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等。化石燃料属于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填“可再生”或“不可再生”）能源。</a:t>
            </a:r>
            <a:endParaRPr lang="en-US" altLang="zh-CN" sz="2800" dirty="0"/>
          </a:p>
        </p:txBody>
      </p:sp>
      <p:sp>
        <p:nvSpPr>
          <p:cNvPr id="5" name="QB_7_AN.178_1#34c1394b7.blank?vaa=1&amp;vcp=1&amp;vis=1&amp;pid=6535b9532&amp;color=0,0,0&amp;vpa=85&amp;vtp=1&amp;vaab=1&amp;bbb=1"/>
          <p:cNvSpPr/>
          <p:nvPr/>
        </p:nvSpPr>
        <p:spPr>
          <a:xfrm>
            <a:off x="3394615" y="250429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不可再生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79_1#74592020b?sp=1&amp;vaa=1&amp;vcp=1&amp;vis=1&amp;pid=6535b9532&amp;color=0,0,0&amp;vtp=1&amp;vaab=1&amp;bt=1&amp;bbb=1&amp;hb=1"/>
              <p:cNvSpPr/>
              <p:nvPr/>
            </p:nvSpPr>
            <p:spPr>
              <a:xfrm>
                <a:off x="539496" y="122412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（2）国务院印发的《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2024—2025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年节能降碳行动方案》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要求各地区、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各部门要在持续推动能效提升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、排放降低的同时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，着力保障高质量发展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用能需求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，尽最大努力完成“十四五”节能降碳约束性指标。生产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、生活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中的以下做法符合节能降碳要求的是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79_1#74592020b?sp=1&amp;vaa=1&amp;vcp=1&amp;vis=1&amp;pid=6535b953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412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111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80_1#74592020b.blank?vaa=1&amp;vcp=1&amp;vis=1&amp;pid=6535b9532&amp;color=0,0,0&amp;vpa=86&amp;vtp=1&amp;vaab=1"/>
          <p:cNvSpPr/>
          <p:nvPr/>
        </p:nvSpPr>
        <p:spPr>
          <a:xfrm>
            <a:off x="6201315" y="311578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79_2#74592020b?vaa=1&amp;vcp=1&amp;vis=1&amp;pid=6535b9532&amp;color=0,0,0&amp;vtp=1&amp;vaab=1&amp;bbb=1&amp;hb=1"/>
          <p:cNvSpPr/>
          <p:nvPr/>
        </p:nvSpPr>
        <p:spPr>
          <a:xfrm>
            <a:off x="539496" y="37919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①发展绿色公共交通；②开发太阳能、风能等能源；③植树造林；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展火力发电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179_3#74592020b.choices?vaa=1&amp;vcp=1&amp;vis=1&amp;pid=6535b9532&amp;color=0,0,0&amp;vtp=1&amp;vaab=1&amp;bbb=1"/>
          <p:cNvSpPr/>
          <p:nvPr/>
        </p:nvSpPr>
        <p:spPr>
          <a:xfrm>
            <a:off x="539496" y="50611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677920" algn="l"/>
                <a:tab pos="73177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81_1#817b2d28c?vaa=1&amp;vcp=1&amp;vis=1&amp;pid=6535b9532&amp;color=0,0,0&amp;mp=1&amp;vtp=1&amp;vaab=1&amp;bt=1&amp;bbb=1&amp;hb=1"/>
              <p:cNvSpPr/>
              <p:nvPr/>
            </p:nvSpPr>
            <p:spPr>
              <a:xfrm>
                <a:off x="539496" y="121894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（3）含有氮化硅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的高温结构陶瓷被用于火箭发动机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。二氧化硅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、碳单质和氮气在高温条件下反应生成氮化硅和一氧化碳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81_1#817b2d28c?vaa=1&amp;vcp=1&amp;vis=1&amp;pid=6535b9532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894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817b2d28c.blank?vaa=1&amp;vcp=1&amp;vis=1&amp;pid=6535b9532&amp;color=0,0,0&amp;mp=1&amp;vpa=87&amp;vtp=1&amp;vaab=1&amp;bbb=1&amp;rh=43.6"/>
              <p:cNvSpPr/>
              <p:nvPr/>
            </p:nvSpPr>
            <p:spPr>
              <a:xfrm>
                <a:off x="3433509" y="2500757"/>
                <a:ext cx="5423980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817b2d28c.blank?vaa=1&amp;vcp=1&amp;vis=1&amp;pid=6535b9532&amp;color=0,0,0&amp;mp=1&amp;vpa=87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3509" y="2500757"/>
                <a:ext cx="5423980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1" t="-24564" r="9" b="-8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83_1#32193db59?vaa=1&amp;vcp=1&amp;vis=1&amp;pid=6535b9532&amp;color=0,0,0&amp;vtp=1&amp;vaab=1&amp;bbb=1&amp;hb=1"/>
              <p:cNvSpPr/>
              <p:nvPr/>
            </p:nvSpPr>
            <p:spPr>
              <a:xfrm>
                <a:off x="539496" y="315182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（4）2023年，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我国国内首次全尺寸掺氢天然气管道燃爆试验获得成功。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掺氢天然气能改善天然气的品质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。某掺氢天然气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（假设该混合气仅含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）中氢元素的质量分数为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，则混合气体充分燃烧后生成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填最简整数比）。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83_1#32193db59?vaa=1&amp;vcp=1&amp;vis=1&amp;pid=6535b953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1822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3" r="-1711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84_1#32193db59.blank?vaa=1&amp;vcp=1&amp;vis=1&amp;pid=6535b9532&amp;color=0,0,0&amp;vpa=88&amp;vtp=1&amp;vaab=1&amp;bbb=1"/>
              <p:cNvSpPr/>
              <p:nvPr/>
            </p:nvSpPr>
            <p:spPr>
              <a:xfrm>
                <a:off x="3974147" y="5172011"/>
                <a:ext cx="11212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11∶18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84_1#32193db59.blank?vaa=1&amp;vcp=1&amp;vis=1&amp;pid=6535b9532&amp;color=0,0,0&amp;vpa=8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4147" y="5172011"/>
                <a:ext cx="1121283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65f0f3da?vcp=1&amp;pid=a6c42915b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空气中二氧化碳含量的升高会加剧温室效应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，但二氧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化碳本身无毒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，而且是空气的一种重要成分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，因此二氧化碳不属于空气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污染物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_1#948c1382f?sp=1&amp;vaa=1&amp;vcp=1&amp;vis=1&amp;pid=a6c42915b&amp;color=0,0,0&amp;mp=1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水污染、危害与防治。</a:t>
            </a:r>
            <a:endParaRPr lang="en-US" altLang="zh-CN" sz="2800" dirty="0"/>
          </a:p>
        </p:txBody>
      </p:sp>
      <p:graphicFrame>
        <p:nvGraphicFramePr>
          <p:cNvPr id="9" name="QB_5_BD.7_2#948c1382f?colgroup=4,25&amp;vaa=1&amp;vcp=1&amp;vis=1&amp;pid=a6c42915b&amp;color=0,0,0&amp;mp=1&amp;vtp=1&amp;vaab=1&amp;bbb=1&amp;hb=1"/>
          <p:cNvGraphicFramePr>
            <a:graphicFrameLocks noGrp="1"/>
          </p:cNvGraphicFramePr>
          <p:nvPr/>
        </p:nvGraphicFramePr>
        <p:xfrm>
          <a:off x="539496" y="1803939"/>
          <a:ext cx="11091672" cy="3918396"/>
        </p:xfrm>
        <a:graphic>
          <a:graphicData uri="http://schemas.openxmlformats.org/drawingml/2006/table">
            <a:tbl>
              <a:tblPr/>
              <a:tblGrid>
                <a:gridCol w="174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5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污染原因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农业废水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的任意排放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破坏水生生态系统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加剧水资源危机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影响工农业和渔业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直接危害人体健康等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防治措施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工业上应用新技术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新工艺减少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的产生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对受污染水体进行处理使之符合排放标准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农业上提倡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合理施用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逐步实现生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活污水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5_AN.8_1#948c1382f.blank?vaa=1&amp;vcp=1&amp;vis=1&amp;pid=a6c42915b&amp;color=0,0,0&amp;mp=1&amp;vpa=6&amp;vtp=1&amp;vaab=1&amp;bbb=1"/>
          <p:cNvSpPr/>
          <p:nvPr/>
        </p:nvSpPr>
        <p:spPr>
          <a:xfrm>
            <a:off x="3235103" y="178958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工业废水</a:t>
            </a:r>
            <a:endParaRPr lang="en-US" altLang="zh-CN" sz="2800" dirty="0"/>
          </a:p>
        </p:txBody>
      </p:sp>
      <p:sp>
        <p:nvSpPr>
          <p:cNvPr id="5" name="QB_5_AN.9_1#948c1382f.blank?vaa=1&amp;vcp=1&amp;vis=1&amp;pid=a6c42915b&amp;color=0,0,0&amp;mp=1&amp;vpa=7&amp;vtp=1&amp;vaab=1&amp;bbb=1"/>
          <p:cNvSpPr/>
          <p:nvPr/>
        </p:nvSpPr>
        <p:spPr>
          <a:xfrm>
            <a:off x="7134002" y="178958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生活污水</a:t>
            </a:r>
            <a:endParaRPr lang="en-US" altLang="zh-CN" sz="2800" dirty="0"/>
          </a:p>
        </p:txBody>
      </p:sp>
      <p:sp>
        <p:nvSpPr>
          <p:cNvPr id="6" name="QB_5_AN.10_1#948c1382f.blank?vaa=1&amp;vcp=1&amp;vis=1&amp;pid=a6c42915b&amp;color=0,0,0&amp;mp=1&amp;vpa=8&amp;vtp=1&amp;vaab=1&amp;bbb=1"/>
          <p:cNvSpPr/>
          <p:nvPr/>
        </p:nvSpPr>
        <p:spPr>
          <a:xfrm>
            <a:off x="7689617" y="349126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①污染物</a:t>
            </a:r>
            <a:endParaRPr lang="en-US" altLang="zh-CN" sz="2800" dirty="0"/>
          </a:p>
        </p:txBody>
      </p:sp>
      <p:sp>
        <p:nvSpPr>
          <p:cNvPr id="7" name="QB_5_AN.11_1#948c1382f.blank?vaa=1&amp;vcp=1&amp;vis=1&amp;pid=a6c42915b&amp;color=0,0,0&amp;mp=1&amp;vpa=9&amp;vtp=1&amp;vaab=1&amp;bbb=1"/>
          <p:cNvSpPr/>
          <p:nvPr/>
        </p:nvSpPr>
        <p:spPr>
          <a:xfrm>
            <a:off x="3079519" y="460886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②农家肥</a:t>
            </a:r>
            <a:endParaRPr lang="en-US" altLang="zh-CN" sz="2800" dirty="0"/>
          </a:p>
        </p:txBody>
      </p:sp>
      <p:sp>
        <p:nvSpPr>
          <p:cNvPr id="8" name="QB_5_AN.12_1#948c1382f.blank?vaa=1&amp;vcp=1&amp;vis=1&amp;pid=a6c42915b&amp;color=0,0,0&amp;mp=1&amp;vpa=10&amp;vtp=1&amp;vaab=1&amp;bbb=1"/>
          <p:cNvSpPr/>
          <p:nvPr/>
        </p:nvSpPr>
        <p:spPr>
          <a:xfrm>
            <a:off x="6622819" y="4608862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化肥和农药</a:t>
            </a:r>
            <a:endParaRPr lang="en-US" altLang="zh-CN" sz="2800" dirty="0"/>
          </a:p>
        </p:txBody>
      </p:sp>
      <p:sp>
        <p:nvSpPr>
          <p:cNvPr id="3" name="QB_5_AN.13_1#948c1382f.blank?vaa=1&amp;vcp=1&amp;vis=1&amp;pid=a6c42915b&amp;color=0,0,0&amp;mp=1&amp;vpa=11&amp;vtp=1&amp;vaab=1&amp;bbb=1"/>
          <p:cNvSpPr/>
          <p:nvPr/>
        </p:nvSpPr>
        <p:spPr>
          <a:xfrm>
            <a:off x="3435118" y="5147596"/>
            <a:ext cx="3103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③集中处理和排放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04618f0?vcp=1&amp;pid=a6c42915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重要考点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sp>
        <p:nvSpPr>
          <p:cNvPr id="3" name="QB_6_BD.14_1#3e0dc669a?sp=1&amp;vaa=1&amp;vcp=1&amp;vis=1&amp;pid=f604618f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酸雨的形成、类型、危害及治理。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B_6_BD.14_2#3e0dc669a?colgroup=2,27&amp;vaa=1&amp;vcp=1&amp;vis=1&amp;pid=f604618f0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29556"/>
              <a:ext cx="11091672" cy="3334449"/>
            </p:xfrm>
            <a:graphic>
              <a:graphicData uri="http://schemas.openxmlformats.org/drawingml/2006/table">
                <a:tbl>
                  <a:tblPr/>
                  <a:tblGrid>
                    <a:gridCol w="1060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309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形成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化石燃料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尤其是煤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燃烧产生的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污染物及其与空气中的物质发生化学反应的生成物溶于雨水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会形成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的降水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即酸雨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5849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主要为硫酸型酸雨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形成途径有两条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①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②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=2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B_6_BD.14_2#3e0dc669a?colgroup=2,27&amp;vaa=1&amp;vcp=1&amp;vis=1&amp;pid=f604618f0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29556"/>
              <a:ext cx="11091672" cy="3334449"/>
            </p:xfrm>
            <a:graphic>
              <a:graphicData uri="http://schemas.openxmlformats.org/drawingml/2006/table">
                <a:tbl>
                  <a:tblPr/>
                  <a:tblGrid>
                    <a:gridCol w="1060704"/>
                    <a:gridCol w="10030968"/>
                  </a:tblGrid>
                  <a:tr h="16757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形成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6586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6_AN.15_1#3e0dc669a.blank?vaa=1&amp;vcp=1&amp;vis=1&amp;pid=f604618f0&amp;color=0,0,0&amp;vpa=12&amp;vtp=1&amp;vaab=1&amp;bbb=1"/>
          <p:cNvSpPr/>
          <p:nvPr/>
        </p:nvSpPr>
        <p:spPr>
          <a:xfrm>
            <a:off x="7016519" y="193120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二氧化硫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16_1#3e0dc669a.blank?vaa=1&amp;vcp=1&amp;vis=1&amp;pid=f604618f0&amp;color=0,0,0&amp;vpa=13&amp;vtp=1&amp;vaab=1&amp;bbb=1"/>
          <p:cNvSpPr/>
          <p:nvPr/>
        </p:nvSpPr>
        <p:spPr>
          <a:xfrm>
            <a:off x="9137417" y="193120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氮氧化物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17_1#3e0dc669a.blank?vaa=1&amp;vcp=1&amp;vis=1&amp;pid=f604618f0&amp;color=0,0,0&amp;vpa=14&amp;vtp=1&amp;vaab=1&amp;bbb=1"/>
          <p:cNvSpPr/>
          <p:nvPr/>
        </p:nvSpPr>
        <p:spPr>
          <a:xfrm>
            <a:off x="3659338" y="3028741"/>
            <a:ext cx="7032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5.6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18_1#3e0dc669a.blank?vaa=1&amp;vcp=1&amp;vis=1&amp;pid=f604618f0&amp;color=0,0,0&amp;vpa=15&amp;vtp=1&amp;vaab=1&amp;bbb=1"/>
              <p:cNvSpPr/>
              <p:nvPr/>
            </p:nvSpPr>
            <p:spPr>
              <a:xfrm>
                <a:off x="3189278" y="4214920"/>
                <a:ext cx="57829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18_1#3e0dc669a.blank?vaa=1&amp;vcp=1&amp;vis=1&amp;pid=f604618f0&amp;color=0,0,0&amp;vpa=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9278" y="4214920"/>
                <a:ext cx="57829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53" t="-105" r="20" b="-7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2521</Words>
  <Application>Microsoft Office PowerPoint</Application>
  <PresentationFormat>宽屏</PresentationFormat>
  <Paragraphs>519</Paragraphs>
  <Slides>63</Slides>
  <Notes>63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3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2024-11-25T05:35:00Z</dcterms:created>
  <dcterms:modified xsi:type="dcterms:W3CDTF">2025-07-23T07:25:25Z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AC59849A31484A02A1B9D425E77EF5CC_12</vt:lpwstr>
  </property>
  <property fmtid="{D5CDD505-2E9C-101B-9397-08002B2CF9AE}" pid="3" name="KSOProductBuildVer">
    <vt:lpwstr>2052-12.1.0.18912</vt:lpwstr>
  </property>
</Properties>
</file>