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2" r:id="rId2"/>
  </p:sldMasterIdLst>
  <p:notesMasterIdLst>
    <p:notesMasterId r:id="rId5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315" r:id="rId43"/>
    <p:sldId id="304" r:id="rId44"/>
    <p:sldId id="316" r:id="rId45"/>
    <p:sldId id="317" r:id="rId46"/>
    <p:sldId id="318" r:id="rId47"/>
    <p:sldId id="319" r:id="rId48"/>
    <p:sldId id="320" r:id="rId49"/>
    <p:sldId id="321" r:id="rId50"/>
    <p:sldId id="308" r:id="rId51"/>
    <p:sldId id="309" r:id="rId52"/>
    <p:sldId id="322" r:id="rId53"/>
    <p:sldId id="323" r:id="rId5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86" d="100"/>
          <a:sy n="86" d="100"/>
        </p:scale>
        <p:origin x="180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theme" Target="theme/theme1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viewProps" Target="view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0262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7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7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6" Type="http://schemas.openxmlformats.org/officeDocument/2006/relationships/slide" Target="../slides/slide37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6" Type="http://schemas.openxmlformats.org/officeDocument/2006/relationships/slide" Target="../slides/slide37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6" Type="http://schemas.openxmlformats.org/officeDocument/2006/relationships/slide" Target="../slides/slide37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6" Type="http://schemas.openxmlformats.org/officeDocument/2006/relationships/slide" Target="../slides/slide37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7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7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2b73752b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9762AA2-A2F3-417D-98D2-BE7BD7D5085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第32讲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经济大危机和第二次世界大战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b73752b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3C15070-57FA-4B46-9F6F-B1B1D06E166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cfd601c1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b0514e3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1779920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9cd0480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cfd601c1a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b0514e3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71779920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9cd0480f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第32讲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经济大危机和第二次世界大战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2b73752b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DF37658-0C77-4E73-A7C6-681EC888CBA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cfd601c1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b0514e3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1779920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9cd0480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cfd601c1a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b0514e3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71779920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9cd0480f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第32讲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经济大危机和第二次世界大战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79398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9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33026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5D7DFF8-BDE9-FECB-2C89-F74370297E5E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964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4921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3662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98035B3-19D7-4DDF-BE4B-5AA374F7E7B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591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history#pid=6731c7ec1f6855087e737621#tid=6747e4ee2bdb6800099b629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F8FC9AC-8FBE-4084-9265-F9B32AE717C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e98fbffa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39126ce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7048b2a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44f28fb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98fbffa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39126ce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f7048b2a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44f28fb1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7478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425FDCE-7B3E-4952-8951-3CAABBA91AF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e98fbffa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39126ce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7048b2a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44f28fb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98fbffa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39126ce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f7048b2a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44f28fb1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8833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953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08429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33dbd014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BDC8D4A-B730-41CB-97BA-4B99D3F8664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第33讲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二战后的世界变化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638835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3dbd014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94D3D6D-2E8F-450D-A04D-E214BE4694F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e98fbffa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39126ce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7048b2a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44f28fb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98fbffa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39126ce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f7048b2a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44f28fb1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第33讲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二战后的世界变化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783133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33dbd014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918A644-46D8-483D-8684-F6DB0D9303D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e98fbffa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539126ce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7048b2a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44f28fb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98fbffa2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539126ce2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f7048b2a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344f28fb1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第33讲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二战后的世界变化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21784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85BBD6C-7569-F2C0-8ECE-9D28E79D12BC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F012ADE-1962-44AE-B6C4-0E64C118D40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0DF092C-F665-47C7-A0E8-76C02EA7A09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cfd601c1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b0514e3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1779920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9cd0480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cfd601c1a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b0514e3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71779920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9cd0480f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 习 讲 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63DA9E5-2D01-4765-8C99-54F31C41304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pPr algn="ctr"/>
              <a:t>‹#›</a:t>
            </a:fld>
            <a:endParaRPr lang="en-US" sz="1000" dirty="0"/>
          </a:p>
        </p:txBody>
      </p:sp>
      <p:pic>
        <p:nvPicPr>
          <p:cNvPr id="4" name="MasterShapeName?linknodeid=cfd601c1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104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b0514e3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1779920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9cd0480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6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cfd601c1a&amp;color=RGB(64,64,64)">
            <a:hlinkClick r:id="rId3" action="ppaction://hlinksldjump"/>
          </p:cNvPr>
          <p:cNvSpPr/>
          <p:nvPr/>
        </p:nvSpPr>
        <p:spPr>
          <a:xfrm>
            <a:off x="3300984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知识建构</a:t>
            </a:r>
            <a:endParaRPr lang="en-US" sz="1800" dirty="0"/>
          </a:p>
        </p:txBody>
      </p:sp>
      <p:sp>
        <p:nvSpPr>
          <p:cNvPr id="9" name="MasterShapeName?linknodeid=eb0514e3d&amp;color=RGB(64,64,64)">
            <a:hlinkClick r:id="rId5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10" name="MasterShapeName?linknodeid=71779920f&amp;color=RGB(64,64,64)">
            <a:hlinkClick r:id="rId6" action="ppaction://hlinksldjump"/>
          </p:cNvPr>
          <p:cNvSpPr/>
          <p:nvPr/>
        </p:nvSpPr>
        <p:spPr>
          <a:xfrm>
            <a:off x="619963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1" name="MasterShapeName?linknodeid=b9cd0480f&amp;color=RGB(64,64,64)">
            <a:hlinkClick r:id="rId7" action="ppaction://hlinksldjump"/>
          </p:cNvPr>
          <p:cNvSpPr/>
          <p:nvPr/>
        </p:nvSpPr>
        <p:spPr>
          <a:xfrm>
            <a:off x="762609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0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 考 练 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64592" y="0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536192" y="0"/>
            <a:ext cx="828446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A97A72D2-85B1-333A-196A-D5779AF3BC95}"/>
              </a:ext>
            </a:extLst>
          </p:cNvPr>
          <p:cNvGrpSpPr/>
          <p:nvPr userDrawn="1"/>
        </p:nvGrpSpPr>
        <p:grpSpPr>
          <a:xfrm>
            <a:off x="1386" y="0"/>
            <a:ext cx="12189228" cy="6858000"/>
            <a:chOff x="1386" y="0"/>
            <a:chExt cx="12189228" cy="6858000"/>
          </a:xfrm>
        </p:grpSpPr>
        <p:pic>
          <p:nvPicPr>
            <p:cNvPr id="4" name="图片 3" descr="形状, 矩形&#10;&#10;AI 生成的内容可能不正确。">
              <a:extLst>
                <a:ext uri="{FF2B5EF4-FFF2-40B4-BE49-F238E27FC236}">
                  <a16:creationId xmlns:a16="http://schemas.microsoft.com/office/drawing/2014/main" id="{CD71BE7A-486E-1C8E-C3E5-7CC598837A1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386" y="0"/>
              <a:ext cx="12189228" cy="685800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725CA1A6-C0B3-4D60-04DE-925CCF9F9718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4926" y="1127864"/>
              <a:ext cx="3730625" cy="3730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文本框 15">
              <a:extLst>
                <a:ext uri="{FF2B5EF4-FFF2-40B4-BE49-F238E27FC236}">
                  <a16:creationId xmlns:a16="http://schemas.microsoft.com/office/drawing/2014/main" id="{859DC385-F90F-062F-5D68-4F2E7809E8C9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109786" y="4821977"/>
              <a:ext cx="330090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关注“独秀乐学” 微信公众号</a:t>
              </a:r>
              <a:endPara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algn="ctr"/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了解课件最新动态</a:t>
              </a:r>
            </a:p>
          </p:txBody>
        </p:sp>
        <p:pic>
          <p:nvPicPr>
            <p:cNvPr id="7" name="图片 6" descr="QR 代码&#10;&#10;AI 生成的内容可能不正确。">
              <a:extLst>
                <a:ext uri="{FF2B5EF4-FFF2-40B4-BE49-F238E27FC236}">
                  <a16:creationId xmlns:a16="http://schemas.microsoft.com/office/drawing/2014/main" id="{1BABBC27-B841-A702-9D94-BEAD316440C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rcRect l="28041" t="52391" r="25285" b="25978"/>
            <a:stretch>
              <a:fillRect/>
            </a:stretch>
          </p:blipFill>
          <p:spPr>
            <a:xfrm>
              <a:off x="6411061" y="909956"/>
              <a:ext cx="4091287" cy="4166440"/>
            </a:xfrm>
            <a:prstGeom prst="rect">
              <a:avLst/>
            </a:prstGeom>
          </p:spPr>
        </p:pic>
        <p:sp>
          <p:nvSpPr>
            <p:cNvPr id="8" name="文本框 15">
              <a:extLst>
                <a:ext uri="{FF2B5EF4-FFF2-40B4-BE49-F238E27FC236}">
                  <a16:creationId xmlns:a16="http://schemas.microsoft.com/office/drawing/2014/main" id="{EDC67902-0E01-7E47-BEEC-5F4AA1252F02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6391883" y="4821977"/>
              <a:ext cx="376898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添加“桂师云</a:t>
              </a:r>
              <a:r>
                <a:rPr lang="en-US" altLang="zh-CN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/</a:t>
              </a:r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独秀学堂” 企业微信</a:t>
              </a:r>
              <a:endPara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algn="ctr"/>
              <a:r>
                <a:rPr lang="zh-CN" altLang="en-US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让沟通更高效便捷</a:t>
              </a: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4722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7_BD#f7f543079?colgroup=3,4,13,8&amp;vcp=1&amp;pid=1586343a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0852110"/>
              </p:ext>
            </p:extLst>
          </p:nvPr>
        </p:nvGraphicFramePr>
        <p:xfrm>
          <a:off x="539496" y="1518856"/>
          <a:ext cx="11114866" cy="4524884"/>
        </p:xfrm>
        <a:graphic>
          <a:graphicData uri="http://schemas.openxmlformats.org/drawingml/2006/table">
            <a:tbl>
              <a:tblPr/>
              <a:tblGrid>
                <a:gridCol w="13785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67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833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0814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727708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罗斯福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经济大危机沉重打击了美国经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并引发了社会危机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危机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2500"/>
                        </a:lnSpc>
                      </a:pPr>
                      <a:r>
                        <a:rPr lang="en-US" altLang="zh-CN" sz="126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kern="12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目的</a:t>
                      </a:r>
                      <a:endParaRPr lang="en-US" altLang="zh-CN" sz="2800" b="1" i="0" kern="12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应付日益严峻的经济大危机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维护资本主义制度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巩固资产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阶级的统治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手段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新政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采用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国家干预手段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来扭转经济形势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P_7_BD#f7f543079.table_image?iti=2&amp;tii=4&amp;vcp=1&amp;pid=1586343a5&amp;color=0,0,0&amp;vtp=1&amp;vaab=1&amp;bbb=1"/>
          <p:cNvSpPr/>
          <p:nvPr/>
        </p:nvSpPr>
        <p:spPr>
          <a:xfrm>
            <a:off x="8779880" y="4544282"/>
            <a:ext cx="2570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罗斯福发表演说</a:t>
            </a:r>
            <a:endParaRPr lang="en-US" altLang="zh-CN" sz="2800" dirty="0"/>
          </a:p>
        </p:txBody>
      </p:sp>
      <p:sp>
        <p:nvSpPr>
          <p:cNvPr id="2" name="P_7_BD#f7f543079?colgroup=3,4,13,8&amp;vcp=1&amp;pid=1586343a5&amp;color=0,0,0&amp;vtp=1&amp;vaab=1&amp;bt=1&amp;bbb=1">
            <a:extLst>
              <a:ext uri="{FF2B5EF4-FFF2-40B4-BE49-F238E27FC236}">
                <a16:creationId xmlns:a16="http://schemas.microsoft.com/office/drawing/2014/main" id="{4EB8FD34-DBF6-0C77-0EEB-3B3F85CD1CE1}"/>
              </a:ext>
            </a:extLst>
          </p:cNvPr>
          <p:cNvSpPr txBox="1"/>
          <p:nvPr/>
        </p:nvSpPr>
        <p:spPr>
          <a:xfrm>
            <a:off x="10936216" y="81045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C:\Users\Administrator.USER-20211017CW\Desktop\口袋书图片\122.jpg"/>
          <p:cNvPicPr/>
          <p:nvPr/>
        </p:nvPicPr>
        <p:blipFill>
          <a:blip r:embed="rId3" cstate="print"/>
          <a:srcRect l="13125"/>
          <a:stretch>
            <a:fillRect/>
          </a:stretch>
        </p:blipFill>
        <p:spPr bwMode="auto">
          <a:xfrm>
            <a:off x="8779880" y="2515330"/>
            <a:ext cx="2624678" cy="1901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7_BD#f7f543079?colgroup=2,2,3,21&amp;vcp=1&amp;pid=1586343a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4975659"/>
              </p:ext>
            </p:extLst>
          </p:nvPr>
        </p:nvGraphicFramePr>
        <p:xfrm>
          <a:off x="539496" y="1582356"/>
          <a:ext cx="11112934" cy="3906648"/>
        </p:xfrm>
        <a:graphic>
          <a:graphicData uri="http://schemas.openxmlformats.org/drawingml/2006/table">
            <a:tbl>
              <a:tblPr/>
              <a:tblGrid>
                <a:gridCol w="9075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8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96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045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罗斯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福新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整顿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紧急银行法案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对银行业进行整顿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恢复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银行信用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加强对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计划指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导（中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心）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（1）通过《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全国工业复兴法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制定公平竞争法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协调各个工业部门的企业活动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（2）规定雇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员有组织起来进行谈判的权利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确定最低工资标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限制工时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（3）通过《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全国劳工关系法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在一定范围内维护工人合法权益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f7f543079?colgroup=2,2,3,21&amp;vcp=1&amp;pid=1586343a5&amp;color=0,0,0&amp;vtp=1&amp;vaab=1&amp;bt=1&amp;bbb=1">
            <a:extLst>
              <a:ext uri="{FF2B5EF4-FFF2-40B4-BE49-F238E27FC236}">
                <a16:creationId xmlns:a16="http://schemas.microsoft.com/office/drawing/2014/main" id="{DF58C003-ECFC-EAEB-3ABC-49CFCCC3BD0E}"/>
              </a:ext>
            </a:extLst>
          </p:cNvPr>
          <p:cNvSpPr txBox="1"/>
          <p:nvPr/>
        </p:nvSpPr>
        <p:spPr>
          <a:xfrm>
            <a:off x="10934285" y="87395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7_BD#f7f543079?colgroup=2,2,3,12,8&amp;vcp=1&amp;pid=1586343a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3722643"/>
              </p:ext>
            </p:extLst>
          </p:nvPr>
        </p:nvGraphicFramePr>
        <p:xfrm>
          <a:off x="539496" y="1800574"/>
          <a:ext cx="11112444" cy="3961448"/>
        </p:xfrm>
        <a:graphic>
          <a:graphicData uri="http://schemas.openxmlformats.org/drawingml/2006/table">
            <a:tbl>
              <a:tblPr/>
              <a:tblGrid>
                <a:gridCol w="9103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12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35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791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407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85492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罗斯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福新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调整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农业调整法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对全国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农业生产和销售进行调节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制产量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稳定农产品价格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5400"/>
                        </a:lnSpc>
                      </a:pPr>
                      <a:r>
                        <a:rPr lang="en-US" altLang="zh-CN" sz="142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推行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代赈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通过投资兴建大量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公共设施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为失业者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提供就业机会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f7f543079.table_image?iti=3&amp;tii=6&amp;vcp=1&amp;pid=1586343a5&amp;color=0,0,0&amp;mp=1&amp;vtp=1&amp;vaab=1&amp;bbb=1"/>
          <p:cNvSpPr/>
          <p:nvPr/>
        </p:nvSpPr>
        <p:spPr>
          <a:xfrm>
            <a:off x="8746464" y="4708874"/>
            <a:ext cx="2570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田纳西水利工程</a:t>
            </a:r>
            <a:endParaRPr lang="en-US" altLang="zh-CN" sz="2800" dirty="0"/>
          </a:p>
        </p:txBody>
      </p:sp>
      <p:sp>
        <p:nvSpPr>
          <p:cNvPr id="2" name="P_7_BD#f7f543079?colgroup=2,2,3,12,8&amp;vcp=1&amp;pid=1586343a5&amp;color=0,0,0&amp;mp=1&amp;vtp=1&amp;vaab=1&amp;bt=1&amp;bbb=1">
            <a:extLst>
              <a:ext uri="{FF2B5EF4-FFF2-40B4-BE49-F238E27FC236}">
                <a16:creationId xmlns:a16="http://schemas.microsoft.com/office/drawing/2014/main" id="{9BEFE6B0-39D6-3FC4-B96F-17C470521286}"/>
              </a:ext>
            </a:extLst>
          </p:cNvPr>
          <p:cNvSpPr txBox="1"/>
          <p:nvPr/>
        </p:nvSpPr>
        <p:spPr>
          <a:xfrm>
            <a:off x="10933795" y="10921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田纳西水坝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150715" y="2350738"/>
            <a:ext cx="1783080" cy="223113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7_BD#f7f543079?colgroup=2,2,3,21&amp;vcp=1&amp;pid=1586343a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9888207"/>
              </p:ext>
            </p:extLst>
          </p:nvPr>
        </p:nvGraphicFramePr>
        <p:xfrm>
          <a:off x="539496" y="2660078"/>
          <a:ext cx="11112934" cy="2242440"/>
        </p:xfrm>
        <a:graphic>
          <a:graphicData uri="http://schemas.openxmlformats.org/drawingml/2006/table">
            <a:tbl>
              <a:tblPr/>
              <a:tblGrid>
                <a:gridCol w="9075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8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96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045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罗斯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福新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会保障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社会保障法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建立社会保障制度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建立应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急的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救济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利用过剩物资救济失业家庭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在维护资本主义制度的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前提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下作出的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政策调整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f7f543079?colgroup=2,2,3,21&amp;vcp=1&amp;pid=1586343a5&amp;color=0,0,0&amp;mp=1&amp;vtp=1&amp;vaab=1&amp;bt=1&amp;bbb=1">
            <a:extLst>
              <a:ext uri="{FF2B5EF4-FFF2-40B4-BE49-F238E27FC236}">
                <a16:creationId xmlns:a16="http://schemas.microsoft.com/office/drawing/2014/main" id="{79773837-DB98-EF83-0B6C-E7C2966B3755}"/>
              </a:ext>
            </a:extLst>
          </p:cNvPr>
          <p:cNvSpPr txBox="1"/>
          <p:nvPr/>
        </p:nvSpPr>
        <p:spPr>
          <a:xfrm>
            <a:off x="10934285" y="19516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7_BD#f7f543079?colgroup=2,2,25&amp;vcp=1&amp;pid=1586343a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6037176"/>
              </p:ext>
            </p:extLst>
          </p:nvPr>
        </p:nvGraphicFramePr>
        <p:xfrm>
          <a:off x="539496" y="1841436"/>
          <a:ext cx="11113578" cy="3879724"/>
        </p:xfrm>
        <a:graphic>
          <a:graphicData uri="http://schemas.openxmlformats.org/drawingml/2006/table">
            <a:tbl>
              <a:tblPr/>
              <a:tblGrid>
                <a:gridCol w="9047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56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649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8542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罗斯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福新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（1）对美国：美国经济缓慢复苏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工业生产有所恢复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业人数逐步增加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人民生活得到改善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增强了美国政府的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宏观调控能力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恢复了美国人民的信心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）对资本主义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：产生了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深远影响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（资本主义制度得到调整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巩固与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发展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开启了资本主义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国家干预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经济的先河）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局限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没有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改变资本主义的本质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无法解决美国社会的根本矛盾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f7f543079?colgroup=2,2,25&amp;vcp=1&amp;pid=1586343a5&amp;color=0,0,0&amp;vtp=1&amp;vaab=1&amp;bt=1&amp;bbb=1">
            <a:extLst>
              <a:ext uri="{FF2B5EF4-FFF2-40B4-BE49-F238E27FC236}">
                <a16:creationId xmlns:a16="http://schemas.microsoft.com/office/drawing/2014/main" id="{A94BF625-94EF-6B39-5988-E11BCE118435}"/>
              </a:ext>
            </a:extLst>
          </p:cNvPr>
          <p:cNvSpPr txBox="1"/>
          <p:nvPr/>
        </p:nvSpPr>
        <p:spPr>
          <a:xfrm>
            <a:off x="10934929" y="1133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d5a85994?vcp=1&amp;pid=9fd8eb090&amp;color=0,0,0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43b850a7b?sp=1&amp;vcp=1&amp;pid=6d5a85994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美国历史上的重要总统</a:t>
            </a:r>
            <a:endParaRPr lang="en-US" altLang="zh-CN" sz="2800" dirty="0"/>
          </a:p>
        </p:txBody>
      </p:sp>
      <p:graphicFrame>
        <p:nvGraphicFramePr>
          <p:cNvPr id="16" name="P_7_BD#43b850a7b?colgroup=2,18,3,3&amp;vcp=1&amp;pid=6d5a8599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2106486"/>
              </p:ext>
            </p:extLst>
          </p:nvPr>
        </p:nvGraphicFramePr>
        <p:xfrm>
          <a:off x="539496" y="1929556"/>
          <a:ext cx="11073384" cy="4336289"/>
        </p:xfrm>
        <a:graphic>
          <a:graphicData uri="http://schemas.openxmlformats.org/drawingml/2006/table">
            <a:tbl>
              <a:tblPr/>
              <a:tblGrid>
                <a:gridCol w="12070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757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5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53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2507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主要贡献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美国发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44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华盛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领导美国独立战争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推翻英国的殖民统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确立美国资产阶级民主政治制度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都推动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了美国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使美国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崛起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39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林肯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领导北方赢得内战的胜利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维护了国家统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废除了黑人奴隶制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清除了美国资本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主义发展的最大障碍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巩固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统一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7_BD#43b850a7b?colgroup=2,18,3,3&amp;vcp=1&amp;pid=6d5a8599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149866"/>
              </p:ext>
            </p:extLst>
          </p:nvPr>
        </p:nvGraphicFramePr>
        <p:xfrm>
          <a:off x="539496" y="1564068"/>
          <a:ext cx="11073384" cy="4434460"/>
        </p:xfrm>
        <a:graphic>
          <a:graphicData uri="http://schemas.openxmlformats.org/drawingml/2006/table">
            <a:tbl>
              <a:tblPr/>
              <a:tblGrid>
                <a:gridCol w="12070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757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5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53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总统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主要贡献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美国发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展阶段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共同点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1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罗斯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实施新政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加强了政府对经济的干预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美国经济得到恢复和发展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维护了美国资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本主义制度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危机与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调整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都推动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了美国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的发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使美国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崛起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43b850a7b?colgroup=2,18,3,3&amp;vcp=1&amp;pid=6d5a85994&amp;color=0,0,0&amp;mp=1&amp;vtp=1&amp;vaab=1&amp;bt=1&amp;bbb=1">
            <a:extLst>
              <a:ext uri="{FF2B5EF4-FFF2-40B4-BE49-F238E27FC236}">
                <a16:creationId xmlns:a16="http://schemas.microsoft.com/office/drawing/2014/main" id="{F5C873F1-FB0E-951E-9FC2-B4E3D323E09C}"/>
              </a:ext>
            </a:extLst>
          </p:cNvPr>
          <p:cNvSpPr txBox="1"/>
          <p:nvPr/>
        </p:nvSpPr>
        <p:spPr>
          <a:xfrm>
            <a:off x="10894735" y="8556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0453dcbc?vcp=1&amp;pid=eb0514e3d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法西斯国家的侵略扩张</a:t>
            </a:r>
            <a:endParaRPr lang="en-US" altLang="zh-CN" sz="3200" dirty="0"/>
          </a:p>
        </p:txBody>
      </p:sp>
      <p:sp>
        <p:nvSpPr>
          <p:cNvPr id="3" name="C_6_BD#e5db7f3f7?vcp=1&amp;pid=40453dcbc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8e3a66048?vcp=1&amp;pid=e5db7f3f7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通过了解日本对中国的侵略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意大利法西斯和纳粹德国的对外扩张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知道德国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意大利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日本侵略集团是发动第二次世界大战的罪魁祸首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847e8d5c?vcp=1&amp;pid=40453dcb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19" name="P_7_BD#3c446a7b8?colgroup=2,1,25&amp;vcp=1&amp;pid=0847e8d5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496261"/>
              </p:ext>
            </p:extLst>
          </p:nvPr>
        </p:nvGraphicFramePr>
        <p:xfrm>
          <a:off x="539496" y="1295191"/>
          <a:ext cx="11073384" cy="3347340"/>
        </p:xfrm>
        <a:graphic>
          <a:graphicData uri="http://schemas.openxmlformats.org/drawingml/2006/table">
            <a:tbl>
              <a:tblPr/>
              <a:tblGrid>
                <a:gridCol w="1106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9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意大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利法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西斯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第一次世界大战后初期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意大利经济衰退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政治混乱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索里尼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乘机组织法西斯党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1922年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法西斯党徒向罗马进军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对内实行独裁统治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对外醉心于领土扩张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1935年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侵略埃塞俄比亚的战争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7_BD#3c446a7b8?colgroup=2,1,25&amp;vcp=1&amp;pid=0847e8d5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1388673"/>
              </p:ext>
            </p:extLst>
          </p:nvPr>
        </p:nvGraphicFramePr>
        <p:xfrm>
          <a:off x="539496" y="1125260"/>
          <a:ext cx="11073384" cy="5257800"/>
        </p:xfrm>
        <a:graphic>
          <a:graphicData uri="http://schemas.openxmlformats.org/drawingml/2006/table">
            <a:tbl>
              <a:tblPr/>
              <a:tblGrid>
                <a:gridCol w="1106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9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8247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法西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斯政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经济大危机沉重打击了德国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希特勒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为首的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纳粹党徒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乘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机大肆活动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赢得了广泛的支持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824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1933年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希特勒出任德国总理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建立法西斯专政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——第二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次世界大战的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欧洲战争策源地形成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120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（1）对内独裁：纳粹党利用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国会纵火案</a:t>
                      </a:r>
                      <a:r>
                        <a:rPr lang="zh-CN" altLang="en-US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打击德国共产党和进步人士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焚烧大量的进步书籍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残酷迫害犹太人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（2）对外扩张：大力发展军事工业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积极扩军备战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1935年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公开撕毁《凡尔赛条约》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实行义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务兵役制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立起庞大的军队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1936年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派兵进驻莱茵非军事区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1938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吞并奥地利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1939年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吞并捷克斯洛伐克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3c446a7b8?colgroup=2,1,25&amp;vcp=1&amp;pid=0847e8d5c&amp;color=0,0,0&amp;mp=1&amp;vtp=1&amp;vaab=1&amp;bt=1&amp;bbb=1">
            <a:extLst>
              <a:ext uri="{FF2B5EF4-FFF2-40B4-BE49-F238E27FC236}">
                <a16:creationId xmlns:a16="http://schemas.microsoft.com/office/drawing/2014/main" id="{C51A505C-8717-653B-0BFE-B7912DCAD48F}"/>
              </a:ext>
            </a:extLst>
          </p:cNvPr>
          <p:cNvSpPr txBox="1"/>
          <p:nvPr/>
        </p:nvSpPr>
        <p:spPr>
          <a:xfrm>
            <a:off x="10894735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453958a7.fixed?vcp=1&amp;pid=baad7d692&amp;color=199,134,85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300"/>
              </a:lnSpc>
            </a:pP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习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5000" b="1" i="0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</a:t>
            </a:r>
            <a:r>
              <a:rPr lang="en-US" altLang="zh-CN" sz="50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5000" b="1" dirty="0">
                <a:solidFill>
                  <a:srgbClr val="C78655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义</a:t>
            </a:r>
            <a:endParaRPr lang="en-US" altLang="zh-CN" sz="5000" b="1" dirty="0">
              <a:solidFill>
                <a:srgbClr val="C78655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3" name="C_2#8453958a7.fixed?vcp=1&amp;pid=baad7d692&amp;color=86,186,157&amp;vtp=1&amp;vaab=1&amp;bbb=1"/>
          <p:cNvSpPr/>
          <p:nvPr/>
        </p:nvSpPr>
        <p:spPr>
          <a:xfrm>
            <a:off x="265176" y="2423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2_BD#8453958a7.fixed?vcp=1&amp;pid=baad7d692&amp;color=0,0,0&amp;vtp=1&amp;vaab=1&amp;bbb=1&amp;hb=1"/>
          <p:cNvSpPr/>
          <p:nvPr/>
        </p:nvSpPr>
        <p:spPr>
          <a:xfrm>
            <a:off x="265176" y="3482340"/>
            <a:ext cx="11585448" cy="12192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8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世界近现代史（</a:t>
            </a:r>
            <a:r>
              <a:rPr lang="en-US" altLang="zh-CN" sz="4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九年级上册五至七单元，</a:t>
            </a:r>
          </a:p>
          <a:p>
            <a:pPr algn="ctr" latinLnBrk="1">
              <a:lnSpc>
                <a:spcPts val="5000"/>
              </a:lnSpc>
            </a:pPr>
            <a:r>
              <a:rPr lang="en-US" altLang="zh-CN" sz="4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九年级下册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7_BD#3c446a7b8?colgroup=2,1,25&amp;vcp=1&amp;pid=0847e8d5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2974968"/>
              </p:ext>
            </p:extLst>
          </p:nvPr>
        </p:nvGraphicFramePr>
        <p:xfrm>
          <a:off x="539496" y="1122083"/>
          <a:ext cx="11073384" cy="5270500"/>
        </p:xfrm>
        <a:graphic>
          <a:graphicData uri="http://schemas.openxmlformats.org/drawingml/2006/table">
            <a:tbl>
              <a:tblPr/>
              <a:tblGrid>
                <a:gridCol w="1106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9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17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1846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法西</a:t>
                      </a: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斯政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日本觊觎中国之心由来已久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在经济大危机中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日本经济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受到重创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国内外矛盾激化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854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是日本法西斯势力的核心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184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1936年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受军部控制的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广田弘毅上台组阁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建立法西斯专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——第二次世界大战的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亚洲战争策源地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146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（1）对外扩张：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日本关东军策划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九一八事变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发动侵华战争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1937年7月7日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日本制造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七七事变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发动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全面侵华战争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（2）扩军备战：加紧扩充军备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制定《国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策基准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P_7_BD#3c446a7b8?colgroup=2,1,25&amp;vcp=1&amp;pid=0847e8d5c&amp;color=0,0,0&amp;mp=1&amp;vtp=1&amp;vaab=1&amp;bt=1&amp;bbb=1">
            <a:extLst>
              <a:ext uri="{FF2B5EF4-FFF2-40B4-BE49-F238E27FC236}">
                <a16:creationId xmlns:a16="http://schemas.microsoft.com/office/drawing/2014/main" id="{CD7BC708-0716-D0B1-78A0-AB0A1875A8AB}"/>
              </a:ext>
            </a:extLst>
          </p:cNvPr>
          <p:cNvSpPr txBox="1"/>
          <p:nvPr/>
        </p:nvSpPr>
        <p:spPr>
          <a:xfrm>
            <a:off x="10894735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45d3b2e1?vcp=1&amp;pid=40453dcb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942464a33?sp=1&amp;vcp=1&amp;pid=545d3b2e1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面对经济危机，美国、德国采取不同应对措施的原因及影响</a:t>
            </a:r>
            <a:endParaRPr lang="en-US" altLang="zh-CN" sz="2800" dirty="0"/>
          </a:p>
        </p:txBody>
      </p:sp>
      <p:graphicFrame>
        <p:nvGraphicFramePr>
          <p:cNvPr id="22" name="P_7_BD#942464a33?colgroup=1,28&amp;vcp=1&amp;pid=545d3b2e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4521563"/>
              </p:ext>
            </p:extLst>
          </p:nvPr>
        </p:nvGraphicFramePr>
        <p:xfrm>
          <a:off x="539496" y="1903052"/>
          <a:ext cx="11091672" cy="4419600"/>
        </p:xfrm>
        <a:graphic>
          <a:graphicData uri="http://schemas.openxmlformats.org/drawingml/2006/table">
            <a:tbl>
              <a:tblPr/>
              <a:tblGrid>
                <a:gridCol w="612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790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美国有民主传统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经济实力雄厚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承受能力强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可用改革的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办法摆脱危机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德国有军国主义传统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又是第一次世界大战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的战败国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经济基础薄弱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资产阶级急于用侵略扩张的方法摆脱危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美国实行罗斯福新政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在资产阶级民主制度内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通过内部自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我调节缓解经济危机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最终渡过了危机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德国实行法西斯专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对内实行独裁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并试图通过对外侵略转嫁危机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不但没有摆脱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危机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反而使本国和世界人民遭受战争苦难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造成了更深重的灾难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b565c499?vcp=1&amp;pid=40453dcbc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ca01a5741?sp=1&amp;vcp=1&amp;pid=cb565c499&amp;color=0,0,0&amp;vtp=1&amp;vaab=1&amp;bbb=1&amp;hb=1"/>
          <p:cNvSpPr/>
          <p:nvPr/>
        </p:nvSpPr>
        <p:spPr>
          <a:xfrm>
            <a:off x="539496" y="123346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日三国法西斯政权建立的顺序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意大利最早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（1922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德国其次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（1933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日本最晚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（1936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德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意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日三国中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德国和日本都是在受到经济大危机打击的背景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下建立法西斯专政的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但意大利在经济大危机之前便建立了法西斯政权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f55607d5?sp=1&amp;vcp=1&amp;pid=eb0514e3d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第二次世界大战</a:t>
            </a:r>
            <a:endParaRPr lang="en-US" altLang="zh-CN" sz="3200" dirty="0"/>
          </a:p>
        </p:txBody>
      </p:sp>
      <p:sp>
        <p:nvSpPr>
          <p:cNvPr id="3" name="C_6_BD#183bd05cf?vcp=1&amp;pid=3f55607d5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532139a7b?vcp=1&amp;pid=183bd05cf&amp;color=0,0,0&amp;vtp=1&amp;vaab=1&amp;bbb=1&amp;hb=1"/>
          <p:cNvSpPr/>
          <p:nvPr/>
        </p:nvSpPr>
        <p:spPr>
          <a:xfrm>
            <a:off x="539496" y="193895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知道第二次世界大战的主要进程和主要战场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联合国家宣言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和开罗会议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雅尔塔会议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波茨坦会议等重要国际会议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了解世界人民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反法西斯战争的艰巨性和胜利原因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b28fc9f6?vcp=1&amp;pid=3f55607d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25" name="P_7_BD#2e68ef41a?colgroup=2,2,25&amp;vcp=1&amp;pid=fb28fc9f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9118467"/>
              </p:ext>
            </p:extLst>
          </p:nvPr>
        </p:nvGraphicFramePr>
        <p:xfrm>
          <a:off x="539496" y="1295191"/>
          <a:ext cx="11114842" cy="4456812"/>
        </p:xfrm>
        <a:graphic>
          <a:graphicData uri="http://schemas.openxmlformats.org/drawingml/2006/table">
            <a:tbl>
              <a:tblPr/>
              <a:tblGrid>
                <a:gridCol w="9013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64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79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12122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次世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序幕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1931年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日本策划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九一八事变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发动侵华战争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1937年七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七事变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中国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全民族抗战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全面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爆发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1939年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9月1日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德军突袭波兰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法被迫宣战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扩大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（1）欧洲西线战场：德国进攻丹麦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挪威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荷兰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比利时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投降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法国被打败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德军对英国实施轰炸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）欧洲东线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1941年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德国突袭苏联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莫斯科保卫战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的胜利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粉碎了德军不可战胜的神话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P_7_BD#2e68ef41a?colgroup=2,2,13,11&amp;vcp=1&amp;pid=fb28fc9f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991022"/>
              </p:ext>
            </p:extLst>
          </p:nvPr>
        </p:nvGraphicFramePr>
        <p:xfrm>
          <a:off x="539496" y="2272792"/>
          <a:ext cx="11116696" cy="3017012"/>
        </p:xfrm>
        <a:graphic>
          <a:graphicData uri="http://schemas.openxmlformats.org/drawingml/2006/table">
            <a:tbl>
              <a:tblPr/>
              <a:tblGrid>
                <a:gridCol w="8969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18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525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7981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1701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次世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界大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达到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最大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太平洋战场：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1941年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本偷袭位于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珍珠港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的美国海军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基地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英对日宣战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意也对美宣战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日本向东南亚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等地区发动进攻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3300"/>
                        </a:lnSpc>
                      </a:pPr>
                      <a:r>
                        <a:rPr lang="en-US" altLang="zh-CN" sz="73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遭到轰炸的珍珠港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美军机场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2e68ef41a.table_image?tii=7&amp;vcp=1&amp;pid=fb28fc9f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16751" y="2405983"/>
            <a:ext cx="2176272" cy="168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2e68ef41a?colgroup=2,2,13,11&amp;vcp=1&amp;pid=fb28fc9f6&amp;color=0,0,0&amp;vtp=1&amp;vaab=1&amp;bt=1&amp;bbb=1">
            <a:extLst>
              <a:ext uri="{FF2B5EF4-FFF2-40B4-BE49-F238E27FC236}">
                <a16:creationId xmlns:a16="http://schemas.microsoft.com/office/drawing/2014/main" id="{78048282-28C8-C999-B4B0-54C571A780A5}"/>
              </a:ext>
            </a:extLst>
          </p:cNvPr>
          <p:cNvSpPr txBox="1"/>
          <p:nvPr/>
        </p:nvSpPr>
        <p:spPr>
          <a:xfrm>
            <a:off x="10938047" y="156438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P_7_BD#2e68ef41a?colgroup=2,2,1,23&amp;vcp=1&amp;pid=fb28fc9f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0393735"/>
              </p:ext>
            </p:extLst>
          </p:nvPr>
        </p:nvGraphicFramePr>
        <p:xfrm>
          <a:off x="539496" y="2382710"/>
          <a:ext cx="11114094" cy="2797176"/>
        </p:xfrm>
        <a:graphic>
          <a:graphicData uri="http://schemas.openxmlformats.org/drawingml/2006/table">
            <a:tbl>
              <a:tblPr/>
              <a:tblGrid>
                <a:gridCol w="9034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85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59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825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次世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界大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lvl="0" indent="0" algn="ctr" defTabSz="914400" rtl="0" eaLnBrk="1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kern="12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转折</a:t>
                      </a: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1942年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26个国家的代表在华盛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顿签署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联合国家宣言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标志着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世界反法西斯同盟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正式形成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逐渐扭转了战争的形势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斯大林格勒保卫战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1942年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7月至1943年2月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）是苏德战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场的转折点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也是第二次世界大战的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转折点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2e68ef41a?colgroup=2,2,1,23&amp;vcp=1&amp;pid=fb28fc9f6&amp;color=0,0,0&amp;mp=1&amp;vtp=1&amp;vaab=1&amp;bt=1&amp;bbb=1">
            <a:extLst>
              <a:ext uri="{FF2B5EF4-FFF2-40B4-BE49-F238E27FC236}">
                <a16:creationId xmlns:a16="http://schemas.microsoft.com/office/drawing/2014/main" id="{3174447B-B652-2148-9CB5-51F545924282}"/>
              </a:ext>
            </a:extLst>
          </p:cNvPr>
          <p:cNvSpPr txBox="1"/>
          <p:nvPr/>
        </p:nvSpPr>
        <p:spPr>
          <a:xfrm>
            <a:off x="10935444" y="16743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7_BD#2e68ef41a?colgroup=2,2,1,11,11&amp;vcp=1&amp;pid=fb28fc9f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6175848"/>
              </p:ext>
            </p:extLst>
          </p:nvPr>
        </p:nvGraphicFramePr>
        <p:xfrm>
          <a:off x="539496" y="2364232"/>
          <a:ext cx="11115552" cy="2834132"/>
        </p:xfrm>
        <a:graphic>
          <a:graphicData uri="http://schemas.openxmlformats.org/drawingml/2006/table">
            <a:tbl>
              <a:tblPr/>
              <a:tblGrid>
                <a:gridCol w="8996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46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38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635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835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83413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次世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界大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开辟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1944年6月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英等盟国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军队成功登陆法国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诺曼底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开辟了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欧洲第二战场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陷入东西两个战场的夹击之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20800"/>
                        </a:lnSpc>
                      </a:pPr>
                      <a:r>
                        <a:rPr lang="en-US" altLang="zh-CN" sz="116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2e68ef41a.table_image?iti=4&amp;tii=8&amp;vcp=1&amp;pid=fb28fc9f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81125" y="2611342"/>
            <a:ext cx="2441448" cy="170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2e68ef41a.table_image?iti=4&amp;tii=9&amp;vcp=1&amp;pid=fb28fc9f6&amp;color=0,0,0&amp;vtp=1&amp;vaab=1&amp;bbb=1"/>
          <p:cNvSpPr/>
          <p:nvPr/>
        </p:nvSpPr>
        <p:spPr>
          <a:xfrm>
            <a:off x="8572368" y="4448270"/>
            <a:ext cx="18589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诺曼底登陆</a:t>
            </a:r>
            <a:endParaRPr lang="en-US" altLang="zh-CN" sz="2800" dirty="0"/>
          </a:p>
        </p:txBody>
      </p:sp>
      <p:sp>
        <p:nvSpPr>
          <p:cNvPr id="2" name="P_7_BD#2e68ef41a?colgroup=2,2,1,11,11&amp;vcp=1&amp;pid=fb28fc9f6&amp;color=0,0,0&amp;vtp=1&amp;vaab=1&amp;bt=1&amp;bbb=1">
            <a:extLst>
              <a:ext uri="{FF2B5EF4-FFF2-40B4-BE49-F238E27FC236}">
                <a16:creationId xmlns:a16="http://schemas.microsoft.com/office/drawing/2014/main" id="{2A2CE080-9402-4E2A-674C-076D22C8686E}"/>
              </a:ext>
            </a:extLst>
          </p:cNvPr>
          <p:cNvSpPr txBox="1"/>
          <p:nvPr/>
        </p:nvSpPr>
        <p:spPr>
          <a:xfrm>
            <a:off x="10936903" y="16558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P_7_BD#2e68ef41a?colgroup=2,2,1,1,21&amp;vcp=1&amp;pid=fb28fc9f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6901683"/>
              </p:ext>
            </p:extLst>
          </p:nvPr>
        </p:nvGraphicFramePr>
        <p:xfrm>
          <a:off x="539496" y="2665952"/>
          <a:ext cx="11113338" cy="2230692"/>
        </p:xfrm>
        <a:graphic>
          <a:graphicData uri="http://schemas.openxmlformats.org/drawingml/2006/table">
            <a:tbl>
              <a:tblPr/>
              <a:tblGrid>
                <a:gridCol w="9062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1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74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21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477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次世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界大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罗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1943年11月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英三国首脑在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开罗（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埃及）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并于12月初发表《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开罗宣言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宣言明确规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：日本所窃取的中国领土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例如东北地区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台湾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及其附属岛屿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澎湖群岛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归还中国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2e68ef41a?colgroup=2,2,1,1,21&amp;vcp=1&amp;pid=fb28fc9f6&amp;color=0,0,0&amp;vtp=1&amp;vaab=1&amp;bt=1&amp;bbb=1">
            <a:extLst>
              <a:ext uri="{FF2B5EF4-FFF2-40B4-BE49-F238E27FC236}">
                <a16:creationId xmlns:a16="http://schemas.microsoft.com/office/drawing/2014/main" id="{A21C6FF3-9910-A566-FD77-C82EEAB711F3}"/>
              </a:ext>
            </a:extLst>
          </p:cNvPr>
          <p:cNvSpPr txBox="1"/>
          <p:nvPr/>
        </p:nvSpPr>
        <p:spPr>
          <a:xfrm>
            <a:off x="10934689" y="19575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7_BD#2e68ef41a?colgroup=2,2,1,1,10,10&amp;vcp=1&amp;pid=fb28fc9f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20567"/>
              </p:ext>
            </p:extLst>
          </p:nvPr>
        </p:nvGraphicFramePr>
        <p:xfrm>
          <a:off x="539496" y="2076418"/>
          <a:ext cx="11114399" cy="3409760"/>
        </p:xfrm>
        <a:graphic>
          <a:graphicData uri="http://schemas.openxmlformats.org/drawingml/2006/table">
            <a:tbl>
              <a:tblPr/>
              <a:tblGrid>
                <a:gridCol w="9031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57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96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017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91082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179068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次世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界大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雅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尔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塔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协调盟军行动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取得战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争的最后胜利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4000"/>
                        </a:lnSpc>
                      </a:pPr>
                      <a:r>
                        <a:rPr lang="en-US" altLang="zh-CN" sz="134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召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1945年2月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三国首脑罗斯福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丘吉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尔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斯大林在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雅尔塔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苏联）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召开会议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P_7_BD#2e68ef41a.table_image?iti=5&amp;tii=11&amp;vcp=1&amp;pid=fb28fc9f6&amp;color=0,0,0&amp;mp=1&amp;vtp=1&amp;vaab=1&amp;bbb=1"/>
          <p:cNvSpPr/>
          <p:nvPr/>
        </p:nvSpPr>
        <p:spPr>
          <a:xfrm>
            <a:off x="8186902" y="4626578"/>
            <a:ext cx="29257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雅尔塔会议三巨头</a:t>
            </a:r>
            <a:endParaRPr lang="en-US" altLang="zh-CN" sz="2800" dirty="0"/>
          </a:p>
        </p:txBody>
      </p:sp>
      <p:sp>
        <p:nvSpPr>
          <p:cNvPr id="2" name="P_7_BD#2e68ef41a?colgroup=2,2,1,1,10,10&amp;vcp=1&amp;pid=fb28fc9f6&amp;color=0,0,0&amp;mp=1&amp;vtp=1&amp;vaab=1&amp;bt=1&amp;bbb=1">
            <a:extLst>
              <a:ext uri="{FF2B5EF4-FFF2-40B4-BE49-F238E27FC236}">
                <a16:creationId xmlns:a16="http://schemas.microsoft.com/office/drawing/2014/main" id="{EB1E673D-C29D-67BB-5DA4-B271C4852079}"/>
              </a:ext>
            </a:extLst>
          </p:cNvPr>
          <p:cNvSpPr txBox="1"/>
          <p:nvPr/>
        </p:nvSpPr>
        <p:spPr>
          <a:xfrm>
            <a:off x="10935750" y="136801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6" name="图片 5" descr="雅尔塔会议三巨头1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8487825" y="2646752"/>
            <a:ext cx="2447925" cy="197982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fd601c1a.fixed?vcp=1&amp;pid=2b73752b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经济大危机和第二次世界大战</a:t>
            </a:r>
            <a:endParaRPr lang="en-US" altLang="zh-CN" sz="4000" dirty="0"/>
          </a:p>
        </p:txBody>
      </p:sp>
      <p:sp>
        <p:nvSpPr>
          <p:cNvPr id="3" name="C_4_BD#cfd601c1a.fixed?vcp=1&amp;pid=2b73752b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知识建构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P_7_BD#2e68ef41a?colgroup=2,2,1,1,21&amp;vcp=1&amp;pid=fb28fc9f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4207494"/>
              </p:ext>
            </p:extLst>
          </p:nvPr>
        </p:nvGraphicFramePr>
        <p:xfrm>
          <a:off x="539496" y="922685"/>
          <a:ext cx="11113338" cy="5410200"/>
        </p:xfrm>
        <a:graphic>
          <a:graphicData uri="http://schemas.openxmlformats.org/drawingml/2006/table">
            <a:tbl>
              <a:tblPr/>
              <a:tblGrid>
                <a:gridCol w="9062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1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74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21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477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次世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界大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重要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雅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尔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塔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（1）决定彻底消灭德国法西斯主义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战后德国由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苏等国实行分区占领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）决定战后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成</a:t>
                      </a: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立联合国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（3）苏联承诺在欧洲战事结束后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3个月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参加对日作战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波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茨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坦</a:t>
                      </a:r>
                    </a:p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会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召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1945年7月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苏三国的首脑在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波茨坦</a:t>
                      </a: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（德国）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召开会议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内</a:t>
                      </a: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重申了雅尔塔会议的精神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以中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英三国的名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义发表了敦促日本投降的《波茨坦公告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公告重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申《开罗宣言》的条件必须实施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2e68ef41a?colgroup=2,2,1,1,21&amp;vcp=1&amp;pid=fb28fc9f6&amp;color=0,0,0&amp;vtp=1&amp;vaab=1&amp;bt=1&amp;bbb=1">
            <a:extLst>
              <a:ext uri="{FF2B5EF4-FFF2-40B4-BE49-F238E27FC236}">
                <a16:creationId xmlns:a16="http://schemas.microsoft.com/office/drawing/2014/main" id="{4683AECC-C6F9-2FD5-97C4-4542BEE5186B}"/>
              </a:ext>
            </a:extLst>
          </p:cNvPr>
          <p:cNvSpPr txBox="1"/>
          <p:nvPr/>
        </p:nvSpPr>
        <p:spPr>
          <a:xfrm>
            <a:off x="10934689" y="355618"/>
            <a:ext cx="718145" cy="5069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2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P_7_BD#2e68ef41a?colgroup=2,2,17,7&amp;vcp=1&amp;pid=fb28fc9f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3159322"/>
              </p:ext>
            </p:extLst>
          </p:nvPr>
        </p:nvGraphicFramePr>
        <p:xfrm>
          <a:off x="539496" y="1879600"/>
          <a:ext cx="11113955" cy="3803396"/>
        </p:xfrm>
        <a:graphic>
          <a:graphicData uri="http://schemas.openxmlformats.org/drawingml/2006/table">
            <a:tbl>
              <a:tblPr/>
              <a:tblGrid>
                <a:gridCol w="9041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93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652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7215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033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次世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界大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（1）欧洲：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1945年5月8日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德国正式签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署无条件投降书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（2）亚洲：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1945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年8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日本法西斯宣布无条件投降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日本正式签署投降书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5100"/>
                        </a:lnSpc>
                      </a:pPr>
                      <a:r>
                        <a:rPr lang="en-US" altLang="zh-CN" sz="83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美国军舰“密苏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里号”上的日本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投降仪式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2e68ef41a.table_image?tii=12&amp;vcp=1&amp;pid=fb28fc9f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81108" y="2014315"/>
            <a:ext cx="2423160" cy="191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2e68ef41a?colgroup=2,2,17,7&amp;vcp=1&amp;pid=fb28fc9f6&amp;color=0,0,0&amp;vtp=1&amp;vaab=1&amp;bt=1&amp;bbb=1">
            <a:extLst>
              <a:ext uri="{FF2B5EF4-FFF2-40B4-BE49-F238E27FC236}">
                <a16:creationId xmlns:a16="http://schemas.microsoft.com/office/drawing/2014/main" id="{C4B85A53-93A1-1F6D-8109-614C3EC1C482}"/>
              </a:ext>
            </a:extLst>
          </p:cNvPr>
          <p:cNvSpPr txBox="1"/>
          <p:nvPr/>
        </p:nvSpPr>
        <p:spPr>
          <a:xfrm>
            <a:off x="10935306" y="11711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P_7_BD#2e68ef41a?colgroup=2,2,17,7&amp;vcp=1&amp;pid=fb28fc9f6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1596131"/>
              </p:ext>
            </p:extLst>
          </p:nvPr>
        </p:nvGraphicFramePr>
        <p:xfrm>
          <a:off x="539496" y="1536700"/>
          <a:ext cx="11113955" cy="4489196"/>
        </p:xfrm>
        <a:graphic>
          <a:graphicData uri="http://schemas.openxmlformats.org/drawingml/2006/table">
            <a:tbl>
              <a:tblPr/>
              <a:tblGrid>
                <a:gridCol w="9041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93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652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7215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4891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次世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界大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（1）是人类历史上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规模空前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的战争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界上大部分地区和人口卷入其中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（2）第二次世界大战的胜利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彻底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粉碎了法西斯主义和军国主义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通过战争称霸世界的野心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彻底结束了列强通过争夺殖民地瓜分世界的历史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促进了世界殖民体系的瓦解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（3）对维护世界和平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促进共同发展产生了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重大而深远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15100"/>
                        </a:lnSpc>
                      </a:pPr>
                      <a:r>
                        <a:rPr lang="en-US" altLang="zh-CN" sz="83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美国军舰“密苏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里号”上的日本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  <a:cs typeface="Times New Roman" pitchFamily="34" charset="-120"/>
                        </a:rPr>
                        <a:t>投降仪式</a:t>
                      </a:r>
                      <a:endParaRPr lang="en-US" altLang="zh-CN" sz="12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2e68ef41a.table_image?tii=13&amp;vcp=1&amp;pid=fb28fc9f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81108" y="2014315"/>
            <a:ext cx="2423160" cy="191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2e68ef41a?colgroup=2,2,17,7&amp;vcp=1&amp;pid=fb28fc9f6&amp;color=0,0,0&amp;vtp=1&amp;vaab=1&amp;bt=1&amp;bbb=1">
            <a:extLst>
              <a:ext uri="{FF2B5EF4-FFF2-40B4-BE49-F238E27FC236}">
                <a16:creationId xmlns:a16="http://schemas.microsoft.com/office/drawing/2014/main" id="{8C7BEA3D-A94D-FD82-6D60-1A9BB65136B6}"/>
              </a:ext>
            </a:extLst>
          </p:cNvPr>
          <p:cNvSpPr txBox="1"/>
          <p:nvPr/>
        </p:nvSpPr>
        <p:spPr>
          <a:xfrm>
            <a:off x="10935306" y="8282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9e8cb7de?vcp=1&amp;pid=3f55607d5&amp;color=0,0,0&amp;mp=1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思维延伸</a:t>
            </a:r>
            <a:endParaRPr lang="en-US" altLang="zh-CN" sz="3000" dirty="0"/>
          </a:p>
        </p:txBody>
      </p:sp>
      <p:sp>
        <p:nvSpPr>
          <p:cNvPr id="3" name="P_7#03202202d?sp=1&amp;vcp=1&amp;pid=69e8cb7de&amp;color=0,0,0&amp;vtp=1&amp;vaab=1&amp;bbb=1"/>
          <p:cNvSpPr/>
          <p:nvPr/>
        </p:nvSpPr>
        <p:spPr>
          <a:xfrm>
            <a:off x="539496" y="12387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比较第一次世界大战与第二次世界大战</a:t>
            </a:r>
            <a:endParaRPr lang="en-US" altLang="zh-CN" sz="2800" dirty="0"/>
          </a:p>
        </p:txBody>
      </p:sp>
      <p:graphicFrame>
        <p:nvGraphicFramePr>
          <p:cNvPr id="34" name="P_7_BD#03202202d?colgroup=7,9,13&amp;vcp=1&amp;pid=69e8cb7d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5458128"/>
              </p:ext>
            </p:extLst>
          </p:nvPr>
        </p:nvGraphicFramePr>
        <p:xfrm>
          <a:off x="539496" y="1929556"/>
          <a:ext cx="11073384" cy="3355024"/>
        </p:xfrm>
        <a:graphic>
          <a:graphicData uri="http://schemas.openxmlformats.org/drawingml/2006/table">
            <a:tbl>
              <a:tblPr/>
              <a:tblGrid>
                <a:gridCol w="2761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82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第一次世界大战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第二次世界大战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根本原因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帝国主义国家之间政治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经济发展不平衡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直接原因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萨拉热窝事件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经济大危机刺激了法西斯国家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对外侵略扩张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爆发标志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奥匈帝国向塞尔维亚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宣战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日本发动九一八事变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P_7_BD#03202202d?colgroup=7,9,13&amp;vcp=1&amp;pid=69e8cb7d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74455"/>
              </p:ext>
            </p:extLst>
          </p:nvPr>
        </p:nvGraphicFramePr>
        <p:xfrm>
          <a:off x="539496" y="1546446"/>
          <a:ext cx="11073384" cy="4476244"/>
        </p:xfrm>
        <a:graphic>
          <a:graphicData uri="http://schemas.openxmlformats.org/drawingml/2006/table">
            <a:tbl>
              <a:tblPr/>
              <a:tblGrid>
                <a:gridCol w="2761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82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第一次世界大战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第二次世界大战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1914—1918年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1931—1945年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作战双方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同盟国—协约国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轴心国集团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—世界反法西斯同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主要战役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凡尔登战役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莫斯科保卫战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斯大林格勒保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卫战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诺曼底登陆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新式武器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坦克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潜艇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飞机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毒气弹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原子弹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7_BD#03202202d?colgroup=7,9,13&amp;vcp=1&amp;pid=69e8cb7de&amp;color=0,0,0&amp;mp=1&amp;vtp=1&amp;vaab=1&amp;bt=1&amp;bbb=1">
            <a:extLst>
              <a:ext uri="{FF2B5EF4-FFF2-40B4-BE49-F238E27FC236}">
                <a16:creationId xmlns:a16="http://schemas.microsoft.com/office/drawing/2014/main" id="{16315536-085A-DBFC-707B-FD8730B17D28}"/>
              </a:ext>
            </a:extLst>
          </p:cNvPr>
          <p:cNvSpPr txBox="1"/>
          <p:nvPr/>
        </p:nvSpPr>
        <p:spPr>
          <a:xfrm>
            <a:off x="10894735" y="8380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P_7_BD#03202202d?colgroup=7,9,13&amp;vcp=1&amp;pid=69e8cb7d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4620288"/>
              </p:ext>
            </p:extLst>
          </p:nvPr>
        </p:nvGraphicFramePr>
        <p:xfrm>
          <a:off x="539496" y="2101182"/>
          <a:ext cx="11073384" cy="3366772"/>
        </p:xfrm>
        <a:graphic>
          <a:graphicData uri="http://schemas.openxmlformats.org/drawingml/2006/table">
            <a:tbl>
              <a:tblPr/>
              <a:tblGrid>
                <a:gridCol w="2761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82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第一次世界大战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第二次世界大战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战争性质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帝国主义战争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世界人民的反法西斯战争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战争结束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1918年11月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德国投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1945年9月2日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日本正式签署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投降书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战后国际组织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国际联盟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联合国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战后世界格局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凡尔赛—华盛顿体系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雅尔塔体系（两极格局）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P_7_BD#03202202d?colgroup=7,9,13&amp;vcp=1&amp;pid=69e8cb7de&amp;color=0,0,0&amp;mp=1&amp;vtp=1&amp;vaab=1&amp;bt=1&amp;bbb=1">
            <a:extLst>
              <a:ext uri="{FF2B5EF4-FFF2-40B4-BE49-F238E27FC236}">
                <a16:creationId xmlns:a16="http://schemas.microsoft.com/office/drawing/2014/main" id="{902AA184-018B-CFE5-4E4B-5429040C15E5}"/>
              </a:ext>
            </a:extLst>
          </p:cNvPr>
          <p:cNvSpPr txBox="1"/>
          <p:nvPr/>
        </p:nvSpPr>
        <p:spPr>
          <a:xfrm>
            <a:off x="10894735" y="139277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4f73e75f?vcp=1&amp;pid=3f55607d5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特别提示</a:t>
            </a:r>
            <a:endParaRPr lang="en-US" altLang="zh-CN" sz="3000" dirty="0"/>
          </a:p>
        </p:txBody>
      </p:sp>
      <p:sp>
        <p:nvSpPr>
          <p:cNvPr id="3" name="P_7_BD#0f08cef50?sp=1&amp;vcp=1&amp;pid=e4f73e75f&amp;color=0,0,0&amp;vtp=1&amp;vaab=1&amp;bbb=1&amp;hb=1"/>
          <p:cNvSpPr/>
          <p:nvPr/>
        </p:nvSpPr>
        <p:spPr>
          <a:xfrm>
            <a:off x="539496" y="1233469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第二次世界大战对世界格局的影响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欧洲国家普遍衰落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日本遭受沉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重打击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美国成为资本主义世界的霸主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苏联军事力量和国际地位空前提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战后国际格局从以欧洲为中心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走向以美苏均势为基础的两极格局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第二次世界大战胜利的根本原因是世界反法西斯同盟的建立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国之间相互配合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相互支持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世界人民相互支援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主要原因是世界反法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西斯战争是反侵略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捍卫民族独立和民主自由的正义战争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法西斯主义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不得人心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1779920f.fixed?vcp=1&amp;pid=2b73752b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经济大危机和第二次世界大战</a:t>
            </a:r>
            <a:endParaRPr lang="en-US" altLang="zh-CN" sz="4000" dirty="0"/>
          </a:p>
        </p:txBody>
      </p:sp>
      <p:sp>
        <p:nvSpPr>
          <p:cNvPr id="3" name="C_4_BD#71779920f.fixed?vcp=1&amp;pid=2b73752b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_1#6ad6671c7?vaa=1&amp;vcp=1&amp;vis=1&amp;pid=71779920f&amp;color=0,0,0&amp;vtp=1&amp;vaab=1&amp;bt=1&amp;bbb=1&amp;hb=1"/>
          <p:cNvSpPr/>
          <p:nvPr/>
        </p:nvSpPr>
        <p:spPr>
          <a:xfrm>
            <a:off x="539496" y="798830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（2024·江苏宿迁·中考，有改动）《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第二次世界大战史·第四卷》中写道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algn="l" latinLnBrk="1">
              <a:lnSpc>
                <a:spcPts val="47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是第二次世界大战中规模最大的登陆战役，它为盟军在西欧展开大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规模进攻，加速纳粹德国的崩溃以及决定欧洲的战后形势，起到了重大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材料中▲处指的是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3_1#6ad6671c7.bracket?vaa=1&amp;vcp=1&amp;vis=1&amp;pid=71779920f&amp;color=0,0,0&amp;vpa=1&amp;vtp=1&amp;vaab=1"/>
          <p:cNvSpPr/>
          <p:nvPr/>
        </p:nvSpPr>
        <p:spPr>
          <a:xfrm>
            <a:off x="4927113" y="2616518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B</a:t>
            </a:r>
            <a:endParaRPr lang="en-US" altLang="zh-CN" sz="2800" dirty="0"/>
          </a:p>
        </p:txBody>
      </p:sp>
      <p:sp>
        <p:nvSpPr>
          <p:cNvPr id="4" name="QC_5_BD.1_2#6ad6671c7.choices?vaa=1&amp;vcp=1&amp;vis=1&amp;pid=71779920f&amp;color=0,0,0&amp;vtp=1&amp;vaab=1&amp;bbb=1"/>
          <p:cNvSpPr/>
          <p:nvPr/>
        </p:nvSpPr>
        <p:spPr>
          <a:xfrm>
            <a:off x="539496" y="3171952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3206115" algn="l"/>
                <a:tab pos="60185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.莫斯科保卫战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B.诺曼底登陆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C.柏林战役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.珍珠港战役</a:t>
            </a:r>
            <a:endParaRPr lang="en-US" altLang="zh-CN" sz="2800" dirty="0"/>
          </a:p>
        </p:txBody>
      </p:sp>
      <p:sp>
        <p:nvSpPr>
          <p:cNvPr id="5" name="QC_5_AS.1_1#6ad6671c7?vaa=1&amp;vcp=1&amp;vis=1&amp;pid=71779920f&amp;color=0,0,0&amp;vtp=1&amp;vaab=1&amp;bbb=1&amp;hb=1"/>
          <p:cNvSpPr/>
          <p:nvPr/>
        </p:nvSpPr>
        <p:spPr>
          <a:xfrm>
            <a:off x="539496" y="3750754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解答时分析材料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从中提取关键信息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第二次世界大战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登</a:t>
            </a: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陆战役</a:t>
            </a: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盟军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等可知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题目考查的是诺曼底登陆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故选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其他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algn="l"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选项均不符合题意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9862ba14b?vcp=1&amp;pid=71779920f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请完成第275—276页［备考练习］习题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7ed7d037?vcp=1&amp;pid=cfd601c1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时空坐标</a:t>
            </a:r>
            <a:endParaRPr lang="en-US" altLang="zh-CN" sz="3000" dirty="0"/>
          </a:p>
        </p:txBody>
      </p:sp>
      <p:pic>
        <p:nvPicPr>
          <p:cNvPr id="3" name="P_6_BD#975314204?vcp=1&amp;pid=67ed7d03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5191"/>
            <a:ext cx="11064240" cy="456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b9cd0480f.fixed?vcp=1&amp;pid=2b73752b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经济大危机和第二次世界大战</a:t>
            </a:r>
            <a:endParaRPr lang="en-US" altLang="zh-CN" sz="4000" dirty="0"/>
          </a:p>
        </p:txBody>
      </p:sp>
      <p:sp>
        <p:nvSpPr>
          <p:cNvPr id="3" name="C_4_BD#b9cd0480f.fixed?vcp=1&amp;pid=2b73752b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第32讲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经济危机和第二次世界大战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ddf6475e?vcp=1&amp;pid=344f28fb1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ctr" defTabSz="914400" rtl="0" eaLnBrk="1" fontAlgn="auto" latinLnBrk="1" hangingPunct="1">
              <a:lnSpc>
                <a:spcPts val="5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C78655"/>
                </a:solidFill>
                <a:effectLst/>
                <a:uLnTx/>
                <a:uFillTx/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QC_6_BD.9_1#79f3964b8?vaa=1&amp;vcp=1&amp;vis=1&amp;pid=0ddf6475e&amp;color=0,0,0&amp;vtp=1&amp;vaab=1&amp;bbb=1&amp;hb=1"/>
          <p:cNvSpPr/>
          <p:nvPr/>
        </p:nvSpPr>
        <p:spPr>
          <a:xfrm>
            <a:off x="539496" y="1267240"/>
            <a:ext cx="1134770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1.1933年与1929年相比，美国、德国、英国、法国和日本的工业生产分别</a:t>
            </a: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下降了46.2%、40.6%、28.4%、16.5%和8.4%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整个资本主义世界工业生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产下降了1/3以上,资本主义世界贸易总额缩减了2/3。面对以上情况，美国</a:t>
            </a: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QC_6_AN.10_1#79f3964b8.bracket?vaa=1&amp;vcp=1&amp;vis=1&amp;pid=0ddf6475e&amp;color=0,0,0&amp;vpa=1&amp;vtp=1&amp;vaab=1"/>
          <p:cNvSpPr/>
          <p:nvPr/>
        </p:nvSpPr>
        <p:spPr>
          <a:xfrm>
            <a:off x="882404" y="327089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ctr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QC_6_BD.9_2#79f3964b8.choices?vaa=1&amp;vcp=1&amp;vis=1&amp;pid=0ddf6475e&amp;color=0,0,0&amp;vtp=1&amp;vaab=1&amp;bbb=1"/>
          <p:cNvSpPr/>
          <p:nvPr/>
        </p:nvSpPr>
        <p:spPr>
          <a:xfrm>
            <a:off x="539496" y="38390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A.爆发了独立战争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B.爆发了南北战争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C.颁布了《宅地法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D.实施了罗斯福新政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_1#f2fe35e63?vaa=1&amp;vcp=1&amp;vis=1&amp;pid=0ddf6475e&amp;color=0,0,0&amp;vtp=1&amp;vaab=1&amp;bt=1&amp;bbb=1&amp;hb=1"/>
          <p:cNvSpPr/>
          <p:nvPr/>
        </p:nvSpPr>
        <p:spPr>
          <a:xfrm>
            <a:off x="539496" y="148182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zh-CN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2025</a:t>
            </a:r>
            <a:r>
              <a:rPr lang="zh-CN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·贵州贵阳·中考）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1945</a:t>
            </a:r>
            <a:r>
              <a:rPr lang="zh-CN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月，美、英、苏三国首脑召开会议。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此次会议召开的主要目的是为协调盟军行动，取得世界反法西斯战争的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最后胜利。该会议是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          )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巴黎和会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	B.</a:t>
            </a:r>
            <a:r>
              <a:rPr lang="zh-CN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华盛顿会议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慕尼黑会议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	D.</a:t>
            </a:r>
            <a:r>
              <a:rPr lang="zh-CN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雅尔塔会议</a:t>
            </a:r>
          </a:p>
        </p:txBody>
      </p:sp>
      <p:sp>
        <p:nvSpPr>
          <p:cNvPr id="3" name="QC_6_AN.1_1#f2fe35e63.bracket?vaa=1&amp;vcp=1&amp;vis=1&amp;pid=0ddf6475e&amp;color=0,0,0&amp;vpa=2&amp;vtp=1&amp;vaab=1"/>
          <p:cNvSpPr/>
          <p:nvPr/>
        </p:nvSpPr>
        <p:spPr>
          <a:xfrm>
            <a:off x="4025222" y="280462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ctr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3_1#824ccf0a8?vaa=1&amp;vcp=1&amp;vis=1&amp;pid=0ddf6475e&amp;color=0,0,0&amp;vtp=1&amp;vaab=1&amp;bbb=1&amp;hb=1"/>
          <p:cNvSpPr/>
          <p:nvPr/>
        </p:nvSpPr>
        <p:spPr>
          <a:xfrm>
            <a:off x="539496" y="190606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3.（2024·广西南宁·模拟）毛泽东曾说：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第一次世界大战以后，出了一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个苏联，两亿人口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第二次世界大战以后，出了一个社会主义阵营，一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algn="l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共九亿人口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材料反映了两次世界大战的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QC_6_AN.14_1#824ccf0a8.bracket?vaa=1&amp;vcp=1&amp;vis=1&amp;pid=0ddf6475e&amp;color=0,0,0&amp;vpa=3&amp;vtp=1&amp;vaab=1"/>
          <p:cNvSpPr/>
          <p:nvPr/>
        </p:nvSpPr>
        <p:spPr>
          <a:xfrm>
            <a:off x="7622128" y="318730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ctr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QC_6_BD.13_2#824ccf0a8.choices?vaa=1&amp;vcp=1&amp;vis=1&amp;pid=0ddf6475e&amp;color=0,0,0&amp;vtp=1&amp;vaab=1&amp;bbb=1"/>
          <p:cNvSpPr/>
          <p:nvPr/>
        </p:nvSpPr>
        <p:spPr>
          <a:xfrm>
            <a:off x="539496" y="375511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850515" algn="l"/>
                <a:tab pos="5662930" algn="l"/>
                <a:tab pos="8475345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A.原因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B.经过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C.影响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D.性质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03bc50d8?vcp=1&amp;pid=344f28fb1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ctr" defTabSz="914400" rtl="0" eaLnBrk="1" fontAlgn="auto" latinLnBrk="1" hangingPunct="1">
              <a:lnSpc>
                <a:spcPts val="5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C78655"/>
                </a:solidFill>
                <a:effectLst/>
                <a:uLnTx/>
                <a:uFillTx/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" name="QC_6_BD.15_1#4cd723c7b?htil=1&amp;vaa=1&amp;vcp=1&amp;vis=1&amp;pid=203bc50d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74840" y="1095388"/>
            <a:ext cx="2721002" cy="2743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15_2#4cd723c7b?htil=1&amp;sp=1&amp;vaa=1&amp;vcp=1&amp;vis=1&amp;pid=203bc50d8&amp;color=0,0,0&amp;vtp=1&amp;vaab=1&amp;bbb=1&amp;hb=1&amp;hs=1"/>
          <p:cNvSpPr/>
          <p:nvPr/>
        </p:nvSpPr>
        <p:spPr>
          <a:xfrm>
            <a:off x="539496" y="1267240"/>
            <a:ext cx="878738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4.（2024·江苏镇江·中考，有改动）右图描绘了1929年，</a:t>
            </a: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美国街头出现了一批穿西装、戴礼帽的人售卖苹果的场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景（注：招牌上的文字是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帮助失业者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苹果5美分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</a:p>
          <a:p>
            <a:pPr marL="0" marR="0" lvl="0" indent="0" algn="l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图中现象产生的主要原因是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QC_6_AN.16_1#4cd723c7b.bracket?vaa=1&amp;vcp=1&amp;vis=1&amp;pid=203bc50d8&amp;color=0,0,0&amp;vpa=4&amp;vtp=1&amp;vaab=1"/>
          <p:cNvSpPr/>
          <p:nvPr/>
        </p:nvSpPr>
        <p:spPr>
          <a:xfrm>
            <a:off x="5083715" y="31970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ctr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QC_6_BD.15_3#4cd723c7b.choices?vaa=1&amp;vcp=1&amp;vis=1&amp;pid=203bc50d8&amp;color=0,0,0&amp;vtp=1&amp;vaab=1&amp;bbb=1&amp;hs=1"/>
          <p:cNvSpPr/>
          <p:nvPr/>
        </p:nvSpPr>
        <p:spPr>
          <a:xfrm>
            <a:off x="539496" y="38390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.美国南北矛盾的加剧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.第一次世界大战爆发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C.法西斯势力的不断扩张</a:t>
            </a:r>
            <a:r>
              <a:rPr kumimoji="0" lang="en-US" altLang="zh-CN" sz="2800" b="0" i="0" u="none" strike="noStrike" kern="1200" cap="none" spc="-103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.经济危机导致就业困难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7_1#069d08d47?vaa=1&amp;vcp=1&amp;vis=1&amp;pid=203bc50d8&amp;color=0,0,0&amp;vtp=1&amp;vaab=1&amp;bt=1&amp;bbb=1&amp;hb=1"/>
          <p:cNvSpPr/>
          <p:nvPr/>
        </p:nvSpPr>
        <p:spPr>
          <a:xfrm>
            <a:off x="508499" y="17565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美国罗斯福新政是给资本主义戴上一个政府干预的氧气面罩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</a:t>
            </a: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表明罗斯福新政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QC_6_AN.1_1#069d08d47.bracket?vaa=1&amp;vcp=1&amp;vis=1&amp;pid=203bc50d8&amp;color=0,0,0&amp;vpa=5&amp;vtp=1&amp;vaab=1"/>
          <p:cNvSpPr/>
          <p:nvPr/>
        </p:nvSpPr>
        <p:spPr>
          <a:xfrm>
            <a:off x="3119231" y="241660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ctr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A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QC_6_BD.17_2#069d08d47.choices?vaa=1&amp;vcp=1&amp;vis=1&amp;pid=203bc50d8&amp;color=0,0,0&amp;vtp=1&amp;vaab=1&amp;bbb=1"/>
          <p:cNvSpPr/>
          <p:nvPr/>
        </p:nvSpPr>
        <p:spPr>
          <a:xfrm>
            <a:off x="508499" y="295793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A.没有改变资本主义的本质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B.开创了社会保障制度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C.成为支撑、协调世界经济的支柱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</a:p>
          <a:p>
            <a:pPr marL="0" marR="0" lvl="0" indent="0" algn="l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D.从根本上消除了经济危机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19_1#da6713dc4?vaa=1&amp;vcp=1&amp;vis=1&amp;pid=203bc50d8&amp;color=0,0,0&amp;vtp=1&amp;vaab=1&amp;bbb=1&amp;hb=1"/>
          <p:cNvSpPr/>
          <p:nvPr/>
        </p:nvSpPr>
        <p:spPr>
          <a:xfrm>
            <a:off x="539496" y="159632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6.（2024·山东聊城·中考）《一个中国记者看二战》中写道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：“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一些大国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为了自保‘平安’，竟出卖了小国主权，以为这样就会填饱纳粹那帮家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伙贪婪无止境的肚皮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。但是，转年大战还是爆发了。”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这段材料主要表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Times New Roman" pitchFamily="34" charset="-120"/>
            </a:endParaRP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明，二战前“一些大国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QC_6_AN.20_1#da6713dc4.bracket?vaa=1&amp;vcp=1&amp;vis=1&amp;pid=203bc50d8&amp;color=0,0,0&amp;vpa=6&amp;vtp=1&amp;vaab=1"/>
          <p:cNvSpPr/>
          <p:nvPr/>
        </p:nvSpPr>
        <p:spPr>
          <a:xfrm>
            <a:off x="4743127" y="352526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ctr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QC_6_BD.19_2#da6713dc4.choices?vaa=1&amp;vcp=1&amp;vis=1&amp;pid=203bc50d8&amp;color=0,0,0&amp;vtp=1&amp;vaab=1&amp;bbb=1"/>
          <p:cNvSpPr/>
          <p:nvPr/>
        </p:nvSpPr>
        <p:spPr>
          <a:xfrm>
            <a:off x="539496" y="409308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850515" algn="l"/>
                <a:tab pos="5662930" algn="l"/>
                <a:tab pos="8475345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A.遏制经济危机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B.推行绥靖政策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C.抵制纳粹势力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D.倡导欧洲和平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1_1#44ca80169?vaa=1&amp;vcp=1&amp;vis=1&amp;pid=203bc50d8&amp;color=0,0,0&amp;vtp=1&amp;vaab=1&amp;bt=1&amp;bbb=1&amp;hb=1"/>
          <p:cNvSpPr/>
          <p:nvPr/>
        </p:nvSpPr>
        <p:spPr>
          <a:xfrm>
            <a:off x="539496" y="1738358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7.（2024·广西钦州·模拟，有改动）1941年8月，罗斯福和丘吉尔发表声</a:t>
            </a:r>
          </a:p>
          <a:p>
            <a:pPr marL="0" marR="0" lvl="0" indent="0" algn="l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明：不承认法西斯国家侵占的领土，联合打败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纳粹暴政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等。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苏联等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algn="l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15个国家表示赞同。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该声明促成了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QC_6_AN.1_1#44ca80169.bracket?vaa=1&amp;vcp=1&amp;vis=1&amp;pid=203bc50d8&amp;color=0,0,0&amp;vpa=7&amp;vtp=1&amp;vaab=1"/>
          <p:cNvSpPr/>
          <p:nvPr/>
        </p:nvSpPr>
        <p:spPr>
          <a:xfrm>
            <a:off x="6042565" y="2927523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ctr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B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QC_6_BD.21_2#44ca80169.choices?vaa=1&amp;vcp=1&amp;vis=1&amp;pid=203bc50d8&amp;color=0,0,0&amp;vtp=1&amp;vaab=1&amp;bbb=1"/>
          <p:cNvSpPr/>
          <p:nvPr/>
        </p:nvSpPr>
        <p:spPr>
          <a:xfrm>
            <a:off x="539496" y="3447715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A.三国同盟正式形成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B.世界反法西斯同盟建立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C.欧洲第二战场开辟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D.两极格局形成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23_1#611229744?vaa=1&amp;vcp=1&amp;vis=1&amp;pid=203bc50d8&amp;color=0,0,0&amp;vtp=1&amp;vaab=1&amp;bbb=1&amp;hb=1"/>
          <p:cNvSpPr/>
          <p:nvPr/>
        </p:nvSpPr>
        <p:spPr>
          <a:xfrm>
            <a:off x="539496" y="1783569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8.（2024·广东深圳·中考）美国本计划沿苏联边境两侧平行出兵，但由</a:t>
            </a:r>
          </a:p>
          <a:p>
            <a:pPr marL="0" marR="0" lvl="0" indent="0" algn="l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于交通、航线以及苏联自身的困境，最终决定从英国本土出发，横渡大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algn="l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西洋出兵进攻欧洲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这一战略的调整促使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QC_6_AN.24_1#611229744.bracket?vaa=1&amp;vcp=1&amp;vis=1&amp;pid=203bc50d8&amp;color=0,0,0&amp;vpa=8&amp;vtp=1&amp;vaab=1"/>
          <p:cNvSpPr/>
          <p:nvPr/>
        </p:nvSpPr>
        <p:spPr>
          <a:xfrm>
            <a:off x="7217314" y="2972734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ctr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QC_6_BD.23_2#611229744.choices?vaa=1&amp;vcp=1&amp;vis=1&amp;pid=203bc50d8&amp;color=0,0,0&amp;vtp=1&amp;vaab=1&amp;bbb=1"/>
          <p:cNvSpPr/>
          <p:nvPr/>
        </p:nvSpPr>
        <p:spPr>
          <a:xfrm>
            <a:off x="539496" y="3492926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A.世界大战全面爆发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B.世界反法西斯同盟形成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2930" algn="l"/>
              </a:tabLst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C.世界大战转折点的出现</a:t>
            </a:r>
            <a:r>
              <a:rPr kumimoji="0" lang="en-US" altLang="zh-CN" sz="2800" b="0" i="0" u="none" strike="noStrike" kern="1200" cap="none" spc="-103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D.欧洲第二战场的开辟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5_1#8ed01d98f?vaa=1&amp;vcp=1&amp;vis=1&amp;pid=203bc50d8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9.（2024·山东枣庄·中考，有改动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）历史事实指客观存在的历史人物或</a:t>
            </a: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历史事件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，历史结论则是关于史实的基本判断和基本观点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。下列表述属</a:t>
            </a:r>
          </a:p>
          <a:p>
            <a:pPr marL="0" marR="0" lvl="0" indent="0" algn="l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于历史结论的是(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QC_6_AN.26_1#8ed01d98f.bracket?vaa=1&amp;vcp=1&amp;vis=1&amp;pid=203bc50d8&amp;color=0,0,0&amp;vpa=9&amp;vtp=1&amp;vaab=1"/>
          <p:cNvSpPr/>
          <p:nvPr/>
        </p:nvSpPr>
        <p:spPr>
          <a:xfrm>
            <a:off x="3305715" y="248653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ctr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QC_6_BD.25_2#8ed01d98f.choices?vaa=1&amp;vcp=1&amp;vis=1&amp;pid=203bc50d8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A.1939年9月1日，德军突袭波兰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.1942年7月，德国进攻斯大林格勒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.第二次世界大战是一场世界反法西斯战争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.1944年6月，美、英等盟国军队登陆诺曼底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11873314?vcp=1&amp;pid=cfd601c1a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阶段分析</a:t>
            </a:r>
            <a:endParaRPr lang="en-US" altLang="zh-CN" sz="3000" dirty="0"/>
          </a:p>
        </p:txBody>
      </p:sp>
      <p:graphicFrame>
        <p:nvGraphicFramePr>
          <p:cNvPr id="6" name="P_6_BD#696846fc2?colgroup=1,27&amp;vcp=1&amp;pid=21187331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2213014"/>
              </p:ext>
            </p:extLst>
          </p:nvPr>
        </p:nvGraphicFramePr>
        <p:xfrm>
          <a:off x="539496" y="1295191"/>
          <a:ext cx="11091672" cy="2242440"/>
        </p:xfrm>
        <a:graphic>
          <a:graphicData uri="http://schemas.openxmlformats.org/drawingml/2006/table">
            <a:tbl>
              <a:tblPr/>
              <a:tblGrid>
                <a:gridCol w="868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22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资本主义世界爆发经济大危机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由此引发社会危机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美国通过罗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斯福新政缓解了危机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日先后建立法西斯专政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通过对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外侵略扩张转嫁危机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政治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帝国主义国家政治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经济发展不平衡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第二次世界大战爆发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7db4092f?vcp=1&amp;pid=344f28fb1&amp;color=199,134,85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ctr" defTabSz="914400" rtl="0" eaLnBrk="1" fontAlgn="auto" latinLnBrk="1" hangingPunct="1">
              <a:lnSpc>
                <a:spcPts val="5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C78655"/>
                </a:solidFill>
                <a:effectLst/>
                <a:uLnTx/>
                <a:uFillTx/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QO_6_BD.27_1#f13b108f3?sp=1&amp;vaa=1&amp;vcp=1&amp;vis=1&amp;pid=07db4092f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10.（2024·江苏南通·中考，有改动）下列材料摘自中国社会科学出版社</a:t>
            </a: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出版的《世界简史》第十章的目录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。阅读材料，回答问题。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两次世界大战时期的世界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graphicFrame>
        <p:nvGraphicFramePr>
          <p:cNvPr id="55" name="QO_6_BD.27_2#f13b108f3?colgroup=30&amp;vaa=1&amp;vcp=1&amp;vis=1&amp;pid=07db4092f&amp;color=0,0,0&amp;vtp=1&amp;vaab=1&amp;bbb=1"/>
          <p:cNvGraphicFramePr>
            <a:graphicFrameLocks noGrp="1"/>
          </p:cNvGraphicFramePr>
          <p:nvPr/>
        </p:nvGraphicFramePr>
        <p:xfrm>
          <a:off x="1209453" y="3308650"/>
          <a:ext cx="7083522" cy="2836228"/>
        </p:xfrm>
        <a:graphic>
          <a:graphicData uri="http://schemas.openxmlformats.org/drawingml/2006/table">
            <a:tbl>
              <a:tblPr/>
              <a:tblGrid>
                <a:gridCol w="7083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36228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第一次世界大战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苏维埃创造奇迹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社会主义的兴起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开天辟地慨而慷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分赃的巴黎和会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8.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法西斯主义兴起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民族解放运动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       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第二次世界大战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5.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前所未有的经济危机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8_1#b247cc110?vaa=1&amp;vcp=1&amp;vis=1&amp;pid=f13b108f3&amp;color=0,0,0&amp;vtp=1&amp;vaab=1&amp;bt=1&amp;bbb=1&amp;hb=1"/>
          <p:cNvSpPr/>
          <p:nvPr/>
        </p:nvSpPr>
        <p:spPr>
          <a:xfrm>
            <a:off x="539496" y="184429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（1）根据材料并结合所学知识，列举两次世界大战之间世界经济发展</a:t>
            </a:r>
          </a:p>
          <a:p>
            <a:pPr marL="0" marR="0" lvl="0" indent="0" algn="l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变化的史实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QO_7_AN.1_1#b247cc110?vaa=1&amp;vcp=1&amp;vis=1&amp;pid=f13b108f3&amp;color=0,0,0&amp;vtp=1&amp;vaab=1&amp;bbb=1&amp;hb=1"/>
          <p:cNvSpPr/>
          <p:nvPr/>
        </p:nvSpPr>
        <p:spPr>
          <a:xfrm>
            <a:off x="539496" y="34641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史实：1929—1933年经济大危机；苏联完成工业化建设，经济实力跃居</a:t>
            </a:r>
          </a:p>
          <a:p>
            <a:pPr marL="0" marR="0" lvl="0" indent="0" algn="l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欧洲第一、世界第二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30_1#e31f5b4b6?vaa=1&amp;vcp=1&amp;vis=1&amp;pid=f13b108f3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（2）请选择材料中两个相关联的子目，结合所学知识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，简要说明二者</a:t>
            </a:r>
          </a:p>
          <a:p>
            <a:pPr marL="0" marR="0" lvl="0" indent="0" algn="l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之间的内在联系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列出子目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表述准确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条理清楚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QO_7_AN.1_1#e31f5b4b6?vaa=1&amp;vcp=1&amp;vis=1&amp;pid=f13b108f3&amp;color=0,0,0&amp;vtp=1&amp;vaab=1&amp;bbb=1&amp;hb=1"/>
          <p:cNvSpPr/>
          <p:nvPr/>
        </p:nvSpPr>
        <p:spPr>
          <a:xfrm>
            <a:off x="539496" y="1837417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示例】子目：前所未有的经济危机、第二次世界大战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algn="l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说明：经济危机是第二次世界大战爆发的重要原因。1929年，经济危机</a:t>
            </a:r>
          </a:p>
          <a:p>
            <a:pPr marL="0" marR="0" lvl="0" indent="0" algn="l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爆发，德国社会矛盾激化，纳粹党在德国建立法西斯专政，推动了第二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algn="l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次世界大战的欧洲战争策源地的形成；德国法西斯扩军备战，野心膨胀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algn="l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在1939年突袭波兰，导致第二次世界大战全面爆发；经济危机使英、法</a:t>
            </a:r>
          </a:p>
          <a:p>
            <a:pPr marL="0" marR="0" lvl="0" indent="0" algn="l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等国家自顾不暇，对德国法西斯的扩张采取绥靖政策，客观上推动了第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algn="l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二次世界大战的全面爆发。所以，经济危机是第二次世界大战爆发的重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algn="l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要原因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b0514e3d.fixed?vcp=1&amp;pid=2b73752b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经济大危机和第二次世界大战</a:t>
            </a:r>
            <a:endParaRPr lang="en-US" altLang="zh-CN" sz="4000" dirty="0"/>
          </a:p>
        </p:txBody>
      </p:sp>
      <p:sp>
        <p:nvSpPr>
          <p:cNvPr id="3" name="C_4_BD#eb0514e3d.fixed?vcp=1&amp;pid=2b73752b5&amp;color=86,186,157&amp;vtp=1&amp;vaab=1&amp;bbb=1"/>
          <p:cNvSpPr/>
          <p:nvPr/>
        </p:nvSpPr>
        <p:spPr>
          <a:xfrm>
            <a:off x="320040" y="345643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fd8eb090?vcp=1&amp;pid=eb0514e3d&amp;color=199,134,85&amp;vtp=1&amp;vaab=1&amp;bt=1&amp;bbb=1"/>
          <p:cNvSpPr/>
          <p:nvPr/>
        </p:nvSpPr>
        <p:spPr>
          <a:xfrm>
            <a:off x="539496" y="554400"/>
            <a:ext cx="11109960" cy="803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C78655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 err="1">
                <a:solidFill>
                  <a:srgbClr val="C78655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罗斯福新政</a:t>
            </a:r>
            <a:endParaRPr lang="en-US" altLang="zh-CN" sz="3200" dirty="0"/>
          </a:p>
        </p:txBody>
      </p:sp>
      <p:sp>
        <p:nvSpPr>
          <p:cNvPr id="3" name="C_6_BD#760bc4961?vcp=1&amp;pid=9fd8eb090&amp;color=0,0,0&amp;vtp=1&amp;vaab=1&amp;bbb=1"/>
          <p:cNvSpPr/>
          <p:nvPr/>
        </p:nvSpPr>
        <p:spPr>
          <a:xfrm>
            <a:off x="539496" y="126644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课标要求</a:t>
            </a:r>
            <a:endParaRPr lang="en-US" altLang="zh-CN" sz="3000" dirty="0"/>
          </a:p>
        </p:txBody>
      </p:sp>
      <p:sp>
        <p:nvSpPr>
          <p:cNvPr id="4" name="P_7_BD#f460c8d3f?vcp=1&amp;pid=760bc4961&amp;color=0,0,0&amp;vtp=1&amp;vaab=1&amp;bbb=1&amp;hb=1"/>
          <p:cNvSpPr/>
          <p:nvPr/>
        </p:nvSpPr>
        <p:spPr>
          <a:xfrm>
            <a:off x="539496" y="193895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通过了解经济大危机和罗斯福新政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初步理解国家干预政策对西方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经济的影响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586343a5?vcp=1&amp;pid=9fd8eb090&amp;color=0,0,0&amp;vtp=1&amp;vaab=1&amp;bt=1&amp;bbb=1"/>
          <p:cNvSpPr/>
          <p:nvPr/>
        </p:nvSpPr>
        <p:spPr>
          <a:xfrm>
            <a:off x="539496" y="554400"/>
            <a:ext cx="11109960" cy="1041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知识链接</a:t>
            </a:r>
            <a:endParaRPr lang="en-US" altLang="zh-CN" sz="3000" dirty="0"/>
          </a:p>
        </p:txBody>
      </p:sp>
      <p:graphicFrame>
        <p:nvGraphicFramePr>
          <p:cNvPr id="9" name="P_7_BD#f7f543079?colgroup=2,2,25&amp;vcp=1&amp;pid=1586343a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9303086"/>
              </p:ext>
            </p:extLst>
          </p:nvPr>
        </p:nvGraphicFramePr>
        <p:xfrm>
          <a:off x="539496" y="1295191"/>
          <a:ext cx="11113578" cy="3351912"/>
        </p:xfrm>
        <a:graphic>
          <a:graphicData uri="http://schemas.openxmlformats.org/drawingml/2006/table">
            <a:tbl>
              <a:tblPr/>
              <a:tblGrid>
                <a:gridCol w="9047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56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649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2122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大危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背景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20世纪20年代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美国经济空前繁荣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繁荣的表象下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隐藏着巨大的危机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（1）根本原因：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资本主义制度的基本矛盾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（生产资料私人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占有与生产社会化之间的矛盾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（2）主要原因：生产力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不断提高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工人的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购买力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严重不足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导致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生产过剩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 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（3）直接原因：美国全国性的股票投机活动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7_BD#f7f543079?colgroup=2,2,17,7&amp;vcp=1&amp;pid=1586343a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8475621"/>
              </p:ext>
            </p:extLst>
          </p:nvPr>
        </p:nvGraphicFramePr>
        <p:xfrm>
          <a:off x="539496" y="968728"/>
          <a:ext cx="11112835" cy="5372546"/>
        </p:xfrm>
        <a:graphic>
          <a:graphicData uri="http://schemas.openxmlformats.org/drawingml/2006/table">
            <a:tbl>
              <a:tblPr/>
              <a:tblGrid>
                <a:gridCol w="9536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45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852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065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3210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经济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大危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爆发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1929年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10月下旬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美国股票价格突然暴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22200"/>
                        </a:lnSpc>
                      </a:pPr>
                      <a:r>
                        <a:rPr lang="en-US" altLang="zh-CN" sz="123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321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（1）波及范围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特别广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：危机席卷了整个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资本主义世界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（2）持续时间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特别长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从1929年持续到20世纪30年代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坏性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特别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大：整个资本主义世界的工业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产量下降了三分之一以上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贸易额减少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了2/3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321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大量企业破产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银行倒闭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失业人数激增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引发社会危机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和政治危机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P_7_BD#f7f543079.table_image?iti=1&amp;tii=1&amp;vcp=1&amp;pid=1586343a5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55766" y="1700724"/>
            <a:ext cx="2386584" cy="163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_BD#f7f543079.table_image?iti=1&amp;tii=2&amp;vcp=1&amp;pid=1586343a5&amp;color=0,0,0&amp;mp=1&amp;vtp=1&amp;vaab=1&amp;bbb=1&amp;hb=1"/>
          <p:cNvSpPr/>
          <p:nvPr/>
        </p:nvSpPr>
        <p:spPr>
          <a:xfrm>
            <a:off x="8909462" y="3464500"/>
            <a:ext cx="2679192" cy="10428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纽约证券交易所</a:t>
            </a: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</a:t>
            </a:r>
            <a:endParaRPr lang="en-US" altLang="zh-CN" sz="2800" dirty="0"/>
          </a:p>
        </p:txBody>
      </p:sp>
      <p:sp>
        <p:nvSpPr>
          <p:cNvPr id="2" name="P_7_BD#f7f543079?colgroup=2,2,17,7&amp;vcp=1&amp;pid=1586343a5&amp;color=0,0,0&amp;mp=1&amp;vtp=1&amp;vaab=1&amp;bt=1&amp;bbb=1">
            <a:extLst>
              <a:ext uri="{FF2B5EF4-FFF2-40B4-BE49-F238E27FC236}">
                <a16:creationId xmlns:a16="http://schemas.microsoft.com/office/drawing/2014/main" id="{F6D01BFA-CBF6-2FFC-DB5B-4A7A3090B05D}"/>
              </a:ext>
            </a:extLst>
          </p:cNvPr>
          <p:cNvSpPr txBox="1"/>
          <p:nvPr/>
        </p:nvSpPr>
        <p:spPr>
          <a:xfrm>
            <a:off x="10934186" y="448383"/>
            <a:ext cx="718145" cy="5069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2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2000</Words>
  <Application>Microsoft Office PowerPoint</Application>
  <PresentationFormat>宽屏</PresentationFormat>
  <Paragraphs>635</Paragraphs>
  <Slides>52</Slides>
  <Notes>52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52</vt:i4>
      </vt:variant>
    </vt:vector>
  </HeadingPairs>
  <TitlesOfParts>
    <vt:vector size="63" baseType="lpstr">
      <vt:lpstr>Arial (正文)</vt:lpstr>
      <vt:lpstr>等线</vt:lpstr>
      <vt:lpstr>华文隶书</vt:lpstr>
      <vt:lpstr>SimSun</vt:lpstr>
      <vt:lpstr>SimSun</vt:lpstr>
      <vt:lpstr>微软雅黑</vt:lpstr>
      <vt:lpstr>Arial</vt:lpstr>
      <vt:lpstr>Calibri</vt:lpstr>
      <vt:lpstr>Times New Roman</vt:lpstr>
      <vt:lpstr/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16</cp:revision>
  <dcterms:created xsi:type="dcterms:W3CDTF">2024-11-29T16:52:28Z</dcterms:created>
  <dcterms:modified xsi:type="dcterms:W3CDTF">2025-09-19T09:40:50Z</dcterms:modified>
  <cp:category/>
  <cp:contentStatus/>
</cp:coreProperties>
</file>