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tiff" ContentType="image/tiff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96" r:id="rId3"/>
    <p:sldId id="290" r:id="rId5"/>
    <p:sldId id="291" r:id="rId6"/>
    <p:sldId id="292" r:id="rId7"/>
    <p:sldId id="293" r:id="rId8"/>
    <p:sldId id="294" r:id="rId9"/>
    <p:sldId id="295" r:id="rId10"/>
  </p:sldIdLst>
  <p:sldSz cx="12192000" cy="6858000"/>
  <p:notesSz cx="6858000" cy="9144000"/>
  <p:custDataLst>
    <p:tags r:id="rId1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0" userDrawn="1">
          <p15:clr>
            <a:srgbClr val="A4A3A4"/>
          </p15:clr>
        </p15:guide>
        <p15:guide id="2" pos="38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127D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90"/>
        <p:guide pos="3811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63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49F42C-2DAE-424C-A4B8-3140182C3E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image" Target="../media/image11.png"/><Relationship Id="rId8" Type="http://schemas.openxmlformats.org/officeDocument/2006/relationships/image" Target="../media/image10.png"/><Relationship Id="rId7" Type="http://schemas.openxmlformats.org/officeDocument/2006/relationships/image" Target="../media/image9.png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1" Type="http://schemas.openxmlformats.org/officeDocument/2006/relationships/notesSlide" Target="../notesSlides/notesSlide1.xml"/><Relationship Id="rId10" Type="http://schemas.openxmlformats.org/officeDocument/2006/relationships/slideLayout" Target="../slideLayouts/slideLayout12.xml"/><Relationship Id="rId1" Type="http://schemas.openxmlformats.org/officeDocument/2006/relationships/image" Target="../media/image3.w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12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13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14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15.tif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16.tif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17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任意多边形 9"/>
          <p:cNvSpPr/>
          <p:nvPr/>
        </p:nvSpPr>
        <p:spPr>
          <a:xfrm>
            <a:off x="9852454" y="5717059"/>
            <a:ext cx="2403862" cy="1194487"/>
          </a:xfrm>
          <a:custGeom>
            <a:avLst/>
            <a:gdLst>
              <a:gd name="connsiteX0" fmla="*/ 2306595 w 2306595"/>
              <a:gd name="connsiteY0" fmla="*/ 0 h 1145060"/>
              <a:gd name="connsiteX1" fmla="*/ 1351005 w 2306595"/>
              <a:gd name="connsiteY1" fmla="*/ 724930 h 1145060"/>
              <a:gd name="connsiteX2" fmla="*/ 593124 w 2306595"/>
              <a:gd name="connsiteY2" fmla="*/ 543698 h 1145060"/>
              <a:gd name="connsiteX3" fmla="*/ 0 w 2306595"/>
              <a:gd name="connsiteY3" fmla="*/ 1145060 h 11450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06595" h="1145060">
                <a:moveTo>
                  <a:pt x="2306595" y="0"/>
                </a:moveTo>
                <a:cubicBezTo>
                  <a:pt x="1971589" y="317157"/>
                  <a:pt x="1636583" y="634314"/>
                  <a:pt x="1351005" y="724930"/>
                </a:cubicBezTo>
                <a:cubicBezTo>
                  <a:pt x="1065427" y="815546"/>
                  <a:pt x="818291" y="473676"/>
                  <a:pt x="593124" y="543698"/>
                </a:cubicBezTo>
                <a:cubicBezTo>
                  <a:pt x="367957" y="613720"/>
                  <a:pt x="183978" y="879390"/>
                  <a:pt x="0" y="1145060"/>
                </a:cubicBezTo>
              </a:path>
            </a:pathLst>
          </a:cu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3796347" y="751042"/>
            <a:ext cx="490283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000" dirty="0">
                <a:solidFill>
                  <a:schemeClr val="accent1">
                    <a:lumMod val="75000"/>
                  </a:schemeClr>
                </a:solidFill>
                <a:sym typeface="+mn-ea"/>
              </a:rPr>
              <a:t>落实新课标理念</a:t>
            </a:r>
            <a:r>
              <a:rPr lang="en-US" altLang="zh-CN" sz="2000" dirty="0">
                <a:solidFill>
                  <a:schemeClr val="accent1">
                    <a:lumMod val="75000"/>
                  </a:schemeClr>
                </a:solidFill>
                <a:sym typeface="+mn-ea"/>
              </a:rPr>
              <a:t>   </a:t>
            </a:r>
            <a:r>
              <a:rPr lang="zh-CN" altLang="en-US" sz="2000" dirty="0">
                <a:solidFill>
                  <a:schemeClr val="accent1">
                    <a:lumMod val="75000"/>
                  </a:schemeClr>
                </a:solidFill>
                <a:sym typeface="+mn-ea"/>
              </a:rPr>
              <a:t>基于核心素养</a:t>
            </a:r>
            <a:r>
              <a:rPr lang="en-US" altLang="zh-CN" sz="2000" dirty="0">
                <a:solidFill>
                  <a:schemeClr val="accent1">
                    <a:lumMod val="75000"/>
                  </a:schemeClr>
                </a:solidFill>
                <a:sym typeface="+mn-ea"/>
              </a:rPr>
              <a:t>  </a:t>
            </a:r>
            <a:r>
              <a:rPr lang="zh-CN" altLang="en-US" sz="2000" dirty="0">
                <a:solidFill>
                  <a:schemeClr val="accent1">
                    <a:lumMod val="75000"/>
                  </a:schemeClr>
                </a:solidFill>
                <a:sym typeface="+mn-ea"/>
              </a:rPr>
              <a:t>全新改版</a:t>
            </a:r>
            <a:endParaRPr lang="zh-CN" altLang="en-US" sz="2000" dirty="0">
              <a:solidFill>
                <a:schemeClr val="accent1">
                  <a:lumMod val="75000"/>
                </a:schemeClr>
              </a:solidFill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718050" y="4685665"/>
            <a:ext cx="2861945" cy="9429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zh-CN" altLang="en-US" sz="4000" dirty="0">
                <a:solidFill>
                  <a:srgbClr val="1D7F50"/>
                </a:solidFill>
                <a:sym typeface="+mn-ea"/>
              </a:rPr>
              <a:t>（配套课件）</a:t>
            </a:r>
            <a:endParaRPr lang="zh-CN" altLang="en-US" sz="4000" dirty="0">
              <a:solidFill>
                <a:srgbClr val="1D7F50"/>
              </a:solidFill>
              <a:sym typeface="+mn-ea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2955625" y="1655155"/>
            <a:ext cx="6503334" cy="155856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7200" dirty="0">
                <a:solidFill>
                  <a:srgbClr val="1D7F50"/>
                </a:solidFill>
                <a:latin typeface="+mn-ea"/>
                <a:cs typeface="+mn-ea"/>
              </a:rPr>
              <a:t>《</a:t>
            </a:r>
            <a:r>
              <a:rPr lang="zh-CN" altLang="en-US" sz="7200" dirty="0">
                <a:solidFill>
                  <a:srgbClr val="1D7F50"/>
                </a:solidFill>
                <a:latin typeface="+mn-ea"/>
                <a:cs typeface="+mn-ea"/>
              </a:rPr>
              <a:t>课堂小作业</a:t>
            </a:r>
            <a:r>
              <a:rPr lang="en-US" altLang="zh-CN" sz="7200" dirty="0">
                <a:solidFill>
                  <a:srgbClr val="1D7F50"/>
                </a:solidFill>
                <a:latin typeface="+mn-ea"/>
                <a:cs typeface="+mn-ea"/>
              </a:rPr>
              <a:t>》</a:t>
            </a:r>
            <a:endParaRPr lang="zh-CN" altLang="en-US" sz="7200" dirty="0">
              <a:solidFill>
                <a:srgbClr val="1D7F50"/>
              </a:solidFill>
              <a:latin typeface="+mn-ea"/>
              <a:cs typeface="+mn-ea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1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0523" y="5821196"/>
            <a:ext cx="2829739" cy="571523"/>
          </a:xfrm>
          <a:prstGeom prst="rect">
            <a:avLst/>
          </a:prstGeom>
          <a:ln>
            <a:solidFill>
              <a:srgbClr val="1D7F50"/>
            </a:solidFill>
          </a:ln>
        </p:spPr>
      </p:pic>
      <p:pic>
        <p:nvPicPr>
          <p:cNvPr id="20" name="图片 19" descr="22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9786045" y="3080117"/>
            <a:ext cx="2598096" cy="4154070"/>
          </a:xfrm>
          <a:prstGeom prst="rect">
            <a:avLst/>
          </a:prstGeom>
        </p:spPr>
      </p:pic>
      <p:pic>
        <p:nvPicPr>
          <p:cNvPr id="21" name="图片 20" descr="嗯嗯嗯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-334951" y="5453213"/>
            <a:ext cx="2372360" cy="1542415"/>
          </a:xfrm>
          <a:prstGeom prst="rect">
            <a:avLst/>
          </a:prstGeom>
        </p:spPr>
      </p:pic>
      <p:pic>
        <p:nvPicPr>
          <p:cNvPr id="19" name="图片 18" descr="未标题-1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477879" y="5049988"/>
            <a:ext cx="2662555" cy="1945640"/>
          </a:xfrm>
          <a:prstGeom prst="rect">
            <a:avLst/>
          </a:prstGeom>
        </p:spPr>
      </p:pic>
      <p:pic>
        <p:nvPicPr>
          <p:cNvPr id="29" name="图片 28" descr="21"/>
          <p:cNvPicPr>
            <a:picLocks noChangeAspect="1"/>
          </p:cNvPicPr>
          <p:nvPr/>
        </p:nvPicPr>
        <p:blipFill>
          <a:blip r:embed="rId5" cstate="screen"/>
          <a:srcRect/>
          <a:stretch>
            <a:fillRect/>
          </a:stretch>
        </p:blipFill>
        <p:spPr>
          <a:xfrm rot="10800000" flipH="1" flipV="1">
            <a:off x="2797763" y="2319724"/>
            <a:ext cx="1245870" cy="1711325"/>
          </a:xfrm>
          <a:prstGeom prst="rect">
            <a:avLst/>
          </a:prstGeom>
        </p:spPr>
      </p:pic>
      <p:pic>
        <p:nvPicPr>
          <p:cNvPr id="30" name="图片 29" descr="21"/>
          <p:cNvPicPr>
            <a:picLocks noChangeAspect="1"/>
          </p:cNvPicPr>
          <p:nvPr/>
        </p:nvPicPr>
        <p:blipFill>
          <a:blip r:embed="rId6" cstate="screen"/>
          <a:srcRect/>
          <a:stretch>
            <a:fillRect/>
          </a:stretch>
        </p:blipFill>
        <p:spPr>
          <a:xfrm rot="4440000">
            <a:off x="2908569" y="1112459"/>
            <a:ext cx="1024255" cy="1406525"/>
          </a:xfrm>
          <a:prstGeom prst="rect">
            <a:avLst/>
          </a:prstGeom>
        </p:spPr>
      </p:pic>
      <p:pic>
        <p:nvPicPr>
          <p:cNvPr id="31" name="图片 30" descr="21"/>
          <p:cNvPicPr>
            <a:picLocks noChangeAspect="1"/>
          </p:cNvPicPr>
          <p:nvPr/>
        </p:nvPicPr>
        <p:blipFill>
          <a:blip r:embed="rId7" cstate="screen"/>
          <a:srcRect/>
          <a:stretch>
            <a:fillRect/>
          </a:stretch>
        </p:blipFill>
        <p:spPr>
          <a:xfrm>
            <a:off x="1846424" y="1814690"/>
            <a:ext cx="1128395" cy="842010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8" cstate="screen"/>
          <a:srcRect/>
          <a:stretch>
            <a:fillRect/>
          </a:stretch>
        </p:blipFill>
        <p:spPr>
          <a:xfrm>
            <a:off x="8930004" y="1565357"/>
            <a:ext cx="1057910" cy="835660"/>
          </a:xfrm>
          <a:prstGeom prst="rect">
            <a:avLst/>
          </a:prstGeom>
        </p:spPr>
      </p:pic>
      <p:pic>
        <p:nvPicPr>
          <p:cNvPr id="34" name="图片 33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257090" y="23782"/>
            <a:ext cx="2934910" cy="326274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4043045" y="3717925"/>
            <a:ext cx="4475480" cy="9429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zh-CN" altLang="en-US" sz="4000" dirty="0">
                <a:solidFill>
                  <a:srgbClr val="1D7F50"/>
                </a:solidFill>
                <a:sym typeface="+mn-ea"/>
              </a:rPr>
              <a:t>语文一年级 下册 </a:t>
            </a:r>
            <a:r>
              <a:rPr lang="en-US" altLang="zh-CN" sz="4000" dirty="0">
                <a:solidFill>
                  <a:srgbClr val="1D7F50"/>
                </a:solidFill>
                <a:sym typeface="+mn-ea"/>
              </a:rPr>
              <a:t>R</a:t>
            </a:r>
            <a:endParaRPr lang="en-US" altLang="zh-CN" sz="4000" dirty="0">
              <a:solidFill>
                <a:srgbClr val="1D7F50"/>
              </a:solidFill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68"/>
    </mc:Choice>
    <mc:Fallback>
      <p:transition spd="slow" advTm="468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2" name="图片 11" descr="1-1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72920" y="1595755"/>
            <a:ext cx="8517255" cy="3667125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2919730" y="4287520"/>
            <a:ext cx="5575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√</a:t>
            </a:r>
            <a:endParaRPr lang="zh-CN" altLang="en-US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7293610" y="4344035"/>
            <a:ext cx="5575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√</a:t>
            </a:r>
            <a:endParaRPr lang="zh-CN" altLang="en-US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2919730" y="4894580"/>
            <a:ext cx="5575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√</a:t>
            </a:r>
            <a:endParaRPr lang="zh-CN" altLang="en-US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7237095" y="4894580"/>
            <a:ext cx="5575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√</a:t>
            </a:r>
            <a:endParaRPr lang="zh-CN" altLang="en-US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7" grpId="1"/>
      <p:bldP spid="18" grpId="0"/>
      <p:bldP spid="18" grpId="1"/>
      <p:bldP spid="19" grpId="0"/>
      <p:bldP spid="19" grpId="1"/>
      <p:bldP spid="20" grpId="0"/>
      <p:bldP spid="20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1-1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44295" y="1605280"/>
            <a:ext cx="9279890" cy="356171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 flipH="1">
            <a:off x="2304415" y="2856865"/>
            <a:ext cx="647065" cy="57213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sz="3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冬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 flipH="1">
            <a:off x="4685030" y="2917825"/>
            <a:ext cx="1512570" cy="57213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sz="3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飞</a:t>
            </a:r>
            <a:r>
              <a:rPr lang="en-US" altLang="zh-CN" sz="3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 </a:t>
            </a:r>
            <a:r>
              <a:rPr lang="zh-CN" sz="3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入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 flipH="1">
            <a:off x="6861810" y="2917825"/>
            <a:ext cx="647065" cy="57213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sz="3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春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 flipH="1">
            <a:off x="7829550" y="2917825"/>
            <a:ext cx="647065" cy="57213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sz="3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吹</a:t>
            </a:r>
            <a:endParaRPr 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 flipH="1">
            <a:off x="9580880" y="2917825"/>
            <a:ext cx="647065" cy="57213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sz="3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吹</a:t>
            </a:r>
            <a:endParaRPr 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 flipH="1">
            <a:off x="2160905" y="4282440"/>
            <a:ext cx="647065" cy="57213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sz="3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花</a:t>
            </a:r>
            <a:endParaRPr 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1-1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67790" y="2371090"/>
            <a:ext cx="9206865" cy="205930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 flipH="1">
            <a:off x="3598545" y="3218815"/>
            <a:ext cx="824865" cy="4210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上下</a:t>
            </a:r>
            <a:endParaRPr 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 flipH="1">
            <a:off x="6390005" y="3218815"/>
            <a:ext cx="1144905" cy="4210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雨字头</a:t>
            </a:r>
            <a:endParaRPr 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 flipH="1">
            <a:off x="9114790" y="3218815"/>
            <a:ext cx="890270" cy="4210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左右</a:t>
            </a:r>
            <a:endParaRPr 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6" grpId="0"/>
      <p:bldP spid="6" grpId="1"/>
      <p:bldP spid="7" grpId="0"/>
      <p:bldP spid="7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1-1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2055" y="1518285"/>
            <a:ext cx="9763125" cy="381127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 flipH="1">
            <a:off x="8841105" y="4672330"/>
            <a:ext cx="647065" cy="57213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sz="3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冬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 flipH="1">
            <a:off x="5350510" y="2607945"/>
            <a:ext cx="629285" cy="75247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sz="3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春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 flipH="1">
            <a:off x="6129020" y="3616960"/>
            <a:ext cx="629285" cy="75247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sz="3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飞</a:t>
            </a:r>
            <a:endParaRPr 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7" grpId="0"/>
      <p:bldP spid="7" grpId="1"/>
      <p:bldP spid="5" grpId="0"/>
      <p:bldP spid="5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1-1-1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91665" y="891540"/>
            <a:ext cx="8571865" cy="517334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 flipH="1">
            <a:off x="5155565" y="460502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④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 flipH="1">
            <a:off x="3270885" y="460502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③</a:t>
            </a:r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 flipH="1">
            <a:off x="7040245" y="460502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①</a:t>
            </a:r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 flipH="1">
            <a:off x="8924925" y="460502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②</a:t>
            </a:r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7" grpId="0"/>
      <p:bldP spid="7" grpId="1"/>
      <p:bldP spid="6" grpId="0"/>
      <p:bldP spid="6" grpId="1"/>
      <p:bldP spid="8" grpId="0"/>
      <p:bldP spid="8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1-1-1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02585" y="692785"/>
            <a:ext cx="6811010" cy="5835650"/>
          </a:xfrm>
          <a:prstGeom prst="rect">
            <a:avLst/>
          </a:prstGeom>
        </p:spPr>
      </p:pic>
      <p:cxnSp>
        <p:nvCxnSpPr>
          <p:cNvPr id="5" name="直接连接符 4"/>
          <p:cNvCxnSpPr/>
          <p:nvPr/>
        </p:nvCxnSpPr>
        <p:spPr>
          <a:xfrm>
            <a:off x="4036060" y="3105785"/>
            <a:ext cx="1605915" cy="2324735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6420485" y="2152650"/>
            <a:ext cx="2036445" cy="334899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V="1">
            <a:off x="4036060" y="3154045"/>
            <a:ext cx="1492885" cy="824865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6992620" y="3204845"/>
            <a:ext cx="1360805" cy="193294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V="1">
            <a:off x="4036060" y="4221480"/>
            <a:ext cx="1729105" cy="916305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V="1">
            <a:off x="6804025" y="3068955"/>
            <a:ext cx="1586865" cy="82169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11" name="文本框 10"/>
          <p:cNvSpPr txBox="1"/>
          <p:nvPr/>
        </p:nvSpPr>
        <p:spPr>
          <a:xfrm flipH="1">
            <a:off x="4196715" y="6033135"/>
            <a:ext cx="4354830" cy="49530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夏天到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              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荷花开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       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蜻蜓飞</a:t>
            </a:r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  <a:p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ZTg3YjM4YjE0NWUzMWVhYjY2N2RhZjc1NjM0YzIwMGQ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119</Words>
  <Application>WPS 演示</Application>
  <PresentationFormat>宽屏</PresentationFormat>
  <Paragraphs>51</Paragraphs>
  <Slides>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7" baseType="lpstr">
      <vt:lpstr>Arial</vt:lpstr>
      <vt:lpstr>宋体</vt:lpstr>
      <vt:lpstr>Wingdings</vt:lpstr>
      <vt:lpstr>Wingdings</vt:lpstr>
      <vt:lpstr>Times New Roman</vt:lpstr>
      <vt:lpstr>黑体</vt:lpstr>
      <vt:lpstr>微软雅黑</vt:lpstr>
      <vt:lpstr>Arial Unicode MS</vt:lpstr>
      <vt:lpstr>Calibri</vt:lpstr>
      <vt:lpstr>1_WPS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小唐</cp:lastModifiedBy>
  <cp:revision>186</cp:revision>
  <dcterms:created xsi:type="dcterms:W3CDTF">2019-06-19T02:08:00Z</dcterms:created>
  <dcterms:modified xsi:type="dcterms:W3CDTF">2025-02-15T08:52:27Z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809AA664DB6B41F2A58F033FA12657E2_13</vt:lpwstr>
  </property>
</Properties>
</file>