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661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69c2aa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AE8876C-EB81-46BB-A145-022AB63080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备考手册1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常见化学方程式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3B0105-8EC1-F552-676A-5A427E50379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CD19A8-8B6D-44E3-AD43-079F9048B8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EA9B6C-39EE-4D90-B60C-043283DCBA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09099A-1715-4D35-A174-165A7D2E55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"/>
              <p:cNvSpPr/>
              <p:nvPr/>
            </p:nvSpPr>
            <p:spPr>
              <a:xfrm>
                <a:off x="539496" y="1693894"/>
                <a:ext cx="11109960" cy="266861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（3）电解水：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（4）碳酸受热分解：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800" b="0" i="0" u="none" strike="noStrike" kern="1200" cap="none" spc="0" normalizeH="0" baseline="-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（5）煅烧石灰石（或工业上用石灰石制取生石灰）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：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800" b="0" i="0" u="none" strike="noStrike" kern="1200" cap="none" spc="0" normalizeH="0" baseline="-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CaO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3894"/>
                <a:ext cx="11109960" cy="2668616"/>
              </a:xfrm>
              <a:prstGeom prst="rect">
                <a:avLst/>
              </a:prstGeom>
              <a:blipFill>
                <a:blip r:embed="rId3"/>
                <a:stretch>
                  <a:fillRect l="-1043" b="-59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168971"/>
                <a:ext cx="11109960" cy="39953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置换反应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（1）木炭（碳）还原氧化铜（碳的还原性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：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CuO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800" b="0" i="0" u="none" strike="noStrike" kern="1200" cap="none" spc="0" normalizeH="0" baseline="-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（2）木炭（碳）还原氧化铁：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800" b="0" i="0" u="none" strike="noStrike" kern="1200" cap="none" spc="0" normalizeH="0" baseline="-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4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（3）氢气还原氧化铜：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现象：黑色粉末变成红色，试管口出现小水珠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8971"/>
                <a:ext cx="11109960" cy="3995357"/>
              </a:xfrm>
              <a:prstGeom prst="rect">
                <a:avLst/>
              </a:prstGeom>
              <a:blipFill>
                <a:blip r:embed="rId3"/>
                <a:stretch>
                  <a:fillRect l="-1043" b="-29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（4）铁与稀盐酸反应：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：固体逐渐溶解，有气泡产生，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溶液由无色变为浅绿色。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（5）铁与稀硫酸反应：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：固体逐渐溶解，有气泡产生，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溶液由无色变为浅绿色。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（6）锌与稀盐酸反应：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Zn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ZnCl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（7）锌与稀硫酸反应：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Zn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ZnSO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（8）铝与稀盐酸反应：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AlCl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（9）铝与稀硫酸反应：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（10）镁与稀盐酸反应：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MgCl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（11）镁与稀硫酸反应：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4 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MgSO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（12）铁与硫酸铜溶液反应（或湿法炼铜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，或用铁除去工业废水中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的铜离子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Fe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：铁表面有红色固体析出，溶液由蓝色变为浅绿色。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878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（13）铜与硝酸银溶液反应：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：铜表面有灰白色固体析出，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溶液由无色变为蓝色。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（14）铝与硫酸亚铁溶液反应：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Al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Fe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：铝表面有黑色固体析出，溶液由浅绿色变为无色。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：铁与盐溶液发生置换反应，与稀盐酸、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稀硫酸反应现象相同，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生成物中的铁元素显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价。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21256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复分解反应。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（1）有气体生成的反应。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在实验室制取二氧化碳（或用大理石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、石灰石与稀盐酸反应制取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，或用盐酸除水垢，或用盐酸检验大理石、石灰石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、贝壳中是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否含有碳酸钙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碳酸钠（纯碱、苏打）与盐酸反应（或检验碳酸根离子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，或检验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氢氧化钠是否变质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NaCl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256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878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vcp=1&amp;pid=469c2aaf8&amp;color=0,0,0&amp;mp=1&amp;vtp=1&amp;vaab=1&amp;bt=1&amp;bbb=1&amp;hb=1"/>
              <p:cNvSpPr/>
              <p:nvPr/>
            </p:nvSpPr>
            <p:spPr>
              <a:xfrm>
                <a:off x="539496" y="1206214"/>
                <a:ext cx="11286744" cy="449443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indent="720344"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碳酸氢钠（小苏打）与盐酸反应（或用含小苏打的药物治疗胃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酸过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多）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indent="720344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碳酸钾溶液与稀硫酸反应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indent="720344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⑤碳酸钾溶液与盐酸反应：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KCl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indent="720344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⑥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碳酸钠溶液与稀硫酸反应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P_3_BD#87a0ac9c4?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6214"/>
                <a:ext cx="11286744" cy="4494435"/>
              </a:xfrm>
              <a:prstGeom prst="rect">
                <a:avLst/>
              </a:prstGeom>
              <a:blipFill>
                <a:blip r:embed="rId3"/>
                <a:stretch>
                  <a:fillRect l="-1945" r="-486" b="-3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&amp;h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（2）有沉淀生成的反应。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①氯化钡溶液与稀硫酸反应：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②硝酸银溶液与盐酸反应：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AgNO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AgCl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白色沉淀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vcp=1&amp;pid=469c2aaf8&amp;color=0,0,0&amp;mp=1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③氢氧化钡溶液与稀硫酸反应：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碳酸钠溶液与石灰水反应（或用石灰水除去氢氧化钠溶液中的少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量碳酸钠，或用石灰水与碳酸钠溶液制取少量氢氧化钠溶液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vcp=1&amp;pid=469c2aaf8&amp;color=0,0,0&amp;vtp=1&amp;vaab=1&amp;bt=1&amp;bbb=1&amp;h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⑤硫酸铜溶液与氢氧化钠溶液反应：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（蓝色沉淀）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⑥氯化镁溶液与氢氧化钠溶液反应：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MgCl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NaOH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⑦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氯化镁溶液与氢氧化钙溶液反应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MgCl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vcp=1&amp;pid=469c2aa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69c2aaf8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69c2aaf8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69c2aaf8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常见化学方程式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vcp=1&amp;pid=469c2aaf8&amp;color=0,0,0&amp;mp=1&amp;vtp=1&amp;vaab=1&amp;bt=1&amp;bbb=1&amp;h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⑧硫酸钠溶液与氢氧化钡溶液反应：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硫酸钠溶液与氯化钡溶液反应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⑩硝酸银溶液与氯化钠溶液反应：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AgNO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AgCl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</a:t>
                </a:r>
                <a:endPara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沉淀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6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vcp=1&amp;pid=469c2aaf8&amp;color=0,0,0&amp;mp=1&amp;vtp=1&amp;vaab=1&amp;bt=1&amp;bbb=1&amp;h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⑪碳酸钠溶液与氯化钙溶液反应：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硫酸铜溶液与氯化钡溶液反应：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碳酸钠溶液与氯化钡溶液反应：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白色沉淀）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&amp;hb=1"/>
              <p:cNvSpPr/>
              <p:nvPr/>
            </p:nvSpPr>
            <p:spPr>
              <a:xfrm>
                <a:off x="539496" y="15199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（3）有水生成的中和反应。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氢氧化钠与硫酸反应：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氢氧化钠与盐酸反应：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NaOH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NaCl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氢氧化钙与盐酸反应：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④用含氢氧化铝的药物治疗胃酸过多：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9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55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18716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（4）有水生成但不是中和反应的反应。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用稀盐酸除铁锈：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HCl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：固体逐渐溶解，溶液由无色变为黄色。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用稀硫酸除铁锈：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：固体逐渐溶解，溶液由无色变为黄色。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氧化铜与稀硫酸反应：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：固体逐渐溶解，溶液由无色变为蓝色。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716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334040"/>
                <a:ext cx="11109960" cy="396379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不属于基本反应类型的反应。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（1）天然气、沼气（它们的主要成分都是甲烷）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燃烧：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：发出蓝色火焰，火焰上方罩的干冷烧杯内壁出现小水珠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，产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生能使澄清石灰水变浑浊的气体。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（2）酒精（乙醇）燃烧：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3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4040"/>
                <a:ext cx="11109960" cy="3963797"/>
              </a:xfrm>
              <a:prstGeom prst="rect">
                <a:avLst/>
              </a:prstGeom>
              <a:blipFill>
                <a:blip r:embed="rId3"/>
                <a:stretch>
                  <a:fillRect l="-1976" r="-878" b="-26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&amp;hb=1"/>
              <p:cNvSpPr/>
              <p:nvPr/>
            </p:nvSpPr>
            <p:spPr>
              <a:xfrm>
                <a:off x="539496" y="1465485"/>
                <a:ext cx="10951464" cy="39191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（3）用一氧化碳还原氧化铁（炼铁原理）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现象：红色粉末变成黑色，生成能使澄清石灰水变浑浊的气体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（4）用一氧化碳还原氧化铜（一氧化碳具有还原性）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现象：黑色粉末变成红色，生成能使澄清石灰水变浑浊的气体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5485"/>
                <a:ext cx="10951464" cy="3919157"/>
              </a:xfrm>
              <a:prstGeom prst="rect">
                <a:avLst/>
              </a:prstGeom>
              <a:blipFill>
                <a:blip r:embed="rId3"/>
                <a:stretch>
                  <a:fillRect t="-622" b="-17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&amp;hb=1"/>
              <p:cNvSpPr/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（5）将二氧化碳通入澄清石灰水中（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或二氧化碳与石灰水反应，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或用澄清石灰水检验二氧化碳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，或石灰水在空气中变质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，或用石灰浆粉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刷墙壁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：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2 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878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"/>
              <p:cNvSpPr/>
              <p:nvPr/>
            </p:nvSpPr>
            <p:spPr>
              <a:xfrm>
                <a:off x="539496" y="1654079"/>
                <a:ext cx="11109960" cy="331609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化合反应。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（1）氢气在氧气中燃烧：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：在空气或氧气中燃烧产生淡蓝色火焰，放出热量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，火焰上方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罩着的干冷烧杯内壁出现小水珠。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（2）木炭在氧气中不充分燃烧：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4079"/>
                <a:ext cx="11109960" cy="3316097"/>
              </a:xfrm>
              <a:prstGeom prst="rect">
                <a:avLst/>
              </a:prstGeom>
              <a:blipFill>
                <a:blip r:embed="rId3"/>
                <a:stretch>
                  <a:fillRect l="-1976" r="-878" b="-31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&amp;hb=1"/>
              <p:cNvSpPr/>
              <p:nvPr/>
            </p:nvSpPr>
            <p:spPr>
              <a:xfrm>
                <a:off x="539496" y="813975"/>
                <a:ext cx="11109960" cy="5239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（3）木炭在氧气中充分燃烧：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：在空气中持续红热，无烟无焰，放出热量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，生成能使澄清石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灰水变浑浊的气体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；在氧气中剧烈燃烧，发出白光，放出热量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，生成能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使澄清石灰水变浑浊的气体。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（4）硫在空气、氧气中燃烧：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：在空气中发出微弱的淡蓝色火焰，放出热量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，生成有刺激性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气味的气体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；在氧气中燃烧发出明亮的蓝紫色火焰，放出热量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，生成有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刺激性气味的气体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3975"/>
                <a:ext cx="11109960" cy="5239957"/>
              </a:xfrm>
              <a:prstGeom prst="rect">
                <a:avLst/>
              </a:prstGeom>
              <a:blipFill>
                <a:blip r:embed="rId3"/>
                <a:stretch>
                  <a:fillRect l="-1976" r="-878" b="-36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&amp;hb=1"/>
              <p:cNvSpPr/>
              <p:nvPr/>
            </p:nvSpPr>
            <p:spPr>
              <a:xfrm>
                <a:off x="539496" y="1454055"/>
                <a:ext cx="11109960" cy="3944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（5）磷在空气、氧气中燃烧：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：在空气中燃烧产生黄色火焰，放出热量，产生大量白烟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氧气中剧烈燃烧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，发出白光，放出热量，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产生大量白烟。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（6）铁丝在氧气中燃烧：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Fe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Fe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：在空气中持续红热，不能燃烧；在氧气中剧烈燃烧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，火星四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，放出大量的热，生成黑色固体。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54055"/>
                <a:ext cx="11109960" cy="3944557"/>
              </a:xfrm>
              <a:prstGeom prst="rect">
                <a:avLst/>
              </a:prstGeom>
              <a:blipFill>
                <a:blip r:embed="rId3"/>
                <a:stretch>
                  <a:fillRect l="-1976" r="-878" b="-47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&amp;hb=1"/>
              <p:cNvSpPr/>
              <p:nvPr/>
            </p:nvSpPr>
            <p:spPr>
              <a:xfrm>
                <a:off x="539496" y="1786858"/>
                <a:ext cx="11109960" cy="3271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（7）镁在氧气中燃烧：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：在氧气中剧烈燃烧，发出耀眼的白光，放出热量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，生成白色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粉末状固体。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（8）铜在空气中加热：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CuO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：红色固体变黑。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86858"/>
                <a:ext cx="11109960" cy="3271457"/>
              </a:xfrm>
              <a:prstGeom prst="rect">
                <a:avLst/>
              </a:prstGeom>
              <a:blipFill>
                <a:blip r:embed="rId3"/>
                <a:stretch>
                  <a:fillRect l="-1976" r="-878" b="-57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vtp=1&amp;vaab=1&amp;bt=1&amp;bbb=1&amp;hb=1"/>
              <p:cNvSpPr/>
              <p:nvPr/>
            </p:nvSpPr>
            <p:spPr>
              <a:xfrm>
                <a:off x="539496" y="1007904"/>
                <a:ext cx="11109960" cy="4592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（9）一氧化碳在氧气中燃烧：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现象：在氧气中燃烧产生蓝色火焰，放出热量，生成能使澄清石灰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水变浑浊的气体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（10）碳与二氧化碳在高温条件下反应（该反应为吸热反应）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（11）二氧化碳溶于水：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能使紫色石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蕊溶液变红色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7904"/>
                <a:ext cx="11109960" cy="4592257"/>
              </a:xfrm>
              <a:prstGeom prst="rect">
                <a:avLst/>
              </a:prstGeom>
              <a:blipFill>
                <a:blip r:embed="rId3"/>
                <a:stretch>
                  <a:fillRect l="-1976" r="-878" b="-4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"/>
              <p:cNvSpPr/>
              <p:nvPr/>
            </p:nvSpPr>
            <p:spPr>
              <a:xfrm>
                <a:off x="539496" y="2505424"/>
                <a:ext cx="11223371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（12）铝制品具有良好的抗腐蚀性的原因：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Al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（13）氧化钙与水反应（或用生石灰做干燥剂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，或用生石灰制取熟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石灰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、石灰水）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Ca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OH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223371" cy="1849057"/>
              </a:xfrm>
              <a:prstGeom prst="rect">
                <a:avLst/>
              </a:prstGeom>
              <a:blipFill>
                <a:blip r:embed="rId3"/>
                <a:stretch>
                  <a:fillRect l="-1955" r="-380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87a0ac9c4?sp=1&amp;vcp=1&amp;pid=469c2aaf8&amp;color=0,0,0&amp;mp=1&amp;vtp=1&amp;vaab=1&amp;bt=1&amp;bbb=1"/>
              <p:cNvSpPr/>
              <p:nvPr/>
            </p:nvSpPr>
            <p:spPr>
              <a:xfrm>
                <a:off x="539496" y="1563910"/>
                <a:ext cx="11109960" cy="3289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分解反应。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在实验室用过氧化氢和二氧化锰制取氧气：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barPr>
                                    <m:e>
                                      <m:sSub>
                                        <m:sSubPr>
                                          <m:ctrlPr>
                                            <a:rPr kumimoji="0" lang="en-US" altLang="zh-CN" sz="2800" b="0" i="1" u="none" strike="noStrike" kern="1200" cap="none" spc="0" normalizeH="0" baseline="0" noProof="0" dirty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SimSun" pitchFamily="34" charset="-122"/>
                                              <a:cs typeface="Times New Roman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kumimoji="0" lang="en-US" altLang="zh-CN" sz="2800" b="0" i="0" u="none" strike="noStrike" kern="1200" cap="none" spc="0" normalizeH="0" baseline="-200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MnO</m:t>
                                          </m:r>
                                        </m:e>
                                        <m:sub>
                                          <m:r>
                                            <a:rPr kumimoji="0" lang="en-US" altLang="zh-CN" sz="2800" b="0" i="0" u="none" strike="noStrike" kern="1200" cap="none" spc="0" normalizeH="0" baseline="-200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在实验室用高锰酸钾制取氧气：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8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800" b="0" i="0" u="none" strike="noStrike" kern="1200" cap="none" spc="0" normalizeH="0" baseline="-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87a0ac9c4?sp=1&amp;vcp=1&amp;pid=469c2aaf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3910"/>
                <a:ext cx="11109960" cy="3289300"/>
              </a:xfrm>
              <a:prstGeom prst="rect">
                <a:avLst/>
              </a:prstGeom>
              <a:blipFill>
                <a:blip r:embed="rId3"/>
                <a:stretch>
                  <a:fillRect b="-2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1114</Words>
  <Application>Microsoft Office PowerPoint</Application>
  <PresentationFormat>宽屏</PresentationFormat>
  <Paragraphs>160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2024-11-25T00:33:03Z</dcterms:created>
  <dcterms:modified xsi:type="dcterms:W3CDTF">2025-07-23T07:26:25Z</dcterms:modified>
  <cp:category/>
  <cp:contentStatus/>
</cp:coreProperties>
</file>