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8" r:id="rId28"/>
    <p:sldId id="282" r:id="rId29"/>
    <p:sldId id="283" r:id="rId30"/>
    <p:sldId id="284" r:id="rId31"/>
    <p:sldId id="285" r:id="rId3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655f8b1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06A2DC0-1AFA-4E11-9457-1B804952782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电话 电磁波及其应用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655f8b1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BF5BD37-7741-4B68-9E48-82C1E29B333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def11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f95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7526d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def1181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24f95b44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667526d8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电话 电磁波及其应用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655f8b1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8F132F6-885D-44FF-8172-E6F70C6DAA1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def11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f95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7526d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def1181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24f95b44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667526d8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电话 电磁波及其应用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4025B39-B84B-DE7E-B5F6-490589628F1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43EC209-5A06-448A-AA02-30E73E5388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38972A6-7A1F-4BA8-9D3F-1569FE4D41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def11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f95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7526d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def1181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24f95b44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667526d8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BEA7E0C-A09B-4F69-BD95-51220ACF44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1cdef11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4f95b44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7526d84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1cdef1181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24f95b44f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667526d84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0_1#f595d6ad3?iti=2&amp;htil=2&amp;vcp=1&amp;vis=1&amp;pid=6ba03641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1893" y="572688"/>
            <a:ext cx="309981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0_2#f595d6ad3?iti=2&amp;htil=2&amp;vcp=1&amp;vis=1&amp;pid=6ba03641a&amp;color=0,0,0&amp;vtp=1&amp;vaab=1&amp;bbb=1"/>
          <p:cNvSpPr/>
          <p:nvPr/>
        </p:nvSpPr>
        <p:spPr>
          <a:xfrm>
            <a:off x="9507288" y="2071288"/>
            <a:ext cx="10890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图28-2</a:t>
            </a:r>
            <a:endParaRPr lang="en-US" altLang="zh-CN" sz="2800" dirty="0"/>
          </a:p>
        </p:txBody>
      </p:sp>
      <p:sp>
        <p:nvSpPr>
          <p:cNvPr id="4" name="QC_8_BD.10_3#f595d6ad3?htil=2&amp;sp=1&amp;vcp=1&amp;vis=1&amp;pid=6ba03641a&amp;color=0,0,0&amp;vtp=1&amp;vaab=1&amp;bt=1&amp;bbb=1&amp;hb=1&amp;hs=1"/>
          <p:cNvSpPr/>
          <p:nvPr/>
        </p:nvSpPr>
        <p:spPr>
          <a:xfrm>
            <a:off x="539496" y="554400"/>
            <a:ext cx="7882128" cy="2077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图28-2为电话机的原理图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，炭粒话筒相当于一个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变阻器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，膜片振动把炭粒压紧和放松时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，相当于图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中膜片带动滑动头左右移动，使滑动变阻器的电阻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发生周期性变化，引起电路中的电流发生相应的周</a:t>
            </a:r>
            <a:endParaRPr lang="en-US" altLang="zh-CN" sz="2800" dirty="0"/>
          </a:p>
        </p:txBody>
      </p:sp>
      <p:sp>
        <p:nvSpPr>
          <p:cNvPr id="6" name="QC_8_BD.10_4#f595d6ad3.choices?vcp=1&amp;vis=1&amp;pid=6ba03641a&amp;color=0,0,0&amp;vtp=1&amp;vaab=1&amp;bbb=1&amp;hs=1"/>
          <p:cNvSpPr/>
          <p:nvPr/>
        </p:nvSpPr>
        <p:spPr>
          <a:xfrm>
            <a:off x="539496" y="4273912"/>
            <a:ext cx="11109960" cy="2103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A.炭粒话筒的作用是通过电磁感应原理把声音信号转换成变化的电流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B.听筒中膜片往返运动的频率跟话筒中膜片运动的频率不同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C.铁膜听筒的原理相当于发电机，线圈在磁场中受力运动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D.话筒膜片从图示位置左移时，对方听筒膜片应会右移</a:t>
            </a:r>
            <a:endParaRPr lang="en-US" altLang="zh-CN" sz="2800" dirty="0"/>
          </a:p>
        </p:txBody>
      </p:sp>
      <p:sp>
        <p:nvSpPr>
          <p:cNvPr id="7" name="QC_8_BD.10_3#f595d6ad3?htil=2&amp;sp=1&amp;vcp=1&amp;vis=1&amp;pid=6ba03641a&amp;color=0,0,0&amp;vtp=1&amp;vaab=1&amp;bt=1&amp;bbb=1&amp;hb=1&amp;hs=1"/>
          <p:cNvSpPr/>
          <p:nvPr/>
        </p:nvSpPr>
        <p:spPr>
          <a:xfrm>
            <a:off x="539496" y="2683237"/>
            <a:ext cx="11112011" cy="1544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期性变化。听筒中有一个电磁铁，当线圈中的电流周期性变化时，它对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旁边铁质膜片的引力也随着改变，使膜片来回运动。设图示位置话筒膜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片、听筒膜片均静止。下列说法正确的是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f595d6ad3?iti=3&amp;htil=3&amp;vcp=1&amp;vis=1&amp;pid=6ba03641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455" y="572688"/>
            <a:ext cx="39410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f595d6ad3?iti=3&amp;htil=3&amp;vcp=1&amp;vis=1&amp;pid=6ba03641a&amp;color=0,0,0&amp;vtp=1&amp;vaab=1&amp;bbb=1"/>
          <p:cNvSpPr/>
          <p:nvPr/>
        </p:nvSpPr>
        <p:spPr>
          <a:xfrm>
            <a:off x="9102474" y="24279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图28-2</a:t>
            </a:r>
            <a:endParaRPr lang="en-US" altLang="zh-CN" sz="2800" dirty="0"/>
          </a:p>
        </p:txBody>
      </p:sp>
      <p:sp>
        <p:nvSpPr>
          <p:cNvPr id="4" name="QC_8_AS.1_1#f595d6ad3?htil=3&amp;vcp=1&amp;vis=1&amp;pid=6ba03641a&amp;color=0,0,0&amp;vtp=1&amp;vaab=1&amp;bt=1&amp;bbb=1&amp;hb=1&amp;hs=1"/>
          <p:cNvSpPr/>
          <p:nvPr/>
        </p:nvSpPr>
        <p:spPr>
          <a:xfrm>
            <a:off x="539496" y="554400"/>
            <a:ext cx="70408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炭粒话筒的作用是通过声音的振动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引起炭粒电阻的变化，把声音信号转换成变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化的电流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。听筒中膜片往返运动的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频率与话筒中膜片运动的频率相同，这样才</a:t>
            </a:r>
            <a:endParaRPr lang="en-US" altLang="zh-CN" sz="2800" dirty="0"/>
          </a:p>
        </p:txBody>
      </p:sp>
      <p:sp>
        <p:nvSpPr>
          <p:cNvPr id="5" name="QC_8_AS.1_1#f595d6ad3?htil=3&amp;vcp=1&amp;vis=1&amp;pid=6ba03641a&amp;color=0,0,0&amp;vtp=1&amp;vaab=1&amp;bt=1&amp;bbb=1&amp;hb=1&amp;hs=1"/>
          <p:cNvSpPr/>
          <p:nvPr/>
        </p:nvSpPr>
        <p:spPr>
          <a:xfrm>
            <a:off x="539496" y="3075032"/>
            <a:ext cx="11112011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能保证声音不会“失真”，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故B错误。铁膜听筒利用磁场对电流的作用把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强弱变化的电流转化成声音信号，它的原理相当于电动机，故C错误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由题图可知，话筒膜片从图示位置左移时，滑动变阻器接入电路的电阻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变大，则电路中的电流变小，右侧电磁铁的磁性减弱，对铁膜听筒的吸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引力变小，对方听筒膜片应会右移，故D正确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8_AN.11_1#f595d6ad3.bracket?vcp=1&amp;vis=1&amp;pid=6ba03641a&amp;color=0,0,0&amp;vpa=6&amp;vtp=1&amp;vaab=1"/>
          <p:cNvSpPr/>
          <p:nvPr/>
        </p:nvSpPr>
        <p:spPr>
          <a:xfrm>
            <a:off x="8586536" y="5737397"/>
            <a:ext cx="515938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d266daa6?vcp=1&amp;pid=24f95b44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电磁波及其应用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a7ee8e12b?vcp=1&amp;pid=9d266daa6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迅速变化的电流能够产生电磁波。电磁波的传播不需要介质，电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磁波可以在固体、液体、气体中传播，也可以在真空中传播。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电磁波的分类及其应用：无线电波用于广播、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电视和移动电话；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红外线用于家电的遥控器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；微波可用来加热食品；紫外线用来杀菌；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射线在医学上用来做透视检查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𝛾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射线用于金属探伤。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a7ee8e12b?vcp=1&amp;pid=9d266daa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a7ee8e12b?sp=1&amp;vcp=1&amp;pid=9d266daa6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微波的性质接近光波，大致沿直线传播，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不能沿地球表面绕射，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需要通过中继站来中转信号。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光纤通信：激光在光导纤维（光纤）内壁上多次反射，把信号传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输到远方。由于激光的频率很高，在一定时间内可以传输大量信息。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_1#6616441ff?sp=1&amp;vcp=1&amp;vis=1&amp;pid=9d266daa6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（2024·湖北武汉·中考）如图28-3所示，打开收音机的开关，旋至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没有电台的位置，将音量开大，取一节干电池和一根导线，先将导线的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一端与电池的负极相连，再将导线的另一端与电池的正极快速摩擦，使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它们时断时续地接触，会听到收音机中传出“喀喀”声。关于这个实验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3_2#6616441ff?iti=4&amp;htil=4&amp;vcp=1&amp;vis=1&amp;pid=9d266d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8790" y="3814744"/>
            <a:ext cx="173736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_3#6616441ff?iti=4&amp;htil=4&amp;vcp=1&amp;vis=1&amp;pid=9d266daa6&amp;color=0,0,0&amp;vtp=1&amp;vaab=1&amp;bbb=1"/>
          <p:cNvSpPr/>
          <p:nvPr/>
        </p:nvSpPr>
        <p:spPr>
          <a:xfrm>
            <a:off x="9142957" y="547793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图28-3</a:t>
            </a:r>
            <a:endParaRPr lang="en-US" altLang="zh-CN" sz="2800" dirty="0"/>
          </a:p>
        </p:txBody>
      </p:sp>
      <p:sp>
        <p:nvSpPr>
          <p:cNvPr id="6" name="QC_7_BD.13_4#6616441ff.choices?htil=4&amp;vcp=1&amp;vis=1&amp;pid=9d266daa6&amp;color=0,0,0&amp;vtp=1&amp;vaab=1&amp;bbb=1"/>
          <p:cNvSpPr/>
          <p:nvPr/>
        </p:nvSpPr>
        <p:spPr>
          <a:xfrm>
            <a:off x="539496" y="3760832"/>
            <a:ext cx="92354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A.这个实验对电池有损害，最好用旧电池来做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.迅速变化的电流能够产生电磁波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.收音机可以接收到电磁波信号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.电磁波只能在空气中传播</a:t>
            </a:r>
            <a:endParaRPr lang="en-US" altLang="zh-CN" sz="2800" dirty="0"/>
          </a:p>
        </p:txBody>
      </p:sp>
      <p:sp>
        <p:nvSpPr>
          <p:cNvPr id="7" name="QC_7_BD.13_1#6616441ff?sp=1&amp;vcp=1&amp;vis=1&amp;pid=9d266daa6&amp;color=0,0,0&amp;vtp=1&amp;vaab=1&amp;bt=1&amp;bbb=1&amp;hb=1&amp;zzd= 5"/>
          <p:cNvSpPr/>
          <p:nvPr/>
        </p:nvSpPr>
        <p:spPr>
          <a:xfrm>
            <a:off x="2120678" y="37242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7_BD.13_1#6616441ff?sp=1&amp;vcp=1&amp;vis=1&amp;pid=9d266daa6&amp;color=0,0,0&amp;vtp=1&amp;vaab=1&amp;bt=1&amp;bbb=1&amp;hb=1&amp;zzd= 5"/>
          <p:cNvSpPr/>
          <p:nvPr/>
        </p:nvSpPr>
        <p:spPr>
          <a:xfrm>
            <a:off x="2476278" y="3724257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6616441ff?iti=5&amp;htil=5&amp;vcp=1&amp;vis=1&amp;pid=9d266da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3808" y="2323052"/>
            <a:ext cx="173736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6616441ff?iti=5&amp;htil=5&amp;vcp=1&amp;vis=1&amp;pid=9d266daa6&amp;color=0,0,0&amp;vtp=1&amp;vaab=1&amp;bbb=1"/>
          <p:cNvSpPr/>
          <p:nvPr/>
        </p:nvSpPr>
        <p:spPr>
          <a:xfrm>
            <a:off x="10217976" y="39862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EX.1_1#6616441ff?htil=5&amp;vcp=1&amp;vis=1&amp;pid=9d266daa6&amp;color=0,0,0&amp;mp=1&amp;vtp=1&amp;vaab=1&amp;bt=1&amp;bbb=1&amp;hb=1"/>
              <p:cNvSpPr/>
              <p:nvPr/>
            </p:nvSpPr>
            <p:spPr>
              <a:xfrm>
                <a:off x="539496" y="2304764"/>
                <a:ext cx="923544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电磁波可以在真空中传播，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电磁波可以传递信息。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深空探测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、卫星导航、卫星通信、移动通信、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等都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利用电磁波来传递信息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EX.1_1#6616441ff?htil=5&amp;vcp=1&amp;vis=1&amp;pid=9d266daa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4764"/>
                <a:ext cx="923544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19" r="-3186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4_1#6616441ff.bracket?vcp=1&amp;vis=1&amp;pid=9d266daa6&amp;color=0,0,0&amp;vpa=7&amp;vtp=1&amp;vaab=1"/>
          <p:cNvSpPr/>
          <p:nvPr/>
        </p:nvSpPr>
        <p:spPr>
          <a:xfrm>
            <a:off x="1108238" y="420017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ec494d69?vcp=1&amp;pid=9d266daa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6_1#1dab71c86?vcp=1&amp;vis=1&amp;pid=9ec494d6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（2024·江苏徐州·中考）执行月背采样任务的“嫦娥六号”借助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“鹊桥二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”中继卫星与地面联系。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信息传递利用的是(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1dab71c86.bracket?vcp=1&amp;vis=1&amp;pid=9ec494d69&amp;color=0,0,0&amp;vpa=8&amp;vtp=1&amp;vaab=1"/>
          <p:cNvSpPr/>
          <p:nvPr/>
        </p:nvSpPr>
        <p:spPr>
          <a:xfrm>
            <a:off x="7730078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6_2#1dab71c86.choices?vcp=1&amp;vis=1&amp;pid=9ec494d69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.电磁波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B.超声波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C.次声波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.红外线</a:t>
            </a:r>
            <a:endParaRPr lang="en-US" altLang="zh-CN" sz="2800" dirty="0"/>
          </a:p>
        </p:txBody>
      </p:sp>
      <p:sp>
        <p:nvSpPr>
          <p:cNvPr id="6" name="QC_8_BD.18_1#80076a0fd?vcp=1&amp;vis=1&amp;pid=9ec494d69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（2024·四川成都·中考）电磁波具有信息特征和能量特性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。以下设备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主要利用电磁波的能量特性工作的是(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19_1#80076a0fd.bracket?vcp=1&amp;vis=1&amp;pid=9ec494d69&amp;color=0,0,0&amp;vpa=9&amp;vtp=1&amp;vaab=1"/>
          <p:cNvSpPr/>
          <p:nvPr/>
        </p:nvSpPr>
        <p:spPr>
          <a:xfrm>
            <a:off x="7217314" y="38066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8_BD.18_2#80076a0fd.choices?vcp=1&amp;vis=1&amp;pid=9ec494d69&amp;color=0,0,0&amp;vtp=1&amp;vaab=1&amp;bbb=1"/>
          <p:cNvSpPr/>
          <p:nvPr/>
        </p:nvSpPr>
        <p:spPr>
          <a:xfrm>
            <a:off x="539496" y="444148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.微波炉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B.手机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C.雷达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.电吹风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0_1#7fb4e733d?sp=1&amp;vcp=1&amp;vis=1&amp;pid=9ec494d69&amp;color=0,0,0&amp;vtp=1&amp;vaab=1&amp;bt=1&amp;bbb=1&amp;hb=1"/>
          <p:cNvSpPr/>
          <p:nvPr/>
        </p:nvSpPr>
        <p:spPr>
          <a:xfrm>
            <a:off x="539496" y="88061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（2024·湖北·中考）我国于2018年和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2024年先后发射了鹊桥号和鹊桥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二号中继星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，架起了地球与月球背面通信的“天桥”。相比于鹊桥号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桥二号距月球更近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（如图28-4所示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），采用了反射率更高的镀金钼丝天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线。下列说法不正确的是(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8_BD.20_2#7fb4e733d?iti=6&amp;htil=6&amp;vcp=1&amp;vis=1&amp;pid=9ec494d6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47280" y="2783205"/>
            <a:ext cx="4149090" cy="20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0_3#7fb4e733d?iti=6&amp;htil=6&amp;vcp=1&amp;vis=1&amp;pid=9ec494d69&amp;color=0,0,0&amp;vtp=1&amp;vaab=1&amp;bbb=1"/>
          <p:cNvSpPr/>
          <p:nvPr/>
        </p:nvSpPr>
        <p:spPr>
          <a:xfrm>
            <a:off x="9635908" y="494969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20_4#7fb4e733d.choices?htil=6&amp;vcp=1&amp;vis=1&amp;pid=9ec494d69&amp;color=0,0,0&amp;vtp=1&amp;vaab=1&amp;bbb=1"/>
              <p:cNvSpPr/>
              <p:nvPr/>
            </p:nvSpPr>
            <p:spPr>
              <a:xfrm>
                <a:off x="539496" y="3452050"/>
                <a:ext cx="83210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A.鹊桥号利用声波进行信号传输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.鹊桥二号利用电磁波进行信号传输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.镀金钼丝天线反射的信号传播速度为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.信息从月球背面传到鹊桥二号比到鹊桥号用时更短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20_4#7fb4e733d.choices?htil=6&amp;vcp=1&amp;vis=1&amp;pid=9ec494d6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2050"/>
                <a:ext cx="83210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5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8_BD.20_1#7fb4e733d?sp=1&amp;vcp=1&amp;vis=1&amp;pid=9ec494d69&amp;color=0,0,0&amp;vtp=1&amp;vaab=1&amp;bt=1&amp;bbb=1&amp;hb=1&amp;zzd= 4"/>
          <p:cNvSpPr/>
          <p:nvPr/>
        </p:nvSpPr>
        <p:spPr>
          <a:xfrm>
            <a:off x="2831878" y="3402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QC_8_BD.20_1#7fb4e733d?sp=1&amp;vcp=1&amp;vis=1&amp;pid=9ec494d69&amp;color=0,0,0&amp;vtp=1&amp;vaab=1&amp;bt=1&amp;bbb=1&amp;hb=1&amp;zzd= 4"/>
          <p:cNvSpPr/>
          <p:nvPr/>
        </p:nvSpPr>
        <p:spPr>
          <a:xfrm>
            <a:off x="3187478" y="3402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8_BD.20_1#7fb4e733d?sp=1&amp;vcp=1&amp;vis=1&amp;pid=9ec494d69&amp;color=0,0,0&amp;vtp=1&amp;vaab=1&amp;bt=1&amp;bbb=1&amp;hb=1&amp;zzd= 4"/>
          <p:cNvSpPr/>
          <p:nvPr/>
        </p:nvSpPr>
        <p:spPr>
          <a:xfrm>
            <a:off x="3543078" y="340277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7fb4e733d?iti=7&amp;htil=7&amp;vcp=1&amp;vis=1&amp;pid=9ec494d6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0459" y="1277080"/>
            <a:ext cx="414223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7fb4e733d?iti=7&amp;htil=7&amp;vcp=1&amp;vis=1&amp;pid=9ec494d69&amp;color=0,0,0&amp;vtp=1&amp;vaab=1&amp;bbb=1"/>
          <p:cNvSpPr/>
          <p:nvPr/>
        </p:nvSpPr>
        <p:spPr>
          <a:xfrm>
            <a:off x="8977063" y="34340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7fb4e733d?htil=7&amp;vcp=1&amp;vis=1&amp;pid=9ec494d69&amp;color=0,0,0&amp;vtp=1&amp;vaab=1&amp;bt=1&amp;bbb=1&amp;hb=1&amp;hs=1"/>
              <p:cNvSpPr/>
              <p:nvPr/>
            </p:nvSpPr>
            <p:spPr>
              <a:xfrm>
                <a:off x="539496" y="1258792"/>
                <a:ext cx="683971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声音的传播需要介质，真空不能传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声，鹊桥号利用电磁波进行信号传输，故A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错误，B正确。镀金钼丝天线反射的信号靠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电磁波传播，电磁波的传播速度为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C正确。由题意可知，相比于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7fb4e733d?htil=7&amp;vcp=1&amp;vis=1&amp;pid=9ec494d6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792"/>
                <a:ext cx="683971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6231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S.1_1#7fb4e733d?htil=7&amp;vcp=1&amp;vis=1&amp;pid=9ec494d69&amp;color=0,0,0&amp;vtp=1&amp;vaab=1&amp;bt=1&amp;bbb=1&amp;hb=1&amp;hs=1"/>
          <p:cNvSpPr/>
          <p:nvPr/>
        </p:nvSpPr>
        <p:spPr>
          <a:xfrm>
            <a:off x="539496" y="439213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鹊桥号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，鹊桥二号距月球更近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，所以信息从月球背面传到鹊桥二号比到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鹊桥号用时更短，故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D正确。</a:t>
            </a:r>
            <a:endParaRPr lang="en-US" altLang="zh-CN" sz="2800" dirty="0"/>
          </a:p>
        </p:txBody>
      </p:sp>
      <p:sp>
        <p:nvSpPr>
          <p:cNvPr id="6" name="QC_8_AN.21_1#7fb4e733d.bracket?vcp=1&amp;vis=1&amp;pid=9ec494d69&amp;color=0,0,0&amp;vpa=10&amp;vtp=1&amp;vaab=1"/>
          <p:cNvSpPr/>
          <p:nvPr/>
        </p:nvSpPr>
        <p:spPr>
          <a:xfrm>
            <a:off x="1097675" y="559349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4d0baf4f8?vcp=1&amp;pid=9ec494d6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请完成第234~235页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35eda2d7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35eda2d7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535eda2d7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535eda2d7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第十七章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信息的传递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67526d84.fixed?vcp=1&amp;pid=d655f8b1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电话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电磁波及其应用</a:t>
            </a:r>
            <a:endParaRPr lang="en-US" altLang="zh-CN" sz="4000" dirty="0"/>
          </a:p>
        </p:txBody>
      </p:sp>
      <p:sp>
        <p:nvSpPr>
          <p:cNvPr id="3" name="C_5_BD#667526d84.fixed?vcp=1&amp;pid=d655f8b1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电话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电磁波及其应用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12ecd2b?vcp=1&amp;pid=667526d8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23_1#a29d45d9b?vcp=1&amp;vis=1&amp;pid=6412ecd2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（2024·福建·中考）神舟飞天，探梦苍穹。2024年4月25日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，神舟十八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号载人飞船发射成功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飞船与地面间的通信是利用(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a29d45d9b.bracket?vcp=1&amp;vis=1&amp;pid=6412ecd2b&amp;color=0,0,0&amp;vpa=11&amp;vtp=1&amp;vaab=1"/>
          <p:cNvSpPr/>
          <p:nvPr/>
        </p:nvSpPr>
        <p:spPr>
          <a:xfrm>
            <a:off x="86397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23_2#a29d45d9b.choices?vcp=1&amp;vis=1&amp;pid=6412ecd2b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B.电磁波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C.超声波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.次声波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25_1#206d924d4?vcp=1&amp;vis=1&amp;pid=6412ecd2b&amp;color=0,0,0&amp;vtp=1&amp;vaab=1&amp;bbb=1&amp;hb=1"/>
              <p:cNvSpPr/>
              <p:nvPr/>
            </p:nvSpPr>
            <p:spPr>
              <a:xfrm>
                <a:off x="539496" y="309922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（2024·江苏镇江·中考）我国珠峰地区建有全球海拔最高的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基站，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手机和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基站之间信息传输依靠(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25_1#206d924d4?vcp=1&amp;vis=1&amp;pid=6412ecd2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922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26_1#206d924d4.bracket?vcp=1&amp;vis=1&amp;pid=6412ecd2b&amp;color=0,0,0&amp;vpa=12&amp;vtp=1&amp;vaab=1"/>
          <p:cNvSpPr/>
          <p:nvPr/>
        </p:nvSpPr>
        <p:spPr>
          <a:xfrm>
            <a:off x="5853652" y="373359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25_2#206d924d4.choices?vcp=1&amp;vis=1&amp;pid=6412ecd2b&amp;color=0,0,0&amp;vtp=1&amp;vaab=1&amp;bbb=1"/>
          <p:cNvSpPr/>
          <p:nvPr/>
        </p:nvSpPr>
        <p:spPr>
          <a:xfrm>
            <a:off x="539496" y="43127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.电磁波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B.超声波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C.次声波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.可听声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7_1#92b43f75e?vcp=1&amp;vis=1&amp;pid=6412ecd2b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固定电话是人们常用的通信工具，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8_1#92b43f75e.bracket?vcp=1&amp;vis=1&amp;pid=6412ecd2b&amp;color=0,0,0&amp;vpa=13&amp;vtp=1&amp;vaab=1"/>
          <p:cNvSpPr/>
          <p:nvPr/>
        </p:nvSpPr>
        <p:spPr>
          <a:xfrm>
            <a:off x="92620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7_2#92b43f75e.choices?vcp=1&amp;vis=1&amp;pid=6412ecd2b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A.听筒的作用是直接接收来自话筒的声音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.话筒的作用是把变化的电流信号转化成声音信号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.话筒的作用是把声音的振动转化为变化的电流信号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.听筒的作用是直接接收来自话筒的电流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29_1#f765d4e4f?vcp=1&amp;vis=1&amp;pid=6412ecd2b&amp;color=0,0,0&amp;vtp=1&amp;vaab=1&amp;bt=1&amp;bbb=1&amp;hb=1"/>
              <p:cNvSpPr/>
              <p:nvPr/>
            </p:nvSpPr>
            <p:spPr>
              <a:xfrm>
                <a:off x="539496" y="12364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（2024·湖南永州·模拟）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是当今使用最广的一种无线网络传输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，手机在有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无线信号的时候就可以不通过移动网络上网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29_1#f765d4e4f?vcp=1&amp;vis=1&amp;pid=6412ecd2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64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791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30_1#f765d4e4f.bracket?vcp=1&amp;vis=1&amp;pid=6412ecd2b&amp;color=0,0,0&amp;vpa=14&amp;vtp=1&amp;vaab=1"/>
          <p:cNvSpPr/>
          <p:nvPr/>
        </p:nvSpPr>
        <p:spPr>
          <a:xfrm>
            <a:off x="6932391" y="25185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9_2#f765d4e4f.choices?vcp=1&amp;vis=1&amp;pid=6412ecd2b&amp;color=0,0,0&amp;vtp=1&amp;vaab=1&amp;bbb=1"/>
              <p:cNvSpPr/>
              <p:nvPr/>
            </p:nvSpPr>
            <p:spPr>
              <a:xfrm>
                <a:off x="539496" y="309622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无线信号是一种电磁波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无线信号属于声波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无线信号不能传递能量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Wi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Fi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无线信号不能在真空中传播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9_2#f765d4e4f.choices?vcp=1&amp;vis=1&amp;pid=6412ecd2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6228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1_1#7bd2c8a93?vcp=1&amp;vis=1&amp;pid=6412ecd2b&amp;color=0,0,0&amp;mp=1&amp;vtp=1&amp;vaab=1&amp;bt=1&amp;bbb=1&amp;hb=1"/>
              <p:cNvSpPr/>
              <p:nvPr/>
            </p:nvSpPr>
            <p:spPr>
              <a:xfrm>
                <a:off x="539496" y="127682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（2023·辽宁鞍山·模拟）某电视台将播放的节目内容通过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填“电磁波”或“超声波”）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发射向中继卫星，这种波在真空中的传播速度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1_1#7bd2c8a93?vcp=1&amp;vis=1&amp;pid=6412ecd2b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682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1437" b="-5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7bd2c8a93.blank?vcp=1&amp;vis=1&amp;pid=6412ecd2b&amp;color=0,0,0&amp;mp=1&amp;vpa=15&amp;vtp=1&amp;vaab=1&amp;bbb=1"/>
          <p:cNvSpPr/>
          <p:nvPr/>
        </p:nvSpPr>
        <p:spPr>
          <a:xfrm>
            <a:off x="9589039" y="124634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电磁波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_1#7bd2c8a93.blank?vcp=1&amp;vis=1&amp;pid=6412ecd2b&amp;color=0,0,0&amp;mp=1&amp;vpa=16&amp;vtp=1&amp;vaab=1&amp;bbb=1"/>
              <p:cNvSpPr/>
              <p:nvPr/>
            </p:nvSpPr>
            <p:spPr>
              <a:xfrm>
                <a:off x="968279" y="2702798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_1#7bd2c8a93.blank?vcp=1&amp;vis=1&amp;pid=6412ecd2b&amp;color=0,0,0&amp;mp=1&amp;vpa=1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279" y="2702798"/>
                <a:ext cx="1349058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40" t="-58" r="16" b="-7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34_1#3cd22b0de?vcp=1&amp;vis=1&amp;pid=6412ecd2b&amp;color=0,0,0&amp;vtp=1&amp;vaab=1&amp;bbb=1&amp;hb=1"/>
          <p:cNvSpPr/>
          <p:nvPr/>
        </p:nvSpPr>
        <p:spPr>
          <a:xfrm>
            <a:off x="539496" y="313204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（2023·陕西·改编）2023年5月30日，“神舟十六”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号载人飞船发射成功，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并与空间站组合体顺利对接。空间站与地面控制中心是利用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传递信息的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；小明在家中用光纤接入的宽带电视观看了发射直播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纤中传播信息的载体是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35_1#3cd22b0de.blank?vcp=1&amp;vis=1&amp;pid=6412ecd2b&amp;color=0,0,0&amp;vpa=17&amp;vtp=1&amp;vaab=1&amp;bbb=1"/>
          <p:cNvSpPr/>
          <p:nvPr/>
        </p:nvSpPr>
        <p:spPr>
          <a:xfrm>
            <a:off x="9795414" y="374926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电磁波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36_1#3cd22b0de.blank?vcp=1&amp;vis=1&amp;pid=6412ecd2b&amp;color=0,0,0&amp;vpa=18&amp;vtp=1&amp;vaab=1&amp;bbb=1"/>
          <p:cNvSpPr/>
          <p:nvPr/>
        </p:nvSpPr>
        <p:spPr>
          <a:xfrm>
            <a:off x="4105815" y="502370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激光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7_1#00aa5b7e7?iti=8&amp;htil=8&amp;vcp=1&amp;vis=1&amp;pid=6412ecd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4964" y="953420"/>
            <a:ext cx="240487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7_2#00aa5b7e7?iti=8&amp;htil=8&amp;vcp=1&amp;vis=1&amp;pid=6412ecd2b&amp;color=0,0,0&amp;vtp=1&amp;vaab=1&amp;bbb=1"/>
          <p:cNvSpPr/>
          <p:nvPr/>
        </p:nvSpPr>
        <p:spPr>
          <a:xfrm>
            <a:off x="9744618" y="30738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图B28-1</a:t>
            </a:r>
            <a:endParaRPr lang="en-US" altLang="zh-CN" sz="2800" dirty="0"/>
          </a:p>
        </p:txBody>
      </p:sp>
      <p:sp>
        <p:nvSpPr>
          <p:cNvPr id="4" name="QB_7_BD.37_3#00aa5b7e7?htil=8&amp;sp=1&amp;vcp=1&amp;vis=1&amp;pid=6412ecd2b&amp;color=0,0,0&amp;vtp=1&amp;vaab=1&amp;bt=1&amp;bbb=1&amp;hb=1&amp;hs=1"/>
          <p:cNvSpPr/>
          <p:nvPr/>
        </p:nvSpPr>
        <p:spPr>
          <a:xfrm>
            <a:off x="539496" y="935133"/>
            <a:ext cx="85770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2024年6月2日，“嫦娥六号”探测器（图B28-1甲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功着陆月球背面南极艾特肯盆地。着陆器的高清图像是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通过电磁波传回地球的，说明电磁波可以传递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选填“信息”或“能量”）。“嫦娥六号”通过“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鹊桥二号”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中继卫星与地球进行通信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，假设三者在如图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B28-1乙所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37_3#00aa5b7e7?htil=8&amp;sp=1&amp;vcp=1&amp;vis=1&amp;pid=6412ecd2b&amp;color=0,0,0&amp;vtp=1&amp;vaab=1&amp;bt=1&amp;bbb=1&amp;hb=1&amp;hs=1"/>
              <p:cNvSpPr/>
              <p:nvPr/>
            </p:nvSpPr>
            <p:spPr>
              <a:xfrm>
                <a:off x="539496" y="406847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示的位置时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，“鹊桥二号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”与地球间的距离为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,与月球间的距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,则通信信号由地球到达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“嫦娥六号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”所需要的时间是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通信信号传播的速度为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37_3#00aa5b7e7?htil=8&amp;sp=1&amp;vcp=1&amp;vis=1&amp;pid=6412ecd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8476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-212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00aa5b7e7?vcp=1&amp;vis=1&amp;pid=6412ecd2b&amp;color=0,0,0&amp;vtp=1&amp;vaab=1&amp;bt=1&amp;bbb=1&amp;hb=1"/>
              <p:cNvSpPr/>
              <p:nvPr/>
            </p:nvSpPr>
            <p:spPr>
              <a:xfrm>
                <a:off x="539496" y="554400"/>
                <a:ext cx="11109960" cy="209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通讯信号由地球到达“嫦娥六号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”的总距离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,通信</a:t>
                </a:r>
              </a:p>
              <a:p>
                <a:pPr latinLnBrk="1">
                  <a:lnSpc>
                    <a:spcPts val="6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信号的速度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,由速度公式可得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5.25×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3×10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00aa5b7e7?vcp=1&amp;vis=1&amp;pid=6412ecd2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95500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3294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00aa5b7e7?iti=9&amp;vcp=1&amp;vis=1&amp;pid=6412ecd2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4" y="2769788"/>
            <a:ext cx="3584448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00aa5b7e7?iti=9&amp;vcp=1&amp;vis=1&amp;pid=6412ecd2b&amp;color=0,0,0&amp;vtp=1&amp;vaab=1&amp;bbb=1"/>
          <p:cNvSpPr/>
          <p:nvPr/>
        </p:nvSpPr>
        <p:spPr>
          <a:xfrm>
            <a:off x="5436267" y="57771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图B28-1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7_1#00aa5b7e7?iti=8&amp;htil=8&amp;vcp=1&amp;vis=1&amp;pid=6412ecd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4964" y="953420"/>
            <a:ext cx="240487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7_2#00aa5b7e7?iti=8&amp;htil=8&amp;vcp=1&amp;vis=1&amp;pid=6412ecd2b&amp;color=0,0,0&amp;vtp=1&amp;vaab=1&amp;bbb=1"/>
          <p:cNvSpPr/>
          <p:nvPr/>
        </p:nvSpPr>
        <p:spPr>
          <a:xfrm>
            <a:off x="9744618" y="30738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图B28-1</a:t>
            </a:r>
            <a:endParaRPr lang="en-US" altLang="zh-CN" sz="2800" dirty="0"/>
          </a:p>
        </p:txBody>
      </p:sp>
      <p:sp>
        <p:nvSpPr>
          <p:cNvPr id="4" name="QB_7_BD.37_3#00aa5b7e7?htil=8&amp;sp=1&amp;vcp=1&amp;vis=1&amp;pid=6412ecd2b&amp;color=0,0,0&amp;vtp=1&amp;vaab=1&amp;bt=1&amp;bbb=1&amp;hb=1&amp;hs=1"/>
          <p:cNvSpPr/>
          <p:nvPr/>
        </p:nvSpPr>
        <p:spPr>
          <a:xfrm>
            <a:off x="539496" y="935133"/>
            <a:ext cx="85770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2024年6月2日，“嫦娥六号”探测器（图B28-1甲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功着陆月球背面南极艾特肯盆地。着陆器的高清图像是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通过电磁波传回地球的，说明电磁波可以传递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选填“信息”或“能量”）。“嫦娥六号”通过“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鹊桥二号”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中继卫星与地球进行通信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，假设三者在如图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B28-1乙所</a:t>
            </a:r>
            <a:endParaRPr lang="en-US" altLang="zh-CN" sz="2800" dirty="0"/>
          </a:p>
        </p:txBody>
      </p:sp>
      <p:sp>
        <p:nvSpPr>
          <p:cNvPr id="5" name="QB_7_AN.38_1#00aa5b7e7.blank?vcp=1&amp;vis=1&amp;pid=6412ecd2b&amp;color=0,0,0&amp;vpa=19&amp;vtp=1&amp;vaab=1&amp;bbb=1"/>
          <p:cNvSpPr/>
          <p:nvPr/>
        </p:nvSpPr>
        <p:spPr>
          <a:xfrm>
            <a:off x="7661814" y="220005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</a:t>
            </a:r>
            <a:endParaRPr lang="en-US" altLang="zh-CN" sz="2800" dirty="0"/>
          </a:p>
        </p:txBody>
      </p:sp>
      <p:sp>
        <p:nvSpPr>
          <p:cNvPr id="6" name="QB_7_AN.39_1#00aa5b7e7.blank?vcp=1&amp;vis=1&amp;pid=6412ecd2b&amp;color=0,0,0&amp;vpa=20&amp;vtp=1&amp;vaab=1&amp;bbb=1"/>
          <p:cNvSpPr/>
          <p:nvPr/>
        </p:nvSpPr>
        <p:spPr>
          <a:xfrm>
            <a:off x="511715" y="5312441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1.75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37_3#00aa5b7e7?htil=8&amp;sp=1&amp;vcp=1&amp;vis=1&amp;pid=6412ecd2b&amp;color=0,0,0&amp;vtp=1&amp;vaab=1&amp;bt=1&amp;bbb=1&amp;hb=1&amp;hs=1"/>
              <p:cNvSpPr/>
              <p:nvPr/>
            </p:nvSpPr>
            <p:spPr>
              <a:xfrm>
                <a:off x="539496" y="406847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示的位置时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，“鹊桥二号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”与地球间的距离为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,与月球间的距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,则通信信号由地球到达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“嫦娥六号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”所需要的时间是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通信信号传播的速度为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37_3#00aa5b7e7?htil=8&amp;sp=1&amp;vcp=1&amp;vis=1&amp;pid=6412ecd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8476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-212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3012d1bc?vcp=1&amp;pid=667526d8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7_BD.41_1#55aebcfe4?vcp=1&amp;vis=1&amp;pid=a3012d1bc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（2023·河南郑州·模拟）关于电磁波与信息技术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42_1#55aebcfe4.bracket?vcp=1&amp;vis=1&amp;pid=a3012d1bc&amp;color=0,0,0&amp;vpa=21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41_2#55aebcfe4.choices?vcp=1&amp;vis=1&amp;pid=a3012d1bc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A.手机只能接收电磁波，不能发射电磁波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.声呐是利用电磁波来探测鱼群的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.在真空中，无线电波的传播速度和光的传播速度相等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.电磁波不能在固体中传播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43_1#c53f1382e?vcp=1&amp;vis=1&amp;pid=a3012d1bc&amp;color=0,0,0&amp;vtp=1&amp;vaab=1&amp;bt=1&amp;bbb=1&amp;hb=1"/>
              <p:cNvSpPr/>
              <p:nvPr/>
            </p:nvSpPr>
            <p:spPr>
              <a:xfrm>
                <a:off x="539496" y="9189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（2024·山东东营·模拟）在“2023世界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大会”上，中国移动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北斗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高精度定位系统项目入选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2023年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十大应用案例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。目前定位系统可支持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毫米级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、厘米级定位，已成功应用于自动驾驶、测绘、航空等领域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列关于电磁波和现代通信的说法正确的是(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43_1#c53f1382e?vcp=1&amp;vis=1&amp;pid=a3012d1b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89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637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44_1#c53f1382e.bracket?vcp=1&amp;vis=1&amp;pid=a3012d1bc&amp;color=0,0,0&amp;vpa=22&amp;vtp=1&amp;vaab=1"/>
          <p:cNvSpPr/>
          <p:nvPr/>
        </p:nvSpPr>
        <p:spPr>
          <a:xfrm>
            <a:off x="7217314" y="28487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43_2#c53f1382e.choices?vcp=1&amp;vis=1&amp;pid=a3012d1bc&amp;color=0,0,0&amp;vtp=1&amp;vaab=1&amp;bbb=1"/>
              <p:cNvSpPr/>
              <p:nvPr/>
            </p:nvSpPr>
            <p:spPr>
              <a:xfrm>
                <a:off x="539496" y="341372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A.电磁波在真空中传播的速度是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.我国建立的“北斗”卫星导航系统是利用光纤传递信息的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.北斗导航系统在传递信息过程中主要依靠激光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.北斗卫星导航系统传送信息的速度与光速相等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43_2#c53f1382e.choices?vcp=1&amp;vis=1&amp;pid=a3012d1b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3728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cdef1181.fixed?vcp=1&amp;pid=d655f8b1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电话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电磁波及其应用</a:t>
            </a:r>
            <a:endParaRPr lang="en-US" altLang="zh-CN" sz="4000" dirty="0"/>
          </a:p>
        </p:txBody>
      </p:sp>
      <p:sp>
        <p:nvSpPr>
          <p:cNvPr id="3" name="C_5_BD#1cdef1181.fixed?vcp=1&amp;pid=d655f8b1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563c9ed8?vcp=1&amp;pid=667526d8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7_BD.45_1#36db06a79?sp=1&amp;vcp=1&amp;vis=1&amp;pid=0563c9ed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（2024·广东汕头·模拟）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电磁波的频率与波长的大致分布如图B28-2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45_2#36db06a79?iti=10&amp;htil=9&amp;vcp=1&amp;vis=1&amp;pid=0563c9e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735" y="4175760"/>
            <a:ext cx="7544435" cy="212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45_3#36db06a79?iti=10&amp;htil=9&amp;vcp=1&amp;vis=1&amp;pid=0563c9ed8&amp;color=0,0,0&amp;vtp=1&amp;vaab=1&amp;bbb=1"/>
          <p:cNvSpPr/>
          <p:nvPr/>
        </p:nvSpPr>
        <p:spPr>
          <a:xfrm>
            <a:off x="863509" y="479708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图B28-2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45_4#36db06a79.choices?htil=9&amp;vcp=1&amp;vis=1&amp;pid=0563c9ed8&amp;color=0,0,0&amp;vtp=1&amp;vaab=1&amp;bbb=1"/>
              <p:cNvSpPr/>
              <p:nvPr/>
            </p:nvSpPr>
            <p:spPr>
              <a:xfrm>
                <a:off x="539496" y="2223624"/>
                <a:ext cx="71780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A.红外线的波长比紫外线的短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.无线电波在真空中的传播速度比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射线的大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.紫外线的频率比无线电波的高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.电磁波不能在真空中传播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45_4#36db06a79.choices?htil=9&amp;vcp=1&amp;vis=1&amp;pid=0563c9ed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3624"/>
                <a:ext cx="71780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5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36db06a79?iti=11&amp;htil=10&amp;vcp=1&amp;vis=1&amp;pid=0563c9ed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316" y="1237996"/>
            <a:ext cx="5532120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36db06a79?iti=11&amp;htil=10&amp;vcp=1&amp;vis=1&amp;pid=0563c9ed8&amp;color=0,0,0&amp;vtp=1&amp;vaab=1&amp;bbb=1"/>
          <p:cNvSpPr/>
          <p:nvPr/>
        </p:nvSpPr>
        <p:spPr>
          <a:xfrm>
            <a:off x="8147595" y="29011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图B28-2</a:t>
            </a:r>
            <a:endParaRPr lang="en-US" altLang="zh-CN" sz="2800" dirty="0"/>
          </a:p>
        </p:txBody>
      </p:sp>
      <p:sp>
        <p:nvSpPr>
          <p:cNvPr id="4" name="QC_7_AS.1_1#36db06a79?htil=10&amp;vcp=1&amp;vis=1&amp;pid=0563c9ed8&amp;color=0,0,0&amp;vtp=1&amp;vaab=1&amp;bt=1&amp;bbb=1&amp;hb=1&amp;hs=1"/>
          <p:cNvSpPr/>
          <p:nvPr/>
        </p:nvSpPr>
        <p:spPr>
          <a:xfrm>
            <a:off x="539496" y="1219708"/>
            <a:ext cx="54406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电磁波的波速一定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，频率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与波长成反比，由题图可知紫外线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的频率比无线电波的高，红外线的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频率比紫外线的低，则红外线的波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36db06a79?htil=10&amp;vcp=1&amp;vis=1&amp;pid=0563c9ed8&amp;color=0,0,0&amp;vtp=1&amp;vaab=1&amp;bt=1&amp;bbb=1&amp;hb=1&amp;hs=1"/>
              <p:cNvSpPr/>
              <p:nvPr/>
            </p:nvSpPr>
            <p:spPr>
              <a:xfrm>
                <a:off x="539995" y="3791140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长比紫外线的长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C正确。电磁波在真空中的传播速度和光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，无线电波和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射线的传播速度相等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,故B错误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。电磁波能在真空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中传播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36db06a79?htil=10&amp;vcp=1&amp;vis=1&amp;pid=0563c9ed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91140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10" r="4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46_1#36db06a79.bracket?vcp=1&amp;vis=1&amp;pid=0563c9ed8&amp;color=0,0,0&amp;vpa=23&amp;vtp=1&amp;vaab=1"/>
          <p:cNvSpPr/>
          <p:nvPr/>
        </p:nvSpPr>
        <p:spPr>
          <a:xfrm>
            <a:off x="1070515" y="56382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1d4302af0?vcp=1&amp;pid=1cdef118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7008" y="758952"/>
            <a:ext cx="9784080" cy="534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dd701ae2?vcp=1&amp;pid=1cdef118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5959672e0?vcp=1&amp;vis=1&amp;pid=2dd701ae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关于电磁波，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5959672e0.bracket?vcp=1&amp;vis=1&amp;pid=2dd701ae2&amp;color=0,0,0&amp;vpa=1&amp;vtp=1&amp;vaab=1"/>
          <p:cNvSpPr/>
          <p:nvPr/>
        </p:nvSpPr>
        <p:spPr>
          <a:xfrm>
            <a:off x="57949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2#5959672e0.choices?vcp=1&amp;vis=1&amp;pid=2dd701ae2&amp;color=0,0,0&amp;vtp=1&amp;vaab=1&amp;bbb=1"/>
              <p:cNvSpPr/>
              <p:nvPr/>
            </p:nvSpPr>
            <p:spPr>
              <a:xfrm>
                <a:off x="539496" y="190802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A.电磁波看不见、摸不到，所以它并不存在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.遥控器发出的红外线不是电磁波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.医院里常用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射线照射病房和手术室进行消毒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.可见光与无线电波在真空中的传播速度相同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_2#5959672e0.choices?vcp=1&amp;vis=1&amp;pid=2dd701ae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4f95b44f.fixed?vcp=1&amp;pid=d655f8b1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电话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电磁波及其应用</a:t>
            </a:r>
            <a:endParaRPr lang="en-US" altLang="zh-CN" sz="4000" dirty="0"/>
          </a:p>
        </p:txBody>
      </p:sp>
      <p:sp>
        <p:nvSpPr>
          <p:cNvPr id="3" name="C_5_BD#24f95b44f.fixed?vcp=1&amp;pid=d655f8b1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61d047a?vcp=1&amp;pid=24f95b44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电话</a:t>
            </a:r>
            <a:endParaRPr lang="en-US" altLang="zh-CN" sz="3200" dirty="0"/>
          </a:p>
        </p:txBody>
      </p:sp>
      <p:sp>
        <p:nvSpPr>
          <p:cNvPr id="3" name="P_7#dece51e7a?vcp=1&amp;pid=ff61d047a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电话的基本原理：振动——变化的电流——振动。电话的话筒把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声音的信号变为强弱变化的电流，而听筒把强弱变化的电流通过磁场对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电流的作用转化成声音信号。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电话的话筒经过导线与听筒顺次连接在一起，话筒与听筒是串联的。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_1#a39cc3865?iti=1&amp;htil=1&amp;vcp=1&amp;vis=1&amp;pid=ff61d04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6464" y="957040"/>
            <a:ext cx="3090672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_2#a39cc3865?iti=1&amp;htil=1&amp;vcp=1&amp;vis=1&amp;pid=ff61d047a&amp;color=0,0,0&amp;vtp=1&amp;vaab=1&amp;bbb=1"/>
          <p:cNvSpPr/>
          <p:nvPr/>
        </p:nvSpPr>
        <p:spPr>
          <a:xfrm>
            <a:off x="9507287" y="25105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3_3#a39cc3865?htil=1&amp;sp=1&amp;vcp=1&amp;vis=1&amp;pid=ff61d047a&amp;color=0,0,0&amp;vtp=1&amp;vaab=1&amp;bt=1&amp;bbb=1&amp;hb=1&amp;hs=1"/>
          <p:cNvSpPr/>
          <p:nvPr/>
        </p:nvSpPr>
        <p:spPr>
          <a:xfrm>
            <a:off x="539496" y="938752"/>
            <a:ext cx="78912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图28-1为电话机的工作原理图。电话的基本原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理是通过话筒与听筒完成声音信号与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信号的相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互转换。当人对着话筒说话时，滑动变阻器的滑片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向左移动，则听筒电磁铁的磁性将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“变强”“变弱”或“不变”），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其左端为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5_1#a39cc3865.blank?vcp=1&amp;vis=1&amp;pid=ff61d047a&amp;color=0,0,0&amp;vpa=2&amp;vtp=1&amp;vaab=1"/>
          <p:cNvSpPr/>
          <p:nvPr/>
        </p:nvSpPr>
        <p:spPr>
          <a:xfrm>
            <a:off x="6239415" y="155597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6_1#a39cc3865.blank?vcp=1&amp;vis=1&amp;pid=ff61d047a&amp;color=0,0,0&amp;vpa=3&amp;vtp=1&amp;vaab=1&amp;bbb=1"/>
          <p:cNvSpPr/>
          <p:nvPr/>
        </p:nvSpPr>
        <p:spPr>
          <a:xfrm>
            <a:off x="5883815" y="28513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7_1#a39cc3865.blank?vcp=1&amp;vis=1&amp;pid=ff61d047a&amp;color=0,0,0&amp;vpa=4&amp;vtp=1&amp;vaab=1&amp;bbb=1"/>
              <p:cNvSpPr/>
              <p:nvPr/>
            </p:nvSpPr>
            <p:spPr>
              <a:xfrm>
                <a:off x="6103667" y="3669252"/>
                <a:ext cx="3571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7_1#a39cc3865.blank?vcp=1&amp;vis=1&amp;pid=ff61d047a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667" y="3669252"/>
                <a:ext cx="3571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3" t="-55" r="102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EX.1_1#a39cc3865?vcp=1&amp;vis=1&amp;pid=ff61d047a&amp;color=0,0,0&amp;vtp=1&amp;vaab=1&amp;bbb=1&amp;hb=1&amp;hs=1"/>
              <p:cNvSpPr/>
              <p:nvPr/>
            </p:nvSpPr>
            <p:spPr>
              <a:xfrm>
                <a:off x="539496" y="407209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电话工作原理：人发出声音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空气振动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话筒的膜片振动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电阻变化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电流变化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磁性变化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听筒的膜片振动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形成声音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筒把声信号转换为电信号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，听筒把电信号转换为声信号。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EX.1_1#a39cc3865?vcp=1&amp;vis=1&amp;pid=ff61d047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096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4129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ba03641a?vcp=1&amp;pid=ff61d047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8_1#36f435a7e?vcp=1&amp;vis=1&amp;pid=6ba03641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电话机的听筒的工作原理是(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9_1#36f435a7e.bracket?vcp=1&amp;vis=1&amp;pid=6ba03641a&amp;color=0,0,0&amp;vpa=5&amp;vtp=1&amp;vaab=1"/>
          <p:cNvSpPr/>
          <p:nvPr/>
        </p:nvSpPr>
        <p:spPr>
          <a:xfrm>
            <a:off x="53504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8_2#36f435a7e.choices?vcp=1&amp;vis=1&amp;pid=6ba03641a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.电磁感应原理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.电流的磁效应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C.电流的热效应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.通电导体在磁场中受力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1252</Words>
  <Application>Microsoft Office PowerPoint</Application>
  <PresentationFormat>宽屏</PresentationFormat>
  <Paragraphs>240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8</cp:revision>
  <dcterms:created xsi:type="dcterms:W3CDTF">2024-12-11T08:39:00Z</dcterms:created>
  <dcterms:modified xsi:type="dcterms:W3CDTF">2025-07-24T03:25:26Z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82CCBD3AA11F473BA84F03EB2F3F74EF_12</vt:lpwstr>
  </property>
  <property fmtid="{D5CDD505-2E9C-101B-9397-08002B2CF9AE}" pid="3" name="KSOProductBuildVer">
    <vt:lpwstr>2052-12.1.0.18912</vt:lpwstr>
  </property>
</Properties>
</file>