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7001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51c2ea30009029d7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9862C64-B3AE-1EC8-E44C-19FFD871A4F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B574D4B-BC89-4CB7-92FA-1B3383FB133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26F6B5C-E4EE-42C0-A4D6-6151C1E61D8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"/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E693E26-BCAA-4D88-BBED-42777FB9F63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"/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专题概述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"/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b27cf6898?sp=1&amp;vcp=1&amp;pid=2eb4d125f&amp;color=0,0,0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简单机械的机械效率不是固定不变的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。滑轮组的机械效率除了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跟动滑轮受到的重力有关外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，还跟所提升物体受到的重力有关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，物体越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，机械效率越高。不计摩擦时，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滑轮组机械效率与绕绳方式无关。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物体匀速水平运动时，动能和势能不一定不变。此时还要考虑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物体的质量是否发生变化，如洒水车、投放救灾物资的飞机等。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若机械能守恒，则动能最大时对应的势能最小。可以由容易分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析的高度和形变大小先判断势能的变化情况，再判断动能的变化。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b27cf6898?sp=1&amp;vcp=1&amp;pid=2eb4d125f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分子间的引力和斥力是同时存在的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，并且分子间的引力和斥力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都同时随分子间距离的增大而减小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，但斥力的变化较快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。在同一变化过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，引力和斥力的变化快慢不一样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，导致某一时刻引力和斥力的大小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不一样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其合力表现为引力或斥力。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分子间引力和大气压力的区别：两个物体能结合在一起，若与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接触面间的气密性无关则为分子引力作用，若与接触面间气密性相关则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为大气压力的作用。例如两块玻璃沾水后合在一起分不开是大气压力作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用的结果（因为水干后两玻璃片自然会分开）；在水面上提起玻璃板时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弹簧测力计示数大于玻璃板的重力，这是由于分子间引力的作用。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b27cf6898?sp=1&amp;vcp=1&amp;pid=2eb4d125f&amp;color=0,0,0&amp;vtp=1&amp;vaab=1&amp;bt=1&amp;bbb=1&amp;h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物体内能增大，温度不一定升高，例如晶体熔化过程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；物体内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能增加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，不一定是热传递（还可以是做功）引起的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；物体吸热温度不一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定升高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，如晶体熔化、液体沸腾；物体温度升高，内能一定升高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；物体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温度升高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，不一定是热传递（还可以是做功）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引起的。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内能和温度有关，机械能和物体机械运动情况有关，它们是两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种不同形式的能。物体一定有内能，但不一定有机械能。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热量只存在于热传递过程中，离开热传递说热量是没有意义的。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热量对应的动词是“吸收”或“放出”，而不是“具有”或“含有”。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b27cf6898?sp=1&amp;vcp=1&amp;pid=2eb4d125f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比热容是物质的一种属性，同种物态下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，某种物质的比热容是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固定不变的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。质量相同，吸收相同热量时，比热容越大的物质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，温度变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化越小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（用人工湖调节气温）；质量相同，升高相同温度时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，比热容越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大的物质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，吸收热量越多（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用水作冷却剂）。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内燃机1个工作循环包括4个冲程，曲轴转动2周，对外做功1次，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有2次能量转化。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b27cf6898?sp=1&amp;vcp=1&amp;pid=2eb4d125f&amp;color=0,0,0&amp;mp=1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太阳能电池工作时直接把太阳能转化为电能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，而不是把太阳能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转化为化学能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再由化学能转化为电能。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核能属于一次能源，是不可再生能源。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当前人们对核能的和平利用主要是可控核裂变（核反应堆），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受控核聚变尚在研究中。太阳内部不断发生着核聚变。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b27cf6898?sp=1&amp;vcp=1&amp;pid=2eb4d125f&amp;color=0,0,0&amp;mp=1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音调一般指声音的高低，和频率有关，和发声体的长短、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粗细、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松紧有关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响度一般指声音的大小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，和振幅有关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，和用力的大小与耳朵距离发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声体的远近有关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。（生活中有时用高低来描述声音的响度，如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“不敢高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声语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音色是声音的特色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，和发声体的材料和结构有关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，通过音色可辨别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不同发声体的声音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b27cf6898?sp=1&amp;vcp=1&amp;pid=2eb4d125f&amp;color=0,0,0&amp;vtp=1&amp;vaab=1&amp;bt=1&amp;bbb=1"/>
              <p:cNvSpPr/>
              <p:nvPr/>
            </p:nvSpPr>
            <p:spPr>
              <a:xfrm>
                <a:off x="539496" y="736378"/>
                <a:ext cx="11109960" cy="5163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39.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回声测距：计算时要注意除以2，即所测距离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𝑣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声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𝑡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40.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画光线要注意加箭头，要注意实线与虚线的区别：实像、光线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是实线；法线、虚像、光线的反向延长线是虚线。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41.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反射和折射总是同时发生的。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42.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漫反射和镜面反射都遵守光的反射定律。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43.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平面镜成像：像是虚像，要用虚线画；像与物等大，物体远离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或靠近镜面，像大小不变。人远离镜面时，视角变小，因而感觉像变小，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实际上像的大小不变。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b27cf6898?sp=1&amp;vcp=1&amp;pid=2eb4d125f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36378"/>
                <a:ext cx="11109960" cy="5163757"/>
              </a:xfrm>
              <a:prstGeom prst="rect">
                <a:avLst/>
              </a:prstGeom>
              <a:blipFill>
                <a:blip r:embed="rId3"/>
                <a:stretch>
                  <a:fillRect l="-1976" r="-4116" b="-36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b27cf6898?sp=1&amp;vcp=1&amp;pid=2eb4d125f&amp;color=0,0,0&amp;vtp=1&amp;vaab=1&amp;bt=1&amp;bbb=1&amp;hb=1"/>
              <p:cNvSpPr/>
              <p:nvPr/>
            </p:nvSpPr>
            <p:spPr>
              <a:xfrm>
                <a:off x="539496" y="905224"/>
                <a:ext cx="11109960" cy="50875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凸透镜成像中，无论是虚像还是实像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，都是物体离焦点越近成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像越大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。注意，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不是物体离透镜越近成像就越大。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45.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照相机：物距为物体到镜头的距离，像距为底片到镜头的距离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（暗箱的长度）；投影仪：物距为胶片到镜头的距离，像距为屏幕到镜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头的距离。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46.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照相机的原理：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𝑢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&gt;2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𝑓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，成倒立、缩小的实像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；投影仪的原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理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𝑓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&lt;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𝑢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&lt;2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𝑓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，成倒立、放大的实像；放大镜的原理：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𝑢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&lt; 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𝑓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，成正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立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、放大的虚像。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b27cf6898?sp=1&amp;vcp=1&amp;pid=2eb4d125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5224"/>
                <a:ext cx="11109960" cy="5087557"/>
              </a:xfrm>
              <a:prstGeom prst="rect">
                <a:avLst/>
              </a:prstGeom>
              <a:blipFill>
                <a:blip r:embed="rId3"/>
                <a:stretch>
                  <a:fillRect l="-1976" r="-878" b="-371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b27cf6898?sp=1&amp;vcp=1&amp;pid=2eb4d125f&amp;color=0,0,0&amp;vtp=1&amp;vaab=1&amp;bt=1&amp;bbb=1&amp;h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47.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透明体的颜色由透过的色光决定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，和物体颜色相同的光可以透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，和物体颜色不同的色光则被吸收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；不透明物体的颜色由其反射的色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光决定。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液化：雾、露、雨、白气。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凝华：雪、霜、雾凇、冰花。凝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固：冰、雹。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汽化的两种方式：蒸发（任何温度下进行）和沸腾（一定温度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下进行）。液化的两种方法：降低温度和压缩体积。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50.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沸腾时气泡越往上越大，沸腾前气泡越往上越小。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b27cf6898?sp=1&amp;vcp=1&amp;pid=2eb4d125f&amp;color=0,0,0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51.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晶体有熔点，常见的晶体有：海波、冰、石英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、水晶和各种金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；非晶体没有熔点，常见的非晶体有：蜡、松香、沥青、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玻璃。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晶体熔化和液体沸腾的条件：达到一定的温度（熔点和沸点），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并且继续吸热。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金属导电靠自由电子，自由电子定向移动方向和电流方向相反。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串联电路电流只有一条路径，没有分流点；并联电路电流有多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条路径，有分流点。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eb4d125f.fixed?vcp=1&amp;pid=ce8178334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2#2eb4d125f.fixed?vcp=1&amp;pid=ce8178334&amp;color=86,186,157&amp;vtp=1&amp;vaab=1&amp;bbb=1"/>
          <p:cNvSpPr/>
          <p:nvPr/>
        </p:nvSpPr>
        <p:spPr>
          <a:xfrm>
            <a:off x="265176" y="28803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第三篇</a:t>
            </a:r>
            <a:r>
              <a:rPr lang="en-US" altLang="zh-CN" sz="44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备考手册</a:t>
            </a:r>
            <a:endParaRPr lang="en-US" altLang="zh-CN" sz="4400" dirty="0"/>
          </a:p>
        </p:txBody>
      </p:sp>
      <p:sp>
        <p:nvSpPr>
          <p:cNvPr id="4" name="C_2_BD#2eb4d125f.fixed?vcp=1&amp;pid=ce8178334&amp;color=0,0,0&amp;vtp=1&amp;vaab=1&amp;bbb=1"/>
          <p:cNvSpPr/>
          <p:nvPr/>
        </p:nvSpPr>
        <p:spPr>
          <a:xfrm>
            <a:off x="265176" y="431596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备考手册3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b27cf6898?sp=1&amp;vcp=1&amp;pid=2eb4d125f&amp;color=0,0,0&amp;mp=1&amp;vtp=1&amp;vaab=1&amp;bt=1&amp;bbb=1&amp;hb=1"/>
          <p:cNvSpPr/>
          <p:nvPr/>
        </p:nvSpPr>
        <p:spPr>
          <a:xfrm>
            <a:off x="539496" y="9052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55.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判断电压表测哪个用电器的电压时可用“圈法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”：先去掉电源和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其他电压表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，把要分析的电压表当作电源，从一端到另一端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，看圈住哪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个用电器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则电压表就测该用电器的电压。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连电路时，开关要断开；闭合开关前，滑动变阻器的滑片要移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到阻值最大的位置；要注意用大量程试触法选择电表量程，同时电表的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量程的选取要看所测用电器的额定值；滑动变阻器的连接要选择“一上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一下”两个接线柱，并且要根据题目给定的条件选择连左下或右下接线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柱；最好要在其他元件连接好后，再将电压表并联在所测用电器的两端。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b27cf6898?sp=1&amp;vcp=1&amp;pid=2eb4d125f&amp;color=0,0,0&amp;mp=1&amp;vtp=1&amp;vaab=1&amp;bt=1&amp;bbb=1&amp;hb=1"/>
          <p:cNvSpPr/>
          <p:nvPr/>
        </p:nvSpPr>
        <p:spPr>
          <a:xfrm>
            <a:off x="539496" y="89887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57.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电路中有电流的条件：电路中有电压（电源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），且电路闭合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通路）。电路中有电流则一定有电压，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但有电压不一定有电流。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电阻是导体的属性，与导体本身的材料、长度和横截面积有关，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与通过导体的电流、导体两端的电压等外界因素无关。此外，由某些材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料制成的导体，其电阻随温度的变化显著，可用来制作热敏元件。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串联电路是等流分压，电压和电阻成正比，即电阻越大，分得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电压越大。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并联电路是等压分流，电流和电阻成反比，即电阻越大，电流越小。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b27cf6898?sp=1&amp;vcp=1&amp;pid=2eb4d125f&amp;color=0,0,0&amp;vtp=1&amp;vaab=1&amp;bt=1&amp;bbb=1&amp;hb=1"/>
              <p:cNvSpPr/>
              <p:nvPr/>
            </p:nvSpPr>
            <p:spPr>
              <a:xfrm>
                <a:off x="539496" y="554400"/>
                <a:ext cx="11109960" cy="57352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        60.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测电阻和测功率的电路图相同，实验器材也相同，但实验原理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不同（分别是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𝐼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𝑈𝐼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测电阻需要多次测量求平均值，以减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小误差。测功率时，不同电压对应的电功率是变化的，不能取平均值作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为测量结果，此时求平均值没有意义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61.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家庭用电中某段时间消耗的电能是电能表前、后两次读数之差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电能表示数的最后一位是小数，单位是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kW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h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62.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电能有两套单位：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kW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h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J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其换算关系是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kW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h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=3.6×</m:t>
                    </m:r>
                    <m:sSup>
                      <m:sSup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10</m:t>
                        </m:r>
                      </m:e>
                      <m:sup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6 </m:t>
                        </m:r>
                      </m:sup>
                    </m:sSup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J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计算电能时，可根据实际选择便于计算的单位，最后再换算到所需要的单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位。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b27cf6898?sp=1&amp;vcp=1&amp;pid=2eb4d125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735257"/>
              </a:xfrm>
              <a:prstGeom prst="rect">
                <a:avLst/>
              </a:prstGeom>
              <a:blipFill>
                <a:blip r:embed="rId3"/>
                <a:stretch>
                  <a:fillRect l="-1976" r="-7849" b="-361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b27cf6898?sp=1&amp;vcp=1&amp;pid=2eb4d125f&amp;color=0,0,0&amp;vtp=1&amp;vaab=1&amp;bt=1&amp;bbb=1&amp;hb=1"/>
              <p:cNvSpPr/>
              <p:nvPr/>
            </p:nvSpPr>
            <p:spPr>
              <a:xfrm>
                <a:off x="539496" y="734822"/>
                <a:ext cx="11109960" cy="5430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63.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用电器的额定功率和额定电压是固定不变的，但实际电压和实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7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际功率是变化的。在实际应用时，若电阻不变，则可根据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额</m:t>
                            </m:r>
                          </m:sub>
                          <m:sup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𝑃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额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计算电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阻。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64.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家庭电路中控制灯泡的开关必须和灯串联，开关必须连在火线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上，螺旋灯口要接在零线上，保险丝只在火线上接一根就可以了，插座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的接法是“左零右火上接地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65.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能自由转动的小磁针静止时，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S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极指南（地理南极，地磁北极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极指北。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b27cf6898?sp=1&amp;vcp=1&amp;pid=2eb4d125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34822"/>
                <a:ext cx="11109960" cy="5430457"/>
              </a:xfrm>
              <a:prstGeom prst="rect">
                <a:avLst/>
              </a:prstGeom>
              <a:blipFill>
                <a:blip r:embed="rId3"/>
                <a:stretch>
                  <a:fillRect l="-1976" r="-4885" b="-39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b27cf6898?sp=1&amp;vcp=1&amp;pid=2eb4d125f&amp;color=0,0,0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66.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奥斯特发现了电流的磁效应（通电导体周围有磁场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），电磁铁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是应用该原理制成的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；法拉第发现了电磁感应现象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，发电机是应用该原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理制成的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；沈括在《梦溪笔谈》中最早记载了磁偏角现象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；汤姆孙发现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了电子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；卢瑟福建立了原子核式结构模型；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贝尔发明了电话。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磁盘、机械硬盘应用了磁性材料，光盘没有应用磁性材料。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真空中所有电磁波的速度都等于光速，电磁波的波长和频率成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反比。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b27cf6898?sp=1&amp;vcp=1&amp;pid=2eb4d125f&amp;color=0,0,0&amp;mp=1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69.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电动机原理：通电线圈在磁场中受力转动，把电能转化成机械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能。电动机工作原理示意图的特点：外电路有电源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70.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发电机原理：电磁感应，把机械能转化成电能。发电机工作原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理示意图的特点：外电路无电源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 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#b27cf6898?sp=1&amp;vcp=1&amp;pid=2eb4d125f&amp;color=0,0,0&amp;vtp=1&amp;vaab=1&amp;bt=1&amp;bbb=1"/>
              <p:cNvSpPr/>
              <p:nvPr/>
            </p:nvSpPr>
            <p:spPr>
              <a:xfrm>
                <a:off x="539496" y="1117092"/>
                <a:ext cx="11109960" cy="44398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初中物理易错点集锦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密度不是一定不变的。密度是物质的属性，和质量体积无关，但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和温度有关，尤其是气体密度随温度的变化比较明显。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天平读数时，游码示数要看游码左侧对应的刻度值；移动游码相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当于在天平右盘中加减砝码。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3.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匀速直线运动的速度可用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𝑣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𝑠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来计算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，但匀速直线运动的速度是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一个定值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，不能说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𝑣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与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𝑠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成正比，与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𝑡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成反比。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#b27cf6898?sp=1&amp;vcp=1&amp;pid=2eb4d125f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17092"/>
                <a:ext cx="11109960" cy="4439857"/>
              </a:xfrm>
              <a:prstGeom prst="rect">
                <a:avLst/>
              </a:prstGeom>
              <a:blipFill>
                <a:blip r:embed="rId3"/>
                <a:stretch>
                  <a:fillRect l="-1976" r="-878" b="-42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b27cf6898?sp=1&amp;vcp=1&amp;pid=2eb4d125f&amp;color=0,0,0&amp;mp=1&amp;vtp=1&amp;vaab=1&amp;bt=1&amp;bbb=1&amp;hb=1"/>
              <p:cNvSpPr/>
              <p:nvPr/>
            </p:nvSpPr>
            <p:spPr>
              <a:xfrm>
                <a:off x="539496" y="1117092"/>
                <a:ext cx="11109960" cy="44398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来计算平均速度时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，必须是路程除以物体通过该路程对应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的时间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𝑠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𝑡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必须一一对应，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包含物体通过该路程时中途停留的时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。某段路程上的平均速度，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不是速度的平均值。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受力分析的步骤：①确定研究对象；②先标已知力和重力；③找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接触点（面），判断接触物体之间是否有弹力和摩擦力。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6.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平衡力和相互作用力的区别：平衡力作用在同一个物体上，相互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作用力作用在不同的两个物体上。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b27cf6898?sp=1&amp;vcp=1&amp;pid=2eb4d125f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17092"/>
                <a:ext cx="11109960" cy="4439857"/>
              </a:xfrm>
              <a:prstGeom prst="rect">
                <a:avLst/>
              </a:prstGeom>
              <a:blipFill>
                <a:blip r:embed="rId3"/>
                <a:stretch>
                  <a:fillRect l="-1976" t="-137" r="-878" b="-42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b27cf6898?sp=1&amp;vcp=1&amp;pid=2eb4d125f&amp;color=0,0,0&amp;mp=1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力是改变物体运动状态的原因。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物体运动状态改变时一定受到了力，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但受力时物体运动状态不一定改变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如受平衡力作用时运动状态不变。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惯性大小只与质量有关，与速度无关。速度越大只能说明物体的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动能越大，能够做的功越多，并不是惯性越大。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惯性不是力。不能说“受到惯性”，只能说“具有惯性”“由于惯性”。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b27cf6898?sp=1&amp;vcp=1&amp;pid=2eb4d125f&amp;color=0,0,0&amp;mp=1&amp;vtp=1&amp;vaab=1&amp;bt=1&amp;bbb=1&amp;hb=1"/>
              <p:cNvSpPr/>
              <p:nvPr/>
            </p:nvSpPr>
            <p:spPr>
              <a:xfrm>
                <a:off x="539496" y="905224"/>
                <a:ext cx="11109960" cy="50875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10.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物体受平衡力作用，物体必然处于平衡状态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（静止状态或匀速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直线运动状态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）；物体处于平衡状态，物体必然受平衡力作用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。物体受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非平衡力作用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，物体的运动状态必然改变（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做变速运动）。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11.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两个不同的物理量不能进行比较。如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kg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≠9.8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12.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月球上弹簧测力计、天平都可以使用，太空失重状态下天平不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能使用，而弹簧测力计还可以测拉力等除重力以外的其他力。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13.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压力增大，摩擦力不一定增大。滑动摩擦力跟压力有关，但静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摩擦力跟压力无关，只跟和它平衡的力有关。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b27cf6898?sp=1&amp;vcp=1&amp;pid=2eb4d125f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5224"/>
                <a:ext cx="11109960" cy="5087557"/>
              </a:xfrm>
              <a:prstGeom prst="rect">
                <a:avLst/>
              </a:prstGeom>
              <a:blipFill>
                <a:blip r:embed="rId3"/>
                <a:stretch>
                  <a:fillRect l="-1976" r="-878" b="-371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b27cf6898?sp=1&amp;vcp=1&amp;pid=2eb4d125f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两个物体接触不一定发生力的作用，还要看是否有挤压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。接触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且有挤压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，则存在弹力；接触面不光滑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，有挤压且有相对运动或相对运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动趋势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则存在摩擦力。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滑动摩擦力和接触面的粗糙程度有关，和接触面积的大小无关。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杠杆调平：左高左调；天平调平：指针偏左，右调。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17.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用动滑轮能省一半力的条件：忽略绳与动滑轮的重力和摩擦。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18.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杠杆的力臂：支点到力的作用线的垂直距离。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杠杆保持某个状态平衡时，最小动力对应最大动力臂。确定最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大动力臂的方法：在杠杆上找一点，使这一点到支点的距离最远。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b27cf6898?sp=1&amp;vcp=1&amp;pid=2eb4d125f&amp;color=0,0,0&amp;vtp=1&amp;vaab=1&amp;bt=1&amp;bbb=1&amp;hb=1"/>
              <p:cNvSpPr/>
              <p:nvPr/>
            </p:nvSpPr>
            <p:spPr>
              <a:xfrm>
                <a:off x="539496" y="635666"/>
                <a:ext cx="11109960" cy="56209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20.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压强公式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中，受力面积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𝑆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是指接触面积，单位必须是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注意接触面是一个还是多个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，若有多个接触面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，要进行累加后代入公式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计算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。并且要注意单位换算：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=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−4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21.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液体压强跟液柱的粗细和形状无关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，只跟液体的密度和深度有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关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。深度是指液面到液体内某一点的竖直距离，而不是高度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。求固体压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7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强时要先计算压力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𝐹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，再运用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𝑝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𝐹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计算压强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；求液体压力时要先运用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𝑝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𝜌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𝑔h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计算压强，再运用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𝐹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𝑝𝑆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计算压力。（注意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，对于直柱体两种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方法都适用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b27cf6898?sp=1&amp;vcp=1&amp;pid=2eb4d125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35666"/>
                <a:ext cx="11109960" cy="5620957"/>
              </a:xfrm>
              <a:prstGeom prst="rect">
                <a:avLst/>
              </a:prstGeom>
              <a:blipFill>
                <a:blip r:embed="rId3"/>
                <a:stretch>
                  <a:fillRect l="-1976" r="-878" b="-347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3_BD#b27cf6898?sp=1&amp;vcp=1&amp;pid=2eb4d125f&amp;color=0,0,0&amp;vtp=1&amp;vaab=1&amp;bt=1&amp;bbb=1&amp;hb=1"/>
              <p:cNvSpPr/>
              <p:nvPr/>
            </p:nvSpPr>
            <p:spPr>
              <a:xfrm>
                <a:off x="539496" y="554400"/>
                <a:ext cx="11109960" cy="57352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22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托里拆利实验中水银柱的高度差和管子的粗细和倾斜度等因素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无关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只跟当时的大气压有关。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23.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浮力和深度无关，只跟物体浸在液体中的体积有关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。浸没时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𝑉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排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𝑉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物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，没有浸没时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𝑉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排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&lt; 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𝑉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物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求浮力首先要看物体的状态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，若漂浮或悬浮则直接根据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𝐹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浮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= 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𝐺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计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算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，若有弹簧测力计则可以根据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𝐹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浮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= 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𝐺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−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𝐹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拉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计算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，若知道液体密度和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排开液体的体积则根据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𝐹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浮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𝜌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液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𝑔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𝑉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排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计算。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24.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力做功的条件：有力作用在物体上，且物体在力的方向上有移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动距离。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3_BD#b27cf6898?sp=1&amp;vcp=1&amp;pid=2eb4d125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735257"/>
              </a:xfrm>
              <a:prstGeom prst="rect">
                <a:avLst/>
              </a:prstGeom>
              <a:blipFill>
                <a:blip r:embed="rId3"/>
                <a:stretch>
                  <a:fillRect l="-1976" r="-1043" b="-329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1292</Words>
  <Application>Microsoft Office PowerPoint</Application>
  <PresentationFormat>宽屏</PresentationFormat>
  <Paragraphs>198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 (正文)</vt:lpstr>
      <vt:lpstr>等线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6</cp:revision>
  <dcterms:created xsi:type="dcterms:W3CDTF">2024-12-11T07:23:07Z</dcterms:created>
  <dcterms:modified xsi:type="dcterms:W3CDTF">2025-07-24T09:11:37Z</dcterms:modified>
  <cp:category/>
  <cp:contentStatus/>
</cp:coreProperties>
</file>